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52"/>
  </p:notesMasterIdLst>
  <p:handoutMasterIdLst>
    <p:handoutMasterId r:id="rId53"/>
  </p:handoutMasterIdLst>
  <p:sldIdLst>
    <p:sldId id="270" r:id="rId2"/>
    <p:sldId id="433" r:id="rId3"/>
    <p:sldId id="444" r:id="rId4"/>
    <p:sldId id="443" r:id="rId5"/>
    <p:sldId id="445" r:id="rId6"/>
    <p:sldId id="429" r:id="rId7"/>
    <p:sldId id="430" r:id="rId8"/>
    <p:sldId id="431" r:id="rId9"/>
    <p:sldId id="436" r:id="rId10"/>
    <p:sldId id="435" r:id="rId11"/>
    <p:sldId id="277" r:id="rId12"/>
    <p:sldId id="415" r:id="rId13"/>
    <p:sldId id="282" r:id="rId14"/>
    <p:sldId id="283" r:id="rId15"/>
    <p:sldId id="281" r:id="rId16"/>
    <p:sldId id="285" r:id="rId17"/>
    <p:sldId id="287" r:id="rId18"/>
    <p:sldId id="288" r:id="rId19"/>
    <p:sldId id="440" r:id="rId20"/>
    <p:sldId id="441" r:id="rId21"/>
    <p:sldId id="301" r:id="rId22"/>
    <p:sldId id="302" r:id="rId23"/>
    <p:sldId id="303" r:id="rId24"/>
    <p:sldId id="304" r:id="rId25"/>
    <p:sldId id="305" r:id="rId26"/>
    <p:sldId id="306" r:id="rId27"/>
    <p:sldId id="307" r:id="rId28"/>
    <p:sldId id="308" r:id="rId29"/>
    <p:sldId id="309" r:id="rId30"/>
    <p:sldId id="446" r:id="rId31"/>
    <p:sldId id="447" r:id="rId32"/>
    <p:sldId id="448" r:id="rId33"/>
    <p:sldId id="449" r:id="rId34"/>
    <p:sldId id="320" r:id="rId35"/>
    <p:sldId id="321" r:id="rId36"/>
    <p:sldId id="322" r:id="rId37"/>
    <p:sldId id="439" r:id="rId38"/>
    <p:sldId id="417" r:id="rId39"/>
    <p:sldId id="324" r:id="rId40"/>
    <p:sldId id="298" r:id="rId41"/>
    <p:sldId id="402" r:id="rId42"/>
    <p:sldId id="404" r:id="rId43"/>
    <p:sldId id="405" r:id="rId44"/>
    <p:sldId id="407" r:id="rId45"/>
    <p:sldId id="450" r:id="rId46"/>
    <p:sldId id="408" r:id="rId47"/>
    <p:sldId id="406" r:id="rId48"/>
    <p:sldId id="360" r:id="rId49"/>
    <p:sldId id="364" r:id="rId50"/>
    <p:sldId id="262" r:id="rId51"/>
  </p:sldIdLst>
  <p:sldSz cx="9906000" cy="6858000" type="A4"/>
  <p:notesSz cx="6858000" cy="9144000"/>
  <p:defaultTex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izumi" initials="k"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B9A53C"/>
    <a:srgbClr val="BA9036"/>
    <a:srgbClr val="BB7831"/>
    <a:srgbClr val="000000"/>
    <a:srgbClr val="40404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0" autoAdjust="0"/>
    <p:restoredTop sz="92844" autoAdjust="0"/>
  </p:normalViewPr>
  <p:slideViewPr>
    <p:cSldViewPr snapToObjects="1">
      <p:cViewPr varScale="1">
        <p:scale>
          <a:sx n="68" d="100"/>
          <a:sy n="68" d="100"/>
        </p:scale>
        <p:origin x="1374" y="54"/>
      </p:cViewPr>
      <p:guideLst>
        <p:guide orient="horz" pos="2160"/>
        <p:guide pos="312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snapToObjects="1">
      <p:cViewPr varScale="1">
        <p:scale>
          <a:sx n="90" d="100"/>
          <a:sy n="90" d="100"/>
        </p:scale>
        <p:origin x="369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AEE49C-47D2-4B41-9852-84B75B3F85F8}"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kumimoji="1" lang="ja-JP" altLang="en-US"/>
        </a:p>
      </dgm:t>
    </dgm:pt>
    <dgm:pt modelId="{EAD33041-B7E2-42B7-8388-226B4B088039}">
      <dgm:prSet phldrT="[テキスト]"/>
      <dgm:spPr>
        <a:xfrm>
          <a:off x="0" y="657"/>
          <a:ext cx="2996269" cy="494042"/>
        </a:xfrm>
        <a:solidFill>
          <a:srgbClr val="6785C1">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kumimoji="1" lang="ja-JP" altLang="en-US" dirty="0" smtClean="0">
              <a:solidFill>
                <a:srgbClr val="FFFFFF"/>
              </a:solidFill>
              <a:latin typeface="HGPｺﾞｼｯｸE"/>
              <a:ea typeface="HGPｺﾞｼｯｸE"/>
              <a:cs typeface="+mn-cs"/>
            </a:rPr>
            <a:t>ソフトウェアフレームワーク</a:t>
          </a:r>
          <a:endParaRPr kumimoji="1" lang="ja-JP" altLang="en-US" dirty="0">
            <a:solidFill>
              <a:srgbClr val="FFFFFF"/>
            </a:solidFill>
            <a:latin typeface="HGPｺﾞｼｯｸE"/>
            <a:ea typeface="HGPｺﾞｼｯｸE"/>
            <a:cs typeface="+mn-cs"/>
          </a:endParaRPr>
        </a:p>
      </dgm:t>
    </dgm:pt>
    <dgm:pt modelId="{5DAFE580-56A6-4DE5-95A2-BFB867A8B45F}" type="parTrans" cxnId="{295E7BE3-3CD8-4337-BC80-CDE01869E95F}">
      <dgm:prSet/>
      <dgm:spPr/>
      <dgm:t>
        <a:bodyPr/>
        <a:lstStyle/>
        <a:p>
          <a:endParaRPr kumimoji="1" lang="ja-JP" altLang="en-US"/>
        </a:p>
      </dgm:t>
    </dgm:pt>
    <dgm:pt modelId="{F6DA31E7-2DA6-40B9-A5A5-74CF6EED21E4}" type="sibTrans" cxnId="{295E7BE3-3CD8-4337-BC80-CDE01869E95F}">
      <dgm:prSet/>
      <dgm:spPr/>
      <dgm:t>
        <a:bodyPr/>
        <a:lstStyle/>
        <a:p>
          <a:endParaRPr kumimoji="1" lang="ja-JP" altLang="en-US"/>
        </a:p>
      </dgm:t>
    </dgm:pt>
    <dgm:pt modelId="{9FE65D96-56A0-47FF-B044-C6867EA4FDE5}">
      <dgm:prSet phldrT="[テキスト]"/>
      <dgm:spPr>
        <a:xfrm rot="5400000">
          <a:off x="5462003" y="-2415671"/>
          <a:ext cx="395233" cy="5326701"/>
        </a:xfrm>
        <a:solidFill>
          <a:srgbClr val="6785C1">
            <a:tint val="40000"/>
            <a:alpha val="90000"/>
            <a:hueOff val="0"/>
            <a:satOff val="0"/>
            <a:lumOff val="0"/>
            <a:alphaOff val="0"/>
          </a:srgbClr>
        </a:solidFill>
        <a:ln w="25400" cap="flat" cmpd="sng" algn="ctr">
          <a:solidFill>
            <a:srgbClr val="6785C1">
              <a:tint val="40000"/>
              <a:alpha val="90000"/>
              <a:hueOff val="0"/>
              <a:satOff val="0"/>
              <a:lumOff val="0"/>
              <a:alphaOff val="0"/>
            </a:srgbClr>
          </a:solidFill>
          <a:prstDash val="solid"/>
        </a:ln>
        <a:effectLst/>
      </dgm:spPr>
      <dgm:t>
        <a:bodyPr/>
        <a:lstStyle/>
        <a:p>
          <a:r>
            <a:rPr kumimoji="1" lang="en-US" altLang="ja-JP" dirty="0" smtClean="0">
              <a:solidFill>
                <a:srgbClr val="404040">
                  <a:hueOff val="0"/>
                  <a:satOff val="0"/>
                  <a:lumOff val="0"/>
                  <a:alphaOff val="0"/>
                </a:srgbClr>
              </a:solidFill>
              <a:latin typeface="HGPｺﾞｼｯｸE"/>
              <a:ea typeface="HGPｺﾞｼｯｸE"/>
              <a:cs typeface="+mn-cs"/>
            </a:rPr>
            <a:t>Spring</a:t>
          </a:r>
          <a:r>
            <a:rPr kumimoji="1" lang="ja-JP" altLang="en-US" dirty="0" err="1" smtClean="0">
              <a:solidFill>
                <a:srgbClr val="404040">
                  <a:hueOff val="0"/>
                  <a:satOff val="0"/>
                  <a:lumOff val="0"/>
                  <a:alphaOff val="0"/>
                </a:srgbClr>
              </a:solidFill>
              <a:latin typeface="HGPｺﾞｼｯｸE"/>
              <a:ea typeface="HGPｺﾞｼｯｸE"/>
              <a:cs typeface="+mn-cs"/>
            </a:rPr>
            <a:t>、</a:t>
          </a:r>
          <a:r>
            <a:rPr kumimoji="1" lang="en-US" altLang="ja-JP" dirty="0" smtClean="0">
              <a:solidFill>
                <a:srgbClr val="404040">
                  <a:hueOff val="0"/>
                  <a:satOff val="0"/>
                  <a:lumOff val="0"/>
                  <a:alphaOff val="0"/>
                </a:srgbClr>
              </a:solidFill>
              <a:latin typeface="HGPｺﾞｼｯｸE"/>
              <a:ea typeface="HGPｺﾞｼｯｸE"/>
              <a:cs typeface="+mn-cs"/>
            </a:rPr>
            <a:t> </a:t>
          </a:r>
          <a:r>
            <a:rPr kumimoji="1" lang="en-US" altLang="ja-JP" dirty="0" err="1" smtClean="0">
              <a:solidFill>
                <a:srgbClr val="404040">
                  <a:hueOff val="0"/>
                  <a:satOff val="0"/>
                  <a:lumOff val="0"/>
                  <a:alphaOff val="0"/>
                </a:srgbClr>
              </a:solidFill>
              <a:latin typeface="HGPｺﾞｼｯｸE"/>
              <a:ea typeface="HGPｺﾞｼｯｸE"/>
              <a:cs typeface="+mn-cs"/>
            </a:rPr>
            <a:t>MyBatis</a:t>
          </a:r>
          <a:r>
            <a:rPr kumimoji="1" lang="ja-JP" altLang="en-US" dirty="0" smtClean="0">
              <a:solidFill>
                <a:srgbClr val="404040">
                  <a:hueOff val="0"/>
                  <a:satOff val="0"/>
                  <a:lumOff val="0"/>
                  <a:alphaOff val="0"/>
                </a:srgbClr>
              </a:solidFill>
              <a:latin typeface="HGPｺﾞｼｯｸE"/>
              <a:ea typeface="HGPｺﾞｼｯｸE"/>
              <a:cs typeface="+mn-cs"/>
            </a:rPr>
            <a:t>などの</a:t>
          </a:r>
          <a:r>
            <a:rPr kumimoji="1" lang="en-US" altLang="ja-JP" dirty="0" smtClean="0">
              <a:solidFill>
                <a:srgbClr val="404040">
                  <a:hueOff val="0"/>
                  <a:satOff val="0"/>
                  <a:lumOff val="0"/>
                  <a:alphaOff val="0"/>
                </a:srgbClr>
              </a:solidFill>
              <a:latin typeface="HGPｺﾞｼｯｸE"/>
              <a:ea typeface="HGPｺﾞｼｯｸE"/>
              <a:cs typeface="+mn-cs"/>
            </a:rPr>
            <a:t>OSS</a:t>
          </a:r>
          <a:r>
            <a:rPr kumimoji="1" lang="ja-JP" altLang="en-US" dirty="0" smtClean="0">
              <a:solidFill>
                <a:srgbClr val="404040">
                  <a:hueOff val="0"/>
                  <a:satOff val="0"/>
                  <a:lumOff val="0"/>
                  <a:alphaOff val="0"/>
                </a:srgbClr>
              </a:solidFill>
              <a:latin typeface="HGPｺﾞｼｯｸE"/>
              <a:ea typeface="HGPｺﾞｼｯｸE"/>
              <a:cs typeface="+mn-cs"/>
            </a:rPr>
            <a:t>フレームワーク</a:t>
          </a:r>
          <a:endParaRPr kumimoji="1" lang="ja-JP" altLang="en-US" dirty="0">
            <a:solidFill>
              <a:srgbClr val="404040">
                <a:hueOff val="0"/>
                <a:satOff val="0"/>
                <a:lumOff val="0"/>
                <a:alphaOff val="0"/>
              </a:srgbClr>
            </a:solidFill>
            <a:latin typeface="HGPｺﾞｼｯｸE"/>
            <a:ea typeface="HGPｺﾞｼｯｸE"/>
            <a:cs typeface="+mn-cs"/>
          </a:endParaRPr>
        </a:p>
      </dgm:t>
    </dgm:pt>
    <dgm:pt modelId="{BE26A060-339F-4C19-9760-A1A03E2D5490}" type="parTrans" cxnId="{B36B8F73-0A32-47E7-A61D-7D2D72B76BDE}">
      <dgm:prSet/>
      <dgm:spPr/>
      <dgm:t>
        <a:bodyPr/>
        <a:lstStyle/>
        <a:p>
          <a:endParaRPr kumimoji="1" lang="ja-JP" altLang="en-US"/>
        </a:p>
      </dgm:t>
    </dgm:pt>
    <dgm:pt modelId="{E81BFAA4-1AE1-40CC-9D41-AEF302033A87}" type="sibTrans" cxnId="{B36B8F73-0A32-47E7-A61D-7D2D72B76BDE}">
      <dgm:prSet/>
      <dgm:spPr/>
      <dgm:t>
        <a:bodyPr/>
        <a:lstStyle/>
        <a:p>
          <a:endParaRPr kumimoji="1" lang="ja-JP" altLang="en-US"/>
        </a:p>
      </dgm:t>
    </dgm:pt>
    <dgm:pt modelId="{B9415C6A-D365-4E08-A597-EAEC8533FC2B}">
      <dgm:prSet phldrT="[テキスト]"/>
      <dgm:spPr>
        <a:xfrm>
          <a:off x="0" y="519402"/>
          <a:ext cx="2996269" cy="494042"/>
        </a:xfrm>
        <a:solidFill>
          <a:srgbClr val="6785C1">
            <a:hueOff val="-1150145"/>
            <a:satOff val="6438"/>
            <a:lumOff val="-1438"/>
            <a:alphaOff val="0"/>
          </a:srgbClr>
        </a:solidFill>
        <a:ln w="25400" cap="flat" cmpd="sng" algn="ctr">
          <a:solidFill>
            <a:srgbClr val="FFFFFF">
              <a:hueOff val="0"/>
              <a:satOff val="0"/>
              <a:lumOff val="0"/>
              <a:alphaOff val="0"/>
            </a:srgbClr>
          </a:solidFill>
          <a:prstDash val="solid"/>
        </a:ln>
        <a:effectLst/>
      </dgm:spPr>
      <dgm:t>
        <a:bodyPr/>
        <a:lstStyle/>
        <a:p>
          <a:r>
            <a:rPr kumimoji="1" lang="ja-JP" altLang="en-US" dirty="0" smtClean="0">
              <a:solidFill>
                <a:srgbClr val="FFFFFF"/>
              </a:solidFill>
              <a:latin typeface="HGPｺﾞｼｯｸE"/>
              <a:ea typeface="HGPｺﾞｼｯｸE"/>
              <a:cs typeface="+mn-cs"/>
            </a:rPr>
            <a:t>共通ライブラリ</a:t>
          </a:r>
          <a:endParaRPr kumimoji="1" lang="ja-JP" altLang="en-US" dirty="0">
            <a:solidFill>
              <a:srgbClr val="FFFFFF"/>
            </a:solidFill>
            <a:latin typeface="HGPｺﾞｼｯｸE"/>
            <a:ea typeface="HGPｺﾞｼｯｸE"/>
            <a:cs typeface="+mn-cs"/>
          </a:endParaRPr>
        </a:p>
      </dgm:t>
    </dgm:pt>
    <dgm:pt modelId="{653AA892-1AA3-4FD8-BF56-F827E86F0BE5}" type="parTrans" cxnId="{6EA738E5-9C3D-4700-95C1-0D586CDA2CDC}">
      <dgm:prSet/>
      <dgm:spPr/>
      <dgm:t>
        <a:bodyPr/>
        <a:lstStyle/>
        <a:p>
          <a:endParaRPr kumimoji="1" lang="ja-JP" altLang="en-US"/>
        </a:p>
      </dgm:t>
    </dgm:pt>
    <dgm:pt modelId="{A1087540-CF3D-4FF9-BED9-4CCAA1ABCAD3}" type="sibTrans" cxnId="{6EA738E5-9C3D-4700-95C1-0D586CDA2CDC}">
      <dgm:prSet/>
      <dgm:spPr/>
      <dgm:t>
        <a:bodyPr/>
        <a:lstStyle/>
        <a:p>
          <a:endParaRPr kumimoji="1" lang="ja-JP" altLang="en-US"/>
        </a:p>
      </dgm:t>
    </dgm:pt>
    <dgm:pt modelId="{B15DF2E5-B553-41B9-838D-BB0882F5E40B}">
      <dgm:prSet phldrT="[テキスト]" custT="1"/>
      <dgm:spPr>
        <a:xfrm rot="5400000">
          <a:off x="5462003" y="-1896927"/>
          <a:ext cx="395233" cy="5326701"/>
        </a:xfrm>
        <a:solidFill>
          <a:srgbClr val="6785C1">
            <a:tint val="40000"/>
            <a:alpha val="90000"/>
            <a:hueOff val="-1247519"/>
            <a:satOff val="4011"/>
            <a:lumOff val="100"/>
            <a:alphaOff val="0"/>
          </a:srgbClr>
        </a:solidFill>
        <a:ln w="25400" cap="flat" cmpd="sng" algn="ctr">
          <a:solidFill>
            <a:srgbClr val="6785C1">
              <a:tint val="40000"/>
              <a:alpha val="90000"/>
              <a:hueOff val="-1247519"/>
              <a:satOff val="4011"/>
              <a:lumOff val="100"/>
              <a:alphaOff val="0"/>
            </a:srgbClr>
          </a:solidFill>
          <a:prstDash val="solid"/>
        </a:ln>
        <a:effectLst/>
      </dgm:spPr>
      <dgm:t>
        <a:bodyPr/>
        <a:lstStyle/>
        <a:p>
          <a:r>
            <a:rPr kumimoji="1" lang="ja-JP" altLang="en-US" sz="1600" dirty="0" smtClean="0">
              <a:solidFill>
                <a:srgbClr val="404040">
                  <a:hueOff val="0"/>
                  <a:satOff val="0"/>
                  <a:lumOff val="0"/>
                  <a:alphaOff val="0"/>
                </a:srgbClr>
              </a:solidFill>
              <a:latin typeface="HGPｺﾞｼｯｸE"/>
              <a:ea typeface="HGPｺﾞｼｯｸE"/>
              <a:cs typeface="+mn-cs"/>
            </a:rPr>
            <a:t>エンタープライズ向けに必要な汎用的な部品</a:t>
          </a:r>
          <a:endParaRPr kumimoji="1" lang="ja-JP" altLang="en-US" sz="1600" dirty="0">
            <a:solidFill>
              <a:srgbClr val="404040">
                <a:hueOff val="0"/>
                <a:satOff val="0"/>
                <a:lumOff val="0"/>
                <a:alphaOff val="0"/>
              </a:srgbClr>
            </a:solidFill>
            <a:latin typeface="HGPｺﾞｼｯｸE"/>
            <a:ea typeface="HGPｺﾞｼｯｸE"/>
            <a:cs typeface="+mn-cs"/>
          </a:endParaRPr>
        </a:p>
      </dgm:t>
    </dgm:pt>
    <dgm:pt modelId="{0D9881C2-B17C-409B-9611-7341132345E7}" type="parTrans" cxnId="{8989331A-7BAA-48D8-850E-9FD3A8483C95}">
      <dgm:prSet/>
      <dgm:spPr/>
      <dgm:t>
        <a:bodyPr/>
        <a:lstStyle/>
        <a:p>
          <a:endParaRPr kumimoji="1" lang="ja-JP" altLang="en-US"/>
        </a:p>
      </dgm:t>
    </dgm:pt>
    <dgm:pt modelId="{91220C82-5DBD-4C95-9C11-31BB1BD538AB}" type="sibTrans" cxnId="{8989331A-7BAA-48D8-850E-9FD3A8483C95}">
      <dgm:prSet/>
      <dgm:spPr/>
      <dgm:t>
        <a:bodyPr/>
        <a:lstStyle/>
        <a:p>
          <a:endParaRPr kumimoji="1" lang="ja-JP" altLang="en-US"/>
        </a:p>
      </dgm:t>
    </dgm:pt>
    <dgm:pt modelId="{86BE15AA-6B96-4D41-98BD-64E8A3A7F9D5}">
      <dgm:prSet phldrT="[テキスト]"/>
      <dgm:spPr>
        <a:xfrm>
          <a:off x="0" y="1556891"/>
          <a:ext cx="2990420" cy="762460"/>
        </a:xfrm>
        <a:solidFill>
          <a:srgbClr val="6785C1">
            <a:hueOff val="-3450434"/>
            <a:satOff val="19314"/>
            <a:lumOff val="-4314"/>
            <a:alphaOff val="0"/>
          </a:srgbClr>
        </a:solidFill>
        <a:ln w="25400" cap="flat" cmpd="sng" algn="ctr">
          <a:solidFill>
            <a:srgbClr val="FFFFFF">
              <a:hueOff val="0"/>
              <a:satOff val="0"/>
              <a:lumOff val="0"/>
              <a:alphaOff val="0"/>
            </a:srgbClr>
          </a:solidFill>
          <a:prstDash val="solid"/>
        </a:ln>
        <a:effectLst/>
      </dgm:spPr>
      <dgm:t>
        <a:bodyPr/>
        <a:lstStyle/>
        <a:p>
          <a:r>
            <a:rPr kumimoji="1" lang="ja-JP" altLang="en-US" dirty="0" smtClean="0">
              <a:solidFill>
                <a:srgbClr val="FFFFFF"/>
              </a:solidFill>
              <a:latin typeface="HGPｺﾞｼｯｸE"/>
              <a:ea typeface="HGPｺﾞｼｯｸE"/>
              <a:cs typeface="+mn-cs"/>
            </a:rPr>
            <a:t>ガイドライン</a:t>
          </a:r>
          <a:endParaRPr kumimoji="1" lang="ja-JP" altLang="en-US" dirty="0">
            <a:solidFill>
              <a:srgbClr val="FFFFFF"/>
            </a:solidFill>
            <a:latin typeface="HGPｺﾞｼｯｸE"/>
            <a:ea typeface="HGPｺﾞｼｯｸE"/>
            <a:cs typeface="+mn-cs"/>
          </a:endParaRPr>
        </a:p>
      </dgm:t>
    </dgm:pt>
    <dgm:pt modelId="{B8B6DC3B-2662-493D-AD5C-3E4B5057B643}" type="parTrans" cxnId="{6B476C6F-B89B-4CB2-AF86-B9DA5FE4D215}">
      <dgm:prSet/>
      <dgm:spPr/>
      <dgm:t>
        <a:bodyPr/>
        <a:lstStyle/>
        <a:p>
          <a:endParaRPr kumimoji="1" lang="ja-JP" altLang="en-US"/>
        </a:p>
      </dgm:t>
    </dgm:pt>
    <dgm:pt modelId="{0E8E8BE8-6755-4B84-8015-E62DF0039228}" type="sibTrans" cxnId="{6B476C6F-B89B-4CB2-AF86-B9DA5FE4D215}">
      <dgm:prSet/>
      <dgm:spPr/>
      <dgm:t>
        <a:bodyPr/>
        <a:lstStyle/>
        <a:p>
          <a:endParaRPr kumimoji="1" lang="ja-JP" altLang="en-US"/>
        </a:p>
      </dgm:t>
    </dgm:pt>
    <dgm:pt modelId="{3DE4521D-66EC-44C9-BB25-49B49B77188C}">
      <dgm:prSet phldrT="[テキスト]"/>
      <dgm:spPr>
        <a:xfrm>
          <a:off x="0" y="2344053"/>
          <a:ext cx="2996269" cy="494042"/>
        </a:xfrm>
        <a:solidFill>
          <a:srgbClr val="6785C1">
            <a:hueOff val="-4600578"/>
            <a:satOff val="25752"/>
            <a:lumOff val="-5752"/>
            <a:alphaOff val="0"/>
          </a:srgbClr>
        </a:solidFill>
        <a:ln w="25400" cap="flat" cmpd="sng" algn="ctr">
          <a:solidFill>
            <a:srgbClr val="FFFFFF">
              <a:hueOff val="0"/>
              <a:satOff val="0"/>
              <a:lumOff val="0"/>
              <a:alphaOff val="0"/>
            </a:srgbClr>
          </a:solidFill>
          <a:prstDash val="solid"/>
        </a:ln>
        <a:effectLst/>
      </dgm:spPr>
      <dgm:t>
        <a:bodyPr/>
        <a:lstStyle/>
        <a:p>
          <a:r>
            <a:rPr kumimoji="1" lang="ja-JP" altLang="en-US" dirty="0" smtClean="0">
              <a:solidFill>
                <a:srgbClr val="FFFFFF"/>
              </a:solidFill>
              <a:latin typeface="HGPｺﾞｼｯｸE"/>
              <a:ea typeface="HGPｺﾞｼｯｸE"/>
              <a:cs typeface="+mn-cs"/>
            </a:rPr>
            <a:t>チュートリアル</a:t>
          </a:r>
          <a:endParaRPr kumimoji="1" lang="ja-JP" altLang="en-US" dirty="0">
            <a:solidFill>
              <a:srgbClr val="FFFFFF"/>
            </a:solidFill>
            <a:latin typeface="HGPｺﾞｼｯｸE"/>
            <a:ea typeface="HGPｺﾞｼｯｸE"/>
            <a:cs typeface="+mn-cs"/>
          </a:endParaRPr>
        </a:p>
      </dgm:t>
    </dgm:pt>
    <dgm:pt modelId="{260762D7-4AD1-4C65-8E4A-E582BF72EE20}" type="parTrans" cxnId="{1C1353CE-7C15-4999-AD98-C9386B85C9BB}">
      <dgm:prSet/>
      <dgm:spPr/>
      <dgm:t>
        <a:bodyPr/>
        <a:lstStyle/>
        <a:p>
          <a:endParaRPr kumimoji="1" lang="ja-JP" altLang="en-US"/>
        </a:p>
      </dgm:t>
    </dgm:pt>
    <dgm:pt modelId="{EB26E055-4B66-46C6-96AA-FE06BF895657}" type="sibTrans" cxnId="{1C1353CE-7C15-4999-AD98-C9386B85C9BB}">
      <dgm:prSet/>
      <dgm:spPr/>
      <dgm:t>
        <a:bodyPr/>
        <a:lstStyle/>
        <a:p>
          <a:endParaRPr kumimoji="1" lang="ja-JP" altLang="en-US"/>
        </a:p>
      </dgm:t>
    </dgm:pt>
    <dgm:pt modelId="{8F32B186-717C-4365-8DE8-B48E3422AF87}">
      <dgm:prSet phldrT="[テキスト]" custT="1"/>
      <dgm:spPr>
        <a:xfrm rot="5400000">
          <a:off x="5316338" y="-720030"/>
          <a:ext cx="664467" cy="5316302"/>
        </a:xfrm>
        <a:solidFill>
          <a:srgbClr val="6785C1">
            <a:tint val="40000"/>
            <a:alpha val="90000"/>
            <a:hueOff val="-3742557"/>
            <a:satOff val="12034"/>
            <a:lumOff val="301"/>
            <a:alphaOff val="0"/>
          </a:srgbClr>
        </a:solidFill>
        <a:ln w="25400" cap="flat" cmpd="sng" algn="ctr">
          <a:solidFill>
            <a:srgbClr val="6785C1">
              <a:tint val="40000"/>
              <a:alpha val="90000"/>
              <a:hueOff val="-3742557"/>
              <a:satOff val="12034"/>
              <a:lumOff val="301"/>
              <a:alphaOff val="0"/>
            </a:srgbClr>
          </a:solidFill>
          <a:prstDash val="solid"/>
        </a:ln>
        <a:effectLst/>
      </dgm:spPr>
      <dgm:t>
        <a:bodyPr/>
        <a:lstStyle/>
        <a:p>
          <a:r>
            <a:rPr kumimoji="1" lang="en-US" altLang="ja-JP" sz="1800" dirty="0" smtClean="0">
              <a:solidFill>
                <a:srgbClr val="404040">
                  <a:hueOff val="0"/>
                  <a:satOff val="0"/>
                  <a:lumOff val="0"/>
                  <a:alphaOff val="0"/>
                </a:srgbClr>
              </a:solidFill>
              <a:latin typeface="HGPｺﾞｼｯｸE"/>
              <a:ea typeface="HGPｺﾞｼｯｸE"/>
              <a:cs typeface="+mn-cs"/>
            </a:rPr>
            <a:t>OSS</a:t>
          </a:r>
          <a:r>
            <a:rPr kumimoji="1" lang="ja-JP" altLang="en-US" sz="1800" dirty="0" smtClean="0">
              <a:solidFill>
                <a:srgbClr val="404040">
                  <a:hueOff val="0"/>
                  <a:satOff val="0"/>
                  <a:lumOff val="0"/>
                  <a:alphaOff val="0"/>
                </a:srgbClr>
              </a:solidFill>
              <a:latin typeface="HGPｺﾞｼｯｸE"/>
              <a:ea typeface="HGPｺﾞｼｯｸE"/>
              <a:cs typeface="+mn-cs"/>
            </a:rPr>
            <a:t>を利用したエンタープライズ向け</a:t>
          </a:r>
          <a:r>
            <a:rPr kumimoji="1" lang="en-US" altLang="ja-JP" sz="1800" dirty="0" smtClean="0">
              <a:solidFill>
                <a:srgbClr val="404040">
                  <a:hueOff val="0"/>
                  <a:satOff val="0"/>
                  <a:lumOff val="0"/>
                  <a:alphaOff val="0"/>
                </a:srgbClr>
              </a:solidFill>
              <a:latin typeface="HGPｺﾞｼｯｸE"/>
              <a:ea typeface="HGPｺﾞｼｯｸE"/>
              <a:cs typeface="+mn-cs"/>
            </a:rPr>
            <a:t/>
          </a:r>
          <a:br>
            <a:rPr kumimoji="1" lang="en-US" altLang="ja-JP" sz="1800" dirty="0" smtClean="0">
              <a:solidFill>
                <a:srgbClr val="404040">
                  <a:hueOff val="0"/>
                  <a:satOff val="0"/>
                  <a:lumOff val="0"/>
                  <a:alphaOff val="0"/>
                </a:srgbClr>
              </a:solidFill>
              <a:latin typeface="HGPｺﾞｼｯｸE"/>
              <a:ea typeface="HGPｺﾞｼｯｸE"/>
              <a:cs typeface="+mn-cs"/>
            </a:rPr>
          </a:br>
          <a:r>
            <a:rPr kumimoji="1" lang="ja-JP" altLang="en-US" sz="1800" dirty="0" smtClean="0">
              <a:solidFill>
                <a:srgbClr val="404040">
                  <a:hueOff val="0"/>
                  <a:satOff val="0"/>
                  <a:lumOff val="0"/>
                  <a:alphaOff val="0"/>
                </a:srgbClr>
              </a:solidFill>
              <a:latin typeface="HGPｺﾞｼｯｸE"/>
              <a:ea typeface="HGPｺﾞｼｯｸE"/>
              <a:cs typeface="+mn-cs"/>
            </a:rPr>
            <a:t>アプリ開発における</a:t>
          </a:r>
          <a:r>
            <a:rPr kumimoji="1" lang="ja-JP" altLang="en-US" sz="1800" dirty="0" smtClean="0">
              <a:solidFill>
                <a:srgbClr val="404040">
                  <a:hueOff val="0"/>
                  <a:satOff val="0"/>
                  <a:lumOff val="0"/>
                  <a:alphaOff val="0"/>
                </a:srgbClr>
              </a:solidFill>
              <a:effectLst>
                <a:outerShdw blurRad="38100" dist="38100" dir="2700000" algn="tl">
                  <a:srgbClr val="000000">
                    <a:alpha val="43137"/>
                  </a:srgbClr>
                </a:outerShdw>
              </a:effectLst>
              <a:latin typeface="HGPｺﾞｼｯｸE"/>
              <a:ea typeface="HGPｺﾞｼｯｸE"/>
              <a:cs typeface="+mn-cs"/>
            </a:rPr>
            <a:t>ベストプラクティスドキュメント</a:t>
          </a:r>
          <a:endParaRPr kumimoji="1" lang="ja-JP" altLang="en-US" sz="1800" dirty="0">
            <a:solidFill>
              <a:srgbClr val="404040">
                <a:hueOff val="0"/>
                <a:satOff val="0"/>
                <a:lumOff val="0"/>
                <a:alphaOff val="0"/>
              </a:srgbClr>
            </a:solidFill>
            <a:effectLst>
              <a:outerShdw blurRad="38100" dist="38100" dir="2700000" algn="tl">
                <a:srgbClr val="000000">
                  <a:alpha val="43137"/>
                </a:srgbClr>
              </a:outerShdw>
            </a:effectLst>
            <a:latin typeface="HGPｺﾞｼｯｸE"/>
            <a:ea typeface="HGPｺﾞｼｯｸE"/>
            <a:cs typeface="+mn-cs"/>
          </a:endParaRPr>
        </a:p>
      </dgm:t>
    </dgm:pt>
    <dgm:pt modelId="{F7386F52-4CBD-48FC-B97D-7EA34A79A0A2}" type="parTrans" cxnId="{A3084057-F4EE-4975-89FB-6175ACEE8001}">
      <dgm:prSet/>
      <dgm:spPr/>
      <dgm:t>
        <a:bodyPr/>
        <a:lstStyle/>
        <a:p>
          <a:endParaRPr kumimoji="1" lang="ja-JP" altLang="en-US"/>
        </a:p>
      </dgm:t>
    </dgm:pt>
    <dgm:pt modelId="{31157DFA-EA54-4C1F-BA08-ADB4809097CC}" type="sibTrans" cxnId="{A3084057-F4EE-4975-89FB-6175ACEE8001}">
      <dgm:prSet/>
      <dgm:spPr/>
      <dgm:t>
        <a:bodyPr/>
        <a:lstStyle/>
        <a:p>
          <a:endParaRPr kumimoji="1" lang="ja-JP" altLang="en-US"/>
        </a:p>
      </dgm:t>
    </dgm:pt>
    <dgm:pt modelId="{1701862A-8B81-4218-8DEA-7B48AD566E1E}">
      <dgm:prSet phldrT="[テキスト]"/>
      <dgm:spPr>
        <a:xfrm>
          <a:off x="0" y="2874007"/>
          <a:ext cx="2996269" cy="494042"/>
        </a:xfrm>
        <a:solidFill>
          <a:srgbClr val="6785C1">
            <a:hueOff val="-5750723"/>
            <a:satOff val="32191"/>
            <a:lumOff val="-7189"/>
            <a:alphaOff val="0"/>
          </a:srgbClr>
        </a:solidFill>
        <a:ln w="25400" cap="flat" cmpd="sng" algn="ctr">
          <a:solidFill>
            <a:srgbClr val="FFFFFF">
              <a:hueOff val="0"/>
              <a:satOff val="0"/>
              <a:lumOff val="0"/>
              <a:alphaOff val="0"/>
            </a:srgbClr>
          </a:solidFill>
          <a:prstDash val="solid"/>
        </a:ln>
        <a:effectLst/>
      </dgm:spPr>
      <dgm:t>
        <a:bodyPr/>
        <a:lstStyle/>
        <a:p>
          <a:r>
            <a:rPr kumimoji="1" lang="ja-JP" altLang="en-US" dirty="0" smtClean="0">
              <a:solidFill>
                <a:srgbClr val="FFFFFF"/>
              </a:solidFill>
              <a:latin typeface="HGPｺﾞｼｯｸE"/>
              <a:ea typeface="HGPｺﾞｼｯｸE"/>
              <a:cs typeface="+mn-cs"/>
            </a:rPr>
            <a:t>作業要領・規約</a:t>
          </a:r>
          <a:r>
            <a:rPr kumimoji="1" lang="en-US" altLang="ja-JP" dirty="0" smtClean="0">
              <a:solidFill>
                <a:srgbClr val="FFFFFF"/>
              </a:solidFill>
              <a:latin typeface="HGPｺﾞｼｯｸE"/>
              <a:ea typeface="HGPｺﾞｼｯｸE"/>
              <a:cs typeface="+mn-cs"/>
            </a:rPr>
            <a:t>(</a:t>
          </a:r>
          <a:r>
            <a:rPr kumimoji="1" lang="ja-JP" altLang="en-US" dirty="0" smtClean="0">
              <a:solidFill>
                <a:srgbClr val="FFFFFF"/>
              </a:solidFill>
              <a:latin typeface="HGPｺﾞｼｯｸE"/>
              <a:ea typeface="HGPｺﾞｼｯｸE"/>
              <a:cs typeface="+mn-cs"/>
            </a:rPr>
            <a:t>雛型</a:t>
          </a:r>
          <a:r>
            <a:rPr kumimoji="1" lang="en-US" altLang="ja-JP" dirty="0" smtClean="0">
              <a:solidFill>
                <a:srgbClr val="FFFFFF"/>
              </a:solidFill>
              <a:latin typeface="HGPｺﾞｼｯｸE"/>
              <a:ea typeface="HGPｺﾞｼｯｸE"/>
              <a:cs typeface="+mn-cs"/>
            </a:rPr>
            <a:t>)</a:t>
          </a:r>
          <a:endParaRPr kumimoji="1" lang="ja-JP" altLang="en-US" dirty="0">
            <a:solidFill>
              <a:srgbClr val="FFFFFF"/>
            </a:solidFill>
            <a:latin typeface="HGPｺﾞｼｯｸE"/>
            <a:ea typeface="HGPｺﾞｼｯｸE"/>
            <a:cs typeface="+mn-cs"/>
          </a:endParaRPr>
        </a:p>
      </dgm:t>
    </dgm:pt>
    <dgm:pt modelId="{3D3FB855-77D4-49BF-9BC1-2B424AAAB910}" type="parTrans" cxnId="{6D9494B8-7BF6-477F-8DEA-01DC9C7ED287}">
      <dgm:prSet/>
      <dgm:spPr/>
      <dgm:t>
        <a:bodyPr/>
        <a:lstStyle/>
        <a:p>
          <a:endParaRPr kumimoji="1" lang="ja-JP" altLang="en-US"/>
        </a:p>
      </dgm:t>
    </dgm:pt>
    <dgm:pt modelId="{A7968071-A635-4006-8C0D-C54070B577EA}" type="sibTrans" cxnId="{6D9494B8-7BF6-477F-8DEA-01DC9C7ED287}">
      <dgm:prSet/>
      <dgm:spPr/>
      <dgm:t>
        <a:bodyPr/>
        <a:lstStyle/>
        <a:p>
          <a:endParaRPr kumimoji="1" lang="ja-JP" altLang="en-US"/>
        </a:p>
      </dgm:t>
    </dgm:pt>
    <dgm:pt modelId="{146CE85B-0E0C-4900-8D1B-0D65F4EDB4FA}">
      <dgm:prSet phldrT="[テキスト]"/>
      <dgm:spPr>
        <a:xfrm>
          <a:off x="0" y="3381542"/>
          <a:ext cx="2996269" cy="494042"/>
        </a:xfrm>
        <a:solidFill>
          <a:srgbClr val="6785C1">
            <a:hueOff val="-6900867"/>
            <a:satOff val="38629"/>
            <a:lumOff val="-8627"/>
            <a:alphaOff val="0"/>
          </a:srgbClr>
        </a:solidFill>
        <a:ln w="25400" cap="flat" cmpd="sng" algn="ctr">
          <a:solidFill>
            <a:srgbClr val="FFFFFF">
              <a:hueOff val="0"/>
              <a:satOff val="0"/>
              <a:lumOff val="0"/>
              <a:alphaOff val="0"/>
            </a:srgbClr>
          </a:solidFill>
          <a:prstDash val="solid"/>
        </a:ln>
        <a:effectLst/>
      </dgm:spPr>
      <dgm:t>
        <a:bodyPr/>
        <a:lstStyle/>
        <a:p>
          <a:r>
            <a:rPr kumimoji="1" lang="ja-JP" altLang="en-US" dirty="0" smtClean="0">
              <a:solidFill>
                <a:srgbClr val="FFFFFF"/>
              </a:solidFill>
              <a:latin typeface="HGPｺﾞｼｯｸE"/>
              <a:ea typeface="HGPｺﾞｼｯｸE"/>
              <a:cs typeface="+mn-cs"/>
            </a:rPr>
            <a:t>サンプル設計書</a:t>
          </a:r>
          <a:endParaRPr kumimoji="1" lang="ja-JP" altLang="en-US" dirty="0">
            <a:solidFill>
              <a:srgbClr val="FFFFFF"/>
            </a:solidFill>
            <a:latin typeface="HGPｺﾞｼｯｸE"/>
            <a:ea typeface="HGPｺﾞｼｯｸE"/>
            <a:cs typeface="+mn-cs"/>
          </a:endParaRPr>
        </a:p>
      </dgm:t>
    </dgm:pt>
    <dgm:pt modelId="{A76D982A-5DB3-4A49-BE6F-9E673D21F3A2}" type="parTrans" cxnId="{8EE8B424-20C2-48CE-ABD4-CE0BF074017A}">
      <dgm:prSet/>
      <dgm:spPr/>
      <dgm:t>
        <a:bodyPr/>
        <a:lstStyle/>
        <a:p>
          <a:endParaRPr kumimoji="1" lang="ja-JP" altLang="en-US"/>
        </a:p>
      </dgm:t>
    </dgm:pt>
    <dgm:pt modelId="{1FD1EFD6-4113-4A10-A0F4-A261C89A3D15}" type="sibTrans" cxnId="{8EE8B424-20C2-48CE-ABD4-CE0BF074017A}">
      <dgm:prSet/>
      <dgm:spPr/>
      <dgm:t>
        <a:bodyPr/>
        <a:lstStyle/>
        <a:p>
          <a:endParaRPr kumimoji="1" lang="ja-JP" altLang="en-US"/>
        </a:p>
      </dgm:t>
    </dgm:pt>
    <dgm:pt modelId="{1FE5CCDC-2FF2-4FD3-95C5-81D99580AF43}">
      <dgm:prSet phldrT="[テキスト]"/>
      <dgm:spPr>
        <a:xfrm rot="5400000">
          <a:off x="5462003" y="-72275"/>
          <a:ext cx="395233" cy="5326701"/>
        </a:xfrm>
        <a:solidFill>
          <a:srgbClr val="6785C1">
            <a:tint val="40000"/>
            <a:alpha val="90000"/>
            <a:hueOff val="-4990076"/>
            <a:satOff val="16045"/>
            <a:lumOff val="402"/>
            <a:alphaOff val="0"/>
          </a:srgbClr>
        </a:solidFill>
        <a:ln w="25400" cap="flat" cmpd="sng" algn="ctr">
          <a:solidFill>
            <a:srgbClr val="6785C1">
              <a:tint val="40000"/>
              <a:alpha val="90000"/>
              <a:hueOff val="-4990076"/>
              <a:satOff val="16045"/>
              <a:lumOff val="402"/>
              <a:alphaOff val="0"/>
            </a:srgbClr>
          </a:solidFill>
          <a:prstDash val="solid"/>
        </a:ln>
        <a:effectLst/>
      </dgm:spPr>
      <dgm:t>
        <a:bodyPr/>
        <a:lstStyle/>
        <a:p>
          <a:r>
            <a:rPr kumimoji="1" lang="ja-JP" altLang="en-US" dirty="0" smtClean="0">
              <a:solidFill>
                <a:srgbClr val="404040">
                  <a:hueOff val="0"/>
                  <a:satOff val="0"/>
                  <a:lumOff val="0"/>
                  <a:alphaOff val="0"/>
                </a:srgbClr>
              </a:solidFill>
              <a:latin typeface="HGPｺﾞｼｯｸE"/>
              <a:ea typeface="HGPｺﾞｼｯｸE"/>
              <a:cs typeface="+mn-cs"/>
            </a:rPr>
            <a:t>基本的な開発方法を学ぶ学習教材</a:t>
          </a:r>
          <a:endParaRPr kumimoji="1" lang="ja-JP" altLang="en-US" dirty="0">
            <a:solidFill>
              <a:srgbClr val="404040">
                <a:hueOff val="0"/>
                <a:satOff val="0"/>
                <a:lumOff val="0"/>
                <a:alphaOff val="0"/>
              </a:srgbClr>
            </a:solidFill>
            <a:latin typeface="HGPｺﾞｼｯｸE"/>
            <a:ea typeface="HGPｺﾞｼｯｸE"/>
            <a:cs typeface="+mn-cs"/>
          </a:endParaRPr>
        </a:p>
      </dgm:t>
    </dgm:pt>
    <dgm:pt modelId="{4FF9B420-5E72-4698-8033-F7245C8DB4FB}" type="parTrans" cxnId="{00BC5CA3-01B1-4086-80B3-53B84175710B}">
      <dgm:prSet/>
      <dgm:spPr/>
      <dgm:t>
        <a:bodyPr/>
        <a:lstStyle/>
        <a:p>
          <a:endParaRPr kumimoji="1" lang="ja-JP" altLang="en-US"/>
        </a:p>
      </dgm:t>
    </dgm:pt>
    <dgm:pt modelId="{5F8B3FE0-56E8-408C-82FC-3C2F62167BC3}" type="sibTrans" cxnId="{00BC5CA3-01B1-4086-80B3-53B84175710B}">
      <dgm:prSet/>
      <dgm:spPr/>
      <dgm:t>
        <a:bodyPr/>
        <a:lstStyle/>
        <a:p>
          <a:endParaRPr kumimoji="1" lang="ja-JP" altLang="en-US"/>
        </a:p>
      </dgm:t>
    </dgm:pt>
    <dgm:pt modelId="{62D4B605-C518-4BE2-B98D-13B3DA7309A4}">
      <dgm:prSet phldrT="[テキスト]"/>
      <dgm:spPr>
        <a:xfrm rot="5400000">
          <a:off x="5462003" y="446468"/>
          <a:ext cx="395233" cy="5326701"/>
        </a:xfrm>
        <a:solidFill>
          <a:srgbClr val="6785C1">
            <a:tint val="40000"/>
            <a:alpha val="90000"/>
            <a:hueOff val="-6237595"/>
            <a:satOff val="20056"/>
            <a:lumOff val="502"/>
            <a:alphaOff val="0"/>
          </a:srgbClr>
        </a:solidFill>
        <a:ln w="25400" cap="flat" cmpd="sng" algn="ctr">
          <a:solidFill>
            <a:srgbClr val="6785C1">
              <a:tint val="40000"/>
              <a:alpha val="90000"/>
              <a:hueOff val="-6237595"/>
              <a:satOff val="20056"/>
              <a:lumOff val="502"/>
              <a:alphaOff val="0"/>
            </a:srgbClr>
          </a:solidFill>
          <a:prstDash val="solid"/>
        </a:ln>
        <a:effectLst/>
      </dgm:spPr>
      <dgm:t>
        <a:bodyPr/>
        <a:lstStyle/>
        <a:p>
          <a:r>
            <a:rPr kumimoji="1" lang="ja-JP" altLang="en-US" dirty="0" smtClean="0">
              <a:solidFill>
                <a:srgbClr val="404040">
                  <a:hueOff val="0"/>
                  <a:satOff val="0"/>
                  <a:lumOff val="0"/>
                  <a:alphaOff val="0"/>
                </a:srgbClr>
              </a:solidFill>
              <a:latin typeface="HGPｺﾞｼｯｸE"/>
              <a:ea typeface="HGPｺﾞｼｯｸE"/>
              <a:cs typeface="+mn-cs"/>
            </a:rPr>
            <a:t>設計および実装に関する作業手順や順守すべき規約の雛型</a:t>
          </a:r>
          <a:endParaRPr kumimoji="1" lang="ja-JP" altLang="en-US" dirty="0">
            <a:solidFill>
              <a:srgbClr val="404040">
                <a:hueOff val="0"/>
                <a:satOff val="0"/>
                <a:lumOff val="0"/>
                <a:alphaOff val="0"/>
              </a:srgbClr>
            </a:solidFill>
            <a:latin typeface="HGPｺﾞｼｯｸE"/>
            <a:ea typeface="HGPｺﾞｼｯｸE"/>
            <a:cs typeface="+mn-cs"/>
          </a:endParaRPr>
        </a:p>
      </dgm:t>
    </dgm:pt>
    <dgm:pt modelId="{711822FE-8741-4D4A-B1EF-B09D34F87212}" type="parTrans" cxnId="{3C4505FE-CC04-4727-966C-40E40D05135C}">
      <dgm:prSet/>
      <dgm:spPr/>
      <dgm:t>
        <a:bodyPr/>
        <a:lstStyle/>
        <a:p>
          <a:endParaRPr kumimoji="1" lang="ja-JP" altLang="en-US"/>
        </a:p>
      </dgm:t>
    </dgm:pt>
    <dgm:pt modelId="{721A3BC3-7558-4358-8811-2BB60BD58B44}" type="sibTrans" cxnId="{3C4505FE-CC04-4727-966C-40E40D05135C}">
      <dgm:prSet/>
      <dgm:spPr/>
      <dgm:t>
        <a:bodyPr/>
        <a:lstStyle/>
        <a:p>
          <a:endParaRPr kumimoji="1" lang="ja-JP" altLang="en-US"/>
        </a:p>
      </dgm:t>
    </dgm:pt>
    <dgm:pt modelId="{BA48A80B-A6DA-40CD-9132-E11125BBE1F6}">
      <dgm:prSet phldrT="[テキスト]" custT="1"/>
      <dgm:spPr>
        <a:xfrm rot="5400000">
          <a:off x="5462003" y="965212"/>
          <a:ext cx="395233" cy="5326701"/>
        </a:xfrm>
        <a:solidFill>
          <a:srgbClr val="6785C1">
            <a:tint val="40000"/>
            <a:alpha val="90000"/>
            <a:hueOff val="-7485114"/>
            <a:satOff val="24067"/>
            <a:lumOff val="603"/>
            <a:alphaOff val="0"/>
          </a:srgbClr>
        </a:solidFill>
        <a:ln w="25400" cap="flat" cmpd="sng" algn="ctr">
          <a:solidFill>
            <a:srgbClr val="6785C1">
              <a:tint val="40000"/>
              <a:alpha val="90000"/>
              <a:hueOff val="-7485114"/>
              <a:satOff val="24067"/>
              <a:lumOff val="603"/>
              <a:alphaOff val="0"/>
            </a:srgbClr>
          </a:solidFill>
          <a:prstDash val="solid"/>
        </a:ln>
        <a:effectLst/>
      </dgm:spPr>
      <dgm:t>
        <a:bodyPr/>
        <a:lstStyle/>
        <a:p>
          <a:r>
            <a:rPr kumimoji="1" lang="ja-JP" altLang="en-US" sz="1400" dirty="0" smtClean="0">
              <a:solidFill>
                <a:srgbClr val="404040">
                  <a:hueOff val="0"/>
                  <a:satOff val="0"/>
                  <a:lumOff val="0"/>
                  <a:alphaOff val="0"/>
                </a:srgbClr>
              </a:solidFill>
              <a:latin typeface="HGPｺﾞｼｯｸE"/>
              <a:ea typeface="HGPｺﾞｼｯｸE"/>
              <a:cs typeface="+mn-cs"/>
            </a:rPr>
            <a:t>作業要領・規約の雛型に則って作成された設計書</a:t>
          </a:r>
          <a:endParaRPr kumimoji="1" lang="ja-JP" altLang="en-US" sz="1400" dirty="0">
            <a:solidFill>
              <a:srgbClr val="404040">
                <a:hueOff val="0"/>
                <a:satOff val="0"/>
                <a:lumOff val="0"/>
                <a:alphaOff val="0"/>
              </a:srgbClr>
            </a:solidFill>
            <a:latin typeface="HGPｺﾞｼｯｸE"/>
            <a:ea typeface="HGPｺﾞｼｯｸE"/>
            <a:cs typeface="+mn-cs"/>
          </a:endParaRPr>
        </a:p>
      </dgm:t>
    </dgm:pt>
    <dgm:pt modelId="{0DAB1362-271E-459E-B55D-56EFB131B0B0}" type="parTrans" cxnId="{854F7276-E8A9-407A-BF7E-DD04022FC279}">
      <dgm:prSet/>
      <dgm:spPr/>
      <dgm:t>
        <a:bodyPr/>
        <a:lstStyle/>
        <a:p>
          <a:endParaRPr kumimoji="1" lang="ja-JP" altLang="en-US"/>
        </a:p>
      </dgm:t>
    </dgm:pt>
    <dgm:pt modelId="{F8E9AF46-F238-4B38-B240-30C8F8F7D2B7}" type="sibTrans" cxnId="{854F7276-E8A9-407A-BF7E-DD04022FC279}">
      <dgm:prSet/>
      <dgm:spPr/>
      <dgm:t>
        <a:bodyPr/>
        <a:lstStyle/>
        <a:p>
          <a:endParaRPr kumimoji="1" lang="ja-JP" altLang="en-US"/>
        </a:p>
      </dgm:t>
    </dgm:pt>
    <dgm:pt modelId="{D4C9F77F-7976-4768-9B9E-A61CC53ED284}">
      <dgm:prSet phldrT="[テキスト]"/>
      <dgm:spPr>
        <a:xfrm>
          <a:off x="0" y="3900286"/>
          <a:ext cx="2996269" cy="494042"/>
        </a:xfrm>
        <a:solidFill>
          <a:srgbClr val="6785C1">
            <a:hueOff val="-8051011"/>
            <a:satOff val="45067"/>
            <a:lumOff val="-10065"/>
            <a:alphaOff val="0"/>
          </a:srgbClr>
        </a:solidFill>
        <a:ln w="25400" cap="flat" cmpd="sng" algn="ctr">
          <a:solidFill>
            <a:srgbClr val="FFFFFF">
              <a:hueOff val="0"/>
              <a:satOff val="0"/>
              <a:lumOff val="0"/>
              <a:alphaOff val="0"/>
            </a:srgbClr>
          </a:solidFill>
          <a:prstDash val="solid"/>
        </a:ln>
        <a:effectLst/>
      </dgm:spPr>
      <dgm:t>
        <a:bodyPr/>
        <a:lstStyle/>
        <a:p>
          <a:r>
            <a:rPr kumimoji="1" lang="ja-JP" altLang="en-US" dirty="0" smtClean="0">
              <a:solidFill>
                <a:srgbClr val="FFFFFF"/>
              </a:solidFill>
              <a:latin typeface="HGPｺﾞｼｯｸE"/>
              <a:ea typeface="HGPｺﾞｼｯｸE"/>
              <a:cs typeface="+mn-cs"/>
            </a:rPr>
            <a:t>サンプル実装</a:t>
          </a:r>
          <a:endParaRPr kumimoji="1" lang="ja-JP" altLang="en-US" dirty="0">
            <a:solidFill>
              <a:srgbClr val="FFFFFF"/>
            </a:solidFill>
            <a:latin typeface="HGPｺﾞｼｯｸE"/>
            <a:ea typeface="HGPｺﾞｼｯｸE"/>
            <a:cs typeface="+mn-cs"/>
          </a:endParaRPr>
        </a:p>
      </dgm:t>
    </dgm:pt>
    <dgm:pt modelId="{6F5920FF-A285-458D-841E-AE40C95E5EB1}" type="parTrans" cxnId="{C3C9CA2F-47EA-43F6-AFD7-84127C8CA4D0}">
      <dgm:prSet/>
      <dgm:spPr/>
      <dgm:t>
        <a:bodyPr/>
        <a:lstStyle/>
        <a:p>
          <a:endParaRPr kumimoji="1" lang="ja-JP" altLang="en-US"/>
        </a:p>
      </dgm:t>
    </dgm:pt>
    <dgm:pt modelId="{937A5377-F664-40FB-8BAC-7FB433D42748}" type="sibTrans" cxnId="{C3C9CA2F-47EA-43F6-AFD7-84127C8CA4D0}">
      <dgm:prSet/>
      <dgm:spPr/>
      <dgm:t>
        <a:bodyPr/>
        <a:lstStyle/>
        <a:p>
          <a:endParaRPr kumimoji="1" lang="ja-JP" altLang="en-US"/>
        </a:p>
      </dgm:t>
    </dgm:pt>
    <dgm:pt modelId="{33E4D5AE-C30A-4D16-99A6-4A823710A42B}">
      <dgm:prSet phldrT="[テキスト]" custT="1"/>
      <dgm:spPr>
        <a:xfrm rot="5400000">
          <a:off x="5462003" y="1483957"/>
          <a:ext cx="395233" cy="5326701"/>
        </a:xfrm>
        <a:solidFill>
          <a:srgbClr val="6785C1">
            <a:tint val="40000"/>
            <a:alpha val="90000"/>
            <a:hueOff val="-8732632"/>
            <a:satOff val="28079"/>
            <a:lumOff val="703"/>
            <a:alphaOff val="0"/>
          </a:srgbClr>
        </a:solidFill>
        <a:ln w="25400" cap="flat" cmpd="sng" algn="ctr">
          <a:solidFill>
            <a:srgbClr val="6785C1">
              <a:tint val="40000"/>
              <a:alpha val="90000"/>
              <a:hueOff val="-8732632"/>
              <a:satOff val="28079"/>
              <a:lumOff val="703"/>
              <a:alphaOff val="0"/>
            </a:srgbClr>
          </a:solidFill>
          <a:prstDash val="solid"/>
        </a:ln>
        <a:effectLst/>
      </dgm:spPr>
      <dgm:t>
        <a:bodyPr/>
        <a:lstStyle/>
        <a:p>
          <a:r>
            <a:rPr kumimoji="1" lang="ja-JP" altLang="en-US" sz="1400" dirty="0" smtClean="0">
              <a:solidFill>
                <a:srgbClr val="404040">
                  <a:hueOff val="0"/>
                  <a:satOff val="0"/>
                  <a:lumOff val="0"/>
                  <a:alphaOff val="0"/>
                </a:srgbClr>
              </a:solidFill>
              <a:latin typeface="HGPｺﾞｼｯｸE"/>
              <a:ea typeface="HGPｺﾞｼｯｸE"/>
              <a:cs typeface="+mn-cs"/>
            </a:rPr>
            <a:t>サンプル設計書を実装したアプリケーション</a:t>
          </a:r>
          <a:endParaRPr kumimoji="1" lang="ja-JP" altLang="en-US" sz="1400" dirty="0">
            <a:solidFill>
              <a:srgbClr val="404040">
                <a:hueOff val="0"/>
                <a:satOff val="0"/>
                <a:lumOff val="0"/>
                <a:alphaOff val="0"/>
              </a:srgbClr>
            </a:solidFill>
            <a:latin typeface="HGPｺﾞｼｯｸE"/>
            <a:ea typeface="HGPｺﾞｼｯｸE"/>
            <a:cs typeface="+mn-cs"/>
          </a:endParaRPr>
        </a:p>
      </dgm:t>
    </dgm:pt>
    <dgm:pt modelId="{1CE2EFEC-388A-49E8-9A6C-6DEFE9FB17F6}" type="parTrans" cxnId="{8BDFF41B-AC7C-451B-9104-435FA00F1443}">
      <dgm:prSet/>
      <dgm:spPr/>
      <dgm:t>
        <a:bodyPr/>
        <a:lstStyle/>
        <a:p>
          <a:endParaRPr kumimoji="1" lang="ja-JP" altLang="en-US"/>
        </a:p>
      </dgm:t>
    </dgm:pt>
    <dgm:pt modelId="{D977D282-FE95-4881-A948-8C31FD97F8E9}" type="sibTrans" cxnId="{8BDFF41B-AC7C-451B-9104-435FA00F1443}">
      <dgm:prSet/>
      <dgm:spPr/>
      <dgm:t>
        <a:bodyPr/>
        <a:lstStyle/>
        <a:p>
          <a:endParaRPr kumimoji="1" lang="ja-JP" altLang="en-US"/>
        </a:p>
      </dgm:t>
    </dgm:pt>
    <dgm:pt modelId="{B06E53C4-5C47-48E6-B9A5-393DED9AD868}">
      <dgm:prSet phldrT="[テキスト]" custT="1"/>
      <dgm:spPr>
        <a:xfrm>
          <a:off x="0" y="4419031"/>
          <a:ext cx="2996269" cy="494042"/>
        </a:xfrm>
        <a:solidFill>
          <a:srgbClr val="6785C1">
            <a:hueOff val="-9201156"/>
            <a:satOff val="51505"/>
            <a:lumOff val="-11503"/>
            <a:alphaOff val="0"/>
          </a:srgbClr>
        </a:solidFill>
        <a:ln w="25400" cap="flat" cmpd="sng" algn="ctr">
          <a:solidFill>
            <a:srgbClr val="FFFFFF">
              <a:hueOff val="0"/>
              <a:satOff val="0"/>
              <a:lumOff val="0"/>
              <a:alphaOff val="0"/>
            </a:srgbClr>
          </a:solidFill>
          <a:prstDash val="solid"/>
        </a:ln>
        <a:effectLst/>
      </dgm:spPr>
      <dgm:t>
        <a:bodyPr/>
        <a:lstStyle/>
        <a:p>
          <a:r>
            <a:rPr kumimoji="1" lang="ja-JP" altLang="en-US" sz="1800" dirty="0" smtClean="0">
              <a:solidFill>
                <a:srgbClr val="FFFFFF"/>
              </a:solidFill>
              <a:latin typeface="HGPｺﾞｼｯｸE"/>
              <a:ea typeface="HGPｺﾞｼｯｸE"/>
              <a:cs typeface="+mn-cs"/>
            </a:rPr>
            <a:t>機能検証</a:t>
          </a:r>
          <a:r>
            <a:rPr kumimoji="1" lang="en-US" altLang="ja-JP" sz="1800" dirty="0" smtClean="0">
              <a:solidFill>
                <a:srgbClr val="FFFFFF"/>
              </a:solidFill>
              <a:latin typeface="HGPｺﾞｼｯｸE"/>
              <a:ea typeface="HGPｺﾞｼｯｸE"/>
              <a:cs typeface="+mn-cs"/>
            </a:rPr>
            <a:t>AP</a:t>
          </a:r>
          <a:endParaRPr kumimoji="1" lang="ja-JP" altLang="en-US" sz="1800" dirty="0">
            <a:solidFill>
              <a:srgbClr val="FFFFFF"/>
            </a:solidFill>
            <a:latin typeface="HGPｺﾞｼｯｸE"/>
            <a:ea typeface="HGPｺﾞｼｯｸE"/>
            <a:cs typeface="+mn-cs"/>
          </a:endParaRPr>
        </a:p>
      </dgm:t>
    </dgm:pt>
    <dgm:pt modelId="{495C8680-40F9-4C03-BDD8-9EA64B125E3A}" type="parTrans" cxnId="{B24374B0-2773-4FEF-8440-4106EAD3C950}">
      <dgm:prSet/>
      <dgm:spPr/>
      <dgm:t>
        <a:bodyPr/>
        <a:lstStyle/>
        <a:p>
          <a:endParaRPr kumimoji="1" lang="ja-JP" altLang="en-US"/>
        </a:p>
      </dgm:t>
    </dgm:pt>
    <dgm:pt modelId="{020D2EEF-4445-468B-8A9C-CE2C05885802}" type="sibTrans" cxnId="{B24374B0-2773-4FEF-8440-4106EAD3C950}">
      <dgm:prSet/>
      <dgm:spPr/>
      <dgm:t>
        <a:bodyPr/>
        <a:lstStyle/>
        <a:p>
          <a:endParaRPr kumimoji="1" lang="ja-JP" altLang="en-US"/>
        </a:p>
      </dgm:t>
    </dgm:pt>
    <dgm:pt modelId="{C0E28882-C529-4FCE-A373-E590137E58D8}">
      <dgm:prSet phldrT="[テキスト]" custT="1"/>
      <dgm:spPr>
        <a:xfrm rot="5400000">
          <a:off x="5462003" y="2002701"/>
          <a:ext cx="395233" cy="5326701"/>
        </a:xfrm>
        <a:solidFill>
          <a:srgbClr val="6785C1">
            <a:tint val="40000"/>
            <a:alpha val="90000"/>
            <a:hueOff val="-9980152"/>
            <a:satOff val="32090"/>
            <a:lumOff val="804"/>
            <a:alphaOff val="0"/>
          </a:srgbClr>
        </a:solidFill>
        <a:ln w="25400" cap="flat" cmpd="sng" algn="ctr">
          <a:solidFill>
            <a:srgbClr val="6785C1">
              <a:tint val="40000"/>
              <a:alpha val="90000"/>
              <a:hueOff val="-9980152"/>
              <a:satOff val="32090"/>
              <a:lumOff val="804"/>
              <a:alphaOff val="0"/>
            </a:srgbClr>
          </a:solidFill>
          <a:prstDash val="solid"/>
        </a:ln>
        <a:effectLst/>
      </dgm:spPr>
      <dgm:t>
        <a:bodyPr/>
        <a:lstStyle/>
        <a:p>
          <a:r>
            <a:rPr kumimoji="1" lang="ja-JP" altLang="en-US" sz="1400" dirty="0" smtClean="0">
              <a:solidFill>
                <a:srgbClr val="404040">
                  <a:hueOff val="0"/>
                  <a:satOff val="0"/>
                  <a:lumOff val="0"/>
                  <a:alphaOff val="0"/>
                </a:srgbClr>
              </a:solidFill>
              <a:latin typeface="HGPｺﾞｼｯｸE"/>
              <a:ea typeface="HGPｺﾞｼｯｸE"/>
              <a:cs typeface="+mn-cs"/>
            </a:rPr>
            <a:t>ガイドラインで提供する機能の機能検証用アプリケーション</a:t>
          </a:r>
          <a:endParaRPr kumimoji="1" lang="ja-JP" altLang="en-US" sz="1400" dirty="0">
            <a:solidFill>
              <a:srgbClr val="404040">
                <a:hueOff val="0"/>
                <a:satOff val="0"/>
                <a:lumOff val="0"/>
                <a:alphaOff val="0"/>
              </a:srgbClr>
            </a:solidFill>
            <a:latin typeface="HGPｺﾞｼｯｸE"/>
            <a:ea typeface="HGPｺﾞｼｯｸE"/>
            <a:cs typeface="+mn-cs"/>
          </a:endParaRPr>
        </a:p>
      </dgm:t>
    </dgm:pt>
    <dgm:pt modelId="{BA196655-8A9D-4818-8DC5-E476670079F5}" type="parTrans" cxnId="{72A1E40E-25E3-42DB-90AE-EA0EE6D3A276}">
      <dgm:prSet/>
      <dgm:spPr/>
      <dgm:t>
        <a:bodyPr/>
        <a:lstStyle/>
        <a:p>
          <a:endParaRPr kumimoji="1" lang="ja-JP" altLang="en-US"/>
        </a:p>
      </dgm:t>
    </dgm:pt>
    <dgm:pt modelId="{DD11CC10-675E-4188-9AC0-9A2E7ECF50D6}" type="sibTrans" cxnId="{72A1E40E-25E3-42DB-90AE-EA0EE6D3A276}">
      <dgm:prSet/>
      <dgm:spPr/>
      <dgm:t>
        <a:bodyPr/>
        <a:lstStyle/>
        <a:p>
          <a:endParaRPr kumimoji="1" lang="ja-JP" altLang="en-US"/>
        </a:p>
      </dgm:t>
    </dgm:pt>
    <dgm:pt modelId="{19190361-8FDA-46F1-A0E0-0E8766387499}">
      <dgm:prSet phldrT="[テキスト]" custT="1"/>
      <dgm:spPr>
        <a:xfrm>
          <a:off x="0" y="4937775"/>
          <a:ext cx="2996269" cy="494042"/>
        </a:xfrm>
        <a:solidFill>
          <a:srgbClr val="6785C1">
            <a:hueOff val="-10351300"/>
            <a:satOff val="57943"/>
            <a:lumOff val="-12941"/>
            <a:alphaOff val="0"/>
          </a:srgbClr>
        </a:solidFill>
        <a:ln w="25400" cap="flat" cmpd="sng" algn="ctr">
          <a:solidFill>
            <a:srgbClr val="FFFFFF">
              <a:hueOff val="0"/>
              <a:satOff val="0"/>
              <a:lumOff val="0"/>
              <a:alphaOff val="0"/>
            </a:srgbClr>
          </a:solidFill>
          <a:prstDash val="solid"/>
        </a:ln>
        <a:effectLst/>
      </dgm:spPr>
      <dgm:t>
        <a:bodyPr/>
        <a:lstStyle/>
        <a:p>
          <a:r>
            <a:rPr kumimoji="1" lang="ja-JP" altLang="en-US" sz="1800" dirty="0" smtClean="0">
              <a:solidFill>
                <a:srgbClr val="FFFFFF"/>
              </a:solidFill>
              <a:latin typeface="HGPｺﾞｼｯｸE"/>
              <a:ea typeface="HGPｺﾞｼｯｸE"/>
              <a:cs typeface="+mn-cs"/>
            </a:rPr>
            <a:t>性能検証</a:t>
          </a:r>
          <a:r>
            <a:rPr kumimoji="1" lang="en-US" altLang="ja-JP" sz="1800" dirty="0" smtClean="0">
              <a:solidFill>
                <a:srgbClr val="FFFFFF"/>
              </a:solidFill>
              <a:latin typeface="HGPｺﾞｼｯｸE"/>
              <a:ea typeface="HGPｺﾞｼｯｸE"/>
              <a:cs typeface="+mn-cs"/>
            </a:rPr>
            <a:t>AP</a:t>
          </a:r>
          <a:endParaRPr kumimoji="1" lang="ja-JP" altLang="en-US" sz="1800" dirty="0">
            <a:solidFill>
              <a:srgbClr val="FFFFFF"/>
            </a:solidFill>
            <a:latin typeface="HGPｺﾞｼｯｸE"/>
            <a:ea typeface="HGPｺﾞｼｯｸE"/>
            <a:cs typeface="+mn-cs"/>
          </a:endParaRPr>
        </a:p>
      </dgm:t>
    </dgm:pt>
    <dgm:pt modelId="{58F4DC06-3FD2-45A5-A759-F9502EBEC79B}" type="parTrans" cxnId="{C6088731-D094-4CF1-9F3D-1C3EE86CCF7A}">
      <dgm:prSet/>
      <dgm:spPr/>
      <dgm:t>
        <a:bodyPr/>
        <a:lstStyle/>
        <a:p>
          <a:endParaRPr kumimoji="1" lang="ja-JP" altLang="en-US"/>
        </a:p>
      </dgm:t>
    </dgm:pt>
    <dgm:pt modelId="{985B3E86-702B-4389-8502-E24F8147A70B}" type="sibTrans" cxnId="{C6088731-D094-4CF1-9F3D-1C3EE86CCF7A}">
      <dgm:prSet/>
      <dgm:spPr/>
      <dgm:t>
        <a:bodyPr/>
        <a:lstStyle/>
        <a:p>
          <a:endParaRPr kumimoji="1" lang="ja-JP" altLang="en-US"/>
        </a:p>
      </dgm:t>
    </dgm:pt>
    <dgm:pt modelId="{6C3BDC58-B5F5-4099-BEF5-16D9F3CF3A70}">
      <dgm:prSet phldrT="[テキスト]" custT="1"/>
      <dgm:spPr>
        <a:xfrm rot="5400000">
          <a:off x="5462003" y="2521446"/>
          <a:ext cx="395233" cy="5326701"/>
        </a:xfrm>
        <a:solidFill>
          <a:srgbClr val="6785C1">
            <a:tint val="40000"/>
            <a:alpha val="90000"/>
            <a:hueOff val="-11227670"/>
            <a:satOff val="36101"/>
            <a:lumOff val="904"/>
            <a:alphaOff val="0"/>
          </a:srgbClr>
        </a:solidFill>
        <a:ln w="25400" cap="flat" cmpd="sng" algn="ctr">
          <a:solidFill>
            <a:srgbClr val="6785C1">
              <a:tint val="40000"/>
              <a:alpha val="90000"/>
              <a:hueOff val="-11227670"/>
              <a:satOff val="36101"/>
              <a:lumOff val="904"/>
              <a:alphaOff val="0"/>
            </a:srgbClr>
          </a:solidFill>
          <a:prstDash val="solid"/>
        </a:ln>
        <a:effectLst/>
      </dgm:spPr>
      <dgm:t>
        <a:bodyPr/>
        <a:lstStyle/>
        <a:p>
          <a:r>
            <a:rPr kumimoji="1" lang="ja-JP" altLang="en-US" sz="1400" dirty="0" smtClean="0">
              <a:solidFill>
                <a:srgbClr val="404040">
                  <a:hueOff val="0"/>
                  <a:satOff val="0"/>
                  <a:lumOff val="0"/>
                  <a:alphaOff val="0"/>
                </a:srgbClr>
              </a:solidFill>
              <a:latin typeface="HGPｺﾞｼｯｸE"/>
              <a:ea typeface="HGPｺﾞｼｯｸE"/>
              <a:cs typeface="+mn-cs"/>
            </a:rPr>
            <a:t>ガイドラインで提供する機能の性能検証用アプリケーション</a:t>
          </a:r>
          <a:endParaRPr kumimoji="1" lang="ja-JP" altLang="en-US" sz="1400" dirty="0">
            <a:solidFill>
              <a:srgbClr val="404040">
                <a:hueOff val="0"/>
                <a:satOff val="0"/>
                <a:lumOff val="0"/>
                <a:alphaOff val="0"/>
              </a:srgbClr>
            </a:solidFill>
            <a:latin typeface="HGPｺﾞｼｯｸE"/>
            <a:ea typeface="HGPｺﾞｼｯｸE"/>
            <a:cs typeface="+mn-cs"/>
          </a:endParaRPr>
        </a:p>
      </dgm:t>
    </dgm:pt>
    <dgm:pt modelId="{F44C9C5D-9771-46A9-8631-1388E0782F01}" type="parTrans" cxnId="{8D72EB20-8AC7-4A92-9D45-FBCBB84B121D}">
      <dgm:prSet/>
      <dgm:spPr/>
      <dgm:t>
        <a:bodyPr/>
        <a:lstStyle/>
        <a:p>
          <a:endParaRPr kumimoji="1" lang="ja-JP" altLang="en-US"/>
        </a:p>
      </dgm:t>
    </dgm:pt>
    <dgm:pt modelId="{E1B2417C-33AC-41DF-B699-5D60F902B33A}" type="sibTrans" cxnId="{8D72EB20-8AC7-4A92-9D45-FBCBB84B121D}">
      <dgm:prSet/>
      <dgm:spPr/>
      <dgm:t>
        <a:bodyPr/>
        <a:lstStyle/>
        <a:p>
          <a:endParaRPr kumimoji="1" lang="ja-JP" altLang="en-US"/>
        </a:p>
      </dgm:t>
    </dgm:pt>
    <dgm:pt modelId="{5FAAED04-45FB-446E-BEB2-E996F1B2E9EC}">
      <dgm:prSet phldrT="[テキスト]" custT="1"/>
      <dgm:spPr>
        <a:xfrm>
          <a:off x="0" y="1038146"/>
          <a:ext cx="2996269" cy="494042"/>
        </a:xfrm>
        <a:solidFill>
          <a:srgbClr val="6785C1">
            <a:hueOff val="-2300289"/>
            <a:satOff val="12876"/>
            <a:lumOff val="-2876"/>
            <a:alphaOff val="0"/>
          </a:srgbClr>
        </a:solidFill>
        <a:ln w="25400" cap="flat" cmpd="sng" algn="ctr">
          <a:solidFill>
            <a:srgbClr val="FFFFFF">
              <a:hueOff val="0"/>
              <a:satOff val="0"/>
              <a:lumOff val="0"/>
              <a:alphaOff val="0"/>
            </a:srgbClr>
          </a:solidFill>
          <a:prstDash val="solid"/>
        </a:ln>
        <a:effectLst/>
      </dgm:spPr>
      <dgm:t>
        <a:bodyPr/>
        <a:lstStyle/>
        <a:p>
          <a:r>
            <a:rPr kumimoji="1" lang="ja-JP" altLang="en-US" sz="1800" smtClean="0">
              <a:solidFill>
                <a:srgbClr val="FFFFFF"/>
              </a:solidFill>
              <a:latin typeface="HGPｺﾞｼｯｸE"/>
              <a:ea typeface="HGPｺﾞｼｯｸE"/>
              <a:cs typeface="+mn-cs"/>
            </a:rPr>
            <a:t>ブランクプロジェクト</a:t>
          </a:r>
          <a:endParaRPr kumimoji="1" lang="ja-JP" altLang="en-US" sz="1800" dirty="0">
            <a:solidFill>
              <a:srgbClr val="FFFFFF"/>
            </a:solidFill>
            <a:latin typeface="HGPｺﾞｼｯｸE"/>
            <a:ea typeface="HGPｺﾞｼｯｸE"/>
            <a:cs typeface="+mn-cs"/>
          </a:endParaRPr>
        </a:p>
      </dgm:t>
    </dgm:pt>
    <dgm:pt modelId="{5381B3AB-DF62-4B96-81AD-E9BF472FE2C7}" type="parTrans" cxnId="{3977C0F8-29D7-452D-B3FF-7B4E9821787C}">
      <dgm:prSet/>
      <dgm:spPr/>
      <dgm:t>
        <a:bodyPr/>
        <a:lstStyle/>
        <a:p>
          <a:endParaRPr kumimoji="1" lang="ja-JP" altLang="en-US"/>
        </a:p>
      </dgm:t>
    </dgm:pt>
    <dgm:pt modelId="{843B032F-4A60-414B-96C2-2981E30048CA}" type="sibTrans" cxnId="{3977C0F8-29D7-452D-B3FF-7B4E9821787C}">
      <dgm:prSet/>
      <dgm:spPr/>
      <dgm:t>
        <a:bodyPr/>
        <a:lstStyle/>
        <a:p>
          <a:endParaRPr kumimoji="1" lang="ja-JP" altLang="en-US"/>
        </a:p>
      </dgm:t>
    </dgm:pt>
    <dgm:pt modelId="{5891CD3B-98DA-47A3-97BA-4F443401D6F6}">
      <dgm:prSet phldrT="[テキスト]" custT="1"/>
      <dgm:spPr>
        <a:xfrm rot="5400000">
          <a:off x="5462003" y="-1378182"/>
          <a:ext cx="395233" cy="5326701"/>
        </a:xfrm>
        <a:solidFill>
          <a:srgbClr val="6785C1">
            <a:tint val="40000"/>
            <a:alpha val="90000"/>
            <a:hueOff val="-2495038"/>
            <a:satOff val="8022"/>
            <a:lumOff val="201"/>
            <a:alphaOff val="0"/>
          </a:srgbClr>
        </a:solidFill>
        <a:ln w="25400" cap="flat" cmpd="sng" algn="ctr">
          <a:solidFill>
            <a:srgbClr val="6785C1">
              <a:tint val="40000"/>
              <a:alpha val="90000"/>
              <a:hueOff val="-2495038"/>
              <a:satOff val="8022"/>
              <a:lumOff val="201"/>
              <a:alphaOff val="0"/>
            </a:srgbClr>
          </a:solidFill>
          <a:prstDash val="solid"/>
        </a:ln>
        <a:effectLst/>
      </dgm:spPr>
      <dgm:t>
        <a:bodyPr/>
        <a:lstStyle/>
        <a:p>
          <a:r>
            <a:rPr kumimoji="1" lang="ja-JP" altLang="en-US" sz="1600" dirty="0" smtClean="0">
              <a:solidFill>
                <a:srgbClr val="404040">
                  <a:hueOff val="0"/>
                  <a:satOff val="0"/>
                  <a:lumOff val="0"/>
                  <a:alphaOff val="0"/>
                </a:srgbClr>
              </a:solidFill>
              <a:latin typeface="HGPｺﾞｼｯｸE"/>
              <a:ea typeface="HGPｺﾞｼｯｸE"/>
              <a:cs typeface="+mn-cs"/>
            </a:rPr>
            <a:t>プロジェクト構成のひな形</a:t>
          </a:r>
          <a:endParaRPr kumimoji="1" lang="ja-JP" altLang="en-US" sz="1600" dirty="0">
            <a:solidFill>
              <a:srgbClr val="404040">
                <a:hueOff val="0"/>
                <a:satOff val="0"/>
                <a:lumOff val="0"/>
                <a:alphaOff val="0"/>
              </a:srgbClr>
            </a:solidFill>
            <a:latin typeface="HGPｺﾞｼｯｸE"/>
            <a:ea typeface="HGPｺﾞｼｯｸE"/>
            <a:cs typeface="+mn-cs"/>
          </a:endParaRPr>
        </a:p>
      </dgm:t>
    </dgm:pt>
    <dgm:pt modelId="{985F1649-3BA2-4B75-B907-DB3BAD00C42C}" type="parTrans" cxnId="{0C46DE10-C7FC-4B65-A431-26EEA7F23A57}">
      <dgm:prSet/>
      <dgm:spPr/>
      <dgm:t>
        <a:bodyPr/>
        <a:lstStyle/>
        <a:p>
          <a:endParaRPr kumimoji="1" lang="ja-JP" altLang="en-US"/>
        </a:p>
      </dgm:t>
    </dgm:pt>
    <dgm:pt modelId="{774183A1-3D3F-4A00-947A-5C32D20568B7}" type="sibTrans" cxnId="{0C46DE10-C7FC-4B65-A431-26EEA7F23A57}">
      <dgm:prSet/>
      <dgm:spPr/>
      <dgm:t>
        <a:bodyPr/>
        <a:lstStyle/>
        <a:p>
          <a:endParaRPr kumimoji="1" lang="ja-JP" altLang="en-US"/>
        </a:p>
      </dgm:t>
    </dgm:pt>
    <dgm:pt modelId="{CF467458-A1E3-451E-813F-D16FF2A88054}" type="pres">
      <dgm:prSet presAssocID="{D2AEE49C-47D2-4B41-9852-84B75B3F85F8}" presName="Name0" presStyleCnt="0">
        <dgm:presLayoutVars>
          <dgm:dir/>
          <dgm:animLvl val="lvl"/>
          <dgm:resizeHandles val="exact"/>
        </dgm:presLayoutVars>
      </dgm:prSet>
      <dgm:spPr/>
      <dgm:t>
        <a:bodyPr/>
        <a:lstStyle/>
        <a:p>
          <a:endParaRPr kumimoji="1" lang="ja-JP" altLang="en-US"/>
        </a:p>
      </dgm:t>
    </dgm:pt>
    <dgm:pt modelId="{0A6C962A-6D65-42BF-B0D3-7D52E4D7E715}" type="pres">
      <dgm:prSet presAssocID="{EAD33041-B7E2-42B7-8388-226B4B088039}" presName="linNode" presStyleCnt="0"/>
      <dgm:spPr/>
      <dgm:t>
        <a:bodyPr/>
        <a:lstStyle/>
        <a:p>
          <a:endParaRPr kumimoji="1" lang="ja-JP" altLang="en-US"/>
        </a:p>
      </dgm:t>
    </dgm:pt>
    <dgm:pt modelId="{D2CF5062-D92C-4576-94DF-AFF72E810F7C}" type="pres">
      <dgm:prSet presAssocID="{EAD33041-B7E2-42B7-8388-226B4B088039}" presName="parentText" presStyleLbl="node1" presStyleIdx="0" presStyleCnt="10">
        <dgm:presLayoutVars>
          <dgm:chMax val="1"/>
          <dgm:bulletEnabled val="1"/>
        </dgm:presLayoutVars>
      </dgm:prSet>
      <dgm:spPr>
        <a:prstGeom prst="roundRect">
          <a:avLst/>
        </a:prstGeom>
      </dgm:spPr>
      <dgm:t>
        <a:bodyPr/>
        <a:lstStyle/>
        <a:p>
          <a:endParaRPr kumimoji="1" lang="ja-JP" altLang="en-US"/>
        </a:p>
      </dgm:t>
    </dgm:pt>
    <dgm:pt modelId="{11CA6D9F-2C98-4E44-849F-50F43020D82A}" type="pres">
      <dgm:prSet presAssocID="{EAD33041-B7E2-42B7-8388-226B4B088039}" presName="descendantText" presStyleLbl="alignAccFollowNode1" presStyleIdx="0" presStyleCnt="10">
        <dgm:presLayoutVars>
          <dgm:bulletEnabled val="1"/>
        </dgm:presLayoutVars>
      </dgm:prSet>
      <dgm:spPr>
        <a:prstGeom prst="round2SameRect">
          <a:avLst/>
        </a:prstGeom>
      </dgm:spPr>
      <dgm:t>
        <a:bodyPr/>
        <a:lstStyle/>
        <a:p>
          <a:endParaRPr kumimoji="1" lang="ja-JP" altLang="en-US"/>
        </a:p>
      </dgm:t>
    </dgm:pt>
    <dgm:pt modelId="{A044DEF1-1910-4E5E-B918-4C3D61E62146}" type="pres">
      <dgm:prSet presAssocID="{F6DA31E7-2DA6-40B9-A5A5-74CF6EED21E4}" presName="sp" presStyleCnt="0"/>
      <dgm:spPr/>
      <dgm:t>
        <a:bodyPr/>
        <a:lstStyle/>
        <a:p>
          <a:endParaRPr kumimoji="1" lang="ja-JP" altLang="en-US"/>
        </a:p>
      </dgm:t>
    </dgm:pt>
    <dgm:pt modelId="{A94875E9-31F7-435D-8E51-A807725A259E}" type="pres">
      <dgm:prSet presAssocID="{B9415C6A-D365-4E08-A597-EAEC8533FC2B}" presName="linNode" presStyleCnt="0"/>
      <dgm:spPr/>
      <dgm:t>
        <a:bodyPr/>
        <a:lstStyle/>
        <a:p>
          <a:endParaRPr kumimoji="1" lang="ja-JP" altLang="en-US"/>
        </a:p>
      </dgm:t>
    </dgm:pt>
    <dgm:pt modelId="{5F5323BC-BD40-48A9-A133-5D686F0F9525}" type="pres">
      <dgm:prSet presAssocID="{B9415C6A-D365-4E08-A597-EAEC8533FC2B}" presName="parentText" presStyleLbl="node1" presStyleIdx="1" presStyleCnt="10">
        <dgm:presLayoutVars>
          <dgm:chMax val="1"/>
          <dgm:bulletEnabled val="1"/>
        </dgm:presLayoutVars>
      </dgm:prSet>
      <dgm:spPr>
        <a:prstGeom prst="roundRect">
          <a:avLst/>
        </a:prstGeom>
      </dgm:spPr>
      <dgm:t>
        <a:bodyPr/>
        <a:lstStyle/>
        <a:p>
          <a:endParaRPr kumimoji="1" lang="ja-JP" altLang="en-US"/>
        </a:p>
      </dgm:t>
    </dgm:pt>
    <dgm:pt modelId="{91F879AB-A9B4-4AFB-9C6F-F0B1B95DA02A}" type="pres">
      <dgm:prSet presAssocID="{B9415C6A-D365-4E08-A597-EAEC8533FC2B}" presName="descendantText" presStyleLbl="alignAccFollowNode1" presStyleIdx="1" presStyleCnt="10">
        <dgm:presLayoutVars>
          <dgm:bulletEnabled val="1"/>
        </dgm:presLayoutVars>
      </dgm:prSet>
      <dgm:spPr>
        <a:prstGeom prst="round2SameRect">
          <a:avLst/>
        </a:prstGeom>
      </dgm:spPr>
      <dgm:t>
        <a:bodyPr/>
        <a:lstStyle/>
        <a:p>
          <a:endParaRPr kumimoji="1" lang="ja-JP" altLang="en-US"/>
        </a:p>
      </dgm:t>
    </dgm:pt>
    <dgm:pt modelId="{85123018-B0B4-4B2F-88AA-A3367EF8DB7D}" type="pres">
      <dgm:prSet presAssocID="{A1087540-CF3D-4FF9-BED9-4CCAA1ABCAD3}" presName="sp" presStyleCnt="0"/>
      <dgm:spPr/>
      <dgm:t>
        <a:bodyPr/>
        <a:lstStyle/>
        <a:p>
          <a:endParaRPr kumimoji="1" lang="ja-JP" altLang="en-US"/>
        </a:p>
      </dgm:t>
    </dgm:pt>
    <dgm:pt modelId="{B174FFAA-24D4-4D5B-8F16-6B31F67BB6F0}" type="pres">
      <dgm:prSet presAssocID="{5FAAED04-45FB-446E-BEB2-E996F1B2E9EC}" presName="linNode" presStyleCnt="0"/>
      <dgm:spPr/>
    </dgm:pt>
    <dgm:pt modelId="{8E2DDCCE-CCDA-4BF8-B25B-7BD5B1543CAC}" type="pres">
      <dgm:prSet presAssocID="{5FAAED04-45FB-446E-BEB2-E996F1B2E9EC}" presName="parentText" presStyleLbl="node1" presStyleIdx="2" presStyleCnt="10">
        <dgm:presLayoutVars>
          <dgm:chMax val="1"/>
          <dgm:bulletEnabled val="1"/>
        </dgm:presLayoutVars>
      </dgm:prSet>
      <dgm:spPr>
        <a:prstGeom prst="roundRect">
          <a:avLst/>
        </a:prstGeom>
      </dgm:spPr>
      <dgm:t>
        <a:bodyPr/>
        <a:lstStyle/>
        <a:p>
          <a:endParaRPr kumimoji="1" lang="ja-JP" altLang="en-US"/>
        </a:p>
      </dgm:t>
    </dgm:pt>
    <dgm:pt modelId="{255F987F-07D3-47F1-A3E2-FDEA7C66B3AE}" type="pres">
      <dgm:prSet presAssocID="{5FAAED04-45FB-446E-BEB2-E996F1B2E9EC}" presName="descendantText" presStyleLbl="alignAccFollowNode1" presStyleIdx="2" presStyleCnt="10">
        <dgm:presLayoutVars>
          <dgm:bulletEnabled val="1"/>
        </dgm:presLayoutVars>
      </dgm:prSet>
      <dgm:spPr>
        <a:prstGeom prst="round2SameRect">
          <a:avLst/>
        </a:prstGeom>
      </dgm:spPr>
      <dgm:t>
        <a:bodyPr/>
        <a:lstStyle/>
        <a:p>
          <a:endParaRPr kumimoji="1" lang="ja-JP" altLang="en-US"/>
        </a:p>
      </dgm:t>
    </dgm:pt>
    <dgm:pt modelId="{849F054A-A749-4DDA-8C09-E223C21BFFC6}" type="pres">
      <dgm:prSet presAssocID="{843B032F-4A60-414B-96C2-2981E30048CA}" presName="sp" presStyleCnt="0"/>
      <dgm:spPr/>
    </dgm:pt>
    <dgm:pt modelId="{D9A7F357-3A8B-434D-B563-526661993571}" type="pres">
      <dgm:prSet presAssocID="{86BE15AA-6B96-4D41-98BD-64E8A3A7F9D5}" presName="linNode" presStyleCnt="0"/>
      <dgm:spPr/>
      <dgm:t>
        <a:bodyPr/>
        <a:lstStyle/>
        <a:p>
          <a:endParaRPr kumimoji="1" lang="ja-JP" altLang="en-US"/>
        </a:p>
      </dgm:t>
    </dgm:pt>
    <dgm:pt modelId="{3E4F784A-F9B4-4219-ABAD-9C587437FCC9}" type="pres">
      <dgm:prSet presAssocID="{86BE15AA-6B96-4D41-98BD-64E8A3A7F9D5}" presName="parentText" presStyleLbl="node1" presStyleIdx="3" presStyleCnt="10" custScaleY="154331" custLinFactNeighborX="-153">
        <dgm:presLayoutVars>
          <dgm:chMax val="1"/>
          <dgm:bulletEnabled val="1"/>
        </dgm:presLayoutVars>
      </dgm:prSet>
      <dgm:spPr>
        <a:prstGeom prst="roundRect">
          <a:avLst/>
        </a:prstGeom>
      </dgm:spPr>
      <dgm:t>
        <a:bodyPr/>
        <a:lstStyle/>
        <a:p>
          <a:endParaRPr kumimoji="1" lang="ja-JP" altLang="en-US"/>
        </a:p>
      </dgm:t>
    </dgm:pt>
    <dgm:pt modelId="{87DD6FE5-98B2-4120-826D-0160FC0A304F}" type="pres">
      <dgm:prSet presAssocID="{86BE15AA-6B96-4D41-98BD-64E8A3A7F9D5}" presName="descendantText" presStyleLbl="alignAccFollowNode1" presStyleIdx="3" presStyleCnt="10" custScaleY="168120">
        <dgm:presLayoutVars>
          <dgm:bulletEnabled val="1"/>
        </dgm:presLayoutVars>
      </dgm:prSet>
      <dgm:spPr>
        <a:prstGeom prst="round2SameRect">
          <a:avLst/>
        </a:prstGeom>
      </dgm:spPr>
      <dgm:t>
        <a:bodyPr/>
        <a:lstStyle/>
        <a:p>
          <a:endParaRPr kumimoji="1" lang="ja-JP" altLang="en-US"/>
        </a:p>
      </dgm:t>
    </dgm:pt>
    <dgm:pt modelId="{C356018E-E761-4A02-9E99-58DCAD4AD0BF}" type="pres">
      <dgm:prSet presAssocID="{0E8E8BE8-6755-4B84-8015-E62DF0039228}" presName="sp" presStyleCnt="0"/>
      <dgm:spPr/>
      <dgm:t>
        <a:bodyPr/>
        <a:lstStyle/>
        <a:p>
          <a:endParaRPr kumimoji="1" lang="ja-JP" altLang="en-US"/>
        </a:p>
      </dgm:t>
    </dgm:pt>
    <dgm:pt modelId="{83E134CB-3FE7-430A-B0B4-D33537885E43}" type="pres">
      <dgm:prSet presAssocID="{3DE4521D-66EC-44C9-BB25-49B49B77188C}" presName="linNode" presStyleCnt="0"/>
      <dgm:spPr/>
      <dgm:t>
        <a:bodyPr/>
        <a:lstStyle/>
        <a:p>
          <a:endParaRPr kumimoji="1" lang="ja-JP" altLang="en-US"/>
        </a:p>
      </dgm:t>
    </dgm:pt>
    <dgm:pt modelId="{41E84D6A-B3EE-4E0E-A1A8-9D112832FD88}" type="pres">
      <dgm:prSet presAssocID="{3DE4521D-66EC-44C9-BB25-49B49B77188C}" presName="parentText" presStyleLbl="node1" presStyleIdx="4" presStyleCnt="10">
        <dgm:presLayoutVars>
          <dgm:chMax val="1"/>
          <dgm:bulletEnabled val="1"/>
        </dgm:presLayoutVars>
      </dgm:prSet>
      <dgm:spPr>
        <a:prstGeom prst="roundRect">
          <a:avLst/>
        </a:prstGeom>
      </dgm:spPr>
      <dgm:t>
        <a:bodyPr/>
        <a:lstStyle/>
        <a:p>
          <a:endParaRPr kumimoji="1" lang="ja-JP" altLang="en-US"/>
        </a:p>
      </dgm:t>
    </dgm:pt>
    <dgm:pt modelId="{F790FF0B-A871-4386-96FE-757AD3B6D946}" type="pres">
      <dgm:prSet presAssocID="{3DE4521D-66EC-44C9-BB25-49B49B77188C}" presName="descendantText" presStyleLbl="alignAccFollowNode1" presStyleIdx="4" presStyleCnt="10">
        <dgm:presLayoutVars>
          <dgm:bulletEnabled val="1"/>
        </dgm:presLayoutVars>
      </dgm:prSet>
      <dgm:spPr>
        <a:prstGeom prst="round2SameRect">
          <a:avLst/>
        </a:prstGeom>
      </dgm:spPr>
      <dgm:t>
        <a:bodyPr/>
        <a:lstStyle/>
        <a:p>
          <a:endParaRPr kumimoji="1" lang="ja-JP" altLang="en-US"/>
        </a:p>
      </dgm:t>
    </dgm:pt>
    <dgm:pt modelId="{F58CA412-A954-4498-BD09-86C128B2BD9D}" type="pres">
      <dgm:prSet presAssocID="{EB26E055-4B66-46C6-96AA-FE06BF895657}" presName="sp" presStyleCnt="0"/>
      <dgm:spPr/>
      <dgm:t>
        <a:bodyPr/>
        <a:lstStyle/>
        <a:p>
          <a:endParaRPr kumimoji="1" lang="ja-JP" altLang="en-US"/>
        </a:p>
      </dgm:t>
    </dgm:pt>
    <dgm:pt modelId="{72E028B3-DBC8-4577-9A8B-6DE7821F8B72}" type="pres">
      <dgm:prSet presAssocID="{1701862A-8B81-4218-8DEA-7B48AD566E1E}" presName="linNode" presStyleCnt="0"/>
      <dgm:spPr/>
      <dgm:t>
        <a:bodyPr/>
        <a:lstStyle/>
        <a:p>
          <a:endParaRPr kumimoji="1" lang="ja-JP" altLang="en-US"/>
        </a:p>
      </dgm:t>
    </dgm:pt>
    <dgm:pt modelId="{703F36E3-7C61-4DC2-A2F5-2A493AA8604C}" type="pres">
      <dgm:prSet presAssocID="{1701862A-8B81-4218-8DEA-7B48AD566E1E}" presName="parentText" presStyleLbl="node1" presStyleIdx="5" presStyleCnt="10" custLinFactNeighborX="-1280" custLinFactNeighborY="2269">
        <dgm:presLayoutVars>
          <dgm:chMax val="1"/>
          <dgm:bulletEnabled val="1"/>
        </dgm:presLayoutVars>
      </dgm:prSet>
      <dgm:spPr>
        <a:prstGeom prst="roundRect">
          <a:avLst/>
        </a:prstGeom>
      </dgm:spPr>
      <dgm:t>
        <a:bodyPr/>
        <a:lstStyle/>
        <a:p>
          <a:endParaRPr kumimoji="1" lang="ja-JP" altLang="en-US"/>
        </a:p>
      </dgm:t>
    </dgm:pt>
    <dgm:pt modelId="{920FB574-F1B7-45BA-8D70-3473D7EE5960}" type="pres">
      <dgm:prSet presAssocID="{1701862A-8B81-4218-8DEA-7B48AD566E1E}" presName="descendantText" presStyleLbl="alignAccFollowNode1" presStyleIdx="5" presStyleCnt="10">
        <dgm:presLayoutVars>
          <dgm:bulletEnabled val="1"/>
        </dgm:presLayoutVars>
      </dgm:prSet>
      <dgm:spPr>
        <a:prstGeom prst="round2SameRect">
          <a:avLst/>
        </a:prstGeom>
      </dgm:spPr>
      <dgm:t>
        <a:bodyPr/>
        <a:lstStyle/>
        <a:p>
          <a:endParaRPr kumimoji="1" lang="ja-JP" altLang="en-US"/>
        </a:p>
      </dgm:t>
    </dgm:pt>
    <dgm:pt modelId="{763B5B99-E8C9-4F23-88E1-2669CC43FAB7}" type="pres">
      <dgm:prSet presAssocID="{A7968071-A635-4006-8C0D-C54070B577EA}" presName="sp" presStyleCnt="0"/>
      <dgm:spPr/>
      <dgm:t>
        <a:bodyPr/>
        <a:lstStyle/>
        <a:p>
          <a:endParaRPr kumimoji="1" lang="ja-JP" altLang="en-US"/>
        </a:p>
      </dgm:t>
    </dgm:pt>
    <dgm:pt modelId="{8C17A711-D31B-4161-8467-D53FFD2A10D8}" type="pres">
      <dgm:prSet presAssocID="{146CE85B-0E0C-4900-8D1B-0D65F4EDB4FA}" presName="linNode" presStyleCnt="0"/>
      <dgm:spPr/>
      <dgm:t>
        <a:bodyPr/>
        <a:lstStyle/>
        <a:p>
          <a:endParaRPr kumimoji="1" lang="ja-JP" altLang="en-US"/>
        </a:p>
      </dgm:t>
    </dgm:pt>
    <dgm:pt modelId="{F3B1B282-CC60-4889-BEBA-6DADB850200D}" type="pres">
      <dgm:prSet presAssocID="{146CE85B-0E0C-4900-8D1B-0D65F4EDB4FA}" presName="parentText" presStyleLbl="node1" presStyleIdx="6" presStyleCnt="10">
        <dgm:presLayoutVars>
          <dgm:chMax val="1"/>
          <dgm:bulletEnabled val="1"/>
        </dgm:presLayoutVars>
      </dgm:prSet>
      <dgm:spPr>
        <a:prstGeom prst="roundRect">
          <a:avLst/>
        </a:prstGeom>
      </dgm:spPr>
      <dgm:t>
        <a:bodyPr/>
        <a:lstStyle/>
        <a:p>
          <a:endParaRPr kumimoji="1" lang="ja-JP" altLang="en-US"/>
        </a:p>
      </dgm:t>
    </dgm:pt>
    <dgm:pt modelId="{1BA84DEE-CE2F-455D-AD80-EAC70E5ACA55}" type="pres">
      <dgm:prSet presAssocID="{146CE85B-0E0C-4900-8D1B-0D65F4EDB4FA}" presName="descendantText" presStyleLbl="alignAccFollowNode1" presStyleIdx="6" presStyleCnt="10">
        <dgm:presLayoutVars>
          <dgm:bulletEnabled val="1"/>
        </dgm:presLayoutVars>
      </dgm:prSet>
      <dgm:spPr>
        <a:prstGeom prst="round2SameRect">
          <a:avLst/>
        </a:prstGeom>
      </dgm:spPr>
      <dgm:t>
        <a:bodyPr/>
        <a:lstStyle/>
        <a:p>
          <a:endParaRPr kumimoji="1" lang="ja-JP" altLang="en-US"/>
        </a:p>
      </dgm:t>
    </dgm:pt>
    <dgm:pt modelId="{3FE2F08C-F537-478F-BFB9-00152FA0655D}" type="pres">
      <dgm:prSet presAssocID="{1FD1EFD6-4113-4A10-A0F4-A261C89A3D15}" presName="sp" presStyleCnt="0"/>
      <dgm:spPr/>
      <dgm:t>
        <a:bodyPr/>
        <a:lstStyle/>
        <a:p>
          <a:endParaRPr kumimoji="1" lang="ja-JP" altLang="en-US"/>
        </a:p>
      </dgm:t>
    </dgm:pt>
    <dgm:pt modelId="{3C02C06F-E5D9-4AAD-8D4D-B226CEB82FC6}" type="pres">
      <dgm:prSet presAssocID="{D4C9F77F-7976-4768-9B9E-A61CC53ED284}" presName="linNode" presStyleCnt="0"/>
      <dgm:spPr/>
      <dgm:t>
        <a:bodyPr/>
        <a:lstStyle/>
        <a:p>
          <a:endParaRPr kumimoji="1" lang="ja-JP" altLang="en-US"/>
        </a:p>
      </dgm:t>
    </dgm:pt>
    <dgm:pt modelId="{69297914-02C5-4CA0-B094-1CFBCB455761}" type="pres">
      <dgm:prSet presAssocID="{D4C9F77F-7976-4768-9B9E-A61CC53ED284}" presName="parentText" presStyleLbl="node1" presStyleIdx="7" presStyleCnt="10">
        <dgm:presLayoutVars>
          <dgm:chMax val="1"/>
          <dgm:bulletEnabled val="1"/>
        </dgm:presLayoutVars>
      </dgm:prSet>
      <dgm:spPr>
        <a:prstGeom prst="roundRect">
          <a:avLst/>
        </a:prstGeom>
      </dgm:spPr>
      <dgm:t>
        <a:bodyPr/>
        <a:lstStyle/>
        <a:p>
          <a:endParaRPr kumimoji="1" lang="ja-JP" altLang="en-US"/>
        </a:p>
      </dgm:t>
    </dgm:pt>
    <dgm:pt modelId="{01FF668E-61C4-4776-B357-05C98717289F}" type="pres">
      <dgm:prSet presAssocID="{D4C9F77F-7976-4768-9B9E-A61CC53ED284}" presName="descendantText" presStyleLbl="alignAccFollowNode1" presStyleIdx="7" presStyleCnt="10">
        <dgm:presLayoutVars>
          <dgm:bulletEnabled val="1"/>
        </dgm:presLayoutVars>
      </dgm:prSet>
      <dgm:spPr>
        <a:prstGeom prst="round2SameRect">
          <a:avLst/>
        </a:prstGeom>
      </dgm:spPr>
      <dgm:t>
        <a:bodyPr/>
        <a:lstStyle/>
        <a:p>
          <a:endParaRPr kumimoji="1" lang="ja-JP" altLang="en-US"/>
        </a:p>
      </dgm:t>
    </dgm:pt>
    <dgm:pt modelId="{98A3AF74-0248-4E53-BC6F-17EF6F90A1B5}" type="pres">
      <dgm:prSet presAssocID="{937A5377-F664-40FB-8BAC-7FB433D42748}" presName="sp" presStyleCnt="0"/>
      <dgm:spPr/>
      <dgm:t>
        <a:bodyPr/>
        <a:lstStyle/>
        <a:p>
          <a:endParaRPr kumimoji="1" lang="ja-JP" altLang="en-US"/>
        </a:p>
      </dgm:t>
    </dgm:pt>
    <dgm:pt modelId="{BD6156A9-1555-441B-8023-558459FA0E05}" type="pres">
      <dgm:prSet presAssocID="{B06E53C4-5C47-48E6-B9A5-393DED9AD868}" presName="linNode" presStyleCnt="0"/>
      <dgm:spPr/>
      <dgm:t>
        <a:bodyPr/>
        <a:lstStyle/>
        <a:p>
          <a:endParaRPr kumimoji="1" lang="ja-JP" altLang="en-US"/>
        </a:p>
      </dgm:t>
    </dgm:pt>
    <dgm:pt modelId="{F72413CF-CA8E-4DAB-B3F1-CB15C591CCC5}" type="pres">
      <dgm:prSet presAssocID="{B06E53C4-5C47-48E6-B9A5-393DED9AD868}" presName="parentText" presStyleLbl="node1" presStyleIdx="8" presStyleCnt="10">
        <dgm:presLayoutVars>
          <dgm:chMax val="1"/>
          <dgm:bulletEnabled val="1"/>
        </dgm:presLayoutVars>
      </dgm:prSet>
      <dgm:spPr>
        <a:prstGeom prst="roundRect">
          <a:avLst/>
        </a:prstGeom>
      </dgm:spPr>
      <dgm:t>
        <a:bodyPr/>
        <a:lstStyle/>
        <a:p>
          <a:endParaRPr kumimoji="1" lang="ja-JP" altLang="en-US"/>
        </a:p>
      </dgm:t>
    </dgm:pt>
    <dgm:pt modelId="{F97C7D71-3436-4207-A1F9-F0DCAB777611}" type="pres">
      <dgm:prSet presAssocID="{B06E53C4-5C47-48E6-B9A5-393DED9AD868}" presName="descendantText" presStyleLbl="alignAccFollowNode1" presStyleIdx="8" presStyleCnt="10">
        <dgm:presLayoutVars>
          <dgm:bulletEnabled val="1"/>
        </dgm:presLayoutVars>
      </dgm:prSet>
      <dgm:spPr>
        <a:prstGeom prst="round2SameRect">
          <a:avLst/>
        </a:prstGeom>
      </dgm:spPr>
      <dgm:t>
        <a:bodyPr/>
        <a:lstStyle/>
        <a:p>
          <a:endParaRPr kumimoji="1" lang="ja-JP" altLang="en-US"/>
        </a:p>
      </dgm:t>
    </dgm:pt>
    <dgm:pt modelId="{C6E764D0-A59F-4D5A-A6E2-51076A996126}" type="pres">
      <dgm:prSet presAssocID="{020D2EEF-4445-468B-8A9C-CE2C05885802}" presName="sp" presStyleCnt="0"/>
      <dgm:spPr/>
      <dgm:t>
        <a:bodyPr/>
        <a:lstStyle/>
        <a:p>
          <a:endParaRPr kumimoji="1" lang="ja-JP" altLang="en-US"/>
        </a:p>
      </dgm:t>
    </dgm:pt>
    <dgm:pt modelId="{05D8D15F-D036-42F0-AA69-B11E7B0F5F96}" type="pres">
      <dgm:prSet presAssocID="{19190361-8FDA-46F1-A0E0-0E8766387499}" presName="linNode" presStyleCnt="0"/>
      <dgm:spPr/>
      <dgm:t>
        <a:bodyPr/>
        <a:lstStyle/>
        <a:p>
          <a:endParaRPr kumimoji="1" lang="ja-JP" altLang="en-US"/>
        </a:p>
      </dgm:t>
    </dgm:pt>
    <dgm:pt modelId="{61A110C9-E9CC-4088-81E2-20AE06C000CB}" type="pres">
      <dgm:prSet presAssocID="{19190361-8FDA-46F1-A0E0-0E8766387499}" presName="parentText" presStyleLbl="node1" presStyleIdx="9" presStyleCnt="10">
        <dgm:presLayoutVars>
          <dgm:chMax val="1"/>
          <dgm:bulletEnabled val="1"/>
        </dgm:presLayoutVars>
      </dgm:prSet>
      <dgm:spPr>
        <a:prstGeom prst="roundRect">
          <a:avLst/>
        </a:prstGeom>
      </dgm:spPr>
      <dgm:t>
        <a:bodyPr/>
        <a:lstStyle/>
        <a:p>
          <a:endParaRPr kumimoji="1" lang="ja-JP" altLang="en-US"/>
        </a:p>
      </dgm:t>
    </dgm:pt>
    <dgm:pt modelId="{89248CE7-CAC5-46AB-81C8-412E640B4F83}" type="pres">
      <dgm:prSet presAssocID="{19190361-8FDA-46F1-A0E0-0E8766387499}" presName="descendantText" presStyleLbl="alignAccFollowNode1" presStyleIdx="9" presStyleCnt="10">
        <dgm:presLayoutVars>
          <dgm:bulletEnabled val="1"/>
        </dgm:presLayoutVars>
      </dgm:prSet>
      <dgm:spPr>
        <a:prstGeom prst="round2SameRect">
          <a:avLst/>
        </a:prstGeom>
      </dgm:spPr>
      <dgm:t>
        <a:bodyPr/>
        <a:lstStyle/>
        <a:p>
          <a:endParaRPr kumimoji="1" lang="ja-JP" altLang="en-US"/>
        </a:p>
      </dgm:t>
    </dgm:pt>
  </dgm:ptLst>
  <dgm:cxnLst>
    <dgm:cxn modelId="{00BC5CA3-01B1-4086-80B3-53B84175710B}" srcId="{3DE4521D-66EC-44C9-BB25-49B49B77188C}" destId="{1FE5CCDC-2FF2-4FD3-95C5-81D99580AF43}" srcOrd="0" destOrd="0" parTransId="{4FF9B420-5E72-4698-8033-F7245C8DB4FB}" sibTransId="{5F8B3FE0-56E8-408C-82FC-3C2F62167BC3}"/>
    <dgm:cxn modelId="{0FA3F3F7-E290-4528-9F78-D07C7C7553BD}" type="presOf" srcId="{1FE5CCDC-2FF2-4FD3-95C5-81D99580AF43}" destId="{F790FF0B-A871-4386-96FE-757AD3B6D946}" srcOrd="0" destOrd="0" presId="urn:microsoft.com/office/officeart/2005/8/layout/vList5"/>
    <dgm:cxn modelId="{30454A52-3806-4C67-BCC5-5E24F360A344}" type="presOf" srcId="{5891CD3B-98DA-47A3-97BA-4F443401D6F6}" destId="{255F987F-07D3-47F1-A3E2-FDEA7C66B3AE}" srcOrd="0" destOrd="0" presId="urn:microsoft.com/office/officeart/2005/8/layout/vList5"/>
    <dgm:cxn modelId="{8EE8B424-20C2-48CE-ABD4-CE0BF074017A}" srcId="{D2AEE49C-47D2-4B41-9852-84B75B3F85F8}" destId="{146CE85B-0E0C-4900-8D1B-0D65F4EDB4FA}" srcOrd="6" destOrd="0" parTransId="{A76D982A-5DB3-4A49-BE6F-9E673D21F3A2}" sibTransId="{1FD1EFD6-4113-4A10-A0F4-A261C89A3D15}"/>
    <dgm:cxn modelId="{8989331A-7BAA-48D8-850E-9FD3A8483C95}" srcId="{B9415C6A-D365-4E08-A597-EAEC8533FC2B}" destId="{B15DF2E5-B553-41B9-838D-BB0882F5E40B}" srcOrd="0" destOrd="0" parTransId="{0D9881C2-B17C-409B-9611-7341132345E7}" sibTransId="{91220C82-5DBD-4C95-9C11-31BB1BD538AB}"/>
    <dgm:cxn modelId="{0C46DE10-C7FC-4B65-A431-26EEA7F23A57}" srcId="{5FAAED04-45FB-446E-BEB2-E996F1B2E9EC}" destId="{5891CD3B-98DA-47A3-97BA-4F443401D6F6}" srcOrd="0" destOrd="0" parTransId="{985F1649-3BA2-4B75-B907-DB3BAD00C42C}" sibTransId="{774183A1-3D3F-4A00-947A-5C32D20568B7}"/>
    <dgm:cxn modelId="{1C1353CE-7C15-4999-AD98-C9386B85C9BB}" srcId="{D2AEE49C-47D2-4B41-9852-84B75B3F85F8}" destId="{3DE4521D-66EC-44C9-BB25-49B49B77188C}" srcOrd="4" destOrd="0" parTransId="{260762D7-4AD1-4C65-8E4A-E582BF72EE20}" sibTransId="{EB26E055-4B66-46C6-96AA-FE06BF895657}"/>
    <dgm:cxn modelId="{7D816182-D373-4ABA-923F-F77E539E7B53}" type="presOf" srcId="{62D4B605-C518-4BE2-B98D-13B3DA7309A4}" destId="{920FB574-F1B7-45BA-8D70-3473D7EE5960}" srcOrd="0" destOrd="0" presId="urn:microsoft.com/office/officeart/2005/8/layout/vList5"/>
    <dgm:cxn modelId="{8EEAFA82-546C-44C9-8059-7CE4FDF41DF5}" type="presOf" srcId="{146CE85B-0E0C-4900-8D1B-0D65F4EDB4FA}" destId="{F3B1B282-CC60-4889-BEBA-6DADB850200D}" srcOrd="0" destOrd="0" presId="urn:microsoft.com/office/officeart/2005/8/layout/vList5"/>
    <dgm:cxn modelId="{06A6EB09-8865-4B69-B8E0-3DF551AF61D5}" type="presOf" srcId="{33E4D5AE-C30A-4D16-99A6-4A823710A42B}" destId="{01FF668E-61C4-4776-B357-05C98717289F}" srcOrd="0" destOrd="0" presId="urn:microsoft.com/office/officeart/2005/8/layout/vList5"/>
    <dgm:cxn modelId="{6EA738E5-9C3D-4700-95C1-0D586CDA2CDC}" srcId="{D2AEE49C-47D2-4B41-9852-84B75B3F85F8}" destId="{B9415C6A-D365-4E08-A597-EAEC8533FC2B}" srcOrd="1" destOrd="0" parTransId="{653AA892-1AA3-4FD8-BF56-F827E86F0BE5}" sibTransId="{A1087540-CF3D-4FF9-BED9-4CCAA1ABCAD3}"/>
    <dgm:cxn modelId="{BD2BFD42-73BE-4761-A57D-DFC1A9ECD0E0}" type="presOf" srcId="{3DE4521D-66EC-44C9-BB25-49B49B77188C}" destId="{41E84D6A-B3EE-4E0E-A1A8-9D112832FD88}" srcOrd="0" destOrd="0" presId="urn:microsoft.com/office/officeart/2005/8/layout/vList5"/>
    <dgm:cxn modelId="{3C4505FE-CC04-4727-966C-40E40D05135C}" srcId="{1701862A-8B81-4218-8DEA-7B48AD566E1E}" destId="{62D4B605-C518-4BE2-B98D-13B3DA7309A4}" srcOrd="0" destOrd="0" parTransId="{711822FE-8741-4D4A-B1EF-B09D34F87212}" sibTransId="{721A3BC3-7558-4358-8811-2BB60BD58B44}"/>
    <dgm:cxn modelId="{8BDFF41B-AC7C-451B-9104-435FA00F1443}" srcId="{D4C9F77F-7976-4768-9B9E-A61CC53ED284}" destId="{33E4D5AE-C30A-4D16-99A6-4A823710A42B}" srcOrd="0" destOrd="0" parTransId="{1CE2EFEC-388A-49E8-9A6C-6DEFE9FB17F6}" sibTransId="{D977D282-FE95-4881-A948-8C31FD97F8E9}"/>
    <dgm:cxn modelId="{6D9494B8-7BF6-477F-8DEA-01DC9C7ED287}" srcId="{D2AEE49C-47D2-4B41-9852-84B75B3F85F8}" destId="{1701862A-8B81-4218-8DEA-7B48AD566E1E}" srcOrd="5" destOrd="0" parTransId="{3D3FB855-77D4-49BF-9BC1-2B424AAAB910}" sibTransId="{A7968071-A635-4006-8C0D-C54070B577EA}"/>
    <dgm:cxn modelId="{43F1A64F-2ED3-4141-A798-EEF62DA18C23}" type="presOf" srcId="{BA48A80B-A6DA-40CD-9132-E11125BBE1F6}" destId="{1BA84DEE-CE2F-455D-AD80-EAC70E5ACA55}" srcOrd="0" destOrd="0" presId="urn:microsoft.com/office/officeart/2005/8/layout/vList5"/>
    <dgm:cxn modelId="{F6042853-6D2B-437F-98CA-15F66A96C4C2}" type="presOf" srcId="{86BE15AA-6B96-4D41-98BD-64E8A3A7F9D5}" destId="{3E4F784A-F9B4-4219-ABAD-9C587437FCC9}" srcOrd="0" destOrd="0" presId="urn:microsoft.com/office/officeart/2005/8/layout/vList5"/>
    <dgm:cxn modelId="{C3C9CA2F-47EA-43F6-AFD7-84127C8CA4D0}" srcId="{D2AEE49C-47D2-4B41-9852-84B75B3F85F8}" destId="{D4C9F77F-7976-4768-9B9E-A61CC53ED284}" srcOrd="7" destOrd="0" parTransId="{6F5920FF-A285-458D-841E-AE40C95E5EB1}" sibTransId="{937A5377-F664-40FB-8BAC-7FB433D42748}"/>
    <dgm:cxn modelId="{1CE8D8A7-866E-4ACF-BC77-0136F5FE5DCA}" type="presOf" srcId="{D4C9F77F-7976-4768-9B9E-A61CC53ED284}" destId="{69297914-02C5-4CA0-B094-1CFBCB455761}" srcOrd="0" destOrd="0" presId="urn:microsoft.com/office/officeart/2005/8/layout/vList5"/>
    <dgm:cxn modelId="{6D107FED-0D5E-4D9D-9883-264DE3B69805}" type="presOf" srcId="{8F32B186-717C-4365-8DE8-B48E3422AF87}" destId="{87DD6FE5-98B2-4120-826D-0160FC0A304F}" srcOrd="0" destOrd="0" presId="urn:microsoft.com/office/officeart/2005/8/layout/vList5"/>
    <dgm:cxn modelId="{60BF1A7C-E27F-4D67-9980-DAE45DBB0857}" type="presOf" srcId="{6C3BDC58-B5F5-4099-BEF5-16D9F3CF3A70}" destId="{89248CE7-CAC5-46AB-81C8-412E640B4F83}" srcOrd="0" destOrd="0" presId="urn:microsoft.com/office/officeart/2005/8/layout/vList5"/>
    <dgm:cxn modelId="{44B551D1-9B69-49CF-9F4C-633988D57D2C}" type="presOf" srcId="{1701862A-8B81-4218-8DEA-7B48AD566E1E}" destId="{703F36E3-7C61-4DC2-A2F5-2A493AA8604C}" srcOrd="0" destOrd="0" presId="urn:microsoft.com/office/officeart/2005/8/layout/vList5"/>
    <dgm:cxn modelId="{DA679536-3265-4DA8-B2EF-1CB882BCE598}" type="presOf" srcId="{19190361-8FDA-46F1-A0E0-0E8766387499}" destId="{61A110C9-E9CC-4088-81E2-20AE06C000CB}" srcOrd="0" destOrd="0" presId="urn:microsoft.com/office/officeart/2005/8/layout/vList5"/>
    <dgm:cxn modelId="{246E234E-1A70-4CF6-A25C-BEB888587BAE}" type="presOf" srcId="{B9415C6A-D365-4E08-A597-EAEC8533FC2B}" destId="{5F5323BC-BD40-48A9-A133-5D686F0F9525}" srcOrd="0" destOrd="0" presId="urn:microsoft.com/office/officeart/2005/8/layout/vList5"/>
    <dgm:cxn modelId="{72A1E40E-25E3-42DB-90AE-EA0EE6D3A276}" srcId="{B06E53C4-5C47-48E6-B9A5-393DED9AD868}" destId="{C0E28882-C529-4FCE-A373-E590137E58D8}" srcOrd="0" destOrd="0" parTransId="{BA196655-8A9D-4818-8DC5-E476670079F5}" sibTransId="{DD11CC10-675E-4188-9AC0-9A2E7ECF50D6}"/>
    <dgm:cxn modelId="{E7BD9A31-599E-43E6-8DBB-F6A36D20C05B}" type="presOf" srcId="{B15DF2E5-B553-41B9-838D-BB0882F5E40B}" destId="{91F879AB-A9B4-4AFB-9C6F-F0B1B95DA02A}" srcOrd="0" destOrd="0" presId="urn:microsoft.com/office/officeart/2005/8/layout/vList5"/>
    <dgm:cxn modelId="{C6088731-D094-4CF1-9F3D-1C3EE86CCF7A}" srcId="{D2AEE49C-47D2-4B41-9852-84B75B3F85F8}" destId="{19190361-8FDA-46F1-A0E0-0E8766387499}" srcOrd="9" destOrd="0" parTransId="{58F4DC06-3FD2-45A5-A759-F9502EBEC79B}" sibTransId="{985B3E86-702B-4389-8502-E24F8147A70B}"/>
    <dgm:cxn modelId="{20511645-9152-4D13-A5F3-7C7557FA964C}" type="presOf" srcId="{C0E28882-C529-4FCE-A373-E590137E58D8}" destId="{F97C7D71-3436-4207-A1F9-F0DCAB777611}" srcOrd="0" destOrd="0" presId="urn:microsoft.com/office/officeart/2005/8/layout/vList5"/>
    <dgm:cxn modelId="{B36B8F73-0A32-47E7-A61D-7D2D72B76BDE}" srcId="{EAD33041-B7E2-42B7-8388-226B4B088039}" destId="{9FE65D96-56A0-47FF-B044-C6867EA4FDE5}" srcOrd="0" destOrd="0" parTransId="{BE26A060-339F-4C19-9760-A1A03E2D5490}" sibTransId="{E81BFAA4-1AE1-40CC-9D41-AEF302033A87}"/>
    <dgm:cxn modelId="{79E6D187-D7C7-4711-B3FE-3509E79519CD}" type="presOf" srcId="{EAD33041-B7E2-42B7-8388-226B4B088039}" destId="{D2CF5062-D92C-4576-94DF-AFF72E810F7C}" srcOrd="0" destOrd="0" presId="urn:microsoft.com/office/officeart/2005/8/layout/vList5"/>
    <dgm:cxn modelId="{A3084057-F4EE-4975-89FB-6175ACEE8001}" srcId="{86BE15AA-6B96-4D41-98BD-64E8A3A7F9D5}" destId="{8F32B186-717C-4365-8DE8-B48E3422AF87}" srcOrd="0" destOrd="0" parTransId="{F7386F52-4CBD-48FC-B97D-7EA34A79A0A2}" sibTransId="{31157DFA-EA54-4C1F-BA08-ADB4809097CC}"/>
    <dgm:cxn modelId="{0432EE35-4526-455F-9061-C91DABF73C65}" type="presOf" srcId="{B06E53C4-5C47-48E6-B9A5-393DED9AD868}" destId="{F72413CF-CA8E-4DAB-B3F1-CB15C591CCC5}" srcOrd="0" destOrd="0" presId="urn:microsoft.com/office/officeart/2005/8/layout/vList5"/>
    <dgm:cxn modelId="{43DC284B-5657-4550-820B-63F34693E123}" type="presOf" srcId="{D2AEE49C-47D2-4B41-9852-84B75B3F85F8}" destId="{CF467458-A1E3-451E-813F-D16FF2A88054}" srcOrd="0" destOrd="0" presId="urn:microsoft.com/office/officeart/2005/8/layout/vList5"/>
    <dgm:cxn modelId="{6367D389-6776-4FCD-A258-070FB5B81A0C}" type="presOf" srcId="{5FAAED04-45FB-446E-BEB2-E996F1B2E9EC}" destId="{8E2DDCCE-CCDA-4BF8-B25B-7BD5B1543CAC}" srcOrd="0" destOrd="0" presId="urn:microsoft.com/office/officeart/2005/8/layout/vList5"/>
    <dgm:cxn modelId="{8D72EB20-8AC7-4A92-9D45-FBCBB84B121D}" srcId="{19190361-8FDA-46F1-A0E0-0E8766387499}" destId="{6C3BDC58-B5F5-4099-BEF5-16D9F3CF3A70}" srcOrd="0" destOrd="0" parTransId="{F44C9C5D-9771-46A9-8631-1388E0782F01}" sibTransId="{E1B2417C-33AC-41DF-B699-5D60F902B33A}"/>
    <dgm:cxn modelId="{6B476C6F-B89B-4CB2-AF86-B9DA5FE4D215}" srcId="{D2AEE49C-47D2-4B41-9852-84B75B3F85F8}" destId="{86BE15AA-6B96-4D41-98BD-64E8A3A7F9D5}" srcOrd="3" destOrd="0" parTransId="{B8B6DC3B-2662-493D-AD5C-3E4B5057B643}" sibTransId="{0E8E8BE8-6755-4B84-8015-E62DF0039228}"/>
    <dgm:cxn modelId="{B24374B0-2773-4FEF-8440-4106EAD3C950}" srcId="{D2AEE49C-47D2-4B41-9852-84B75B3F85F8}" destId="{B06E53C4-5C47-48E6-B9A5-393DED9AD868}" srcOrd="8" destOrd="0" parTransId="{495C8680-40F9-4C03-BDD8-9EA64B125E3A}" sibTransId="{020D2EEF-4445-468B-8A9C-CE2C05885802}"/>
    <dgm:cxn modelId="{854F7276-E8A9-407A-BF7E-DD04022FC279}" srcId="{146CE85B-0E0C-4900-8D1B-0D65F4EDB4FA}" destId="{BA48A80B-A6DA-40CD-9132-E11125BBE1F6}" srcOrd="0" destOrd="0" parTransId="{0DAB1362-271E-459E-B55D-56EFB131B0B0}" sibTransId="{F8E9AF46-F238-4B38-B240-30C8F8F7D2B7}"/>
    <dgm:cxn modelId="{295E7BE3-3CD8-4337-BC80-CDE01869E95F}" srcId="{D2AEE49C-47D2-4B41-9852-84B75B3F85F8}" destId="{EAD33041-B7E2-42B7-8388-226B4B088039}" srcOrd="0" destOrd="0" parTransId="{5DAFE580-56A6-4DE5-95A2-BFB867A8B45F}" sibTransId="{F6DA31E7-2DA6-40B9-A5A5-74CF6EED21E4}"/>
    <dgm:cxn modelId="{3977C0F8-29D7-452D-B3FF-7B4E9821787C}" srcId="{D2AEE49C-47D2-4B41-9852-84B75B3F85F8}" destId="{5FAAED04-45FB-446E-BEB2-E996F1B2E9EC}" srcOrd="2" destOrd="0" parTransId="{5381B3AB-DF62-4B96-81AD-E9BF472FE2C7}" sibTransId="{843B032F-4A60-414B-96C2-2981E30048CA}"/>
    <dgm:cxn modelId="{FE2029CB-E94B-4DD7-B5DE-94B37260F477}" type="presOf" srcId="{9FE65D96-56A0-47FF-B044-C6867EA4FDE5}" destId="{11CA6D9F-2C98-4E44-849F-50F43020D82A}" srcOrd="0" destOrd="0" presId="urn:microsoft.com/office/officeart/2005/8/layout/vList5"/>
    <dgm:cxn modelId="{82126FC7-FE51-404D-91DB-98CFC9C01B9A}" type="presParOf" srcId="{CF467458-A1E3-451E-813F-D16FF2A88054}" destId="{0A6C962A-6D65-42BF-B0D3-7D52E4D7E715}" srcOrd="0" destOrd="0" presId="urn:microsoft.com/office/officeart/2005/8/layout/vList5"/>
    <dgm:cxn modelId="{1A8A5D91-585E-4CA1-9EDC-9A31DF6FE1B6}" type="presParOf" srcId="{0A6C962A-6D65-42BF-B0D3-7D52E4D7E715}" destId="{D2CF5062-D92C-4576-94DF-AFF72E810F7C}" srcOrd="0" destOrd="0" presId="urn:microsoft.com/office/officeart/2005/8/layout/vList5"/>
    <dgm:cxn modelId="{BD5D324D-2596-4E41-9B30-24B2E199B631}" type="presParOf" srcId="{0A6C962A-6D65-42BF-B0D3-7D52E4D7E715}" destId="{11CA6D9F-2C98-4E44-849F-50F43020D82A}" srcOrd="1" destOrd="0" presId="urn:microsoft.com/office/officeart/2005/8/layout/vList5"/>
    <dgm:cxn modelId="{FDD90732-7547-4FF9-B3FB-09462CD38A34}" type="presParOf" srcId="{CF467458-A1E3-451E-813F-D16FF2A88054}" destId="{A044DEF1-1910-4E5E-B918-4C3D61E62146}" srcOrd="1" destOrd="0" presId="urn:microsoft.com/office/officeart/2005/8/layout/vList5"/>
    <dgm:cxn modelId="{E36DD52F-2080-475A-A7A4-F64D49E9927D}" type="presParOf" srcId="{CF467458-A1E3-451E-813F-D16FF2A88054}" destId="{A94875E9-31F7-435D-8E51-A807725A259E}" srcOrd="2" destOrd="0" presId="urn:microsoft.com/office/officeart/2005/8/layout/vList5"/>
    <dgm:cxn modelId="{AF262F08-B715-44A1-AC07-4536CF4057BF}" type="presParOf" srcId="{A94875E9-31F7-435D-8E51-A807725A259E}" destId="{5F5323BC-BD40-48A9-A133-5D686F0F9525}" srcOrd="0" destOrd="0" presId="urn:microsoft.com/office/officeart/2005/8/layout/vList5"/>
    <dgm:cxn modelId="{B0766867-1612-4391-B3F7-8C9FBB5587F2}" type="presParOf" srcId="{A94875E9-31F7-435D-8E51-A807725A259E}" destId="{91F879AB-A9B4-4AFB-9C6F-F0B1B95DA02A}" srcOrd="1" destOrd="0" presId="urn:microsoft.com/office/officeart/2005/8/layout/vList5"/>
    <dgm:cxn modelId="{7FEF989D-157B-408C-A2E9-325E16759EA4}" type="presParOf" srcId="{CF467458-A1E3-451E-813F-D16FF2A88054}" destId="{85123018-B0B4-4B2F-88AA-A3367EF8DB7D}" srcOrd="3" destOrd="0" presId="urn:microsoft.com/office/officeart/2005/8/layout/vList5"/>
    <dgm:cxn modelId="{7D4D53A6-AAE3-42E4-AC30-2D9C594D86D6}" type="presParOf" srcId="{CF467458-A1E3-451E-813F-D16FF2A88054}" destId="{B174FFAA-24D4-4D5B-8F16-6B31F67BB6F0}" srcOrd="4" destOrd="0" presId="urn:microsoft.com/office/officeart/2005/8/layout/vList5"/>
    <dgm:cxn modelId="{D2E0375A-FA03-49C4-94C8-71E6379B17B7}" type="presParOf" srcId="{B174FFAA-24D4-4D5B-8F16-6B31F67BB6F0}" destId="{8E2DDCCE-CCDA-4BF8-B25B-7BD5B1543CAC}" srcOrd="0" destOrd="0" presId="urn:microsoft.com/office/officeart/2005/8/layout/vList5"/>
    <dgm:cxn modelId="{71F3A979-65F6-4FFB-8374-B8E7FC4BF669}" type="presParOf" srcId="{B174FFAA-24D4-4D5B-8F16-6B31F67BB6F0}" destId="{255F987F-07D3-47F1-A3E2-FDEA7C66B3AE}" srcOrd="1" destOrd="0" presId="urn:microsoft.com/office/officeart/2005/8/layout/vList5"/>
    <dgm:cxn modelId="{F48E702F-4DF2-48B2-97A7-7A12053369E8}" type="presParOf" srcId="{CF467458-A1E3-451E-813F-D16FF2A88054}" destId="{849F054A-A749-4DDA-8C09-E223C21BFFC6}" srcOrd="5" destOrd="0" presId="urn:microsoft.com/office/officeart/2005/8/layout/vList5"/>
    <dgm:cxn modelId="{D6561AF9-E0C4-456A-9A75-36C222BE3632}" type="presParOf" srcId="{CF467458-A1E3-451E-813F-D16FF2A88054}" destId="{D9A7F357-3A8B-434D-B563-526661993571}" srcOrd="6" destOrd="0" presId="urn:microsoft.com/office/officeart/2005/8/layout/vList5"/>
    <dgm:cxn modelId="{F8AC2701-3E8D-425B-8E78-699EB6D678EF}" type="presParOf" srcId="{D9A7F357-3A8B-434D-B563-526661993571}" destId="{3E4F784A-F9B4-4219-ABAD-9C587437FCC9}" srcOrd="0" destOrd="0" presId="urn:microsoft.com/office/officeart/2005/8/layout/vList5"/>
    <dgm:cxn modelId="{15CBDDB6-6195-4DA6-BDDE-F01A2F98539A}" type="presParOf" srcId="{D9A7F357-3A8B-434D-B563-526661993571}" destId="{87DD6FE5-98B2-4120-826D-0160FC0A304F}" srcOrd="1" destOrd="0" presId="urn:microsoft.com/office/officeart/2005/8/layout/vList5"/>
    <dgm:cxn modelId="{03DF9DFD-FC04-4E4D-A681-3028CA291150}" type="presParOf" srcId="{CF467458-A1E3-451E-813F-D16FF2A88054}" destId="{C356018E-E761-4A02-9E99-58DCAD4AD0BF}" srcOrd="7" destOrd="0" presId="urn:microsoft.com/office/officeart/2005/8/layout/vList5"/>
    <dgm:cxn modelId="{54F36B87-F2D8-49E0-8343-1108A1E30FA3}" type="presParOf" srcId="{CF467458-A1E3-451E-813F-D16FF2A88054}" destId="{83E134CB-3FE7-430A-B0B4-D33537885E43}" srcOrd="8" destOrd="0" presId="urn:microsoft.com/office/officeart/2005/8/layout/vList5"/>
    <dgm:cxn modelId="{35D0BD80-EF03-4637-800E-83AF3BF471E0}" type="presParOf" srcId="{83E134CB-3FE7-430A-B0B4-D33537885E43}" destId="{41E84D6A-B3EE-4E0E-A1A8-9D112832FD88}" srcOrd="0" destOrd="0" presId="urn:microsoft.com/office/officeart/2005/8/layout/vList5"/>
    <dgm:cxn modelId="{E5373214-BACC-4402-B3DE-391B9D056D17}" type="presParOf" srcId="{83E134CB-3FE7-430A-B0B4-D33537885E43}" destId="{F790FF0B-A871-4386-96FE-757AD3B6D946}" srcOrd="1" destOrd="0" presId="urn:microsoft.com/office/officeart/2005/8/layout/vList5"/>
    <dgm:cxn modelId="{A9A1C315-C002-45A3-ADE5-CDA2E5A3F602}" type="presParOf" srcId="{CF467458-A1E3-451E-813F-D16FF2A88054}" destId="{F58CA412-A954-4498-BD09-86C128B2BD9D}" srcOrd="9" destOrd="0" presId="urn:microsoft.com/office/officeart/2005/8/layout/vList5"/>
    <dgm:cxn modelId="{6295D65F-9C90-438F-B04D-2B6219351A19}" type="presParOf" srcId="{CF467458-A1E3-451E-813F-D16FF2A88054}" destId="{72E028B3-DBC8-4577-9A8B-6DE7821F8B72}" srcOrd="10" destOrd="0" presId="urn:microsoft.com/office/officeart/2005/8/layout/vList5"/>
    <dgm:cxn modelId="{E50AB5EF-CBDC-4B7C-A267-0A2C6C852C23}" type="presParOf" srcId="{72E028B3-DBC8-4577-9A8B-6DE7821F8B72}" destId="{703F36E3-7C61-4DC2-A2F5-2A493AA8604C}" srcOrd="0" destOrd="0" presId="urn:microsoft.com/office/officeart/2005/8/layout/vList5"/>
    <dgm:cxn modelId="{20D5192D-FE7A-4A99-BD44-0E11F235DE9F}" type="presParOf" srcId="{72E028B3-DBC8-4577-9A8B-6DE7821F8B72}" destId="{920FB574-F1B7-45BA-8D70-3473D7EE5960}" srcOrd="1" destOrd="0" presId="urn:microsoft.com/office/officeart/2005/8/layout/vList5"/>
    <dgm:cxn modelId="{4F1B3AEF-335C-4406-93CA-1248081AA587}" type="presParOf" srcId="{CF467458-A1E3-451E-813F-D16FF2A88054}" destId="{763B5B99-E8C9-4F23-88E1-2669CC43FAB7}" srcOrd="11" destOrd="0" presId="urn:microsoft.com/office/officeart/2005/8/layout/vList5"/>
    <dgm:cxn modelId="{59E00355-1D89-415F-8D71-C93935B96A98}" type="presParOf" srcId="{CF467458-A1E3-451E-813F-D16FF2A88054}" destId="{8C17A711-D31B-4161-8467-D53FFD2A10D8}" srcOrd="12" destOrd="0" presId="urn:microsoft.com/office/officeart/2005/8/layout/vList5"/>
    <dgm:cxn modelId="{80BC53A9-0AAE-4ECB-B91E-71C39289A889}" type="presParOf" srcId="{8C17A711-D31B-4161-8467-D53FFD2A10D8}" destId="{F3B1B282-CC60-4889-BEBA-6DADB850200D}" srcOrd="0" destOrd="0" presId="urn:microsoft.com/office/officeart/2005/8/layout/vList5"/>
    <dgm:cxn modelId="{75B57DE7-C79E-462E-9A1E-D3ADDE702E11}" type="presParOf" srcId="{8C17A711-D31B-4161-8467-D53FFD2A10D8}" destId="{1BA84DEE-CE2F-455D-AD80-EAC70E5ACA55}" srcOrd="1" destOrd="0" presId="urn:microsoft.com/office/officeart/2005/8/layout/vList5"/>
    <dgm:cxn modelId="{7FA3DC04-CDF9-494A-BCF3-C47DF0670D9F}" type="presParOf" srcId="{CF467458-A1E3-451E-813F-D16FF2A88054}" destId="{3FE2F08C-F537-478F-BFB9-00152FA0655D}" srcOrd="13" destOrd="0" presId="urn:microsoft.com/office/officeart/2005/8/layout/vList5"/>
    <dgm:cxn modelId="{F76B40A5-0BAE-4796-A7CF-617675E7BA7D}" type="presParOf" srcId="{CF467458-A1E3-451E-813F-D16FF2A88054}" destId="{3C02C06F-E5D9-4AAD-8D4D-B226CEB82FC6}" srcOrd="14" destOrd="0" presId="urn:microsoft.com/office/officeart/2005/8/layout/vList5"/>
    <dgm:cxn modelId="{575D1130-420F-46CA-B76B-FDE62B76A86F}" type="presParOf" srcId="{3C02C06F-E5D9-4AAD-8D4D-B226CEB82FC6}" destId="{69297914-02C5-4CA0-B094-1CFBCB455761}" srcOrd="0" destOrd="0" presId="urn:microsoft.com/office/officeart/2005/8/layout/vList5"/>
    <dgm:cxn modelId="{A2EDBE71-A96D-423E-9B88-45145C5D9648}" type="presParOf" srcId="{3C02C06F-E5D9-4AAD-8D4D-B226CEB82FC6}" destId="{01FF668E-61C4-4776-B357-05C98717289F}" srcOrd="1" destOrd="0" presId="urn:microsoft.com/office/officeart/2005/8/layout/vList5"/>
    <dgm:cxn modelId="{99544F3C-29A8-4BFC-9103-006CD296D77A}" type="presParOf" srcId="{CF467458-A1E3-451E-813F-D16FF2A88054}" destId="{98A3AF74-0248-4E53-BC6F-17EF6F90A1B5}" srcOrd="15" destOrd="0" presId="urn:microsoft.com/office/officeart/2005/8/layout/vList5"/>
    <dgm:cxn modelId="{BAF14C60-40AC-40F5-BFC5-6ABBD29A2BA0}" type="presParOf" srcId="{CF467458-A1E3-451E-813F-D16FF2A88054}" destId="{BD6156A9-1555-441B-8023-558459FA0E05}" srcOrd="16" destOrd="0" presId="urn:microsoft.com/office/officeart/2005/8/layout/vList5"/>
    <dgm:cxn modelId="{21A59D33-6150-41E5-AF56-F28F90F788C9}" type="presParOf" srcId="{BD6156A9-1555-441B-8023-558459FA0E05}" destId="{F72413CF-CA8E-4DAB-B3F1-CB15C591CCC5}" srcOrd="0" destOrd="0" presId="urn:microsoft.com/office/officeart/2005/8/layout/vList5"/>
    <dgm:cxn modelId="{A69AADF6-9C3E-45A6-BB94-B531E3ECA3AE}" type="presParOf" srcId="{BD6156A9-1555-441B-8023-558459FA0E05}" destId="{F97C7D71-3436-4207-A1F9-F0DCAB777611}" srcOrd="1" destOrd="0" presId="urn:microsoft.com/office/officeart/2005/8/layout/vList5"/>
    <dgm:cxn modelId="{A4EA6BC9-2C85-400C-9FBB-F0749E75608F}" type="presParOf" srcId="{CF467458-A1E3-451E-813F-D16FF2A88054}" destId="{C6E764D0-A59F-4D5A-A6E2-51076A996126}" srcOrd="17" destOrd="0" presId="urn:microsoft.com/office/officeart/2005/8/layout/vList5"/>
    <dgm:cxn modelId="{964F54A8-0517-40B7-9C7C-2AFFD087EC00}" type="presParOf" srcId="{CF467458-A1E3-451E-813F-D16FF2A88054}" destId="{05D8D15F-D036-42F0-AA69-B11E7B0F5F96}" srcOrd="18" destOrd="0" presId="urn:microsoft.com/office/officeart/2005/8/layout/vList5"/>
    <dgm:cxn modelId="{F9AF5808-B1D6-4FC6-920C-4CEBF05EC5D4}" type="presParOf" srcId="{05D8D15F-D036-42F0-AA69-B11E7B0F5F96}" destId="{61A110C9-E9CC-4088-81E2-20AE06C000CB}" srcOrd="0" destOrd="0" presId="urn:microsoft.com/office/officeart/2005/8/layout/vList5"/>
    <dgm:cxn modelId="{F93D1583-0EFC-4B3A-840F-9D906DE5B77D}" type="presParOf" srcId="{05D8D15F-D036-42F0-AA69-B11E7B0F5F96}" destId="{89248CE7-CAC5-46AB-81C8-412E640B4F8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A6D9F-2C98-4E44-849F-50F43020D82A}">
      <dsp:nvSpPr>
        <dsp:cNvPr id="0" name=""/>
        <dsp:cNvSpPr/>
      </dsp:nvSpPr>
      <dsp:spPr>
        <a:xfrm rot="5400000">
          <a:off x="5462003" y="-2415671"/>
          <a:ext cx="395233" cy="5326701"/>
        </a:xfrm>
        <a:prstGeom prst="round2SameRect">
          <a:avLst/>
        </a:prstGeom>
        <a:solidFill>
          <a:srgbClr val="6785C1">
            <a:tint val="40000"/>
            <a:alpha val="90000"/>
            <a:hueOff val="0"/>
            <a:satOff val="0"/>
            <a:lumOff val="0"/>
            <a:alphaOff val="0"/>
          </a:srgbClr>
        </a:solidFill>
        <a:ln w="25400" cap="flat" cmpd="sng" algn="ctr">
          <a:solidFill>
            <a:srgbClr val="6785C1">
              <a:tint val="40000"/>
              <a:alpha val="9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kumimoji="1" lang="en-US" altLang="ja-JP" sz="1500" kern="1200" dirty="0" smtClean="0">
              <a:solidFill>
                <a:srgbClr val="404040">
                  <a:hueOff val="0"/>
                  <a:satOff val="0"/>
                  <a:lumOff val="0"/>
                  <a:alphaOff val="0"/>
                </a:srgbClr>
              </a:solidFill>
              <a:latin typeface="HGPｺﾞｼｯｸE"/>
              <a:ea typeface="HGPｺﾞｼｯｸE"/>
              <a:cs typeface="+mn-cs"/>
            </a:rPr>
            <a:t>Spring</a:t>
          </a:r>
          <a:r>
            <a:rPr kumimoji="1" lang="ja-JP" altLang="en-US" sz="1500" kern="1200" dirty="0" err="1" smtClean="0">
              <a:solidFill>
                <a:srgbClr val="404040">
                  <a:hueOff val="0"/>
                  <a:satOff val="0"/>
                  <a:lumOff val="0"/>
                  <a:alphaOff val="0"/>
                </a:srgbClr>
              </a:solidFill>
              <a:latin typeface="HGPｺﾞｼｯｸE"/>
              <a:ea typeface="HGPｺﾞｼｯｸE"/>
              <a:cs typeface="+mn-cs"/>
            </a:rPr>
            <a:t>、</a:t>
          </a:r>
          <a:r>
            <a:rPr kumimoji="1" lang="en-US" altLang="ja-JP" sz="1500" kern="1200" dirty="0" smtClean="0">
              <a:solidFill>
                <a:srgbClr val="404040">
                  <a:hueOff val="0"/>
                  <a:satOff val="0"/>
                  <a:lumOff val="0"/>
                  <a:alphaOff val="0"/>
                </a:srgbClr>
              </a:solidFill>
              <a:latin typeface="HGPｺﾞｼｯｸE"/>
              <a:ea typeface="HGPｺﾞｼｯｸE"/>
              <a:cs typeface="+mn-cs"/>
            </a:rPr>
            <a:t> </a:t>
          </a:r>
          <a:r>
            <a:rPr kumimoji="1" lang="en-US" altLang="ja-JP" sz="1500" kern="1200" dirty="0" err="1" smtClean="0">
              <a:solidFill>
                <a:srgbClr val="404040">
                  <a:hueOff val="0"/>
                  <a:satOff val="0"/>
                  <a:lumOff val="0"/>
                  <a:alphaOff val="0"/>
                </a:srgbClr>
              </a:solidFill>
              <a:latin typeface="HGPｺﾞｼｯｸE"/>
              <a:ea typeface="HGPｺﾞｼｯｸE"/>
              <a:cs typeface="+mn-cs"/>
            </a:rPr>
            <a:t>MyBatis</a:t>
          </a:r>
          <a:r>
            <a:rPr kumimoji="1" lang="ja-JP" altLang="en-US" sz="1500" kern="1200" dirty="0" smtClean="0">
              <a:solidFill>
                <a:srgbClr val="404040">
                  <a:hueOff val="0"/>
                  <a:satOff val="0"/>
                  <a:lumOff val="0"/>
                  <a:alphaOff val="0"/>
                </a:srgbClr>
              </a:solidFill>
              <a:latin typeface="HGPｺﾞｼｯｸE"/>
              <a:ea typeface="HGPｺﾞｼｯｸE"/>
              <a:cs typeface="+mn-cs"/>
            </a:rPr>
            <a:t>などの</a:t>
          </a:r>
          <a:r>
            <a:rPr kumimoji="1" lang="en-US" altLang="ja-JP" sz="1500" kern="1200" dirty="0" smtClean="0">
              <a:solidFill>
                <a:srgbClr val="404040">
                  <a:hueOff val="0"/>
                  <a:satOff val="0"/>
                  <a:lumOff val="0"/>
                  <a:alphaOff val="0"/>
                </a:srgbClr>
              </a:solidFill>
              <a:latin typeface="HGPｺﾞｼｯｸE"/>
              <a:ea typeface="HGPｺﾞｼｯｸE"/>
              <a:cs typeface="+mn-cs"/>
            </a:rPr>
            <a:t>OSS</a:t>
          </a:r>
          <a:r>
            <a:rPr kumimoji="1" lang="ja-JP" altLang="en-US" sz="1500" kern="1200" dirty="0" smtClean="0">
              <a:solidFill>
                <a:srgbClr val="404040">
                  <a:hueOff val="0"/>
                  <a:satOff val="0"/>
                  <a:lumOff val="0"/>
                  <a:alphaOff val="0"/>
                </a:srgbClr>
              </a:solidFill>
              <a:latin typeface="HGPｺﾞｼｯｸE"/>
              <a:ea typeface="HGPｺﾞｼｯｸE"/>
              <a:cs typeface="+mn-cs"/>
            </a:rPr>
            <a:t>フレームワーク</a:t>
          </a:r>
          <a:endParaRPr kumimoji="1" lang="ja-JP" altLang="en-US" sz="1500" kern="1200" dirty="0">
            <a:solidFill>
              <a:srgbClr val="404040">
                <a:hueOff val="0"/>
                <a:satOff val="0"/>
                <a:lumOff val="0"/>
                <a:alphaOff val="0"/>
              </a:srgbClr>
            </a:solidFill>
            <a:latin typeface="HGPｺﾞｼｯｸE"/>
            <a:ea typeface="HGPｺﾞｼｯｸE"/>
            <a:cs typeface="+mn-cs"/>
          </a:endParaRPr>
        </a:p>
      </dsp:txBody>
      <dsp:txXfrm rot="-5400000">
        <a:off x="2996269" y="69357"/>
        <a:ext cx="5307407" cy="356645"/>
      </dsp:txXfrm>
    </dsp:sp>
    <dsp:sp modelId="{D2CF5062-D92C-4576-94DF-AFF72E810F7C}">
      <dsp:nvSpPr>
        <dsp:cNvPr id="0" name=""/>
        <dsp:cNvSpPr/>
      </dsp:nvSpPr>
      <dsp:spPr>
        <a:xfrm>
          <a:off x="0" y="657"/>
          <a:ext cx="2996269" cy="494042"/>
        </a:xfrm>
        <a:prstGeom prst="roundRect">
          <a:avLst/>
        </a:prstGeom>
        <a:solidFill>
          <a:srgbClr val="6785C1">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kumimoji="1" lang="ja-JP" altLang="en-US" sz="1900" kern="1200" dirty="0" smtClean="0">
              <a:solidFill>
                <a:srgbClr val="FFFFFF"/>
              </a:solidFill>
              <a:latin typeface="HGPｺﾞｼｯｸE"/>
              <a:ea typeface="HGPｺﾞｼｯｸE"/>
              <a:cs typeface="+mn-cs"/>
            </a:rPr>
            <a:t>ソフトウェアフレームワーク</a:t>
          </a:r>
          <a:endParaRPr kumimoji="1" lang="ja-JP" altLang="en-US" sz="1900" kern="1200" dirty="0">
            <a:solidFill>
              <a:srgbClr val="FFFFFF"/>
            </a:solidFill>
            <a:latin typeface="HGPｺﾞｼｯｸE"/>
            <a:ea typeface="HGPｺﾞｼｯｸE"/>
            <a:cs typeface="+mn-cs"/>
          </a:endParaRPr>
        </a:p>
      </dsp:txBody>
      <dsp:txXfrm>
        <a:off x="24117" y="24774"/>
        <a:ext cx="2948035" cy="445808"/>
      </dsp:txXfrm>
    </dsp:sp>
    <dsp:sp modelId="{91F879AB-A9B4-4AFB-9C6F-F0B1B95DA02A}">
      <dsp:nvSpPr>
        <dsp:cNvPr id="0" name=""/>
        <dsp:cNvSpPr/>
      </dsp:nvSpPr>
      <dsp:spPr>
        <a:xfrm rot="5400000">
          <a:off x="5462003" y="-1896927"/>
          <a:ext cx="395233" cy="5326701"/>
        </a:xfrm>
        <a:prstGeom prst="round2SameRect">
          <a:avLst/>
        </a:prstGeom>
        <a:solidFill>
          <a:srgbClr val="6785C1">
            <a:tint val="40000"/>
            <a:alpha val="90000"/>
            <a:hueOff val="-1247519"/>
            <a:satOff val="4011"/>
            <a:lumOff val="100"/>
            <a:alphaOff val="0"/>
          </a:srgbClr>
        </a:solidFill>
        <a:ln w="25400" cap="flat" cmpd="sng" algn="ctr">
          <a:solidFill>
            <a:srgbClr val="6785C1">
              <a:tint val="40000"/>
              <a:alpha val="90000"/>
              <a:hueOff val="-1247519"/>
              <a:satOff val="4011"/>
              <a:lumOff val="10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solidFill>
                <a:srgbClr val="404040">
                  <a:hueOff val="0"/>
                  <a:satOff val="0"/>
                  <a:lumOff val="0"/>
                  <a:alphaOff val="0"/>
                </a:srgbClr>
              </a:solidFill>
              <a:latin typeface="HGPｺﾞｼｯｸE"/>
              <a:ea typeface="HGPｺﾞｼｯｸE"/>
              <a:cs typeface="+mn-cs"/>
            </a:rPr>
            <a:t>エンタープライズ向けに必要な汎用的な部品</a:t>
          </a:r>
          <a:endParaRPr kumimoji="1" lang="ja-JP" altLang="en-US" sz="1600" kern="1200" dirty="0">
            <a:solidFill>
              <a:srgbClr val="404040">
                <a:hueOff val="0"/>
                <a:satOff val="0"/>
                <a:lumOff val="0"/>
                <a:alphaOff val="0"/>
              </a:srgbClr>
            </a:solidFill>
            <a:latin typeface="HGPｺﾞｼｯｸE"/>
            <a:ea typeface="HGPｺﾞｼｯｸE"/>
            <a:cs typeface="+mn-cs"/>
          </a:endParaRPr>
        </a:p>
      </dsp:txBody>
      <dsp:txXfrm rot="-5400000">
        <a:off x="2996269" y="588101"/>
        <a:ext cx="5307407" cy="356645"/>
      </dsp:txXfrm>
    </dsp:sp>
    <dsp:sp modelId="{5F5323BC-BD40-48A9-A133-5D686F0F9525}">
      <dsp:nvSpPr>
        <dsp:cNvPr id="0" name=""/>
        <dsp:cNvSpPr/>
      </dsp:nvSpPr>
      <dsp:spPr>
        <a:xfrm>
          <a:off x="0" y="519402"/>
          <a:ext cx="2996269" cy="494042"/>
        </a:xfrm>
        <a:prstGeom prst="roundRect">
          <a:avLst/>
        </a:prstGeom>
        <a:solidFill>
          <a:srgbClr val="6785C1">
            <a:hueOff val="-1150145"/>
            <a:satOff val="6438"/>
            <a:lumOff val="-1438"/>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kumimoji="1" lang="ja-JP" altLang="en-US" sz="1900" kern="1200" dirty="0" smtClean="0">
              <a:solidFill>
                <a:srgbClr val="FFFFFF"/>
              </a:solidFill>
              <a:latin typeface="HGPｺﾞｼｯｸE"/>
              <a:ea typeface="HGPｺﾞｼｯｸE"/>
              <a:cs typeface="+mn-cs"/>
            </a:rPr>
            <a:t>共通ライブラリ</a:t>
          </a:r>
          <a:endParaRPr kumimoji="1" lang="ja-JP" altLang="en-US" sz="1900" kern="1200" dirty="0">
            <a:solidFill>
              <a:srgbClr val="FFFFFF"/>
            </a:solidFill>
            <a:latin typeface="HGPｺﾞｼｯｸE"/>
            <a:ea typeface="HGPｺﾞｼｯｸE"/>
            <a:cs typeface="+mn-cs"/>
          </a:endParaRPr>
        </a:p>
      </dsp:txBody>
      <dsp:txXfrm>
        <a:off x="24117" y="543519"/>
        <a:ext cx="2948035" cy="445808"/>
      </dsp:txXfrm>
    </dsp:sp>
    <dsp:sp modelId="{255F987F-07D3-47F1-A3E2-FDEA7C66B3AE}">
      <dsp:nvSpPr>
        <dsp:cNvPr id="0" name=""/>
        <dsp:cNvSpPr/>
      </dsp:nvSpPr>
      <dsp:spPr>
        <a:xfrm rot="5400000">
          <a:off x="5462003" y="-1378182"/>
          <a:ext cx="395233" cy="5326701"/>
        </a:xfrm>
        <a:prstGeom prst="round2SameRect">
          <a:avLst/>
        </a:prstGeom>
        <a:solidFill>
          <a:srgbClr val="6785C1">
            <a:tint val="40000"/>
            <a:alpha val="90000"/>
            <a:hueOff val="-2495038"/>
            <a:satOff val="8022"/>
            <a:lumOff val="201"/>
            <a:alphaOff val="0"/>
          </a:srgbClr>
        </a:solidFill>
        <a:ln w="25400" cap="flat" cmpd="sng" algn="ctr">
          <a:solidFill>
            <a:srgbClr val="6785C1">
              <a:tint val="40000"/>
              <a:alpha val="90000"/>
              <a:hueOff val="-2495038"/>
              <a:satOff val="8022"/>
              <a:lumOff val="201"/>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solidFill>
                <a:srgbClr val="404040">
                  <a:hueOff val="0"/>
                  <a:satOff val="0"/>
                  <a:lumOff val="0"/>
                  <a:alphaOff val="0"/>
                </a:srgbClr>
              </a:solidFill>
              <a:latin typeface="HGPｺﾞｼｯｸE"/>
              <a:ea typeface="HGPｺﾞｼｯｸE"/>
              <a:cs typeface="+mn-cs"/>
            </a:rPr>
            <a:t>プロジェクト構成のひな形</a:t>
          </a:r>
          <a:endParaRPr kumimoji="1" lang="ja-JP" altLang="en-US" sz="1600" kern="1200" dirty="0">
            <a:solidFill>
              <a:srgbClr val="404040">
                <a:hueOff val="0"/>
                <a:satOff val="0"/>
                <a:lumOff val="0"/>
                <a:alphaOff val="0"/>
              </a:srgbClr>
            </a:solidFill>
            <a:latin typeface="HGPｺﾞｼｯｸE"/>
            <a:ea typeface="HGPｺﾞｼｯｸE"/>
            <a:cs typeface="+mn-cs"/>
          </a:endParaRPr>
        </a:p>
      </dsp:txBody>
      <dsp:txXfrm rot="-5400000">
        <a:off x="2996269" y="1106846"/>
        <a:ext cx="5307407" cy="356645"/>
      </dsp:txXfrm>
    </dsp:sp>
    <dsp:sp modelId="{8E2DDCCE-CCDA-4BF8-B25B-7BD5B1543CAC}">
      <dsp:nvSpPr>
        <dsp:cNvPr id="0" name=""/>
        <dsp:cNvSpPr/>
      </dsp:nvSpPr>
      <dsp:spPr>
        <a:xfrm>
          <a:off x="0" y="1038146"/>
          <a:ext cx="2996269" cy="494042"/>
        </a:xfrm>
        <a:prstGeom prst="roundRect">
          <a:avLst/>
        </a:prstGeom>
        <a:solidFill>
          <a:srgbClr val="6785C1">
            <a:hueOff val="-2300289"/>
            <a:satOff val="12876"/>
            <a:lumOff val="-2876"/>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kumimoji="1" lang="ja-JP" altLang="en-US" sz="1800" kern="1200" smtClean="0">
              <a:solidFill>
                <a:srgbClr val="FFFFFF"/>
              </a:solidFill>
              <a:latin typeface="HGPｺﾞｼｯｸE"/>
              <a:ea typeface="HGPｺﾞｼｯｸE"/>
              <a:cs typeface="+mn-cs"/>
            </a:rPr>
            <a:t>ブランクプロジェクト</a:t>
          </a:r>
          <a:endParaRPr kumimoji="1" lang="ja-JP" altLang="en-US" sz="1800" kern="1200" dirty="0">
            <a:solidFill>
              <a:srgbClr val="FFFFFF"/>
            </a:solidFill>
            <a:latin typeface="HGPｺﾞｼｯｸE"/>
            <a:ea typeface="HGPｺﾞｼｯｸE"/>
            <a:cs typeface="+mn-cs"/>
          </a:endParaRPr>
        </a:p>
      </dsp:txBody>
      <dsp:txXfrm>
        <a:off x="24117" y="1062263"/>
        <a:ext cx="2948035" cy="445808"/>
      </dsp:txXfrm>
    </dsp:sp>
    <dsp:sp modelId="{87DD6FE5-98B2-4120-826D-0160FC0A304F}">
      <dsp:nvSpPr>
        <dsp:cNvPr id="0" name=""/>
        <dsp:cNvSpPr/>
      </dsp:nvSpPr>
      <dsp:spPr>
        <a:xfrm rot="5400000">
          <a:off x="5316338" y="-720030"/>
          <a:ext cx="664467" cy="5316302"/>
        </a:xfrm>
        <a:prstGeom prst="round2SameRect">
          <a:avLst/>
        </a:prstGeom>
        <a:solidFill>
          <a:srgbClr val="6785C1">
            <a:tint val="40000"/>
            <a:alpha val="90000"/>
            <a:hueOff val="-3742557"/>
            <a:satOff val="12034"/>
            <a:lumOff val="301"/>
            <a:alphaOff val="0"/>
          </a:srgbClr>
        </a:solidFill>
        <a:ln w="25400" cap="flat" cmpd="sng" algn="ctr">
          <a:solidFill>
            <a:srgbClr val="6785C1">
              <a:tint val="40000"/>
              <a:alpha val="90000"/>
              <a:hueOff val="-3742557"/>
              <a:satOff val="12034"/>
              <a:lumOff val="301"/>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404040">
                  <a:hueOff val="0"/>
                  <a:satOff val="0"/>
                  <a:lumOff val="0"/>
                  <a:alphaOff val="0"/>
                </a:srgbClr>
              </a:solidFill>
              <a:latin typeface="HGPｺﾞｼｯｸE"/>
              <a:ea typeface="HGPｺﾞｼｯｸE"/>
              <a:cs typeface="+mn-cs"/>
            </a:rPr>
            <a:t>OSS</a:t>
          </a:r>
          <a:r>
            <a:rPr kumimoji="1" lang="ja-JP" altLang="en-US" sz="1800" kern="1200" dirty="0" smtClean="0">
              <a:solidFill>
                <a:srgbClr val="404040">
                  <a:hueOff val="0"/>
                  <a:satOff val="0"/>
                  <a:lumOff val="0"/>
                  <a:alphaOff val="0"/>
                </a:srgbClr>
              </a:solidFill>
              <a:latin typeface="HGPｺﾞｼｯｸE"/>
              <a:ea typeface="HGPｺﾞｼｯｸE"/>
              <a:cs typeface="+mn-cs"/>
            </a:rPr>
            <a:t>を利用したエンタープライズ向け</a:t>
          </a:r>
          <a:r>
            <a:rPr kumimoji="1" lang="en-US" altLang="ja-JP" sz="1800" kern="1200" dirty="0" smtClean="0">
              <a:solidFill>
                <a:srgbClr val="404040">
                  <a:hueOff val="0"/>
                  <a:satOff val="0"/>
                  <a:lumOff val="0"/>
                  <a:alphaOff val="0"/>
                </a:srgbClr>
              </a:solidFill>
              <a:latin typeface="HGPｺﾞｼｯｸE"/>
              <a:ea typeface="HGPｺﾞｼｯｸE"/>
              <a:cs typeface="+mn-cs"/>
            </a:rPr>
            <a:t/>
          </a:r>
          <a:br>
            <a:rPr kumimoji="1" lang="en-US" altLang="ja-JP" sz="1800" kern="1200" dirty="0" smtClean="0">
              <a:solidFill>
                <a:srgbClr val="404040">
                  <a:hueOff val="0"/>
                  <a:satOff val="0"/>
                  <a:lumOff val="0"/>
                  <a:alphaOff val="0"/>
                </a:srgbClr>
              </a:solidFill>
              <a:latin typeface="HGPｺﾞｼｯｸE"/>
              <a:ea typeface="HGPｺﾞｼｯｸE"/>
              <a:cs typeface="+mn-cs"/>
            </a:rPr>
          </a:br>
          <a:r>
            <a:rPr kumimoji="1" lang="ja-JP" altLang="en-US" sz="1800" kern="1200" dirty="0" smtClean="0">
              <a:solidFill>
                <a:srgbClr val="404040">
                  <a:hueOff val="0"/>
                  <a:satOff val="0"/>
                  <a:lumOff val="0"/>
                  <a:alphaOff val="0"/>
                </a:srgbClr>
              </a:solidFill>
              <a:latin typeface="HGPｺﾞｼｯｸE"/>
              <a:ea typeface="HGPｺﾞｼｯｸE"/>
              <a:cs typeface="+mn-cs"/>
            </a:rPr>
            <a:t>アプリ開発における</a:t>
          </a:r>
          <a:r>
            <a:rPr kumimoji="1" lang="ja-JP" altLang="en-US" sz="1800" kern="1200" dirty="0" smtClean="0">
              <a:solidFill>
                <a:srgbClr val="404040">
                  <a:hueOff val="0"/>
                  <a:satOff val="0"/>
                  <a:lumOff val="0"/>
                  <a:alphaOff val="0"/>
                </a:srgbClr>
              </a:solidFill>
              <a:effectLst>
                <a:outerShdw blurRad="38100" dist="38100" dir="2700000" algn="tl">
                  <a:srgbClr val="000000">
                    <a:alpha val="43137"/>
                  </a:srgbClr>
                </a:outerShdw>
              </a:effectLst>
              <a:latin typeface="HGPｺﾞｼｯｸE"/>
              <a:ea typeface="HGPｺﾞｼｯｸE"/>
              <a:cs typeface="+mn-cs"/>
            </a:rPr>
            <a:t>ベストプラクティスドキュメント</a:t>
          </a:r>
          <a:endParaRPr kumimoji="1" lang="ja-JP" altLang="en-US" sz="1800" kern="1200" dirty="0">
            <a:solidFill>
              <a:srgbClr val="404040">
                <a:hueOff val="0"/>
                <a:satOff val="0"/>
                <a:lumOff val="0"/>
                <a:alphaOff val="0"/>
              </a:srgbClr>
            </a:solidFill>
            <a:effectLst>
              <a:outerShdw blurRad="38100" dist="38100" dir="2700000" algn="tl">
                <a:srgbClr val="000000">
                  <a:alpha val="43137"/>
                </a:srgbClr>
              </a:outerShdw>
            </a:effectLst>
            <a:latin typeface="HGPｺﾞｼｯｸE"/>
            <a:ea typeface="HGPｺﾞｼｯｸE"/>
            <a:cs typeface="+mn-cs"/>
          </a:endParaRPr>
        </a:p>
      </dsp:txBody>
      <dsp:txXfrm rot="-5400000">
        <a:off x="2990421" y="1638324"/>
        <a:ext cx="5283865" cy="599593"/>
      </dsp:txXfrm>
    </dsp:sp>
    <dsp:sp modelId="{3E4F784A-F9B4-4219-ABAD-9C587437FCC9}">
      <dsp:nvSpPr>
        <dsp:cNvPr id="0" name=""/>
        <dsp:cNvSpPr/>
      </dsp:nvSpPr>
      <dsp:spPr>
        <a:xfrm>
          <a:off x="0" y="1556891"/>
          <a:ext cx="2990420" cy="762460"/>
        </a:xfrm>
        <a:prstGeom prst="roundRect">
          <a:avLst/>
        </a:prstGeom>
        <a:solidFill>
          <a:srgbClr val="6785C1">
            <a:hueOff val="-3450434"/>
            <a:satOff val="19314"/>
            <a:lumOff val="-4314"/>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kumimoji="1" lang="ja-JP" altLang="en-US" sz="1900" kern="1200" dirty="0" smtClean="0">
              <a:solidFill>
                <a:srgbClr val="FFFFFF"/>
              </a:solidFill>
              <a:latin typeface="HGPｺﾞｼｯｸE"/>
              <a:ea typeface="HGPｺﾞｼｯｸE"/>
              <a:cs typeface="+mn-cs"/>
            </a:rPr>
            <a:t>ガイドライン</a:t>
          </a:r>
          <a:endParaRPr kumimoji="1" lang="ja-JP" altLang="en-US" sz="1900" kern="1200" dirty="0">
            <a:solidFill>
              <a:srgbClr val="FFFFFF"/>
            </a:solidFill>
            <a:latin typeface="HGPｺﾞｼｯｸE"/>
            <a:ea typeface="HGPｺﾞｼｯｸE"/>
            <a:cs typeface="+mn-cs"/>
          </a:endParaRPr>
        </a:p>
      </dsp:txBody>
      <dsp:txXfrm>
        <a:off x="37220" y="1594111"/>
        <a:ext cx="2915980" cy="688020"/>
      </dsp:txXfrm>
    </dsp:sp>
    <dsp:sp modelId="{F790FF0B-A871-4386-96FE-757AD3B6D946}">
      <dsp:nvSpPr>
        <dsp:cNvPr id="0" name=""/>
        <dsp:cNvSpPr/>
      </dsp:nvSpPr>
      <dsp:spPr>
        <a:xfrm rot="5400000">
          <a:off x="5462003" y="-72275"/>
          <a:ext cx="395233" cy="5326701"/>
        </a:xfrm>
        <a:prstGeom prst="round2SameRect">
          <a:avLst/>
        </a:prstGeom>
        <a:solidFill>
          <a:srgbClr val="6785C1">
            <a:tint val="40000"/>
            <a:alpha val="90000"/>
            <a:hueOff val="-4990076"/>
            <a:satOff val="16045"/>
            <a:lumOff val="402"/>
            <a:alphaOff val="0"/>
          </a:srgbClr>
        </a:solidFill>
        <a:ln w="25400" cap="flat" cmpd="sng" algn="ctr">
          <a:solidFill>
            <a:srgbClr val="6785C1">
              <a:tint val="40000"/>
              <a:alpha val="90000"/>
              <a:hueOff val="-4990076"/>
              <a:satOff val="16045"/>
              <a:lumOff val="402"/>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kumimoji="1" lang="ja-JP" altLang="en-US" sz="1500" kern="1200" dirty="0" smtClean="0">
              <a:solidFill>
                <a:srgbClr val="404040">
                  <a:hueOff val="0"/>
                  <a:satOff val="0"/>
                  <a:lumOff val="0"/>
                  <a:alphaOff val="0"/>
                </a:srgbClr>
              </a:solidFill>
              <a:latin typeface="HGPｺﾞｼｯｸE"/>
              <a:ea typeface="HGPｺﾞｼｯｸE"/>
              <a:cs typeface="+mn-cs"/>
            </a:rPr>
            <a:t>基本的な開発方法を学ぶ学習教材</a:t>
          </a:r>
          <a:endParaRPr kumimoji="1" lang="ja-JP" altLang="en-US" sz="1500" kern="1200" dirty="0">
            <a:solidFill>
              <a:srgbClr val="404040">
                <a:hueOff val="0"/>
                <a:satOff val="0"/>
                <a:lumOff val="0"/>
                <a:alphaOff val="0"/>
              </a:srgbClr>
            </a:solidFill>
            <a:latin typeface="HGPｺﾞｼｯｸE"/>
            <a:ea typeface="HGPｺﾞｼｯｸE"/>
            <a:cs typeface="+mn-cs"/>
          </a:endParaRPr>
        </a:p>
      </dsp:txBody>
      <dsp:txXfrm rot="-5400000">
        <a:off x="2996269" y="2412753"/>
        <a:ext cx="5307407" cy="356645"/>
      </dsp:txXfrm>
    </dsp:sp>
    <dsp:sp modelId="{41E84D6A-B3EE-4E0E-A1A8-9D112832FD88}">
      <dsp:nvSpPr>
        <dsp:cNvPr id="0" name=""/>
        <dsp:cNvSpPr/>
      </dsp:nvSpPr>
      <dsp:spPr>
        <a:xfrm>
          <a:off x="0" y="2344053"/>
          <a:ext cx="2996269" cy="494042"/>
        </a:xfrm>
        <a:prstGeom prst="roundRect">
          <a:avLst/>
        </a:prstGeom>
        <a:solidFill>
          <a:srgbClr val="6785C1">
            <a:hueOff val="-4600578"/>
            <a:satOff val="25752"/>
            <a:lumOff val="-5752"/>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kumimoji="1" lang="ja-JP" altLang="en-US" sz="1900" kern="1200" dirty="0" smtClean="0">
              <a:solidFill>
                <a:srgbClr val="FFFFFF"/>
              </a:solidFill>
              <a:latin typeface="HGPｺﾞｼｯｸE"/>
              <a:ea typeface="HGPｺﾞｼｯｸE"/>
              <a:cs typeface="+mn-cs"/>
            </a:rPr>
            <a:t>チュートリアル</a:t>
          </a:r>
          <a:endParaRPr kumimoji="1" lang="ja-JP" altLang="en-US" sz="1900" kern="1200" dirty="0">
            <a:solidFill>
              <a:srgbClr val="FFFFFF"/>
            </a:solidFill>
            <a:latin typeface="HGPｺﾞｼｯｸE"/>
            <a:ea typeface="HGPｺﾞｼｯｸE"/>
            <a:cs typeface="+mn-cs"/>
          </a:endParaRPr>
        </a:p>
      </dsp:txBody>
      <dsp:txXfrm>
        <a:off x="24117" y="2368170"/>
        <a:ext cx="2948035" cy="445808"/>
      </dsp:txXfrm>
    </dsp:sp>
    <dsp:sp modelId="{920FB574-F1B7-45BA-8D70-3473D7EE5960}">
      <dsp:nvSpPr>
        <dsp:cNvPr id="0" name=""/>
        <dsp:cNvSpPr/>
      </dsp:nvSpPr>
      <dsp:spPr>
        <a:xfrm rot="5400000">
          <a:off x="5462003" y="446468"/>
          <a:ext cx="395233" cy="5326701"/>
        </a:xfrm>
        <a:prstGeom prst="round2SameRect">
          <a:avLst/>
        </a:prstGeom>
        <a:solidFill>
          <a:srgbClr val="6785C1">
            <a:tint val="40000"/>
            <a:alpha val="90000"/>
            <a:hueOff val="-6237595"/>
            <a:satOff val="20056"/>
            <a:lumOff val="502"/>
            <a:alphaOff val="0"/>
          </a:srgbClr>
        </a:solidFill>
        <a:ln w="25400" cap="flat" cmpd="sng" algn="ctr">
          <a:solidFill>
            <a:srgbClr val="6785C1">
              <a:tint val="40000"/>
              <a:alpha val="90000"/>
              <a:hueOff val="-6237595"/>
              <a:satOff val="20056"/>
              <a:lumOff val="502"/>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kumimoji="1" lang="ja-JP" altLang="en-US" sz="1500" kern="1200" dirty="0" smtClean="0">
              <a:solidFill>
                <a:srgbClr val="404040">
                  <a:hueOff val="0"/>
                  <a:satOff val="0"/>
                  <a:lumOff val="0"/>
                  <a:alphaOff val="0"/>
                </a:srgbClr>
              </a:solidFill>
              <a:latin typeface="HGPｺﾞｼｯｸE"/>
              <a:ea typeface="HGPｺﾞｼｯｸE"/>
              <a:cs typeface="+mn-cs"/>
            </a:rPr>
            <a:t>設計および実装に関する作業手順や順守すべき規約の雛型</a:t>
          </a:r>
          <a:endParaRPr kumimoji="1" lang="ja-JP" altLang="en-US" sz="1500" kern="1200" dirty="0">
            <a:solidFill>
              <a:srgbClr val="404040">
                <a:hueOff val="0"/>
                <a:satOff val="0"/>
                <a:lumOff val="0"/>
                <a:alphaOff val="0"/>
              </a:srgbClr>
            </a:solidFill>
            <a:latin typeface="HGPｺﾞｼｯｸE"/>
            <a:ea typeface="HGPｺﾞｼｯｸE"/>
            <a:cs typeface="+mn-cs"/>
          </a:endParaRPr>
        </a:p>
      </dsp:txBody>
      <dsp:txXfrm rot="-5400000">
        <a:off x="2996269" y="2931496"/>
        <a:ext cx="5307407" cy="356645"/>
      </dsp:txXfrm>
    </dsp:sp>
    <dsp:sp modelId="{703F36E3-7C61-4DC2-A2F5-2A493AA8604C}">
      <dsp:nvSpPr>
        <dsp:cNvPr id="0" name=""/>
        <dsp:cNvSpPr/>
      </dsp:nvSpPr>
      <dsp:spPr>
        <a:xfrm>
          <a:off x="0" y="2874007"/>
          <a:ext cx="2996269" cy="494042"/>
        </a:xfrm>
        <a:prstGeom prst="roundRect">
          <a:avLst/>
        </a:prstGeom>
        <a:solidFill>
          <a:srgbClr val="6785C1">
            <a:hueOff val="-5750723"/>
            <a:satOff val="32191"/>
            <a:lumOff val="-7189"/>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kumimoji="1" lang="ja-JP" altLang="en-US" sz="1900" kern="1200" dirty="0" smtClean="0">
              <a:solidFill>
                <a:srgbClr val="FFFFFF"/>
              </a:solidFill>
              <a:latin typeface="HGPｺﾞｼｯｸE"/>
              <a:ea typeface="HGPｺﾞｼｯｸE"/>
              <a:cs typeface="+mn-cs"/>
            </a:rPr>
            <a:t>作業要領・規約</a:t>
          </a:r>
          <a:r>
            <a:rPr kumimoji="1" lang="en-US" altLang="ja-JP" sz="1900" kern="1200" dirty="0" smtClean="0">
              <a:solidFill>
                <a:srgbClr val="FFFFFF"/>
              </a:solidFill>
              <a:latin typeface="HGPｺﾞｼｯｸE"/>
              <a:ea typeface="HGPｺﾞｼｯｸE"/>
              <a:cs typeface="+mn-cs"/>
            </a:rPr>
            <a:t>(</a:t>
          </a:r>
          <a:r>
            <a:rPr kumimoji="1" lang="ja-JP" altLang="en-US" sz="1900" kern="1200" dirty="0" smtClean="0">
              <a:solidFill>
                <a:srgbClr val="FFFFFF"/>
              </a:solidFill>
              <a:latin typeface="HGPｺﾞｼｯｸE"/>
              <a:ea typeface="HGPｺﾞｼｯｸE"/>
              <a:cs typeface="+mn-cs"/>
            </a:rPr>
            <a:t>雛型</a:t>
          </a:r>
          <a:r>
            <a:rPr kumimoji="1" lang="en-US" altLang="ja-JP" sz="1900" kern="1200" dirty="0" smtClean="0">
              <a:solidFill>
                <a:srgbClr val="FFFFFF"/>
              </a:solidFill>
              <a:latin typeface="HGPｺﾞｼｯｸE"/>
              <a:ea typeface="HGPｺﾞｼｯｸE"/>
              <a:cs typeface="+mn-cs"/>
            </a:rPr>
            <a:t>)</a:t>
          </a:r>
          <a:endParaRPr kumimoji="1" lang="ja-JP" altLang="en-US" sz="1900" kern="1200" dirty="0">
            <a:solidFill>
              <a:srgbClr val="FFFFFF"/>
            </a:solidFill>
            <a:latin typeface="HGPｺﾞｼｯｸE"/>
            <a:ea typeface="HGPｺﾞｼｯｸE"/>
            <a:cs typeface="+mn-cs"/>
          </a:endParaRPr>
        </a:p>
      </dsp:txBody>
      <dsp:txXfrm>
        <a:off x="24117" y="2898124"/>
        <a:ext cx="2948035" cy="445808"/>
      </dsp:txXfrm>
    </dsp:sp>
    <dsp:sp modelId="{1BA84DEE-CE2F-455D-AD80-EAC70E5ACA55}">
      <dsp:nvSpPr>
        <dsp:cNvPr id="0" name=""/>
        <dsp:cNvSpPr/>
      </dsp:nvSpPr>
      <dsp:spPr>
        <a:xfrm rot="5400000">
          <a:off x="5462003" y="965212"/>
          <a:ext cx="395233" cy="5326701"/>
        </a:xfrm>
        <a:prstGeom prst="round2SameRect">
          <a:avLst/>
        </a:prstGeom>
        <a:solidFill>
          <a:srgbClr val="6785C1">
            <a:tint val="40000"/>
            <a:alpha val="90000"/>
            <a:hueOff val="-7485114"/>
            <a:satOff val="24067"/>
            <a:lumOff val="603"/>
            <a:alphaOff val="0"/>
          </a:srgbClr>
        </a:solidFill>
        <a:ln w="25400" cap="flat" cmpd="sng" algn="ctr">
          <a:solidFill>
            <a:srgbClr val="6785C1">
              <a:tint val="40000"/>
              <a:alpha val="90000"/>
              <a:hueOff val="-7485114"/>
              <a:satOff val="24067"/>
              <a:lumOff val="603"/>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solidFill>
                <a:srgbClr val="404040">
                  <a:hueOff val="0"/>
                  <a:satOff val="0"/>
                  <a:lumOff val="0"/>
                  <a:alphaOff val="0"/>
                </a:srgbClr>
              </a:solidFill>
              <a:latin typeface="HGPｺﾞｼｯｸE"/>
              <a:ea typeface="HGPｺﾞｼｯｸE"/>
              <a:cs typeface="+mn-cs"/>
            </a:rPr>
            <a:t>作業要領・規約の雛型に則って作成された設計書</a:t>
          </a:r>
          <a:endParaRPr kumimoji="1" lang="ja-JP" altLang="en-US" sz="1400" kern="1200" dirty="0">
            <a:solidFill>
              <a:srgbClr val="404040">
                <a:hueOff val="0"/>
                <a:satOff val="0"/>
                <a:lumOff val="0"/>
                <a:alphaOff val="0"/>
              </a:srgbClr>
            </a:solidFill>
            <a:latin typeface="HGPｺﾞｼｯｸE"/>
            <a:ea typeface="HGPｺﾞｼｯｸE"/>
            <a:cs typeface="+mn-cs"/>
          </a:endParaRPr>
        </a:p>
      </dsp:txBody>
      <dsp:txXfrm rot="-5400000">
        <a:off x="2996269" y="3450240"/>
        <a:ext cx="5307407" cy="356645"/>
      </dsp:txXfrm>
    </dsp:sp>
    <dsp:sp modelId="{F3B1B282-CC60-4889-BEBA-6DADB850200D}">
      <dsp:nvSpPr>
        <dsp:cNvPr id="0" name=""/>
        <dsp:cNvSpPr/>
      </dsp:nvSpPr>
      <dsp:spPr>
        <a:xfrm>
          <a:off x="0" y="3381542"/>
          <a:ext cx="2996269" cy="494042"/>
        </a:xfrm>
        <a:prstGeom prst="roundRect">
          <a:avLst/>
        </a:prstGeom>
        <a:solidFill>
          <a:srgbClr val="6785C1">
            <a:hueOff val="-6900867"/>
            <a:satOff val="38629"/>
            <a:lumOff val="-8627"/>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kumimoji="1" lang="ja-JP" altLang="en-US" sz="1900" kern="1200" dirty="0" smtClean="0">
              <a:solidFill>
                <a:srgbClr val="FFFFFF"/>
              </a:solidFill>
              <a:latin typeface="HGPｺﾞｼｯｸE"/>
              <a:ea typeface="HGPｺﾞｼｯｸE"/>
              <a:cs typeface="+mn-cs"/>
            </a:rPr>
            <a:t>サンプル設計書</a:t>
          </a:r>
          <a:endParaRPr kumimoji="1" lang="ja-JP" altLang="en-US" sz="1900" kern="1200" dirty="0">
            <a:solidFill>
              <a:srgbClr val="FFFFFF"/>
            </a:solidFill>
            <a:latin typeface="HGPｺﾞｼｯｸE"/>
            <a:ea typeface="HGPｺﾞｼｯｸE"/>
            <a:cs typeface="+mn-cs"/>
          </a:endParaRPr>
        </a:p>
      </dsp:txBody>
      <dsp:txXfrm>
        <a:off x="24117" y="3405659"/>
        <a:ext cx="2948035" cy="445808"/>
      </dsp:txXfrm>
    </dsp:sp>
    <dsp:sp modelId="{01FF668E-61C4-4776-B357-05C98717289F}">
      <dsp:nvSpPr>
        <dsp:cNvPr id="0" name=""/>
        <dsp:cNvSpPr/>
      </dsp:nvSpPr>
      <dsp:spPr>
        <a:xfrm rot="5400000">
          <a:off x="5462003" y="1483957"/>
          <a:ext cx="395233" cy="5326701"/>
        </a:xfrm>
        <a:prstGeom prst="round2SameRect">
          <a:avLst/>
        </a:prstGeom>
        <a:solidFill>
          <a:srgbClr val="6785C1">
            <a:tint val="40000"/>
            <a:alpha val="90000"/>
            <a:hueOff val="-8732632"/>
            <a:satOff val="28079"/>
            <a:lumOff val="703"/>
            <a:alphaOff val="0"/>
          </a:srgbClr>
        </a:solidFill>
        <a:ln w="25400" cap="flat" cmpd="sng" algn="ctr">
          <a:solidFill>
            <a:srgbClr val="6785C1">
              <a:tint val="40000"/>
              <a:alpha val="90000"/>
              <a:hueOff val="-8732632"/>
              <a:satOff val="28079"/>
              <a:lumOff val="703"/>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solidFill>
                <a:srgbClr val="404040">
                  <a:hueOff val="0"/>
                  <a:satOff val="0"/>
                  <a:lumOff val="0"/>
                  <a:alphaOff val="0"/>
                </a:srgbClr>
              </a:solidFill>
              <a:latin typeface="HGPｺﾞｼｯｸE"/>
              <a:ea typeface="HGPｺﾞｼｯｸE"/>
              <a:cs typeface="+mn-cs"/>
            </a:rPr>
            <a:t>サンプル設計書を実装したアプリケーション</a:t>
          </a:r>
          <a:endParaRPr kumimoji="1" lang="ja-JP" altLang="en-US" sz="1400" kern="1200" dirty="0">
            <a:solidFill>
              <a:srgbClr val="404040">
                <a:hueOff val="0"/>
                <a:satOff val="0"/>
                <a:lumOff val="0"/>
                <a:alphaOff val="0"/>
              </a:srgbClr>
            </a:solidFill>
            <a:latin typeface="HGPｺﾞｼｯｸE"/>
            <a:ea typeface="HGPｺﾞｼｯｸE"/>
            <a:cs typeface="+mn-cs"/>
          </a:endParaRPr>
        </a:p>
      </dsp:txBody>
      <dsp:txXfrm rot="-5400000">
        <a:off x="2996269" y="3968985"/>
        <a:ext cx="5307407" cy="356645"/>
      </dsp:txXfrm>
    </dsp:sp>
    <dsp:sp modelId="{69297914-02C5-4CA0-B094-1CFBCB455761}">
      <dsp:nvSpPr>
        <dsp:cNvPr id="0" name=""/>
        <dsp:cNvSpPr/>
      </dsp:nvSpPr>
      <dsp:spPr>
        <a:xfrm>
          <a:off x="0" y="3900286"/>
          <a:ext cx="2996269" cy="494042"/>
        </a:xfrm>
        <a:prstGeom prst="roundRect">
          <a:avLst/>
        </a:prstGeom>
        <a:solidFill>
          <a:srgbClr val="6785C1">
            <a:hueOff val="-8051011"/>
            <a:satOff val="45067"/>
            <a:lumOff val="-10065"/>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kumimoji="1" lang="ja-JP" altLang="en-US" sz="1900" kern="1200" dirty="0" smtClean="0">
              <a:solidFill>
                <a:srgbClr val="FFFFFF"/>
              </a:solidFill>
              <a:latin typeface="HGPｺﾞｼｯｸE"/>
              <a:ea typeface="HGPｺﾞｼｯｸE"/>
              <a:cs typeface="+mn-cs"/>
            </a:rPr>
            <a:t>サンプル実装</a:t>
          </a:r>
          <a:endParaRPr kumimoji="1" lang="ja-JP" altLang="en-US" sz="1900" kern="1200" dirty="0">
            <a:solidFill>
              <a:srgbClr val="FFFFFF"/>
            </a:solidFill>
            <a:latin typeface="HGPｺﾞｼｯｸE"/>
            <a:ea typeface="HGPｺﾞｼｯｸE"/>
            <a:cs typeface="+mn-cs"/>
          </a:endParaRPr>
        </a:p>
      </dsp:txBody>
      <dsp:txXfrm>
        <a:off x="24117" y="3924403"/>
        <a:ext cx="2948035" cy="445808"/>
      </dsp:txXfrm>
    </dsp:sp>
    <dsp:sp modelId="{F97C7D71-3436-4207-A1F9-F0DCAB777611}">
      <dsp:nvSpPr>
        <dsp:cNvPr id="0" name=""/>
        <dsp:cNvSpPr/>
      </dsp:nvSpPr>
      <dsp:spPr>
        <a:xfrm rot="5400000">
          <a:off x="5462003" y="2002701"/>
          <a:ext cx="395233" cy="5326701"/>
        </a:xfrm>
        <a:prstGeom prst="round2SameRect">
          <a:avLst/>
        </a:prstGeom>
        <a:solidFill>
          <a:srgbClr val="6785C1">
            <a:tint val="40000"/>
            <a:alpha val="90000"/>
            <a:hueOff val="-9980152"/>
            <a:satOff val="32090"/>
            <a:lumOff val="804"/>
            <a:alphaOff val="0"/>
          </a:srgbClr>
        </a:solidFill>
        <a:ln w="25400" cap="flat" cmpd="sng" algn="ctr">
          <a:solidFill>
            <a:srgbClr val="6785C1">
              <a:tint val="40000"/>
              <a:alpha val="90000"/>
              <a:hueOff val="-9980152"/>
              <a:satOff val="32090"/>
              <a:lumOff val="804"/>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solidFill>
                <a:srgbClr val="404040">
                  <a:hueOff val="0"/>
                  <a:satOff val="0"/>
                  <a:lumOff val="0"/>
                  <a:alphaOff val="0"/>
                </a:srgbClr>
              </a:solidFill>
              <a:latin typeface="HGPｺﾞｼｯｸE"/>
              <a:ea typeface="HGPｺﾞｼｯｸE"/>
              <a:cs typeface="+mn-cs"/>
            </a:rPr>
            <a:t>ガイドラインで提供する機能の機能検証用アプリケーション</a:t>
          </a:r>
          <a:endParaRPr kumimoji="1" lang="ja-JP" altLang="en-US" sz="1400" kern="1200" dirty="0">
            <a:solidFill>
              <a:srgbClr val="404040">
                <a:hueOff val="0"/>
                <a:satOff val="0"/>
                <a:lumOff val="0"/>
                <a:alphaOff val="0"/>
              </a:srgbClr>
            </a:solidFill>
            <a:latin typeface="HGPｺﾞｼｯｸE"/>
            <a:ea typeface="HGPｺﾞｼｯｸE"/>
            <a:cs typeface="+mn-cs"/>
          </a:endParaRPr>
        </a:p>
      </dsp:txBody>
      <dsp:txXfrm rot="-5400000">
        <a:off x="2996269" y="4487729"/>
        <a:ext cx="5307407" cy="356645"/>
      </dsp:txXfrm>
    </dsp:sp>
    <dsp:sp modelId="{F72413CF-CA8E-4DAB-B3F1-CB15C591CCC5}">
      <dsp:nvSpPr>
        <dsp:cNvPr id="0" name=""/>
        <dsp:cNvSpPr/>
      </dsp:nvSpPr>
      <dsp:spPr>
        <a:xfrm>
          <a:off x="0" y="4419031"/>
          <a:ext cx="2996269" cy="494042"/>
        </a:xfrm>
        <a:prstGeom prst="roundRect">
          <a:avLst/>
        </a:prstGeom>
        <a:solidFill>
          <a:srgbClr val="6785C1">
            <a:hueOff val="-9201156"/>
            <a:satOff val="51505"/>
            <a:lumOff val="-11503"/>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kumimoji="1" lang="ja-JP" altLang="en-US" sz="1800" kern="1200" dirty="0" smtClean="0">
              <a:solidFill>
                <a:srgbClr val="FFFFFF"/>
              </a:solidFill>
              <a:latin typeface="HGPｺﾞｼｯｸE"/>
              <a:ea typeface="HGPｺﾞｼｯｸE"/>
              <a:cs typeface="+mn-cs"/>
            </a:rPr>
            <a:t>機能検証</a:t>
          </a:r>
          <a:r>
            <a:rPr kumimoji="1" lang="en-US" altLang="ja-JP" sz="1800" kern="1200" dirty="0" smtClean="0">
              <a:solidFill>
                <a:srgbClr val="FFFFFF"/>
              </a:solidFill>
              <a:latin typeface="HGPｺﾞｼｯｸE"/>
              <a:ea typeface="HGPｺﾞｼｯｸE"/>
              <a:cs typeface="+mn-cs"/>
            </a:rPr>
            <a:t>AP</a:t>
          </a:r>
          <a:endParaRPr kumimoji="1" lang="ja-JP" altLang="en-US" sz="1800" kern="1200" dirty="0">
            <a:solidFill>
              <a:srgbClr val="FFFFFF"/>
            </a:solidFill>
            <a:latin typeface="HGPｺﾞｼｯｸE"/>
            <a:ea typeface="HGPｺﾞｼｯｸE"/>
            <a:cs typeface="+mn-cs"/>
          </a:endParaRPr>
        </a:p>
      </dsp:txBody>
      <dsp:txXfrm>
        <a:off x="24117" y="4443148"/>
        <a:ext cx="2948035" cy="445808"/>
      </dsp:txXfrm>
    </dsp:sp>
    <dsp:sp modelId="{89248CE7-CAC5-46AB-81C8-412E640B4F83}">
      <dsp:nvSpPr>
        <dsp:cNvPr id="0" name=""/>
        <dsp:cNvSpPr/>
      </dsp:nvSpPr>
      <dsp:spPr>
        <a:xfrm rot="5400000">
          <a:off x="5462003" y="2521446"/>
          <a:ext cx="395233" cy="5326701"/>
        </a:xfrm>
        <a:prstGeom prst="round2SameRect">
          <a:avLst/>
        </a:prstGeom>
        <a:solidFill>
          <a:srgbClr val="6785C1">
            <a:tint val="40000"/>
            <a:alpha val="90000"/>
            <a:hueOff val="-11227670"/>
            <a:satOff val="36101"/>
            <a:lumOff val="904"/>
            <a:alphaOff val="0"/>
          </a:srgbClr>
        </a:solidFill>
        <a:ln w="25400" cap="flat" cmpd="sng" algn="ctr">
          <a:solidFill>
            <a:srgbClr val="6785C1">
              <a:tint val="40000"/>
              <a:alpha val="90000"/>
              <a:hueOff val="-11227670"/>
              <a:satOff val="36101"/>
              <a:lumOff val="904"/>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solidFill>
                <a:srgbClr val="404040">
                  <a:hueOff val="0"/>
                  <a:satOff val="0"/>
                  <a:lumOff val="0"/>
                  <a:alphaOff val="0"/>
                </a:srgbClr>
              </a:solidFill>
              <a:latin typeface="HGPｺﾞｼｯｸE"/>
              <a:ea typeface="HGPｺﾞｼｯｸE"/>
              <a:cs typeface="+mn-cs"/>
            </a:rPr>
            <a:t>ガイドラインで提供する機能の性能検証用アプリケーション</a:t>
          </a:r>
          <a:endParaRPr kumimoji="1" lang="ja-JP" altLang="en-US" sz="1400" kern="1200" dirty="0">
            <a:solidFill>
              <a:srgbClr val="404040">
                <a:hueOff val="0"/>
                <a:satOff val="0"/>
                <a:lumOff val="0"/>
                <a:alphaOff val="0"/>
              </a:srgbClr>
            </a:solidFill>
            <a:latin typeface="HGPｺﾞｼｯｸE"/>
            <a:ea typeface="HGPｺﾞｼｯｸE"/>
            <a:cs typeface="+mn-cs"/>
          </a:endParaRPr>
        </a:p>
      </dsp:txBody>
      <dsp:txXfrm rot="-5400000">
        <a:off x="2996269" y="5006474"/>
        <a:ext cx="5307407" cy="356645"/>
      </dsp:txXfrm>
    </dsp:sp>
    <dsp:sp modelId="{61A110C9-E9CC-4088-81E2-20AE06C000CB}">
      <dsp:nvSpPr>
        <dsp:cNvPr id="0" name=""/>
        <dsp:cNvSpPr/>
      </dsp:nvSpPr>
      <dsp:spPr>
        <a:xfrm>
          <a:off x="0" y="4937775"/>
          <a:ext cx="2996269" cy="494042"/>
        </a:xfrm>
        <a:prstGeom prst="roundRect">
          <a:avLst/>
        </a:prstGeom>
        <a:solidFill>
          <a:srgbClr val="6785C1">
            <a:hueOff val="-10351300"/>
            <a:satOff val="57943"/>
            <a:lumOff val="-12941"/>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kumimoji="1" lang="ja-JP" altLang="en-US" sz="1800" kern="1200" dirty="0" smtClean="0">
              <a:solidFill>
                <a:srgbClr val="FFFFFF"/>
              </a:solidFill>
              <a:latin typeface="HGPｺﾞｼｯｸE"/>
              <a:ea typeface="HGPｺﾞｼｯｸE"/>
              <a:cs typeface="+mn-cs"/>
            </a:rPr>
            <a:t>性能検証</a:t>
          </a:r>
          <a:r>
            <a:rPr kumimoji="1" lang="en-US" altLang="ja-JP" sz="1800" kern="1200" dirty="0" smtClean="0">
              <a:solidFill>
                <a:srgbClr val="FFFFFF"/>
              </a:solidFill>
              <a:latin typeface="HGPｺﾞｼｯｸE"/>
              <a:ea typeface="HGPｺﾞｼｯｸE"/>
              <a:cs typeface="+mn-cs"/>
            </a:rPr>
            <a:t>AP</a:t>
          </a:r>
          <a:endParaRPr kumimoji="1" lang="ja-JP" altLang="en-US" sz="1800" kern="1200" dirty="0">
            <a:solidFill>
              <a:srgbClr val="FFFFFF"/>
            </a:solidFill>
            <a:latin typeface="HGPｺﾞｼｯｸE"/>
            <a:ea typeface="HGPｺﾞｼｯｸE"/>
            <a:cs typeface="+mn-cs"/>
          </a:endParaRPr>
        </a:p>
      </dsp:txBody>
      <dsp:txXfrm>
        <a:off x="24117" y="4961892"/>
        <a:ext cx="2948035" cy="44580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DF4258-8B54-E846-A716-B40C4AB7CB0A}" type="slidenum">
              <a:rPr kumimoji="1" lang="ja-JP" altLang="en-US" smtClean="0"/>
              <a:t>‹#›</a:t>
            </a:fld>
            <a:endParaRPr kumimoji="1" lang="ja-JP" altLang="en-US"/>
          </a:p>
        </p:txBody>
      </p:sp>
    </p:spTree>
    <p:extLst>
      <p:ext uri="{BB962C8B-B14F-4D97-AF65-F5344CB8AC3E}">
        <p14:creationId xmlns:p14="http://schemas.microsoft.com/office/powerpoint/2010/main" val="2060372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8588-1665-0A4A-AD47-68FFFFC620D1}" type="datetimeFigureOut">
              <a:rPr kumimoji="1" lang="ja-JP" altLang="en-US" smtClean="0"/>
              <a:t>2018/12/6</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AAED7-EB68-B44B-A29A-E9CFE7A1147D}" type="slidenum">
              <a:rPr kumimoji="1" lang="ja-JP" altLang="en-US" smtClean="0"/>
              <a:t>‹#›</a:t>
            </a:fld>
            <a:endParaRPr kumimoji="1" lang="ja-JP" altLang="en-US"/>
          </a:p>
        </p:txBody>
      </p:sp>
    </p:spTree>
    <p:extLst>
      <p:ext uri="{BB962C8B-B14F-4D97-AF65-F5344CB8AC3E}">
        <p14:creationId xmlns:p14="http://schemas.microsoft.com/office/powerpoint/2010/main" val="241394081"/>
      </p:ext>
    </p:extLst>
  </p:cSld>
  <p:clrMap bg1="lt1" tx1="dk1" bg2="lt2" tx2="dk2" accent1="accent1" accent2="accent2" accent3="accent3" accent4="accent4" accent5="accent5" accent6="accent6" hlink="hlink" folHlink="folHlink"/>
  <p:notesStyle>
    <a:lvl1pPr marL="0" algn="l" defTabSz="925880" rtl="0" eaLnBrk="1" latinLnBrk="0" hangingPunct="1">
      <a:defRPr kumimoji="1" sz="1215" kern="1200">
        <a:solidFill>
          <a:schemeClr val="tx1"/>
        </a:solidFill>
        <a:latin typeface="+mn-lt"/>
        <a:ea typeface="+mn-ea"/>
        <a:cs typeface="+mn-cs"/>
      </a:defRPr>
    </a:lvl1pPr>
    <a:lvl2pPr marL="462940" algn="l" defTabSz="925880" rtl="0" eaLnBrk="1" latinLnBrk="0" hangingPunct="1">
      <a:defRPr kumimoji="1" sz="1215" kern="1200">
        <a:solidFill>
          <a:schemeClr val="tx1"/>
        </a:solidFill>
        <a:latin typeface="+mn-lt"/>
        <a:ea typeface="+mn-ea"/>
        <a:cs typeface="+mn-cs"/>
      </a:defRPr>
    </a:lvl2pPr>
    <a:lvl3pPr marL="925880" algn="l" defTabSz="925880" rtl="0" eaLnBrk="1" latinLnBrk="0" hangingPunct="1">
      <a:defRPr kumimoji="1" sz="1215" kern="1200">
        <a:solidFill>
          <a:schemeClr val="tx1"/>
        </a:solidFill>
        <a:latin typeface="+mn-lt"/>
        <a:ea typeface="+mn-ea"/>
        <a:cs typeface="+mn-cs"/>
      </a:defRPr>
    </a:lvl3pPr>
    <a:lvl4pPr marL="1388820" algn="l" defTabSz="925880" rtl="0" eaLnBrk="1" latinLnBrk="0" hangingPunct="1">
      <a:defRPr kumimoji="1" sz="1215" kern="1200">
        <a:solidFill>
          <a:schemeClr val="tx1"/>
        </a:solidFill>
        <a:latin typeface="+mn-lt"/>
        <a:ea typeface="+mn-ea"/>
        <a:cs typeface="+mn-cs"/>
      </a:defRPr>
    </a:lvl4pPr>
    <a:lvl5pPr marL="1851759" algn="l" defTabSz="925880" rtl="0" eaLnBrk="1" latinLnBrk="0" hangingPunct="1">
      <a:defRPr kumimoji="1" sz="1215" kern="1200">
        <a:solidFill>
          <a:schemeClr val="tx1"/>
        </a:solidFill>
        <a:latin typeface="+mn-lt"/>
        <a:ea typeface="+mn-ea"/>
        <a:cs typeface="+mn-cs"/>
      </a:defRPr>
    </a:lvl5pPr>
    <a:lvl6pPr marL="2314699" algn="l" defTabSz="925880" rtl="0" eaLnBrk="1" latinLnBrk="0" hangingPunct="1">
      <a:defRPr kumimoji="1" sz="1215" kern="1200">
        <a:solidFill>
          <a:schemeClr val="tx1"/>
        </a:solidFill>
        <a:latin typeface="+mn-lt"/>
        <a:ea typeface="+mn-ea"/>
        <a:cs typeface="+mn-cs"/>
      </a:defRPr>
    </a:lvl6pPr>
    <a:lvl7pPr marL="2777640" algn="l" defTabSz="925880" rtl="0" eaLnBrk="1" latinLnBrk="0" hangingPunct="1">
      <a:defRPr kumimoji="1" sz="1215" kern="1200">
        <a:solidFill>
          <a:schemeClr val="tx1"/>
        </a:solidFill>
        <a:latin typeface="+mn-lt"/>
        <a:ea typeface="+mn-ea"/>
        <a:cs typeface="+mn-cs"/>
      </a:defRPr>
    </a:lvl7pPr>
    <a:lvl8pPr marL="3240579" algn="l" defTabSz="925880" rtl="0" eaLnBrk="1" latinLnBrk="0" hangingPunct="1">
      <a:defRPr kumimoji="1" sz="1215" kern="1200">
        <a:solidFill>
          <a:schemeClr val="tx1"/>
        </a:solidFill>
        <a:latin typeface="+mn-lt"/>
        <a:ea typeface="+mn-ea"/>
        <a:cs typeface="+mn-cs"/>
      </a:defRPr>
    </a:lvl8pPr>
    <a:lvl9pPr marL="3703519" algn="l" defTabSz="925880" rtl="0" eaLnBrk="1" latinLnBrk="0" hangingPunct="1">
      <a:defRPr kumimoji="1" sz="121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200150" y="1143000"/>
            <a:ext cx="44577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1</a:t>
            </a:fld>
            <a:endParaRPr kumimoji="1" lang="ja-JP" altLang="en-US"/>
          </a:p>
        </p:txBody>
      </p:sp>
    </p:spTree>
    <p:extLst>
      <p:ext uri="{BB962C8B-B14F-4D97-AF65-F5344CB8AC3E}">
        <p14:creationId xmlns:p14="http://schemas.microsoft.com/office/powerpoint/2010/main" val="569681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24</a:t>
            </a:fld>
            <a:endParaRPr lang="en-US"/>
          </a:p>
        </p:txBody>
      </p:sp>
    </p:spTree>
    <p:extLst>
      <p:ext uri="{BB962C8B-B14F-4D97-AF65-F5344CB8AC3E}">
        <p14:creationId xmlns:p14="http://schemas.microsoft.com/office/powerpoint/2010/main" val="2370858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赤いグラフに着目すると、スレッド数が増えるほどレスポンスタイムが改善する傾向にある。</a:t>
            </a:r>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25</a:t>
            </a:fld>
            <a:endParaRPr lang="en-US"/>
          </a:p>
        </p:txBody>
      </p:sp>
    </p:spTree>
    <p:extLst>
      <p:ext uri="{BB962C8B-B14F-4D97-AF65-F5344CB8AC3E}">
        <p14:creationId xmlns:p14="http://schemas.microsoft.com/office/powerpoint/2010/main" val="2381861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26</a:t>
            </a:fld>
            <a:endParaRPr lang="en-US"/>
          </a:p>
        </p:txBody>
      </p:sp>
    </p:spTree>
    <p:extLst>
      <p:ext uri="{BB962C8B-B14F-4D97-AF65-F5344CB8AC3E}">
        <p14:creationId xmlns:p14="http://schemas.microsoft.com/office/powerpoint/2010/main" val="348208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レスポンスタイムが早くなっている差分が見やすいように赤枠で囲っている。</a:t>
            </a:r>
            <a:endParaRPr kumimoji="1" lang="en-US" altLang="ja-JP" dirty="0" smtClean="0"/>
          </a:p>
          <a:p>
            <a:r>
              <a:rPr kumimoji="1" lang="ja-JP" altLang="en-US" dirty="0" smtClean="0"/>
              <a:t>最も頻度が集中しているタイミングはヒストグラム考察の章で説明する。</a:t>
            </a:r>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27</a:t>
            </a:fld>
            <a:endParaRPr lang="en-US"/>
          </a:p>
        </p:txBody>
      </p:sp>
    </p:spTree>
    <p:extLst>
      <p:ext uri="{BB962C8B-B14F-4D97-AF65-F5344CB8AC3E}">
        <p14:creationId xmlns:p14="http://schemas.microsoft.com/office/powerpoint/2010/main" val="3039161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前回のリリース時の品質評価資料と比較すると大幅に改善しているようにみえるが、前回が</a:t>
            </a:r>
            <a:r>
              <a:rPr kumimoji="1" lang="en-US" altLang="ja-JP" dirty="0" smtClean="0"/>
              <a:t>CentOS7.2</a:t>
            </a:r>
            <a:r>
              <a:rPr kumimoji="1" lang="ja-JP" altLang="en-US" dirty="0" smtClean="0"/>
              <a:t>のバグにより時間がかかっていただけである。</a:t>
            </a:r>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28</a:t>
            </a:fld>
            <a:endParaRPr lang="en-US"/>
          </a:p>
        </p:txBody>
      </p:sp>
    </p:spTree>
    <p:extLst>
      <p:ext uri="{BB962C8B-B14F-4D97-AF65-F5344CB8AC3E}">
        <p14:creationId xmlns:p14="http://schemas.microsoft.com/office/powerpoint/2010/main" val="962063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29</a:t>
            </a:fld>
            <a:endParaRPr lang="en-US"/>
          </a:p>
        </p:txBody>
      </p:sp>
    </p:spTree>
    <p:extLst>
      <p:ext uri="{BB962C8B-B14F-4D97-AF65-F5344CB8AC3E}">
        <p14:creationId xmlns:p14="http://schemas.microsoft.com/office/powerpoint/2010/main" val="420826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30</a:t>
            </a:fld>
            <a:endParaRPr lang="en-US"/>
          </a:p>
        </p:txBody>
      </p:sp>
    </p:spTree>
    <p:extLst>
      <p:ext uri="{BB962C8B-B14F-4D97-AF65-F5344CB8AC3E}">
        <p14:creationId xmlns:p14="http://schemas.microsoft.com/office/powerpoint/2010/main" val="4050730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31</a:t>
            </a:fld>
            <a:endParaRPr lang="en-US"/>
          </a:p>
        </p:txBody>
      </p:sp>
    </p:spTree>
    <p:extLst>
      <p:ext uri="{BB962C8B-B14F-4D97-AF65-F5344CB8AC3E}">
        <p14:creationId xmlns:p14="http://schemas.microsoft.com/office/powerpoint/2010/main" val="854194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32</a:t>
            </a:fld>
            <a:endParaRPr lang="en-US"/>
          </a:p>
        </p:txBody>
      </p:sp>
    </p:spTree>
    <p:extLst>
      <p:ext uri="{BB962C8B-B14F-4D97-AF65-F5344CB8AC3E}">
        <p14:creationId xmlns:p14="http://schemas.microsoft.com/office/powerpoint/2010/main" val="2138703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33</a:t>
            </a:fld>
            <a:endParaRPr lang="en-US"/>
          </a:p>
        </p:txBody>
      </p:sp>
    </p:spTree>
    <p:extLst>
      <p:ext uri="{BB962C8B-B14F-4D97-AF65-F5344CB8AC3E}">
        <p14:creationId xmlns:p14="http://schemas.microsoft.com/office/powerpoint/2010/main" val="1766707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25880" rtl="0" eaLnBrk="1" fontAlgn="auto" latinLnBrk="0" hangingPunct="1">
              <a:lnSpc>
                <a:spcPct val="100000"/>
              </a:lnSpc>
              <a:spcBef>
                <a:spcPts val="0"/>
              </a:spcBef>
              <a:spcAft>
                <a:spcPts val="0"/>
              </a:spcAft>
              <a:buClrTx/>
              <a:buSzTx/>
              <a:buFontTx/>
              <a:buNone/>
              <a:tabLst/>
              <a:defRPr/>
            </a:pPr>
            <a:r>
              <a:rPr kumimoji="1" lang="ja-JP" altLang="en-US" sz="1400" dirty="0" smtClean="0"/>
              <a:t>性能検証の内容を明確にする旨の指摘のため、詳細内容については性能検証の章で説明する。</a:t>
            </a:r>
            <a:endParaRPr kumimoji="1" lang="en-US" altLang="ja-JP" sz="1400" dirty="0" smtClean="0"/>
          </a:p>
          <a:p>
            <a:pPr marL="0" marR="0" lvl="0" indent="0" algn="l" defTabSz="925880" rtl="0" eaLnBrk="1" fontAlgn="auto" latinLnBrk="0" hangingPunct="1">
              <a:lnSpc>
                <a:spcPct val="100000"/>
              </a:lnSpc>
              <a:spcBef>
                <a:spcPts val="0"/>
              </a:spcBef>
              <a:spcAft>
                <a:spcPts val="0"/>
              </a:spcAft>
              <a:buClrTx/>
              <a:buSzTx/>
              <a:buFontTx/>
              <a:buNone/>
              <a:tabLst/>
              <a:defRPr/>
            </a:pPr>
            <a:r>
              <a:rPr kumimoji="1" lang="ja-JP" altLang="en-US" sz="1400" dirty="0" smtClean="0"/>
              <a:t>性能確保策として他にも</a:t>
            </a:r>
            <a:r>
              <a:rPr kumimoji="1" lang="en-US" altLang="ja-JP" sz="1400" dirty="0" err="1" smtClean="0"/>
              <a:t>SpringFramework</a:t>
            </a:r>
            <a:r>
              <a:rPr lang="ja-JP" altLang="en-US" sz="1400" dirty="0" smtClean="0"/>
              <a:t>の</a:t>
            </a:r>
            <a:r>
              <a:rPr kumimoji="1" lang="en-US" altLang="ja-JP" sz="1400" dirty="0" smtClean="0"/>
              <a:t>Issue</a:t>
            </a:r>
            <a:r>
              <a:rPr kumimoji="1" lang="ja-JP" altLang="en-US" sz="1400" dirty="0" smtClean="0"/>
              <a:t>を調査し、影響を確認している。</a:t>
            </a:r>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4</a:t>
            </a:fld>
            <a:endParaRPr kumimoji="1" lang="ja-JP" altLang="en-US"/>
          </a:p>
        </p:txBody>
      </p:sp>
    </p:spTree>
    <p:extLst>
      <p:ext uri="{BB962C8B-B14F-4D97-AF65-F5344CB8AC3E}">
        <p14:creationId xmlns:p14="http://schemas.microsoft.com/office/powerpoint/2010/main" val="456453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35</a:t>
            </a:fld>
            <a:endParaRPr lang="en-US"/>
          </a:p>
        </p:txBody>
      </p:sp>
    </p:spTree>
    <p:extLst>
      <p:ext uri="{BB962C8B-B14F-4D97-AF65-F5344CB8AC3E}">
        <p14:creationId xmlns:p14="http://schemas.microsoft.com/office/powerpoint/2010/main" val="1623044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オンライン</a:t>
            </a:r>
            <a:r>
              <a:rPr kumimoji="1" lang="en-US" altLang="ja-JP" dirty="0" smtClean="0"/>
              <a:t>T</a:t>
            </a:r>
            <a:r>
              <a:rPr kumimoji="1" lang="ja-JP" altLang="en-US" dirty="0" smtClean="0"/>
              <a:t>の内部レビュー後に</a:t>
            </a:r>
            <a:r>
              <a:rPr kumimoji="1" lang="en-US" altLang="ja-JP" dirty="0" smtClean="0"/>
              <a:t>SIC/CW</a:t>
            </a:r>
            <a:r>
              <a:rPr kumimoji="1" lang="ja-JP" altLang="en-US" dirty="0" smtClean="0"/>
              <a:t>やテスト</a:t>
            </a:r>
            <a:r>
              <a:rPr kumimoji="1" lang="en-US" altLang="ja-JP" dirty="0" smtClean="0"/>
              <a:t>T</a:t>
            </a:r>
            <a:r>
              <a:rPr kumimoji="1" lang="ja-JP" altLang="en-US" dirty="0" smtClean="0"/>
              <a:t>へレビュー依頼。</a:t>
            </a:r>
            <a:endParaRPr kumimoji="1" lang="en-US" altLang="ja-JP" dirty="0" smtClean="0"/>
          </a:p>
          <a:p>
            <a:r>
              <a:rPr kumimoji="1" lang="en-US" altLang="ja-JP" dirty="0" err="1" smtClean="0"/>
              <a:t>Macchinetta</a:t>
            </a:r>
            <a:r>
              <a:rPr kumimoji="1" lang="ja-JP" altLang="en-US" dirty="0" smtClean="0"/>
              <a:t>担当者は</a:t>
            </a:r>
            <a:r>
              <a:rPr kumimoji="1" lang="en-US" altLang="ja-JP" dirty="0" smtClean="0"/>
              <a:t>SIC</a:t>
            </a:r>
            <a:r>
              <a:rPr kumimoji="1" lang="ja-JP" altLang="en-US" dirty="0" err="1" smtClean="0"/>
              <a:t>、</a:t>
            </a:r>
            <a:r>
              <a:rPr kumimoji="1" lang="en-US" altLang="ja-JP" dirty="0" smtClean="0"/>
              <a:t>CW</a:t>
            </a:r>
            <a:r>
              <a:rPr kumimoji="1" lang="ja-JP" altLang="en-US" dirty="0" err="1" smtClean="0"/>
              <a:t>にて</a:t>
            </a:r>
            <a:r>
              <a:rPr kumimoji="1" lang="ja-JP" altLang="en-US" dirty="0" smtClean="0"/>
              <a:t>実施。</a:t>
            </a:r>
            <a:endParaRPr kumimoji="1" lang="en-US" altLang="ja-JP" dirty="0" smtClean="0"/>
          </a:p>
          <a:p>
            <a:r>
              <a:rPr kumimoji="1" lang="ja-JP" altLang="en-US" dirty="0" smtClean="0"/>
              <a:t>技統本テスト有識者は</a:t>
            </a:r>
            <a:r>
              <a:rPr kumimoji="1" lang="en-US" altLang="ja-JP" dirty="0" smtClean="0"/>
              <a:t>PMS</a:t>
            </a:r>
            <a:r>
              <a:rPr kumimoji="1" lang="ja-JP" altLang="en-US" dirty="0" smtClean="0"/>
              <a:t>熊川様・町田様と</a:t>
            </a:r>
            <a:r>
              <a:rPr kumimoji="1" lang="en-US" altLang="ja-JP" dirty="0" smtClean="0"/>
              <a:t>RACTES</a:t>
            </a:r>
            <a:r>
              <a:rPr kumimoji="1" lang="ja-JP" altLang="en-US" dirty="0" smtClean="0"/>
              <a:t>岩崎様。</a:t>
            </a:r>
            <a:endParaRPr kumimoji="1" lang="en-US" altLang="ja-JP" dirty="0" smtClean="0"/>
          </a:p>
          <a:p>
            <a:r>
              <a:rPr kumimoji="1" lang="en-US" altLang="ja-JP" dirty="0" smtClean="0"/>
              <a:t>SIC/CW</a:t>
            </a:r>
            <a:r>
              <a:rPr kumimoji="1" lang="ja-JP" altLang="en-US" dirty="0" smtClean="0"/>
              <a:t>担当者から半分程度は</a:t>
            </a:r>
            <a:r>
              <a:rPr kumimoji="1" lang="en-US" altLang="ja-JP" dirty="0" smtClean="0"/>
              <a:t>RV</a:t>
            </a:r>
            <a:r>
              <a:rPr kumimoji="1" lang="ja-JP" altLang="en-US" dirty="0" smtClean="0"/>
              <a:t>回答があり、指摘は</a:t>
            </a:r>
            <a:r>
              <a:rPr kumimoji="1" lang="en-US" altLang="ja-JP" dirty="0" smtClean="0"/>
              <a:t>5</a:t>
            </a:r>
            <a:r>
              <a:rPr kumimoji="1" lang="ja-JP" altLang="en-US" dirty="0" smtClean="0"/>
              <a:t>件で軽微な指摘のみであった。</a:t>
            </a:r>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36</a:t>
            </a:fld>
            <a:endParaRPr lang="en-US"/>
          </a:p>
        </p:txBody>
      </p:sp>
    </p:spTree>
    <p:extLst>
      <p:ext uri="{BB962C8B-B14F-4D97-AF65-F5344CB8AC3E}">
        <p14:creationId xmlns:p14="http://schemas.microsoft.com/office/powerpoint/2010/main" val="4143016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37</a:t>
            </a:fld>
            <a:endParaRPr lang="en-US"/>
          </a:p>
        </p:txBody>
      </p:sp>
    </p:spTree>
    <p:extLst>
      <p:ext uri="{BB962C8B-B14F-4D97-AF65-F5344CB8AC3E}">
        <p14:creationId xmlns:p14="http://schemas.microsoft.com/office/powerpoint/2010/main" val="2823020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構成</a:t>
            </a:r>
            <a:r>
              <a:rPr kumimoji="1" lang="en-US" altLang="ja-JP" dirty="0" smtClean="0"/>
              <a:t>A</a:t>
            </a:r>
            <a:r>
              <a:rPr kumimoji="1" lang="ja-JP" altLang="en-US" dirty="0" smtClean="0"/>
              <a:t>は</a:t>
            </a:r>
            <a:r>
              <a:rPr kumimoji="1" lang="en-US" altLang="ja-JP" dirty="0" smtClean="0"/>
              <a:t>OSSVERT</a:t>
            </a:r>
            <a:r>
              <a:rPr kumimoji="1" lang="ja-JP" altLang="en-US" dirty="0" smtClean="0"/>
              <a:t>環境としている。</a:t>
            </a:r>
            <a:endParaRPr kumimoji="1" lang="en-US" altLang="ja-JP" dirty="0" smtClean="0"/>
          </a:p>
          <a:p>
            <a:r>
              <a:rPr kumimoji="1" lang="en-US" altLang="ja-JP" dirty="0" smtClean="0"/>
              <a:t>OSSVERT</a:t>
            </a:r>
            <a:r>
              <a:rPr kumimoji="1" lang="ja-JP" altLang="en-US" dirty="0" smtClean="0"/>
              <a:t>環境と一致しているソフトウェアを赤字としている。</a:t>
            </a:r>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38</a:t>
            </a:fld>
            <a:endParaRPr lang="en-US"/>
          </a:p>
        </p:txBody>
      </p:sp>
    </p:spTree>
    <p:extLst>
      <p:ext uri="{BB962C8B-B14F-4D97-AF65-F5344CB8AC3E}">
        <p14:creationId xmlns:p14="http://schemas.microsoft.com/office/powerpoint/2010/main" val="1582137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43</a:t>
            </a:fld>
            <a:endParaRPr lang="en-US"/>
          </a:p>
        </p:txBody>
      </p:sp>
    </p:spTree>
    <p:extLst>
      <p:ext uri="{BB962C8B-B14F-4D97-AF65-F5344CB8AC3E}">
        <p14:creationId xmlns:p14="http://schemas.microsoft.com/office/powerpoint/2010/main" val="174982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クライアントサイド実装パターンを充実させたクライアント版とサーバサイド実装パターンを充実させたオンライン版がこれまで分かれていたが、業務機能も同じであることから</a:t>
            </a:r>
            <a:r>
              <a:rPr kumimoji="1" lang="en-US" altLang="ja-JP" dirty="0" smtClean="0"/>
              <a:t>SIC</a:t>
            </a:r>
            <a:r>
              <a:rPr kumimoji="1" lang="ja-JP" altLang="en-US" dirty="0" smtClean="0"/>
              <a:t>側の要望により一体化させた。</a:t>
            </a:r>
            <a:endParaRPr kumimoji="1" lang="en-US" altLang="ja-JP" dirty="0" smtClean="0"/>
          </a:p>
          <a:p>
            <a:r>
              <a:rPr kumimoji="1" lang="ja-JP" altLang="en-US" dirty="0" smtClean="0"/>
              <a:t>またバージョンアップが滞っていたが、</a:t>
            </a:r>
            <a:r>
              <a:rPr kumimoji="1" lang="en-US" altLang="ja-JP" dirty="0" smtClean="0"/>
              <a:t>1.5.0</a:t>
            </a:r>
            <a:r>
              <a:rPr kumimoji="1" lang="ja-JP" altLang="en-US" dirty="0" smtClean="0"/>
              <a:t>で</a:t>
            </a:r>
            <a:r>
              <a:rPr kumimoji="1" lang="en-US" altLang="ja-JP" dirty="0" smtClean="0"/>
              <a:t>OSS</a:t>
            </a:r>
            <a:r>
              <a:rPr kumimoji="1" lang="ja-JP" altLang="en-US" dirty="0" smtClean="0"/>
              <a:t>ライブラリをバージョンアップさせた。</a:t>
            </a:r>
            <a:endParaRPr kumimoji="1" lang="en-US" altLang="ja-JP" dirty="0" smtClean="0"/>
          </a:p>
          <a:p>
            <a:r>
              <a:rPr kumimoji="1" lang="ja-JP" altLang="en-US" dirty="0" smtClean="0"/>
              <a:t>そしてガイドラインの</a:t>
            </a:r>
            <a:r>
              <a:rPr kumimoji="1" lang="en-US" altLang="ja-JP" dirty="0" err="1" smtClean="0"/>
              <a:t>Thymeleaf</a:t>
            </a:r>
            <a:r>
              <a:rPr kumimoji="1" lang="ja-JP" altLang="en-US" dirty="0" smtClean="0"/>
              <a:t>対応に合わせて、サンプル実装も</a:t>
            </a:r>
            <a:r>
              <a:rPr kumimoji="1" lang="en-US" altLang="ja-JP" dirty="0" err="1" smtClean="0"/>
              <a:t>Thymeleaf</a:t>
            </a:r>
            <a:r>
              <a:rPr kumimoji="1" lang="ja-JP" altLang="en-US" dirty="0" smtClean="0"/>
              <a:t>版を用意した。</a:t>
            </a:r>
            <a:endParaRPr kumimoji="1" lang="en-US" altLang="ja-JP" dirty="0" smtClean="0"/>
          </a:p>
          <a:p>
            <a:r>
              <a:rPr kumimoji="1" lang="ja-JP" altLang="en-US" dirty="0" smtClean="0"/>
              <a:t>ソースコード量は</a:t>
            </a:r>
            <a:r>
              <a:rPr kumimoji="1" lang="en-US" altLang="ja-JP" dirty="0" err="1" smtClean="0"/>
              <a:t>Thymeleaf</a:t>
            </a:r>
            <a:r>
              <a:rPr kumimoji="1" lang="ja-JP" altLang="en-US" dirty="0" smtClean="0"/>
              <a:t>を含んで約</a:t>
            </a:r>
            <a:r>
              <a:rPr kumimoji="1" lang="en-US" altLang="ja-JP" dirty="0" smtClean="0"/>
              <a:t>50k</a:t>
            </a:r>
            <a:r>
              <a:rPr kumimoji="1" lang="ja-JP" altLang="en-US" dirty="0" smtClean="0"/>
              <a:t>である。</a:t>
            </a:r>
            <a:endParaRPr kumimoji="1" lang="ja-JP" altLang="en-US"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44</a:t>
            </a:fld>
            <a:endParaRPr kumimoji="1" lang="ja-JP" altLang="en-US"/>
          </a:p>
        </p:txBody>
      </p:sp>
    </p:spTree>
    <p:extLst>
      <p:ext uri="{BB962C8B-B14F-4D97-AF65-F5344CB8AC3E}">
        <p14:creationId xmlns:p14="http://schemas.microsoft.com/office/powerpoint/2010/main" val="1149399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45</a:t>
            </a:fld>
            <a:endParaRPr kumimoji="1" lang="ja-JP" altLang="en-US"/>
          </a:p>
        </p:txBody>
      </p:sp>
    </p:spTree>
    <p:extLst>
      <p:ext uri="{BB962C8B-B14F-4D97-AF65-F5344CB8AC3E}">
        <p14:creationId xmlns:p14="http://schemas.microsoft.com/office/powerpoint/2010/main" val="1682778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装された機能が確実に担保しなければならない共通ライブラリと異なり、サンプル実装は実装方法を紹介する目的で作っており、ドキュメントと同様に製造者に分かりやすくできているかを担保することが重要で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46</a:t>
            </a:fld>
            <a:endParaRPr kumimoji="1" lang="ja-JP" altLang="en-US"/>
          </a:p>
        </p:txBody>
      </p:sp>
    </p:spTree>
    <p:extLst>
      <p:ext uri="{BB962C8B-B14F-4D97-AF65-F5344CB8AC3E}">
        <p14:creationId xmlns:p14="http://schemas.microsoft.com/office/powerpoint/2010/main" val="1682778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47</a:t>
            </a:fld>
            <a:endParaRPr lang="en-US"/>
          </a:p>
        </p:txBody>
      </p:sp>
    </p:spTree>
    <p:extLst>
      <p:ext uri="{BB962C8B-B14F-4D97-AF65-F5344CB8AC3E}">
        <p14:creationId xmlns:p14="http://schemas.microsoft.com/office/powerpoint/2010/main" val="16185458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49</a:t>
            </a:fld>
            <a:endParaRPr lang="en-US"/>
          </a:p>
        </p:txBody>
      </p:sp>
    </p:spTree>
    <p:extLst>
      <p:ext uri="{BB962C8B-B14F-4D97-AF65-F5344CB8AC3E}">
        <p14:creationId xmlns:p14="http://schemas.microsoft.com/office/powerpoint/2010/main" val="387176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今年度は</a:t>
            </a:r>
            <a:r>
              <a:rPr kumimoji="1" lang="en-US" altLang="ja-JP" dirty="0" err="1" smtClean="0"/>
              <a:t>Macchinetta</a:t>
            </a:r>
            <a:r>
              <a:rPr kumimoji="1" lang="ja-JP" altLang="en-US" dirty="0" smtClean="0"/>
              <a:t>を起因したリリースが大部分を占める。</a:t>
            </a:r>
            <a:endParaRPr kumimoji="1" lang="ja-JP" altLang="en-US"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6</a:t>
            </a:fld>
            <a:endParaRPr kumimoji="1" lang="ja-JP" altLang="en-US"/>
          </a:p>
        </p:txBody>
      </p:sp>
    </p:spTree>
    <p:extLst>
      <p:ext uri="{BB962C8B-B14F-4D97-AF65-F5344CB8AC3E}">
        <p14:creationId xmlns:p14="http://schemas.microsoft.com/office/powerpoint/2010/main" val="58996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2017/11</a:t>
            </a:r>
            <a:r>
              <a:rPr kumimoji="1" lang="ja-JP" altLang="en-US" dirty="0" smtClean="0"/>
              <a:t>は「</a:t>
            </a:r>
            <a:r>
              <a:rPr kumimoji="1" lang="ja-JP" altLang="en-US" dirty="0" err="1" smtClean="0"/>
              <a:t>べ</a:t>
            </a:r>
            <a:r>
              <a:rPr kumimoji="1" lang="ja-JP" altLang="en-US" dirty="0" smtClean="0"/>
              <a:t>問題対応」によるリリース</a:t>
            </a:r>
            <a:endParaRPr kumimoji="1" lang="en-US" altLang="ja-JP" dirty="0" smtClean="0"/>
          </a:p>
          <a:p>
            <a:r>
              <a:rPr kumimoji="1" lang="en-US" altLang="ja-JP" dirty="0" smtClean="0"/>
              <a:t>2018/3</a:t>
            </a:r>
            <a:r>
              <a:rPr kumimoji="1" lang="ja-JP" altLang="en-US" dirty="0" smtClean="0"/>
              <a:t>は「セキュリティ脆弱性対応」によるリリース</a:t>
            </a:r>
            <a:r>
              <a:rPr kumimoji="1" lang="en-US" altLang="ja-JP" dirty="0" smtClean="0"/>
              <a:t>(</a:t>
            </a:r>
            <a:r>
              <a:rPr kumimoji="1" lang="ja-JP" altLang="en-US" dirty="0" smtClean="0"/>
              <a:t>予定</a:t>
            </a:r>
            <a:r>
              <a:rPr kumimoji="1" lang="en-US" altLang="ja-JP" dirty="0" smtClean="0"/>
              <a:t>)</a:t>
            </a:r>
          </a:p>
          <a:p>
            <a:r>
              <a:rPr kumimoji="1" lang="en-US" altLang="ja-JP" dirty="0" smtClean="0"/>
              <a:t>5.4.1</a:t>
            </a:r>
            <a:r>
              <a:rPr kumimoji="1" lang="ja-JP" altLang="en-US" dirty="0" err="1" smtClean="0"/>
              <a:t>、</a:t>
            </a:r>
            <a:r>
              <a:rPr kumimoji="1" lang="en-US" altLang="ja-JP" dirty="0" smtClean="0"/>
              <a:t>5.3.2</a:t>
            </a:r>
            <a:r>
              <a:rPr kumimoji="1" lang="ja-JP" altLang="en-US" dirty="0" smtClean="0"/>
              <a:t>は機能追加もなくセキュリティ脆弱性対応がメインになるため、簡易版のリリース判定としたい。</a:t>
            </a:r>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11</a:t>
            </a:fld>
            <a:endParaRPr lang="en-US"/>
          </a:p>
        </p:txBody>
      </p:sp>
    </p:spTree>
    <p:extLst>
      <p:ext uri="{BB962C8B-B14F-4D97-AF65-F5344CB8AC3E}">
        <p14:creationId xmlns:p14="http://schemas.microsoft.com/office/powerpoint/2010/main" val="3960199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Thymeleaf</a:t>
            </a:r>
            <a:r>
              <a:rPr kumimoji="1" lang="ja-JP" altLang="en-US" dirty="0" smtClean="0"/>
              <a:t>は</a:t>
            </a:r>
            <a:r>
              <a:rPr kumimoji="1" lang="en-US" altLang="ja-JP" dirty="0" smtClean="0"/>
              <a:t>TERASOLUNA</a:t>
            </a:r>
            <a:r>
              <a:rPr kumimoji="1" lang="ja-JP" altLang="en-US" dirty="0" smtClean="0"/>
              <a:t>としては公開しない。</a:t>
            </a:r>
            <a:endParaRPr kumimoji="1" lang="en-US" altLang="ja-JP" dirty="0" smtClean="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13</a:t>
            </a:fld>
            <a:endParaRPr lang="en-US"/>
          </a:p>
        </p:txBody>
      </p:sp>
    </p:spTree>
    <p:extLst>
      <p:ext uri="{BB962C8B-B14F-4D97-AF65-F5344CB8AC3E}">
        <p14:creationId xmlns:p14="http://schemas.microsoft.com/office/powerpoint/2010/main" val="2446932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19</a:t>
            </a:fld>
            <a:endParaRPr lang="en-US"/>
          </a:p>
        </p:txBody>
      </p:sp>
    </p:spTree>
    <p:extLst>
      <p:ext uri="{BB962C8B-B14F-4D97-AF65-F5344CB8AC3E}">
        <p14:creationId xmlns:p14="http://schemas.microsoft.com/office/powerpoint/2010/main" val="2272238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構成</a:t>
            </a:r>
            <a:r>
              <a:rPr kumimoji="1" lang="en-US" altLang="ja-JP" dirty="0" smtClean="0"/>
              <a:t>A</a:t>
            </a:r>
            <a:r>
              <a:rPr kumimoji="1" lang="ja-JP" altLang="en-US" dirty="0" smtClean="0"/>
              <a:t>は</a:t>
            </a:r>
            <a:r>
              <a:rPr kumimoji="1" lang="en-US" altLang="ja-JP" dirty="0" smtClean="0"/>
              <a:t>OSSVERT</a:t>
            </a:r>
            <a:r>
              <a:rPr kumimoji="1" lang="ja-JP" altLang="en-US" dirty="0" smtClean="0"/>
              <a:t>環境としている。</a:t>
            </a:r>
            <a:endParaRPr kumimoji="1" lang="en-US" altLang="ja-JP" dirty="0" smtClean="0"/>
          </a:p>
          <a:p>
            <a:r>
              <a:rPr kumimoji="1" lang="en-US" altLang="ja-JP" dirty="0" smtClean="0"/>
              <a:t>OSSVERT</a:t>
            </a:r>
            <a:r>
              <a:rPr kumimoji="1" lang="ja-JP" altLang="en-US" dirty="0" smtClean="0"/>
              <a:t>環境と一致しているソフトウェアを赤字としている。</a:t>
            </a:r>
            <a:endParaRPr kumimoji="1" lang="en-US" altLang="ja-JP" dirty="0" smtClean="0"/>
          </a:p>
          <a:p>
            <a:r>
              <a:rPr kumimoji="1" lang="ja-JP" altLang="en-US" dirty="0" smtClean="0"/>
              <a:t>構成</a:t>
            </a:r>
            <a:r>
              <a:rPr kumimoji="1" lang="en-US" altLang="ja-JP" dirty="0" smtClean="0"/>
              <a:t>B</a:t>
            </a:r>
            <a:r>
              <a:rPr kumimoji="1" lang="ja-JP" altLang="en-US" dirty="0" smtClean="0"/>
              <a:t>～</a:t>
            </a:r>
            <a:r>
              <a:rPr kumimoji="1" lang="en-US" altLang="ja-JP" dirty="0" smtClean="0"/>
              <a:t>C</a:t>
            </a:r>
            <a:r>
              <a:rPr kumimoji="1" lang="ja-JP" altLang="en-US" dirty="0" smtClean="0"/>
              <a:t>は</a:t>
            </a:r>
            <a:r>
              <a:rPr kumimoji="1" lang="en-US" altLang="ja-JP" dirty="0" smtClean="0"/>
              <a:t>PIMS</a:t>
            </a:r>
            <a:r>
              <a:rPr kumimoji="1" lang="ja-JP" altLang="en-US" dirty="0" smtClean="0"/>
              <a:t>による</a:t>
            </a:r>
            <a:r>
              <a:rPr kumimoji="1" lang="en-US" altLang="ja-JP" dirty="0" smtClean="0"/>
              <a:t>PJ</a:t>
            </a:r>
            <a:r>
              <a:rPr kumimoji="1" lang="ja-JP" altLang="en-US" dirty="0" smtClean="0"/>
              <a:t>の利用状況調査により決定している。</a:t>
            </a:r>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20</a:t>
            </a:fld>
            <a:endParaRPr lang="en-US"/>
          </a:p>
        </p:txBody>
      </p:sp>
    </p:spTree>
    <p:extLst>
      <p:ext uri="{BB962C8B-B14F-4D97-AF65-F5344CB8AC3E}">
        <p14:creationId xmlns:p14="http://schemas.microsoft.com/office/powerpoint/2010/main" val="2367003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22</a:t>
            </a:fld>
            <a:endParaRPr lang="en-US"/>
          </a:p>
        </p:txBody>
      </p:sp>
    </p:spTree>
    <p:extLst>
      <p:ext uri="{BB962C8B-B14F-4D97-AF65-F5344CB8AC3E}">
        <p14:creationId xmlns:p14="http://schemas.microsoft.com/office/powerpoint/2010/main" val="4050730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2018/12/6</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23</a:t>
            </a:fld>
            <a:endParaRPr lang="en-US"/>
          </a:p>
        </p:txBody>
      </p:sp>
    </p:spTree>
    <p:extLst>
      <p:ext uri="{BB962C8B-B14F-4D97-AF65-F5344CB8AC3E}">
        <p14:creationId xmlns:p14="http://schemas.microsoft.com/office/powerpoint/2010/main" val="5946223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A(白ロゴ)">
    <p:spTree>
      <p:nvGrpSpPr>
        <p:cNvPr id="1" name=""/>
        <p:cNvGrpSpPr/>
        <p:nvPr/>
      </p:nvGrpSpPr>
      <p:grpSpPr>
        <a:xfrm>
          <a:off x="0" y="0"/>
          <a:ext cx="0" cy="0"/>
          <a:chOff x="0" y="0"/>
          <a:chExt cx="0" cy="0"/>
        </a:xfrm>
      </p:grpSpPr>
      <p:pic>
        <p:nvPicPr>
          <p:cNvPr id="13" name="図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905999" cy="6858000"/>
          </a:xfrm>
          <a:prstGeom prst="rect">
            <a:avLst/>
          </a:prstGeom>
          <a:ln>
            <a:solidFill>
              <a:schemeClr val="accent1"/>
            </a:solidFill>
          </a:ln>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5" name="図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pic>
        <p:nvPicPr>
          <p:cNvPr id="16" name="図 15"/>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069392" y="257965"/>
            <a:ext cx="2626531" cy="936000"/>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HGPGothicE" charset="-128"/>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smtClean="0"/>
              <a:t>［タイトル（１</a:t>
            </a:r>
            <a:r>
              <a:rPr lang="en-US" altLang="ja-JP" smtClean="0"/>
              <a:t>〜</a:t>
            </a:r>
            <a:r>
              <a:rPr lang="ja-JP" altLang="en-US" smtClean="0"/>
              <a:t>３行）］</a:t>
            </a:r>
            <a:endParaRPr lang="ja-JP" altLang="en-US" dirty="0" smtClean="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n-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smtClean="0"/>
              <a:t>○○○○年○○月○○日</a:t>
            </a:r>
            <a:br>
              <a:rPr lang="ja-JP" altLang="en-US" smtClean="0"/>
            </a:br>
            <a:r>
              <a:rPr lang="ja-JP" altLang="en-US" smtClean="0"/>
              <a:t>株式会社ＮＴＴデータ　○○○○</a:t>
            </a:r>
            <a:br>
              <a:rPr lang="ja-JP" altLang="en-US" smtClean="0"/>
            </a:br>
            <a:r>
              <a:rPr lang="ja-JP" altLang="en-US" smtClean="0"/>
              <a:t>○○○○○○○○○○○○</a:t>
            </a:r>
            <a:endParaRPr kumimoji="1" lang="ja-JP" altLang="en-US" dirty="0" smtClean="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rgbClr val="FFFFFF"/>
                </a:solidFill>
                <a:latin typeface="HGPGothicE" charset="-128"/>
                <a:ea typeface="HGPGothicE" charset="-128"/>
                <a:cs typeface="Meiryo UI" pitchFamily="50" charset="-128"/>
              </a:rPr>
              <a:t>© 2017 NTT DATA Corporation</a:t>
            </a:r>
          </a:p>
        </p:txBody>
      </p:sp>
    </p:spTree>
    <p:extLst>
      <p:ext uri="{BB962C8B-B14F-4D97-AF65-F5344CB8AC3E}">
        <p14:creationId xmlns:p14="http://schemas.microsoft.com/office/powerpoint/2010/main" val="33085501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39_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3" fontAlgn="auto">
                <a:spcBef>
                  <a:spcPts val="0"/>
                </a:spcBef>
                <a:spcAft>
                  <a:spcPts val="0"/>
                </a:spcAft>
              </a:pPr>
              <a:endParaRPr kumimoji="0" lang="en-US">
                <a:solidFill>
                  <a:srgbClr val="FFFFFF"/>
                </a:solidFill>
              </a:endParaRPr>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3" fontAlgn="auto">
                  <a:spcBef>
                    <a:spcPts val="0"/>
                  </a:spcBef>
                  <a:spcAft>
                    <a:spcPts val="0"/>
                  </a:spcAft>
                </a:pPr>
                <a:endParaRPr kumimoji="0" lang="en-US">
                  <a:solidFill>
                    <a:srgbClr val="FFFFFF"/>
                  </a:solidFill>
                </a:endParaRPr>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defTabSz="840242" fontAlgn="auto">
                  <a:spcBef>
                    <a:spcPts val="0"/>
                  </a:spcBef>
                  <a:spcAft>
                    <a:spcPts val="0"/>
                  </a:spcAft>
                  <a:defRPr/>
                </a:pPr>
                <a:endParaRPr kumimoji="0" lang="en-US" altLang="en-US" sz="1700" kern="0" dirty="0">
                  <a:solidFill>
                    <a:sysClr val="windowText" lastClr="000000"/>
                  </a:solidFill>
                  <a:latin typeface="HGP創英角ｺﾞｼｯｸUB"/>
                  <a:ea typeface="HGP創英角ｺﾞｼｯｸUB"/>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3" fontAlgn="auto">
                  <a:spcBef>
                    <a:spcPts val="0"/>
                  </a:spcBef>
                  <a:spcAft>
                    <a:spcPts val="0"/>
                  </a:spcAft>
                </a:pPr>
                <a:endParaRPr kumimoji="0" lang="en-US">
                  <a:solidFill>
                    <a:srgbClr val="FFFFFF"/>
                  </a:solidFill>
                </a:endParaRPr>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3" fontAlgn="auto">
                  <a:spcBef>
                    <a:spcPts val="0"/>
                  </a:spcBef>
                  <a:spcAft>
                    <a:spcPts val="0"/>
                  </a:spcAft>
                </a:pPr>
                <a:endParaRPr kumimoji="0" lang="en-US">
                  <a:solidFill>
                    <a:srgbClr val="FFFFFF"/>
                  </a:solidFill>
                </a:endParaRPr>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defTabSz="840242" fontAlgn="auto">
                  <a:spcBef>
                    <a:spcPts val="0"/>
                  </a:spcBef>
                  <a:spcAft>
                    <a:spcPts val="0"/>
                  </a:spcAft>
                  <a:defRPr/>
                </a:pPr>
                <a:endParaRPr kumimoji="0" lang="en-US" altLang="en-US" sz="1700" kern="0" dirty="0">
                  <a:solidFill>
                    <a:sysClr val="windowText" lastClr="000000"/>
                  </a:solidFill>
                  <a:latin typeface="HGP創英角ｺﾞｼｯｸUB"/>
                  <a:ea typeface="HGP創英角ｺﾞｼｯｸUB"/>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defTabSz="840242" fontAlgn="auto">
                  <a:spcBef>
                    <a:spcPts val="0"/>
                  </a:spcBef>
                  <a:spcAft>
                    <a:spcPts val="0"/>
                  </a:spcAft>
                  <a:defRPr/>
                </a:pPr>
                <a:endParaRPr kumimoji="0" lang="en-US" altLang="en-US" sz="1700" kern="0" dirty="0">
                  <a:solidFill>
                    <a:sysClr val="windowText" lastClr="000000"/>
                  </a:solidFill>
                  <a:latin typeface="HGP創英角ｺﾞｼｯｸUB"/>
                  <a:ea typeface="HGP創英角ｺﾞｼｯｸUB"/>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defTabSz="457133" fontAlgn="auto">
              <a:spcBef>
                <a:spcPts val="0"/>
              </a:spcBef>
              <a:spcAft>
                <a:spcPts val="0"/>
              </a:spcAft>
            </a:pPr>
            <a:endParaRPr kumimoji="0" lang="en-US">
              <a:solidFill>
                <a:srgbClr val="FFFFFF"/>
              </a:solidFill>
            </a:endParaRPr>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defTabSz="457133" fontAlgn="auto">
              <a:spcBef>
                <a:spcPts val="0"/>
              </a:spcBef>
              <a:spcAft>
                <a:spcPts val="0"/>
              </a:spcAft>
            </a:pPr>
            <a:endParaRPr kumimoji="0" lang="en-US">
              <a:solidFill>
                <a:srgbClr val="FFFFFF"/>
              </a:solidFill>
            </a:endParaRPr>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a:xfrm>
            <a:off x="678251" y="0"/>
            <a:ext cx="7625690" cy="664180"/>
          </a:xfrm>
          <a:prstGeom prst="rect">
            <a:avLst/>
          </a:prstGeom>
        </p:spPr>
        <p:txBody>
          <a:bodyPr/>
          <a:lstStyle/>
          <a:p>
            <a:r>
              <a:rPr kumimoji="1" lang="ja-JP" altLang="en-US" smtClean="0"/>
              <a:t>マスタ タイトルの書式設定</a:t>
            </a:r>
            <a:endParaRPr kumimoji="1" lang="ja-JP" altLang="en-US"/>
          </a:p>
        </p:txBody>
      </p:sp>
      <p:sp>
        <p:nvSpPr>
          <p:cNvPr id="16" name="TextBox 36"/>
          <p:cNvSpPr txBox="1"/>
          <p:nvPr userDrawn="1"/>
        </p:nvSpPr>
        <p:spPr>
          <a:xfrm>
            <a:off x="9612906" y="6742237"/>
            <a:ext cx="293094" cy="123111"/>
          </a:xfrm>
          <a:prstGeom prst="rect">
            <a:avLst/>
          </a:prstGeom>
          <a:noFill/>
        </p:spPr>
        <p:txBody>
          <a:bodyPr wrap="square" lIns="84024" tIns="0" rIns="84024" bIns="0" rtlCol="0">
            <a:spAutoFit/>
          </a:bodyPr>
          <a:lstStyle/>
          <a:p>
            <a:pPr defTabSz="457133" fontAlgn="auto">
              <a:spcBef>
                <a:spcPts val="0"/>
              </a:spcBef>
              <a:spcAft>
                <a:spcPts val="0"/>
              </a:spcAft>
            </a:pPr>
            <a:fld id="{B81353C4-87EF-784D-9B49-76D7931112DF}" type="slidenum">
              <a:rPr kumimoji="0" lang="en-US" sz="800" smtClean="0">
                <a:solidFill>
                  <a:srgbClr val="000000"/>
                </a:solidFill>
                <a:latin typeface="Arial"/>
                <a:ea typeface="HGP創英角ｺﾞｼｯｸUB"/>
                <a:cs typeface="Arial"/>
              </a:rPr>
              <a:pPr defTabSz="457133" fontAlgn="auto">
                <a:spcBef>
                  <a:spcPts val="0"/>
                </a:spcBef>
                <a:spcAft>
                  <a:spcPts val="0"/>
                </a:spcAft>
              </a:pPr>
              <a:t>‹#›</a:t>
            </a:fld>
            <a:endParaRPr kumimoji="0" lang="en-US" sz="800" dirty="0">
              <a:solidFill>
                <a:srgbClr val="000000"/>
              </a:solidFill>
              <a:latin typeface="Arial"/>
              <a:ea typeface="HGP創英角ｺﾞｼｯｸUB"/>
              <a:cs typeface="Arial"/>
            </a:endParaRPr>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pPr defTabSz="457133" fontAlgn="auto">
              <a:spcBef>
                <a:spcPts val="0"/>
              </a:spcBef>
              <a:spcAft>
                <a:spcPts val="0"/>
              </a:spcAft>
            </a:pPr>
            <a:r>
              <a:rPr kumimoji="0" lang="en-US" sz="600" dirty="0" smtClean="0">
                <a:solidFill>
                  <a:srgbClr val="000000"/>
                </a:solidFill>
                <a:latin typeface="Arial"/>
                <a:ea typeface="HGP創英角ｺﾞｼｯｸUB"/>
                <a:cs typeface="Arial"/>
              </a:rPr>
              <a:t>Copyright © 2014</a:t>
            </a:r>
            <a:r>
              <a:rPr kumimoji="0" lang="en-US" altLang="ja-JP" sz="600" dirty="0" smtClean="0">
                <a:solidFill>
                  <a:srgbClr val="000000"/>
                </a:solidFill>
                <a:latin typeface="Arial"/>
                <a:ea typeface="HGP創英角ｺﾞｼｯｸUB"/>
                <a:cs typeface="Arial"/>
              </a:rPr>
              <a:t> </a:t>
            </a:r>
            <a:r>
              <a:rPr kumimoji="0" lang="en-US" sz="600" dirty="0" smtClean="0">
                <a:solidFill>
                  <a:srgbClr val="000000"/>
                </a:solidFill>
                <a:latin typeface="Arial"/>
                <a:ea typeface="HGP創英角ｺﾞｼｯｸUB"/>
                <a:cs typeface="Arial"/>
              </a:rPr>
              <a:t>NTT DATA Corporation</a:t>
            </a:r>
            <a:endParaRPr kumimoji="0" lang="en-US" sz="600" dirty="0">
              <a:solidFill>
                <a:srgbClr val="000000"/>
              </a:solidFill>
              <a:latin typeface="Arial"/>
              <a:ea typeface="HGP創英角ｺﾞｼｯｸUB"/>
              <a:cs typeface="Arial"/>
            </a:endParaRPr>
          </a:p>
        </p:txBody>
      </p:sp>
    </p:spTree>
    <p:extLst>
      <p:ext uri="{BB962C8B-B14F-4D97-AF65-F5344CB8AC3E}">
        <p14:creationId xmlns:p14="http://schemas.microsoft.com/office/powerpoint/2010/main" val="632261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a:xfrm>
            <a:off x="678251" y="0"/>
            <a:ext cx="7625690" cy="664180"/>
          </a:xfrm>
          <a:prstGeom prst="rect">
            <a:avLst/>
          </a:prstGeom>
        </p:spPr>
        <p:txBody>
          <a:bodyPr/>
          <a:lstStyle/>
          <a:p>
            <a:r>
              <a:rPr kumimoji="1" lang="ja-JP" altLang="en-US" smtClean="0"/>
              <a:t>マスター タイトルの書式設定</a:t>
            </a:r>
            <a:endParaRPr kumimoji="1" lang="ja-JP" altLang="en-US"/>
          </a:p>
        </p:txBody>
      </p:sp>
      <p:sp>
        <p:nvSpPr>
          <p:cNvPr id="16" name="TextBox 36"/>
          <p:cNvSpPr txBox="1"/>
          <p:nvPr userDrawn="1"/>
        </p:nvSpPr>
        <p:spPr>
          <a:xfrm>
            <a:off x="9612906" y="6742237"/>
            <a:ext cx="293094"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2014</a:t>
            </a:r>
            <a:r>
              <a:rPr lang="en-US" altLang="ja-JP" sz="600" dirty="0" smtClean="0">
                <a:latin typeface="Arial"/>
                <a:cs typeface="Arial"/>
              </a:rPr>
              <a:t> </a:t>
            </a:r>
            <a:r>
              <a:rPr lang="en-US" sz="600" baseline="0" dirty="0" smtClean="0">
                <a:latin typeface="Arial"/>
                <a:cs typeface="Arial"/>
              </a:rPr>
              <a:t>NTT DATA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18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smtClean="0"/>
              <a:t>マスター テキストの書式設定</a:t>
            </a:r>
          </a:p>
        </p:txBody>
      </p:sp>
    </p:spTree>
    <p:extLst>
      <p:ext uri="{BB962C8B-B14F-4D97-AF65-F5344CB8AC3E}">
        <p14:creationId xmlns:p14="http://schemas.microsoft.com/office/powerpoint/2010/main" val="23975807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表紙B(Human Blue ロゴ)">
    <p:spTree>
      <p:nvGrpSpPr>
        <p:cNvPr id="1" name=""/>
        <p:cNvGrpSpPr/>
        <p:nvPr/>
      </p:nvGrpSpPr>
      <p:grpSpPr>
        <a:xfrm>
          <a:off x="0" y="0"/>
          <a:ext cx="0" cy="0"/>
          <a:chOff x="0" y="0"/>
          <a:chExt cx="0" cy="0"/>
        </a:xfrm>
      </p:grpSpPr>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pic>
        <p:nvPicPr>
          <p:cNvPr id="17" name="図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39657" y="421200"/>
            <a:ext cx="2286000" cy="603885"/>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HGPGothicE" charset="-128"/>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smtClean="0"/>
              <a:t>［タイトル（１</a:t>
            </a:r>
            <a:r>
              <a:rPr lang="en-US" altLang="ja-JP" smtClean="0"/>
              <a:t>〜</a:t>
            </a:r>
            <a:r>
              <a:rPr lang="ja-JP" altLang="en-US" smtClean="0"/>
              <a:t>３行）］</a:t>
            </a:r>
            <a:endParaRPr lang="ja-JP" altLang="en-US" dirty="0" smtClean="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rgbClr val="FFFFFF"/>
                </a:solidFill>
                <a:latin typeface="HGPGothicE" charset="-128"/>
                <a:ea typeface="HGPGothicE" charset="-128"/>
                <a:cs typeface="Meiryo UI" pitchFamily="50" charset="-128"/>
              </a:rPr>
              <a:t>© 2017 NTT DATA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n-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smtClean="0"/>
              <a:t>○○○○年○○月○○日</a:t>
            </a:r>
            <a:br>
              <a:rPr lang="ja-JP" altLang="en-US" smtClean="0"/>
            </a:br>
            <a:r>
              <a:rPr lang="ja-JP" altLang="en-US" smtClean="0"/>
              <a:t>株式会社ＮＴＴデータ　○○○○</a:t>
            </a:r>
            <a:br>
              <a:rPr lang="ja-JP" altLang="en-US" smtClean="0"/>
            </a:br>
            <a:r>
              <a:rPr lang="ja-JP" altLang="en-US" smtClean="0"/>
              <a:t>○○○○○○○○○○○○</a:t>
            </a:r>
            <a:endParaRPr kumimoji="1" lang="ja-JP" altLang="en-US" dirty="0" smtClean="0"/>
          </a:p>
        </p:txBody>
      </p:sp>
    </p:spTree>
    <p:extLst>
      <p:ext uri="{BB962C8B-B14F-4D97-AF65-F5344CB8AC3E}">
        <p14:creationId xmlns:p14="http://schemas.microsoft.com/office/powerpoint/2010/main" val="12102106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7" name="コンテンツ プレースホルダー 2"/>
          <p:cNvSpPr>
            <a:spLocks noGrp="1"/>
          </p:cNvSpPr>
          <p:nvPr>
            <p:ph idx="1" hasCustomPrompt="1"/>
          </p:nvPr>
        </p:nvSpPr>
        <p:spPr>
          <a:xfrm>
            <a:off x="2144610" y="908720"/>
            <a:ext cx="7273010" cy="5544000"/>
          </a:xfrm>
          <a:prstGeom prst="rect">
            <a:avLst/>
          </a:prstGeom>
        </p:spPr>
        <p:txBody>
          <a:bodyPr lIns="183600" rIns="183600"/>
          <a:lstStyle>
            <a:lvl1pPr marL="457200" indent="-457200" fontAlgn="ctr">
              <a:spcBef>
                <a:spcPts val="0"/>
              </a:spcBef>
              <a:spcAft>
                <a:spcPts val="0"/>
              </a:spcAft>
              <a:buFont typeface="+mj-lt"/>
              <a:buAutoNum type="arabicPeriod"/>
              <a:defRPr sz="2000" b="0" i="0" spc="100" baseline="0">
                <a:solidFill>
                  <a:schemeClr val="tx1"/>
                </a:solidFill>
                <a:latin typeface="HGPGothicE" charset="-128"/>
                <a:ea typeface="HGPGothicE" charset="-128"/>
                <a:cs typeface="HGPGothicE"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smtClean="0"/>
              <a:t>目次を入力</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10" name="テキスト プレースホルダー 9"/>
          <p:cNvSpPr>
            <a:spLocks noGrp="1"/>
          </p:cNvSpPr>
          <p:nvPr>
            <p:ph type="body" sz="quarter" idx="10" hasCustomPrompt="1"/>
          </p:nvPr>
        </p:nvSpPr>
        <p:spPr>
          <a:xfrm>
            <a:off x="172187" y="1747"/>
            <a:ext cx="9578639" cy="730799"/>
          </a:xfrm>
          <a:prstGeom prst="rect">
            <a:avLst/>
          </a:prstGeom>
        </p:spPr>
        <p:txBody>
          <a:bodyPr anchor="ctr" anchorCtr="0">
            <a:normAutofit/>
          </a:bodyPr>
          <a:lstStyle>
            <a:lvl1pPr marL="0" indent="0">
              <a:buFontTx/>
              <a:buNone/>
              <a:defRPr sz="2400" baseline="0">
                <a:solidFill>
                  <a:schemeClr val="tx1"/>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buFont typeface="Arial" pitchFamily="34" charset="0"/>
              <a:buNone/>
              <a:tabLst/>
              <a:defRPr/>
            </a:pPr>
            <a:r>
              <a:rPr kumimoji="1" lang="ja-JP" altLang="en-US" smtClean="0"/>
              <a:t>［目次］</a:t>
            </a:r>
            <a:endParaRPr kumimoji="1" lang="ja-JP" altLang="en-US" dirty="0" smtClean="0"/>
          </a:p>
        </p:txBody>
      </p:sp>
      <p:sp>
        <p:nvSpPr>
          <p:cNvPr id="12" name="TextBox 16"/>
          <p:cNvSpPr txBox="1"/>
          <p:nvPr userDrawn="1"/>
        </p:nvSpPr>
        <p:spPr>
          <a:xfrm>
            <a:off x="4617884"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tx1"/>
              </a:solidFill>
              <a:latin typeface="HGPGothicE" charset="-128"/>
              <a:ea typeface="HGPGothicE" charset="-128"/>
              <a:cs typeface="HGPGothicE" charset="-128"/>
            </a:endParaRPr>
          </a:p>
        </p:txBody>
      </p:sp>
      <p:sp>
        <p:nvSpPr>
          <p:cNvPr id="14" name="TextBox 12"/>
          <p:cNvSpPr txBox="1"/>
          <p:nvPr userDrawn="1"/>
        </p:nvSpPr>
        <p:spPr>
          <a:xfrm>
            <a:off x="2080172"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chemeClr val="tx1"/>
                </a:solidFill>
                <a:latin typeface="HGPGothicE" charset="-128"/>
                <a:ea typeface="HGPGothicE" charset="-128"/>
                <a:cs typeface="Meiryo UI" pitchFamily="50" charset="-128"/>
              </a:rPr>
              <a:t>© 2017 NTT DATA Corporation</a:t>
            </a:r>
          </a:p>
        </p:txBody>
      </p:sp>
      <p:pic>
        <p:nvPicPr>
          <p:cNvPr id="11" name="図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91166" y="6504431"/>
            <a:ext cx="1159714" cy="295200"/>
          </a:xfrm>
          <a:prstGeom prst="rect">
            <a:avLst/>
          </a:prstGeom>
        </p:spPr>
      </p:pic>
    </p:spTree>
    <p:extLst>
      <p:ext uri="{BB962C8B-B14F-4D97-AF65-F5344CB8AC3E}">
        <p14:creationId xmlns:p14="http://schemas.microsoft.com/office/powerpoint/2010/main" val="19272321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中扉">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algn="ctr">
              <a:defRPr sz="2400" spc="200" baseline="0">
                <a:solidFill>
                  <a:srgbClr val="FFFFFF"/>
                </a:solidFill>
              </a:defRPr>
            </a:lvl1pPr>
          </a:lstStyle>
          <a:p>
            <a:r>
              <a:rPr kumimoji="1" lang="ja-JP" altLang="en-US" dirty="0" smtClean="0"/>
              <a:t>［中扉］</a:t>
            </a:r>
            <a:endParaRPr kumimoji="1" lang="ja-JP" altLang="en-US" dirty="0"/>
          </a:p>
        </p:txBody>
      </p:sp>
      <p:sp>
        <p:nvSpPr>
          <p:cNvPr id="13" name="TextBox 12"/>
          <p:cNvSpPr txBox="1"/>
          <p:nvPr userDrawn="1"/>
        </p:nvSpPr>
        <p:spPr>
          <a:xfrm>
            <a:off x="231284"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chemeClr val="bg1"/>
                </a:solidFill>
                <a:latin typeface="HGPGothicE" charset="-128"/>
                <a:ea typeface="HGPGothicE" charset="-128"/>
                <a:cs typeface="Meiryo UI" pitchFamily="50" charset="-128"/>
              </a:rPr>
              <a:t>© 2017 NTT DATA Corporation</a:t>
            </a:r>
          </a:p>
        </p:txBody>
      </p:sp>
      <p:sp>
        <p:nvSpPr>
          <p:cNvPr id="14"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pic>
        <p:nvPicPr>
          <p:cNvPr id="15" name="図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spTree>
    <p:extLst>
      <p:ext uri="{BB962C8B-B14F-4D97-AF65-F5344CB8AC3E}">
        <p14:creationId xmlns:p14="http://schemas.microsoft.com/office/powerpoint/2010/main" val="9791815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HGPGothicE" charset="-128"/>
                <a:ea typeface="HGPGothicE" charset="-128"/>
                <a:cs typeface="HGPGothicE"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smtClean="0"/>
              <a:t>テキストの入力</a:t>
            </a:r>
            <a:endParaRPr kumimoji="1" lang="ja-JP" altLang="en-US" dirty="0"/>
          </a:p>
        </p:txBody>
      </p:sp>
      <p:sp>
        <p:nvSpPr>
          <p:cNvPr id="5" name="テキスト プレースホルダー 9"/>
          <p:cNvSpPr>
            <a:spLocks noGrp="1"/>
          </p:cNvSpPr>
          <p:nvPr>
            <p:ph type="body" sz="quarter" idx="10" hasCustomPrompt="1"/>
          </p:nvPr>
        </p:nvSpPr>
        <p:spPr>
          <a:xfrm>
            <a:off x="172188" y="2902"/>
            <a:ext cx="9570130" cy="720000"/>
          </a:xfrm>
          <a:prstGeom prst="rect">
            <a:avLst/>
          </a:prstGeom>
        </p:spPr>
        <p:txBody>
          <a:bodyPr tIns="108000" anchor="ctr" anchorCtr="0">
            <a:normAutofit/>
          </a:bodyPr>
          <a:lstStyle>
            <a:lvl1pPr marL="0" indent="0">
              <a:buFont typeface="+mj-lt"/>
              <a:buNone/>
              <a:defRPr sz="2400" baseline="0">
                <a:solidFill>
                  <a:schemeClr val="accent2"/>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smtClean="0"/>
              <a:t>［タイトル］</a:t>
            </a:r>
            <a:endParaRPr kumimoji="1" lang="ja-JP" altLang="en-US" dirty="0" smtClean="0"/>
          </a:p>
        </p:txBody>
      </p:sp>
    </p:spTree>
    <p:extLst>
      <p:ext uri="{BB962C8B-B14F-4D97-AF65-F5344CB8AC3E}">
        <p14:creationId xmlns:p14="http://schemas.microsoft.com/office/powerpoint/2010/main" val="3051014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コンテンツB">
    <p:spTree>
      <p:nvGrpSpPr>
        <p:cNvPr id="1" name=""/>
        <p:cNvGrpSpPr/>
        <p:nvPr/>
      </p:nvGrpSpPr>
      <p:grpSpPr>
        <a:xfrm>
          <a:off x="0" y="0"/>
          <a:ext cx="0" cy="0"/>
          <a:chOff x="0" y="0"/>
          <a:chExt cx="0" cy="0"/>
        </a:xfrm>
      </p:grpSpPr>
      <p:sp>
        <p:nvSpPr>
          <p:cNvPr id="5" name="Rectangle 20"/>
          <p:cNvSpPr/>
          <p:nvPr userDrawn="1"/>
        </p:nvSpPr>
        <p:spPr>
          <a:xfrm>
            <a:off x="0" y="0"/>
            <a:ext cx="9906000" cy="733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dirty="0"/>
          </a:p>
        </p:txBody>
      </p:sp>
      <p:sp>
        <p:nvSpPr>
          <p:cNvPr id="6" name="テキスト プレースホルダー 9"/>
          <p:cNvSpPr>
            <a:spLocks noGrp="1"/>
          </p:cNvSpPr>
          <p:nvPr>
            <p:ph type="body" sz="quarter" idx="10" hasCustomPrompt="1"/>
          </p:nvPr>
        </p:nvSpPr>
        <p:spPr>
          <a:xfrm>
            <a:off x="172187" y="2902"/>
            <a:ext cx="9570131" cy="720000"/>
          </a:xfrm>
          <a:prstGeom prst="rect">
            <a:avLst/>
          </a:prstGeom>
        </p:spPr>
        <p:txBody>
          <a:bodyPr tIns="108000" anchor="ctr" anchorCtr="0">
            <a:normAutofit/>
          </a:bodyPr>
          <a:lstStyle>
            <a:lvl1pPr marL="0" indent="0">
              <a:buFont typeface="+mj-lt"/>
              <a:buNone/>
              <a:defRPr sz="2400" baseline="0">
                <a:solidFill>
                  <a:schemeClr val="bg1"/>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smtClean="0"/>
              <a:t>［タイトル］</a:t>
            </a:r>
            <a:endParaRPr kumimoji="1" lang="ja-JP" altLang="en-US" dirty="0" smtClean="0"/>
          </a:p>
        </p:txBody>
      </p:sp>
      <p:sp>
        <p:nvSpPr>
          <p:cNvPr id="7"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HGPGothicE" charset="-128"/>
                <a:ea typeface="HGPGothicE" charset="-128"/>
                <a:cs typeface="HGPGothicE"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smtClean="0"/>
              <a:t>テキストの入力</a:t>
            </a:r>
            <a:endParaRPr kumimoji="1" lang="ja-JP" altLang="en-US" dirty="0"/>
          </a:p>
        </p:txBody>
      </p:sp>
    </p:spTree>
    <p:extLst>
      <p:ext uri="{BB962C8B-B14F-4D97-AF65-F5344CB8AC3E}">
        <p14:creationId xmlns:p14="http://schemas.microsoft.com/office/powerpoint/2010/main" val="12493057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タイトルとコンテンツC">
    <p:bg>
      <p:bgPr>
        <a:solidFill>
          <a:schemeClr val="tx1">
            <a:lumMod val="50000"/>
          </a:schemeClr>
        </a:solidFill>
        <a:effectLst/>
      </p:bgPr>
    </p:bg>
    <p:spTree>
      <p:nvGrpSpPr>
        <p:cNvPr id="1" name=""/>
        <p:cNvGrpSpPr/>
        <p:nvPr/>
      </p:nvGrpSpPr>
      <p:grpSpPr>
        <a:xfrm>
          <a:off x="0" y="0"/>
          <a:ext cx="0" cy="0"/>
          <a:chOff x="0" y="0"/>
          <a:chExt cx="0" cy="0"/>
        </a:xfrm>
      </p:grpSpPr>
      <p:sp>
        <p:nvSpPr>
          <p:cNvPr id="12" name="コンテンツ プレースホルダー 2"/>
          <p:cNvSpPr>
            <a:spLocks noGrp="1"/>
          </p:cNvSpPr>
          <p:nvPr>
            <p:ph idx="10" hasCustomPrompt="1"/>
          </p:nvPr>
        </p:nvSpPr>
        <p:spPr>
          <a:xfrm>
            <a:off x="2829900" y="2852936"/>
            <a:ext cx="4247179" cy="828102"/>
          </a:xfrm>
          <a:prstGeom prst="rect">
            <a:avLst/>
          </a:prstGeom>
          <a:ln w="38100">
            <a:solidFill>
              <a:schemeClr val="bg1"/>
            </a:solidFill>
            <a:prstDash val="sysDot"/>
          </a:ln>
        </p:spPr>
        <p:txBody>
          <a:bodyPr lIns="90000" anchor="ctr" anchorCtr="1"/>
          <a:lstStyle>
            <a:lvl1pPr marL="0" indent="0" fontAlgn="ctr">
              <a:spcBef>
                <a:spcPts val="0"/>
              </a:spcBef>
              <a:buFontTx/>
              <a:buNone/>
              <a:defRPr sz="1800" b="0" i="0" spc="79" baseline="0">
                <a:solidFill>
                  <a:schemeClr val="bg1"/>
                </a:solidFill>
                <a:latin typeface="HGPGothicE" charset="-128"/>
                <a:ea typeface="HGPGothicE" charset="-128"/>
                <a:cs typeface="HGPGothicE" charset="-128"/>
              </a:defRPr>
            </a:lvl1pPr>
            <a:lvl2pPr marL="484862" indent="0" fontAlgn="ctr">
              <a:spcBef>
                <a:spcPts val="0"/>
              </a:spcBef>
              <a:buFontTx/>
              <a:buNone/>
              <a:defRPr sz="1800" b="0" i="0" spc="79">
                <a:solidFill>
                  <a:schemeClr val="bg1"/>
                </a:solidFill>
                <a:latin typeface="HGPGothicE" charset="-128"/>
                <a:ea typeface="HGPGothicE" charset="-128"/>
                <a:cs typeface="HGPGothicE" charset="-128"/>
              </a:defRPr>
            </a:lvl2pPr>
            <a:lvl3pPr marL="969724" indent="0" fontAlgn="ctr">
              <a:spcBef>
                <a:spcPts val="0"/>
              </a:spcBef>
              <a:buFontTx/>
              <a:buNone/>
              <a:defRPr sz="1800" b="0" i="0" spc="79">
                <a:solidFill>
                  <a:schemeClr val="bg1"/>
                </a:solidFill>
                <a:latin typeface="HGPGothicE" charset="-128"/>
                <a:ea typeface="HGPGothicE" charset="-128"/>
                <a:cs typeface="HGPGothicE" charset="-128"/>
              </a:defRPr>
            </a:lvl3pPr>
            <a:lvl4pPr marL="1454588" indent="0">
              <a:buFontTx/>
              <a:buNone/>
              <a:defRPr>
                <a:solidFill>
                  <a:schemeClr val="tx2"/>
                </a:solidFill>
              </a:defRPr>
            </a:lvl4pPr>
            <a:lvl5pPr marL="1939450" indent="0">
              <a:buFontTx/>
              <a:buNone/>
              <a:defRPr>
                <a:solidFill>
                  <a:schemeClr val="tx2"/>
                </a:solidFill>
              </a:defRPr>
            </a:lvl5pPr>
          </a:lstStyle>
          <a:p>
            <a:pPr algn="ctr"/>
            <a:r>
              <a:rPr lang="ja-JP" altLang="en-US" sz="1800" spc="200" smtClean="0">
                <a:solidFill>
                  <a:srgbClr val="FFFFFF"/>
                </a:solidFill>
                <a:latin typeface="HGPGothicE" charset="-128"/>
                <a:ea typeface="HGPGothicE" charset="-128"/>
                <a:cs typeface="HGPGothicE" charset="-128"/>
              </a:rPr>
              <a:t>写真</a:t>
            </a:r>
            <a:r>
              <a:rPr lang="en-US" altLang="ja-JP" sz="1800" spc="200" smtClean="0">
                <a:solidFill>
                  <a:srgbClr val="FFFFFF"/>
                </a:solidFill>
                <a:latin typeface="HGPGothicE" charset="-128"/>
                <a:ea typeface="HGPGothicE" charset="-128"/>
                <a:cs typeface="HGPGothicE" charset="-128"/>
              </a:rPr>
              <a:t>/</a:t>
            </a:r>
            <a:r>
              <a:rPr lang="ja-JP" altLang="en-US" sz="1800" spc="200" smtClean="0">
                <a:solidFill>
                  <a:srgbClr val="FFFFFF"/>
                </a:solidFill>
                <a:latin typeface="HGPGothicE" charset="-128"/>
                <a:ea typeface="HGPGothicE" charset="-128"/>
                <a:cs typeface="HGPGothicE" charset="-128"/>
              </a:rPr>
              <a:t>動画を貼付</a:t>
            </a:r>
            <a:endParaRPr lang="ja-JP" altLang="en-US" sz="1800" spc="200" dirty="0">
              <a:solidFill>
                <a:srgbClr val="FFFFFF"/>
              </a:solidFill>
              <a:latin typeface="HGPGothicE" charset="-128"/>
              <a:ea typeface="HGPGothicE" charset="-128"/>
              <a:cs typeface="HGPGothicE" charset="-128"/>
            </a:endParaRPr>
          </a:p>
        </p:txBody>
      </p:sp>
      <p:sp>
        <p:nvSpPr>
          <p:cNvPr id="6" name="TextBox 12"/>
          <p:cNvSpPr txBox="1"/>
          <p:nvPr userDrawn="1"/>
        </p:nvSpPr>
        <p:spPr>
          <a:xfrm>
            <a:off x="231284"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chemeClr val="bg1"/>
                </a:solidFill>
                <a:latin typeface="HGPGothicE" charset="-128"/>
                <a:ea typeface="HGPGothicE" charset="-128"/>
                <a:cs typeface="Meiryo UI" pitchFamily="50" charset="-128"/>
              </a:rPr>
              <a:t>© 2017 NTT DATA Corporation</a:t>
            </a:r>
          </a:p>
        </p:txBody>
      </p:sp>
      <p:sp>
        <p:nvSpPr>
          <p:cNvPr id="8"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pic>
        <p:nvPicPr>
          <p:cNvPr id="10" name="図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spTree>
    <p:extLst>
      <p:ext uri="{BB962C8B-B14F-4D97-AF65-F5344CB8AC3E}">
        <p14:creationId xmlns:p14="http://schemas.microsoft.com/office/powerpoint/2010/main" val="210110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クロージングロゴ">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8" name="TextBox 12"/>
          <p:cNvSpPr txBox="1"/>
          <p:nvPr userDrawn="1"/>
        </p:nvSpPr>
        <p:spPr>
          <a:xfrm>
            <a:off x="8142112"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chemeClr val="tx1"/>
                </a:solidFill>
                <a:latin typeface="HGPGothicE" charset="-128"/>
                <a:ea typeface="HGPGothicE" charset="-128"/>
                <a:cs typeface="Meiryo UI" pitchFamily="50" charset="-128"/>
              </a:rPr>
              <a:t>© 2017 NTT DATA Corporation</a:t>
            </a:r>
          </a:p>
        </p:txBody>
      </p:sp>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54180" y="2976092"/>
            <a:ext cx="3597639" cy="950376"/>
          </a:xfrm>
          <a:prstGeom prst="rect">
            <a:avLst/>
          </a:prstGeom>
        </p:spPr>
      </p:pic>
    </p:spTree>
    <p:extLst>
      <p:ext uri="{BB962C8B-B14F-4D97-AF65-F5344CB8AC3E}">
        <p14:creationId xmlns:p14="http://schemas.microsoft.com/office/powerpoint/2010/main" val="111859685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a:xfrm>
            <a:off x="678251" y="0"/>
            <a:ext cx="7625690" cy="664180"/>
          </a:xfrm>
          <a:prstGeom prst="rect">
            <a:avLst/>
          </a:prstGeom>
        </p:spPr>
        <p:txBody>
          <a:bodyPr/>
          <a:lstStyle/>
          <a:p>
            <a:r>
              <a:rPr kumimoji="1" lang="ja-JP" altLang="en-US" smtClean="0"/>
              <a:t>マスター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Tx/>
              <a:buNone/>
              <a:defRPr/>
            </a:lvl1pPr>
            <a:lvl2pPr marL="682526" indent="-225392">
              <a:buFont typeface="Wingdings" pitchFamily="2" charset="2"/>
              <a:buChar char="Ø"/>
              <a:defRPr/>
            </a:lvl2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Tree>
    <p:extLst>
      <p:ext uri="{BB962C8B-B14F-4D97-AF65-F5344CB8AC3E}">
        <p14:creationId xmlns:p14="http://schemas.microsoft.com/office/powerpoint/2010/main" val="26802519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userDrawn="1"/>
        </p:nvSpPr>
        <p:spPr>
          <a:xfrm>
            <a:off x="0" y="6434124"/>
            <a:ext cx="9906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sp>
        <p:nvSpPr>
          <p:cNvPr id="10" name="TextBox 12"/>
          <p:cNvSpPr txBox="1"/>
          <p:nvPr userDrawn="1"/>
        </p:nvSpPr>
        <p:spPr>
          <a:xfrm>
            <a:off x="715441" y="6593330"/>
            <a:ext cx="1645271"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chemeClr val="bg1"/>
                </a:solidFill>
                <a:latin typeface="HGPGothicE" charset="-128"/>
                <a:ea typeface="HGPGothicE" charset="-128"/>
                <a:cs typeface="Meiryo UI" pitchFamily="50" charset="-128"/>
              </a:rPr>
              <a:t>© 2017 NTT DATA Corporation</a:t>
            </a:r>
          </a:p>
        </p:txBody>
      </p:sp>
      <p:sp>
        <p:nvSpPr>
          <p:cNvPr id="11"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pic>
        <p:nvPicPr>
          <p:cNvPr id="16" name="図 15"/>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pic>
        <p:nvPicPr>
          <p:cNvPr id="8" name="図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spTree>
    <p:extLst>
      <p:ext uri="{BB962C8B-B14F-4D97-AF65-F5344CB8AC3E}">
        <p14:creationId xmlns:p14="http://schemas.microsoft.com/office/powerpoint/2010/main" val="404687312"/>
      </p:ext>
    </p:extLst>
  </p:cSld>
  <p:clrMap bg1="lt1" tx1="dk1" bg2="lt2" tx2="dk2" accent1="accent1" accent2="accent2" accent3="accent3" accent4="accent4" accent5="accent5" accent6="accent6" hlink="hlink" folHlink="folHlink"/>
  <p:sldLayoutIdLst>
    <p:sldLayoutId id="2147483705" r:id="rId1"/>
    <p:sldLayoutId id="2147483701" r:id="rId2"/>
    <p:sldLayoutId id="2147483683" r:id="rId3"/>
    <p:sldLayoutId id="2147483688" r:id="rId4"/>
    <p:sldLayoutId id="2147483693" r:id="rId5"/>
    <p:sldLayoutId id="2147483703" r:id="rId6"/>
    <p:sldLayoutId id="2147483707" r:id="rId7"/>
    <p:sldLayoutId id="2147483695" r:id="rId8"/>
    <p:sldLayoutId id="2147483708" r:id="rId9"/>
    <p:sldLayoutId id="2147483709" r:id="rId10"/>
    <p:sldLayoutId id="2147483710" r:id="rId11"/>
  </p:sldLayoutIdLst>
  <p:timing>
    <p:tnLst>
      <p:par>
        <p:cTn id="1" dur="indefinite" restart="never" nodeType="tmRoot"/>
      </p:par>
    </p:tnLst>
  </p:timing>
  <p:hf hdr="0" dt="0"/>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3.emf"/></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5.emf"/></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7.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idx="16"/>
          </p:nvPr>
        </p:nvSpPr>
        <p:spPr/>
        <p:txBody>
          <a:bodyPr>
            <a:normAutofit fontScale="92500" lnSpcReduction="20000"/>
          </a:bodyPr>
          <a:lstStyle/>
          <a:p>
            <a:r>
              <a:rPr kumimoji="1" lang="en-US" altLang="ja-JP" dirty="0" smtClean="0"/>
              <a:t>TERASOLUNA Server Framework for Java </a:t>
            </a:r>
            <a:endParaRPr kumimoji="1" lang="en-US" altLang="ja-JP" dirty="0" smtClean="0"/>
          </a:p>
          <a:p>
            <a:r>
              <a:rPr lang="en-US" altLang="ja-JP" dirty="0"/>
              <a:t>Cloud </a:t>
            </a:r>
            <a:r>
              <a:rPr lang="en-US" altLang="ja-JP" dirty="0" smtClean="0"/>
              <a:t>Extension 5.5.0</a:t>
            </a:r>
            <a:endParaRPr kumimoji="1" lang="en-US" altLang="ja-JP" dirty="0" smtClean="0"/>
          </a:p>
          <a:p>
            <a:r>
              <a:rPr kumimoji="1" lang="ja-JP" altLang="en-US" dirty="0" smtClean="0"/>
              <a:t>品質評価報告書</a:t>
            </a:r>
            <a:endParaRPr kumimoji="1" lang="ja-JP" altLang="en-US" dirty="0"/>
          </a:p>
        </p:txBody>
      </p:sp>
      <p:sp>
        <p:nvSpPr>
          <p:cNvPr id="4" name="テキスト プレースホルダー 3"/>
          <p:cNvSpPr>
            <a:spLocks noGrp="1"/>
          </p:cNvSpPr>
          <p:nvPr>
            <p:ph type="body" idx="17"/>
          </p:nvPr>
        </p:nvSpPr>
        <p:spPr/>
        <p:txBody>
          <a:bodyPr>
            <a:normAutofit/>
          </a:bodyPr>
          <a:lstStyle/>
          <a:p>
            <a:r>
              <a:rPr kumimoji="1" lang="en-US" altLang="ja-JP" dirty="0" smtClean="0"/>
              <a:t>2018</a:t>
            </a:r>
            <a:r>
              <a:rPr lang="ja-JP" altLang="en-US" dirty="0" smtClean="0"/>
              <a:t>年</a:t>
            </a:r>
            <a:r>
              <a:rPr lang="en-US" altLang="ja-JP" dirty="0" smtClean="0"/>
              <a:t>12</a:t>
            </a:r>
            <a:r>
              <a:rPr lang="ja-JP" altLang="en-US" dirty="0" smtClean="0"/>
              <a:t>月</a:t>
            </a:r>
            <a:r>
              <a:rPr lang="en-US" altLang="ja-JP" dirty="0" smtClean="0"/>
              <a:t>12</a:t>
            </a:r>
            <a:r>
              <a:rPr lang="ja-JP" altLang="en-US" dirty="0" smtClean="0"/>
              <a:t>日</a:t>
            </a:r>
            <a:endParaRPr lang="en-US" altLang="ja-JP" dirty="0" smtClean="0"/>
          </a:p>
          <a:p>
            <a:r>
              <a:rPr kumimoji="1" lang="ja-JP" altLang="en-US" dirty="0" smtClean="0"/>
              <a:t>株式会社</a:t>
            </a:r>
            <a:r>
              <a:rPr kumimoji="1" lang="en-US" altLang="ja-JP" dirty="0" smtClean="0"/>
              <a:t>NTT</a:t>
            </a:r>
            <a:r>
              <a:rPr kumimoji="1" lang="ja-JP" altLang="en-US" dirty="0" smtClean="0"/>
              <a:t>データ</a:t>
            </a:r>
            <a:endParaRPr kumimoji="1" lang="en-US" altLang="ja-JP" dirty="0" smtClean="0"/>
          </a:p>
          <a:p>
            <a:r>
              <a:rPr lang="ja-JP" altLang="en-US" dirty="0" smtClean="0"/>
              <a:t>ソフトウェア工学推進センタ</a:t>
            </a:r>
            <a:endParaRPr kumimoji="1" lang="ja-JP" altLang="en-US" dirty="0"/>
          </a:p>
        </p:txBody>
      </p:sp>
      <p:sp>
        <p:nvSpPr>
          <p:cNvPr id="7" name="テキスト プレースホルダー 4"/>
          <p:cNvSpPr txBox="1">
            <a:spLocks/>
          </p:cNvSpPr>
          <p:nvPr/>
        </p:nvSpPr>
        <p:spPr>
          <a:xfrm>
            <a:off x="191180" y="116540"/>
            <a:ext cx="2255746" cy="524553"/>
          </a:xfrm>
          <a:prstGeom prst="rect">
            <a:avLst/>
          </a:prstGeom>
          <a:ln>
            <a:solidFill>
              <a:schemeClr val="bg1"/>
            </a:solidFill>
          </a:ln>
        </p:spPr>
        <p:txBody>
          <a:bodyPr wrap="none" tIns="54000" bIns="54000" anchor="ctr">
            <a:spAutoFit/>
          </a:bodyPr>
          <a:lstStyle>
            <a:lvl1pPr marL="0" indent="0" algn="l" defTabSz="432000" rtl="0" eaLnBrk="0" fontAlgn="base" hangingPunct="0">
              <a:lnSpc>
                <a:spcPct val="100000"/>
              </a:lnSpc>
              <a:spcBef>
                <a:spcPts val="120"/>
              </a:spcBef>
              <a:spcAft>
                <a:spcPct val="0"/>
              </a:spcAft>
              <a:buFont typeface="+mj-lt"/>
              <a:buNone/>
              <a:defRPr kumimoji="1" sz="700" kern="1200">
                <a:solidFill>
                  <a:schemeClr val="bg1"/>
                </a:solidFill>
                <a:latin typeface="MS PGothic" charset="-128"/>
                <a:ea typeface="MS PGothic" charset="-128"/>
                <a:cs typeface="MS PGothic" charset="-128"/>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r>
              <a:rPr lang="ja-JP" altLang="en-US" sz="900" dirty="0" smtClean="0">
                <a:latin typeface="HGPGothicE" charset="-128"/>
                <a:ea typeface="HGPGothicE" charset="-128"/>
                <a:cs typeface="HGPGothicE" charset="-128"/>
              </a:rPr>
              <a:t>情 報 種 別 ： 秘密</a:t>
            </a:r>
            <a:r>
              <a:rPr lang="en-US" altLang="ja-JP" sz="900" dirty="0" smtClean="0">
                <a:latin typeface="HGPGothicE" charset="-128"/>
                <a:ea typeface="HGPGothicE" charset="-128"/>
                <a:cs typeface="HGPGothicE" charset="-128"/>
              </a:rPr>
              <a:t>(</a:t>
            </a:r>
            <a:r>
              <a:rPr lang="ja-JP" altLang="en-US" sz="900" dirty="0" smtClean="0">
                <a:latin typeface="HGPGothicE" charset="-128"/>
                <a:ea typeface="HGPGothicE" charset="-128"/>
                <a:cs typeface="HGPGothicE" charset="-128"/>
              </a:rPr>
              <a:t>関係者限り</a:t>
            </a:r>
            <a:r>
              <a:rPr lang="en-US" altLang="ja-JP" sz="900" dirty="0" smtClean="0">
                <a:latin typeface="HGPGothicE" charset="-128"/>
                <a:ea typeface="HGPGothicE" charset="-128"/>
                <a:cs typeface="HGPGothicE" charset="-128"/>
              </a:rPr>
              <a:t>)</a:t>
            </a:r>
            <a:br>
              <a:rPr lang="en-US" altLang="ja-JP" sz="900" dirty="0" smtClean="0">
                <a:latin typeface="HGPGothicE" charset="-128"/>
                <a:ea typeface="HGPGothicE" charset="-128"/>
                <a:cs typeface="HGPGothicE" charset="-128"/>
              </a:rPr>
            </a:br>
            <a:r>
              <a:rPr lang="ja-JP" altLang="en-US" sz="900" dirty="0" smtClean="0">
                <a:latin typeface="HGPGothicE" charset="-128"/>
                <a:ea typeface="HGPGothicE" charset="-128"/>
                <a:cs typeface="HGPGothicE" charset="-128"/>
              </a:rPr>
              <a:t>会　 社　 名 ： </a:t>
            </a:r>
            <a:r>
              <a:rPr lang="en-US" altLang="ja-JP" sz="900" dirty="0" smtClean="0">
                <a:latin typeface="HGPGothicE" charset="-128"/>
                <a:ea typeface="HGPGothicE" charset="-128"/>
                <a:cs typeface="HGPGothicE" charset="-128"/>
              </a:rPr>
              <a:t>NTT DATA</a:t>
            </a:r>
            <a:br>
              <a:rPr lang="en-US" altLang="ja-JP" sz="900" dirty="0" smtClean="0">
                <a:latin typeface="HGPGothicE" charset="-128"/>
                <a:ea typeface="HGPGothicE" charset="-128"/>
                <a:cs typeface="HGPGothicE" charset="-128"/>
              </a:rPr>
            </a:br>
            <a:r>
              <a:rPr lang="ja-JP" altLang="en-US" sz="900" dirty="0" smtClean="0">
                <a:latin typeface="HGPGothicE" charset="-128"/>
                <a:ea typeface="HGPGothicE" charset="-128"/>
                <a:cs typeface="HGPGothicE" charset="-128"/>
              </a:rPr>
              <a:t>情報所有者 ： ソフトウェア工学推進センタ</a:t>
            </a:r>
          </a:p>
        </p:txBody>
      </p:sp>
    </p:spTree>
    <p:extLst>
      <p:ext uri="{BB962C8B-B14F-4D97-AF65-F5344CB8AC3E}">
        <p14:creationId xmlns:p14="http://schemas.microsoft.com/office/powerpoint/2010/main" val="790692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kumimoji="1" lang="ja-JP" altLang="en-US" dirty="0" smtClean="0"/>
              <a:t>成果物</a:t>
            </a:r>
            <a:endParaRPr kumimoji="1" lang="ja-JP" altLang="en-US" dirty="0"/>
          </a:p>
        </p:txBody>
      </p:sp>
      <p:sp>
        <p:nvSpPr>
          <p:cNvPr id="10" name="コンテンツ プレースホルダー 2"/>
          <p:cNvSpPr>
            <a:spLocks noGrp="1"/>
          </p:cNvSpPr>
          <p:nvPr/>
        </p:nvSpPr>
        <p:spPr>
          <a:xfrm>
            <a:off x="650403" y="1412325"/>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kumimoji="1" lang="ja-JP" altLang="en-US" sz="1800" kern="1200">
                <a:solidFill>
                  <a:schemeClr val="tx1"/>
                </a:solidFill>
                <a:latin typeface="+mn-ea"/>
                <a:ea typeface="+mn-ea"/>
                <a:cs typeface="+mn-cs"/>
              </a:defRPr>
            </a:lvl1pPr>
            <a:lvl2pPr marL="840242" indent="-420121" algn="l" defTabSz="457133" rtl="0" eaLnBrk="1" latinLnBrk="0" hangingPunct="1">
              <a:spcBef>
                <a:spcPct val="20000"/>
              </a:spcBef>
              <a:buFont typeface="+mj-lt"/>
              <a:buAutoNum type="arabicPeriod"/>
              <a:defRPr kumimoji="1" lang="ja-JP" altLang="en-US" sz="1800" kern="1200">
                <a:solidFill>
                  <a:schemeClr val="tx1"/>
                </a:solidFill>
                <a:latin typeface="+mn-ea"/>
                <a:ea typeface="+mn-ea"/>
                <a:cs typeface="Arial"/>
              </a:defRPr>
            </a:lvl2pPr>
            <a:lvl3pPr marL="1260363" indent="-420121" algn="l" defTabSz="457133" rtl="0" eaLnBrk="1" latinLnBrk="0" hangingPunct="1">
              <a:spcBef>
                <a:spcPct val="20000"/>
              </a:spcBef>
              <a:buFont typeface="+mj-lt"/>
              <a:buAutoNum type="arabicPeriod"/>
              <a:defRPr kumimoji="1" lang="ja-JP" altLang="en-US" sz="1600" kern="1200">
                <a:solidFill>
                  <a:schemeClr val="tx1"/>
                </a:solidFill>
                <a:latin typeface="+mn-ea"/>
                <a:ea typeface="+mn-ea"/>
                <a:cs typeface="Arial"/>
              </a:defRPr>
            </a:lvl3pPr>
            <a:lvl4pPr marL="1575454" indent="-315091" algn="l" defTabSz="457133" rtl="0" eaLnBrk="1" latinLnBrk="0" hangingPunct="1">
              <a:spcBef>
                <a:spcPct val="20000"/>
              </a:spcBef>
              <a:buFont typeface="+mj-lt"/>
              <a:buAutoNum type="arabicPeriod"/>
              <a:defRPr kumimoji="1" lang="ja-JP" altLang="en-US" sz="1400" kern="1200">
                <a:solidFill>
                  <a:schemeClr val="tx1"/>
                </a:solidFill>
                <a:latin typeface="+mn-ea"/>
                <a:ea typeface="+mn-ea"/>
                <a:cs typeface="Arial"/>
              </a:defRPr>
            </a:lvl4pPr>
            <a:lvl5pPr marL="1995575" indent="-315091" algn="l" defTabSz="457133" rtl="0" eaLnBrk="1" latinLnBrk="0" hangingPunct="1">
              <a:spcBef>
                <a:spcPct val="20000"/>
              </a:spcBef>
              <a:buFont typeface="+mj-lt"/>
              <a:buAutoNum type="arabicPeriod"/>
              <a:defRPr kumimoji="1" lang="ja-JP" altLang="en-US" sz="1200" kern="120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420121" marR="0" lvl="0" indent="-420121" algn="l" defTabSz="420121" rtl="0" eaLnBrk="1" fontAlgn="auto" latinLnBrk="0" hangingPunct="1">
              <a:lnSpc>
                <a:spcPct val="150000"/>
              </a:lnSpc>
              <a:spcBef>
                <a:spcPts val="0"/>
              </a:spcBef>
              <a:spcAft>
                <a:spcPts val="0"/>
              </a:spcAft>
              <a:buClrTx/>
              <a:buSzTx/>
              <a:buFont typeface="Wingdings" charset="2"/>
              <a:buNone/>
              <a:tabLst/>
              <a:defRPr/>
            </a:pPr>
            <a:endParaRPr kumimoji="1" lang="ja-JP" altLang="en-US" sz="1800" b="0" i="0" u="none" strike="noStrike" kern="1200" cap="none" spc="0" normalizeH="0" baseline="0" noProof="0" dirty="0">
              <a:ln>
                <a:noFill/>
              </a:ln>
              <a:solidFill>
                <a:srgbClr val="000000"/>
              </a:solidFill>
              <a:effectLst/>
              <a:uLnTx/>
              <a:uFillTx/>
              <a:latin typeface="HGP創英角ｺﾞｼｯｸUB"/>
              <a:ea typeface="HGP創英角ｺﾞｼｯｸUB"/>
              <a:cs typeface="+mn-cs"/>
            </a:endParaRPr>
          </a:p>
        </p:txBody>
      </p:sp>
      <p:graphicFrame>
        <p:nvGraphicFramePr>
          <p:cNvPr id="11" name="図表 10"/>
          <p:cNvGraphicFramePr/>
          <p:nvPr>
            <p:extLst/>
          </p:nvPr>
        </p:nvGraphicFramePr>
        <p:xfrm>
          <a:off x="422071" y="980728"/>
          <a:ext cx="8322971" cy="5432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 name="直線コネクタ 11"/>
          <p:cNvCxnSpPr/>
          <p:nvPr/>
        </p:nvCxnSpPr>
        <p:spPr>
          <a:xfrm>
            <a:off x="147805" y="2513444"/>
            <a:ext cx="9461333" cy="0"/>
          </a:xfrm>
          <a:prstGeom prst="line">
            <a:avLst/>
          </a:prstGeom>
          <a:noFill/>
          <a:ln w="38100" cap="flat" cmpd="sng" algn="ctr">
            <a:solidFill>
              <a:schemeClr val="tx1"/>
            </a:solidFill>
            <a:prstDash val="solid"/>
          </a:ln>
          <a:effectLst>
            <a:outerShdw blurRad="40000" dist="23000" dir="5400000" rotWithShape="0">
              <a:srgbClr val="000000">
                <a:alpha val="35000"/>
              </a:srgbClr>
            </a:outerShdw>
          </a:effectLst>
        </p:spPr>
      </p:cxnSp>
      <p:sp>
        <p:nvSpPr>
          <p:cNvPr id="13" name="テキスト ボックス 10"/>
          <p:cNvSpPr txBox="1"/>
          <p:nvPr/>
        </p:nvSpPr>
        <p:spPr>
          <a:xfrm>
            <a:off x="8942651" y="2593185"/>
            <a:ext cx="639278" cy="3740279"/>
          </a:xfrm>
          <a:prstGeom prst="rect">
            <a:avLst/>
          </a:prstGeom>
          <a:noFill/>
        </p:spPr>
        <p:txBody>
          <a:bodyPr vert="vert" wrap="square" rtlCol="0">
            <a:spAutoFit/>
          </a:bodyPr>
          <a:ls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a:lstStyle>
          <a:p>
            <a:pPr algn="ctr" defTabSz="421979"/>
            <a:r>
              <a:rPr kumimoji="1" lang="en-US" altLang="ja-JP" sz="2954" dirty="0">
                <a:solidFill>
                  <a:srgbClr val="000000"/>
                </a:solidFill>
                <a:latin typeface="HGPｺﾞｼｯｸE"/>
                <a:ea typeface="HGPｺﾞｼｯｸE"/>
              </a:rPr>
              <a:t>NTT</a:t>
            </a:r>
            <a:r>
              <a:rPr kumimoji="1" lang="ja-JP" altLang="en-US" sz="2954" dirty="0">
                <a:solidFill>
                  <a:srgbClr val="000000"/>
                </a:solidFill>
                <a:latin typeface="HGPｺﾞｼｯｸE"/>
                <a:ea typeface="HGPｺﾞｼｯｸE"/>
              </a:rPr>
              <a:t>による開発成果</a:t>
            </a:r>
          </a:p>
        </p:txBody>
      </p:sp>
      <p:sp>
        <p:nvSpPr>
          <p:cNvPr id="16" name="正方形/長方形 15"/>
          <p:cNvSpPr/>
          <p:nvPr/>
        </p:nvSpPr>
        <p:spPr>
          <a:xfrm>
            <a:off x="272480" y="1484784"/>
            <a:ext cx="8670171" cy="957103"/>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p:nvSpPr>
        <p:spPr>
          <a:xfrm>
            <a:off x="272480" y="2593185"/>
            <a:ext cx="8670171" cy="3820019"/>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四角形吹き出し 17"/>
          <p:cNvSpPr/>
          <p:nvPr/>
        </p:nvSpPr>
        <p:spPr>
          <a:xfrm>
            <a:off x="7473280" y="584684"/>
            <a:ext cx="2339994" cy="792088"/>
          </a:xfrm>
          <a:prstGeom prst="wedgeRectCallout">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②</a:t>
            </a:r>
            <a:r>
              <a:rPr kumimoji="1" lang="en-US" altLang="ja-JP" dirty="0" smtClean="0"/>
              <a:t>TERASOLUNA FW</a:t>
            </a:r>
          </a:p>
          <a:p>
            <a:pPr algn="ctr"/>
            <a:r>
              <a:rPr lang="en-US" altLang="ja-JP" dirty="0" smtClean="0"/>
              <a:t>OSS</a:t>
            </a:r>
            <a:r>
              <a:rPr lang="ja-JP" altLang="en-US" dirty="0" smtClean="0"/>
              <a:t>プレリリース対象</a:t>
            </a:r>
            <a:endParaRPr kumimoji="1" lang="ja-JP" altLang="en-US" dirty="0"/>
          </a:p>
        </p:txBody>
      </p:sp>
      <p:sp>
        <p:nvSpPr>
          <p:cNvPr id="19" name="四角形吹き出し 18"/>
          <p:cNvSpPr/>
          <p:nvPr/>
        </p:nvSpPr>
        <p:spPr>
          <a:xfrm>
            <a:off x="7474332" y="1684281"/>
            <a:ext cx="2339994" cy="792088"/>
          </a:xfrm>
          <a:prstGeom prst="wedgeRectCallout">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①</a:t>
            </a:r>
            <a:r>
              <a:rPr kumimoji="1" lang="en-US" altLang="ja-JP" dirty="0" smtClean="0"/>
              <a:t>Macchinetta17A</a:t>
            </a:r>
          </a:p>
          <a:p>
            <a:pPr algn="ctr"/>
            <a:r>
              <a:rPr kumimoji="1" lang="ja-JP" altLang="en-US" dirty="0" smtClean="0"/>
              <a:t>自主開発納品対象</a:t>
            </a:r>
            <a:endParaRPr kumimoji="1" lang="ja-JP" altLang="en-US" dirty="0"/>
          </a:p>
        </p:txBody>
      </p:sp>
    </p:spTree>
    <p:extLst>
      <p:ext uri="{BB962C8B-B14F-4D97-AF65-F5344CB8AC3E}">
        <p14:creationId xmlns:p14="http://schemas.microsoft.com/office/powerpoint/2010/main" val="2338298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正方形/長方形 111"/>
          <p:cNvSpPr/>
          <p:nvPr/>
        </p:nvSpPr>
        <p:spPr>
          <a:xfrm>
            <a:off x="6768021" y="836712"/>
            <a:ext cx="2243745" cy="5472610"/>
          </a:xfrm>
          <a:prstGeom prst="rect">
            <a:avLst/>
          </a:prstGeom>
          <a:solidFill>
            <a:schemeClr val="tx2">
              <a:lumMod val="10000"/>
              <a:lumOff val="9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kumimoji="1" lang="ja-JP" altLang="en-US" dirty="0" smtClean="0">
              <a:solidFill>
                <a:schemeClr val="tx1"/>
              </a:solidFill>
            </a:endParaRPr>
          </a:p>
        </p:txBody>
      </p:sp>
      <p:sp>
        <p:nvSpPr>
          <p:cNvPr id="67" name="正方形/長方形 66"/>
          <p:cNvSpPr/>
          <p:nvPr/>
        </p:nvSpPr>
        <p:spPr>
          <a:xfrm>
            <a:off x="2612052" y="836711"/>
            <a:ext cx="2322850" cy="5472610"/>
          </a:xfrm>
          <a:prstGeom prst="rect">
            <a:avLst/>
          </a:prstGeom>
          <a:solidFill>
            <a:schemeClr val="accent6">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kumimoji="1" lang="ja-JP" altLang="en-US" dirty="0" smtClean="0">
              <a:solidFill>
                <a:schemeClr val="tx1"/>
              </a:solidFill>
            </a:endParaRPr>
          </a:p>
        </p:txBody>
      </p:sp>
      <p:sp>
        <p:nvSpPr>
          <p:cNvPr id="90" name="正方形/長方形 89"/>
          <p:cNvSpPr/>
          <p:nvPr/>
        </p:nvSpPr>
        <p:spPr>
          <a:xfrm>
            <a:off x="4949431" y="855784"/>
            <a:ext cx="1815021" cy="5472610"/>
          </a:xfrm>
          <a:prstGeom prst="rect">
            <a:avLst/>
          </a:prstGeom>
          <a:solidFill>
            <a:schemeClr val="accent3">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kumimoji="1" lang="ja-JP" altLang="en-US" dirty="0" smtClean="0">
              <a:solidFill>
                <a:schemeClr val="tx1"/>
              </a:solidFill>
            </a:endParaRPr>
          </a:p>
        </p:txBody>
      </p:sp>
      <p:sp>
        <p:nvSpPr>
          <p:cNvPr id="66" name="正方形/長方形 65"/>
          <p:cNvSpPr/>
          <p:nvPr/>
        </p:nvSpPr>
        <p:spPr>
          <a:xfrm>
            <a:off x="272480" y="836711"/>
            <a:ext cx="2350752" cy="5472609"/>
          </a:xfrm>
          <a:prstGeom prst="rect">
            <a:avLst/>
          </a:prstGeom>
          <a:solidFill>
            <a:schemeClr val="accent5">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kumimoji="1" lang="ja-JP" altLang="en-US" dirty="0" smtClean="0">
              <a:solidFill>
                <a:schemeClr val="tx1"/>
              </a:solidFill>
            </a:endParaRPr>
          </a:p>
        </p:txBody>
      </p:sp>
      <p:sp>
        <p:nvSpPr>
          <p:cNvPr id="4" name="テキスト プレースホルダー 3"/>
          <p:cNvSpPr>
            <a:spLocks noGrp="1"/>
          </p:cNvSpPr>
          <p:nvPr>
            <p:ph type="body" sz="quarter" idx="10"/>
          </p:nvPr>
        </p:nvSpPr>
        <p:spPr/>
        <p:txBody>
          <a:bodyPr/>
          <a:lstStyle/>
          <a:p>
            <a:r>
              <a:rPr kumimoji="1" lang="ja-JP" altLang="en-US" dirty="0" smtClean="0"/>
              <a:t>リリース</a:t>
            </a:r>
            <a:r>
              <a:rPr lang="ja-JP" altLang="en-US" dirty="0"/>
              <a:t>バージョン</a:t>
            </a:r>
            <a:endParaRPr kumimoji="1" lang="ja-JP" altLang="en-US" dirty="0"/>
          </a:p>
        </p:txBody>
      </p:sp>
      <p:cxnSp>
        <p:nvCxnSpPr>
          <p:cNvPr id="7" name="直線矢印コネクタ 6"/>
          <p:cNvCxnSpPr/>
          <p:nvPr/>
        </p:nvCxnSpPr>
        <p:spPr>
          <a:xfrm flipV="1">
            <a:off x="272480" y="1547499"/>
            <a:ext cx="8712968" cy="92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テキスト ボックス 31"/>
          <p:cNvSpPr txBox="1"/>
          <p:nvPr/>
        </p:nvSpPr>
        <p:spPr>
          <a:xfrm>
            <a:off x="9053987" y="5651956"/>
            <a:ext cx="723549" cy="369332"/>
          </a:xfrm>
          <a:prstGeom prst="rect">
            <a:avLst/>
          </a:prstGeom>
          <a:noFill/>
        </p:spPr>
        <p:txBody>
          <a:bodyPr wrap="square" rtlCol="0">
            <a:spAutoFit/>
          </a:bodyPr>
          <a:lstStyle/>
          <a:p>
            <a:r>
              <a:rPr lang="en-US" altLang="ja-JP" dirty="0"/>
              <a:t>5</a:t>
            </a:r>
            <a:r>
              <a:rPr kumimoji="1" lang="en-US" altLang="ja-JP" dirty="0" smtClean="0"/>
              <a:t>.0.x</a:t>
            </a:r>
            <a:endParaRPr kumimoji="1" lang="ja-JP" altLang="en-US" dirty="0"/>
          </a:p>
        </p:txBody>
      </p:sp>
      <p:sp>
        <p:nvSpPr>
          <p:cNvPr id="42" name="フローチャート : 組合せ 41"/>
          <p:cNvSpPr/>
          <p:nvPr/>
        </p:nvSpPr>
        <p:spPr>
          <a:xfrm>
            <a:off x="272480" y="1242467"/>
            <a:ext cx="390525" cy="314325"/>
          </a:xfrm>
          <a:prstGeom prst="flowChartMerge">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endParaRPr kumimoji="1" lang="ja-JP" altLang="en-US" dirty="0" smtClean="0">
              <a:solidFill>
                <a:schemeClr val="tx1"/>
              </a:solidFill>
            </a:endParaRPr>
          </a:p>
        </p:txBody>
      </p:sp>
      <p:cxnSp>
        <p:nvCxnSpPr>
          <p:cNvPr id="49" name="直線コネクタ 48"/>
          <p:cNvCxnSpPr>
            <a:stCxn id="42" idx="2"/>
          </p:cNvCxnSpPr>
          <p:nvPr/>
        </p:nvCxnSpPr>
        <p:spPr>
          <a:xfrm>
            <a:off x="467743" y="1556792"/>
            <a:ext cx="404119" cy="4257765"/>
          </a:xfrm>
          <a:prstGeom prst="line">
            <a:avLst/>
          </a:prstGeom>
        </p:spPr>
        <p:style>
          <a:lnRef idx="2">
            <a:schemeClr val="accent1"/>
          </a:lnRef>
          <a:fillRef idx="0">
            <a:schemeClr val="accent1"/>
          </a:fillRef>
          <a:effectRef idx="1">
            <a:schemeClr val="accent1"/>
          </a:effectRef>
          <a:fontRef idx="minor">
            <a:schemeClr val="tx1"/>
          </a:fontRef>
        </p:style>
      </p:cxnSp>
      <p:sp>
        <p:nvSpPr>
          <p:cNvPr id="52" name="テキスト ボックス 51"/>
          <p:cNvSpPr txBox="1"/>
          <p:nvPr/>
        </p:nvSpPr>
        <p:spPr>
          <a:xfrm>
            <a:off x="181049" y="1584880"/>
            <a:ext cx="2114550" cy="369332"/>
          </a:xfrm>
          <a:prstGeom prst="rect">
            <a:avLst/>
          </a:prstGeom>
          <a:noFill/>
        </p:spPr>
        <p:txBody>
          <a:bodyPr wrap="square" rtlCol="0">
            <a:spAutoFit/>
          </a:bodyPr>
          <a:lstStyle/>
          <a:p>
            <a:r>
              <a:rPr kumimoji="1" lang="en-US" altLang="ja-JP" dirty="0" smtClean="0"/>
              <a:t>5.0.0</a:t>
            </a:r>
            <a:endParaRPr kumimoji="1" lang="ja-JP" altLang="en-US" dirty="0"/>
          </a:p>
        </p:txBody>
      </p:sp>
      <p:sp>
        <p:nvSpPr>
          <p:cNvPr id="58" name="テキスト ボックス 57"/>
          <p:cNvSpPr txBox="1"/>
          <p:nvPr/>
        </p:nvSpPr>
        <p:spPr>
          <a:xfrm>
            <a:off x="8985448" y="1321753"/>
            <a:ext cx="892021" cy="653128"/>
          </a:xfrm>
          <a:prstGeom prst="rect">
            <a:avLst/>
          </a:prstGeom>
          <a:noFill/>
        </p:spPr>
        <p:txBody>
          <a:bodyPr wrap="square" rtlCol="0">
            <a:spAutoFit/>
          </a:bodyPr>
          <a:lstStyle/>
          <a:p>
            <a:r>
              <a:rPr kumimoji="1" lang="en-US" altLang="ja-JP" dirty="0" smtClean="0"/>
              <a:t>master</a:t>
            </a:r>
          </a:p>
          <a:p>
            <a:r>
              <a:rPr kumimoji="1" lang="en-US" altLang="ja-JP" dirty="0" smtClean="0"/>
              <a:t>(5.5.x)</a:t>
            </a:r>
            <a:endParaRPr kumimoji="1" lang="ja-JP" altLang="en-US" dirty="0"/>
          </a:p>
        </p:txBody>
      </p:sp>
      <p:sp>
        <p:nvSpPr>
          <p:cNvPr id="59" name="テキスト ボックス 58"/>
          <p:cNvSpPr txBox="1"/>
          <p:nvPr/>
        </p:nvSpPr>
        <p:spPr>
          <a:xfrm>
            <a:off x="9060368" y="4859868"/>
            <a:ext cx="717168" cy="369332"/>
          </a:xfrm>
          <a:prstGeom prst="rect">
            <a:avLst/>
          </a:prstGeom>
          <a:noFill/>
        </p:spPr>
        <p:txBody>
          <a:bodyPr wrap="square" rtlCol="0">
            <a:spAutoFit/>
          </a:bodyPr>
          <a:lstStyle/>
          <a:p>
            <a:r>
              <a:rPr kumimoji="1" lang="en-US" altLang="ja-JP" dirty="0" smtClean="0"/>
              <a:t>5.1.x</a:t>
            </a:r>
            <a:endParaRPr kumimoji="1" lang="ja-JP" altLang="en-US" dirty="0"/>
          </a:p>
        </p:txBody>
      </p:sp>
      <p:sp>
        <p:nvSpPr>
          <p:cNvPr id="61" name="テキスト ボックス 60"/>
          <p:cNvSpPr txBox="1"/>
          <p:nvPr/>
        </p:nvSpPr>
        <p:spPr>
          <a:xfrm>
            <a:off x="992560" y="5805264"/>
            <a:ext cx="1770985" cy="369332"/>
          </a:xfrm>
          <a:prstGeom prst="rect">
            <a:avLst/>
          </a:prstGeom>
          <a:noFill/>
        </p:spPr>
        <p:txBody>
          <a:bodyPr wrap="square" rtlCol="0">
            <a:spAutoFit/>
          </a:bodyPr>
          <a:lstStyle/>
          <a:p>
            <a:r>
              <a:rPr kumimoji="1" lang="en-US" altLang="ja-JP" dirty="0" smtClean="0"/>
              <a:t>5.0.1</a:t>
            </a:r>
            <a:endParaRPr kumimoji="1" lang="ja-JP" altLang="en-US" dirty="0"/>
          </a:p>
        </p:txBody>
      </p:sp>
      <p:sp>
        <p:nvSpPr>
          <p:cNvPr id="29" name="テキスト ボックス 28"/>
          <p:cNvSpPr txBox="1"/>
          <p:nvPr/>
        </p:nvSpPr>
        <p:spPr>
          <a:xfrm>
            <a:off x="213754" y="831644"/>
            <a:ext cx="1125735" cy="369332"/>
          </a:xfrm>
          <a:prstGeom prst="rect">
            <a:avLst/>
          </a:prstGeom>
          <a:noFill/>
        </p:spPr>
        <p:txBody>
          <a:bodyPr wrap="square" rtlCol="0">
            <a:spAutoFit/>
          </a:bodyPr>
          <a:lstStyle/>
          <a:p>
            <a:r>
              <a:rPr kumimoji="1" lang="en-US" altLang="ja-JP" b="1" u="sng" dirty="0" smtClean="0"/>
              <a:t>2015/2</a:t>
            </a:r>
            <a:endParaRPr kumimoji="1" lang="ja-JP" altLang="en-US" b="1" u="sng" dirty="0"/>
          </a:p>
        </p:txBody>
      </p:sp>
      <p:sp>
        <p:nvSpPr>
          <p:cNvPr id="68" name="テキスト ボックス 67"/>
          <p:cNvSpPr txBox="1"/>
          <p:nvPr/>
        </p:nvSpPr>
        <p:spPr>
          <a:xfrm>
            <a:off x="2579921" y="843268"/>
            <a:ext cx="1125735" cy="369332"/>
          </a:xfrm>
          <a:prstGeom prst="rect">
            <a:avLst/>
          </a:prstGeom>
          <a:noFill/>
        </p:spPr>
        <p:txBody>
          <a:bodyPr wrap="square" rtlCol="0">
            <a:spAutoFit/>
          </a:bodyPr>
          <a:lstStyle/>
          <a:p>
            <a:r>
              <a:rPr kumimoji="1" lang="en-US" altLang="ja-JP" b="1" u="sng" dirty="0" smtClean="0"/>
              <a:t>2016/2</a:t>
            </a:r>
            <a:endParaRPr kumimoji="1" lang="ja-JP" altLang="en-US" b="1" u="sng" dirty="0"/>
          </a:p>
        </p:txBody>
      </p:sp>
      <p:sp>
        <p:nvSpPr>
          <p:cNvPr id="45" name="テキスト ボックス 44"/>
          <p:cNvSpPr txBox="1"/>
          <p:nvPr/>
        </p:nvSpPr>
        <p:spPr>
          <a:xfrm>
            <a:off x="9060368" y="4067780"/>
            <a:ext cx="717168" cy="369332"/>
          </a:xfrm>
          <a:prstGeom prst="rect">
            <a:avLst/>
          </a:prstGeom>
          <a:noFill/>
        </p:spPr>
        <p:txBody>
          <a:bodyPr wrap="square" rtlCol="0">
            <a:spAutoFit/>
          </a:bodyPr>
          <a:lstStyle/>
          <a:p>
            <a:r>
              <a:rPr kumimoji="1" lang="en-US" altLang="ja-JP" dirty="0" smtClean="0"/>
              <a:t>5.2.x</a:t>
            </a:r>
            <a:endParaRPr kumimoji="1" lang="ja-JP" altLang="en-US" dirty="0"/>
          </a:p>
        </p:txBody>
      </p:sp>
      <p:sp>
        <p:nvSpPr>
          <p:cNvPr id="48" name="フローチャート : 組合せ 52"/>
          <p:cNvSpPr/>
          <p:nvPr/>
        </p:nvSpPr>
        <p:spPr>
          <a:xfrm>
            <a:off x="4953000" y="1242467"/>
            <a:ext cx="390525" cy="314325"/>
          </a:xfrm>
          <a:prstGeom prst="flowChartMerge">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endParaRPr kumimoji="1" lang="ja-JP" altLang="en-US" dirty="0" smtClean="0">
              <a:solidFill>
                <a:schemeClr val="tx1"/>
              </a:solidFill>
            </a:endParaRPr>
          </a:p>
        </p:txBody>
      </p:sp>
      <p:sp>
        <p:nvSpPr>
          <p:cNvPr id="74" name="フローチャート : 組合せ 61"/>
          <p:cNvSpPr/>
          <p:nvPr/>
        </p:nvSpPr>
        <p:spPr>
          <a:xfrm>
            <a:off x="3296816" y="4698851"/>
            <a:ext cx="390525" cy="314325"/>
          </a:xfrm>
          <a:prstGeom prst="flowChartMerge">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endParaRPr kumimoji="1" lang="ja-JP" altLang="en-US" dirty="0" smtClean="0">
              <a:solidFill>
                <a:schemeClr val="tx1"/>
              </a:solidFill>
            </a:endParaRPr>
          </a:p>
        </p:txBody>
      </p:sp>
      <p:sp>
        <p:nvSpPr>
          <p:cNvPr id="75" name="テキスト ボックス 74"/>
          <p:cNvSpPr txBox="1"/>
          <p:nvPr/>
        </p:nvSpPr>
        <p:spPr>
          <a:xfrm>
            <a:off x="3270498" y="5013176"/>
            <a:ext cx="2114550" cy="369332"/>
          </a:xfrm>
          <a:prstGeom prst="rect">
            <a:avLst/>
          </a:prstGeom>
          <a:noFill/>
        </p:spPr>
        <p:txBody>
          <a:bodyPr wrap="square" rtlCol="0">
            <a:spAutoFit/>
          </a:bodyPr>
          <a:lstStyle/>
          <a:p>
            <a:r>
              <a:rPr kumimoji="1" lang="en-US" altLang="ja-JP" dirty="0" smtClean="0"/>
              <a:t>5.1.1</a:t>
            </a:r>
            <a:endParaRPr kumimoji="1" lang="ja-JP" altLang="en-US" dirty="0"/>
          </a:p>
        </p:txBody>
      </p:sp>
      <p:sp>
        <p:nvSpPr>
          <p:cNvPr id="85" name="フローチャート : 組合せ 52"/>
          <p:cNvSpPr/>
          <p:nvPr/>
        </p:nvSpPr>
        <p:spPr>
          <a:xfrm>
            <a:off x="6794723" y="1242467"/>
            <a:ext cx="390525" cy="314325"/>
          </a:xfrm>
          <a:prstGeom prst="flowChartMerge">
            <a:avLst/>
          </a:prstGeom>
          <a:ln/>
        </p:spPr>
        <p:style>
          <a:lnRef idx="1">
            <a:schemeClr val="accent4"/>
          </a:lnRef>
          <a:fillRef idx="2">
            <a:schemeClr val="accent4"/>
          </a:fillRef>
          <a:effectRef idx="1">
            <a:schemeClr val="accent4"/>
          </a:effectRef>
          <a:fontRef idx="minor">
            <a:schemeClr val="dk1"/>
          </a:fontRef>
        </p:style>
        <p:txBody>
          <a:bodyPr rtlCol="0" anchor="t" anchorCtr="0"/>
          <a:lstStyle/>
          <a:p>
            <a:pPr algn="ctr"/>
            <a:endParaRPr kumimoji="1" lang="ja-JP" altLang="en-US" dirty="0" smtClean="0">
              <a:solidFill>
                <a:schemeClr val="tx1"/>
              </a:solidFill>
            </a:endParaRPr>
          </a:p>
        </p:txBody>
      </p:sp>
      <p:sp>
        <p:nvSpPr>
          <p:cNvPr id="88" name="テキスト ボックス 87"/>
          <p:cNvSpPr txBox="1"/>
          <p:nvPr/>
        </p:nvSpPr>
        <p:spPr>
          <a:xfrm>
            <a:off x="9060368" y="3203684"/>
            <a:ext cx="717168" cy="369332"/>
          </a:xfrm>
          <a:prstGeom prst="rect">
            <a:avLst/>
          </a:prstGeom>
          <a:noFill/>
        </p:spPr>
        <p:txBody>
          <a:bodyPr wrap="square" rtlCol="0">
            <a:spAutoFit/>
          </a:bodyPr>
          <a:lstStyle/>
          <a:p>
            <a:r>
              <a:rPr kumimoji="1" lang="en-US" altLang="ja-JP" dirty="0" smtClean="0"/>
              <a:t>5.3.x</a:t>
            </a:r>
            <a:endParaRPr kumimoji="1" lang="ja-JP" altLang="en-US" dirty="0"/>
          </a:p>
        </p:txBody>
      </p:sp>
      <p:sp>
        <p:nvSpPr>
          <p:cNvPr id="89" name="テキスト ボックス 88"/>
          <p:cNvSpPr txBox="1"/>
          <p:nvPr/>
        </p:nvSpPr>
        <p:spPr>
          <a:xfrm>
            <a:off x="4953000" y="827420"/>
            <a:ext cx="1125735" cy="369332"/>
          </a:xfrm>
          <a:prstGeom prst="rect">
            <a:avLst/>
          </a:prstGeom>
          <a:noFill/>
        </p:spPr>
        <p:txBody>
          <a:bodyPr wrap="square" rtlCol="0">
            <a:spAutoFit/>
          </a:bodyPr>
          <a:lstStyle/>
          <a:p>
            <a:r>
              <a:rPr kumimoji="1" lang="en-US" altLang="ja-JP" b="1" u="sng" dirty="0" smtClean="0"/>
              <a:t>2017/2</a:t>
            </a:r>
            <a:endParaRPr kumimoji="1" lang="ja-JP" altLang="en-US" b="1" u="sng" dirty="0"/>
          </a:p>
        </p:txBody>
      </p:sp>
      <p:sp>
        <p:nvSpPr>
          <p:cNvPr id="62" name="フローチャート : 組合せ 61"/>
          <p:cNvSpPr/>
          <p:nvPr/>
        </p:nvSpPr>
        <p:spPr>
          <a:xfrm>
            <a:off x="1056011" y="5490939"/>
            <a:ext cx="327074" cy="314325"/>
          </a:xfrm>
          <a:prstGeom prst="flowChartMerge">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endParaRPr kumimoji="1" lang="ja-JP" altLang="en-US" dirty="0" smtClean="0">
              <a:solidFill>
                <a:schemeClr val="tx1"/>
              </a:solidFill>
            </a:endParaRPr>
          </a:p>
        </p:txBody>
      </p:sp>
      <p:cxnSp>
        <p:nvCxnSpPr>
          <p:cNvPr id="95" name="直線コネクタ 94"/>
          <p:cNvCxnSpPr/>
          <p:nvPr/>
        </p:nvCxnSpPr>
        <p:spPr>
          <a:xfrm>
            <a:off x="2820689" y="1547499"/>
            <a:ext cx="343955" cy="3465677"/>
          </a:xfrm>
          <a:prstGeom prst="line">
            <a:avLst/>
          </a:prstGeom>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2622426" y="1556792"/>
            <a:ext cx="2114550" cy="369332"/>
          </a:xfrm>
          <a:prstGeom prst="rect">
            <a:avLst/>
          </a:prstGeom>
          <a:noFill/>
        </p:spPr>
        <p:txBody>
          <a:bodyPr wrap="square" rtlCol="0">
            <a:spAutoFit/>
          </a:bodyPr>
          <a:lstStyle/>
          <a:p>
            <a:r>
              <a:rPr kumimoji="1" lang="en-US" altLang="ja-JP" dirty="0" smtClean="0"/>
              <a:t>5.1.0</a:t>
            </a:r>
            <a:endParaRPr kumimoji="1" lang="ja-JP" altLang="en-US" dirty="0"/>
          </a:p>
        </p:txBody>
      </p:sp>
      <p:sp>
        <p:nvSpPr>
          <p:cNvPr id="53" name="フローチャート : 組合せ 52"/>
          <p:cNvSpPr/>
          <p:nvPr/>
        </p:nvSpPr>
        <p:spPr>
          <a:xfrm>
            <a:off x="2622426" y="1242467"/>
            <a:ext cx="390525" cy="314325"/>
          </a:xfrm>
          <a:prstGeom prst="flowChartMerge">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endParaRPr kumimoji="1" lang="ja-JP" altLang="en-US" dirty="0" smtClean="0">
              <a:solidFill>
                <a:schemeClr val="tx1"/>
              </a:solidFill>
            </a:endParaRPr>
          </a:p>
        </p:txBody>
      </p:sp>
      <p:cxnSp>
        <p:nvCxnSpPr>
          <p:cNvPr id="96" name="直線矢印コネクタ 95"/>
          <p:cNvCxnSpPr/>
          <p:nvPr/>
        </p:nvCxnSpPr>
        <p:spPr>
          <a:xfrm flipV="1">
            <a:off x="848544" y="5805264"/>
            <a:ext cx="8136904"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直線矢印コネクタ 96"/>
          <p:cNvCxnSpPr/>
          <p:nvPr/>
        </p:nvCxnSpPr>
        <p:spPr>
          <a:xfrm flipV="1">
            <a:off x="3142789" y="5013178"/>
            <a:ext cx="5842659"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9" name="直線コネクタ 98"/>
          <p:cNvCxnSpPr/>
          <p:nvPr/>
        </p:nvCxnSpPr>
        <p:spPr>
          <a:xfrm>
            <a:off x="3756793" y="1556792"/>
            <a:ext cx="272569" cy="2664296"/>
          </a:xfrm>
          <a:prstGeom prst="line">
            <a:avLst/>
          </a:prstGeom>
        </p:spPr>
        <p:style>
          <a:lnRef idx="2">
            <a:schemeClr val="accent1"/>
          </a:lnRef>
          <a:fillRef idx="0">
            <a:schemeClr val="accent1"/>
          </a:fillRef>
          <a:effectRef idx="1">
            <a:schemeClr val="accent1"/>
          </a:effectRef>
          <a:fontRef idx="minor">
            <a:schemeClr val="tx1"/>
          </a:fontRef>
        </p:style>
      </p:cxnSp>
      <p:sp>
        <p:nvSpPr>
          <p:cNvPr id="101" name="フローチャート : 組合せ 52"/>
          <p:cNvSpPr/>
          <p:nvPr/>
        </p:nvSpPr>
        <p:spPr>
          <a:xfrm>
            <a:off x="3554363" y="1242467"/>
            <a:ext cx="390525" cy="314325"/>
          </a:xfrm>
          <a:prstGeom prst="flowChartMerge">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endParaRPr kumimoji="1" lang="ja-JP" altLang="en-US" dirty="0" smtClean="0">
              <a:solidFill>
                <a:schemeClr val="tx1"/>
              </a:solidFill>
            </a:endParaRPr>
          </a:p>
        </p:txBody>
      </p:sp>
      <p:sp>
        <p:nvSpPr>
          <p:cNvPr id="102" name="テキスト ボックス 101"/>
          <p:cNvSpPr txBox="1"/>
          <p:nvPr/>
        </p:nvSpPr>
        <p:spPr>
          <a:xfrm>
            <a:off x="3558530" y="1547500"/>
            <a:ext cx="2114550" cy="369332"/>
          </a:xfrm>
          <a:prstGeom prst="rect">
            <a:avLst/>
          </a:prstGeom>
          <a:noFill/>
        </p:spPr>
        <p:txBody>
          <a:bodyPr wrap="square" rtlCol="0">
            <a:spAutoFit/>
          </a:bodyPr>
          <a:lstStyle/>
          <a:p>
            <a:r>
              <a:rPr kumimoji="1" lang="en-US" altLang="ja-JP" dirty="0" smtClean="0"/>
              <a:t>5.2.0</a:t>
            </a:r>
            <a:endParaRPr kumimoji="1" lang="ja-JP" altLang="en-US" dirty="0"/>
          </a:p>
        </p:txBody>
      </p:sp>
      <p:cxnSp>
        <p:nvCxnSpPr>
          <p:cNvPr id="103" name="直線矢印コネクタ 102"/>
          <p:cNvCxnSpPr/>
          <p:nvPr/>
        </p:nvCxnSpPr>
        <p:spPr>
          <a:xfrm>
            <a:off x="4016896" y="4221088"/>
            <a:ext cx="49685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5" name="直線コネクタ 104"/>
          <p:cNvCxnSpPr/>
          <p:nvPr/>
        </p:nvCxnSpPr>
        <p:spPr>
          <a:xfrm>
            <a:off x="5124945" y="1556792"/>
            <a:ext cx="214561" cy="1800201"/>
          </a:xfrm>
          <a:prstGeom prst="line">
            <a:avLst/>
          </a:prstGeom>
        </p:spPr>
        <p:style>
          <a:lnRef idx="2">
            <a:schemeClr val="accent1"/>
          </a:lnRef>
          <a:fillRef idx="0">
            <a:schemeClr val="accent1"/>
          </a:fillRef>
          <a:effectRef idx="1">
            <a:schemeClr val="accent1"/>
          </a:effectRef>
          <a:fontRef idx="minor">
            <a:schemeClr val="tx1"/>
          </a:fontRef>
        </p:style>
      </p:cxnSp>
      <p:sp>
        <p:nvSpPr>
          <p:cNvPr id="106" name="フローチャート : 組合せ 61"/>
          <p:cNvSpPr/>
          <p:nvPr/>
        </p:nvSpPr>
        <p:spPr>
          <a:xfrm>
            <a:off x="4953000" y="3906763"/>
            <a:ext cx="390525" cy="314325"/>
          </a:xfrm>
          <a:prstGeom prst="flowChartMerge">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endParaRPr kumimoji="1" lang="ja-JP" altLang="en-US" dirty="0" smtClean="0">
              <a:solidFill>
                <a:schemeClr val="tx1"/>
              </a:solidFill>
            </a:endParaRPr>
          </a:p>
        </p:txBody>
      </p:sp>
      <p:sp>
        <p:nvSpPr>
          <p:cNvPr id="107" name="テキスト ボックス 106"/>
          <p:cNvSpPr txBox="1"/>
          <p:nvPr/>
        </p:nvSpPr>
        <p:spPr>
          <a:xfrm>
            <a:off x="4953000" y="4221088"/>
            <a:ext cx="2114550" cy="369332"/>
          </a:xfrm>
          <a:prstGeom prst="rect">
            <a:avLst/>
          </a:prstGeom>
          <a:noFill/>
        </p:spPr>
        <p:txBody>
          <a:bodyPr wrap="square" rtlCol="0">
            <a:spAutoFit/>
          </a:bodyPr>
          <a:lstStyle/>
          <a:p>
            <a:r>
              <a:rPr kumimoji="1" lang="en-US" altLang="ja-JP" dirty="0" smtClean="0"/>
              <a:t>5.2.1</a:t>
            </a:r>
            <a:endParaRPr kumimoji="1" lang="ja-JP" altLang="en-US" dirty="0"/>
          </a:p>
        </p:txBody>
      </p:sp>
      <p:cxnSp>
        <p:nvCxnSpPr>
          <p:cNvPr id="108" name="直線矢印コネクタ 107"/>
          <p:cNvCxnSpPr/>
          <p:nvPr/>
        </p:nvCxnSpPr>
        <p:spPr>
          <a:xfrm flipV="1">
            <a:off x="5327004" y="3356993"/>
            <a:ext cx="3668455" cy="71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0" name="フローチャート : 組合せ 52"/>
          <p:cNvSpPr/>
          <p:nvPr/>
        </p:nvSpPr>
        <p:spPr>
          <a:xfrm>
            <a:off x="5673080" y="3042667"/>
            <a:ext cx="390525" cy="314325"/>
          </a:xfrm>
          <a:prstGeom prst="flowChartMerge">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endParaRPr kumimoji="1" lang="ja-JP" altLang="en-US" dirty="0" smtClean="0">
              <a:solidFill>
                <a:schemeClr val="tx1"/>
              </a:solidFill>
            </a:endParaRPr>
          </a:p>
        </p:txBody>
      </p:sp>
      <p:sp>
        <p:nvSpPr>
          <p:cNvPr id="111" name="テキスト ボックス 110"/>
          <p:cNvSpPr txBox="1"/>
          <p:nvPr/>
        </p:nvSpPr>
        <p:spPr>
          <a:xfrm>
            <a:off x="5673080" y="3356992"/>
            <a:ext cx="2114550" cy="369332"/>
          </a:xfrm>
          <a:prstGeom prst="rect">
            <a:avLst/>
          </a:prstGeom>
          <a:noFill/>
        </p:spPr>
        <p:txBody>
          <a:bodyPr wrap="square" rtlCol="0">
            <a:spAutoFit/>
          </a:bodyPr>
          <a:lstStyle/>
          <a:p>
            <a:r>
              <a:rPr kumimoji="1" lang="en-US" altLang="ja-JP" dirty="0" smtClean="0"/>
              <a:t>5.3.1</a:t>
            </a:r>
            <a:endParaRPr kumimoji="1" lang="ja-JP" altLang="en-US" dirty="0"/>
          </a:p>
        </p:txBody>
      </p:sp>
      <p:sp>
        <p:nvSpPr>
          <p:cNvPr id="113" name="テキスト ボックス 112"/>
          <p:cNvSpPr txBox="1"/>
          <p:nvPr/>
        </p:nvSpPr>
        <p:spPr>
          <a:xfrm>
            <a:off x="6779593" y="836712"/>
            <a:ext cx="1125735" cy="369332"/>
          </a:xfrm>
          <a:prstGeom prst="rect">
            <a:avLst/>
          </a:prstGeom>
          <a:noFill/>
        </p:spPr>
        <p:txBody>
          <a:bodyPr wrap="square" rtlCol="0">
            <a:spAutoFit/>
          </a:bodyPr>
          <a:lstStyle/>
          <a:p>
            <a:r>
              <a:rPr kumimoji="1" lang="en-US" altLang="ja-JP" b="1" u="sng" dirty="0" smtClean="0"/>
              <a:t>2017/12</a:t>
            </a:r>
            <a:endParaRPr kumimoji="1" lang="ja-JP" altLang="en-US" b="1" u="sng" dirty="0"/>
          </a:p>
        </p:txBody>
      </p:sp>
      <p:sp>
        <p:nvSpPr>
          <p:cNvPr id="104" name="テキスト ボックス 103"/>
          <p:cNvSpPr txBox="1"/>
          <p:nvPr/>
        </p:nvSpPr>
        <p:spPr>
          <a:xfrm>
            <a:off x="4953000" y="1556792"/>
            <a:ext cx="2114550" cy="369332"/>
          </a:xfrm>
          <a:prstGeom prst="rect">
            <a:avLst/>
          </a:prstGeom>
          <a:noFill/>
        </p:spPr>
        <p:txBody>
          <a:bodyPr wrap="square" rtlCol="0">
            <a:spAutoFit/>
          </a:bodyPr>
          <a:lstStyle/>
          <a:p>
            <a:r>
              <a:rPr kumimoji="1" lang="en-US" altLang="ja-JP" dirty="0" smtClean="0"/>
              <a:t>5.3.0</a:t>
            </a:r>
            <a:endParaRPr kumimoji="1" lang="ja-JP" altLang="en-US" dirty="0"/>
          </a:p>
        </p:txBody>
      </p:sp>
      <p:cxnSp>
        <p:nvCxnSpPr>
          <p:cNvPr id="114" name="直線コネクタ 113"/>
          <p:cNvCxnSpPr/>
          <p:nvPr/>
        </p:nvCxnSpPr>
        <p:spPr>
          <a:xfrm>
            <a:off x="6997153" y="1556792"/>
            <a:ext cx="85218" cy="943282"/>
          </a:xfrm>
          <a:prstGeom prst="line">
            <a:avLst/>
          </a:prstGeom>
        </p:spPr>
        <p:style>
          <a:lnRef idx="2">
            <a:schemeClr val="accent1"/>
          </a:lnRef>
          <a:fillRef idx="0">
            <a:schemeClr val="accent1"/>
          </a:fillRef>
          <a:effectRef idx="1">
            <a:schemeClr val="accent1"/>
          </a:effectRef>
          <a:fontRef idx="minor">
            <a:schemeClr val="tx1"/>
          </a:fontRef>
        </p:style>
      </p:cxnSp>
      <p:sp>
        <p:nvSpPr>
          <p:cNvPr id="116" name="テキスト ボックス 115"/>
          <p:cNvSpPr txBox="1"/>
          <p:nvPr/>
        </p:nvSpPr>
        <p:spPr>
          <a:xfrm>
            <a:off x="6753200" y="1556792"/>
            <a:ext cx="2114550" cy="369332"/>
          </a:xfrm>
          <a:prstGeom prst="rect">
            <a:avLst/>
          </a:prstGeom>
          <a:noFill/>
        </p:spPr>
        <p:txBody>
          <a:bodyPr wrap="square" rtlCol="0">
            <a:spAutoFit/>
          </a:bodyPr>
          <a:lstStyle/>
          <a:p>
            <a:r>
              <a:rPr kumimoji="1" lang="en-US" altLang="ja-JP" dirty="0" smtClean="0"/>
              <a:t>5.4.0</a:t>
            </a:r>
            <a:endParaRPr kumimoji="1" lang="ja-JP" altLang="en-US" dirty="0"/>
          </a:p>
        </p:txBody>
      </p:sp>
      <p:sp>
        <p:nvSpPr>
          <p:cNvPr id="117" name="テキスト ボックス 116"/>
          <p:cNvSpPr txBox="1"/>
          <p:nvPr/>
        </p:nvSpPr>
        <p:spPr>
          <a:xfrm>
            <a:off x="9057456" y="2339588"/>
            <a:ext cx="717168" cy="369332"/>
          </a:xfrm>
          <a:prstGeom prst="rect">
            <a:avLst/>
          </a:prstGeom>
          <a:noFill/>
        </p:spPr>
        <p:txBody>
          <a:bodyPr wrap="square" rtlCol="0">
            <a:spAutoFit/>
          </a:bodyPr>
          <a:lstStyle/>
          <a:p>
            <a:r>
              <a:rPr kumimoji="1" lang="en-US" altLang="ja-JP" dirty="0" smtClean="0"/>
              <a:t>5.4.x</a:t>
            </a:r>
            <a:endParaRPr kumimoji="1" lang="ja-JP" altLang="en-US" dirty="0"/>
          </a:p>
        </p:txBody>
      </p:sp>
      <p:sp>
        <p:nvSpPr>
          <p:cNvPr id="133" name="テキスト ボックス 132"/>
          <p:cNvSpPr txBox="1"/>
          <p:nvPr/>
        </p:nvSpPr>
        <p:spPr>
          <a:xfrm>
            <a:off x="7446962" y="2564904"/>
            <a:ext cx="2114550" cy="369332"/>
          </a:xfrm>
          <a:prstGeom prst="rect">
            <a:avLst/>
          </a:prstGeom>
          <a:noFill/>
        </p:spPr>
        <p:txBody>
          <a:bodyPr wrap="square" rtlCol="0">
            <a:spAutoFit/>
          </a:bodyPr>
          <a:lstStyle/>
          <a:p>
            <a:r>
              <a:rPr kumimoji="1" lang="en-US" altLang="ja-JP" dirty="0" smtClean="0"/>
              <a:t>5.4.1</a:t>
            </a:r>
            <a:endParaRPr kumimoji="1" lang="ja-JP" altLang="en-US" dirty="0"/>
          </a:p>
        </p:txBody>
      </p:sp>
      <p:sp>
        <p:nvSpPr>
          <p:cNvPr id="134" name="フローチャート : 組合せ 52"/>
          <p:cNvSpPr/>
          <p:nvPr/>
        </p:nvSpPr>
        <p:spPr>
          <a:xfrm>
            <a:off x="7518970" y="3068960"/>
            <a:ext cx="390525" cy="314325"/>
          </a:xfrm>
          <a:prstGeom prst="flowChartMerge">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endParaRPr kumimoji="1" lang="ja-JP" altLang="en-US" dirty="0" smtClean="0">
              <a:solidFill>
                <a:schemeClr val="tx1"/>
              </a:solidFill>
            </a:endParaRPr>
          </a:p>
        </p:txBody>
      </p:sp>
      <p:sp>
        <p:nvSpPr>
          <p:cNvPr id="135" name="テキスト ボックス 134"/>
          <p:cNvSpPr txBox="1"/>
          <p:nvPr/>
        </p:nvSpPr>
        <p:spPr>
          <a:xfrm>
            <a:off x="7446962" y="3347700"/>
            <a:ext cx="2114550" cy="369332"/>
          </a:xfrm>
          <a:prstGeom prst="rect">
            <a:avLst/>
          </a:prstGeom>
          <a:noFill/>
        </p:spPr>
        <p:txBody>
          <a:bodyPr wrap="square" rtlCol="0">
            <a:spAutoFit/>
          </a:bodyPr>
          <a:lstStyle/>
          <a:p>
            <a:r>
              <a:rPr kumimoji="1" lang="en-US" altLang="ja-JP" dirty="0" smtClean="0"/>
              <a:t>5.3.2</a:t>
            </a:r>
            <a:endParaRPr kumimoji="1" lang="ja-JP" altLang="en-US" dirty="0"/>
          </a:p>
        </p:txBody>
      </p:sp>
      <p:sp>
        <p:nvSpPr>
          <p:cNvPr id="136" name="テキスト ボックス 135"/>
          <p:cNvSpPr txBox="1"/>
          <p:nvPr/>
        </p:nvSpPr>
        <p:spPr>
          <a:xfrm>
            <a:off x="7545288" y="1835532"/>
            <a:ext cx="1125735" cy="369332"/>
          </a:xfrm>
          <a:prstGeom prst="rect">
            <a:avLst/>
          </a:prstGeom>
          <a:noFill/>
        </p:spPr>
        <p:txBody>
          <a:bodyPr wrap="square" rtlCol="0">
            <a:spAutoFit/>
          </a:bodyPr>
          <a:lstStyle/>
          <a:p>
            <a:r>
              <a:rPr kumimoji="1" lang="en-US" altLang="ja-JP" b="1" u="sng" dirty="0" smtClean="0"/>
              <a:t>2018/3</a:t>
            </a:r>
            <a:endParaRPr kumimoji="1" lang="ja-JP" altLang="en-US" b="1" u="sng" dirty="0"/>
          </a:p>
        </p:txBody>
      </p:sp>
      <p:sp>
        <p:nvSpPr>
          <p:cNvPr id="137" name="テキスト ボックス 136"/>
          <p:cNvSpPr txBox="1"/>
          <p:nvPr/>
        </p:nvSpPr>
        <p:spPr>
          <a:xfrm>
            <a:off x="5673080" y="2699628"/>
            <a:ext cx="1125735" cy="369332"/>
          </a:xfrm>
          <a:prstGeom prst="rect">
            <a:avLst/>
          </a:prstGeom>
          <a:noFill/>
        </p:spPr>
        <p:txBody>
          <a:bodyPr wrap="square" rtlCol="0">
            <a:spAutoFit/>
          </a:bodyPr>
          <a:lstStyle/>
          <a:p>
            <a:r>
              <a:rPr kumimoji="1" lang="en-US" altLang="ja-JP" b="1" u="sng" dirty="0" smtClean="0"/>
              <a:t>2017/11</a:t>
            </a:r>
            <a:endParaRPr kumimoji="1" lang="ja-JP" altLang="en-US" b="1" u="sng" dirty="0"/>
          </a:p>
        </p:txBody>
      </p:sp>
      <p:cxnSp>
        <p:nvCxnSpPr>
          <p:cNvPr id="140" name="直線矢印コネクタ 139"/>
          <p:cNvCxnSpPr/>
          <p:nvPr/>
        </p:nvCxnSpPr>
        <p:spPr>
          <a:xfrm>
            <a:off x="7067550" y="2492896"/>
            <a:ext cx="191394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2" name="フローチャート : 組合せ 52"/>
          <p:cNvSpPr/>
          <p:nvPr/>
        </p:nvSpPr>
        <p:spPr>
          <a:xfrm>
            <a:off x="7518970" y="2178571"/>
            <a:ext cx="390525" cy="314325"/>
          </a:xfrm>
          <a:prstGeom prst="flowChartMerge">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endParaRPr kumimoji="1" lang="ja-JP" altLang="en-US" dirty="0" smtClean="0">
              <a:solidFill>
                <a:schemeClr val="tx1"/>
              </a:solidFill>
            </a:endParaRPr>
          </a:p>
        </p:txBody>
      </p:sp>
      <p:sp>
        <p:nvSpPr>
          <p:cNvPr id="147" name="線吹き出し 2 (枠付き) 146"/>
          <p:cNvSpPr/>
          <p:nvPr/>
        </p:nvSpPr>
        <p:spPr>
          <a:xfrm>
            <a:off x="1496616" y="2420889"/>
            <a:ext cx="3458661" cy="513348"/>
          </a:xfrm>
          <a:prstGeom prst="borderCallout2">
            <a:avLst>
              <a:gd name="adj1" fmla="val 17941"/>
              <a:gd name="adj2" fmla="val 100442"/>
              <a:gd name="adj3" fmla="val 16323"/>
              <a:gd name="adj4" fmla="val 112943"/>
              <a:gd name="adj5" fmla="val -94918"/>
              <a:gd name="adj6" fmla="val 144761"/>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dirty="0"/>
              <a:t>リリース対象</a:t>
            </a:r>
          </a:p>
          <a:p>
            <a:pPr algn="ctr"/>
            <a:r>
              <a:rPr lang="en-US" altLang="ja-JP" sz="1400" dirty="0" smtClean="0"/>
              <a:t>TERASOLUNA 5.4.0.RELEASE</a:t>
            </a:r>
          </a:p>
        </p:txBody>
      </p:sp>
      <p:sp>
        <p:nvSpPr>
          <p:cNvPr id="76" name="正方形/長方形 75"/>
          <p:cNvSpPr/>
          <p:nvPr/>
        </p:nvSpPr>
        <p:spPr>
          <a:xfrm>
            <a:off x="6554394" y="817640"/>
            <a:ext cx="1324541" cy="1075896"/>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kumimoji="1" lang="ja-JP" altLang="en-US" dirty="0" smtClean="0">
              <a:solidFill>
                <a:schemeClr val="tx1"/>
              </a:solidFill>
            </a:endParaRPr>
          </a:p>
        </p:txBody>
      </p:sp>
      <p:sp>
        <p:nvSpPr>
          <p:cNvPr id="150" name="線吹き出し 2 (枠付き) 149"/>
          <p:cNvSpPr/>
          <p:nvPr/>
        </p:nvSpPr>
        <p:spPr>
          <a:xfrm>
            <a:off x="4200262" y="4775923"/>
            <a:ext cx="3458661" cy="618851"/>
          </a:xfrm>
          <a:prstGeom prst="borderCallout2">
            <a:avLst>
              <a:gd name="adj1" fmla="val 17941"/>
              <a:gd name="adj2" fmla="val 100442"/>
              <a:gd name="adj3" fmla="val 16323"/>
              <a:gd name="adj4" fmla="val 106881"/>
              <a:gd name="adj5" fmla="val -402703"/>
              <a:gd name="adj6" fmla="val 116568"/>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dirty="0"/>
              <a:t>TERASOLUNA</a:t>
            </a:r>
            <a:r>
              <a:rPr lang="ja-JP" altLang="en-US" sz="1400" dirty="0"/>
              <a:t>として正式に公開するの</a:t>
            </a:r>
            <a:r>
              <a:rPr lang="ja-JP" altLang="en-US" sz="1400" dirty="0" smtClean="0"/>
              <a:t>は</a:t>
            </a:r>
            <a:endParaRPr lang="en-US" altLang="ja-JP" sz="1400" dirty="0" smtClean="0"/>
          </a:p>
          <a:p>
            <a:pPr algn="ctr"/>
            <a:r>
              <a:rPr lang="en-US" altLang="ja-JP" sz="1400" dirty="0" smtClean="0"/>
              <a:t>5.4.1.RELEASE</a:t>
            </a:r>
            <a:r>
              <a:rPr lang="ja-JP" altLang="en-US" sz="1400" dirty="0" smtClean="0"/>
              <a:t>後の</a:t>
            </a:r>
            <a:r>
              <a:rPr lang="en-US" altLang="ja-JP" sz="1400" dirty="0" smtClean="0"/>
              <a:t>2018</a:t>
            </a:r>
            <a:r>
              <a:rPr lang="ja-JP" altLang="en-US" sz="1400" dirty="0"/>
              <a:t>年</a:t>
            </a:r>
            <a:r>
              <a:rPr lang="en-US" altLang="ja-JP" sz="1400" dirty="0"/>
              <a:t>3</a:t>
            </a:r>
            <a:r>
              <a:rPr lang="ja-JP" altLang="en-US" sz="1400" dirty="0"/>
              <a:t>月の</a:t>
            </a:r>
            <a:r>
              <a:rPr lang="ja-JP" altLang="en-US" sz="1400" dirty="0" smtClean="0"/>
              <a:t>タイミング</a:t>
            </a:r>
            <a:endParaRPr lang="ja-JP" altLang="en-US" sz="1400" dirty="0"/>
          </a:p>
        </p:txBody>
      </p:sp>
    </p:spTree>
    <p:extLst>
      <p:ext uri="{BB962C8B-B14F-4D97-AF65-F5344CB8AC3E}">
        <p14:creationId xmlns:p14="http://schemas.microsoft.com/office/powerpoint/2010/main" val="1275141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変更点の報告</a:t>
            </a:r>
            <a:endParaRPr kumimoji="1" lang="ja-JP" altLang="en-US" sz="2400" dirty="0"/>
          </a:p>
        </p:txBody>
      </p:sp>
    </p:spTree>
    <p:extLst>
      <p:ext uri="{BB962C8B-B14F-4D97-AF65-F5344CB8AC3E}">
        <p14:creationId xmlns:p14="http://schemas.microsoft.com/office/powerpoint/2010/main" val="2896425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lstStyle/>
          <a:p>
            <a:r>
              <a:rPr kumimoji="1" lang="en-US" altLang="ja-JP" dirty="0" smtClean="0"/>
              <a:t>5.3.1 -&gt; 5.4.0</a:t>
            </a:r>
            <a:r>
              <a:rPr kumimoji="1" lang="ja-JP" altLang="en-US" dirty="0" smtClean="0"/>
              <a:t>の変更点概要</a:t>
            </a:r>
            <a:endParaRPr kumimoji="1" lang="ja-JP" altLang="en-US" dirty="0"/>
          </a:p>
        </p:txBody>
      </p:sp>
      <p:sp>
        <p:nvSpPr>
          <p:cNvPr id="3" name="コンテンツ プレースホルダー 2"/>
          <p:cNvSpPr>
            <a:spLocks noGrp="1"/>
          </p:cNvSpPr>
          <p:nvPr>
            <p:ph idx="1"/>
          </p:nvPr>
        </p:nvSpPr>
        <p:spPr>
          <a:xfrm>
            <a:off x="473472" y="836712"/>
            <a:ext cx="8944148" cy="5601533"/>
          </a:xfrm>
        </p:spPr>
        <p:txBody>
          <a:bodyPr>
            <a:spAutoFit/>
          </a:bodyPr>
          <a:lstStyle/>
          <a:p>
            <a:pPr marL="457200" indent="-457200">
              <a:buFont typeface="+mj-lt"/>
              <a:buAutoNum type="arabicPeriod"/>
            </a:pPr>
            <a:r>
              <a:rPr lang="en-US" altLang="ja-JP" sz="2400" dirty="0" smtClean="0"/>
              <a:t>Spring IO Platform</a:t>
            </a:r>
            <a:r>
              <a:rPr lang="ja-JP" altLang="en-US" sz="2400" dirty="0" smtClean="0"/>
              <a:t>のアップデート</a:t>
            </a:r>
            <a:endParaRPr lang="en-US" altLang="ja-JP" sz="2400" dirty="0" smtClean="0"/>
          </a:p>
          <a:p>
            <a:pPr marL="457200" indent="-457200">
              <a:buFont typeface="+mj-lt"/>
              <a:buAutoNum type="arabicPeriod"/>
            </a:pPr>
            <a:endParaRPr lang="en-US" altLang="ja-JP" dirty="0" smtClean="0"/>
          </a:p>
          <a:p>
            <a:pPr marL="457200" indent="-457200">
              <a:buFont typeface="+mj-lt"/>
              <a:buAutoNum type="arabicPeriod"/>
            </a:pPr>
            <a:endParaRPr lang="en-US" altLang="ja-JP" dirty="0" smtClean="0"/>
          </a:p>
          <a:p>
            <a:pPr marL="457200" indent="-457200">
              <a:buFont typeface="+mj-lt"/>
              <a:buAutoNum type="arabicPeriod"/>
            </a:pPr>
            <a:endParaRPr lang="en-US" altLang="ja-JP" dirty="0" smtClean="0"/>
          </a:p>
          <a:p>
            <a:pPr marL="457200" indent="-457200">
              <a:buFont typeface="+mj-lt"/>
              <a:buAutoNum type="arabicPeriod"/>
            </a:pPr>
            <a:endParaRPr lang="en-US" altLang="ja-JP" dirty="0" smtClean="0"/>
          </a:p>
          <a:p>
            <a:pPr marL="457200" indent="-457200">
              <a:buFont typeface="+mj-lt"/>
              <a:buAutoNum type="arabicPeriod"/>
            </a:pPr>
            <a:endParaRPr lang="en-US" altLang="ja-JP" dirty="0" smtClean="0"/>
          </a:p>
          <a:p>
            <a:pPr marL="457200" indent="-457200">
              <a:lnSpc>
                <a:spcPct val="130000"/>
              </a:lnSpc>
              <a:buFont typeface="+mj-lt"/>
              <a:buAutoNum type="arabicPeriod"/>
            </a:pPr>
            <a:r>
              <a:rPr lang="ja-JP" altLang="en-US" sz="2400" dirty="0" smtClean="0"/>
              <a:t>共通ライブラリの改善</a:t>
            </a:r>
            <a:endParaRPr lang="en-US" altLang="ja-JP" sz="1800" dirty="0" smtClean="0"/>
          </a:p>
          <a:p>
            <a:pPr lvl="1">
              <a:lnSpc>
                <a:spcPct val="130000"/>
              </a:lnSpc>
            </a:pPr>
            <a:r>
              <a:rPr lang="en-US" altLang="ja-JP" sz="1800" dirty="0" smtClean="0"/>
              <a:t>Validation</a:t>
            </a:r>
            <a:r>
              <a:rPr lang="ja-JP" altLang="en-US" sz="1800" dirty="0" smtClean="0"/>
              <a:t>のチェックパターン追加</a:t>
            </a:r>
            <a:endParaRPr lang="en-US" altLang="ja-JP" sz="1800" dirty="0" smtClean="0"/>
          </a:p>
          <a:p>
            <a:pPr marL="457200" indent="-457200">
              <a:lnSpc>
                <a:spcPct val="130000"/>
              </a:lnSpc>
              <a:buFont typeface="+mj-lt"/>
              <a:buAutoNum type="arabicPeriod"/>
            </a:pPr>
            <a:r>
              <a:rPr lang="ja-JP" altLang="en-US" sz="2400" dirty="0" smtClean="0"/>
              <a:t>ガイドラインの改善</a:t>
            </a:r>
            <a:endParaRPr lang="en-US" altLang="ja-JP" sz="2400" dirty="0"/>
          </a:p>
          <a:p>
            <a:pPr marL="1196876" lvl="1" indent="-514350">
              <a:lnSpc>
                <a:spcPct val="130000"/>
              </a:lnSpc>
            </a:pPr>
            <a:r>
              <a:rPr lang="en-US" altLang="ja-JP" sz="1800" dirty="0" err="1" smtClean="0"/>
              <a:t>Thymeleaf</a:t>
            </a:r>
            <a:r>
              <a:rPr lang="ja-JP" altLang="en-US" sz="1800" dirty="0" smtClean="0"/>
              <a:t>に関する追加</a:t>
            </a:r>
            <a:endParaRPr lang="en-US" altLang="ja-JP" sz="1800" dirty="0"/>
          </a:p>
          <a:p>
            <a:pPr marL="1196876" lvl="1" indent="-514350">
              <a:lnSpc>
                <a:spcPct val="130000"/>
              </a:lnSpc>
            </a:pPr>
            <a:r>
              <a:rPr lang="ja-JP" altLang="en-US" sz="1800" dirty="0" smtClean="0"/>
              <a:t>テスト実装に関する</a:t>
            </a:r>
            <a:r>
              <a:rPr lang="ja-JP" altLang="en-US" sz="1800" dirty="0"/>
              <a:t>追加</a:t>
            </a:r>
            <a:endParaRPr lang="en-US" altLang="ja-JP" sz="1800" dirty="0" smtClean="0"/>
          </a:p>
          <a:p>
            <a:pPr marL="1196876" lvl="1" indent="-514350">
              <a:lnSpc>
                <a:spcPct val="130000"/>
              </a:lnSpc>
            </a:pPr>
            <a:r>
              <a:rPr lang="ja-JP" altLang="en-US" sz="1800" dirty="0" smtClean="0"/>
              <a:t>ガイドラインのバグ</a:t>
            </a:r>
            <a:r>
              <a:rPr lang="en-US" altLang="ja-JP" sz="1800" dirty="0" smtClean="0"/>
              <a:t>Fix</a:t>
            </a:r>
          </a:p>
          <a:p>
            <a:pPr marL="457200" indent="-457200">
              <a:lnSpc>
                <a:spcPct val="130000"/>
              </a:lnSpc>
              <a:buFont typeface="+mj-lt"/>
              <a:buAutoNum type="arabicPeriod"/>
            </a:pPr>
            <a:r>
              <a:rPr lang="ja-JP" altLang="en-US" sz="2400" dirty="0" smtClean="0"/>
              <a:t>サンプル設計書・サンプル実装の改善</a:t>
            </a:r>
            <a:endParaRPr lang="en-US" altLang="ja-JP" sz="2400" dirty="0"/>
          </a:p>
          <a:p>
            <a:pPr lvl="1">
              <a:lnSpc>
                <a:spcPct val="130000"/>
              </a:lnSpc>
            </a:pPr>
            <a:r>
              <a:rPr lang="ja-JP" altLang="en-US" sz="1800" dirty="0" smtClean="0"/>
              <a:t>クライアント版とオンライン版の融合</a:t>
            </a:r>
            <a:endParaRPr lang="en-US" altLang="ja-JP" sz="1800" dirty="0" smtClean="0"/>
          </a:p>
          <a:p>
            <a:pPr lvl="1">
              <a:lnSpc>
                <a:spcPct val="130000"/>
              </a:lnSpc>
            </a:pPr>
            <a:r>
              <a:rPr lang="en-US" altLang="ja-JP" sz="1800" dirty="0" err="1" smtClean="0"/>
              <a:t>Thymeleaf</a:t>
            </a:r>
            <a:r>
              <a:rPr lang="ja-JP" altLang="en-US" sz="1800" dirty="0" smtClean="0"/>
              <a:t>に関する追加</a:t>
            </a:r>
            <a:endParaRPr lang="en-US" altLang="ja-JP" sz="1800" dirty="0"/>
          </a:p>
        </p:txBody>
      </p:sp>
      <p:graphicFrame>
        <p:nvGraphicFramePr>
          <p:cNvPr id="5" name="表 4"/>
          <p:cNvGraphicFramePr>
            <a:graphicFrameLocks noGrp="1"/>
          </p:cNvGraphicFramePr>
          <p:nvPr>
            <p:extLst>
              <p:ext uri="{D42A27DB-BD31-4B8C-83A1-F6EECF244321}">
                <p14:modId xmlns:p14="http://schemas.microsoft.com/office/powerpoint/2010/main" val="1117598029"/>
              </p:ext>
            </p:extLst>
          </p:nvPr>
        </p:nvGraphicFramePr>
        <p:xfrm>
          <a:off x="272397" y="1317888"/>
          <a:ext cx="9411534" cy="1463040"/>
        </p:xfrm>
        <a:graphic>
          <a:graphicData uri="http://schemas.openxmlformats.org/drawingml/2006/table">
            <a:tbl>
              <a:tblPr firstRow="1" bandRow="1">
                <a:tableStyleId>{F5AB1C69-6EDB-4FF4-983F-18BD219EF322}</a:tableStyleId>
              </a:tblPr>
              <a:tblGrid>
                <a:gridCol w="1944299">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644740">
                  <a:extLst>
                    <a:ext uri="{9D8B030D-6E8A-4147-A177-3AD203B41FA5}">
                      <a16:colId xmlns:a16="http://schemas.microsoft.com/office/drawing/2014/main" val="20002"/>
                    </a:ext>
                  </a:extLst>
                </a:gridCol>
                <a:gridCol w="4382335">
                  <a:extLst>
                    <a:ext uri="{9D8B030D-6E8A-4147-A177-3AD203B41FA5}">
                      <a16:colId xmlns:a16="http://schemas.microsoft.com/office/drawing/2014/main" val="20003"/>
                    </a:ext>
                  </a:extLst>
                </a:gridCol>
              </a:tblGrid>
              <a:tr h="285441">
                <a:tc>
                  <a:txBody>
                    <a:bodyPr/>
                    <a:lstStyle/>
                    <a:p>
                      <a:pPr algn="ctr"/>
                      <a:r>
                        <a:rPr kumimoji="1" lang="ja-JP" altLang="en-US" sz="1400" dirty="0" smtClean="0"/>
                        <a:t>依存ライブラリ</a:t>
                      </a:r>
                      <a:endParaRPr kumimoji="1" lang="ja-JP" altLang="en-US" sz="1400" dirty="0"/>
                    </a:p>
                  </a:txBody>
                  <a:tcPr/>
                </a:tc>
                <a:tc>
                  <a:txBody>
                    <a:bodyPr/>
                    <a:lstStyle/>
                    <a:p>
                      <a:pPr algn="ctr"/>
                      <a:r>
                        <a:rPr kumimoji="1" lang="ja-JP" altLang="en-US" sz="1400" dirty="0" smtClean="0"/>
                        <a:t>前バージョン</a:t>
                      </a:r>
                      <a:endParaRPr kumimoji="1" lang="ja-JP" altLang="en-US" sz="1400" dirty="0"/>
                    </a:p>
                  </a:txBody>
                  <a:tcPr/>
                </a:tc>
                <a:tc>
                  <a:txBody>
                    <a:bodyPr/>
                    <a:lstStyle/>
                    <a:p>
                      <a:pPr algn="ctr"/>
                      <a:r>
                        <a:rPr kumimoji="1" lang="ja-JP" altLang="en-US" sz="1400" dirty="0" smtClean="0"/>
                        <a:t>変更バージョン</a:t>
                      </a:r>
                      <a:endParaRPr kumimoji="1" lang="ja-JP" altLang="en-US" sz="1400" dirty="0"/>
                    </a:p>
                  </a:txBody>
                  <a:tcPr/>
                </a:tc>
                <a:tc>
                  <a:txBody>
                    <a:bodyPr/>
                    <a:lstStyle/>
                    <a:p>
                      <a:pPr algn="ctr"/>
                      <a:r>
                        <a:rPr kumimoji="1" lang="ja-JP" altLang="en-US" sz="1400" dirty="0" smtClean="0"/>
                        <a:t>変更理由</a:t>
                      </a:r>
                      <a:endParaRPr kumimoji="1" lang="ja-JP" altLang="en-US" sz="1400" dirty="0"/>
                    </a:p>
                  </a:txBody>
                  <a:tcPr/>
                </a:tc>
                <a:extLst>
                  <a:ext uri="{0D108BD9-81ED-4DB2-BD59-A6C34878D82A}">
                    <a16:rowId xmlns:a16="http://schemas.microsoft.com/office/drawing/2014/main" val="10000"/>
                  </a:ext>
                </a:extLst>
              </a:tr>
              <a:tr h="938695">
                <a:tc>
                  <a:txBody>
                    <a:bodyPr/>
                    <a:lstStyle/>
                    <a:p>
                      <a:r>
                        <a:rPr kumimoji="1" lang="en-US" altLang="ja-JP" sz="1400" dirty="0" smtClean="0"/>
                        <a:t>Spring IO</a:t>
                      </a:r>
                      <a:r>
                        <a:rPr kumimoji="1" lang="en-US" altLang="ja-JP" sz="1400" baseline="0" dirty="0" smtClean="0"/>
                        <a:t> Platform</a:t>
                      </a:r>
                    </a:p>
                  </a:txBody>
                  <a:tcPr/>
                </a:tc>
                <a:tc>
                  <a:txBody>
                    <a:bodyPr/>
                    <a:lstStyle/>
                    <a:p>
                      <a:pPr algn="ctr"/>
                      <a:r>
                        <a:rPr kumimoji="1" lang="en-US" altLang="ja-JP" sz="1400" dirty="0" smtClean="0"/>
                        <a:t>Athens-SR2</a:t>
                      </a:r>
                    </a:p>
                  </a:txBody>
                  <a:tcPr/>
                </a:tc>
                <a:tc>
                  <a:txBody>
                    <a:bodyPr/>
                    <a:lstStyle/>
                    <a:p>
                      <a:pPr algn="ctr"/>
                      <a:r>
                        <a:rPr kumimoji="1" lang="en-US" altLang="ja-JP" sz="1400" dirty="0" smtClean="0">
                          <a:solidFill>
                            <a:srgbClr val="FF0000"/>
                          </a:solidFill>
                        </a:rPr>
                        <a:t>Brussels-SR5</a:t>
                      </a:r>
                      <a:endParaRPr kumimoji="1" lang="ja-JP" altLang="en-US" sz="1400" dirty="0">
                        <a:solidFill>
                          <a:srgbClr val="FF0000"/>
                        </a:solidFill>
                      </a:endParaRPr>
                    </a:p>
                  </a:txBody>
                  <a:tcPr/>
                </a:tc>
                <a:tc>
                  <a:txBody>
                    <a:bodyPr/>
                    <a:lstStyle/>
                    <a:p>
                      <a:r>
                        <a:rPr kumimoji="1" lang="en-US" altLang="ja-JP" sz="1400" dirty="0" smtClean="0"/>
                        <a:t>Spring</a:t>
                      </a:r>
                      <a:r>
                        <a:rPr kumimoji="1" lang="ja-JP" altLang="en-US" sz="1400" dirty="0" smtClean="0"/>
                        <a:t>のバージョンアップに伴い、関連する</a:t>
                      </a:r>
                      <a:endParaRPr kumimoji="1" lang="en-US" altLang="ja-JP" sz="1400" dirty="0" smtClean="0"/>
                    </a:p>
                    <a:p>
                      <a:r>
                        <a:rPr kumimoji="1" lang="ja-JP" altLang="en-US" sz="1400" dirty="0" smtClean="0"/>
                        <a:t>ライブラリ一式をアップデート</a:t>
                      </a:r>
                      <a:endParaRPr kumimoji="1" lang="en-US" altLang="ja-JP" sz="1400" dirty="0" smtClean="0"/>
                    </a:p>
                    <a:p>
                      <a:r>
                        <a:rPr kumimoji="1" lang="ja-JP" altLang="en-US" sz="1400" dirty="0" smtClean="0"/>
                        <a:t>（例） </a:t>
                      </a:r>
                      <a:endParaRPr kumimoji="1" lang="en-US" altLang="ja-JP" sz="1400" dirty="0" smtClean="0"/>
                    </a:p>
                    <a:p>
                      <a:r>
                        <a:rPr kumimoji="1" lang="ja-JP" altLang="en-US" sz="1400" dirty="0" smtClean="0"/>
                        <a:t>・</a:t>
                      </a:r>
                      <a:r>
                        <a:rPr kumimoji="1" lang="en-US" altLang="ja-JP" sz="1400" dirty="0" smtClean="0"/>
                        <a:t>Spring Framework:4.3.12</a:t>
                      </a:r>
                      <a:r>
                        <a:rPr kumimoji="1" lang="ja-JP" altLang="en-US" sz="1400" dirty="0" smtClean="0"/>
                        <a:t>（前バージョン</a:t>
                      </a:r>
                      <a:r>
                        <a:rPr kumimoji="1" lang="en-US" altLang="ja-JP" sz="1400" dirty="0" smtClean="0"/>
                        <a:t>:4.3.5</a:t>
                      </a:r>
                      <a:r>
                        <a:rPr kumimoji="1" lang="ja-JP" altLang="en-US" sz="1400" dirty="0" smtClean="0"/>
                        <a:t>）</a:t>
                      </a:r>
                      <a:endParaRPr kumimoji="1" lang="en-US" altLang="ja-JP" sz="1400" dirty="0" smtClean="0"/>
                    </a:p>
                    <a:p>
                      <a:r>
                        <a:rPr kumimoji="1" lang="ja-JP" altLang="en-US" sz="1400" dirty="0" smtClean="0"/>
                        <a:t>・</a:t>
                      </a:r>
                      <a:r>
                        <a:rPr kumimoji="1" lang="en-US" altLang="ja-JP" sz="1400" dirty="0" smtClean="0"/>
                        <a:t>Spring Security:4.2.3</a:t>
                      </a:r>
                      <a:r>
                        <a:rPr kumimoji="1" lang="ja-JP" altLang="en-US" sz="1400" dirty="0" smtClean="0"/>
                        <a:t>（前バージョン</a:t>
                      </a:r>
                      <a:r>
                        <a:rPr kumimoji="1" lang="en-US" altLang="ja-JP" sz="1400" dirty="0" smtClean="0"/>
                        <a:t>:4.1.4</a:t>
                      </a:r>
                      <a:r>
                        <a:rPr kumimoji="1" lang="ja-JP" altLang="en-US" sz="1400" dirty="0" smtClean="0"/>
                        <a:t>）</a:t>
                      </a:r>
                      <a:endParaRPr kumimoji="1" lang="en-US" altLang="ja-JP" sz="1400" dirty="0" smtClean="0"/>
                    </a:p>
                  </a:txBody>
                  <a:tcPr/>
                </a:tc>
                <a:extLst>
                  <a:ext uri="{0D108BD9-81ED-4DB2-BD59-A6C34878D82A}">
                    <a16:rowId xmlns:a16="http://schemas.microsoft.com/office/drawing/2014/main" val="10001"/>
                  </a:ext>
                </a:extLst>
              </a:tr>
            </a:tbl>
          </a:graphicData>
        </a:graphic>
      </p:graphicFrame>
      <p:sp>
        <p:nvSpPr>
          <p:cNvPr id="6" name="正方形/長方形 5"/>
          <p:cNvSpPr/>
          <p:nvPr/>
        </p:nvSpPr>
        <p:spPr>
          <a:xfrm>
            <a:off x="3800872" y="4221088"/>
            <a:ext cx="1504800" cy="21200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kumimoji="1" lang="en-US" altLang="ja-JP" sz="1000" dirty="0" err="1" smtClean="0">
                <a:solidFill>
                  <a:schemeClr val="accent4"/>
                </a:solidFill>
              </a:rPr>
              <a:t>Macchinetta</a:t>
            </a:r>
            <a:r>
              <a:rPr kumimoji="1" lang="ja-JP" altLang="en-US" sz="1000" dirty="0" smtClean="0">
                <a:solidFill>
                  <a:schemeClr val="tx1"/>
                </a:solidFill>
              </a:rPr>
              <a:t>自主開発</a:t>
            </a:r>
            <a:endParaRPr kumimoji="1" lang="en-US" altLang="ja-JP" sz="1000" dirty="0" smtClean="0">
              <a:solidFill>
                <a:schemeClr val="tx1"/>
              </a:solidFill>
            </a:endParaRPr>
          </a:p>
        </p:txBody>
      </p:sp>
      <p:sp>
        <p:nvSpPr>
          <p:cNvPr id="7" name="正方形/長方形 6"/>
          <p:cNvSpPr/>
          <p:nvPr/>
        </p:nvSpPr>
        <p:spPr>
          <a:xfrm>
            <a:off x="5745088" y="989113"/>
            <a:ext cx="1503784" cy="21200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kumimoji="1" lang="en-US" altLang="ja-JP" sz="1000" dirty="0" smtClean="0">
                <a:solidFill>
                  <a:schemeClr val="accent2"/>
                </a:solidFill>
              </a:rPr>
              <a:t>TERASOLUNA</a:t>
            </a:r>
            <a:r>
              <a:rPr kumimoji="1" lang="ja-JP" altLang="en-US" sz="1000" dirty="0" smtClean="0">
                <a:solidFill>
                  <a:schemeClr val="tx1"/>
                </a:solidFill>
              </a:rPr>
              <a:t>維持管理</a:t>
            </a:r>
            <a:endParaRPr kumimoji="1" lang="en-US" altLang="ja-JP" sz="1000" dirty="0" smtClean="0">
              <a:solidFill>
                <a:schemeClr val="tx1"/>
              </a:solidFill>
            </a:endParaRPr>
          </a:p>
        </p:txBody>
      </p:sp>
      <p:sp>
        <p:nvSpPr>
          <p:cNvPr id="8" name="正方形/長方形 7"/>
          <p:cNvSpPr/>
          <p:nvPr/>
        </p:nvSpPr>
        <p:spPr>
          <a:xfrm>
            <a:off x="3800872" y="4560892"/>
            <a:ext cx="1504800" cy="21200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kumimoji="1" lang="en-US" altLang="ja-JP" sz="1000" dirty="0" err="1" smtClean="0">
                <a:solidFill>
                  <a:schemeClr val="accent4"/>
                </a:solidFill>
              </a:rPr>
              <a:t>Macchinetta</a:t>
            </a:r>
            <a:r>
              <a:rPr kumimoji="1" lang="ja-JP" altLang="en-US" sz="1000" dirty="0" smtClean="0">
                <a:solidFill>
                  <a:schemeClr val="tx1"/>
                </a:solidFill>
              </a:rPr>
              <a:t>自主開発</a:t>
            </a:r>
            <a:endParaRPr kumimoji="1" lang="en-US" altLang="ja-JP" sz="1000" dirty="0" smtClean="0">
              <a:solidFill>
                <a:schemeClr val="tx1"/>
              </a:solidFill>
            </a:endParaRPr>
          </a:p>
        </p:txBody>
      </p:sp>
      <p:sp>
        <p:nvSpPr>
          <p:cNvPr id="9" name="正方形/長方形 8"/>
          <p:cNvSpPr/>
          <p:nvPr/>
        </p:nvSpPr>
        <p:spPr>
          <a:xfrm>
            <a:off x="4736976" y="3356992"/>
            <a:ext cx="1503784" cy="21200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kumimoji="1" lang="en-US" altLang="ja-JP" sz="1000" dirty="0" smtClean="0">
                <a:solidFill>
                  <a:schemeClr val="accent2"/>
                </a:solidFill>
              </a:rPr>
              <a:t>TERASOLUNA</a:t>
            </a:r>
            <a:r>
              <a:rPr kumimoji="1" lang="ja-JP" altLang="en-US" sz="1000" dirty="0" smtClean="0">
                <a:solidFill>
                  <a:schemeClr val="tx1"/>
                </a:solidFill>
              </a:rPr>
              <a:t>維持管理</a:t>
            </a:r>
            <a:endParaRPr kumimoji="1" lang="en-US" altLang="ja-JP" sz="1000" dirty="0" smtClean="0">
              <a:solidFill>
                <a:schemeClr val="tx1"/>
              </a:solidFill>
            </a:endParaRPr>
          </a:p>
        </p:txBody>
      </p:sp>
      <p:sp>
        <p:nvSpPr>
          <p:cNvPr id="10" name="正方形/長方形 9"/>
          <p:cNvSpPr/>
          <p:nvPr/>
        </p:nvSpPr>
        <p:spPr>
          <a:xfrm>
            <a:off x="3800872" y="4907260"/>
            <a:ext cx="1503784" cy="21200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altLang="ja-JP" sz="1000" dirty="0" err="1">
                <a:solidFill>
                  <a:schemeClr val="accent4"/>
                </a:solidFill>
              </a:rPr>
              <a:t>Macchinetta</a:t>
            </a:r>
            <a:r>
              <a:rPr kumimoji="1" lang="ja-JP" altLang="en-US" sz="1000" dirty="0" smtClean="0">
                <a:solidFill>
                  <a:schemeClr val="tx1"/>
                </a:solidFill>
              </a:rPr>
              <a:t>維持管理</a:t>
            </a:r>
            <a:endParaRPr kumimoji="1" lang="en-US" altLang="ja-JP" sz="1000" dirty="0" smtClean="0">
              <a:solidFill>
                <a:schemeClr val="tx1"/>
              </a:solidFill>
            </a:endParaRPr>
          </a:p>
        </p:txBody>
      </p:sp>
      <p:sp>
        <p:nvSpPr>
          <p:cNvPr id="11" name="正方形/長方形 10"/>
          <p:cNvSpPr/>
          <p:nvPr/>
        </p:nvSpPr>
        <p:spPr>
          <a:xfrm>
            <a:off x="4880992" y="5733256"/>
            <a:ext cx="1504800" cy="21200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kumimoji="1" lang="en-US" altLang="ja-JP" sz="1000" dirty="0" err="1" smtClean="0">
                <a:solidFill>
                  <a:schemeClr val="accent4"/>
                </a:solidFill>
              </a:rPr>
              <a:t>Macchinetta</a:t>
            </a:r>
            <a:r>
              <a:rPr kumimoji="1" lang="ja-JP" altLang="en-US" sz="1000" dirty="0" smtClean="0">
                <a:solidFill>
                  <a:schemeClr val="tx1"/>
                </a:solidFill>
              </a:rPr>
              <a:t>自主開発</a:t>
            </a:r>
            <a:endParaRPr kumimoji="1" lang="en-US" altLang="ja-JP" sz="1000" dirty="0" smtClean="0">
              <a:solidFill>
                <a:schemeClr val="tx1"/>
              </a:solidFill>
            </a:endParaRPr>
          </a:p>
        </p:txBody>
      </p:sp>
      <p:sp>
        <p:nvSpPr>
          <p:cNvPr id="12" name="正方形/長方形 11"/>
          <p:cNvSpPr/>
          <p:nvPr/>
        </p:nvSpPr>
        <p:spPr>
          <a:xfrm>
            <a:off x="3728864" y="6093296"/>
            <a:ext cx="1504800" cy="21200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kumimoji="1" lang="en-US" altLang="ja-JP" sz="1000" dirty="0" err="1" smtClean="0">
                <a:solidFill>
                  <a:schemeClr val="accent4"/>
                </a:solidFill>
              </a:rPr>
              <a:t>Macchinetta</a:t>
            </a:r>
            <a:r>
              <a:rPr kumimoji="1" lang="ja-JP" altLang="en-US" sz="1000" dirty="0" smtClean="0">
                <a:solidFill>
                  <a:schemeClr val="tx1"/>
                </a:solidFill>
              </a:rPr>
              <a:t>自主開発</a:t>
            </a:r>
            <a:endParaRPr kumimoji="1" lang="en-US" altLang="ja-JP" sz="1000" dirty="0" smtClean="0">
              <a:solidFill>
                <a:schemeClr val="tx1"/>
              </a:solidFill>
            </a:endParaRPr>
          </a:p>
        </p:txBody>
      </p:sp>
    </p:spTree>
    <p:extLst>
      <p:ext uri="{BB962C8B-B14F-4D97-AF65-F5344CB8AC3E}">
        <p14:creationId xmlns:p14="http://schemas.microsoft.com/office/powerpoint/2010/main" val="2761014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品質評価結果の報告</a:t>
            </a:r>
            <a:r>
              <a:rPr lang="en-US" altLang="ja-JP" dirty="0" smtClean="0"/>
              <a:t/>
            </a:r>
            <a:br>
              <a:rPr lang="en-US" altLang="ja-JP" dirty="0" smtClean="0"/>
            </a:br>
            <a:r>
              <a:rPr lang="ja-JP" altLang="en-US" dirty="0" smtClean="0"/>
              <a:t>・共通ライブラリ</a:t>
            </a:r>
            <a:endParaRPr kumimoji="1" lang="ja-JP" altLang="en-US" sz="2400" dirty="0"/>
          </a:p>
        </p:txBody>
      </p:sp>
      <p:sp>
        <p:nvSpPr>
          <p:cNvPr id="3" name="正方形/長方形 2"/>
          <p:cNvSpPr/>
          <p:nvPr/>
        </p:nvSpPr>
        <p:spPr>
          <a:xfrm>
            <a:off x="3368824" y="2424904"/>
            <a:ext cx="1503784" cy="21200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kumimoji="1" lang="en-US" altLang="ja-JP" sz="1000" dirty="0" smtClean="0">
                <a:solidFill>
                  <a:schemeClr val="accent2"/>
                </a:solidFill>
              </a:rPr>
              <a:t>TERASOLUNA</a:t>
            </a:r>
            <a:r>
              <a:rPr kumimoji="1" lang="ja-JP" altLang="en-US" sz="1000" dirty="0" smtClean="0">
                <a:solidFill>
                  <a:schemeClr val="tx1"/>
                </a:solidFill>
              </a:rPr>
              <a:t>維持管理</a:t>
            </a:r>
            <a:endParaRPr kumimoji="1" lang="en-US" altLang="ja-JP" sz="1000" dirty="0" smtClean="0">
              <a:solidFill>
                <a:schemeClr val="tx1"/>
              </a:solidFill>
            </a:endParaRPr>
          </a:p>
        </p:txBody>
      </p:sp>
    </p:spTree>
    <p:extLst>
      <p:ext uri="{BB962C8B-B14F-4D97-AF65-F5344CB8AC3E}">
        <p14:creationId xmlns:p14="http://schemas.microsoft.com/office/powerpoint/2010/main" val="2593268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0"/>
          </p:nvPr>
        </p:nvSpPr>
        <p:spPr/>
        <p:txBody>
          <a:bodyPr/>
          <a:lstStyle/>
          <a:p>
            <a:r>
              <a:rPr kumimoji="1" lang="ja-JP" altLang="en-US" dirty="0" smtClean="0"/>
              <a:t>品質管理方針について（共通ライブラリ）</a:t>
            </a:r>
            <a:endParaRPr kumimoji="1" lang="ja-JP" altLang="en-US" dirty="0"/>
          </a:p>
        </p:txBody>
      </p:sp>
      <p:sp>
        <p:nvSpPr>
          <p:cNvPr id="6" name="コンテンツ プレースホルダー 5"/>
          <p:cNvSpPr>
            <a:spLocks noGrp="1"/>
          </p:cNvSpPr>
          <p:nvPr>
            <p:ph idx="1"/>
          </p:nvPr>
        </p:nvSpPr>
        <p:spPr/>
        <p:txBody>
          <a:bodyPr/>
          <a:lstStyle/>
          <a:p>
            <a:pPr marL="342900" indent="-342900">
              <a:buFont typeface="Wingdings" panose="05000000000000000000" pitchFamily="2" charset="2"/>
              <a:buChar char="n"/>
            </a:pPr>
            <a:r>
              <a:rPr kumimoji="1" lang="ja-JP" altLang="en-US" sz="3200" dirty="0" smtClean="0"/>
              <a:t>ソースコードの新規・改修規模が小さい（</a:t>
            </a:r>
            <a:r>
              <a:rPr kumimoji="1" lang="en-US" altLang="ja-JP" sz="3200" dirty="0" smtClean="0"/>
              <a:t>1Ks</a:t>
            </a:r>
            <a:r>
              <a:rPr kumimoji="1" lang="ja-JP" altLang="en-US" sz="3200" dirty="0" smtClean="0"/>
              <a:t>未満）ため、統計的な品質評価は行わない</a:t>
            </a:r>
            <a:endParaRPr kumimoji="1" lang="en-US" altLang="ja-JP" sz="3200" dirty="0" smtClean="0"/>
          </a:p>
          <a:p>
            <a:pPr marL="342900" indent="-342900">
              <a:buFont typeface="Wingdings" panose="05000000000000000000" pitchFamily="2" charset="2"/>
              <a:buChar char="n"/>
            </a:pPr>
            <a:endParaRPr kumimoji="1" lang="en-US" altLang="ja-JP" sz="3200" dirty="0" smtClean="0"/>
          </a:p>
          <a:p>
            <a:pPr marL="342900" indent="-342900">
              <a:buFont typeface="Wingdings" panose="05000000000000000000" pitchFamily="2" charset="2"/>
              <a:buChar char="n"/>
            </a:pPr>
            <a:r>
              <a:rPr lang="ja-JP" altLang="en-US" sz="3200" dirty="0" smtClean="0"/>
              <a:t>品質評価については、以下の品質評価を満たすことにより品質を満たしていると判断する</a:t>
            </a:r>
            <a:endParaRPr lang="en-US" altLang="ja-JP" sz="3200" dirty="0" smtClean="0"/>
          </a:p>
          <a:p>
            <a:pPr marL="342900" indent="-342900">
              <a:buFont typeface="Wingdings" panose="05000000000000000000" pitchFamily="2" charset="2"/>
              <a:buChar char="n"/>
            </a:pPr>
            <a:endParaRPr lang="en-US" altLang="ja-JP" sz="3200" dirty="0" smtClean="0"/>
          </a:p>
          <a:p>
            <a:pPr marL="952455" lvl="1" indent="-342900">
              <a:buFont typeface="Wingdings" panose="05000000000000000000" pitchFamily="2" charset="2"/>
              <a:buChar char="ü"/>
            </a:pPr>
            <a:r>
              <a:rPr kumimoji="1" lang="ja-JP" altLang="en-US" sz="2800" dirty="0" smtClean="0"/>
              <a:t>ソースコード静的解析による品質評価</a:t>
            </a:r>
            <a:endParaRPr kumimoji="1" lang="en-US" altLang="ja-JP" sz="2800" dirty="0" smtClean="0"/>
          </a:p>
          <a:p>
            <a:pPr marL="952455" lvl="1" indent="-342900">
              <a:buFont typeface="Wingdings" panose="05000000000000000000" pitchFamily="2" charset="2"/>
              <a:buChar char="ü"/>
            </a:pPr>
            <a:r>
              <a:rPr lang="ja-JP" altLang="en-US" sz="2800" dirty="0" smtClean="0"/>
              <a:t>ソースコードレビュー（指摘残対応</a:t>
            </a:r>
            <a:r>
              <a:rPr lang="en-US" altLang="ja-JP" sz="2800" dirty="0" smtClean="0"/>
              <a:t>0</a:t>
            </a:r>
            <a:r>
              <a:rPr lang="ja-JP" altLang="en-US" sz="2800" dirty="0" smtClean="0"/>
              <a:t>件）</a:t>
            </a:r>
            <a:endParaRPr lang="en-US" altLang="ja-JP" sz="2800" dirty="0" smtClean="0"/>
          </a:p>
          <a:p>
            <a:pPr marL="952455" lvl="1" indent="-342900">
              <a:buFont typeface="Wingdings" panose="05000000000000000000" pitchFamily="2" charset="2"/>
              <a:buChar char="ü"/>
            </a:pPr>
            <a:r>
              <a:rPr kumimoji="1" lang="ja-JP" altLang="en-US" sz="2800" dirty="0" smtClean="0"/>
              <a:t>機能テストによる品質評価</a:t>
            </a:r>
            <a:endParaRPr kumimoji="1" lang="en-US" altLang="ja-JP" sz="2800" dirty="0" smtClean="0"/>
          </a:p>
          <a:p>
            <a:pPr lvl="1"/>
            <a:r>
              <a:rPr lang="en-US" altLang="ja-JP" sz="2800" dirty="0" smtClean="0"/>
              <a:t>	</a:t>
            </a:r>
            <a:r>
              <a:rPr lang="ja-JP" altLang="en-US" sz="2800" dirty="0" smtClean="0"/>
              <a:t>（</a:t>
            </a:r>
            <a:r>
              <a:rPr lang="en-US" altLang="ja-JP" sz="2800" dirty="0" smtClean="0"/>
              <a:t>success 100%</a:t>
            </a:r>
            <a:r>
              <a:rPr lang="ja-JP" altLang="en-US" sz="2800" dirty="0" smtClean="0"/>
              <a:t>）</a:t>
            </a:r>
            <a:endParaRPr kumimoji="1" lang="ja-JP" altLang="en-US" sz="2800" dirty="0"/>
          </a:p>
        </p:txBody>
      </p:sp>
    </p:spTree>
    <p:extLst>
      <p:ext uri="{BB962C8B-B14F-4D97-AF65-F5344CB8AC3E}">
        <p14:creationId xmlns:p14="http://schemas.microsoft.com/office/powerpoint/2010/main" val="1074310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品質評価結果の報告</a:t>
            </a:r>
            <a:r>
              <a:rPr lang="en-US" altLang="ja-JP" dirty="0" smtClean="0"/>
              <a:t/>
            </a:r>
            <a:br>
              <a:rPr lang="en-US" altLang="ja-JP" dirty="0" smtClean="0"/>
            </a:br>
            <a:r>
              <a:rPr lang="ja-JP" altLang="en-US" dirty="0" smtClean="0"/>
              <a:t>ソースコードの品質評価結果の報告</a:t>
            </a:r>
            <a:r>
              <a:rPr lang="en-US" altLang="ja-JP" dirty="0" smtClean="0"/>
              <a:t/>
            </a:r>
            <a:br>
              <a:rPr lang="en-US" altLang="ja-JP" dirty="0" smtClean="0"/>
            </a:br>
            <a:r>
              <a:rPr lang="ja-JP" altLang="en-US" dirty="0" smtClean="0"/>
              <a:t>・共通ライブラリ</a:t>
            </a:r>
            <a:endParaRPr kumimoji="1" lang="ja-JP" altLang="en-US" sz="2400" dirty="0"/>
          </a:p>
        </p:txBody>
      </p:sp>
      <p:sp>
        <p:nvSpPr>
          <p:cNvPr id="3" name="正方形/長方形 2"/>
          <p:cNvSpPr/>
          <p:nvPr/>
        </p:nvSpPr>
        <p:spPr>
          <a:xfrm>
            <a:off x="3368204" y="2280888"/>
            <a:ext cx="1503784" cy="21200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kumimoji="1" lang="en-US" altLang="ja-JP" sz="1000" dirty="0" smtClean="0">
                <a:solidFill>
                  <a:schemeClr val="accent2"/>
                </a:solidFill>
              </a:rPr>
              <a:t>TERASOLUNA</a:t>
            </a:r>
            <a:r>
              <a:rPr kumimoji="1" lang="ja-JP" altLang="en-US" sz="1000" dirty="0" smtClean="0">
                <a:solidFill>
                  <a:schemeClr val="tx1"/>
                </a:solidFill>
              </a:rPr>
              <a:t>維持管理</a:t>
            </a:r>
            <a:endParaRPr kumimoji="1" lang="en-US" altLang="ja-JP" sz="1000" dirty="0" smtClean="0">
              <a:solidFill>
                <a:schemeClr val="tx1"/>
              </a:solidFill>
            </a:endParaRPr>
          </a:p>
        </p:txBody>
      </p:sp>
    </p:spTree>
    <p:extLst>
      <p:ext uri="{BB962C8B-B14F-4D97-AF65-F5344CB8AC3E}">
        <p14:creationId xmlns:p14="http://schemas.microsoft.com/office/powerpoint/2010/main" val="4168641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0"/>
          </p:nvPr>
        </p:nvSpPr>
        <p:spPr/>
        <p:txBody>
          <a:bodyPr/>
          <a:lstStyle/>
          <a:p>
            <a:r>
              <a:rPr lang="ja-JP" altLang="en-US" dirty="0" smtClean="0"/>
              <a:t>ソースコード静的解析による品質評価</a:t>
            </a:r>
            <a:endParaRPr kumimoji="1" lang="ja-JP" altLang="en-US" dirty="0"/>
          </a:p>
        </p:txBody>
      </p:sp>
      <p:sp>
        <p:nvSpPr>
          <p:cNvPr id="6" name="コンテンツ プレースホルダー 5"/>
          <p:cNvSpPr>
            <a:spLocks noGrp="1"/>
          </p:cNvSpPr>
          <p:nvPr>
            <p:ph idx="1"/>
          </p:nvPr>
        </p:nvSpPr>
        <p:spPr/>
        <p:txBody>
          <a:bodyPr/>
          <a:lstStyle/>
          <a:p>
            <a:pPr marL="342900" indent="-342900">
              <a:buFont typeface="Wingdings" panose="05000000000000000000" pitchFamily="2" charset="2"/>
              <a:buChar char="n"/>
            </a:pPr>
            <a:r>
              <a:rPr kumimoji="1" lang="en-US" altLang="ja-JP" sz="3000" dirty="0" err="1" smtClean="0"/>
              <a:t>SonarQube</a:t>
            </a:r>
            <a:r>
              <a:rPr kumimoji="1" lang="ja-JP" altLang="en-US" sz="3000" dirty="0" err="1" smtClean="0"/>
              <a:t>にて</a:t>
            </a:r>
            <a:r>
              <a:rPr kumimoji="1" lang="ja-JP" altLang="en-US" sz="3000" dirty="0" smtClean="0"/>
              <a:t>静的コード解析で得られる値のうち、以下の項目を満たしていることとする</a:t>
            </a:r>
            <a:endParaRPr lang="en-US" altLang="ja-JP" sz="3000" dirty="0" smtClean="0"/>
          </a:p>
          <a:p>
            <a:pPr marL="952455" lvl="1" indent="-342900">
              <a:buFont typeface="Wingdings" panose="05000000000000000000" pitchFamily="2" charset="2"/>
              <a:buChar char="ü"/>
            </a:pPr>
            <a:r>
              <a:rPr lang="en-US" altLang="ja-JP" sz="2400" dirty="0" smtClean="0"/>
              <a:t>Violations</a:t>
            </a:r>
            <a:r>
              <a:rPr lang="ja-JP" altLang="en-US" sz="2400" dirty="0" smtClean="0"/>
              <a:t>が</a:t>
            </a:r>
            <a:r>
              <a:rPr lang="en-US" altLang="ja-JP" sz="2400" dirty="0" smtClean="0">
                <a:solidFill>
                  <a:srgbClr val="FF0000"/>
                </a:solidFill>
              </a:rPr>
              <a:t>Blocker, Critical</a:t>
            </a:r>
            <a:r>
              <a:rPr lang="ja-JP" altLang="en-US" sz="2400" dirty="0" smtClean="0"/>
              <a:t>のルール違反数が原則</a:t>
            </a:r>
            <a:r>
              <a:rPr lang="en-US" altLang="ja-JP" sz="2400" dirty="0" smtClean="0"/>
              <a:t>0</a:t>
            </a:r>
          </a:p>
          <a:p>
            <a:pPr marL="952455" lvl="1" indent="-342900">
              <a:buFont typeface="Wingdings" panose="05000000000000000000" pitchFamily="2" charset="2"/>
              <a:buChar char="ü"/>
            </a:pPr>
            <a:endParaRPr lang="en-US" altLang="ja-JP" sz="2400" dirty="0" smtClean="0"/>
          </a:p>
          <a:p>
            <a:pPr lvl="1"/>
            <a:endParaRPr kumimoji="1" lang="en-US" altLang="ja-JP" sz="2400" dirty="0" smtClean="0"/>
          </a:p>
          <a:p>
            <a:pPr marL="952455" lvl="1" indent="-342900">
              <a:buFont typeface="Wingdings" panose="05000000000000000000" pitchFamily="2" charset="2"/>
              <a:buChar char="ü"/>
            </a:pPr>
            <a:r>
              <a:rPr lang="en-US" altLang="ja-JP" sz="2400" dirty="0" smtClean="0"/>
              <a:t>Rules Compliance Index</a:t>
            </a:r>
            <a:r>
              <a:rPr lang="ja-JP" altLang="en-US" sz="2400" dirty="0" smtClean="0"/>
              <a:t>が原則</a:t>
            </a:r>
            <a:r>
              <a:rPr lang="en-US" altLang="ja-JP" sz="2400" dirty="0" smtClean="0"/>
              <a:t>90</a:t>
            </a:r>
            <a:r>
              <a:rPr lang="ja-JP" altLang="en-US" sz="2400" dirty="0" smtClean="0"/>
              <a:t>以上</a:t>
            </a:r>
            <a:endParaRPr lang="en-US" altLang="ja-JP" sz="2400" dirty="0" smtClean="0"/>
          </a:p>
          <a:p>
            <a:pPr marL="1562008" lvl="2" indent="-342900">
              <a:buFont typeface="Wingdings" panose="05000000000000000000" pitchFamily="2" charset="2"/>
              <a:buChar char="ü"/>
            </a:pPr>
            <a:r>
              <a:rPr lang="en-US" altLang="ja-JP" sz="1600" dirty="0" smtClean="0"/>
              <a:t>100-100*((10*Blocker) + (5*Critical) + (3*Majors) + (Minors)) /LOC</a:t>
            </a:r>
          </a:p>
          <a:p>
            <a:pPr marL="1562008" lvl="2" indent="-342900">
              <a:buFont typeface="Wingdings" panose="05000000000000000000" pitchFamily="2" charset="2"/>
              <a:buChar char="ü"/>
            </a:pPr>
            <a:endParaRPr lang="en-US" altLang="ja-JP" dirty="0" smtClean="0"/>
          </a:p>
          <a:p>
            <a:pPr marL="952455" lvl="1" indent="-342900">
              <a:buFont typeface="Wingdings" panose="05000000000000000000" pitchFamily="2" charset="2"/>
              <a:buChar char="ü"/>
            </a:pPr>
            <a:r>
              <a:rPr lang="en-US" altLang="ja-JP" sz="2400" dirty="0" smtClean="0"/>
              <a:t>Complexity/class</a:t>
            </a:r>
            <a:r>
              <a:rPr lang="ja-JP" altLang="en-US" sz="2400" dirty="0" smtClean="0"/>
              <a:t>が原則</a:t>
            </a:r>
            <a:r>
              <a:rPr lang="en-US" altLang="ja-JP" sz="2400" dirty="0" smtClean="0">
                <a:solidFill>
                  <a:srgbClr val="FF0000"/>
                </a:solidFill>
              </a:rPr>
              <a:t>20</a:t>
            </a:r>
            <a:r>
              <a:rPr lang="ja-JP" altLang="en-US" sz="2400" dirty="0" smtClean="0">
                <a:solidFill>
                  <a:srgbClr val="FF0000"/>
                </a:solidFill>
              </a:rPr>
              <a:t>以下</a:t>
            </a:r>
            <a:endParaRPr lang="en-US" altLang="ja-JP" sz="2400" dirty="0" smtClean="0">
              <a:solidFill>
                <a:srgbClr val="FF0000"/>
              </a:solidFill>
            </a:endParaRPr>
          </a:p>
          <a:p>
            <a:pPr marL="952455" lvl="1" indent="-342900">
              <a:buFont typeface="Wingdings" panose="05000000000000000000" pitchFamily="2" charset="2"/>
              <a:buChar char="ü"/>
            </a:pPr>
            <a:endParaRPr lang="en-US" altLang="ja-JP" sz="2400" dirty="0" smtClean="0">
              <a:solidFill>
                <a:srgbClr val="FF0000"/>
              </a:solidFill>
            </a:endParaRPr>
          </a:p>
          <a:p>
            <a:pPr marL="952455" lvl="1" indent="-342900">
              <a:buFont typeface="Wingdings" panose="05000000000000000000" pitchFamily="2" charset="2"/>
              <a:buChar char="ü"/>
            </a:pPr>
            <a:r>
              <a:rPr kumimoji="1" lang="en-US" altLang="ja-JP" sz="2400" dirty="0" smtClean="0"/>
              <a:t>API Document</a:t>
            </a:r>
            <a:r>
              <a:rPr kumimoji="1" lang="ja-JP" altLang="en-US" sz="2400" dirty="0" smtClean="0"/>
              <a:t>が原則</a:t>
            </a:r>
            <a:r>
              <a:rPr kumimoji="1" lang="en-US" altLang="ja-JP" sz="2400" dirty="0" smtClean="0"/>
              <a:t>100%</a:t>
            </a:r>
          </a:p>
          <a:p>
            <a:pPr marL="952455" lvl="1" indent="-342900">
              <a:buFont typeface="Wingdings" panose="05000000000000000000" pitchFamily="2" charset="2"/>
              <a:buChar char="ü"/>
            </a:pPr>
            <a:endParaRPr kumimoji="1" lang="en-US" altLang="ja-JP" sz="2400" dirty="0" smtClean="0"/>
          </a:p>
          <a:p>
            <a:pPr marL="952455" lvl="1" indent="-342900">
              <a:buFont typeface="Wingdings" panose="05000000000000000000" pitchFamily="2" charset="2"/>
              <a:buChar char="ü"/>
            </a:pPr>
            <a:r>
              <a:rPr lang="en-US" altLang="ja-JP" sz="2400" dirty="0" smtClean="0"/>
              <a:t>Unit Test</a:t>
            </a:r>
            <a:r>
              <a:rPr lang="ja-JP" altLang="en-US" sz="2400" dirty="0" smtClean="0"/>
              <a:t>実行結果が</a:t>
            </a:r>
            <a:r>
              <a:rPr lang="en-US" altLang="ja-JP" sz="2400" dirty="0" smtClean="0"/>
              <a:t>100%</a:t>
            </a:r>
            <a:endParaRPr kumimoji="1" lang="ja-JP" altLang="en-US" sz="2400" dirty="0"/>
          </a:p>
        </p:txBody>
      </p:sp>
      <p:sp>
        <p:nvSpPr>
          <p:cNvPr id="4" name="四角形吹き出し 3"/>
          <p:cNvSpPr/>
          <p:nvPr/>
        </p:nvSpPr>
        <p:spPr>
          <a:xfrm>
            <a:off x="6154613" y="3645024"/>
            <a:ext cx="3190875" cy="2647578"/>
          </a:xfrm>
          <a:prstGeom prst="wedgeRectCallout">
            <a:avLst>
              <a:gd name="adj1" fmla="val -59001"/>
              <a:gd name="adj2" fmla="val -2802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kumimoji="1" lang="en-US" altLang="ja-JP" sz="1050" dirty="0">
                <a:solidFill>
                  <a:schemeClr val="tx1"/>
                </a:solidFill>
              </a:rPr>
              <a:t>https://developer.klocwork.com/documentation/jp/insight/10-1/mccabe-cyclomatic-complexity</a:t>
            </a:r>
            <a:endParaRPr kumimoji="1" lang="ja-JP" altLang="en-US" sz="1050" dirty="0" smtClean="0">
              <a:solidFill>
                <a:schemeClr val="tx1"/>
              </a:solidFill>
            </a:endParaRPr>
          </a:p>
        </p:txBody>
      </p:sp>
      <p:graphicFrame>
        <p:nvGraphicFramePr>
          <p:cNvPr id="5" name="表 4"/>
          <p:cNvGraphicFramePr>
            <a:graphicFrameLocks noGrp="1"/>
          </p:cNvGraphicFramePr>
          <p:nvPr>
            <p:extLst>
              <p:ext uri="{D42A27DB-BD31-4B8C-83A1-F6EECF244321}">
                <p14:modId xmlns:p14="http://schemas.microsoft.com/office/powerpoint/2010/main" val="3396027303"/>
              </p:ext>
            </p:extLst>
          </p:nvPr>
        </p:nvGraphicFramePr>
        <p:xfrm>
          <a:off x="6260107" y="3709764"/>
          <a:ext cx="2990850" cy="2095500"/>
        </p:xfrm>
        <a:graphic>
          <a:graphicData uri="http://schemas.openxmlformats.org/drawingml/2006/table">
            <a:tbl>
              <a:tblPr/>
              <a:tblGrid>
                <a:gridCol w="900471">
                  <a:extLst>
                    <a:ext uri="{9D8B030D-6E8A-4147-A177-3AD203B41FA5}">
                      <a16:colId xmlns:a16="http://schemas.microsoft.com/office/drawing/2014/main" val="20000"/>
                    </a:ext>
                  </a:extLst>
                </a:gridCol>
                <a:gridCol w="2090379">
                  <a:extLst>
                    <a:ext uri="{9D8B030D-6E8A-4147-A177-3AD203B41FA5}">
                      <a16:colId xmlns:a16="http://schemas.microsoft.com/office/drawing/2014/main" val="20001"/>
                    </a:ext>
                  </a:extLst>
                </a:gridCol>
              </a:tblGrid>
              <a:tr h="365760">
                <a:tc>
                  <a:txBody>
                    <a:bodyPr/>
                    <a:lstStyle/>
                    <a:p>
                      <a:pPr algn="l" fontAlgn="b"/>
                      <a:r>
                        <a:rPr lang="ja-JP" altLang="en-US" sz="1050" b="1" dirty="0" smtClean="0">
                          <a:effectLst/>
                        </a:rPr>
                        <a:t>複雑度</a:t>
                      </a:r>
                      <a:endParaRPr lang="ja-JP" altLang="en-US" sz="1050" dirty="0">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ja-JP" altLang="en-US" sz="1050" b="1" dirty="0">
                          <a:effectLst/>
                        </a:rPr>
                        <a:t>リスク</a:t>
                      </a:r>
                      <a:r>
                        <a:rPr lang="ja-JP" altLang="en-US" sz="1050" b="1" dirty="0" smtClean="0">
                          <a:effectLst/>
                        </a:rPr>
                        <a:t>評価</a:t>
                      </a:r>
                      <a:endParaRPr lang="ja-JP" altLang="en-US" sz="1050" dirty="0">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en-US" altLang="ja-JP" sz="1050" dirty="0">
                          <a:effectLst/>
                        </a:rPr>
                        <a:t>1-10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ja-JP" altLang="en-US" sz="1050" dirty="0">
                          <a:effectLst/>
                        </a:rPr>
                        <a:t>ほとんどリスクのない簡単なモジュール</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US" altLang="ja-JP" sz="1050">
                          <a:effectLst/>
                        </a:rPr>
                        <a:t>11-20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ja-JP" altLang="en-US" sz="1050" dirty="0">
                          <a:effectLst/>
                        </a:rPr>
                        <a:t>中等度のリスクを伴うより複雑なモジュール</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US" altLang="ja-JP" sz="1050" dirty="0">
                          <a:effectLst/>
                        </a:rPr>
                        <a:t>21-50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ja-JP" altLang="en-US" sz="1050" dirty="0">
                          <a:effectLst/>
                        </a:rPr>
                        <a:t>高いリスクを伴う複雑なモジュール</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t"/>
                      <a:r>
                        <a:rPr lang="en-US" altLang="ja-JP" sz="1050">
                          <a:effectLst/>
                        </a:rPr>
                        <a:t>51 </a:t>
                      </a:r>
                      <a:r>
                        <a:rPr lang="ja-JP" altLang="en-US" sz="1050">
                          <a:effectLst/>
                        </a:rPr>
                        <a:t>以上</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ja-JP" altLang="en-US" sz="1050" dirty="0">
                          <a:effectLst/>
                        </a:rPr>
                        <a:t>非常に高いリスクを伴うテスト不可のプログラム</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8" name="四角形吹き出し 7"/>
          <p:cNvSpPr/>
          <p:nvPr/>
        </p:nvSpPr>
        <p:spPr>
          <a:xfrm>
            <a:off x="1781175" y="2302992"/>
            <a:ext cx="6524625" cy="621952"/>
          </a:xfrm>
          <a:prstGeom prst="wedgeRectCallout">
            <a:avLst>
              <a:gd name="adj1" fmla="val -13185"/>
              <a:gd name="adj2" fmla="val -66102"/>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en-US" altLang="ja-JP" sz="1400" dirty="0" smtClean="0">
                <a:solidFill>
                  <a:schemeClr val="tx1"/>
                </a:solidFill>
              </a:rPr>
              <a:t>Blocker/Critical</a:t>
            </a:r>
            <a:r>
              <a:rPr kumimoji="1" lang="ja-JP" altLang="en-US" sz="1400" dirty="0" smtClean="0">
                <a:solidFill>
                  <a:schemeClr val="tx1"/>
                </a:solidFill>
              </a:rPr>
              <a:t>は</a:t>
            </a:r>
            <a:r>
              <a:rPr kumimoji="1" lang="en-US" altLang="ja-JP" sz="1400" dirty="0" smtClean="0">
                <a:solidFill>
                  <a:schemeClr val="tx1"/>
                </a:solidFill>
              </a:rPr>
              <a:t>Security</a:t>
            </a:r>
            <a:r>
              <a:rPr kumimoji="1" lang="ja-JP" altLang="en-US" sz="1400" dirty="0">
                <a:solidFill>
                  <a:schemeClr val="tx1"/>
                </a:solidFill>
              </a:rPr>
              <a:t> </a:t>
            </a:r>
            <a:r>
              <a:rPr kumimoji="1" lang="en-US" altLang="ja-JP" sz="1400" dirty="0" smtClean="0">
                <a:solidFill>
                  <a:schemeClr val="tx1"/>
                </a:solidFill>
              </a:rPr>
              <a:t>Risk</a:t>
            </a:r>
            <a:r>
              <a:rPr kumimoji="1" lang="ja-JP" altLang="en-US" sz="1400" dirty="0" smtClean="0">
                <a:solidFill>
                  <a:schemeClr val="tx1"/>
                </a:solidFill>
              </a:rPr>
              <a:t>の可能性があるため</a:t>
            </a:r>
            <a:r>
              <a:rPr kumimoji="1" lang="en-US" altLang="ja-JP" sz="1400" dirty="0" smtClean="0">
                <a:solidFill>
                  <a:schemeClr val="tx1"/>
                </a:solidFill>
              </a:rPr>
              <a:t>http</a:t>
            </a:r>
            <a:r>
              <a:rPr kumimoji="1" lang="en-US" altLang="ja-JP" sz="1400" dirty="0">
                <a:solidFill>
                  <a:schemeClr val="tx1"/>
                </a:solidFill>
              </a:rPr>
              <a:t>://docs.sonarqube.org/display/SONAR/Metric+Definitions</a:t>
            </a:r>
            <a:endParaRPr kumimoji="1" lang="ja-JP" altLang="en-US" sz="1400" dirty="0" smtClean="0">
              <a:solidFill>
                <a:schemeClr val="tx1"/>
              </a:solidFill>
            </a:endParaRPr>
          </a:p>
        </p:txBody>
      </p:sp>
    </p:spTree>
    <p:extLst>
      <p:ext uri="{BB962C8B-B14F-4D97-AF65-F5344CB8AC3E}">
        <p14:creationId xmlns:p14="http://schemas.microsoft.com/office/powerpoint/2010/main" val="1993932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0"/>
          </p:nvPr>
        </p:nvSpPr>
        <p:spPr/>
        <p:txBody>
          <a:bodyPr/>
          <a:lstStyle/>
          <a:p>
            <a:r>
              <a:rPr kumimoji="1" lang="ja-JP" altLang="en-US" dirty="0" smtClean="0"/>
              <a:t>ソースコード静的解析結果</a:t>
            </a:r>
            <a:endParaRPr kumimoji="1" lang="ja-JP" altLang="en-US" dirty="0"/>
          </a:p>
        </p:txBody>
      </p:sp>
      <p:graphicFrame>
        <p:nvGraphicFramePr>
          <p:cNvPr id="2" name="コンテンツ プレースホルダー 1"/>
          <p:cNvGraphicFramePr>
            <a:graphicFrameLocks noGrp="1"/>
          </p:cNvGraphicFramePr>
          <p:nvPr>
            <p:ph idx="1"/>
            <p:extLst>
              <p:ext uri="{D42A27DB-BD31-4B8C-83A1-F6EECF244321}">
                <p14:modId xmlns:p14="http://schemas.microsoft.com/office/powerpoint/2010/main" val="2858824568"/>
              </p:ext>
            </p:extLst>
          </p:nvPr>
        </p:nvGraphicFramePr>
        <p:xfrm>
          <a:off x="473075" y="1052736"/>
          <a:ext cx="9232453" cy="4450080"/>
        </p:xfrm>
        <a:graphic>
          <a:graphicData uri="http://schemas.openxmlformats.org/drawingml/2006/table">
            <a:tbl>
              <a:tblPr firstRow="1" bandRow="1">
                <a:tableStyleId>{F5AB1C69-6EDB-4FF4-983F-18BD219EF322}</a:tableStyleId>
              </a:tblPr>
              <a:tblGrid>
                <a:gridCol w="1788795">
                  <a:extLst>
                    <a:ext uri="{9D8B030D-6E8A-4147-A177-3AD203B41FA5}">
                      <a16:colId xmlns:a16="http://schemas.microsoft.com/office/drawing/2014/main" val="20000"/>
                    </a:ext>
                  </a:extLst>
                </a:gridCol>
                <a:gridCol w="1250970">
                  <a:extLst>
                    <a:ext uri="{9D8B030D-6E8A-4147-A177-3AD203B41FA5}">
                      <a16:colId xmlns:a16="http://schemas.microsoft.com/office/drawing/2014/main" val="20001"/>
                    </a:ext>
                  </a:extLst>
                </a:gridCol>
                <a:gridCol w="1872208">
                  <a:extLst>
                    <a:ext uri="{9D8B030D-6E8A-4147-A177-3AD203B41FA5}">
                      <a16:colId xmlns:a16="http://schemas.microsoft.com/office/drawing/2014/main" val="20002"/>
                    </a:ext>
                  </a:extLst>
                </a:gridCol>
                <a:gridCol w="2664296">
                  <a:extLst>
                    <a:ext uri="{9D8B030D-6E8A-4147-A177-3AD203B41FA5}">
                      <a16:colId xmlns:a16="http://schemas.microsoft.com/office/drawing/2014/main" val="20003"/>
                    </a:ext>
                  </a:extLst>
                </a:gridCol>
                <a:gridCol w="1656184">
                  <a:extLst>
                    <a:ext uri="{9D8B030D-6E8A-4147-A177-3AD203B41FA5}">
                      <a16:colId xmlns:a16="http://schemas.microsoft.com/office/drawing/2014/main" val="20004"/>
                    </a:ext>
                  </a:extLst>
                </a:gridCol>
              </a:tblGrid>
              <a:tr h="370840">
                <a:tc>
                  <a:txBody>
                    <a:bodyPr/>
                    <a:lstStyle/>
                    <a:p>
                      <a:endParaRPr kumimoji="1" lang="ja-JP" altLang="en-US" sz="1400" dirty="0"/>
                    </a:p>
                  </a:txBody>
                  <a:tcPr/>
                </a:tc>
                <a:tc>
                  <a:txBody>
                    <a:bodyPr/>
                    <a:lstStyle/>
                    <a:p>
                      <a:endParaRPr kumimoji="1" lang="ja-JP" altLang="en-US" sz="1400"/>
                    </a:p>
                  </a:txBody>
                  <a:tcPr/>
                </a:tc>
                <a:tc>
                  <a:txBody>
                    <a:bodyPr/>
                    <a:lstStyle/>
                    <a:p>
                      <a:r>
                        <a:rPr kumimoji="1" lang="en-US" altLang="ja-JP" sz="1400" dirty="0" smtClean="0"/>
                        <a:t>Result(5.3.0)</a:t>
                      </a:r>
                      <a:endParaRPr kumimoji="1" lang="ja-JP" altLang="en-US" sz="1400" dirty="0"/>
                    </a:p>
                  </a:txBody>
                  <a:tcPr/>
                </a:tc>
                <a:tc>
                  <a:txBody>
                    <a:bodyPr/>
                    <a:lstStyle/>
                    <a:p>
                      <a:r>
                        <a:rPr kumimoji="1" lang="en-US" altLang="ja-JP" sz="1400" dirty="0" smtClean="0"/>
                        <a:t>Check Point</a:t>
                      </a:r>
                      <a:endParaRPr kumimoji="1" lang="ja-JP" altLang="en-US" sz="1400" dirty="0"/>
                    </a:p>
                  </a:txBody>
                  <a:tcPr/>
                </a:tc>
                <a:tc>
                  <a:txBody>
                    <a:bodyPr/>
                    <a:lstStyle/>
                    <a:p>
                      <a:r>
                        <a:rPr kumimoji="1" lang="en-US" altLang="ja-JP" sz="1400" dirty="0" smtClean="0"/>
                        <a:t>OK/NG</a:t>
                      </a:r>
                      <a:endParaRPr kumimoji="1" lang="ja-JP" altLang="en-US" sz="1400" dirty="0"/>
                    </a:p>
                  </a:txBody>
                  <a:tcPr/>
                </a:tc>
                <a:extLst>
                  <a:ext uri="{0D108BD9-81ED-4DB2-BD59-A6C34878D82A}">
                    <a16:rowId xmlns:a16="http://schemas.microsoft.com/office/drawing/2014/main" val="10000"/>
                  </a:ext>
                </a:extLst>
              </a:tr>
              <a:tr h="370840">
                <a:tc>
                  <a:txBody>
                    <a:bodyPr/>
                    <a:lstStyle/>
                    <a:p>
                      <a:r>
                        <a:rPr kumimoji="1" lang="en-US" altLang="ja-JP" sz="1400" dirty="0" smtClean="0"/>
                        <a:t>Line of code</a:t>
                      </a:r>
                      <a:endParaRPr kumimoji="1" lang="ja-JP" altLang="en-US" sz="1400" dirty="0"/>
                    </a:p>
                  </a:txBody>
                  <a:tcPr/>
                </a:tc>
                <a:tc>
                  <a:txBody>
                    <a:bodyPr/>
                    <a:lstStyle/>
                    <a:p>
                      <a:endParaRPr kumimoji="1" lang="ja-JP" altLang="en-US" sz="1400" dirty="0"/>
                    </a:p>
                  </a:txBody>
                  <a:tcPr/>
                </a:tc>
                <a:tc>
                  <a:txBody>
                    <a:bodyPr/>
                    <a:lstStyle/>
                    <a:p>
                      <a:r>
                        <a:rPr kumimoji="1" lang="en-US" altLang="ja-JP" sz="1400" dirty="0" smtClean="0"/>
                        <a:t>22127</a:t>
                      </a:r>
                      <a:endParaRPr kumimoji="1" lang="ja-JP" altLang="en-US" sz="1400" dirty="0"/>
                    </a:p>
                  </a:txBody>
                  <a:tcPr/>
                </a:tc>
                <a:tc>
                  <a:txBody>
                    <a:bodyPr/>
                    <a:lstStyle/>
                    <a:p>
                      <a:endParaRPr kumimoji="1" lang="ja-JP" altLang="en-US" sz="1400" dirty="0"/>
                    </a:p>
                  </a:txBody>
                  <a:tcPr/>
                </a:tc>
                <a:tc>
                  <a:txBody>
                    <a:bodyPr/>
                    <a:lstStyle/>
                    <a:p>
                      <a:r>
                        <a:rPr kumimoji="1" lang="en-US" altLang="ja-JP" sz="1400" dirty="0" smtClean="0"/>
                        <a:t>-</a:t>
                      </a:r>
                      <a:endParaRPr kumimoji="1" lang="ja-JP" altLang="en-US" sz="1400" dirty="0"/>
                    </a:p>
                  </a:txBody>
                  <a:tcPr/>
                </a:tc>
                <a:extLst>
                  <a:ext uri="{0D108BD9-81ED-4DB2-BD59-A6C34878D82A}">
                    <a16:rowId xmlns:a16="http://schemas.microsoft.com/office/drawing/2014/main" val="10001"/>
                  </a:ext>
                </a:extLst>
              </a:tr>
              <a:tr h="370840">
                <a:tc>
                  <a:txBody>
                    <a:bodyPr/>
                    <a:lstStyle/>
                    <a:p>
                      <a:r>
                        <a:rPr kumimoji="1" lang="en-US" altLang="ja-JP" sz="1400" dirty="0" smtClean="0"/>
                        <a:t>Document API</a:t>
                      </a:r>
                      <a:endParaRPr kumimoji="1" lang="ja-JP" altLang="en-US" sz="1400" dirty="0"/>
                    </a:p>
                  </a:txBody>
                  <a:tcPr/>
                </a:tc>
                <a:tc>
                  <a:txBody>
                    <a:bodyPr/>
                    <a:lstStyle/>
                    <a:p>
                      <a:endParaRPr kumimoji="1" lang="ja-JP" altLang="en-US" sz="1400" dirty="0"/>
                    </a:p>
                  </a:txBody>
                  <a:tcPr/>
                </a:tc>
                <a:tc>
                  <a:txBody>
                    <a:bodyPr/>
                    <a:lstStyle/>
                    <a:p>
                      <a:r>
                        <a:rPr kumimoji="1" lang="en-US" altLang="ja-JP" sz="1400" dirty="0" smtClean="0"/>
                        <a:t>100%</a:t>
                      </a:r>
                      <a:endParaRPr kumimoji="1" lang="ja-JP" altLang="en-US" sz="1400" dirty="0"/>
                    </a:p>
                  </a:txBody>
                  <a:tcPr/>
                </a:tc>
                <a:tc>
                  <a:txBody>
                    <a:bodyPr/>
                    <a:lstStyle/>
                    <a:p>
                      <a:r>
                        <a:rPr kumimoji="1" lang="en-US" altLang="ja-JP" sz="1400" dirty="0" smtClean="0"/>
                        <a:t>100%</a:t>
                      </a:r>
                      <a:r>
                        <a:rPr kumimoji="1" lang="ja-JP" altLang="en-US" sz="1400" dirty="0" smtClean="0"/>
                        <a:t>であること</a:t>
                      </a:r>
                      <a:endParaRPr kumimoji="1" lang="ja-JP" altLang="en-US" sz="1400" dirty="0"/>
                    </a:p>
                  </a:txBody>
                  <a:tcPr/>
                </a:tc>
                <a:tc>
                  <a:txBody>
                    <a:bodyPr/>
                    <a:lstStyle/>
                    <a:p>
                      <a:r>
                        <a:rPr kumimoji="1" lang="en-US" altLang="ja-JP" sz="1400" dirty="0" smtClean="0"/>
                        <a:t>OK</a:t>
                      </a:r>
                      <a:endParaRPr kumimoji="1" lang="ja-JP" altLang="en-US" sz="1400" dirty="0"/>
                    </a:p>
                  </a:txBody>
                  <a:tcPr/>
                </a:tc>
                <a:extLst>
                  <a:ext uri="{0D108BD9-81ED-4DB2-BD59-A6C34878D82A}">
                    <a16:rowId xmlns:a16="http://schemas.microsoft.com/office/drawing/2014/main" val="10002"/>
                  </a:ext>
                </a:extLst>
              </a:tr>
              <a:tr h="370840">
                <a:tc>
                  <a:txBody>
                    <a:bodyPr/>
                    <a:lstStyle/>
                    <a:p>
                      <a:r>
                        <a:rPr kumimoji="1" lang="en-US" altLang="ja-JP" sz="1400" dirty="0" smtClean="0"/>
                        <a:t>Unit test success</a:t>
                      </a:r>
                      <a:endParaRPr kumimoji="1" lang="ja-JP" altLang="en-US" sz="1400" dirty="0"/>
                    </a:p>
                  </a:txBody>
                  <a:tcPr/>
                </a:tc>
                <a:tc>
                  <a:txBody>
                    <a:bodyPr/>
                    <a:lstStyle/>
                    <a:p>
                      <a:endParaRPr kumimoji="1" lang="ja-JP" altLang="en-US" sz="1400" dirty="0"/>
                    </a:p>
                  </a:txBody>
                  <a:tcPr/>
                </a:tc>
                <a:tc>
                  <a:txBody>
                    <a:bodyPr/>
                    <a:lstStyle/>
                    <a:p>
                      <a:r>
                        <a:rPr kumimoji="1" lang="en-US" altLang="ja-JP" sz="1400" dirty="0" smtClean="0"/>
                        <a:t>100%</a:t>
                      </a:r>
                      <a:endParaRPr kumimoji="1" lang="ja-JP" altLang="en-US" sz="1400" dirty="0"/>
                    </a:p>
                  </a:txBody>
                  <a:tcPr/>
                </a:tc>
                <a:tc>
                  <a:txBody>
                    <a:bodyPr/>
                    <a:lstStyle/>
                    <a:p>
                      <a:r>
                        <a:rPr kumimoji="1" lang="en-US" altLang="ja-JP" sz="1400" dirty="0" smtClean="0"/>
                        <a:t>100%</a:t>
                      </a:r>
                      <a:r>
                        <a:rPr kumimoji="1" lang="ja-JP" altLang="en-US" sz="1400" dirty="0" smtClean="0"/>
                        <a:t>であること</a:t>
                      </a:r>
                      <a:endParaRPr kumimoji="1" lang="ja-JP" altLang="en-US" sz="1400" dirty="0"/>
                    </a:p>
                  </a:txBody>
                  <a:tcPr/>
                </a:tc>
                <a:tc>
                  <a:txBody>
                    <a:bodyPr/>
                    <a:lstStyle/>
                    <a:p>
                      <a:r>
                        <a:rPr kumimoji="1" lang="en-US" altLang="ja-JP" sz="1400" dirty="0" smtClean="0"/>
                        <a:t>OK</a:t>
                      </a:r>
                      <a:endParaRPr kumimoji="1" lang="ja-JP" altLang="en-US" sz="1400" dirty="0"/>
                    </a:p>
                  </a:txBody>
                  <a:tcPr/>
                </a:tc>
                <a:extLst>
                  <a:ext uri="{0D108BD9-81ED-4DB2-BD59-A6C34878D82A}">
                    <a16:rowId xmlns:a16="http://schemas.microsoft.com/office/drawing/2014/main" val="10003"/>
                  </a:ext>
                </a:extLst>
              </a:tr>
              <a:tr h="370840">
                <a:tc>
                  <a:txBody>
                    <a:bodyPr/>
                    <a:lstStyle/>
                    <a:p>
                      <a:r>
                        <a:rPr kumimoji="1" lang="en-US" altLang="ja-JP" sz="1400" dirty="0" smtClean="0"/>
                        <a:t>Code</a:t>
                      </a:r>
                      <a:r>
                        <a:rPr kumimoji="1" lang="en-US" altLang="ja-JP" sz="1400" baseline="0" dirty="0" smtClean="0"/>
                        <a:t> coverage</a:t>
                      </a:r>
                      <a:endParaRPr kumimoji="1" lang="ja-JP" altLang="en-US" sz="1400" dirty="0"/>
                    </a:p>
                  </a:txBody>
                  <a:tcPr/>
                </a:tc>
                <a:tc>
                  <a:txBody>
                    <a:bodyPr/>
                    <a:lstStyle/>
                    <a:p>
                      <a:endParaRPr kumimoji="1" lang="ja-JP" altLang="en-US" sz="1400" dirty="0"/>
                    </a:p>
                  </a:txBody>
                  <a:tcPr/>
                </a:tc>
                <a:tc>
                  <a:txBody>
                    <a:bodyPr/>
                    <a:lstStyle/>
                    <a:p>
                      <a:r>
                        <a:rPr kumimoji="1" lang="en-US" altLang="ja-JP" sz="1400" dirty="0" smtClean="0"/>
                        <a:t>98.7%</a:t>
                      </a:r>
                      <a:endParaRPr kumimoji="1" lang="ja-JP" altLang="en-US" sz="1400" dirty="0"/>
                    </a:p>
                  </a:txBody>
                  <a:tcPr/>
                </a:tc>
                <a:tc>
                  <a:txBody>
                    <a:bodyPr/>
                    <a:lstStyle/>
                    <a:p>
                      <a:r>
                        <a:rPr kumimoji="1" lang="ja-JP" altLang="en-US" sz="1400" dirty="0" smtClean="0"/>
                        <a:t>（参考値）</a:t>
                      </a:r>
                      <a:endParaRPr kumimoji="1" lang="ja-JP" altLang="en-US" sz="1400" dirty="0"/>
                    </a:p>
                  </a:txBody>
                  <a:tcPr/>
                </a:tc>
                <a:tc>
                  <a:txBody>
                    <a:bodyPr/>
                    <a:lstStyle/>
                    <a:p>
                      <a:r>
                        <a:rPr kumimoji="1" lang="en-US" altLang="ja-JP" sz="1400" dirty="0" smtClean="0"/>
                        <a:t>-</a:t>
                      </a:r>
                      <a:endParaRPr kumimoji="1" lang="ja-JP" altLang="en-US" sz="1400" dirty="0"/>
                    </a:p>
                  </a:txBody>
                  <a:tcPr/>
                </a:tc>
                <a:extLst>
                  <a:ext uri="{0D108BD9-81ED-4DB2-BD59-A6C34878D82A}">
                    <a16:rowId xmlns:a16="http://schemas.microsoft.com/office/drawing/2014/main" val="10004"/>
                  </a:ext>
                </a:extLst>
              </a:tr>
              <a:tr h="370840">
                <a:tc>
                  <a:txBody>
                    <a:bodyPr/>
                    <a:lstStyle/>
                    <a:p>
                      <a:r>
                        <a:rPr kumimoji="1" lang="en-US" altLang="ja-JP" sz="1400" dirty="0" smtClean="0"/>
                        <a:t>Complexity</a:t>
                      </a:r>
                      <a:r>
                        <a:rPr kumimoji="1" lang="en-US" altLang="ja-JP" sz="1400" baseline="0" dirty="0" smtClean="0"/>
                        <a:t>/class</a:t>
                      </a:r>
                      <a:endParaRPr kumimoji="1" lang="ja-JP" altLang="en-US" sz="1400" dirty="0"/>
                    </a:p>
                  </a:txBody>
                  <a:tcPr/>
                </a:tc>
                <a:tc>
                  <a:txBody>
                    <a:bodyPr/>
                    <a:lstStyle/>
                    <a:p>
                      <a:endParaRPr kumimoji="1" lang="ja-JP" altLang="en-US" sz="1400" dirty="0"/>
                    </a:p>
                  </a:txBody>
                  <a:tcPr/>
                </a:tc>
                <a:tc>
                  <a:txBody>
                    <a:bodyPr/>
                    <a:lstStyle/>
                    <a:p>
                      <a:r>
                        <a:rPr kumimoji="1" lang="en-US" altLang="ja-JP" sz="1400" dirty="0" smtClean="0"/>
                        <a:t>8.5</a:t>
                      </a:r>
                      <a:endParaRPr kumimoji="1" lang="ja-JP" altLang="en-US" sz="1400" dirty="0"/>
                    </a:p>
                  </a:txBody>
                  <a:tcPr/>
                </a:tc>
                <a:tc>
                  <a:txBody>
                    <a:bodyPr/>
                    <a:lstStyle/>
                    <a:p>
                      <a:r>
                        <a:rPr kumimoji="1" lang="en-US" altLang="ja-JP" sz="1400" dirty="0" smtClean="0"/>
                        <a:t>20</a:t>
                      </a:r>
                      <a:r>
                        <a:rPr kumimoji="1" lang="ja-JP" altLang="en-US" sz="1400" dirty="0" smtClean="0"/>
                        <a:t>以下であること</a:t>
                      </a:r>
                      <a:endParaRPr kumimoji="1" lang="ja-JP" altLang="en-US" sz="1400" dirty="0"/>
                    </a:p>
                  </a:txBody>
                  <a:tcPr/>
                </a:tc>
                <a:tc>
                  <a:txBody>
                    <a:bodyPr/>
                    <a:lstStyle/>
                    <a:p>
                      <a:r>
                        <a:rPr kumimoji="1" lang="en-US" altLang="ja-JP" sz="1400" dirty="0" smtClean="0"/>
                        <a:t>OK</a:t>
                      </a:r>
                      <a:endParaRPr kumimoji="1" lang="ja-JP" altLang="en-US" sz="1400" dirty="0"/>
                    </a:p>
                  </a:txBody>
                  <a:tcPr/>
                </a:tc>
                <a:extLst>
                  <a:ext uri="{0D108BD9-81ED-4DB2-BD59-A6C34878D82A}">
                    <a16:rowId xmlns:a16="http://schemas.microsoft.com/office/drawing/2014/main" val="10005"/>
                  </a:ext>
                </a:extLst>
              </a:tr>
              <a:tr h="370840">
                <a:tc>
                  <a:txBody>
                    <a:bodyPr/>
                    <a:lstStyle/>
                    <a:p>
                      <a:r>
                        <a:rPr kumimoji="1" lang="en-US" altLang="ja-JP" sz="1400" dirty="0" smtClean="0"/>
                        <a:t>Rule compliance</a:t>
                      </a:r>
                      <a:endParaRPr kumimoji="1" lang="ja-JP" altLang="en-US" sz="1400" dirty="0"/>
                    </a:p>
                  </a:txBody>
                  <a:tcPr/>
                </a:tc>
                <a:tc>
                  <a:txBody>
                    <a:bodyPr/>
                    <a:lstStyle/>
                    <a:p>
                      <a:endParaRPr kumimoji="1" lang="ja-JP" altLang="en-US" sz="1400" dirty="0"/>
                    </a:p>
                  </a:txBody>
                  <a:tcPr/>
                </a:tc>
                <a:tc>
                  <a:txBody>
                    <a:bodyPr/>
                    <a:lstStyle/>
                    <a:p>
                      <a:r>
                        <a:rPr kumimoji="1" lang="en-US" altLang="ja-JP" sz="1400" dirty="0" smtClean="0"/>
                        <a:t>99.2</a:t>
                      </a:r>
                      <a:endParaRPr kumimoji="1" lang="ja-JP" altLang="en-US" sz="1400" dirty="0"/>
                    </a:p>
                  </a:txBody>
                  <a:tcPr/>
                </a:tc>
                <a:tc>
                  <a:txBody>
                    <a:bodyPr/>
                    <a:lstStyle/>
                    <a:p>
                      <a:r>
                        <a:rPr kumimoji="1" lang="en-US" altLang="ja-JP" sz="1400" dirty="0" smtClean="0"/>
                        <a:t>90</a:t>
                      </a:r>
                      <a:r>
                        <a:rPr kumimoji="1" lang="ja-JP" altLang="en-US" sz="1400" dirty="0" smtClean="0"/>
                        <a:t>以上であること</a:t>
                      </a:r>
                      <a:endParaRPr kumimoji="1" lang="ja-JP" altLang="en-US" sz="1400" dirty="0"/>
                    </a:p>
                  </a:txBody>
                  <a:tcPr/>
                </a:tc>
                <a:tc>
                  <a:txBody>
                    <a:bodyPr/>
                    <a:lstStyle/>
                    <a:p>
                      <a:r>
                        <a:rPr kumimoji="1" lang="en-US" altLang="ja-JP" sz="1400" dirty="0" smtClean="0"/>
                        <a:t>OK</a:t>
                      </a:r>
                      <a:endParaRPr kumimoji="1" lang="ja-JP" altLang="en-US" sz="1400" dirty="0"/>
                    </a:p>
                  </a:txBody>
                  <a:tcPr/>
                </a:tc>
                <a:extLst>
                  <a:ext uri="{0D108BD9-81ED-4DB2-BD59-A6C34878D82A}">
                    <a16:rowId xmlns:a16="http://schemas.microsoft.com/office/drawing/2014/main" val="10006"/>
                  </a:ext>
                </a:extLst>
              </a:tr>
              <a:tr h="370840">
                <a:tc>
                  <a:txBody>
                    <a:bodyPr/>
                    <a:lstStyle/>
                    <a:p>
                      <a:endParaRPr kumimoji="1" lang="ja-JP" altLang="en-US" sz="1400" dirty="0"/>
                    </a:p>
                  </a:txBody>
                  <a:tcPr/>
                </a:tc>
                <a:tc>
                  <a:txBody>
                    <a:bodyPr/>
                    <a:lstStyle/>
                    <a:p>
                      <a:r>
                        <a:rPr kumimoji="1" lang="en-US" altLang="ja-JP" sz="1400" dirty="0" smtClean="0"/>
                        <a:t>Blocker</a:t>
                      </a:r>
                      <a:endParaRPr kumimoji="1" lang="ja-JP" altLang="en-US" sz="1400" dirty="0"/>
                    </a:p>
                  </a:txBody>
                  <a:tcPr/>
                </a:tc>
                <a:tc>
                  <a:txBody>
                    <a:bodyPr/>
                    <a:lstStyle/>
                    <a:p>
                      <a:r>
                        <a:rPr kumimoji="1" lang="en-US" altLang="ja-JP" sz="1400" dirty="0" smtClean="0"/>
                        <a:t>0</a:t>
                      </a:r>
                      <a:endParaRPr kumimoji="1" lang="ja-JP" altLang="en-US" sz="1400" dirty="0"/>
                    </a:p>
                  </a:txBody>
                  <a:tcPr/>
                </a:tc>
                <a:tc>
                  <a:txBody>
                    <a:bodyPr/>
                    <a:lstStyle/>
                    <a:p>
                      <a:r>
                        <a:rPr kumimoji="1" lang="en-US" altLang="ja-JP" sz="1400" dirty="0" smtClean="0"/>
                        <a:t>0</a:t>
                      </a:r>
                      <a:r>
                        <a:rPr kumimoji="1" lang="ja-JP" altLang="en-US" sz="1400" dirty="0" smtClean="0"/>
                        <a:t>であること</a:t>
                      </a:r>
                      <a:endParaRPr kumimoji="1" lang="ja-JP" altLang="en-US" sz="1400" dirty="0"/>
                    </a:p>
                  </a:txBody>
                  <a:tcPr/>
                </a:tc>
                <a:tc>
                  <a:txBody>
                    <a:bodyPr/>
                    <a:lstStyle/>
                    <a:p>
                      <a:r>
                        <a:rPr kumimoji="1" lang="en-US" altLang="ja-JP" sz="1400" dirty="0" smtClean="0"/>
                        <a:t>OK</a:t>
                      </a:r>
                      <a:endParaRPr kumimoji="1" lang="ja-JP" altLang="en-US" sz="1400" dirty="0"/>
                    </a:p>
                  </a:txBody>
                  <a:tcPr/>
                </a:tc>
                <a:extLst>
                  <a:ext uri="{0D108BD9-81ED-4DB2-BD59-A6C34878D82A}">
                    <a16:rowId xmlns:a16="http://schemas.microsoft.com/office/drawing/2014/main" val="10007"/>
                  </a:ext>
                </a:extLst>
              </a:tr>
              <a:tr h="370840">
                <a:tc>
                  <a:txBody>
                    <a:bodyPr/>
                    <a:lstStyle/>
                    <a:p>
                      <a:endParaRPr kumimoji="1" lang="ja-JP" altLang="en-US" sz="1400" dirty="0"/>
                    </a:p>
                  </a:txBody>
                  <a:tcPr/>
                </a:tc>
                <a:tc>
                  <a:txBody>
                    <a:bodyPr/>
                    <a:lstStyle/>
                    <a:p>
                      <a:r>
                        <a:rPr kumimoji="1" lang="en-US" altLang="ja-JP" sz="1400" dirty="0" smtClean="0"/>
                        <a:t>Critical</a:t>
                      </a:r>
                      <a:endParaRPr kumimoji="1" lang="ja-JP" altLang="en-US" sz="1400" dirty="0"/>
                    </a:p>
                  </a:txBody>
                  <a:tcPr/>
                </a:tc>
                <a:tc>
                  <a:txBody>
                    <a:bodyPr/>
                    <a:lstStyle/>
                    <a:p>
                      <a:r>
                        <a:rPr kumimoji="1" lang="en-US" altLang="ja-JP" sz="1400" dirty="0" smtClean="0"/>
                        <a:t>0</a:t>
                      </a:r>
                      <a:endParaRPr kumimoji="1" lang="ja-JP" altLang="en-US" sz="1400" dirty="0"/>
                    </a:p>
                  </a:txBody>
                  <a:tcPr/>
                </a:tc>
                <a:tc>
                  <a:txBody>
                    <a:bodyPr/>
                    <a:lstStyle/>
                    <a:p>
                      <a:r>
                        <a:rPr kumimoji="1" lang="en-US" altLang="ja-JP" sz="1400" dirty="0" smtClean="0"/>
                        <a:t>0</a:t>
                      </a:r>
                      <a:r>
                        <a:rPr kumimoji="1" lang="ja-JP" altLang="en-US" sz="1400" dirty="0" smtClean="0"/>
                        <a:t>であること</a:t>
                      </a:r>
                      <a:endParaRPr kumimoji="1" lang="ja-JP" altLang="en-US" sz="1400" dirty="0"/>
                    </a:p>
                  </a:txBody>
                  <a:tcPr/>
                </a:tc>
                <a:tc>
                  <a:txBody>
                    <a:bodyPr/>
                    <a:lstStyle/>
                    <a:p>
                      <a:r>
                        <a:rPr kumimoji="1" lang="en-US" altLang="ja-JP" sz="1400" dirty="0" smtClean="0"/>
                        <a:t>OK</a:t>
                      </a:r>
                      <a:endParaRPr kumimoji="1" lang="ja-JP" altLang="en-US" sz="1400" dirty="0"/>
                    </a:p>
                  </a:txBody>
                  <a:tcPr/>
                </a:tc>
                <a:extLst>
                  <a:ext uri="{0D108BD9-81ED-4DB2-BD59-A6C34878D82A}">
                    <a16:rowId xmlns:a16="http://schemas.microsoft.com/office/drawing/2014/main" val="10008"/>
                  </a:ext>
                </a:extLst>
              </a:tr>
              <a:tr h="370840">
                <a:tc>
                  <a:txBody>
                    <a:bodyPr/>
                    <a:lstStyle/>
                    <a:p>
                      <a:endParaRPr kumimoji="1" lang="ja-JP" altLang="en-US" sz="1400" dirty="0"/>
                    </a:p>
                  </a:txBody>
                  <a:tcPr/>
                </a:tc>
                <a:tc>
                  <a:txBody>
                    <a:bodyPr/>
                    <a:lstStyle/>
                    <a:p>
                      <a:r>
                        <a:rPr kumimoji="1" lang="en-US" altLang="ja-JP" sz="1400" dirty="0" smtClean="0"/>
                        <a:t>Major</a:t>
                      </a:r>
                      <a:endParaRPr kumimoji="1" lang="ja-JP" altLang="en-US" sz="1400" dirty="0"/>
                    </a:p>
                  </a:txBody>
                  <a:tcPr/>
                </a:tc>
                <a:tc>
                  <a:txBody>
                    <a:bodyPr/>
                    <a:lstStyle/>
                    <a:p>
                      <a:r>
                        <a:rPr kumimoji="1" lang="en-US" altLang="ja-JP" sz="1400" dirty="0" smtClean="0"/>
                        <a:t>45</a:t>
                      </a:r>
                      <a:endParaRPr kumimoji="1" lang="ja-JP" altLang="en-US" sz="1400" dirty="0"/>
                    </a:p>
                  </a:txBody>
                  <a:tcPr/>
                </a:tc>
                <a:tc>
                  <a:txBody>
                    <a:bodyPr/>
                    <a:lstStyle/>
                    <a:p>
                      <a:endParaRPr kumimoji="1" lang="ja-JP" altLang="en-US" sz="1400" dirty="0"/>
                    </a:p>
                  </a:txBody>
                  <a:tcPr/>
                </a:tc>
                <a:tc>
                  <a:txBody>
                    <a:bodyPr/>
                    <a:lstStyle/>
                    <a:p>
                      <a:r>
                        <a:rPr kumimoji="1" lang="en-US" altLang="ja-JP" sz="1400" dirty="0" smtClean="0"/>
                        <a:t>-</a:t>
                      </a:r>
                      <a:endParaRPr kumimoji="1" lang="ja-JP" altLang="en-US" sz="1400" dirty="0"/>
                    </a:p>
                  </a:txBody>
                  <a:tcPr/>
                </a:tc>
                <a:extLst>
                  <a:ext uri="{0D108BD9-81ED-4DB2-BD59-A6C34878D82A}">
                    <a16:rowId xmlns:a16="http://schemas.microsoft.com/office/drawing/2014/main" val="10009"/>
                  </a:ext>
                </a:extLst>
              </a:tr>
              <a:tr h="370840">
                <a:tc>
                  <a:txBody>
                    <a:bodyPr/>
                    <a:lstStyle/>
                    <a:p>
                      <a:endParaRPr kumimoji="1" lang="ja-JP" altLang="en-US" sz="1400" dirty="0"/>
                    </a:p>
                  </a:txBody>
                  <a:tcPr/>
                </a:tc>
                <a:tc>
                  <a:txBody>
                    <a:bodyPr/>
                    <a:lstStyle/>
                    <a:p>
                      <a:r>
                        <a:rPr kumimoji="1" lang="en-US" altLang="ja-JP" sz="1400" dirty="0" smtClean="0"/>
                        <a:t>Minor</a:t>
                      </a:r>
                      <a:endParaRPr kumimoji="1" lang="ja-JP" altLang="en-US" sz="1400" dirty="0"/>
                    </a:p>
                  </a:txBody>
                  <a:tcPr/>
                </a:tc>
                <a:tc>
                  <a:txBody>
                    <a:bodyPr/>
                    <a:lstStyle/>
                    <a:p>
                      <a:r>
                        <a:rPr kumimoji="1" lang="en-US" altLang="ja-JP" sz="1400" dirty="0" smtClean="0"/>
                        <a:t>36</a:t>
                      </a:r>
                      <a:endParaRPr kumimoji="1" lang="ja-JP" altLang="en-US" sz="1400" dirty="0"/>
                    </a:p>
                  </a:txBody>
                  <a:tcPr/>
                </a:tc>
                <a:tc>
                  <a:txBody>
                    <a:bodyPr/>
                    <a:lstStyle/>
                    <a:p>
                      <a:endParaRPr kumimoji="1" lang="ja-JP" altLang="en-US" sz="1400" dirty="0"/>
                    </a:p>
                  </a:txBody>
                  <a:tcPr/>
                </a:tc>
                <a:tc>
                  <a:txBody>
                    <a:bodyPr/>
                    <a:lstStyle/>
                    <a:p>
                      <a:r>
                        <a:rPr kumimoji="1" lang="en-US" altLang="ja-JP" sz="1400" dirty="0" smtClean="0"/>
                        <a:t>-</a:t>
                      </a:r>
                      <a:endParaRPr kumimoji="1" lang="ja-JP" altLang="en-US" sz="1400" dirty="0"/>
                    </a:p>
                  </a:txBody>
                  <a:tcPr/>
                </a:tc>
                <a:extLst>
                  <a:ext uri="{0D108BD9-81ED-4DB2-BD59-A6C34878D82A}">
                    <a16:rowId xmlns:a16="http://schemas.microsoft.com/office/drawing/2014/main" val="10010"/>
                  </a:ext>
                </a:extLst>
              </a:tr>
              <a:tr h="370840">
                <a:tc>
                  <a:txBody>
                    <a:bodyPr/>
                    <a:lstStyle/>
                    <a:p>
                      <a:endParaRPr kumimoji="1" lang="ja-JP" altLang="en-US" sz="1400" dirty="0"/>
                    </a:p>
                  </a:txBody>
                  <a:tcPr/>
                </a:tc>
                <a:tc>
                  <a:txBody>
                    <a:bodyPr/>
                    <a:lstStyle/>
                    <a:p>
                      <a:r>
                        <a:rPr kumimoji="1" lang="en-US" altLang="ja-JP" sz="1400" dirty="0" smtClean="0"/>
                        <a:t>Info</a:t>
                      </a:r>
                      <a:endParaRPr kumimoji="1" lang="ja-JP" altLang="en-US" sz="1400" dirty="0"/>
                    </a:p>
                  </a:txBody>
                  <a:tcPr/>
                </a:tc>
                <a:tc>
                  <a:txBody>
                    <a:bodyPr/>
                    <a:lstStyle/>
                    <a:p>
                      <a:r>
                        <a:rPr kumimoji="1" lang="en-US" altLang="ja-JP" sz="1400" dirty="0" smtClean="0"/>
                        <a:t>13</a:t>
                      </a:r>
                      <a:endParaRPr kumimoji="1" lang="ja-JP" altLang="en-US" sz="1400" dirty="0"/>
                    </a:p>
                  </a:txBody>
                  <a:tcPr/>
                </a:tc>
                <a:tc>
                  <a:txBody>
                    <a:bodyPr/>
                    <a:lstStyle/>
                    <a:p>
                      <a:endParaRPr kumimoji="1" lang="ja-JP" altLang="en-US" sz="1400" dirty="0"/>
                    </a:p>
                  </a:txBody>
                  <a:tcPr/>
                </a:tc>
                <a:tc>
                  <a:txBody>
                    <a:bodyPr/>
                    <a:lstStyle/>
                    <a:p>
                      <a:r>
                        <a:rPr kumimoji="1" lang="en-US" altLang="ja-JP" sz="1400" dirty="0" smtClean="0"/>
                        <a:t>-</a:t>
                      </a:r>
                      <a:endParaRPr kumimoji="1" lang="ja-JP" altLang="en-US" sz="1400" dirty="0"/>
                    </a:p>
                  </a:txBody>
                  <a:tcPr/>
                </a:tc>
                <a:extLst>
                  <a:ext uri="{0D108BD9-81ED-4DB2-BD59-A6C34878D82A}">
                    <a16:rowId xmlns:a16="http://schemas.microsoft.com/office/drawing/2014/main" val="10011"/>
                  </a:ext>
                </a:extLst>
              </a:tr>
            </a:tbl>
          </a:graphicData>
        </a:graphic>
      </p:graphicFrame>
      <p:sp>
        <p:nvSpPr>
          <p:cNvPr id="3" name="角丸四角形 2"/>
          <p:cNvSpPr/>
          <p:nvPr/>
        </p:nvSpPr>
        <p:spPr>
          <a:xfrm>
            <a:off x="4456018" y="4782736"/>
            <a:ext cx="5400600" cy="576064"/>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t>静的コード解析による品質評価基準に満たしてい</a:t>
            </a:r>
            <a:r>
              <a:rPr lang="ja-JP" altLang="en-US" dirty="0"/>
              <a:t>る</a:t>
            </a:r>
            <a:endParaRPr kumimoji="1" lang="ja-JP" altLang="en-US" dirty="0"/>
          </a:p>
        </p:txBody>
      </p:sp>
      <p:sp>
        <p:nvSpPr>
          <p:cNvPr id="8" name="正方形/長方形 7"/>
          <p:cNvSpPr/>
          <p:nvPr/>
        </p:nvSpPr>
        <p:spPr>
          <a:xfrm>
            <a:off x="238125" y="683404"/>
            <a:ext cx="8039100" cy="369332"/>
          </a:xfrm>
          <a:prstGeom prst="rect">
            <a:avLst/>
          </a:prstGeom>
        </p:spPr>
        <p:txBody>
          <a:bodyPr wrap="square">
            <a:spAutoFit/>
          </a:bodyPr>
          <a:lstStyle/>
          <a:p>
            <a:r>
              <a:rPr lang="en-US" altLang="ja-JP" dirty="0" err="1" smtClean="0"/>
              <a:t>SonarQube</a:t>
            </a:r>
            <a:r>
              <a:rPr lang="ja-JP" altLang="en-US" dirty="0" smtClean="0"/>
              <a:t>による静的コード解析結果</a:t>
            </a:r>
            <a:endParaRPr lang="ja-JP" altLang="en-US" dirty="0"/>
          </a:p>
        </p:txBody>
      </p:sp>
      <p:sp>
        <p:nvSpPr>
          <p:cNvPr id="9" name="正方形/長方形 8"/>
          <p:cNvSpPr/>
          <p:nvPr/>
        </p:nvSpPr>
        <p:spPr>
          <a:xfrm>
            <a:off x="238125" y="5589240"/>
            <a:ext cx="8039100" cy="369332"/>
          </a:xfrm>
          <a:prstGeom prst="rect">
            <a:avLst/>
          </a:prstGeom>
        </p:spPr>
        <p:txBody>
          <a:bodyPr wrap="square">
            <a:spAutoFit/>
          </a:bodyPr>
          <a:lstStyle/>
          <a:p>
            <a:r>
              <a:rPr lang="ja-JP" altLang="en-US" dirty="0" smtClean="0"/>
              <a:t>ソースコードレビュー結果</a:t>
            </a:r>
            <a:endParaRPr lang="ja-JP" altLang="en-US" dirty="0"/>
          </a:p>
        </p:txBody>
      </p:sp>
      <p:sp>
        <p:nvSpPr>
          <p:cNvPr id="10" name="角丸四角形 9"/>
          <p:cNvSpPr/>
          <p:nvPr/>
        </p:nvSpPr>
        <p:spPr>
          <a:xfrm>
            <a:off x="4470587" y="5756964"/>
            <a:ext cx="5400600" cy="576064"/>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t>修正量が軽微のため、指摘事項なし</a:t>
            </a:r>
            <a:endParaRPr kumimoji="1" lang="ja-JP" altLang="en-US" dirty="0"/>
          </a:p>
        </p:txBody>
      </p:sp>
    </p:spTree>
    <p:extLst>
      <p:ext uri="{BB962C8B-B14F-4D97-AF65-F5344CB8AC3E}">
        <p14:creationId xmlns:p14="http://schemas.microsoft.com/office/powerpoint/2010/main" val="989766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kumimoji="1" lang="ja-JP" altLang="en-US" dirty="0" smtClean="0"/>
              <a:t>機能テスト結果</a:t>
            </a:r>
            <a:endParaRPr kumimoji="1" lang="ja-JP" altLang="en-US" dirty="0"/>
          </a:p>
        </p:txBody>
      </p:sp>
      <p:sp>
        <p:nvSpPr>
          <p:cNvPr id="5" name="コンテンツ プレースホルダー 2"/>
          <p:cNvSpPr>
            <a:spLocks noGrp="1"/>
          </p:cNvSpPr>
          <p:nvPr>
            <p:ph idx="1"/>
          </p:nvPr>
        </p:nvSpPr>
        <p:spPr/>
        <p:txBody>
          <a:bodyPr/>
          <a:lstStyle/>
          <a:p>
            <a:pPr marL="457200" indent="-457200">
              <a:buFont typeface="Wingdings" panose="05000000000000000000" pitchFamily="2" charset="2"/>
              <a:buChar char="n"/>
            </a:pPr>
            <a:r>
              <a:rPr lang="ja-JP" altLang="en-US" sz="2800" dirty="0" smtClean="0"/>
              <a:t>「共通ライブラリ」に関するテスト</a:t>
            </a:r>
            <a:endParaRPr lang="en-US" altLang="ja-JP" sz="2800" dirty="0" smtClean="0"/>
          </a:p>
          <a:p>
            <a:pPr marL="457200" indent="-457200">
              <a:buFont typeface="Wingdings" panose="05000000000000000000" pitchFamily="2" charset="2"/>
              <a:buChar char="n"/>
            </a:pPr>
            <a:endParaRPr lang="en-US" altLang="ja-JP" sz="2800" dirty="0"/>
          </a:p>
          <a:p>
            <a:pPr marL="457200" indent="-457200">
              <a:buFont typeface="Wingdings" panose="05000000000000000000" pitchFamily="2" charset="2"/>
              <a:buChar char="n"/>
            </a:pPr>
            <a:endParaRPr lang="en-US" altLang="ja-JP" sz="2800" dirty="0" smtClean="0"/>
          </a:p>
          <a:p>
            <a:endParaRPr lang="en-US" altLang="ja-JP" sz="2800" dirty="0" smtClean="0"/>
          </a:p>
          <a:p>
            <a:pPr marL="457200" indent="-457200">
              <a:buFont typeface="Wingdings" panose="05000000000000000000" pitchFamily="2" charset="2"/>
              <a:buChar char="n"/>
            </a:pPr>
            <a:endParaRPr lang="en-US" altLang="ja-JP" sz="2800" dirty="0" smtClean="0"/>
          </a:p>
          <a:p>
            <a:endParaRPr lang="en-US" altLang="ja-JP" sz="2800" dirty="0" smtClean="0"/>
          </a:p>
          <a:p>
            <a:pPr marL="457200" indent="-457200">
              <a:buFont typeface="Wingdings" panose="05000000000000000000" pitchFamily="2" charset="2"/>
              <a:buChar char="n"/>
            </a:pPr>
            <a:endParaRPr lang="en-US" altLang="ja-JP" sz="2800" dirty="0"/>
          </a:p>
          <a:p>
            <a:pPr marL="457200" indent="-457200">
              <a:buFont typeface="Wingdings" panose="05000000000000000000" pitchFamily="2" charset="2"/>
              <a:buChar char="n"/>
            </a:pPr>
            <a:endParaRPr kumimoji="1" lang="en-US" altLang="ja-JP" sz="2800" dirty="0" smtClean="0"/>
          </a:p>
          <a:p>
            <a:pPr marL="342900" indent="-342900">
              <a:buFont typeface="Arial" panose="020B0604020202020204" pitchFamily="34" charset="0"/>
              <a:buChar char="•"/>
            </a:pPr>
            <a:endParaRPr lang="en-US" altLang="ja-JP" sz="2800" dirty="0" smtClean="0"/>
          </a:p>
          <a:p>
            <a:pPr marL="342900" indent="-342900">
              <a:buFont typeface="Arial" panose="020B0604020202020204" pitchFamily="34" charset="0"/>
              <a:buChar char="•"/>
            </a:pPr>
            <a:endParaRPr lang="en-US" altLang="ja-JP" sz="2800" dirty="0"/>
          </a:p>
          <a:p>
            <a:pPr marL="342900" indent="-342900">
              <a:buFont typeface="Arial" panose="020B0604020202020204" pitchFamily="34" charset="0"/>
              <a:buChar char="•"/>
            </a:pPr>
            <a:endParaRPr lang="en-US" altLang="ja-JP" sz="2800" dirty="0" smtClean="0"/>
          </a:p>
          <a:p>
            <a:pPr marL="342900" indent="-342900">
              <a:buFont typeface="Arial" panose="020B0604020202020204" pitchFamily="34" charset="0"/>
              <a:buChar char="•"/>
            </a:pPr>
            <a:endParaRPr lang="en-US" altLang="ja-JP" sz="2800" dirty="0"/>
          </a:p>
          <a:p>
            <a:pPr marL="342900" indent="-342900">
              <a:buFont typeface="Arial" panose="020B0604020202020204" pitchFamily="34" charset="0"/>
              <a:buChar char="•"/>
            </a:pPr>
            <a:endParaRPr lang="en-US" altLang="ja-JP" sz="2800" dirty="0" smtClean="0"/>
          </a:p>
          <a:p>
            <a:pPr marL="342900" indent="-342900">
              <a:buFont typeface="Arial" panose="020B0604020202020204" pitchFamily="34" charset="0"/>
              <a:buChar char="•"/>
            </a:pPr>
            <a:endParaRPr lang="en-US" altLang="ja-JP" sz="2800" dirty="0" smtClean="0"/>
          </a:p>
          <a:p>
            <a:pPr marL="342900" indent="-342900">
              <a:buFont typeface="Arial" panose="020B0604020202020204" pitchFamily="34" charset="0"/>
              <a:buChar char="•"/>
            </a:pPr>
            <a:endParaRPr kumimoji="1" lang="en-US" altLang="ja-JP" sz="2800" dirty="0" smtClean="0"/>
          </a:p>
          <a:p>
            <a:pPr marL="342900" indent="-342900">
              <a:buFont typeface="Arial" panose="020B0604020202020204" pitchFamily="34" charset="0"/>
              <a:buChar char="•"/>
            </a:pPr>
            <a:endParaRPr kumimoji="1" lang="ja-JP" altLang="en-US" sz="2800" dirty="0"/>
          </a:p>
        </p:txBody>
      </p:sp>
      <p:graphicFrame>
        <p:nvGraphicFramePr>
          <p:cNvPr id="7" name="表 6"/>
          <p:cNvGraphicFramePr>
            <a:graphicFrameLocks noGrp="1"/>
          </p:cNvGraphicFramePr>
          <p:nvPr>
            <p:extLst/>
          </p:nvPr>
        </p:nvGraphicFramePr>
        <p:xfrm>
          <a:off x="412669" y="1362771"/>
          <a:ext cx="7464505" cy="731520"/>
        </p:xfrm>
        <a:graphic>
          <a:graphicData uri="http://schemas.openxmlformats.org/drawingml/2006/table">
            <a:tbl>
              <a:tblPr firstCol="1" bandRow="1">
                <a:tableStyleId>{F5AB1C69-6EDB-4FF4-983F-18BD219EF322}</a:tableStyleId>
              </a:tblPr>
              <a:tblGrid>
                <a:gridCol w="2037822">
                  <a:extLst>
                    <a:ext uri="{9D8B030D-6E8A-4147-A177-3AD203B41FA5}">
                      <a16:colId xmlns:a16="http://schemas.microsoft.com/office/drawing/2014/main" val="20000"/>
                    </a:ext>
                  </a:extLst>
                </a:gridCol>
                <a:gridCol w="2107759">
                  <a:extLst>
                    <a:ext uri="{9D8B030D-6E8A-4147-A177-3AD203B41FA5}">
                      <a16:colId xmlns:a16="http://schemas.microsoft.com/office/drawing/2014/main" val="20001"/>
                    </a:ext>
                  </a:extLst>
                </a:gridCol>
                <a:gridCol w="3318924">
                  <a:extLst>
                    <a:ext uri="{9D8B030D-6E8A-4147-A177-3AD203B41FA5}">
                      <a16:colId xmlns:a16="http://schemas.microsoft.com/office/drawing/2014/main" val="20002"/>
                    </a:ext>
                  </a:extLst>
                </a:gridCol>
              </a:tblGrid>
              <a:tr h="208693">
                <a:tc>
                  <a:txBody>
                    <a:bodyPr/>
                    <a:lstStyle/>
                    <a:p>
                      <a:pPr algn="ctr"/>
                      <a:r>
                        <a:rPr kumimoji="1" lang="ja-JP" altLang="en-US" sz="1800" dirty="0" smtClean="0"/>
                        <a:t>バージョン</a:t>
                      </a:r>
                      <a:endParaRPr kumimoji="1" lang="ja-JP" altLang="en-US" sz="1800" dirty="0"/>
                    </a:p>
                  </a:txBody>
                  <a:tcPr/>
                </a:tc>
                <a:tc>
                  <a:txBody>
                    <a:bodyPr/>
                    <a:lstStyle/>
                    <a:p>
                      <a:pPr algn="ctr"/>
                      <a:r>
                        <a:rPr kumimoji="1" lang="en-US" altLang="ja-JP" sz="1800" dirty="0" smtClean="0">
                          <a:solidFill>
                            <a:schemeClr val="tx1"/>
                          </a:solidFill>
                        </a:rPr>
                        <a:t>5.3.1</a:t>
                      </a:r>
                      <a:endParaRPr kumimoji="1" lang="ja-JP" altLang="en-US" sz="1800" dirty="0">
                        <a:solidFill>
                          <a:schemeClr val="tx1"/>
                        </a:solidFill>
                      </a:endParaRPr>
                    </a:p>
                  </a:txBody>
                  <a:tcPr/>
                </a:tc>
                <a:tc>
                  <a:txBody>
                    <a:bodyPr/>
                    <a:lstStyle/>
                    <a:p>
                      <a:pPr algn="ctr"/>
                      <a:r>
                        <a:rPr kumimoji="1" lang="en-US" altLang="ja-JP" sz="1800" b="0" i="0" u="none" strike="noStrike" kern="1200" baseline="0" dirty="0" smtClean="0">
                          <a:solidFill>
                            <a:schemeClr val="tx1"/>
                          </a:solidFill>
                          <a:latin typeface="+mn-lt"/>
                          <a:ea typeface="+mn-ea"/>
                          <a:cs typeface="+mn-cs"/>
                        </a:rPr>
                        <a:t>5.4.0</a:t>
                      </a:r>
                      <a:endParaRPr kumimoji="1" lang="ja-JP" altLang="en-US" sz="1800" dirty="0">
                        <a:solidFill>
                          <a:schemeClr val="tx1"/>
                        </a:solidFill>
                      </a:endParaRPr>
                    </a:p>
                  </a:txBody>
                  <a:tcPr/>
                </a:tc>
                <a:extLst>
                  <a:ext uri="{0D108BD9-81ED-4DB2-BD59-A6C34878D82A}">
                    <a16:rowId xmlns:a16="http://schemas.microsoft.com/office/drawing/2014/main" val="10000"/>
                  </a:ext>
                </a:extLst>
              </a:tr>
              <a:tr h="208693">
                <a:tc>
                  <a:txBody>
                    <a:bodyPr/>
                    <a:lstStyle/>
                    <a:p>
                      <a:pPr algn="ctr"/>
                      <a:r>
                        <a:rPr kumimoji="1" lang="ja-JP" altLang="en-US" sz="1800" dirty="0" smtClean="0"/>
                        <a:t>テストケース数</a:t>
                      </a:r>
                      <a:endParaRPr kumimoji="1" lang="ja-JP" altLang="en-US" sz="1800" dirty="0"/>
                    </a:p>
                  </a:txBody>
                  <a:tcPr/>
                </a:tc>
                <a:tc>
                  <a:txBody>
                    <a:bodyPr/>
                    <a:lstStyle/>
                    <a:p>
                      <a:pPr algn="ctr"/>
                      <a:r>
                        <a:rPr kumimoji="1" lang="en-US" altLang="ja-JP" sz="1800" dirty="0" smtClean="0">
                          <a:solidFill>
                            <a:schemeClr val="tx1"/>
                          </a:solidFill>
                        </a:rPr>
                        <a:t>342</a:t>
                      </a:r>
                      <a:endParaRPr kumimoji="1" lang="ja-JP" altLang="en-US" sz="1800" dirty="0">
                        <a:solidFill>
                          <a:schemeClr val="tx1"/>
                        </a:solidFill>
                      </a:endParaRPr>
                    </a:p>
                  </a:txBody>
                  <a:tcPr/>
                </a:tc>
                <a:tc>
                  <a:txBody>
                    <a:bodyPr/>
                    <a:lstStyle/>
                    <a:p>
                      <a:pPr algn="ctr"/>
                      <a:r>
                        <a:rPr kumimoji="1" lang="en-US" altLang="ja-JP" sz="1800" baseline="0" dirty="0" smtClean="0">
                          <a:solidFill>
                            <a:schemeClr val="tx1"/>
                          </a:solidFill>
                        </a:rPr>
                        <a:t>344 (+2)</a:t>
                      </a:r>
                      <a:endParaRPr kumimoji="1" lang="ja-JP" altLang="en-US" sz="1800" dirty="0">
                        <a:solidFill>
                          <a:schemeClr val="tx1"/>
                        </a:solidFill>
                      </a:endParaRPr>
                    </a:p>
                  </a:txBody>
                  <a:tcPr/>
                </a:tc>
                <a:extLst>
                  <a:ext uri="{0D108BD9-81ED-4DB2-BD59-A6C34878D82A}">
                    <a16:rowId xmlns:a16="http://schemas.microsoft.com/office/drawing/2014/main" val="10001"/>
                  </a:ext>
                </a:extLst>
              </a:tr>
            </a:tbl>
          </a:graphicData>
        </a:graphic>
      </p:graphicFrame>
      <p:sp>
        <p:nvSpPr>
          <p:cNvPr id="9" name="コンテンツ プレースホルダー 2"/>
          <p:cNvSpPr txBox="1">
            <a:spLocks/>
          </p:cNvSpPr>
          <p:nvPr/>
        </p:nvSpPr>
        <p:spPr>
          <a:xfrm>
            <a:off x="457199" y="2175785"/>
            <a:ext cx="9237159" cy="828677"/>
          </a:xfrm>
          <a:prstGeom prst="rect">
            <a:avLst/>
          </a:prstGeom>
        </p:spPr>
        <p:txBody>
          <a:bodyPr/>
          <a:lstStyle>
            <a:lvl1pPr marL="0" indent="0" algn="l" defTabSz="457133" rtl="0" eaLnBrk="1" latinLnBrk="0" hangingPunct="1">
              <a:spcBef>
                <a:spcPct val="20000"/>
              </a:spcBef>
              <a:buFontTx/>
              <a:buNone/>
              <a:defRPr kumimoji="1" lang="ja-JP" altLang="en-US" sz="2000" kern="1200">
                <a:solidFill>
                  <a:schemeClr val="tx1"/>
                </a:solidFill>
                <a:latin typeface="+mn-ea"/>
                <a:ea typeface="+mn-ea"/>
                <a:cs typeface="+mn-cs"/>
              </a:defRPr>
            </a:lvl1pPr>
            <a:lvl2pPr marL="682526" indent="-225392" algn="l" defTabSz="457133" rtl="0" eaLnBrk="1" latinLnBrk="0" hangingPunct="1">
              <a:spcBef>
                <a:spcPct val="20000"/>
              </a:spcBef>
              <a:buFont typeface="Wingdings" pitchFamily="2" charset="2"/>
              <a:buChar char="Ø"/>
              <a:defRPr kumimoji="1" lang="ja-JP" altLang="en-US" sz="1800" kern="120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342900" indent="-342900">
              <a:buFont typeface="Wingdings" panose="05000000000000000000" pitchFamily="2" charset="2"/>
              <a:buChar char="u"/>
            </a:pPr>
            <a:r>
              <a:rPr lang="ja-JP" altLang="en-US" sz="2400" dirty="0"/>
              <a:t>機能</a:t>
            </a:r>
            <a:r>
              <a:rPr lang="ja-JP" altLang="en-US" sz="2400" dirty="0" smtClean="0"/>
              <a:t>改善</a:t>
            </a:r>
            <a:endParaRPr lang="ja-JP" altLang="en-US" sz="2400" dirty="0"/>
          </a:p>
          <a:p>
            <a:pPr marL="1025426" lvl="1" indent="-342900">
              <a:buFont typeface="Wingdings" panose="05000000000000000000" pitchFamily="2" charset="2"/>
              <a:buChar char="l"/>
            </a:pPr>
            <a:r>
              <a:rPr lang="en-US" altLang="ja-JP" sz="2400" dirty="0" smtClean="0"/>
              <a:t>@Compare</a:t>
            </a:r>
            <a:r>
              <a:rPr lang="ja-JP" altLang="en-US" sz="2400" dirty="0" smtClean="0"/>
              <a:t>の</a:t>
            </a:r>
            <a:r>
              <a:rPr lang="ja-JP" altLang="en-US" sz="2400" dirty="0"/>
              <a:t>相関</a:t>
            </a:r>
            <a:r>
              <a:rPr lang="ja-JP" altLang="en-US" sz="2400" dirty="0" smtClean="0"/>
              <a:t>チェックにおける</a:t>
            </a:r>
            <a:r>
              <a:rPr lang="en-US" altLang="ja-JP" sz="2400" dirty="0" smtClean="0"/>
              <a:t>Not Equal</a:t>
            </a:r>
            <a:r>
              <a:rPr lang="ja-JP" altLang="en-US" sz="2400" dirty="0" smtClean="0"/>
              <a:t>対応</a:t>
            </a:r>
            <a:endParaRPr lang="en-US" altLang="ja-JP" sz="2400" dirty="0" smtClean="0"/>
          </a:p>
        </p:txBody>
      </p:sp>
    </p:spTree>
    <p:extLst>
      <p:ext uri="{BB962C8B-B14F-4D97-AF65-F5344CB8AC3E}">
        <p14:creationId xmlns:p14="http://schemas.microsoft.com/office/powerpoint/2010/main" val="2423348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0"/>
          </p:nvPr>
        </p:nvSpPr>
        <p:spPr/>
        <p:txBody>
          <a:bodyPr/>
          <a:lstStyle/>
          <a:p>
            <a:r>
              <a:rPr lang="ja-JP" altLang="en-US" dirty="0" smtClean="0"/>
              <a:t>はじめ</a:t>
            </a:r>
            <a:r>
              <a:rPr lang="ja-JP" altLang="en-US" dirty="0"/>
              <a:t>に</a:t>
            </a:r>
            <a:endParaRPr kumimoji="1" lang="ja-JP" altLang="en-US" dirty="0"/>
          </a:p>
        </p:txBody>
      </p:sp>
      <p:sp>
        <p:nvSpPr>
          <p:cNvPr id="6" name="コンテンツ プレースホルダー 5"/>
          <p:cNvSpPr>
            <a:spLocks noGrp="1"/>
          </p:cNvSpPr>
          <p:nvPr>
            <p:ph idx="1"/>
          </p:nvPr>
        </p:nvSpPr>
        <p:spPr>
          <a:xfrm>
            <a:off x="473472" y="732530"/>
            <a:ext cx="9160048" cy="5703050"/>
          </a:xfrm>
        </p:spPr>
        <p:txBody>
          <a:bodyPr tIns="0" bIns="0">
            <a:noAutofit/>
          </a:bodyPr>
          <a:lstStyle/>
          <a:p>
            <a:pPr marL="342900" indent="-342900">
              <a:lnSpc>
                <a:spcPct val="110000"/>
              </a:lnSpc>
              <a:buFont typeface="Wingdings" panose="05000000000000000000" pitchFamily="2" charset="2"/>
              <a:buChar char="Ø"/>
            </a:pPr>
            <a:r>
              <a:rPr lang="ja-JP" altLang="en-US" sz="3000" dirty="0" smtClean="0">
                <a:latin typeface="+mn-ea"/>
                <a:ea typeface="+mn-ea"/>
              </a:rPr>
              <a:t>前回の宿題事項</a:t>
            </a:r>
            <a:endParaRPr lang="en-US" altLang="ja-JP" sz="3000" dirty="0" smtClean="0">
              <a:latin typeface="+mn-ea"/>
              <a:ea typeface="+mn-ea"/>
            </a:endParaRPr>
          </a:p>
          <a:p>
            <a:pPr marL="342900" indent="-342900">
              <a:lnSpc>
                <a:spcPct val="110000"/>
              </a:lnSpc>
              <a:buFont typeface="Wingdings" panose="05000000000000000000" pitchFamily="2" charset="2"/>
              <a:buChar char="Ø"/>
            </a:pPr>
            <a:r>
              <a:rPr lang="ja-JP" altLang="en-US" sz="3000" dirty="0" smtClean="0">
                <a:latin typeface="+mn-ea"/>
                <a:ea typeface="+mn-ea"/>
              </a:rPr>
              <a:t>本打合せの位置付け</a:t>
            </a:r>
            <a:endParaRPr lang="en-US" altLang="ja-JP" sz="3000" dirty="0">
              <a:latin typeface="+mn-ea"/>
              <a:ea typeface="+mn-ea"/>
            </a:endParaRPr>
          </a:p>
          <a:p>
            <a:pPr marL="342900" indent="-342900">
              <a:lnSpc>
                <a:spcPct val="110000"/>
              </a:lnSpc>
              <a:buFont typeface="Wingdings" panose="05000000000000000000" pitchFamily="2" charset="2"/>
              <a:buChar char="Ø"/>
            </a:pPr>
            <a:r>
              <a:rPr lang="ja-JP" altLang="en-US" sz="3000" dirty="0" smtClean="0">
                <a:latin typeface="+mn-ea"/>
                <a:ea typeface="+mn-ea"/>
              </a:rPr>
              <a:t>報告</a:t>
            </a:r>
            <a:r>
              <a:rPr lang="ja-JP" altLang="en-US" sz="3000" dirty="0">
                <a:latin typeface="+mn-ea"/>
                <a:ea typeface="+mn-ea"/>
              </a:rPr>
              <a:t>の対象</a:t>
            </a:r>
            <a:endParaRPr lang="en-US" altLang="ja-JP" sz="3000" dirty="0">
              <a:latin typeface="+mn-ea"/>
              <a:ea typeface="+mn-ea"/>
            </a:endParaRPr>
          </a:p>
          <a:p>
            <a:pPr marL="342900" indent="-342900">
              <a:lnSpc>
                <a:spcPct val="110000"/>
              </a:lnSpc>
              <a:buFont typeface="Wingdings" panose="05000000000000000000" pitchFamily="2" charset="2"/>
              <a:buChar char="Ø"/>
            </a:pPr>
            <a:r>
              <a:rPr lang="en-US" altLang="ja-JP" sz="3000" dirty="0" smtClean="0">
                <a:latin typeface="+mn-ea"/>
                <a:ea typeface="+mn-ea"/>
              </a:rPr>
              <a:t>Server FW 5.4.0/1.5.0</a:t>
            </a:r>
            <a:r>
              <a:rPr lang="ja-JP" altLang="en-US" sz="3000" dirty="0" smtClean="0">
                <a:latin typeface="+mn-ea"/>
                <a:ea typeface="+mn-ea"/>
              </a:rPr>
              <a:t>リリースについて</a:t>
            </a:r>
            <a:endParaRPr lang="en-US" altLang="ja-JP" sz="3000" dirty="0" smtClean="0">
              <a:latin typeface="+mn-ea"/>
              <a:ea typeface="+mn-ea"/>
            </a:endParaRPr>
          </a:p>
          <a:p>
            <a:pPr marL="952455" lvl="1" indent="-342900">
              <a:lnSpc>
                <a:spcPct val="110000"/>
              </a:lnSpc>
              <a:buFont typeface="Wingdings" panose="05000000000000000000" pitchFamily="2" charset="2"/>
              <a:buChar char="Ø"/>
            </a:pPr>
            <a:r>
              <a:rPr lang="ja-JP" altLang="en-US" sz="2800" dirty="0" smtClean="0">
                <a:latin typeface="+mn-ea"/>
                <a:ea typeface="+mn-ea"/>
              </a:rPr>
              <a:t>変更点の報告</a:t>
            </a:r>
            <a:endParaRPr lang="en-US" altLang="ja-JP" sz="2800" dirty="0" smtClean="0">
              <a:latin typeface="+mn-ea"/>
              <a:ea typeface="+mn-ea"/>
            </a:endParaRPr>
          </a:p>
          <a:p>
            <a:pPr marL="952455" lvl="1" indent="-342900">
              <a:lnSpc>
                <a:spcPct val="110000"/>
              </a:lnSpc>
              <a:buFont typeface="Wingdings" panose="05000000000000000000" pitchFamily="2" charset="2"/>
              <a:buChar char="Ø"/>
            </a:pPr>
            <a:r>
              <a:rPr kumimoji="1" lang="ja-JP" altLang="en-US" sz="2800" dirty="0" smtClean="0">
                <a:latin typeface="+mn-ea"/>
                <a:ea typeface="+mn-ea"/>
              </a:rPr>
              <a:t>品質評価結果の報告</a:t>
            </a:r>
            <a:endParaRPr kumimoji="1" lang="en-US" altLang="ja-JP" sz="2800" dirty="0" smtClean="0">
              <a:latin typeface="+mn-ea"/>
              <a:ea typeface="+mn-ea"/>
            </a:endParaRPr>
          </a:p>
          <a:p>
            <a:pPr marL="1562008" lvl="2" indent="-342900">
              <a:lnSpc>
                <a:spcPct val="110000"/>
              </a:lnSpc>
              <a:buFont typeface="Wingdings" panose="05000000000000000000" pitchFamily="2" charset="2"/>
              <a:buChar char="Ø"/>
            </a:pPr>
            <a:r>
              <a:rPr lang="ja-JP" altLang="en-US" sz="2600" dirty="0" smtClean="0">
                <a:latin typeface="+mn-ea"/>
                <a:ea typeface="+mn-ea"/>
              </a:rPr>
              <a:t>共通ライブラリ、開発ガイドライン</a:t>
            </a:r>
            <a:endParaRPr kumimoji="1" lang="en-US" altLang="ja-JP" sz="2600" dirty="0" smtClean="0">
              <a:latin typeface="+mn-ea"/>
              <a:ea typeface="+mn-ea"/>
            </a:endParaRPr>
          </a:p>
          <a:p>
            <a:pPr marL="2285864" lvl="3" indent="-457200">
              <a:lnSpc>
                <a:spcPct val="110000"/>
              </a:lnSpc>
              <a:buFont typeface="Arial" panose="020B0604020202020204" pitchFamily="34" charset="0"/>
              <a:buChar char="•"/>
            </a:pPr>
            <a:r>
              <a:rPr lang="ja-JP" altLang="en-US" sz="2400" dirty="0" smtClean="0">
                <a:solidFill>
                  <a:schemeClr val="tx1"/>
                </a:solidFill>
                <a:latin typeface="+mn-ea"/>
              </a:rPr>
              <a:t>ソースコードの品質評価結果の報告</a:t>
            </a:r>
            <a:endParaRPr lang="en-US" altLang="ja-JP" sz="2400" dirty="0" smtClean="0">
              <a:solidFill>
                <a:schemeClr val="tx1"/>
              </a:solidFill>
              <a:latin typeface="+mn-ea"/>
            </a:endParaRPr>
          </a:p>
          <a:p>
            <a:pPr marL="2285864" lvl="3" indent="-457200">
              <a:lnSpc>
                <a:spcPct val="110000"/>
              </a:lnSpc>
              <a:buFont typeface="Arial" panose="020B0604020202020204" pitchFamily="34" charset="0"/>
              <a:buChar char="•"/>
            </a:pPr>
            <a:r>
              <a:rPr kumimoji="1" lang="ja-JP" altLang="en-US" sz="2400" dirty="0" smtClean="0">
                <a:solidFill>
                  <a:schemeClr val="tx1"/>
                </a:solidFill>
                <a:latin typeface="+mn-ea"/>
              </a:rPr>
              <a:t>機能テストの実施結果の報告</a:t>
            </a:r>
            <a:endParaRPr kumimoji="1" lang="en-US" altLang="ja-JP" sz="2400" dirty="0" smtClean="0">
              <a:solidFill>
                <a:schemeClr val="tx1"/>
              </a:solidFill>
              <a:latin typeface="+mn-ea"/>
            </a:endParaRPr>
          </a:p>
          <a:p>
            <a:pPr marL="2285864" lvl="3" indent="-457200">
              <a:lnSpc>
                <a:spcPct val="110000"/>
              </a:lnSpc>
              <a:buFont typeface="Arial" panose="020B0604020202020204" pitchFamily="34" charset="0"/>
              <a:buChar char="•"/>
            </a:pPr>
            <a:r>
              <a:rPr lang="ja-JP" altLang="en-US" sz="2400" dirty="0" smtClean="0">
                <a:solidFill>
                  <a:schemeClr val="tx1"/>
                </a:solidFill>
                <a:latin typeface="+mn-ea"/>
              </a:rPr>
              <a:t>非機能テストの実施結果の報告</a:t>
            </a:r>
            <a:endParaRPr lang="en-US" altLang="ja-JP" sz="2400" dirty="0" smtClean="0">
              <a:solidFill>
                <a:schemeClr val="tx1"/>
              </a:solidFill>
              <a:latin typeface="+mn-ea"/>
            </a:endParaRPr>
          </a:p>
          <a:p>
            <a:pPr marL="2285864" lvl="3" indent="-457200">
              <a:lnSpc>
                <a:spcPct val="110000"/>
              </a:lnSpc>
              <a:buFont typeface="Arial" panose="020B0604020202020204" pitchFamily="34" charset="0"/>
              <a:buChar char="•"/>
            </a:pPr>
            <a:r>
              <a:rPr kumimoji="1" lang="ja-JP" altLang="en-US" sz="2400" dirty="0" smtClean="0">
                <a:solidFill>
                  <a:schemeClr val="tx1"/>
                </a:solidFill>
                <a:latin typeface="+mn-ea"/>
              </a:rPr>
              <a:t>ガイドラインの品質評価結果の報告</a:t>
            </a:r>
            <a:endParaRPr kumimoji="1" lang="en-US" altLang="ja-JP" sz="2400" dirty="0" smtClean="0">
              <a:solidFill>
                <a:schemeClr val="tx1"/>
              </a:solidFill>
              <a:latin typeface="+mn-ea"/>
            </a:endParaRPr>
          </a:p>
          <a:p>
            <a:pPr marL="1562008" lvl="2" indent="-342900">
              <a:lnSpc>
                <a:spcPct val="110000"/>
              </a:lnSpc>
              <a:buFont typeface="Wingdings" panose="05000000000000000000" pitchFamily="2" charset="2"/>
              <a:buChar char="Ø"/>
            </a:pPr>
            <a:r>
              <a:rPr lang="ja-JP" altLang="en-US" sz="2600" dirty="0" smtClean="0">
                <a:latin typeface="+mn-ea"/>
                <a:ea typeface="+mn-ea"/>
              </a:rPr>
              <a:t>サンプル規約、サンプル設計書、サンプル実装</a:t>
            </a:r>
            <a:endParaRPr lang="en-US" altLang="ja-JP" sz="2600" dirty="0" smtClean="0">
              <a:latin typeface="+mn-ea"/>
              <a:ea typeface="+mn-ea"/>
            </a:endParaRPr>
          </a:p>
        </p:txBody>
      </p:sp>
    </p:spTree>
    <p:extLst>
      <p:ext uri="{BB962C8B-B14F-4D97-AF65-F5344CB8AC3E}">
        <p14:creationId xmlns:p14="http://schemas.microsoft.com/office/powerpoint/2010/main" val="1513489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lstStyle/>
          <a:p>
            <a:r>
              <a:rPr lang="ja-JP" altLang="en-US" dirty="0"/>
              <a:t>動作検証環境および機能・構成テスト実施結果</a:t>
            </a:r>
            <a:endParaRPr kumimoji="1" lang="ja-JP" altLang="en-US" dirty="0"/>
          </a:p>
        </p:txBody>
      </p:sp>
      <p:graphicFrame>
        <p:nvGraphicFramePr>
          <p:cNvPr id="6" name="表 5"/>
          <p:cNvGraphicFramePr>
            <a:graphicFrameLocks noGrp="1"/>
          </p:cNvGraphicFramePr>
          <p:nvPr>
            <p:extLst/>
          </p:nvPr>
        </p:nvGraphicFramePr>
        <p:xfrm>
          <a:off x="229730" y="1059390"/>
          <a:ext cx="9361563" cy="4097802"/>
        </p:xfrm>
        <a:graphic>
          <a:graphicData uri="http://schemas.openxmlformats.org/drawingml/2006/table">
            <a:tbl>
              <a:tblPr firstRow="1" bandRow="1">
                <a:tableStyleId>{F5AB1C69-6EDB-4FF4-983F-18BD219EF322}</a:tableStyleId>
              </a:tblPr>
              <a:tblGrid>
                <a:gridCol w="1601788">
                  <a:extLst>
                    <a:ext uri="{9D8B030D-6E8A-4147-A177-3AD203B41FA5}">
                      <a16:colId xmlns:a16="http://schemas.microsoft.com/office/drawing/2014/main" val="20000"/>
                    </a:ext>
                  </a:extLst>
                </a:gridCol>
                <a:gridCol w="1945037">
                  <a:extLst>
                    <a:ext uri="{9D8B030D-6E8A-4147-A177-3AD203B41FA5}">
                      <a16:colId xmlns:a16="http://schemas.microsoft.com/office/drawing/2014/main" val="20001"/>
                    </a:ext>
                  </a:extLst>
                </a:gridCol>
                <a:gridCol w="1504950">
                  <a:extLst>
                    <a:ext uri="{9D8B030D-6E8A-4147-A177-3AD203B41FA5}">
                      <a16:colId xmlns:a16="http://schemas.microsoft.com/office/drawing/2014/main" val="20002"/>
                    </a:ext>
                  </a:extLst>
                </a:gridCol>
                <a:gridCol w="1543703">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gridCol w="1397933">
                  <a:extLst>
                    <a:ext uri="{9D8B030D-6E8A-4147-A177-3AD203B41FA5}">
                      <a16:colId xmlns:a16="http://schemas.microsoft.com/office/drawing/2014/main" val="20005"/>
                    </a:ext>
                  </a:extLst>
                </a:gridCol>
              </a:tblGrid>
              <a:tr h="441981">
                <a:tc>
                  <a:txBody>
                    <a:bodyPr/>
                    <a:lstStyle/>
                    <a:p>
                      <a:pPr algn="l"/>
                      <a:r>
                        <a:rPr lang="ja-JP" altLang="en-US" sz="1600" dirty="0">
                          <a:effectLst/>
                        </a:rPr>
                        <a:t> </a:t>
                      </a:r>
                    </a:p>
                  </a:txBody>
                  <a:tcPr marL="47625" marR="76200" marT="9525" marB="9525" anchor="ctr"/>
                </a:tc>
                <a:tc>
                  <a:txBody>
                    <a:bodyPr/>
                    <a:lstStyle/>
                    <a:p>
                      <a:pPr algn="l"/>
                      <a:r>
                        <a:rPr lang="en-US" sz="1600" dirty="0" smtClean="0">
                          <a:effectLst/>
                        </a:rPr>
                        <a:t>Application</a:t>
                      </a:r>
                    </a:p>
                    <a:p>
                      <a:pPr algn="l"/>
                      <a:r>
                        <a:rPr lang="en-US" sz="1600" dirty="0" smtClean="0">
                          <a:effectLst/>
                        </a:rPr>
                        <a:t>Server</a:t>
                      </a:r>
                      <a:endParaRPr lang="en-US" sz="1600" dirty="0">
                        <a:effectLst/>
                      </a:endParaRPr>
                    </a:p>
                  </a:txBody>
                  <a:tcPr marL="47625" marR="76200" marT="9525" marB="9525" anchor="ctr"/>
                </a:tc>
                <a:tc>
                  <a:txBody>
                    <a:bodyPr/>
                    <a:lstStyle/>
                    <a:p>
                      <a:pPr algn="l"/>
                      <a:r>
                        <a:rPr lang="en-US" sz="1600">
                          <a:effectLst/>
                        </a:rPr>
                        <a:t>RDBMS</a:t>
                      </a:r>
                    </a:p>
                  </a:txBody>
                  <a:tcPr marL="47625" marR="76200" marT="9525" marB="9525" anchor="ctr"/>
                </a:tc>
                <a:tc>
                  <a:txBody>
                    <a:bodyPr/>
                    <a:lstStyle/>
                    <a:p>
                      <a:pPr algn="l"/>
                      <a:r>
                        <a:rPr lang="en-US" sz="1600" dirty="0">
                          <a:effectLst/>
                        </a:rPr>
                        <a:t>JDK</a:t>
                      </a:r>
                    </a:p>
                  </a:txBody>
                  <a:tcPr marL="47625" marR="76200" marT="9525" marB="9525" anchor="ctr"/>
                </a:tc>
                <a:tc>
                  <a:txBody>
                    <a:bodyPr/>
                    <a:lstStyle/>
                    <a:p>
                      <a:pPr algn="l"/>
                      <a:r>
                        <a:rPr lang="en-US" sz="1600" dirty="0" smtClean="0">
                          <a:effectLst/>
                        </a:rPr>
                        <a:t>MQ</a:t>
                      </a:r>
                      <a:endParaRPr lang="en-US" sz="1600" dirty="0">
                        <a:effectLst/>
                      </a:endParaRPr>
                    </a:p>
                  </a:txBody>
                  <a:tcPr marL="47625" marR="76200" marT="9525" marB="9525" anchor="ctr"/>
                </a:tc>
                <a:tc>
                  <a:txBody>
                    <a:bodyPr/>
                    <a:lstStyle/>
                    <a:p>
                      <a:pPr algn="l"/>
                      <a:r>
                        <a:rPr lang="ja-JP" altLang="en-US" sz="1600" dirty="0" smtClean="0">
                          <a:effectLst/>
                        </a:rPr>
                        <a:t>試験結果</a:t>
                      </a:r>
                      <a:endParaRPr lang="en-US" sz="1600" dirty="0">
                        <a:effectLst/>
                      </a:endParaRPr>
                    </a:p>
                  </a:txBody>
                  <a:tcPr marL="47625" marR="76200" marT="9525" marB="9525" anchor="ctr"/>
                </a:tc>
                <a:extLst>
                  <a:ext uri="{0D108BD9-81ED-4DB2-BD59-A6C34878D82A}">
                    <a16:rowId xmlns:a16="http://schemas.microsoft.com/office/drawing/2014/main" val="10000"/>
                  </a:ext>
                </a:extLst>
              </a:tr>
              <a:tr h="441981">
                <a:tc>
                  <a:txBody>
                    <a:bodyPr/>
                    <a:lstStyle/>
                    <a:p>
                      <a:pPr algn="l"/>
                      <a:r>
                        <a:rPr lang="ja-JP" altLang="en-US" sz="1600" dirty="0" smtClean="0">
                          <a:effectLst/>
                        </a:rPr>
                        <a:t>環境</a:t>
                      </a:r>
                      <a:r>
                        <a:rPr lang="en-US" altLang="ja-JP" sz="1600" dirty="0" smtClean="0">
                          <a:effectLst/>
                        </a:rPr>
                        <a:t>1(</a:t>
                      </a:r>
                      <a:r>
                        <a:rPr lang="ja-JP" altLang="en-US" sz="1600" dirty="0" smtClean="0">
                          <a:effectLst/>
                        </a:rPr>
                        <a:t>構成</a:t>
                      </a:r>
                      <a:r>
                        <a:rPr lang="en-US" altLang="ja-JP" sz="1600" dirty="0" smtClean="0">
                          <a:effectLst/>
                        </a:rPr>
                        <a:t>A</a:t>
                      </a:r>
                      <a:r>
                        <a:rPr lang="en-US" sz="1600" dirty="0" smtClean="0">
                          <a:effectLst/>
                        </a:rPr>
                        <a:t>)</a:t>
                      </a:r>
                    </a:p>
                  </a:txBody>
                  <a:tcPr marL="47625" marR="76200" marT="9525" marB="9525" anchor="ctr"/>
                </a:tc>
                <a:tc>
                  <a:txBody>
                    <a:bodyPr/>
                    <a:lstStyle/>
                    <a:p>
                      <a:pPr algn="l" fontAlgn="ctr"/>
                      <a:r>
                        <a:rPr lang="en-US" sz="1600" b="0" i="0" u="none" strike="noStrike" dirty="0" smtClean="0">
                          <a:solidFill>
                            <a:srgbClr val="FF0000"/>
                          </a:solidFill>
                          <a:effectLst/>
                          <a:latin typeface="ＭＳ Ｐゴシック"/>
                        </a:rPr>
                        <a:t>Tomcat8.</a:t>
                      </a:r>
                      <a:r>
                        <a:rPr lang="en-US" altLang="ja-JP" sz="1600" b="0" i="0" u="none" strike="noStrike" dirty="0" smtClean="0">
                          <a:solidFill>
                            <a:srgbClr val="FF0000"/>
                          </a:solidFill>
                          <a:effectLst/>
                          <a:latin typeface="ＭＳ Ｐゴシック"/>
                        </a:rPr>
                        <a:t>5</a:t>
                      </a:r>
                      <a:r>
                        <a:rPr lang="en-US" sz="1600" b="0" i="0" u="none" strike="noStrike" dirty="0" smtClean="0">
                          <a:solidFill>
                            <a:srgbClr val="FF0000"/>
                          </a:solidFill>
                          <a:effectLst/>
                          <a:latin typeface="ＭＳ Ｐゴシック"/>
                        </a:rPr>
                        <a:t>.</a:t>
                      </a:r>
                      <a:r>
                        <a:rPr lang="en-US" altLang="ja-JP" sz="1600" b="0" i="0" u="none" strike="noStrike" dirty="0" smtClean="0">
                          <a:solidFill>
                            <a:srgbClr val="FF0000"/>
                          </a:solidFill>
                          <a:effectLst/>
                          <a:latin typeface="ＭＳ Ｐゴシック"/>
                        </a:rPr>
                        <a:t>20</a:t>
                      </a:r>
                      <a:endParaRPr lang="en-US" sz="1600" b="0" i="0" u="none" strike="noStrike" dirty="0">
                        <a:solidFill>
                          <a:srgbClr val="FF0000"/>
                        </a:solidFill>
                        <a:effectLst/>
                        <a:latin typeface="ＭＳ Ｐゴシック"/>
                      </a:endParaRPr>
                    </a:p>
                  </a:txBody>
                  <a:tcPr marL="9525" marR="9525" marT="9525" marB="0" anchor="ctr"/>
                </a:tc>
                <a:tc>
                  <a:txBody>
                    <a:bodyPr/>
                    <a:lstStyle/>
                    <a:p>
                      <a:pPr algn="l" fontAlgn="ctr"/>
                      <a:r>
                        <a:rPr lang="en-US" sz="1600" b="0" i="0" u="none" strike="noStrike" dirty="0" smtClean="0">
                          <a:solidFill>
                            <a:srgbClr val="FF0000"/>
                          </a:solidFill>
                          <a:effectLst/>
                          <a:latin typeface="ＭＳ Ｐゴシック"/>
                        </a:rPr>
                        <a:t>PostgreSQL9.6.</a:t>
                      </a:r>
                      <a:r>
                        <a:rPr lang="en-US" altLang="ja-JP" sz="1600" b="0" i="0" u="none" strike="noStrike" dirty="0" smtClean="0">
                          <a:solidFill>
                            <a:srgbClr val="FF0000"/>
                          </a:solidFill>
                          <a:effectLst/>
                          <a:latin typeface="ＭＳ Ｐゴシック"/>
                        </a:rPr>
                        <a:t>5</a:t>
                      </a:r>
                      <a:endParaRPr lang="en-US" sz="1600" b="0" i="0" u="none" strike="noStrike" dirty="0">
                        <a:solidFill>
                          <a:srgbClr val="FF0000"/>
                        </a:solidFill>
                        <a:effectLst/>
                        <a:latin typeface="ＭＳ Ｐゴシック"/>
                      </a:endParaRPr>
                    </a:p>
                  </a:txBody>
                  <a:tcPr marL="9525" marR="9525" marT="9525" marB="0" anchor="ctr"/>
                </a:tc>
                <a:tc>
                  <a:txBody>
                    <a:bodyPr/>
                    <a:lstStyle/>
                    <a:p>
                      <a:pPr algn="l" fontAlgn="ctr"/>
                      <a:r>
                        <a:rPr lang="en-US" sz="1600" b="0" i="0" u="none" strike="noStrike" dirty="0">
                          <a:solidFill>
                            <a:srgbClr val="FF0000"/>
                          </a:solidFill>
                          <a:effectLst/>
                          <a:latin typeface="ＭＳ Ｐゴシック"/>
                        </a:rPr>
                        <a:t>Open </a:t>
                      </a:r>
                      <a:r>
                        <a:rPr lang="en-US" sz="1600" b="0" i="0" u="none" strike="noStrike" dirty="0" smtClean="0">
                          <a:solidFill>
                            <a:srgbClr val="FF0000"/>
                          </a:solidFill>
                          <a:effectLst/>
                          <a:latin typeface="ＭＳ Ｐゴシック"/>
                        </a:rPr>
                        <a:t>JDK8u1</a:t>
                      </a:r>
                      <a:r>
                        <a:rPr lang="en-US" altLang="ja-JP" sz="1600" b="0" i="0" u="none" strike="noStrike" dirty="0" smtClean="0">
                          <a:solidFill>
                            <a:srgbClr val="FF0000"/>
                          </a:solidFill>
                          <a:effectLst/>
                          <a:latin typeface="ＭＳ Ｐゴシック"/>
                        </a:rPr>
                        <a:t>44</a:t>
                      </a:r>
                      <a:endParaRPr lang="en-US" sz="1600" b="0" i="0" u="none" strike="noStrike" dirty="0">
                        <a:solidFill>
                          <a:srgbClr val="FF0000"/>
                        </a:solidFill>
                        <a:effectLst/>
                        <a:latin typeface="ＭＳ Ｐゴシック"/>
                      </a:endParaRPr>
                    </a:p>
                  </a:txBody>
                  <a:tcPr marL="9525" marR="9525" marT="9525" marB="0" anchor="ctr"/>
                </a:tc>
                <a:tc>
                  <a:txBody>
                    <a:bodyPr/>
                    <a:lstStyle/>
                    <a:p>
                      <a:pPr algn="l" fontAlgn="ctr"/>
                      <a:r>
                        <a:rPr lang="en-US" sz="1600" b="0" i="0" u="none" strike="noStrike" dirty="0" smtClean="0">
                          <a:solidFill>
                            <a:srgbClr val="000000"/>
                          </a:solidFill>
                          <a:effectLst/>
                          <a:latin typeface="ＭＳ Ｐゴシック"/>
                        </a:rPr>
                        <a:t>ActiveMQ5.1</a:t>
                      </a:r>
                      <a:r>
                        <a:rPr lang="en-US" altLang="ja-JP" sz="1600" b="0" i="0" u="none" strike="noStrike" dirty="0" smtClean="0">
                          <a:solidFill>
                            <a:srgbClr val="000000"/>
                          </a:solidFill>
                          <a:effectLst/>
                          <a:latin typeface="ＭＳ Ｐゴシック"/>
                        </a:rPr>
                        <a:t>4</a:t>
                      </a:r>
                      <a:r>
                        <a:rPr lang="en-US" sz="1600" b="0" i="0" u="none" strike="noStrike" dirty="0" smtClean="0">
                          <a:solidFill>
                            <a:srgbClr val="000000"/>
                          </a:solidFill>
                          <a:effectLst/>
                          <a:latin typeface="ＭＳ Ｐゴシック"/>
                        </a:rPr>
                        <a:t>.</a:t>
                      </a:r>
                      <a:r>
                        <a:rPr lang="en-US" altLang="ja-JP" sz="1600" b="0" i="0" u="none" strike="noStrike" dirty="0" smtClean="0">
                          <a:solidFill>
                            <a:srgbClr val="000000"/>
                          </a:solidFill>
                          <a:effectLst/>
                          <a:latin typeface="ＭＳ Ｐゴシック"/>
                        </a:rPr>
                        <a:t>5</a:t>
                      </a:r>
                      <a:endParaRPr lang="en-US" sz="1600" b="0" i="0" u="none" strike="noStrike" dirty="0">
                        <a:solidFill>
                          <a:srgbClr val="000000"/>
                        </a:solidFill>
                        <a:effectLst/>
                        <a:latin typeface="ＭＳ Ｐゴシック"/>
                      </a:endParaRPr>
                    </a:p>
                  </a:txBody>
                  <a:tcPr marL="9525" marR="9525" marT="9525" marB="0" anchor="ctr"/>
                </a:tc>
                <a:tc>
                  <a:txBody>
                    <a:bodyPr/>
                    <a:lstStyle/>
                    <a:p>
                      <a:pPr algn="l" fontAlgn="ctr"/>
                      <a:r>
                        <a:rPr lang="en-US" sz="1600" b="0" i="0" u="none" strike="noStrike" dirty="0" smtClean="0">
                          <a:solidFill>
                            <a:srgbClr val="008000"/>
                          </a:solidFill>
                          <a:effectLst/>
                          <a:latin typeface="ＭＳ Ｐゴシック"/>
                        </a:rPr>
                        <a:t>OK</a:t>
                      </a:r>
                      <a:endParaRPr lang="en-US" sz="1600" b="0" i="0" u="none" strike="noStrike" dirty="0">
                        <a:solidFill>
                          <a:srgbClr val="008000"/>
                        </a:solidFill>
                        <a:effectLst/>
                        <a:latin typeface="ＭＳ Ｐゴシック"/>
                      </a:endParaRPr>
                    </a:p>
                  </a:txBody>
                  <a:tcPr marL="9525" marR="9525" marT="9525" marB="0" anchor="ctr"/>
                </a:tc>
                <a:extLst>
                  <a:ext uri="{0D108BD9-81ED-4DB2-BD59-A6C34878D82A}">
                    <a16:rowId xmlns:a16="http://schemas.microsoft.com/office/drawing/2014/main" val="10001"/>
                  </a:ext>
                </a:extLst>
              </a:tr>
              <a:tr h="441981">
                <a:tc>
                  <a:txBody>
                    <a:bodyPr/>
                    <a:lstStyle/>
                    <a:p>
                      <a:pPr algn="l"/>
                      <a:r>
                        <a:rPr lang="ja-JP" altLang="en-US" sz="1600" dirty="0" smtClean="0">
                          <a:effectLst/>
                        </a:rPr>
                        <a:t>環境</a:t>
                      </a:r>
                      <a:r>
                        <a:rPr lang="en-US" altLang="ja-JP" sz="1600" dirty="0" smtClean="0">
                          <a:effectLst/>
                        </a:rPr>
                        <a:t>2(</a:t>
                      </a:r>
                      <a:r>
                        <a:rPr lang="ja-JP" altLang="en-US" sz="1600" dirty="0" smtClean="0">
                          <a:effectLst/>
                        </a:rPr>
                        <a:t>構成</a:t>
                      </a:r>
                      <a:r>
                        <a:rPr lang="en-US" altLang="ja-JP" sz="1600" dirty="0" smtClean="0">
                          <a:effectLst/>
                        </a:rPr>
                        <a:t>B</a:t>
                      </a:r>
                      <a:r>
                        <a:rPr lang="en-US" sz="1600" dirty="0" smtClean="0">
                          <a:effectLst/>
                        </a:rPr>
                        <a:t>)</a:t>
                      </a:r>
                      <a:endParaRPr lang="en-US" sz="1600" dirty="0">
                        <a:effectLst/>
                      </a:endParaRPr>
                    </a:p>
                  </a:txBody>
                  <a:tcPr marL="47625" marR="76200" marT="9525" marB="9525" anchor="ctr"/>
                </a:tc>
                <a:tc>
                  <a:txBody>
                    <a:bodyPr/>
                    <a:lstStyle/>
                    <a:p>
                      <a:pPr algn="l" fontAlgn="ctr"/>
                      <a:r>
                        <a:rPr lang="en-US" sz="1600" b="0" i="0" u="none" strike="noStrike" dirty="0" smtClean="0">
                          <a:solidFill>
                            <a:srgbClr val="FF0000"/>
                          </a:solidFill>
                          <a:effectLst/>
                          <a:latin typeface="ＭＳ Ｐゴシック"/>
                        </a:rPr>
                        <a:t>Tomcat</a:t>
                      </a:r>
                      <a:r>
                        <a:rPr lang="en-US" altLang="ja-JP" sz="1600" b="0" i="0" u="none" strike="noStrike" dirty="0" smtClean="0">
                          <a:solidFill>
                            <a:srgbClr val="FF0000"/>
                          </a:solidFill>
                          <a:effectLst/>
                          <a:latin typeface="ＭＳ Ｐゴシック"/>
                        </a:rPr>
                        <a:t>8</a:t>
                      </a:r>
                      <a:r>
                        <a:rPr lang="en-US" sz="1600" b="0" i="0" u="none" strike="noStrike" dirty="0" smtClean="0">
                          <a:solidFill>
                            <a:srgbClr val="FF0000"/>
                          </a:solidFill>
                          <a:effectLst/>
                          <a:latin typeface="ＭＳ Ｐゴシック"/>
                        </a:rPr>
                        <a:t>.</a:t>
                      </a:r>
                      <a:r>
                        <a:rPr lang="en-US" altLang="ja-JP" sz="1600" b="0" i="0" u="none" strike="noStrike" dirty="0" smtClean="0">
                          <a:solidFill>
                            <a:srgbClr val="FF0000"/>
                          </a:solidFill>
                          <a:effectLst/>
                          <a:latin typeface="ＭＳ Ｐゴシック"/>
                        </a:rPr>
                        <a:t>5</a:t>
                      </a:r>
                      <a:r>
                        <a:rPr lang="en-US" sz="1600" b="0" i="0" u="none" strike="noStrike" dirty="0" smtClean="0">
                          <a:solidFill>
                            <a:srgbClr val="FF0000"/>
                          </a:solidFill>
                          <a:effectLst/>
                          <a:latin typeface="ＭＳ Ｐゴシック"/>
                        </a:rPr>
                        <a:t>.</a:t>
                      </a:r>
                      <a:r>
                        <a:rPr lang="en-US" altLang="ja-JP" sz="1600" b="0" i="0" u="none" strike="noStrike" dirty="0" smtClean="0">
                          <a:solidFill>
                            <a:srgbClr val="FF0000"/>
                          </a:solidFill>
                          <a:effectLst/>
                          <a:latin typeface="ＭＳ Ｐゴシック"/>
                        </a:rPr>
                        <a:t>20</a:t>
                      </a:r>
                      <a:endParaRPr lang="en-US" sz="1600" b="0" i="0" u="none" strike="noStrike" dirty="0">
                        <a:solidFill>
                          <a:srgbClr val="FF0000"/>
                        </a:solidFill>
                        <a:effectLst/>
                        <a:latin typeface="ＭＳ Ｐゴシック"/>
                      </a:endParaRPr>
                    </a:p>
                  </a:txBody>
                  <a:tcPr marL="9525" marR="9525" marT="9525" marB="0" anchor="ctr"/>
                </a:tc>
                <a:tc>
                  <a:txBody>
                    <a:bodyPr/>
                    <a:lstStyle/>
                    <a:p>
                      <a:pPr algn="l" fontAlgn="ctr"/>
                      <a:r>
                        <a:rPr lang="en-US" sz="1600" b="0" i="0" u="none" strike="noStrike" dirty="0" smtClean="0">
                          <a:solidFill>
                            <a:srgbClr val="000000"/>
                          </a:solidFill>
                          <a:effectLst/>
                          <a:latin typeface="ＭＳ Ｐゴシック"/>
                        </a:rPr>
                        <a:t>Oracle12.1.0.2.0</a:t>
                      </a:r>
                    </a:p>
                  </a:txBody>
                  <a:tcPr marL="9525" marR="9525" marT="9525" marB="0" anchor="ctr"/>
                </a:tc>
                <a:tc>
                  <a:txBody>
                    <a:bodyPr/>
                    <a:lstStyle/>
                    <a:p>
                      <a:pPr algn="l" fontAlgn="ctr"/>
                      <a:r>
                        <a:rPr lang="en-US" sz="1600" b="0" i="0" u="none" strike="noStrike" dirty="0">
                          <a:solidFill>
                            <a:srgbClr val="FF0000"/>
                          </a:solidFill>
                          <a:effectLst/>
                          <a:latin typeface="ＭＳ Ｐゴシック"/>
                        </a:rPr>
                        <a:t>Open </a:t>
                      </a:r>
                      <a:r>
                        <a:rPr lang="en-US" sz="1600" b="0" i="0" u="none" strike="noStrike" dirty="0" smtClean="0">
                          <a:solidFill>
                            <a:srgbClr val="FF0000"/>
                          </a:solidFill>
                          <a:effectLst/>
                          <a:latin typeface="ＭＳ Ｐゴシック"/>
                        </a:rPr>
                        <a:t>JDK</a:t>
                      </a:r>
                      <a:r>
                        <a:rPr lang="en-US" altLang="ja-JP" sz="1600" b="0" i="0" u="none" strike="noStrike" dirty="0" smtClean="0">
                          <a:solidFill>
                            <a:srgbClr val="FF0000"/>
                          </a:solidFill>
                          <a:effectLst/>
                          <a:latin typeface="ＭＳ Ｐゴシック"/>
                        </a:rPr>
                        <a:t>8</a:t>
                      </a:r>
                      <a:r>
                        <a:rPr lang="en-US" sz="1600" b="0" i="0" u="none" strike="noStrike" dirty="0" smtClean="0">
                          <a:solidFill>
                            <a:srgbClr val="FF0000"/>
                          </a:solidFill>
                          <a:effectLst/>
                          <a:latin typeface="ＭＳ Ｐゴシック"/>
                        </a:rPr>
                        <a:t>u1</a:t>
                      </a:r>
                      <a:r>
                        <a:rPr lang="en-US" altLang="ja-JP" sz="1600" b="0" i="0" u="none" strike="noStrike" dirty="0" smtClean="0">
                          <a:solidFill>
                            <a:srgbClr val="FF0000"/>
                          </a:solidFill>
                          <a:effectLst/>
                          <a:latin typeface="ＭＳ Ｐゴシック"/>
                        </a:rPr>
                        <a:t>44</a:t>
                      </a:r>
                      <a:endParaRPr lang="en-US" sz="1600" b="0" i="0" u="none" strike="noStrike" dirty="0">
                        <a:solidFill>
                          <a:srgbClr val="FF0000"/>
                        </a:solidFill>
                        <a:effectLst/>
                        <a:latin typeface="ＭＳ Ｐゴシック"/>
                      </a:endParaRPr>
                    </a:p>
                  </a:txBody>
                  <a:tcPr marL="9525" marR="9525" marT="9525" marB="0" anchor="ctr"/>
                </a:tc>
                <a:tc>
                  <a:txBody>
                    <a:bodyPr/>
                    <a:lstStyle/>
                    <a:p>
                      <a:pPr marL="0" marR="0" lvl="0" indent="0" algn="l" defTabSz="457133" rtl="0" eaLnBrk="1" fontAlgn="ctr" latinLnBrk="0" hangingPunct="1">
                        <a:lnSpc>
                          <a:spcPct val="100000"/>
                        </a:lnSpc>
                        <a:spcBef>
                          <a:spcPts val="0"/>
                        </a:spcBef>
                        <a:spcAft>
                          <a:spcPts val="0"/>
                        </a:spcAft>
                        <a:buClrTx/>
                        <a:buSzTx/>
                        <a:buFontTx/>
                        <a:buNone/>
                        <a:tabLst/>
                        <a:defRPr/>
                      </a:pPr>
                      <a:r>
                        <a:rPr lang="en-US" altLang="ja-JP" sz="1600" b="0" i="0" u="none" strike="noStrike" dirty="0" smtClean="0">
                          <a:solidFill>
                            <a:srgbClr val="000000"/>
                          </a:solidFill>
                          <a:effectLst/>
                          <a:latin typeface="ＭＳ Ｐゴシック"/>
                        </a:rPr>
                        <a:t>ActiveMQ5.14.5</a:t>
                      </a:r>
                    </a:p>
                  </a:txBody>
                  <a:tcPr marL="9525" marR="9525" marT="9525" marB="0" anchor="ctr"/>
                </a:tc>
                <a:tc>
                  <a:txBody>
                    <a:bodyPr/>
                    <a:lstStyle/>
                    <a:p>
                      <a:pPr algn="l" fontAlgn="ctr"/>
                      <a:r>
                        <a:rPr lang="en-US" sz="1600" b="0" i="0" u="none" strike="noStrike" dirty="0" smtClean="0">
                          <a:solidFill>
                            <a:srgbClr val="008000"/>
                          </a:solidFill>
                          <a:effectLst/>
                          <a:latin typeface="ＭＳ Ｐゴシック"/>
                        </a:rPr>
                        <a:t>OK</a:t>
                      </a:r>
                      <a:endParaRPr lang="en-US" sz="1600" b="0" i="0" u="none" strike="noStrike" dirty="0">
                        <a:solidFill>
                          <a:srgbClr val="008000"/>
                        </a:solidFill>
                        <a:effectLst/>
                        <a:latin typeface="ＭＳ Ｐゴシック"/>
                      </a:endParaRPr>
                    </a:p>
                  </a:txBody>
                  <a:tcPr marL="9525" marR="9525" marT="9525" marB="0" anchor="ctr"/>
                </a:tc>
                <a:extLst>
                  <a:ext uri="{0D108BD9-81ED-4DB2-BD59-A6C34878D82A}">
                    <a16:rowId xmlns:a16="http://schemas.microsoft.com/office/drawing/2014/main" val="10002"/>
                  </a:ext>
                </a:extLst>
              </a:tr>
              <a:tr h="441981">
                <a:tc>
                  <a:txBody>
                    <a:bodyPr/>
                    <a:lstStyle/>
                    <a:p>
                      <a:pPr algn="l"/>
                      <a:r>
                        <a:rPr lang="ja-JP" altLang="en-US" sz="1600" dirty="0" smtClean="0">
                          <a:effectLst/>
                        </a:rPr>
                        <a:t>環境</a:t>
                      </a:r>
                      <a:r>
                        <a:rPr lang="en-US" altLang="ja-JP" sz="1600" dirty="0" smtClean="0">
                          <a:effectLst/>
                        </a:rPr>
                        <a:t>3(</a:t>
                      </a:r>
                      <a:r>
                        <a:rPr lang="ja-JP" altLang="en-US" sz="1600" dirty="0" smtClean="0">
                          <a:effectLst/>
                        </a:rPr>
                        <a:t>構成</a:t>
                      </a:r>
                      <a:r>
                        <a:rPr lang="en-US" sz="1600" dirty="0" smtClean="0">
                          <a:effectLst/>
                        </a:rPr>
                        <a:t>B)</a:t>
                      </a:r>
                    </a:p>
                  </a:txBody>
                  <a:tcPr marL="47625" marR="76200" marT="9525" marB="9525" anchor="ctr"/>
                </a:tc>
                <a:tc>
                  <a:txBody>
                    <a:bodyPr/>
                    <a:lstStyle/>
                    <a:p>
                      <a:pPr algn="l" fontAlgn="ctr"/>
                      <a:r>
                        <a:rPr lang="en-US" sz="1600" b="0" i="0" u="none" strike="noStrike" dirty="0" smtClean="0">
                          <a:solidFill>
                            <a:srgbClr val="000000"/>
                          </a:solidFill>
                          <a:effectLst/>
                          <a:latin typeface="ＭＳ Ｐゴシック"/>
                        </a:rPr>
                        <a:t>Tomcat8.0.</a:t>
                      </a:r>
                      <a:r>
                        <a:rPr lang="en-US" altLang="ja-JP" sz="1600" b="0" i="0" u="none" strike="noStrike" dirty="0" smtClean="0">
                          <a:solidFill>
                            <a:srgbClr val="000000"/>
                          </a:solidFill>
                          <a:effectLst/>
                          <a:latin typeface="ＭＳ Ｐゴシック"/>
                        </a:rPr>
                        <a:t>39</a:t>
                      </a:r>
                      <a:endParaRPr lang="en-US" sz="1600" b="0" i="0" u="none" strike="noStrike" dirty="0">
                        <a:solidFill>
                          <a:srgbClr val="000000"/>
                        </a:solidFill>
                        <a:effectLst/>
                        <a:latin typeface="ＭＳ Ｐゴシック"/>
                      </a:endParaRPr>
                    </a:p>
                  </a:txBody>
                  <a:tcPr marL="9525" marR="9525" marT="9525" marB="0" anchor="ctr"/>
                </a:tc>
                <a:tc>
                  <a:txBody>
                    <a:bodyPr/>
                    <a:lstStyle/>
                    <a:p>
                      <a:pPr algn="l" fontAlgn="ctr"/>
                      <a:r>
                        <a:rPr lang="en-US" sz="1600" b="0" i="0" u="none" strike="noStrike" dirty="0" smtClean="0">
                          <a:solidFill>
                            <a:srgbClr val="FF0000"/>
                          </a:solidFill>
                          <a:effectLst/>
                          <a:latin typeface="ＭＳ Ｐゴシック"/>
                        </a:rPr>
                        <a:t>PostgreSQL9.6.</a:t>
                      </a:r>
                      <a:r>
                        <a:rPr lang="en-US" altLang="ja-JP" sz="1600" b="0" i="0" u="none" strike="noStrike" dirty="0" smtClean="0">
                          <a:solidFill>
                            <a:srgbClr val="FF0000"/>
                          </a:solidFill>
                          <a:effectLst/>
                          <a:latin typeface="ＭＳ Ｐゴシック"/>
                        </a:rPr>
                        <a:t>5</a:t>
                      </a:r>
                      <a:endParaRPr lang="en-US" sz="1600" b="0" i="0" u="none" strike="noStrike" dirty="0" smtClean="0">
                        <a:solidFill>
                          <a:srgbClr val="FF0000"/>
                        </a:solidFill>
                        <a:effectLst/>
                        <a:latin typeface="ＭＳ Ｐゴシック"/>
                      </a:endParaRPr>
                    </a:p>
                  </a:txBody>
                  <a:tcPr marL="9525" marR="9525" marT="9525" marB="0" anchor="ctr"/>
                </a:tc>
                <a:tc>
                  <a:txBody>
                    <a:bodyPr/>
                    <a:lstStyle/>
                    <a:p>
                      <a:pPr algn="l" fontAlgn="ctr"/>
                      <a:r>
                        <a:rPr lang="en-US" sz="1600" b="0" i="0" u="none" strike="noStrike" dirty="0">
                          <a:solidFill>
                            <a:srgbClr val="FF0000"/>
                          </a:solidFill>
                          <a:effectLst/>
                          <a:latin typeface="ＭＳ Ｐゴシック"/>
                        </a:rPr>
                        <a:t>Open </a:t>
                      </a:r>
                      <a:r>
                        <a:rPr lang="en-US" sz="1600" b="0" i="0" u="none" strike="noStrike" dirty="0" smtClean="0">
                          <a:solidFill>
                            <a:srgbClr val="FF0000"/>
                          </a:solidFill>
                          <a:effectLst/>
                          <a:latin typeface="ＭＳ Ｐゴシック"/>
                        </a:rPr>
                        <a:t>JDK8u1</a:t>
                      </a:r>
                      <a:r>
                        <a:rPr lang="en-US" altLang="ja-JP" sz="1600" b="0" i="0" u="none" strike="noStrike" dirty="0" smtClean="0">
                          <a:solidFill>
                            <a:srgbClr val="FF0000"/>
                          </a:solidFill>
                          <a:effectLst/>
                          <a:latin typeface="ＭＳ Ｐゴシック"/>
                        </a:rPr>
                        <a:t>44</a:t>
                      </a:r>
                      <a:endParaRPr lang="en-US" sz="1600" b="0" i="0" u="none" strike="noStrike" dirty="0">
                        <a:solidFill>
                          <a:srgbClr val="FF0000"/>
                        </a:solidFill>
                        <a:effectLst/>
                        <a:latin typeface="ＭＳ Ｐゴシック"/>
                      </a:endParaRPr>
                    </a:p>
                  </a:txBody>
                  <a:tcPr marL="9525" marR="9525" marT="9525" marB="0" anchor="ctr"/>
                </a:tc>
                <a:tc>
                  <a:txBody>
                    <a:bodyPr/>
                    <a:lstStyle/>
                    <a:p>
                      <a:pPr marL="0" marR="0" lvl="0" indent="0" algn="l" defTabSz="457133" rtl="0" eaLnBrk="1" fontAlgn="ctr" latinLnBrk="0" hangingPunct="1">
                        <a:lnSpc>
                          <a:spcPct val="100000"/>
                        </a:lnSpc>
                        <a:spcBef>
                          <a:spcPts val="0"/>
                        </a:spcBef>
                        <a:spcAft>
                          <a:spcPts val="0"/>
                        </a:spcAft>
                        <a:buClrTx/>
                        <a:buSzTx/>
                        <a:buFontTx/>
                        <a:buNone/>
                        <a:tabLst/>
                        <a:defRPr/>
                      </a:pPr>
                      <a:r>
                        <a:rPr lang="en-US" altLang="ja-JP" sz="1600" b="0" i="0" u="none" strike="noStrike" dirty="0" smtClean="0">
                          <a:solidFill>
                            <a:srgbClr val="000000"/>
                          </a:solidFill>
                          <a:effectLst/>
                          <a:latin typeface="ＭＳ Ｐゴシック"/>
                        </a:rPr>
                        <a:t>ActiveMQ5.14.5</a:t>
                      </a:r>
                    </a:p>
                  </a:txBody>
                  <a:tcPr marL="9525" marR="9525" marT="9525" marB="0" anchor="ctr"/>
                </a:tc>
                <a:tc>
                  <a:txBody>
                    <a:bodyPr/>
                    <a:lstStyle/>
                    <a:p>
                      <a:pPr algn="l" fontAlgn="ctr"/>
                      <a:r>
                        <a:rPr lang="en-US" sz="1600" b="0" i="0" u="none" strike="noStrike" dirty="0" smtClean="0">
                          <a:solidFill>
                            <a:srgbClr val="008000"/>
                          </a:solidFill>
                          <a:effectLst/>
                          <a:latin typeface="ＭＳ Ｐゴシック"/>
                        </a:rPr>
                        <a:t>OK</a:t>
                      </a:r>
                      <a:endParaRPr lang="en-US" sz="1600" b="0" i="0" u="none" strike="noStrike" dirty="0">
                        <a:solidFill>
                          <a:srgbClr val="008000"/>
                        </a:solidFill>
                        <a:effectLst/>
                        <a:latin typeface="ＭＳ Ｐゴシック"/>
                      </a:endParaRPr>
                    </a:p>
                  </a:txBody>
                  <a:tcPr marL="9525" marR="9525" marT="9525" marB="0" anchor="ctr"/>
                </a:tc>
                <a:extLst>
                  <a:ext uri="{0D108BD9-81ED-4DB2-BD59-A6C34878D82A}">
                    <a16:rowId xmlns:a16="http://schemas.microsoft.com/office/drawing/2014/main" val="10003"/>
                  </a:ext>
                </a:extLst>
              </a:tr>
              <a:tr h="441981">
                <a:tc>
                  <a:txBody>
                    <a:bodyPr/>
                    <a:lstStyle/>
                    <a:p>
                      <a:pPr algn="l"/>
                      <a:r>
                        <a:rPr lang="ja-JP" altLang="en-US" sz="1600" dirty="0" smtClean="0">
                          <a:effectLst/>
                        </a:rPr>
                        <a:t>環境</a:t>
                      </a:r>
                      <a:r>
                        <a:rPr lang="en-US" altLang="ja-JP" sz="1600" dirty="0" smtClean="0">
                          <a:effectLst/>
                        </a:rPr>
                        <a:t>4(</a:t>
                      </a:r>
                      <a:r>
                        <a:rPr lang="ja-JP" altLang="en-US" sz="1600" dirty="0" smtClean="0">
                          <a:effectLst/>
                        </a:rPr>
                        <a:t>構成</a:t>
                      </a:r>
                      <a:r>
                        <a:rPr lang="en-US" altLang="ja-JP" sz="1600" dirty="0" smtClean="0">
                          <a:effectLst/>
                        </a:rPr>
                        <a:t>B)</a:t>
                      </a:r>
                      <a:endParaRPr lang="en-US" sz="1600" dirty="0" smtClean="0">
                        <a:effectLst/>
                      </a:endParaRPr>
                    </a:p>
                  </a:txBody>
                  <a:tcPr marL="47625" marR="76200" marT="9525" marB="9525" anchor="ctr"/>
                </a:tc>
                <a:tc>
                  <a:txBody>
                    <a:bodyPr/>
                    <a:lstStyle/>
                    <a:p>
                      <a:pPr algn="l" fontAlgn="ctr"/>
                      <a:r>
                        <a:rPr lang="en-US" sz="1600" b="0" i="0" u="none" strike="noStrike" dirty="0" smtClean="0">
                          <a:solidFill>
                            <a:srgbClr val="000000"/>
                          </a:solidFill>
                          <a:effectLst/>
                          <a:latin typeface="ＭＳ Ｐゴシック"/>
                        </a:rPr>
                        <a:t>Tomcat8.</a:t>
                      </a:r>
                      <a:r>
                        <a:rPr lang="en-US" altLang="ja-JP" sz="1600" b="0" i="0" u="none" strike="noStrike" dirty="0" smtClean="0">
                          <a:solidFill>
                            <a:srgbClr val="000000"/>
                          </a:solidFill>
                          <a:effectLst/>
                          <a:latin typeface="ＭＳ Ｐゴシック"/>
                        </a:rPr>
                        <a:t>0</a:t>
                      </a:r>
                      <a:r>
                        <a:rPr lang="en-US" sz="1600" b="0" i="0" u="none" strike="noStrike" dirty="0" smtClean="0">
                          <a:solidFill>
                            <a:srgbClr val="000000"/>
                          </a:solidFill>
                          <a:effectLst/>
                          <a:latin typeface="ＭＳ Ｐゴシック"/>
                        </a:rPr>
                        <a:t>.</a:t>
                      </a:r>
                      <a:r>
                        <a:rPr lang="en-US" altLang="ja-JP" sz="1600" b="0" i="0" u="none" strike="noStrike" dirty="0" smtClean="0">
                          <a:solidFill>
                            <a:srgbClr val="000000"/>
                          </a:solidFill>
                          <a:effectLst/>
                          <a:latin typeface="ＭＳ Ｐゴシック"/>
                        </a:rPr>
                        <a:t>3</a:t>
                      </a:r>
                      <a:r>
                        <a:rPr lang="en-US" sz="1600" b="0" i="0" u="none" strike="noStrike" dirty="0" smtClean="0">
                          <a:solidFill>
                            <a:srgbClr val="000000"/>
                          </a:solidFill>
                          <a:effectLst/>
                          <a:latin typeface="ＭＳ Ｐゴシック"/>
                        </a:rPr>
                        <a:t>9</a:t>
                      </a:r>
                      <a:endParaRPr lang="en-US" sz="1600" b="0" i="0" u="none" strike="noStrike" dirty="0">
                        <a:solidFill>
                          <a:srgbClr val="000000"/>
                        </a:solidFill>
                        <a:effectLst/>
                        <a:latin typeface="ＭＳ Ｐゴシック"/>
                      </a:endParaRPr>
                    </a:p>
                  </a:txBody>
                  <a:tcPr marL="9525" marR="9525" marT="9525" marB="0" anchor="ctr"/>
                </a:tc>
                <a:tc>
                  <a:txBody>
                    <a:bodyPr/>
                    <a:lstStyle/>
                    <a:p>
                      <a:pPr algn="l" fontAlgn="ctr"/>
                      <a:r>
                        <a:rPr lang="en-US" sz="1600" b="0" i="0" u="none" strike="noStrike" dirty="0" smtClean="0">
                          <a:solidFill>
                            <a:srgbClr val="000000"/>
                          </a:solidFill>
                          <a:effectLst/>
                          <a:latin typeface="ＭＳ Ｐゴシック"/>
                        </a:rPr>
                        <a:t>Oracle12.1.0.2.0</a:t>
                      </a:r>
                    </a:p>
                  </a:txBody>
                  <a:tcPr marL="9525" marR="9525" marT="9525" marB="0" anchor="ctr"/>
                </a:tc>
                <a:tc>
                  <a:txBody>
                    <a:bodyPr/>
                    <a:lstStyle/>
                    <a:p>
                      <a:pPr algn="l" fontAlgn="ctr"/>
                      <a:r>
                        <a:rPr lang="en-US" altLang="ja-JP" sz="1600" b="0" i="0" u="none" strike="noStrike" dirty="0" smtClean="0">
                          <a:solidFill>
                            <a:srgbClr val="FF0000"/>
                          </a:solidFill>
                          <a:effectLst/>
                          <a:latin typeface="ＭＳ Ｐゴシック"/>
                        </a:rPr>
                        <a:t>Open JDK8u144</a:t>
                      </a:r>
                      <a:endParaRPr lang="en-US" sz="1600" b="0" i="0" u="none" strike="noStrike" dirty="0">
                        <a:solidFill>
                          <a:srgbClr val="FF0000"/>
                        </a:solidFill>
                        <a:effectLst/>
                        <a:latin typeface="ＭＳ Ｐゴシック"/>
                      </a:endParaRPr>
                    </a:p>
                  </a:txBody>
                  <a:tcPr marL="9525" marR="9525" marT="9525" marB="0" anchor="ctr"/>
                </a:tc>
                <a:tc>
                  <a:txBody>
                    <a:bodyPr/>
                    <a:lstStyle/>
                    <a:p>
                      <a:pPr marL="0" marR="0" lvl="0" indent="0" algn="l" defTabSz="457133" rtl="0" eaLnBrk="1" fontAlgn="ctr" latinLnBrk="0" hangingPunct="1">
                        <a:lnSpc>
                          <a:spcPct val="100000"/>
                        </a:lnSpc>
                        <a:spcBef>
                          <a:spcPts val="0"/>
                        </a:spcBef>
                        <a:spcAft>
                          <a:spcPts val="0"/>
                        </a:spcAft>
                        <a:buClrTx/>
                        <a:buSzTx/>
                        <a:buFontTx/>
                        <a:buNone/>
                        <a:tabLst/>
                        <a:defRPr/>
                      </a:pPr>
                      <a:r>
                        <a:rPr lang="en-US" altLang="ja-JP" sz="1600" b="0" i="0" u="none" strike="noStrike" dirty="0" smtClean="0">
                          <a:solidFill>
                            <a:srgbClr val="000000"/>
                          </a:solidFill>
                          <a:effectLst/>
                          <a:latin typeface="ＭＳ Ｐゴシック"/>
                        </a:rPr>
                        <a:t>ActiveMQ5.14.5</a:t>
                      </a:r>
                    </a:p>
                  </a:txBody>
                  <a:tcPr marL="9525" marR="9525" marT="9525" marB="0" anchor="ctr"/>
                </a:tc>
                <a:tc>
                  <a:txBody>
                    <a:bodyPr/>
                    <a:lstStyle/>
                    <a:p>
                      <a:pPr algn="l" fontAlgn="ctr"/>
                      <a:r>
                        <a:rPr lang="en-US" sz="1600" b="0" i="0" u="none" strike="noStrike" dirty="0" smtClean="0">
                          <a:solidFill>
                            <a:srgbClr val="008000"/>
                          </a:solidFill>
                          <a:effectLst/>
                          <a:latin typeface="ＭＳ Ｐゴシック"/>
                        </a:rPr>
                        <a:t>OK</a:t>
                      </a:r>
                      <a:endParaRPr lang="en-US" sz="1600" b="0" i="0" u="none" strike="noStrike" dirty="0">
                        <a:solidFill>
                          <a:srgbClr val="008000"/>
                        </a:solidFill>
                        <a:effectLst/>
                        <a:latin typeface="ＭＳ Ｐゴシック"/>
                      </a:endParaRPr>
                    </a:p>
                  </a:txBody>
                  <a:tcPr marL="9525" marR="9525" marT="9525" marB="0" anchor="ctr"/>
                </a:tc>
                <a:extLst>
                  <a:ext uri="{0D108BD9-81ED-4DB2-BD59-A6C34878D82A}">
                    <a16:rowId xmlns:a16="http://schemas.microsoft.com/office/drawing/2014/main" val="10004"/>
                  </a:ext>
                </a:extLst>
              </a:tr>
              <a:tr h="441981">
                <a:tc>
                  <a:txBody>
                    <a:bodyPr/>
                    <a:lstStyle/>
                    <a:p>
                      <a:pPr algn="l"/>
                      <a:r>
                        <a:rPr lang="ja-JP" altLang="en-US" sz="1600" dirty="0" smtClean="0">
                          <a:effectLst/>
                        </a:rPr>
                        <a:t>環境</a:t>
                      </a:r>
                      <a:r>
                        <a:rPr lang="en-US" altLang="ja-JP" sz="1600" dirty="0" smtClean="0">
                          <a:effectLst/>
                        </a:rPr>
                        <a:t>5(</a:t>
                      </a:r>
                      <a:r>
                        <a:rPr lang="ja-JP" altLang="en-US" sz="1600" dirty="0" smtClean="0">
                          <a:effectLst/>
                        </a:rPr>
                        <a:t>構成</a:t>
                      </a:r>
                      <a:r>
                        <a:rPr lang="en-US" altLang="ja-JP" sz="1600" dirty="0" smtClean="0">
                          <a:effectLst/>
                        </a:rPr>
                        <a:t>B)</a:t>
                      </a:r>
                      <a:endParaRPr lang="en-US" sz="1600" dirty="0" smtClean="0">
                        <a:effectLst/>
                      </a:endParaRPr>
                    </a:p>
                  </a:txBody>
                  <a:tcPr marL="47625" marR="76200" marT="9525" marB="9525" anchor="ctr"/>
                </a:tc>
                <a:tc>
                  <a:txBody>
                    <a:bodyPr/>
                    <a:lstStyle/>
                    <a:p>
                      <a:pPr marL="0" marR="0" lvl="0" indent="0" algn="l" defTabSz="457133" rtl="0" eaLnBrk="1" fontAlgn="ctr" latinLnBrk="0" hangingPunct="1">
                        <a:lnSpc>
                          <a:spcPct val="100000"/>
                        </a:lnSpc>
                        <a:spcBef>
                          <a:spcPts val="0"/>
                        </a:spcBef>
                        <a:spcAft>
                          <a:spcPts val="0"/>
                        </a:spcAft>
                        <a:buClrTx/>
                        <a:buSzTx/>
                        <a:buFontTx/>
                        <a:buNone/>
                        <a:tabLst/>
                        <a:defRPr/>
                      </a:pPr>
                      <a:r>
                        <a:rPr lang="en-US" altLang="ja-JP" sz="1600" b="0" i="0" u="none" strike="noStrike" dirty="0" smtClean="0">
                          <a:solidFill>
                            <a:srgbClr val="000000"/>
                          </a:solidFill>
                          <a:effectLst/>
                          <a:latin typeface="ＭＳ Ｐゴシック"/>
                        </a:rPr>
                        <a:t>Tomcat7.0.73</a:t>
                      </a:r>
                    </a:p>
                  </a:txBody>
                  <a:tcPr marL="9525" marR="9525" marT="9525" marB="0" anchor="ctr"/>
                </a:tc>
                <a:tc>
                  <a:txBody>
                    <a:bodyPr/>
                    <a:lstStyle/>
                    <a:p>
                      <a:pPr algn="l" fontAlgn="ctr"/>
                      <a:r>
                        <a:rPr lang="en-US" sz="1600" b="0" i="0" u="none" strike="noStrike" dirty="0" smtClean="0">
                          <a:solidFill>
                            <a:srgbClr val="FF0000"/>
                          </a:solidFill>
                          <a:effectLst/>
                          <a:latin typeface="ＭＳ Ｐゴシック"/>
                        </a:rPr>
                        <a:t>PostgreSQL9.6.5</a:t>
                      </a:r>
                    </a:p>
                  </a:txBody>
                  <a:tcPr marL="9525" marR="9525" marT="9525" marB="0" anchor="ctr"/>
                </a:tc>
                <a:tc>
                  <a:txBody>
                    <a:bodyPr/>
                    <a:lstStyle/>
                    <a:p>
                      <a:pPr algn="l" fontAlgn="ctr"/>
                      <a:r>
                        <a:rPr lang="en-US" sz="1600" b="0" i="0" u="none" strike="noStrike" dirty="0" smtClean="0">
                          <a:solidFill>
                            <a:srgbClr val="000000"/>
                          </a:solidFill>
                          <a:effectLst/>
                          <a:latin typeface="ＭＳ Ｐゴシック"/>
                        </a:rPr>
                        <a:t>Open JDK</a:t>
                      </a:r>
                      <a:r>
                        <a:rPr lang="en-US" altLang="ja-JP" sz="1600" b="0" i="0" u="none" strike="noStrike" dirty="0" smtClean="0">
                          <a:solidFill>
                            <a:srgbClr val="000000"/>
                          </a:solidFill>
                          <a:effectLst/>
                          <a:latin typeface="ＭＳ Ｐゴシック"/>
                        </a:rPr>
                        <a:t>7</a:t>
                      </a:r>
                      <a:r>
                        <a:rPr lang="en-US" sz="1600" b="0" i="0" u="none" strike="noStrike" dirty="0" smtClean="0">
                          <a:solidFill>
                            <a:srgbClr val="000000"/>
                          </a:solidFill>
                          <a:effectLst/>
                          <a:latin typeface="ＭＳ Ｐゴシック"/>
                        </a:rPr>
                        <a:t>u1</a:t>
                      </a:r>
                      <a:r>
                        <a:rPr lang="en-US" altLang="ja-JP" sz="1600" b="0" i="0" u="none" strike="noStrike" dirty="0" smtClean="0">
                          <a:solidFill>
                            <a:srgbClr val="000000"/>
                          </a:solidFill>
                          <a:effectLst/>
                          <a:latin typeface="ＭＳ Ｐゴシック"/>
                        </a:rPr>
                        <a:t>5</a:t>
                      </a:r>
                      <a:r>
                        <a:rPr lang="en-US" sz="1600" b="0" i="0" u="none" strike="noStrike" dirty="0" smtClean="0">
                          <a:solidFill>
                            <a:srgbClr val="000000"/>
                          </a:solidFill>
                          <a:effectLst/>
                          <a:latin typeface="ＭＳ Ｐゴシック"/>
                        </a:rPr>
                        <a:t>1</a:t>
                      </a:r>
                      <a:endParaRPr lang="en-US" sz="1600" b="0" i="0" u="none" strike="noStrike" dirty="0">
                        <a:solidFill>
                          <a:srgbClr val="000000"/>
                        </a:solidFill>
                        <a:effectLst/>
                        <a:latin typeface="ＭＳ Ｐゴシック"/>
                      </a:endParaRPr>
                    </a:p>
                  </a:txBody>
                  <a:tcPr marL="9525" marR="9525" marT="9525" marB="0" anchor="ctr"/>
                </a:tc>
                <a:tc>
                  <a:txBody>
                    <a:bodyPr/>
                    <a:lstStyle/>
                    <a:p>
                      <a:pPr marL="0" marR="0" lvl="0" indent="0" algn="l" defTabSz="457133" rtl="0" eaLnBrk="1" fontAlgn="ctr" latinLnBrk="0" hangingPunct="1">
                        <a:lnSpc>
                          <a:spcPct val="100000"/>
                        </a:lnSpc>
                        <a:spcBef>
                          <a:spcPts val="0"/>
                        </a:spcBef>
                        <a:spcAft>
                          <a:spcPts val="0"/>
                        </a:spcAft>
                        <a:buClrTx/>
                        <a:buSzTx/>
                        <a:buFontTx/>
                        <a:buNone/>
                        <a:tabLst/>
                        <a:defRPr/>
                      </a:pPr>
                      <a:r>
                        <a:rPr lang="en-US" altLang="ja-JP" sz="1600" b="0" i="0" u="none" strike="noStrike" dirty="0" smtClean="0">
                          <a:solidFill>
                            <a:srgbClr val="000000"/>
                          </a:solidFill>
                          <a:effectLst/>
                          <a:latin typeface="ＭＳ Ｐゴシック"/>
                        </a:rPr>
                        <a:t>ActiveMQ5.14.5</a:t>
                      </a:r>
                    </a:p>
                  </a:txBody>
                  <a:tcPr marL="9525" marR="9525" marT="9525" marB="0" anchor="ctr"/>
                </a:tc>
                <a:tc>
                  <a:txBody>
                    <a:bodyPr/>
                    <a:lstStyle/>
                    <a:p>
                      <a:pPr algn="l" fontAlgn="ctr"/>
                      <a:r>
                        <a:rPr lang="en-US" sz="1600" b="0" i="0" u="none" strike="noStrike" dirty="0" smtClean="0">
                          <a:solidFill>
                            <a:srgbClr val="008000"/>
                          </a:solidFill>
                          <a:effectLst/>
                          <a:latin typeface="ＭＳ Ｐゴシック"/>
                        </a:rPr>
                        <a:t>OK</a:t>
                      </a:r>
                      <a:endParaRPr lang="en-US" sz="1600" b="0" i="0" u="none" strike="noStrike" dirty="0">
                        <a:solidFill>
                          <a:srgbClr val="008000"/>
                        </a:solidFill>
                        <a:effectLst/>
                        <a:latin typeface="ＭＳ Ｐゴシック"/>
                      </a:endParaRPr>
                    </a:p>
                  </a:txBody>
                  <a:tcPr marL="9525" marR="9525" marT="9525" marB="0" anchor="ctr"/>
                </a:tc>
                <a:extLst>
                  <a:ext uri="{0D108BD9-81ED-4DB2-BD59-A6C34878D82A}">
                    <a16:rowId xmlns:a16="http://schemas.microsoft.com/office/drawing/2014/main" val="10005"/>
                  </a:ext>
                </a:extLst>
              </a:tr>
              <a:tr h="441981">
                <a:tc>
                  <a:txBody>
                    <a:bodyPr/>
                    <a:lstStyle/>
                    <a:p>
                      <a:pPr algn="l"/>
                      <a:r>
                        <a:rPr lang="ja-JP" altLang="en-US" sz="1600" dirty="0" smtClean="0">
                          <a:effectLst/>
                        </a:rPr>
                        <a:t>環境</a:t>
                      </a:r>
                      <a:r>
                        <a:rPr lang="en-US" altLang="ja-JP" sz="1600" dirty="0" smtClean="0">
                          <a:effectLst/>
                        </a:rPr>
                        <a:t>6(</a:t>
                      </a:r>
                      <a:r>
                        <a:rPr lang="ja-JP" altLang="en-US" sz="1600" dirty="0" smtClean="0">
                          <a:effectLst/>
                        </a:rPr>
                        <a:t>構成</a:t>
                      </a:r>
                      <a:r>
                        <a:rPr lang="en-US" altLang="ja-JP" sz="1600" dirty="0" smtClean="0">
                          <a:effectLst/>
                        </a:rPr>
                        <a:t>B</a:t>
                      </a:r>
                      <a:r>
                        <a:rPr lang="en-US" sz="1600" dirty="0" smtClean="0">
                          <a:effectLst/>
                        </a:rPr>
                        <a:t>)</a:t>
                      </a:r>
                    </a:p>
                  </a:txBody>
                  <a:tcPr marL="47625" marR="76200" marT="9525" marB="9525" anchor="ctr"/>
                </a:tc>
                <a:tc>
                  <a:txBody>
                    <a:bodyPr/>
                    <a:lstStyle/>
                    <a:p>
                      <a:pPr algn="l" fontAlgn="ctr"/>
                      <a:r>
                        <a:rPr lang="en-US" sz="1600" b="0" i="0" u="none" strike="noStrike" dirty="0" smtClean="0">
                          <a:solidFill>
                            <a:srgbClr val="000000"/>
                          </a:solidFill>
                          <a:effectLst/>
                          <a:latin typeface="ＭＳ Ｐゴシック"/>
                        </a:rPr>
                        <a:t>WebLogic12.2.1</a:t>
                      </a:r>
                      <a:endParaRPr lang="en-US" sz="1600" b="0" i="0" u="none" strike="noStrike" dirty="0">
                        <a:solidFill>
                          <a:srgbClr val="000000"/>
                        </a:solidFill>
                        <a:effectLst/>
                        <a:latin typeface="ＭＳ Ｐゴシック"/>
                      </a:endParaRPr>
                    </a:p>
                  </a:txBody>
                  <a:tcPr marL="9525" marR="9525" marT="9525" marB="0" anchor="ctr"/>
                </a:tc>
                <a:tc>
                  <a:txBody>
                    <a:bodyPr/>
                    <a:lstStyle/>
                    <a:p>
                      <a:pPr algn="l" fontAlgn="ctr"/>
                      <a:r>
                        <a:rPr lang="en-US" sz="1600" b="0" i="0" u="none" strike="noStrike" dirty="0" smtClean="0">
                          <a:solidFill>
                            <a:srgbClr val="000000"/>
                          </a:solidFill>
                          <a:effectLst/>
                          <a:latin typeface="ＭＳ Ｐゴシック"/>
                        </a:rPr>
                        <a:t>Oracle12.1.0.2.0</a:t>
                      </a:r>
                      <a:endParaRPr lang="en-US" sz="1600" b="0" i="0" u="none" strike="noStrike" dirty="0">
                        <a:solidFill>
                          <a:srgbClr val="000000"/>
                        </a:solidFill>
                        <a:effectLst/>
                        <a:latin typeface="ＭＳ Ｐゴシック"/>
                      </a:endParaRPr>
                    </a:p>
                  </a:txBody>
                  <a:tcPr marL="9525" marR="9525" marT="9525" marB="0" anchor="ctr"/>
                </a:tc>
                <a:tc>
                  <a:txBody>
                    <a:bodyPr/>
                    <a:lstStyle/>
                    <a:p>
                      <a:pPr algn="l" fontAlgn="ctr"/>
                      <a:r>
                        <a:rPr lang="en-US" sz="1600" b="0" i="0" u="none" strike="noStrike" dirty="0">
                          <a:solidFill>
                            <a:srgbClr val="FF0000"/>
                          </a:solidFill>
                          <a:effectLst/>
                          <a:latin typeface="ＭＳ Ｐゴシック"/>
                        </a:rPr>
                        <a:t>Oracle </a:t>
                      </a:r>
                      <a:r>
                        <a:rPr lang="en-US" sz="1600" b="0" i="0" u="none" strike="noStrike" dirty="0" smtClean="0">
                          <a:solidFill>
                            <a:srgbClr val="FF0000"/>
                          </a:solidFill>
                          <a:effectLst/>
                          <a:latin typeface="ＭＳ Ｐゴシック"/>
                        </a:rPr>
                        <a:t>JDK8u</a:t>
                      </a:r>
                      <a:r>
                        <a:rPr lang="en-US" altLang="ja-JP" sz="1600" b="0" i="0" u="none" strike="noStrike" dirty="0" smtClean="0">
                          <a:solidFill>
                            <a:srgbClr val="FF0000"/>
                          </a:solidFill>
                          <a:effectLst/>
                          <a:latin typeface="ＭＳ Ｐゴシック"/>
                        </a:rPr>
                        <a:t>144</a:t>
                      </a:r>
                      <a:endParaRPr lang="en-US" sz="1600" b="0" i="0" u="none" strike="noStrike" dirty="0">
                        <a:solidFill>
                          <a:srgbClr val="FF0000"/>
                        </a:solidFill>
                        <a:effectLst/>
                        <a:latin typeface="ＭＳ Ｐゴシック"/>
                      </a:endParaRPr>
                    </a:p>
                  </a:txBody>
                  <a:tcPr marL="9525" marR="9525" marT="9525" marB="0" anchor="ctr"/>
                </a:tc>
                <a:tc>
                  <a:txBody>
                    <a:bodyPr/>
                    <a:lstStyle/>
                    <a:p>
                      <a:pPr marL="0" marR="0" lvl="0" indent="0" algn="l" defTabSz="457133" rtl="0" eaLnBrk="1" fontAlgn="ctr" latinLnBrk="0" hangingPunct="1">
                        <a:lnSpc>
                          <a:spcPct val="100000"/>
                        </a:lnSpc>
                        <a:spcBef>
                          <a:spcPts val="0"/>
                        </a:spcBef>
                        <a:spcAft>
                          <a:spcPts val="0"/>
                        </a:spcAft>
                        <a:buClrTx/>
                        <a:buSzTx/>
                        <a:buFontTx/>
                        <a:buNone/>
                        <a:tabLst/>
                        <a:defRPr/>
                      </a:pPr>
                      <a:r>
                        <a:rPr lang="en-US" altLang="ja-JP" sz="1600" b="0" i="0" u="none" strike="noStrike" dirty="0" smtClean="0">
                          <a:solidFill>
                            <a:srgbClr val="000000"/>
                          </a:solidFill>
                          <a:effectLst/>
                          <a:latin typeface="ＭＳ Ｐゴシック"/>
                        </a:rPr>
                        <a:t>ActiveMQ5.14.5</a:t>
                      </a:r>
                    </a:p>
                  </a:txBody>
                  <a:tcPr marL="9525" marR="9525" marT="9525" marB="0" anchor="ctr"/>
                </a:tc>
                <a:tc>
                  <a:txBody>
                    <a:bodyPr/>
                    <a:lstStyle/>
                    <a:p>
                      <a:pPr algn="l" fontAlgn="ctr"/>
                      <a:r>
                        <a:rPr lang="en-US" sz="1600" b="0" i="0" u="none" strike="noStrike" dirty="0" smtClean="0">
                          <a:solidFill>
                            <a:srgbClr val="008000"/>
                          </a:solidFill>
                          <a:effectLst/>
                          <a:latin typeface="ＭＳ Ｐゴシック"/>
                        </a:rPr>
                        <a:t>OK</a:t>
                      </a:r>
                      <a:endParaRPr lang="en-US" sz="1600" b="0" i="0" u="none" strike="noStrike" dirty="0">
                        <a:solidFill>
                          <a:srgbClr val="008000"/>
                        </a:solidFill>
                        <a:effectLst/>
                        <a:latin typeface="ＭＳ Ｐゴシック"/>
                      </a:endParaRPr>
                    </a:p>
                  </a:txBody>
                  <a:tcPr marL="9525" marR="9525" marT="9525" marB="0" anchor="ctr"/>
                </a:tc>
                <a:extLst>
                  <a:ext uri="{0D108BD9-81ED-4DB2-BD59-A6C34878D82A}">
                    <a16:rowId xmlns:a16="http://schemas.microsoft.com/office/drawing/2014/main" val="10006"/>
                  </a:ext>
                </a:extLst>
              </a:tr>
              <a:tr h="441981">
                <a:tc>
                  <a:txBody>
                    <a:bodyPr/>
                    <a:lstStyle/>
                    <a:p>
                      <a:pPr algn="l"/>
                      <a:r>
                        <a:rPr lang="ja-JP" altLang="en-US" sz="1600" dirty="0" smtClean="0">
                          <a:effectLst/>
                        </a:rPr>
                        <a:t>環境</a:t>
                      </a:r>
                      <a:r>
                        <a:rPr lang="en-US" altLang="ja-JP" sz="1600" dirty="0" smtClean="0">
                          <a:effectLst/>
                        </a:rPr>
                        <a:t>7(</a:t>
                      </a:r>
                      <a:r>
                        <a:rPr lang="ja-JP" altLang="en-US" sz="1600" dirty="0" smtClean="0">
                          <a:effectLst/>
                        </a:rPr>
                        <a:t>構成</a:t>
                      </a:r>
                      <a:r>
                        <a:rPr lang="en-US" altLang="ja-JP" sz="1600" dirty="0" smtClean="0">
                          <a:effectLst/>
                        </a:rPr>
                        <a:t>C</a:t>
                      </a:r>
                      <a:r>
                        <a:rPr lang="en-US" sz="1600" dirty="0" smtClean="0">
                          <a:effectLst/>
                        </a:rPr>
                        <a:t>)</a:t>
                      </a:r>
                    </a:p>
                  </a:txBody>
                  <a:tcPr marL="47625" marR="76200" marT="9525" marB="9525" anchor="ctr"/>
                </a:tc>
                <a:tc>
                  <a:txBody>
                    <a:bodyPr/>
                    <a:lstStyle/>
                    <a:p>
                      <a:pPr algn="l" fontAlgn="ctr"/>
                      <a:r>
                        <a:rPr lang="en-US" sz="1600" b="0" i="0" u="none" strike="noStrike" dirty="0" err="1" smtClean="0">
                          <a:solidFill>
                            <a:srgbClr val="000000"/>
                          </a:solidFill>
                          <a:effectLst/>
                          <a:latin typeface="ＭＳ Ｐゴシック"/>
                        </a:rPr>
                        <a:t>JBoss</a:t>
                      </a:r>
                      <a:r>
                        <a:rPr lang="en-US" sz="1600" b="0" i="0" u="none" strike="noStrike" dirty="0" smtClean="0">
                          <a:solidFill>
                            <a:srgbClr val="000000"/>
                          </a:solidFill>
                          <a:effectLst/>
                          <a:latin typeface="ＭＳ Ｐゴシック"/>
                        </a:rPr>
                        <a:t> EAP</a:t>
                      </a:r>
                    </a:p>
                    <a:p>
                      <a:pPr algn="l" fontAlgn="ctr"/>
                      <a:r>
                        <a:rPr lang="en-US" sz="1600" b="0" i="0" u="none" strike="noStrike" dirty="0" smtClean="0">
                          <a:solidFill>
                            <a:srgbClr val="000000"/>
                          </a:solidFill>
                          <a:effectLst/>
                          <a:latin typeface="ＭＳ Ｐゴシック"/>
                        </a:rPr>
                        <a:t>6.4.0.CVE-2015-7501</a:t>
                      </a:r>
                      <a:endParaRPr lang="en-US" sz="1600" b="0" i="0" u="none" strike="noStrike" dirty="0">
                        <a:solidFill>
                          <a:srgbClr val="000000"/>
                        </a:solidFill>
                        <a:effectLst/>
                        <a:latin typeface="ＭＳ Ｐゴシック"/>
                      </a:endParaRPr>
                    </a:p>
                  </a:txBody>
                  <a:tcPr marL="9525" marR="9525" marT="9525" marB="0" anchor="ctr"/>
                </a:tc>
                <a:tc>
                  <a:txBody>
                    <a:bodyPr/>
                    <a:lstStyle/>
                    <a:p>
                      <a:pPr algn="l" fontAlgn="ctr"/>
                      <a:r>
                        <a:rPr lang="en-US" sz="1600" b="0" i="0" u="none" strike="noStrike" dirty="0" smtClean="0">
                          <a:solidFill>
                            <a:srgbClr val="FF0000"/>
                          </a:solidFill>
                          <a:effectLst/>
                          <a:latin typeface="ＭＳ Ｐゴシック"/>
                        </a:rPr>
                        <a:t>PostgreSQL9.</a:t>
                      </a:r>
                      <a:r>
                        <a:rPr lang="en-US" altLang="ja-JP" sz="1600" b="0" i="0" u="none" strike="noStrike" dirty="0" smtClean="0">
                          <a:solidFill>
                            <a:srgbClr val="FF0000"/>
                          </a:solidFill>
                          <a:effectLst/>
                          <a:latin typeface="ＭＳ Ｐゴシック"/>
                        </a:rPr>
                        <a:t>6</a:t>
                      </a:r>
                      <a:r>
                        <a:rPr lang="en-US" sz="1600" b="0" i="0" u="none" strike="noStrike" dirty="0" smtClean="0">
                          <a:solidFill>
                            <a:srgbClr val="FF0000"/>
                          </a:solidFill>
                          <a:effectLst/>
                          <a:latin typeface="ＭＳ Ｐゴシック"/>
                        </a:rPr>
                        <a:t>.</a:t>
                      </a:r>
                      <a:r>
                        <a:rPr lang="en-US" altLang="ja-JP" sz="1600" b="0" i="0" u="none" strike="noStrike" dirty="0" smtClean="0">
                          <a:solidFill>
                            <a:srgbClr val="FF0000"/>
                          </a:solidFill>
                          <a:effectLst/>
                          <a:latin typeface="ＭＳ Ｐゴシック"/>
                        </a:rPr>
                        <a:t>5</a:t>
                      </a:r>
                      <a:endParaRPr lang="en-US" sz="1600" b="0" i="0" u="none" strike="noStrike" dirty="0">
                        <a:solidFill>
                          <a:srgbClr val="FF0000"/>
                        </a:solidFill>
                        <a:effectLst/>
                        <a:latin typeface="ＭＳ Ｐゴシック"/>
                      </a:endParaRPr>
                    </a:p>
                  </a:txBody>
                  <a:tcPr marL="9525" marR="9525" marT="9525" marB="0" anchor="ctr"/>
                </a:tc>
                <a:tc>
                  <a:txBody>
                    <a:bodyPr/>
                    <a:lstStyle/>
                    <a:p>
                      <a:pPr algn="l" fontAlgn="ctr"/>
                      <a:r>
                        <a:rPr lang="en-US" sz="1600" b="0" i="0" u="none" strike="noStrike" dirty="0" smtClean="0">
                          <a:solidFill>
                            <a:srgbClr val="FF0000"/>
                          </a:solidFill>
                          <a:effectLst/>
                          <a:latin typeface="ＭＳ Ｐゴシック"/>
                        </a:rPr>
                        <a:t>Open JDK8u</a:t>
                      </a:r>
                      <a:r>
                        <a:rPr lang="en-US" altLang="ja-JP" sz="1600" b="0" i="0" u="none" strike="noStrike" dirty="0" smtClean="0">
                          <a:solidFill>
                            <a:srgbClr val="FF0000"/>
                          </a:solidFill>
                          <a:effectLst/>
                          <a:latin typeface="ＭＳ Ｐゴシック"/>
                        </a:rPr>
                        <a:t>144</a:t>
                      </a:r>
                      <a:endParaRPr lang="en-US" sz="1600" b="0" i="0" u="none" strike="noStrike" dirty="0">
                        <a:solidFill>
                          <a:srgbClr val="FF0000"/>
                        </a:solidFill>
                        <a:effectLst/>
                        <a:latin typeface="ＭＳ Ｐゴシック"/>
                      </a:endParaRPr>
                    </a:p>
                  </a:txBody>
                  <a:tcPr marL="9525" marR="9525" marT="9525" marB="0" anchor="ctr"/>
                </a:tc>
                <a:tc>
                  <a:txBody>
                    <a:bodyPr/>
                    <a:lstStyle/>
                    <a:p>
                      <a:pPr marL="0" marR="0" lvl="0" indent="0" algn="l" defTabSz="457133" rtl="0" eaLnBrk="1" fontAlgn="ctr" latinLnBrk="0" hangingPunct="1">
                        <a:lnSpc>
                          <a:spcPct val="100000"/>
                        </a:lnSpc>
                        <a:spcBef>
                          <a:spcPts val="0"/>
                        </a:spcBef>
                        <a:spcAft>
                          <a:spcPts val="0"/>
                        </a:spcAft>
                        <a:buClrTx/>
                        <a:buSzTx/>
                        <a:buFontTx/>
                        <a:buNone/>
                        <a:tabLst/>
                        <a:defRPr/>
                      </a:pPr>
                      <a:r>
                        <a:rPr lang="en-US" altLang="ja-JP" sz="1600" b="0" i="0" u="none" strike="noStrike" dirty="0" smtClean="0">
                          <a:solidFill>
                            <a:srgbClr val="000000"/>
                          </a:solidFill>
                          <a:effectLst/>
                          <a:latin typeface="ＭＳ Ｐゴシック"/>
                        </a:rPr>
                        <a:t>ActiveMQ5.14.5</a:t>
                      </a:r>
                    </a:p>
                  </a:txBody>
                  <a:tcPr marL="9525" marR="9525" marT="9525" marB="0" anchor="ctr"/>
                </a:tc>
                <a:tc>
                  <a:txBody>
                    <a:bodyPr/>
                    <a:lstStyle/>
                    <a:p>
                      <a:pPr algn="l" fontAlgn="ctr"/>
                      <a:r>
                        <a:rPr lang="en-US" sz="1600" b="0" i="0" u="none" strike="noStrike" dirty="0" smtClean="0">
                          <a:solidFill>
                            <a:srgbClr val="008000"/>
                          </a:solidFill>
                          <a:effectLst/>
                          <a:latin typeface="ＭＳ Ｐゴシック"/>
                        </a:rPr>
                        <a:t>OK</a:t>
                      </a:r>
                      <a:endParaRPr lang="en-US" sz="1600" b="0" i="0" u="none" strike="noStrike" dirty="0">
                        <a:solidFill>
                          <a:srgbClr val="008000"/>
                        </a:solidFill>
                        <a:effectLst/>
                        <a:latin typeface="ＭＳ Ｐゴシック"/>
                      </a:endParaRPr>
                    </a:p>
                  </a:txBody>
                  <a:tcPr marL="9525" marR="9525" marT="9525" marB="0" anchor="ctr"/>
                </a:tc>
                <a:extLst>
                  <a:ext uri="{0D108BD9-81ED-4DB2-BD59-A6C34878D82A}">
                    <a16:rowId xmlns:a16="http://schemas.microsoft.com/office/drawing/2014/main" val="10007"/>
                  </a:ext>
                </a:extLst>
              </a:tr>
              <a:tr h="441981">
                <a:tc>
                  <a:txBody>
                    <a:bodyPr/>
                    <a:lstStyle/>
                    <a:p>
                      <a:pPr algn="l"/>
                      <a:r>
                        <a:rPr lang="ja-JP" altLang="en-US" sz="1600" dirty="0" smtClean="0">
                          <a:effectLst/>
                        </a:rPr>
                        <a:t>環境</a:t>
                      </a:r>
                      <a:r>
                        <a:rPr lang="en-US" altLang="ja-JP" sz="1600" dirty="0" smtClean="0">
                          <a:effectLst/>
                        </a:rPr>
                        <a:t>8(</a:t>
                      </a:r>
                      <a:r>
                        <a:rPr lang="ja-JP" altLang="en-US" sz="1600" dirty="0" smtClean="0">
                          <a:effectLst/>
                        </a:rPr>
                        <a:t>構成</a:t>
                      </a:r>
                      <a:r>
                        <a:rPr lang="en-US" altLang="ja-JP" sz="1600" dirty="0" smtClean="0">
                          <a:effectLst/>
                        </a:rPr>
                        <a:t>C)</a:t>
                      </a:r>
                      <a:endParaRPr lang="en-US" sz="1600" dirty="0">
                        <a:effectLst/>
                      </a:endParaRPr>
                    </a:p>
                  </a:txBody>
                  <a:tcPr marL="47625" marR="76200" marT="9525" marB="9525" anchor="ctr"/>
                </a:tc>
                <a:tc>
                  <a:txBody>
                    <a:bodyPr/>
                    <a:lstStyle/>
                    <a:p>
                      <a:pPr algn="l" fontAlgn="ctr"/>
                      <a:r>
                        <a:rPr lang="en-US" sz="1600" b="0" i="0" u="none" strike="noStrike" dirty="0" err="1" smtClean="0">
                          <a:solidFill>
                            <a:srgbClr val="000000"/>
                          </a:solidFill>
                          <a:effectLst/>
                          <a:latin typeface="ＭＳ Ｐゴシック"/>
                        </a:rPr>
                        <a:t>JBoss</a:t>
                      </a:r>
                      <a:r>
                        <a:rPr lang="en-US" sz="1600" b="0" i="0" u="none" strike="noStrike" dirty="0" smtClean="0">
                          <a:solidFill>
                            <a:srgbClr val="000000"/>
                          </a:solidFill>
                          <a:effectLst/>
                          <a:latin typeface="ＭＳ Ｐゴシック"/>
                        </a:rPr>
                        <a:t> EAP7.0.0</a:t>
                      </a:r>
                      <a:endParaRPr lang="en-US" sz="1600" b="0" i="0" u="none" strike="noStrike" dirty="0">
                        <a:solidFill>
                          <a:srgbClr val="000000"/>
                        </a:solidFill>
                        <a:effectLst/>
                        <a:latin typeface="ＭＳ Ｐゴシック"/>
                      </a:endParaRPr>
                    </a:p>
                  </a:txBody>
                  <a:tcPr marL="9525" marR="9525" marT="9525" marB="0" anchor="ctr"/>
                </a:tc>
                <a:tc>
                  <a:txBody>
                    <a:bodyPr/>
                    <a:lstStyle/>
                    <a:p>
                      <a:pPr marL="0" marR="0" lvl="0" indent="0" algn="l" defTabSz="457133" rtl="0" eaLnBrk="1" fontAlgn="ctr" latinLnBrk="0" hangingPunct="1">
                        <a:lnSpc>
                          <a:spcPct val="100000"/>
                        </a:lnSpc>
                        <a:spcBef>
                          <a:spcPts val="0"/>
                        </a:spcBef>
                        <a:spcAft>
                          <a:spcPts val="0"/>
                        </a:spcAft>
                        <a:buClrTx/>
                        <a:buSzTx/>
                        <a:buFontTx/>
                        <a:buNone/>
                        <a:tabLst/>
                        <a:defRPr/>
                      </a:pPr>
                      <a:r>
                        <a:rPr lang="en-US" altLang="ja-JP" sz="1600" b="0" i="0" u="none" strike="noStrike" dirty="0" smtClean="0">
                          <a:solidFill>
                            <a:srgbClr val="FF0000"/>
                          </a:solidFill>
                          <a:effectLst/>
                          <a:latin typeface="ＭＳ Ｐゴシック"/>
                        </a:rPr>
                        <a:t>PostgreSQL9.6.5</a:t>
                      </a:r>
                    </a:p>
                  </a:txBody>
                  <a:tcPr marL="9525" marR="9525" marT="9525" marB="0" anchor="ctr"/>
                </a:tc>
                <a:tc>
                  <a:txBody>
                    <a:bodyPr/>
                    <a:lstStyle/>
                    <a:p>
                      <a:pPr algn="l" fontAlgn="ctr"/>
                      <a:r>
                        <a:rPr lang="en-US" altLang="ja-JP" sz="1600" b="0" i="0" u="none" strike="noStrike" dirty="0" smtClean="0">
                          <a:solidFill>
                            <a:srgbClr val="FF0000"/>
                          </a:solidFill>
                          <a:effectLst/>
                          <a:latin typeface="ＭＳ Ｐゴシック"/>
                        </a:rPr>
                        <a:t>Open JDK8u144</a:t>
                      </a:r>
                      <a:endParaRPr lang="en-US" sz="1600" b="0" i="0" u="none" strike="noStrike" dirty="0">
                        <a:solidFill>
                          <a:srgbClr val="FF0000"/>
                        </a:solidFill>
                        <a:effectLst/>
                        <a:latin typeface="ＭＳ Ｐゴシック"/>
                      </a:endParaRPr>
                    </a:p>
                  </a:txBody>
                  <a:tcPr marL="9525" marR="9525" marT="9525" marB="0" anchor="ctr"/>
                </a:tc>
                <a:tc>
                  <a:txBody>
                    <a:bodyPr/>
                    <a:lstStyle/>
                    <a:p>
                      <a:pPr marL="0" marR="0" lvl="0" indent="0" algn="l" defTabSz="457133" rtl="0" eaLnBrk="1" fontAlgn="ctr" latinLnBrk="0" hangingPunct="1">
                        <a:lnSpc>
                          <a:spcPct val="100000"/>
                        </a:lnSpc>
                        <a:spcBef>
                          <a:spcPts val="0"/>
                        </a:spcBef>
                        <a:spcAft>
                          <a:spcPts val="0"/>
                        </a:spcAft>
                        <a:buClrTx/>
                        <a:buSzTx/>
                        <a:buFontTx/>
                        <a:buNone/>
                        <a:tabLst/>
                        <a:defRPr/>
                      </a:pPr>
                      <a:r>
                        <a:rPr lang="en-US" altLang="ja-JP" sz="1600" b="0" i="0" u="none" strike="noStrike" dirty="0" smtClean="0">
                          <a:solidFill>
                            <a:srgbClr val="000000"/>
                          </a:solidFill>
                          <a:effectLst/>
                          <a:latin typeface="ＭＳ Ｐゴシック"/>
                        </a:rPr>
                        <a:t>ActiveMQ5.14.5</a:t>
                      </a:r>
                    </a:p>
                  </a:txBody>
                  <a:tcPr marL="9525" marR="9525" marT="9525" marB="0" anchor="ctr"/>
                </a:tc>
                <a:tc>
                  <a:txBody>
                    <a:bodyPr/>
                    <a:lstStyle/>
                    <a:p>
                      <a:pPr marL="0" marR="0" lvl="0" indent="0" algn="l" defTabSz="457133" rtl="0" eaLnBrk="1" fontAlgn="ctr" latinLnBrk="0" hangingPunct="1">
                        <a:lnSpc>
                          <a:spcPct val="100000"/>
                        </a:lnSpc>
                        <a:spcBef>
                          <a:spcPts val="0"/>
                        </a:spcBef>
                        <a:spcAft>
                          <a:spcPts val="0"/>
                        </a:spcAft>
                        <a:buClrTx/>
                        <a:buSzTx/>
                        <a:buFontTx/>
                        <a:buNone/>
                        <a:tabLst/>
                        <a:defRPr/>
                      </a:pPr>
                      <a:r>
                        <a:rPr lang="en-US" altLang="ja-JP" sz="1600" b="0" i="0" u="none" strike="noStrike" dirty="0" smtClean="0">
                          <a:solidFill>
                            <a:srgbClr val="008000"/>
                          </a:solidFill>
                          <a:effectLst/>
                          <a:latin typeface="ＭＳ Ｐゴシック"/>
                        </a:rPr>
                        <a:t>OK</a:t>
                      </a:r>
                    </a:p>
                  </a:txBody>
                  <a:tcPr marL="9525" marR="9525" marT="9525" marB="0" anchor="ctr"/>
                </a:tc>
                <a:extLst>
                  <a:ext uri="{0D108BD9-81ED-4DB2-BD59-A6C34878D82A}">
                    <a16:rowId xmlns:a16="http://schemas.microsoft.com/office/drawing/2014/main" val="10008"/>
                  </a:ext>
                </a:extLst>
              </a:tr>
            </a:tbl>
          </a:graphicData>
        </a:graphic>
      </p:graphicFrame>
      <p:sp>
        <p:nvSpPr>
          <p:cNvPr id="7" name="角丸四角形 6"/>
          <p:cNvSpPr/>
          <p:nvPr/>
        </p:nvSpPr>
        <p:spPr>
          <a:xfrm>
            <a:off x="330922" y="5457574"/>
            <a:ext cx="9239795" cy="63572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nchorCtr="0"/>
          <a:lstStyle/>
          <a:p>
            <a:pPr algn="ctr"/>
            <a:r>
              <a:rPr kumimoji="1" lang="ja-JP" altLang="en-US" sz="2400" dirty="0" smtClean="0">
                <a:solidFill>
                  <a:schemeClr val="tx1"/>
                </a:solidFill>
              </a:rPr>
              <a:t>構成</a:t>
            </a:r>
            <a:r>
              <a:rPr kumimoji="1" lang="en-US" altLang="ja-JP" sz="2400" dirty="0" smtClean="0">
                <a:solidFill>
                  <a:schemeClr val="tx1"/>
                </a:solidFill>
              </a:rPr>
              <a:t>A</a:t>
            </a:r>
            <a:r>
              <a:rPr lang="ja-JP" altLang="en-US" sz="2400" dirty="0" smtClean="0">
                <a:solidFill>
                  <a:schemeClr val="tx1"/>
                </a:solidFill>
              </a:rPr>
              <a:t>～</a:t>
            </a:r>
            <a:r>
              <a:rPr lang="en-US" altLang="ja-JP" sz="2400" dirty="0">
                <a:solidFill>
                  <a:schemeClr val="tx1"/>
                </a:solidFill>
              </a:rPr>
              <a:t>C</a:t>
            </a:r>
            <a:r>
              <a:rPr kumimoji="1" lang="ja-JP" altLang="en-US" sz="2400" dirty="0" smtClean="0">
                <a:solidFill>
                  <a:schemeClr val="tx1"/>
                </a:solidFill>
              </a:rPr>
              <a:t>全構成において、問題ないことを確認済み</a:t>
            </a:r>
          </a:p>
        </p:txBody>
      </p:sp>
      <p:sp>
        <p:nvSpPr>
          <p:cNvPr id="9" name="四角形吹き出し 8"/>
          <p:cNvSpPr/>
          <p:nvPr/>
        </p:nvSpPr>
        <p:spPr>
          <a:xfrm>
            <a:off x="8768764" y="1628800"/>
            <a:ext cx="971842" cy="317382"/>
          </a:xfrm>
          <a:prstGeom prst="wedgeRectCallout">
            <a:avLst>
              <a:gd name="adj1" fmla="val -71988"/>
              <a:gd name="adj2" fmla="val 14948"/>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000" dirty="0" smtClean="0"/>
              <a:t>OSSVERT</a:t>
            </a:r>
            <a:r>
              <a:rPr kumimoji="1" lang="ja-JP" altLang="en-US" sz="1000" dirty="0" smtClean="0"/>
              <a:t>環境</a:t>
            </a:r>
            <a:endParaRPr kumimoji="1" lang="ja-JP" altLang="en-US" sz="1000" dirty="0"/>
          </a:p>
        </p:txBody>
      </p:sp>
    </p:spTree>
    <p:extLst>
      <p:ext uri="{BB962C8B-B14F-4D97-AF65-F5344CB8AC3E}">
        <p14:creationId xmlns:p14="http://schemas.microsoft.com/office/powerpoint/2010/main" val="11626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非機能テスト結果の報告</a:t>
            </a:r>
            <a:endParaRPr kumimoji="1" lang="ja-JP" altLang="en-US" sz="2400" dirty="0"/>
          </a:p>
        </p:txBody>
      </p:sp>
      <p:sp>
        <p:nvSpPr>
          <p:cNvPr id="3" name="正方形/長方形 2"/>
          <p:cNvSpPr/>
          <p:nvPr/>
        </p:nvSpPr>
        <p:spPr>
          <a:xfrm>
            <a:off x="3224808" y="2636912"/>
            <a:ext cx="1503784" cy="21200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kumimoji="1" lang="en-US" altLang="ja-JP" sz="1000" dirty="0" smtClean="0">
                <a:solidFill>
                  <a:schemeClr val="accent2"/>
                </a:solidFill>
              </a:rPr>
              <a:t>TERASOLUNA</a:t>
            </a:r>
            <a:r>
              <a:rPr kumimoji="1" lang="ja-JP" altLang="en-US" sz="1000" dirty="0" smtClean="0">
                <a:solidFill>
                  <a:schemeClr val="tx1"/>
                </a:solidFill>
              </a:rPr>
              <a:t>維持管理</a:t>
            </a:r>
            <a:endParaRPr kumimoji="1" lang="en-US" altLang="ja-JP" sz="1000" dirty="0" smtClean="0">
              <a:solidFill>
                <a:schemeClr val="tx1"/>
              </a:solidFill>
            </a:endParaRPr>
          </a:p>
        </p:txBody>
      </p:sp>
    </p:spTree>
    <p:extLst>
      <p:ext uri="{BB962C8B-B14F-4D97-AF65-F5344CB8AC3E}">
        <p14:creationId xmlns:p14="http://schemas.microsoft.com/office/powerpoint/2010/main" val="3033861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0"/>
          </p:nvPr>
        </p:nvSpPr>
        <p:spPr/>
        <p:txBody>
          <a:bodyPr/>
          <a:lstStyle/>
          <a:p>
            <a:r>
              <a:rPr lang="ja-JP" altLang="en-US" dirty="0" smtClean="0"/>
              <a:t>負荷テスト</a:t>
            </a:r>
            <a:r>
              <a:rPr lang="ja-JP" altLang="en-US" dirty="0"/>
              <a:t>実施内容</a:t>
            </a:r>
            <a:endParaRPr kumimoji="1" lang="ja-JP" altLang="en-US" dirty="0"/>
          </a:p>
        </p:txBody>
      </p:sp>
      <p:sp>
        <p:nvSpPr>
          <p:cNvPr id="3" name="コンテンツ プレースホルダー 2"/>
          <p:cNvSpPr>
            <a:spLocks noGrp="1"/>
          </p:cNvSpPr>
          <p:nvPr>
            <p:ph idx="1"/>
          </p:nvPr>
        </p:nvSpPr>
        <p:spPr>
          <a:xfrm>
            <a:off x="473472" y="908720"/>
            <a:ext cx="9088040" cy="5256410"/>
          </a:xfrm>
        </p:spPr>
        <p:txBody>
          <a:bodyPr/>
          <a:lstStyle/>
          <a:p>
            <a:pPr marL="342900" indent="-342900">
              <a:buFont typeface="Wingdings" panose="05000000000000000000" pitchFamily="2" charset="2"/>
              <a:buChar char="n"/>
            </a:pPr>
            <a:r>
              <a:rPr lang="ja-JP" altLang="en-US" sz="2800" dirty="0" smtClean="0"/>
              <a:t>負荷テスト</a:t>
            </a:r>
            <a:endParaRPr lang="en-US" altLang="ja-JP" sz="2800" dirty="0" smtClean="0"/>
          </a:p>
          <a:p>
            <a:pPr marL="342900" indent="-342900">
              <a:buFont typeface="Wingdings" panose="05000000000000000000" pitchFamily="2" charset="2"/>
              <a:buChar char="n"/>
            </a:pPr>
            <a:r>
              <a:rPr lang="ja-JP" altLang="en-US" dirty="0" smtClean="0"/>
              <a:t>前回基礎値</a:t>
            </a:r>
            <a:r>
              <a:rPr lang="ja-JP" altLang="en-US" dirty="0"/>
              <a:t>との</a:t>
            </a:r>
            <a:r>
              <a:rPr lang="ja-JP" altLang="en-US" dirty="0" smtClean="0"/>
              <a:t>比較による性能劣化</a:t>
            </a:r>
            <a:r>
              <a:rPr lang="en-US" altLang="ja-JP" dirty="0" smtClean="0"/>
              <a:t>/</a:t>
            </a:r>
            <a:r>
              <a:rPr lang="ja-JP" altLang="en-US" dirty="0" smtClean="0"/>
              <a:t>向上</a:t>
            </a:r>
            <a:r>
              <a:rPr lang="ja-JP" altLang="en-US" dirty="0"/>
              <a:t>具合の</a:t>
            </a:r>
            <a:r>
              <a:rPr lang="ja-JP" altLang="en-US" dirty="0" smtClean="0"/>
              <a:t>測定</a:t>
            </a:r>
            <a:endParaRPr lang="en-US" altLang="ja-JP" dirty="0" smtClean="0">
              <a:solidFill>
                <a:srgbClr val="0000FF"/>
              </a:solidFill>
            </a:endParaRPr>
          </a:p>
          <a:p>
            <a:pPr lvl="1"/>
            <a:r>
              <a:rPr lang="ja-JP" altLang="en-US" sz="1800" dirty="0" smtClean="0"/>
              <a:t>スレッド数を増加させて</a:t>
            </a:r>
            <a:r>
              <a:rPr lang="ja-JP" altLang="en-US" sz="1800" dirty="0"/>
              <a:t>いき、性能データ（スループット、レスポンスタイム、</a:t>
            </a:r>
            <a:r>
              <a:rPr lang="ja-JP" altLang="en-US" sz="1800" dirty="0" smtClean="0"/>
              <a:t>およびサーバリソース</a:t>
            </a:r>
            <a:r>
              <a:rPr lang="ja-JP" altLang="en-US" sz="1800" dirty="0"/>
              <a:t>情報</a:t>
            </a:r>
            <a:r>
              <a:rPr lang="ja-JP" altLang="en-US" sz="1800" dirty="0" smtClean="0"/>
              <a:t>）を規定した時間で複数回実施し取得して、前回リリース物である「</a:t>
            </a:r>
            <a:r>
              <a:rPr lang="en-US" altLang="ja-JP" sz="1800" dirty="0" smtClean="0"/>
              <a:t>5.3.1.RELEASE</a:t>
            </a:r>
            <a:r>
              <a:rPr lang="ja-JP" altLang="en-US" sz="1800" dirty="0" smtClean="0"/>
              <a:t>」と今回リリース候補の「</a:t>
            </a:r>
            <a:r>
              <a:rPr lang="en-US" altLang="ja-JP" sz="1800" dirty="0" smtClean="0"/>
              <a:t>5.4.0.RC1</a:t>
            </a:r>
            <a:r>
              <a:rPr lang="ja-JP" altLang="en-US" sz="1800" dirty="0" smtClean="0"/>
              <a:t>」の差分を比較する。</a:t>
            </a:r>
            <a:endParaRPr lang="en-US" altLang="ja-JP" sz="1800" dirty="0" smtClean="0"/>
          </a:p>
          <a:p>
            <a:pPr marL="342900" lvl="0" indent="-342900">
              <a:buFont typeface="Wingdings" panose="05000000000000000000" pitchFamily="2" charset="2"/>
              <a:buChar char="n"/>
            </a:pPr>
            <a:endParaRPr lang="en-US" altLang="ja-JP" sz="2800" dirty="0" smtClean="0">
              <a:solidFill>
                <a:srgbClr val="000000"/>
              </a:solidFill>
            </a:endParaRPr>
          </a:p>
        </p:txBody>
      </p:sp>
    </p:spTree>
    <p:extLst>
      <p:ext uri="{BB962C8B-B14F-4D97-AF65-F5344CB8AC3E}">
        <p14:creationId xmlns:p14="http://schemas.microsoft.com/office/powerpoint/2010/main" val="3775170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テキスト プレースホルダー 23"/>
          <p:cNvSpPr>
            <a:spLocks noGrp="1"/>
          </p:cNvSpPr>
          <p:nvPr>
            <p:ph type="body" sz="quarter" idx="10"/>
          </p:nvPr>
        </p:nvSpPr>
        <p:spPr/>
        <p:txBody>
          <a:bodyPr/>
          <a:lstStyle/>
          <a:p>
            <a:r>
              <a:rPr lang="ja-JP" altLang="en-US" dirty="0"/>
              <a:t>負荷</a:t>
            </a:r>
            <a:r>
              <a:rPr lang="ja-JP" altLang="en-US" dirty="0" smtClean="0"/>
              <a:t>テスト</a:t>
            </a:r>
            <a:r>
              <a:rPr lang="ja-JP" altLang="en-US" dirty="0"/>
              <a:t>使用シナリオ</a:t>
            </a:r>
            <a:endParaRPr kumimoji="1" lang="ja-JP" altLang="en-US" dirty="0"/>
          </a:p>
        </p:txBody>
      </p:sp>
      <p:sp>
        <p:nvSpPr>
          <p:cNvPr id="5" name="コンテンツ プレースホルダー 2"/>
          <p:cNvSpPr>
            <a:spLocks noGrp="1"/>
          </p:cNvSpPr>
          <p:nvPr>
            <p:ph idx="1"/>
          </p:nvPr>
        </p:nvSpPr>
        <p:spPr/>
        <p:txBody>
          <a:bodyPr/>
          <a:lstStyle/>
          <a:p>
            <a:pPr marL="342900" indent="-342900">
              <a:buFont typeface="Wingdings" panose="05000000000000000000" pitchFamily="2" charset="2"/>
              <a:buChar char="n"/>
            </a:pPr>
            <a:r>
              <a:rPr lang="ja-JP" altLang="en-US" sz="1800" dirty="0" smtClean="0"/>
              <a:t>試験シナリオ概要</a:t>
            </a:r>
            <a:endParaRPr lang="en-US" altLang="ja-JP" sz="1800" dirty="0"/>
          </a:p>
        </p:txBody>
      </p:sp>
      <p:sp>
        <p:nvSpPr>
          <p:cNvPr id="6" name="Text Box 26"/>
          <p:cNvSpPr txBox="1">
            <a:spLocks noChangeArrowheads="1"/>
          </p:cNvSpPr>
          <p:nvPr/>
        </p:nvSpPr>
        <p:spPr bwMode="auto">
          <a:xfrm>
            <a:off x="5557538" y="2285803"/>
            <a:ext cx="1912254" cy="730792"/>
          </a:xfrm>
          <a:prstGeom prst="rect">
            <a:avLst/>
          </a:prstGeom>
          <a:noFill/>
          <a:ln>
            <a:noFill/>
          </a:ln>
          <a:effectLst/>
          <a:extLst>
            <a:ext uri="{909E8E84-426E-40DD-AFC4-6F175D3DCCD1}">
              <a14:hiddenFill xmlns:a14="http://schemas.microsoft.com/office/drawing/2010/main">
                <a:solidFill>
                  <a:srgbClr val="D2F0FA"/>
                </a:solidFill>
              </a14:hiddenFill>
            </a:ext>
            <a:ext uri="{91240B29-F687-4F45-9708-019B960494DF}">
              <a14:hiddenLine xmlns:a14="http://schemas.microsoft.com/office/drawing/2010/main" w="9525" algn="ctr">
                <a:solidFill>
                  <a:srgbClr val="77D4E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070" tIns="9968" rIns="83070" bIns="43196">
            <a:spAutoFit/>
          </a:bodyPr>
          <a:lstStyle>
            <a:lvl1pPr eaLnBrk="0" hangingPunct="0">
              <a:defRPr kumimoji="1" sz="1200">
                <a:solidFill>
                  <a:schemeClr val="tx1"/>
                </a:solidFill>
                <a:latin typeface="IPA Pゴシック" pitchFamily="49" charset="-128"/>
                <a:ea typeface="IPA Pゴシック" pitchFamily="49" charset="-128"/>
              </a:defRPr>
            </a:lvl1pPr>
            <a:lvl2pPr marL="742950" indent="-285750" eaLnBrk="0" hangingPunct="0">
              <a:defRPr kumimoji="1" sz="1200">
                <a:solidFill>
                  <a:schemeClr val="tx1"/>
                </a:solidFill>
                <a:latin typeface="IPA Pゴシック" pitchFamily="49" charset="-128"/>
                <a:ea typeface="IPA Pゴシック" pitchFamily="49" charset="-128"/>
              </a:defRPr>
            </a:lvl2pPr>
            <a:lvl3pPr marL="1143000" indent="-228600" eaLnBrk="0" hangingPunct="0">
              <a:defRPr kumimoji="1" sz="1200">
                <a:solidFill>
                  <a:schemeClr val="tx1"/>
                </a:solidFill>
                <a:latin typeface="IPA Pゴシック" pitchFamily="49" charset="-128"/>
                <a:ea typeface="IPA Pゴシック" pitchFamily="49" charset="-128"/>
              </a:defRPr>
            </a:lvl3pPr>
            <a:lvl4pPr marL="1600200" indent="-228600" eaLnBrk="0" hangingPunct="0">
              <a:defRPr kumimoji="1" sz="1200">
                <a:solidFill>
                  <a:schemeClr val="tx1"/>
                </a:solidFill>
                <a:latin typeface="IPA Pゴシック" pitchFamily="49" charset="-128"/>
                <a:ea typeface="IPA Pゴシック" pitchFamily="49" charset="-128"/>
              </a:defRPr>
            </a:lvl4pPr>
            <a:lvl5pPr marL="2057400" indent="-228600" eaLnBrk="0" hangingPunct="0">
              <a:defRPr kumimoji="1" sz="1200">
                <a:solidFill>
                  <a:schemeClr val="tx1"/>
                </a:solidFill>
                <a:latin typeface="IPA Pゴシック" pitchFamily="49" charset="-128"/>
                <a:ea typeface="IPA Pゴシック" pitchFamily="49" charset="-128"/>
              </a:defRPr>
            </a:lvl5pPr>
            <a:lvl6pPr marL="2514600" indent="-228600" eaLnBrk="0" fontAlgn="base" hangingPunct="0">
              <a:lnSpc>
                <a:spcPct val="110000"/>
              </a:lnSpc>
              <a:spcBef>
                <a:spcPct val="30000"/>
              </a:spcBef>
              <a:spcAft>
                <a:spcPct val="0"/>
              </a:spcAft>
              <a:defRPr kumimoji="1" sz="1200">
                <a:solidFill>
                  <a:schemeClr val="tx1"/>
                </a:solidFill>
                <a:latin typeface="IPA Pゴシック" pitchFamily="49" charset="-128"/>
                <a:ea typeface="IPA Pゴシック" pitchFamily="49" charset="-128"/>
              </a:defRPr>
            </a:lvl6pPr>
            <a:lvl7pPr marL="2971800" indent="-228600" eaLnBrk="0" fontAlgn="base" hangingPunct="0">
              <a:lnSpc>
                <a:spcPct val="110000"/>
              </a:lnSpc>
              <a:spcBef>
                <a:spcPct val="30000"/>
              </a:spcBef>
              <a:spcAft>
                <a:spcPct val="0"/>
              </a:spcAft>
              <a:defRPr kumimoji="1" sz="1200">
                <a:solidFill>
                  <a:schemeClr val="tx1"/>
                </a:solidFill>
                <a:latin typeface="IPA Pゴシック" pitchFamily="49" charset="-128"/>
                <a:ea typeface="IPA Pゴシック" pitchFamily="49" charset="-128"/>
              </a:defRPr>
            </a:lvl7pPr>
            <a:lvl8pPr marL="3429000" indent="-228600" eaLnBrk="0" fontAlgn="base" hangingPunct="0">
              <a:lnSpc>
                <a:spcPct val="110000"/>
              </a:lnSpc>
              <a:spcBef>
                <a:spcPct val="30000"/>
              </a:spcBef>
              <a:spcAft>
                <a:spcPct val="0"/>
              </a:spcAft>
              <a:defRPr kumimoji="1" sz="1200">
                <a:solidFill>
                  <a:schemeClr val="tx1"/>
                </a:solidFill>
                <a:latin typeface="IPA Pゴシック" pitchFamily="49" charset="-128"/>
                <a:ea typeface="IPA Pゴシック" pitchFamily="49" charset="-128"/>
              </a:defRPr>
            </a:lvl8pPr>
            <a:lvl9pPr marL="3886200" indent="-228600" eaLnBrk="0" fontAlgn="base" hangingPunct="0">
              <a:lnSpc>
                <a:spcPct val="110000"/>
              </a:lnSpc>
              <a:spcBef>
                <a:spcPct val="30000"/>
              </a:spcBef>
              <a:spcAft>
                <a:spcPct val="0"/>
              </a:spcAft>
              <a:defRPr kumimoji="1" sz="1200">
                <a:solidFill>
                  <a:schemeClr val="tx1"/>
                </a:solidFill>
                <a:latin typeface="IPA Pゴシック" pitchFamily="49" charset="-128"/>
                <a:ea typeface="IPA Pゴシック" pitchFamily="49" charset="-128"/>
              </a:defRPr>
            </a:lvl9pPr>
          </a:lstStyle>
          <a:p>
            <a:pPr eaLnBrk="1" hangingPunct="1">
              <a:spcBef>
                <a:spcPct val="50000"/>
              </a:spcBef>
            </a:pPr>
            <a:r>
              <a:rPr lang="ja-JP" altLang="en-US" sz="1100" b="1" dirty="0">
                <a:latin typeface="+mn-ea"/>
                <a:ea typeface="+mn-ea"/>
              </a:rPr>
              <a:t>一般席片道運賃</a:t>
            </a:r>
            <a:r>
              <a:rPr lang="ja-JP" altLang="en-US" sz="1100" b="1" dirty="0" smtClean="0">
                <a:latin typeface="+mn-ea"/>
                <a:ea typeface="+mn-ea"/>
              </a:rPr>
              <a:t>、</a:t>
            </a:r>
            <a:r>
              <a:rPr lang="en-US" altLang="ja-JP" sz="1100" b="1" dirty="0">
                <a:latin typeface="+mn-ea"/>
                <a:ea typeface="+mn-ea"/>
              </a:rPr>
              <a:t/>
            </a:r>
            <a:br>
              <a:rPr lang="en-US" altLang="ja-JP" sz="1100" b="1" dirty="0">
                <a:latin typeface="+mn-ea"/>
                <a:ea typeface="+mn-ea"/>
              </a:rPr>
            </a:br>
            <a:r>
              <a:rPr lang="ja-JP" altLang="en-US" sz="1100" b="1" dirty="0" smtClean="0">
                <a:latin typeface="+mn-ea"/>
                <a:ea typeface="+mn-ea"/>
              </a:rPr>
              <a:t>一般席</a:t>
            </a:r>
            <a:r>
              <a:rPr lang="ja-JP" altLang="en-US" sz="1100" b="1" dirty="0">
                <a:latin typeface="+mn-ea"/>
                <a:ea typeface="+mn-ea"/>
              </a:rPr>
              <a:t>往復運賃</a:t>
            </a:r>
            <a:r>
              <a:rPr lang="ja-JP" altLang="en-US" sz="1100" b="1" dirty="0" smtClean="0">
                <a:latin typeface="+mn-ea"/>
                <a:ea typeface="+mn-ea"/>
              </a:rPr>
              <a:t>、</a:t>
            </a:r>
            <a:r>
              <a:rPr lang="en-US" altLang="ja-JP" sz="1100" b="1" dirty="0" smtClean="0">
                <a:latin typeface="+mn-ea"/>
                <a:ea typeface="+mn-ea"/>
              </a:rPr>
              <a:t/>
            </a:r>
            <a:br>
              <a:rPr lang="en-US" altLang="ja-JP" sz="1100" b="1" dirty="0" smtClean="0">
                <a:latin typeface="+mn-ea"/>
                <a:ea typeface="+mn-ea"/>
              </a:rPr>
            </a:br>
            <a:r>
              <a:rPr lang="ja-JP" altLang="en-US" sz="1100" b="1" dirty="0" smtClean="0">
                <a:latin typeface="+mn-ea"/>
                <a:ea typeface="+mn-ea"/>
              </a:rPr>
              <a:t>特別席往復</a:t>
            </a:r>
            <a:r>
              <a:rPr lang="ja-JP" altLang="en-US" sz="1100" b="1" dirty="0">
                <a:latin typeface="+mn-ea"/>
                <a:ea typeface="+mn-ea"/>
              </a:rPr>
              <a:t>運賃の順</a:t>
            </a:r>
            <a:r>
              <a:rPr lang="ja-JP" altLang="en-US" sz="1100" b="1" dirty="0" smtClean="0">
                <a:latin typeface="+mn-ea"/>
                <a:ea typeface="+mn-ea"/>
              </a:rPr>
              <a:t>で</a:t>
            </a:r>
            <a:r>
              <a:rPr lang="en-US" altLang="ja-JP" sz="1100" b="1" dirty="0" smtClean="0">
                <a:latin typeface="+mn-ea"/>
                <a:ea typeface="+mn-ea"/>
              </a:rPr>
              <a:t/>
            </a:r>
            <a:br>
              <a:rPr lang="en-US" altLang="ja-JP" sz="1100" b="1" dirty="0" smtClean="0">
                <a:latin typeface="+mn-ea"/>
                <a:ea typeface="+mn-ea"/>
              </a:rPr>
            </a:br>
            <a:r>
              <a:rPr lang="en-US" altLang="ja-JP" sz="1100" b="1" dirty="0">
                <a:latin typeface="+mn-ea"/>
                <a:ea typeface="+mn-ea"/>
              </a:rPr>
              <a:t>3</a:t>
            </a:r>
            <a:r>
              <a:rPr lang="ja-JP" altLang="en-US" sz="1100" b="1" dirty="0" smtClean="0">
                <a:latin typeface="+mn-ea"/>
                <a:ea typeface="+mn-ea"/>
              </a:rPr>
              <a:t>種類</a:t>
            </a:r>
            <a:r>
              <a:rPr lang="ja-JP" altLang="en-US" sz="1100" b="1" dirty="0">
                <a:latin typeface="+mn-ea"/>
                <a:ea typeface="+mn-ea"/>
              </a:rPr>
              <a:t>の予約を行う</a:t>
            </a:r>
            <a:r>
              <a:rPr lang="ja-JP" altLang="en-US" sz="1100" dirty="0">
                <a:latin typeface="+mn-ea"/>
                <a:ea typeface="+mn-ea"/>
              </a:rPr>
              <a:t>。</a:t>
            </a:r>
          </a:p>
        </p:txBody>
      </p:sp>
      <p:sp>
        <p:nvSpPr>
          <p:cNvPr id="7" name="Freeform 28"/>
          <p:cNvSpPr>
            <a:spLocks/>
          </p:cNvSpPr>
          <p:nvPr/>
        </p:nvSpPr>
        <p:spPr bwMode="auto">
          <a:xfrm>
            <a:off x="2260257" y="1709998"/>
            <a:ext cx="3840686" cy="434968"/>
          </a:xfrm>
          <a:custGeom>
            <a:avLst/>
            <a:gdLst>
              <a:gd name="T0" fmla="*/ 2147483647 w 2025"/>
              <a:gd name="T1" fmla="*/ 2147483647 h 406"/>
              <a:gd name="T2" fmla="*/ 2147483647 w 2025"/>
              <a:gd name="T3" fmla="*/ 2147483647 h 406"/>
              <a:gd name="T4" fmla="*/ 2147483647 w 2025"/>
              <a:gd name="T5" fmla="*/ 0 h 406"/>
              <a:gd name="T6" fmla="*/ 0 w 2025"/>
              <a:gd name="T7" fmla="*/ 2147483647 h 406"/>
              <a:gd name="T8" fmla="*/ 2147483647 w 2025"/>
              <a:gd name="T9" fmla="*/ 2147483647 h 406"/>
              <a:gd name="T10" fmla="*/ 2147483647 w 2025"/>
              <a:gd name="T11" fmla="*/ 2147483647 h 4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25" h="406">
                <a:moveTo>
                  <a:pt x="1741" y="400"/>
                </a:moveTo>
                <a:lnTo>
                  <a:pt x="2025" y="400"/>
                </a:lnTo>
                <a:lnTo>
                  <a:pt x="2025" y="0"/>
                </a:lnTo>
                <a:lnTo>
                  <a:pt x="0" y="7"/>
                </a:lnTo>
                <a:lnTo>
                  <a:pt x="8" y="406"/>
                </a:lnTo>
                <a:lnTo>
                  <a:pt x="406" y="397"/>
                </a:lnTo>
              </a:path>
            </a:pathLst>
          </a:custGeom>
          <a:noFill/>
          <a:ln w="127000" cap="flat" cmpd="sng">
            <a:gradFill>
              <a:gsLst>
                <a:gs pos="0">
                  <a:srgbClr val="03D4A8"/>
                </a:gs>
                <a:gs pos="25000">
                  <a:srgbClr val="21D6E0"/>
                </a:gs>
                <a:gs pos="75000">
                  <a:srgbClr val="0087E6"/>
                </a:gs>
                <a:gs pos="100000">
                  <a:srgbClr val="005CBF"/>
                </a:gs>
              </a:gsLst>
              <a:lin ang="5400000" scaled="0"/>
            </a:gra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0" tIns="9968" rIns="83070" bIns="43196"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endParaRPr lang="ja-JP" altLang="en-US" sz="1800" b="1" dirty="0">
              <a:ln/>
              <a:solidFill>
                <a:schemeClr val="accent3"/>
              </a:solidFill>
              <a:latin typeface="+mn-ea"/>
            </a:endParaRPr>
          </a:p>
        </p:txBody>
      </p:sp>
      <p:sp>
        <p:nvSpPr>
          <p:cNvPr id="8" name="Text Box 29"/>
          <p:cNvSpPr txBox="1">
            <a:spLocks noChangeArrowheads="1"/>
          </p:cNvSpPr>
          <p:nvPr/>
        </p:nvSpPr>
        <p:spPr bwMode="auto">
          <a:xfrm>
            <a:off x="6133602" y="1749809"/>
            <a:ext cx="783980" cy="361460"/>
          </a:xfrm>
          <a:prstGeom prst="rect">
            <a:avLst/>
          </a:prstGeom>
          <a:noFill/>
          <a:ln>
            <a:noFill/>
          </a:ln>
          <a:effectLst/>
          <a:extLst>
            <a:ext uri="{909E8E84-426E-40DD-AFC4-6F175D3DCCD1}">
              <a14:hiddenFill xmlns:a14="http://schemas.microsoft.com/office/drawing/2010/main">
                <a:solidFill>
                  <a:srgbClr val="D2F0FA"/>
                </a:solidFill>
              </a14:hiddenFill>
            </a:ext>
            <a:ext uri="{91240B29-F687-4F45-9708-019B960494DF}">
              <a14:hiddenLine xmlns:a14="http://schemas.microsoft.com/office/drawing/2010/main" w="9525" algn="ctr">
                <a:solidFill>
                  <a:srgbClr val="77D4E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0" tIns="9968" rIns="83070" bIns="43196">
            <a:spAutoFit/>
          </a:bodyPr>
          <a:lstStyle>
            <a:lvl1pPr eaLnBrk="0" hangingPunct="0">
              <a:defRPr kumimoji="1" sz="1200">
                <a:solidFill>
                  <a:schemeClr val="tx1"/>
                </a:solidFill>
                <a:latin typeface="IPA Pゴシック" pitchFamily="49" charset="-128"/>
                <a:ea typeface="IPA Pゴシック" pitchFamily="49" charset="-128"/>
              </a:defRPr>
            </a:lvl1pPr>
            <a:lvl2pPr marL="742950" indent="-285750" eaLnBrk="0" hangingPunct="0">
              <a:defRPr kumimoji="1" sz="1200">
                <a:solidFill>
                  <a:schemeClr val="tx1"/>
                </a:solidFill>
                <a:latin typeface="IPA Pゴシック" pitchFamily="49" charset="-128"/>
                <a:ea typeface="IPA Pゴシック" pitchFamily="49" charset="-128"/>
              </a:defRPr>
            </a:lvl2pPr>
            <a:lvl3pPr marL="1143000" indent="-228600" eaLnBrk="0" hangingPunct="0">
              <a:defRPr kumimoji="1" sz="1200">
                <a:solidFill>
                  <a:schemeClr val="tx1"/>
                </a:solidFill>
                <a:latin typeface="IPA Pゴシック" pitchFamily="49" charset="-128"/>
                <a:ea typeface="IPA Pゴシック" pitchFamily="49" charset="-128"/>
              </a:defRPr>
            </a:lvl3pPr>
            <a:lvl4pPr marL="1600200" indent="-228600" eaLnBrk="0" hangingPunct="0">
              <a:defRPr kumimoji="1" sz="1200">
                <a:solidFill>
                  <a:schemeClr val="tx1"/>
                </a:solidFill>
                <a:latin typeface="IPA Pゴシック" pitchFamily="49" charset="-128"/>
                <a:ea typeface="IPA Pゴシック" pitchFamily="49" charset="-128"/>
              </a:defRPr>
            </a:lvl4pPr>
            <a:lvl5pPr marL="2057400" indent="-228600" eaLnBrk="0" hangingPunct="0">
              <a:defRPr kumimoji="1" sz="1200">
                <a:solidFill>
                  <a:schemeClr val="tx1"/>
                </a:solidFill>
                <a:latin typeface="IPA Pゴシック" pitchFamily="49" charset="-128"/>
                <a:ea typeface="IPA Pゴシック" pitchFamily="49" charset="-128"/>
              </a:defRPr>
            </a:lvl5pPr>
            <a:lvl6pPr marL="2514600" indent="-228600" eaLnBrk="0" fontAlgn="base" hangingPunct="0">
              <a:lnSpc>
                <a:spcPct val="110000"/>
              </a:lnSpc>
              <a:spcBef>
                <a:spcPct val="30000"/>
              </a:spcBef>
              <a:spcAft>
                <a:spcPct val="0"/>
              </a:spcAft>
              <a:defRPr kumimoji="1" sz="1200">
                <a:solidFill>
                  <a:schemeClr val="tx1"/>
                </a:solidFill>
                <a:latin typeface="IPA Pゴシック" pitchFamily="49" charset="-128"/>
                <a:ea typeface="IPA Pゴシック" pitchFamily="49" charset="-128"/>
              </a:defRPr>
            </a:lvl6pPr>
            <a:lvl7pPr marL="2971800" indent="-228600" eaLnBrk="0" fontAlgn="base" hangingPunct="0">
              <a:lnSpc>
                <a:spcPct val="110000"/>
              </a:lnSpc>
              <a:spcBef>
                <a:spcPct val="30000"/>
              </a:spcBef>
              <a:spcAft>
                <a:spcPct val="0"/>
              </a:spcAft>
              <a:defRPr kumimoji="1" sz="1200">
                <a:solidFill>
                  <a:schemeClr val="tx1"/>
                </a:solidFill>
                <a:latin typeface="IPA Pゴシック" pitchFamily="49" charset="-128"/>
                <a:ea typeface="IPA Pゴシック" pitchFamily="49" charset="-128"/>
              </a:defRPr>
            </a:lvl7pPr>
            <a:lvl8pPr marL="3429000" indent="-228600" eaLnBrk="0" fontAlgn="base" hangingPunct="0">
              <a:lnSpc>
                <a:spcPct val="110000"/>
              </a:lnSpc>
              <a:spcBef>
                <a:spcPct val="30000"/>
              </a:spcBef>
              <a:spcAft>
                <a:spcPct val="0"/>
              </a:spcAft>
              <a:defRPr kumimoji="1" sz="1200">
                <a:solidFill>
                  <a:schemeClr val="tx1"/>
                </a:solidFill>
                <a:latin typeface="IPA Pゴシック" pitchFamily="49" charset="-128"/>
                <a:ea typeface="IPA Pゴシック" pitchFamily="49" charset="-128"/>
              </a:defRPr>
            </a:lvl8pPr>
            <a:lvl9pPr marL="3886200" indent="-228600" eaLnBrk="0" fontAlgn="base" hangingPunct="0">
              <a:lnSpc>
                <a:spcPct val="110000"/>
              </a:lnSpc>
              <a:spcBef>
                <a:spcPct val="30000"/>
              </a:spcBef>
              <a:spcAft>
                <a:spcPct val="0"/>
              </a:spcAft>
              <a:defRPr kumimoji="1" sz="1200">
                <a:solidFill>
                  <a:schemeClr val="tx1"/>
                </a:solidFill>
                <a:latin typeface="IPA Pゴシック" pitchFamily="49" charset="-128"/>
                <a:ea typeface="IPA Pゴシック" pitchFamily="49" charset="-128"/>
              </a:defRPr>
            </a:lvl9pPr>
          </a:lstStyle>
          <a:p>
            <a:pPr eaLnBrk="1" hangingPunct="1">
              <a:spcBef>
                <a:spcPct val="50000"/>
              </a:spcBef>
            </a:pPr>
            <a:r>
              <a:rPr lang="en-US" altLang="ja-JP" sz="2000" dirty="0">
                <a:latin typeface="+mn-ea"/>
                <a:ea typeface="+mn-ea"/>
              </a:rPr>
              <a:t>×</a:t>
            </a:r>
            <a:r>
              <a:rPr lang="ja-JP" altLang="en-US" sz="2000" dirty="0">
                <a:latin typeface="+mn-ea"/>
                <a:ea typeface="+mn-ea"/>
              </a:rPr>
              <a:t>３</a:t>
            </a:r>
          </a:p>
        </p:txBody>
      </p:sp>
      <p:sp>
        <p:nvSpPr>
          <p:cNvPr id="9" name="右矢印 8"/>
          <p:cNvSpPr/>
          <p:nvPr/>
        </p:nvSpPr>
        <p:spPr>
          <a:xfrm>
            <a:off x="1237058" y="3036541"/>
            <a:ext cx="7344816" cy="801479"/>
          </a:xfrm>
          <a:prstGeom prst="rightArrow">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sz="1800" dirty="0">
              <a:latin typeface="+mn-ea"/>
            </a:endParaRPr>
          </a:p>
        </p:txBody>
      </p:sp>
      <p:sp>
        <p:nvSpPr>
          <p:cNvPr id="10" name="正方形/長方形 9"/>
          <p:cNvSpPr/>
          <p:nvPr/>
        </p:nvSpPr>
        <p:spPr>
          <a:xfrm>
            <a:off x="1718033" y="1942587"/>
            <a:ext cx="354530" cy="27283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nchorCtr="0"/>
          <a:lstStyle/>
          <a:p>
            <a:r>
              <a:rPr kumimoji="1" lang="ja-JP" altLang="en-US" sz="1400" dirty="0" smtClean="0">
                <a:latin typeface="+mn-ea"/>
              </a:rPr>
              <a:t>①　トップ画面からログイン</a:t>
            </a:r>
            <a:endParaRPr kumimoji="1" lang="ja-JP" altLang="en-US" sz="1400" dirty="0">
              <a:latin typeface="+mn-ea"/>
            </a:endParaRPr>
          </a:p>
        </p:txBody>
      </p:sp>
      <p:sp>
        <p:nvSpPr>
          <p:cNvPr id="11" name="正方形/長方形 10"/>
          <p:cNvSpPr/>
          <p:nvPr/>
        </p:nvSpPr>
        <p:spPr>
          <a:xfrm>
            <a:off x="7291240" y="1967232"/>
            <a:ext cx="354530" cy="27259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nchorCtr="0"/>
          <a:lstStyle/>
          <a:p>
            <a:pPr>
              <a:lnSpc>
                <a:spcPct val="100000"/>
              </a:lnSpc>
              <a:spcBef>
                <a:spcPct val="0"/>
              </a:spcBef>
            </a:pPr>
            <a:r>
              <a:rPr lang="ja-JP" altLang="en-US" sz="1400" dirty="0">
                <a:latin typeface="+mn-ea"/>
              </a:rPr>
              <a:t>⑦　トップ画面からログアウト</a:t>
            </a:r>
          </a:p>
        </p:txBody>
      </p:sp>
      <p:sp>
        <p:nvSpPr>
          <p:cNvPr id="12" name="正方形/長方形 11"/>
          <p:cNvSpPr/>
          <p:nvPr/>
        </p:nvSpPr>
        <p:spPr>
          <a:xfrm>
            <a:off x="3114776" y="1938175"/>
            <a:ext cx="354530" cy="27327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nchorCtr="0"/>
          <a:lstStyle/>
          <a:p>
            <a:pPr>
              <a:lnSpc>
                <a:spcPct val="100000"/>
              </a:lnSpc>
              <a:spcBef>
                <a:spcPct val="0"/>
              </a:spcBef>
            </a:pPr>
            <a:r>
              <a:rPr lang="ja-JP" altLang="en-US" sz="1400" dirty="0">
                <a:latin typeface="+mn-ea"/>
              </a:rPr>
              <a:t>②　空席照会条件入力画面へ</a:t>
            </a:r>
          </a:p>
        </p:txBody>
      </p:sp>
      <p:sp>
        <p:nvSpPr>
          <p:cNvPr id="13" name="正方形/長方形 12"/>
          <p:cNvSpPr/>
          <p:nvPr/>
        </p:nvSpPr>
        <p:spPr>
          <a:xfrm>
            <a:off x="3618832" y="1938175"/>
            <a:ext cx="354530" cy="27327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nchorCtr="0"/>
          <a:lstStyle/>
          <a:p>
            <a:pPr>
              <a:lnSpc>
                <a:spcPct val="100000"/>
              </a:lnSpc>
              <a:spcBef>
                <a:spcPct val="0"/>
              </a:spcBef>
            </a:pPr>
            <a:r>
              <a:rPr lang="ja-JP" altLang="en-US" sz="1400" dirty="0">
                <a:latin typeface="+mn-ea"/>
              </a:rPr>
              <a:t>③　空席照会の実施</a:t>
            </a:r>
          </a:p>
        </p:txBody>
      </p:sp>
      <p:sp>
        <p:nvSpPr>
          <p:cNvPr id="14" name="正方形/長方形 13"/>
          <p:cNvSpPr/>
          <p:nvPr/>
        </p:nvSpPr>
        <p:spPr>
          <a:xfrm>
            <a:off x="4122888" y="1938174"/>
            <a:ext cx="354530" cy="27327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nchorCtr="0"/>
          <a:lstStyle/>
          <a:p>
            <a:pPr>
              <a:lnSpc>
                <a:spcPct val="100000"/>
              </a:lnSpc>
              <a:spcBef>
                <a:spcPct val="0"/>
              </a:spcBef>
            </a:pPr>
            <a:r>
              <a:rPr lang="ja-JP" altLang="en-US" sz="1400" dirty="0">
                <a:latin typeface="+mn-ea"/>
              </a:rPr>
              <a:t>④　フライトの選択</a:t>
            </a:r>
          </a:p>
        </p:txBody>
      </p:sp>
      <p:sp>
        <p:nvSpPr>
          <p:cNvPr id="15" name="正方形/長方形 14"/>
          <p:cNvSpPr/>
          <p:nvPr/>
        </p:nvSpPr>
        <p:spPr>
          <a:xfrm>
            <a:off x="4626944" y="1938174"/>
            <a:ext cx="354530" cy="27327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nchorCtr="0"/>
          <a:lstStyle/>
          <a:p>
            <a:pPr>
              <a:lnSpc>
                <a:spcPct val="100000"/>
              </a:lnSpc>
              <a:spcBef>
                <a:spcPct val="0"/>
              </a:spcBef>
            </a:pPr>
            <a:r>
              <a:rPr lang="ja-JP" altLang="en-US" sz="1400" dirty="0">
                <a:latin typeface="+mn-ea"/>
              </a:rPr>
              <a:t>⑤　予約実施</a:t>
            </a:r>
          </a:p>
        </p:txBody>
      </p:sp>
      <p:sp>
        <p:nvSpPr>
          <p:cNvPr id="16" name="正方形/長方形 15"/>
          <p:cNvSpPr/>
          <p:nvPr/>
        </p:nvSpPr>
        <p:spPr>
          <a:xfrm>
            <a:off x="5131000" y="1938175"/>
            <a:ext cx="354530" cy="27327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nchorCtr="0"/>
          <a:lstStyle/>
          <a:p>
            <a:pPr>
              <a:lnSpc>
                <a:spcPct val="100000"/>
              </a:lnSpc>
              <a:spcBef>
                <a:spcPct val="0"/>
              </a:spcBef>
            </a:pPr>
            <a:r>
              <a:rPr lang="ja-JP" altLang="en-US" sz="1400" dirty="0">
                <a:latin typeface="+mn-ea"/>
              </a:rPr>
              <a:t>⑥　トップ画面へ戻る</a:t>
            </a:r>
          </a:p>
        </p:txBody>
      </p:sp>
      <p:sp>
        <p:nvSpPr>
          <p:cNvPr id="17" name="Line 6"/>
          <p:cNvSpPr>
            <a:spLocks noChangeShapeType="1"/>
          </p:cNvSpPr>
          <p:nvPr/>
        </p:nvSpPr>
        <p:spPr bwMode="auto">
          <a:xfrm>
            <a:off x="7789786" y="3462313"/>
            <a:ext cx="288032" cy="0"/>
          </a:xfrm>
          <a:prstGeom prst="line">
            <a:avLst/>
          </a:prstGeom>
          <a:noFill/>
          <a:ln w="317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800" dirty="0">
              <a:latin typeface="+mn-ea"/>
            </a:endParaRPr>
          </a:p>
        </p:txBody>
      </p:sp>
      <p:sp>
        <p:nvSpPr>
          <p:cNvPr id="18" name="Line 6"/>
          <p:cNvSpPr>
            <a:spLocks noChangeShapeType="1"/>
          </p:cNvSpPr>
          <p:nvPr/>
        </p:nvSpPr>
        <p:spPr bwMode="auto">
          <a:xfrm>
            <a:off x="1357993" y="3446820"/>
            <a:ext cx="288032" cy="0"/>
          </a:xfrm>
          <a:prstGeom prst="line">
            <a:avLst/>
          </a:prstGeom>
          <a:noFill/>
          <a:ln w="317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800" dirty="0">
              <a:latin typeface="+mn-ea"/>
            </a:endParaRPr>
          </a:p>
        </p:txBody>
      </p:sp>
      <p:sp>
        <p:nvSpPr>
          <p:cNvPr id="19" name="角丸四角形 18"/>
          <p:cNvSpPr/>
          <p:nvPr/>
        </p:nvSpPr>
        <p:spPr>
          <a:xfrm>
            <a:off x="907671" y="5494209"/>
            <a:ext cx="8208912" cy="834271"/>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spAutoFit/>
          </a:bodyPr>
          <a:lstStyle/>
          <a:p>
            <a:pPr marL="285750" indent="-285750">
              <a:buFont typeface="Wingdings" panose="05000000000000000000" pitchFamily="2" charset="2"/>
              <a:buChar char="l"/>
            </a:pPr>
            <a:r>
              <a:rPr lang="ja-JP" altLang="en-US" sz="1200" b="1" dirty="0" smtClean="0">
                <a:solidFill>
                  <a:schemeClr val="tx1"/>
                </a:solidFill>
                <a:latin typeface="+mn-ea"/>
              </a:rPr>
              <a:t>上記</a:t>
            </a:r>
            <a:r>
              <a:rPr lang="ja-JP" altLang="en-US" sz="1200" b="1" dirty="0">
                <a:solidFill>
                  <a:schemeClr val="tx1"/>
                </a:solidFill>
                <a:latin typeface="+mn-ea"/>
              </a:rPr>
              <a:t>を</a:t>
            </a:r>
            <a:r>
              <a:rPr lang="en-US" altLang="ja-JP" sz="1200" b="1" dirty="0">
                <a:solidFill>
                  <a:schemeClr val="tx1"/>
                </a:solidFill>
                <a:latin typeface="+mn-ea"/>
              </a:rPr>
              <a:t>1</a:t>
            </a:r>
            <a:r>
              <a:rPr lang="ja-JP" altLang="en-US" sz="1200" b="1" dirty="0">
                <a:solidFill>
                  <a:schemeClr val="tx1"/>
                </a:solidFill>
                <a:latin typeface="+mn-ea"/>
              </a:rPr>
              <a:t>ユーザ分の</a:t>
            </a:r>
            <a:r>
              <a:rPr lang="en-US" altLang="ja-JP" sz="1200" b="1" dirty="0">
                <a:solidFill>
                  <a:schemeClr val="tx1"/>
                </a:solidFill>
                <a:latin typeface="+mn-ea"/>
              </a:rPr>
              <a:t>JMeter</a:t>
            </a:r>
            <a:r>
              <a:rPr lang="ja-JP" altLang="en-US" sz="1200" b="1" dirty="0">
                <a:solidFill>
                  <a:schemeClr val="tx1"/>
                </a:solidFill>
                <a:latin typeface="+mn-ea"/>
              </a:rPr>
              <a:t>のシナリオとして、測定時間内でループを</a:t>
            </a:r>
            <a:r>
              <a:rPr lang="ja-JP" altLang="en-US" sz="1200" b="1" dirty="0" smtClean="0">
                <a:solidFill>
                  <a:schemeClr val="tx1"/>
                </a:solidFill>
                <a:latin typeface="+mn-ea"/>
              </a:rPr>
              <a:t>行う。</a:t>
            </a:r>
            <a:endParaRPr lang="en-US" altLang="ja-JP" sz="1200" b="1" dirty="0" smtClean="0">
              <a:solidFill>
                <a:schemeClr val="tx1"/>
              </a:solidFill>
              <a:latin typeface="+mn-ea"/>
            </a:endParaRPr>
          </a:p>
          <a:p>
            <a:pPr marL="171450" indent="-171450">
              <a:buFont typeface="Wingdings" panose="05000000000000000000" pitchFamily="2" charset="2"/>
              <a:buChar char="l"/>
            </a:pPr>
            <a:endParaRPr lang="ja-JP" altLang="en-US" sz="700" b="1" dirty="0">
              <a:solidFill>
                <a:schemeClr val="tx1"/>
              </a:solidFill>
              <a:latin typeface="+mn-ea"/>
            </a:endParaRPr>
          </a:p>
          <a:p>
            <a:pPr marL="285750" indent="-285750">
              <a:buFont typeface="Wingdings" panose="05000000000000000000" pitchFamily="2" charset="2"/>
              <a:buChar char="l"/>
            </a:pPr>
            <a:r>
              <a:rPr lang="ja-JP" altLang="en-US" sz="1200" b="1" dirty="0" smtClean="0">
                <a:solidFill>
                  <a:schemeClr val="tx1"/>
                </a:solidFill>
                <a:latin typeface="+mn-ea"/>
              </a:rPr>
              <a:t>シナリオには</a:t>
            </a:r>
            <a:r>
              <a:rPr lang="ja-JP" altLang="en-US" sz="1200" b="1" dirty="0">
                <a:solidFill>
                  <a:schemeClr val="tx1"/>
                </a:solidFill>
                <a:latin typeface="+mn-ea"/>
              </a:rPr>
              <a:t>、ユーザーの画面閲覧や操作にかかる時間を考慮し、各画面</a:t>
            </a:r>
            <a:r>
              <a:rPr lang="ja-JP" altLang="en-US" sz="1200" b="1" dirty="0" smtClean="0">
                <a:solidFill>
                  <a:schemeClr val="tx1"/>
                </a:solidFill>
                <a:latin typeface="+mn-ea"/>
              </a:rPr>
              <a:t>遷移間に</a:t>
            </a:r>
            <a:r>
              <a:rPr lang="ja-JP" altLang="en-US" sz="1200" b="1" dirty="0">
                <a:solidFill>
                  <a:schemeClr val="tx1"/>
                </a:solidFill>
                <a:latin typeface="+mn-ea"/>
              </a:rPr>
              <a:t>思考</a:t>
            </a:r>
            <a:r>
              <a:rPr lang="ja-JP" altLang="en-US" sz="1200" b="1" dirty="0" smtClean="0">
                <a:solidFill>
                  <a:schemeClr val="tx1"/>
                </a:solidFill>
                <a:latin typeface="+mn-ea"/>
              </a:rPr>
              <a:t>遅延</a:t>
            </a:r>
            <a:r>
              <a:rPr lang="ja-JP" altLang="en-US" sz="1200" b="1" dirty="0">
                <a:solidFill>
                  <a:schemeClr val="tx1"/>
                </a:solidFill>
                <a:latin typeface="+mn-ea"/>
              </a:rPr>
              <a:t>時間</a:t>
            </a:r>
            <a:r>
              <a:rPr lang="ja-JP" altLang="en-US" sz="1200" b="1" dirty="0" smtClean="0">
                <a:solidFill>
                  <a:schemeClr val="tx1"/>
                </a:solidFill>
                <a:latin typeface="+mn-ea"/>
              </a:rPr>
              <a:t>と</a:t>
            </a:r>
            <a:r>
              <a:rPr lang="en-US" altLang="ja-JP" sz="1200" b="1" dirty="0" smtClean="0">
                <a:solidFill>
                  <a:schemeClr val="tx1"/>
                </a:solidFill>
                <a:latin typeface="+mn-ea"/>
              </a:rPr>
              <a:t/>
            </a:r>
            <a:br>
              <a:rPr lang="en-US" altLang="ja-JP" sz="1200" b="1" dirty="0" smtClean="0">
                <a:solidFill>
                  <a:schemeClr val="tx1"/>
                </a:solidFill>
                <a:latin typeface="+mn-ea"/>
              </a:rPr>
            </a:br>
            <a:r>
              <a:rPr lang="ja-JP" altLang="en-US" sz="1200" b="1" dirty="0" smtClean="0">
                <a:solidFill>
                  <a:schemeClr val="tx1"/>
                </a:solidFill>
                <a:latin typeface="+mn-ea"/>
              </a:rPr>
              <a:t>して</a:t>
            </a:r>
            <a:r>
              <a:rPr lang="en-US" altLang="ja-JP" sz="1200" b="1" dirty="0">
                <a:solidFill>
                  <a:schemeClr val="tx1"/>
                </a:solidFill>
                <a:latin typeface="+mn-ea"/>
              </a:rPr>
              <a:t>1</a:t>
            </a:r>
            <a:r>
              <a:rPr lang="ja-JP" altLang="en-US" sz="1200" b="1" dirty="0">
                <a:solidFill>
                  <a:schemeClr val="tx1"/>
                </a:solidFill>
                <a:latin typeface="+mn-ea"/>
              </a:rPr>
              <a:t>秒を設定する。</a:t>
            </a:r>
          </a:p>
        </p:txBody>
      </p:sp>
      <p:sp>
        <p:nvSpPr>
          <p:cNvPr id="20" name="テキスト ボックス 19"/>
          <p:cNvSpPr txBox="1"/>
          <p:nvPr/>
        </p:nvSpPr>
        <p:spPr>
          <a:xfrm>
            <a:off x="2251935" y="4817375"/>
            <a:ext cx="684803" cy="261610"/>
          </a:xfrm>
          <a:prstGeom prst="rect">
            <a:avLst/>
          </a:prstGeom>
          <a:noFill/>
        </p:spPr>
        <p:txBody>
          <a:bodyPr wrap="none" rtlCol="0">
            <a:spAutoFit/>
          </a:bodyPr>
          <a:lstStyle/>
          <a:p>
            <a:r>
              <a:rPr kumimoji="1" lang="en-US" altLang="ja-JP" sz="1100" b="1" dirty="0" smtClean="0">
                <a:latin typeface="+mn-ea"/>
              </a:rPr>
              <a:t>1</a:t>
            </a:r>
            <a:r>
              <a:rPr kumimoji="1" lang="ja-JP" altLang="en-US" sz="1100" b="1" dirty="0" smtClean="0">
                <a:latin typeface="+mn-ea"/>
              </a:rPr>
              <a:t>秒間隔</a:t>
            </a:r>
            <a:endParaRPr kumimoji="1" lang="ja-JP" altLang="en-US" sz="1100" b="1" dirty="0">
              <a:latin typeface="+mn-ea"/>
            </a:endParaRPr>
          </a:p>
        </p:txBody>
      </p:sp>
      <p:sp>
        <p:nvSpPr>
          <p:cNvPr id="21" name="左中かっこ 20"/>
          <p:cNvSpPr/>
          <p:nvPr/>
        </p:nvSpPr>
        <p:spPr>
          <a:xfrm rot="16200000">
            <a:off x="2577570" y="4202639"/>
            <a:ext cx="72008" cy="1135400"/>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800" dirty="0">
              <a:latin typeface="+mn-ea"/>
            </a:endParaRPr>
          </a:p>
        </p:txBody>
      </p:sp>
      <p:grpSp>
        <p:nvGrpSpPr>
          <p:cNvPr id="23" name="グループ化 22"/>
          <p:cNvGrpSpPr/>
          <p:nvPr/>
        </p:nvGrpSpPr>
        <p:grpSpPr>
          <a:xfrm>
            <a:off x="206696" y="2707786"/>
            <a:ext cx="396174" cy="834840"/>
            <a:chOff x="511496" y="2927119"/>
            <a:chExt cx="396174" cy="834840"/>
          </a:xfrm>
          <a:solidFill>
            <a:schemeClr val="bg1"/>
          </a:solidFill>
        </p:grpSpPr>
        <p:sp>
          <p:nvSpPr>
            <p:cNvPr id="4" name="二等辺三角形 3"/>
            <p:cNvSpPr/>
            <p:nvPr/>
          </p:nvSpPr>
          <p:spPr>
            <a:xfrm>
              <a:off x="511496" y="3271673"/>
              <a:ext cx="383177" cy="490286"/>
            </a:xfrm>
            <a:prstGeom prst="triangl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kumimoji="1" lang="ja-JP" altLang="en-US" sz="1800" dirty="0" smtClean="0">
                <a:solidFill>
                  <a:schemeClr val="tx1"/>
                </a:solidFill>
              </a:endParaRPr>
            </a:p>
          </p:txBody>
        </p:sp>
        <p:sp>
          <p:nvSpPr>
            <p:cNvPr id="3" name="円/楕円 2"/>
            <p:cNvSpPr/>
            <p:nvPr/>
          </p:nvSpPr>
          <p:spPr>
            <a:xfrm>
              <a:off x="511496" y="2927119"/>
              <a:ext cx="396174" cy="396174"/>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kumimoji="1" lang="ja-JP" altLang="en-US" sz="1800" dirty="0" smtClean="0">
                <a:solidFill>
                  <a:schemeClr val="tx1"/>
                </a:solidFill>
              </a:endParaRPr>
            </a:p>
          </p:txBody>
        </p:sp>
      </p:grpSp>
      <p:sp>
        <p:nvSpPr>
          <p:cNvPr id="22" name="テキスト ボックス 21"/>
          <p:cNvSpPr txBox="1"/>
          <p:nvPr/>
        </p:nvSpPr>
        <p:spPr>
          <a:xfrm>
            <a:off x="6399" y="3864146"/>
            <a:ext cx="1346844" cy="461665"/>
          </a:xfrm>
          <a:prstGeom prst="rect">
            <a:avLst/>
          </a:prstGeom>
          <a:noFill/>
        </p:spPr>
        <p:txBody>
          <a:bodyPr wrap="none" rtlCol="0">
            <a:spAutoFit/>
          </a:bodyPr>
          <a:lstStyle/>
          <a:p>
            <a:r>
              <a:rPr kumimoji="1" lang="en-US" altLang="ja-JP" sz="1200" dirty="0" err="1" smtClean="0"/>
              <a:t>JMeter</a:t>
            </a:r>
            <a:endParaRPr kumimoji="1" lang="en-US" altLang="ja-JP" sz="1200" dirty="0" smtClean="0"/>
          </a:p>
          <a:p>
            <a:r>
              <a:rPr kumimoji="1" lang="en-US" altLang="ja-JP" sz="1200" dirty="0" smtClean="0"/>
              <a:t>100</a:t>
            </a:r>
            <a:r>
              <a:rPr kumimoji="1" lang="ja-JP" altLang="en-US" sz="1200" dirty="0" smtClean="0"/>
              <a:t>～</a:t>
            </a:r>
            <a:r>
              <a:rPr kumimoji="1" lang="en-US" altLang="ja-JP" sz="1200" dirty="0" smtClean="0"/>
              <a:t>400</a:t>
            </a:r>
            <a:r>
              <a:rPr kumimoji="1" lang="ja-JP" altLang="en-US" sz="1200" dirty="0" smtClean="0"/>
              <a:t>スレッド</a:t>
            </a:r>
            <a:endParaRPr kumimoji="1" lang="ja-JP" altLang="en-US" sz="1200" dirty="0"/>
          </a:p>
        </p:txBody>
      </p:sp>
      <p:grpSp>
        <p:nvGrpSpPr>
          <p:cNvPr id="30" name="グループ化 29"/>
          <p:cNvGrpSpPr/>
          <p:nvPr/>
        </p:nvGrpSpPr>
        <p:grpSpPr>
          <a:xfrm>
            <a:off x="276364" y="2786163"/>
            <a:ext cx="396174" cy="834840"/>
            <a:chOff x="511496" y="2927119"/>
            <a:chExt cx="396174" cy="834840"/>
          </a:xfrm>
          <a:solidFill>
            <a:schemeClr val="bg1"/>
          </a:solidFill>
        </p:grpSpPr>
        <p:sp>
          <p:nvSpPr>
            <p:cNvPr id="31" name="二等辺三角形 30"/>
            <p:cNvSpPr/>
            <p:nvPr/>
          </p:nvSpPr>
          <p:spPr>
            <a:xfrm>
              <a:off x="511496" y="3271673"/>
              <a:ext cx="383177" cy="490286"/>
            </a:xfrm>
            <a:prstGeom prst="triangl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kumimoji="1" lang="ja-JP" altLang="en-US" sz="1800" dirty="0" smtClean="0">
                <a:solidFill>
                  <a:schemeClr val="tx1"/>
                </a:solidFill>
              </a:endParaRPr>
            </a:p>
          </p:txBody>
        </p:sp>
        <p:sp>
          <p:nvSpPr>
            <p:cNvPr id="32" name="円/楕円 31"/>
            <p:cNvSpPr/>
            <p:nvPr/>
          </p:nvSpPr>
          <p:spPr>
            <a:xfrm>
              <a:off x="511496" y="2927119"/>
              <a:ext cx="396174" cy="396174"/>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kumimoji="1" lang="ja-JP" altLang="en-US" sz="1800" dirty="0" smtClean="0">
                <a:solidFill>
                  <a:schemeClr val="tx1"/>
                </a:solidFill>
              </a:endParaRPr>
            </a:p>
          </p:txBody>
        </p:sp>
      </p:grpSp>
      <p:grpSp>
        <p:nvGrpSpPr>
          <p:cNvPr id="33" name="グループ化 32"/>
          <p:cNvGrpSpPr/>
          <p:nvPr/>
        </p:nvGrpSpPr>
        <p:grpSpPr>
          <a:xfrm>
            <a:off x="350221" y="2880063"/>
            <a:ext cx="396174" cy="834840"/>
            <a:chOff x="511496" y="2927119"/>
            <a:chExt cx="396174" cy="834840"/>
          </a:xfrm>
          <a:solidFill>
            <a:schemeClr val="bg1"/>
          </a:solidFill>
        </p:grpSpPr>
        <p:sp>
          <p:nvSpPr>
            <p:cNvPr id="34" name="二等辺三角形 33"/>
            <p:cNvSpPr/>
            <p:nvPr/>
          </p:nvSpPr>
          <p:spPr>
            <a:xfrm>
              <a:off x="511496" y="3271673"/>
              <a:ext cx="383177" cy="490286"/>
            </a:xfrm>
            <a:prstGeom prst="triangl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kumimoji="1" lang="ja-JP" altLang="en-US" sz="1800" dirty="0" smtClean="0">
                <a:solidFill>
                  <a:schemeClr val="tx1"/>
                </a:solidFill>
              </a:endParaRPr>
            </a:p>
          </p:txBody>
        </p:sp>
        <p:sp>
          <p:nvSpPr>
            <p:cNvPr id="35" name="円/楕円 34"/>
            <p:cNvSpPr/>
            <p:nvPr/>
          </p:nvSpPr>
          <p:spPr>
            <a:xfrm>
              <a:off x="511496" y="2927119"/>
              <a:ext cx="396174" cy="396174"/>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kumimoji="1" lang="ja-JP" altLang="en-US" sz="1800" dirty="0" smtClean="0">
                <a:solidFill>
                  <a:schemeClr val="tx1"/>
                </a:solidFill>
              </a:endParaRPr>
            </a:p>
          </p:txBody>
        </p:sp>
      </p:grpSp>
      <p:grpSp>
        <p:nvGrpSpPr>
          <p:cNvPr id="36" name="グループ化 35"/>
          <p:cNvGrpSpPr/>
          <p:nvPr/>
        </p:nvGrpSpPr>
        <p:grpSpPr>
          <a:xfrm>
            <a:off x="461222" y="2958440"/>
            <a:ext cx="396174" cy="834840"/>
            <a:chOff x="511496" y="2927119"/>
            <a:chExt cx="396174" cy="834840"/>
          </a:xfrm>
          <a:solidFill>
            <a:schemeClr val="bg1"/>
          </a:solidFill>
        </p:grpSpPr>
        <p:sp>
          <p:nvSpPr>
            <p:cNvPr id="37" name="二等辺三角形 36"/>
            <p:cNvSpPr/>
            <p:nvPr/>
          </p:nvSpPr>
          <p:spPr>
            <a:xfrm>
              <a:off x="511496" y="3271673"/>
              <a:ext cx="383177" cy="490286"/>
            </a:xfrm>
            <a:prstGeom prst="triangl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kumimoji="1" lang="ja-JP" altLang="en-US" sz="1800" dirty="0" smtClean="0">
                <a:solidFill>
                  <a:schemeClr val="tx1"/>
                </a:solidFill>
              </a:endParaRPr>
            </a:p>
          </p:txBody>
        </p:sp>
        <p:sp>
          <p:nvSpPr>
            <p:cNvPr id="38" name="円/楕円 37"/>
            <p:cNvSpPr/>
            <p:nvPr/>
          </p:nvSpPr>
          <p:spPr>
            <a:xfrm>
              <a:off x="511496" y="2927119"/>
              <a:ext cx="396174" cy="396174"/>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kumimoji="1" lang="ja-JP" altLang="en-US" sz="1800" dirty="0" smtClean="0">
                <a:solidFill>
                  <a:schemeClr val="tx1"/>
                </a:solidFill>
              </a:endParaRPr>
            </a:p>
          </p:txBody>
        </p:sp>
      </p:grpSp>
      <p:sp>
        <p:nvSpPr>
          <p:cNvPr id="39" name="角丸四角形 38"/>
          <p:cNvSpPr/>
          <p:nvPr/>
        </p:nvSpPr>
        <p:spPr>
          <a:xfrm>
            <a:off x="3654624" y="688695"/>
            <a:ext cx="5461959" cy="715089"/>
          </a:xfrm>
          <a:prstGeom prst="round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ja-JP" altLang="en-US" sz="1800" dirty="0"/>
              <a:t>よくある</a:t>
            </a:r>
            <a:r>
              <a:rPr lang="en-US" altLang="ja-JP" sz="1800" dirty="0" smtClean="0"/>
              <a:t>CRU</a:t>
            </a:r>
            <a:r>
              <a:rPr lang="ja-JP" altLang="en-US" sz="1800" dirty="0" smtClean="0"/>
              <a:t>データアクセス、かつユーザ入出力を</a:t>
            </a:r>
            <a:endParaRPr lang="en-US" altLang="ja-JP" sz="1800" dirty="0" smtClean="0"/>
          </a:p>
          <a:p>
            <a:pPr algn="ctr"/>
            <a:r>
              <a:rPr lang="ja-JP" altLang="en-US" sz="1800" dirty="0" smtClean="0"/>
              <a:t>伴う業務処理を網羅したシナリオを使用</a:t>
            </a:r>
            <a:endParaRPr lang="ja-JP" altLang="en-US" sz="1800" dirty="0"/>
          </a:p>
        </p:txBody>
      </p:sp>
    </p:spTree>
    <p:extLst>
      <p:ext uri="{BB962C8B-B14F-4D97-AF65-F5344CB8AC3E}">
        <p14:creationId xmlns:p14="http://schemas.microsoft.com/office/powerpoint/2010/main" val="20262654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0"/>
          </p:nvPr>
        </p:nvSpPr>
        <p:spPr/>
        <p:txBody>
          <a:bodyPr/>
          <a:lstStyle/>
          <a:p>
            <a:r>
              <a:rPr lang="ja-JP" altLang="en-US" dirty="0"/>
              <a:t>負荷テストの比較対象</a:t>
            </a:r>
            <a:endParaRPr kumimoji="1" lang="ja-JP" altLang="en-US" dirty="0"/>
          </a:p>
        </p:txBody>
      </p:sp>
      <p:sp>
        <p:nvSpPr>
          <p:cNvPr id="4" name="正方形/長方形 3"/>
          <p:cNvSpPr/>
          <p:nvPr/>
        </p:nvSpPr>
        <p:spPr>
          <a:xfrm>
            <a:off x="454603" y="1946502"/>
            <a:ext cx="3848100" cy="104775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nchorCtr="0"/>
          <a:lstStyle/>
          <a:p>
            <a:pPr algn="ctr"/>
            <a:r>
              <a:rPr kumimoji="1" lang="en-US" altLang="ja-JP" sz="3600" dirty="0" smtClean="0">
                <a:solidFill>
                  <a:schemeClr val="tx1"/>
                </a:solidFill>
              </a:rPr>
              <a:t>5.3.1.RELEASE</a:t>
            </a:r>
            <a:endParaRPr kumimoji="1" lang="ja-JP" altLang="en-US" sz="3600" dirty="0" smtClean="0">
              <a:solidFill>
                <a:schemeClr val="tx1"/>
              </a:solidFill>
            </a:endParaRPr>
          </a:p>
        </p:txBody>
      </p:sp>
      <p:sp>
        <p:nvSpPr>
          <p:cNvPr id="5" name="正方形/長方形 4"/>
          <p:cNvSpPr/>
          <p:nvPr/>
        </p:nvSpPr>
        <p:spPr>
          <a:xfrm>
            <a:off x="5740978" y="1946502"/>
            <a:ext cx="3848100" cy="104775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nchorCtr="0"/>
          <a:lstStyle/>
          <a:p>
            <a:pPr algn="ctr"/>
            <a:r>
              <a:rPr kumimoji="1" lang="en-US" altLang="ja-JP" sz="3600" dirty="0" smtClean="0">
                <a:solidFill>
                  <a:schemeClr val="tx1"/>
                </a:solidFill>
              </a:rPr>
              <a:t>5.4.0.RC1</a:t>
            </a:r>
            <a:endParaRPr kumimoji="1" lang="ja-JP" altLang="en-US" sz="3600" dirty="0" smtClean="0">
              <a:solidFill>
                <a:schemeClr val="tx1"/>
              </a:solidFill>
            </a:endParaRPr>
          </a:p>
        </p:txBody>
      </p:sp>
      <p:sp>
        <p:nvSpPr>
          <p:cNvPr id="7" name="左右矢印 6"/>
          <p:cNvSpPr/>
          <p:nvPr/>
        </p:nvSpPr>
        <p:spPr>
          <a:xfrm>
            <a:off x="4507489" y="2208439"/>
            <a:ext cx="1019175" cy="523875"/>
          </a:xfrm>
          <a:prstGeom prst="leftRightArrow">
            <a:avLst/>
          </a:prstGeom>
          <a:ln/>
        </p:spPr>
        <p:style>
          <a:lnRef idx="1">
            <a:schemeClr val="accent5"/>
          </a:lnRef>
          <a:fillRef idx="2">
            <a:schemeClr val="accent5"/>
          </a:fillRef>
          <a:effectRef idx="1">
            <a:schemeClr val="accent5"/>
          </a:effectRef>
          <a:fontRef idx="minor">
            <a:schemeClr val="dk1"/>
          </a:fontRef>
        </p:style>
        <p:txBody>
          <a:bodyPr rtlCol="0" anchor="t" anchorCtr="0"/>
          <a:lstStyle/>
          <a:p>
            <a:pPr algn="ctr"/>
            <a:endParaRPr kumimoji="1" lang="ja-JP" altLang="en-US" sz="1800" dirty="0" smtClean="0">
              <a:solidFill>
                <a:schemeClr val="tx1"/>
              </a:solidFill>
            </a:endParaRPr>
          </a:p>
        </p:txBody>
      </p:sp>
      <p:sp>
        <p:nvSpPr>
          <p:cNvPr id="3" name="テキスト ボックス 2"/>
          <p:cNvSpPr txBox="1"/>
          <p:nvPr/>
        </p:nvSpPr>
        <p:spPr>
          <a:xfrm>
            <a:off x="454603" y="4360563"/>
            <a:ext cx="4096987" cy="646331"/>
          </a:xfrm>
          <a:prstGeom prst="rect">
            <a:avLst/>
          </a:prstGeom>
          <a:noFill/>
        </p:spPr>
        <p:txBody>
          <a:bodyPr wrap="square" rtlCol="0">
            <a:spAutoFit/>
          </a:bodyPr>
          <a:lstStyle/>
          <a:p>
            <a:r>
              <a:rPr kumimoji="1" lang="ja-JP" altLang="en-US" sz="3600" dirty="0" smtClean="0"/>
              <a:t>環境</a:t>
            </a:r>
            <a:r>
              <a:rPr kumimoji="1" lang="en-US" altLang="ja-JP" sz="3600" dirty="0"/>
              <a:t>1</a:t>
            </a:r>
            <a:r>
              <a:rPr kumimoji="1" lang="ja-JP" altLang="en-US" sz="3600" dirty="0" smtClean="0"/>
              <a:t>を使用</a:t>
            </a:r>
            <a:endParaRPr kumimoji="1" lang="ja-JP" altLang="en-US" sz="3600" dirty="0"/>
          </a:p>
        </p:txBody>
      </p:sp>
    </p:spTree>
    <p:extLst>
      <p:ext uri="{BB962C8B-B14F-4D97-AF65-F5344CB8AC3E}">
        <p14:creationId xmlns:p14="http://schemas.microsoft.com/office/powerpoint/2010/main" val="320704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lstStyle/>
          <a:p>
            <a:r>
              <a:rPr lang="ja-JP" altLang="en-US" dirty="0"/>
              <a:t>バージョン変更後の負荷テスト結果</a:t>
            </a:r>
            <a:r>
              <a:rPr lang="en-US" altLang="ja-JP" dirty="0"/>
              <a:t>(1)-1</a:t>
            </a:r>
            <a:endParaRPr kumimoji="1" lang="ja-JP" altLang="en-US" dirty="0"/>
          </a:p>
        </p:txBody>
      </p:sp>
      <p:sp>
        <p:nvSpPr>
          <p:cNvPr id="9" name="コンテンツ プレースホルダー 2"/>
          <p:cNvSpPr txBox="1">
            <a:spLocks/>
          </p:cNvSpPr>
          <p:nvPr/>
        </p:nvSpPr>
        <p:spPr>
          <a:xfrm>
            <a:off x="63508" y="3439727"/>
            <a:ext cx="3366156" cy="472811"/>
          </a:xfrm>
          <a:prstGeom prst="rect">
            <a:avLst/>
          </a:prstGeom>
        </p:spPr>
        <p:txBody>
          <a:bodyPr/>
          <a:lstStyle>
            <a:lvl1pPr marL="0" indent="0" algn="l" defTabSz="457133" rtl="0" eaLnBrk="1" latinLnBrk="0" hangingPunct="1">
              <a:spcBef>
                <a:spcPct val="20000"/>
              </a:spcBef>
              <a:buFontTx/>
              <a:buNone/>
              <a:defRPr kumimoji="1" lang="ja-JP" altLang="en-US" sz="2000" kern="1200">
                <a:solidFill>
                  <a:schemeClr val="tx1"/>
                </a:solidFill>
                <a:latin typeface="+mn-ea"/>
                <a:ea typeface="+mn-ea"/>
                <a:cs typeface="+mn-cs"/>
              </a:defRPr>
            </a:lvl1pPr>
            <a:lvl2pPr marL="682526" indent="-225392" algn="l" defTabSz="457133" rtl="0" eaLnBrk="1" latinLnBrk="0" hangingPunct="1">
              <a:spcBef>
                <a:spcPct val="20000"/>
              </a:spcBef>
              <a:buFont typeface="Wingdings" pitchFamily="2" charset="2"/>
              <a:buChar char="Ø"/>
              <a:defRPr kumimoji="1" lang="ja-JP" altLang="en-US" sz="1800" kern="120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800" dirty="0" smtClean="0"/>
              <a:t>[5.3.1.RELEASE]</a:t>
            </a:r>
            <a:endParaRPr lang="ja-JP" altLang="en-US" sz="1800" dirty="0"/>
          </a:p>
        </p:txBody>
      </p:sp>
      <p:sp>
        <p:nvSpPr>
          <p:cNvPr id="11" name="コンテンツ プレースホルダー 2"/>
          <p:cNvSpPr txBox="1">
            <a:spLocks/>
          </p:cNvSpPr>
          <p:nvPr/>
        </p:nvSpPr>
        <p:spPr>
          <a:xfrm>
            <a:off x="4976150" y="3439727"/>
            <a:ext cx="3017869" cy="472811"/>
          </a:xfrm>
          <a:prstGeom prst="rect">
            <a:avLst/>
          </a:prstGeom>
        </p:spPr>
        <p:txBody>
          <a:bodyPr/>
          <a:lstStyle>
            <a:lvl1pPr marL="0" indent="0" algn="l" defTabSz="457133" rtl="0" eaLnBrk="1" latinLnBrk="0" hangingPunct="1">
              <a:spcBef>
                <a:spcPct val="20000"/>
              </a:spcBef>
              <a:buFontTx/>
              <a:buNone/>
              <a:defRPr kumimoji="1" lang="ja-JP" altLang="en-US" sz="2000" kern="1200">
                <a:solidFill>
                  <a:schemeClr val="tx1"/>
                </a:solidFill>
                <a:latin typeface="+mn-ea"/>
                <a:ea typeface="+mn-ea"/>
                <a:cs typeface="+mn-cs"/>
              </a:defRPr>
            </a:lvl1pPr>
            <a:lvl2pPr marL="682526" indent="-225392" algn="l" defTabSz="457133" rtl="0" eaLnBrk="1" latinLnBrk="0" hangingPunct="1">
              <a:spcBef>
                <a:spcPct val="20000"/>
              </a:spcBef>
              <a:buFont typeface="Wingdings" pitchFamily="2" charset="2"/>
              <a:buChar char="Ø"/>
              <a:defRPr kumimoji="1" lang="ja-JP" altLang="en-US" sz="1800" kern="120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800" dirty="0" smtClean="0"/>
              <a:t>[5.4.0.RC1]</a:t>
            </a:r>
            <a:endParaRPr lang="ja-JP" altLang="en-US" sz="1800" dirty="0"/>
          </a:p>
        </p:txBody>
      </p:sp>
      <p:sp>
        <p:nvSpPr>
          <p:cNvPr id="15" name="正方形/長方形 14"/>
          <p:cNvSpPr/>
          <p:nvPr/>
        </p:nvSpPr>
        <p:spPr>
          <a:xfrm>
            <a:off x="310072" y="792849"/>
            <a:ext cx="9115425" cy="1477328"/>
          </a:xfrm>
          <a:prstGeom prst="rect">
            <a:avLst/>
          </a:prstGeom>
        </p:spPr>
        <p:txBody>
          <a:bodyPr wrap="square">
            <a:spAutoFit/>
          </a:bodyPr>
          <a:lstStyle/>
          <a:p>
            <a:r>
              <a:rPr lang="ja-JP" altLang="en-US" sz="1800" dirty="0"/>
              <a:t>性能テストは環境</a:t>
            </a:r>
            <a:r>
              <a:rPr lang="en-US" altLang="ja-JP" sz="1800" dirty="0" smtClean="0"/>
              <a:t>1</a:t>
            </a:r>
            <a:r>
              <a:rPr lang="ja-JP" altLang="en-US" sz="1800" dirty="0" smtClean="0"/>
              <a:t>で</a:t>
            </a:r>
            <a:r>
              <a:rPr lang="ja-JP" altLang="en-US" sz="1800" dirty="0"/>
              <a:t>実施した</a:t>
            </a:r>
            <a:r>
              <a:rPr lang="ja-JP" altLang="en-US" sz="1800" dirty="0" smtClean="0"/>
              <a:t>。</a:t>
            </a:r>
            <a:r>
              <a:rPr lang="en-US" altLang="ja-JP" sz="1800" dirty="0"/>
              <a:t> </a:t>
            </a:r>
            <a:r>
              <a:rPr lang="en-US" altLang="ja-JP" sz="1800" dirty="0" smtClean="0"/>
              <a:t>5.3.1.RELEASE </a:t>
            </a:r>
            <a:r>
              <a:rPr lang="ja-JP" altLang="en-US" sz="1800" dirty="0" smtClean="0"/>
              <a:t>と</a:t>
            </a:r>
            <a:r>
              <a:rPr lang="en-US" altLang="ja-JP" sz="1800" dirty="0" smtClean="0"/>
              <a:t>5.4.0.RC1 </a:t>
            </a:r>
            <a:r>
              <a:rPr lang="ja-JP" altLang="en-US" sz="1800" dirty="0"/>
              <a:t>のスループットと</a:t>
            </a:r>
            <a:r>
              <a:rPr lang="ja-JP" altLang="en-US" sz="1800" dirty="0" smtClean="0"/>
              <a:t>レスポンス</a:t>
            </a:r>
            <a:endParaRPr lang="en-US" altLang="ja-JP" sz="1800" dirty="0" smtClean="0"/>
          </a:p>
          <a:p>
            <a:r>
              <a:rPr lang="ja-JP" altLang="en-US" sz="1800" dirty="0" smtClean="0"/>
              <a:t>タイム</a:t>
            </a:r>
            <a:r>
              <a:rPr lang="en-US" altLang="ja-JP" sz="1800" dirty="0" smtClean="0"/>
              <a:t>(</a:t>
            </a:r>
            <a:r>
              <a:rPr lang="ja-JP" altLang="en-US" sz="1800" dirty="0" smtClean="0"/>
              <a:t>結果</a:t>
            </a:r>
            <a:r>
              <a:rPr lang="en-US" altLang="ja-JP" sz="1800" dirty="0" smtClean="0"/>
              <a:t>(1)-1,2) </a:t>
            </a:r>
            <a:r>
              <a:rPr lang="ja-JP" altLang="en-US" sz="1800" dirty="0" smtClean="0"/>
              <a:t>とヒスグラム</a:t>
            </a:r>
            <a:r>
              <a:rPr lang="en-US" altLang="ja-JP" sz="1800" dirty="0" smtClean="0"/>
              <a:t>(</a:t>
            </a:r>
            <a:r>
              <a:rPr lang="ja-JP" altLang="en-US" sz="1800" dirty="0" smtClean="0"/>
              <a:t>結果</a:t>
            </a:r>
            <a:r>
              <a:rPr lang="en-US" altLang="ja-JP" sz="1800" dirty="0" smtClean="0"/>
              <a:t>(2)) </a:t>
            </a:r>
            <a:r>
              <a:rPr lang="ja-JP" altLang="en-US" sz="1800" dirty="0"/>
              <a:t>の比較に結果を示す。</a:t>
            </a:r>
          </a:p>
          <a:p>
            <a:r>
              <a:rPr lang="en-US" altLang="ja-JP" sz="1800" dirty="0"/>
              <a:t>2 </a:t>
            </a:r>
            <a:r>
              <a:rPr lang="ja-JP" altLang="en-US" sz="1800" dirty="0"/>
              <a:t>バージョン間に性能が限界に</a:t>
            </a:r>
            <a:r>
              <a:rPr lang="ja-JP" altLang="en-US" sz="1800" dirty="0" smtClean="0"/>
              <a:t>達する</a:t>
            </a:r>
            <a:r>
              <a:rPr lang="en-US" altLang="ja-JP" sz="1800" dirty="0"/>
              <a:t>3</a:t>
            </a:r>
            <a:r>
              <a:rPr lang="en-US" altLang="ja-JP" sz="1800" dirty="0" smtClean="0"/>
              <a:t>50</a:t>
            </a:r>
            <a:r>
              <a:rPr lang="ja-JP" altLang="en-US" sz="1800" dirty="0" smtClean="0"/>
              <a:t>スレッド</a:t>
            </a:r>
            <a:r>
              <a:rPr lang="ja-JP" altLang="en-US" sz="1800" dirty="0"/>
              <a:t>あたりまでスループット、レスポンスタイムはほぼ</a:t>
            </a:r>
            <a:r>
              <a:rPr lang="ja-JP" altLang="en-US" sz="1800" dirty="0" smtClean="0"/>
              <a:t>同じであり、安定している</a:t>
            </a:r>
            <a:r>
              <a:rPr lang="en-US" altLang="ja-JP" sz="1800" dirty="0" smtClean="0"/>
              <a:t>50-400</a:t>
            </a:r>
            <a:r>
              <a:rPr lang="ja-JP" altLang="en-US" sz="1800" dirty="0" smtClean="0"/>
              <a:t>スレッド</a:t>
            </a:r>
            <a:r>
              <a:rPr lang="ja-JP" altLang="en-US" sz="1800" dirty="0"/>
              <a:t>に</a:t>
            </a:r>
            <a:r>
              <a:rPr lang="ja-JP" altLang="en-US" sz="1800" dirty="0" smtClean="0"/>
              <a:t>おける</a:t>
            </a:r>
            <a:r>
              <a:rPr lang="en-US" altLang="ja-JP" sz="1800" dirty="0" smtClean="0"/>
              <a:t>CPU</a:t>
            </a:r>
            <a:r>
              <a:rPr lang="ja-JP" altLang="en-US" sz="1800" dirty="0" smtClean="0"/>
              <a:t>増加、レスポンスタイム、</a:t>
            </a:r>
            <a:endParaRPr lang="en-US" altLang="ja-JP" sz="1800" dirty="0" smtClean="0"/>
          </a:p>
          <a:p>
            <a:r>
              <a:rPr lang="ja-JP" altLang="en-US" sz="1800" dirty="0" smtClean="0"/>
              <a:t>スループットの</a:t>
            </a:r>
            <a:r>
              <a:rPr lang="ja-JP" altLang="en-US" sz="1800" dirty="0"/>
              <a:t>傾向</a:t>
            </a:r>
            <a:r>
              <a:rPr lang="ja-JP" altLang="en-US" sz="1800" dirty="0" smtClean="0"/>
              <a:t>は改善しており、バージョンアップ後も</a:t>
            </a:r>
            <a:r>
              <a:rPr lang="ja-JP" altLang="en-US" sz="1800" u="sng" dirty="0" smtClean="0"/>
              <a:t>性能</a:t>
            </a:r>
            <a:r>
              <a:rPr lang="ja-JP" altLang="en-US" sz="1800" u="sng" dirty="0"/>
              <a:t>に問題はない</a:t>
            </a:r>
            <a:r>
              <a:rPr lang="ja-JP" altLang="en-US" sz="1800" dirty="0"/>
              <a:t>と判断できる</a:t>
            </a:r>
            <a:r>
              <a:rPr lang="ja-JP" altLang="en-US" sz="1800" dirty="0" smtClean="0"/>
              <a:t>。</a:t>
            </a:r>
            <a:endParaRPr lang="ja-JP" altLang="en-US" sz="1800" b="1" i="1" dirty="0">
              <a:solidFill>
                <a:srgbClr val="0000FF"/>
              </a:solidFill>
            </a:endParaRPr>
          </a:p>
        </p:txBody>
      </p:sp>
      <p:sp>
        <p:nvSpPr>
          <p:cNvPr id="16" name="コンテンツ プレースホルダー 2"/>
          <p:cNvSpPr txBox="1">
            <a:spLocks/>
          </p:cNvSpPr>
          <p:nvPr/>
        </p:nvSpPr>
        <p:spPr>
          <a:xfrm>
            <a:off x="173755" y="2794840"/>
            <a:ext cx="3960984" cy="472811"/>
          </a:xfrm>
          <a:prstGeom prst="rect">
            <a:avLst/>
          </a:prstGeom>
        </p:spPr>
        <p:txBody>
          <a:bodyPr/>
          <a:lstStyle>
            <a:lvl1pPr marL="0" indent="0" algn="l" defTabSz="457133" rtl="0" eaLnBrk="1" latinLnBrk="0" hangingPunct="1">
              <a:spcBef>
                <a:spcPct val="20000"/>
              </a:spcBef>
              <a:buFontTx/>
              <a:buNone/>
              <a:defRPr kumimoji="1" lang="ja-JP" altLang="en-US" sz="2000" kern="1200">
                <a:solidFill>
                  <a:schemeClr val="tx1"/>
                </a:solidFill>
                <a:latin typeface="+mn-ea"/>
                <a:ea typeface="+mn-ea"/>
                <a:cs typeface="+mn-cs"/>
              </a:defRPr>
            </a:lvl1pPr>
            <a:lvl2pPr marL="682526" indent="-225392" algn="l" defTabSz="457133" rtl="0" eaLnBrk="1" latinLnBrk="0" hangingPunct="1">
              <a:spcBef>
                <a:spcPct val="20000"/>
              </a:spcBef>
              <a:buFont typeface="Wingdings" pitchFamily="2" charset="2"/>
              <a:buChar char="Ø"/>
              <a:defRPr kumimoji="1" lang="ja-JP" altLang="en-US" sz="1800" kern="120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800" dirty="0" smtClean="0"/>
              <a:t>レスポンスタイム　全リクエスト平均</a:t>
            </a:r>
            <a:endParaRPr lang="ja-JP" altLang="en-US"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37" y="3841051"/>
            <a:ext cx="4823863" cy="2465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5681" y="3841051"/>
            <a:ext cx="4823863" cy="2465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78931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0"/>
          </p:nvPr>
        </p:nvSpPr>
        <p:spPr/>
        <p:txBody>
          <a:bodyPr/>
          <a:lstStyle/>
          <a:p>
            <a:r>
              <a:rPr lang="ja-JP" altLang="en-US" dirty="0"/>
              <a:t>バージョン変更後の負荷テスト結果</a:t>
            </a:r>
            <a:r>
              <a:rPr lang="en-US" altLang="ja-JP" dirty="0"/>
              <a:t>(1)-2</a:t>
            </a:r>
            <a:endParaRPr kumimoji="1" lang="ja-JP" altLang="en-US" dirty="0"/>
          </a:p>
        </p:txBody>
      </p:sp>
      <p:sp>
        <p:nvSpPr>
          <p:cNvPr id="17" name="コンテンツ プレースホルダー 2"/>
          <p:cNvSpPr txBox="1">
            <a:spLocks/>
          </p:cNvSpPr>
          <p:nvPr/>
        </p:nvSpPr>
        <p:spPr>
          <a:xfrm>
            <a:off x="124872" y="849243"/>
            <a:ext cx="7085070" cy="472811"/>
          </a:xfrm>
          <a:prstGeom prst="rect">
            <a:avLst/>
          </a:prstGeom>
        </p:spPr>
        <p:txBody>
          <a:bodyPr/>
          <a:lstStyle>
            <a:lvl1pPr marL="0" indent="0" algn="l" defTabSz="457133" rtl="0" eaLnBrk="1" latinLnBrk="0" hangingPunct="1">
              <a:spcBef>
                <a:spcPct val="20000"/>
              </a:spcBef>
              <a:buFontTx/>
              <a:buNone/>
              <a:defRPr kumimoji="1" lang="ja-JP" altLang="en-US" sz="2000" kern="1200">
                <a:solidFill>
                  <a:schemeClr val="tx1"/>
                </a:solidFill>
                <a:latin typeface="+mn-ea"/>
                <a:ea typeface="+mn-ea"/>
                <a:cs typeface="+mn-cs"/>
              </a:defRPr>
            </a:lvl1pPr>
            <a:lvl2pPr marL="682526" indent="-225392" algn="l" defTabSz="457133" rtl="0" eaLnBrk="1" latinLnBrk="0" hangingPunct="1">
              <a:spcBef>
                <a:spcPct val="20000"/>
              </a:spcBef>
              <a:buFont typeface="Wingdings" pitchFamily="2" charset="2"/>
              <a:buChar char="Ø"/>
              <a:defRPr kumimoji="1" lang="ja-JP" altLang="en-US" sz="1800" kern="120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800" dirty="0" smtClean="0"/>
              <a:t>レスポンスタイム　</a:t>
            </a:r>
            <a:r>
              <a:rPr lang="en-US" altLang="ja-JP" sz="1800" dirty="0" smtClean="0"/>
              <a:t>90%ile</a:t>
            </a:r>
            <a:r>
              <a:rPr lang="ja-JP" altLang="en-US" sz="1800" dirty="0" smtClean="0"/>
              <a:t>（ログインからログアウトまで合計）</a:t>
            </a:r>
            <a:endParaRPr lang="ja-JP" altLang="en-US" sz="1800" dirty="0"/>
          </a:p>
        </p:txBody>
      </p:sp>
      <p:sp>
        <p:nvSpPr>
          <p:cNvPr id="20" name="コンテンツ プレースホルダー 2"/>
          <p:cNvSpPr txBox="1">
            <a:spLocks/>
          </p:cNvSpPr>
          <p:nvPr/>
        </p:nvSpPr>
        <p:spPr>
          <a:xfrm>
            <a:off x="124872" y="1548456"/>
            <a:ext cx="3366156" cy="472811"/>
          </a:xfrm>
          <a:prstGeom prst="rect">
            <a:avLst/>
          </a:prstGeom>
        </p:spPr>
        <p:txBody>
          <a:bodyPr/>
          <a:lstStyle>
            <a:lvl1pPr marL="0" indent="0" algn="l" defTabSz="457133" rtl="0" eaLnBrk="1" latinLnBrk="0" hangingPunct="1">
              <a:spcBef>
                <a:spcPct val="20000"/>
              </a:spcBef>
              <a:buFontTx/>
              <a:buNone/>
              <a:defRPr kumimoji="1" lang="ja-JP" altLang="en-US" sz="2000" kern="1200">
                <a:solidFill>
                  <a:schemeClr val="tx1"/>
                </a:solidFill>
                <a:latin typeface="+mn-ea"/>
                <a:ea typeface="+mn-ea"/>
                <a:cs typeface="+mn-cs"/>
              </a:defRPr>
            </a:lvl1pPr>
            <a:lvl2pPr marL="682526" indent="-225392" algn="l" defTabSz="457133" rtl="0" eaLnBrk="1" latinLnBrk="0" hangingPunct="1">
              <a:spcBef>
                <a:spcPct val="20000"/>
              </a:spcBef>
              <a:buFont typeface="Wingdings" pitchFamily="2" charset="2"/>
              <a:buChar char="Ø"/>
              <a:defRPr kumimoji="1" lang="ja-JP" altLang="en-US" sz="1800" kern="120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800" dirty="0" smtClean="0"/>
              <a:t>[5.3.1.RELEASE]</a:t>
            </a:r>
            <a:endParaRPr lang="ja-JP" altLang="en-US" sz="1800" dirty="0"/>
          </a:p>
        </p:txBody>
      </p:sp>
      <p:sp>
        <p:nvSpPr>
          <p:cNvPr id="21" name="コンテンツ プレースホルダー 2"/>
          <p:cNvSpPr txBox="1">
            <a:spLocks/>
          </p:cNvSpPr>
          <p:nvPr/>
        </p:nvSpPr>
        <p:spPr>
          <a:xfrm>
            <a:off x="5037514" y="1548456"/>
            <a:ext cx="3017869" cy="472811"/>
          </a:xfrm>
          <a:prstGeom prst="rect">
            <a:avLst/>
          </a:prstGeom>
        </p:spPr>
        <p:txBody>
          <a:bodyPr/>
          <a:lstStyle>
            <a:lvl1pPr marL="0" indent="0" algn="l" defTabSz="457133" rtl="0" eaLnBrk="1" latinLnBrk="0" hangingPunct="1">
              <a:spcBef>
                <a:spcPct val="20000"/>
              </a:spcBef>
              <a:buFontTx/>
              <a:buNone/>
              <a:defRPr kumimoji="1" lang="ja-JP" altLang="en-US" sz="2000" kern="1200">
                <a:solidFill>
                  <a:schemeClr val="tx1"/>
                </a:solidFill>
                <a:latin typeface="+mn-ea"/>
                <a:ea typeface="+mn-ea"/>
                <a:cs typeface="+mn-cs"/>
              </a:defRPr>
            </a:lvl1pPr>
            <a:lvl2pPr marL="682526" indent="-225392" algn="l" defTabSz="457133" rtl="0" eaLnBrk="1" latinLnBrk="0" hangingPunct="1">
              <a:spcBef>
                <a:spcPct val="20000"/>
              </a:spcBef>
              <a:buFont typeface="Wingdings" pitchFamily="2" charset="2"/>
              <a:buChar char="Ø"/>
              <a:defRPr kumimoji="1" lang="ja-JP" altLang="en-US" sz="1800" kern="120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800" dirty="0" smtClean="0"/>
              <a:t>[5.4.0.RC1]</a:t>
            </a:r>
            <a:endParaRPr lang="ja-JP" altLang="en-US" sz="1800"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6672" y="1974569"/>
            <a:ext cx="4822872" cy="2462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28" y="1974569"/>
            <a:ext cx="4822872" cy="2462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07163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lstStyle/>
          <a:p>
            <a:r>
              <a:rPr lang="ja-JP" altLang="en-US" dirty="0"/>
              <a:t>バージョン変更後の負荷テスト結果</a:t>
            </a:r>
            <a:r>
              <a:rPr lang="en-US" altLang="ja-JP" dirty="0"/>
              <a:t>(2)</a:t>
            </a:r>
            <a:endParaRPr kumimoji="1" lang="ja-JP" altLang="en-US" dirty="0"/>
          </a:p>
        </p:txBody>
      </p:sp>
      <p:sp>
        <p:nvSpPr>
          <p:cNvPr id="9" name="コンテンツ プレースホルダー 2"/>
          <p:cNvSpPr txBox="1">
            <a:spLocks/>
          </p:cNvSpPr>
          <p:nvPr/>
        </p:nvSpPr>
        <p:spPr>
          <a:xfrm>
            <a:off x="81602" y="2037233"/>
            <a:ext cx="3366156" cy="472811"/>
          </a:xfrm>
          <a:prstGeom prst="rect">
            <a:avLst/>
          </a:prstGeom>
        </p:spPr>
        <p:txBody>
          <a:bodyPr/>
          <a:lstStyle>
            <a:lvl1pPr marL="0" indent="0" algn="l" defTabSz="457133" rtl="0" eaLnBrk="1" latinLnBrk="0" hangingPunct="1">
              <a:spcBef>
                <a:spcPct val="20000"/>
              </a:spcBef>
              <a:buFontTx/>
              <a:buNone/>
              <a:defRPr kumimoji="1" lang="ja-JP" altLang="en-US" sz="2000" kern="1200">
                <a:solidFill>
                  <a:schemeClr val="tx1"/>
                </a:solidFill>
                <a:latin typeface="+mn-ea"/>
                <a:ea typeface="+mn-ea"/>
                <a:cs typeface="+mn-cs"/>
              </a:defRPr>
            </a:lvl1pPr>
            <a:lvl2pPr marL="682526" indent="-225392" algn="l" defTabSz="457133" rtl="0" eaLnBrk="1" latinLnBrk="0" hangingPunct="1">
              <a:spcBef>
                <a:spcPct val="20000"/>
              </a:spcBef>
              <a:buFont typeface="Wingdings" pitchFamily="2" charset="2"/>
              <a:buChar char="Ø"/>
              <a:defRPr kumimoji="1" lang="ja-JP" altLang="en-US" sz="1800" kern="120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smtClean="0"/>
              <a:t>[5.3.1.RELEASE]</a:t>
            </a:r>
            <a:endParaRPr lang="ja-JP" altLang="en-US" sz="1600" dirty="0"/>
          </a:p>
        </p:txBody>
      </p:sp>
      <p:sp>
        <p:nvSpPr>
          <p:cNvPr id="11" name="コンテンツ プレースホルダー 2"/>
          <p:cNvSpPr txBox="1">
            <a:spLocks/>
          </p:cNvSpPr>
          <p:nvPr/>
        </p:nvSpPr>
        <p:spPr>
          <a:xfrm>
            <a:off x="4976041" y="2037232"/>
            <a:ext cx="3017869" cy="472811"/>
          </a:xfrm>
          <a:prstGeom prst="rect">
            <a:avLst/>
          </a:prstGeom>
        </p:spPr>
        <p:txBody>
          <a:bodyPr/>
          <a:lstStyle>
            <a:lvl1pPr marL="0" indent="0" algn="l" defTabSz="457133" rtl="0" eaLnBrk="1" latinLnBrk="0" hangingPunct="1">
              <a:spcBef>
                <a:spcPct val="20000"/>
              </a:spcBef>
              <a:buFontTx/>
              <a:buNone/>
              <a:defRPr kumimoji="1" lang="ja-JP" altLang="en-US" sz="2000" kern="1200">
                <a:solidFill>
                  <a:schemeClr val="tx1"/>
                </a:solidFill>
                <a:latin typeface="+mn-ea"/>
                <a:ea typeface="+mn-ea"/>
                <a:cs typeface="+mn-cs"/>
              </a:defRPr>
            </a:lvl1pPr>
            <a:lvl2pPr marL="682526" indent="-225392" algn="l" defTabSz="457133" rtl="0" eaLnBrk="1" latinLnBrk="0" hangingPunct="1">
              <a:spcBef>
                <a:spcPct val="20000"/>
              </a:spcBef>
              <a:buFont typeface="Wingdings" pitchFamily="2" charset="2"/>
              <a:buChar char="Ø"/>
              <a:defRPr kumimoji="1" lang="ja-JP" altLang="en-US" sz="1800" kern="120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smtClean="0"/>
              <a:t>[5.4.0.RC1]</a:t>
            </a:r>
            <a:endParaRPr lang="ja-JP" altLang="en-US" sz="1600" dirty="0"/>
          </a:p>
        </p:txBody>
      </p:sp>
      <p:sp>
        <p:nvSpPr>
          <p:cNvPr id="15" name="正方形/長方形 14"/>
          <p:cNvSpPr/>
          <p:nvPr/>
        </p:nvSpPr>
        <p:spPr>
          <a:xfrm>
            <a:off x="310072" y="792849"/>
            <a:ext cx="9115425" cy="1200329"/>
          </a:xfrm>
          <a:prstGeom prst="rect">
            <a:avLst/>
          </a:prstGeom>
        </p:spPr>
        <p:txBody>
          <a:bodyPr wrap="square">
            <a:spAutoFit/>
          </a:bodyPr>
          <a:lstStyle/>
          <a:p>
            <a:r>
              <a:rPr lang="ja-JP" altLang="en-US" sz="1800" dirty="0"/>
              <a:t>性能テストは環境</a:t>
            </a:r>
            <a:r>
              <a:rPr lang="en-US" altLang="ja-JP" sz="1800" dirty="0" smtClean="0"/>
              <a:t>1</a:t>
            </a:r>
            <a:r>
              <a:rPr lang="ja-JP" altLang="en-US" sz="1800" dirty="0" smtClean="0"/>
              <a:t>で</a:t>
            </a:r>
            <a:r>
              <a:rPr lang="ja-JP" altLang="en-US" sz="1800" dirty="0"/>
              <a:t>実施した</a:t>
            </a:r>
            <a:r>
              <a:rPr lang="ja-JP" altLang="en-US" sz="1800" dirty="0" smtClean="0"/>
              <a:t>。</a:t>
            </a:r>
            <a:r>
              <a:rPr lang="en-US" altLang="ja-JP" sz="1800" dirty="0"/>
              <a:t> </a:t>
            </a:r>
            <a:r>
              <a:rPr lang="en-US" altLang="ja-JP" sz="1800" dirty="0" smtClean="0"/>
              <a:t>5.3.1.RELEASE </a:t>
            </a:r>
            <a:r>
              <a:rPr lang="ja-JP" altLang="en-US" sz="1800" dirty="0" smtClean="0"/>
              <a:t>と</a:t>
            </a:r>
            <a:r>
              <a:rPr lang="en-US" altLang="ja-JP" sz="1800" dirty="0" smtClean="0"/>
              <a:t>5.4.0.RC1 </a:t>
            </a:r>
            <a:r>
              <a:rPr lang="ja-JP" altLang="en-US" sz="1800" dirty="0" smtClean="0"/>
              <a:t>のヒスグラム</a:t>
            </a:r>
            <a:r>
              <a:rPr lang="en-US" altLang="ja-JP" sz="1800" dirty="0"/>
              <a:t>(</a:t>
            </a:r>
            <a:r>
              <a:rPr lang="ja-JP" altLang="en-US" sz="1800" dirty="0"/>
              <a:t>下図</a:t>
            </a:r>
            <a:r>
              <a:rPr lang="en-US" altLang="ja-JP" sz="1800" dirty="0"/>
              <a:t>) </a:t>
            </a:r>
            <a:r>
              <a:rPr lang="ja-JP" altLang="en-US" sz="1800" dirty="0"/>
              <a:t>の比較</a:t>
            </a:r>
            <a:r>
              <a:rPr lang="ja-JP" altLang="en-US" sz="1800" dirty="0" smtClean="0"/>
              <a:t>に</a:t>
            </a:r>
            <a:endParaRPr lang="en-US" altLang="ja-JP" sz="1800" dirty="0" smtClean="0"/>
          </a:p>
          <a:p>
            <a:r>
              <a:rPr lang="ja-JP" altLang="en-US" sz="1800" dirty="0" smtClean="0"/>
              <a:t>結果</a:t>
            </a:r>
            <a:r>
              <a:rPr lang="ja-JP" altLang="en-US" sz="1800" dirty="0"/>
              <a:t>を示す。</a:t>
            </a:r>
          </a:p>
          <a:p>
            <a:r>
              <a:rPr lang="en-US" altLang="ja-JP" sz="1800" dirty="0"/>
              <a:t>2 </a:t>
            </a:r>
            <a:r>
              <a:rPr lang="ja-JP" altLang="en-US" sz="1800" dirty="0" smtClean="0"/>
              <a:t>バージョン間で安定している</a:t>
            </a:r>
            <a:r>
              <a:rPr lang="en-US" altLang="ja-JP" sz="1800" dirty="0" smtClean="0"/>
              <a:t>100</a:t>
            </a:r>
            <a:r>
              <a:rPr lang="ja-JP" altLang="en-US" sz="1800" dirty="0" smtClean="0"/>
              <a:t>スレッドでのヒストグラムでの傾向</a:t>
            </a:r>
            <a:r>
              <a:rPr lang="ja-JP" altLang="en-US" sz="1800" dirty="0"/>
              <a:t>は改善しており</a:t>
            </a:r>
            <a:r>
              <a:rPr lang="ja-JP" altLang="en-US" sz="1800" dirty="0" smtClean="0"/>
              <a:t>、</a:t>
            </a:r>
            <a:endParaRPr lang="en-US" altLang="ja-JP" sz="1800" dirty="0" smtClean="0"/>
          </a:p>
          <a:p>
            <a:r>
              <a:rPr lang="ja-JP" altLang="en-US" sz="1800" dirty="0" smtClean="0"/>
              <a:t>バージョンアップ後も</a:t>
            </a:r>
            <a:r>
              <a:rPr lang="ja-JP" altLang="en-US" sz="1800" u="sng" dirty="0" smtClean="0"/>
              <a:t>性能</a:t>
            </a:r>
            <a:r>
              <a:rPr lang="ja-JP" altLang="en-US" sz="1800" u="sng" dirty="0"/>
              <a:t>に問題はない</a:t>
            </a:r>
            <a:r>
              <a:rPr lang="ja-JP" altLang="en-US" sz="1800" dirty="0"/>
              <a:t>と判断できる</a:t>
            </a:r>
            <a:r>
              <a:rPr lang="ja-JP" altLang="en-US" sz="1800" dirty="0" smtClean="0"/>
              <a:t>。</a:t>
            </a:r>
            <a:endParaRPr lang="ja-JP" altLang="en-US" sz="1800" b="1" i="1" dirty="0">
              <a:solidFill>
                <a:srgbClr val="0000FF"/>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68" y="2421628"/>
            <a:ext cx="4826332" cy="316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3212" y="2421628"/>
            <a:ext cx="4826332" cy="316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角丸四角形 2"/>
          <p:cNvSpPr/>
          <p:nvPr/>
        </p:nvSpPr>
        <p:spPr>
          <a:xfrm>
            <a:off x="1352600" y="3861048"/>
            <a:ext cx="432048" cy="1440160"/>
          </a:xfrm>
          <a:prstGeom prst="roundRect">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角丸四角形 9"/>
          <p:cNvSpPr/>
          <p:nvPr/>
        </p:nvSpPr>
        <p:spPr>
          <a:xfrm>
            <a:off x="6249144" y="3861048"/>
            <a:ext cx="432048" cy="1440160"/>
          </a:xfrm>
          <a:prstGeom prst="roundRect">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10709291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lstStyle/>
          <a:p>
            <a:r>
              <a:rPr lang="ja-JP" altLang="en-US" dirty="0"/>
              <a:t>スループット</a:t>
            </a:r>
            <a:r>
              <a:rPr lang="en-US" altLang="ja-JP" dirty="0"/>
              <a:t>/</a:t>
            </a:r>
            <a:r>
              <a:rPr lang="ja-JP" altLang="en-US" dirty="0"/>
              <a:t>レスポンスタイム考察</a:t>
            </a:r>
            <a:endParaRPr kumimoji="1"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743000275"/>
              </p:ext>
            </p:extLst>
          </p:nvPr>
        </p:nvGraphicFramePr>
        <p:xfrm>
          <a:off x="925507" y="1149144"/>
          <a:ext cx="7035801" cy="1327785"/>
        </p:xfrm>
        <a:graphic>
          <a:graphicData uri="http://schemas.openxmlformats.org/drawingml/2006/table">
            <a:tbl>
              <a:tblPr firstRow="1" bandRow="1">
                <a:tableStyleId>{F5AB1C69-6EDB-4FF4-983F-18BD219EF322}</a:tableStyleId>
              </a:tblPr>
              <a:tblGrid>
                <a:gridCol w="1185287">
                  <a:extLst>
                    <a:ext uri="{9D8B030D-6E8A-4147-A177-3AD203B41FA5}">
                      <a16:colId xmlns:a16="http://schemas.microsoft.com/office/drawing/2014/main" val="20000"/>
                    </a:ext>
                  </a:extLst>
                </a:gridCol>
                <a:gridCol w="2278639">
                  <a:extLst>
                    <a:ext uri="{9D8B030D-6E8A-4147-A177-3AD203B41FA5}">
                      <a16:colId xmlns:a16="http://schemas.microsoft.com/office/drawing/2014/main" val="20001"/>
                    </a:ext>
                  </a:extLst>
                </a:gridCol>
                <a:gridCol w="2219325">
                  <a:extLst>
                    <a:ext uri="{9D8B030D-6E8A-4147-A177-3AD203B41FA5}">
                      <a16:colId xmlns:a16="http://schemas.microsoft.com/office/drawing/2014/main" val="20002"/>
                    </a:ext>
                  </a:extLst>
                </a:gridCol>
                <a:gridCol w="1352550">
                  <a:extLst>
                    <a:ext uri="{9D8B030D-6E8A-4147-A177-3AD203B41FA5}">
                      <a16:colId xmlns:a16="http://schemas.microsoft.com/office/drawing/2014/main" val="20003"/>
                    </a:ext>
                  </a:extLst>
                </a:gridCol>
              </a:tblGrid>
              <a:tr h="173964">
                <a:tc>
                  <a:txBody>
                    <a:bodyPr/>
                    <a:lstStyle/>
                    <a:p>
                      <a:pPr algn="ctr" fontAlgn="ctr"/>
                      <a:r>
                        <a:rPr lang="ja-JP" altLang="en-US" sz="1400" u="none" strike="noStrike" dirty="0">
                          <a:effectLst/>
                          <a:latin typeface="+mn-lt"/>
                        </a:rPr>
                        <a:t>スレッド数</a:t>
                      </a:r>
                      <a:endParaRPr lang="ja-JP" altLang="en-US" sz="1400" b="0" i="0" u="none" strike="noStrike" dirty="0">
                        <a:solidFill>
                          <a:srgbClr val="000000"/>
                        </a:solidFill>
                        <a:effectLst/>
                        <a:latin typeface="+mn-lt"/>
                      </a:endParaRPr>
                    </a:p>
                  </a:txBody>
                  <a:tcPr marL="9525" marR="9525" marT="9525" marB="0" anchor="ctr"/>
                </a:tc>
                <a:tc>
                  <a:txBody>
                    <a:bodyPr/>
                    <a:lstStyle/>
                    <a:p>
                      <a:pPr marL="0" marR="0" lvl="0" indent="0" algn="ctr" defTabSz="457133" rtl="0" eaLnBrk="1" fontAlgn="ctr" latinLnBrk="0" hangingPunct="1">
                        <a:lnSpc>
                          <a:spcPct val="100000"/>
                        </a:lnSpc>
                        <a:spcBef>
                          <a:spcPts val="0"/>
                        </a:spcBef>
                        <a:spcAft>
                          <a:spcPts val="0"/>
                        </a:spcAft>
                        <a:buClrTx/>
                        <a:buSzTx/>
                        <a:buFontTx/>
                        <a:buNone/>
                        <a:tabLst/>
                        <a:defRPr/>
                      </a:pPr>
                      <a:r>
                        <a:rPr lang="en-US" altLang="ja-JP" sz="1400" u="none" strike="noStrike" dirty="0" smtClean="0">
                          <a:effectLst/>
                        </a:rPr>
                        <a:t>5.3.1.RELEASE</a:t>
                      </a:r>
                      <a:endParaRPr lang="ja-JP" altLang="en-US" sz="1400" b="0" i="0" u="none" strike="noStrike" dirty="0" smtClean="0">
                        <a:solidFill>
                          <a:srgbClr val="000000"/>
                        </a:solidFill>
                        <a:effectLst/>
                        <a:latin typeface="+mn-lt"/>
                      </a:endParaRPr>
                    </a:p>
                    <a:p>
                      <a:pPr algn="ctr" fontAlgn="ctr"/>
                      <a:r>
                        <a:rPr lang="en-US" altLang="ja-JP" sz="1400" u="none" strike="noStrike" dirty="0" smtClean="0">
                          <a:effectLst/>
                          <a:latin typeface="+mn-lt"/>
                        </a:rPr>
                        <a:t> </a:t>
                      </a:r>
                      <a:r>
                        <a:rPr lang="ja-JP" altLang="en-US" sz="1400" u="none" strike="noStrike" dirty="0">
                          <a:effectLst/>
                          <a:latin typeface="+mn-lt"/>
                        </a:rPr>
                        <a:t>スループット（</a:t>
                      </a:r>
                      <a:r>
                        <a:rPr lang="en-US" altLang="ja-JP" sz="1400" u="none" strike="noStrike" dirty="0">
                          <a:effectLst/>
                          <a:latin typeface="+mn-lt"/>
                        </a:rPr>
                        <a:t>PV/Min</a:t>
                      </a:r>
                      <a:r>
                        <a:rPr lang="ja-JP" altLang="en-US" sz="1400" u="none" strike="noStrike" dirty="0">
                          <a:effectLst/>
                          <a:latin typeface="+mn-lt"/>
                        </a:rPr>
                        <a:t>）</a:t>
                      </a:r>
                      <a:endParaRPr lang="ja-JP" altLang="en-US" sz="1400" b="0" i="0" u="none" strike="noStrike" dirty="0">
                        <a:solidFill>
                          <a:srgbClr val="000000"/>
                        </a:solidFill>
                        <a:effectLst/>
                        <a:latin typeface="+mn-lt"/>
                      </a:endParaRPr>
                    </a:p>
                  </a:txBody>
                  <a:tcPr marL="9525" marR="9525" marT="9525" marB="0" anchor="ctr"/>
                </a:tc>
                <a:tc>
                  <a:txBody>
                    <a:bodyPr/>
                    <a:lstStyle/>
                    <a:p>
                      <a:pPr marL="0" marR="0" lvl="0" indent="0" algn="ctr" defTabSz="457133" rtl="0" eaLnBrk="1" fontAlgn="ctr" latinLnBrk="0" hangingPunct="1">
                        <a:lnSpc>
                          <a:spcPct val="100000"/>
                        </a:lnSpc>
                        <a:spcBef>
                          <a:spcPts val="0"/>
                        </a:spcBef>
                        <a:spcAft>
                          <a:spcPts val="0"/>
                        </a:spcAft>
                        <a:buClrTx/>
                        <a:buSzTx/>
                        <a:buFontTx/>
                        <a:buNone/>
                        <a:tabLst/>
                        <a:defRPr/>
                      </a:pPr>
                      <a:r>
                        <a:rPr lang="en-US" altLang="ja-JP" sz="1400" u="none" strike="noStrike" dirty="0" smtClean="0">
                          <a:effectLst/>
                        </a:rPr>
                        <a:t>5.4.0.RC1</a:t>
                      </a:r>
                      <a:endParaRPr lang="ja-JP" altLang="en-US" sz="1400" b="0" i="0" u="none" strike="noStrike" dirty="0" smtClean="0">
                        <a:solidFill>
                          <a:srgbClr val="000000"/>
                        </a:solidFill>
                        <a:effectLst/>
                        <a:latin typeface="+mn-lt"/>
                      </a:endParaRPr>
                    </a:p>
                    <a:p>
                      <a:pPr algn="ctr" fontAlgn="ctr"/>
                      <a:r>
                        <a:rPr lang="ja-JP" altLang="en-US" sz="1400" u="none" strike="noStrike" dirty="0" smtClean="0">
                          <a:effectLst/>
                          <a:latin typeface="+mn-lt"/>
                        </a:rPr>
                        <a:t>　スループット</a:t>
                      </a:r>
                      <a:r>
                        <a:rPr lang="ja-JP" altLang="en-US" sz="1400" u="none" strike="noStrike" dirty="0">
                          <a:effectLst/>
                          <a:latin typeface="+mn-lt"/>
                        </a:rPr>
                        <a:t>（</a:t>
                      </a:r>
                      <a:r>
                        <a:rPr lang="en-US" altLang="ja-JP" sz="1400" u="none" strike="noStrike" dirty="0">
                          <a:effectLst/>
                          <a:latin typeface="+mn-lt"/>
                        </a:rPr>
                        <a:t>PV/Min</a:t>
                      </a:r>
                      <a:r>
                        <a:rPr lang="ja-JP" altLang="en-US" sz="1400" u="none" strike="noStrike" dirty="0">
                          <a:effectLst/>
                          <a:latin typeface="+mn-lt"/>
                        </a:rPr>
                        <a:t>）</a:t>
                      </a:r>
                      <a:endParaRPr lang="ja-JP" altLang="en-US" sz="1400" b="0" i="0" u="none" strike="noStrike" dirty="0">
                        <a:solidFill>
                          <a:srgbClr val="000000"/>
                        </a:solidFill>
                        <a:effectLst/>
                        <a:latin typeface="+mn-lt"/>
                      </a:endParaRPr>
                    </a:p>
                  </a:txBody>
                  <a:tcPr marL="9525" marR="9525" marT="9525" marB="0" anchor="ctr"/>
                </a:tc>
                <a:tc>
                  <a:txBody>
                    <a:bodyPr/>
                    <a:lstStyle/>
                    <a:p>
                      <a:pPr algn="ctr" fontAlgn="ctr"/>
                      <a:r>
                        <a:rPr lang="ja-JP" altLang="en-US" sz="1400" b="1" i="0" u="none" strike="noStrike" dirty="0" smtClean="0">
                          <a:solidFill>
                            <a:schemeClr val="lt1"/>
                          </a:solidFill>
                          <a:effectLst/>
                          <a:latin typeface="+mn-lt"/>
                        </a:rPr>
                        <a:t>比率</a:t>
                      </a:r>
                      <a:endParaRPr lang="ja-JP" altLang="en-US" sz="14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0"/>
                  </a:ext>
                </a:extLst>
              </a:tr>
              <a:tr h="173964">
                <a:tc>
                  <a:txBody>
                    <a:bodyPr/>
                    <a:lstStyle/>
                    <a:p>
                      <a:pPr algn="ctr" fontAlgn="ctr"/>
                      <a:r>
                        <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rPr>
                        <a:t>100</a:t>
                      </a:r>
                    </a:p>
                  </a:txBody>
                  <a:tcPr marL="9525" marR="9525" marT="9525" marB="0" anchor="ctr"/>
                </a:tc>
                <a:tc>
                  <a:txBody>
                    <a:bodyPr/>
                    <a:lstStyle/>
                    <a:p>
                      <a:pPr algn="r" fontAlgn="b"/>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5645.158 </a:t>
                      </a:r>
                      <a:endPar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5648.379 </a:t>
                      </a:r>
                      <a:endPar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rtl="0" fontAlgn="ctr"/>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100.06</a:t>
                      </a:r>
                      <a:r>
                        <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rPr>
                        <a:t>%</a:t>
                      </a:r>
                    </a:p>
                  </a:txBody>
                  <a:tcPr marL="9525" marR="9525" marT="9525" marB="0" anchor="ctr"/>
                </a:tc>
                <a:extLst>
                  <a:ext uri="{0D108BD9-81ED-4DB2-BD59-A6C34878D82A}">
                    <a16:rowId xmlns:a16="http://schemas.microsoft.com/office/drawing/2014/main" val="10001"/>
                  </a:ext>
                </a:extLst>
              </a:tr>
              <a:tr h="173964">
                <a:tc>
                  <a:txBody>
                    <a:bodyPr/>
                    <a:lstStyle/>
                    <a:p>
                      <a:pPr algn="ctr" fontAlgn="ctr"/>
                      <a:r>
                        <a:rPr lang="en-US" altLang="ja-JP" sz="1400" b="0" i="0" u="none" strike="noStrike">
                          <a:solidFill>
                            <a:srgbClr val="000000"/>
                          </a:solidFill>
                          <a:effectLst/>
                          <a:latin typeface="HGP創英角ｺﾞｼｯｸUB" panose="020B0900000000000000" pitchFamily="50" charset="-128"/>
                          <a:ea typeface="HGP創英角ｺﾞｼｯｸUB" panose="020B0900000000000000" pitchFamily="50" charset="-128"/>
                        </a:rPr>
                        <a:t>150</a:t>
                      </a:r>
                    </a:p>
                  </a:txBody>
                  <a:tcPr marL="9525" marR="9525" marT="9525" marB="0" anchor="ctr"/>
                </a:tc>
                <a:tc>
                  <a:txBody>
                    <a:bodyPr/>
                    <a:lstStyle/>
                    <a:p>
                      <a:pPr algn="r" fontAlgn="b"/>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8381.586 </a:t>
                      </a:r>
                      <a:endPar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8420.000 </a:t>
                      </a:r>
                      <a:endPar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rtl="0" fontAlgn="ctr"/>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100.46%</a:t>
                      </a:r>
                      <a:endPar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ctr"/>
                </a:tc>
                <a:extLst>
                  <a:ext uri="{0D108BD9-81ED-4DB2-BD59-A6C34878D82A}">
                    <a16:rowId xmlns:a16="http://schemas.microsoft.com/office/drawing/2014/main" val="10002"/>
                  </a:ext>
                </a:extLst>
              </a:tr>
              <a:tr h="173964">
                <a:tc>
                  <a:txBody>
                    <a:bodyPr/>
                    <a:lstStyle/>
                    <a:p>
                      <a:pPr algn="ctr" fontAlgn="ctr"/>
                      <a:r>
                        <a:rPr lang="en-US" altLang="ja-JP" sz="1400" b="0" i="0" u="none" strike="noStrike">
                          <a:solidFill>
                            <a:srgbClr val="000000"/>
                          </a:solidFill>
                          <a:effectLst/>
                          <a:latin typeface="HGP創英角ｺﾞｼｯｸUB" panose="020B0900000000000000" pitchFamily="50" charset="-128"/>
                          <a:ea typeface="HGP創英角ｺﾞｼｯｸUB" panose="020B0900000000000000" pitchFamily="50" charset="-128"/>
                        </a:rPr>
                        <a:t>200</a:t>
                      </a:r>
                    </a:p>
                  </a:txBody>
                  <a:tcPr marL="9525" marR="9525" marT="9525" marB="0" anchor="ctr"/>
                </a:tc>
                <a:tc>
                  <a:txBody>
                    <a:bodyPr/>
                    <a:lstStyle/>
                    <a:p>
                      <a:pPr algn="r" fontAlgn="b"/>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10037.053 </a:t>
                      </a:r>
                      <a:endPar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10916.069 </a:t>
                      </a:r>
                      <a:endPar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rtl="0" fontAlgn="ctr"/>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108.76%</a:t>
                      </a:r>
                      <a:endPar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ctr"/>
                </a:tc>
                <a:extLst>
                  <a:ext uri="{0D108BD9-81ED-4DB2-BD59-A6C34878D82A}">
                    <a16:rowId xmlns:a16="http://schemas.microsoft.com/office/drawing/2014/main" val="10003"/>
                  </a:ext>
                </a:extLst>
              </a:tr>
              <a:tr h="173964">
                <a:tc>
                  <a:txBody>
                    <a:bodyPr/>
                    <a:lstStyle/>
                    <a:p>
                      <a:pPr algn="ctr" fontAlgn="ctr"/>
                      <a:r>
                        <a:rPr lang="en-US" altLang="ja-JP" sz="1400" b="0" i="0" u="none" strike="noStrike">
                          <a:solidFill>
                            <a:srgbClr val="000000"/>
                          </a:solidFill>
                          <a:effectLst/>
                          <a:latin typeface="HGP創英角ｺﾞｼｯｸUB" panose="020B0900000000000000" pitchFamily="50" charset="-128"/>
                          <a:ea typeface="HGP創英角ｺﾞｼｯｸUB" panose="020B0900000000000000" pitchFamily="50" charset="-128"/>
                        </a:rPr>
                        <a:t>250</a:t>
                      </a:r>
                    </a:p>
                  </a:txBody>
                  <a:tcPr marL="9525" marR="9525" marT="9525" marB="0" anchor="ctr"/>
                </a:tc>
                <a:tc>
                  <a:txBody>
                    <a:bodyPr/>
                    <a:lstStyle/>
                    <a:p>
                      <a:pPr algn="r" fontAlgn="b"/>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11309.385 </a:t>
                      </a:r>
                      <a:endPar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12438.207 </a:t>
                      </a:r>
                      <a:endPar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rtl="0" fontAlgn="ctr"/>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109.98</a:t>
                      </a:r>
                      <a:r>
                        <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rPr>
                        <a:t>%</a:t>
                      </a:r>
                    </a:p>
                  </a:txBody>
                  <a:tcPr marL="9525" marR="9525" marT="9525" marB="0" anchor="ctr"/>
                </a:tc>
                <a:extLst>
                  <a:ext uri="{0D108BD9-81ED-4DB2-BD59-A6C34878D82A}">
                    <a16:rowId xmlns:a16="http://schemas.microsoft.com/office/drawing/2014/main" val="10004"/>
                  </a:ext>
                </a:extLst>
              </a:tr>
            </a:tbl>
          </a:graphicData>
        </a:graphic>
      </p:graphicFrame>
      <p:sp>
        <p:nvSpPr>
          <p:cNvPr id="17" name="正方形/長方形 16"/>
          <p:cNvSpPr/>
          <p:nvPr/>
        </p:nvSpPr>
        <p:spPr>
          <a:xfrm>
            <a:off x="1131883" y="686672"/>
            <a:ext cx="6829425" cy="369332"/>
          </a:xfrm>
          <a:prstGeom prst="rect">
            <a:avLst/>
          </a:prstGeom>
        </p:spPr>
        <p:txBody>
          <a:bodyPr wrap="square">
            <a:spAutoFit/>
          </a:bodyPr>
          <a:lstStyle/>
          <a:p>
            <a:r>
              <a:rPr lang="ja-JP" altLang="en-US" dirty="0"/>
              <a:t>「スループット（</a:t>
            </a:r>
            <a:r>
              <a:rPr lang="en-US" altLang="ja-JP" dirty="0"/>
              <a:t>PV/Min</a:t>
            </a:r>
            <a:r>
              <a:rPr lang="ja-JP" altLang="en-US" dirty="0"/>
              <a:t>）」</a:t>
            </a:r>
            <a:r>
              <a:rPr lang="ja-JP" altLang="en-US" dirty="0" smtClean="0"/>
              <a:t>の</a:t>
            </a:r>
            <a:r>
              <a:rPr lang="en-US" altLang="ja-JP" dirty="0" smtClean="0"/>
              <a:t>5.3.1.RELEASE</a:t>
            </a:r>
            <a:r>
              <a:rPr lang="ja-JP" altLang="en-US" dirty="0" smtClean="0"/>
              <a:t>と</a:t>
            </a:r>
            <a:r>
              <a:rPr lang="en-US" altLang="ja-JP" dirty="0" smtClean="0"/>
              <a:t>5.4.0.RC1</a:t>
            </a:r>
            <a:r>
              <a:rPr lang="ja-JP" altLang="en-US" dirty="0" smtClean="0"/>
              <a:t>の比率</a:t>
            </a:r>
            <a:endParaRPr lang="ja-JP" altLang="en-US" dirty="0"/>
          </a:p>
        </p:txBody>
      </p:sp>
      <p:sp>
        <p:nvSpPr>
          <p:cNvPr id="21" name="正方形/長方形 20"/>
          <p:cNvSpPr/>
          <p:nvPr/>
        </p:nvSpPr>
        <p:spPr>
          <a:xfrm>
            <a:off x="484820" y="2535237"/>
            <a:ext cx="8764688" cy="372731"/>
          </a:xfrm>
          <a:prstGeom prst="rect">
            <a:avLst/>
          </a:prstGeom>
        </p:spPr>
        <p:txBody>
          <a:bodyPr wrap="square">
            <a:spAutoFit/>
          </a:bodyPr>
          <a:lstStyle/>
          <a:p>
            <a:r>
              <a:rPr lang="ja-JP" altLang="en-US" dirty="0">
                <a:solidFill>
                  <a:srgbClr val="FF0000"/>
                </a:solidFill>
              </a:rPr>
              <a:t>スループット（</a:t>
            </a:r>
            <a:r>
              <a:rPr lang="en-US" altLang="ja-JP" dirty="0">
                <a:solidFill>
                  <a:srgbClr val="FF0000"/>
                </a:solidFill>
              </a:rPr>
              <a:t>PV/Min</a:t>
            </a:r>
            <a:r>
              <a:rPr lang="ja-JP" altLang="en-US" dirty="0">
                <a:solidFill>
                  <a:srgbClr val="FF0000"/>
                </a:solidFill>
              </a:rPr>
              <a:t>）</a:t>
            </a:r>
            <a:r>
              <a:rPr lang="ja-JP" altLang="en-US" dirty="0" smtClean="0">
                <a:solidFill>
                  <a:srgbClr val="FF0000"/>
                </a:solidFill>
              </a:rPr>
              <a:t>はスレッド数が多くなるほど改善される傾向がある。</a:t>
            </a:r>
            <a:endParaRPr lang="ja-JP" altLang="en-US" dirty="0">
              <a:solidFill>
                <a:srgbClr val="FF0000"/>
              </a:solidFill>
            </a:endParaRPr>
          </a:p>
        </p:txBody>
      </p:sp>
      <p:graphicFrame>
        <p:nvGraphicFramePr>
          <p:cNvPr id="22" name="表 21"/>
          <p:cNvGraphicFramePr>
            <a:graphicFrameLocks noGrp="1"/>
          </p:cNvGraphicFramePr>
          <p:nvPr>
            <p:extLst>
              <p:ext uri="{D42A27DB-BD31-4B8C-83A1-F6EECF244321}">
                <p14:modId xmlns:p14="http://schemas.microsoft.com/office/powerpoint/2010/main" val="3862407353"/>
              </p:ext>
            </p:extLst>
          </p:nvPr>
        </p:nvGraphicFramePr>
        <p:xfrm>
          <a:off x="925506" y="3790324"/>
          <a:ext cx="7035801" cy="1541145"/>
        </p:xfrm>
        <a:graphic>
          <a:graphicData uri="http://schemas.openxmlformats.org/drawingml/2006/table">
            <a:tbl>
              <a:tblPr firstRow="1" bandRow="1">
                <a:tableStyleId>{F5AB1C69-6EDB-4FF4-983F-18BD219EF322}</a:tableStyleId>
              </a:tblPr>
              <a:tblGrid>
                <a:gridCol w="1185287">
                  <a:extLst>
                    <a:ext uri="{9D8B030D-6E8A-4147-A177-3AD203B41FA5}">
                      <a16:colId xmlns:a16="http://schemas.microsoft.com/office/drawing/2014/main" val="20000"/>
                    </a:ext>
                  </a:extLst>
                </a:gridCol>
                <a:gridCol w="2278639">
                  <a:extLst>
                    <a:ext uri="{9D8B030D-6E8A-4147-A177-3AD203B41FA5}">
                      <a16:colId xmlns:a16="http://schemas.microsoft.com/office/drawing/2014/main" val="20001"/>
                    </a:ext>
                  </a:extLst>
                </a:gridCol>
                <a:gridCol w="2219325">
                  <a:extLst>
                    <a:ext uri="{9D8B030D-6E8A-4147-A177-3AD203B41FA5}">
                      <a16:colId xmlns:a16="http://schemas.microsoft.com/office/drawing/2014/main" val="20002"/>
                    </a:ext>
                  </a:extLst>
                </a:gridCol>
                <a:gridCol w="1352550">
                  <a:extLst>
                    <a:ext uri="{9D8B030D-6E8A-4147-A177-3AD203B41FA5}">
                      <a16:colId xmlns:a16="http://schemas.microsoft.com/office/drawing/2014/main" val="20003"/>
                    </a:ext>
                  </a:extLst>
                </a:gridCol>
              </a:tblGrid>
              <a:tr h="627454">
                <a:tc>
                  <a:txBody>
                    <a:bodyPr/>
                    <a:lstStyle/>
                    <a:p>
                      <a:pPr algn="ctr" fontAlgn="ctr"/>
                      <a:r>
                        <a:rPr lang="ja-JP" altLang="en-US" sz="1400" b="0" i="0" u="none" strike="noStrike" dirty="0">
                          <a:solidFill>
                            <a:schemeClr val="bg1"/>
                          </a:solidFill>
                          <a:effectLst/>
                          <a:latin typeface="+mn-lt"/>
                        </a:rPr>
                        <a:t>スレッド数</a:t>
                      </a:r>
                    </a:p>
                  </a:txBody>
                  <a:tcPr marL="9525" marR="9525" marT="9525" marB="0" anchor="ctr"/>
                </a:tc>
                <a:tc>
                  <a:txBody>
                    <a:bodyPr/>
                    <a:lstStyle/>
                    <a:p>
                      <a:pPr marL="0" marR="0" lvl="0" indent="0" algn="ctr" defTabSz="457133" rtl="0" eaLnBrk="1" fontAlgn="ctr" latinLnBrk="0" hangingPunct="1">
                        <a:lnSpc>
                          <a:spcPct val="100000"/>
                        </a:lnSpc>
                        <a:spcBef>
                          <a:spcPts val="0"/>
                        </a:spcBef>
                        <a:spcAft>
                          <a:spcPts val="0"/>
                        </a:spcAft>
                        <a:buClrTx/>
                        <a:buSzTx/>
                        <a:buFontTx/>
                        <a:buNone/>
                        <a:tabLst/>
                        <a:defRPr/>
                      </a:pPr>
                      <a:r>
                        <a:rPr lang="en-US" altLang="ja-JP" sz="1400" u="none" strike="noStrike" dirty="0" smtClean="0">
                          <a:effectLst/>
                        </a:rPr>
                        <a:t>5.3.1.RELEASE</a:t>
                      </a:r>
                      <a:endParaRPr lang="ja-JP" altLang="en-US" sz="1400" b="0" i="0" u="none" strike="noStrike" dirty="0" smtClean="0">
                        <a:solidFill>
                          <a:srgbClr val="000000"/>
                        </a:solidFill>
                        <a:effectLst/>
                        <a:latin typeface="+mn-lt"/>
                      </a:endParaRPr>
                    </a:p>
                    <a:p>
                      <a:pPr algn="ctr" fontAlgn="ctr"/>
                      <a:r>
                        <a:rPr lang="en-US" altLang="ja-JP" sz="1400" b="0" i="0" u="none" strike="noStrike" dirty="0" smtClean="0">
                          <a:solidFill>
                            <a:schemeClr val="bg1"/>
                          </a:solidFill>
                          <a:effectLst/>
                          <a:latin typeface="+mn-lt"/>
                        </a:rPr>
                        <a:t> </a:t>
                      </a:r>
                      <a:r>
                        <a:rPr lang="ja-JP" altLang="en-US" sz="1400" b="0" i="0" u="none" strike="noStrike" dirty="0" smtClean="0">
                          <a:solidFill>
                            <a:schemeClr val="bg1"/>
                          </a:solidFill>
                          <a:effectLst/>
                          <a:latin typeface="+mn-lt"/>
                        </a:rPr>
                        <a:t>レスポンスタイム</a:t>
                      </a:r>
                      <a:r>
                        <a:rPr lang="en-US" altLang="ja-JP" sz="1400" b="0" i="0" u="none" strike="noStrike" dirty="0" smtClean="0">
                          <a:solidFill>
                            <a:schemeClr val="bg1"/>
                          </a:solidFill>
                          <a:effectLst/>
                          <a:latin typeface="+mn-lt"/>
                        </a:rPr>
                        <a:t>90%ile</a:t>
                      </a:r>
                      <a:r>
                        <a:rPr lang="ja-JP" altLang="en-US" sz="1400" b="0" i="0" u="none" strike="noStrike" dirty="0" smtClean="0">
                          <a:solidFill>
                            <a:schemeClr val="bg1"/>
                          </a:solidFill>
                          <a:effectLst/>
                          <a:latin typeface="+mn-lt"/>
                        </a:rPr>
                        <a:t>（</a:t>
                      </a:r>
                      <a:r>
                        <a:rPr lang="en-US" altLang="ja-JP" sz="1400" b="0" i="0" u="none" strike="noStrike" dirty="0" err="1">
                          <a:solidFill>
                            <a:schemeClr val="bg1"/>
                          </a:solidFill>
                          <a:effectLst/>
                          <a:latin typeface="+mn-lt"/>
                        </a:rPr>
                        <a:t>mSec</a:t>
                      </a:r>
                      <a:r>
                        <a:rPr lang="ja-JP" altLang="en-US" sz="1400" b="0" i="0" u="none" strike="noStrike" dirty="0">
                          <a:solidFill>
                            <a:schemeClr val="bg1"/>
                          </a:solidFill>
                          <a:effectLst/>
                          <a:latin typeface="+mn-lt"/>
                        </a:rPr>
                        <a:t>）</a:t>
                      </a:r>
                    </a:p>
                  </a:txBody>
                  <a:tcPr marL="9525" marR="9525" marT="9525" marB="0" anchor="ctr"/>
                </a:tc>
                <a:tc>
                  <a:txBody>
                    <a:bodyPr/>
                    <a:lstStyle/>
                    <a:p>
                      <a:pPr marL="0" marR="0" lvl="0" indent="0" algn="ctr" defTabSz="457133" rtl="0" eaLnBrk="1" fontAlgn="ctr" latinLnBrk="0" hangingPunct="1">
                        <a:lnSpc>
                          <a:spcPct val="100000"/>
                        </a:lnSpc>
                        <a:spcBef>
                          <a:spcPts val="0"/>
                        </a:spcBef>
                        <a:spcAft>
                          <a:spcPts val="0"/>
                        </a:spcAft>
                        <a:buClrTx/>
                        <a:buSzTx/>
                        <a:buFontTx/>
                        <a:buNone/>
                        <a:tabLst/>
                        <a:defRPr/>
                      </a:pPr>
                      <a:r>
                        <a:rPr lang="en-US" altLang="ja-JP" sz="1400" u="none" strike="noStrike" dirty="0" smtClean="0">
                          <a:effectLst/>
                        </a:rPr>
                        <a:t>5.4.0.RC1</a:t>
                      </a:r>
                      <a:endParaRPr lang="ja-JP" altLang="en-US" sz="1400" b="0" i="0" u="none" strike="noStrike" dirty="0" smtClean="0">
                        <a:solidFill>
                          <a:srgbClr val="000000"/>
                        </a:solidFill>
                        <a:effectLst/>
                        <a:latin typeface="+mn-lt"/>
                      </a:endParaRPr>
                    </a:p>
                    <a:p>
                      <a:pPr algn="ctr" fontAlgn="ctr"/>
                      <a:r>
                        <a:rPr lang="en-US" altLang="ja-JP" sz="1400" b="0" i="0" u="none" strike="noStrike" dirty="0" smtClean="0">
                          <a:solidFill>
                            <a:schemeClr val="bg1"/>
                          </a:solidFill>
                          <a:effectLst/>
                          <a:latin typeface="+mn-lt"/>
                        </a:rPr>
                        <a:t> </a:t>
                      </a:r>
                      <a:r>
                        <a:rPr lang="ja-JP" altLang="en-US" sz="1400" b="0" i="0" u="none" strike="noStrike" dirty="0" smtClean="0">
                          <a:solidFill>
                            <a:schemeClr val="bg1"/>
                          </a:solidFill>
                          <a:effectLst/>
                          <a:latin typeface="+mn-lt"/>
                        </a:rPr>
                        <a:t>レスポンスタイム</a:t>
                      </a:r>
                      <a:r>
                        <a:rPr lang="en-US" altLang="ja-JP" sz="1400" b="0" i="0" u="none" strike="noStrike" dirty="0" smtClean="0">
                          <a:solidFill>
                            <a:schemeClr val="bg1"/>
                          </a:solidFill>
                          <a:effectLst/>
                          <a:latin typeface="+mn-lt"/>
                        </a:rPr>
                        <a:t>90%ile</a:t>
                      </a:r>
                      <a:r>
                        <a:rPr lang="ja-JP" altLang="en-US" sz="1400" b="0" i="0" u="none" strike="noStrike" dirty="0" smtClean="0">
                          <a:solidFill>
                            <a:schemeClr val="bg1"/>
                          </a:solidFill>
                          <a:effectLst/>
                          <a:latin typeface="+mn-lt"/>
                        </a:rPr>
                        <a:t>（</a:t>
                      </a:r>
                      <a:r>
                        <a:rPr lang="en-US" altLang="ja-JP" sz="1400" b="0" i="0" u="none" strike="noStrike" dirty="0" err="1">
                          <a:solidFill>
                            <a:schemeClr val="bg1"/>
                          </a:solidFill>
                          <a:effectLst/>
                          <a:latin typeface="+mn-lt"/>
                        </a:rPr>
                        <a:t>mSec</a:t>
                      </a:r>
                      <a:r>
                        <a:rPr lang="ja-JP" altLang="en-US" sz="1400" b="0" i="0" u="none" strike="noStrike" dirty="0">
                          <a:solidFill>
                            <a:schemeClr val="bg1"/>
                          </a:solidFill>
                          <a:effectLst/>
                          <a:latin typeface="+mn-lt"/>
                        </a:rPr>
                        <a:t>）</a:t>
                      </a:r>
                    </a:p>
                  </a:txBody>
                  <a:tcPr marL="9525" marR="9525" marT="9525" marB="0" anchor="ctr"/>
                </a:tc>
                <a:tc>
                  <a:txBody>
                    <a:bodyPr/>
                    <a:lstStyle/>
                    <a:p>
                      <a:pPr algn="ctr" fontAlgn="ctr"/>
                      <a:r>
                        <a:rPr lang="ja-JP" altLang="en-US" sz="1400" b="1" i="0" u="none" strike="noStrike" dirty="0" smtClean="0">
                          <a:solidFill>
                            <a:schemeClr val="lt1"/>
                          </a:solidFill>
                          <a:effectLst/>
                          <a:latin typeface="+mn-lt"/>
                        </a:rPr>
                        <a:t>比率</a:t>
                      </a:r>
                      <a:endParaRPr lang="ja-JP" altLang="en-US" sz="14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0"/>
                  </a:ext>
                </a:extLst>
              </a:tr>
              <a:tr h="173964">
                <a:tc>
                  <a:txBody>
                    <a:bodyPr/>
                    <a:lstStyle/>
                    <a:p>
                      <a:pPr algn="ctr" fontAlgn="ctr"/>
                      <a:r>
                        <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rPr>
                        <a:t>100</a:t>
                      </a:r>
                    </a:p>
                  </a:txBody>
                  <a:tcPr marL="9525" marR="9525" marT="9525" marB="0" anchor="ctr"/>
                </a:tc>
                <a:tc>
                  <a:txBody>
                    <a:bodyPr/>
                    <a:lstStyle/>
                    <a:p>
                      <a:pPr algn="r" fontAlgn="b"/>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1805 </a:t>
                      </a:r>
                      <a:endPar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1779 </a:t>
                      </a:r>
                      <a:endPar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rtl="0" fontAlgn="ctr"/>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98.56%</a:t>
                      </a:r>
                      <a:endPar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ctr"/>
                </a:tc>
                <a:extLst>
                  <a:ext uri="{0D108BD9-81ED-4DB2-BD59-A6C34878D82A}">
                    <a16:rowId xmlns:a16="http://schemas.microsoft.com/office/drawing/2014/main" val="10001"/>
                  </a:ext>
                </a:extLst>
              </a:tr>
              <a:tr h="173964">
                <a:tc>
                  <a:txBody>
                    <a:bodyPr/>
                    <a:lstStyle/>
                    <a:p>
                      <a:pPr algn="ctr" fontAlgn="ctr"/>
                      <a:r>
                        <a:rPr lang="en-US" altLang="ja-JP" sz="1400" b="0" i="0" u="none" strike="noStrike">
                          <a:solidFill>
                            <a:srgbClr val="000000"/>
                          </a:solidFill>
                          <a:effectLst/>
                          <a:latin typeface="HGP創英角ｺﾞｼｯｸUB" panose="020B0900000000000000" pitchFamily="50" charset="-128"/>
                          <a:ea typeface="HGP創英角ｺﾞｼｯｸUB" panose="020B0900000000000000" pitchFamily="50" charset="-128"/>
                        </a:rPr>
                        <a:t>150</a:t>
                      </a:r>
                    </a:p>
                  </a:txBody>
                  <a:tcPr marL="9525" marR="9525" marT="9525" marB="0" anchor="ctr"/>
                </a:tc>
                <a:tc>
                  <a:txBody>
                    <a:bodyPr/>
                    <a:lstStyle/>
                    <a:p>
                      <a:pPr algn="r" fontAlgn="b"/>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2084 </a:t>
                      </a:r>
                      <a:endPar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1943 </a:t>
                      </a:r>
                      <a:endPar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rtl="0" fontAlgn="ctr"/>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93.23%</a:t>
                      </a:r>
                      <a:endPar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ctr"/>
                </a:tc>
                <a:extLst>
                  <a:ext uri="{0D108BD9-81ED-4DB2-BD59-A6C34878D82A}">
                    <a16:rowId xmlns:a16="http://schemas.microsoft.com/office/drawing/2014/main" val="10002"/>
                  </a:ext>
                </a:extLst>
              </a:tr>
              <a:tr h="173964">
                <a:tc>
                  <a:txBody>
                    <a:bodyPr/>
                    <a:lstStyle/>
                    <a:p>
                      <a:pPr algn="ctr" fontAlgn="ctr"/>
                      <a:r>
                        <a:rPr lang="en-US" altLang="ja-JP" sz="1400" b="0" i="0" u="none" strike="noStrike">
                          <a:solidFill>
                            <a:srgbClr val="000000"/>
                          </a:solidFill>
                          <a:effectLst/>
                          <a:latin typeface="HGP創英角ｺﾞｼｯｸUB" panose="020B0900000000000000" pitchFamily="50" charset="-128"/>
                          <a:ea typeface="HGP創英角ｺﾞｼｯｸUB" panose="020B0900000000000000" pitchFamily="50" charset="-128"/>
                        </a:rPr>
                        <a:t>200</a:t>
                      </a:r>
                    </a:p>
                  </a:txBody>
                  <a:tcPr marL="9525" marR="9525" marT="9525" marB="0" anchor="ctr"/>
                </a:tc>
                <a:tc>
                  <a:txBody>
                    <a:bodyPr/>
                    <a:lstStyle/>
                    <a:p>
                      <a:pPr algn="r" fontAlgn="b"/>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4867 </a:t>
                      </a:r>
                      <a:endPar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2756 </a:t>
                      </a:r>
                      <a:endPar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rtl="0" fontAlgn="ctr"/>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56.63%</a:t>
                      </a:r>
                      <a:endPar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ctr"/>
                </a:tc>
                <a:extLst>
                  <a:ext uri="{0D108BD9-81ED-4DB2-BD59-A6C34878D82A}">
                    <a16:rowId xmlns:a16="http://schemas.microsoft.com/office/drawing/2014/main" val="10003"/>
                  </a:ext>
                </a:extLst>
              </a:tr>
              <a:tr h="173964">
                <a:tc>
                  <a:txBody>
                    <a:bodyPr/>
                    <a:lstStyle/>
                    <a:p>
                      <a:pPr algn="ctr" fontAlgn="ctr"/>
                      <a:r>
                        <a:rPr lang="en-US" altLang="ja-JP" sz="1400" b="0" i="0" u="none" strike="noStrike">
                          <a:solidFill>
                            <a:srgbClr val="000000"/>
                          </a:solidFill>
                          <a:effectLst/>
                          <a:latin typeface="HGP創英角ｺﾞｼｯｸUB" panose="020B0900000000000000" pitchFamily="50" charset="-128"/>
                          <a:ea typeface="HGP創英角ｺﾞｼｯｸUB" panose="020B0900000000000000" pitchFamily="50" charset="-128"/>
                        </a:rPr>
                        <a:t>250</a:t>
                      </a:r>
                    </a:p>
                  </a:txBody>
                  <a:tcPr marL="9525" marR="9525" marT="9525" marB="0" anchor="ctr"/>
                </a:tc>
                <a:tc>
                  <a:txBody>
                    <a:bodyPr/>
                    <a:lstStyle/>
                    <a:p>
                      <a:pPr algn="r" fontAlgn="b"/>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8908 </a:t>
                      </a:r>
                      <a:endPar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5167 </a:t>
                      </a:r>
                      <a:endPar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rtl="0" fontAlgn="ctr"/>
                      <a:r>
                        <a:rPr lang="en-US" altLang="ja-JP" sz="1400" b="0" i="0" u="none" strike="noStrike" dirty="0" smtClean="0">
                          <a:solidFill>
                            <a:srgbClr val="000000"/>
                          </a:solidFill>
                          <a:effectLst/>
                          <a:latin typeface="HGP創英角ｺﾞｼｯｸUB" panose="020B0900000000000000" pitchFamily="50" charset="-128"/>
                          <a:ea typeface="HGP創英角ｺﾞｼｯｸUB" panose="020B0900000000000000" pitchFamily="50" charset="-128"/>
                        </a:rPr>
                        <a:t>58.00%</a:t>
                      </a:r>
                      <a:endParaRPr lang="en-US" altLang="ja-JP" sz="1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ctr"/>
                </a:tc>
                <a:extLst>
                  <a:ext uri="{0D108BD9-81ED-4DB2-BD59-A6C34878D82A}">
                    <a16:rowId xmlns:a16="http://schemas.microsoft.com/office/drawing/2014/main" val="10004"/>
                  </a:ext>
                </a:extLst>
              </a:tr>
            </a:tbl>
          </a:graphicData>
        </a:graphic>
      </p:graphicFrame>
      <p:sp>
        <p:nvSpPr>
          <p:cNvPr id="23" name="正方形/長方形 22"/>
          <p:cNvSpPr/>
          <p:nvPr/>
        </p:nvSpPr>
        <p:spPr>
          <a:xfrm>
            <a:off x="1037904" y="3358364"/>
            <a:ext cx="7376480" cy="369332"/>
          </a:xfrm>
          <a:prstGeom prst="rect">
            <a:avLst/>
          </a:prstGeom>
        </p:spPr>
        <p:txBody>
          <a:bodyPr wrap="square">
            <a:spAutoFit/>
          </a:bodyPr>
          <a:lstStyle/>
          <a:p>
            <a:r>
              <a:rPr lang="ja-JP" altLang="en-US" dirty="0" smtClean="0"/>
              <a:t>「レスポンスタイム</a:t>
            </a:r>
            <a:r>
              <a:rPr lang="en-US" altLang="ja-JP" dirty="0" smtClean="0"/>
              <a:t>90%ile</a:t>
            </a:r>
            <a:r>
              <a:rPr lang="ja-JP" altLang="en-US" dirty="0" smtClean="0"/>
              <a:t>（</a:t>
            </a:r>
            <a:r>
              <a:rPr lang="en-US" altLang="ja-JP" dirty="0" err="1"/>
              <a:t>mSec</a:t>
            </a:r>
            <a:r>
              <a:rPr lang="ja-JP" altLang="en-US" dirty="0" smtClean="0"/>
              <a:t>）」の</a:t>
            </a:r>
            <a:r>
              <a:rPr lang="en-US" altLang="ja-JP" dirty="0" smtClean="0"/>
              <a:t>5.3.1.RELEASE</a:t>
            </a:r>
            <a:r>
              <a:rPr lang="ja-JP" altLang="en-US" dirty="0" smtClean="0"/>
              <a:t>と</a:t>
            </a:r>
            <a:r>
              <a:rPr lang="en-US" altLang="ja-JP" dirty="0" smtClean="0"/>
              <a:t>5.4.0.RC1</a:t>
            </a:r>
            <a:r>
              <a:rPr lang="ja-JP" altLang="en-US" dirty="0" smtClean="0"/>
              <a:t>の比率</a:t>
            </a:r>
            <a:endParaRPr lang="ja-JP" altLang="en-US" dirty="0"/>
          </a:p>
        </p:txBody>
      </p:sp>
      <p:sp>
        <p:nvSpPr>
          <p:cNvPr id="24" name="正方形/長方形 23"/>
          <p:cNvSpPr/>
          <p:nvPr/>
        </p:nvSpPr>
        <p:spPr>
          <a:xfrm>
            <a:off x="484820" y="5463629"/>
            <a:ext cx="9148068" cy="369332"/>
          </a:xfrm>
          <a:prstGeom prst="rect">
            <a:avLst/>
          </a:prstGeom>
        </p:spPr>
        <p:txBody>
          <a:bodyPr wrap="square">
            <a:spAutoFit/>
          </a:bodyPr>
          <a:lstStyle/>
          <a:p>
            <a:r>
              <a:rPr lang="ja-JP" altLang="en-US" dirty="0" smtClean="0">
                <a:solidFill>
                  <a:srgbClr val="FF0000"/>
                </a:solidFill>
              </a:rPr>
              <a:t>レスポンスタイム</a:t>
            </a:r>
            <a:r>
              <a:rPr lang="en-US" altLang="ja-JP" dirty="0" smtClean="0">
                <a:solidFill>
                  <a:srgbClr val="FF0000"/>
                </a:solidFill>
              </a:rPr>
              <a:t>90%ile</a:t>
            </a:r>
            <a:r>
              <a:rPr lang="ja-JP" altLang="en-US" dirty="0" smtClean="0">
                <a:solidFill>
                  <a:srgbClr val="FF0000"/>
                </a:solidFill>
              </a:rPr>
              <a:t>（</a:t>
            </a:r>
            <a:r>
              <a:rPr lang="en-US" altLang="ja-JP" dirty="0" err="1">
                <a:solidFill>
                  <a:srgbClr val="FF0000"/>
                </a:solidFill>
              </a:rPr>
              <a:t>mSec</a:t>
            </a:r>
            <a:r>
              <a:rPr lang="ja-JP" altLang="en-US" dirty="0">
                <a:solidFill>
                  <a:srgbClr val="FF0000"/>
                </a:solidFill>
              </a:rPr>
              <a:t>）</a:t>
            </a:r>
            <a:r>
              <a:rPr lang="ja-JP" altLang="en-US" dirty="0" smtClean="0">
                <a:solidFill>
                  <a:srgbClr val="FF0000"/>
                </a:solidFill>
              </a:rPr>
              <a:t>はスレッド数が多くなるほど改善される傾向が顕著で</a:t>
            </a:r>
            <a:r>
              <a:rPr lang="ja-JP" altLang="en-US" dirty="0">
                <a:solidFill>
                  <a:srgbClr val="FF0000"/>
                </a:solidFill>
              </a:rPr>
              <a:t>ある。</a:t>
            </a:r>
          </a:p>
        </p:txBody>
      </p:sp>
    </p:spTree>
    <p:extLst>
      <p:ext uri="{BB962C8B-B14F-4D97-AF65-F5344CB8AC3E}">
        <p14:creationId xmlns:p14="http://schemas.microsoft.com/office/powerpoint/2010/main" val="7386550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lstStyle/>
          <a:p>
            <a:r>
              <a:rPr lang="ja-JP" altLang="en-US" dirty="0"/>
              <a:t>ヒストグラム考察</a:t>
            </a:r>
            <a:endParaRPr kumimoji="1"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1797361448"/>
              </p:ext>
            </p:extLst>
          </p:nvPr>
        </p:nvGraphicFramePr>
        <p:xfrm>
          <a:off x="447671" y="1500753"/>
          <a:ext cx="4064000" cy="2360295"/>
        </p:xfrm>
        <a:graphic>
          <a:graphicData uri="http://schemas.openxmlformats.org/drawingml/2006/table">
            <a:tbl>
              <a:tblPr firstRow="1" bandRow="1">
                <a:tableStyleId>{F5AB1C69-6EDB-4FF4-983F-18BD219EF322}</a:tableStyleId>
              </a:tblPr>
              <a:tblGrid>
                <a:gridCol w="1196979">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362071">
                  <a:extLst>
                    <a:ext uri="{9D8B030D-6E8A-4147-A177-3AD203B41FA5}">
                      <a16:colId xmlns:a16="http://schemas.microsoft.com/office/drawing/2014/main" val="20002"/>
                    </a:ext>
                  </a:extLst>
                </a:gridCol>
              </a:tblGrid>
              <a:tr h="173964">
                <a:tc>
                  <a:txBody>
                    <a:bodyPr/>
                    <a:lstStyle/>
                    <a:p>
                      <a:pPr algn="ctr" fontAlgn="ctr"/>
                      <a:r>
                        <a:rPr lang="ja-JP" altLang="en-US" sz="1400" u="none" strike="noStrike" dirty="0" smtClean="0">
                          <a:effectLst/>
                        </a:rPr>
                        <a:t>レスポンス</a:t>
                      </a:r>
                      <a:endParaRPr lang="en-US" altLang="ja-JP" sz="1400" u="none" strike="noStrike" dirty="0" smtClean="0">
                        <a:effectLst/>
                      </a:endParaRPr>
                    </a:p>
                    <a:p>
                      <a:pPr algn="ctr" fontAlgn="ctr"/>
                      <a:r>
                        <a:rPr lang="ja-JP" altLang="en-US" sz="1400" u="none" strike="noStrike" dirty="0" smtClean="0">
                          <a:effectLst/>
                        </a:rPr>
                        <a:t>タイム</a:t>
                      </a:r>
                      <a:endParaRPr lang="ja-JP" altLang="en-US" sz="1400" b="0" i="0" u="none" strike="noStrike" dirty="0">
                        <a:solidFill>
                          <a:srgbClr val="000000"/>
                        </a:solidFill>
                        <a:effectLst/>
                        <a:latin typeface="+mn-lt"/>
                      </a:endParaRPr>
                    </a:p>
                  </a:txBody>
                  <a:tcPr marL="9525" marR="9525" marT="9525" marB="0" anchor="ctr"/>
                </a:tc>
                <a:tc>
                  <a:txBody>
                    <a:bodyPr/>
                    <a:lstStyle/>
                    <a:p>
                      <a:pPr algn="ctr" fontAlgn="ctr"/>
                      <a:r>
                        <a:rPr lang="en-US" altLang="ja-JP" sz="1400" u="none" strike="noStrike" dirty="0" smtClean="0">
                          <a:effectLst/>
                        </a:rPr>
                        <a:t>5.3.1.RELEASE</a:t>
                      </a:r>
                      <a:endParaRPr lang="ja-JP" altLang="en-US" sz="1400" b="0" i="0" u="none" strike="noStrike" dirty="0">
                        <a:solidFill>
                          <a:srgbClr val="000000"/>
                        </a:solidFill>
                        <a:effectLst/>
                        <a:latin typeface="+mn-lt"/>
                      </a:endParaRPr>
                    </a:p>
                  </a:txBody>
                  <a:tcPr marL="9525" marR="9525" marT="9525" marB="0" anchor="ctr"/>
                </a:tc>
                <a:tc>
                  <a:txBody>
                    <a:bodyPr/>
                    <a:lstStyle/>
                    <a:p>
                      <a:pPr algn="ctr" fontAlgn="ctr"/>
                      <a:r>
                        <a:rPr lang="en-US" altLang="ja-JP" sz="1400" u="none" strike="noStrike" dirty="0" smtClean="0">
                          <a:effectLst/>
                        </a:rPr>
                        <a:t>5.4.0.RC1</a:t>
                      </a:r>
                      <a:endParaRPr lang="ja-JP" altLang="en-US" sz="14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0"/>
                  </a:ext>
                </a:extLst>
              </a:tr>
              <a:tr h="173964">
                <a:tc>
                  <a:txBody>
                    <a:bodyPr/>
                    <a:lstStyle/>
                    <a:p>
                      <a:pPr algn="l" fontAlgn="b"/>
                      <a:r>
                        <a:rPr lang="en-US" altLang="ja-JP" sz="1200" u="none" strike="noStrike" dirty="0" smtClean="0">
                          <a:effectLst/>
                        </a:rPr>
                        <a:t>1401-1450</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200" u="none" strike="noStrike" dirty="0" smtClean="0">
                          <a:effectLst/>
                        </a:rPr>
                        <a:t>28</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200" u="none" strike="noStrike" dirty="0" smtClean="0">
                          <a:effectLst/>
                        </a:rPr>
                        <a:t>76</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extLst>
                  <a:ext uri="{0D108BD9-81ED-4DB2-BD59-A6C34878D82A}">
                    <a16:rowId xmlns:a16="http://schemas.microsoft.com/office/drawing/2014/main" val="10001"/>
                  </a:ext>
                </a:extLst>
              </a:tr>
              <a:tr h="178955">
                <a:tc>
                  <a:txBody>
                    <a:bodyPr/>
                    <a:lstStyle/>
                    <a:p>
                      <a:pPr algn="l" fontAlgn="b"/>
                      <a:r>
                        <a:rPr lang="en-US" altLang="ja-JP" sz="1200" u="none" strike="noStrike" dirty="0" smtClean="0">
                          <a:effectLst/>
                        </a:rPr>
                        <a:t>1451-1500</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200" u="none" strike="noStrike" dirty="0" smtClean="0">
                          <a:effectLst/>
                        </a:rPr>
                        <a:t>243</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200" u="none" strike="noStrike" dirty="0" smtClean="0">
                          <a:effectLst/>
                        </a:rPr>
                        <a:t>375</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extLst>
                  <a:ext uri="{0D108BD9-81ED-4DB2-BD59-A6C34878D82A}">
                    <a16:rowId xmlns:a16="http://schemas.microsoft.com/office/drawing/2014/main" val="10002"/>
                  </a:ext>
                </a:extLst>
              </a:tr>
              <a:tr h="173964">
                <a:tc>
                  <a:txBody>
                    <a:bodyPr/>
                    <a:lstStyle/>
                    <a:p>
                      <a:pPr algn="l" fontAlgn="b"/>
                      <a:r>
                        <a:rPr lang="en-US" altLang="ja-JP" sz="1200" u="none" strike="noStrike" dirty="0" smtClean="0">
                          <a:effectLst/>
                        </a:rPr>
                        <a:t>1501-1550</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200" u="none" strike="noStrike" dirty="0" smtClean="0">
                          <a:effectLst/>
                        </a:rPr>
                        <a:t>622</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200" u="none" strike="noStrike" dirty="0" smtClean="0">
                          <a:effectLst/>
                        </a:rPr>
                        <a:t>771</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extLst>
                  <a:ext uri="{0D108BD9-81ED-4DB2-BD59-A6C34878D82A}">
                    <a16:rowId xmlns:a16="http://schemas.microsoft.com/office/drawing/2014/main" val="10003"/>
                  </a:ext>
                </a:extLst>
              </a:tr>
              <a:tr h="173964">
                <a:tc>
                  <a:txBody>
                    <a:bodyPr/>
                    <a:lstStyle/>
                    <a:p>
                      <a:pPr algn="l" fontAlgn="b"/>
                      <a:r>
                        <a:rPr lang="en-US" altLang="ja-JP" sz="1200" u="none" strike="noStrike" dirty="0" smtClean="0">
                          <a:effectLst/>
                        </a:rPr>
                        <a:t>1551-1600</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200" u="none" strike="noStrike" dirty="0" smtClean="0">
                          <a:effectLst/>
                        </a:rPr>
                        <a:t>847</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200" u="none" strike="noStrike" dirty="0" smtClean="0">
                          <a:effectLst/>
                        </a:rPr>
                        <a:t>945</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solidFill>
                      <a:schemeClr val="accent5">
                        <a:lumMod val="60000"/>
                        <a:lumOff val="40000"/>
                      </a:schemeClr>
                    </a:solidFill>
                  </a:tcPr>
                </a:tc>
                <a:extLst>
                  <a:ext uri="{0D108BD9-81ED-4DB2-BD59-A6C34878D82A}">
                    <a16:rowId xmlns:a16="http://schemas.microsoft.com/office/drawing/2014/main" val="10004"/>
                  </a:ext>
                </a:extLst>
              </a:tr>
              <a:tr h="173964">
                <a:tc>
                  <a:txBody>
                    <a:bodyPr/>
                    <a:lstStyle/>
                    <a:p>
                      <a:pPr algn="l" fontAlgn="b"/>
                      <a:r>
                        <a:rPr lang="en-US" altLang="ja-JP" sz="1200" u="none" strike="noStrike" dirty="0" smtClean="0">
                          <a:effectLst/>
                        </a:rPr>
                        <a:t>1601-1650</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200" u="none" strike="noStrike" dirty="0" smtClean="0">
                          <a:effectLst/>
                        </a:rPr>
                        <a:t>879</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solidFill>
                      <a:schemeClr val="accent5">
                        <a:lumMod val="60000"/>
                        <a:lumOff val="40000"/>
                      </a:schemeClr>
                    </a:solidFill>
                  </a:tcPr>
                </a:tc>
                <a:tc>
                  <a:txBody>
                    <a:bodyPr/>
                    <a:lstStyle/>
                    <a:p>
                      <a:pPr algn="r" fontAlgn="b"/>
                      <a:r>
                        <a:rPr lang="en-US" altLang="ja-JP" sz="1200" u="none" strike="noStrike" dirty="0" smtClean="0">
                          <a:effectLst/>
                        </a:rPr>
                        <a:t>831</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extLst>
                  <a:ext uri="{0D108BD9-81ED-4DB2-BD59-A6C34878D82A}">
                    <a16:rowId xmlns:a16="http://schemas.microsoft.com/office/drawing/2014/main" val="10005"/>
                  </a:ext>
                </a:extLst>
              </a:tr>
              <a:tr h="173964">
                <a:tc>
                  <a:txBody>
                    <a:bodyPr/>
                    <a:lstStyle/>
                    <a:p>
                      <a:pPr algn="l" fontAlgn="b"/>
                      <a:r>
                        <a:rPr lang="en-US" altLang="ja-JP" sz="1200" u="none" strike="noStrike" dirty="0" smtClean="0">
                          <a:effectLst/>
                        </a:rPr>
                        <a:t>1651-1700</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200" u="none" strike="noStrike" dirty="0" smtClean="0">
                          <a:effectLst/>
                        </a:rPr>
                        <a:t>739</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200" u="none" strike="noStrike" dirty="0" smtClean="0">
                          <a:effectLst/>
                        </a:rPr>
                        <a:t>727</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extLst>
                  <a:ext uri="{0D108BD9-81ED-4DB2-BD59-A6C34878D82A}">
                    <a16:rowId xmlns:a16="http://schemas.microsoft.com/office/drawing/2014/main" val="10006"/>
                  </a:ext>
                </a:extLst>
              </a:tr>
              <a:tr h="173964">
                <a:tc>
                  <a:txBody>
                    <a:bodyPr/>
                    <a:lstStyle/>
                    <a:p>
                      <a:pPr algn="l" fontAlgn="b"/>
                      <a:r>
                        <a:rPr lang="en-US" altLang="ja-JP" sz="1200" u="none" strike="noStrike" dirty="0" smtClean="0">
                          <a:effectLst/>
                        </a:rPr>
                        <a:t>1701-1750</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200" u="none" strike="noStrike" dirty="0" smtClean="0">
                          <a:effectLst/>
                        </a:rPr>
                        <a:t>573</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200" u="none" strike="noStrike" dirty="0" smtClean="0">
                          <a:effectLst/>
                        </a:rPr>
                        <a:t>494</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extLst>
                  <a:ext uri="{0D108BD9-81ED-4DB2-BD59-A6C34878D82A}">
                    <a16:rowId xmlns:a16="http://schemas.microsoft.com/office/drawing/2014/main" val="10007"/>
                  </a:ext>
                </a:extLst>
              </a:tr>
              <a:tr h="173964">
                <a:tc>
                  <a:txBody>
                    <a:bodyPr/>
                    <a:lstStyle/>
                    <a:p>
                      <a:pPr algn="l" fontAlgn="b"/>
                      <a:r>
                        <a:rPr lang="en-US" altLang="ja-JP" sz="1200" u="none" strike="noStrike" dirty="0" smtClean="0">
                          <a:effectLst/>
                        </a:rPr>
                        <a:t>1751-1800</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200" u="none" strike="noStrike" dirty="0" smtClean="0">
                          <a:effectLst/>
                        </a:rPr>
                        <a:t>444</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200" u="none" strike="noStrike" dirty="0" smtClean="0">
                          <a:effectLst/>
                        </a:rPr>
                        <a:t>339</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extLst>
                  <a:ext uri="{0D108BD9-81ED-4DB2-BD59-A6C34878D82A}">
                    <a16:rowId xmlns:a16="http://schemas.microsoft.com/office/drawing/2014/main" val="10008"/>
                  </a:ext>
                </a:extLst>
              </a:tr>
              <a:tr h="173964">
                <a:tc>
                  <a:txBody>
                    <a:bodyPr/>
                    <a:lstStyle/>
                    <a:p>
                      <a:pPr algn="l" fontAlgn="b"/>
                      <a:r>
                        <a:rPr lang="en-US" altLang="ja-JP" sz="1200" u="none" strike="noStrike" dirty="0" smtClean="0">
                          <a:effectLst/>
                        </a:rPr>
                        <a:t>1801-1850</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200" u="none" strike="noStrike" dirty="0" smtClean="0">
                          <a:effectLst/>
                        </a:rPr>
                        <a:t>252</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200" u="none" strike="noStrike" dirty="0" smtClean="0">
                          <a:effectLst/>
                        </a:rPr>
                        <a:t>178</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extLst>
                  <a:ext uri="{0D108BD9-81ED-4DB2-BD59-A6C34878D82A}">
                    <a16:rowId xmlns:a16="http://schemas.microsoft.com/office/drawing/2014/main" val="10009"/>
                  </a:ext>
                </a:extLst>
              </a:tr>
              <a:tr h="173964">
                <a:tc>
                  <a:txBody>
                    <a:bodyPr/>
                    <a:lstStyle/>
                    <a:p>
                      <a:pPr algn="l" fontAlgn="b"/>
                      <a:r>
                        <a:rPr lang="en-US" altLang="ja-JP" sz="1200" u="none" strike="noStrike" dirty="0" smtClean="0">
                          <a:effectLst/>
                        </a:rPr>
                        <a:t>1851-1900</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200" u="none" strike="noStrike" dirty="0" smtClean="0">
                          <a:effectLst/>
                        </a:rPr>
                        <a:t>147</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tc>
                  <a:txBody>
                    <a:bodyPr/>
                    <a:lstStyle/>
                    <a:p>
                      <a:pPr algn="r" fontAlgn="b"/>
                      <a:r>
                        <a:rPr lang="en-US" altLang="ja-JP" sz="1200" u="none" strike="noStrike" dirty="0" smtClean="0">
                          <a:effectLst/>
                        </a:rPr>
                        <a:t>103</a:t>
                      </a:r>
                      <a:endParaRPr lang="en-US" altLang="ja-JP" sz="12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9525" marR="9525" marT="9525" marB="0" anchor="b"/>
                </a:tc>
                <a:extLst>
                  <a:ext uri="{0D108BD9-81ED-4DB2-BD59-A6C34878D82A}">
                    <a16:rowId xmlns:a16="http://schemas.microsoft.com/office/drawing/2014/main" val="10010"/>
                  </a:ext>
                </a:extLst>
              </a:tr>
            </a:tbl>
          </a:graphicData>
        </a:graphic>
      </p:graphicFrame>
      <p:sp>
        <p:nvSpPr>
          <p:cNvPr id="13" name="正方形/長方形 12"/>
          <p:cNvSpPr/>
          <p:nvPr/>
        </p:nvSpPr>
        <p:spPr>
          <a:xfrm>
            <a:off x="862004" y="964468"/>
            <a:ext cx="8424870" cy="369332"/>
          </a:xfrm>
          <a:prstGeom prst="rect">
            <a:avLst/>
          </a:prstGeom>
        </p:spPr>
        <p:txBody>
          <a:bodyPr wrap="square">
            <a:spAutoFit/>
          </a:bodyPr>
          <a:lstStyle/>
          <a:p>
            <a:r>
              <a:rPr lang="ja-JP" altLang="en-US" sz="1800" dirty="0" smtClean="0"/>
              <a:t>「ヒストグラム</a:t>
            </a:r>
            <a:r>
              <a:rPr lang="en-US" altLang="ja-JP" sz="1800" dirty="0" smtClean="0"/>
              <a:t>100</a:t>
            </a:r>
            <a:r>
              <a:rPr lang="ja-JP" altLang="en-US" sz="1800" dirty="0" smtClean="0"/>
              <a:t>スレッド」の</a:t>
            </a:r>
            <a:r>
              <a:rPr lang="en-US" altLang="ja-JP" sz="1800" dirty="0" smtClean="0"/>
              <a:t>5.3.1.RELEASE</a:t>
            </a:r>
            <a:r>
              <a:rPr lang="ja-JP" altLang="en-US" sz="1800" dirty="0" smtClean="0"/>
              <a:t>と</a:t>
            </a:r>
            <a:r>
              <a:rPr lang="en-US" altLang="ja-JP" sz="1800" dirty="0" smtClean="0"/>
              <a:t>5.4.0.RC1</a:t>
            </a:r>
            <a:r>
              <a:rPr lang="ja-JP" altLang="en-US" sz="1800" dirty="0" smtClean="0"/>
              <a:t>の頻度比較</a:t>
            </a:r>
            <a:endParaRPr lang="ja-JP" altLang="en-US" sz="1800" dirty="0"/>
          </a:p>
        </p:txBody>
      </p:sp>
      <p:sp>
        <p:nvSpPr>
          <p:cNvPr id="14" name="正方形/長方形 13"/>
          <p:cNvSpPr/>
          <p:nvPr/>
        </p:nvSpPr>
        <p:spPr>
          <a:xfrm>
            <a:off x="4776782" y="1519662"/>
            <a:ext cx="4786318" cy="646331"/>
          </a:xfrm>
          <a:prstGeom prst="rect">
            <a:avLst/>
          </a:prstGeom>
        </p:spPr>
        <p:txBody>
          <a:bodyPr wrap="square">
            <a:spAutoFit/>
          </a:bodyPr>
          <a:lstStyle/>
          <a:p>
            <a:r>
              <a:rPr lang="ja-JP" altLang="en-US" sz="1800" dirty="0" smtClean="0"/>
              <a:t>レスポンスタイムはグラフ確認と同様に</a:t>
            </a:r>
            <a:endParaRPr lang="en-US" altLang="ja-JP" sz="1800" dirty="0" smtClean="0"/>
          </a:p>
          <a:p>
            <a:r>
              <a:rPr lang="en-US" altLang="ja-JP" sz="1800" dirty="0" smtClean="0"/>
              <a:t>FW</a:t>
            </a:r>
            <a:r>
              <a:rPr lang="ja-JP" altLang="en-US" sz="1800" dirty="0" smtClean="0"/>
              <a:t>の更新により改善傾向にあると判断で</a:t>
            </a:r>
            <a:r>
              <a:rPr lang="ja-JP" altLang="en-US" sz="1800" dirty="0"/>
              <a:t>き</a:t>
            </a:r>
            <a:r>
              <a:rPr lang="ja-JP" altLang="en-US" sz="1800" dirty="0" smtClean="0"/>
              <a:t>る。</a:t>
            </a:r>
            <a:endParaRPr lang="ja-JP" altLang="en-US" sz="1800" dirty="0"/>
          </a:p>
        </p:txBody>
      </p:sp>
      <p:sp>
        <p:nvSpPr>
          <p:cNvPr id="18" name="テキスト ボックス 17"/>
          <p:cNvSpPr txBox="1"/>
          <p:nvPr/>
        </p:nvSpPr>
        <p:spPr>
          <a:xfrm>
            <a:off x="447671" y="1284729"/>
            <a:ext cx="1533525" cy="276999"/>
          </a:xfrm>
          <a:prstGeom prst="rect">
            <a:avLst/>
          </a:prstGeom>
          <a:noFill/>
        </p:spPr>
        <p:txBody>
          <a:bodyPr wrap="square" rtlCol="0">
            <a:spAutoFit/>
          </a:bodyPr>
          <a:lstStyle/>
          <a:p>
            <a:r>
              <a:rPr kumimoji="1" lang="ja-JP" altLang="en-US" sz="1200" dirty="0"/>
              <a:t>単位</a:t>
            </a:r>
            <a:r>
              <a:rPr kumimoji="1" lang="ja-JP" altLang="en-US" sz="1200" dirty="0" smtClean="0"/>
              <a:t>は</a:t>
            </a:r>
            <a:r>
              <a:rPr kumimoji="1" lang="en-US" altLang="ja-JP" sz="1200" dirty="0" err="1" smtClean="0"/>
              <a:t>msec</a:t>
            </a:r>
            <a:endParaRPr kumimoji="1" lang="ja-JP" altLang="en-US" sz="1200" dirty="0"/>
          </a:p>
        </p:txBody>
      </p:sp>
    </p:spTree>
    <p:extLst>
      <p:ext uri="{BB962C8B-B14F-4D97-AF65-F5344CB8AC3E}">
        <p14:creationId xmlns:p14="http://schemas.microsoft.com/office/powerpoint/2010/main" val="1274734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前回</a:t>
            </a:r>
            <a:r>
              <a:rPr lang="ja-JP" altLang="en-US" dirty="0" smtClean="0"/>
              <a:t>の宿題事項</a:t>
            </a:r>
            <a:endParaRPr kumimoji="1" lang="ja-JP" altLang="en-US" sz="2400" dirty="0"/>
          </a:p>
        </p:txBody>
      </p:sp>
    </p:spTree>
    <p:extLst>
      <p:ext uri="{BB962C8B-B14F-4D97-AF65-F5344CB8AC3E}">
        <p14:creationId xmlns:p14="http://schemas.microsoft.com/office/powerpoint/2010/main" val="25531899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528" y="2276872"/>
            <a:ext cx="576262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プレースホルダー 5"/>
          <p:cNvSpPr>
            <a:spLocks noGrp="1"/>
          </p:cNvSpPr>
          <p:nvPr>
            <p:ph type="body" sz="quarter" idx="10"/>
          </p:nvPr>
        </p:nvSpPr>
        <p:spPr/>
        <p:txBody>
          <a:bodyPr/>
          <a:lstStyle/>
          <a:p>
            <a:r>
              <a:rPr lang="ja-JP" altLang="en-US" dirty="0" smtClean="0"/>
              <a:t>長期安定テスト実施</a:t>
            </a:r>
            <a:r>
              <a:rPr lang="ja-JP" altLang="en-US" dirty="0"/>
              <a:t>内容</a:t>
            </a:r>
            <a:endParaRPr kumimoji="1" lang="ja-JP" altLang="en-US" dirty="0"/>
          </a:p>
        </p:txBody>
      </p:sp>
      <p:sp>
        <p:nvSpPr>
          <p:cNvPr id="3" name="コンテンツ プレースホルダー 2"/>
          <p:cNvSpPr>
            <a:spLocks noGrp="1"/>
          </p:cNvSpPr>
          <p:nvPr>
            <p:ph idx="1"/>
          </p:nvPr>
        </p:nvSpPr>
        <p:spPr>
          <a:xfrm>
            <a:off x="473472" y="908720"/>
            <a:ext cx="9088040" cy="5256410"/>
          </a:xfrm>
        </p:spPr>
        <p:txBody>
          <a:bodyPr/>
          <a:lstStyle/>
          <a:p>
            <a:pPr marL="342900" lvl="0" indent="-342900">
              <a:buFont typeface="Wingdings" panose="05000000000000000000" pitchFamily="2" charset="2"/>
              <a:buChar char="n"/>
            </a:pPr>
            <a:r>
              <a:rPr lang="ja-JP" altLang="en-US" sz="2800" dirty="0" smtClean="0">
                <a:solidFill>
                  <a:srgbClr val="000000"/>
                </a:solidFill>
              </a:rPr>
              <a:t>長期安定テスト</a:t>
            </a:r>
            <a:endParaRPr lang="en-US" altLang="ja-JP" sz="2800" dirty="0">
              <a:solidFill>
                <a:srgbClr val="000000"/>
              </a:solidFill>
            </a:endParaRPr>
          </a:p>
          <a:p>
            <a:pPr marL="342900" indent="-342900">
              <a:buFont typeface="Wingdings" panose="05000000000000000000" pitchFamily="2" charset="2"/>
              <a:buChar char="n"/>
            </a:pPr>
            <a:r>
              <a:rPr lang="ja-JP" altLang="ja-JP" dirty="0" smtClean="0"/>
              <a:t>負荷</a:t>
            </a:r>
            <a:r>
              <a:rPr lang="ja-JP" altLang="ja-JP" dirty="0"/>
              <a:t>を与えた際にメモリリークや無限ループに陥らないことの</a:t>
            </a:r>
            <a:r>
              <a:rPr lang="ja-JP" altLang="ja-JP" dirty="0" smtClean="0"/>
              <a:t>確認</a:t>
            </a:r>
            <a:endParaRPr lang="en-US" altLang="ja-JP" dirty="0" smtClean="0"/>
          </a:p>
          <a:p>
            <a:pPr lvl="1"/>
            <a:r>
              <a:rPr lang="ja-JP" altLang="en-US" sz="1800" dirty="0"/>
              <a:t>限られた</a:t>
            </a:r>
            <a:r>
              <a:rPr lang="ja-JP" altLang="en-US" sz="1800" dirty="0" smtClean="0"/>
              <a:t>ヒープ領域の元、長時間負荷</a:t>
            </a:r>
            <a:r>
              <a:rPr kumimoji="1" lang="ja-JP" altLang="en-US" sz="1800" dirty="0" smtClean="0"/>
              <a:t>を投げ続け、</a:t>
            </a:r>
            <a:r>
              <a:rPr lang="en-US" altLang="ja-JP" sz="1800" dirty="0" smtClean="0"/>
              <a:t>Full GC</a:t>
            </a:r>
            <a:r>
              <a:rPr lang="ja-JP" altLang="en-US" sz="1800" dirty="0" smtClean="0"/>
              <a:t>を繰り返した際に</a:t>
            </a:r>
            <a:r>
              <a:rPr lang="en-US" altLang="ja-JP" sz="1800" dirty="0" smtClean="0"/>
              <a:t/>
            </a:r>
            <a:br>
              <a:rPr lang="en-US" altLang="ja-JP" sz="1800" dirty="0" smtClean="0"/>
            </a:br>
            <a:r>
              <a:rPr lang="ja-JP" altLang="en-US" sz="1800" dirty="0" smtClean="0"/>
              <a:t>ヒープ、</a:t>
            </a:r>
            <a:r>
              <a:rPr lang="en-US" altLang="ja-JP" sz="1800" dirty="0" smtClean="0"/>
              <a:t>Native</a:t>
            </a:r>
            <a:r>
              <a:rPr lang="ja-JP" altLang="en-US" sz="1800" dirty="0" smtClean="0"/>
              <a:t>メモリの解放量が一定であることを確認する</a:t>
            </a:r>
            <a:r>
              <a:rPr kumimoji="1" lang="ja-JP" altLang="en-US" sz="1800" dirty="0" smtClean="0"/>
              <a:t>。</a:t>
            </a:r>
            <a:endParaRPr kumimoji="1" lang="ja-JP" altLang="en-US" sz="1800" dirty="0"/>
          </a:p>
        </p:txBody>
      </p:sp>
      <p:sp>
        <p:nvSpPr>
          <p:cNvPr id="4" name="正方形/長方形 3"/>
          <p:cNvSpPr/>
          <p:nvPr/>
        </p:nvSpPr>
        <p:spPr>
          <a:xfrm>
            <a:off x="6355206" y="3789040"/>
            <a:ext cx="3259184" cy="400110"/>
          </a:xfrm>
          <a:prstGeom prst="rect">
            <a:avLst/>
          </a:prstGeom>
        </p:spPr>
        <p:txBody>
          <a:bodyPr wrap="square">
            <a:spAutoFit/>
          </a:bodyPr>
          <a:lstStyle/>
          <a:p>
            <a:r>
              <a:rPr lang="ja-JP" altLang="en-US" sz="1000" dirty="0" smtClean="0"/>
              <a:t>図引用 </a:t>
            </a:r>
            <a:r>
              <a:rPr lang="en-US" altLang="ja-JP" sz="1000" dirty="0" smtClean="0"/>
              <a:t>http</a:t>
            </a:r>
            <a:r>
              <a:rPr lang="en-US" altLang="ja-JP" sz="1000" dirty="0"/>
              <a:t>://equj65.net/wp-content/uploads/2014/05/java7-8HotSpotVM.jpg</a:t>
            </a:r>
            <a:endParaRPr lang="ja-JP" altLang="en-US" sz="1000" dirty="0"/>
          </a:p>
        </p:txBody>
      </p:sp>
      <p:sp>
        <p:nvSpPr>
          <p:cNvPr id="11" name="左右矢印 10"/>
          <p:cNvSpPr/>
          <p:nvPr/>
        </p:nvSpPr>
        <p:spPr>
          <a:xfrm>
            <a:off x="888361" y="3813251"/>
            <a:ext cx="5442856" cy="407601"/>
          </a:xfrm>
          <a:prstGeom prst="leftRightArrow">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algn="ctr"/>
            <a:r>
              <a:rPr kumimoji="1" lang="ja-JP" altLang="en-US" sz="1400" dirty="0" smtClean="0">
                <a:solidFill>
                  <a:schemeClr val="tx1"/>
                </a:solidFill>
              </a:rPr>
              <a:t>計測対象２</a:t>
            </a:r>
          </a:p>
        </p:txBody>
      </p:sp>
      <p:sp>
        <p:nvSpPr>
          <p:cNvPr id="10" name="左右矢印 9"/>
          <p:cNvSpPr/>
          <p:nvPr/>
        </p:nvSpPr>
        <p:spPr>
          <a:xfrm>
            <a:off x="888361" y="3638229"/>
            <a:ext cx="2499359" cy="407601"/>
          </a:xfrm>
          <a:prstGeom prst="leftRightArrow">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algn="ctr"/>
            <a:r>
              <a:rPr kumimoji="1" lang="ja-JP" altLang="en-US" sz="1400" dirty="0" smtClean="0">
                <a:solidFill>
                  <a:schemeClr val="tx1"/>
                </a:solidFill>
              </a:rPr>
              <a:t>計測対象１</a:t>
            </a:r>
          </a:p>
        </p:txBody>
      </p:sp>
      <p:sp>
        <p:nvSpPr>
          <p:cNvPr id="5" name="正方形/長方形 4"/>
          <p:cNvSpPr/>
          <p:nvPr/>
        </p:nvSpPr>
        <p:spPr>
          <a:xfrm>
            <a:off x="7103852" y="2442000"/>
            <a:ext cx="2400300" cy="840921"/>
          </a:xfrm>
          <a:prstGeom prst="rect">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r>
              <a:rPr kumimoji="1" lang="en-US" altLang="ja-JP" sz="1600" dirty="0" smtClean="0">
                <a:solidFill>
                  <a:schemeClr val="tx1"/>
                </a:solidFill>
              </a:rPr>
              <a:t>150</a:t>
            </a:r>
            <a:r>
              <a:rPr kumimoji="1" lang="ja-JP" altLang="en-US" sz="1600" dirty="0" smtClean="0">
                <a:solidFill>
                  <a:schemeClr val="tx1"/>
                </a:solidFill>
              </a:rPr>
              <a:t>スレッドでのリクエストを</a:t>
            </a:r>
            <a:r>
              <a:rPr kumimoji="1" lang="en-US" altLang="ja-JP" sz="1600" dirty="0" smtClean="0">
                <a:solidFill>
                  <a:schemeClr val="tx1"/>
                </a:solidFill>
              </a:rPr>
              <a:t>24</a:t>
            </a:r>
            <a:r>
              <a:rPr kumimoji="1" lang="ja-JP" altLang="en-US" sz="1600" dirty="0" smtClean="0">
                <a:solidFill>
                  <a:schemeClr val="tx1"/>
                </a:solidFill>
              </a:rPr>
              <a:t>時間続けて実行する</a:t>
            </a:r>
            <a:endParaRPr kumimoji="1" lang="en-US" altLang="ja-JP" sz="1600" dirty="0" smtClean="0">
              <a:solidFill>
                <a:schemeClr val="tx1"/>
              </a:solidFill>
            </a:endParaRPr>
          </a:p>
          <a:p>
            <a:pPr algn="ctr"/>
            <a:r>
              <a:rPr kumimoji="1" lang="ja-JP" altLang="en-US" sz="1600" dirty="0" smtClean="0">
                <a:solidFill>
                  <a:schemeClr val="tx1"/>
                </a:solidFill>
              </a:rPr>
              <a:t>ヒープメモリサイズ：</a:t>
            </a:r>
            <a:r>
              <a:rPr kumimoji="1" lang="en-US" altLang="ja-JP" sz="1600" dirty="0" smtClean="0">
                <a:solidFill>
                  <a:schemeClr val="tx1"/>
                </a:solidFill>
              </a:rPr>
              <a:t>896m</a:t>
            </a:r>
            <a:endParaRPr kumimoji="1" lang="ja-JP" altLang="en-US" sz="1600" dirty="0" smtClean="0">
              <a:solidFill>
                <a:schemeClr val="tx1"/>
              </a:solidFill>
            </a:endParaRPr>
          </a:p>
        </p:txBody>
      </p:sp>
      <p:sp>
        <p:nvSpPr>
          <p:cNvPr id="12" name="角丸四角形 11"/>
          <p:cNvSpPr/>
          <p:nvPr/>
        </p:nvSpPr>
        <p:spPr>
          <a:xfrm>
            <a:off x="848544" y="5085184"/>
            <a:ext cx="8208912" cy="528185"/>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marL="285750" indent="-285750">
              <a:buFont typeface="Wingdings" panose="05000000000000000000" pitchFamily="2" charset="2"/>
              <a:buChar char="l"/>
            </a:pPr>
            <a:r>
              <a:rPr lang="ja-JP" altLang="en-US" sz="1200" b="1" dirty="0" smtClean="0">
                <a:solidFill>
                  <a:schemeClr val="tx1"/>
                </a:solidFill>
                <a:latin typeface="+mn-ea"/>
              </a:rPr>
              <a:t>負荷テストの</a:t>
            </a:r>
            <a:r>
              <a:rPr lang="en-US" altLang="ja-JP" sz="1200" b="1" dirty="0" err="1" smtClean="0">
                <a:solidFill>
                  <a:schemeClr val="tx1"/>
                </a:solidFill>
                <a:latin typeface="+mn-ea"/>
              </a:rPr>
              <a:t>JMeter</a:t>
            </a:r>
            <a:r>
              <a:rPr lang="ja-JP" altLang="en-US" sz="1200" b="1" dirty="0" smtClean="0">
                <a:solidFill>
                  <a:schemeClr val="tx1"/>
                </a:solidFill>
                <a:latin typeface="+mn-ea"/>
              </a:rPr>
              <a:t>のシナリオを同時利用ユーザを想定したスレッド数で</a:t>
            </a:r>
            <a:r>
              <a:rPr lang="en-US" altLang="ja-JP" sz="1200" b="1" dirty="0" smtClean="0">
                <a:solidFill>
                  <a:schemeClr val="tx1"/>
                </a:solidFill>
                <a:latin typeface="+mn-ea"/>
              </a:rPr>
              <a:t>24</a:t>
            </a:r>
            <a:r>
              <a:rPr lang="ja-JP" altLang="en-US" sz="1200" b="1" dirty="0" smtClean="0">
                <a:solidFill>
                  <a:schemeClr val="tx1"/>
                </a:solidFill>
                <a:latin typeface="+mn-ea"/>
              </a:rPr>
              <a:t>時間でループさせる。</a:t>
            </a:r>
            <a:endParaRPr lang="en-US" altLang="ja-JP" sz="1200" b="1" dirty="0" smtClean="0">
              <a:solidFill>
                <a:schemeClr val="tx1"/>
              </a:solidFill>
              <a:latin typeface="+mn-ea"/>
            </a:endParaRPr>
          </a:p>
        </p:txBody>
      </p:sp>
    </p:spTree>
    <p:extLst>
      <p:ext uri="{BB962C8B-B14F-4D97-AF65-F5344CB8AC3E}">
        <p14:creationId xmlns:p14="http://schemas.microsoft.com/office/powerpoint/2010/main" val="24228233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rotWithShape="1">
          <a:blip r:embed="rId3"/>
          <a:srcRect l="424" t="13594" r="28900" b="957"/>
          <a:stretch/>
        </p:blipFill>
        <p:spPr>
          <a:xfrm>
            <a:off x="329865" y="1099944"/>
            <a:ext cx="7127488" cy="4723351"/>
          </a:xfrm>
          <a:prstGeom prst="rect">
            <a:avLst/>
          </a:prstGeom>
        </p:spPr>
      </p:pic>
      <p:sp>
        <p:nvSpPr>
          <p:cNvPr id="4" name="テキスト プレースホルダー 3"/>
          <p:cNvSpPr>
            <a:spLocks noGrp="1"/>
          </p:cNvSpPr>
          <p:nvPr>
            <p:ph type="body" sz="quarter" idx="10"/>
          </p:nvPr>
        </p:nvSpPr>
        <p:spPr/>
        <p:txBody>
          <a:bodyPr/>
          <a:lstStyle/>
          <a:p>
            <a:r>
              <a:rPr lang="ja-JP" altLang="en-US" dirty="0"/>
              <a:t>長期</a:t>
            </a:r>
            <a:r>
              <a:rPr lang="ja-JP" altLang="en-US" dirty="0" smtClean="0"/>
              <a:t>安定テスト</a:t>
            </a:r>
            <a:r>
              <a:rPr lang="ja-JP" altLang="en-US" dirty="0"/>
              <a:t>　</a:t>
            </a:r>
            <a:r>
              <a:rPr lang="en-US" altLang="ja-JP" dirty="0"/>
              <a:t>GC(Garbage Collection)</a:t>
            </a:r>
            <a:endParaRPr kumimoji="1" lang="ja-JP" altLang="en-US" dirty="0"/>
          </a:p>
        </p:txBody>
      </p:sp>
      <p:sp>
        <p:nvSpPr>
          <p:cNvPr id="15" name="正方形/長方形 14"/>
          <p:cNvSpPr/>
          <p:nvPr/>
        </p:nvSpPr>
        <p:spPr>
          <a:xfrm>
            <a:off x="310071" y="791180"/>
            <a:ext cx="9115425" cy="307777"/>
          </a:xfrm>
          <a:prstGeom prst="rect">
            <a:avLst/>
          </a:prstGeom>
        </p:spPr>
        <p:txBody>
          <a:bodyPr wrap="square">
            <a:spAutoFit/>
          </a:bodyPr>
          <a:lstStyle/>
          <a:p>
            <a:r>
              <a:rPr lang="en-US" altLang="ja-JP" sz="1400" dirty="0" smtClean="0"/>
              <a:t>5.4.0</a:t>
            </a:r>
            <a:r>
              <a:rPr lang="ja-JP" altLang="en-US" sz="1400" dirty="0" smtClean="0"/>
              <a:t>で</a:t>
            </a:r>
            <a:r>
              <a:rPr lang="en-US" altLang="ja-JP" sz="1400" dirty="0"/>
              <a:t>GC</a:t>
            </a:r>
            <a:r>
              <a:rPr lang="ja-JP" altLang="en-US" sz="1400" dirty="0"/>
              <a:t>後のヒープメモリ使用量は安定して推移しており、メモリリークの傾向は</a:t>
            </a:r>
            <a:r>
              <a:rPr lang="ja-JP" altLang="en-US" sz="1400" dirty="0" smtClean="0"/>
              <a:t>見られない。</a:t>
            </a:r>
            <a:endParaRPr lang="ja-JP" altLang="en-US" sz="1400" b="1" i="1" dirty="0">
              <a:solidFill>
                <a:srgbClr val="0000FF"/>
              </a:solidFill>
            </a:endParaRPr>
          </a:p>
        </p:txBody>
      </p:sp>
      <p:cxnSp>
        <p:nvCxnSpPr>
          <p:cNvPr id="11" name="直線コネクタ 10"/>
          <p:cNvCxnSpPr/>
          <p:nvPr/>
        </p:nvCxnSpPr>
        <p:spPr>
          <a:xfrm flipV="1">
            <a:off x="513667" y="5434190"/>
            <a:ext cx="6459796" cy="11034"/>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13" name="線吹き出し 1 (枠付き) 12"/>
          <p:cNvSpPr/>
          <p:nvPr/>
        </p:nvSpPr>
        <p:spPr>
          <a:xfrm>
            <a:off x="7282656" y="2636912"/>
            <a:ext cx="2448272" cy="1440160"/>
          </a:xfrm>
          <a:prstGeom prst="borderCallout1">
            <a:avLst>
              <a:gd name="adj1" fmla="val 100908"/>
              <a:gd name="adj2" fmla="val 16798"/>
              <a:gd name="adj3" fmla="val 194721"/>
              <a:gd name="adj4" fmla="val -12645"/>
            </a:avLst>
          </a:prstGeom>
          <a:solidFill>
            <a:schemeClr val="accent2">
              <a:lumMod val="20000"/>
              <a:lumOff val="80000"/>
            </a:schemeClr>
          </a:solidFill>
          <a:ln>
            <a:solidFill>
              <a:srgbClr val="FF33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000" b="1" u="sng" dirty="0">
                <a:solidFill>
                  <a:schemeClr val="tx1"/>
                </a:solidFill>
                <a:latin typeface="+mn-ea"/>
              </a:rPr>
              <a:t>ポイント：メモリリークの確認方法</a:t>
            </a:r>
          </a:p>
          <a:p>
            <a:r>
              <a:rPr lang="ja-JP" altLang="en-US" sz="1000" b="1" dirty="0" smtClean="0">
                <a:solidFill>
                  <a:schemeClr val="tx1"/>
                </a:solidFill>
                <a:latin typeface="+mn-ea"/>
              </a:rPr>
              <a:t>メジャー</a:t>
            </a:r>
            <a:r>
              <a:rPr lang="en-US" altLang="ja-JP" sz="1000" b="1" dirty="0">
                <a:solidFill>
                  <a:schemeClr val="tx1"/>
                </a:solidFill>
                <a:latin typeface="+mn-ea"/>
              </a:rPr>
              <a:t>GC</a:t>
            </a:r>
            <a:r>
              <a:rPr lang="ja-JP" altLang="en-US" sz="1000" b="1" dirty="0">
                <a:solidFill>
                  <a:schemeClr val="tx1"/>
                </a:solidFill>
                <a:latin typeface="+mn-ea"/>
              </a:rPr>
              <a:t>後のヒープサイズが一定値まで落ちていることを確認する。</a:t>
            </a:r>
            <a:endParaRPr lang="en-US" altLang="ja-JP" sz="1000" b="1" dirty="0">
              <a:solidFill>
                <a:schemeClr val="tx1"/>
              </a:solidFill>
              <a:latin typeface="+mn-ea"/>
            </a:endParaRPr>
          </a:p>
          <a:p>
            <a:r>
              <a:rPr lang="ja-JP" altLang="en-US" sz="1000" b="1" dirty="0">
                <a:solidFill>
                  <a:schemeClr val="tx1"/>
                </a:solidFill>
                <a:latin typeface="+mn-ea"/>
              </a:rPr>
              <a:t>一定値まで落ちず、だんだん上昇していく場合はメモリリークが発生している可能性がある。</a:t>
            </a:r>
          </a:p>
          <a:p>
            <a:r>
              <a:rPr lang="ja-JP" altLang="en-US" sz="1000" b="1" dirty="0" smtClean="0">
                <a:solidFill>
                  <a:schemeClr val="tx1"/>
                </a:solidFill>
                <a:latin typeface="+mn-ea"/>
              </a:rPr>
              <a:t>毎回</a:t>
            </a:r>
            <a:r>
              <a:rPr lang="en-US" altLang="ja-JP" sz="1000" b="1" dirty="0" smtClean="0">
                <a:solidFill>
                  <a:schemeClr val="tx1"/>
                </a:solidFill>
                <a:latin typeface="+mn-ea"/>
              </a:rPr>
              <a:t>50M</a:t>
            </a:r>
            <a:r>
              <a:rPr lang="ja-JP" altLang="en-US" sz="1000" b="1" dirty="0">
                <a:solidFill>
                  <a:schemeClr val="tx1"/>
                </a:solidFill>
                <a:latin typeface="+mn-ea"/>
              </a:rPr>
              <a:t>程度の値まで落ちており、メモリリークは発生していないと判断できる</a:t>
            </a:r>
            <a:r>
              <a:rPr lang="ja-JP" altLang="en-US" sz="1000" b="1" dirty="0" smtClean="0">
                <a:solidFill>
                  <a:schemeClr val="tx1"/>
                </a:solidFill>
                <a:latin typeface="+mn-ea"/>
              </a:rPr>
              <a:t>。</a:t>
            </a:r>
            <a:endParaRPr lang="en-US" altLang="ja-JP" sz="1000" b="1" dirty="0">
              <a:solidFill>
                <a:schemeClr val="tx1"/>
              </a:solidFill>
              <a:latin typeface="+mn-ea"/>
            </a:endParaRPr>
          </a:p>
        </p:txBody>
      </p:sp>
      <p:sp>
        <p:nvSpPr>
          <p:cNvPr id="10" name="角丸四角形 9"/>
          <p:cNvSpPr/>
          <p:nvPr/>
        </p:nvSpPr>
        <p:spPr>
          <a:xfrm>
            <a:off x="348567" y="5517232"/>
            <a:ext cx="9179510" cy="919401"/>
          </a:xfrm>
          <a:prstGeom prst="round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altLang="ja-JP" sz="2400" dirty="0" smtClean="0"/>
              <a:t>Full GC</a:t>
            </a:r>
            <a:r>
              <a:rPr lang="ja-JP" altLang="en-US" sz="2400" dirty="0"/>
              <a:t>に</a:t>
            </a:r>
            <a:r>
              <a:rPr lang="ja-JP" altLang="en-US" sz="2400" dirty="0" smtClean="0"/>
              <a:t>よる解放ヒープ領域は一定であり、メモリリークや</a:t>
            </a:r>
            <a:endParaRPr lang="en-US" altLang="ja-JP" sz="2400" dirty="0" smtClean="0"/>
          </a:p>
          <a:p>
            <a:pPr algn="ctr"/>
            <a:r>
              <a:rPr lang="ja-JP" altLang="en-US" sz="2400" dirty="0" smtClean="0"/>
              <a:t>無限ループなどは発生しないことが確認できた</a:t>
            </a:r>
            <a:endParaRPr lang="ja-JP" altLang="en-US" sz="2400" dirty="0"/>
          </a:p>
        </p:txBody>
      </p:sp>
    </p:spTree>
    <p:extLst>
      <p:ext uri="{BB962C8B-B14F-4D97-AF65-F5344CB8AC3E}">
        <p14:creationId xmlns:p14="http://schemas.microsoft.com/office/powerpoint/2010/main" val="9952219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980" y="1269975"/>
            <a:ext cx="6856413"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テキスト プレースホルダー 5"/>
          <p:cNvSpPr>
            <a:spLocks noGrp="1"/>
          </p:cNvSpPr>
          <p:nvPr>
            <p:ph type="body" sz="quarter" idx="10"/>
          </p:nvPr>
        </p:nvSpPr>
        <p:spPr/>
        <p:txBody>
          <a:bodyPr/>
          <a:lstStyle/>
          <a:p>
            <a:r>
              <a:rPr lang="zh-TW" altLang="en-US" dirty="0"/>
              <a:t>長期安定試験　</a:t>
            </a:r>
            <a:r>
              <a:rPr lang="en-US" altLang="zh-TW" dirty="0"/>
              <a:t>CPU</a:t>
            </a:r>
            <a:r>
              <a:rPr lang="zh-TW" altLang="en-US" dirty="0"/>
              <a:t>使用率</a:t>
            </a:r>
            <a:endParaRPr kumimoji="1" lang="ja-JP" altLang="en-US" dirty="0"/>
          </a:p>
        </p:txBody>
      </p:sp>
      <p:sp>
        <p:nvSpPr>
          <p:cNvPr id="7" name="コンテンツ プレースホルダー 2"/>
          <p:cNvSpPr txBox="1">
            <a:spLocks/>
          </p:cNvSpPr>
          <p:nvPr/>
        </p:nvSpPr>
        <p:spPr>
          <a:xfrm>
            <a:off x="678251" y="797164"/>
            <a:ext cx="3484592" cy="472811"/>
          </a:xfrm>
          <a:prstGeom prst="rect">
            <a:avLst/>
          </a:prstGeom>
        </p:spPr>
        <p:txBody>
          <a:bodyPr/>
          <a:lstStyle>
            <a:lvl1pPr marL="0" indent="0" algn="l" defTabSz="457133" rtl="0" eaLnBrk="1" latinLnBrk="0" hangingPunct="1">
              <a:spcBef>
                <a:spcPct val="20000"/>
              </a:spcBef>
              <a:buFontTx/>
              <a:buNone/>
              <a:defRPr kumimoji="1" lang="ja-JP" altLang="en-US" sz="2000" kern="1200">
                <a:solidFill>
                  <a:schemeClr val="tx1"/>
                </a:solidFill>
                <a:latin typeface="+mn-ea"/>
                <a:ea typeface="+mn-ea"/>
                <a:cs typeface="+mn-cs"/>
              </a:defRPr>
            </a:lvl1pPr>
            <a:lvl2pPr marL="682526" indent="-225392" algn="l" defTabSz="457133" rtl="0" eaLnBrk="1" latinLnBrk="0" hangingPunct="1">
              <a:spcBef>
                <a:spcPct val="20000"/>
              </a:spcBef>
              <a:buFont typeface="Wingdings" pitchFamily="2" charset="2"/>
              <a:buChar char="Ø"/>
              <a:defRPr kumimoji="1" lang="ja-JP" altLang="en-US" sz="1800" kern="120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800" dirty="0" smtClean="0"/>
              <a:t>[5.4.0]</a:t>
            </a:r>
            <a:endParaRPr lang="ja-JP" altLang="en-US" sz="1800" dirty="0"/>
          </a:p>
        </p:txBody>
      </p:sp>
      <p:sp>
        <p:nvSpPr>
          <p:cNvPr id="11" name="線吹き出し 1 (枠付き) 10"/>
          <p:cNvSpPr/>
          <p:nvPr/>
        </p:nvSpPr>
        <p:spPr>
          <a:xfrm>
            <a:off x="7136904" y="1844824"/>
            <a:ext cx="2605413" cy="1083229"/>
          </a:xfrm>
          <a:prstGeom prst="borderCallout1">
            <a:avLst>
              <a:gd name="adj1" fmla="val 75267"/>
              <a:gd name="adj2" fmla="val -440"/>
              <a:gd name="adj3" fmla="val 84219"/>
              <a:gd name="adj4" fmla="val -26487"/>
            </a:avLst>
          </a:prstGeom>
          <a:solidFill>
            <a:schemeClr val="accent2">
              <a:lumMod val="20000"/>
              <a:lumOff val="80000"/>
            </a:schemeClr>
          </a:solidFill>
          <a:ln>
            <a:solidFill>
              <a:srgbClr val="FF33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u="sng" dirty="0">
                <a:solidFill>
                  <a:schemeClr val="tx1"/>
                </a:solidFill>
                <a:latin typeface="+mn-ea"/>
              </a:rPr>
              <a:t>ポイント</a:t>
            </a:r>
            <a:r>
              <a:rPr lang="ja-JP" altLang="en-US" sz="1400" b="1" u="sng" dirty="0" smtClean="0">
                <a:solidFill>
                  <a:schemeClr val="tx1"/>
                </a:solidFill>
                <a:latin typeface="+mn-ea"/>
              </a:rPr>
              <a:t>：</a:t>
            </a:r>
            <a:r>
              <a:rPr lang="en-US" altLang="ja-JP" sz="1400" b="1" u="sng" dirty="0" smtClean="0">
                <a:solidFill>
                  <a:schemeClr val="tx1"/>
                </a:solidFill>
                <a:latin typeface="+mn-ea"/>
              </a:rPr>
              <a:t>CPU</a:t>
            </a:r>
            <a:r>
              <a:rPr lang="ja-JP" altLang="en-US" sz="1400" b="1" u="sng" dirty="0" smtClean="0">
                <a:solidFill>
                  <a:schemeClr val="tx1"/>
                </a:solidFill>
                <a:latin typeface="+mn-ea"/>
              </a:rPr>
              <a:t>の使用率</a:t>
            </a:r>
            <a:endParaRPr lang="ja-JP" altLang="en-US" sz="1400" b="1" u="sng" dirty="0">
              <a:solidFill>
                <a:schemeClr val="tx1"/>
              </a:solidFill>
              <a:latin typeface="+mn-ea"/>
            </a:endParaRPr>
          </a:p>
          <a:p>
            <a:r>
              <a:rPr lang="ja-JP" altLang="en-US" sz="1400" b="1" dirty="0" smtClean="0">
                <a:solidFill>
                  <a:schemeClr val="tx1"/>
                </a:solidFill>
                <a:latin typeface="+mn-ea"/>
              </a:rPr>
              <a:t>同じスレッド数でのリクエストでの負荷の間、ほぼ</a:t>
            </a:r>
            <a:r>
              <a:rPr lang="en-US" altLang="ja-JP" sz="1400" b="1" dirty="0" smtClean="0">
                <a:solidFill>
                  <a:schemeClr val="tx1"/>
                </a:solidFill>
                <a:latin typeface="+mn-ea"/>
              </a:rPr>
              <a:t>CPU</a:t>
            </a:r>
            <a:r>
              <a:rPr lang="ja-JP" altLang="en-US" sz="1400" b="1" dirty="0" smtClean="0">
                <a:solidFill>
                  <a:schemeClr val="tx1"/>
                </a:solidFill>
                <a:latin typeface="+mn-ea"/>
              </a:rPr>
              <a:t>の使用率は同じであり上昇がみられない。</a:t>
            </a:r>
            <a:endParaRPr lang="en-US" altLang="ja-JP" sz="1400" b="1" dirty="0">
              <a:solidFill>
                <a:schemeClr val="tx1"/>
              </a:solidFill>
              <a:latin typeface="+mn-ea"/>
            </a:endParaRPr>
          </a:p>
        </p:txBody>
      </p:sp>
      <p:sp>
        <p:nvSpPr>
          <p:cNvPr id="10" name="角丸四角形 9"/>
          <p:cNvSpPr/>
          <p:nvPr/>
        </p:nvSpPr>
        <p:spPr>
          <a:xfrm>
            <a:off x="420818" y="5581671"/>
            <a:ext cx="9179510" cy="919401"/>
          </a:xfrm>
          <a:prstGeom prst="round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altLang="ja-JP" sz="2400" dirty="0" smtClean="0"/>
              <a:t>CPU</a:t>
            </a:r>
            <a:r>
              <a:rPr lang="ja-JP" altLang="en-US" sz="2400" dirty="0" smtClean="0"/>
              <a:t>の使用量は一定量を上限としており、今回の測定条件では</a:t>
            </a:r>
            <a:endParaRPr lang="en-US" altLang="ja-JP" sz="2400" dirty="0" smtClean="0"/>
          </a:p>
          <a:p>
            <a:pPr algn="ctr"/>
            <a:r>
              <a:rPr lang="ja-JP" altLang="en-US" sz="2400" dirty="0" smtClean="0"/>
              <a:t>リソースの不正使用が無いことが確認できた。</a:t>
            </a:r>
            <a:endParaRPr lang="ja-JP" altLang="en-US" sz="2400" dirty="0"/>
          </a:p>
        </p:txBody>
      </p:sp>
      <p:sp>
        <p:nvSpPr>
          <p:cNvPr id="4" name="正方形/長方形 3"/>
          <p:cNvSpPr/>
          <p:nvPr/>
        </p:nvSpPr>
        <p:spPr>
          <a:xfrm>
            <a:off x="4155256" y="1324891"/>
            <a:ext cx="455574" cy="276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rtlCol="0" anchor="t" anchorCtr="0">
            <a:spAutoFit/>
          </a:bodyPr>
          <a:lstStyle/>
          <a:p>
            <a:pPr algn="ctr"/>
            <a:r>
              <a:rPr kumimoji="1" lang="en-US" altLang="ja-JP" sz="1200" b="1" dirty="0" smtClean="0">
                <a:solidFill>
                  <a:schemeClr val="tx1"/>
                </a:solidFill>
              </a:rPr>
              <a:t>CPU</a:t>
            </a:r>
            <a:endParaRPr kumimoji="1" lang="ja-JP" altLang="en-US" sz="1200" b="1" dirty="0" smtClean="0">
              <a:solidFill>
                <a:schemeClr val="tx1"/>
              </a:solidFill>
            </a:endParaRPr>
          </a:p>
        </p:txBody>
      </p:sp>
    </p:spTree>
    <p:extLst>
      <p:ext uri="{BB962C8B-B14F-4D97-AF65-F5344CB8AC3E}">
        <p14:creationId xmlns:p14="http://schemas.microsoft.com/office/powerpoint/2010/main" val="42721694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746" y="1268387"/>
            <a:ext cx="6856413"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テキスト プレースホルダー 4"/>
          <p:cNvSpPr>
            <a:spLocks noGrp="1"/>
          </p:cNvSpPr>
          <p:nvPr>
            <p:ph type="body" sz="quarter" idx="10"/>
          </p:nvPr>
        </p:nvSpPr>
        <p:spPr/>
        <p:txBody>
          <a:bodyPr/>
          <a:lstStyle/>
          <a:p>
            <a:r>
              <a:rPr lang="ja-JP" altLang="en-US" dirty="0"/>
              <a:t>長期安定試験　</a:t>
            </a:r>
            <a:r>
              <a:rPr lang="en-US" altLang="ja-JP" dirty="0"/>
              <a:t>Memory</a:t>
            </a:r>
            <a:r>
              <a:rPr lang="ja-JP" altLang="en-US" dirty="0"/>
              <a:t>使用率</a:t>
            </a:r>
            <a:endParaRPr kumimoji="1" lang="ja-JP" altLang="en-US" dirty="0"/>
          </a:p>
        </p:txBody>
      </p:sp>
      <p:sp>
        <p:nvSpPr>
          <p:cNvPr id="7" name="コンテンツ プレースホルダー 2"/>
          <p:cNvSpPr txBox="1">
            <a:spLocks/>
          </p:cNvSpPr>
          <p:nvPr/>
        </p:nvSpPr>
        <p:spPr>
          <a:xfrm>
            <a:off x="678251" y="795576"/>
            <a:ext cx="2713067" cy="472811"/>
          </a:xfrm>
          <a:prstGeom prst="rect">
            <a:avLst/>
          </a:prstGeom>
        </p:spPr>
        <p:txBody>
          <a:bodyPr/>
          <a:lstStyle>
            <a:lvl1pPr marL="0" indent="0" algn="l" defTabSz="457133" rtl="0" eaLnBrk="1" latinLnBrk="0" hangingPunct="1">
              <a:spcBef>
                <a:spcPct val="20000"/>
              </a:spcBef>
              <a:buFontTx/>
              <a:buNone/>
              <a:defRPr kumimoji="1" lang="ja-JP" altLang="en-US" sz="2000" kern="1200">
                <a:solidFill>
                  <a:schemeClr val="tx1"/>
                </a:solidFill>
                <a:latin typeface="+mn-ea"/>
                <a:ea typeface="+mn-ea"/>
                <a:cs typeface="+mn-cs"/>
              </a:defRPr>
            </a:lvl1pPr>
            <a:lvl2pPr marL="682526" indent="-225392" algn="l" defTabSz="457133" rtl="0" eaLnBrk="1" latinLnBrk="0" hangingPunct="1">
              <a:spcBef>
                <a:spcPct val="20000"/>
              </a:spcBef>
              <a:buFont typeface="Wingdings" pitchFamily="2" charset="2"/>
              <a:buChar char="Ø"/>
              <a:defRPr kumimoji="1" lang="ja-JP" altLang="en-US" sz="1800" kern="120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800" dirty="0" smtClean="0"/>
              <a:t>[5.4.0]</a:t>
            </a:r>
            <a:endParaRPr lang="ja-JP" altLang="en-US" sz="1800" dirty="0"/>
          </a:p>
        </p:txBody>
      </p:sp>
      <p:sp>
        <p:nvSpPr>
          <p:cNvPr id="8" name="角丸四角形 7"/>
          <p:cNvSpPr/>
          <p:nvPr/>
        </p:nvSpPr>
        <p:spPr>
          <a:xfrm>
            <a:off x="420818" y="5581671"/>
            <a:ext cx="9179510" cy="919401"/>
          </a:xfrm>
          <a:prstGeom prst="round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ja-JP" altLang="en-US" sz="2400" dirty="0" smtClean="0"/>
              <a:t>物理メモリの使用量は一定量を上限としており、今回の測定条件では</a:t>
            </a:r>
            <a:r>
              <a:rPr lang="en-US" altLang="ja-JP" sz="2400" dirty="0" smtClean="0"/>
              <a:t>AP</a:t>
            </a:r>
            <a:r>
              <a:rPr lang="ja-JP" altLang="en-US" sz="2400" dirty="0" smtClean="0"/>
              <a:t>サーバにメモリリークが無いことが確認できた。</a:t>
            </a:r>
            <a:endParaRPr lang="ja-JP" altLang="en-US" sz="2400" dirty="0"/>
          </a:p>
        </p:txBody>
      </p:sp>
      <p:sp>
        <p:nvSpPr>
          <p:cNvPr id="12" name="線吹き出し 1 (枠付き) 11"/>
          <p:cNvSpPr/>
          <p:nvPr/>
        </p:nvSpPr>
        <p:spPr>
          <a:xfrm>
            <a:off x="7091013" y="1719954"/>
            <a:ext cx="2622601" cy="1276998"/>
          </a:xfrm>
          <a:prstGeom prst="borderCallout1">
            <a:avLst>
              <a:gd name="adj1" fmla="val 75267"/>
              <a:gd name="adj2" fmla="val -440"/>
              <a:gd name="adj3" fmla="val 124581"/>
              <a:gd name="adj4" fmla="val -24669"/>
            </a:avLst>
          </a:prstGeom>
          <a:solidFill>
            <a:schemeClr val="accent2">
              <a:lumMod val="20000"/>
              <a:lumOff val="80000"/>
            </a:schemeClr>
          </a:solidFill>
          <a:ln>
            <a:solidFill>
              <a:srgbClr val="FF33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u="sng" dirty="0">
                <a:solidFill>
                  <a:schemeClr val="tx1"/>
                </a:solidFill>
                <a:latin typeface="+mn-ea"/>
              </a:rPr>
              <a:t>ポイント</a:t>
            </a:r>
            <a:r>
              <a:rPr lang="ja-JP" altLang="en-US" sz="1400" b="1" u="sng" dirty="0" smtClean="0">
                <a:solidFill>
                  <a:schemeClr val="tx1"/>
                </a:solidFill>
                <a:latin typeface="+mn-ea"/>
              </a:rPr>
              <a:t>：</a:t>
            </a:r>
            <a:r>
              <a:rPr lang="en-US" altLang="ja-JP" sz="1400" b="1" u="sng" dirty="0" smtClean="0">
                <a:solidFill>
                  <a:schemeClr val="tx1"/>
                </a:solidFill>
                <a:latin typeface="+mn-ea"/>
              </a:rPr>
              <a:t>OS</a:t>
            </a:r>
            <a:r>
              <a:rPr lang="ja-JP" altLang="en-US" sz="1400" b="1" u="sng" dirty="0" smtClean="0">
                <a:solidFill>
                  <a:schemeClr val="tx1"/>
                </a:solidFill>
                <a:latin typeface="+mn-ea"/>
              </a:rPr>
              <a:t>のメモリ使用率</a:t>
            </a:r>
            <a:endParaRPr lang="en-US" altLang="ja-JP" sz="1400" b="1" u="sng" dirty="0" smtClean="0">
              <a:solidFill>
                <a:schemeClr val="tx1"/>
              </a:solidFill>
              <a:latin typeface="+mn-ea"/>
            </a:endParaRPr>
          </a:p>
          <a:p>
            <a:r>
              <a:rPr lang="ja-JP" altLang="en-US" sz="1400" b="1" dirty="0">
                <a:solidFill>
                  <a:schemeClr val="tx1"/>
                </a:solidFill>
                <a:latin typeface="+mn-ea"/>
              </a:rPr>
              <a:t>同じスレッド数でのリクエストでの負荷の間</a:t>
            </a:r>
            <a:r>
              <a:rPr lang="ja-JP" altLang="en-US" sz="1400" b="1" dirty="0" smtClean="0">
                <a:solidFill>
                  <a:schemeClr val="tx1"/>
                </a:solidFill>
                <a:latin typeface="+mn-ea"/>
              </a:rPr>
              <a:t>、メモリの使用率は一定量以上の上昇</a:t>
            </a:r>
            <a:r>
              <a:rPr lang="ja-JP" altLang="en-US" sz="1400" b="1" dirty="0">
                <a:solidFill>
                  <a:schemeClr val="tx1"/>
                </a:solidFill>
                <a:latin typeface="+mn-ea"/>
              </a:rPr>
              <a:t>がみられない。</a:t>
            </a:r>
            <a:endParaRPr lang="en-US" altLang="ja-JP" sz="1400" b="1" dirty="0">
              <a:solidFill>
                <a:schemeClr val="tx1"/>
              </a:solidFill>
              <a:latin typeface="+mn-ea"/>
            </a:endParaRPr>
          </a:p>
        </p:txBody>
      </p:sp>
    </p:spTree>
    <p:extLst>
      <p:ext uri="{BB962C8B-B14F-4D97-AF65-F5344CB8AC3E}">
        <p14:creationId xmlns:p14="http://schemas.microsoft.com/office/powerpoint/2010/main" val="26284626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ガイドライン品質評価結果の報告</a:t>
            </a:r>
            <a:endParaRPr kumimoji="1" lang="ja-JP" altLang="en-US" sz="2400" dirty="0"/>
          </a:p>
        </p:txBody>
      </p:sp>
      <p:sp>
        <p:nvSpPr>
          <p:cNvPr id="3" name="正方形/長方形 2"/>
          <p:cNvSpPr/>
          <p:nvPr/>
        </p:nvSpPr>
        <p:spPr>
          <a:xfrm>
            <a:off x="2648744" y="2640928"/>
            <a:ext cx="1504800" cy="21200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kumimoji="1" lang="en-US" altLang="ja-JP" sz="1000" dirty="0" err="1" smtClean="0">
                <a:solidFill>
                  <a:schemeClr val="accent4"/>
                </a:solidFill>
              </a:rPr>
              <a:t>Macchinetta</a:t>
            </a:r>
            <a:r>
              <a:rPr kumimoji="1" lang="ja-JP" altLang="en-US" sz="1000" dirty="0" smtClean="0">
                <a:solidFill>
                  <a:schemeClr val="tx1"/>
                </a:solidFill>
              </a:rPr>
              <a:t>自主開発</a:t>
            </a:r>
            <a:endParaRPr kumimoji="1" lang="en-US" altLang="ja-JP" sz="1000" dirty="0" smtClean="0">
              <a:solidFill>
                <a:schemeClr val="tx1"/>
              </a:solidFill>
            </a:endParaRPr>
          </a:p>
        </p:txBody>
      </p:sp>
    </p:spTree>
    <p:extLst>
      <p:ext uri="{BB962C8B-B14F-4D97-AF65-F5344CB8AC3E}">
        <p14:creationId xmlns:p14="http://schemas.microsoft.com/office/powerpoint/2010/main" val="18385263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lstStyle/>
          <a:p>
            <a:r>
              <a:rPr lang="ja-JP" altLang="en-US" dirty="0"/>
              <a:t>品質管理方針について（ガイドライン）</a:t>
            </a:r>
            <a:endParaRPr kumimoji="1" lang="ja-JP" altLang="en-US" dirty="0"/>
          </a:p>
        </p:txBody>
      </p:sp>
      <p:sp>
        <p:nvSpPr>
          <p:cNvPr id="3" name="コンテンツ プレースホルダー 2"/>
          <p:cNvSpPr>
            <a:spLocks noGrp="1"/>
          </p:cNvSpPr>
          <p:nvPr>
            <p:ph idx="1"/>
          </p:nvPr>
        </p:nvSpPr>
        <p:spPr/>
        <p:txBody>
          <a:bodyPr/>
          <a:lstStyle/>
          <a:p>
            <a:pPr marL="571500" indent="-571500">
              <a:buFont typeface="Wingdings" panose="05000000000000000000" pitchFamily="2" charset="2"/>
              <a:buChar char="n"/>
            </a:pPr>
            <a:r>
              <a:rPr lang="ja-JP" altLang="en-US" sz="3200" dirty="0" smtClean="0"/>
              <a:t>品質評価については、</a:t>
            </a:r>
            <a:r>
              <a:rPr lang="ja-JP" altLang="en-US" sz="3200" dirty="0"/>
              <a:t>以下の</a:t>
            </a:r>
            <a:r>
              <a:rPr lang="ja-JP" altLang="en-US" sz="3200" dirty="0" smtClean="0"/>
              <a:t>品質評価を</a:t>
            </a:r>
            <a:r>
              <a:rPr lang="en-US" altLang="ja-JP" sz="3200" dirty="0" smtClean="0"/>
              <a:t/>
            </a:r>
            <a:br>
              <a:rPr lang="en-US" altLang="ja-JP" sz="3200" dirty="0" smtClean="0"/>
            </a:br>
            <a:r>
              <a:rPr lang="ja-JP" altLang="en-US" sz="3200" dirty="0" smtClean="0"/>
              <a:t>満たすことにより品質を満たしていると</a:t>
            </a:r>
            <a:r>
              <a:rPr lang="en-US" altLang="ja-JP" sz="3200" dirty="0" smtClean="0"/>
              <a:t/>
            </a:r>
            <a:br>
              <a:rPr lang="en-US" altLang="ja-JP" sz="3200" dirty="0" smtClean="0"/>
            </a:br>
            <a:r>
              <a:rPr lang="ja-JP" altLang="en-US" sz="3200" dirty="0" smtClean="0"/>
              <a:t>判断する</a:t>
            </a:r>
            <a:endParaRPr lang="en-US" altLang="ja-JP" sz="3200" dirty="0" smtClean="0"/>
          </a:p>
          <a:p>
            <a:pPr marL="1254026" lvl="1" indent="-571500">
              <a:buFont typeface="Wingdings" panose="05000000000000000000" pitchFamily="2" charset="2"/>
              <a:buChar char="ü"/>
            </a:pPr>
            <a:r>
              <a:rPr lang="ja-JP" altLang="en-US" sz="3200" dirty="0"/>
              <a:t>可読</a:t>
            </a:r>
            <a:r>
              <a:rPr lang="ja-JP" altLang="en-US" sz="3200" dirty="0" smtClean="0"/>
              <a:t>性（読みやすさ）確認</a:t>
            </a:r>
            <a:endParaRPr lang="en-US" altLang="ja-JP" sz="3200" dirty="0" smtClean="0"/>
          </a:p>
          <a:p>
            <a:pPr marL="1661955" lvl="2" indent="-571500">
              <a:buFont typeface="Wingdings" panose="05000000000000000000" pitchFamily="2" charset="2"/>
              <a:buChar char="p"/>
            </a:pPr>
            <a:r>
              <a:rPr lang="ja-JP" altLang="en-US" sz="2000" dirty="0" smtClean="0"/>
              <a:t>執筆者以外による読みやすさ</a:t>
            </a:r>
            <a:r>
              <a:rPr lang="en-US" altLang="ja-JP" sz="2000" dirty="0"/>
              <a:t>(</a:t>
            </a:r>
            <a:r>
              <a:rPr lang="ja-JP" altLang="en-US" sz="2000" dirty="0"/>
              <a:t>誤字、表現観点</a:t>
            </a:r>
            <a:r>
              <a:rPr lang="en-US" altLang="ja-JP" sz="2000" dirty="0" smtClean="0"/>
              <a:t>)</a:t>
            </a:r>
            <a:br>
              <a:rPr lang="en-US" altLang="ja-JP" sz="2000" dirty="0" smtClean="0"/>
            </a:br>
            <a:r>
              <a:rPr lang="ja-JP" altLang="en-US" sz="2000" dirty="0" smtClean="0"/>
              <a:t>観点レビュー</a:t>
            </a:r>
            <a:r>
              <a:rPr lang="en-US" altLang="ja-JP" sz="2000" dirty="0" smtClean="0"/>
              <a:t> (</a:t>
            </a:r>
            <a:r>
              <a:rPr lang="ja-JP" altLang="en-US" sz="2000" dirty="0" smtClean="0"/>
              <a:t>指摘残対応０件</a:t>
            </a:r>
            <a:r>
              <a:rPr lang="en-US" altLang="ja-JP" sz="2000" dirty="0" smtClean="0"/>
              <a:t>)</a:t>
            </a:r>
          </a:p>
          <a:p>
            <a:pPr marL="1254026" lvl="1" indent="-571500">
              <a:buFont typeface="Wingdings" panose="05000000000000000000" pitchFamily="2" charset="2"/>
              <a:buChar char="ü"/>
            </a:pPr>
            <a:r>
              <a:rPr lang="ja-JP" altLang="en-US" sz="3200" dirty="0" smtClean="0"/>
              <a:t>妥当性（記述内容の正しさ）確認</a:t>
            </a:r>
            <a:endParaRPr lang="en-US" altLang="ja-JP" sz="3200" dirty="0" smtClean="0"/>
          </a:p>
          <a:p>
            <a:pPr marL="1661955" lvl="2" indent="-571500">
              <a:buFont typeface="Wingdings" panose="05000000000000000000" pitchFamily="2" charset="2"/>
              <a:buChar char="p"/>
            </a:pPr>
            <a:r>
              <a:rPr lang="ja-JP" altLang="en-US" sz="2000" dirty="0" smtClean="0"/>
              <a:t>有識者</a:t>
            </a:r>
            <a:r>
              <a:rPr lang="ja-JP" altLang="en-US" sz="2000" dirty="0"/>
              <a:t>に</a:t>
            </a:r>
            <a:r>
              <a:rPr lang="ja-JP" altLang="en-US" sz="2000" dirty="0" smtClean="0"/>
              <a:t>よる技術観点レビュー</a:t>
            </a:r>
            <a:r>
              <a:rPr lang="en-US" altLang="ja-JP" sz="2000" dirty="0"/>
              <a:t/>
            </a:r>
            <a:br>
              <a:rPr lang="en-US" altLang="ja-JP" sz="2000" dirty="0"/>
            </a:br>
            <a:r>
              <a:rPr lang="en-US" altLang="ja-JP" sz="2000" dirty="0"/>
              <a:t>(</a:t>
            </a:r>
            <a:r>
              <a:rPr lang="ja-JP" altLang="en-US" sz="2000" dirty="0"/>
              <a:t>指摘残対応０件</a:t>
            </a:r>
            <a:r>
              <a:rPr lang="en-US" altLang="ja-JP" sz="2000" dirty="0"/>
              <a:t>)</a:t>
            </a:r>
          </a:p>
          <a:p>
            <a:pPr marL="1661955" lvl="2" indent="-571500">
              <a:buFont typeface="Wingdings" panose="05000000000000000000" pitchFamily="2" charset="2"/>
              <a:buChar char="p"/>
            </a:pPr>
            <a:r>
              <a:rPr lang="ja-JP" altLang="en-US" sz="2000" dirty="0" smtClean="0"/>
              <a:t>機能テストによる実現性の担保</a:t>
            </a:r>
            <a:r>
              <a:rPr lang="en-US" altLang="ja-JP" sz="2000" dirty="0"/>
              <a:t/>
            </a:r>
            <a:br>
              <a:rPr lang="en-US" altLang="ja-JP" sz="2000" dirty="0"/>
            </a:br>
            <a:r>
              <a:rPr lang="en-US" altLang="ja-JP" sz="2000" dirty="0" smtClean="0"/>
              <a:t>(success 100%)</a:t>
            </a:r>
            <a:endParaRPr lang="en-US" altLang="ja-JP" sz="2000" dirty="0"/>
          </a:p>
          <a:p>
            <a:pPr marL="1254026" lvl="1" indent="-571500">
              <a:buFont typeface="Wingdings" panose="05000000000000000000" pitchFamily="2" charset="2"/>
              <a:buChar char="ü"/>
            </a:pPr>
            <a:endParaRPr lang="en-US" altLang="ja-JP" sz="3200" dirty="0" smtClean="0"/>
          </a:p>
        </p:txBody>
      </p:sp>
    </p:spTree>
    <p:extLst>
      <p:ext uri="{BB962C8B-B14F-4D97-AF65-F5344CB8AC3E}">
        <p14:creationId xmlns:p14="http://schemas.microsoft.com/office/powerpoint/2010/main" val="19565415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ー 2"/>
          <p:cNvSpPr txBox="1">
            <a:spLocks/>
          </p:cNvSpPr>
          <p:nvPr/>
        </p:nvSpPr>
        <p:spPr>
          <a:xfrm>
            <a:off x="297366" y="836712"/>
            <a:ext cx="9337288" cy="5715704"/>
          </a:xfrm>
          <a:prstGeom prst="rect">
            <a:avLst/>
          </a:prstGeom>
        </p:spPr>
        <p:txBody>
          <a:bodyPr/>
          <a:lstStyle>
            <a:lvl1pPr marL="0" indent="0" algn="l" defTabSz="457133" rtl="0" eaLnBrk="1" latinLnBrk="0" hangingPunct="1">
              <a:spcBef>
                <a:spcPct val="20000"/>
              </a:spcBef>
              <a:buFontTx/>
              <a:buNone/>
              <a:defRPr kumimoji="1" lang="ja-JP" altLang="en-US" sz="2000" kern="1200">
                <a:solidFill>
                  <a:schemeClr val="tx1"/>
                </a:solidFill>
                <a:latin typeface="+mn-ea"/>
                <a:ea typeface="+mn-ea"/>
                <a:cs typeface="+mn-cs"/>
              </a:defRPr>
            </a:lvl1pPr>
            <a:lvl2pPr marL="682526" indent="-225392" algn="l" defTabSz="457133" rtl="0" eaLnBrk="1" latinLnBrk="0" hangingPunct="1">
              <a:spcBef>
                <a:spcPct val="20000"/>
              </a:spcBef>
              <a:buFont typeface="Wingdings" pitchFamily="2" charset="2"/>
              <a:buChar char="Ø"/>
              <a:defRPr kumimoji="1" lang="ja-JP" altLang="en-US" sz="1800" kern="120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2400" dirty="0" smtClean="0"/>
              <a:t>5.3.1</a:t>
            </a:r>
            <a:r>
              <a:rPr lang="ja-JP" altLang="en-US" sz="2400" dirty="0" smtClean="0"/>
              <a:t>版から以下の内容を加筆・修正した。</a:t>
            </a:r>
          </a:p>
          <a:p>
            <a:pPr marL="342900" indent="-342900">
              <a:buFont typeface="Wingdings" panose="05000000000000000000" pitchFamily="2" charset="2"/>
              <a:buChar char="u"/>
            </a:pPr>
            <a:r>
              <a:rPr lang="en-US" altLang="ja-JP" dirty="0" err="1" smtClean="0"/>
              <a:t>Thymeleaf</a:t>
            </a:r>
            <a:r>
              <a:rPr lang="ja-JP" altLang="en-US" dirty="0" smtClean="0"/>
              <a:t>に関する追加</a:t>
            </a:r>
            <a:endParaRPr lang="en-US" altLang="ja-JP" dirty="0" smtClean="0"/>
          </a:p>
          <a:p>
            <a:pPr marL="342900" indent="-342900">
              <a:buFont typeface="Wingdings" panose="05000000000000000000" pitchFamily="2" charset="2"/>
              <a:buChar char="u"/>
            </a:pPr>
            <a:r>
              <a:rPr lang="ja-JP" altLang="en-US" dirty="0" smtClean="0"/>
              <a:t>テスト実装に関する追加</a:t>
            </a:r>
          </a:p>
          <a:p>
            <a:pPr marL="342900" indent="-342900">
              <a:buFont typeface="Wingdings" panose="05000000000000000000" pitchFamily="2" charset="2"/>
              <a:buChar char="u"/>
            </a:pPr>
            <a:endParaRPr lang="en-US" altLang="ja-JP" sz="1200" dirty="0" smtClean="0"/>
          </a:p>
          <a:p>
            <a:pPr marL="342900" indent="-342900">
              <a:buFont typeface="Wingdings" panose="05000000000000000000" pitchFamily="2" charset="2"/>
              <a:buChar char="u"/>
            </a:pPr>
            <a:r>
              <a:rPr lang="ja-JP" altLang="en-US" dirty="0" smtClean="0"/>
              <a:t>レビュー結果（内部・外部レビュー）</a:t>
            </a:r>
          </a:p>
        </p:txBody>
      </p:sp>
      <p:sp>
        <p:nvSpPr>
          <p:cNvPr id="3" name="テキスト プレースホルダー 2"/>
          <p:cNvSpPr>
            <a:spLocks noGrp="1"/>
          </p:cNvSpPr>
          <p:nvPr>
            <p:ph type="body" sz="quarter" idx="10"/>
          </p:nvPr>
        </p:nvSpPr>
        <p:spPr/>
        <p:txBody>
          <a:bodyPr/>
          <a:lstStyle/>
          <a:p>
            <a:r>
              <a:rPr lang="ja-JP" altLang="en-US" dirty="0"/>
              <a:t>ガイドライン加筆・修正個所のレビュー結果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636652860"/>
              </p:ext>
            </p:extLst>
          </p:nvPr>
        </p:nvGraphicFramePr>
        <p:xfrm>
          <a:off x="344488" y="2708920"/>
          <a:ext cx="9302538" cy="2763520"/>
        </p:xfrm>
        <a:graphic>
          <a:graphicData uri="http://schemas.openxmlformats.org/drawingml/2006/table">
            <a:tbl>
              <a:tblPr firstRow="1" bandRow="1">
                <a:tableStyleId>{5C22544A-7EE6-4342-B048-85BDC9FD1C3A}</a:tableStyleId>
              </a:tblPr>
              <a:tblGrid>
                <a:gridCol w="1154568">
                  <a:extLst>
                    <a:ext uri="{9D8B030D-6E8A-4147-A177-3AD203B41FA5}">
                      <a16:colId xmlns:a16="http://schemas.microsoft.com/office/drawing/2014/main" val="20000"/>
                    </a:ext>
                  </a:extLst>
                </a:gridCol>
                <a:gridCol w="779918">
                  <a:extLst>
                    <a:ext uri="{9D8B030D-6E8A-4147-A177-3AD203B41FA5}">
                      <a16:colId xmlns:a16="http://schemas.microsoft.com/office/drawing/2014/main" val="20001"/>
                    </a:ext>
                  </a:extLst>
                </a:gridCol>
                <a:gridCol w="1014867">
                  <a:extLst>
                    <a:ext uri="{9D8B030D-6E8A-4147-A177-3AD203B41FA5}">
                      <a16:colId xmlns:a16="http://schemas.microsoft.com/office/drawing/2014/main" val="20002"/>
                    </a:ext>
                  </a:extLst>
                </a:gridCol>
                <a:gridCol w="832305">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832305">
                  <a:extLst>
                    <a:ext uri="{9D8B030D-6E8A-4147-A177-3AD203B41FA5}">
                      <a16:colId xmlns:a16="http://schemas.microsoft.com/office/drawing/2014/main" val="20005"/>
                    </a:ext>
                  </a:extLst>
                </a:gridCol>
                <a:gridCol w="832305">
                  <a:extLst>
                    <a:ext uri="{9D8B030D-6E8A-4147-A177-3AD203B41FA5}">
                      <a16:colId xmlns:a16="http://schemas.microsoft.com/office/drawing/2014/main" val="20006"/>
                    </a:ext>
                  </a:extLst>
                </a:gridCol>
                <a:gridCol w="832305">
                  <a:extLst>
                    <a:ext uri="{9D8B030D-6E8A-4147-A177-3AD203B41FA5}">
                      <a16:colId xmlns:a16="http://schemas.microsoft.com/office/drawing/2014/main" val="20007"/>
                    </a:ext>
                  </a:extLst>
                </a:gridCol>
                <a:gridCol w="832305">
                  <a:extLst>
                    <a:ext uri="{9D8B030D-6E8A-4147-A177-3AD203B41FA5}">
                      <a16:colId xmlns:a16="http://schemas.microsoft.com/office/drawing/2014/main" val="20008"/>
                    </a:ext>
                  </a:extLst>
                </a:gridCol>
                <a:gridCol w="711655">
                  <a:extLst>
                    <a:ext uri="{9D8B030D-6E8A-4147-A177-3AD203B41FA5}">
                      <a16:colId xmlns:a16="http://schemas.microsoft.com/office/drawing/2014/main" val="20009"/>
                    </a:ext>
                  </a:extLst>
                </a:gridCol>
                <a:gridCol w="711655">
                  <a:extLst>
                    <a:ext uri="{9D8B030D-6E8A-4147-A177-3AD203B41FA5}">
                      <a16:colId xmlns:a16="http://schemas.microsoft.com/office/drawing/2014/main" val="20010"/>
                    </a:ext>
                  </a:extLst>
                </a:gridCol>
              </a:tblGrid>
              <a:tr h="370840">
                <a:tc rowSpan="2">
                  <a:txBody>
                    <a:bodyPr/>
                    <a:lstStyle/>
                    <a:p>
                      <a:pPr algn="ctr"/>
                      <a:r>
                        <a:rPr kumimoji="1" lang="ja-JP" altLang="en-US" sz="1800" dirty="0" smtClean="0">
                          <a:solidFill>
                            <a:schemeClr val="tx1"/>
                          </a:solidFill>
                        </a:rPr>
                        <a:t>対象</a:t>
                      </a:r>
                      <a:endParaRPr kumimoji="1" lang="ja-JP" altLang="en-US" sz="1800" dirty="0">
                        <a:solidFill>
                          <a:schemeClr val="tx1"/>
                        </a:solidFill>
                      </a:endParaRPr>
                    </a:p>
                  </a:txBody>
                  <a:tcPr marL="87540" marR="87540" anchor="ctr">
                    <a:solidFill>
                      <a:schemeClr val="accent2"/>
                    </a:solidFill>
                  </a:tcPr>
                </a:tc>
                <a:tc rowSpan="2">
                  <a:txBody>
                    <a:bodyPr/>
                    <a:lstStyle/>
                    <a:p>
                      <a:pPr algn="ctr"/>
                      <a:r>
                        <a:rPr kumimoji="1" lang="ja-JP" altLang="en-US" sz="1800" dirty="0" smtClean="0">
                          <a:solidFill>
                            <a:schemeClr val="tx1"/>
                          </a:solidFill>
                        </a:rPr>
                        <a:t>種別</a:t>
                      </a:r>
                      <a:endParaRPr kumimoji="1" lang="ja-JP" altLang="en-US" sz="1800" dirty="0">
                        <a:solidFill>
                          <a:schemeClr val="tx1"/>
                        </a:solidFill>
                      </a:endParaRPr>
                    </a:p>
                  </a:txBody>
                  <a:tcPr marL="87540" marR="87540" anchor="ctr">
                    <a:solidFill>
                      <a:schemeClr val="accent2"/>
                    </a:solidFill>
                  </a:tcPr>
                </a:tc>
                <a:tc rowSpan="2">
                  <a:txBody>
                    <a:bodyPr/>
                    <a:lstStyle/>
                    <a:p>
                      <a:pPr algn="ctr"/>
                      <a:r>
                        <a:rPr kumimoji="1" lang="ja-JP" altLang="en-US" sz="1800" dirty="0" smtClean="0">
                          <a:solidFill>
                            <a:schemeClr val="tx1"/>
                          </a:solidFill>
                        </a:rPr>
                        <a:t>ページ</a:t>
                      </a:r>
                      <a:endParaRPr kumimoji="1" lang="en-US" altLang="ja-JP" sz="1800" dirty="0" smtClean="0">
                        <a:solidFill>
                          <a:schemeClr val="tx1"/>
                        </a:solidFill>
                      </a:endParaRPr>
                    </a:p>
                    <a:p>
                      <a:pPr algn="ctr"/>
                      <a:r>
                        <a:rPr kumimoji="1" lang="ja-JP" altLang="en-US" sz="1800" dirty="0" smtClean="0">
                          <a:solidFill>
                            <a:schemeClr val="tx1"/>
                          </a:solidFill>
                        </a:rPr>
                        <a:t>概算数</a:t>
                      </a:r>
                      <a:endParaRPr kumimoji="1" lang="en-US" altLang="ja-JP" sz="1800" dirty="0" smtClean="0">
                        <a:solidFill>
                          <a:schemeClr val="tx1"/>
                        </a:solidFill>
                      </a:endParaRPr>
                    </a:p>
                    <a:p>
                      <a:pPr algn="ctr"/>
                      <a:r>
                        <a:rPr kumimoji="1" lang="en-US" altLang="ja-JP" sz="1100" dirty="0" smtClean="0">
                          <a:solidFill>
                            <a:schemeClr val="tx1"/>
                          </a:solidFill>
                        </a:rPr>
                        <a:t>(A4</a:t>
                      </a:r>
                      <a:r>
                        <a:rPr kumimoji="1" lang="ja-JP" altLang="en-US" sz="1100" dirty="0" smtClean="0">
                          <a:solidFill>
                            <a:schemeClr val="tx1"/>
                          </a:solidFill>
                        </a:rPr>
                        <a:t>印刷換算</a:t>
                      </a:r>
                      <a:r>
                        <a:rPr kumimoji="1" lang="en-US" altLang="ja-JP" sz="1100" dirty="0" smtClean="0">
                          <a:solidFill>
                            <a:schemeClr val="tx1"/>
                          </a:solidFill>
                        </a:rPr>
                        <a:t>)</a:t>
                      </a:r>
                      <a:endParaRPr kumimoji="1" lang="ja-JP" altLang="en-US" sz="1100" dirty="0">
                        <a:solidFill>
                          <a:schemeClr val="tx1"/>
                        </a:solidFill>
                      </a:endParaRPr>
                    </a:p>
                  </a:txBody>
                  <a:tcPr marL="87540" marR="87540" anchor="ctr">
                    <a:solidFill>
                      <a:schemeClr val="accent2"/>
                    </a:solidFill>
                  </a:tcPr>
                </a:tc>
                <a:tc gridSpan="2">
                  <a:txBody>
                    <a:bodyPr/>
                    <a:lstStyle/>
                    <a:p>
                      <a:pPr algn="ctr"/>
                      <a:r>
                        <a:rPr kumimoji="1" lang="ja-JP" altLang="en-US" sz="1800" dirty="0" smtClean="0">
                          <a:solidFill>
                            <a:schemeClr val="tx1"/>
                          </a:solidFill>
                        </a:rPr>
                        <a:t>ソ工推</a:t>
                      </a:r>
                      <a:endParaRPr kumimoji="1" lang="en-US" altLang="ja-JP" sz="1800" dirty="0" smtClean="0">
                        <a:solidFill>
                          <a:schemeClr val="tx1"/>
                        </a:solidFill>
                      </a:endParaRPr>
                    </a:p>
                    <a:p>
                      <a:pPr algn="ctr"/>
                      <a:r>
                        <a:rPr kumimoji="1" lang="ja-JP" altLang="en-US" sz="1800" dirty="0" smtClean="0">
                          <a:solidFill>
                            <a:schemeClr val="tx1"/>
                          </a:solidFill>
                        </a:rPr>
                        <a:t>オンライン</a:t>
                      </a:r>
                      <a:r>
                        <a:rPr kumimoji="1" lang="en-US" altLang="ja-JP" sz="1800" dirty="0" smtClean="0">
                          <a:solidFill>
                            <a:schemeClr val="tx1"/>
                          </a:solidFill>
                        </a:rPr>
                        <a:t>T</a:t>
                      </a:r>
                    </a:p>
                    <a:p>
                      <a:pPr algn="ctr"/>
                      <a:r>
                        <a:rPr kumimoji="1" lang="ja-JP" altLang="en-US" sz="1800" dirty="0" smtClean="0">
                          <a:solidFill>
                            <a:schemeClr val="tx1"/>
                          </a:solidFill>
                        </a:rPr>
                        <a:t>担当者</a:t>
                      </a:r>
                    </a:p>
                  </a:txBody>
                  <a:tcPr marL="87540" marR="87540" anchor="ctr">
                    <a:solidFill>
                      <a:schemeClr val="accent2"/>
                    </a:solidFill>
                  </a:tcPr>
                </a:tc>
                <a:tc hMerge="1">
                  <a:txBody>
                    <a:bodyPr/>
                    <a:lstStyle/>
                    <a:p>
                      <a:pPr marL="0" marR="0" indent="0" algn="l" defTabSz="457133" rtl="0" eaLnBrk="1" fontAlgn="auto" latinLnBrk="0" hangingPunct="1">
                        <a:lnSpc>
                          <a:spcPct val="100000"/>
                        </a:lnSpc>
                        <a:spcBef>
                          <a:spcPts val="0"/>
                        </a:spcBef>
                        <a:spcAft>
                          <a:spcPts val="0"/>
                        </a:spcAft>
                        <a:buClrTx/>
                        <a:buSzTx/>
                        <a:buFontTx/>
                        <a:buNone/>
                        <a:tabLst/>
                        <a:defRPr/>
                      </a:pPr>
                      <a:endParaRPr kumimoji="1" lang="ja-JP" altLang="en-US" dirty="0" smtClean="0">
                        <a:solidFill>
                          <a:schemeClr val="tx1"/>
                        </a:solidFill>
                      </a:endParaRPr>
                    </a:p>
                  </a:txBody>
                  <a:tcPr/>
                </a:tc>
                <a:tc gridSpan="2">
                  <a:txBody>
                    <a:bodyPr/>
                    <a:lstStyle/>
                    <a:p>
                      <a:pPr marL="0" marR="0" indent="0" algn="ctr" defTabSz="457133" rtl="0" eaLnBrk="1" fontAlgn="auto" latinLnBrk="0" hangingPunct="1">
                        <a:lnSpc>
                          <a:spcPct val="100000"/>
                        </a:lnSpc>
                        <a:spcBef>
                          <a:spcPts val="0"/>
                        </a:spcBef>
                        <a:spcAft>
                          <a:spcPts val="0"/>
                        </a:spcAft>
                        <a:buClrTx/>
                        <a:buSzTx/>
                        <a:buFontTx/>
                        <a:buNone/>
                        <a:tabLst/>
                        <a:defRPr/>
                      </a:pPr>
                      <a:r>
                        <a:rPr kumimoji="1" lang="en-US" altLang="ja-JP" sz="1800" dirty="0" smtClean="0">
                          <a:solidFill>
                            <a:schemeClr val="tx1"/>
                          </a:solidFill>
                        </a:rPr>
                        <a:t>NTT</a:t>
                      </a:r>
                    </a:p>
                    <a:p>
                      <a:pPr marL="0" marR="0" indent="0" algn="ctr" defTabSz="457133" rtl="0" eaLnBrk="1" fontAlgn="auto" latinLnBrk="0" hangingPunct="1">
                        <a:lnSpc>
                          <a:spcPct val="100000"/>
                        </a:lnSpc>
                        <a:spcBef>
                          <a:spcPts val="0"/>
                        </a:spcBef>
                        <a:spcAft>
                          <a:spcPts val="0"/>
                        </a:spcAft>
                        <a:buClrTx/>
                        <a:buSzTx/>
                        <a:buFontTx/>
                        <a:buNone/>
                        <a:tabLst/>
                        <a:defRPr/>
                      </a:pPr>
                      <a:r>
                        <a:rPr kumimoji="1" lang="en-US" altLang="ja-JP" sz="1800" dirty="0" smtClean="0">
                          <a:solidFill>
                            <a:schemeClr val="tx1"/>
                          </a:solidFill>
                        </a:rPr>
                        <a:t>SIC/CW</a:t>
                      </a:r>
                    </a:p>
                    <a:p>
                      <a:pPr marL="0" marR="0" indent="0" algn="ctr" defTabSz="457133" rtl="0" eaLnBrk="1" fontAlgn="auto" latinLnBrk="0" hangingPunct="1">
                        <a:lnSpc>
                          <a:spcPct val="100000"/>
                        </a:lnSpc>
                        <a:spcBef>
                          <a:spcPts val="0"/>
                        </a:spcBef>
                        <a:spcAft>
                          <a:spcPts val="0"/>
                        </a:spcAft>
                        <a:buClrTx/>
                        <a:buSzTx/>
                        <a:buFontTx/>
                        <a:buNone/>
                        <a:tabLst/>
                        <a:defRPr/>
                      </a:pPr>
                      <a:r>
                        <a:rPr kumimoji="1" lang="ja-JP" altLang="en-US" sz="1800" dirty="0" smtClean="0">
                          <a:solidFill>
                            <a:schemeClr val="tx1"/>
                          </a:solidFill>
                        </a:rPr>
                        <a:t>担当者</a:t>
                      </a:r>
                    </a:p>
                  </a:txBody>
                  <a:tcPr marL="87540" marR="87540" anchor="ctr">
                    <a:solidFill>
                      <a:schemeClr val="accent4">
                        <a:lumMod val="60000"/>
                        <a:lumOff val="40000"/>
                      </a:schemeClr>
                    </a:solidFill>
                  </a:tcPr>
                </a:tc>
                <a:tc hMerge="1">
                  <a:txBody>
                    <a:bodyPr/>
                    <a:lstStyle/>
                    <a:p>
                      <a:endParaRPr kumimoji="1" lang="ja-JP" altLang="en-US"/>
                    </a:p>
                  </a:txBody>
                  <a:tcPr/>
                </a:tc>
                <a:tc gridSpan="2">
                  <a:txBody>
                    <a:bodyPr/>
                    <a:lstStyle/>
                    <a:p>
                      <a:pPr marL="0" marR="0" indent="0" algn="ctr" defTabSz="457133" rtl="0" eaLnBrk="1" fontAlgn="auto" latinLnBrk="0" hangingPunct="1">
                        <a:lnSpc>
                          <a:spcPct val="100000"/>
                        </a:lnSpc>
                        <a:spcBef>
                          <a:spcPts val="0"/>
                        </a:spcBef>
                        <a:spcAft>
                          <a:spcPts val="0"/>
                        </a:spcAft>
                        <a:buClrTx/>
                        <a:buSzTx/>
                        <a:buFontTx/>
                        <a:buNone/>
                        <a:tabLst/>
                        <a:defRPr/>
                      </a:pPr>
                      <a:r>
                        <a:rPr kumimoji="1" lang="ja-JP" altLang="en-US" sz="1800" dirty="0" smtClean="0">
                          <a:solidFill>
                            <a:schemeClr val="tx1"/>
                          </a:solidFill>
                        </a:rPr>
                        <a:t>ソ工推</a:t>
                      </a:r>
                      <a:endParaRPr kumimoji="1" lang="en-US" altLang="ja-JP" sz="1800" dirty="0" smtClean="0">
                        <a:solidFill>
                          <a:schemeClr val="tx1"/>
                        </a:solidFill>
                      </a:endParaRPr>
                    </a:p>
                    <a:p>
                      <a:pPr marL="0" marR="0" indent="0" algn="ctr" defTabSz="457133" rtl="0" eaLnBrk="1" fontAlgn="auto" latinLnBrk="0" hangingPunct="1">
                        <a:lnSpc>
                          <a:spcPct val="100000"/>
                        </a:lnSpc>
                        <a:spcBef>
                          <a:spcPts val="0"/>
                        </a:spcBef>
                        <a:spcAft>
                          <a:spcPts val="0"/>
                        </a:spcAft>
                        <a:buClrTx/>
                        <a:buSzTx/>
                        <a:buFontTx/>
                        <a:buNone/>
                        <a:tabLst/>
                        <a:defRPr/>
                      </a:pPr>
                      <a:r>
                        <a:rPr kumimoji="1" lang="ja-JP" altLang="en-US" sz="1800" dirty="0" smtClean="0">
                          <a:solidFill>
                            <a:schemeClr val="tx1"/>
                          </a:solidFill>
                        </a:rPr>
                        <a:t>テスト</a:t>
                      </a:r>
                      <a:r>
                        <a:rPr kumimoji="1" lang="en-US" altLang="ja-JP" sz="1800" dirty="0" smtClean="0">
                          <a:solidFill>
                            <a:schemeClr val="tx1"/>
                          </a:solidFill>
                        </a:rPr>
                        <a:t>T</a:t>
                      </a:r>
                    </a:p>
                    <a:p>
                      <a:pPr marL="0" marR="0" indent="0" algn="ctr" defTabSz="457133" rtl="0" eaLnBrk="1" fontAlgn="auto" latinLnBrk="0" hangingPunct="1">
                        <a:lnSpc>
                          <a:spcPct val="100000"/>
                        </a:lnSpc>
                        <a:spcBef>
                          <a:spcPts val="0"/>
                        </a:spcBef>
                        <a:spcAft>
                          <a:spcPts val="0"/>
                        </a:spcAft>
                        <a:buClrTx/>
                        <a:buSzTx/>
                        <a:buFontTx/>
                        <a:buNone/>
                        <a:tabLst/>
                        <a:defRPr/>
                      </a:pPr>
                      <a:r>
                        <a:rPr kumimoji="1" lang="ja-JP" altLang="en-US" sz="1800" dirty="0" smtClean="0">
                          <a:solidFill>
                            <a:schemeClr val="tx1"/>
                          </a:solidFill>
                        </a:rPr>
                        <a:t>有識者</a:t>
                      </a:r>
                    </a:p>
                  </a:txBody>
                  <a:tcPr marL="87540" marR="87540" anchor="ctr">
                    <a:solidFill>
                      <a:schemeClr val="accent5"/>
                    </a:solidFill>
                  </a:tcPr>
                </a:tc>
                <a:tc hMerge="1">
                  <a:txBody>
                    <a:bodyPr/>
                    <a:lstStyle/>
                    <a:p>
                      <a:pPr marL="0" marR="0" indent="0" algn="ctr" defTabSz="457133" rtl="0" eaLnBrk="1" fontAlgn="auto" latinLnBrk="0" hangingPunct="1">
                        <a:lnSpc>
                          <a:spcPct val="100000"/>
                        </a:lnSpc>
                        <a:spcBef>
                          <a:spcPts val="0"/>
                        </a:spcBef>
                        <a:spcAft>
                          <a:spcPts val="0"/>
                        </a:spcAft>
                        <a:buClrTx/>
                        <a:buSzTx/>
                        <a:buFontTx/>
                        <a:buNone/>
                        <a:tabLst/>
                        <a:defRPr/>
                      </a:pPr>
                      <a:endParaRPr kumimoji="1" lang="ja-JP" altLang="en-US" sz="1800" dirty="0" smtClean="0">
                        <a:solidFill>
                          <a:schemeClr val="tx1"/>
                        </a:solidFill>
                      </a:endParaRPr>
                    </a:p>
                  </a:txBody>
                  <a:tcPr marL="87540" marR="87540" anchor="ctr">
                    <a:solidFill>
                      <a:schemeClr val="accent5"/>
                    </a:solidFill>
                  </a:tcPr>
                </a:tc>
                <a:tc rowSpan="2">
                  <a:txBody>
                    <a:bodyPr/>
                    <a:lstStyle/>
                    <a:p>
                      <a:pPr marL="0" marR="0" indent="0" algn="ctr" defTabSz="457133" rtl="0" eaLnBrk="1" fontAlgn="auto" latinLnBrk="0" hangingPunct="1">
                        <a:lnSpc>
                          <a:spcPct val="100000"/>
                        </a:lnSpc>
                        <a:spcBef>
                          <a:spcPts val="0"/>
                        </a:spcBef>
                        <a:spcAft>
                          <a:spcPts val="0"/>
                        </a:spcAft>
                        <a:buClrTx/>
                        <a:buSzTx/>
                        <a:buFontTx/>
                        <a:buNone/>
                        <a:tabLst/>
                        <a:defRPr/>
                      </a:pPr>
                      <a:r>
                        <a:rPr kumimoji="1" lang="ja-JP" altLang="en-US" sz="1800" dirty="0" smtClean="0">
                          <a:solidFill>
                            <a:schemeClr val="tx1"/>
                          </a:solidFill>
                        </a:rPr>
                        <a:t>合計</a:t>
                      </a:r>
                    </a:p>
                  </a:txBody>
                  <a:tcPr marL="87540" marR="87540" anchor="ctr">
                    <a:solidFill>
                      <a:schemeClr val="accent2"/>
                    </a:solidFill>
                  </a:tcPr>
                </a:tc>
                <a:tc rowSpan="2">
                  <a:txBody>
                    <a:bodyPr/>
                    <a:lstStyle/>
                    <a:p>
                      <a:pPr marL="0" marR="0" indent="0" algn="ctr" defTabSz="457133" rtl="0" eaLnBrk="1" fontAlgn="auto" latinLnBrk="0" hangingPunct="1">
                        <a:lnSpc>
                          <a:spcPct val="100000"/>
                        </a:lnSpc>
                        <a:spcBef>
                          <a:spcPts val="0"/>
                        </a:spcBef>
                        <a:spcAft>
                          <a:spcPts val="0"/>
                        </a:spcAft>
                        <a:buClrTx/>
                        <a:buSzTx/>
                        <a:buFontTx/>
                        <a:buNone/>
                        <a:tabLst/>
                        <a:defRPr/>
                      </a:pPr>
                      <a:r>
                        <a:rPr kumimoji="1" lang="ja-JP" altLang="en-US" sz="1800" dirty="0" smtClean="0">
                          <a:solidFill>
                            <a:schemeClr val="tx1"/>
                          </a:solidFill>
                        </a:rPr>
                        <a:t>対応</a:t>
                      </a:r>
                      <a:endParaRPr kumimoji="1" lang="en-US" altLang="ja-JP" sz="1800" dirty="0" smtClean="0">
                        <a:solidFill>
                          <a:schemeClr val="tx1"/>
                        </a:solidFill>
                      </a:endParaRPr>
                    </a:p>
                    <a:p>
                      <a:pPr marL="0" marR="0" indent="0" algn="ctr" defTabSz="457133" rtl="0" eaLnBrk="1" fontAlgn="auto" latinLnBrk="0" hangingPunct="1">
                        <a:lnSpc>
                          <a:spcPct val="100000"/>
                        </a:lnSpc>
                        <a:spcBef>
                          <a:spcPts val="0"/>
                        </a:spcBef>
                        <a:spcAft>
                          <a:spcPts val="0"/>
                        </a:spcAft>
                        <a:buClrTx/>
                        <a:buSzTx/>
                        <a:buFontTx/>
                        <a:buNone/>
                        <a:tabLst/>
                        <a:defRPr/>
                      </a:pPr>
                      <a:r>
                        <a:rPr kumimoji="1" lang="ja-JP" altLang="en-US" sz="1800" dirty="0" smtClean="0">
                          <a:solidFill>
                            <a:schemeClr val="tx1"/>
                          </a:solidFill>
                        </a:rPr>
                        <a:t>済</a:t>
                      </a:r>
                    </a:p>
                  </a:txBody>
                  <a:tcPr marL="87540" marR="87540" anchor="ctr">
                    <a:solidFill>
                      <a:schemeClr val="accent2"/>
                    </a:solidFill>
                  </a:tcPr>
                </a:tc>
                <a:extLst>
                  <a:ext uri="{0D108BD9-81ED-4DB2-BD59-A6C34878D82A}">
                    <a16:rowId xmlns:a16="http://schemas.microsoft.com/office/drawing/2014/main" val="10000"/>
                  </a:ext>
                </a:extLst>
              </a:tr>
              <a:tr h="357368">
                <a:tc vMerge="1">
                  <a:txBody>
                    <a:bodyPr/>
                    <a:lstStyle/>
                    <a:p>
                      <a:endParaRPr kumimoji="1" lang="ja-JP" altLang="en-US" dirty="0">
                        <a:solidFill>
                          <a:schemeClr val="tx1"/>
                        </a:solidFill>
                      </a:endParaRPr>
                    </a:p>
                  </a:txBody>
                  <a:tcPr>
                    <a:solidFill>
                      <a:schemeClr val="bg2">
                        <a:lumMod val="90000"/>
                      </a:schemeClr>
                    </a:solidFill>
                  </a:tcPr>
                </a:tc>
                <a:tc vMerge="1">
                  <a:txBody>
                    <a:bodyPr/>
                    <a:lstStyle/>
                    <a:p>
                      <a:endParaRPr kumimoji="1" lang="ja-JP" altLang="en-US"/>
                    </a:p>
                  </a:txBody>
                  <a:tcPr/>
                </a:tc>
                <a:tc vMerge="1">
                  <a:txBody>
                    <a:bodyPr/>
                    <a:lstStyle/>
                    <a:p>
                      <a:endParaRPr kumimoji="1" lang="ja-JP" altLang="en-US" dirty="0">
                        <a:solidFill>
                          <a:schemeClr val="tx1"/>
                        </a:solidFill>
                      </a:endParaRPr>
                    </a:p>
                  </a:txBody>
                  <a:tcPr>
                    <a:solidFill>
                      <a:schemeClr val="bg2">
                        <a:lumMod val="90000"/>
                      </a:schemeClr>
                    </a:solidFill>
                  </a:tcPr>
                </a:tc>
                <a:tc>
                  <a:txBody>
                    <a:bodyPr/>
                    <a:lstStyle/>
                    <a:p>
                      <a:pPr marL="0" marR="0" indent="0" algn="l" defTabSz="457133" rtl="0" eaLnBrk="1" fontAlgn="auto" latinLnBrk="0" hangingPunct="1">
                        <a:lnSpc>
                          <a:spcPct val="100000"/>
                        </a:lnSpc>
                        <a:spcBef>
                          <a:spcPts val="0"/>
                        </a:spcBef>
                        <a:spcAft>
                          <a:spcPts val="0"/>
                        </a:spcAft>
                        <a:buClrTx/>
                        <a:buSzTx/>
                        <a:buFontTx/>
                        <a:buNone/>
                        <a:tabLst/>
                        <a:defRPr/>
                      </a:pPr>
                      <a:r>
                        <a:rPr kumimoji="1" lang="en-US" altLang="ja-JP" sz="1800" dirty="0" smtClean="0">
                          <a:solidFill>
                            <a:schemeClr val="tx1"/>
                          </a:solidFill>
                        </a:rPr>
                        <a:t>1</a:t>
                      </a:r>
                      <a:r>
                        <a:rPr kumimoji="1" lang="ja-JP" altLang="en-US" sz="1800" dirty="0" smtClean="0">
                          <a:solidFill>
                            <a:schemeClr val="tx1"/>
                          </a:solidFill>
                        </a:rPr>
                        <a:t>回目</a:t>
                      </a:r>
                    </a:p>
                  </a:txBody>
                  <a:tcPr marL="87540" marR="87540">
                    <a:solidFill>
                      <a:schemeClr val="accent2"/>
                    </a:solidFill>
                  </a:tcPr>
                </a:tc>
                <a:tc>
                  <a:txBody>
                    <a:bodyPr/>
                    <a:lstStyle/>
                    <a:p>
                      <a:pPr marL="0" marR="0" indent="0" algn="l" defTabSz="457133" rtl="0" eaLnBrk="1" fontAlgn="auto" latinLnBrk="0" hangingPunct="1">
                        <a:lnSpc>
                          <a:spcPct val="100000"/>
                        </a:lnSpc>
                        <a:spcBef>
                          <a:spcPts val="0"/>
                        </a:spcBef>
                        <a:spcAft>
                          <a:spcPts val="0"/>
                        </a:spcAft>
                        <a:buClrTx/>
                        <a:buSzTx/>
                        <a:buFontTx/>
                        <a:buNone/>
                        <a:tabLst/>
                        <a:defRPr/>
                      </a:pPr>
                      <a:r>
                        <a:rPr kumimoji="1" lang="en-US" altLang="ja-JP" sz="1800" dirty="0" smtClean="0">
                          <a:solidFill>
                            <a:schemeClr val="tx1"/>
                          </a:solidFill>
                        </a:rPr>
                        <a:t>2</a:t>
                      </a:r>
                      <a:r>
                        <a:rPr kumimoji="1" lang="ja-JP" altLang="en-US" sz="1800" dirty="0" smtClean="0">
                          <a:solidFill>
                            <a:schemeClr val="tx1"/>
                          </a:solidFill>
                        </a:rPr>
                        <a:t>回目</a:t>
                      </a:r>
                    </a:p>
                  </a:txBody>
                  <a:tcPr marL="87540" marR="87540">
                    <a:solidFill>
                      <a:schemeClr val="accent2"/>
                    </a:solidFill>
                  </a:tcPr>
                </a:tc>
                <a:tc>
                  <a:txBody>
                    <a:bodyPr/>
                    <a:lstStyle/>
                    <a:p>
                      <a:pPr marL="0" marR="0" indent="0" algn="l" defTabSz="457133" rtl="0" eaLnBrk="1" fontAlgn="auto" latinLnBrk="0" hangingPunct="1">
                        <a:lnSpc>
                          <a:spcPct val="100000"/>
                        </a:lnSpc>
                        <a:spcBef>
                          <a:spcPts val="0"/>
                        </a:spcBef>
                        <a:spcAft>
                          <a:spcPts val="0"/>
                        </a:spcAft>
                        <a:buClrTx/>
                        <a:buSzTx/>
                        <a:buFontTx/>
                        <a:buNone/>
                        <a:tabLst/>
                        <a:defRPr/>
                      </a:pPr>
                      <a:r>
                        <a:rPr kumimoji="1" lang="en-US" altLang="ja-JP" sz="1800" dirty="0" smtClean="0">
                          <a:solidFill>
                            <a:schemeClr val="tx1"/>
                          </a:solidFill>
                        </a:rPr>
                        <a:t>1</a:t>
                      </a:r>
                      <a:r>
                        <a:rPr kumimoji="1" lang="ja-JP" altLang="en-US" sz="1800" dirty="0" smtClean="0">
                          <a:solidFill>
                            <a:schemeClr val="tx1"/>
                          </a:solidFill>
                        </a:rPr>
                        <a:t>回目</a:t>
                      </a:r>
                    </a:p>
                  </a:txBody>
                  <a:tcPr marL="87540" marR="87540">
                    <a:solidFill>
                      <a:schemeClr val="accent4">
                        <a:lumMod val="60000"/>
                        <a:lumOff val="40000"/>
                      </a:schemeClr>
                    </a:solidFill>
                  </a:tcPr>
                </a:tc>
                <a:tc>
                  <a:txBody>
                    <a:bodyPr/>
                    <a:lstStyle/>
                    <a:p>
                      <a:pPr marL="0" marR="0" indent="0" algn="l" defTabSz="457133" rtl="0" eaLnBrk="1" fontAlgn="auto" latinLnBrk="0" hangingPunct="1">
                        <a:lnSpc>
                          <a:spcPct val="100000"/>
                        </a:lnSpc>
                        <a:spcBef>
                          <a:spcPts val="0"/>
                        </a:spcBef>
                        <a:spcAft>
                          <a:spcPts val="0"/>
                        </a:spcAft>
                        <a:buClrTx/>
                        <a:buSzTx/>
                        <a:buFontTx/>
                        <a:buNone/>
                        <a:tabLst/>
                        <a:defRPr/>
                      </a:pPr>
                      <a:r>
                        <a:rPr kumimoji="1" lang="en-US" altLang="ja-JP" sz="1800" dirty="0" smtClean="0">
                          <a:solidFill>
                            <a:schemeClr val="tx1"/>
                          </a:solidFill>
                        </a:rPr>
                        <a:t>2</a:t>
                      </a:r>
                      <a:r>
                        <a:rPr kumimoji="1" lang="ja-JP" altLang="en-US" sz="1800" dirty="0" smtClean="0">
                          <a:solidFill>
                            <a:schemeClr val="tx1"/>
                          </a:solidFill>
                        </a:rPr>
                        <a:t>回目</a:t>
                      </a:r>
                    </a:p>
                  </a:txBody>
                  <a:tcPr marL="87540" marR="87540">
                    <a:solidFill>
                      <a:schemeClr val="accent4">
                        <a:lumMod val="60000"/>
                        <a:lumOff val="40000"/>
                      </a:schemeClr>
                    </a:solidFill>
                  </a:tcPr>
                </a:tc>
                <a:tc>
                  <a:txBody>
                    <a:bodyPr/>
                    <a:lstStyle/>
                    <a:p>
                      <a:pPr marL="0" marR="0" indent="0" algn="l" defTabSz="457133" rtl="0" eaLnBrk="1" fontAlgn="auto" latinLnBrk="0" hangingPunct="1">
                        <a:lnSpc>
                          <a:spcPct val="100000"/>
                        </a:lnSpc>
                        <a:spcBef>
                          <a:spcPts val="0"/>
                        </a:spcBef>
                        <a:spcAft>
                          <a:spcPts val="0"/>
                        </a:spcAft>
                        <a:buClrTx/>
                        <a:buSzTx/>
                        <a:buFontTx/>
                        <a:buNone/>
                        <a:tabLst/>
                        <a:defRPr/>
                      </a:pPr>
                      <a:r>
                        <a:rPr kumimoji="1" lang="en-US" altLang="ja-JP" sz="1800" dirty="0" smtClean="0">
                          <a:solidFill>
                            <a:schemeClr val="tx1"/>
                          </a:solidFill>
                        </a:rPr>
                        <a:t>1</a:t>
                      </a:r>
                      <a:r>
                        <a:rPr kumimoji="1" lang="ja-JP" altLang="en-US" sz="1800" dirty="0" smtClean="0">
                          <a:solidFill>
                            <a:schemeClr val="tx1"/>
                          </a:solidFill>
                        </a:rPr>
                        <a:t>回目</a:t>
                      </a:r>
                    </a:p>
                  </a:txBody>
                  <a:tcPr marL="87540" marR="87540">
                    <a:solidFill>
                      <a:schemeClr val="accent5"/>
                    </a:solidFill>
                  </a:tcPr>
                </a:tc>
                <a:tc>
                  <a:txBody>
                    <a:bodyPr/>
                    <a:lstStyle/>
                    <a:p>
                      <a:pPr marL="0" marR="0" indent="0" algn="l" defTabSz="457133" rtl="0" eaLnBrk="1" fontAlgn="auto" latinLnBrk="0" hangingPunct="1">
                        <a:lnSpc>
                          <a:spcPct val="100000"/>
                        </a:lnSpc>
                        <a:spcBef>
                          <a:spcPts val="0"/>
                        </a:spcBef>
                        <a:spcAft>
                          <a:spcPts val="0"/>
                        </a:spcAft>
                        <a:buClrTx/>
                        <a:buSzTx/>
                        <a:buFontTx/>
                        <a:buNone/>
                        <a:tabLst/>
                        <a:defRPr/>
                      </a:pPr>
                      <a:r>
                        <a:rPr kumimoji="1" lang="en-US" altLang="ja-JP" sz="1800" dirty="0" smtClean="0">
                          <a:solidFill>
                            <a:schemeClr val="tx1"/>
                          </a:solidFill>
                        </a:rPr>
                        <a:t>2</a:t>
                      </a:r>
                      <a:r>
                        <a:rPr kumimoji="1" lang="ja-JP" altLang="en-US" sz="1800" dirty="0" smtClean="0">
                          <a:solidFill>
                            <a:schemeClr val="tx1"/>
                          </a:solidFill>
                        </a:rPr>
                        <a:t>回目</a:t>
                      </a:r>
                    </a:p>
                  </a:txBody>
                  <a:tcPr marL="87540" marR="87540">
                    <a:solidFill>
                      <a:schemeClr val="accent5"/>
                    </a:solidFill>
                  </a:tcPr>
                </a:tc>
                <a:tc vMerge="1">
                  <a:txBody>
                    <a:bodyPr/>
                    <a:lstStyle/>
                    <a:p>
                      <a:pPr marL="0" marR="0" indent="0" algn="l" defTabSz="457133" rtl="0" eaLnBrk="1" fontAlgn="auto" latinLnBrk="0" hangingPunct="1">
                        <a:lnSpc>
                          <a:spcPct val="100000"/>
                        </a:lnSpc>
                        <a:spcBef>
                          <a:spcPts val="0"/>
                        </a:spcBef>
                        <a:spcAft>
                          <a:spcPts val="0"/>
                        </a:spcAft>
                        <a:buClrTx/>
                        <a:buSzTx/>
                        <a:buFontTx/>
                        <a:buNone/>
                        <a:tabLst/>
                        <a:defRPr/>
                      </a:pPr>
                      <a:endParaRPr kumimoji="1" lang="ja-JP" altLang="en-US" dirty="0" smtClean="0">
                        <a:solidFill>
                          <a:schemeClr val="tx1"/>
                        </a:solidFill>
                      </a:endParaRPr>
                    </a:p>
                  </a:txBody>
                  <a:tcPr>
                    <a:solidFill>
                      <a:schemeClr val="bg2">
                        <a:lumMod val="90000"/>
                      </a:schemeClr>
                    </a:solidFill>
                  </a:tcPr>
                </a:tc>
                <a:tc vMerge="1">
                  <a:txBody>
                    <a:bodyPr/>
                    <a:lstStyle/>
                    <a:p>
                      <a:endParaRPr kumimoji="1" lang="ja-JP" altLang="en-US"/>
                    </a:p>
                  </a:txBody>
                  <a:tcPr/>
                </a:tc>
                <a:extLst>
                  <a:ext uri="{0D108BD9-81ED-4DB2-BD59-A6C34878D82A}">
                    <a16:rowId xmlns:a16="http://schemas.microsoft.com/office/drawing/2014/main" val="10001"/>
                  </a:ext>
                </a:extLst>
              </a:tr>
              <a:tr h="370840">
                <a:tc>
                  <a:txBody>
                    <a:bodyPr/>
                    <a:lstStyle/>
                    <a:p>
                      <a:r>
                        <a:rPr kumimoji="1" lang="en-US" altLang="ja-JP" sz="1600" dirty="0" err="1" smtClean="0">
                          <a:solidFill>
                            <a:schemeClr val="tx1"/>
                          </a:solidFill>
                        </a:rPr>
                        <a:t>Thymeleaf</a:t>
                      </a:r>
                      <a:endParaRPr kumimoji="1" lang="en-US" altLang="ja-JP" sz="1600" dirty="0" smtClean="0">
                        <a:solidFill>
                          <a:schemeClr val="tx1"/>
                        </a:solidFill>
                      </a:endParaRPr>
                    </a:p>
                  </a:txBody>
                  <a:tcPr marL="87540" marR="87540">
                    <a:solidFill>
                      <a:schemeClr val="accent2">
                        <a:lumMod val="20000"/>
                        <a:lumOff val="80000"/>
                      </a:schemeClr>
                    </a:solidFill>
                  </a:tcPr>
                </a:tc>
                <a:tc>
                  <a:txBody>
                    <a:bodyPr/>
                    <a:lstStyle/>
                    <a:p>
                      <a:r>
                        <a:rPr kumimoji="1" lang="ja-JP" altLang="en-US" sz="1100" dirty="0" smtClean="0">
                          <a:solidFill>
                            <a:schemeClr val="tx1"/>
                          </a:solidFill>
                          <a:latin typeface="+mn-ea"/>
                          <a:ea typeface="+mn-ea"/>
                        </a:rPr>
                        <a:t>読み易さ</a:t>
                      </a:r>
                      <a:endParaRPr kumimoji="1" lang="ja-JP" altLang="en-US" sz="1100" dirty="0">
                        <a:solidFill>
                          <a:schemeClr val="tx1"/>
                        </a:solidFill>
                        <a:latin typeface="+mn-ea"/>
                        <a:ea typeface="+mn-ea"/>
                      </a:endParaRPr>
                    </a:p>
                  </a:txBody>
                  <a:tcPr marL="87540" marR="87540">
                    <a:solidFill>
                      <a:schemeClr val="accent2">
                        <a:lumMod val="20000"/>
                        <a:lumOff val="80000"/>
                      </a:schemeClr>
                    </a:solidFill>
                  </a:tcPr>
                </a:tc>
                <a:tc rowSpan="2">
                  <a:txBody>
                    <a:bodyPr/>
                    <a:lstStyle/>
                    <a:p>
                      <a:r>
                        <a:rPr kumimoji="1" lang="en-US" altLang="ja-JP" sz="1800" dirty="0" smtClean="0">
                          <a:solidFill>
                            <a:schemeClr val="tx1"/>
                          </a:solidFill>
                        </a:rPr>
                        <a:t>1431</a:t>
                      </a:r>
                      <a:endParaRPr kumimoji="1" lang="ja-JP" altLang="en-US" sz="1800" dirty="0">
                        <a:solidFill>
                          <a:schemeClr val="tx1"/>
                        </a:solidFill>
                      </a:endParaRPr>
                    </a:p>
                  </a:txBody>
                  <a:tcPr marL="87540" marR="87540">
                    <a:solidFill>
                      <a:schemeClr val="accent2">
                        <a:lumMod val="20000"/>
                        <a:lumOff val="80000"/>
                      </a:schemeClr>
                    </a:solidFill>
                  </a:tcPr>
                </a:tc>
                <a:tc>
                  <a:txBody>
                    <a:bodyPr/>
                    <a:lstStyle/>
                    <a:p>
                      <a:r>
                        <a:rPr kumimoji="1" lang="en-US" altLang="ja-JP" sz="1800" dirty="0" smtClean="0">
                          <a:solidFill>
                            <a:schemeClr val="tx1"/>
                          </a:solidFill>
                        </a:rPr>
                        <a:t>323</a:t>
                      </a:r>
                      <a:endParaRPr kumimoji="1" lang="ja-JP" altLang="en-US" sz="1800" dirty="0">
                        <a:solidFill>
                          <a:schemeClr val="tx1"/>
                        </a:solidFill>
                      </a:endParaRPr>
                    </a:p>
                  </a:txBody>
                  <a:tcPr marL="87540" marR="87540">
                    <a:solidFill>
                      <a:schemeClr val="accent2">
                        <a:lumMod val="20000"/>
                        <a:lumOff val="80000"/>
                      </a:schemeClr>
                    </a:solidFill>
                  </a:tcPr>
                </a:tc>
                <a:tc>
                  <a:txBody>
                    <a:bodyPr/>
                    <a:lstStyle/>
                    <a:p>
                      <a:r>
                        <a:rPr kumimoji="1" lang="en-US" altLang="ja-JP" sz="1800" dirty="0" smtClean="0">
                          <a:solidFill>
                            <a:schemeClr val="tx1"/>
                          </a:solidFill>
                        </a:rPr>
                        <a:t>66</a:t>
                      </a:r>
                      <a:endParaRPr kumimoji="1" lang="ja-JP" altLang="en-US" sz="1800" dirty="0">
                        <a:solidFill>
                          <a:schemeClr val="tx1"/>
                        </a:solidFill>
                      </a:endParaRPr>
                    </a:p>
                  </a:txBody>
                  <a:tcPr marL="87540" marR="87540">
                    <a:solidFill>
                      <a:schemeClr val="accent2">
                        <a:lumMod val="20000"/>
                        <a:lumOff val="80000"/>
                      </a:schemeClr>
                    </a:solidFill>
                  </a:tcPr>
                </a:tc>
                <a:tc>
                  <a:txBody>
                    <a:bodyPr/>
                    <a:lstStyle/>
                    <a:p>
                      <a:r>
                        <a:rPr kumimoji="1" lang="en-US" altLang="ja-JP" sz="1800" dirty="0" smtClean="0">
                          <a:solidFill>
                            <a:schemeClr val="tx1"/>
                          </a:solidFill>
                        </a:rPr>
                        <a:t>88</a:t>
                      </a:r>
                      <a:endParaRPr kumimoji="1" lang="ja-JP" altLang="en-US" sz="1800" dirty="0">
                        <a:solidFill>
                          <a:schemeClr val="tx1"/>
                        </a:solidFill>
                      </a:endParaRPr>
                    </a:p>
                  </a:txBody>
                  <a:tcPr marL="87540" marR="87540">
                    <a:solidFill>
                      <a:schemeClr val="accent4">
                        <a:lumMod val="20000"/>
                        <a:lumOff val="80000"/>
                      </a:schemeClr>
                    </a:solidFill>
                  </a:tcPr>
                </a:tc>
                <a:tc>
                  <a:txBody>
                    <a:bodyPr/>
                    <a:lstStyle/>
                    <a:p>
                      <a:r>
                        <a:rPr kumimoji="1" lang="en-US" altLang="ja-JP" sz="1800" dirty="0" smtClean="0">
                          <a:solidFill>
                            <a:schemeClr val="tx1"/>
                          </a:solidFill>
                        </a:rPr>
                        <a:t>9</a:t>
                      </a:r>
                      <a:endParaRPr kumimoji="1" lang="ja-JP" altLang="en-US" sz="1800" dirty="0">
                        <a:solidFill>
                          <a:schemeClr val="tx1"/>
                        </a:solidFill>
                      </a:endParaRPr>
                    </a:p>
                  </a:txBody>
                  <a:tcPr marL="87540" marR="87540">
                    <a:solidFill>
                      <a:schemeClr val="accent4">
                        <a:lumMod val="20000"/>
                        <a:lumOff val="80000"/>
                      </a:schemeClr>
                    </a:solidFill>
                  </a:tcPr>
                </a:tc>
                <a:tc>
                  <a:txBody>
                    <a:bodyPr/>
                    <a:lstStyle/>
                    <a:p>
                      <a:r>
                        <a:rPr kumimoji="1" lang="en-US" altLang="ja-JP" sz="1800" dirty="0" smtClean="0">
                          <a:solidFill>
                            <a:schemeClr val="tx1"/>
                          </a:solidFill>
                        </a:rPr>
                        <a:t>-</a:t>
                      </a:r>
                      <a:endParaRPr kumimoji="1" lang="ja-JP" altLang="en-US" sz="1800" dirty="0">
                        <a:solidFill>
                          <a:schemeClr val="tx1"/>
                        </a:solidFill>
                      </a:endParaRPr>
                    </a:p>
                  </a:txBody>
                  <a:tcPr marL="87540" marR="87540">
                    <a:solidFill>
                      <a:schemeClr val="accent5">
                        <a:lumMod val="20000"/>
                        <a:lumOff val="80000"/>
                      </a:schemeClr>
                    </a:solidFill>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800" dirty="0" smtClean="0">
                          <a:solidFill>
                            <a:schemeClr val="tx1"/>
                          </a:solidFill>
                        </a:rPr>
                        <a:t>-</a:t>
                      </a:r>
                      <a:endParaRPr kumimoji="1" lang="ja-JP" altLang="en-US" sz="1800" dirty="0" smtClean="0">
                        <a:solidFill>
                          <a:schemeClr val="tx1"/>
                        </a:solidFill>
                      </a:endParaRPr>
                    </a:p>
                  </a:txBody>
                  <a:tcPr marL="87540" marR="87540">
                    <a:solidFill>
                      <a:schemeClr val="accent5">
                        <a:lumMod val="20000"/>
                        <a:lumOff val="80000"/>
                      </a:schemeClr>
                    </a:solidFill>
                  </a:tcPr>
                </a:tc>
                <a:tc>
                  <a:txBody>
                    <a:bodyPr/>
                    <a:lstStyle/>
                    <a:p>
                      <a:r>
                        <a:rPr kumimoji="1" lang="en-US" altLang="ja-JP" sz="1800" dirty="0" smtClean="0">
                          <a:solidFill>
                            <a:schemeClr val="tx1"/>
                          </a:solidFill>
                        </a:rPr>
                        <a:t>486</a:t>
                      </a:r>
                      <a:endParaRPr kumimoji="1" lang="ja-JP" altLang="en-US" sz="1800" dirty="0">
                        <a:solidFill>
                          <a:schemeClr val="tx1"/>
                        </a:solidFill>
                      </a:endParaRPr>
                    </a:p>
                  </a:txBody>
                  <a:tcPr marL="87540" marR="87540">
                    <a:solidFill>
                      <a:schemeClr val="accent2">
                        <a:lumMod val="20000"/>
                        <a:lumOff val="80000"/>
                      </a:schemeClr>
                    </a:solidFill>
                  </a:tcPr>
                </a:tc>
                <a:tc>
                  <a:txBody>
                    <a:bodyPr/>
                    <a:lstStyle/>
                    <a:p>
                      <a:r>
                        <a:rPr kumimoji="1" lang="en-US" altLang="ja-JP" sz="1800" dirty="0" smtClean="0">
                          <a:solidFill>
                            <a:schemeClr val="tx1"/>
                          </a:solidFill>
                        </a:rPr>
                        <a:t>486</a:t>
                      </a:r>
                      <a:endParaRPr kumimoji="1" lang="ja-JP" altLang="en-US" sz="1800" dirty="0">
                        <a:solidFill>
                          <a:schemeClr val="tx1"/>
                        </a:solidFill>
                      </a:endParaRPr>
                    </a:p>
                  </a:txBody>
                  <a:tcPr marL="87540" marR="87540">
                    <a:solidFill>
                      <a:schemeClr val="accent2">
                        <a:lumMod val="20000"/>
                        <a:lumOff val="80000"/>
                      </a:schemeClr>
                    </a:solidFill>
                  </a:tcPr>
                </a:tc>
                <a:extLst>
                  <a:ext uri="{0D108BD9-81ED-4DB2-BD59-A6C34878D82A}">
                    <a16:rowId xmlns:a16="http://schemas.microsoft.com/office/drawing/2014/main" val="10002"/>
                  </a:ext>
                </a:extLst>
              </a:tr>
              <a:tr h="370840">
                <a:tc>
                  <a:txBody>
                    <a:bodyPr/>
                    <a:lstStyle/>
                    <a:p>
                      <a:endParaRPr kumimoji="1" lang="en-US" altLang="ja-JP" sz="1600" dirty="0" smtClean="0">
                        <a:solidFill>
                          <a:schemeClr val="tx1"/>
                        </a:solidFill>
                      </a:endParaRPr>
                    </a:p>
                  </a:txBody>
                  <a:tcPr marL="87540" marR="87540">
                    <a:solidFill>
                      <a:schemeClr val="accent2">
                        <a:lumMod val="20000"/>
                        <a:lumOff val="80000"/>
                      </a:schemeClr>
                    </a:solidFill>
                  </a:tcPr>
                </a:tc>
                <a:tc>
                  <a:txBody>
                    <a:bodyPr/>
                    <a:lstStyle/>
                    <a:p>
                      <a:r>
                        <a:rPr kumimoji="1" lang="ja-JP" altLang="en-US" sz="1100" dirty="0" smtClean="0">
                          <a:solidFill>
                            <a:schemeClr val="tx1"/>
                          </a:solidFill>
                          <a:latin typeface="+mn-ea"/>
                          <a:ea typeface="+mn-ea"/>
                        </a:rPr>
                        <a:t>技術観点</a:t>
                      </a:r>
                      <a:endParaRPr kumimoji="1" lang="ja-JP" altLang="en-US" sz="1100" dirty="0">
                        <a:solidFill>
                          <a:schemeClr val="tx1"/>
                        </a:solidFill>
                        <a:latin typeface="+mn-ea"/>
                        <a:ea typeface="+mn-ea"/>
                      </a:endParaRPr>
                    </a:p>
                  </a:txBody>
                  <a:tcPr marL="87540" marR="87540">
                    <a:solidFill>
                      <a:schemeClr val="accent2">
                        <a:lumMod val="20000"/>
                        <a:lumOff val="80000"/>
                      </a:schemeClr>
                    </a:solidFill>
                  </a:tcPr>
                </a:tc>
                <a:tc vMerge="1">
                  <a:txBody>
                    <a:bodyPr/>
                    <a:lstStyle/>
                    <a:p>
                      <a:endParaRPr kumimoji="1" lang="ja-JP" altLang="en-US" sz="1800" dirty="0">
                        <a:solidFill>
                          <a:schemeClr val="tx1"/>
                        </a:solidFill>
                      </a:endParaRPr>
                    </a:p>
                  </a:txBody>
                  <a:tcPr marL="87540" marR="87540">
                    <a:solidFill>
                      <a:schemeClr val="accent2">
                        <a:lumMod val="20000"/>
                        <a:lumOff val="80000"/>
                      </a:schemeClr>
                    </a:solidFill>
                  </a:tcPr>
                </a:tc>
                <a:tc>
                  <a:txBody>
                    <a:bodyPr/>
                    <a:lstStyle/>
                    <a:p>
                      <a:r>
                        <a:rPr kumimoji="1" lang="en-US" altLang="ja-JP" sz="1800" dirty="0" smtClean="0">
                          <a:solidFill>
                            <a:schemeClr val="tx1"/>
                          </a:solidFill>
                        </a:rPr>
                        <a:t>128</a:t>
                      </a:r>
                      <a:endParaRPr kumimoji="1" lang="ja-JP" altLang="en-US" sz="1800" dirty="0">
                        <a:solidFill>
                          <a:schemeClr val="tx1"/>
                        </a:solidFill>
                      </a:endParaRPr>
                    </a:p>
                  </a:txBody>
                  <a:tcPr marL="87540" marR="87540">
                    <a:solidFill>
                      <a:schemeClr val="accent2">
                        <a:lumMod val="20000"/>
                        <a:lumOff val="80000"/>
                      </a:schemeClr>
                    </a:solidFill>
                  </a:tcPr>
                </a:tc>
                <a:tc>
                  <a:txBody>
                    <a:bodyPr/>
                    <a:lstStyle/>
                    <a:p>
                      <a:r>
                        <a:rPr kumimoji="1" lang="en-US" altLang="ja-JP" sz="1800" dirty="0" smtClean="0">
                          <a:solidFill>
                            <a:schemeClr val="tx1"/>
                          </a:solidFill>
                        </a:rPr>
                        <a:t>33</a:t>
                      </a:r>
                      <a:endParaRPr kumimoji="1" lang="ja-JP" altLang="en-US" sz="1800" dirty="0">
                        <a:solidFill>
                          <a:schemeClr val="tx1"/>
                        </a:solidFill>
                      </a:endParaRPr>
                    </a:p>
                  </a:txBody>
                  <a:tcPr marL="87540" marR="87540">
                    <a:solidFill>
                      <a:schemeClr val="accent2">
                        <a:lumMod val="20000"/>
                        <a:lumOff val="80000"/>
                      </a:schemeClr>
                    </a:solidFill>
                  </a:tcPr>
                </a:tc>
                <a:tc>
                  <a:txBody>
                    <a:bodyPr/>
                    <a:lstStyle/>
                    <a:p>
                      <a:r>
                        <a:rPr kumimoji="1" lang="en-US" altLang="ja-JP" sz="1800" dirty="0" smtClean="0">
                          <a:solidFill>
                            <a:schemeClr val="tx1"/>
                          </a:solidFill>
                        </a:rPr>
                        <a:t>22</a:t>
                      </a:r>
                      <a:endParaRPr kumimoji="1" lang="ja-JP" altLang="en-US" sz="1800" dirty="0">
                        <a:solidFill>
                          <a:schemeClr val="tx1"/>
                        </a:solidFill>
                      </a:endParaRPr>
                    </a:p>
                  </a:txBody>
                  <a:tcPr marL="87540" marR="87540">
                    <a:solidFill>
                      <a:schemeClr val="accent4">
                        <a:lumMod val="20000"/>
                        <a:lumOff val="80000"/>
                      </a:schemeClr>
                    </a:solidFill>
                  </a:tcPr>
                </a:tc>
                <a:tc>
                  <a:txBody>
                    <a:bodyPr/>
                    <a:lstStyle/>
                    <a:p>
                      <a:r>
                        <a:rPr kumimoji="1" lang="en-US" altLang="ja-JP" sz="1800" dirty="0" smtClean="0">
                          <a:solidFill>
                            <a:schemeClr val="tx1"/>
                          </a:solidFill>
                        </a:rPr>
                        <a:t>0</a:t>
                      </a:r>
                      <a:endParaRPr kumimoji="1" lang="ja-JP" altLang="en-US" sz="1800" dirty="0">
                        <a:solidFill>
                          <a:schemeClr val="tx1"/>
                        </a:solidFill>
                      </a:endParaRPr>
                    </a:p>
                  </a:txBody>
                  <a:tcPr marL="87540" marR="87540">
                    <a:solidFill>
                      <a:schemeClr val="accent4">
                        <a:lumMod val="20000"/>
                        <a:lumOff val="80000"/>
                      </a:schemeClr>
                    </a:solidFill>
                  </a:tcPr>
                </a:tc>
                <a:tc>
                  <a:txBody>
                    <a:bodyPr/>
                    <a:lstStyle/>
                    <a:p>
                      <a:r>
                        <a:rPr kumimoji="1" lang="en-US" altLang="ja-JP" sz="1800" dirty="0" smtClean="0">
                          <a:solidFill>
                            <a:schemeClr val="tx1"/>
                          </a:solidFill>
                        </a:rPr>
                        <a:t>-</a:t>
                      </a:r>
                      <a:endParaRPr kumimoji="1" lang="ja-JP" altLang="en-US" sz="1800" dirty="0">
                        <a:solidFill>
                          <a:schemeClr val="tx1"/>
                        </a:solidFill>
                      </a:endParaRPr>
                    </a:p>
                  </a:txBody>
                  <a:tcPr marL="87540" marR="87540">
                    <a:solidFill>
                      <a:schemeClr val="accent5">
                        <a:lumMod val="20000"/>
                        <a:lumOff val="80000"/>
                      </a:schemeClr>
                    </a:solidFill>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800" dirty="0" smtClean="0">
                          <a:solidFill>
                            <a:schemeClr val="tx1"/>
                          </a:solidFill>
                        </a:rPr>
                        <a:t>-</a:t>
                      </a:r>
                    </a:p>
                  </a:txBody>
                  <a:tcPr marL="87540" marR="87540">
                    <a:solidFill>
                      <a:schemeClr val="accent5">
                        <a:lumMod val="20000"/>
                        <a:lumOff val="80000"/>
                      </a:schemeClr>
                    </a:solidFill>
                  </a:tcPr>
                </a:tc>
                <a:tc>
                  <a:txBody>
                    <a:bodyPr/>
                    <a:lstStyle/>
                    <a:p>
                      <a:r>
                        <a:rPr kumimoji="1" lang="en-US" altLang="ja-JP" sz="1800" dirty="0" smtClean="0">
                          <a:solidFill>
                            <a:schemeClr val="tx1"/>
                          </a:solidFill>
                        </a:rPr>
                        <a:t>183</a:t>
                      </a:r>
                      <a:endParaRPr kumimoji="1" lang="ja-JP" altLang="en-US" sz="1800" dirty="0">
                        <a:solidFill>
                          <a:schemeClr val="tx1"/>
                        </a:solidFill>
                      </a:endParaRPr>
                    </a:p>
                  </a:txBody>
                  <a:tcPr marL="87540" marR="87540">
                    <a:solidFill>
                      <a:schemeClr val="accent2">
                        <a:lumMod val="20000"/>
                        <a:lumOff val="80000"/>
                      </a:schemeClr>
                    </a:solidFill>
                  </a:tcPr>
                </a:tc>
                <a:tc>
                  <a:txBody>
                    <a:bodyPr/>
                    <a:lstStyle/>
                    <a:p>
                      <a:r>
                        <a:rPr kumimoji="1" lang="en-US" altLang="ja-JP" sz="1800" dirty="0" smtClean="0">
                          <a:solidFill>
                            <a:schemeClr val="tx1"/>
                          </a:solidFill>
                        </a:rPr>
                        <a:t>183</a:t>
                      </a:r>
                      <a:endParaRPr kumimoji="1" lang="ja-JP" altLang="en-US" sz="1800" dirty="0">
                        <a:solidFill>
                          <a:schemeClr val="tx1"/>
                        </a:solidFill>
                      </a:endParaRPr>
                    </a:p>
                  </a:txBody>
                  <a:tcPr marL="87540" marR="87540">
                    <a:solidFill>
                      <a:schemeClr val="accent2">
                        <a:lumMod val="20000"/>
                        <a:lumOff val="80000"/>
                      </a:schemeClr>
                    </a:solidFill>
                  </a:tcPr>
                </a:tc>
                <a:extLst>
                  <a:ext uri="{0D108BD9-81ED-4DB2-BD59-A6C34878D82A}">
                    <a16:rowId xmlns:a16="http://schemas.microsoft.com/office/drawing/2014/main" val="10003"/>
                  </a:ext>
                </a:extLst>
              </a:tr>
              <a:tr h="370840">
                <a:tc>
                  <a:txBody>
                    <a:bodyPr/>
                    <a:lstStyle/>
                    <a:p>
                      <a:r>
                        <a:rPr kumimoji="1" lang="ja-JP" altLang="en-US" sz="1600" dirty="0" smtClean="0">
                          <a:solidFill>
                            <a:schemeClr val="tx1"/>
                          </a:solidFill>
                        </a:rPr>
                        <a:t>テスト実装</a:t>
                      </a:r>
                      <a:endParaRPr kumimoji="1" lang="en-US" altLang="ja-JP" sz="1600" dirty="0" smtClean="0">
                        <a:solidFill>
                          <a:schemeClr val="tx1"/>
                        </a:solidFill>
                      </a:endParaRPr>
                    </a:p>
                  </a:txBody>
                  <a:tcPr marL="87540" marR="87540">
                    <a:solidFill>
                      <a:schemeClr val="accent2">
                        <a:lumMod val="40000"/>
                        <a:lumOff val="60000"/>
                      </a:schemeClr>
                    </a:solidFill>
                  </a:tcPr>
                </a:tc>
                <a:tc>
                  <a:txBody>
                    <a:bodyPr/>
                    <a:lstStyle/>
                    <a:p>
                      <a:r>
                        <a:rPr kumimoji="1" lang="ja-JP" altLang="en-US" sz="1100" dirty="0" smtClean="0">
                          <a:solidFill>
                            <a:schemeClr val="tx1"/>
                          </a:solidFill>
                          <a:latin typeface="+mn-ea"/>
                          <a:ea typeface="+mn-ea"/>
                        </a:rPr>
                        <a:t>読み易さ</a:t>
                      </a:r>
                      <a:endParaRPr kumimoji="1" lang="ja-JP" altLang="en-US" sz="1100" dirty="0">
                        <a:solidFill>
                          <a:schemeClr val="tx1"/>
                        </a:solidFill>
                        <a:latin typeface="+mn-ea"/>
                        <a:ea typeface="+mn-ea"/>
                      </a:endParaRPr>
                    </a:p>
                  </a:txBody>
                  <a:tcPr marL="87540" marR="87540">
                    <a:solidFill>
                      <a:schemeClr val="accent2">
                        <a:lumMod val="40000"/>
                        <a:lumOff val="60000"/>
                      </a:schemeClr>
                    </a:solidFill>
                  </a:tcPr>
                </a:tc>
                <a:tc rowSpan="2">
                  <a:txBody>
                    <a:bodyPr/>
                    <a:lstStyle/>
                    <a:p>
                      <a:r>
                        <a:rPr kumimoji="1" lang="en-US" altLang="ja-JP" sz="1800" dirty="0" smtClean="0">
                          <a:solidFill>
                            <a:schemeClr val="tx1"/>
                          </a:solidFill>
                        </a:rPr>
                        <a:t>61</a:t>
                      </a:r>
                      <a:endParaRPr kumimoji="1" lang="ja-JP" altLang="en-US" sz="1800" dirty="0">
                        <a:solidFill>
                          <a:schemeClr val="tx1"/>
                        </a:solidFill>
                      </a:endParaRPr>
                    </a:p>
                  </a:txBody>
                  <a:tcPr marL="87540" marR="87540">
                    <a:solidFill>
                      <a:schemeClr val="accent2">
                        <a:lumMod val="40000"/>
                        <a:lumOff val="60000"/>
                      </a:schemeClr>
                    </a:solidFill>
                  </a:tcPr>
                </a:tc>
                <a:tc>
                  <a:txBody>
                    <a:bodyPr/>
                    <a:lstStyle/>
                    <a:p>
                      <a:r>
                        <a:rPr kumimoji="1" lang="en-US" altLang="ja-JP" sz="1800" dirty="0" smtClean="0">
                          <a:solidFill>
                            <a:schemeClr val="tx1"/>
                          </a:solidFill>
                        </a:rPr>
                        <a:t>63</a:t>
                      </a:r>
                      <a:endParaRPr kumimoji="1" lang="ja-JP" altLang="en-US" sz="1800" dirty="0">
                        <a:solidFill>
                          <a:schemeClr val="tx1"/>
                        </a:solidFill>
                      </a:endParaRPr>
                    </a:p>
                  </a:txBody>
                  <a:tcPr marL="87540" marR="87540">
                    <a:solidFill>
                      <a:schemeClr val="accent2">
                        <a:lumMod val="40000"/>
                        <a:lumOff val="60000"/>
                      </a:schemeClr>
                    </a:solidFill>
                  </a:tcPr>
                </a:tc>
                <a:tc>
                  <a:txBody>
                    <a:bodyPr/>
                    <a:lstStyle/>
                    <a:p>
                      <a:r>
                        <a:rPr kumimoji="1" lang="en-US" altLang="ja-JP" sz="1800" dirty="0" smtClean="0">
                          <a:solidFill>
                            <a:schemeClr val="tx1"/>
                          </a:solidFill>
                        </a:rPr>
                        <a:t>87</a:t>
                      </a:r>
                      <a:endParaRPr kumimoji="1" lang="ja-JP" altLang="en-US" sz="1800" dirty="0">
                        <a:solidFill>
                          <a:schemeClr val="tx1"/>
                        </a:solidFill>
                      </a:endParaRPr>
                    </a:p>
                  </a:txBody>
                  <a:tcPr marL="87540" marR="87540">
                    <a:solidFill>
                      <a:schemeClr val="accent2">
                        <a:lumMod val="40000"/>
                        <a:lumOff val="60000"/>
                      </a:schemeClr>
                    </a:solidFill>
                  </a:tcPr>
                </a:tc>
                <a:tc>
                  <a:txBody>
                    <a:bodyPr/>
                    <a:lstStyle/>
                    <a:p>
                      <a:r>
                        <a:rPr kumimoji="1" lang="en-US" altLang="ja-JP" sz="1800" dirty="0" smtClean="0">
                          <a:solidFill>
                            <a:schemeClr val="tx1"/>
                          </a:solidFill>
                        </a:rPr>
                        <a:t>47</a:t>
                      </a:r>
                      <a:endParaRPr kumimoji="1" lang="ja-JP" altLang="en-US" sz="1800" dirty="0">
                        <a:solidFill>
                          <a:schemeClr val="tx1"/>
                        </a:solidFill>
                      </a:endParaRPr>
                    </a:p>
                  </a:txBody>
                  <a:tcPr marL="87540" marR="87540">
                    <a:solidFill>
                      <a:schemeClr val="accent4">
                        <a:lumMod val="40000"/>
                        <a:lumOff val="60000"/>
                      </a:schemeClr>
                    </a:solidFill>
                  </a:tcPr>
                </a:tc>
                <a:tc>
                  <a:txBody>
                    <a:bodyPr/>
                    <a:lstStyle/>
                    <a:p>
                      <a:r>
                        <a:rPr kumimoji="1" lang="en-US" altLang="ja-JP" sz="1800" dirty="0" smtClean="0">
                          <a:solidFill>
                            <a:schemeClr val="tx1"/>
                          </a:solidFill>
                        </a:rPr>
                        <a:t>1</a:t>
                      </a:r>
                      <a:endParaRPr kumimoji="1" lang="ja-JP" altLang="en-US" sz="1800" dirty="0">
                        <a:solidFill>
                          <a:schemeClr val="tx1"/>
                        </a:solidFill>
                      </a:endParaRPr>
                    </a:p>
                  </a:txBody>
                  <a:tcPr marL="87540" marR="87540">
                    <a:solidFill>
                      <a:schemeClr val="accent4">
                        <a:lumMod val="40000"/>
                        <a:lumOff val="60000"/>
                      </a:schemeClr>
                    </a:solidFill>
                  </a:tcPr>
                </a:tc>
                <a:tc>
                  <a:txBody>
                    <a:bodyPr/>
                    <a:lstStyle/>
                    <a:p>
                      <a:r>
                        <a:rPr kumimoji="1" lang="en-US" altLang="ja-JP" sz="1800" dirty="0" smtClean="0">
                          <a:solidFill>
                            <a:schemeClr val="tx1"/>
                          </a:solidFill>
                        </a:rPr>
                        <a:t>17</a:t>
                      </a:r>
                      <a:endParaRPr kumimoji="1" lang="ja-JP" altLang="en-US" sz="1800" dirty="0">
                        <a:solidFill>
                          <a:schemeClr val="tx1"/>
                        </a:solidFill>
                      </a:endParaRPr>
                    </a:p>
                  </a:txBody>
                  <a:tcPr marL="87540" marR="87540">
                    <a:solidFill>
                      <a:schemeClr val="accent5">
                        <a:lumMod val="40000"/>
                        <a:lumOff val="60000"/>
                      </a:schemeClr>
                    </a:solidFill>
                  </a:tcPr>
                </a:tc>
                <a:tc>
                  <a:txBody>
                    <a:bodyPr/>
                    <a:lstStyle/>
                    <a:p>
                      <a:r>
                        <a:rPr kumimoji="1" lang="en-US" altLang="ja-JP" sz="1800" dirty="0" smtClean="0">
                          <a:solidFill>
                            <a:schemeClr val="tx1"/>
                          </a:solidFill>
                        </a:rPr>
                        <a:t>1</a:t>
                      </a:r>
                      <a:endParaRPr kumimoji="1" lang="ja-JP" altLang="en-US" sz="1800" dirty="0">
                        <a:solidFill>
                          <a:schemeClr val="tx1"/>
                        </a:solidFill>
                      </a:endParaRPr>
                    </a:p>
                  </a:txBody>
                  <a:tcPr marL="87540" marR="87540">
                    <a:solidFill>
                      <a:schemeClr val="accent5">
                        <a:lumMod val="40000"/>
                        <a:lumOff val="60000"/>
                      </a:schemeClr>
                    </a:solidFill>
                  </a:tcPr>
                </a:tc>
                <a:tc>
                  <a:txBody>
                    <a:bodyPr/>
                    <a:lstStyle/>
                    <a:p>
                      <a:r>
                        <a:rPr kumimoji="1" lang="en-US" altLang="ja-JP" sz="1800" dirty="0" smtClean="0">
                          <a:solidFill>
                            <a:schemeClr val="tx1"/>
                          </a:solidFill>
                        </a:rPr>
                        <a:t>216</a:t>
                      </a:r>
                      <a:endParaRPr kumimoji="1" lang="ja-JP" altLang="en-US" sz="1800" dirty="0">
                        <a:solidFill>
                          <a:schemeClr val="tx1"/>
                        </a:solidFill>
                      </a:endParaRPr>
                    </a:p>
                  </a:txBody>
                  <a:tcPr marL="87540" marR="87540">
                    <a:solidFill>
                      <a:schemeClr val="accent2">
                        <a:lumMod val="40000"/>
                        <a:lumOff val="60000"/>
                      </a:schemeClr>
                    </a:solidFill>
                  </a:tcPr>
                </a:tc>
                <a:tc>
                  <a:txBody>
                    <a:bodyPr/>
                    <a:lstStyle/>
                    <a:p>
                      <a:r>
                        <a:rPr kumimoji="1" lang="en-US" altLang="ja-JP" sz="1800" dirty="0" smtClean="0">
                          <a:solidFill>
                            <a:schemeClr val="tx1"/>
                          </a:solidFill>
                        </a:rPr>
                        <a:t>216</a:t>
                      </a:r>
                      <a:endParaRPr kumimoji="1" lang="ja-JP" altLang="en-US" sz="1800" dirty="0">
                        <a:solidFill>
                          <a:schemeClr val="tx1"/>
                        </a:solidFill>
                      </a:endParaRPr>
                    </a:p>
                  </a:txBody>
                  <a:tcPr marL="87540" marR="87540">
                    <a:solidFill>
                      <a:schemeClr val="accent2">
                        <a:lumMod val="40000"/>
                        <a:lumOff val="60000"/>
                      </a:schemeClr>
                    </a:solidFill>
                  </a:tcPr>
                </a:tc>
                <a:extLst>
                  <a:ext uri="{0D108BD9-81ED-4DB2-BD59-A6C34878D82A}">
                    <a16:rowId xmlns:a16="http://schemas.microsoft.com/office/drawing/2014/main" val="10004"/>
                  </a:ext>
                </a:extLst>
              </a:tr>
              <a:tr h="370840">
                <a:tc>
                  <a:txBody>
                    <a:bodyPr/>
                    <a:lstStyle/>
                    <a:p>
                      <a:endParaRPr kumimoji="1" lang="en-US" altLang="ja-JP" sz="1600" dirty="0" smtClean="0">
                        <a:solidFill>
                          <a:schemeClr val="tx1"/>
                        </a:solidFill>
                      </a:endParaRPr>
                    </a:p>
                  </a:txBody>
                  <a:tcPr marL="87540" marR="87540">
                    <a:solidFill>
                      <a:schemeClr val="accent2">
                        <a:lumMod val="40000"/>
                        <a:lumOff val="60000"/>
                      </a:schemeClr>
                    </a:solidFill>
                  </a:tcPr>
                </a:tc>
                <a:tc>
                  <a:txBody>
                    <a:bodyPr/>
                    <a:lstStyle/>
                    <a:p>
                      <a:r>
                        <a:rPr kumimoji="1" lang="ja-JP" altLang="en-US" sz="1100" dirty="0" smtClean="0">
                          <a:solidFill>
                            <a:schemeClr val="tx1"/>
                          </a:solidFill>
                          <a:latin typeface="+mn-ea"/>
                          <a:ea typeface="+mn-ea"/>
                        </a:rPr>
                        <a:t>技術観点</a:t>
                      </a:r>
                      <a:endParaRPr kumimoji="1" lang="ja-JP" altLang="en-US" sz="1100" dirty="0">
                        <a:solidFill>
                          <a:schemeClr val="tx1"/>
                        </a:solidFill>
                        <a:latin typeface="+mn-ea"/>
                        <a:ea typeface="+mn-ea"/>
                      </a:endParaRPr>
                    </a:p>
                  </a:txBody>
                  <a:tcPr marL="87540" marR="87540">
                    <a:solidFill>
                      <a:schemeClr val="accent2">
                        <a:lumMod val="40000"/>
                        <a:lumOff val="60000"/>
                      </a:schemeClr>
                    </a:solidFill>
                  </a:tcPr>
                </a:tc>
                <a:tc vMerge="1">
                  <a:txBody>
                    <a:bodyPr/>
                    <a:lstStyle/>
                    <a:p>
                      <a:endParaRPr kumimoji="1" lang="ja-JP" altLang="en-US" sz="1800" dirty="0">
                        <a:solidFill>
                          <a:schemeClr val="tx1"/>
                        </a:solidFill>
                      </a:endParaRPr>
                    </a:p>
                  </a:txBody>
                  <a:tcPr marL="87540" marR="87540">
                    <a:solidFill>
                      <a:schemeClr val="accent2">
                        <a:lumMod val="40000"/>
                        <a:lumOff val="60000"/>
                      </a:schemeClr>
                    </a:solidFill>
                  </a:tcPr>
                </a:tc>
                <a:tc>
                  <a:txBody>
                    <a:bodyPr/>
                    <a:lstStyle/>
                    <a:p>
                      <a:r>
                        <a:rPr kumimoji="1" lang="en-US" altLang="ja-JP" sz="1800" dirty="0" smtClean="0">
                          <a:solidFill>
                            <a:schemeClr val="tx1"/>
                          </a:solidFill>
                        </a:rPr>
                        <a:t>75</a:t>
                      </a:r>
                      <a:endParaRPr kumimoji="1" lang="ja-JP" altLang="en-US" sz="1800" dirty="0">
                        <a:solidFill>
                          <a:schemeClr val="tx1"/>
                        </a:solidFill>
                      </a:endParaRPr>
                    </a:p>
                  </a:txBody>
                  <a:tcPr marL="87540" marR="87540">
                    <a:solidFill>
                      <a:schemeClr val="accent2">
                        <a:lumMod val="40000"/>
                        <a:lumOff val="60000"/>
                      </a:schemeClr>
                    </a:solidFill>
                  </a:tcPr>
                </a:tc>
                <a:tc>
                  <a:txBody>
                    <a:bodyPr/>
                    <a:lstStyle/>
                    <a:p>
                      <a:r>
                        <a:rPr kumimoji="1" lang="en-US" altLang="ja-JP" sz="1800" dirty="0" smtClean="0">
                          <a:solidFill>
                            <a:schemeClr val="tx1"/>
                          </a:solidFill>
                        </a:rPr>
                        <a:t>48</a:t>
                      </a:r>
                      <a:endParaRPr kumimoji="1" lang="ja-JP" altLang="en-US" sz="1800" dirty="0">
                        <a:solidFill>
                          <a:schemeClr val="tx1"/>
                        </a:solidFill>
                      </a:endParaRPr>
                    </a:p>
                  </a:txBody>
                  <a:tcPr marL="87540" marR="87540">
                    <a:solidFill>
                      <a:schemeClr val="accent2">
                        <a:lumMod val="40000"/>
                        <a:lumOff val="60000"/>
                      </a:schemeClr>
                    </a:solidFill>
                  </a:tcPr>
                </a:tc>
                <a:tc>
                  <a:txBody>
                    <a:bodyPr/>
                    <a:lstStyle/>
                    <a:p>
                      <a:r>
                        <a:rPr kumimoji="1" lang="en-US" altLang="ja-JP" sz="1800" dirty="0" smtClean="0">
                          <a:solidFill>
                            <a:schemeClr val="tx1"/>
                          </a:solidFill>
                        </a:rPr>
                        <a:t>49</a:t>
                      </a:r>
                      <a:endParaRPr kumimoji="1" lang="ja-JP" altLang="en-US" sz="1800" dirty="0">
                        <a:solidFill>
                          <a:schemeClr val="tx1"/>
                        </a:solidFill>
                      </a:endParaRPr>
                    </a:p>
                  </a:txBody>
                  <a:tcPr marL="87540" marR="87540">
                    <a:solidFill>
                      <a:schemeClr val="accent4">
                        <a:lumMod val="40000"/>
                        <a:lumOff val="60000"/>
                      </a:schemeClr>
                    </a:solidFill>
                  </a:tcPr>
                </a:tc>
                <a:tc>
                  <a:txBody>
                    <a:bodyPr/>
                    <a:lstStyle/>
                    <a:p>
                      <a:r>
                        <a:rPr kumimoji="1" lang="en-US" altLang="ja-JP" sz="1800" dirty="0" smtClean="0">
                          <a:solidFill>
                            <a:schemeClr val="tx1"/>
                          </a:solidFill>
                        </a:rPr>
                        <a:t>0</a:t>
                      </a:r>
                      <a:endParaRPr kumimoji="1" lang="ja-JP" altLang="en-US" sz="1800" dirty="0">
                        <a:solidFill>
                          <a:schemeClr val="tx1"/>
                        </a:solidFill>
                      </a:endParaRPr>
                    </a:p>
                  </a:txBody>
                  <a:tcPr marL="87540" marR="87540">
                    <a:solidFill>
                      <a:schemeClr val="accent4">
                        <a:lumMod val="40000"/>
                        <a:lumOff val="60000"/>
                      </a:schemeClr>
                    </a:solidFill>
                  </a:tcPr>
                </a:tc>
                <a:tc>
                  <a:txBody>
                    <a:bodyPr/>
                    <a:lstStyle/>
                    <a:p>
                      <a:r>
                        <a:rPr kumimoji="1" lang="en-US" altLang="ja-JP" sz="1800" dirty="0" smtClean="0">
                          <a:solidFill>
                            <a:schemeClr val="tx1"/>
                          </a:solidFill>
                        </a:rPr>
                        <a:t>1</a:t>
                      </a:r>
                      <a:endParaRPr kumimoji="1" lang="ja-JP" altLang="en-US" sz="1800" dirty="0">
                        <a:solidFill>
                          <a:schemeClr val="tx1"/>
                        </a:solidFill>
                      </a:endParaRPr>
                    </a:p>
                  </a:txBody>
                  <a:tcPr marL="87540" marR="87540">
                    <a:solidFill>
                      <a:schemeClr val="accent5">
                        <a:lumMod val="40000"/>
                        <a:lumOff val="60000"/>
                      </a:schemeClr>
                    </a:solidFill>
                  </a:tcPr>
                </a:tc>
                <a:tc>
                  <a:txBody>
                    <a:bodyPr/>
                    <a:lstStyle/>
                    <a:p>
                      <a:r>
                        <a:rPr kumimoji="1" lang="en-US" altLang="ja-JP" sz="1800" dirty="0" smtClean="0">
                          <a:solidFill>
                            <a:schemeClr val="tx1"/>
                          </a:solidFill>
                        </a:rPr>
                        <a:t>0</a:t>
                      </a:r>
                      <a:endParaRPr kumimoji="1" lang="ja-JP" altLang="en-US" sz="1800" dirty="0">
                        <a:solidFill>
                          <a:schemeClr val="tx1"/>
                        </a:solidFill>
                      </a:endParaRPr>
                    </a:p>
                  </a:txBody>
                  <a:tcPr marL="87540" marR="87540">
                    <a:solidFill>
                      <a:schemeClr val="accent5">
                        <a:lumMod val="40000"/>
                        <a:lumOff val="60000"/>
                      </a:schemeClr>
                    </a:solidFill>
                  </a:tcPr>
                </a:tc>
                <a:tc>
                  <a:txBody>
                    <a:bodyPr/>
                    <a:lstStyle/>
                    <a:p>
                      <a:r>
                        <a:rPr kumimoji="1" lang="en-US" altLang="ja-JP" sz="1800" dirty="0" smtClean="0">
                          <a:solidFill>
                            <a:schemeClr val="tx1"/>
                          </a:solidFill>
                        </a:rPr>
                        <a:t>173</a:t>
                      </a:r>
                      <a:endParaRPr kumimoji="1" lang="ja-JP" altLang="en-US" sz="1800" dirty="0">
                        <a:solidFill>
                          <a:schemeClr val="tx1"/>
                        </a:solidFill>
                      </a:endParaRPr>
                    </a:p>
                  </a:txBody>
                  <a:tcPr marL="87540" marR="87540">
                    <a:solidFill>
                      <a:schemeClr val="accent2">
                        <a:lumMod val="40000"/>
                        <a:lumOff val="60000"/>
                      </a:schemeClr>
                    </a:solidFill>
                  </a:tcPr>
                </a:tc>
                <a:tc>
                  <a:txBody>
                    <a:bodyPr/>
                    <a:lstStyle/>
                    <a:p>
                      <a:r>
                        <a:rPr kumimoji="1" lang="en-US" altLang="ja-JP" sz="1800" dirty="0" smtClean="0">
                          <a:solidFill>
                            <a:schemeClr val="tx1"/>
                          </a:solidFill>
                        </a:rPr>
                        <a:t>173</a:t>
                      </a:r>
                      <a:endParaRPr kumimoji="1" lang="ja-JP" altLang="en-US" sz="1800" dirty="0">
                        <a:solidFill>
                          <a:schemeClr val="tx1"/>
                        </a:solidFill>
                      </a:endParaRPr>
                    </a:p>
                  </a:txBody>
                  <a:tcPr marL="87540" marR="87540">
                    <a:solidFill>
                      <a:schemeClr val="accent2">
                        <a:lumMod val="40000"/>
                        <a:lumOff val="60000"/>
                      </a:schemeClr>
                    </a:solidFill>
                  </a:tcPr>
                </a:tc>
                <a:extLst>
                  <a:ext uri="{0D108BD9-81ED-4DB2-BD59-A6C34878D82A}">
                    <a16:rowId xmlns:a16="http://schemas.microsoft.com/office/drawing/2014/main" val="10005"/>
                  </a:ext>
                </a:extLst>
              </a:tr>
            </a:tbl>
          </a:graphicData>
        </a:graphic>
      </p:graphicFrame>
      <p:sp>
        <p:nvSpPr>
          <p:cNvPr id="2" name="下カーブ矢印 1"/>
          <p:cNvSpPr/>
          <p:nvPr/>
        </p:nvSpPr>
        <p:spPr>
          <a:xfrm>
            <a:off x="4581314" y="2348880"/>
            <a:ext cx="864096" cy="360040"/>
          </a:xfrm>
          <a:prstGeom prst="curvedDownArrow">
            <a:avLst/>
          </a:prstGeom>
          <a:solidFill>
            <a:schemeClr val="accent4"/>
          </a:solidFill>
          <a:ln>
            <a:solidFill>
              <a:schemeClr val="accent4">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下カーブ矢印 6"/>
          <p:cNvSpPr/>
          <p:nvPr/>
        </p:nvSpPr>
        <p:spPr>
          <a:xfrm>
            <a:off x="4509306" y="1988840"/>
            <a:ext cx="2376264" cy="720080"/>
          </a:xfrm>
          <a:prstGeom prst="curvedDownArrow">
            <a:avLst>
              <a:gd name="adj1" fmla="val 14583"/>
              <a:gd name="adj2" fmla="val 26938"/>
              <a:gd name="adj3" fmla="val 16182"/>
            </a:avLst>
          </a:prstGeom>
          <a:solidFill>
            <a:schemeClr val="accent5"/>
          </a:solidFill>
          <a:ln>
            <a:solidFill>
              <a:schemeClr val="accent5">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四角形吹き出し 9"/>
          <p:cNvSpPr/>
          <p:nvPr/>
        </p:nvSpPr>
        <p:spPr>
          <a:xfrm>
            <a:off x="5565334" y="5517232"/>
            <a:ext cx="971842" cy="317382"/>
          </a:xfrm>
          <a:prstGeom prst="wedgeRectCallout">
            <a:avLst>
              <a:gd name="adj1" fmla="val 47679"/>
              <a:gd name="adj2" fmla="val -80156"/>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000" dirty="0" smtClean="0"/>
              <a:t>3</a:t>
            </a:r>
            <a:r>
              <a:rPr kumimoji="1" lang="ja-JP" altLang="en-US" sz="1000" dirty="0" smtClean="0"/>
              <a:t>回目</a:t>
            </a:r>
            <a:r>
              <a:rPr kumimoji="1" lang="en-US" altLang="ja-JP" sz="1000" dirty="0" smtClean="0"/>
              <a:t>0</a:t>
            </a:r>
            <a:r>
              <a:rPr kumimoji="1" lang="ja-JP" altLang="en-US" sz="1000" dirty="0" smtClean="0"/>
              <a:t>件</a:t>
            </a:r>
            <a:endParaRPr kumimoji="1" lang="ja-JP" altLang="en-US" sz="1000" dirty="0"/>
          </a:p>
        </p:txBody>
      </p:sp>
      <p:sp>
        <p:nvSpPr>
          <p:cNvPr id="12" name="四角形吹き出し 11"/>
          <p:cNvSpPr/>
          <p:nvPr/>
        </p:nvSpPr>
        <p:spPr>
          <a:xfrm>
            <a:off x="7221518" y="5517232"/>
            <a:ext cx="971842" cy="317382"/>
          </a:xfrm>
          <a:prstGeom prst="wedgeRectCallout">
            <a:avLst>
              <a:gd name="adj1" fmla="val 47679"/>
              <a:gd name="adj2" fmla="val -80156"/>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000" dirty="0" smtClean="0"/>
              <a:t>3</a:t>
            </a:r>
            <a:r>
              <a:rPr kumimoji="1" lang="ja-JP" altLang="en-US" sz="1000" dirty="0" smtClean="0"/>
              <a:t>回目</a:t>
            </a:r>
            <a:r>
              <a:rPr kumimoji="1" lang="en-US" altLang="ja-JP" sz="1000" dirty="0" smtClean="0"/>
              <a:t>0</a:t>
            </a:r>
            <a:r>
              <a:rPr kumimoji="1" lang="ja-JP" altLang="en-US" sz="1000" dirty="0" smtClean="0"/>
              <a:t>件</a:t>
            </a:r>
            <a:endParaRPr kumimoji="1" lang="ja-JP" altLang="en-US" sz="1000" dirty="0"/>
          </a:p>
        </p:txBody>
      </p:sp>
      <p:sp>
        <p:nvSpPr>
          <p:cNvPr id="13" name="角丸四角形 12"/>
          <p:cNvSpPr/>
          <p:nvPr/>
        </p:nvSpPr>
        <p:spPr>
          <a:xfrm>
            <a:off x="488504" y="5949280"/>
            <a:ext cx="9060494" cy="578882"/>
          </a:xfrm>
          <a:prstGeom prst="round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altLang="ja-JP" sz="2800" dirty="0" smtClean="0"/>
              <a:t>RV</a:t>
            </a:r>
            <a:r>
              <a:rPr lang="ja-JP" altLang="en-US" sz="2800" dirty="0" smtClean="0"/>
              <a:t>依頼中の指摘取込後：指摘がすべて対応済みとなる。</a:t>
            </a:r>
            <a:endParaRPr lang="ja-JP" altLang="en-US" sz="2800" dirty="0"/>
          </a:p>
        </p:txBody>
      </p:sp>
    </p:spTree>
    <p:extLst>
      <p:ext uri="{BB962C8B-B14F-4D97-AF65-F5344CB8AC3E}">
        <p14:creationId xmlns:p14="http://schemas.microsoft.com/office/powerpoint/2010/main" val="22544636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kumimoji="1" lang="ja-JP" altLang="en-US" dirty="0" smtClean="0"/>
              <a:t>機能テスト結果</a:t>
            </a:r>
            <a:endParaRPr kumimoji="1" lang="ja-JP" altLang="en-US" dirty="0"/>
          </a:p>
        </p:txBody>
      </p:sp>
      <p:sp>
        <p:nvSpPr>
          <p:cNvPr id="5" name="コンテンツ プレースホルダー 2"/>
          <p:cNvSpPr>
            <a:spLocks noGrp="1"/>
          </p:cNvSpPr>
          <p:nvPr>
            <p:ph idx="1"/>
          </p:nvPr>
        </p:nvSpPr>
        <p:spPr/>
        <p:txBody>
          <a:bodyPr/>
          <a:lstStyle/>
          <a:p>
            <a:pPr marL="457200" indent="-457200">
              <a:buFont typeface="Wingdings" panose="05000000000000000000" pitchFamily="2" charset="2"/>
              <a:buChar char="n"/>
            </a:pPr>
            <a:r>
              <a:rPr lang="ja-JP" altLang="en-US" sz="2800" dirty="0" smtClean="0"/>
              <a:t>「</a:t>
            </a:r>
            <a:r>
              <a:rPr lang="en-US" altLang="ja-JP" sz="2800" dirty="0" smtClean="0"/>
              <a:t>Spring Ecosystem </a:t>
            </a:r>
            <a:r>
              <a:rPr lang="ja-JP" altLang="en-US" sz="2800" dirty="0" err="1"/>
              <a:t>が提</a:t>
            </a:r>
            <a:r>
              <a:rPr lang="ja-JP" altLang="en-US" sz="2800" dirty="0"/>
              <a:t>供する機能」</a:t>
            </a:r>
            <a:r>
              <a:rPr lang="ja-JP" altLang="en-US" sz="2800" dirty="0" smtClean="0"/>
              <a:t>に関するテスト</a:t>
            </a:r>
            <a:endParaRPr lang="en-US" altLang="ja-JP" sz="2800" dirty="0" smtClean="0"/>
          </a:p>
          <a:p>
            <a:pPr marL="457200" indent="-457200">
              <a:buFont typeface="Wingdings" panose="05000000000000000000" pitchFamily="2" charset="2"/>
              <a:buChar char="n"/>
            </a:pPr>
            <a:endParaRPr lang="en-US" altLang="ja-JP" sz="2800" dirty="0"/>
          </a:p>
          <a:p>
            <a:pPr marL="457200" indent="-457200">
              <a:buFont typeface="Wingdings" panose="05000000000000000000" pitchFamily="2" charset="2"/>
              <a:buChar char="n"/>
            </a:pPr>
            <a:endParaRPr kumimoji="1" lang="en-US" altLang="ja-JP" sz="2800" dirty="0" smtClean="0"/>
          </a:p>
          <a:p>
            <a:pPr marL="342900" indent="-342900">
              <a:buFont typeface="Arial" panose="020B0604020202020204" pitchFamily="34" charset="0"/>
              <a:buChar char="•"/>
            </a:pPr>
            <a:endParaRPr lang="en-US" altLang="ja-JP" sz="2800" dirty="0" smtClean="0"/>
          </a:p>
          <a:p>
            <a:pPr marL="342900" indent="-342900">
              <a:buFont typeface="Arial" panose="020B0604020202020204" pitchFamily="34" charset="0"/>
              <a:buChar char="•"/>
            </a:pPr>
            <a:endParaRPr lang="en-US" altLang="ja-JP" sz="2800" dirty="0"/>
          </a:p>
          <a:p>
            <a:pPr marL="342900" indent="-342900">
              <a:buFont typeface="Arial" panose="020B0604020202020204" pitchFamily="34" charset="0"/>
              <a:buChar char="•"/>
            </a:pPr>
            <a:endParaRPr lang="en-US" altLang="ja-JP" sz="2800" dirty="0" smtClean="0"/>
          </a:p>
          <a:p>
            <a:pPr marL="342900" indent="-342900">
              <a:buFont typeface="Arial" panose="020B0604020202020204" pitchFamily="34" charset="0"/>
              <a:buChar char="•"/>
            </a:pPr>
            <a:endParaRPr lang="en-US" altLang="ja-JP" sz="2800" dirty="0"/>
          </a:p>
          <a:p>
            <a:pPr marL="342900" indent="-342900">
              <a:buFont typeface="Arial" panose="020B0604020202020204" pitchFamily="34" charset="0"/>
              <a:buChar char="•"/>
            </a:pPr>
            <a:endParaRPr lang="en-US" altLang="ja-JP" sz="2800" dirty="0" smtClean="0"/>
          </a:p>
          <a:p>
            <a:pPr marL="342900" indent="-342900">
              <a:buFont typeface="Arial" panose="020B0604020202020204" pitchFamily="34" charset="0"/>
              <a:buChar char="•"/>
            </a:pPr>
            <a:endParaRPr lang="en-US" altLang="ja-JP" sz="2800" dirty="0" smtClean="0"/>
          </a:p>
          <a:p>
            <a:pPr marL="342900" indent="-342900">
              <a:buFont typeface="Arial" panose="020B0604020202020204" pitchFamily="34" charset="0"/>
              <a:buChar char="•"/>
            </a:pPr>
            <a:endParaRPr kumimoji="1" lang="en-US" altLang="ja-JP" sz="2800" dirty="0" smtClean="0"/>
          </a:p>
          <a:p>
            <a:pPr marL="342900" indent="-342900">
              <a:buFont typeface="Arial" panose="020B0604020202020204" pitchFamily="34" charset="0"/>
              <a:buChar char="•"/>
            </a:pPr>
            <a:endParaRPr kumimoji="1" lang="ja-JP" altLang="en-US" sz="2800" dirty="0"/>
          </a:p>
        </p:txBody>
      </p:sp>
      <p:graphicFrame>
        <p:nvGraphicFramePr>
          <p:cNvPr id="8" name="表 7"/>
          <p:cNvGraphicFramePr>
            <a:graphicFrameLocks noGrp="1"/>
          </p:cNvGraphicFramePr>
          <p:nvPr>
            <p:extLst>
              <p:ext uri="{D42A27DB-BD31-4B8C-83A1-F6EECF244321}">
                <p14:modId xmlns:p14="http://schemas.microsoft.com/office/powerpoint/2010/main" val="1035292314"/>
              </p:ext>
            </p:extLst>
          </p:nvPr>
        </p:nvGraphicFramePr>
        <p:xfrm>
          <a:off x="403144" y="1628800"/>
          <a:ext cx="7464505" cy="731520"/>
        </p:xfrm>
        <a:graphic>
          <a:graphicData uri="http://schemas.openxmlformats.org/drawingml/2006/table">
            <a:tbl>
              <a:tblPr firstCol="1" bandRow="1">
                <a:tableStyleId>{F5AB1C69-6EDB-4FF4-983F-18BD219EF322}</a:tableStyleId>
              </a:tblPr>
              <a:tblGrid>
                <a:gridCol w="2037822">
                  <a:extLst>
                    <a:ext uri="{9D8B030D-6E8A-4147-A177-3AD203B41FA5}">
                      <a16:colId xmlns:a16="http://schemas.microsoft.com/office/drawing/2014/main" val="20000"/>
                    </a:ext>
                  </a:extLst>
                </a:gridCol>
                <a:gridCol w="2107759">
                  <a:extLst>
                    <a:ext uri="{9D8B030D-6E8A-4147-A177-3AD203B41FA5}">
                      <a16:colId xmlns:a16="http://schemas.microsoft.com/office/drawing/2014/main" val="20001"/>
                    </a:ext>
                  </a:extLst>
                </a:gridCol>
                <a:gridCol w="3318924">
                  <a:extLst>
                    <a:ext uri="{9D8B030D-6E8A-4147-A177-3AD203B41FA5}">
                      <a16:colId xmlns:a16="http://schemas.microsoft.com/office/drawing/2014/main" val="20002"/>
                    </a:ext>
                  </a:extLst>
                </a:gridCol>
              </a:tblGrid>
              <a:tr h="208693">
                <a:tc>
                  <a:txBody>
                    <a:bodyPr/>
                    <a:lstStyle/>
                    <a:p>
                      <a:pPr algn="ctr"/>
                      <a:r>
                        <a:rPr kumimoji="1" lang="ja-JP" altLang="en-US" sz="1800" dirty="0" smtClean="0"/>
                        <a:t>バージョン</a:t>
                      </a:r>
                      <a:endParaRPr kumimoji="1" lang="ja-JP" altLang="en-US" sz="1800" dirty="0"/>
                    </a:p>
                  </a:txBody>
                  <a:tcPr/>
                </a:tc>
                <a:tc>
                  <a:txBody>
                    <a:bodyPr/>
                    <a:lstStyle/>
                    <a:p>
                      <a:pPr algn="ctr"/>
                      <a:r>
                        <a:rPr kumimoji="1" lang="en-US" altLang="ja-JP" sz="1800" dirty="0" smtClean="0">
                          <a:solidFill>
                            <a:schemeClr val="tx1"/>
                          </a:solidFill>
                        </a:rPr>
                        <a:t>5.3.1</a:t>
                      </a:r>
                      <a:endParaRPr kumimoji="1" lang="ja-JP" altLang="en-US" sz="1800" dirty="0">
                        <a:solidFill>
                          <a:schemeClr val="tx1"/>
                        </a:solidFill>
                      </a:endParaRPr>
                    </a:p>
                  </a:txBody>
                  <a:tcPr/>
                </a:tc>
                <a:tc>
                  <a:txBody>
                    <a:bodyPr/>
                    <a:lstStyle/>
                    <a:p>
                      <a:pPr algn="ctr"/>
                      <a:r>
                        <a:rPr kumimoji="1" lang="en-US" altLang="ja-JP" sz="1800" b="0" i="0" u="none" strike="noStrike" kern="1200" baseline="0" dirty="0" smtClean="0">
                          <a:solidFill>
                            <a:schemeClr val="tx1"/>
                          </a:solidFill>
                          <a:latin typeface="+mn-lt"/>
                          <a:ea typeface="+mn-ea"/>
                          <a:cs typeface="+mn-cs"/>
                        </a:rPr>
                        <a:t>5.4.0</a:t>
                      </a:r>
                      <a:endParaRPr kumimoji="1" lang="ja-JP" altLang="en-US" sz="1800" dirty="0">
                        <a:solidFill>
                          <a:schemeClr val="tx1"/>
                        </a:solidFill>
                      </a:endParaRPr>
                    </a:p>
                  </a:txBody>
                  <a:tcPr/>
                </a:tc>
                <a:extLst>
                  <a:ext uri="{0D108BD9-81ED-4DB2-BD59-A6C34878D82A}">
                    <a16:rowId xmlns:a16="http://schemas.microsoft.com/office/drawing/2014/main" val="10000"/>
                  </a:ext>
                </a:extLst>
              </a:tr>
              <a:tr h="208693">
                <a:tc>
                  <a:txBody>
                    <a:bodyPr/>
                    <a:lstStyle/>
                    <a:p>
                      <a:pPr algn="ctr"/>
                      <a:r>
                        <a:rPr kumimoji="1" lang="ja-JP" altLang="en-US" sz="1800" dirty="0" smtClean="0"/>
                        <a:t>テストケース数</a:t>
                      </a:r>
                      <a:endParaRPr kumimoji="1" lang="ja-JP" altLang="en-US" sz="1800" dirty="0"/>
                    </a:p>
                  </a:txBody>
                  <a:tcPr/>
                </a:tc>
                <a:tc>
                  <a:txBody>
                    <a:bodyPr/>
                    <a:lstStyle/>
                    <a:p>
                      <a:pPr algn="ctr"/>
                      <a:r>
                        <a:rPr kumimoji="1" lang="en-US" altLang="ja-JP" sz="1800" dirty="0" smtClean="0">
                          <a:solidFill>
                            <a:schemeClr val="tx1"/>
                          </a:solidFill>
                        </a:rPr>
                        <a:t>880</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982(+102)</a:t>
                      </a:r>
                      <a:endParaRPr kumimoji="1" lang="ja-JP" altLang="en-US" sz="1800" dirty="0">
                        <a:solidFill>
                          <a:schemeClr val="tx1"/>
                        </a:solidFill>
                      </a:endParaRPr>
                    </a:p>
                  </a:txBody>
                  <a:tcPr/>
                </a:tc>
                <a:extLst>
                  <a:ext uri="{0D108BD9-81ED-4DB2-BD59-A6C34878D82A}">
                    <a16:rowId xmlns:a16="http://schemas.microsoft.com/office/drawing/2014/main" val="10001"/>
                  </a:ext>
                </a:extLst>
              </a:tr>
            </a:tbl>
          </a:graphicData>
        </a:graphic>
      </p:graphicFrame>
      <p:sp>
        <p:nvSpPr>
          <p:cNvPr id="10" name="コンテンツ プレースホルダー 2"/>
          <p:cNvSpPr txBox="1">
            <a:spLocks/>
          </p:cNvSpPr>
          <p:nvPr/>
        </p:nvSpPr>
        <p:spPr>
          <a:xfrm>
            <a:off x="457199" y="2478223"/>
            <a:ext cx="9237159" cy="1448988"/>
          </a:xfrm>
          <a:prstGeom prst="rect">
            <a:avLst/>
          </a:prstGeom>
        </p:spPr>
        <p:txBody>
          <a:bodyPr/>
          <a:lstStyle>
            <a:lvl1pPr marL="0" indent="0" algn="l" defTabSz="457133" rtl="0" eaLnBrk="1" latinLnBrk="0" hangingPunct="1">
              <a:spcBef>
                <a:spcPct val="20000"/>
              </a:spcBef>
              <a:buFontTx/>
              <a:buNone/>
              <a:defRPr kumimoji="1" lang="ja-JP" altLang="en-US" sz="2000" kern="1200">
                <a:solidFill>
                  <a:schemeClr val="tx1"/>
                </a:solidFill>
                <a:latin typeface="+mn-ea"/>
                <a:ea typeface="+mn-ea"/>
                <a:cs typeface="+mn-cs"/>
              </a:defRPr>
            </a:lvl1pPr>
            <a:lvl2pPr marL="682526" indent="-225392" algn="l" defTabSz="457133" rtl="0" eaLnBrk="1" latinLnBrk="0" hangingPunct="1">
              <a:spcBef>
                <a:spcPct val="20000"/>
              </a:spcBef>
              <a:buFont typeface="Wingdings" pitchFamily="2" charset="2"/>
              <a:buChar char="Ø"/>
              <a:defRPr kumimoji="1" lang="ja-JP" altLang="en-US" sz="1800" kern="120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342900" indent="-342900">
              <a:buFont typeface="Wingdings" panose="05000000000000000000" pitchFamily="2" charset="2"/>
              <a:buChar char="u"/>
            </a:pPr>
            <a:r>
              <a:rPr lang="en-US" altLang="ja-JP" sz="2400" dirty="0" smtClean="0"/>
              <a:t>102</a:t>
            </a:r>
            <a:r>
              <a:rPr lang="ja-JP" altLang="en-US" sz="2400" dirty="0" smtClean="0"/>
              <a:t>件追加</a:t>
            </a:r>
            <a:endParaRPr lang="ja-JP" altLang="en-US" sz="2400" dirty="0"/>
          </a:p>
          <a:p>
            <a:pPr marL="1025426" lvl="1" indent="-342900">
              <a:buFont typeface="Wingdings" panose="05000000000000000000" pitchFamily="2" charset="2"/>
              <a:buChar char="l"/>
            </a:pPr>
            <a:r>
              <a:rPr lang="en-US" altLang="ja-JP" sz="2400" dirty="0" err="1" smtClean="0"/>
              <a:t>Thymeleaf</a:t>
            </a:r>
            <a:r>
              <a:rPr lang="ja-JP" altLang="en-US" sz="2400" dirty="0" smtClean="0"/>
              <a:t>機能 </a:t>
            </a:r>
            <a:r>
              <a:rPr lang="en-US" altLang="ja-JP" sz="2400" dirty="0" smtClean="0"/>
              <a:t>+78</a:t>
            </a:r>
            <a:r>
              <a:rPr lang="ja-JP" altLang="en-US" sz="2400" dirty="0" smtClean="0"/>
              <a:t>件</a:t>
            </a:r>
            <a:endParaRPr lang="en-US" altLang="ja-JP" sz="2400" dirty="0" smtClean="0"/>
          </a:p>
          <a:p>
            <a:pPr marL="1025426" lvl="1" indent="-342900">
              <a:buFont typeface="Wingdings" panose="05000000000000000000" pitchFamily="2" charset="2"/>
              <a:buChar char="l"/>
            </a:pPr>
            <a:r>
              <a:rPr lang="ja-JP" altLang="en-US" sz="2400" dirty="0" smtClean="0"/>
              <a:t>その他機能改善 </a:t>
            </a:r>
            <a:r>
              <a:rPr lang="en-US" altLang="ja-JP" sz="2400" dirty="0" smtClean="0"/>
              <a:t>+24</a:t>
            </a:r>
            <a:r>
              <a:rPr lang="ja-JP" altLang="en-US" sz="2400" dirty="0" smtClean="0"/>
              <a:t>件</a:t>
            </a:r>
            <a:endParaRPr lang="en-US" altLang="ja-JP" sz="2400" dirty="0" smtClean="0"/>
          </a:p>
          <a:p>
            <a:endParaRPr lang="ja-JP" altLang="en-US" sz="2800" dirty="0" smtClean="0"/>
          </a:p>
        </p:txBody>
      </p:sp>
    </p:spTree>
    <p:extLst>
      <p:ext uri="{BB962C8B-B14F-4D97-AF65-F5344CB8AC3E}">
        <p14:creationId xmlns:p14="http://schemas.microsoft.com/office/powerpoint/2010/main" val="28527193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lstStyle/>
          <a:p>
            <a:r>
              <a:rPr lang="ja-JP" altLang="en-US" dirty="0"/>
              <a:t>動作検証環境および機能・構成テスト実施結果</a:t>
            </a:r>
            <a:endParaRPr kumimoji="1" lang="ja-JP" altLang="en-US" dirty="0"/>
          </a:p>
        </p:txBody>
      </p:sp>
      <p:graphicFrame>
        <p:nvGraphicFramePr>
          <p:cNvPr id="6" name="表 5"/>
          <p:cNvGraphicFramePr>
            <a:graphicFrameLocks noGrp="1"/>
          </p:cNvGraphicFramePr>
          <p:nvPr>
            <p:extLst/>
          </p:nvPr>
        </p:nvGraphicFramePr>
        <p:xfrm>
          <a:off x="229730" y="1059390"/>
          <a:ext cx="9361563" cy="4097802"/>
        </p:xfrm>
        <a:graphic>
          <a:graphicData uri="http://schemas.openxmlformats.org/drawingml/2006/table">
            <a:tbl>
              <a:tblPr firstRow="1" bandRow="1">
                <a:tableStyleId>{F5AB1C69-6EDB-4FF4-983F-18BD219EF322}</a:tableStyleId>
              </a:tblPr>
              <a:tblGrid>
                <a:gridCol w="1601788">
                  <a:extLst>
                    <a:ext uri="{9D8B030D-6E8A-4147-A177-3AD203B41FA5}">
                      <a16:colId xmlns:a16="http://schemas.microsoft.com/office/drawing/2014/main" val="20000"/>
                    </a:ext>
                  </a:extLst>
                </a:gridCol>
                <a:gridCol w="1945037">
                  <a:extLst>
                    <a:ext uri="{9D8B030D-6E8A-4147-A177-3AD203B41FA5}">
                      <a16:colId xmlns:a16="http://schemas.microsoft.com/office/drawing/2014/main" val="20001"/>
                    </a:ext>
                  </a:extLst>
                </a:gridCol>
                <a:gridCol w="1504950">
                  <a:extLst>
                    <a:ext uri="{9D8B030D-6E8A-4147-A177-3AD203B41FA5}">
                      <a16:colId xmlns:a16="http://schemas.microsoft.com/office/drawing/2014/main" val="20002"/>
                    </a:ext>
                  </a:extLst>
                </a:gridCol>
                <a:gridCol w="1543703">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gridCol w="1397933">
                  <a:extLst>
                    <a:ext uri="{9D8B030D-6E8A-4147-A177-3AD203B41FA5}">
                      <a16:colId xmlns:a16="http://schemas.microsoft.com/office/drawing/2014/main" val="20005"/>
                    </a:ext>
                  </a:extLst>
                </a:gridCol>
              </a:tblGrid>
              <a:tr h="441981">
                <a:tc>
                  <a:txBody>
                    <a:bodyPr/>
                    <a:lstStyle/>
                    <a:p>
                      <a:pPr algn="l"/>
                      <a:r>
                        <a:rPr lang="ja-JP" altLang="en-US" sz="1600" dirty="0">
                          <a:effectLst/>
                        </a:rPr>
                        <a:t> </a:t>
                      </a:r>
                    </a:p>
                  </a:txBody>
                  <a:tcPr marL="47625" marR="76200" marT="9525" marB="9525" anchor="ctr"/>
                </a:tc>
                <a:tc>
                  <a:txBody>
                    <a:bodyPr/>
                    <a:lstStyle/>
                    <a:p>
                      <a:pPr algn="l"/>
                      <a:r>
                        <a:rPr lang="en-US" sz="1600" dirty="0" smtClean="0">
                          <a:effectLst/>
                        </a:rPr>
                        <a:t>Application</a:t>
                      </a:r>
                    </a:p>
                    <a:p>
                      <a:pPr algn="l"/>
                      <a:r>
                        <a:rPr lang="en-US" sz="1600" dirty="0" smtClean="0">
                          <a:effectLst/>
                        </a:rPr>
                        <a:t>Server</a:t>
                      </a:r>
                      <a:endParaRPr lang="en-US" sz="1600" dirty="0">
                        <a:effectLst/>
                      </a:endParaRPr>
                    </a:p>
                  </a:txBody>
                  <a:tcPr marL="47625" marR="76200" marT="9525" marB="9525" anchor="ctr"/>
                </a:tc>
                <a:tc>
                  <a:txBody>
                    <a:bodyPr/>
                    <a:lstStyle/>
                    <a:p>
                      <a:pPr algn="l"/>
                      <a:r>
                        <a:rPr lang="en-US" sz="1600">
                          <a:effectLst/>
                        </a:rPr>
                        <a:t>RDBMS</a:t>
                      </a:r>
                    </a:p>
                  </a:txBody>
                  <a:tcPr marL="47625" marR="76200" marT="9525" marB="9525" anchor="ctr"/>
                </a:tc>
                <a:tc>
                  <a:txBody>
                    <a:bodyPr/>
                    <a:lstStyle/>
                    <a:p>
                      <a:pPr algn="l"/>
                      <a:r>
                        <a:rPr lang="en-US" sz="1600" dirty="0">
                          <a:effectLst/>
                        </a:rPr>
                        <a:t>JDK</a:t>
                      </a:r>
                    </a:p>
                  </a:txBody>
                  <a:tcPr marL="47625" marR="76200" marT="9525" marB="9525" anchor="ctr"/>
                </a:tc>
                <a:tc>
                  <a:txBody>
                    <a:bodyPr/>
                    <a:lstStyle/>
                    <a:p>
                      <a:pPr algn="l"/>
                      <a:r>
                        <a:rPr lang="en-US" sz="1600" dirty="0" smtClean="0">
                          <a:effectLst/>
                        </a:rPr>
                        <a:t>MQ</a:t>
                      </a:r>
                      <a:endParaRPr lang="en-US" sz="1600" dirty="0">
                        <a:effectLst/>
                      </a:endParaRPr>
                    </a:p>
                  </a:txBody>
                  <a:tcPr marL="47625" marR="76200" marT="9525" marB="9525" anchor="ctr"/>
                </a:tc>
                <a:tc>
                  <a:txBody>
                    <a:bodyPr/>
                    <a:lstStyle/>
                    <a:p>
                      <a:pPr algn="l"/>
                      <a:r>
                        <a:rPr lang="ja-JP" altLang="en-US" sz="1600" dirty="0" smtClean="0">
                          <a:effectLst/>
                        </a:rPr>
                        <a:t>試験結果</a:t>
                      </a:r>
                      <a:endParaRPr lang="en-US" sz="1600" dirty="0">
                        <a:effectLst/>
                      </a:endParaRPr>
                    </a:p>
                  </a:txBody>
                  <a:tcPr marL="47625" marR="76200" marT="9525" marB="9525" anchor="ctr"/>
                </a:tc>
                <a:extLst>
                  <a:ext uri="{0D108BD9-81ED-4DB2-BD59-A6C34878D82A}">
                    <a16:rowId xmlns:a16="http://schemas.microsoft.com/office/drawing/2014/main" val="10000"/>
                  </a:ext>
                </a:extLst>
              </a:tr>
              <a:tr h="441981">
                <a:tc>
                  <a:txBody>
                    <a:bodyPr/>
                    <a:lstStyle/>
                    <a:p>
                      <a:pPr algn="l"/>
                      <a:r>
                        <a:rPr lang="ja-JP" altLang="en-US" sz="1600" dirty="0" smtClean="0">
                          <a:effectLst/>
                        </a:rPr>
                        <a:t>環境</a:t>
                      </a:r>
                      <a:r>
                        <a:rPr lang="en-US" altLang="ja-JP" sz="1600" dirty="0" smtClean="0">
                          <a:effectLst/>
                        </a:rPr>
                        <a:t>1(</a:t>
                      </a:r>
                      <a:r>
                        <a:rPr lang="ja-JP" altLang="en-US" sz="1600" dirty="0" smtClean="0">
                          <a:effectLst/>
                        </a:rPr>
                        <a:t>構成</a:t>
                      </a:r>
                      <a:r>
                        <a:rPr lang="en-US" altLang="ja-JP" sz="1600" dirty="0" smtClean="0">
                          <a:effectLst/>
                        </a:rPr>
                        <a:t>A</a:t>
                      </a:r>
                      <a:r>
                        <a:rPr lang="en-US" sz="1600" dirty="0" smtClean="0">
                          <a:effectLst/>
                        </a:rPr>
                        <a:t>)</a:t>
                      </a:r>
                    </a:p>
                  </a:txBody>
                  <a:tcPr marL="47625" marR="76200" marT="9525" marB="9525" anchor="ctr"/>
                </a:tc>
                <a:tc>
                  <a:txBody>
                    <a:bodyPr/>
                    <a:lstStyle/>
                    <a:p>
                      <a:pPr algn="l" fontAlgn="ctr"/>
                      <a:r>
                        <a:rPr lang="en-US" sz="1600" b="0" i="0" u="none" strike="noStrike" dirty="0" smtClean="0">
                          <a:solidFill>
                            <a:srgbClr val="FF0000"/>
                          </a:solidFill>
                          <a:effectLst/>
                          <a:latin typeface="ＭＳ Ｐゴシック"/>
                        </a:rPr>
                        <a:t>Tomcat8.</a:t>
                      </a:r>
                      <a:r>
                        <a:rPr lang="en-US" altLang="ja-JP" sz="1600" b="0" i="0" u="none" strike="noStrike" dirty="0" smtClean="0">
                          <a:solidFill>
                            <a:srgbClr val="FF0000"/>
                          </a:solidFill>
                          <a:effectLst/>
                          <a:latin typeface="ＭＳ Ｐゴシック"/>
                        </a:rPr>
                        <a:t>5</a:t>
                      </a:r>
                      <a:r>
                        <a:rPr lang="en-US" sz="1600" b="0" i="0" u="none" strike="noStrike" dirty="0" smtClean="0">
                          <a:solidFill>
                            <a:srgbClr val="FF0000"/>
                          </a:solidFill>
                          <a:effectLst/>
                          <a:latin typeface="ＭＳ Ｐゴシック"/>
                        </a:rPr>
                        <a:t>.</a:t>
                      </a:r>
                      <a:r>
                        <a:rPr lang="en-US" altLang="ja-JP" sz="1600" b="0" i="0" u="none" strike="noStrike" dirty="0" smtClean="0">
                          <a:solidFill>
                            <a:srgbClr val="FF0000"/>
                          </a:solidFill>
                          <a:effectLst/>
                          <a:latin typeface="ＭＳ Ｐゴシック"/>
                        </a:rPr>
                        <a:t>20</a:t>
                      </a:r>
                      <a:endParaRPr lang="en-US" sz="1600" b="0" i="0" u="none" strike="noStrike" dirty="0">
                        <a:solidFill>
                          <a:srgbClr val="FF0000"/>
                        </a:solidFill>
                        <a:effectLst/>
                        <a:latin typeface="ＭＳ Ｐゴシック"/>
                      </a:endParaRPr>
                    </a:p>
                  </a:txBody>
                  <a:tcPr marL="9525" marR="9525" marT="9525" marB="0" anchor="ctr"/>
                </a:tc>
                <a:tc>
                  <a:txBody>
                    <a:bodyPr/>
                    <a:lstStyle/>
                    <a:p>
                      <a:pPr algn="l" fontAlgn="ctr"/>
                      <a:r>
                        <a:rPr lang="en-US" sz="1600" b="0" i="0" u="none" strike="noStrike" dirty="0" smtClean="0">
                          <a:solidFill>
                            <a:srgbClr val="FF0000"/>
                          </a:solidFill>
                          <a:effectLst/>
                          <a:latin typeface="ＭＳ Ｐゴシック"/>
                        </a:rPr>
                        <a:t>PostgreSQL9.6.</a:t>
                      </a:r>
                      <a:r>
                        <a:rPr lang="en-US" altLang="ja-JP" sz="1600" b="0" i="0" u="none" strike="noStrike" dirty="0" smtClean="0">
                          <a:solidFill>
                            <a:srgbClr val="FF0000"/>
                          </a:solidFill>
                          <a:effectLst/>
                          <a:latin typeface="ＭＳ Ｐゴシック"/>
                        </a:rPr>
                        <a:t>5</a:t>
                      </a:r>
                      <a:endParaRPr lang="en-US" sz="1600" b="0" i="0" u="none" strike="noStrike" dirty="0">
                        <a:solidFill>
                          <a:srgbClr val="FF0000"/>
                        </a:solidFill>
                        <a:effectLst/>
                        <a:latin typeface="ＭＳ Ｐゴシック"/>
                      </a:endParaRPr>
                    </a:p>
                  </a:txBody>
                  <a:tcPr marL="9525" marR="9525" marT="9525" marB="0" anchor="ctr"/>
                </a:tc>
                <a:tc>
                  <a:txBody>
                    <a:bodyPr/>
                    <a:lstStyle/>
                    <a:p>
                      <a:pPr algn="l" fontAlgn="ctr"/>
                      <a:r>
                        <a:rPr lang="en-US" sz="1600" b="0" i="0" u="none" strike="noStrike" dirty="0">
                          <a:solidFill>
                            <a:srgbClr val="FF0000"/>
                          </a:solidFill>
                          <a:effectLst/>
                          <a:latin typeface="ＭＳ Ｐゴシック"/>
                        </a:rPr>
                        <a:t>Open </a:t>
                      </a:r>
                      <a:r>
                        <a:rPr lang="en-US" sz="1600" b="0" i="0" u="none" strike="noStrike" dirty="0" smtClean="0">
                          <a:solidFill>
                            <a:srgbClr val="FF0000"/>
                          </a:solidFill>
                          <a:effectLst/>
                          <a:latin typeface="ＭＳ Ｐゴシック"/>
                        </a:rPr>
                        <a:t>JDK8u1</a:t>
                      </a:r>
                      <a:r>
                        <a:rPr lang="en-US" altLang="ja-JP" sz="1600" b="0" i="0" u="none" strike="noStrike" dirty="0" smtClean="0">
                          <a:solidFill>
                            <a:srgbClr val="FF0000"/>
                          </a:solidFill>
                          <a:effectLst/>
                          <a:latin typeface="ＭＳ Ｐゴシック"/>
                        </a:rPr>
                        <a:t>44</a:t>
                      </a:r>
                      <a:endParaRPr lang="en-US" sz="1600" b="0" i="0" u="none" strike="noStrike" dirty="0">
                        <a:solidFill>
                          <a:srgbClr val="FF0000"/>
                        </a:solidFill>
                        <a:effectLst/>
                        <a:latin typeface="ＭＳ Ｐゴシック"/>
                      </a:endParaRPr>
                    </a:p>
                  </a:txBody>
                  <a:tcPr marL="9525" marR="9525" marT="9525" marB="0" anchor="ctr"/>
                </a:tc>
                <a:tc>
                  <a:txBody>
                    <a:bodyPr/>
                    <a:lstStyle/>
                    <a:p>
                      <a:pPr algn="l" fontAlgn="ctr"/>
                      <a:r>
                        <a:rPr lang="en-US" sz="1600" b="0" i="0" u="none" strike="noStrike" dirty="0" smtClean="0">
                          <a:solidFill>
                            <a:srgbClr val="000000"/>
                          </a:solidFill>
                          <a:effectLst/>
                          <a:latin typeface="ＭＳ Ｐゴシック"/>
                        </a:rPr>
                        <a:t>ActiveMQ5.1</a:t>
                      </a:r>
                      <a:r>
                        <a:rPr lang="en-US" altLang="ja-JP" sz="1600" b="0" i="0" u="none" strike="noStrike" dirty="0" smtClean="0">
                          <a:solidFill>
                            <a:srgbClr val="000000"/>
                          </a:solidFill>
                          <a:effectLst/>
                          <a:latin typeface="ＭＳ Ｐゴシック"/>
                        </a:rPr>
                        <a:t>4</a:t>
                      </a:r>
                      <a:r>
                        <a:rPr lang="en-US" sz="1600" b="0" i="0" u="none" strike="noStrike" dirty="0" smtClean="0">
                          <a:solidFill>
                            <a:srgbClr val="000000"/>
                          </a:solidFill>
                          <a:effectLst/>
                          <a:latin typeface="ＭＳ Ｐゴシック"/>
                        </a:rPr>
                        <a:t>.</a:t>
                      </a:r>
                      <a:r>
                        <a:rPr lang="en-US" altLang="ja-JP" sz="1600" b="0" i="0" u="none" strike="noStrike" dirty="0" smtClean="0">
                          <a:solidFill>
                            <a:srgbClr val="000000"/>
                          </a:solidFill>
                          <a:effectLst/>
                          <a:latin typeface="ＭＳ Ｐゴシック"/>
                        </a:rPr>
                        <a:t>5</a:t>
                      </a:r>
                      <a:endParaRPr lang="en-US" sz="1600" b="0" i="0" u="none" strike="noStrike" dirty="0">
                        <a:solidFill>
                          <a:srgbClr val="000000"/>
                        </a:solidFill>
                        <a:effectLst/>
                        <a:latin typeface="ＭＳ Ｐゴシック"/>
                      </a:endParaRPr>
                    </a:p>
                  </a:txBody>
                  <a:tcPr marL="9525" marR="9525" marT="9525" marB="0" anchor="ctr"/>
                </a:tc>
                <a:tc>
                  <a:txBody>
                    <a:bodyPr/>
                    <a:lstStyle/>
                    <a:p>
                      <a:pPr algn="l" fontAlgn="ctr"/>
                      <a:r>
                        <a:rPr lang="en-US" sz="1600" b="0" i="0" u="none" strike="noStrike" dirty="0" smtClean="0">
                          <a:solidFill>
                            <a:srgbClr val="008000"/>
                          </a:solidFill>
                          <a:effectLst/>
                          <a:latin typeface="ＭＳ Ｐゴシック"/>
                        </a:rPr>
                        <a:t>OK</a:t>
                      </a:r>
                      <a:endParaRPr lang="en-US" sz="1600" b="0" i="0" u="none" strike="noStrike" dirty="0">
                        <a:solidFill>
                          <a:srgbClr val="008000"/>
                        </a:solidFill>
                        <a:effectLst/>
                        <a:latin typeface="ＭＳ Ｐゴシック"/>
                      </a:endParaRPr>
                    </a:p>
                  </a:txBody>
                  <a:tcPr marL="9525" marR="9525" marT="9525" marB="0" anchor="ctr"/>
                </a:tc>
                <a:extLst>
                  <a:ext uri="{0D108BD9-81ED-4DB2-BD59-A6C34878D82A}">
                    <a16:rowId xmlns:a16="http://schemas.microsoft.com/office/drawing/2014/main" val="10001"/>
                  </a:ext>
                </a:extLst>
              </a:tr>
              <a:tr h="441981">
                <a:tc>
                  <a:txBody>
                    <a:bodyPr/>
                    <a:lstStyle/>
                    <a:p>
                      <a:pPr algn="l"/>
                      <a:r>
                        <a:rPr lang="ja-JP" altLang="en-US" sz="1600" dirty="0" smtClean="0">
                          <a:effectLst/>
                        </a:rPr>
                        <a:t>環境</a:t>
                      </a:r>
                      <a:r>
                        <a:rPr lang="en-US" altLang="ja-JP" sz="1600" dirty="0" smtClean="0">
                          <a:effectLst/>
                        </a:rPr>
                        <a:t>2(</a:t>
                      </a:r>
                      <a:r>
                        <a:rPr lang="ja-JP" altLang="en-US" sz="1600" dirty="0" smtClean="0">
                          <a:effectLst/>
                        </a:rPr>
                        <a:t>構成</a:t>
                      </a:r>
                      <a:r>
                        <a:rPr lang="en-US" altLang="ja-JP" sz="1600" dirty="0" smtClean="0">
                          <a:effectLst/>
                        </a:rPr>
                        <a:t>B</a:t>
                      </a:r>
                      <a:r>
                        <a:rPr lang="en-US" sz="1600" dirty="0" smtClean="0">
                          <a:effectLst/>
                        </a:rPr>
                        <a:t>)</a:t>
                      </a:r>
                      <a:endParaRPr lang="en-US" sz="1600" dirty="0">
                        <a:effectLst/>
                      </a:endParaRPr>
                    </a:p>
                  </a:txBody>
                  <a:tcPr marL="47625" marR="76200" marT="9525" marB="9525" anchor="ctr"/>
                </a:tc>
                <a:tc>
                  <a:txBody>
                    <a:bodyPr/>
                    <a:lstStyle/>
                    <a:p>
                      <a:pPr algn="l" fontAlgn="ctr"/>
                      <a:r>
                        <a:rPr lang="en-US" sz="1600" b="0" i="0" u="none" strike="noStrike" dirty="0" smtClean="0">
                          <a:solidFill>
                            <a:srgbClr val="FF0000"/>
                          </a:solidFill>
                          <a:effectLst/>
                          <a:latin typeface="ＭＳ Ｐゴシック"/>
                        </a:rPr>
                        <a:t>Tomcat</a:t>
                      </a:r>
                      <a:r>
                        <a:rPr lang="en-US" altLang="ja-JP" sz="1600" b="0" i="0" u="none" strike="noStrike" dirty="0" smtClean="0">
                          <a:solidFill>
                            <a:srgbClr val="FF0000"/>
                          </a:solidFill>
                          <a:effectLst/>
                          <a:latin typeface="ＭＳ Ｐゴシック"/>
                        </a:rPr>
                        <a:t>8</a:t>
                      </a:r>
                      <a:r>
                        <a:rPr lang="en-US" sz="1600" b="0" i="0" u="none" strike="noStrike" dirty="0" smtClean="0">
                          <a:solidFill>
                            <a:srgbClr val="FF0000"/>
                          </a:solidFill>
                          <a:effectLst/>
                          <a:latin typeface="ＭＳ Ｐゴシック"/>
                        </a:rPr>
                        <a:t>.</a:t>
                      </a:r>
                      <a:r>
                        <a:rPr lang="en-US" altLang="ja-JP" sz="1600" b="0" i="0" u="none" strike="noStrike" dirty="0" smtClean="0">
                          <a:solidFill>
                            <a:srgbClr val="FF0000"/>
                          </a:solidFill>
                          <a:effectLst/>
                          <a:latin typeface="ＭＳ Ｐゴシック"/>
                        </a:rPr>
                        <a:t>5</a:t>
                      </a:r>
                      <a:r>
                        <a:rPr lang="en-US" sz="1600" b="0" i="0" u="none" strike="noStrike" dirty="0" smtClean="0">
                          <a:solidFill>
                            <a:srgbClr val="FF0000"/>
                          </a:solidFill>
                          <a:effectLst/>
                          <a:latin typeface="ＭＳ Ｐゴシック"/>
                        </a:rPr>
                        <a:t>.</a:t>
                      </a:r>
                      <a:r>
                        <a:rPr lang="en-US" altLang="ja-JP" sz="1600" b="0" i="0" u="none" strike="noStrike" dirty="0" smtClean="0">
                          <a:solidFill>
                            <a:srgbClr val="FF0000"/>
                          </a:solidFill>
                          <a:effectLst/>
                          <a:latin typeface="ＭＳ Ｐゴシック"/>
                        </a:rPr>
                        <a:t>20</a:t>
                      </a:r>
                      <a:endParaRPr lang="en-US" sz="1600" b="0" i="0" u="none" strike="noStrike" dirty="0">
                        <a:solidFill>
                          <a:srgbClr val="FF0000"/>
                        </a:solidFill>
                        <a:effectLst/>
                        <a:latin typeface="ＭＳ Ｐゴシック"/>
                      </a:endParaRPr>
                    </a:p>
                  </a:txBody>
                  <a:tcPr marL="9525" marR="9525" marT="9525" marB="0" anchor="ctr"/>
                </a:tc>
                <a:tc>
                  <a:txBody>
                    <a:bodyPr/>
                    <a:lstStyle/>
                    <a:p>
                      <a:pPr algn="l" fontAlgn="ctr"/>
                      <a:r>
                        <a:rPr lang="en-US" sz="1600" b="0" i="0" u="none" strike="noStrike" dirty="0" smtClean="0">
                          <a:solidFill>
                            <a:srgbClr val="000000"/>
                          </a:solidFill>
                          <a:effectLst/>
                          <a:latin typeface="ＭＳ Ｐゴシック"/>
                        </a:rPr>
                        <a:t>Oracle12.1.0.2.0</a:t>
                      </a:r>
                    </a:p>
                  </a:txBody>
                  <a:tcPr marL="9525" marR="9525" marT="9525" marB="0" anchor="ctr"/>
                </a:tc>
                <a:tc>
                  <a:txBody>
                    <a:bodyPr/>
                    <a:lstStyle/>
                    <a:p>
                      <a:pPr algn="l" fontAlgn="ctr"/>
                      <a:r>
                        <a:rPr lang="en-US" sz="1600" b="0" i="0" u="none" strike="noStrike" dirty="0">
                          <a:solidFill>
                            <a:srgbClr val="FF0000"/>
                          </a:solidFill>
                          <a:effectLst/>
                          <a:latin typeface="ＭＳ Ｐゴシック"/>
                        </a:rPr>
                        <a:t>Open </a:t>
                      </a:r>
                      <a:r>
                        <a:rPr lang="en-US" sz="1600" b="0" i="0" u="none" strike="noStrike" dirty="0" smtClean="0">
                          <a:solidFill>
                            <a:srgbClr val="FF0000"/>
                          </a:solidFill>
                          <a:effectLst/>
                          <a:latin typeface="ＭＳ Ｐゴシック"/>
                        </a:rPr>
                        <a:t>JDK</a:t>
                      </a:r>
                      <a:r>
                        <a:rPr lang="en-US" altLang="ja-JP" sz="1600" b="0" i="0" u="none" strike="noStrike" dirty="0" smtClean="0">
                          <a:solidFill>
                            <a:srgbClr val="FF0000"/>
                          </a:solidFill>
                          <a:effectLst/>
                          <a:latin typeface="ＭＳ Ｐゴシック"/>
                        </a:rPr>
                        <a:t>8</a:t>
                      </a:r>
                      <a:r>
                        <a:rPr lang="en-US" sz="1600" b="0" i="0" u="none" strike="noStrike" dirty="0" smtClean="0">
                          <a:solidFill>
                            <a:srgbClr val="FF0000"/>
                          </a:solidFill>
                          <a:effectLst/>
                          <a:latin typeface="ＭＳ Ｐゴシック"/>
                        </a:rPr>
                        <a:t>u1</a:t>
                      </a:r>
                      <a:r>
                        <a:rPr lang="en-US" altLang="ja-JP" sz="1600" b="0" i="0" u="none" strike="noStrike" dirty="0" smtClean="0">
                          <a:solidFill>
                            <a:srgbClr val="FF0000"/>
                          </a:solidFill>
                          <a:effectLst/>
                          <a:latin typeface="ＭＳ Ｐゴシック"/>
                        </a:rPr>
                        <a:t>44</a:t>
                      </a:r>
                      <a:endParaRPr lang="en-US" sz="1600" b="0" i="0" u="none" strike="noStrike" dirty="0">
                        <a:solidFill>
                          <a:srgbClr val="FF0000"/>
                        </a:solidFill>
                        <a:effectLst/>
                        <a:latin typeface="ＭＳ Ｐゴシック"/>
                      </a:endParaRPr>
                    </a:p>
                  </a:txBody>
                  <a:tcPr marL="9525" marR="9525" marT="9525" marB="0" anchor="ctr"/>
                </a:tc>
                <a:tc>
                  <a:txBody>
                    <a:bodyPr/>
                    <a:lstStyle/>
                    <a:p>
                      <a:pPr marL="0" marR="0" lvl="0" indent="0" algn="l" defTabSz="457133" rtl="0" eaLnBrk="1" fontAlgn="ctr" latinLnBrk="0" hangingPunct="1">
                        <a:lnSpc>
                          <a:spcPct val="100000"/>
                        </a:lnSpc>
                        <a:spcBef>
                          <a:spcPts val="0"/>
                        </a:spcBef>
                        <a:spcAft>
                          <a:spcPts val="0"/>
                        </a:spcAft>
                        <a:buClrTx/>
                        <a:buSzTx/>
                        <a:buFontTx/>
                        <a:buNone/>
                        <a:tabLst/>
                        <a:defRPr/>
                      </a:pPr>
                      <a:r>
                        <a:rPr lang="en-US" altLang="ja-JP" sz="1600" b="0" i="0" u="none" strike="noStrike" dirty="0" smtClean="0">
                          <a:solidFill>
                            <a:srgbClr val="000000"/>
                          </a:solidFill>
                          <a:effectLst/>
                          <a:latin typeface="ＭＳ Ｐゴシック"/>
                        </a:rPr>
                        <a:t>ActiveMQ5.14.5</a:t>
                      </a:r>
                    </a:p>
                  </a:txBody>
                  <a:tcPr marL="9525" marR="9525" marT="9525" marB="0" anchor="ctr"/>
                </a:tc>
                <a:tc>
                  <a:txBody>
                    <a:bodyPr/>
                    <a:lstStyle/>
                    <a:p>
                      <a:pPr algn="l" fontAlgn="ctr"/>
                      <a:r>
                        <a:rPr lang="en-US" sz="1600" b="0" i="0" u="none" strike="noStrike" dirty="0" smtClean="0">
                          <a:solidFill>
                            <a:srgbClr val="008000"/>
                          </a:solidFill>
                          <a:effectLst/>
                          <a:latin typeface="ＭＳ Ｐゴシック"/>
                        </a:rPr>
                        <a:t>OK</a:t>
                      </a:r>
                      <a:endParaRPr lang="en-US" sz="1600" b="0" i="0" u="none" strike="noStrike" dirty="0">
                        <a:solidFill>
                          <a:srgbClr val="008000"/>
                        </a:solidFill>
                        <a:effectLst/>
                        <a:latin typeface="ＭＳ Ｐゴシック"/>
                      </a:endParaRPr>
                    </a:p>
                  </a:txBody>
                  <a:tcPr marL="9525" marR="9525" marT="9525" marB="0" anchor="ctr"/>
                </a:tc>
                <a:extLst>
                  <a:ext uri="{0D108BD9-81ED-4DB2-BD59-A6C34878D82A}">
                    <a16:rowId xmlns:a16="http://schemas.microsoft.com/office/drawing/2014/main" val="10002"/>
                  </a:ext>
                </a:extLst>
              </a:tr>
              <a:tr h="441981">
                <a:tc>
                  <a:txBody>
                    <a:bodyPr/>
                    <a:lstStyle/>
                    <a:p>
                      <a:pPr algn="l"/>
                      <a:r>
                        <a:rPr lang="ja-JP" altLang="en-US" sz="1600" dirty="0" smtClean="0">
                          <a:effectLst/>
                        </a:rPr>
                        <a:t>環境</a:t>
                      </a:r>
                      <a:r>
                        <a:rPr lang="en-US" altLang="ja-JP" sz="1600" dirty="0" smtClean="0">
                          <a:effectLst/>
                        </a:rPr>
                        <a:t>3(</a:t>
                      </a:r>
                      <a:r>
                        <a:rPr lang="ja-JP" altLang="en-US" sz="1600" dirty="0" smtClean="0">
                          <a:effectLst/>
                        </a:rPr>
                        <a:t>構成</a:t>
                      </a:r>
                      <a:r>
                        <a:rPr lang="en-US" sz="1600" dirty="0" smtClean="0">
                          <a:effectLst/>
                        </a:rPr>
                        <a:t>B)</a:t>
                      </a:r>
                    </a:p>
                  </a:txBody>
                  <a:tcPr marL="47625" marR="76200" marT="9525" marB="9525" anchor="ctr"/>
                </a:tc>
                <a:tc>
                  <a:txBody>
                    <a:bodyPr/>
                    <a:lstStyle/>
                    <a:p>
                      <a:pPr algn="l" fontAlgn="ctr"/>
                      <a:r>
                        <a:rPr lang="en-US" sz="1600" b="0" i="0" u="none" strike="noStrike" dirty="0" smtClean="0">
                          <a:solidFill>
                            <a:srgbClr val="000000"/>
                          </a:solidFill>
                          <a:effectLst/>
                          <a:latin typeface="ＭＳ Ｐゴシック"/>
                        </a:rPr>
                        <a:t>Tomcat8.0.</a:t>
                      </a:r>
                      <a:r>
                        <a:rPr lang="en-US" altLang="ja-JP" sz="1600" b="0" i="0" u="none" strike="noStrike" dirty="0" smtClean="0">
                          <a:solidFill>
                            <a:srgbClr val="000000"/>
                          </a:solidFill>
                          <a:effectLst/>
                          <a:latin typeface="ＭＳ Ｐゴシック"/>
                        </a:rPr>
                        <a:t>39</a:t>
                      </a:r>
                      <a:endParaRPr lang="en-US" sz="1600" b="0" i="0" u="none" strike="noStrike" dirty="0">
                        <a:solidFill>
                          <a:srgbClr val="000000"/>
                        </a:solidFill>
                        <a:effectLst/>
                        <a:latin typeface="ＭＳ Ｐゴシック"/>
                      </a:endParaRPr>
                    </a:p>
                  </a:txBody>
                  <a:tcPr marL="9525" marR="9525" marT="9525" marB="0" anchor="ctr"/>
                </a:tc>
                <a:tc>
                  <a:txBody>
                    <a:bodyPr/>
                    <a:lstStyle/>
                    <a:p>
                      <a:pPr algn="l" fontAlgn="ctr"/>
                      <a:r>
                        <a:rPr lang="en-US" sz="1600" b="0" i="0" u="none" strike="noStrike" dirty="0" smtClean="0">
                          <a:solidFill>
                            <a:srgbClr val="FF0000"/>
                          </a:solidFill>
                          <a:effectLst/>
                          <a:latin typeface="ＭＳ Ｐゴシック"/>
                        </a:rPr>
                        <a:t>PostgreSQL9.6.</a:t>
                      </a:r>
                      <a:r>
                        <a:rPr lang="en-US" altLang="ja-JP" sz="1600" b="0" i="0" u="none" strike="noStrike" dirty="0" smtClean="0">
                          <a:solidFill>
                            <a:srgbClr val="FF0000"/>
                          </a:solidFill>
                          <a:effectLst/>
                          <a:latin typeface="ＭＳ Ｐゴシック"/>
                        </a:rPr>
                        <a:t>5</a:t>
                      </a:r>
                      <a:endParaRPr lang="en-US" sz="1600" b="0" i="0" u="none" strike="noStrike" dirty="0" smtClean="0">
                        <a:solidFill>
                          <a:srgbClr val="FF0000"/>
                        </a:solidFill>
                        <a:effectLst/>
                        <a:latin typeface="ＭＳ Ｐゴシック"/>
                      </a:endParaRPr>
                    </a:p>
                  </a:txBody>
                  <a:tcPr marL="9525" marR="9525" marT="9525" marB="0" anchor="ctr"/>
                </a:tc>
                <a:tc>
                  <a:txBody>
                    <a:bodyPr/>
                    <a:lstStyle/>
                    <a:p>
                      <a:pPr algn="l" fontAlgn="ctr"/>
                      <a:r>
                        <a:rPr lang="en-US" sz="1600" b="0" i="0" u="none" strike="noStrike" dirty="0">
                          <a:solidFill>
                            <a:srgbClr val="FF0000"/>
                          </a:solidFill>
                          <a:effectLst/>
                          <a:latin typeface="ＭＳ Ｐゴシック"/>
                        </a:rPr>
                        <a:t>Open </a:t>
                      </a:r>
                      <a:r>
                        <a:rPr lang="en-US" sz="1600" b="0" i="0" u="none" strike="noStrike" dirty="0" smtClean="0">
                          <a:solidFill>
                            <a:srgbClr val="FF0000"/>
                          </a:solidFill>
                          <a:effectLst/>
                          <a:latin typeface="ＭＳ Ｐゴシック"/>
                        </a:rPr>
                        <a:t>JDK8u1</a:t>
                      </a:r>
                      <a:r>
                        <a:rPr lang="en-US" altLang="ja-JP" sz="1600" b="0" i="0" u="none" strike="noStrike" dirty="0" smtClean="0">
                          <a:solidFill>
                            <a:srgbClr val="FF0000"/>
                          </a:solidFill>
                          <a:effectLst/>
                          <a:latin typeface="ＭＳ Ｐゴシック"/>
                        </a:rPr>
                        <a:t>44</a:t>
                      </a:r>
                      <a:endParaRPr lang="en-US" sz="1600" b="0" i="0" u="none" strike="noStrike" dirty="0">
                        <a:solidFill>
                          <a:srgbClr val="FF0000"/>
                        </a:solidFill>
                        <a:effectLst/>
                        <a:latin typeface="ＭＳ Ｐゴシック"/>
                      </a:endParaRPr>
                    </a:p>
                  </a:txBody>
                  <a:tcPr marL="9525" marR="9525" marT="9525" marB="0" anchor="ctr"/>
                </a:tc>
                <a:tc>
                  <a:txBody>
                    <a:bodyPr/>
                    <a:lstStyle/>
                    <a:p>
                      <a:pPr marL="0" marR="0" lvl="0" indent="0" algn="l" defTabSz="457133" rtl="0" eaLnBrk="1" fontAlgn="ctr" latinLnBrk="0" hangingPunct="1">
                        <a:lnSpc>
                          <a:spcPct val="100000"/>
                        </a:lnSpc>
                        <a:spcBef>
                          <a:spcPts val="0"/>
                        </a:spcBef>
                        <a:spcAft>
                          <a:spcPts val="0"/>
                        </a:spcAft>
                        <a:buClrTx/>
                        <a:buSzTx/>
                        <a:buFontTx/>
                        <a:buNone/>
                        <a:tabLst/>
                        <a:defRPr/>
                      </a:pPr>
                      <a:r>
                        <a:rPr lang="en-US" altLang="ja-JP" sz="1600" b="0" i="0" u="none" strike="noStrike" dirty="0" smtClean="0">
                          <a:solidFill>
                            <a:srgbClr val="000000"/>
                          </a:solidFill>
                          <a:effectLst/>
                          <a:latin typeface="ＭＳ Ｐゴシック"/>
                        </a:rPr>
                        <a:t>ActiveMQ5.14.5</a:t>
                      </a:r>
                    </a:p>
                  </a:txBody>
                  <a:tcPr marL="9525" marR="9525" marT="9525" marB="0" anchor="ctr"/>
                </a:tc>
                <a:tc>
                  <a:txBody>
                    <a:bodyPr/>
                    <a:lstStyle/>
                    <a:p>
                      <a:pPr algn="l" fontAlgn="ctr"/>
                      <a:r>
                        <a:rPr lang="en-US" sz="1600" b="0" i="0" u="none" strike="noStrike" dirty="0" smtClean="0">
                          <a:solidFill>
                            <a:srgbClr val="008000"/>
                          </a:solidFill>
                          <a:effectLst/>
                          <a:latin typeface="ＭＳ Ｐゴシック"/>
                        </a:rPr>
                        <a:t>OK</a:t>
                      </a:r>
                      <a:endParaRPr lang="en-US" sz="1600" b="0" i="0" u="none" strike="noStrike" dirty="0">
                        <a:solidFill>
                          <a:srgbClr val="008000"/>
                        </a:solidFill>
                        <a:effectLst/>
                        <a:latin typeface="ＭＳ Ｐゴシック"/>
                      </a:endParaRPr>
                    </a:p>
                  </a:txBody>
                  <a:tcPr marL="9525" marR="9525" marT="9525" marB="0" anchor="ctr"/>
                </a:tc>
                <a:extLst>
                  <a:ext uri="{0D108BD9-81ED-4DB2-BD59-A6C34878D82A}">
                    <a16:rowId xmlns:a16="http://schemas.microsoft.com/office/drawing/2014/main" val="10003"/>
                  </a:ext>
                </a:extLst>
              </a:tr>
              <a:tr h="441981">
                <a:tc>
                  <a:txBody>
                    <a:bodyPr/>
                    <a:lstStyle/>
                    <a:p>
                      <a:pPr algn="l"/>
                      <a:r>
                        <a:rPr lang="ja-JP" altLang="en-US" sz="1600" dirty="0" smtClean="0">
                          <a:effectLst/>
                        </a:rPr>
                        <a:t>環境</a:t>
                      </a:r>
                      <a:r>
                        <a:rPr lang="en-US" altLang="ja-JP" sz="1600" dirty="0" smtClean="0">
                          <a:effectLst/>
                        </a:rPr>
                        <a:t>4(</a:t>
                      </a:r>
                      <a:r>
                        <a:rPr lang="ja-JP" altLang="en-US" sz="1600" dirty="0" smtClean="0">
                          <a:effectLst/>
                        </a:rPr>
                        <a:t>構成</a:t>
                      </a:r>
                      <a:r>
                        <a:rPr lang="en-US" altLang="ja-JP" sz="1600" dirty="0" smtClean="0">
                          <a:effectLst/>
                        </a:rPr>
                        <a:t>B)</a:t>
                      </a:r>
                      <a:endParaRPr lang="en-US" sz="1600" dirty="0" smtClean="0">
                        <a:effectLst/>
                      </a:endParaRPr>
                    </a:p>
                  </a:txBody>
                  <a:tcPr marL="47625" marR="76200" marT="9525" marB="9525" anchor="ctr"/>
                </a:tc>
                <a:tc>
                  <a:txBody>
                    <a:bodyPr/>
                    <a:lstStyle/>
                    <a:p>
                      <a:pPr algn="l" fontAlgn="ctr"/>
                      <a:r>
                        <a:rPr lang="en-US" sz="1600" b="0" i="0" u="none" strike="noStrike" dirty="0" smtClean="0">
                          <a:solidFill>
                            <a:srgbClr val="000000"/>
                          </a:solidFill>
                          <a:effectLst/>
                          <a:latin typeface="ＭＳ Ｐゴシック"/>
                        </a:rPr>
                        <a:t>Tomcat8.</a:t>
                      </a:r>
                      <a:r>
                        <a:rPr lang="en-US" altLang="ja-JP" sz="1600" b="0" i="0" u="none" strike="noStrike" dirty="0" smtClean="0">
                          <a:solidFill>
                            <a:srgbClr val="000000"/>
                          </a:solidFill>
                          <a:effectLst/>
                          <a:latin typeface="ＭＳ Ｐゴシック"/>
                        </a:rPr>
                        <a:t>0</a:t>
                      </a:r>
                      <a:r>
                        <a:rPr lang="en-US" sz="1600" b="0" i="0" u="none" strike="noStrike" dirty="0" smtClean="0">
                          <a:solidFill>
                            <a:srgbClr val="000000"/>
                          </a:solidFill>
                          <a:effectLst/>
                          <a:latin typeface="ＭＳ Ｐゴシック"/>
                        </a:rPr>
                        <a:t>.</a:t>
                      </a:r>
                      <a:r>
                        <a:rPr lang="en-US" altLang="ja-JP" sz="1600" b="0" i="0" u="none" strike="noStrike" dirty="0" smtClean="0">
                          <a:solidFill>
                            <a:srgbClr val="000000"/>
                          </a:solidFill>
                          <a:effectLst/>
                          <a:latin typeface="ＭＳ Ｐゴシック"/>
                        </a:rPr>
                        <a:t>3</a:t>
                      </a:r>
                      <a:r>
                        <a:rPr lang="en-US" sz="1600" b="0" i="0" u="none" strike="noStrike" dirty="0" smtClean="0">
                          <a:solidFill>
                            <a:srgbClr val="000000"/>
                          </a:solidFill>
                          <a:effectLst/>
                          <a:latin typeface="ＭＳ Ｐゴシック"/>
                        </a:rPr>
                        <a:t>9</a:t>
                      </a:r>
                      <a:endParaRPr lang="en-US" sz="1600" b="0" i="0" u="none" strike="noStrike" dirty="0">
                        <a:solidFill>
                          <a:srgbClr val="000000"/>
                        </a:solidFill>
                        <a:effectLst/>
                        <a:latin typeface="ＭＳ Ｐゴシック"/>
                      </a:endParaRPr>
                    </a:p>
                  </a:txBody>
                  <a:tcPr marL="9525" marR="9525" marT="9525" marB="0" anchor="ctr"/>
                </a:tc>
                <a:tc>
                  <a:txBody>
                    <a:bodyPr/>
                    <a:lstStyle/>
                    <a:p>
                      <a:pPr algn="l" fontAlgn="ctr"/>
                      <a:r>
                        <a:rPr lang="en-US" sz="1600" b="0" i="0" u="none" strike="noStrike" dirty="0" smtClean="0">
                          <a:solidFill>
                            <a:srgbClr val="000000"/>
                          </a:solidFill>
                          <a:effectLst/>
                          <a:latin typeface="ＭＳ Ｐゴシック"/>
                        </a:rPr>
                        <a:t>Oracle12.1.0.2.0</a:t>
                      </a:r>
                    </a:p>
                  </a:txBody>
                  <a:tcPr marL="9525" marR="9525" marT="9525" marB="0" anchor="ctr"/>
                </a:tc>
                <a:tc>
                  <a:txBody>
                    <a:bodyPr/>
                    <a:lstStyle/>
                    <a:p>
                      <a:pPr algn="l" fontAlgn="ctr"/>
                      <a:r>
                        <a:rPr lang="en-US" altLang="ja-JP" sz="1600" b="0" i="0" u="none" strike="noStrike" dirty="0" smtClean="0">
                          <a:solidFill>
                            <a:srgbClr val="FF0000"/>
                          </a:solidFill>
                          <a:effectLst/>
                          <a:latin typeface="ＭＳ Ｐゴシック"/>
                        </a:rPr>
                        <a:t>Open JDK8u144</a:t>
                      </a:r>
                      <a:endParaRPr lang="en-US" sz="1600" b="0" i="0" u="none" strike="noStrike" dirty="0">
                        <a:solidFill>
                          <a:srgbClr val="FF0000"/>
                        </a:solidFill>
                        <a:effectLst/>
                        <a:latin typeface="ＭＳ Ｐゴシック"/>
                      </a:endParaRPr>
                    </a:p>
                  </a:txBody>
                  <a:tcPr marL="9525" marR="9525" marT="9525" marB="0" anchor="ctr"/>
                </a:tc>
                <a:tc>
                  <a:txBody>
                    <a:bodyPr/>
                    <a:lstStyle/>
                    <a:p>
                      <a:pPr marL="0" marR="0" lvl="0" indent="0" algn="l" defTabSz="457133" rtl="0" eaLnBrk="1" fontAlgn="ctr" latinLnBrk="0" hangingPunct="1">
                        <a:lnSpc>
                          <a:spcPct val="100000"/>
                        </a:lnSpc>
                        <a:spcBef>
                          <a:spcPts val="0"/>
                        </a:spcBef>
                        <a:spcAft>
                          <a:spcPts val="0"/>
                        </a:spcAft>
                        <a:buClrTx/>
                        <a:buSzTx/>
                        <a:buFontTx/>
                        <a:buNone/>
                        <a:tabLst/>
                        <a:defRPr/>
                      </a:pPr>
                      <a:r>
                        <a:rPr lang="en-US" altLang="ja-JP" sz="1600" b="0" i="0" u="none" strike="noStrike" dirty="0" smtClean="0">
                          <a:solidFill>
                            <a:srgbClr val="000000"/>
                          </a:solidFill>
                          <a:effectLst/>
                          <a:latin typeface="ＭＳ Ｐゴシック"/>
                        </a:rPr>
                        <a:t>ActiveMQ5.14.5</a:t>
                      </a:r>
                    </a:p>
                  </a:txBody>
                  <a:tcPr marL="9525" marR="9525" marT="9525" marB="0" anchor="ctr"/>
                </a:tc>
                <a:tc>
                  <a:txBody>
                    <a:bodyPr/>
                    <a:lstStyle/>
                    <a:p>
                      <a:pPr algn="l" fontAlgn="ctr"/>
                      <a:r>
                        <a:rPr lang="en-US" sz="1600" b="0" i="0" u="none" strike="noStrike" dirty="0" smtClean="0">
                          <a:solidFill>
                            <a:srgbClr val="008000"/>
                          </a:solidFill>
                          <a:effectLst/>
                          <a:latin typeface="ＭＳ Ｐゴシック"/>
                        </a:rPr>
                        <a:t>OK</a:t>
                      </a:r>
                      <a:endParaRPr lang="en-US" sz="1600" b="0" i="0" u="none" strike="noStrike" dirty="0">
                        <a:solidFill>
                          <a:srgbClr val="008000"/>
                        </a:solidFill>
                        <a:effectLst/>
                        <a:latin typeface="ＭＳ Ｐゴシック"/>
                      </a:endParaRPr>
                    </a:p>
                  </a:txBody>
                  <a:tcPr marL="9525" marR="9525" marT="9525" marB="0" anchor="ctr"/>
                </a:tc>
                <a:extLst>
                  <a:ext uri="{0D108BD9-81ED-4DB2-BD59-A6C34878D82A}">
                    <a16:rowId xmlns:a16="http://schemas.microsoft.com/office/drawing/2014/main" val="10004"/>
                  </a:ext>
                </a:extLst>
              </a:tr>
              <a:tr h="441981">
                <a:tc>
                  <a:txBody>
                    <a:bodyPr/>
                    <a:lstStyle/>
                    <a:p>
                      <a:pPr algn="l"/>
                      <a:r>
                        <a:rPr lang="ja-JP" altLang="en-US" sz="1600" dirty="0" smtClean="0">
                          <a:effectLst/>
                        </a:rPr>
                        <a:t>環境</a:t>
                      </a:r>
                      <a:r>
                        <a:rPr lang="en-US" altLang="ja-JP" sz="1600" dirty="0" smtClean="0">
                          <a:effectLst/>
                        </a:rPr>
                        <a:t>5(</a:t>
                      </a:r>
                      <a:r>
                        <a:rPr lang="ja-JP" altLang="en-US" sz="1600" dirty="0" smtClean="0">
                          <a:effectLst/>
                        </a:rPr>
                        <a:t>構成</a:t>
                      </a:r>
                      <a:r>
                        <a:rPr lang="en-US" altLang="ja-JP" sz="1600" dirty="0" smtClean="0">
                          <a:effectLst/>
                        </a:rPr>
                        <a:t>B)</a:t>
                      </a:r>
                      <a:endParaRPr lang="en-US" sz="1600" dirty="0" smtClean="0">
                        <a:effectLst/>
                      </a:endParaRPr>
                    </a:p>
                  </a:txBody>
                  <a:tcPr marL="47625" marR="76200" marT="9525" marB="9525" anchor="ctr"/>
                </a:tc>
                <a:tc>
                  <a:txBody>
                    <a:bodyPr/>
                    <a:lstStyle/>
                    <a:p>
                      <a:pPr marL="0" marR="0" lvl="0" indent="0" algn="l" defTabSz="457133" rtl="0" eaLnBrk="1" fontAlgn="ctr" latinLnBrk="0" hangingPunct="1">
                        <a:lnSpc>
                          <a:spcPct val="100000"/>
                        </a:lnSpc>
                        <a:spcBef>
                          <a:spcPts val="0"/>
                        </a:spcBef>
                        <a:spcAft>
                          <a:spcPts val="0"/>
                        </a:spcAft>
                        <a:buClrTx/>
                        <a:buSzTx/>
                        <a:buFontTx/>
                        <a:buNone/>
                        <a:tabLst/>
                        <a:defRPr/>
                      </a:pPr>
                      <a:r>
                        <a:rPr lang="en-US" altLang="ja-JP" sz="1600" b="0" i="0" u="none" strike="noStrike" dirty="0" smtClean="0">
                          <a:solidFill>
                            <a:srgbClr val="000000"/>
                          </a:solidFill>
                          <a:effectLst/>
                          <a:latin typeface="ＭＳ Ｐゴシック"/>
                        </a:rPr>
                        <a:t>Tomcat7.0.73</a:t>
                      </a:r>
                    </a:p>
                  </a:txBody>
                  <a:tcPr marL="9525" marR="9525" marT="9525" marB="0" anchor="ctr"/>
                </a:tc>
                <a:tc>
                  <a:txBody>
                    <a:bodyPr/>
                    <a:lstStyle/>
                    <a:p>
                      <a:pPr algn="l" fontAlgn="ctr"/>
                      <a:r>
                        <a:rPr lang="en-US" sz="1600" b="0" i="0" u="none" strike="noStrike" dirty="0" smtClean="0">
                          <a:solidFill>
                            <a:srgbClr val="FF0000"/>
                          </a:solidFill>
                          <a:effectLst/>
                          <a:latin typeface="ＭＳ Ｐゴシック"/>
                        </a:rPr>
                        <a:t>PostgreSQL9.6.5</a:t>
                      </a:r>
                    </a:p>
                  </a:txBody>
                  <a:tcPr marL="9525" marR="9525" marT="9525" marB="0" anchor="ctr"/>
                </a:tc>
                <a:tc>
                  <a:txBody>
                    <a:bodyPr/>
                    <a:lstStyle/>
                    <a:p>
                      <a:pPr algn="l" fontAlgn="ctr"/>
                      <a:r>
                        <a:rPr lang="en-US" sz="1600" b="0" i="0" u="none" strike="noStrike" dirty="0" smtClean="0">
                          <a:solidFill>
                            <a:srgbClr val="000000"/>
                          </a:solidFill>
                          <a:effectLst/>
                          <a:latin typeface="ＭＳ Ｐゴシック"/>
                        </a:rPr>
                        <a:t>Open JDK</a:t>
                      </a:r>
                      <a:r>
                        <a:rPr lang="en-US" altLang="ja-JP" sz="1600" b="0" i="0" u="none" strike="noStrike" dirty="0" smtClean="0">
                          <a:solidFill>
                            <a:srgbClr val="000000"/>
                          </a:solidFill>
                          <a:effectLst/>
                          <a:latin typeface="ＭＳ Ｐゴシック"/>
                        </a:rPr>
                        <a:t>7</a:t>
                      </a:r>
                      <a:r>
                        <a:rPr lang="en-US" sz="1600" b="0" i="0" u="none" strike="noStrike" dirty="0" smtClean="0">
                          <a:solidFill>
                            <a:srgbClr val="000000"/>
                          </a:solidFill>
                          <a:effectLst/>
                          <a:latin typeface="ＭＳ Ｐゴシック"/>
                        </a:rPr>
                        <a:t>u1</a:t>
                      </a:r>
                      <a:r>
                        <a:rPr lang="en-US" altLang="ja-JP" sz="1600" b="0" i="0" u="none" strike="noStrike" dirty="0" smtClean="0">
                          <a:solidFill>
                            <a:srgbClr val="000000"/>
                          </a:solidFill>
                          <a:effectLst/>
                          <a:latin typeface="ＭＳ Ｐゴシック"/>
                        </a:rPr>
                        <a:t>5</a:t>
                      </a:r>
                      <a:r>
                        <a:rPr lang="en-US" sz="1600" b="0" i="0" u="none" strike="noStrike" dirty="0" smtClean="0">
                          <a:solidFill>
                            <a:srgbClr val="000000"/>
                          </a:solidFill>
                          <a:effectLst/>
                          <a:latin typeface="ＭＳ Ｐゴシック"/>
                        </a:rPr>
                        <a:t>1</a:t>
                      </a:r>
                      <a:endParaRPr lang="en-US" sz="1600" b="0" i="0" u="none" strike="noStrike" dirty="0">
                        <a:solidFill>
                          <a:srgbClr val="000000"/>
                        </a:solidFill>
                        <a:effectLst/>
                        <a:latin typeface="ＭＳ Ｐゴシック"/>
                      </a:endParaRPr>
                    </a:p>
                  </a:txBody>
                  <a:tcPr marL="9525" marR="9525" marT="9525" marB="0" anchor="ctr"/>
                </a:tc>
                <a:tc>
                  <a:txBody>
                    <a:bodyPr/>
                    <a:lstStyle/>
                    <a:p>
                      <a:pPr marL="0" marR="0" lvl="0" indent="0" algn="l" defTabSz="457133" rtl="0" eaLnBrk="1" fontAlgn="ctr" latinLnBrk="0" hangingPunct="1">
                        <a:lnSpc>
                          <a:spcPct val="100000"/>
                        </a:lnSpc>
                        <a:spcBef>
                          <a:spcPts val="0"/>
                        </a:spcBef>
                        <a:spcAft>
                          <a:spcPts val="0"/>
                        </a:spcAft>
                        <a:buClrTx/>
                        <a:buSzTx/>
                        <a:buFontTx/>
                        <a:buNone/>
                        <a:tabLst/>
                        <a:defRPr/>
                      </a:pPr>
                      <a:r>
                        <a:rPr lang="en-US" altLang="ja-JP" sz="1600" b="0" i="0" u="none" strike="noStrike" dirty="0" smtClean="0">
                          <a:solidFill>
                            <a:srgbClr val="000000"/>
                          </a:solidFill>
                          <a:effectLst/>
                          <a:latin typeface="ＭＳ Ｐゴシック"/>
                        </a:rPr>
                        <a:t>ActiveMQ5.14.5</a:t>
                      </a:r>
                    </a:p>
                  </a:txBody>
                  <a:tcPr marL="9525" marR="9525" marT="9525" marB="0" anchor="ctr"/>
                </a:tc>
                <a:tc>
                  <a:txBody>
                    <a:bodyPr/>
                    <a:lstStyle/>
                    <a:p>
                      <a:pPr algn="l" fontAlgn="ctr"/>
                      <a:r>
                        <a:rPr lang="en-US" sz="1600" b="0" i="0" u="none" strike="noStrike" dirty="0" smtClean="0">
                          <a:solidFill>
                            <a:srgbClr val="008000"/>
                          </a:solidFill>
                          <a:effectLst/>
                          <a:latin typeface="ＭＳ Ｐゴシック"/>
                        </a:rPr>
                        <a:t>OK</a:t>
                      </a:r>
                      <a:endParaRPr lang="en-US" sz="1600" b="0" i="0" u="none" strike="noStrike" dirty="0">
                        <a:solidFill>
                          <a:srgbClr val="008000"/>
                        </a:solidFill>
                        <a:effectLst/>
                        <a:latin typeface="ＭＳ Ｐゴシック"/>
                      </a:endParaRPr>
                    </a:p>
                  </a:txBody>
                  <a:tcPr marL="9525" marR="9525" marT="9525" marB="0" anchor="ctr"/>
                </a:tc>
                <a:extLst>
                  <a:ext uri="{0D108BD9-81ED-4DB2-BD59-A6C34878D82A}">
                    <a16:rowId xmlns:a16="http://schemas.microsoft.com/office/drawing/2014/main" val="10005"/>
                  </a:ext>
                </a:extLst>
              </a:tr>
              <a:tr h="441981">
                <a:tc>
                  <a:txBody>
                    <a:bodyPr/>
                    <a:lstStyle/>
                    <a:p>
                      <a:pPr algn="l"/>
                      <a:r>
                        <a:rPr lang="ja-JP" altLang="en-US" sz="1600" dirty="0" smtClean="0">
                          <a:effectLst/>
                        </a:rPr>
                        <a:t>環境</a:t>
                      </a:r>
                      <a:r>
                        <a:rPr lang="en-US" altLang="ja-JP" sz="1600" dirty="0" smtClean="0">
                          <a:effectLst/>
                        </a:rPr>
                        <a:t>6(</a:t>
                      </a:r>
                      <a:r>
                        <a:rPr lang="ja-JP" altLang="en-US" sz="1600" dirty="0" smtClean="0">
                          <a:effectLst/>
                        </a:rPr>
                        <a:t>構成</a:t>
                      </a:r>
                      <a:r>
                        <a:rPr lang="en-US" altLang="ja-JP" sz="1600" dirty="0" smtClean="0">
                          <a:effectLst/>
                        </a:rPr>
                        <a:t>B</a:t>
                      </a:r>
                      <a:r>
                        <a:rPr lang="en-US" sz="1600" dirty="0" smtClean="0">
                          <a:effectLst/>
                        </a:rPr>
                        <a:t>)</a:t>
                      </a:r>
                    </a:p>
                  </a:txBody>
                  <a:tcPr marL="47625" marR="76200" marT="9525" marB="9525" anchor="ctr"/>
                </a:tc>
                <a:tc>
                  <a:txBody>
                    <a:bodyPr/>
                    <a:lstStyle/>
                    <a:p>
                      <a:pPr algn="l" fontAlgn="ctr"/>
                      <a:r>
                        <a:rPr lang="en-US" sz="1600" b="0" i="0" u="none" strike="noStrike" dirty="0" smtClean="0">
                          <a:solidFill>
                            <a:srgbClr val="000000"/>
                          </a:solidFill>
                          <a:effectLst/>
                          <a:latin typeface="ＭＳ Ｐゴシック"/>
                        </a:rPr>
                        <a:t>WebLogic12.2.1</a:t>
                      </a:r>
                      <a:endParaRPr lang="en-US" sz="1600" b="0" i="0" u="none" strike="noStrike" dirty="0">
                        <a:solidFill>
                          <a:srgbClr val="000000"/>
                        </a:solidFill>
                        <a:effectLst/>
                        <a:latin typeface="ＭＳ Ｐゴシック"/>
                      </a:endParaRPr>
                    </a:p>
                  </a:txBody>
                  <a:tcPr marL="9525" marR="9525" marT="9525" marB="0" anchor="ctr"/>
                </a:tc>
                <a:tc>
                  <a:txBody>
                    <a:bodyPr/>
                    <a:lstStyle/>
                    <a:p>
                      <a:pPr algn="l" fontAlgn="ctr"/>
                      <a:r>
                        <a:rPr lang="en-US" sz="1600" b="0" i="0" u="none" strike="noStrike" dirty="0" smtClean="0">
                          <a:solidFill>
                            <a:srgbClr val="000000"/>
                          </a:solidFill>
                          <a:effectLst/>
                          <a:latin typeface="ＭＳ Ｐゴシック"/>
                        </a:rPr>
                        <a:t>Oracle12.1.0.2.0</a:t>
                      </a:r>
                      <a:endParaRPr lang="en-US" sz="1600" b="0" i="0" u="none" strike="noStrike" dirty="0">
                        <a:solidFill>
                          <a:srgbClr val="000000"/>
                        </a:solidFill>
                        <a:effectLst/>
                        <a:latin typeface="ＭＳ Ｐゴシック"/>
                      </a:endParaRPr>
                    </a:p>
                  </a:txBody>
                  <a:tcPr marL="9525" marR="9525" marT="9525" marB="0" anchor="ctr"/>
                </a:tc>
                <a:tc>
                  <a:txBody>
                    <a:bodyPr/>
                    <a:lstStyle/>
                    <a:p>
                      <a:pPr algn="l" fontAlgn="ctr"/>
                      <a:r>
                        <a:rPr lang="en-US" sz="1600" b="0" i="0" u="none" strike="noStrike" dirty="0">
                          <a:solidFill>
                            <a:srgbClr val="FF0000"/>
                          </a:solidFill>
                          <a:effectLst/>
                          <a:latin typeface="ＭＳ Ｐゴシック"/>
                        </a:rPr>
                        <a:t>Oracle </a:t>
                      </a:r>
                      <a:r>
                        <a:rPr lang="en-US" sz="1600" b="0" i="0" u="none" strike="noStrike" dirty="0" smtClean="0">
                          <a:solidFill>
                            <a:srgbClr val="FF0000"/>
                          </a:solidFill>
                          <a:effectLst/>
                          <a:latin typeface="ＭＳ Ｐゴシック"/>
                        </a:rPr>
                        <a:t>JDK8u</a:t>
                      </a:r>
                      <a:r>
                        <a:rPr lang="en-US" altLang="ja-JP" sz="1600" b="0" i="0" u="none" strike="noStrike" dirty="0" smtClean="0">
                          <a:solidFill>
                            <a:srgbClr val="FF0000"/>
                          </a:solidFill>
                          <a:effectLst/>
                          <a:latin typeface="ＭＳ Ｐゴシック"/>
                        </a:rPr>
                        <a:t>144</a:t>
                      </a:r>
                      <a:endParaRPr lang="en-US" sz="1600" b="0" i="0" u="none" strike="noStrike" dirty="0">
                        <a:solidFill>
                          <a:srgbClr val="FF0000"/>
                        </a:solidFill>
                        <a:effectLst/>
                        <a:latin typeface="ＭＳ Ｐゴシック"/>
                      </a:endParaRPr>
                    </a:p>
                  </a:txBody>
                  <a:tcPr marL="9525" marR="9525" marT="9525" marB="0" anchor="ctr"/>
                </a:tc>
                <a:tc>
                  <a:txBody>
                    <a:bodyPr/>
                    <a:lstStyle/>
                    <a:p>
                      <a:pPr marL="0" marR="0" lvl="0" indent="0" algn="l" defTabSz="457133" rtl="0" eaLnBrk="1" fontAlgn="ctr" latinLnBrk="0" hangingPunct="1">
                        <a:lnSpc>
                          <a:spcPct val="100000"/>
                        </a:lnSpc>
                        <a:spcBef>
                          <a:spcPts val="0"/>
                        </a:spcBef>
                        <a:spcAft>
                          <a:spcPts val="0"/>
                        </a:spcAft>
                        <a:buClrTx/>
                        <a:buSzTx/>
                        <a:buFontTx/>
                        <a:buNone/>
                        <a:tabLst/>
                        <a:defRPr/>
                      </a:pPr>
                      <a:r>
                        <a:rPr lang="en-US" altLang="ja-JP" sz="1600" b="0" i="0" u="none" strike="noStrike" dirty="0" smtClean="0">
                          <a:solidFill>
                            <a:srgbClr val="000000"/>
                          </a:solidFill>
                          <a:effectLst/>
                          <a:latin typeface="ＭＳ Ｐゴシック"/>
                        </a:rPr>
                        <a:t>ActiveMQ5.14.5</a:t>
                      </a:r>
                    </a:p>
                  </a:txBody>
                  <a:tcPr marL="9525" marR="9525" marT="9525" marB="0" anchor="ctr"/>
                </a:tc>
                <a:tc>
                  <a:txBody>
                    <a:bodyPr/>
                    <a:lstStyle/>
                    <a:p>
                      <a:pPr algn="l" fontAlgn="ctr"/>
                      <a:r>
                        <a:rPr lang="en-US" sz="1600" b="0" i="0" u="none" strike="noStrike" dirty="0" smtClean="0">
                          <a:solidFill>
                            <a:srgbClr val="008000"/>
                          </a:solidFill>
                          <a:effectLst/>
                          <a:latin typeface="ＭＳ Ｐゴシック"/>
                        </a:rPr>
                        <a:t>OK</a:t>
                      </a:r>
                      <a:endParaRPr lang="en-US" sz="1600" b="0" i="0" u="none" strike="noStrike" dirty="0">
                        <a:solidFill>
                          <a:srgbClr val="008000"/>
                        </a:solidFill>
                        <a:effectLst/>
                        <a:latin typeface="ＭＳ Ｐゴシック"/>
                      </a:endParaRPr>
                    </a:p>
                  </a:txBody>
                  <a:tcPr marL="9525" marR="9525" marT="9525" marB="0" anchor="ctr"/>
                </a:tc>
                <a:extLst>
                  <a:ext uri="{0D108BD9-81ED-4DB2-BD59-A6C34878D82A}">
                    <a16:rowId xmlns:a16="http://schemas.microsoft.com/office/drawing/2014/main" val="10006"/>
                  </a:ext>
                </a:extLst>
              </a:tr>
              <a:tr h="441981">
                <a:tc>
                  <a:txBody>
                    <a:bodyPr/>
                    <a:lstStyle/>
                    <a:p>
                      <a:pPr algn="l"/>
                      <a:r>
                        <a:rPr lang="ja-JP" altLang="en-US" sz="1600" dirty="0" smtClean="0">
                          <a:effectLst/>
                        </a:rPr>
                        <a:t>環境</a:t>
                      </a:r>
                      <a:r>
                        <a:rPr lang="en-US" altLang="ja-JP" sz="1600" dirty="0" smtClean="0">
                          <a:effectLst/>
                        </a:rPr>
                        <a:t>7(</a:t>
                      </a:r>
                      <a:r>
                        <a:rPr lang="ja-JP" altLang="en-US" sz="1600" dirty="0" smtClean="0">
                          <a:effectLst/>
                        </a:rPr>
                        <a:t>構成</a:t>
                      </a:r>
                      <a:r>
                        <a:rPr lang="en-US" altLang="ja-JP" sz="1600" dirty="0" smtClean="0">
                          <a:effectLst/>
                        </a:rPr>
                        <a:t>C</a:t>
                      </a:r>
                      <a:r>
                        <a:rPr lang="en-US" sz="1600" dirty="0" smtClean="0">
                          <a:effectLst/>
                        </a:rPr>
                        <a:t>)</a:t>
                      </a:r>
                    </a:p>
                  </a:txBody>
                  <a:tcPr marL="47625" marR="76200" marT="9525" marB="9525" anchor="ctr"/>
                </a:tc>
                <a:tc>
                  <a:txBody>
                    <a:bodyPr/>
                    <a:lstStyle/>
                    <a:p>
                      <a:pPr algn="l" fontAlgn="ctr"/>
                      <a:r>
                        <a:rPr lang="en-US" sz="1600" b="0" i="0" u="none" strike="noStrike" dirty="0" err="1" smtClean="0">
                          <a:solidFill>
                            <a:srgbClr val="000000"/>
                          </a:solidFill>
                          <a:effectLst/>
                          <a:latin typeface="ＭＳ Ｐゴシック"/>
                        </a:rPr>
                        <a:t>JBoss</a:t>
                      </a:r>
                      <a:r>
                        <a:rPr lang="en-US" sz="1600" b="0" i="0" u="none" strike="noStrike" dirty="0" smtClean="0">
                          <a:solidFill>
                            <a:srgbClr val="000000"/>
                          </a:solidFill>
                          <a:effectLst/>
                          <a:latin typeface="ＭＳ Ｐゴシック"/>
                        </a:rPr>
                        <a:t> EAP</a:t>
                      </a:r>
                    </a:p>
                    <a:p>
                      <a:pPr algn="l" fontAlgn="ctr"/>
                      <a:r>
                        <a:rPr lang="en-US" sz="1600" b="0" i="0" u="none" strike="noStrike" dirty="0" smtClean="0">
                          <a:solidFill>
                            <a:srgbClr val="000000"/>
                          </a:solidFill>
                          <a:effectLst/>
                          <a:latin typeface="ＭＳ Ｐゴシック"/>
                        </a:rPr>
                        <a:t>6.4.0.CVE-2015-7501</a:t>
                      </a:r>
                      <a:endParaRPr lang="en-US" sz="1600" b="0" i="0" u="none" strike="noStrike" dirty="0">
                        <a:solidFill>
                          <a:srgbClr val="000000"/>
                        </a:solidFill>
                        <a:effectLst/>
                        <a:latin typeface="ＭＳ Ｐゴシック"/>
                      </a:endParaRPr>
                    </a:p>
                  </a:txBody>
                  <a:tcPr marL="9525" marR="9525" marT="9525" marB="0" anchor="ctr"/>
                </a:tc>
                <a:tc>
                  <a:txBody>
                    <a:bodyPr/>
                    <a:lstStyle/>
                    <a:p>
                      <a:pPr algn="l" fontAlgn="ctr"/>
                      <a:r>
                        <a:rPr lang="en-US" sz="1600" b="0" i="0" u="none" strike="noStrike" dirty="0" smtClean="0">
                          <a:solidFill>
                            <a:srgbClr val="FF0000"/>
                          </a:solidFill>
                          <a:effectLst/>
                          <a:latin typeface="ＭＳ Ｐゴシック"/>
                        </a:rPr>
                        <a:t>PostgreSQL9.</a:t>
                      </a:r>
                      <a:r>
                        <a:rPr lang="en-US" altLang="ja-JP" sz="1600" b="0" i="0" u="none" strike="noStrike" dirty="0" smtClean="0">
                          <a:solidFill>
                            <a:srgbClr val="FF0000"/>
                          </a:solidFill>
                          <a:effectLst/>
                          <a:latin typeface="ＭＳ Ｐゴシック"/>
                        </a:rPr>
                        <a:t>6</a:t>
                      </a:r>
                      <a:r>
                        <a:rPr lang="en-US" sz="1600" b="0" i="0" u="none" strike="noStrike" dirty="0" smtClean="0">
                          <a:solidFill>
                            <a:srgbClr val="FF0000"/>
                          </a:solidFill>
                          <a:effectLst/>
                          <a:latin typeface="ＭＳ Ｐゴシック"/>
                        </a:rPr>
                        <a:t>.</a:t>
                      </a:r>
                      <a:r>
                        <a:rPr lang="en-US" altLang="ja-JP" sz="1600" b="0" i="0" u="none" strike="noStrike" dirty="0" smtClean="0">
                          <a:solidFill>
                            <a:srgbClr val="FF0000"/>
                          </a:solidFill>
                          <a:effectLst/>
                          <a:latin typeface="ＭＳ Ｐゴシック"/>
                        </a:rPr>
                        <a:t>5</a:t>
                      </a:r>
                      <a:endParaRPr lang="en-US" sz="1600" b="0" i="0" u="none" strike="noStrike" dirty="0">
                        <a:solidFill>
                          <a:srgbClr val="FF0000"/>
                        </a:solidFill>
                        <a:effectLst/>
                        <a:latin typeface="ＭＳ Ｐゴシック"/>
                      </a:endParaRPr>
                    </a:p>
                  </a:txBody>
                  <a:tcPr marL="9525" marR="9525" marT="9525" marB="0" anchor="ctr"/>
                </a:tc>
                <a:tc>
                  <a:txBody>
                    <a:bodyPr/>
                    <a:lstStyle/>
                    <a:p>
                      <a:pPr algn="l" fontAlgn="ctr"/>
                      <a:r>
                        <a:rPr lang="en-US" sz="1600" b="0" i="0" u="none" strike="noStrike" dirty="0" smtClean="0">
                          <a:solidFill>
                            <a:srgbClr val="FF0000"/>
                          </a:solidFill>
                          <a:effectLst/>
                          <a:latin typeface="ＭＳ Ｐゴシック"/>
                        </a:rPr>
                        <a:t>Open JDK8u</a:t>
                      </a:r>
                      <a:r>
                        <a:rPr lang="en-US" altLang="ja-JP" sz="1600" b="0" i="0" u="none" strike="noStrike" dirty="0" smtClean="0">
                          <a:solidFill>
                            <a:srgbClr val="FF0000"/>
                          </a:solidFill>
                          <a:effectLst/>
                          <a:latin typeface="ＭＳ Ｐゴシック"/>
                        </a:rPr>
                        <a:t>144</a:t>
                      </a:r>
                      <a:endParaRPr lang="en-US" sz="1600" b="0" i="0" u="none" strike="noStrike" dirty="0">
                        <a:solidFill>
                          <a:srgbClr val="FF0000"/>
                        </a:solidFill>
                        <a:effectLst/>
                        <a:latin typeface="ＭＳ Ｐゴシック"/>
                      </a:endParaRPr>
                    </a:p>
                  </a:txBody>
                  <a:tcPr marL="9525" marR="9525" marT="9525" marB="0" anchor="ctr"/>
                </a:tc>
                <a:tc>
                  <a:txBody>
                    <a:bodyPr/>
                    <a:lstStyle/>
                    <a:p>
                      <a:pPr marL="0" marR="0" lvl="0" indent="0" algn="l" defTabSz="457133" rtl="0" eaLnBrk="1" fontAlgn="ctr" latinLnBrk="0" hangingPunct="1">
                        <a:lnSpc>
                          <a:spcPct val="100000"/>
                        </a:lnSpc>
                        <a:spcBef>
                          <a:spcPts val="0"/>
                        </a:spcBef>
                        <a:spcAft>
                          <a:spcPts val="0"/>
                        </a:spcAft>
                        <a:buClrTx/>
                        <a:buSzTx/>
                        <a:buFontTx/>
                        <a:buNone/>
                        <a:tabLst/>
                        <a:defRPr/>
                      </a:pPr>
                      <a:r>
                        <a:rPr lang="en-US" altLang="ja-JP" sz="1600" b="0" i="0" u="none" strike="noStrike" dirty="0" smtClean="0">
                          <a:solidFill>
                            <a:srgbClr val="000000"/>
                          </a:solidFill>
                          <a:effectLst/>
                          <a:latin typeface="ＭＳ Ｐゴシック"/>
                        </a:rPr>
                        <a:t>ActiveMQ5.14.5</a:t>
                      </a:r>
                    </a:p>
                  </a:txBody>
                  <a:tcPr marL="9525" marR="9525" marT="9525" marB="0" anchor="ctr"/>
                </a:tc>
                <a:tc>
                  <a:txBody>
                    <a:bodyPr/>
                    <a:lstStyle/>
                    <a:p>
                      <a:pPr algn="l" fontAlgn="ctr"/>
                      <a:r>
                        <a:rPr lang="en-US" sz="1600" b="0" i="0" u="none" strike="noStrike" dirty="0" smtClean="0">
                          <a:solidFill>
                            <a:srgbClr val="008000"/>
                          </a:solidFill>
                          <a:effectLst/>
                          <a:latin typeface="ＭＳ Ｐゴシック"/>
                        </a:rPr>
                        <a:t>OK</a:t>
                      </a:r>
                      <a:endParaRPr lang="en-US" sz="1600" b="0" i="0" u="none" strike="noStrike" dirty="0">
                        <a:solidFill>
                          <a:srgbClr val="008000"/>
                        </a:solidFill>
                        <a:effectLst/>
                        <a:latin typeface="ＭＳ Ｐゴシック"/>
                      </a:endParaRPr>
                    </a:p>
                  </a:txBody>
                  <a:tcPr marL="9525" marR="9525" marT="9525" marB="0" anchor="ctr"/>
                </a:tc>
                <a:extLst>
                  <a:ext uri="{0D108BD9-81ED-4DB2-BD59-A6C34878D82A}">
                    <a16:rowId xmlns:a16="http://schemas.microsoft.com/office/drawing/2014/main" val="10007"/>
                  </a:ext>
                </a:extLst>
              </a:tr>
              <a:tr h="441981">
                <a:tc>
                  <a:txBody>
                    <a:bodyPr/>
                    <a:lstStyle/>
                    <a:p>
                      <a:pPr algn="l"/>
                      <a:r>
                        <a:rPr lang="ja-JP" altLang="en-US" sz="1600" dirty="0" smtClean="0">
                          <a:effectLst/>
                        </a:rPr>
                        <a:t>環境</a:t>
                      </a:r>
                      <a:r>
                        <a:rPr lang="en-US" altLang="ja-JP" sz="1600" dirty="0" smtClean="0">
                          <a:effectLst/>
                        </a:rPr>
                        <a:t>8(</a:t>
                      </a:r>
                      <a:r>
                        <a:rPr lang="ja-JP" altLang="en-US" sz="1600" dirty="0" smtClean="0">
                          <a:effectLst/>
                        </a:rPr>
                        <a:t>構成</a:t>
                      </a:r>
                      <a:r>
                        <a:rPr lang="en-US" altLang="ja-JP" sz="1600" dirty="0" smtClean="0">
                          <a:effectLst/>
                        </a:rPr>
                        <a:t>C)</a:t>
                      </a:r>
                      <a:endParaRPr lang="en-US" sz="1600" dirty="0">
                        <a:effectLst/>
                      </a:endParaRPr>
                    </a:p>
                  </a:txBody>
                  <a:tcPr marL="47625" marR="76200" marT="9525" marB="9525" anchor="ctr"/>
                </a:tc>
                <a:tc>
                  <a:txBody>
                    <a:bodyPr/>
                    <a:lstStyle/>
                    <a:p>
                      <a:pPr algn="l" fontAlgn="ctr"/>
                      <a:r>
                        <a:rPr lang="en-US" sz="1600" b="0" i="0" u="none" strike="noStrike" dirty="0" err="1" smtClean="0">
                          <a:solidFill>
                            <a:srgbClr val="000000"/>
                          </a:solidFill>
                          <a:effectLst/>
                          <a:latin typeface="ＭＳ Ｐゴシック"/>
                        </a:rPr>
                        <a:t>JBoss</a:t>
                      </a:r>
                      <a:r>
                        <a:rPr lang="en-US" sz="1600" b="0" i="0" u="none" strike="noStrike" dirty="0" smtClean="0">
                          <a:solidFill>
                            <a:srgbClr val="000000"/>
                          </a:solidFill>
                          <a:effectLst/>
                          <a:latin typeface="ＭＳ Ｐゴシック"/>
                        </a:rPr>
                        <a:t> EAP7.0.0</a:t>
                      </a:r>
                      <a:endParaRPr lang="en-US" sz="1600" b="0" i="0" u="none" strike="noStrike" dirty="0">
                        <a:solidFill>
                          <a:srgbClr val="000000"/>
                        </a:solidFill>
                        <a:effectLst/>
                        <a:latin typeface="ＭＳ Ｐゴシック"/>
                      </a:endParaRPr>
                    </a:p>
                  </a:txBody>
                  <a:tcPr marL="9525" marR="9525" marT="9525" marB="0" anchor="ctr"/>
                </a:tc>
                <a:tc>
                  <a:txBody>
                    <a:bodyPr/>
                    <a:lstStyle/>
                    <a:p>
                      <a:pPr marL="0" marR="0" lvl="0" indent="0" algn="l" defTabSz="457133" rtl="0" eaLnBrk="1" fontAlgn="ctr" latinLnBrk="0" hangingPunct="1">
                        <a:lnSpc>
                          <a:spcPct val="100000"/>
                        </a:lnSpc>
                        <a:spcBef>
                          <a:spcPts val="0"/>
                        </a:spcBef>
                        <a:spcAft>
                          <a:spcPts val="0"/>
                        </a:spcAft>
                        <a:buClrTx/>
                        <a:buSzTx/>
                        <a:buFontTx/>
                        <a:buNone/>
                        <a:tabLst/>
                        <a:defRPr/>
                      </a:pPr>
                      <a:r>
                        <a:rPr lang="en-US" altLang="ja-JP" sz="1600" b="0" i="0" u="none" strike="noStrike" dirty="0" smtClean="0">
                          <a:solidFill>
                            <a:srgbClr val="FF0000"/>
                          </a:solidFill>
                          <a:effectLst/>
                          <a:latin typeface="ＭＳ Ｐゴシック"/>
                        </a:rPr>
                        <a:t>PostgreSQL9.6.5</a:t>
                      </a:r>
                    </a:p>
                  </a:txBody>
                  <a:tcPr marL="9525" marR="9525" marT="9525" marB="0" anchor="ctr"/>
                </a:tc>
                <a:tc>
                  <a:txBody>
                    <a:bodyPr/>
                    <a:lstStyle/>
                    <a:p>
                      <a:pPr algn="l" fontAlgn="ctr"/>
                      <a:r>
                        <a:rPr lang="en-US" altLang="ja-JP" sz="1600" b="0" i="0" u="none" strike="noStrike" dirty="0" smtClean="0">
                          <a:solidFill>
                            <a:srgbClr val="FF0000"/>
                          </a:solidFill>
                          <a:effectLst/>
                          <a:latin typeface="ＭＳ Ｐゴシック"/>
                        </a:rPr>
                        <a:t>Open JDK8u144</a:t>
                      </a:r>
                      <a:endParaRPr lang="en-US" sz="1600" b="0" i="0" u="none" strike="noStrike" dirty="0">
                        <a:solidFill>
                          <a:srgbClr val="FF0000"/>
                        </a:solidFill>
                        <a:effectLst/>
                        <a:latin typeface="ＭＳ Ｐゴシック"/>
                      </a:endParaRPr>
                    </a:p>
                  </a:txBody>
                  <a:tcPr marL="9525" marR="9525" marT="9525" marB="0" anchor="ctr"/>
                </a:tc>
                <a:tc>
                  <a:txBody>
                    <a:bodyPr/>
                    <a:lstStyle/>
                    <a:p>
                      <a:pPr marL="0" marR="0" lvl="0" indent="0" algn="l" defTabSz="457133" rtl="0" eaLnBrk="1" fontAlgn="ctr" latinLnBrk="0" hangingPunct="1">
                        <a:lnSpc>
                          <a:spcPct val="100000"/>
                        </a:lnSpc>
                        <a:spcBef>
                          <a:spcPts val="0"/>
                        </a:spcBef>
                        <a:spcAft>
                          <a:spcPts val="0"/>
                        </a:spcAft>
                        <a:buClrTx/>
                        <a:buSzTx/>
                        <a:buFontTx/>
                        <a:buNone/>
                        <a:tabLst/>
                        <a:defRPr/>
                      </a:pPr>
                      <a:r>
                        <a:rPr lang="en-US" altLang="ja-JP" sz="1600" b="0" i="0" u="none" strike="noStrike" dirty="0" smtClean="0">
                          <a:solidFill>
                            <a:srgbClr val="000000"/>
                          </a:solidFill>
                          <a:effectLst/>
                          <a:latin typeface="ＭＳ Ｐゴシック"/>
                        </a:rPr>
                        <a:t>ActiveMQ5.14.5</a:t>
                      </a:r>
                    </a:p>
                  </a:txBody>
                  <a:tcPr marL="9525" marR="9525" marT="9525" marB="0" anchor="ctr"/>
                </a:tc>
                <a:tc>
                  <a:txBody>
                    <a:bodyPr/>
                    <a:lstStyle/>
                    <a:p>
                      <a:pPr marL="0" marR="0" lvl="0" indent="0" algn="l" defTabSz="457133" rtl="0" eaLnBrk="1" fontAlgn="ctr" latinLnBrk="0" hangingPunct="1">
                        <a:lnSpc>
                          <a:spcPct val="100000"/>
                        </a:lnSpc>
                        <a:spcBef>
                          <a:spcPts val="0"/>
                        </a:spcBef>
                        <a:spcAft>
                          <a:spcPts val="0"/>
                        </a:spcAft>
                        <a:buClrTx/>
                        <a:buSzTx/>
                        <a:buFontTx/>
                        <a:buNone/>
                        <a:tabLst/>
                        <a:defRPr/>
                      </a:pPr>
                      <a:r>
                        <a:rPr lang="en-US" altLang="ja-JP" sz="1600" b="0" i="0" u="none" strike="noStrike" dirty="0" smtClean="0">
                          <a:solidFill>
                            <a:srgbClr val="008000"/>
                          </a:solidFill>
                          <a:effectLst/>
                          <a:latin typeface="ＭＳ Ｐゴシック"/>
                        </a:rPr>
                        <a:t>OK</a:t>
                      </a:r>
                    </a:p>
                  </a:txBody>
                  <a:tcPr marL="9525" marR="9525" marT="9525" marB="0" anchor="ctr"/>
                </a:tc>
                <a:extLst>
                  <a:ext uri="{0D108BD9-81ED-4DB2-BD59-A6C34878D82A}">
                    <a16:rowId xmlns:a16="http://schemas.microsoft.com/office/drawing/2014/main" val="10008"/>
                  </a:ext>
                </a:extLst>
              </a:tr>
            </a:tbl>
          </a:graphicData>
        </a:graphic>
      </p:graphicFrame>
      <p:sp>
        <p:nvSpPr>
          <p:cNvPr id="7" name="角丸四角形 6"/>
          <p:cNvSpPr/>
          <p:nvPr/>
        </p:nvSpPr>
        <p:spPr>
          <a:xfrm>
            <a:off x="330922" y="5457574"/>
            <a:ext cx="9239795" cy="63572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nchorCtr="0"/>
          <a:lstStyle/>
          <a:p>
            <a:pPr algn="ctr"/>
            <a:r>
              <a:rPr kumimoji="1" lang="ja-JP" altLang="en-US" sz="2400" dirty="0" smtClean="0">
                <a:solidFill>
                  <a:schemeClr val="tx1"/>
                </a:solidFill>
              </a:rPr>
              <a:t>構成</a:t>
            </a:r>
            <a:r>
              <a:rPr kumimoji="1" lang="en-US" altLang="ja-JP" sz="2400" dirty="0" smtClean="0">
                <a:solidFill>
                  <a:schemeClr val="tx1"/>
                </a:solidFill>
              </a:rPr>
              <a:t>A</a:t>
            </a:r>
            <a:r>
              <a:rPr lang="ja-JP" altLang="en-US" sz="2400" dirty="0" smtClean="0">
                <a:solidFill>
                  <a:schemeClr val="tx1"/>
                </a:solidFill>
              </a:rPr>
              <a:t>～</a:t>
            </a:r>
            <a:r>
              <a:rPr lang="en-US" altLang="ja-JP" sz="2400" dirty="0">
                <a:solidFill>
                  <a:schemeClr val="tx1"/>
                </a:solidFill>
              </a:rPr>
              <a:t>C</a:t>
            </a:r>
            <a:r>
              <a:rPr kumimoji="1" lang="ja-JP" altLang="en-US" sz="2400" dirty="0" smtClean="0">
                <a:solidFill>
                  <a:schemeClr val="tx1"/>
                </a:solidFill>
              </a:rPr>
              <a:t>全構成において、問題ないことを確認済み</a:t>
            </a:r>
          </a:p>
        </p:txBody>
      </p:sp>
      <p:sp>
        <p:nvSpPr>
          <p:cNvPr id="5" name="正方形/長方形 4"/>
          <p:cNvSpPr/>
          <p:nvPr/>
        </p:nvSpPr>
        <p:spPr>
          <a:xfrm>
            <a:off x="8857619" y="124663"/>
            <a:ext cx="703893" cy="42401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dirty="0">
                <a:solidFill>
                  <a:schemeClr val="tx1"/>
                </a:solidFill>
              </a:rPr>
              <a:t>再掲</a:t>
            </a:r>
            <a:endParaRPr kumimoji="1" lang="en-US" altLang="ja-JP" dirty="0" smtClean="0">
              <a:solidFill>
                <a:schemeClr val="tx1"/>
              </a:solidFill>
            </a:endParaRPr>
          </a:p>
        </p:txBody>
      </p:sp>
      <p:sp>
        <p:nvSpPr>
          <p:cNvPr id="8" name="四角形吹き出し 7"/>
          <p:cNvSpPr/>
          <p:nvPr/>
        </p:nvSpPr>
        <p:spPr>
          <a:xfrm>
            <a:off x="8768764" y="1628800"/>
            <a:ext cx="971842" cy="317382"/>
          </a:xfrm>
          <a:prstGeom prst="wedgeRectCallout">
            <a:avLst>
              <a:gd name="adj1" fmla="val -71988"/>
              <a:gd name="adj2" fmla="val 14948"/>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000" dirty="0" smtClean="0"/>
              <a:t>OSSVERT</a:t>
            </a:r>
            <a:r>
              <a:rPr kumimoji="1" lang="ja-JP" altLang="en-US" sz="1000" dirty="0" smtClean="0"/>
              <a:t>環境</a:t>
            </a:r>
            <a:endParaRPr kumimoji="1" lang="ja-JP" altLang="en-US" sz="1000" dirty="0"/>
          </a:p>
        </p:txBody>
      </p:sp>
    </p:spTree>
    <p:extLst>
      <p:ext uri="{BB962C8B-B14F-4D97-AF65-F5344CB8AC3E}">
        <p14:creationId xmlns:p14="http://schemas.microsoft.com/office/powerpoint/2010/main" val="7546875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5.4.0/1.5.0 </a:t>
            </a:r>
            <a:r>
              <a:rPr lang="ja-JP" altLang="en-US" dirty="0" smtClean="0"/>
              <a:t>品質評価結果のまとめ</a:t>
            </a:r>
            <a:endParaRPr kumimoji="1" lang="ja-JP" altLang="en-US" sz="2400" dirty="0"/>
          </a:p>
        </p:txBody>
      </p:sp>
    </p:spTree>
    <p:extLst>
      <p:ext uri="{BB962C8B-B14F-4D97-AF65-F5344CB8AC3E}">
        <p14:creationId xmlns:p14="http://schemas.microsoft.com/office/powerpoint/2010/main" val="1332413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0"/>
          </p:nvPr>
        </p:nvSpPr>
        <p:spPr/>
        <p:txBody>
          <a:bodyPr/>
          <a:lstStyle/>
          <a:p>
            <a:r>
              <a:rPr lang="ja-JP" altLang="en-US" dirty="0" smtClean="0"/>
              <a:t>前回の宿題事項</a:t>
            </a:r>
            <a:endParaRPr kumimoji="1" lang="ja-JP" altLang="en-US" dirty="0"/>
          </a:p>
        </p:txBody>
      </p:sp>
      <p:sp>
        <p:nvSpPr>
          <p:cNvPr id="6" name="コンテンツ プレースホルダー 5"/>
          <p:cNvSpPr>
            <a:spLocks noGrp="1"/>
          </p:cNvSpPr>
          <p:nvPr>
            <p:ph idx="1"/>
          </p:nvPr>
        </p:nvSpPr>
        <p:spPr>
          <a:xfrm>
            <a:off x="473472" y="764704"/>
            <a:ext cx="9160048" cy="5616624"/>
          </a:xfrm>
        </p:spPr>
        <p:txBody>
          <a:bodyPr tIns="0" bIns="0">
            <a:noAutofit/>
          </a:bodyPr>
          <a:lstStyle/>
          <a:p>
            <a:pPr>
              <a:lnSpc>
                <a:spcPct val="110000"/>
              </a:lnSpc>
            </a:pPr>
            <a:r>
              <a:rPr lang="en-US" altLang="ja-JP" dirty="0" smtClean="0"/>
              <a:t>【</a:t>
            </a:r>
            <a:r>
              <a:rPr lang="ja-JP" altLang="en-US" dirty="0" smtClean="0"/>
              <a:t>原文</a:t>
            </a:r>
            <a:r>
              <a:rPr lang="ja-JP" altLang="en-US" dirty="0"/>
              <a:t>ママ</a:t>
            </a:r>
            <a:r>
              <a:rPr lang="en-US" altLang="ja-JP" dirty="0" smtClean="0"/>
              <a:t>】</a:t>
            </a:r>
          </a:p>
          <a:p>
            <a:pPr>
              <a:lnSpc>
                <a:spcPct val="110000"/>
              </a:lnSpc>
            </a:pPr>
            <a:r>
              <a:rPr lang="ja-JP" altLang="en-US" dirty="0"/>
              <a:t>○</a:t>
            </a:r>
            <a:r>
              <a:rPr lang="en-US" altLang="ja-JP" dirty="0" smtClean="0"/>
              <a:t>2/28</a:t>
            </a:r>
            <a:r>
              <a:rPr lang="ja-JP" altLang="en-US" dirty="0"/>
              <a:t>の納品までに実施すること</a:t>
            </a:r>
          </a:p>
          <a:p>
            <a:pPr>
              <a:lnSpc>
                <a:spcPct val="110000"/>
              </a:lnSpc>
            </a:pPr>
            <a:r>
              <a:rPr lang="en-US" altLang="ja-JP" dirty="0"/>
              <a:t>-</a:t>
            </a:r>
            <a:r>
              <a:rPr lang="en-US" altLang="ja-JP" dirty="0" smtClean="0"/>
              <a:t> </a:t>
            </a:r>
            <a:r>
              <a:rPr lang="ja-JP" altLang="en-US" dirty="0"/>
              <a:t>なし</a:t>
            </a:r>
          </a:p>
          <a:p>
            <a:pPr>
              <a:lnSpc>
                <a:spcPct val="110000"/>
              </a:lnSpc>
            </a:pPr>
            <a:endParaRPr lang="ja-JP" altLang="en-US" dirty="0"/>
          </a:p>
          <a:p>
            <a:pPr>
              <a:lnSpc>
                <a:spcPct val="110000"/>
              </a:lnSpc>
            </a:pPr>
            <a:r>
              <a:rPr lang="ja-JP" altLang="en-US" dirty="0"/>
              <a:t>○</a:t>
            </a:r>
            <a:r>
              <a:rPr lang="en-US" altLang="ja-JP" dirty="0"/>
              <a:t>3/17</a:t>
            </a:r>
            <a:r>
              <a:rPr lang="ja-JP" altLang="en-US" dirty="0" err="1"/>
              <a:t>のリ</a:t>
            </a:r>
            <a:r>
              <a:rPr lang="ja-JP" altLang="en-US" dirty="0"/>
              <a:t>リースまでに実施すること</a:t>
            </a:r>
          </a:p>
          <a:p>
            <a:pPr>
              <a:lnSpc>
                <a:spcPct val="110000"/>
              </a:lnSpc>
            </a:pPr>
            <a:r>
              <a:rPr lang="en-US" altLang="ja-JP" dirty="0"/>
              <a:t>- </a:t>
            </a:r>
            <a:r>
              <a:rPr lang="ja-JP" altLang="en-US" dirty="0"/>
              <a:t>申し送り事項となった</a:t>
            </a:r>
            <a:r>
              <a:rPr lang="en-US" altLang="ja-JP" dirty="0"/>
              <a:t>v5.3.0</a:t>
            </a:r>
            <a:r>
              <a:rPr lang="ja-JP" altLang="en-US" dirty="0"/>
              <a:t>の</a:t>
            </a:r>
            <a:r>
              <a:rPr lang="en-US" altLang="ja-JP" dirty="0"/>
              <a:t>JMS</a:t>
            </a:r>
            <a:r>
              <a:rPr lang="ja-JP" altLang="en-US" dirty="0"/>
              <a:t>の長期安定試験の実施</a:t>
            </a:r>
          </a:p>
          <a:p>
            <a:pPr>
              <a:lnSpc>
                <a:spcPct val="110000"/>
              </a:lnSpc>
            </a:pPr>
            <a:endParaRPr lang="ja-JP" altLang="en-US" dirty="0"/>
          </a:p>
          <a:p>
            <a:pPr>
              <a:lnSpc>
                <a:spcPct val="110000"/>
              </a:lnSpc>
            </a:pPr>
            <a:r>
              <a:rPr lang="ja-JP" altLang="en-US" dirty="0"/>
              <a:t>○リリース後実施すること</a:t>
            </a:r>
          </a:p>
          <a:p>
            <a:pPr>
              <a:lnSpc>
                <a:spcPct val="110000"/>
              </a:lnSpc>
            </a:pPr>
            <a:r>
              <a:rPr lang="en-US" altLang="ja-JP" dirty="0"/>
              <a:t>- OSS</a:t>
            </a:r>
            <a:r>
              <a:rPr lang="ja-JP" altLang="en-US" dirty="0"/>
              <a:t>のバージョンアップ、特にコアとなる</a:t>
            </a:r>
            <a:r>
              <a:rPr lang="en-US" altLang="ja-JP" dirty="0" err="1"/>
              <a:t>Springframework</a:t>
            </a:r>
            <a:r>
              <a:rPr lang="ja-JP" altLang="en-US" dirty="0"/>
              <a:t>は、</a:t>
            </a:r>
          </a:p>
          <a:p>
            <a:pPr>
              <a:lnSpc>
                <a:spcPct val="110000"/>
              </a:lnSpc>
            </a:pPr>
            <a:r>
              <a:rPr lang="ja-JP" altLang="en-US" dirty="0"/>
              <a:t>前回リリースとの性能差分比較についてどのレベルまで実施したか最低ラインが明示できるよう</a:t>
            </a:r>
            <a:r>
              <a:rPr lang="ja-JP" altLang="en-US" dirty="0" smtClean="0"/>
              <a:t>、プロセス</a:t>
            </a:r>
            <a:r>
              <a:rPr lang="ja-JP" altLang="en-US" dirty="0"/>
              <a:t>、ポリシーを整理しておくこと。</a:t>
            </a:r>
          </a:p>
          <a:p>
            <a:pPr>
              <a:lnSpc>
                <a:spcPct val="110000"/>
              </a:lnSpc>
            </a:pPr>
            <a:endParaRPr lang="en-US" altLang="ja-JP" dirty="0" smtClean="0"/>
          </a:p>
          <a:p>
            <a:pPr>
              <a:lnSpc>
                <a:spcPct val="110000"/>
              </a:lnSpc>
            </a:pPr>
            <a:endParaRPr lang="ja-JP" altLang="en-US" dirty="0"/>
          </a:p>
          <a:p>
            <a:pPr>
              <a:lnSpc>
                <a:spcPct val="110000"/>
              </a:lnSpc>
            </a:pPr>
            <a:r>
              <a:rPr lang="en-US" altLang="ja-JP" dirty="0"/>
              <a:t>- </a:t>
            </a:r>
            <a:r>
              <a:rPr lang="ja-JP" altLang="en-US" dirty="0"/>
              <a:t>今回の性能試験において、実施した負荷モデルの性能結果を分析すること</a:t>
            </a:r>
          </a:p>
          <a:p>
            <a:pPr>
              <a:lnSpc>
                <a:spcPct val="110000"/>
              </a:lnSpc>
            </a:pPr>
            <a:r>
              <a:rPr lang="ja-JP" altLang="en-US" dirty="0"/>
              <a:t>特に、性能へ影響を与える要素を明確化して欲しい</a:t>
            </a:r>
            <a:endParaRPr lang="en-US" altLang="ja-JP" dirty="0" smtClean="0"/>
          </a:p>
        </p:txBody>
      </p:sp>
      <p:sp>
        <p:nvSpPr>
          <p:cNvPr id="5" name="四角形吹き出し 4"/>
          <p:cNvSpPr/>
          <p:nvPr/>
        </p:nvSpPr>
        <p:spPr>
          <a:xfrm>
            <a:off x="6609184" y="4437112"/>
            <a:ext cx="2915398" cy="648072"/>
          </a:xfrm>
          <a:prstGeom prst="wedgeRectCallout">
            <a:avLst>
              <a:gd name="adj1" fmla="val -48862"/>
              <a:gd name="adj2" fmla="val -92584"/>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000" dirty="0" smtClean="0"/>
              <a:t>TERASOLUNA</a:t>
            </a:r>
            <a:r>
              <a:rPr kumimoji="1" lang="ja-JP" altLang="en-US" sz="1000" dirty="0" smtClean="0"/>
              <a:t>では最低ラインの性能確保策として</a:t>
            </a:r>
            <a:endParaRPr kumimoji="1" lang="en-US" altLang="ja-JP" sz="1000" dirty="0" smtClean="0"/>
          </a:p>
          <a:p>
            <a:pPr algn="ctr"/>
            <a:r>
              <a:rPr kumimoji="1" lang="ja-JP" altLang="en-US" sz="1000" dirty="0" smtClean="0"/>
              <a:t>どのようなアプリケーションで</a:t>
            </a:r>
            <a:endParaRPr kumimoji="1" lang="en-US" altLang="ja-JP" sz="1000" dirty="0" smtClean="0"/>
          </a:p>
          <a:p>
            <a:pPr algn="ctr"/>
            <a:r>
              <a:rPr lang="ja-JP" altLang="en-US" sz="1000" dirty="0" smtClean="0"/>
              <a:t>どれくらい負荷をかけて</a:t>
            </a:r>
            <a:endParaRPr lang="en-US" altLang="ja-JP" sz="1000" dirty="0" smtClean="0"/>
          </a:p>
          <a:p>
            <a:pPr algn="ctr"/>
            <a:r>
              <a:rPr lang="ja-JP" altLang="en-US" sz="1000" dirty="0" smtClean="0"/>
              <a:t>何を確認しているかは明示できる。</a:t>
            </a:r>
            <a:endParaRPr lang="en-US" altLang="ja-JP" sz="1000" dirty="0" smtClean="0"/>
          </a:p>
        </p:txBody>
      </p:sp>
      <p:sp>
        <p:nvSpPr>
          <p:cNvPr id="8" name="四角形吹き出し 7"/>
          <p:cNvSpPr/>
          <p:nvPr/>
        </p:nvSpPr>
        <p:spPr>
          <a:xfrm>
            <a:off x="6609184" y="5733256"/>
            <a:ext cx="2915398" cy="648072"/>
          </a:xfrm>
          <a:prstGeom prst="wedgeRectCallout">
            <a:avLst>
              <a:gd name="adj1" fmla="val -48862"/>
              <a:gd name="adj2" fmla="val -92584"/>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t>性能に影響を与える</a:t>
            </a:r>
            <a:r>
              <a:rPr kumimoji="1" lang="en-US" altLang="ja-JP" sz="1000" dirty="0" smtClean="0"/>
              <a:t>1</a:t>
            </a:r>
            <a:r>
              <a:rPr kumimoji="1" lang="ja-JP" altLang="en-US" sz="1000" dirty="0" smtClean="0"/>
              <a:t>要素としてスレッド数がある</a:t>
            </a:r>
            <a:r>
              <a:rPr lang="ja-JP" altLang="en-US" sz="1000" dirty="0" smtClean="0"/>
              <a:t>。</a:t>
            </a:r>
            <a:endParaRPr lang="en-US" altLang="ja-JP" sz="1000" dirty="0" smtClean="0"/>
          </a:p>
          <a:p>
            <a:pPr algn="ctr"/>
            <a:r>
              <a:rPr lang="en-US" altLang="ja-JP" sz="1000" dirty="0" smtClean="0"/>
              <a:t>TERASOLUNA</a:t>
            </a:r>
            <a:r>
              <a:rPr lang="ja-JP" altLang="en-US" sz="1000" dirty="0" smtClean="0"/>
              <a:t>の性能確保策としては</a:t>
            </a:r>
            <a:endParaRPr lang="en-US" altLang="ja-JP" sz="1000" dirty="0" smtClean="0"/>
          </a:p>
          <a:p>
            <a:pPr algn="ctr"/>
            <a:r>
              <a:rPr lang="ja-JP" altLang="en-US" sz="1000" dirty="0" smtClean="0"/>
              <a:t>スレッド数を推移させた結果、</a:t>
            </a:r>
            <a:r>
              <a:rPr lang="en-US" altLang="ja-JP" sz="1000" dirty="0" smtClean="0"/>
              <a:t>CPU</a:t>
            </a:r>
            <a:r>
              <a:rPr lang="ja-JP" altLang="en-US" sz="1000" dirty="0" smtClean="0"/>
              <a:t>やスループットやレスポンスタイムへの影響を確認する。</a:t>
            </a:r>
            <a:endParaRPr lang="en-US" altLang="ja-JP" sz="1000" dirty="0" smtClean="0"/>
          </a:p>
        </p:txBody>
      </p:sp>
    </p:spTree>
    <p:extLst>
      <p:ext uri="{BB962C8B-B14F-4D97-AF65-F5344CB8AC3E}">
        <p14:creationId xmlns:p14="http://schemas.microsoft.com/office/powerpoint/2010/main" val="5353605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0"/>
          </p:nvPr>
        </p:nvSpPr>
        <p:spPr/>
        <p:txBody>
          <a:bodyPr/>
          <a:lstStyle/>
          <a:p>
            <a:r>
              <a:rPr kumimoji="1" lang="en-US" altLang="ja-JP" dirty="0" smtClean="0"/>
              <a:t>5.4.0 </a:t>
            </a:r>
            <a:r>
              <a:rPr kumimoji="1" lang="ja-JP" altLang="en-US" dirty="0" smtClean="0"/>
              <a:t>まとめ</a:t>
            </a:r>
            <a:endParaRPr kumimoji="1" lang="ja-JP" altLang="en-US" dirty="0"/>
          </a:p>
        </p:txBody>
      </p:sp>
      <p:sp>
        <p:nvSpPr>
          <p:cNvPr id="6" name="コンテンツ プレースホルダー 5"/>
          <p:cNvSpPr>
            <a:spLocks noGrp="1"/>
          </p:cNvSpPr>
          <p:nvPr>
            <p:ph idx="1"/>
          </p:nvPr>
        </p:nvSpPr>
        <p:spPr/>
        <p:txBody>
          <a:bodyPr/>
          <a:lstStyle/>
          <a:p>
            <a:pPr marL="342900" indent="-342900">
              <a:buFont typeface="Wingdings" panose="05000000000000000000" pitchFamily="2" charset="2"/>
              <a:buChar char="u"/>
            </a:pPr>
            <a:r>
              <a:rPr kumimoji="1" lang="ja-JP" altLang="en-US" sz="2800" dirty="0" smtClean="0"/>
              <a:t>回帰テスト（機能テスト）がすべて成功している</a:t>
            </a:r>
            <a:endParaRPr kumimoji="1" lang="en-US" altLang="ja-JP" sz="2800" dirty="0" smtClean="0"/>
          </a:p>
          <a:p>
            <a:pPr marL="342900" indent="-342900">
              <a:buFont typeface="Wingdings" panose="05000000000000000000" pitchFamily="2" charset="2"/>
              <a:buChar char="u"/>
            </a:pPr>
            <a:r>
              <a:rPr lang="ja-JP" altLang="en-US" sz="2800" dirty="0" smtClean="0"/>
              <a:t>性能に対する大きな悪影響がない</a:t>
            </a:r>
            <a:endParaRPr lang="en-US" altLang="ja-JP" sz="2800" dirty="0" smtClean="0"/>
          </a:p>
          <a:p>
            <a:pPr marL="342900" indent="-342900">
              <a:buFont typeface="Wingdings" panose="05000000000000000000" pitchFamily="2" charset="2"/>
              <a:buChar char="u"/>
            </a:pPr>
            <a:r>
              <a:rPr kumimoji="1" lang="ja-JP" altLang="en-US" sz="2800" dirty="0" smtClean="0"/>
              <a:t>ソースコード・ガイドラインの残指摘対応数が</a:t>
            </a:r>
            <a:r>
              <a:rPr kumimoji="1" lang="en-US" altLang="ja-JP" sz="2800" dirty="0" smtClean="0"/>
              <a:t>0</a:t>
            </a:r>
            <a:r>
              <a:rPr kumimoji="1" lang="ja-JP" altLang="en-US" sz="2800" dirty="0" smtClean="0"/>
              <a:t>である</a:t>
            </a:r>
            <a:endParaRPr kumimoji="1" lang="en-US" altLang="ja-JP" sz="2800" dirty="0" smtClean="0"/>
          </a:p>
          <a:p>
            <a:pPr marL="342900" indent="-342900">
              <a:buFont typeface="Wingdings" panose="05000000000000000000" pitchFamily="2" charset="2"/>
              <a:buChar char="u"/>
            </a:pPr>
            <a:r>
              <a:rPr lang="ja-JP" altLang="en-US" sz="2800" dirty="0" smtClean="0"/>
              <a:t>静的コード解析結果が基準を満たしている</a:t>
            </a:r>
            <a:endParaRPr kumimoji="1" lang="ja-JP" altLang="en-US" sz="2800" dirty="0"/>
          </a:p>
        </p:txBody>
      </p:sp>
      <p:sp>
        <p:nvSpPr>
          <p:cNvPr id="2" name="角丸四角形 1"/>
          <p:cNvSpPr/>
          <p:nvPr/>
        </p:nvSpPr>
        <p:spPr>
          <a:xfrm>
            <a:off x="272480" y="3068960"/>
            <a:ext cx="9361040" cy="1440160"/>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3200" dirty="0" smtClean="0"/>
              <a:t>以上より、リリースできる品質を満たしていると考える。</a:t>
            </a:r>
            <a:endParaRPr kumimoji="1" lang="ja-JP" altLang="en-US" sz="3200" dirty="0"/>
          </a:p>
        </p:txBody>
      </p:sp>
    </p:spTree>
    <p:extLst>
      <p:ext uri="{BB962C8B-B14F-4D97-AF65-F5344CB8AC3E}">
        <p14:creationId xmlns:p14="http://schemas.microsoft.com/office/powerpoint/2010/main" val="25504298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サンプル</a:t>
            </a:r>
            <a:r>
              <a:rPr lang="ja-JP" altLang="en-US" dirty="0"/>
              <a:t>規約、サンプル設計書、サンプル実装</a:t>
            </a:r>
            <a:br>
              <a:rPr lang="ja-JP" altLang="en-US" dirty="0"/>
            </a:br>
            <a:endParaRPr kumimoji="1" lang="ja-JP" altLang="en-US" sz="2400" dirty="0"/>
          </a:p>
        </p:txBody>
      </p:sp>
      <p:sp>
        <p:nvSpPr>
          <p:cNvPr id="3" name="正方形/長方形 2"/>
          <p:cNvSpPr/>
          <p:nvPr/>
        </p:nvSpPr>
        <p:spPr>
          <a:xfrm>
            <a:off x="1640632" y="2420888"/>
            <a:ext cx="1504800" cy="21200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kumimoji="1" lang="en-US" altLang="ja-JP" sz="1000" dirty="0" err="1" smtClean="0">
                <a:solidFill>
                  <a:schemeClr val="accent4"/>
                </a:solidFill>
              </a:rPr>
              <a:t>Macchinetta</a:t>
            </a:r>
            <a:r>
              <a:rPr kumimoji="1" lang="ja-JP" altLang="en-US" sz="1000" dirty="0" smtClean="0">
                <a:solidFill>
                  <a:schemeClr val="tx1"/>
                </a:solidFill>
              </a:rPr>
              <a:t>自主開発</a:t>
            </a:r>
            <a:endParaRPr kumimoji="1" lang="en-US" altLang="ja-JP" sz="1000" dirty="0" smtClean="0">
              <a:solidFill>
                <a:schemeClr val="tx1"/>
              </a:solidFill>
            </a:endParaRPr>
          </a:p>
        </p:txBody>
      </p:sp>
    </p:spTree>
    <p:extLst>
      <p:ext uri="{BB962C8B-B14F-4D97-AF65-F5344CB8AC3E}">
        <p14:creationId xmlns:p14="http://schemas.microsoft.com/office/powerpoint/2010/main" val="6130606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norm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a:t>
            </a:r>
            <a:r>
              <a:rPr lang="ja-JP" altLang="en-US"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dirty="0">
                <a:latin typeface="Meiryo UI" panose="020B0604030504040204" pitchFamily="50" charset="-128"/>
                <a:ea typeface="Meiryo UI" panose="020B0604030504040204" pitchFamily="50" charset="-128"/>
                <a:cs typeface="Meiryo UI" panose="020B0604030504040204" pitchFamily="50" charset="-128"/>
              </a:rPr>
              <a:t>規約類、</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サンプル実装の一覧</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06703545"/>
              </p:ext>
            </p:extLst>
          </p:nvPr>
        </p:nvGraphicFramePr>
        <p:xfrm>
          <a:off x="272482" y="908051"/>
          <a:ext cx="9469836" cy="4171708"/>
        </p:xfrm>
        <a:graphic>
          <a:graphicData uri="http://schemas.openxmlformats.org/drawingml/2006/table">
            <a:tbl>
              <a:tblPr firstRow="1" bandRow="1">
                <a:tableStyleId>{21E4AEA4-8DFA-4A89-87EB-49C32662AFE0}</a:tableStyleId>
              </a:tblPr>
              <a:tblGrid>
                <a:gridCol w="1382225">
                  <a:extLst>
                    <a:ext uri="{9D8B030D-6E8A-4147-A177-3AD203B41FA5}">
                      <a16:colId xmlns:a16="http://schemas.microsoft.com/office/drawing/2014/main" val="20000"/>
                    </a:ext>
                  </a:extLst>
                </a:gridCol>
                <a:gridCol w="2025893">
                  <a:extLst>
                    <a:ext uri="{9D8B030D-6E8A-4147-A177-3AD203B41FA5}">
                      <a16:colId xmlns:a16="http://schemas.microsoft.com/office/drawing/2014/main" val="20001"/>
                    </a:ext>
                  </a:extLst>
                </a:gridCol>
                <a:gridCol w="4872800">
                  <a:extLst>
                    <a:ext uri="{9D8B030D-6E8A-4147-A177-3AD203B41FA5}">
                      <a16:colId xmlns:a16="http://schemas.microsoft.com/office/drawing/2014/main" val="20002"/>
                    </a:ext>
                  </a:extLst>
                </a:gridCol>
                <a:gridCol w="1188918">
                  <a:extLst>
                    <a:ext uri="{9D8B030D-6E8A-4147-A177-3AD203B41FA5}">
                      <a16:colId xmlns:a16="http://schemas.microsoft.com/office/drawing/2014/main" val="20003"/>
                    </a:ext>
                  </a:extLst>
                </a:gridCol>
              </a:tblGrid>
              <a:tr h="535063">
                <a:tc>
                  <a:txBody>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分類</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tc>
                  <a:txBody>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詳細</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tc>
                  <a:txBody>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資料名</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tc>
                  <a:txBody>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補足</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extLst>
                  <a:ext uri="{0D108BD9-81ED-4DB2-BD59-A6C34878D82A}">
                    <a16:rowId xmlns:a16="http://schemas.microsoft.com/office/drawing/2014/main" val="10000"/>
                  </a:ext>
                </a:extLst>
              </a:tr>
              <a:tr h="287509">
                <a:tc rowSpan="2">
                  <a:txBody>
                    <a:bodyPr/>
                    <a:lstStyle/>
                    <a:p>
                      <a:pPr algn="l"/>
                      <a:r>
                        <a:rPr kumimoji="1" lang="ja-JP" altLang="en-US" sz="1400" b="0" dirty="0" smtClean="0">
                          <a:latin typeface="Meiryo UI" panose="020B0604030504040204" pitchFamily="50" charset="-128"/>
                          <a:ea typeface="Meiryo UI" panose="020B0604030504040204" pitchFamily="50" charset="-128"/>
                          <a:cs typeface="Meiryo UI" panose="020B0604030504040204" pitchFamily="50" charset="-128"/>
                        </a:rPr>
                        <a:t>作業要領・規約</a:t>
                      </a:r>
                      <a:endParaRPr kumimoji="1" lang="ja-JP" altLang="en-US" sz="1400" b="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tc>
                  <a:txBody>
                    <a:bodyPr/>
                    <a:lstStyle/>
                    <a:p>
                      <a:pPr algn="l" fontAlgn="b"/>
                      <a:r>
                        <a:rPr lang="ja-JP" altLang="en-US" sz="1400" b="0" i="0" u="none" strike="noStrike" dirty="0" smtClean="0">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外部設計作業要領・規約</a:t>
                      </a:r>
                      <a:endParaRPr lang="ja-JP" altLang="en-US" sz="1400" b="0" i="0" u="none" strike="noStrike" dirty="0">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tc>
                <a:tc>
                  <a:txBody>
                    <a:bodyPr/>
                    <a:lstStyle/>
                    <a:p>
                      <a:pPr algn="l"/>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クライアント＋オンライン版</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_</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外部設計作業要領・規約</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.pdf</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tc>
                  <a:txBody>
                    <a:bodyPr/>
                    <a:lstStyle/>
                    <a:p>
                      <a:pPr algn="l"/>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extLst>
                  <a:ext uri="{0D108BD9-81ED-4DB2-BD59-A6C34878D82A}">
                    <a16:rowId xmlns:a16="http://schemas.microsoft.com/office/drawing/2014/main" val="10001"/>
                  </a:ext>
                </a:extLst>
              </a:tr>
              <a:tr h="169123">
                <a:tc vMerge="1">
                  <a:txBody>
                    <a:bodyPr/>
                    <a:lstStyle/>
                    <a:p>
                      <a:pPr algn="l"/>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tc>
                  <a:txBody>
                    <a:bodyPr/>
                    <a:lstStyle/>
                    <a:p>
                      <a:pPr algn="l" fontAlgn="b"/>
                      <a:r>
                        <a:rPr lang="ja-JP" altLang="en-US" sz="1400" b="0" i="0" u="none" strike="noStrike" dirty="0" smtClean="0">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内部設計製造作業要領・規約</a:t>
                      </a:r>
                      <a:endParaRPr lang="zh-TW" altLang="en-US" sz="1400" b="0" i="0" u="none" strike="noStrike" dirty="0">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tc>
                <a:tc>
                  <a:txBody>
                    <a:bodyPr/>
                    <a:lstStyle/>
                    <a:p>
                      <a:pPr algn="l"/>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クライアント＋オンライン版</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_</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内部設計／製造作業要領・規約</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.pdf</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tc>
                  <a:txBody>
                    <a:bodyPr/>
                    <a:lstStyle/>
                    <a:p>
                      <a:pPr algn="l"/>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extLst>
                  <a:ext uri="{0D108BD9-81ED-4DB2-BD59-A6C34878D82A}">
                    <a16:rowId xmlns:a16="http://schemas.microsoft.com/office/drawing/2014/main" val="10002"/>
                  </a:ext>
                </a:extLst>
              </a:tr>
              <a:tr h="518160">
                <a:tc rowSpan="3">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400" b="0" kern="1200" dirty="0" smtClean="0">
                          <a:latin typeface="Meiryo UI" panose="020B0604030504040204" pitchFamily="50" charset="-128"/>
                          <a:ea typeface="Meiryo UI" panose="020B0604030504040204" pitchFamily="50" charset="-128"/>
                          <a:cs typeface="Meiryo UI" panose="020B0604030504040204" pitchFamily="50" charset="-128"/>
                        </a:rPr>
                        <a:t>サンプル設計書</a:t>
                      </a:r>
                    </a:p>
                    <a:p>
                      <a:pPr algn="l"/>
                      <a:endParaRPr kumimoji="1" lang="ja-JP" altLang="en-US" sz="1400" b="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tc>
                  <a:txBody>
                    <a:bodyPr/>
                    <a:lstStyle/>
                    <a:p>
                      <a:pPr algn="l" fontAlgn="b"/>
                      <a:r>
                        <a:rPr lang="ja-JP" altLang="en-US" sz="1400" b="0" i="0" u="none" strike="noStrike" dirty="0" smtClean="0">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サンプル</a:t>
                      </a:r>
                      <a:r>
                        <a:rPr lang="en-US" altLang="ja-JP" sz="1400" b="0" i="0" u="none" strike="noStrike" dirty="0" smtClean="0">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AP</a:t>
                      </a:r>
                      <a:r>
                        <a:rPr lang="ja-JP" altLang="en-US" sz="1400" b="0" i="0" u="none" strike="noStrike" dirty="0" smtClean="0">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要件定義書</a:t>
                      </a:r>
                      <a:endParaRPr lang="en-US" altLang="ja-JP" sz="1400" b="0" i="0" u="none" strike="noStrike" dirty="0" smtClean="0">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algn="l" fontAlgn="b"/>
                      <a:r>
                        <a:rPr lang="en-US" altLang="ja-JP" sz="1400" b="0" i="0" u="none" strike="noStrike" dirty="0" smtClean="0">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lang="ja-JP" altLang="en-US" sz="1400" b="0" i="0" u="none" strike="noStrike" dirty="0" smtClean="0">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参考</a:t>
                      </a:r>
                      <a:r>
                        <a:rPr lang="en-US" altLang="ja-JP" sz="1400" b="0" i="0" u="none" strike="noStrike" dirty="0" smtClean="0">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lang="ja-JP" altLang="en-US" sz="1400" b="0" i="0" u="none" strike="noStrike" dirty="0">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tc>
                <a:tc>
                  <a:txBody>
                    <a:bodyPr/>
                    <a:lstStyle/>
                    <a:p>
                      <a:pPr algn="l"/>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クライアント＋オンライン版</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_</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サンプル</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AP</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要件定義書</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.pdf</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tc>
                  <a:txBody>
                    <a:bodyPr/>
                    <a:lstStyle/>
                    <a:p>
                      <a:pPr algn="l"/>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extLst>
                  <a:ext uri="{0D108BD9-81ED-4DB2-BD59-A6C34878D82A}">
                    <a16:rowId xmlns:a16="http://schemas.microsoft.com/office/drawing/2014/main" val="10003"/>
                  </a:ext>
                </a:extLst>
              </a:tr>
              <a:tr h="426720">
                <a:tc vMerge="1">
                  <a:txBody>
                    <a:bodyPr/>
                    <a:lstStyle/>
                    <a:p>
                      <a:pPr algn="l"/>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tc>
                  <a:txBody>
                    <a:bodyPr/>
                    <a:lstStyle/>
                    <a:p>
                      <a:pPr algn="l" fontAlgn="b"/>
                      <a:r>
                        <a:rPr lang="ja-JP" altLang="en-US" sz="1400" b="0" i="0" u="none" strike="noStrike" dirty="0" smtClean="0">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サンプル</a:t>
                      </a:r>
                      <a:r>
                        <a:rPr lang="en-US" altLang="ja-JP" sz="1400" b="0" i="0" u="none" strike="noStrike" dirty="0" smtClean="0">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AP</a:t>
                      </a:r>
                      <a:r>
                        <a:rPr lang="ja-JP" altLang="en-US" sz="1400" b="0" i="0" u="none" strike="noStrike" dirty="0" smtClean="0">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外部設計書</a:t>
                      </a:r>
                      <a:endParaRPr lang="ja-JP" altLang="en-US" sz="1400" b="0" i="0" u="none" strike="noStrike" dirty="0">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tc>
                <a:tc>
                  <a:txBody>
                    <a:bodyPr/>
                    <a:lstStyle/>
                    <a:p>
                      <a:pPr algn="l"/>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クライアント＋オンライン版</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_</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サンプル</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AP</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外部設計書</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.pdf</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tc>
                  <a:txBody>
                    <a:bodyPr/>
                    <a:lstStyle/>
                    <a:p>
                      <a:pPr algn="l"/>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extLst>
                  <a:ext uri="{0D108BD9-81ED-4DB2-BD59-A6C34878D82A}">
                    <a16:rowId xmlns:a16="http://schemas.microsoft.com/office/drawing/2014/main" val="10004"/>
                  </a:ext>
                </a:extLst>
              </a:tr>
              <a:tr h="518160">
                <a:tc vMerge="1">
                  <a:txBody>
                    <a:bodyPr/>
                    <a:lstStyle/>
                    <a:p>
                      <a:pPr algn="l"/>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tc>
                  <a:txBody>
                    <a:bodyPr/>
                    <a:lstStyle/>
                    <a:p>
                      <a:pPr algn="l" fontAlgn="b"/>
                      <a:r>
                        <a:rPr lang="ja-JP" altLang="en-US" sz="1400" b="0" i="0" u="none" strike="noStrike" dirty="0" smtClean="0">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サンプル</a:t>
                      </a:r>
                      <a:r>
                        <a:rPr lang="en-US" altLang="ja-JP" sz="1400" b="0" i="0" u="none" strike="noStrike" dirty="0" smtClean="0">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AP</a:t>
                      </a:r>
                      <a:r>
                        <a:rPr lang="ja-JP" altLang="en-US" sz="1400" b="0" i="0" u="none" strike="noStrike" dirty="0" smtClean="0">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内部設計書</a:t>
                      </a:r>
                      <a:endParaRPr lang="ja-JP" altLang="en-US" sz="1400" b="0" i="0" u="none" strike="noStrike" dirty="0">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tc>
                <a:tc>
                  <a:txBody>
                    <a:bodyPr/>
                    <a:lstStyle/>
                    <a:p>
                      <a:pPr algn="l"/>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クライアント＋オンライン版</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_</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サンプル</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AP</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内部設計書</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.pdf</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tc>
                  <a:txBody>
                    <a:bodyPr/>
                    <a:lstStyle/>
                    <a:p>
                      <a:pPr algn="l"/>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extLst>
                  <a:ext uri="{0D108BD9-81ED-4DB2-BD59-A6C34878D82A}">
                    <a16:rowId xmlns:a16="http://schemas.microsoft.com/office/drawing/2014/main" val="10005"/>
                  </a:ext>
                </a:extLst>
              </a:tr>
              <a:tr h="169123">
                <a:tc rowSpan="4">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400" b="0" kern="1200" dirty="0" smtClean="0">
                          <a:latin typeface="Meiryo UI" panose="020B0604030504040204" pitchFamily="50" charset="-128"/>
                          <a:ea typeface="Meiryo UI" panose="020B0604030504040204" pitchFamily="50" charset="-128"/>
                          <a:cs typeface="Meiryo UI" panose="020B0604030504040204" pitchFamily="50" charset="-128"/>
                        </a:rPr>
                        <a:t>サンプル実装</a:t>
                      </a:r>
                      <a:endParaRPr kumimoji="1" lang="ja-JP" altLang="en-US" sz="1400" b="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tc>
                  <a:txBody>
                    <a:bodyPr/>
                    <a:lstStyle/>
                    <a:p>
                      <a:pPr algn="l" fontAlgn="b"/>
                      <a:r>
                        <a:rPr lang="ja-JP" altLang="en-US" sz="1400" b="0" i="0" u="none" strike="noStrike" dirty="0" smtClean="0">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サンプル</a:t>
                      </a:r>
                      <a:r>
                        <a:rPr lang="en-US" altLang="ja-JP" sz="1400" b="0" i="0" u="none" strike="noStrike" dirty="0" smtClean="0">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AP</a:t>
                      </a:r>
                      <a:r>
                        <a:rPr lang="ja-JP" altLang="en-US" sz="1400" b="0" i="0" u="none" strike="noStrike" dirty="0" smtClean="0">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ソースコード</a:t>
                      </a:r>
                      <a:endParaRPr lang="ja-JP" altLang="en-US" sz="1400" b="0" i="0" u="none" strike="noStrike" dirty="0">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tc>
                <a:tc>
                  <a:txBody>
                    <a:bodyPr/>
                    <a:lstStyle/>
                    <a:p>
                      <a:pPr algn="l"/>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ATRS</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tc>
                  <a:txBody>
                    <a:bodyPr/>
                    <a:lstStyle/>
                    <a:p>
                      <a:pPr algn="l"/>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extLst>
                  <a:ext uri="{0D108BD9-81ED-4DB2-BD59-A6C34878D82A}">
                    <a16:rowId xmlns:a16="http://schemas.microsoft.com/office/drawing/2014/main" val="10006"/>
                  </a:ext>
                </a:extLst>
              </a:tr>
              <a:tr h="169123">
                <a:tc vMerge="1">
                  <a:txBody>
                    <a:bodyPr/>
                    <a:lstStyle/>
                    <a:p>
                      <a:pPr algn="l"/>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tc rowSpan="3">
                  <a:txBody>
                    <a:bodyPr/>
                    <a:lstStyle/>
                    <a:p>
                      <a:pPr algn="l" fontAlgn="b"/>
                      <a:r>
                        <a:rPr lang="ja-JP" altLang="en-US" sz="1400" b="0" i="0" u="none" strike="noStrike" dirty="0" smtClean="0">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サンプル</a:t>
                      </a:r>
                      <a:r>
                        <a:rPr lang="en-US" altLang="ja-JP" sz="1400" b="0" i="0" u="none" strike="noStrike" dirty="0" smtClean="0">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AP</a:t>
                      </a:r>
                      <a:r>
                        <a:rPr lang="ja-JP" altLang="en-US" sz="1400" b="0" i="0" u="none" strike="noStrike" dirty="0" smtClean="0">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利用マニュアル</a:t>
                      </a:r>
                      <a:endParaRPr lang="ja-JP" altLang="en-US" sz="1400" b="0" i="0" u="none" strike="noStrike" dirty="0">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tc>
                <a:tc>
                  <a:txBody>
                    <a:bodyPr/>
                    <a:lstStyle/>
                    <a:p>
                      <a:pPr algn="l"/>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A_</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サンプルアプリケーション</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(ATRS)</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提供資材一覧</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.pdf</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tc>
                  <a:txBody>
                    <a:bodyPr/>
                    <a:lstStyle/>
                    <a:p>
                      <a:pPr algn="l"/>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extLst>
                  <a:ext uri="{0D108BD9-81ED-4DB2-BD59-A6C34878D82A}">
                    <a16:rowId xmlns:a16="http://schemas.microsoft.com/office/drawing/2014/main" val="10007"/>
                  </a:ext>
                </a:extLst>
              </a:tr>
              <a:tr h="169123">
                <a:tc vMerge="1">
                  <a:txBody>
                    <a:bodyPr/>
                    <a:lstStyle/>
                    <a:p>
                      <a:pPr algn="l"/>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tc vMerge="1">
                  <a:txBody>
                    <a:bodyPr/>
                    <a:lstStyle/>
                    <a:p>
                      <a:pPr algn="l" fontAlgn="b"/>
                      <a:endParaRPr lang="ja-JP" altLang="en-US" sz="1400" b="0" i="0" u="none" strike="noStrike" dirty="0">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tc>
                <a:tc>
                  <a:txBody>
                    <a:bodyPr/>
                    <a:lstStyle/>
                    <a:p>
                      <a:pPr algn="l"/>
                      <a:r>
                        <a:rPr kumimoji="1" lang="en-US" altLang="ja-JP" sz="1400" dirty="0" err="1" smtClean="0">
                          <a:latin typeface="Meiryo UI" panose="020B0604030504040204" pitchFamily="50" charset="-128"/>
                          <a:ea typeface="Meiryo UI" panose="020B0604030504040204" pitchFamily="50" charset="-128"/>
                          <a:cs typeface="Meiryo UI" panose="020B0604030504040204" pitchFamily="50" charset="-128"/>
                        </a:rPr>
                        <a:t>B_Macchinetta</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クライアント＋オンライン版 フレームワーク提供機能利用箇所一覧</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.pdf</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tc>
                  <a:txBody>
                    <a:bodyPr/>
                    <a:lstStyle/>
                    <a:p>
                      <a:pPr algn="l"/>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extLst>
                  <a:ext uri="{0D108BD9-81ED-4DB2-BD59-A6C34878D82A}">
                    <a16:rowId xmlns:a16="http://schemas.microsoft.com/office/drawing/2014/main" val="10008"/>
                  </a:ext>
                </a:extLst>
              </a:tr>
              <a:tr h="169123">
                <a:tc vMerge="1">
                  <a:txBody>
                    <a:bodyPr/>
                    <a:lstStyle/>
                    <a:p>
                      <a:pPr algn="l"/>
                      <a:endParaRPr kumimoji="1" lang="ja-JP" altLang="en-US" sz="1400" b="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tc vMerge="1">
                  <a:txBody>
                    <a:bodyPr/>
                    <a:lstStyle/>
                    <a:p>
                      <a:pPr algn="l" fontAlgn="b"/>
                      <a:endParaRPr lang="ja-JP" altLang="en-US" sz="1400" b="0" i="0" u="none" strike="noStrike" dirty="0">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tc>
                <a:tc>
                  <a:txBody>
                    <a:bodyPr/>
                    <a:lstStyle/>
                    <a:p>
                      <a:pPr algn="l"/>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サンプルアプリケーション</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(ATRS)</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マニュアル</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.pdf</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tc>
                  <a:txBody>
                    <a:bodyPr/>
                    <a:lstStyle/>
                    <a:p>
                      <a:pPr algn="l"/>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89467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norm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規約類、</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サンプル実装の品質</a:t>
            </a:r>
            <a:r>
              <a:rPr lang="ja-JP" altLang="en-US" dirty="0">
                <a:latin typeface="Meiryo UI" panose="020B0604030504040204" pitchFamily="50" charset="-128"/>
                <a:ea typeface="Meiryo UI" panose="020B0604030504040204" pitchFamily="50" charset="-128"/>
                <a:cs typeface="Meiryo UI" panose="020B0604030504040204" pitchFamily="50" charset="-128"/>
              </a:rPr>
              <a:t>管理方針について</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473472" y="911175"/>
            <a:ext cx="8944148" cy="5256410"/>
          </a:xfrm>
        </p:spPr>
        <p:txBody>
          <a:bodyPr/>
          <a:lstStyle/>
          <a:p>
            <a:pPr marL="571500" indent="-571500">
              <a:buFont typeface="Wingdings" panose="05000000000000000000" pitchFamily="2" charset="2"/>
              <a:buChar char="n"/>
            </a:pPr>
            <a:r>
              <a:rPr lang="ja-JP" altLang="en-US" sz="2400" dirty="0" smtClean="0"/>
              <a:t>品質管理方針</a:t>
            </a:r>
            <a:r>
              <a:rPr lang="en-US" altLang="ja-JP" sz="2400" dirty="0"/>
              <a:t/>
            </a:r>
            <a:br>
              <a:rPr lang="en-US" altLang="ja-JP" sz="2400" dirty="0"/>
            </a:br>
            <a:r>
              <a:rPr lang="ja-JP" altLang="en-US" sz="2400" dirty="0" smtClean="0"/>
              <a:t>下記の品質評価を行い</a:t>
            </a:r>
            <a:r>
              <a:rPr lang="ja-JP" altLang="en-US" sz="2400" dirty="0"/>
              <a:t>ドキュメント</a:t>
            </a:r>
            <a:r>
              <a:rPr lang="ja-JP" altLang="en-US" sz="2400" dirty="0" smtClean="0"/>
              <a:t>の品質を担保する。</a:t>
            </a:r>
            <a:endParaRPr lang="en-US" altLang="ja-JP" sz="2400" dirty="0" smtClean="0"/>
          </a:p>
          <a:p>
            <a:pPr marL="1254026" lvl="1" indent="-571500">
              <a:buFont typeface="Wingdings" panose="05000000000000000000" pitchFamily="2" charset="2"/>
              <a:buChar char="n"/>
            </a:pPr>
            <a:r>
              <a:rPr lang="ja-JP" altLang="en-US" sz="2400" dirty="0" smtClean="0"/>
              <a:t>ドキュメントとしての品質</a:t>
            </a:r>
            <a:endParaRPr lang="en-US" altLang="ja-JP" sz="2400" dirty="0" smtClean="0"/>
          </a:p>
          <a:p>
            <a:pPr marL="1863579" lvl="2" indent="-571500">
              <a:buFont typeface="Wingdings" panose="05000000000000000000" pitchFamily="2" charset="2"/>
              <a:buChar char="n"/>
            </a:pPr>
            <a:r>
              <a:rPr lang="ja-JP" altLang="en-US" sz="2400" dirty="0" smtClean="0"/>
              <a:t>執筆者以外による修正漏れ・誤り観点レビュー</a:t>
            </a:r>
            <a:r>
              <a:rPr lang="en-US" altLang="ja-JP" sz="2400" dirty="0" smtClean="0"/>
              <a:t> </a:t>
            </a:r>
            <a:br>
              <a:rPr lang="en-US" altLang="ja-JP" sz="2400" dirty="0" smtClean="0"/>
            </a:br>
            <a:r>
              <a:rPr lang="en-US" altLang="ja-JP" sz="2400" dirty="0" smtClean="0"/>
              <a:t>(</a:t>
            </a:r>
            <a:r>
              <a:rPr lang="ja-JP" altLang="en-US" sz="2400" dirty="0" smtClean="0"/>
              <a:t>指摘残対応０件</a:t>
            </a:r>
            <a:r>
              <a:rPr lang="en-US" altLang="ja-JP" sz="2400" dirty="0" smtClean="0"/>
              <a:t>)</a:t>
            </a:r>
          </a:p>
          <a:p>
            <a:pPr marL="1863579" lvl="2" indent="-571500">
              <a:buFont typeface="Wingdings" panose="05000000000000000000" pitchFamily="2" charset="2"/>
              <a:buChar char="n"/>
            </a:pPr>
            <a:r>
              <a:rPr lang="ja-JP" altLang="en-US" sz="2400" dirty="0" smtClean="0"/>
              <a:t>有識者</a:t>
            </a:r>
            <a:r>
              <a:rPr lang="ja-JP" altLang="en-US" sz="2400" dirty="0"/>
              <a:t>による技術観点レビュー</a:t>
            </a:r>
            <a:r>
              <a:rPr lang="en-US" altLang="ja-JP" sz="2400" dirty="0"/>
              <a:t>(</a:t>
            </a:r>
            <a:r>
              <a:rPr lang="ja-JP" altLang="en-US" sz="2400" dirty="0"/>
              <a:t>指摘残対応０件</a:t>
            </a:r>
            <a:r>
              <a:rPr lang="ja-JP" altLang="en-US" sz="2400" dirty="0" smtClean="0"/>
              <a:t>）</a:t>
            </a:r>
            <a:endParaRPr lang="en-US" altLang="ja-JP" sz="2400" dirty="0" smtClean="0"/>
          </a:p>
          <a:p>
            <a:pPr marL="1863579" lvl="2" indent="-571500">
              <a:buFont typeface="Wingdings" panose="05000000000000000000" pitchFamily="2" charset="2"/>
              <a:buChar char="n"/>
            </a:pPr>
            <a:endParaRPr lang="en-US" altLang="ja-JP" sz="2400" dirty="0" smtClean="0"/>
          </a:p>
          <a:p>
            <a:pPr marL="1254026" lvl="1" indent="-571500">
              <a:buFont typeface="Wingdings" panose="05000000000000000000" pitchFamily="2" charset="2"/>
              <a:buChar char="n"/>
            </a:pPr>
            <a:r>
              <a:rPr lang="ja-JP" altLang="en-US" sz="2400" dirty="0" smtClean="0"/>
              <a:t>手動の動作確認による妥当性確認</a:t>
            </a:r>
            <a:endParaRPr lang="en-US" altLang="ja-JP" sz="2400" dirty="0" smtClean="0"/>
          </a:p>
          <a:p>
            <a:pPr marL="1863579" lvl="2" indent="-571500">
              <a:buFont typeface="Wingdings" panose="05000000000000000000" pitchFamily="2" charset="2"/>
              <a:buChar char="n"/>
            </a:pPr>
            <a:r>
              <a:rPr lang="ja-JP" altLang="en-US" sz="2400" dirty="0" smtClean="0"/>
              <a:t>画面レイアウト確認と遷移の確認</a:t>
            </a:r>
            <a:endParaRPr lang="en-US" altLang="ja-JP" sz="2400" dirty="0" smtClean="0"/>
          </a:p>
          <a:p>
            <a:pPr marL="1292079" lvl="2"/>
            <a:r>
              <a:rPr lang="en-US" altLang="ja-JP" sz="2400" dirty="0" smtClean="0"/>
              <a:t>     (</a:t>
            </a:r>
            <a:r>
              <a:rPr lang="ja-JP" altLang="en-US" sz="2400" dirty="0" smtClean="0"/>
              <a:t>故障残件数</a:t>
            </a:r>
            <a:r>
              <a:rPr lang="en-US" altLang="ja-JP" sz="2400" dirty="0" smtClean="0"/>
              <a:t>0</a:t>
            </a:r>
            <a:r>
              <a:rPr lang="ja-JP" altLang="en-US" sz="2400" dirty="0" smtClean="0"/>
              <a:t>件</a:t>
            </a:r>
            <a:r>
              <a:rPr lang="en-US" altLang="ja-JP" sz="2400" dirty="0" smtClean="0"/>
              <a:t>)</a:t>
            </a:r>
          </a:p>
          <a:p>
            <a:pPr marL="1661955" lvl="2" indent="-571500"/>
            <a:endParaRPr lang="en-US" altLang="ja-JP" sz="2400" dirty="0"/>
          </a:p>
        </p:txBody>
      </p:sp>
    </p:spTree>
    <p:extLst>
      <p:ext uri="{BB962C8B-B14F-4D97-AF65-F5344CB8AC3E}">
        <p14:creationId xmlns:p14="http://schemas.microsoft.com/office/powerpoint/2010/main" val="30522289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norm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規約類、</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サンプル実装の</a:t>
            </a:r>
            <a:r>
              <a:rPr lang="ja-JP" altLang="en-US" dirty="0">
                <a:latin typeface="Meiryo UI" panose="020B0604030504040204" pitchFamily="50" charset="-128"/>
                <a:ea typeface="Meiryo UI" panose="020B0604030504040204" pitchFamily="50" charset="-128"/>
                <a:cs typeface="Meiryo UI" panose="020B0604030504040204" pitchFamily="50" charset="-128"/>
              </a:rPr>
              <a:t>レビュー結果</a:t>
            </a:r>
          </a:p>
        </p:txBody>
      </p:sp>
      <p:sp>
        <p:nvSpPr>
          <p:cNvPr id="7" name="コンテンツ プレースホルダー 2"/>
          <p:cNvSpPr txBox="1">
            <a:spLocks/>
          </p:cNvSpPr>
          <p:nvPr/>
        </p:nvSpPr>
        <p:spPr>
          <a:xfrm>
            <a:off x="297366" y="737632"/>
            <a:ext cx="9337288" cy="5715704"/>
          </a:xfrm>
          <a:prstGeom prst="rect">
            <a:avLst/>
          </a:prstGeom>
        </p:spPr>
        <p:txBody>
          <a:bodyPr/>
          <a:lstStyle>
            <a:lvl1pPr marL="0" indent="0" algn="l" defTabSz="457133" rtl="0" eaLnBrk="1" latinLnBrk="0" hangingPunct="1">
              <a:spcBef>
                <a:spcPct val="20000"/>
              </a:spcBef>
              <a:buFontTx/>
              <a:buNone/>
              <a:defRPr kumimoji="1" lang="ja-JP" altLang="en-US" sz="2000" kern="1200">
                <a:solidFill>
                  <a:schemeClr val="tx1"/>
                </a:solidFill>
                <a:latin typeface="+mn-ea"/>
                <a:ea typeface="+mn-ea"/>
                <a:cs typeface="+mn-cs"/>
              </a:defRPr>
            </a:lvl1pPr>
            <a:lvl2pPr marL="682526" indent="-225392" algn="l" defTabSz="457133" rtl="0" eaLnBrk="1" latinLnBrk="0" hangingPunct="1">
              <a:spcBef>
                <a:spcPct val="20000"/>
              </a:spcBef>
              <a:buFont typeface="Wingdings" pitchFamily="2" charset="2"/>
              <a:buChar char="Ø"/>
              <a:defRPr kumimoji="1" lang="ja-JP" altLang="en-US" sz="1800" kern="120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2400" dirty="0" smtClean="0"/>
              <a:t>以下の内容を加筆・修正した。</a:t>
            </a:r>
            <a:endParaRPr lang="en-US" altLang="ja-JP" dirty="0" smtClean="0"/>
          </a:p>
          <a:p>
            <a:pPr marL="342900" indent="-342900">
              <a:buFont typeface="Wingdings" panose="05000000000000000000" pitchFamily="2" charset="2"/>
              <a:buChar char="u"/>
            </a:pPr>
            <a:r>
              <a:rPr lang="ja-JP" altLang="en-US" dirty="0" smtClean="0"/>
              <a:t>クライアント版とオンライン版の融合とバージョンアップ</a:t>
            </a:r>
            <a:endParaRPr lang="en-US" altLang="ja-JP" dirty="0" smtClean="0"/>
          </a:p>
          <a:p>
            <a:pPr marL="342900" indent="-342900">
              <a:buFont typeface="Wingdings" panose="05000000000000000000" pitchFamily="2" charset="2"/>
              <a:buChar char="u"/>
            </a:pPr>
            <a:r>
              <a:rPr lang="en-US" altLang="ja-JP" dirty="0" err="1" smtClean="0"/>
              <a:t>Thymeleaf</a:t>
            </a:r>
            <a:r>
              <a:rPr lang="ja-JP" altLang="en-US" dirty="0" smtClean="0"/>
              <a:t>に関する追加</a:t>
            </a:r>
            <a:endParaRPr lang="en-US" altLang="ja-JP" dirty="0" smtClean="0"/>
          </a:p>
          <a:p>
            <a:pPr marL="342900" indent="-342900">
              <a:buFont typeface="Wingdings" panose="05000000000000000000" pitchFamily="2" charset="2"/>
              <a:buChar char="u"/>
            </a:pPr>
            <a:endParaRPr lang="en-US" altLang="ja-JP" sz="1200" dirty="0" smtClean="0"/>
          </a:p>
          <a:p>
            <a:pPr marL="342900" indent="-342900">
              <a:buFont typeface="Wingdings" panose="05000000000000000000" pitchFamily="2" charset="2"/>
              <a:buChar char="u"/>
            </a:pPr>
            <a:r>
              <a:rPr lang="ja-JP" altLang="en-US" dirty="0" smtClean="0"/>
              <a:t>レビュー結果（内部・外部レビュー）</a:t>
            </a:r>
          </a:p>
        </p:txBody>
      </p:sp>
      <p:graphicFrame>
        <p:nvGraphicFramePr>
          <p:cNvPr id="10" name="コンテンツ プレースホルダー 3"/>
          <p:cNvGraphicFramePr>
            <a:graphicFrameLocks noGrp="1"/>
          </p:cNvGraphicFramePr>
          <p:nvPr>
            <p:ph idx="1"/>
            <p:extLst>
              <p:ext uri="{D42A27DB-BD31-4B8C-83A1-F6EECF244321}">
                <p14:modId xmlns:p14="http://schemas.microsoft.com/office/powerpoint/2010/main" val="3152286175"/>
              </p:ext>
            </p:extLst>
          </p:nvPr>
        </p:nvGraphicFramePr>
        <p:xfrm>
          <a:off x="1200081" y="2492896"/>
          <a:ext cx="7329953" cy="3551428"/>
        </p:xfrm>
        <a:graphic>
          <a:graphicData uri="http://schemas.openxmlformats.org/drawingml/2006/table">
            <a:tbl>
              <a:tblPr firstRow="1" bandRow="1">
                <a:tableStyleId>{5C22544A-7EE6-4342-B048-85BDC9FD1C3A}</a:tableStyleId>
              </a:tblPr>
              <a:tblGrid>
                <a:gridCol w="1056143">
                  <a:extLst>
                    <a:ext uri="{9D8B030D-6E8A-4147-A177-3AD203B41FA5}">
                      <a16:colId xmlns:a16="http://schemas.microsoft.com/office/drawing/2014/main" val="20000"/>
                    </a:ext>
                  </a:extLst>
                </a:gridCol>
                <a:gridCol w="779918">
                  <a:extLst>
                    <a:ext uri="{9D8B030D-6E8A-4147-A177-3AD203B41FA5}">
                      <a16:colId xmlns:a16="http://schemas.microsoft.com/office/drawing/2014/main" val="20001"/>
                    </a:ext>
                  </a:extLst>
                </a:gridCol>
                <a:gridCol w="1014867">
                  <a:extLst>
                    <a:ext uri="{9D8B030D-6E8A-4147-A177-3AD203B41FA5}">
                      <a16:colId xmlns:a16="http://schemas.microsoft.com/office/drawing/2014/main" val="20002"/>
                    </a:ext>
                  </a:extLst>
                </a:gridCol>
                <a:gridCol w="1391105">
                  <a:extLst>
                    <a:ext uri="{9D8B030D-6E8A-4147-A177-3AD203B41FA5}">
                      <a16:colId xmlns:a16="http://schemas.microsoft.com/office/drawing/2014/main" val="20003"/>
                    </a:ext>
                  </a:extLst>
                </a:gridCol>
                <a:gridCol w="832305">
                  <a:extLst>
                    <a:ext uri="{9D8B030D-6E8A-4147-A177-3AD203B41FA5}">
                      <a16:colId xmlns:a16="http://schemas.microsoft.com/office/drawing/2014/main" val="20004"/>
                    </a:ext>
                  </a:extLst>
                </a:gridCol>
                <a:gridCol w="832305">
                  <a:extLst>
                    <a:ext uri="{9D8B030D-6E8A-4147-A177-3AD203B41FA5}">
                      <a16:colId xmlns:a16="http://schemas.microsoft.com/office/drawing/2014/main" val="20005"/>
                    </a:ext>
                  </a:extLst>
                </a:gridCol>
                <a:gridCol w="711655">
                  <a:extLst>
                    <a:ext uri="{9D8B030D-6E8A-4147-A177-3AD203B41FA5}">
                      <a16:colId xmlns:a16="http://schemas.microsoft.com/office/drawing/2014/main" val="20006"/>
                    </a:ext>
                  </a:extLst>
                </a:gridCol>
                <a:gridCol w="711655">
                  <a:extLst>
                    <a:ext uri="{9D8B030D-6E8A-4147-A177-3AD203B41FA5}">
                      <a16:colId xmlns:a16="http://schemas.microsoft.com/office/drawing/2014/main" val="20007"/>
                    </a:ext>
                  </a:extLst>
                </a:gridCol>
              </a:tblGrid>
              <a:tr h="370840">
                <a:tc rowSpan="2">
                  <a:txBody>
                    <a:bodyPr/>
                    <a:lstStyle/>
                    <a:p>
                      <a:pPr algn="ctr"/>
                      <a:r>
                        <a:rPr kumimoji="1" lang="ja-JP" altLang="en-US" sz="1800" dirty="0" smtClean="0">
                          <a:solidFill>
                            <a:schemeClr val="tx1"/>
                          </a:solidFill>
                        </a:rPr>
                        <a:t>対象</a:t>
                      </a:r>
                      <a:endParaRPr kumimoji="1" lang="ja-JP" altLang="en-US" sz="1800" dirty="0">
                        <a:solidFill>
                          <a:schemeClr val="tx1"/>
                        </a:solidFill>
                      </a:endParaRPr>
                    </a:p>
                  </a:txBody>
                  <a:tcPr marL="87540" marR="87540" anchor="ctr">
                    <a:solidFill>
                      <a:schemeClr val="accent2"/>
                    </a:solidFill>
                  </a:tcPr>
                </a:tc>
                <a:tc rowSpan="2">
                  <a:txBody>
                    <a:bodyPr/>
                    <a:lstStyle/>
                    <a:p>
                      <a:pPr algn="ctr"/>
                      <a:r>
                        <a:rPr kumimoji="1" lang="ja-JP" altLang="en-US" sz="1800" dirty="0" smtClean="0">
                          <a:solidFill>
                            <a:schemeClr val="tx1"/>
                          </a:solidFill>
                        </a:rPr>
                        <a:t>種別</a:t>
                      </a:r>
                      <a:endParaRPr kumimoji="1" lang="ja-JP" altLang="en-US" sz="1800" dirty="0">
                        <a:solidFill>
                          <a:schemeClr val="tx1"/>
                        </a:solidFill>
                      </a:endParaRPr>
                    </a:p>
                  </a:txBody>
                  <a:tcPr marL="87540" marR="87540" anchor="ctr">
                    <a:solidFill>
                      <a:schemeClr val="accent2"/>
                    </a:solidFill>
                  </a:tcPr>
                </a:tc>
                <a:tc rowSpan="2">
                  <a:txBody>
                    <a:bodyPr/>
                    <a:lstStyle/>
                    <a:p>
                      <a:pPr algn="ctr"/>
                      <a:r>
                        <a:rPr kumimoji="1" lang="ja-JP" altLang="en-US" sz="1800" dirty="0" smtClean="0">
                          <a:solidFill>
                            <a:schemeClr val="tx1"/>
                          </a:solidFill>
                        </a:rPr>
                        <a:t>ページ</a:t>
                      </a:r>
                      <a:endParaRPr kumimoji="1" lang="en-US" altLang="ja-JP" sz="1800" dirty="0" smtClean="0">
                        <a:solidFill>
                          <a:schemeClr val="tx1"/>
                        </a:solidFill>
                      </a:endParaRPr>
                    </a:p>
                    <a:p>
                      <a:pPr algn="ctr"/>
                      <a:r>
                        <a:rPr kumimoji="1" lang="ja-JP" altLang="en-US" sz="1800" dirty="0" smtClean="0">
                          <a:solidFill>
                            <a:schemeClr val="tx1"/>
                          </a:solidFill>
                        </a:rPr>
                        <a:t>概算数</a:t>
                      </a:r>
                      <a:endParaRPr kumimoji="1" lang="en-US" altLang="ja-JP" sz="1800" dirty="0" smtClean="0">
                        <a:solidFill>
                          <a:schemeClr val="tx1"/>
                        </a:solidFill>
                      </a:endParaRPr>
                    </a:p>
                    <a:p>
                      <a:pPr algn="ctr"/>
                      <a:r>
                        <a:rPr kumimoji="1" lang="en-US" altLang="ja-JP" sz="1100" dirty="0" smtClean="0">
                          <a:solidFill>
                            <a:schemeClr val="tx1"/>
                          </a:solidFill>
                        </a:rPr>
                        <a:t>(A4</a:t>
                      </a:r>
                      <a:r>
                        <a:rPr kumimoji="1" lang="ja-JP" altLang="en-US" sz="1100" dirty="0" smtClean="0">
                          <a:solidFill>
                            <a:schemeClr val="tx1"/>
                          </a:solidFill>
                        </a:rPr>
                        <a:t>印刷換算</a:t>
                      </a:r>
                      <a:r>
                        <a:rPr kumimoji="1" lang="en-US" altLang="ja-JP" sz="1100" dirty="0" smtClean="0">
                          <a:solidFill>
                            <a:schemeClr val="tx1"/>
                          </a:solidFill>
                        </a:rPr>
                        <a:t>)</a:t>
                      </a:r>
                      <a:endParaRPr kumimoji="1" lang="ja-JP" altLang="en-US" sz="1100" dirty="0">
                        <a:solidFill>
                          <a:schemeClr val="tx1"/>
                        </a:solidFill>
                      </a:endParaRPr>
                    </a:p>
                  </a:txBody>
                  <a:tcPr marL="87540" marR="87540" anchor="ctr">
                    <a:solidFill>
                      <a:schemeClr val="accent2"/>
                    </a:solidFill>
                  </a:tcPr>
                </a:tc>
                <a:tc>
                  <a:txBody>
                    <a:bodyPr/>
                    <a:lstStyle/>
                    <a:p>
                      <a:pPr algn="ctr"/>
                      <a:r>
                        <a:rPr kumimoji="1" lang="ja-JP" altLang="en-US" sz="1800" dirty="0" smtClean="0">
                          <a:solidFill>
                            <a:schemeClr val="tx1"/>
                          </a:solidFill>
                        </a:rPr>
                        <a:t>ソ工推</a:t>
                      </a:r>
                      <a:endParaRPr kumimoji="1" lang="en-US" altLang="ja-JP" sz="1800" dirty="0" smtClean="0">
                        <a:solidFill>
                          <a:schemeClr val="tx1"/>
                        </a:solidFill>
                      </a:endParaRPr>
                    </a:p>
                    <a:p>
                      <a:pPr algn="ctr"/>
                      <a:r>
                        <a:rPr kumimoji="1" lang="ja-JP" altLang="en-US" sz="1800" dirty="0" smtClean="0">
                          <a:solidFill>
                            <a:schemeClr val="tx1"/>
                          </a:solidFill>
                        </a:rPr>
                        <a:t>オンライン</a:t>
                      </a:r>
                      <a:r>
                        <a:rPr kumimoji="1" lang="en-US" altLang="ja-JP" sz="1800" dirty="0" smtClean="0">
                          <a:solidFill>
                            <a:schemeClr val="tx1"/>
                          </a:solidFill>
                        </a:rPr>
                        <a:t>T</a:t>
                      </a:r>
                    </a:p>
                    <a:p>
                      <a:pPr algn="ctr"/>
                      <a:r>
                        <a:rPr kumimoji="1" lang="ja-JP" altLang="en-US" sz="1800" dirty="0" smtClean="0">
                          <a:solidFill>
                            <a:schemeClr val="tx1"/>
                          </a:solidFill>
                        </a:rPr>
                        <a:t>担当者</a:t>
                      </a:r>
                    </a:p>
                  </a:txBody>
                  <a:tcPr marL="87540" marR="87540" anchor="ctr">
                    <a:solidFill>
                      <a:schemeClr val="accent2"/>
                    </a:solidFill>
                  </a:tcPr>
                </a:tc>
                <a:tc gridSpan="2">
                  <a:txBody>
                    <a:bodyPr/>
                    <a:lstStyle/>
                    <a:p>
                      <a:pPr marL="0" marR="0" indent="0" algn="ctr" defTabSz="457133" rtl="0" eaLnBrk="1" fontAlgn="auto" latinLnBrk="0" hangingPunct="1">
                        <a:lnSpc>
                          <a:spcPct val="100000"/>
                        </a:lnSpc>
                        <a:spcBef>
                          <a:spcPts val="0"/>
                        </a:spcBef>
                        <a:spcAft>
                          <a:spcPts val="0"/>
                        </a:spcAft>
                        <a:buClrTx/>
                        <a:buSzTx/>
                        <a:buFontTx/>
                        <a:buNone/>
                        <a:tabLst/>
                        <a:defRPr/>
                      </a:pPr>
                      <a:r>
                        <a:rPr kumimoji="1" lang="en-US" altLang="ja-JP" sz="1800" dirty="0" smtClean="0">
                          <a:solidFill>
                            <a:schemeClr val="tx1"/>
                          </a:solidFill>
                        </a:rPr>
                        <a:t>NTT</a:t>
                      </a:r>
                    </a:p>
                    <a:p>
                      <a:pPr marL="0" marR="0" indent="0" algn="ctr" defTabSz="457133" rtl="0" eaLnBrk="1" fontAlgn="auto" latinLnBrk="0" hangingPunct="1">
                        <a:lnSpc>
                          <a:spcPct val="100000"/>
                        </a:lnSpc>
                        <a:spcBef>
                          <a:spcPts val="0"/>
                        </a:spcBef>
                        <a:spcAft>
                          <a:spcPts val="0"/>
                        </a:spcAft>
                        <a:buClrTx/>
                        <a:buSzTx/>
                        <a:buFontTx/>
                        <a:buNone/>
                        <a:tabLst/>
                        <a:defRPr/>
                      </a:pPr>
                      <a:r>
                        <a:rPr kumimoji="1" lang="en-US" altLang="ja-JP" sz="1800" dirty="0" smtClean="0">
                          <a:solidFill>
                            <a:schemeClr val="tx1"/>
                          </a:solidFill>
                        </a:rPr>
                        <a:t>SIC/CW</a:t>
                      </a:r>
                    </a:p>
                    <a:p>
                      <a:pPr marL="0" marR="0" indent="0" algn="ctr" defTabSz="457133" rtl="0" eaLnBrk="1" fontAlgn="auto" latinLnBrk="0" hangingPunct="1">
                        <a:lnSpc>
                          <a:spcPct val="100000"/>
                        </a:lnSpc>
                        <a:spcBef>
                          <a:spcPts val="0"/>
                        </a:spcBef>
                        <a:spcAft>
                          <a:spcPts val="0"/>
                        </a:spcAft>
                        <a:buClrTx/>
                        <a:buSzTx/>
                        <a:buFontTx/>
                        <a:buNone/>
                        <a:tabLst/>
                        <a:defRPr/>
                      </a:pPr>
                      <a:r>
                        <a:rPr kumimoji="1" lang="ja-JP" altLang="en-US" sz="1800" dirty="0" smtClean="0">
                          <a:solidFill>
                            <a:schemeClr val="tx1"/>
                          </a:solidFill>
                        </a:rPr>
                        <a:t>担当者</a:t>
                      </a:r>
                    </a:p>
                  </a:txBody>
                  <a:tcPr marL="87540" marR="87540" anchor="ctr">
                    <a:solidFill>
                      <a:schemeClr val="accent4">
                        <a:lumMod val="60000"/>
                        <a:lumOff val="40000"/>
                      </a:schemeClr>
                    </a:solidFill>
                  </a:tcPr>
                </a:tc>
                <a:tc hMerge="1">
                  <a:txBody>
                    <a:bodyPr/>
                    <a:lstStyle/>
                    <a:p>
                      <a:pPr marL="0" marR="0" indent="0" algn="ctr" defTabSz="457133" rtl="0" eaLnBrk="1" fontAlgn="auto" latinLnBrk="0" hangingPunct="1">
                        <a:lnSpc>
                          <a:spcPct val="100000"/>
                        </a:lnSpc>
                        <a:spcBef>
                          <a:spcPts val="0"/>
                        </a:spcBef>
                        <a:spcAft>
                          <a:spcPts val="0"/>
                        </a:spcAft>
                        <a:buClrTx/>
                        <a:buSzTx/>
                        <a:buFontTx/>
                        <a:buNone/>
                        <a:tabLst/>
                        <a:defRPr/>
                      </a:pPr>
                      <a:endParaRPr kumimoji="1" lang="ja-JP" altLang="en-US" sz="1800" dirty="0" smtClean="0">
                        <a:solidFill>
                          <a:schemeClr val="tx1"/>
                        </a:solidFill>
                      </a:endParaRPr>
                    </a:p>
                  </a:txBody>
                  <a:tcPr marL="87540" marR="87540" anchor="ctr">
                    <a:solidFill>
                      <a:schemeClr val="accent4">
                        <a:lumMod val="60000"/>
                        <a:lumOff val="40000"/>
                      </a:schemeClr>
                    </a:solidFill>
                  </a:tcPr>
                </a:tc>
                <a:tc rowSpan="2">
                  <a:txBody>
                    <a:bodyPr/>
                    <a:lstStyle/>
                    <a:p>
                      <a:pPr marL="0" marR="0" indent="0" algn="ctr" defTabSz="457133" rtl="0" eaLnBrk="1" fontAlgn="auto" latinLnBrk="0" hangingPunct="1">
                        <a:lnSpc>
                          <a:spcPct val="100000"/>
                        </a:lnSpc>
                        <a:spcBef>
                          <a:spcPts val="0"/>
                        </a:spcBef>
                        <a:spcAft>
                          <a:spcPts val="0"/>
                        </a:spcAft>
                        <a:buClrTx/>
                        <a:buSzTx/>
                        <a:buFontTx/>
                        <a:buNone/>
                        <a:tabLst/>
                        <a:defRPr/>
                      </a:pPr>
                      <a:r>
                        <a:rPr kumimoji="1" lang="ja-JP" altLang="en-US" sz="1800" dirty="0" smtClean="0">
                          <a:solidFill>
                            <a:schemeClr val="tx1"/>
                          </a:solidFill>
                        </a:rPr>
                        <a:t>合計</a:t>
                      </a:r>
                    </a:p>
                  </a:txBody>
                  <a:tcPr marL="87540" marR="87540" anchor="ctr">
                    <a:solidFill>
                      <a:schemeClr val="accent2"/>
                    </a:solidFill>
                  </a:tcPr>
                </a:tc>
                <a:tc rowSpan="2">
                  <a:txBody>
                    <a:bodyPr/>
                    <a:lstStyle/>
                    <a:p>
                      <a:pPr marL="0" marR="0" indent="0" algn="ctr" defTabSz="457133" rtl="0" eaLnBrk="1" fontAlgn="auto" latinLnBrk="0" hangingPunct="1">
                        <a:lnSpc>
                          <a:spcPct val="100000"/>
                        </a:lnSpc>
                        <a:spcBef>
                          <a:spcPts val="0"/>
                        </a:spcBef>
                        <a:spcAft>
                          <a:spcPts val="0"/>
                        </a:spcAft>
                        <a:buClrTx/>
                        <a:buSzTx/>
                        <a:buFontTx/>
                        <a:buNone/>
                        <a:tabLst/>
                        <a:defRPr/>
                      </a:pPr>
                      <a:r>
                        <a:rPr kumimoji="1" lang="ja-JP" altLang="en-US" sz="1800" dirty="0" smtClean="0">
                          <a:solidFill>
                            <a:schemeClr val="tx1"/>
                          </a:solidFill>
                        </a:rPr>
                        <a:t>対応</a:t>
                      </a:r>
                      <a:endParaRPr kumimoji="1" lang="en-US" altLang="ja-JP" sz="1800" dirty="0" smtClean="0">
                        <a:solidFill>
                          <a:schemeClr val="tx1"/>
                        </a:solidFill>
                      </a:endParaRPr>
                    </a:p>
                    <a:p>
                      <a:pPr marL="0" marR="0" indent="0" algn="ctr" defTabSz="457133" rtl="0" eaLnBrk="1" fontAlgn="auto" latinLnBrk="0" hangingPunct="1">
                        <a:lnSpc>
                          <a:spcPct val="100000"/>
                        </a:lnSpc>
                        <a:spcBef>
                          <a:spcPts val="0"/>
                        </a:spcBef>
                        <a:spcAft>
                          <a:spcPts val="0"/>
                        </a:spcAft>
                        <a:buClrTx/>
                        <a:buSzTx/>
                        <a:buFontTx/>
                        <a:buNone/>
                        <a:tabLst/>
                        <a:defRPr/>
                      </a:pPr>
                      <a:r>
                        <a:rPr kumimoji="1" lang="ja-JP" altLang="en-US" sz="1800" dirty="0" smtClean="0">
                          <a:solidFill>
                            <a:schemeClr val="tx1"/>
                          </a:solidFill>
                        </a:rPr>
                        <a:t>済</a:t>
                      </a:r>
                    </a:p>
                  </a:txBody>
                  <a:tcPr marL="87540" marR="87540" anchor="ctr">
                    <a:solidFill>
                      <a:schemeClr val="accent2"/>
                    </a:solidFill>
                  </a:tcPr>
                </a:tc>
                <a:extLst>
                  <a:ext uri="{0D108BD9-81ED-4DB2-BD59-A6C34878D82A}">
                    <a16:rowId xmlns:a16="http://schemas.microsoft.com/office/drawing/2014/main" val="10000"/>
                  </a:ext>
                </a:extLst>
              </a:tr>
              <a:tr h="357368">
                <a:tc vMerge="1">
                  <a:txBody>
                    <a:bodyPr/>
                    <a:lstStyle/>
                    <a:p>
                      <a:endParaRPr kumimoji="1" lang="ja-JP" altLang="en-US" dirty="0">
                        <a:solidFill>
                          <a:schemeClr val="tx1"/>
                        </a:solidFill>
                      </a:endParaRPr>
                    </a:p>
                  </a:txBody>
                  <a:tcPr>
                    <a:solidFill>
                      <a:schemeClr val="bg2">
                        <a:lumMod val="90000"/>
                      </a:schemeClr>
                    </a:solidFill>
                  </a:tcPr>
                </a:tc>
                <a:tc vMerge="1">
                  <a:txBody>
                    <a:bodyPr/>
                    <a:lstStyle/>
                    <a:p>
                      <a:endParaRPr kumimoji="1" lang="ja-JP" altLang="en-US"/>
                    </a:p>
                  </a:txBody>
                  <a:tcPr/>
                </a:tc>
                <a:tc vMerge="1">
                  <a:txBody>
                    <a:bodyPr/>
                    <a:lstStyle/>
                    <a:p>
                      <a:endParaRPr kumimoji="1" lang="ja-JP" altLang="en-US" dirty="0">
                        <a:solidFill>
                          <a:schemeClr val="tx1"/>
                        </a:solidFill>
                      </a:endParaRPr>
                    </a:p>
                  </a:txBody>
                  <a:tcPr>
                    <a:solidFill>
                      <a:schemeClr val="bg2">
                        <a:lumMod val="90000"/>
                      </a:schemeClr>
                    </a:solidFill>
                  </a:tcPr>
                </a:tc>
                <a:tc>
                  <a:txBody>
                    <a:bodyPr/>
                    <a:lstStyle/>
                    <a:p>
                      <a:pPr marL="0" marR="0" indent="0" algn="l" defTabSz="457133" rtl="0" eaLnBrk="1" fontAlgn="auto" latinLnBrk="0" hangingPunct="1">
                        <a:lnSpc>
                          <a:spcPct val="100000"/>
                        </a:lnSpc>
                        <a:spcBef>
                          <a:spcPts val="0"/>
                        </a:spcBef>
                        <a:spcAft>
                          <a:spcPts val="0"/>
                        </a:spcAft>
                        <a:buClrTx/>
                        <a:buSzTx/>
                        <a:buFontTx/>
                        <a:buNone/>
                        <a:tabLst/>
                        <a:defRPr/>
                      </a:pPr>
                      <a:r>
                        <a:rPr kumimoji="1" lang="en-US" altLang="ja-JP" sz="1800" dirty="0" smtClean="0">
                          <a:solidFill>
                            <a:schemeClr val="tx1"/>
                          </a:solidFill>
                        </a:rPr>
                        <a:t>1</a:t>
                      </a:r>
                      <a:r>
                        <a:rPr kumimoji="1" lang="ja-JP" altLang="en-US" sz="1800" dirty="0" smtClean="0">
                          <a:solidFill>
                            <a:schemeClr val="tx1"/>
                          </a:solidFill>
                        </a:rPr>
                        <a:t>回目</a:t>
                      </a:r>
                    </a:p>
                  </a:txBody>
                  <a:tcPr marL="87540" marR="87540">
                    <a:solidFill>
                      <a:schemeClr val="accent2"/>
                    </a:solidFill>
                  </a:tcPr>
                </a:tc>
                <a:tc>
                  <a:txBody>
                    <a:bodyPr/>
                    <a:lstStyle/>
                    <a:p>
                      <a:pPr marL="0" marR="0" indent="0" algn="l" defTabSz="457133" rtl="0" eaLnBrk="1" fontAlgn="auto" latinLnBrk="0" hangingPunct="1">
                        <a:lnSpc>
                          <a:spcPct val="100000"/>
                        </a:lnSpc>
                        <a:spcBef>
                          <a:spcPts val="0"/>
                        </a:spcBef>
                        <a:spcAft>
                          <a:spcPts val="0"/>
                        </a:spcAft>
                        <a:buClrTx/>
                        <a:buSzTx/>
                        <a:buFontTx/>
                        <a:buNone/>
                        <a:tabLst/>
                        <a:defRPr/>
                      </a:pPr>
                      <a:r>
                        <a:rPr kumimoji="1" lang="en-US" altLang="ja-JP" sz="1800" dirty="0" smtClean="0">
                          <a:solidFill>
                            <a:schemeClr val="tx1"/>
                          </a:solidFill>
                        </a:rPr>
                        <a:t>1</a:t>
                      </a:r>
                      <a:r>
                        <a:rPr kumimoji="1" lang="ja-JP" altLang="en-US" sz="1800" dirty="0" smtClean="0">
                          <a:solidFill>
                            <a:schemeClr val="tx1"/>
                          </a:solidFill>
                        </a:rPr>
                        <a:t>回目</a:t>
                      </a:r>
                    </a:p>
                  </a:txBody>
                  <a:tcPr marL="87540" marR="87540">
                    <a:solidFill>
                      <a:schemeClr val="accent4">
                        <a:lumMod val="60000"/>
                        <a:lumOff val="40000"/>
                      </a:schemeClr>
                    </a:solidFill>
                  </a:tcPr>
                </a:tc>
                <a:tc>
                  <a:txBody>
                    <a:bodyPr/>
                    <a:lstStyle/>
                    <a:p>
                      <a:pPr marL="0" marR="0" indent="0" algn="l" defTabSz="457133" rtl="0" eaLnBrk="1" fontAlgn="auto" latinLnBrk="0" hangingPunct="1">
                        <a:lnSpc>
                          <a:spcPct val="100000"/>
                        </a:lnSpc>
                        <a:spcBef>
                          <a:spcPts val="0"/>
                        </a:spcBef>
                        <a:spcAft>
                          <a:spcPts val="0"/>
                        </a:spcAft>
                        <a:buClrTx/>
                        <a:buSzTx/>
                        <a:buFontTx/>
                        <a:buNone/>
                        <a:tabLst/>
                        <a:defRPr/>
                      </a:pPr>
                      <a:r>
                        <a:rPr kumimoji="1" lang="en-US" altLang="ja-JP" sz="1800" dirty="0" smtClean="0">
                          <a:solidFill>
                            <a:schemeClr val="tx1"/>
                          </a:solidFill>
                        </a:rPr>
                        <a:t>2</a:t>
                      </a:r>
                      <a:r>
                        <a:rPr kumimoji="1" lang="ja-JP" altLang="en-US" sz="1800" dirty="0" smtClean="0">
                          <a:solidFill>
                            <a:schemeClr val="tx1"/>
                          </a:solidFill>
                        </a:rPr>
                        <a:t>回目</a:t>
                      </a:r>
                    </a:p>
                  </a:txBody>
                  <a:tcPr marL="87540" marR="87540">
                    <a:solidFill>
                      <a:schemeClr val="accent4">
                        <a:lumMod val="60000"/>
                        <a:lumOff val="40000"/>
                      </a:schemeClr>
                    </a:solidFill>
                  </a:tcPr>
                </a:tc>
                <a:tc vMerge="1">
                  <a:txBody>
                    <a:bodyPr/>
                    <a:lstStyle/>
                    <a:p>
                      <a:pPr marL="0" marR="0" indent="0" algn="l" defTabSz="457133" rtl="0" eaLnBrk="1" fontAlgn="auto" latinLnBrk="0" hangingPunct="1">
                        <a:lnSpc>
                          <a:spcPct val="100000"/>
                        </a:lnSpc>
                        <a:spcBef>
                          <a:spcPts val="0"/>
                        </a:spcBef>
                        <a:spcAft>
                          <a:spcPts val="0"/>
                        </a:spcAft>
                        <a:buClrTx/>
                        <a:buSzTx/>
                        <a:buFontTx/>
                        <a:buNone/>
                        <a:tabLst/>
                        <a:defRPr/>
                      </a:pPr>
                      <a:endParaRPr kumimoji="1" lang="ja-JP" altLang="en-US" dirty="0" smtClean="0">
                        <a:solidFill>
                          <a:schemeClr val="tx1"/>
                        </a:solidFill>
                      </a:endParaRPr>
                    </a:p>
                  </a:txBody>
                  <a:tcPr>
                    <a:solidFill>
                      <a:schemeClr val="bg2">
                        <a:lumMod val="90000"/>
                      </a:schemeClr>
                    </a:solidFill>
                  </a:tcPr>
                </a:tc>
                <a:tc vMerge="1">
                  <a:txBody>
                    <a:bodyPr/>
                    <a:lstStyle/>
                    <a:p>
                      <a:endParaRPr kumimoji="1" lang="ja-JP" altLang="en-US"/>
                    </a:p>
                  </a:txBody>
                  <a:tcPr/>
                </a:tc>
                <a:extLst>
                  <a:ext uri="{0D108BD9-81ED-4DB2-BD59-A6C34878D82A}">
                    <a16:rowId xmlns:a16="http://schemas.microsoft.com/office/drawing/2014/main" val="10001"/>
                  </a:ext>
                </a:extLst>
              </a:tr>
              <a:tr h="370840">
                <a:tc rowSpan="2">
                  <a:txBody>
                    <a:bodyPr/>
                    <a:lstStyle/>
                    <a:p>
                      <a:r>
                        <a:rPr kumimoji="1" lang="ja-JP" altLang="en-US" sz="1600" dirty="0" smtClean="0">
                          <a:solidFill>
                            <a:schemeClr val="tx1"/>
                          </a:solidFill>
                        </a:rPr>
                        <a:t>作業要領</a:t>
                      </a:r>
                      <a:endParaRPr kumimoji="1" lang="en-US" altLang="ja-JP" sz="1600" dirty="0" smtClean="0">
                        <a:solidFill>
                          <a:schemeClr val="tx1"/>
                        </a:solidFill>
                      </a:endParaRPr>
                    </a:p>
                  </a:txBody>
                  <a:tcPr marL="87540" marR="87540">
                    <a:solidFill>
                      <a:schemeClr val="accent2">
                        <a:lumMod val="20000"/>
                        <a:lumOff val="80000"/>
                      </a:schemeClr>
                    </a:solidFill>
                  </a:tcPr>
                </a:tc>
                <a:tc>
                  <a:txBody>
                    <a:bodyPr/>
                    <a:lstStyle/>
                    <a:p>
                      <a:r>
                        <a:rPr kumimoji="1" lang="ja-JP" altLang="en-US" sz="1100" dirty="0" smtClean="0">
                          <a:solidFill>
                            <a:schemeClr val="tx1"/>
                          </a:solidFill>
                          <a:latin typeface="+mn-ea"/>
                          <a:ea typeface="+mn-ea"/>
                        </a:rPr>
                        <a:t>読み易さ</a:t>
                      </a:r>
                      <a:endParaRPr kumimoji="1" lang="ja-JP" altLang="en-US" sz="1100" dirty="0">
                        <a:solidFill>
                          <a:schemeClr val="tx1"/>
                        </a:solidFill>
                        <a:latin typeface="+mn-ea"/>
                        <a:ea typeface="+mn-ea"/>
                      </a:endParaRPr>
                    </a:p>
                  </a:txBody>
                  <a:tcPr marL="87540" marR="87540">
                    <a:solidFill>
                      <a:schemeClr val="accent2">
                        <a:lumMod val="20000"/>
                        <a:lumOff val="80000"/>
                      </a:schemeClr>
                    </a:solidFill>
                  </a:tcPr>
                </a:tc>
                <a:tc rowSpan="2">
                  <a:txBody>
                    <a:bodyPr/>
                    <a:lstStyle/>
                    <a:p>
                      <a:r>
                        <a:rPr lang="en-US" altLang="ja-JP" dirty="0" smtClean="0"/>
                        <a:t>201</a:t>
                      </a:r>
                      <a:endParaRPr lang="ja-JP" altLang="en-US" dirty="0"/>
                    </a:p>
                  </a:txBody>
                  <a:tcPr marL="87540" marR="87540">
                    <a:solidFill>
                      <a:schemeClr val="accent2">
                        <a:lumMod val="20000"/>
                        <a:lumOff val="80000"/>
                      </a:schemeClr>
                    </a:solidFill>
                  </a:tcPr>
                </a:tc>
                <a:tc>
                  <a:txBody>
                    <a:bodyPr/>
                    <a:lstStyle/>
                    <a:p>
                      <a:r>
                        <a:rPr lang="en-US" altLang="ja-JP" dirty="0" smtClean="0"/>
                        <a:t>7</a:t>
                      </a:r>
                      <a:endParaRPr lang="ja-JP" altLang="en-US" dirty="0"/>
                    </a:p>
                  </a:txBody>
                  <a:tcPr marL="87540" marR="87540">
                    <a:solidFill>
                      <a:schemeClr val="accent2">
                        <a:lumMod val="20000"/>
                        <a:lumOff val="80000"/>
                      </a:schemeClr>
                    </a:solidFill>
                  </a:tcPr>
                </a:tc>
                <a:tc>
                  <a:txBody>
                    <a:bodyPr/>
                    <a:lstStyle/>
                    <a:p>
                      <a:r>
                        <a:rPr lang="en-US" altLang="ja-JP" dirty="0" smtClean="0"/>
                        <a:t>3</a:t>
                      </a:r>
                      <a:endParaRPr lang="ja-JP" altLang="en-US" dirty="0"/>
                    </a:p>
                  </a:txBody>
                  <a:tcPr marL="87540" marR="87540">
                    <a:solidFill>
                      <a:schemeClr val="accent4">
                        <a:lumMod val="20000"/>
                        <a:lumOff val="80000"/>
                      </a:schemeClr>
                    </a:solidFill>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800" dirty="0" smtClean="0">
                          <a:solidFill>
                            <a:schemeClr val="tx1"/>
                          </a:solidFill>
                        </a:rPr>
                        <a:t>4</a:t>
                      </a:r>
                      <a:endParaRPr kumimoji="1" lang="ja-JP" altLang="en-US" sz="1800" dirty="0" smtClean="0">
                        <a:solidFill>
                          <a:schemeClr val="tx1"/>
                        </a:solidFill>
                      </a:endParaRPr>
                    </a:p>
                  </a:txBody>
                  <a:tcPr marL="87540" marR="87540">
                    <a:solidFill>
                      <a:schemeClr val="accent4">
                        <a:lumMod val="20000"/>
                        <a:lumOff val="80000"/>
                      </a:schemeClr>
                    </a:solidFill>
                  </a:tcPr>
                </a:tc>
                <a:tc>
                  <a:txBody>
                    <a:bodyPr/>
                    <a:lstStyle/>
                    <a:p>
                      <a:r>
                        <a:rPr lang="en-US" altLang="ja-JP" dirty="0" smtClean="0"/>
                        <a:t>15</a:t>
                      </a:r>
                      <a:endParaRPr lang="ja-JP" altLang="en-US" dirty="0"/>
                    </a:p>
                  </a:txBody>
                  <a:tcPr marL="87540" marR="87540">
                    <a:solidFill>
                      <a:schemeClr val="accent2">
                        <a:lumMod val="20000"/>
                        <a:lumOff val="80000"/>
                      </a:schemeClr>
                    </a:solidFill>
                  </a:tcPr>
                </a:tc>
                <a:tc>
                  <a:txBody>
                    <a:bodyPr/>
                    <a:lstStyle/>
                    <a:p>
                      <a:r>
                        <a:rPr lang="en-US" altLang="ja-JP" dirty="0" smtClean="0"/>
                        <a:t>15</a:t>
                      </a:r>
                      <a:endParaRPr lang="ja-JP" altLang="en-US" dirty="0"/>
                    </a:p>
                  </a:txBody>
                  <a:tcPr marL="87540" marR="87540">
                    <a:solidFill>
                      <a:schemeClr val="accent2">
                        <a:lumMod val="20000"/>
                        <a:lumOff val="80000"/>
                      </a:schemeClr>
                    </a:solidFill>
                  </a:tcPr>
                </a:tc>
                <a:extLst>
                  <a:ext uri="{0D108BD9-81ED-4DB2-BD59-A6C34878D82A}">
                    <a16:rowId xmlns:a16="http://schemas.microsoft.com/office/drawing/2014/main" val="10002"/>
                  </a:ext>
                </a:extLst>
              </a:tr>
              <a:tr h="370840">
                <a:tc vMerge="1">
                  <a:txBody>
                    <a:bodyPr/>
                    <a:lstStyle/>
                    <a:p>
                      <a:endParaRPr kumimoji="1" lang="en-US" altLang="ja-JP" sz="1600" dirty="0" smtClean="0">
                        <a:solidFill>
                          <a:schemeClr val="tx1"/>
                        </a:solidFill>
                      </a:endParaRPr>
                    </a:p>
                  </a:txBody>
                  <a:tcPr marL="87540" marR="87540">
                    <a:solidFill>
                      <a:schemeClr val="accent2">
                        <a:lumMod val="20000"/>
                        <a:lumOff val="80000"/>
                      </a:schemeClr>
                    </a:solidFill>
                  </a:tcPr>
                </a:tc>
                <a:tc>
                  <a:txBody>
                    <a:bodyPr/>
                    <a:lstStyle/>
                    <a:p>
                      <a:r>
                        <a:rPr kumimoji="1" lang="ja-JP" altLang="en-US" sz="1100" dirty="0" smtClean="0">
                          <a:solidFill>
                            <a:schemeClr val="tx1"/>
                          </a:solidFill>
                          <a:latin typeface="+mn-ea"/>
                          <a:ea typeface="+mn-ea"/>
                        </a:rPr>
                        <a:t>技術観点</a:t>
                      </a:r>
                      <a:endParaRPr kumimoji="1" lang="ja-JP" altLang="en-US" sz="1100" dirty="0">
                        <a:solidFill>
                          <a:schemeClr val="tx1"/>
                        </a:solidFill>
                        <a:latin typeface="+mn-ea"/>
                        <a:ea typeface="+mn-ea"/>
                      </a:endParaRPr>
                    </a:p>
                  </a:txBody>
                  <a:tcPr marL="87540" marR="87540">
                    <a:solidFill>
                      <a:schemeClr val="accent2">
                        <a:lumMod val="20000"/>
                        <a:lumOff val="80000"/>
                      </a:schemeClr>
                    </a:solidFill>
                  </a:tcPr>
                </a:tc>
                <a:tc vMerge="1">
                  <a:txBody>
                    <a:bodyPr/>
                    <a:lstStyle/>
                    <a:p>
                      <a:endParaRPr lang="ja-JP" altLang="en-US" dirty="0"/>
                    </a:p>
                  </a:txBody>
                  <a:tcPr marL="87540" marR="87540">
                    <a:solidFill>
                      <a:schemeClr val="accent2">
                        <a:lumMod val="20000"/>
                        <a:lumOff val="80000"/>
                      </a:schemeClr>
                    </a:solidFill>
                  </a:tcPr>
                </a:tc>
                <a:tc>
                  <a:txBody>
                    <a:bodyPr/>
                    <a:lstStyle/>
                    <a:p>
                      <a:r>
                        <a:rPr lang="en-US" altLang="ja-JP" dirty="0" smtClean="0"/>
                        <a:t>8</a:t>
                      </a:r>
                      <a:endParaRPr lang="ja-JP" altLang="en-US" dirty="0"/>
                    </a:p>
                  </a:txBody>
                  <a:tcPr marL="87540" marR="87540">
                    <a:solidFill>
                      <a:schemeClr val="accent2">
                        <a:lumMod val="20000"/>
                        <a:lumOff val="80000"/>
                      </a:schemeClr>
                    </a:solidFill>
                  </a:tcPr>
                </a:tc>
                <a:tc>
                  <a:txBody>
                    <a:bodyPr/>
                    <a:lstStyle/>
                    <a:p>
                      <a:r>
                        <a:rPr lang="en-US" altLang="ja-JP" dirty="0" smtClean="0"/>
                        <a:t>1</a:t>
                      </a:r>
                      <a:endParaRPr lang="ja-JP" altLang="en-US" dirty="0"/>
                    </a:p>
                  </a:txBody>
                  <a:tcPr marL="87540" marR="87540">
                    <a:solidFill>
                      <a:schemeClr val="accent4">
                        <a:lumMod val="20000"/>
                        <a:lumOff val="80000"/>
                      </a:schemeClr>
                    </a:solidFill>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800" dirty="0" smtClean="0">
                          <a:solidFill>
                            <a:schemeClr val="tx1"/>
                          </a:solidFill>
                        </a:rPr>
                        <a:t>0</a:t>
                      </a:r>
                      <a:endParaRPr kumimoji="1" lang="ja-JP" altLang="en-US" sz="1800" dirty="0" smtClean="0">
                        <a:solidFill>
                          <a:schemeClr val="tx1"/>
                        </a:solidFill>
                      </a:endParaRPr>
                    </a:p>
                  </a:txBody>
                  <a:tcPr marL="87540" marR="87540">
                    <a:solidFill>
                      <a:schemeClr val="accent4">
                        <a:lumMod val="20000"/>
                        <a:lumOff val="80000"/>
                      </a:schemeClr>
                    </a:solidFill>
                  </a:tcPr>
                </a:tc>
                <a:tc>
                  <a:txBody>
                    <a:bodyPr/>
                    <a:lstStyle/>
                    <a:p>
                      <a:r>
                        <a:rPr lang="en-US" altLang="ja-JP" dirty="0" smtClean="0"/>
                        <a:t>9</a:t>
                      </a:r>
                      <a:endParaRPr lang="ja-JP" altLang="en-US" dirty="0"/>
                    </a:p>
                  </a:txBody>
                  <a:tcPr marL="87540" marR="87540">
                    <a:solidFill>
                      <a:schemeClr val="accent2">
                        <a:lumMod val="20000"/>
                        <a:lumOff val="80000"/>
                      </a:schemeClr>
                    </a:solidFill>
                  </a:tcPr>
                </a:tc>
                <a:tc>
                  <a:txBody>
                    <a:bodyPr/>
                    <a:lstStyle/>
                    <a:p>
                      <a:r>
                        <a:rPr lang="en-US" altLang="ja-JP" dirty="0" smtClean="0"/>
                        <a:t>9</a:t>
                      </a:r>
                      <a:endParaRPr lang="ja-JP" altLang="en-US" dirty="0"/>
                    </a:p>
                  </a:txBody>
                  <a:tcPr marL="87540" marR="87540">
                    <a:solidFill>
                      <a:schemeClr val="accent2">
                        <a:lumMod val="20000"/>
                        <a:lumOff val="80000"/>
                      </a:schemeClr>
                    </a:solidFill>
                  </a:tcPr>
                </a:tc>
                <a:extLst>
                  <a:ext uri="{0D108BD9-81ED-4DB2-BD59-A6C34878D82A}">
                    <a16:rowId xmlns:a16="http://schemas.microsoft.com/office/drawing/2014/main" val="10003"/>
                  </a:ext>
                </a:extLst>
              </a:tr>
              <a:tr h="370840">
                <a:tc rowSpan="2">
                  <a:txBody>
                    <a:bodyPr/>
                    <a:lstStyle/>
                    <a:p>
                      <a:r>
                        <a:rPr kumimoji="1" lang="ja-JP" altLang="en-US" sz="1600" dirty="0" smtClean="0">
                          <a:solidFill>
                            <a:schemeClr val="tx1"/>
                          </a:solidFill>
                        </a:rPr>
                        <a:t>設計書</a:t>
                      </a:r>
                      <a:endParaRPr kumimoji="1" lang="en-US" altLang="ja-JP" sz="1600" dirty="0" smtClean="0">
                        <a:solidFill>
                          <a:schemeClr val="tx1"/>
                        </a:solidFill>
                      </a:endParaRPr>
                    </a:p>
                    <a:p>
                      <a:r>
                        <a:rPr kumimoji="1" lang="en-US" altLang="ja-JP" sz="1600" dirty="0" smtClean="0">
                          <a:solidFill>
                            <a:schemeClr val="tx1"/>
                          </a:solidFill>
                        </a:rPr>
                        <a:t>(</a:t>
                      </a:r>
                      <a:r>
                        <a:rPr kumimoji="1" lang="ja-JP" altLang="en-US" sz="1600" dirty="0" smtClean="0">
                          <a:solidFill>
                            <a:schemeClr val="tx1"/>
                          </a:solidFill>
                        </a:rPr>
                        <a:t>外部除く</a:t>
                      </a:r>
                      <a:r>
                        <a:rPr kumimoji="1" lang="en-US" altLang="ja-JP" sz="1600" dirty="0" smtClean="0">
                          <a:solidFill>
                            <a:schemeClr val="tx1"/>
                          </a:solidFill>
                        </a:rPr>
                        <a:t>)</a:t>
                      </a:r>
                    </a:p>
                  </a:txBody>
                  <a:tcPr marL="87540" marR="87540">
                    <a:solidFill>
                      <a:schemeClr val="accent2">
                        <a:lumMod val="40000"/>
                        <a:lumOff val="60000"/>
                      </a:schemeClr>
                    </a:solidFill>
                  </a:tcPr>
                </a:tc>
                <a:tc>
                  <a:txBody>
                    <a:bodyPr/>
                    <a:lstStyle/>
                    <a:p>
                      <a:r>
                        <a:rPr kumimoji="1" lang="ja-JP" altLang="en-US" sz="1100" dirty="0" smtClean="0">
                          <a:solidFill>
                            <a:schemeClr val="tx1"/>
                          </a:solidFill>
                          <a:latin typeface="+mn-ea"/>
                          <a:ea typeface="+mn-ea"/>
                        </a:rPr>
                        <a:t>読み易さ</a:t>
                      </a:r>
                      <a:endParaRPr kumimoji="1" lang="ja-JP" altLang="en-US" sz="1100" dirty="0">
                        <a:solidFill>
                          <a:schemeClr val="tx1"/>
                        </a:solidFill>
                        <a:latin typeface="+mn-ea"/>
                        <a:ea typeface="+mn-ea"/>
                      </a:endParaRPr>
                    </a:p>
                  </a:txBody>
                  <a:tcPr marL="87540" marR="87540">
                    <a:solidFill>
                      <a:schemeClr val="accent2">
                        <a:lumMod val="40000"/>
                        <a:lumOff val="60000"/>
                      </a:schemeClr>
                    </a:solidFill>
                  </a:tcPr>
                </a:tc>
                <a:tc rowSpan="2">
                  <a:txBody>
                    <a:bodyPr/>
                    <a:lstStyle/>
                    <a:p>
                      <a:r>
                        <a:rPr lang="en-US" altLang="ja-JP" dirty="0" smtClean="0"/>
                        <a:t>190</a:t>
                      </a:r>
                      <a:endParaRPr lang="ja-JP" altLang="en-US" dirty="0"/>
                    </a:p>
                  </a:txBody>
                  <a:tcPr marL="87540" marR="87540">
                    <a:solidFill>
                      <a:schemeClr val="accent2">
                        <a:lumMod val="40000"/>
                        <a:lumOff val="60000"/>
                      </a:schemeClr>
                    </a:solidFill>
                  </a:tcPr>
                </a:tc>
                <a:tc>
                  <a:txBody>
                    <a:bodyPr/>
                    <a:lstStyle/>
                    <a:p>
                      <a:r>
                        <a:rPr lang="en-US" altLang="ja-JP" dirty="0" smtClean="0"/>
                        <a:t>3</a:t>
                      </a:r>
                      <a:endParaRPr lang="ja-JP" altLang="en-US" dirty="0"/>
                    </a:p>
                  </a:txBody>
                  <a:tcPr marL="87540" marR="87540">
                    <a:solidFill>
                      <a:schemeClr val="accent2">
                        <a:lumMod val="40000"/>
                        <a:lumOff val="60000"/>
                      </a:schemeClr>
                    </a:solidFill>
                  </a:tcPr>
                </a:tc>
                <a:tc>
                  <a:txBody>
                    <a:bodyPr/>
                    <a:lstStyle/>
                    <a:p>
                      <a:r>
                        <a:rPr lang="en-US" altLang="ja-JP" dirty="0" smtClean="0"/>
                        <a:t>0</a:t>
                      </a:r>
                      <a:endParaRPr lang="ja-JP" altLang="en-US" dirty="0"/>
                    </a:p>
                  </a:txBody>
                  <a:tcPr marL="87540" marR="87540">
                    <a:solidFill>
                      <a:schemeClr val="accent4">
                        <a:lumMod val="40000"/>
                        <a:lumOff val="60000"/>
                      </a:schemeClr>
                    </a:solidFill>
                  </a:tcPr>
                </a:tc>
                <a:tc>
                  <a:txBody>
                    <a:bodyPr/>
                    <a:lstStyle/>
                    <a:p>
                      <a:r>
                        <a:rPr lang="en-US" altLang="ja-JP" dirty="0" smtClean="0"/>
                        <a:t>0</a:t>
                      </a:r>
                      <a:endParaRPr lang="ja-JP" altLang="en-US" dirty="0"/>
                    </a:p>
                  </a:txBody>
                  <a:tcPr marL="87540" marR="87540">
                    <a:solidFill>
                      <a:schemeClr val="accent4">
                        <a:lumMod val="40000"/>
                        <a:lumOff val="60000"/>
                      </a:schemeClr>
                    </a:solidFill>
                  </a:tcPr>
                </a:tc>
                <a:tc>
                  <a:txBody>
                    <a:bodyPr/>
                    <a:lstStyle/>
                    <a:p>
                      <a:r>
                        <a:rPr lang="en-US" altLang="ja-JP" dirty="0" smtClean="0"/>
                        <a:t>3</a:t>
                      </a:r>
                      <a:endParaRPr lang="ja-JP" altLang="en-US" dirty="0"/>
                    </a:p>
                  </a:txBody>
                  <a:tcPr marL="87540" marR="87540">
                    <a:solidFill>
                      <a:schemeClr val="accent2">
                        <a:lumMod val="40000"/>
                        <a:lumOff val="60000"/>
                      </a:schemeClr>
                    </a:solidFill>
                  </a:tcPr>
                </a:tc>
                <a:tc>
                  <a:txBody>
                    <a:bodyPr/>
                    <a:lstStyle/>
                    <a:p>
                      <a:r>
                        <a:rPr lang="en-US" altLang="ja-JP" dirty="0" smtClean="0"/>
                        <a:t>3</a:t>
                      </a:r>
                      <a:endParaRPr lang="ja-JP" altLang="en-US" dirty="0"/>
                    </a:p>
                  </a:txBody>
                  <a:tcPr marL="87540" marR="87540">
                    <a:solidFill>
                      <a:schemeClr val="accent2">
                        <a:lumMod val="40000"/>
                        <a:lumOff val="60000"/>
                      </a:schemeClr>
                    </a:solidFill>
                  </a:tcPr>
                </a:tc>
                <a:extLst>
                  <a:ext uri="{0D108BD9-81ED-4DB2-BD59-A6C34878D82A}">
                    <a16:rowId xmlns:a16="http://schemas.microsoft.com/office/drawing/2014/main" val="10004"/>
                  </a:ext>
                </a:extLst>
              </a:tr>
              <a:tr h="370840">
                <a:tc vMerge="1">
                  <a:txBody>
                    <a:bodyPr/>
                    <a:lstStyle/>
                    <a:p>
                      <a:endParaRPr kumimoji="1" lang="en-US" altLang="ja-JP" sz="1600" dirty="0" smtClean="0">
                        <a:solidFill>
                          <a:schemeClr val="tx1"/>
                        </a:solidFill>
                      </a:endParaRPr>
                    </a:p>
                  </a:txBody>
                  <a:tcPr marL="87540" marR="87540">
                    <a:solidFill>
                      <a:schemeClr val="accent2">
                        <a:lumMod val="40000"/>
                        <a:lumOff val="60000"/>
                      </a:schemeClr>
                    </a:solidFill>
                  </a:tcPr>
                </a:tc>
                <a:tc>
                  <a:txBody>
                    <a:bodyPr/>
                    <a:lstStyle/>
                    <a:p>
                      <a:r>
                        <a:rPr kumimoji="1" lang="ja-JP" altLang="en-US" sz="1100" dirty="0" smtClean="0">
                          <a:solidFill>
                            <a:schemeClr val="tx1"/>
                          </a:solidFill>
                          <a:latin typeface="+mn-ea"/>
                          <a:ea typeface="+mn-ea"/>
                        </a:rPr>
                        <a:t>技術観点</a:t>
                      </a:r>
                      <a:endParaRPr kumimoji="1" lang="ja-JP" altLang="en-US" sz="1100" dirty="0">
                        <a:solidFill>
                          <a:schemeClr val="tx1"/>
                        </a:solidFill>
                        <a:latin typeface="+mn-ea"/>
                        <a:ea typeface="+mn-ea"/>
                      </a:endParaRPr>
                    </a:p>
                  </a:txBody>
                  <a:tcPr marL="87540" marR="87540">
                    <a:solidFill>
                      <a:schemeClr val="accent2">
                        <a:lumMod val="40000"/>
                        <a:lumOff val="60000"/>
                      </a:schemeClr>
                    </a:solidFill>
                  </a:tcPr>
                </a:tc>
                <a:tc vMerge="1">
                  <a:txBody>
                    <a:bodyPr/>
                    <a:lstStyle/>
                    <a:p>
                      <a:endParaRPr lang="ja-JP" altLang="en-US" dirty="0"/>
                    </a:p>
                  </a:txBody>
                  <a:tcPr marL="87540" marR="87540">
                    <a:solidFill>
                      <a:schemeClr val="accent2">
                        <a:lumMod val="40000"/>
                        <a:lumOff val="60000"/>
                      </a:schemeClr>
                    </a:solidFill>
                  </a:tcPr>
                </a:tc>
                <a:tc>
                  <a:txBody>
                    <a:bodyPr/>
                    <a:lstStyle/>
                    <a:p>
                      <a:r>
                        <a:rPr lang="en-US" altLang="ja-JP" dirty="0" smtClean="0"/>
                        <a:t>0</a:t>
                      </a:r>
                      <a:endParaRPr lang="ja-JP" altLang="en-US" dirty="0"/>
                    </a:p>
                  </a:txBody>
                  <a:tcPr marL="87540" marR="87540">
                    <a:solidFill>
                      <a:schemeClr val="accent2">
                        <a:lumMod val="40000"/>
                        <a:lumOff val="60000"/>
                      </a:schemeClr>
                    </a:solidFill>
                  </a:tcPr>
                </a:tc>
                <a:tc>
                  <a:txBody>
                    <a:bodyPr/>
                    <a:lstStyle/>
                    <a:p>
                      <a:r>
                        <a:rPr lang="en-US" altLang="ja-JP" dirty="0" smtClean="0"/>
                        <a:t>0</a:t>
                      </a:r>
                      <a:endParaRPr lang="ja-JP" altLang="en-US" dirty="0"/>
                    </a:p>
                  </a:txBody>
                  <a:tcPr marL="87540" marR="87540">
                    <a:solidFill>
                      <a:schemeClr val="accent4">
                        <a:lumMod val="40000"/>
                        <a:lumOff val="60000"/>
                      </a:schemeClr>
                    </a:solidFill>
                  </a:tcPr>
                </a:tc>
                <a:tc>
                  <a:txBody>
                    <a:bodyPr/>
                    <a:lstStyle/>
                    <a:p>
                      <a:r>
                        <a:rPr lang="en-US" altLang="ja-JP" dirty="0" smtClean="0"/>
                        <a:t>0</a:t>
                      </a:r>
                      <a:endParaRPr lang="ja-JP" altLang="en-US" dirty="0"/>
                    </a:p>
                  </a:txBody>
                  <a:tcPr marL="87540" marR="87540">
                    <a:solidFill>
                      <a:schemeClr val="accent4">
                        <a:lumMod val="40000"/>
                        <a:lumOff val="60000"/>
                      </a:schemeClr>
                    </a:solidFill>
                  </a:tcPr>
                </a:tc>
                <a:tc>
                  <a:txBody>
                    <a:bodyPr/>
                    <a:lstStyle/>
                    <a:p>
                      <a:r>
                        <a:rPr lang="en-US" altLang="ja-JP" dirty="0" smtClean="0"/>
                        <a:t>0</a:t>
                      </a:r>
                      <a:endParaRPr lang="ja-JP" altLang="en-US" dirty="0"/>
                    </a:p>
                  </a:txBody>
                  <a:tcPr marL="87540" marR="87540">
                    <a:solidFill>
                      <a:schemeClr val="accent2">
                        <a:lumMod val="40000"/>
                        <a:lumOff val="60000"/>
                      </a:schemeClr>
                    </a:solidFill>
                  </a:tcPr>
                </a:tc>
                <a:tc>
                  <a:txBody>
                    <a:bodyPr/>
                    <a:lstStyle/>
                    <a:p>
                      <a:r>
                        <a:rPr lang="en-US" altLang="ja-JP" dirty="0" smtClean="0"/>
                        <a:t>0</a:t>
                      </a:r>
                      <a:endParaRPr lang="ja-JP" altLang="en-US" dirty="0"/>
                    </a:p>
                  </a:txBody>
                  <a:tcPr marL="87540" marR="87540">
                    <a:solidFill>
                      <a:schemeClr val="accent2">
                        <a:lumMod val="40000"/>
                        <a:lumOff val="60000"/>
                      </a:schemeClr>
                    </a:solidFill>
                  </a:tcPr>
                </a:tc>
                <a:extLst>
                  <a:ext uri="{0D108BD9-81ED-4DB2-BD59-A6C34878D82A}">
                    <a16:rowId xmlns:a16="http://schemas.microsoft.com/office/drawing/2014/main" val="10005"/>
                  </a:ext>
                </a:extLst>
              </a:tr>
              <a:tr h="370840">
                <a:tc rowSpan="2">
                  <a:txBody>
                    <a:bodyPr/>
                    <a:lstStyle/>
                    <a:p>
                      <a:r>
                        <a:rPr kumimoji="1" lang="ja-JP" altLang="en-US" sz="1600" dirty="0" smtClean="0">
                          <a:solidFill>
                            <a:schemeClr val="tx1"/>
                          </a:solidFill>
                        </a:rPr>
                        <a:t>実装</a:t>
                      </a:r>
                      <a:endParaRPr kumimoji="1" lang="en-US" altLang="ja-JP" sz="1600" dirty="0" smtClean="0">
                        <a:solidFill>
                          <a:schemeClr val="tx1"/>
                        </a:solidFill>
                      </a:endParaRPr>
                    </a:p>
                  </a:txBody>
                  <a:tcPr marL="87540" marR="87540">
                    <a:solidFill>
                      <a:schemeClr val="accent2">
                        <a:lumMod val="20000"/>
                        <a:lumOff val="80000"/>
                      </a:schemeClr>
                    </a:solidFill>
                  </a:tcPr>
                </a:tc>
                <a:tc>
                  <a:txBody>
                    <a:bodyPr/>
                    <a:lstStyle/>
                    <a:p>
                      <a:r>
                        <a:rPr kumimoji="1" lang="ja-JP" altLang="en-US" sz="1100" dirty="0" smtClean="0">
                          <a:solidFill>
                            <a:schemeClr val="tx1"/>
                          </a:solidFill>
                          <a:latin typeface="+mn-ea"/>
                          <a:ea typeface="+mn-ea"/>
                        </a:rPr>
                        <a:t>読み易さ</a:t>
                      </a:r>
                      <a:endParaRPr kumimoji="1" lang="ja-JP" altLang="en-US" sz="1100" dirty="0">
                        <a:solidFill>
                          <a:schemeClr val="tx1"/>
                        </a:solidFill>
                        <a:latin typeface="+mn-ea"/>
                        <a:ea typeface="+mn-ea"/>
                      </a:endParaRPr>
                    </a:p>
                  </a:txBody>
                  <a:tcPr marL="87540" marR="87540">
                    <a:solidFill>
                      <a:schemeClr val="accent2">
                        <a:lumMod val="20000"/>
                        <a:lumOff val="80000"/>
                      </a:schemeClr>
                    </a:solidFill>
                  </a:tcPr>
                </a:tc>
                <a:tc rowSpan="2">
                  <a:txBody>
                    <a:bodyPr/>
                    <a:lstStyle/>
                    <a:p>
                      <a:r>
                        <a:rPr kumimoji="1" lang="en-US" altLang="ja-JP" sz="1800" dirty="0" smtClean="0">
                          <a:solidFill>
                            <a:schemeClr val="tx1"/>
                          </a:solidFill>
                        </a:rPr>
                        <a:t>-</a:t>
                      </a:r>
                      <a:endParaRPr kumimoji="1" lang="ja-JP" altLang="en-US" sz="1800" dirty="0">
                        <a:solidFill>
                          <a:schemeClr val="tx1"/>
                        </a:solidFill>
                      </a:endParaRPr>
                    </a:p>
                  </a:txBody>
                  <a:tcPr marL="87540" marR="87540">
                    <a:solidFill>
                      <a:schemeClr val="accent2">
                        <a:lumMod val="20000"/>
                        <a:lumOff val="80000"/>
                      </a:schemeClr>
                    </a:solidFill>
                  </a:tcPr>
                </a:tc>
                <a:tc>
                  <a:txBody>
                    <a:bodyPr/>
                    <a:lstStyle/>
                    <a:p>
                      <a:r>
                        <a:rPr kumimoji="1" lang="en-US" altLang="ja-JP" sz="1800" dirty="0" smtClean="0">
                          <a:solidFill>
                            <a:schemeClr val="tx1"/>
                          </a:solidFill>
                        </a:rPr>
                        <a:t>2</a:t>
                      </a:r>
                      <a:endParaRPr kumimoji="1" lang="ja-JP" altLang="en-US" sz="1800" dirty="0">
                        <a:solidFill>
                          <a:schemeClr val="tx1"/>
                        </a:solidFill>
                      </a:endParaRPr>
                    </a:p>
                  </a:txBody>
                  <a:tcPr marL="87540" marR="87540">
                    <a:solidFill>
                      <a:schemeClr val="accent2">
                        <a:lumMod val="20000"/>
                        <a:lumOff val="80000"/>
                      </a:schemeClr>
                    </a:solidFill>
                  </a:tcPr>
                </a:tc>
                <a:tc>
                  <a:txBody>
                    <a:bodyPr/>
                    <a:lstStyle/>
                    <a:p>
                      <a:r>
                        <a:rPr kumimoji="1" lang="en-US" altLang="ja-JP" sz="1800" dirty="0" smtClean="0">
                          <a:solidFill>
                            <a:schemeClr val="tx1"/>
                          </a:solidFill>
                        </a:rPr>
                        <a:t>6</a:t>
                      </a:r>
                      <a:endParaRPr kumimoji="1" lang="ja-JP" altLang="en-US" sz="1800" dirty="0">
                        <a:solidFill>
                          <a:schemeClr val="tx1"/>
                        </a:solidFill>
                      </a:endParaRPr>
                    </a:p>
                  </a:txBody>
                  <a:tcPr marL="87540" marR="87540">
                    <a:solidFill>
                      <a:schemeClr val="accent4">
                        <a:lumMod val="20000"/>
                        <a:lumOff val="80000"/>
                      </a:schemeClr>
                    </a:solidFill>
                  </a:tcPr>
                </a:tc>
                <a:tc>
                  <a:txBody>
                    <a:bodyPr/>
                    <a:lstStyle/>
                    <a:p>
                      <a:r>
                        <a:rPr kumimoji="1" lang="en-US" altLang="ja-JP" sz="1800" dirty="0" smtClean="0">
                          <a:solidFill>
                            <a:schemeClr val="tx1"/>
                          </a:solidFill>
                        </a:rPr>
                        <a:t>1</a:t>
                      </a:r>
                      <a:endParaRPr kumimoji="1" lang="ja-JP" altLang="en-US" sz="1800" dirty="0">
                        <a:solidFill>
                          <a:schemeClr val="tx1"/>
                        </a:solidFill>
                      </a:endParaRPr>
                    </a:p>
                  </a:txBody>
                  <a:tcPr marL="87540" marR="87540">
                    <a:solidFill>
                      <a:schemeClr val="accent4">
                        <a:lumMod val="20000"/>
                        <a:lumOff val="80000"/>
                      </a:schemeClr>
                    </a:solidFill>
                  </a:tcPr>
                </a:tc>
                <a:tc>
                  <a:txBody>
                    <a:bodyPr/>
                    <a:lstStyle/>
                    <a:p>
                      <a:r>
                        <a:rPr kumimoji="1" lang="en-US" altLang="ja-JP" sz="1800" dirty="0" smtClean="0">
                          <a:solidFill>
                            <a:schemeClr val="tx1"/>
                          </a:solidFill>
                        </a:rPr>
                        <a:t>9</a:t>
                      </a:r>
                      <a:endParaRPr kumimoji="1" lang="ja-JP" altLang="en-US" sz="1800" dirty="0">
                        <a:solidFill>
                          <a:schemeClr val="tx1"/>
                        </a:solidFill>
                      </a:endParaRPr>
                    </a:p>
                  </a:txBody>
                  <a:tcPr marL="87540" marR="87540">
                    <a:solidFill>
                      <a:schemeClr val="accent2">
                        <a:lumMod val="20000"/>
                        <a:lumOff val="80000"/>
                      </a:schemeClr>
                    </a:solidFill>
                  </a:tcPr>
                </a:tc>
                <a:tc>
                  <a:txBody>
                    <a:bodyPr/>
                    <a:lstStyle/>
                    <a:p>
                      <a:r>
                        <a:rPr kumimoji="1" lang="en-US" altLang="ja-JP" sz="1800" dirty="0" smtClean="0">
                          <a:solidFill>
                            <a:schemeClr val="tx1"/>
                          </a:solidFill>
                        </a:rPr>
                        <a:t>8</a:t>
                      </a:r>
                      <a:endParaRPr kumimoji="1" lang="ja-JP" altLang="en-US" sz="1800" dirty="0">
                        <a:solidFill>
                          <a:schemeClr val="tx1"/>
                        </a:solidFill>
                      </a:endParaRPr>
                    </a:p>
                  </a:txBody>
                  <a:tcPr marL="87540" marR="87540">
                    <a:solidFill>
                      <a:schemeClr val="accent2">
                        <a:lumMod val="20000"/>
                        <a:lumOff val="80000"/>
                      </a:schemeClr>
                    </a:solidFill>
                  </a:tcPr>
                </a:tc>
                <a:extLst>
                  <a:ext uri="{0D108BD9-81ED-4DB2-BD59-A6C34878D82A}">
                    <a16:rowId xmlns:a16="http://schemas.microsoft.com/office/drawing/2014/main" val="10006"/>
                  </a:ext>
                </a:extLst>
              </a:tr>
              <a:tr h="370840">
                <a:tc vMerge="1">
                  <a:txBody>
                    <a:bodyPr/>
                    <a:lstStyle/>
                    <a:p>
                      <a:endParaRPr kumimoji="1" lang="en-US" altLang="ja-JP" sz="1600" dirty="0" smtClean="0">
                        <a:solidFill>
                          <a:schemeClr val="tx1"/>
                        </a:solidFill>
                      </a:endParaRPr>
                    </a:p>
                  </a:txBody>
                  <a:tcPr marL="87540" marR="87540">
                    <a:solidFill>
                      <a:schemeClr val="accent2">
                        <a:lumMod val="40000"/>
                        <a:lumOff val="60000"/>
                      </a:schemeClr>
                    </a:solidFill>
                  </a:tcPr>
                </a:tc>
                <a:tc>
                  <a:txBody>
                    <a:bodyPr/>
                    <a:lstStyle/>
                    <a:p>
                      <a:r>
                        <a:rPr kumimoji="1" lang="ja-JP" altLang="en-US" sz="1100" dirty="0" smtClean="0">
                          <a:solidFill>
                            <a:schemeClr val="tx1"/>
                          </a:solidFill>
                          <a:latin typeface="+mn-ea"/>
                          <a:ea typeface="+mn-ea"/>
                        </a:rPr>
                        <a:t>技術観点</a:t>
                      </a:r>
                      <a:endParaRPr kumimoji="1" lang="ja-JP" altLang="en-US" sz="1100" dirty="0">
                        <a:solidFill>
                          <a:schemeClr val="tx1"/>
                        </a:solidFill>
                        <a:latin typeface="+mn-ea"/>
                        <a:ea typeface="+mn-ea"/>
                      </a:endParaRPr>
                    </a:p>
                  </a:txBody>
                  <a:tcPr marL="87540" marR="87540">
                    <a:solidFill>
                      <a:schemeClr val="accent2">
                        <a:lumMod val="20000"/>
                        <a:lumOff val="80000"/>
                      </a:schemeClr>
                    </a:solidFill>
                  </a:tcPr>
                </a:tc>
                <a:tc vMerge="1">
                  <a:txBody>
                    <a:bodyPr/>
                    <a:lstStyle/>
                    <a:p>
                      <a:endParaRPr kumimoji="1" lang="ja-JP" altLang="en-US" sz="1800" dirty="0">
                        <a:solidFill>
                          <a:schemeClr val="tx1"/>
                        </a:solidFill>
                      </a:endParaRPr>
                    </a:p>
                  </a:txBody>
                  <a:tcPr marL="87540" marR="87540">
                    <a:solidFill>
                      <a:schemeClr val="accent2">
                        <a:lumMod val="40000"/>
                        <a:lumOff val="60000"/>
                      </a:schemeClr>
                    </a:solidFill>
                  </a:tcPr>
                </a:tc>
                <a:tc>
                  <a:txBody>
                    <a:bodyPr/>
                    <a:lstStyle/>
                    <a:p>
                      <a:r>
                        <a:rPr kumimoji="1" lang="en-US" altLang="ja-JP" sz="1800" dirty="0" smtClean="0">
                          <a:solidFill>
                            <a:schemeClr val="tx1"/>
                          </a:solidFill>
                        </a:rPr>
                        <a:t>0</a:t>
                      </a:r>
                      <a:endParaRPr kumimoji="1" lang="ja-JP" altLang="en-US" sz="1800" dirty="0">
                        <a:solidFill>
                          <a:schemeClr val="tx1"/>
                        </a:solidFill>
                      </a:endParaRPr>
                    </a:p>
                  </a:txBody>
                  <a:tcPr marL="87540" marR="87540">
                    <a:solidFill>
                      <a:schemeClr val="accent2">
                        <a:lumMod val="20000"/>
                        <a:lumOff val="80000"/>
                      </a:schemeClr>
                    </a:solidFill>
                  </a:tcPr>
                </a:tc>
                <a:tc>
                  <a:txBody>
                    <a:bodyPr/>
                    <a:lstStyle/>
                    <a:p>
                      <a:r>
                        <a:rPr kumimoji="1" lang="en-US" altLang="ja-JP" sz="1800" dirty="0" smtClean="0">
                          <a:solidFill>
                            <a:schemeClr val="tx1"/>
                          </a:solidFill>
                        </a:rPr>
                        <a:t>0</a:t>
                      </a:r>
                      <a:endParaRPr kumimoji="1" lang="ja-JP" altLang="en-US" sz="1800" dirty="0">
                        <a:solidFill>
                          <a:schemeClr val="tx1"/>
                        </a:solidFill>
                      </a:endParaRPr>
                    </a:p>
                  </a:txBody>
                  <a:tcPr marL="87540" marR="87540">
                    <a:solidFill>
                      <a:schemeClr val="accent4">
                        <a:lumMod val="20000"/>
                        <a:lumOff val="80000"/>
                      </a:schemeClr>
                    </a:solidFill>
                  </a:tcPr>
                </a:tc>
                <a:tc>
                  <a:txBody>
                    <a:bodyPr/>
                    <a:lstStyle/>
                    <a:p>
                      <a:r>
                        <a:rPr kumimoji="1" lang="en-US" altLang="ja-JP" sz="1800" dirty="0" smtClean="0">
                          <a:solidFill>
                            <a:schemeClr val="tx1"/>
                          </a:solidFill>
                        </a:rPr>
                        <a:t>0</a:t>
                      </a:r>
                      <a:endParaRPr kumimoji="1" lang="ja-JP" altLang="en-US" sz="1800" dirty="0">
                        <a:solidFill>
                          <a:schemeClr val="tx1"/>
                        </a:solidFill>
                      </a:endParaRPr>
                    </a:p>
                  </a:txBody>
                  <a:tcPr marL="87540" marR="87540">
                    <a:solidFill>
                      <a:schemeClr val="accent4">
                        <a:lumMod val="20000"/>
                        <a:lumOff val="80000"/>
                      </a:schemeClr>
                    </a:solidFill>
                  </a:tcPr>
                </a:tc>
                <a:tc>
                  <a:txBody>
                    <a:bodyPr/>
                    <a:lstStyle/>
                    <a:p>
                      <a:r>
                        <a:rPr kumimoji="1" lang="en-US" altLang="ja-JP" sz="1800" dirty="0" smtClean="0">
                          <a:solidFill>
                            <a:schemeClr val="tx1"/>
                          </a:solidFill>
                        </a:rPr>
                        <a:t>0</a:t>
                      </a:r>
                      <a:endParaRPr kumimoji="1" lang="ja-JP" altLang="en-US" sz="1800" dirty="0">
                        <a:solidFill>
                          <a:schemeClr val="tx1"/>
                        </a:solidFill>
                      </a:endParaRPr>
                    </a:p>
                  </a:txBody>
                  <a:tcPr marL="87540" marR="87540">
                    <a:solidFill>
                      <a:schemeClr val="accent2">
                        <a:lumMod val="20000"/>
                        <a:lumOff val="80000"/>
                      </a:schemeClr>
                    </a:solidFill>
                  </a:tcPr>
                </a:tc>
                <a:tc>
                  <a:txBody>
                    <a:bodyPr/>
                    <a:lstStyle/>
                    <a:p>
                      <a:r>
                        <a:rPr kumimoji="1" lang="en-US" altLang="ja-JP" sz="1800" dirty="0" smtClean="0">
                          <a:solidFill>
                            <a:schemeClr val="tx1"/>
                          </a:solidFill>
                        </a:rPr>
                        <a:t>0</a:t>
                      </a:r>
                      <a:endParaRPr kumimoji="1" lang="ja-JP" altLang="en-US" sz="1800" dirty="0">
                        <a:solidFill>
                          <a:schemeClr val="tx1"/>
                        </a:solidFill>
                      </a:endParaRPr>
                    </a:p>
                  </a:txBody>
                  <a:tcPr marL="87540" marR="87540">
                    <a:solidFill>
                      <a:schemeClr val="accent2">
                        <a:lumMod val="20000"/>
                        <a:lumOff val="80000"/>
                      </a:schemeClr>
                    </a:solidFill>
                  </a:tcPr>
                </a:tc>
                <a:extLst>
                  <a:ext uri="{0D108BD9-81ED-4DB2-BD59-A6C34878D82A}">
                    <a16:rowId xmlns:a16="http://schemas.microsoft.com/office/drawing/2014/main" val="10007"/>
                  </a:ext>
                </a:extLst>
              </a:tr>
            </a:tbl>
          </a:graphicData>
        </a:graphic>
      </p:graphicFrame>
      <p:sp>
        <p:nvSpPr>
          <p:cNvPr id="8" name="角丸四角形 7"/>
          <p:cNvSpPr/>
          <p:nvPr/>
        </p:nvSpPr>
        <p:spPr>
          <a:xfrm>
            <a:off x="488504" y="6165304"/>
            <a:ext cx="9060494" cy="578882"/>
          </a:xfrm>
          <a:prstGeom prst="round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altLang="ja-JP" sz="2800" dirty="0" smtClean="0"/>
              <a:t>RV</a:t>
            </a:r>
            <a:r>
              <a:rPr lang="ja-JP" altLang="en-US" sz="2800" dirty="0" smtClean="0"/>
              <a:t>依頼中の指摘取込後：指摘がすべて対応済みとなる。</a:t>
            </a:r>
            <a:endParaRPr lang="ja-JP" altLang="en-US" sz="2800" dirty="0"/>
          </a:p>
        </p:txBody>
      </p:sp>
      <p:sp>
        <p:nvSpPr>
          <p:cNvPr id="9" name="四角形吹き出し 8"/>
          <p:cNvSpPr/>
          <p:nvPr/>
        </p:nvSpPr>
        <p:spPr>
          <a:xfrm>
            <a:off x="6069390" y="5949280"/>
            <a:ext cx="971842" cy="317382"/>
          </a:xfrm>
          <a:prstGeom prst="wedgeRectCallout">
            <a:avLst>
              <a:gd name="adj1" fmla="val 47679"/>
              <a:gd name="adj2" fmla="val -80156"/>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000" dirty="0" smtClean="0"/>
              <a:t>3</a:t>
            </a:r>
            <a:r>
              <a:rPr kumimoji="1" lang="ja-JP" altLang="en-US" sz="1000" dirty="0" smtClean="0"/>
              <a:t>回目</a:t>
            </a:r>
            <a:r>
              <a:rPr kumimoji="1" lang="en-US" altLang="ja-JP" sz="1000" dirty="0" smtClean="0"/>
              <a:t>0</a:t>
            </a:r>
            <a:r>
              <a:rPr kumimoji="1" lang="ja-JP" altLang="en-US" sz="1000" dirty="0" smtClean="0"/>
              <a:t>件</a:t>
            </a:r>
            <a:endParaRPr kumimoji="1" lang="ja-JP" altLang="en-US" sz="1000" dirty="0"/>
          </a:p>
        </p:txBody>
      </p:sp>
    </p:spTree>
    <p:extLst>
      <p:ext uri="{BB962C8B-B14F-4D97-AF65-F5344CB8AC3E}">
        <p14:creationId xmlns:p14="http://schemas.microsoft.com/office/powerpoint/2010/main" val="4107566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normAutofit fontScale="92500"/>
          </a:bodyPr>
          <a:lstStyle/>
          <a:p>
            <a:r>
              <a:rPr lang="ja-JP" altLang="en-US" dirty="0"/>
              <a:t>参考</a:t>
            </a:r>
            <a:r>
              <a:rPr lang="ja-JP" altLang="en-US" dirty="0" smtClean="0"/>
              <a:t>：作業要領にて</a:t>
            </a:r>
            <a:r>
              <a:rPr lang="en-US" altLang="ja-JP" dirty="0" smtClean="0"/>
              <a:t>SIC/CW</a:t>
            </a:r>
            <a:r>
              <a:rPr lang="ja-JP" altLang="en-US" dirty="0" smtClean="0"/>
              <a:t>担当者レビューの読み易さの指摘が増えた理由</a:t>
            </a:r>
            <a:endParaRPr lang="en-US" altLang="ja-JP" dirty="0"/>
          </a:p>
        </p:txBody>
      </p:sp>
      <p:sp>
        <p:nvSpPr>
          <p:cNvPr id="4" name="角丸四角形 3"/>
          <p:cNvSpPr/>
          <p:nvPr/>
        </p:nvSpPr>
        <p:spPr>
          <a:xfrm>
            <a:off x="488504" y="908720"/>
            <a:ext cx="8712968" cy="648072"/>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t>新規に加わったレビュワ</a:t>
            </a:r>
            <a:r>
              <a:rPr lang="en-US" altLang="ja-JP" dirty="0" smtClean="0"/>
              <a:t>―</a:t>
            </a:r>
            <a:r>
              <a:rPr lang="ja-JP" altLang="en-US" dirty="0" smtClean="0"/>
              <a:t>から間違えているとも言い難い指摘があった。</a:t>
            </a:r>
            <a:endParaRPr kumimoji="1" lang="ja-JP" altLang="en-US"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361" t="29599" r="39865" b="36910"/>
          <a:stretch/>
        </p:blipFill>
        <p:spPr bwMode="auto">
          <a:xfrm>
            <a:off x="1405012" y="2260352"/>
            <a:ext cx="6716340" cy="2303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8433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normAutofit/>
          </a:bodyPr>
          <a:lstStyle/>
          <a:p>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サンプル実装の動作確認結果</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606809173"/>
              </p:ext>
            </p:extLst>
          </p:nvPr>
        </p:nvGraphicFramePr>
        <p:xfrm>
          <a:off x="704528" y="1700808"/>
          <a:ext cx="8389719" cy="936250"/>
        </p:xfrm>
        <a:graphic>
          <a:graphicData uri="http://schemas.openxmlformats.org/drawingml/2006/table">
            <a:tbl>
              <a:tblPr firstRow="1" bandRow="1">
                <a:tableStyleId>{21E4AEA4-8DFA-4A89-87EB-49C32662AFE0}</a:tableStyleId>
              </a:tblPr>
              <a:tblGrid>
                <a:gridCol w="2451599">
                  <a:extLst>
                    <a:ext uri="{9D8B030D-6E8A-4147-A177-3AD203B41FA5}">
                      <a16:colId xmlns:a16="http://schemas.microsoft.com/office/drawing/2014/main" val="20000"/>
                    </a:ext>
                  </a:extLst>
                </a:gridCol>
                <a:gridCol w="3813097">
                  <a:extLst>
                    <a:ext uri="{9D8B030D-6E8A-4147-A177-3AD203B41FA5}">
                      <a16:colId xmlns:a16="http://schemas.microsoft.com/office/drawing/2014/main" val="20001"/>
                    </a:ext>
                  </a:extLst>
                </a:gridCol>
                <a:gridCol w="2125023">
                  <a:extLst>
                    <a:ext uri="{9D8B030D-6E8A-4147-A177-3AD203B41FA5}">
                      <a16:colId xmlns:a16="http://schemas.microsoft.com/office/drawing/2014/main" val="20002"/>
                    </a:ext>
                  </a:extLst>
                </a:gridCol>
              </a:tblGrid>
              <a:tr h="648741">
                <a:tc>
                  <a:txBody>
                    <a:bodyPr/>
                    <a:lstStyle/>
                    <a:p>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84303" marR="84303"/>
                </a:tc>
                <a:tc>
                  <a:txBody>
                    <a:bodyPr/>
                    <a:lstStyle/>
                    <a:p>
                      <a:pPr marL="0" marR="0" indent="0" algn="ctr" defTabSz="457133" rtl="0" eaLnBrk="1" fontAlgn="auto" latinLnBrk="0" hangingPunct="1">
                        <a:lnSpc>
                          <a:spcPct val="100000"/>
                        </a:lnSpc>
                        <a:spcBef>
                          <a:spcPts val="0"/>
                        </a:spcBef>
                        <a:spcAft>
                          <a:spcPts val="0"/>
                        </a:spcAft>
                        <a:buClrTx/>
                        <a:buSzTx/>
                        <a:buFontTx/>
                        <a:buNone/>
                        <a:tabLst/>
                        <a:defRPr/>
                      </a:pPr>
                      <a:r>
                        <a:rPr kumimoji="1" lang="ja-JP" altLang="en-US" sz="1700" dirty="0" smtClean="0">
                          <a:solidFill>
                            <a:schemeClr val="bg1"/>
                          </a:solidFill>
                        </a:rPr>
                        <a:t>動作確認項目数</a:t>
                      </a:r>
                    </a:p>
                  </a:txBody>
                  <a:tcPr marL="87917" marR="87917" marT="42203" marB="42203"/>
                </a:tc>
                <a:tc>
                  <a:txBody>
                    <a:bodyPr/>
                    <a:lstStyle/>
                    <a:p>
                      <a:pPr marL="0" marR="0" indent="0" algn="ctr" defTabSz="457133" rtl="0" eaLnBrk="1" fontAlgn="auto" latinLnBrk="0" hangingPunct="1">
                        <a:lnSpc>
                          <a:spcPct val="100000"/>
                        </a:lnSpc>
                        <a:spcBef>
                          <a:spcPts val="0"/>
                        </a:spcBef>
                        <a:spcAft>
                          <a:spcPts val="0"/>
                        </a:spcAft>
                        <a:buClrTx/>
                        <a:buSzTx/>
                        <a:buFontTx/>
                        <a:buNone/>
                        <a:tabLst/>
                        <a:defRPr/>
                      </a:pPr>
                      <a:r>
                        <a:rPr kumimoji="1" lang="ja-JP" altLang="en-US" sz="1700" dirty="0" smtClean="0">
                          <a:solidFill>
                            <a:schemeClr val="bg1"/>
                          </a:solidFill>
                        </a:rPr>
                        <a:t>故障件数</a:t>
                      </a:r>
                    </a:p>
                  </a:txBody>
                  <a:tcPr marL="87917" marR="87917" marT="42203" marB="42203"/>
                </a:tc>
                <a:extLst>
                  <a:ext uri="{0D108BD9-81ED-4DB2-BD59-A6C34878D82A}">
                    <a16:rowId xmlns:a16="http://schemas.microsoft.com/office/drawing/2014/main" val="10000"/>
                  </a:ext>
                </a:extLst>
              </a:tr>
              <a:tr h="287509">
                <a:tc>
                  <a:txBody>
                    <a:bodyPr/>
                    <a:lstStyle/>
                    <a:p>
                      <a:pPr algn="ctr" fontAlgn="b"/>
                      <a:r>
                        <a:rPr lang="ja-JP" altLang="en-US" sz="1400" b="0" i="0" u="none" strike="noStrike" dirty="0" smtClean="0">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合計</a:t>
                      </a:r>
                      <a:endParaRPr lang="ja-JP" altLang="en-US" sz="1400" b="0" i="0" u="none" strike="noStrike" dirty="0">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tc>
                <a:tc>
                  <a:txBody>
                    <a:bodyPr/>
                    <a:lstStyle/>
                    <a:p>
                      <a:pPr algn="ctr" fontAlgn="b"/>
                      <a:r>
                        <a:rPr lang="en-US" altLang="ja-JP"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21</a:t>
                      </a:r>
                      <a:r>
                        <a:rPr lang="ja-JP" alt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項目</a:t>
                      </a:r>
                      <a:endParaRPr lang="en-US" altLang="ja-JP"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nchorCtr="1"/>
                </a:tc>
                <a:tc>
                  <a:txBody>
                    <a:bodyPr/>
                    <a:lstStyle/>
                    <a:p>
                      <a:pPr algn="r" fontAlgn="b"/>
                      <a:r>
                        <a:rPr lang="en-US" altLang="ja-JP"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0</a:t>
                      </a:r>
                      <a:endParaRPr lang="en-US" altLang="ja-JP"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nchorCtr="1"/>
                </a:tc>
                <a:extLst>
                  <a:ext uri="{0D108BD9-81ED-4DB2-BD59-A6C34878D82A}">
                    <a16:rowId xmlns:a16="http://schemas.microsoft.com/office/drawing/2014/main" val="10001"/>
                  </a:ext>
                </a:extLst>
              </a:tr>
            </a:tbl>
          </a:graphicData>
        </a:graphic>
      </p:graphicFrame>
      <p:sp>
        <p:nvSpPr>
          <p:cNvPr id="4" name="角丸四角形 3"/>
          <p:cNvSpPr/>
          <p:nvPr/>
        </p:nvSpPr>
        <p:spPr>
          <a:xfrm>
            <a:off x="488504" y="908720"/>
            <a:ext cx="8712968" cy="648072"/>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動作確認を実施し、故障発生が</a:t>
            </a:r>
            <a:r>
              <a:rPr kumimoji="1" lang="en-US" altLang="ja-JP" dirty="0" smtClean="0"/>
              <a:t>0</a:t>
            </a:r>
            <a:r>
              <a:rPr kumimoji="1" lang="ja-JP" altLang="en-US" dirty="0" smtClean="0"/>
              <a:t>件であることを確認した。</a:t>
            </a:r>
            <a:endParaRPr kumimoji="1" lang="ja-JP" altLang="en-US" dirty="0"/>
          </a:p>
        </p:txBody>
      </p:sp>
    </p:spTree>
    <p:extLst>
      <p:ext uri="{BB962C8B-B14F-4D97-AF65-F5344CB8AC3E}">
        <p14:creationId xmlns:p14="http://schemas.microsoft.com/office/powerpoint/2010/main" val="11012917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72480" y="1394773"/>
            <a:ext cx="9189870" cy="1212640"/>
          </a:xfrm>
          <a:prstGeom prst="rect">
            <a:avLst/>
          </a:prstGeom>
        </p:spPr>
        <p:txBody>
          <a:bodyPr wrap="square">
            <a:spAutoFit/>
          </a:bodyPr>
          <a:lstStyle/>
          <a:p>
            <a:pPr marL="457200" indent="-457200">
              <a:lnSpc>
                <a:spcPct val="130000"/>
              </a:lnSpc>
              <a:buFont typeface="Wingdings" panose="05000000000000000000" pitchFamily="2" charset="2"/>
              <a:buChar char="u"/>
            </a:pPr>
            <a:r>
              <a:rPr lang="ja-JP" altLang="en-US" sz="2800" dirty="0" smtClean="0"/>
              <a:t>規約類</a:t>
            </a:r>
            <a:r>
              <a:rPr lang="ja-JP" altLang="en-US" sz="2800" dirty="0"/>
              <a:t>、</a:t>
            </a:r>
            <a:r>
              <a:rPr lang="ja-JP" altLang="en-US" sz="2800" dirty="0" smtClean="0"/>
              <a:t>サンプル実装の</a:t>
            </a:r>
            <a:r>
              <a:rPr lang="ja-JP" altLang="en-US" sz="2800" dirty="0"/>
              <a:t>残指摘対応数</a:t>
            </a:r>
            <a:r>
              <a:rPr lang="ja-JP" altLang="en-US" sz="2800" dirty="0" smtClean="0"/>
              <a:t>が</a:t>
            </a:r>
            <a:r>
              <a:rPr lang="en-US" altLang="ja-JP" sz="2800" dirty="0" smtClean="0"/>
              <a:t>0</a:t>
            </a:r>
            <a:r>
              <a:rPr lang="ja-JP" altLang="en-US" sz="2800" dirty="0" smtClean="0"/>
              <a:t>件である</a:t>
            </a:r>
            <a:endParaRPr lang="en-US" altLang="ja-JP" sz="2800" dirty="0" smtClean="0"/>
          </a:p>
          <a:p>
            <a:pPr marL="457200" indent="-457200">
              <a:lnSpc>
                <a:spcPct val="130000"/>
              </a:lnSpc>
              <a:buFont typeface="Wingdings" panose="05000000000000000000" pitchFamily="2" charset="2"/>
              <a:buChar char="u"/>
            </a:pPr>
            <a:r>
              <a:rPr lang="ja-JP" altLang="en-US" sz="2800" dirty="0" smtClean="0"/>
              <a:t>サンプル実装の動作確認で故障残件数が</a:t>
            </a:r>
            <a:r>
              <a:rPr lang="en-US" altLang="ja-JP" sz="2800" dirty="0" smtClean="0"/>
              <a:t>0</a:t>
            </a:r>
            <a:r>
              <a:rPr lang="ja-JP" altLang="en-US" sz="2800" dirty="0" smtClean="0"/>
              <a:t>件である</a:t>
            </a:r>
            <a:endParaRPr lang="ja-JP" altLang="en-US" sz="2800" dirty="0"/>
          </a:p>
        </p:txBody>
      </p:sp>
      <p:sp>
        <p:nvSpPr>
          <p:cNvPr id="7" name="角丸四角形 6"/>
          <p:cNvSpPr/>
          <p:nvPr/>
        </p:nvSpPr>
        <p:spPr>
          <a:xfrm>
            <a:off x="332431" y="5229200"/>
            <a:ext cx="9301089" cy="646986"/>
          </a:xfrm>
          <a:prstGeom prst="round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ja-JP" altLang="en-US" sz="3200" dirty="0" smtClean="0"/>
              <a:t>以上</a:t>
            </a:r>
            <a:r>
              <a:rPr lang="ja-JP" altLang="en-US" sz="3200" dirty="0"/>
              <a:t>より</a:t>
            </a:r>
            <a:r>
              <a:rPr lang="ja-JP" altLang="en-US" sz="3200" dirty="0" smtClean="0"/>
              <a:t>、納品できる</a:t>
            </a:r>
            <a:r>
              <a:rPr lang="ja-JP" altLang="en-US" sz="3200" dirty="0"/>
              <a:t>品質を満たしていると考える。</a:t>
            </a:r>
          </a:p>
        </p:txBody>
      </p:sp>
      <p:sp>
        <p:nvSpPr>
          <p:cNvPr id="9" name="テキスト プレースホルダー 2"/>
          <p:cNvSpPr>
            <a:spLocks noGrp="1"/>
          </p:cNvSpPr>
          <p:nvPr>
            <p:ph type="body" sz="quarter" idx="10"/>
          </p:nvPr>
        </p:nvSpPr>
        <p:spPr>
          <a:xfrm>
            <a:off x="172187" y="2902"/>
            <a:ext cx="9570131" cy="720000"/>
          </a:xfrm>
        </p:spPr>
        <p:txBody>
          <a:bodyPr>
            <a:normAutofit/>
          </a:bodyPr>
          <a:lstStyle/>
          <a:p>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まと</a:t>
            </a:r>
            <a:r>
              <a:rPr lang="ja-JP" altLang="en-US" dirty="0">
                <a:latin typeface="Meiryo UI" panose="020B0604030504040204" pitchFamily="50" charset="-128"/>
                <a:ea typeface="Meiryo UI" panose="020B0604030504040204" pitchFamily="50" charset="-128"/>
                <a:cs typeface="Meiryo UI" panose="020B0604030504040204" pitchFamily="50" charset="-128"/>
              </a:rPr>
              <a:t>め</a:t>
            </a:r>
          </a:p>
        </p:txBody>
      </p:sp>
    </p:spTree>
    <p:extLst>
      <p:ext uri="{BB962C8B-B14F-4D97-AF65-F5344CB8AC3E}">
        <p14:creationId xmlns:p14="http://schemas.microsoft.com/office/powerpoint/2010/main" val="33055870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次回リリースへの展望（予定）</a:t>
            </a:r>
            <a:endParaRPr kumimoji="1" lang="ja-JP" altLang="en-US" sz="2400" dirty="0"/>
          </a:p>
        </p:txBody>
      </p:sp>
    </p:spTree>
    <p:extLst>
      <p:ext uri="{BB962C8B-B14F-4D97-AF65-F5344CB8AC3E}">
        <p14:creationId xmlns:p14="http://schemas.microsoft.com/office/powerpoint/2010/main" val="23963529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ja-JP" altLang="en-US" dirty="0" smtClean="0"/>
              <a:t>今後</a:t>
            </a:r>
            <a:r>
              <a:rPr lang="ja-JP" altLang="en-US" dirty="0"/>
              <a:t>の</a:t>
            </a:r>
            <a:r>
              <a:rPr lang="ja-JP" altLang="en-US" dirty="0" smtClean="0"/>
              <a:t>リリース展望</a:t>
            </a:r>
            <a:r>
              <a:rPr lang="en-US" altLang="ja-JP" dirty="0"/>
              <a:t>(</a:t>
            </a:r>
            <a:r>
              <a:rPr lang="ja-JP" altLang="en-US" dirty="0"/>
              <a:t>予定</a:t>
            </a:r>
            <a:r>
              <a:rPr lang="en-US" altLang="ja-JP" dirty="0"/>
              <a:t>)</a:t>
            </a:r>
            <a:endParaRPr kumimoji="1" lang="ja-JP" altLang="en-US" dirty="0"/>
          </a:p>
        </p:txBody>
      </p:sp>
      <p:sp>
        <p:nvSpPr>
          <p:cNvPr id="4" name="コンテンツ プレースホルダー 2"/>
          <p:cNvSpPr>
            <a:spLocks noGrp="1"/>
          </p:cNvSpPr>
          <p:nvPr>
            <p:ph idx="1"/>
          </p:nvPr>
        </p:nvSpPr>
        <p:spPr>
          <a:xfrm>
            <a:off x="473472" y="764704"/>
            <a:ext cx="8944148" cy="5616624"/>
          </a:xfrm>
        </p:spPr>
        <p:txBody>
          <a:bodyPr/>
          <a:lstStyle/>
          <a:p>
            <a:pPr marL="571500" indent="-571500">
              <a:buFont typeface="Wingdings" panose="05000000000000000000" pitchFamily="2" charset="2"/>
              <a:buChar char="n"/>
            </a:pPr>
            <a:r>
              <a:rPr lang="ja-JP" altLang="en-US" sz="3200" dirty="0" smtClean="0"/>
              <a:t>機能追加・改善・スリム化</a:t>
            </a:r>
            <a:endParaRPr lang="en-US" altLang="ja-JP" sz="3200" dirty="0" smtClean="0"/>
          </a:p>
          <a:p>
            <a:pPr marL="1254026" lvl="1" indent="-571500">
              <a:buFont typeface="Wingdings" panose="05000000000000000000" pitchFamily="2" charset="2"/>
              <a:buChar char="Ø"/>
            </a:pPr>
            <a:r>
              <a:rPr lang="ja-JP" altLang="en-US" sz="2400" dirty="0" smtClean="0"/>
              <a:t>処理方式モデルを調査し、不足する機能</a:t>
            </a:r>
            <a:r>
              <a:rPr lang="ja-JP" altLang="en-US" sz="2400" dirty="0"/>
              <a:t>を追加</a:t>
            </a:r>
            <a:r>
              <a:rPr lang="ja-JP" altLang="en-US" sz="2400" dirty="0" smtClean="0"/>
              <a:t>する</a:t>
            </a:r>
            <a:endParaRPr lang="en-US" altLang="ja-JP" sz="2400" dirty="0" smtClean="0"/>
          </a:p>
          <a:p>
            <a:pPr marL="1254026" lvl="1" indent="-571500">
              <a:buFont typeface="Wingdings" panose="05000000000000000000" pitchFamily="2" charset="2"/>
              <a:buChar char="Ø"/>
            </a:pPr>
            <a:r>
              <a:rPr lang="en-US" altLang="ja-JP" sz="2400" dirty="0" smtClean="0"/>
              <a:t>FW</a:t>
            </a:r>
            <a:r>
              <a:rPr lang="ja-JP" altLang="en-US" sz="2400" dirty="0"/>
              <a:t>の動向を調査し、必要な機能を追加</a:t>
            </a:r>
            <a:r>
              <a:rPr lang="ja-JP" altLang="en-US" sz="2400" dirty="0" smtClean="0"/>
              <a:t>する</a:t>
            </a:r>
            <a:endParaRPr lang="en-US" altLang="ja-JP" sz="2400" dirty="0" smtClean="0"/>
          </a:p>
          <a:p>
            <a:pPr marL="1254026" lvl="1" indent="-571500">
              <a:buFont typeface="Wingdings" panose="05000000000000000000" pitchFamily="2" charset="2"/>
              <a:buChar char="Ø"/>
            </a:pPr>
            <a:r>
              <a:rPr lang="en-US" altLang="ja-JP" sz="2400" dirty="0" smtClean="0"/>
              <a:t>PJ</a:t>
            </a:r>
            <a:r>
              <a:rPr lang="ja-JP" altLang="en-US" sz="2400" dirty="0" smtClean="0"/>
              <a:t>における利用状況を調査し、不要な機能を削除する。</a:t>
            </a:r>
            <a:endParaRPr lang="en-US" altLang="ja-JP" sz="2400" dirty="0" smtClean="0"/>
          </a:p>
          <a:p>
            <a:pPr marL="1254026" lvl="1" indent="-571500"/>
            <a:endParaRPr lang="en-US" altLang="ja-JP" sz="2400" dirty="0"/>
          </a:p>
          <a:p>
            <a:pPr marL="571500" indent="-571500">
              <a:buFont typeface="Wingdings" panose="05000000000000000000" pitchFamily="2" charset="2"/>
              <a:buChar char="n"/>
            </a:pPr>
            <a:r>
              <a:rPr lang="en-US" altLang="ja-JP" sz="3200" dirty="0" smtClean="0"/>
              <a:t>OSS</a:t>
            </a:r>
            <a:r>
              <a:rPr lang="ja-JP" altLang="en-US" sz="3200" dirty="0" smtClean="0"/>
              <a:t>バージョンアップ対応</a:t>
            </a:r>
            <a:endParaRPr lang="en-US" altLang="ja-JP" sz="3200" dirty="0" smtClean="0"/>
          </a:p>
          <a:p>
            <a:pPr marL="1254026" lvl="1" indent="-571500">
              <a:buFont typeface="Wingdings" panose="05000000000000000000" pitchFamily="2" charset="2"/>
              <a:buChar char="Ø"/>
            </a:pPr>
            <a:r>
              <a:rPr lang="en-US" altLang="ja-JP" sz="2400" dirty="0" smtClean="0"/>
              <a:t>Spring 5/Spring Security </a:t>
            </a:r>
            <a:r>
              <a:rPr lang="en-US" altLang="ja-JP" sz="2400" dirty="0"/>
              <a:t>5</a:t>
            </a:r>
            <a:r>
              <a:rPr lang="ja-JP" altLang="en-US" sz="2400" dirty="0" smtClean="0"/>
              <a:t>へバージョンアップ対応</a:t>
            </a:r>
            <a:endParaRPr lang="en-US" altLang="ja-JP" sz="2400" dirty="0" smtClean="0"/>
          </a:p>
          <a:p>
            <a:pPr marL="1254026" lvl="1" indent="-571500"/>
            <a:endParaRPr lang="en-US" altLang="ja-JP" sz="2400" dirty="0" smtClean="0"/>
          </a:p>
          <a:p>
            <a:pPr marL="571500" indent="-571500">
              <a:buFont typeface="Wingdings" panose="05000000000000000000" pitchFamily="2" charset="2"/>
              <a:buChar char="n"/>
            </a:pPr>
            <a:r>
              <a:rPr lang="ja-JP" altLang="en-US" sz="3200" dirty="0" smtClean="0"/>
              <a:t>その</a:t>
            </a:r>
            <a:r>
              <a:rPr lang="ja-JP" altLang="en-US" sz="3200" dirty="0"/>
              <a:t>他</a:t>
            </a:r>
            <a:endParaRPr lang="en-US" altLang="ja-JP" sz="3200" dirty="0"/>
          </a:p>
          <a:p>
            <a:pPr marL="1254026" lvl="1" indent="-571500">
              <a:buFont typeface="Wingdings" panose="05000000000000000000" pitchFamily="2" charset="2"/>
              <a:buChar char="Ø"/>
            </a:pPr>
            <a:r>
              <a:rPr lang="ja-JP" altLang="en-US" sz="2400" dirty="0" smtClean="0"/>
              <a:t>セキュリティ脆弱性対応</a:t>
            </a:r>
            <a:endParaRPr lang="en-US" altLang="ja-JP" sz="2400" dirty="0" smtClean="0"/>
          </a:p>
          <a:p>
            <a:pPr marL="1254026" lvl="1" indent="-571500">
              <a:buFont typeface="Wingdings" panose="05000000000000000000" pitchFamily="2" charset="2"/>
              <a:buChar char="Ø"/>
            </a:pPr>
            <a:r>
              <a:rPr lang="en-US" altLang="ja-JP" sz="2400" dirty="0" smtClean="0"/>
              <a:t>OAuth</a:t>
            </a:r>
            <a:r>
              <a:rPr lang="ja-JP" altLang="en-US" sz="2400" dirty="0" smtClean="0"/>
              <a:t>残課題</a:t>
            </a:r>
            <a:endParaRPr lang="en-US" altLang="ja-JP" sz="2400" dirty="0" smtClean="0"/>
          </a:p>
          <a:p>
            <a:pPr marL="1254026" lvl="1" indent="-571500">
              <a:buFont typeface="Wingdings" panose="05000000000000000000" pitchFamily="2" charset="2"/>
              <a:buChar char="Ø"/>
            </a:pPr>
            <a:r>
              <a:rPr lang="en-US" altLang="ja-JP" sz="2400" dirty="0" smtClean="0"/>
              <a:t>Junit</a:t>
            </a:r>
            <a:r>
              <a:rPr lang="ja-JP" altLang="en-US" sz="2400" dirty="0"/>
              <a:t> </a:t>
            </a:r>
            <a:r>
              <a:rPr lang="en-US" altLang="ja-JP" sz="2400" dirty="0" smtClean="0"/>
              <a:t>5</a:t>
            </a:r>
            <a:r>
              <a:rPr lang="ja-JP" altLang="en-US" sz="2400" dirty="0" smtClean="0"/>
              <a:t>対応（テストアプリ最新化）</a:t>
            </a:r>
            <a:endParaRPr lang="en-US" altLang="ja-JP" sz="2400" dirty="0" smtClean="0"/>
          </a:p>
          <a:p>
            <a:pPr marL="1254026" lvl="1" indent="-571500">
              <a:buFont typeface="Wingdings" panose="05000000000000000000" pitchFamily="2" charset="2"/>
              <a:buChar char="Ø"/>
            </a:pPr>
            <a:r>
              <a:rPr lang="en-US" altLang="ja-JP" sz="2400" dirty="0" smtClean="0"/>
              <a:t>WAS</a:t>
            </a:r>
            <a:r>
              <a:rPr lang="ja-JP" altLang="en-US" sz="2400" dirty="0" smtClean="0"/>
              <a:t>対応</a:t>
            </a:r>
            <a:endParaRPr lang="en-US" altLang="ja-JP" sz="2400" dirty="0" smtClean="0"/>
          </a:p>
          <a:p>
            <a:pPr marL="1254026" lvl="1" indent="-571500">
              <a:buFont typeface="Wingdings" panose="05000000000000000000" pitchFamily="2" charset="2"/>
              <a:buChar char="Ø"/>
            </a:pPr>
            <a:r>
              <a:rPr lang="ja-JP" altLang="en-US" sz="2400" dirty="0" smtClean="0"/>
              <a:t>試験環境整備</a:t>
            </a:r>
            <a:endParaRPr lang="en-US" altLang="ja-JP" sz="2400" dirty="0" smtClean="0"/>
          </a:p>
          <a:p>
            <a:pPr marL="1254026" lvl="1" indent="-571500">
              <a:buFont typeface="Wingdings" panose="05000000000000000000" pitchFamily="2" charset="2"/>
              <a:buChar char="Ø"/>
            </a:pPr>
            <a:endParaRPr lang="en-US" altLang="ja-JP" sz="2400" dirty="0"/>
          </a:p>
          <a:p>
            <a:pPr marL="1254026" lvl="1" indent="-571500"/>
            <a:endParaRPr lang="en-US" altLang="ja-JP" sz="2400" dirty="0" smtClean="0"/>
          </a:p>
        </p:txBody>
      </p:sp>
    </p:spTree>
    <p:extLst>
      <p:ext uri="{BB962C8B-B14F-4D97-AF65-F5344CB8AC3E}">
        <p14:creationId xmlns:p14="http://schemas.microsoft.com/office/powerpoint/2010/main" val="1886231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本打合せの位置付け</a:t>
            </a:r>
            <a:endParaRPr kumimoji="1" lang="ja-JP" altLang="en-US" sz="2400" dirty="0"/>
          </a:p>
        </p:txBody>
      </p:sp>
    </p:spTree>
    <p:extLst>
      <p:ext uri="{BB962C8B-B14F-4D97-AF65-F5344CB8AC3E}">
        <p14:creationId xmlns:p14="http://schemas.microsoft.com/office/powerpoint/2010/main" val="298759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9559572" y="3333753"/>
            <a:ext cx="184731" cy="312714"/>
          </a:xfrm>
          <a:prstGeom prst="rect">
            <a:avLst/>
          </a:prstGeom>
          <a:noFill/>
        </p:spPr>
        <p:txBody>
          <a:bodyPr wrap="none" rtlCol="0">
            <a:spAutoFit/>
          </a:bodyPr>
          <a:lstStyle/>
          <a:p>
            <a:endParaRPr lang="ja-JP" altLang="en-US" sz="1432" dirty="0"/>
          </a:p>
        </p:txBody>
      </p:sp>
    </p:spTree>
    <p:extLst>
      <p:ext uri="{BB962C8B-B14F-4D97-AF65-F5344CB8AC3E}">
        <p14:creationId xmlns:p14="http://schemas.microsoft.com/office/powerpoint/2010/main" val="118520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0"/>
          </p:nvPr>
        </p:nvSpPr>
        <p:spPr/>
        <p:txBody>
          <a:bodyPr/>
          <a:lstStyle/>
          <a:p>
            <a:r>
              <a:rPr kumimoji="1" lang="en-US" altLang="ja-JP" dirty="0" smtClean="0"/>
              <a:t>Macchinetta17A</a:t>
            </a:r>
            <a:r>
              <a:rPr kumimoji="1" lang="ja-JP" altLang="en-US" dirty="0" smtClean="0"/>
              <a:t>自主開発概要</a:t>
            </a:r>
            <a:endParaRPr kumimoji="1" lang="ja-JP" altLang="en-US" dirty="0"/>
          </a:p>
        </p:txBody>
      </p:sp>
      <p:pic>
        <p:nvPicPr>
          <p:cNvPr id="9" name="table"/>
          <p:cNvPicPr>
            <a:picLocks noChangeAspect="1"/>
          </p:cNvPicPr>
          <p:nvPr/>
        </p:nvPicPr>
        <p:blipFill>
          <a:blip r:embed="rId3"/>
          <a:stretch>
            <a:fillRect/>
          </a:stretch>
        </p:blipFill>
        <p:spPr>
          <a:xfrm>
            <a:off x="285833" y="1443586"/>
            <a:ext cx="9332186" cy="4834596"/>
          </a:xfrm>
          <a:prstGeom prst="rect">
            <a:avLst/>
          </a:prstGeom>
        </p:spPr>
      </p:pic>
      <p:sp>
        <p:nvSpPr>
          <p:cNvPr id="10" name="コンテンツ プレースホルダー 2"/>
          <p:cNvSpPr txBox="1">
            <a:spLocks/>
          </p:cNvSpPr>
          <p:nvPr/>
        </p:nvSpPr>
        <p:spPr>
          <a:xfrm>
            <a:off x="301465" y="722902"/>
            <a:ext cx="8935491" cy="974126"/>
          </a:xfrm>
          <a:prstGeom prst="rect">
            <a:avLst/>
          </a:prstGeom>
        </p:spPr>
        <p:txBody>
          <a:bodyPr lIns="168048" tIns="42012" rIns="84024" bIns="42012">
            <a:normAutofit/>
          </a:bodyPr>
          <a:ls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a:lstStyle>
          <a:p>
            <a:pPr marL="0" marR="0" lvl="0" indent="0" algn="l" defTabSz="457133"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srgbClr val="000000"/>
                </a:solidFill>
                <a:effectLst/>
                <a:uLnTx/>
                <a:uFillTx/>
                <a:latin typeface="HGP創英角ｺﾞｼｯｸUB"/>
                <a:ea typeface="HGP創英角ｺﾞｼｯｸUB"/>
                <a:cs typeface="+mn-cs"/>
              </a:rPr>
              <a:t>本案件は、</a:t>
            </a:r>
            <a:r>
              <a:rPr kumimoji="0" lang="en-US" altLang="ja-JP" sz="1800" b="0" i="0" u="none" strike="noStrike" kern="1200" cap="none" spc="0" normalizeH="0" baseline="0" noProof="0" dirty="0">
                <a:ln>
                  <a:noFill/>
                </a:ln>
                <a:solidFill>
                  <a:srgbClr val="000000"/>
                </a:solidFill>
                <a:effectLst/>
                <a:uLnTx/>
                <a:uFillTx/>
                <a:latin typeface="HGP創英角ｺﾞｼｯｸUB"/>
                <a:ea typeface="HGP創英角ｺﾞｼｯｸUB"/>
                <a:cs typeface="+mn-cs"/>
              </a:rPr>
              <a:t> FY2017</a:t>
            </a:r>
            <a:r>
              <a:rPr kumimoji="0" lang="ja-JP" altLang="en-US" sz="1800" b="0" i="0" u="none" strike="noStrike" kern="1200" cap="none" spc="0" normalizeH="0" baseline="0" noProof="0" dirty="0" smtClean="0">
                <a:ln>
                  <a:noFill/>
                </a:ln>
                <a:solidFill>
                  <a:srgbClr val="000000"/>
                </a:solidFill>
                <a:effectLst/>
                <a:uLnTx/>
                <a:uFillTx/>
                <a:latin typeface="HGP創英角ｺﾞｼｯｸUB"/>
                <a:ea typeface="HGP創英角ｺﾞｼｯｸUB"/>
                <a:cs typeface="+mn-cs"/>
              </a:rPr>
              <a:t>に </a:t>
            </a:r>
            <a:r>
              <a:rPr kumimoji="0" lang="en-US" altLang="ja-JP" sz="1800" b="0" i="0" u="none" strike="noStrike" kern="1200" cap="none" spc="0" normalizeH="0" baseline="0" noProof="0" dirty="0" smtClean="0">
                <a:ln>
                  <a:noFill/>
                </a:ln>
                <a:solidFill>
                  <a:srgbClr val="000000"/>
                </a:solidFill>
                <a:effectLst/>
                <a:uLnTx/>
                <a:uFillTx/>
                <a:latin typeface="HGP創英角ｺﾞｼｯｸUB"/>
                <a:ea typeface="HGP創英角ｺﾞｼｯｸUB"/>
                <a:cs typeface="+mn-cs"/>
              </a:rPr>
              <a:t>NTT</a:t>
            </a:r>
            <a:r>
              <a:rPr kumimoji="0" lang="ja-JP" altLang="en-US" sz="1800" b="0" i="0" u="none" strike="noStrike" kern="1200" cap="none" spc="0" normalizeH="0" baseline="0" noProof="0" dirty="0" smtClean="0">
                <a:ln>
                  <a:noFill/>
                </a:ln>
                <a:solidFill>
                  <a:srgbClr val="000000"/>
                </a:solidFill>
                <a:effectLst/>
                <a:uLnTx/>
                <a:uFillTx/>
                <a:latin typeface="HGP創英角ｺﾞｼｯｸUB"/>
                <a:ea typeface="HGP創英角ｺﾞｼｯｸUB"/>
                <a:cs typeface="+mn-cs"/>
              </a:rPr>
              <a:t> </a:t>
            </a:r>
            <a:r>
              <a:rPr kumimoji="0" lang="en-US" altLang="ja-JP" sz="1800" b="0" i="0" u="none" strike="noStrike" kern="1200" cap="none" spc="0" normalizeH="0" baseline="0" noProof="0" dirty="0" smtClean="0">
                <a:ln>
                  <a:noFill/>
                </a:ln>
                <a:solidFill>
                  <a:srgbClr val="000000"/>
                </a:solidFill>
                <a:effectLst/>
                <a:uLnTx/>
                <a:uFillTx/>
                <a:latin typeface="HGP創英角ｺﾞｼｯｸUB"/>
                <a:ea typeface="HGP創英角ｺﾞｼｯｸUB"/>
                <a:cs typeface="+mn-cs"/>
              </a:rPr>
              <a:t>SIC</a:t>
            </a:r>
            <a:r>
              <a:rPr kumimoji="0" lang="ja-JP" altLang="en-US" sz="1800" b="0" i="0" u="none" strike="noStrike" kern="1200" cap="none" spc="0" normalizeH="0" baseline="0" noProof="0" dirty="0" smtClean="0">
                <a:ln>
                  <a:noFill/>
                </a:ln>
                <a:solidFill>
                  <a:srgbClr val="000000"/>
                </a:solidFill>
                <a:effectLst/>
                <a:uLnTx/>
                <a:uFillTx/>
                <a:latin typeface="HGP創英角ｺﾞｼｯｸUB"/>
                <a:ea typeface="HGP創英角ｺﾞｼｯｸUB"/>
                <a:cs typeface="+mn-cs"/>
              </a:rPr>
              <a:t> から受託予定となっている案件のうち、</a:t>
            </a:r>
            <a:endParaRPr kumimoji="0" lang="en-US" altLang="ja-JP" sz="1800" b="0" i="0" u="none" strike="noStrike" kern="1200" cap="none" spc="0" normalizeH="0" baseline="0" noProof="0" dirty="0" smtClean="0">
              <a:ln>
                <a:noFill/>
              </a:ln>
              <a:solidFill>
                <a:srgbClr val="000000"/>
              </a:solidFill>
              <a:effectLst/>
              <a:uLnTx/>
              <a:uFillTx/>
              <a:latin typeface="HGP創英角ｺﾞｼｯｸUB"/>
              <a:ea typeface="HGP創英角ｺﾞｼｯｸUB"/>
              <a:cs typeface="+mn-cs"/>
            </a:endParaRPr>
          </a:p>
          <a:p>
            <a:pPr lvl="0"/>
            <a:r>
              <a:rPr kumimoji="0" lang="ja-JP" altLang="en-US" sz="1800" b="0" i="0" u="none" strike="noStrike" kern="1200" cap="none" spc="0" normalizeH="0" baseline="0" noProof="0" dirty="0" smtClean="0">
                <a:ln>
                  <a:noFill/>
                </a:ln>
                <a:solidFill>
                  <a:srgbClr val="000000"/>
                </a:solidFill>
                <a:effectLst/>
                <a:uLnTx/>
                <a:uFillTx/>
                <a:latin typeface="HGP創英角ｺﾞｼｯｸUB"/>
                <a:ea typeface="HGP創英角ｺﾞｼｯｸUB"/>
                <a:cs typeface="+mn-cs"/>
              </a:rPr>
              <a:t>自主</a:t>
            </a:r>
            <a:r>
              <a:rPr kumimoji="0" lang="ja-JP" altLang="en-US" sz="1800" b="0" i="0" u="none" strike="noStrike" kern="1200" cap="none" spc="0" normalizeH="0" baseline="0" noProof="0" dirty="0">
                <a:ln>
                  <a:noFill/>
                </a:ln>
                <a:solidFill>
                  <a:srgbClr val="000000"/>
                </a:solidFill>
                <a:effectLst/>
                <a:uLnTx/>
                <a:uFillTx/>
                <a:latin typeface="HGP創英角ｺﾞｼｯｸUB"/>
                <a:ea typeface="HGP創英角ｺﾞｼｯｸUB"/>
                <a:cs typeface="+mn-cs"/>
              </a:rPr>
              <a:t>開発</a:t>
            </a:r>
            <a:r>
              <a:rPr kumimoji="0" lang="ja-JP" altLang="en-US" sz="1800" b="0" i="0" u="none" strike="noStrike" kern="1200" cap="none" spc="0" normalizeH="0" baseline="0" noProof="0" dirty="0" smtClean="0">
                <a:ln>
                  <a:noFill/>
                </a:ln>
                <a:solidFill>
                  <a:srgbClr val="000000"/>
                </a:solidFill>
                <a:effectLst/>
                <a:uLnTx/>
                <a:uFillTx/>
                <a:latin typeface="HGP創英角ｺﾞｼｯｸUB"/>
                <a:ea typeface="HGP創英角ｺﾞｼｯｸUB"/>
                <a:cs typeface="+mn-cs"/>
              </a:rPr>
              <a:t>の 「機能</a:t>
            </a:r>
            <a:r>
              <a:rPr kumimoji="0" lang="ja-JP" altLang="en-US" dirty="0">
                <a:solidFill>
                  <a:srgbClr val="000000"/>
                </a:solidFill>
                <a:latin typeface="HGP創英角ｺﾞｼｯｸUB"/>
                <a:ea typeface="HGP創英角ｺﾞｼｯｸUB"/>
              </a:rPr>
              <a:t>追加」 「</a:t>
            </a:r>
            <a:r>
              <a:rPr kumimoji="0" lang="ja-JP" altLang="en-US" dirty="0" smtClean="0">
                <a:solidFill>
                  <a:srgbClr val="000000"/>
                </a:solidFill>
                <a:latin typeface="HGP創英角ｺﾞｼｯｸUB"/>
                <a:ea typeface="HGP創英角ｺﾞｼｯｸUB"/>
              </a:rPr>
              <a:t>機能改善」 </a:t>
            </a:r>
            <a:r>
              <a:rPr kumimoji="0" lang="ja-JP" altLang="en-US" sz="1800" b="0" i="0" u="none" strike="noStrike" kern="1200" cap="none" spc="0" normalizeH="0" baseline="0" noProof="0" dirty="0" smtClean="0">
                <a:ln>
                  <a:noFill/>
                </a:ln>
                <a:solidFill>
                  <a:srgbClr val="000000"/>
                </a:solidFill>
                <a:effectLst/>
                <a:uLnTx/>
                <a:uFillTx/>
                <a:latin typeface="HGP創英角ｺﾞｼｯｸUB"/>
                <a:ea typeface="HGP創英角ｺﾞｼｯｸUB"/>
                <a:cs typeface="+mn-cs"/>
              </a:rPr>
              <a:t>が該当する。</a:t>
            </a:r>
            <a:endParaRPr kumimoji="0" lang="en-US" altLang="ja-JP" sz="1800" b="0" i="0" u="none" strike="noStrike" kern="1200" cap="none" spc="0" normalizeH="0" baseline="0" noProof="0" dirty="0" smtClean="0">
              <a:ln>
                <a:noFill/>
              </a:ln>
              <a:solidFill>
                <a:srgbClr val="000000"/>
              </a:solidFill>
              <a:effectLst/>
              <a:uLnTx/>
              <a:uFillTx/>
              <a:latin typeface="HGP創英角ｺﾞｼｯｸUB"/>
              <a:ea typeface="HGP創英角ｺﾞｼｯｸUB"/>
              <a:cs typeface="+mn-cs"/>
            </a:endParaRPr>
          </a:p>
        </p:txBody>
      </p:sp>
      <p:sp>
        <p:nvSpPr>
          <p:cNvPr id="11" name="正方形/長方形 10"/>
          <p:cNvSpPr/>
          <p:nvPr/>
        </p:nvSpPr>
        <p:spPr>
          <a:xfrm>
            <a:off x="285833" y="1650043"/>
            <a:ext cx="9334335" cy="698838"/>
          </a:xfrm>
          <a:prstGeom prst="rect">
            <a:avLst/>
          </a:prstGeom>
          <a:noFill/>
          <a:ln w="28575" cap="flat" cmpd="sng" algn="ctr">
            <a:solidFill>
              <a:srgbClr val="FF0000"/>
            </a:solidFill>
            <a:prstDash val="solid"/>
          </a:ln>
          <a:effectLst/>
        </p:spPr>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marL="0" marR="0" lvl="0" indent="0" algn="ctr" defTabSz="457133"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smtClean="0">
              <a:ln>
                <a:noFill/>
              </a:ln>
              <a:solidFill>
                <a:srgbClr val="000000"/>
              </a:solidFill>
              <a:effectLst/>
              <a:uLnTx/>
              <a:uFillTx/>
              <a:latin typeface="HGP創英角ｺﾞｼｯｸUB"/>
              <a:ea typeface="HGP創英角ｺﾞｼｯｸUB"/>
              <a:cs typeface="+mn-cs"/>
            </a:endParaRPr>
          </a:p>
        </p:txBody>
      </p:sp>
    </p:spTree>
    <p:extLst>
      <p:ext uri="{BB962C8B-B14F-4D97-AF65-F5344CB8AC3E}">
        <p14:creationId xmlns:p14="http://schemas.microsoft.com/office/powerpoint/2010/main" val="1198566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lang="ja-JP" altLang="en-US" dirty="0" smtClean="0"/>
              <a:t>本打ち合わせの目的</a:t>
            </a:r>
            <a:endParaRPr kumimoji="1" lang="ja-JP" altLang="en-US" dirty="0"/>
          </a:p>
        </p:txBody>
      </p:sp>
      <p:sp>
        <p:nvSpPr>
          <p:cNvPr id="3" name="コンテンツ プレースホルダー 2"/>
          <p:cNvSpPr>
            <a:spLocks noGrp="1"/>
          </p:cNvSpPr>
          <p:nvPr>
            <p:ph idx="1"/>
          </p:nvPr>
        </p:nvSpPr>
        <p:spPr>
          <a:xfrm>
            <a:off x="344488" y="764704"/>
            <a:ext cx="9397830" cy="5256410"/>
          </a:xfrm>
        </p:spPr>
        <p:txBody>
          <a:bodyPr/>
          <a:lstStyle/>
          <a:p>
            <a:r>
              <a:rPr lang="ja-JP" altLang="en-US" dirty="0" smtClean="0"/>
              <a:t>以下の成果物の品質</a:t>
            </a:r>
            <a:r>
              <a:rPr lang="ja-JP" altLang="en-US" dirty="0"/>
              <a:t>報告、および</a:t>
            </a:r>
            <a:r>
              <a:rPr lang="ja-JP" altLang="en-US" u="sng" dirty="0" smtClean="0">
                <a:solidFill>
                  <a:srgbClr val="FF0000"/>
                </a:solidFill>
              </a:rPr>
              <a:t>納品・リリースのご承認</a:t>
            </a:r>
            <a:r>
              <a:rPr lang="en-US" altLang="ja-JP" dirty="0" smtClean="0"/>
              <a:t>※</a:t>
            </a:r>
            <a:r>
              <a:rPr lang="ja-JP" altLang="en-US" dirty="0" smtClean="0"/>
              <a:t>１</a:t>
            </a:r>
            <a:endParaRPr kumimoji="1" lang="en-US" altLang="ja-JP" dirty="0" smtClean="0"/>
          </a:p>
          <a:p>
            <a:r>
              <a:rPr kumimoji="1" lang="ja-JP" altLang="en-US" dirty="0" smtClean="0"/>
              <a:t>①　</a:t>
            </a:r>
            <a:r>
              <a:rPr kumimoji="1" lang="en-US" altLang="ja-JP" dirty="0" smtClean="0"/>
              <a:t>Macchinetta17A</a:t>
            </a:r>
            <a:r>
              <a:rPr kumimoji="1" lang="ja-JP" altLang="en-US" dirty="0" smtClean="0"/>
              <a:t>自主開発の納品物</a:t>
            </a:r>
            <a:r>
              <a:rPr kumimoji="1" lang="en-US" altLang="ja-JP" dirty="0" smtClean="0"/>
              <a:t>※</a:t>
            </a:r>
            <a:r>
              <a:rPr kumimoji="1" lang="ja-JP" altLang="en-US" dirty="0" smtClean="0"/>
              <a:t>２</a:t>
            </a:r>
            <a:endParaRPr kumimoji="1" lang="en-US" altLang="ja-JP" dirty="0" smtClean="0"/>
          </a:p>
          <a:p>
            <a:r>
              <a:rPr kumimoji="1" lang="ja-JP" altLang="en-US" dirty="0" smtClean="0"/>
              <a:t>②　上記に先立った、</a:t>
            </a:r>
            <a:r>
              <a:rPr kumimoji="1" lang="en-US" altLang="ja-JP" dirty="0" smtClean="0"/>
              <a:t>TERASOLUNA</a:t>
            </a:r>
            <a:r>
              <a:rPr kumimoji="1" lang="ja-JP" altLang="en-US" dirty="0" smtClean="0"/>
              <a:t>共通ライブラリの</a:t>
            </a:r>
            <a:r>
              <a:rPr kumimoji="1" lang="en-US" altLang="ja-JP" dirty="0" smtClean="0"/>
              <a:t>OSS</a:t>
            </a:r>
            <a:r>
              <a:rPr kumimoji="1" lang="ja-JP" altLang="en-US" dirty="0" smtClean="0"/>
              <a:t>プレリリース対象</a:t>
            </a:r>
            <a:r>
              <a:rPr kumimoji="1" lang="en-US" altLang="ja-JP" dirty="0" smtClean="0"/>
              <a:t>※</a:t>
            </a:r>
            <a:r>
              <a:rPr kumimoji="1" lang="ja-JP" altLang="en-US" dirty="0" smtClean="0"/>
              <a:t>３</a:t>
            </a:r>
            <a:endParaRPr kumimoji="1" lang="ja-JP" altLang="en-US" dirty="0"/>
          </a:p>
        </p:txBody>
      </p:sp>
      <p:sp>
        <p:nvSpPr>
          <p:cNvPr id="4" name="テキスト ボックス 3"/>
          <p:cNvSpPr txBox="1"/>
          <p:nvPr/>
        </p:nvSpPr>
        <p:spPr>
          <a:xfrm>
            <a:off x="713773" y="4869160"/>
            <a:ext cx="8021748" cy="1569660"/>
          </a:xfrm>
          <a:prstGeom prst="rect">
            <a:avLst/>
          </a:prstGeom>
          <a:noFill/>
        </p:spPr>
        <p:txBody>
          <a:bodyPr wrap="none" rtlCol="0">
            <a:spAutoFit/>
          </a:bodyPr>
          <a:lstStyle/>
          <a:p>
            <a:r>
              <a:rPr kumimoji="1" lang="en-US" altLang="ja-JP" sz="1600" dirty="0" smtClean="0"/>
              <a:t>※</a:t>
            </a:r>
            <a:r>
              <a:rPr kumimoji="1" lang="ja-JP" altLang="en-US" sz="1600" dirty="0" smtClean="0"/>
              <a:t>１　本受託案件の契約形態は終了判定会議必須案件。決裁権者の事前承認の元、</a:t>
            </a:r>
            <a:endParaRPr kumimoji="1" lang="en-US" altLang="ja-JP" sz="1600" dirty="0" smtClean="0"/>
          </a:p>
          <a:p>
            <a:r>
              <a:rPr lang="ja-JP" altLang="en-US" sz="1600" dirty="0" smtClean="0"/>
              <a:t> </a:t>
            </a:r>
            <a:r>
              <a:rPr lang="ja-JP" altLang="en-US" sz="1600" dirty="0"/>
              <a:t>　　　</a:t>
            </a:r>
            <a:r>
              <a:rPr kumimoji="1" lang="ja-JP" altLang="en-US" sz="1600" dirty="0" smtClean="0"/>
              <a:t>部長の対面承認</a:t>
            </a:r>
            <a:r>
              <a:rPr lang="ja-JP" altLang="en-US" sz="1600" dirty="0"/>
              <a:t>、</a:t>
            </a:r>
            <a:r>
              <a:rPr lang="ja-JP" altLang="en-US" sz="1600" dirty="0" smtClean="0"/>
              <a:t>および机上の終了判定会議にて実施</a:t>
            </a:r>
            <a:r>
              <a:rPr lang="ja-JP" altLang="en-US" sz="1600" dirty="0"/>
              <a:t>する</a:t>
            </a:r>
            <a:r>
              <a:rPr lang="ja-JP" altLang="en-US" sz="1600" dirty="0" smtClean="0"/>
              <a:t>。</a:t>
            </a:r>
            <a:endParaRPr lang="en-US" altLang="ja-JP" sz="1600" dirty="0" smtClean="0"/>
          </a:p>
          <a:p>
            <a:r>
              <a:rPr kumimoji="1" lang="en-US" altLang="ja-JP" sz="1600" dirty="0" smtClean="0"/>
              <a:t>※</a:t>
            </a:r>
            <a:r>
              <a:rPr kumimoji="1" lang="ja-JP" altLang="en-US" sz="1600" dirty="0" smtClean="0"/>
              <a:t>２　成果提供後、単純変換を経て</a:t>
            </a:r>
            <a:r>
              <a:rPr kumimoji="1" lang="en-US" altLang="ja-JP" sz="1600" dirty="0" smtClean="0"/>
              <a:t>TERASOLUNA FW</a:t>
            </a:r>
            <a:r>
              <a:rPr kumimoji="1" lang="ja-JP" altLang="en-US" sz="1600" dirty="0" smtClean="0"/>
              <a:t>としてリリース</a:t>
            </a:r>
            <a:r>
              <a:rPr lang="ja-JP" altLang="en-US" sz="1600" dirty="0" smtClean="0"/>
              <a:t>するため、</a:t>
            </a:r>
            <a:endParaRPr lang="en-US" altLang="ja-JP" sz="1600" dirty="0" smtClean="0"/>
          </a:p>
          <a:p>
            <a:r>
              <a:rPr lang="ja-JP" altLang="en-US" sz="1600" dirty="0"/>
              <a:t>　</a:t>
            </a:r>
            <a:r>
              <a:rPr lang="ja-JP" altLang="en-US" sz="1600" dirty="0" smtClean="0"/>
              <a:t>　　 </a:t>
            </a:r>
            <a:r>
              <a:rPr lang="en-US" altLang="ja-JP" sz="1600" dirty="0" smtClean="0"/>
              <a:t>TERASOLUNA FW</a:t>
            </a:r>
            <a:r>
              <a:rPr lang="ja-JP" altLang="en-US" sz="1600" dirty="0" smtClean="0"/>
              <a:t>リリースの観点でも品質確認をいただきたい。</a:t>
            </a:r>
            <a:endParaRPr kumimoji="1" lang="en-US" altLang="ja-JP" sz="1600" dirty="0" smtClean="0"/>
          </a:p>
          <a:p>
            <a:r>
              <a:rPr kumimoji="1" lang="en-US" altLang="ja-JP" sz="1600" dirty="0" smtClean="0"/>
              <a:t>※</a:t>
            </a:r>
            <a:r>
              <a:rPr kumimoji="1" lang="ja-JP" altLang="en-US" sz="1600" dirty="0" smtClean="0"/>
              <a:t>３　</a:t>
            </a:r>
            <a:r>
              <a:rPr lang="ja-JP" altLang="en-US" sz="1600" dirty="0" smtClean="0"/>
              <a:t>①が</a:t>
            </a:r>
            <a:r>
              <a:rPr lang="en-US" altLang="ja-JP" sz="1600" dirty="0" smtClean="0"/>
              <a:t>OSS</a:t>
            </a:r>
            <a:r>
              <a:rPr lang="ja-JP" altLang="en-US" sz="1600" dirty="0" smtClean="0"/>
              <a:t>の一つとして②を利用するため事前</a:t>
            </a:r>
            <a:r>
              <a:rPr lang="en-US" altLang="ja-JP" sz="1600" dirty="0" smtClean="0"/>
              <a:t>OSS</a:t>
            </a:r>
            <a:r>
              <a:rPr lang="ja-JP" altLang="en-US" sz="1600" dirty="0" smtClean="0"/>
              <a:t>化が必須。</a:t>
            </a:r>
            <a:r>
              <a:rPr lang="en-US" altLang="ja-JP" sz="1600" dirty="0" smtClean="0"/>
              <a:t>OSS</a:t>
            </a:r>
            <a:r>
              <a:rPr lang="ja-JP" altLang="en-US" sz="1600" dirty="0" smtClean="0"/>
              <a:t>として公開はするが、</a:t>
            </a:r>
            <a:endParaRPr lang="en-US" altLang="ja-JP" sz="1600" dirty="0" smtClean="0"/>
          </a:p>
          <a:p>
            <a:r>
              <a:rPr lang="ja-JP" altLang="en-US" sz="1600" dirty="0"/>
              <a:t>　</a:t>
            </a:r>
            <a:r>
              <a:rPr lang="ja-JP" altLang="en-US" sz="1600" dirty="0" smtClean="0"/>
              <a:t>　　 当社内へのリリース周知は定期リリース日</a:t>
            </a:r>
            <a:r>
              <a:rPr lang="en-US" altLang="ja-JP" sz="1600" dirty="0" smtClean="0"/>
              <a:t>2018/3/16</a:t>
            </a:r>
            <a:r>
              <a:rPr lang="ja-JP" altLang="en-US" sz="1600" dirty="0" smtClean="0"/>
              <a:t>（仮）まで実施しない。</a:t>
            </a:r>
            <a:endParaRPr kumimoji="1" lang="ja-JP" altLang="en-US" sz="1600" dirty="0"/>
          </a:p>
        </p:txBody>
      </p:sp>
      <p:graphicFrame>
        <p:nvGraphicFramePr>
          <p:cNvPr id="5" name="表 4"/>
          <p:cNvGraphicFramePr>
            <a:graphicFrameLocks noGrp="1"/>
          </p:cNvGraphicFramePr>
          <p:nvPr>
            <p:extLst>
              <p:ext uri="{D42A27DB-BD31-4B8C-83A1-F6EECF244321}">
                <p14:modId xmlns:p14="http://schemas.microsoft.com/office/powerpoint/2010/main" val="3473651822"/>
              </p:ext>
            </p:extLst>
          </p:nvPr>
        </p:nvGraphicFramePr>
        <p:xfrm>
          <a:off x="344488" y="2060848"/>
          <a:ext cx="8784975" cy="2758661"/>
        </p:xfrm>
        <a:graphic>
          <a:graphicData uri="http://schemas.openxmlformats.org/drawingml/2006/table">
            <a:tbl>
              <a:tblPr firstRow="1" bandRow="1">
                <a:tableStyleId>{5C22544A-7EE6-4342-B048-85BDC9FD1C3A}</a:tableStyleId>
              </a:tblPr>
              <a:tblGrid>
                <a:gridCol w="1756995">
                  <a:extLst>
                    <a:ext uri="{9D8B030D-6E8A-4147-A177-3AD203B41FA5}">
                      <a16:colId xmlns:a16="http://schemas.microsoft.com/office/drawing/2014/main" val="20000"/>
                    </a:ext>
                  </a:extLst>
                </a:gridCol>
                <a:gridCol w="1756995">
                  <a:extLst>
                    <a:ext uri="{9D8B030D-6E8A-4147-A177-3AD203B41FA5}">
                      <a16:colId xmlns:a16="http://schemas.microsoft.com/office/drawing/2014/main" val="20001"/>
                    </a:ext>
                  </a:extLst>
                </a:gridCol>
                <a:gridCol w="1756995">
                  <a:extLst>
                    <a:ext uri="{9D8B030D-6E8A-4147-A177-3AD203B41FA5}">
                      <a16:colId xmlns:a16="http://schemas.microsoft.com/office/drawing/2014/main" val="20002"/>
                    </a:ext>
                  </a:extLst>
                </a:gridCol>
                <a:gridCol w="1756995">
                  <a:extLst>
                    <a:ext uri="{9D8B030D-6E8A-4147-A177-3AD203B41FA5}">
                      <a16:colId xmlns:a16="http://schemas.microsoft.com/office/drawing/2014/main" val="20003"/>
                    </a:ext>
                  </a:extLst>
                </a:gridCol>
                <a:gridCol w="1756995">
                  <a:extLst>
                    <a:ext uri="{9D8B030D-6E8A-4147-A177-3AD203B41FA5}">
                      <a16:colId xmlns:a16="http://schemas.microsoft.com/office/drawing/2014/main" val="20004"/>
                    </a:ext>
                  </a:extLst>
                </a:gridCol>
              </a:tblGrid>
              <a:tr h="360040">
                <a:tc>
                  <a:txBody>
                    <a:bodyPr/>
                    <a:lstStyle/>
                    <a:p>
                      <a:endParaRPr kumimoji="1" lang="ja-JP" altLang="en-US" dirty="0">
                        <a:solidFill>
                          <a:sysClr val="windowText" lastClr="000000"/>
                        </a:solidFill>
                      </a:endParaRPr>
                    </a:p>
                  </a:txBody>
                  <a:tcPr/>
                </a:tc>
                <a:tc>
                  <a:txBody>
                    <a:bodyPr/>
                    <a:lstStyle/>
                    <a:p>
                      <a:r>
                        <a:rPr kumimoji="1" lang="en-US" altLang="ja-JP" dirty="0" smtClean="0">
                          <a:solidFill>
                            <a:sysClr val="windowText" lastClr="000000"/>
                          </a:solidFill>
                        </a:rPr>
                        <a:t>12</a:t>
                      </a:r>
                      <a:r>
                        <a:rPr kumimoji="1" lang="ja-JP" altLang="en-US" dirty="0" smtClean="0">
                          <a:solidFill>
                            <a:sysClr val="windowText" lastClr="000000"/>
                          </a:solidFill>
                        </a:rPr>
                        <a:t>月</a:t>
                      </a:r>
                      <a:r>
                        <a:rPr kumimoji="1" lang="en-US" altLang="ja-JP" dirty="0" smtClean="0">
                          <a:solidFill>
                            <a:sysClr val="windowText" lastClr="000000"/>
                          </a:solidFill>
                        </a:rPr>
                        <a:t>/2017</a:t>
                      </a:r>
                      <a:endParaRPr kumimoji="1" lang="ja-JP" altLang="en-US" dirty="0">
                        <a:solidFill>
                          <a:sysClr val="windowText" lastClr="000000"/>
                        </a:solidFill>
                      </a:endParaRPr>
                    </a:p>
                  </a:txBody>
                  <a:tcPr/>
                </a:tc>
                <a:tc>
                  <a:txBody>
                    <a:bodyPr/>
                    <a:lstStyle/>
                    <a:p>
                      <a:r>
                        <a:rPr kumimoji="1" lang="en-US" altLang="ja-JP" dirty="0" smtClean="0">
                          <a:solidFill>
                            <a:sysClr val="windowText" lastClr="000000"/>
                          </a:solidFill>
                        </a:rPr>
                        <a:t>1</a:t>
                      </a:r>
                      <a:r>
                        <a:rPr kumimoji="1" lang="ja-JP" altLang="en-US" dirty="0" smtClean="0">
                          <a:solidFill>
                            <a:sysClr val="windowText" lastClr="000000"/>
                          </a:solidFill>
                        </a:rPr>
                        <a:t>月</a:t>
                      </a:r>
                      <a:r>
                        <a:rPr kumimoji="1" lang="en-US" altLang="ja-JP" dirty="0" smtClean="0">
                          <a:solidFill>
                            <a:sysClr val="windowText" lastClr="000000"/>
                          </a:solidFill>
                        </a:rPr>
                        <a:t>/2018</a:t>
                      </a:r>
                      <a:endParaRPr kumimoji="1" lang="ja-JP" altLang="en-US" dirty="0">
                        <a:solidFill>
                          <a:sysClr val="windowText" lastClr="000000"/>
                        </a:solidFill>
                      </a:endParaRPr>
                    </a:p>
                  </a:txBody>
                  <a:tcPr/>
                </a:tc>
                <a:tc>
                  <a:txBody>
                    <a:bodyPr/>
                    <a:lstStyle/>
                    <a:p>
                      <a:r>
                        <a:rPr kumimoji="1" lang="en-US" altLang="ja-JP" dirty="0" smtClean="0">
                          <a:solidFill>
                            <a:sysClr val="windowText" lastClr="000000"/>
                          </a:solidFill>
                        </a:rPr>
                        <a:t>2</a:t>
                      </a:r>
                      <a:r>
                        <a:rPr kumimoji="1" lang="ja-JP" altLang="en-US" dirty="0" smtClean="0">
                          <a:solidFill>
                            <a:sysClr val="windowText" lastClr="000000"/>
                          </a:solidFill>
                        </a:rPr>
                        <a:t>月</a:t>
                      </a:r>
                      <a:endParaRPr kumimoji="1" lang="ja-JP" altLang="en-US" dirty="0">
                        <a:solidFill>
                          <a:sysClr val="windowText" lastClr="000000"/>
                        </a:solidFill>
                      </a:endParaRPr>
                    </a:p>
                  </a:txBody>
                  <a:tcPr/>
                </a:tc>
                <a:tc>
                  <a:txBody>
                    <a:bodyPr/>
                    <a:lstStyle/>
                    <a:p>
                      <a:r>
                        <a:rPr kumimoji="1" lang="en-US" altLang="ja-JP" dirty="0" smtClean="0">
                          <a:solidFill>
                            <a:sysClr val="windowText" lastClr="000000"/>
                          </a:solidFill>
                        </a:rPr>
                        <a:t>3</a:t>
                      </a:r>
                      <a:r>
                        <a:rPr kumimoji="1" lang="ja-JP" altLang="en-US" dirty="0" smtClean="0">
                          <a:solidFill>
                            <a:sysClr val="windowText" lastClr="000000"/>
                          </a:solidFill>
                        </a:rPr>
                        <a:t>月</a:t>
                      </a:r>
                      <a:endParaRPr kumimoji="1" lang="ja-JP" altLang="en-US" dirty="0">
                        <a:solidFill>
                          <a:sysClr val="windowText" lastClr="000000"/>
                        </a:solidFill>
                      </a:endParaRPr>
                    </a:p>
                  </a:txBody>
                  <a:tcPr/>
                </a:tc>
                <a:extLst>
                  <a:ext uri="{0D108BD9-81ED-4DB2-BD59-A6C34878D82A}">
                    <a16:rowId xmlns:a16="http://schemas.microsoft.com/office/drawing/2014/main" val="10000"/>
                  </a:ext>
                </a:extLst>
              </a:tr>
              <a:tr h="1188132">
                <a:tc>
                  <a:txBody>
                    <a:bodyPr/>
                    <a:lstStyle/>
                    <a:p>
                      <a:r>
                        <a:rPr kumimoji="1" lang="en-US" altLang="ja-JP" dirty="0" smtClean="0">
                          <a:solidFill>
                            <a:sysClr val="windowText" lastClr="000000"/>
                          </a:solidFill>
                        </a:rPr>
                        <a:t>TERASOLUNA</a:t>
                      </a:r>
                      <a:r>
                        <a:rPr kumimoji="1" lang="en-US" altLang="ja-JP" baseline="0" dirty="0" smtClean="0">
                          <a:solidFill>
                            <a:sysClr val="windowText" lastClr="000000"/>
                          </a:solidFill>
                        </a:rPr>
                        <a:t> FW</a:t>
                      </a:r>
                      <a:endParaRPr kumimoji="1" lang="ja-JP" altLang="en-US" dirty="0">
                        <a:solidFill>
                          <a:sysClr val="windowText" lastClr="000000"/>
                        </a:solidFill>
                      </a:endParaRPr>
                    </a:p>
                  </a:txBody>
                  <a:tcPr/>
                </a:tc>
                <a:tc>
                  <a:txBody>
                    <a:bodyPr/>
                    <a:lstStyle/>
                    <a:p>
                      <a:endParaRPr kumimoji="1" lang="ja-JP" altLang="en-US" dirty="0">
                        <a:solidFill>
                          <a:sysClr val="windowText" lastClr="000000"/>
                        </a:solidFill>
                      </a:endParaRPr>
                    </a:p>
                  </a:txBody>
                  <a:tcPr/>
                </a:tc>
                <a:tc>
                  <a:txBody>
                    <a:bodyPr/>
                    <a:lstStyle/>
                    <a:p>
                      <a:endParaRPr kumimoji="1" lang="ja-JP" altLang="en-US">
                        <a:solidFill>
                          <a:sysClr val="windowText" lastClr="000000"/>
                        </a:solidFill>
                      </a:endParaRPr>
                    </a:p>
                  </a:txBody>
                  <a:tcPr/>
                </a:tc>
                <a:tc>
                  <a:txBody>
                    <a:bodyPr/>
                    <a:lstStyle/>
                    <a:p>
                      <a:endParaRPr kumimoji="1" lang="ja-JP" altLang="en-US" dirty="0">
                        <a:solidFill>
                          <a:sysClr val="windowText" lastClr="000000"/>
                        </a:solidFill>
                      </a:endParaRPr>
                    </a:p>
                  </a:txBody>
                  <a:tcPr/>
                </a:tc>
                <a:tc>
                  <a:txBody>
                    <a:bodyPr/>
                    <a:lstStyle/>
                    <a:p>
                      <a:endParaRPr kumimoji="1" lang="ja-JP" altLang="en-US" dirty="0">
                        <a:solidFill>
                          <a:sysClr val="windowText" lastClr="000000"/>
                        </a:solidFill>
                      </a:endParaRPr>
                    </a:p>
                  </a:txBody>
                  <a:tcPr/>
                </a:tc>
                <a:extLst>
                  <a:ext uri="{0D108BD9-81ED-4DB2-BD59-A6C34878D82A}">
                    <a16:rowId xmlns:a16="http://schemas.microsoft.com/office/drawing/2014/main" val="10001"/>
                  </a:ext>
                </a:extLst>
              </a:tr>
              <a:tr h="1188132">
                <a:tc>
                  <a:txBody>
                    <a:bodyPr/>
                    <a:lstStyle/>
                    <a:p>
                      <a:r>
                        <a:rPr kumimoji="1" lang="en-US" altLang="ja-JP" dirty="0" err="1" smtClean="0">
                          <a:solidFill>
                            <a:sysClr val="windowText" lastClr="000000"/>
                          </a:solidFill>
                        </a:rPr>
                        <a:t>Macchinetta</a:t>
                      </a:r>
                      <a:endParaRPr kumimoji="1" lang="ja-JP" altLang="en-US" dirty="0">
                        <a:solidFill>
                          <a:sysClr val="windowText" lastClr="000000"/>
                        </a:solidFill>
                      </a:endParaRPr>
                    </a:p>
                  </a:txBody>
                  <a:tcPr/>
                </a:tc>
                <a:tc>
                  <a:txBody>
                    <a:bodyPr/>
                    <a:lstStyle/>
                    <a:p>
                      <a:endParaRPr kumimoji="1" lang="ja-JP" altLang="en-US" dirty="0">
                        <a:solidFill>
                          <a:sysClr val="windowText" lastClr="000000"/>
                        </a:solidFill>
                      </a:endParaRPr>
                    </a:p>
                  </a:txBody>
                  <a:tcPr/>
                </a:tc>
                <a:tc>
                  <a:txBody>
                    <a:bodyPr/>
                    <a:lstStyle/>
                    <a:p>
                      <a:endParaRPr kumimoji="1" lang="ja-JP" altLang="en-US">
                        <a:solidFill>
                          <a:sysClr val="windowText" lastClr="000000"/>
                        </a:solidFill>
                      </a:endParaRPr>
                    </a:p>
                  </a:txBody>
                  <a:tcPr/>
                </a:tc>
                <a:tc>
                  <a:txBody>
                    <a:bodyPr/>
                    <a:lstStyle/>
                    <a:p>
                      <a:endParaRPr kumimoji="1" lang="ja-JP" altLang="en-US" dirty="0">
                        <a:solidFill>
                          <a:sysClr val="windowText" lastClr="000000"/>
                        </a:solidFill>
                      </a:endParaRPr>
                    </a:p>
                  </a:txBody>
                  <a:tcPr/>
                </a:tc>
                <a:tc>
                  <a:txBody>
                    <a:bodyPr/>
                    <a:lstStyle/>
                    <a:p>
                      <a:endParaRPr kumimoji="1" lang="ja-JP" altLang="en-US" dirty="0">
                        <a:solidFill>
                          <a:sysClr val="windowText" lastClr="000000"/>
                        </a:solidFill>
                      </a:endParaRPr>
                    </a:p>
                  </a:txBody>
                  <a:tcPr/>
                </a:tc>
                <a:extLst>
                  <a:ext uri="{0D108BD9-81ED-4DB2-BD59-A6C34878D82A}">
                    <a16:rowId xmlns:a16="http://schemas.microsoft.com/office/drawing/2014/main" val="10002"/>
                  </a:ext>
                </a:extLst>
              </a:tr>
            </a:tbl>
          </a:graphicData>
        </a:graphic>
      </p:graphicFrame>
      <p:sp>
        <p:nvSpPr>
          <p:cNvPr id="6" name="テキスト ボックス 5"/>
          <p:cNvSpPr txBox="1"/>
          <p:nvPr/>
        </p:nvSpPr>
        <p:spPr>
          <a:xfrm>
            <a:off x="2759566" y="2598380"/>
            <a:ext cx="1457450" cy="523220"/>
          </a:xfrm>
          <a:prstGeom prst="rect">
            <a:avLst/>
          </a:prstGeom>
          <a:noFill/>
        </p:spPr>
        <p:txBody>
          <a:bodyPr wrap="none" rtlCol="0">
            <a:spAutoFit/>
          </a:bodyPr>
          <a:lstStyle/>
          <a:p>
            <a:r>
              <a:rPr lang="ja-JP" altLang="en-US" sz="1400" dirty="0" smtClean="0">
                <a:solidFill>
                  <a:srgbClr val="FF0000"/>
                </a:solidFill>
              </a:rPr>
              <a:t>▲共通ライブラリ</a:t>
            </a:r>
            <a:endParaRPr lang="en-US" altLang="ja-JP" sz="1400" dirty="0" smtClean="0">
              <a:solidFill>
                <a:srgbClr val="FF0000"/>
              </a:solidFill>
            </a:endParaRPr>
          </a:p>
          <a:p>
            <a:r>
              <a:rPr lang="ja-JP" altLang="en-US" sz="1400" dirty="0">
                <a:solidFill>
                  <a:srgbClr val="FF0000"/>
                </a:solidFill>
              </a:rPr>
              <a:t>　</a:t>
            </a:r>
            <a:r>
              <a:rPr lang="ja-JP" altLang="en-US" sz="1400" dirty="0" smtClean="0">
                <a:solidFill>
                  <a:srgbClr val="FF0000"/>
                </a:solidFill>
              </a:rPr>
              <a:t> </a:t>
            </a:r>
            <a:r>
              <a:rPr lang="en-US" altLang="ja-JP" sz="1400" dirty="0" smtClean="0">
                <a:solidFill>
                  <a:srgbClr val="FF0000"/>
                </a:solidFill>
              </a:rPr>
              <a:t>OSS</a:t>
            </a:r>
            <a:r>
              <a:rPr lang="ja-JP" altLang="en-US" sz="1400" dirty="0" smtClean="0">
                <a:solidFill>
                  <a:srgbClr val="FF0000"/>
                </a:solidFill>
              </a:rPr>
              <a:t>化</a:t>
            </a:r>
            <a:endParaRPr kumimoji="1" lang="ja-JP" altLang="en-US" sz="1400" dirty="0">
              <a:solidFill>
                <a:srgbClr val="FF0000"/>
              </a:solidFill>
            </a:endParaRPr>
          </a:p>
        </p:txBody>
      </p:sp>
      <p:sp>
        <p:nvSpPr>
          <p:cNvPr id="8" name="テキスト ボックス 7"/>
          <p:cNvSpPr txBox="1"/>
          <p:nvPr/>
        </p:nvSpPr>
        <p:spPr>
          <a:xfrm>
            <a:off x="3047598" y="3645024"/>
            <a:ext cx="1401346" cy="523220"/>
          </a:xfrm>
          <a:prstGeom prst="rect">
            <a:avLst/>
          </a:prstGeom>
          <a:noFill/>
        </p:spPr>
        <p:txBody>
          <a:bodyPr wrap="none" rtlCol="0">
            <a:spAutoFit/>
          </a:bodyPr>
          <a:lstStyle/>
          <a:p>
            <a:r>
              <a:rPr lang="ja-JP" altLang="en-US" sz="1400" dirty="0" smtClean="0">
                <a:solidFill>
                  <a:srgbClr val="FF0000"/>
                </a:solidFill>
              </a:rPr>
              <a:t>▲</a:t>
            </a:r>
            <a:r>
              <a:rPr lang="en-US" altLang="ja-JP" sz="1400" dirty="0" smtClean="0">
                <a:solidFill>
                  <a:srgbClr val="FF0000"/>
                </a:solidFill>
              </a:rPr>
              <a:t>17A</a:t>
            </a:r>
            <a:r>
              <a:rPr lang="ja-JP" altLang="en-US" sz="1400" dirty="0" smtClean="0">
                <a:solidFill>
                  <a:srgbClr val="FF0000"/>
                </a:solidFill>
              </a:rPr>
              <a:t>自主開発</a:t>
            </a:r>
            <a:endParaRPr lang="en-US" altLang="ja-JP" sz="1400" dirty="0" smtClean="0">
              <a:solidFill>
                <a:srgbClr val="FF0000"/>
              </a:solidFill>
            </a:endParaRPr>
          </a:p>
          <a:p>
            <a:r>
              <a:rPr kumimoji="1" lang="en-US" altLang="ja-JP" sz="1400" dirty="0" smtClean="0">
                <a:solidFill>
                  <a:srgbClr val="FF0000"/>
                </a:solidFill>
              </a:rPr>
              <a:t>   </a:t>
            </a:r>
            <a:r>
              <a:rPr kumimoji="1" lang="ja-JP" altLang="en-US" sz="1400" dirty="0" smtClean="0">
                <a:solidFill>
                  <a:srgbClr val="FF0000"/>
                </a:solidFill>
              </a:rPr>
              <a:t>納品</a:t>
            </a:r>
            <a:endParaRPr kumimoji="1" lang="ja-JP" altLang="en-US" sz="1400" dirty="0">
              <a:solidFill>
                <a:srgbClr val="FF0000"/>
              </a:solidFill>
            </a:endParaRPr>
          </a:p>
        </p:txBody>
      </p:sp>
      <p:sp>
        <p:nvSpPr>
          <p:cNvPr id="9" name="テキスト ボックス 8"/>
          <p:cNvSpPr txBox="1"/>
          <p:nvPr/>
        </p:nvSpPr>
        <p:spPr>
          <a:xfrm>
            <a:off x="6321152" y="3645024"/>
            <a:ext cx="1673856" cy="523220"/>
          </a:xfrm>
          <a:prstGeom prst="rect">
            <a:avLst/>
          </a:prstGeom>
          <a:noFill/>
        </p:spPr>
        <p:txBody>
          <a:bodyPr wrap="none" rtlCol="0">
            <a:spAutoFit/>
          </a:bodyPr>
          <a:lstStyle/>
          <a:p>
            <a:r>
              <a:rPr lang="ja-JP" altLang="en-US" sz="1400" dirty="0" smtClean="0"/>
              <a:t>▲各社</a:t>
            </a:r>
            <a:endParaRPr lang="en-US" altLang="ja-JP" sz="1400" dirty="0" smtClean="0"/>
          </a:p>
          <a:p>
            <a:r>
              <a:rPr lang="ja-JP" altLang="en-US" sz="1400" dirty="0" smtClean="0"/>
              <a:t>   成果提供</a:t>
            </a:r>
            <a:r>
              <a:rPr lang="en-US" altLang="ja-JP" sz="1400" dirty="0" smtClean="0"/>
              <a:t>/OSS</a:t>
            </a:r>
            <a:r>
              <a:rPr lang="ja-JP" altLang="en-US" sz="1400" dirty="0" smtClean="0"/>
              <a:t>化</a:t>
            </a:r>
            <a:endParaRPr lang="en-US" altLang="ja-JP" sz="1400" dirty="0" smtClean="0"/>
          </a:p>
        </p:txBody>
      </p:sp>
      <p:sp>
        <p:nvSpPr>
          <p:cNvPr id="10" name="テキスト ボックス 9"/>
          <p:cNvSpPr txBox="1"/>
          <p:nvPr/>
        </p:nvSpPr>
        <p:spPr>
          <a:xfrm>
            <a:off x="7761312" y="2598380"/>
            <a:ext cx="2143536" cy="523220"/>
          </a:xfrm>
          <a:prstGeom prst="rect">
            <a:avLst/>
          </a:prstGeom>
          <a:noFill/>
        </p:spPr>
        <p:txBody>
          <a:bodyPr wrap="none" rtlCol="0">
            <a:spAutoFit/>
          </a:bodyPr>
          <a:lstStyle/>
          <a:p>
            <a:r>
              <a:rPr lang="ja-JP" altLang="en-US" sz="1400" dirty="0" smtClean="0"/>
              <a:t>▲共通ライブラリ以外</a:t>
            </a:r>
            <a:endParaRPr lang="en-US" altLang="ja-JP" sz="1400" dirty="0" smtClean="0"/>
          </a:p>
          <a:p>
            <a:r>
              <a:rPr lang="ja-JP" altLang="en-US" sz="1400" dirty="0" smtClean="0"/>
              <a:t> </a:t>
            </a:r>
            <a:r>
              <a:rPr lang="en-US" altLang="ja-JP" sz="1400" dirty="0" smtClean="0"/>
              <a:t>OSS</a:t>
            </a:r>
            <a:r>
              <a:rPr lang="ja-JP" altLang="en-US" sz="1400" dirty="0" smtClean="0"/>
              <a:t>化・リリース社内周知</a:t>
            </a:r>
            <a:endParaRPr lang="en-US" altLang="ja-JP" sz="1400" dirty="0" smtClean="0"/>
          </a:p>
        </p:txBody>
      </p:sp>
      <p:cxnSp>
        <p:nvCxnSpPr>
          <p:cNvPr id="12" name="カギ線コネクタ 11"/>
          <p:cNvCxnSpPr>
            <a:stCxn id="6" idx="2"/>
            <a:endCxn id="8" idx="0"/>
          </p:cNvCxnSpPr>
          <p:nvPr/>
        </p:nvCxnSpPr>
        <p:spPr>
          <a:xfrm rot="16200000" flipH="1">
            <a:off x="3356569" y="3253322"/>
            <a:ext cx="523424" cy="259980"/>
          </a:xfrm>
          <a:prstGeom prst="bentConnector3">
            <a:avLst/>
          </a:prstGeom>
          <a:ln>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3" name="カギ線コネクタ 12"/>
          <p:cNvCxnSpPr>
            <a:stCxn id="8" idx="3"/>
            <a:endCxn id="9" idx="1"/>
          </p:cNvCxnSpPr>
          <p:nvPr/>
        </p:nvCxnSpPr>
        <p:spPr>
          <a:xfrm>
            <a:off x="4448944" y="3906634"/>
            <a:ext cx="1872208" cy="12700"/>
          </a:xfrm>
          <a:prstGeom prst="bentConnector3">
            <a:avLst/>
          </a:prstGeom>
          <a:ln>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カギ線コネクタ 16"/>
          <p:cNvCxnSpPr>
            <a:stCxn id="9" idx="0"/>
            <a:endCxn id="10" idx="2"/>
          </p:cNvCxnSpPr>
          <p:nvPr/>
        </p:nvCxnSpPr>
        <p:spPr>
          <a:xfrm rot="5400000" flipH="1" flipV="1">
            <a:off x="7733868" y="2545812"/>
            <a:ext cx="523424" cy="1675000"/>
          </a:xfrm>
          <a:prstGeom prst="bentConnector3">
            <a:avLst>
              <a:gd name="adj1" fmla="val 50000"/>
            </a:avLst>
          </a:prstGeom>
          <a:ln>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0" name="テキスト ボックス 19"/>
          <p:cNvSpPr txBox="1"/>
          <p:nvPr/>
        </p:nvSpPr>
        <p:spPr>
          <a:xfrm>
            <a:off x="7454278" y="3388309"/>
            <a:ext cx="1285929" cy="276999"/>
          </a:xfrm>
          <a:prstGeom prst="rect">
            <a:avLst/>
          </a:prstGeom>
          <a:noFill/>
        </p:spPr>
        <p:txBody>
          <a:bodyPr wrap="none" rtlCol="0">
            <a:spAutoFit/>
          </a:bodyPr>
          <a:lstStyle/>
          <a:p>
            <a:r>
              <a:rPr kumimoji="1" lang="en-US" altLang="ja-JP" sz="1200" dirty="0" smtClean="0"/>
              <a:t>(TERA</a:t>
            </a:r>
            <a:r>
              <a:rPr kumimoji="1" lang="ja-JP" altLang="en-US" sz="1200" dirty="0" smtClean="0"/>
              <a:t>化の変換</a:t>
            </a:r>
            <a:r>
              <a:rPr kumimoji="1" lang="en-US" altLang="ja-JP" sz="1200" dirty="0" smtClean="0"/>
              <a:t>)</a:t>
            </a:r>
            <a:endParaRPr kumimoji="1" lang="ja-JP" altLang="en-US" sz="1200" dirty="0"/>
          </a:p>
        </p:txBody>
      </p:sp>
      <p:sp>
        <p:nvSpPr>
          <p:cNvPr id="21" name="テキスト ボックス 20"/>
          <p:cNvSpPr txBox="1"/>
          <p:nvPr/>
        </p:nvSpPr>
        <p:spPr>
          <a:xfrm>
            <a:off x="4742083" y="3912984"/>
            <a:ext cx="1103187" cy="276999"/>
          </a:xfrm>
          <a:prstGeom prst="rect">
            <a:avLst/>
          </a:prstGeom>
          <a:noFill/>
        </p:spPr>
        <p:txBody>
          <a:bodyPr wrap="none" rtlCol="0">
            <a:spAutoFit/>
          </a:bodyPr>
          <a:lstStyle/>
          <a:p>
            <a:r>
              <a:rPr kumimoji="1" lang="en-US" altLang="ja-JP" sz="1200" dirty="0" smtClean="0"/>
              <a:t>(SIC</a:t>
            </a:r>
            <a:r>
              <a:rPr lang="ja-JP" altLang="en-US" sz="1200" dirty="0" smtClean="0"/>
              <a:t>内手続き</a:t>
            </a:r>
            <a:r>
              <a:rPr kumimoji="1" lang="en-US" altLang="ja-JP" sz="1200" dirty="0" smtClean="0"/>
              <a:t>)</a:t>
            </a:r>
            <a:endParaRPr kumimoji="1" lang="ja-JP" altLang="en-US" sz="1200" dirty="0"/>
          </a:p>
        </p:txBody>
      </p:sp>
      <p:sp>
        <p:nvSpPr>
          <p:cNvPr id="22" name="テキスト ボックス 21"/>
          <p:cNvSpPr txBox="1"/>
          <p:nvPr/>
        </p:nvSpPr>
        <p:spPr>
          <a:xfrm>
            <a:off x="3611729" y="3140968"/>
            <a:ext cx="909223" cy="276999"/>
          </a:xfrm>
          <a:prstGeom prst="rect">
            <a:avLst/>
          </a:prstGeom>
          <a:noFill/>
        </p:spPr>
        <p:txBody>
          <a:bodyPr wrap="none" rtlCol="0">
            <a:spAutoFit/>
          </a:bodyPr>
          <a:lstStyle/>
          <a:p>
            <a:r>
              <a:rPr kumimoji="1" lang="en-US" altLang="ja-JP" sz="1200" dirty="0" smtClean="0"/>
              <a:t>(</a:t>
            </a:r>
            <a:r>
              <a:rPr kumimoji="1" lang="ja-JP" altLang="en-US" sz="1200" dirty="0" smtClean="0"/>
              <a:t>依存関係</a:t>
            </a:r>
            <a:r>
              <a:rPr kumimoji="1" lang="en-US" altLang="ja-JP" sz="1200" dirty="0" smtClean="0"/>
              <a:t>)</a:t>
            </a:r>
            <a:endParaRPr kumimoji="1" lang="ja-JP" altLang="en-US" sz="1200" dirty="0"/>
          </a:p>
        </p:txBody>
      </p:sp>
      <p:sp>
        <p:nvSpPr>
          <p:cNvPr id="23" name="四角形吹き出し 22"/>
          <p:cNvSpPr/>
          <p:nvPr/>
        </p:nvSpPr>
        <p:spPr>
          <a:xfrm>
            <a:off x="2232945" y="4304808"/>
            <a:ext cx="2792063" cy="514270"/>
          </a:xfrm>
          <a:prstGeom prst="wedgeRectCallout">
            <a:avLst>
              <a:gd name="adj1" fmla="val 13226"/>
              <a:gd name="adj2" fmla="val -79054"/>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dirty="0" smtClean="0">
                <a:solidFill>
                  <a:schemeClr val="tx1"/>
                </a:solidFill>
              </a:rPr>
              <a:t>納品に加え、</a:t>
            </a:r>
            <a:r>
              <a:rPr kumimoji="1" lang="en-US" altLang="ja-JP" sz="1200" dirty="0" smtClean="0">
                <a:solidFill>
                  <a:schemeClr val="tx1"/>
                </a:solidFill>
              </a:rPr>
              <a:t>3</a:t>
            </a:r>
            <a:r>
              <a:rPr kumimoji="1" lang="ja-JP" altLang="en-US" sz="1200" dirty="0" smtClean="0">
                <a:solidFill>
                  <a:schemeClr val="tx1"/>
                </a:solidFill>
              </a:rPr>
              <a:t>月</a:t>
            </a:r>
            <a:r>
              <a:rPr kumimoji="1" lang="en-US" altLang="ja-JP" sz="1200" dirty="0" smtClean="0">
                <a:solidFill>
                  <a:schemeClr val="tx1"/>
                </a:solidFill>
              </a:rPr>
              <a:t>TERA</a:t>
            </a:r>
            <a:r>
              <a:rPr kumimoji="1" lang="ja-JP" altLang="en-US" sz="1200" dirty="0" smtClean="0">
                <a:solidFill>
                  <a:schemeClr val="tx1"/>
                </a:solidFill>
              </a:rPr>
              <a:t>リリースを見据え、</a:t>
            </a:r>
            <a:endParaRPr kumimoji="1" lang="en-US" altLang="ja-JP" sz="1200" dirty="0" smtClean="0">
              <a:solidFill>
                <a:schemeClr val="tx1"/>
              </a:solidFill>
            </a:endParaRPr>
          </a:p>
          <a:p>
            <a:pPr algn="ctr"/>
            <a:r>
              <a:rPr lang="en-US" altLang="ja-JP" sz="1200" dirty="0" smtClean="0">
                <a:solidFill>
                  <a:schemeClr val="tx1"/>
                </a:solidFill>
              </a:rPr>
              <a:t>TERA</a:t>
            </a:r>
            <a:r>
              <a:rPr lang="ja-JP" altLang="en-US" sz="1200" dirty="0" smtClean="0">
                <a:solidFill>
                  <a:schemeClr val="tx1"/>
                </a:solidFill>
              </a:rPr>
              <a:t>リリース観点での確認も願いたい。</a:t>
            </a:r>
            <a:endParaRPr kumimoji="1" lang="ja-JP" altLang="en-US" sz="1200" dirty="0">
              <a:solidFill>
                <a:schemeClr val="tx1"/>
              </a:solidFill>
            </a:endParaRPr>
          </a:p>
        </p:txBody>
      </p:sp>
    </p:spTree>
    <p:extLst>
      <p:ext uri="{BB962C8B-B14F-4D97-AF65-F5344CB8AC3E}">
        <p14:creationId xmlns:p14="http://schemas.microsoft.com/office/powerpoint/2010/main" val="2217986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kumimoji="1" lang="ja-JP" altLang="en-US" dirty="0" smtClean="0"/>
              <a:t>参考：契約形態</a:t>
            </a:r>
            <a:endParaRPr kumimoji="1" lang="ja-JP" altLang="en-US" dirty="0"/>
          </a:p>
        </p:txBody>
      </p:sp>
      <p:sp>
        <p:nvSpPr>
          <p:cNvPr id="6" name="コンテンツ プレースホルダー 2"/>
          <p:cNvSpPr txBox="1">
            <a:spLocks/>
          </p:cNvSpPr>
          <p:nvPr/>
        </p:nvSpPr>
        <p:spPr>
          <a:xfrm>
            <a:off x="297366" y="944176"/>
            <a:ext cx="9337288" cy="5560702"/>
          </a:xfrm>
          <a:prstGeom prst="rect">
            <a:avLst/>
          </a:prstGeom>
        </p:spPr>
        <p:txBody>
          <a:bodyPr/>
          <a:lstStyle>
            <a:lvl1pPr marL="0" indent="0" algn="l" defTabSz="457133" rtl="0" eaLnBrk="1" latinLnBrk="0" hangingPunct="1">
              <a:spcBef>
                <a:spcPct val="20000"/>
              </a:spcBef>
              <a:buFontTx/>
              <a:buNone/>
              <a:defRPr kumimoji="1" lang="ja-JP" altLang="en-US" sz="2000" kern="1200">
                <a:solidFill>
                  <a:schemeClr val="tx1"/>
                </a:solidFill>
                <a:latin typeface="+mn-ea"/>
                <a:ea typeface="+mn-ea"/>
                <a:cs typeface="+mn-cs"/>
              </a:defRPr>
            </a:lvl1pPr>
            <a:lvl2pPr marL="682526" indent="-225392" algn="l" defTabSz="457133" rtl="0" eaLnBrk="1" latinLnBrk="0" hangingPunct="1">
              <a:spcBef>
                <a:spcPct val="20000"/>
              </a:spcBef>
              <a:buFont typeface="Wingdings" pitchFamily="2" charset="2"/>
              <a:buChar char="Ø"/>
              <a:defRPr kumimoji="1" lang="ja-JP" altLang="en-US" sz="1800" kern="120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marR="0" lvl="0" indent="-285750" algn="l" defTabSz="457133" rtl="0" eaLnBrk="1" fontAlgn="auto" latinLnBrk="0" hangingPunct="1">
              <a:lnSpc>
                <a:spcPct val="100000"/>
              </a:lnSpc>
              <a:spcBef>
                <a:spcPct val="20000"/>
              </a:spcBef>
              <a:spcAft>
                <a:spcPts val="0"/>
              </a:spcAft>
              <a:buClrTx/>
              <a:buSzTx/>
              <a:buFont typeface="Wingdings" panose="05000000000000000000" pitchFamily="2" charset="2"/>
              <a:buChar char="n"/>
              <a:tabLst/>
              <a:defRPr/>
            </a:pPr>
            <a:r>
              <a:rPr kumimoji="1" lang="ja-JP" altLang="en-US" sz="2000" b="0" i="0" u="none" strike="noStrike" kern="1200" cap="none" spc="0" normalizeH="0" baseline="0" noProof="0" smtClean="0">
                <a:ln>
                  <a:noFill/>
                </a:ln>
                <a:solidFill>
                  <a:srgbClr val="000000"/>
                </a:solidFill>
                <a:effectLst/>
                <a:uLnTx/>
                <a:uFillTx/>
                <a:latin typeface="HGP創英角ｺﾞｼｯｸUB"/>
                <a:ea typeface="HGP創英角ｺﾞｼｯｸUB"/>
                <a:cs typeface="+mn-cs"/>
              </a:rPr>
              <a:t>契約形態</a:t>
            </a:r>
          </a:p>
          <a:p>
            <a:pPr marL="1025426" marR="0" lvl="1" indent="-342900" algn="l" defTabSz="457133" rtl="0" eaLnBrk="1" fontAlgn="auto" latinLnBrk="0" hangingPunct="1">
              <a:lnSpc>
                <a:spcPct val="100000"/>
              </a:lnSpc>
              <a:spcBef>
                <a:spcPct val="20000"/>
              </a:spcBef>
              <a:spcAft>
                <a:spcPts val="0"/>
              </a:spcAft>
              <a:buClrTx/>
              <a:buSzTx/>
              <a:buFont typeface="Wingdings" pitchFamily="2" charset="2"/>
              <a:buChar char="p"/>
              <a:tabLst/>
              <a:defRPr/>
            </a:pPr>
            <a:r>
              <a:rPr kumimoji="1" lang="ja-JP" altLang="en-US" sz="1800" b="0" i="0" u="none" strike="noStrike" kern="1200" cap="none" spc="0" normalizeH="0" baseline="0" noProof="0" smtClean="0">
                <a:ln>
                  <a:noFill/>
                </a:ln>
                <a:solidFill>
                  <a:srgbClr val="000000"/>
                </a:solidFill>
                <a:effectLst/>
                <a:uLnTx/>
                <a:uFillTx/>
                <a:latin typeface="HGP創英角ｺﾞｼｯｸUB"/>
                <a:ea typeface="HGP創英角ｺﾞｼｯｸUB"/>
                <a:cs typeface="Arial"/>
              </a:rPr>
              <a:t>契約形態：	作業請負契約</a:t>
            </a:r>
          </a:p>
          <a:p>
            <a:pPr marL="1025426" marR="0" lvl="1" indent="-342900" algn="l" defTabSz="457133" rtl="0" eaLnBrk="1" fontAlgn="auto" latinLnBrk="0" hangingPunct="1">
              <a:lnSpc>
                <a:spcPct val="100000"/>
              </a:lnSpc>
              <a:spcBef>
                <a:spcPct val="20000"/>
              </a:spcBef>
              <a:spcAft>
                <a:spcPts val="0"/>
              </a:spcAft>
              <a:buClrTx/>
              <a:buSzTx/>
              <a:buFont typeface="Wingdings" pitchFamily="2" charset="2"/>
              <a:buChar char="p"/>
              <a:tabLst/>
              <a:defRPr/>
            </a:pPr>
            <a:r>
              <a:rPr kumimoji="1" lang="ja-JP" altLang="en-US" sz="1800" b="0" i="0" u="none" strike="noStrike" kern="1200" cap="none" spc="0" normalizeH="0" baseline="0" noProof="0" smtClean="0">
                <a:ln>
                  <a:noFill/>
                </a:ln>
                <a:solidFill>
                  <a:srgbClr val="000000"/>
                </a:solidFill>
                <a:effectLst/>
                <a:uLnTx/>
                <a:uFillTx/>
                <a:latin typeface="HGP創英角ｺﾞｼｯｸUB"/>
                <a:ea typeface="HGP創英角ｺﾞｼｯｸUB"/>
                <a:cs typeface="Arial"/>
              </a:rPr>
              <a:t>案件種別：　 ソフトウェア開発</a:t>
            </a:r>
          </a:p>
          <a:p>
            <a:pPr marL="1025426" marR="0" lvl="1" indent="-342900" algn="l" defTabSz="457133" rtl="0" eaLnBrk="1" fontAlgn="auto" latinLnBrk="0" hangingPunct="1">
              <a:lnSpc>
                <a:spcPct val="100000"/>
              </a:lnSpc>
              <a:spcBef>
                <a:spcPct val="20000"/>
              </a:spcBef>
              <a:spcAft>
                <a:spcPts val="0"/>
              </a:spcAft>
              <a:buClrTx/>
              <a:buSzTx/>
              <a:buFont typeface="Wingdings" pitchFamily="2" charset="2"/>
              <a:buChar char="p"/>
              <a:tabLst/>
              <a:defRPr/>
            </a:pPr>
            <a:r>
              <a:rPr kumimoji="1" lang="ja-JP" altLang="en-US" sz="1800" b="0" i="0" u="none" strike="noStrike" kern="1200" cap="none" spc="0" normalizeH="0" baseline="0" noProof="0" smtClean="0">
                <a:ln>
                  <a:noFill/>
                </a:ln>
                <a:solidFill>
                  <a:srgbClr val="000000"/>
                </a:solidFill>
                <a:effectLst/>
                <a:uLnTx/>
                <a:uFillTx/>
                <a:latin typeface="HGP創英角ｺﾞｼｯｸUB"/>
                <a:ea typeface="HGP創英角ｺﾞｼｯｸUB"/>
                <a:cs typeface="Arial"/>
              </a:rPr>
              <a:t>納品物　 ：	開発ガイドライン、作業要領・規約</a:t>
            </a:r>
          </a:p>
          <a:p>
            <a:pPr marL="682526" marR="0" lvl="1" indent="0" algn="l" defTabSz="457133" rtl="0" eaLnBrk="1" fontAlgn="auto" latinLnBrk="0" hangingPunct="1">
              <a:lnSpc>
                <a:spcPct val="100000"/>
              </a:lnSpc>
              <a:spcBef>
                <a:spcPct val="20000"/>
              </a:spcBef>
              <a:spcAft>
                <a:spcPts val="0"/>
              </a:spcAft>
              <a:buClrTx/>
              <a:buSzTx/>
              <a:buFont typeface="Wingdings" pitchFamily="2" charset="2"/>
              <a:buNone/>
              <a:tabLst/>
              <a:defRPr/>
            </a:pPr>
            <a:r>
              <a:rPr kumimoji="1" lang="ja-JP" altLang="en-US" sz="1800" b="0" i="0" u="none" strike="noStrike" kern="1200" cap="none" spc="0" normalizeH="0" baseline="0" noProof="0" smtClean="0">
                <a:ln>
                  <a:noFill/>
                </a:ln>
                <a:solidFill>
                  <a:srgbClr val="000000"/>
                </a:solidFill>
                <a:effectLst/>
                <a:uLnTx/>
                <a:uFillTx/>
                <a:latin typeface="HGP創英角ｺﾞｼｯｸUB"/>
                <a:ea typeface="HGP創英角ｺﾞｼｯｸUB"/>
                <a:cs typeface="Arial"/>
              </a:rPr>
              <a:t>				サンプルアプリケーション、検証プログラム</a:t>
            </a:r>
          </a:p>
          <a:p>
            <a:pPr marL="1025426" marR="0" lvl="1" indent="-342900" algn="l" defTabSz="457133" rtl="0" eaLnBrk="1" fontAlgn="auto" latinLnBrk="0" hangingPunct="1">
              <a:lnSpc>
                <a:spcPct val="100000"/>
              </a:lnSpc>
              <a:spcBef>
                <a:spcPct val="20000"/>
              </a:spcBef>
              <a:spcAft>
                <a:spcPts val="0"/>
              </a:spcAft>
              <a:buClrTx/>
              <a:buSzTx/>
              <a:buFont typeface="Wingdings" pitchFamily="2" charset="2"/>
              <a:buChar char="p"/>
              <a:tabLst/>
              <a:defRPr/>
            </a:pPr>
            <a:r>
              <a:rPr kumimoji="1" lang="ja-JP" altLang="en-US" sz="1800" b="0" i="0" u="none" strike="noStrike" kern="1200" cap="none" spc="0" normalizeH="0" baseline="0" noProof="0" smtClean="0">
                <a:ln>
                  <a:noFill/>
                </a:ln>
                <a:solidFill>
                  <a:srgbClr val="000000"/>
                </a:solidFill>
                <a:effectLst/>
                <a:uLnTx/>
                <a:uFillTx/>
                <a:latin typeface="HGP創英角ｺﾞｼｯｸUB"/>
                <a:ea typeface="HGP創英角ｺﾞｼｯｸUB"/>
                <a:cs typeface="Arial"/>
              </a:rPr>
              <a:t>契約期間：	契約締結日～ </a:t>
            </a:r>
            <a:r>
              <a:rPr kumimoji="1" lang="en-US" altLang="ja-JP" sz="1800" b="0" i="0" u="none" strike="noStrike" kern="1200" cap="none" spc="0" normalizeH="0" baseline="0" noProof="0" smtClean="0">
                <a:ln>
                  <a:noFill/>
                </a:ln>
                <a:solidFill>
                  <a:srgbClr val="000000"/>
                </a:solidFill>
                <a:effectLst/>
                <a:uLnTx/>
                <a:uFillTx/>
                <a:latin typeface="HGP創英角ｺﾞｼｯｸUB"/>
                <a:ea typeface="HGP創英角ｺﾞｼｯｸUB"/>
                <a:cs typeface="Arial"/>
              </a:rPr>
              <a:t>2017</a:t>
            </a:r>
            <a:r>
              <a:rPr kumimoji="1" lang="ja-JP" altLang="en-US" sz="1800" b="0" i="0" u="none" strike="noStrike" kern="1200" cap="none" spc="0" normalizeH="0" baseline="0" noProof="0" smtClean="0">
                <a:ln>
                  <a:noFill/>
                </a:ln>
                <a:solidFill>
                  <a:srgbClr val="000000"/>
                </a:solidFill>
                <a:effectLst/>
                <a:uLnTx/>
                <a:uFillTx/>
                <a:latin typeface="HGP創英角ｺﾞｼｯｸUB"/>
                <a:ea typeface="HGP創英角ｺﾞｼｯｸUB"/>
                <a:cs typeface="Arial"/>
              </a:rPr>
              <a:t>年</a:t>
            </a:r>
            <a:r>
              <a:rPr kumimoji="1" lang="en-US" altLang="ja-JP" sz="1800" b="0" i="0" u="none" strike="noStrike" kern="1200" cap="none" spc="0" normalizeH="0" baseline="0" noProof="0" smtClean="0">
                <a:ln>
                  <a:noFill/>
                </a:ln>
                <a:solidFill>
                  <a:srgbClr val="000000"/>
                </a:solidFill>
                <a:effectLst/>
                <a:uLnTx/>
                <a:uFillTx/>
                <a:latin typeface="HGP創英角ｺﾞｼｯｸUB"/>
                <a:ea typeface="HGP創英角ｺﾞｼｯｸUB"/>
                <a:cs typeface="Arial"/>
              </a:rPr>
              <a:t>12</a:t>
            </a:r>
            <a:r>
              <a:rPr kumimoji="1" lang="ja-JP" altLang="en-US" sz="1800" b="0" i="0" u="none" strike="noStrike" kern="1200" cap="none" spc="0" normalizeH="0" baseline="0" noProof="0" smtClean="0">
                <a:ln>
                  <a:noFill/>
                </a:ln>
                <a:solidFill>
                  <a:srgbClr val="000000"/>
                </a:solidFill>
                <a:effectLst/>
                <a:uLnTx/>
                <a:uFillTx/>
                <a:latin typeface="HGP創英角ｺﾞｼｯｸUB"/>
                <a:ea typeface="HGP創英角ｺﾞｼｯｸUB"/>
                <a:cs typeface="Arial"/>
              </a:rPr>
              <a:t>月</a:t>
            </a:r>
            <a:r>
              <a:rPr kumimoji="1" lang="en-US" altLang="ja-JP" sz="1800" b="0" i="0" u="none" strike="noStrike" kern="1200" cap="none" spc="0" normalizeH="0" baseline="0" noProof="0" smtClean="0">
                <a:ln>
                  <a:noFill/>
                </a:ln>
                <a:solidFill>
                  <a:srgbClr val="000000"/>
                </a:solidFill>
                <a:effectLst/>
                <a:uLnTx/>
                <a:uFillTx/>
                <a:latin typeface="HGP創英角ｺﾞｼｯｸUB"/>
                <a:ea typeface="HGP創英角ｺﾞｼｯｸUB"/>
                <a:cs typeface="Arial"/>
              </a:rPr>
              <a:t>18</a:t>
            </a:r>
            <a:r>
              <a:rPr kumimoji="1" lang="ja-JP" altLang="en-US" sz="1800" b="0" i="0" u="none" strike="noStrike" kern="1200" cap="none" spc="0" normalizeH="0" baseline="0" noProof="0" smtClean="0">
                <a:ln>
                  <a:noFill/>
                </a:ln>
                <a:solidFill>
                  <a:srgbClr val="000000"/>
                </a:solidFill>
                <a:effectLst/>
                <a:uLnTx/>
                <a:uFillTx/>
                <a:latin typeface="HGP創英角ｺﾞｼｯｸUB"/>
                <a:ea typeface="HGP創英角ｺﾞｼｯｸUB"/>
                <a:cs typeface="Arial"/>
              </a:rPr>
              <a:t>日</a:t>
            </a:r>
            <a:endParaRPr kumimoji="1" lang="ja-JP" altLang="en-US" sz="2000" b="0" i="0" u="none" strike="noStrike" kern="1200" cap="none" spc="0" normalizeH="0" baseline="0" noProof="0" smtClean="0">
              <a:ln>
                <a:noFill/>
              </a:ln>
              <a:solidFill>
                <a:srgbClr val="000000"/>
              </a:solidFill>
              <a:effectLst/>
              <a:uLnTx/>
              <a:uFillTx/>
              <a:latin typeface="HGP創英角ｺﾞｼｯｸUB"/>
              <a:ea typeface="HGP創英角ｺﾞｼｯｸUB"/>
              <a:cs typeface="Arial"/>
            </a:endParaRPr>
          </a:p>
          <a:p>
            <a:pPr marL="0" marR="0" lvl="0" indent="0" algn="l" defTabSz="457133" rtl="0" eaLnBrk="1" fontAlgn="auto" latinLnBrk="0" hangingPunct="1">
              <a:lnSpc>
                <a:spcPct val="100000"/>
              </a:lnSpc>
              <a:spcBef>
                <a:spcPct val="20000"/>
              </a:spcBef>
              <a:spcAft>
                <a:spcPts val="0"/>
              </a:spcAft>
              <a:buClrTx/>
              <a:buSzTx/>
              <a:buFontTx/>
              <a:buNone/>
              <a:tabLst/>
              <a:defRPr/>
            </a:pPr>
            <a:endParaRPr kumimoji="1" lang="ja-JP" altLang="en-US" sz="2000" b="0" i="0" u="none" strike="noStrike" kern="1200" cap="none" spc="0" normalizeH="0" baseline="0" noProof="0" dirty="0">
              <a:ln>
                <a:noFill/>
              </a:ln>
              <a:solidFill>
                <a:srgbClr val="000000"/>
              </a:solidFill>
              <a:effectLst/>
              <a:uLnTx/>
              <a:uFillTx/>
              <a:latin typeface="HGP創英角ｺﾞｼｯｸUB"/>
              <a:ea typeface="HGP創英角ｺﾞｼｯｸUB"/>
              <a:cs typeface="+mn-cs"/>
            </a:endParaRPr>
          </a:p>
        </p:txBody>
      </p:sp>
      <p:sp>
        <p:nvSpPr>
          <p:cNvPr id="7" name="正方形/長方形 6"/>
          <p:cNvSpPr/>
          <p:nvPr/>
        </p:nvSpPr>
        <p:spPr>
          <a:xfrm>
            <a:off x="522536" y="3365937"/>
            <a:ext cx="9031367" cy="2885091"/>
          </a:xfrm>
          <a:prstGeom prst="rect">
            <a:avLst/>
          </a:prstGeom>
          <a:gradFill rotWithShape="1">
            <a:gsLst>
              <a:gs pos="0">
                <a:srgbClr val="E6B600">
                  <a:tint val="50000"/>
                  <a:satMod val="300000"/>
                </a:srgbClr>
              </a:gs>
              <a:gs pos="35000">
                <a:srgbClr val="E6B600">
                  <a:tint val="37000"/>
                  <a:satMod val="300000"/>
                </a:srgbClr>
              </a:gs>
              <a:gs pos="100000">
                <a:srgbClr val="E6B600">
                  <a:tint val="15000"/>
                  <a:satMod val="350000"/>
                </a:srgbClr>
              </a:gs>
            </a:gsLst>
            <a:lin ang="16200000" scaled="1"/>
          </a:gradFill>
          <a:ln w="9525" cap="flat" cmpd="sng" algn="ctr">
            <a:solidFill>
              <a:srgbClr val="E6B600">
                <a:shade val="95000"/>
                <a:satMod val="105000"/>
              </a:srgbClr>
            </a:solidFill>
            <a:prstDash val="solid"/>
          </a:ln>
          <a:effectLst>
            <a:outerShdw blurRad="40000" dist="20000" dir="5400000" rotWithShape="0">
              <a:srgbClr val="000000">
                <a:alpha val="38000"/>
              </a:srgbClr>
            </a:outerShdw>
          </a:effectLst>
        </p:spPr>
        <p:txBody>
          <a:bodyPr rtlCol="0" anchor="ctr"/>
          <a:lstStyle/>
          <a:p>
            <a:pPr marL="263776" marR="0" lvl="0" indent="-263776" defTabSz="421979"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800" b="0" i="0" u="none" strike="noStrike" kern="0" cap="none" spc="0" normalizeH="0" baseline="0" noProof="0" dirty="0" smtClean="0">
                <a:ln>
                  <a:noFill/>
                </a:ln>
                <a:solidFill>
                  <a:srgbClr val="000000"/>
                </a:solidFill>
                <a:effectLst/>
                <a:uLnTx/>
                <a:uFillTx/>
                <a:latin typeface="HGP創英角ｺﾞｼｯｸUB"/>
                <a:ea typeface="HGP創英角ｺﾞｼｯｸUB"/>
                <a:cs typeface="+mn-cs"/>
              </a:rPr>
              <a:t>契約形態に関して</a:t>
            </a:r>
            <a:endParaRPr kumimoji="0" lang="en-US" altLang="ja-JP" sz="1800" b="0" i="0" u="none" strike="noStrike" kern="0" cap="none" spc="0" normalizeH="0" baseline="0" noProof="0" dirty="0" smtClean="0">
              <a:ln>
                <a:noFill/>
              </a:ln>
              <a:solidFill>
                <a:srgbClr val="000000"/>
              </a:solidFill>
              <a:effectLst/>
              <a:uLnTx/>
              <a:uFillTx/>
              <a:latin typeface="HGP創英角ｺﾞｼｯｸUB"/>
              <a:ea typeface="HGP創英角ｺﾞｼｯｸUB"/>
              <a:cs typeface="+mn-cs"/>
            </a:endParaRPr>
          </a:p>
          <a:p>
            <a:pPr marL="685755" marR="0" lvl="1" indent="-263776" defTabSz="421979"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800" b="0" i="0" u="none" strike="noStrike" kern="0" cap="none" spc="0" normalizeH="0" baseline="0" noProof="0" dirty="0" smtClean="0">
                <a:ln>
                  <a:noFill/>
                </a:ln>
                <a:solidFill>
                  <a:srgbClr val="000000"/>
                </a:solidFill>
                <a:effectLst/>
                <a:uLnTx/>
                <a:uFillTx/>
                <a:latin typeface="HGP創英角ｺﾞｼｯｸUB"/>
                <a:ea typeface="HGP創英角ｺﾞｼｯｸUB"/>
                <a:cs typeface="+mn-cs"/>
              </a:rPr>
              <a:t>本案件は、作業請負契約となるが、</a:t>
            </a:r>
            <a:r>
              <a:rPr kumimoji="0" lang="ja-JP" altLang="en-US" sz="1800" b="0" i="0" u="none" strike="noStrike" kern="0" cap="none" spc="0" normalizeH="0" baseline="0" noProof="0" dirty="0" smtClean="0">
                <a:ln>
                  <a:noFill/>
                </a:ln>
                <a:solidFill>
                  <a:srgbClr val="FF0000"/>
                </a:solidFill>
                <a:effectLst/>
                <a:uLnTx/>
                <a:uFillTx/>
                <a:latin typeface="HGP創英角ｺﾞｼｯｸUB"/>
                <a:ea typeface="HGP創英角ｺﾞｼｯｸUB"/>
                <a:cs typeface="+mn-cs"/>
              </a:rPr>
              <a:t>木谷本部長から受託の了承を得た</a:t>
            </a:r>
            <a:endParaRPr kumimoji="0" lang="en-US" altLang="ja-JP" sz="1800" b="0" i="0" u="none" strike="noStrike" kern="0" cap="none" spc="0" normalizeH="0" baseline="0" noProof="0" dirty="0" smtClean="0">
              <a:ln>
                <a:noFill/>
              </a:ln>
              <a:solidFill>
                <a:srgbClr val="FF0000"/>
              </a:solidFill>
              <a:effectLst/>
              <a:uLnTx/>
              <a:uFillTx/>
              <a:latin typeface="HGP創英角ｺﾞｼｯｸUB"/>
              <a:ea typeface="HGP創英角ｺﾞｼｯｸUB"/>
              <a:cs typeface="+mn-cs"/>
            </a:endParaRPr>
          </a:p>
          <a:p>
            <a:pPr marL="0" marR="0" lvl="0" indent="0" defTabSz="421979"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smtClean="0">
              <a:ln>
                <a:noFill/>
              </a:ln>
              <a:solidFill>
                <a:srgbClr val="000000"/>
              </a:solidFill>
              <a:effectLst/>
              <a:uLnTx/>
              <a:uFillTx/>
              <a:latin typeface="HGP創英角ｺﾞｼｯｸUB"/>
              <a:ea typeface="HGP創英角ｺﾞｼｯｸUB"/>
              <a:cs typeface="+mn-cs"/>
            </a:endParaRPr>
          </a:p>
          <a:p>
            <a:pPr marL="263776" marR="0" lvl="0" indent="-263776" defTabSz="421979"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800" b="0" i="0" u="none" strike="noStrike" kern="0" cap="none" spc="0" normalizeH="0" baseline="0" noProof="0" dirty="0" smtClean="0">
                <a:ln>
                  <a:noFill/>
                </a:ln>
                <a:solidFill>
                  <a:srgbClr val="000000"/>
                </a:solidFill>
                <a:effectLst/>
                <a:uLnTx/>
                <a:uFillTx/>
                <a:latin typeface="HGP創英角ｺﾞｼｯｸUB"/>
                <a:ea typeface="HGP創英角ｺﾞｼｯｸUB"/>
                <a:cs typeface="+mn-cs"/>
              </a:rPr>
              <a:t>案件種別に関して</a:t>
            </a:r>
            <a:endParaRPr kumimoji="0" lang="en-US" altLang="ja-JP" sz="1800" b="0" i="0" u="none" strike="noStrike" kern="0" cap="none" spc="0" normalizeH="0" baseline="0" noProof="0" dirty="0" smtClean="0">
              <a:ln>
                <a:noFill/>
              </a:ln>
              <a:solidFill>
                <a:srgbClr val="000000"/>
              </a:solidFill>
              <a:effectLst/>
              <a:uLnTx/>
              <a:uFillTx/>
              <a:latin typeface="HGP創英角ｺﾞｼｯｸUB"/>
              <a:ea typeface="HGP創英角ｺﾞｼｯｸUB"/>
              <a:cs typeface="+mn-cs"/>
            </a:endParaRPr>
          </a:p>
          <a:p>
            <a:pPr marL="685755" marR="0" lvl="1" indent="-263776" defTabSz="421979"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800" b="0" i="0" u="none" strike="noStrike" kern="0" cap="none" spc="0" normalizeH="0" baseline="0" noProof="0" dirty="0" smtClean="0">
                <a:ln>
                  <a:noFill/>
                </a:ln>
                <a:solidFill>
                  <a:srgbClr val="000000"/>
                </a:solidFill>
                <a:effectLst/>
                <a:uLnTx/>
                <a:uFillTx/>
                <a:latin typeface="HGP創英角ｺﾞｼｯｸUB"/>
                <a:ea typeface="HGP創英角ｺﾞｼｯｸUB"/>
                <a:cs typeface="+mn-cs"/>
              </a:rPr>
              <a:t>本案件の主たる成果物は開発ガイドラインなどのドキュメント類であり、</a:t>
            </a:r>
            <a:endParaRPr kumimoji="0" lang="en-US" altLang="ja-JP" sz="1800" b="0" i="0" u="none" strike="noStrike" kern="0" cap="none" spc="0" normalizeH="0" baseline="0" noProof="0" dirty="0" smtClean="0">
              <a:ln>
                <a:noFill/>
              </a:ln>
              <a:solidFill>
                <a:srgbClr val="000000"/>
              </a:solidFill>
              <a:effectLst/>
              <a:uLnTx/>
              <a:uFillTx/>
              <a:latin typeface="HGP創英角ｺﾞｼｯｸUB"/>
              <a:ea typeface="HGP創英角ｺﾞｼｯｸUB"/>
              <a:cs typeface="+mn-cs"/>
            </a:endParaRPr>
          </a:p>
          <a:p>
            <a:pPr marL="421979" marR="0" lvl="1" indent="0" defTabSz="421979"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srgbClr val="000000"/>
                </a:solidFill>
                <a:effectLst/>
                <a:uLnTx/>
                <a:uFillTx/>
                <a:latin typeface="HGP創英角ｺﾞｼｯｸUB"/>
                <a:ea typeface="HGP創英角ｺﾞｼｯｸUB"/>
                <a:cs typeface="+mn-cs"/>
              </a:rPr>
              <a:t>   開発するソフトウェアはそれに付随する検証用アプリケーションである。</a:t>
            </a:r>
            <a:endParaRPr kumimoji="0" lang="en-US" altLang="ja-JP" sz="1800" b="0" i="0" u="none" strike="noStrike" kern="0" cap="none" spc="0" normalizeH="0" baseline="0" noProof="0" dirty="0" smtClean="0">
              <a:ln>
                <a:noFill/>
              </a:ln>
              <a:solidFill>
                <a:srgbClr val="000000"/>
              </a:solidFill>
              <a:effectLst/>
              <a:uLnTx/>
              <a:uFillTx/>
              <a:latin typeface="HGP創英角ｺﾞｼｯｸUB"/>
              <a:ea typeface="HGP創英角ｺﾞｼｯｸUB"/>
              <a:cs typeface="+mn-cs"/>
            </a:endParaRPr>
          </a:p>
          <a:p>
            <a:pPr marL="685755" marR="0" lvl="1" indent="-263776" defTabSz="421979"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800" b="0" i="0" u="none" strike="noStrike" kern="0" cap="none" spc="0" normalizeH="0" baseline="0" noProof="0" dirty="0" smtClean="0">
                <a:ln>
                  <a:noFill/>
                </a:ln>
                <a:solidFill>
                  <a:srgbClr val="000000"/>
                </a:solidFill>
                <a:effectLst/>
                <a:uLnTx/>
                <a:uFillTx/>
                <a:latin typeface="HGP創英角ｺﾞｼｯｸUB"/>
                <a:ea typeface="HGP創英角ｺﾞｼｯｸUB"/>
                <a:cs typeface="+mn-cs"/>
              </a:rPr>
              <a:t>本案件は、委託元である研究所要望により、ソフトウェア試作発注となるが</a:t>
            </a:r>
            <a:endParaRPr kumimoji="0" lang="en-US" altLang="ja-JP" sz="1800" b="0" i="0" u="none" strike="noStrike" kern="0" cap="none" spc="0" normalizeH="0" baseline="0" noProof="0" dirty="0" smtClean="0">
              <a:ln>
                <a:noFill/>
              </a:ln>
              <a:solidFill>
                <a:srgbClr val="000000"/>
              </a:solidFill>
              <a:effectLst/>
              <a:uLnTx/>
              <a:uFillTx/>
              <a:latin typeface="HGP創英角ｺﾞｼｯｸUB"/>
              <a:ea typeface="HGP創英角ｺﾞｼｯｸUB"/>
              <a:cs typeface="+mn-cs"/>
            </a:endParaRPr>
          </a:p>
          <a:p>
            <a:pPr marL="421979" marR="0" lvl="1" indent="0" defTabSz="421979"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srgbClr val="000000"/>
                </a:solidFill>
                <a:effectLst/>
                <a:uLnTx/>
                <a:uFillTx/>
                <a:latin typeface="HGP創英角ｺﾞｼｯｸUB"/>
                <a:ea typeface="HGP創英角ｺﾞｼｯｸUB"/>
                <a:cs typeface="+mn-cs"/>
              </a:rPr>
              <a:t>   商用アプリケーションではなくリスクは低いため、</a:t>
            </a:r>
            <a:r>
              <a:rPr kumimoji="0" lang="ja-JP" altLang="en-US" sz="1800" b="0" i="0" u="none" strike="noStrike" kern="0" cap="none" spc="0" normalizeH="0" baseline="0" noProof="0" dirty="0" smtClean="0">
                <a:ln>
                  <a:noFill/>
                </a:ln>
                <a:solidFill>
                  <a:srgbClr val="FF0000"/>
                </a:solidFill>
                <a:effectLst/>
                <a:uLnTx/>
                <a:uFillTx/>
                <a:latin typeface="HGP創英角ｺﾞｼｯｸUB"/>
                <a:ea typeface="HGP創英角ｺﾞｼｯｸUB"/>
                <a:cs typeface="+mn-cs"/>
              </a:rPr>
              <a:t>決裁権者の了承のもと、</a:t>
            </a:r>
            <a:endParaRPr kumimoji="0" lang="en-US" altLang="ja-JP" sz="1800" b="0" i="0" u="none" strike="noStrike" kern="0" cap="none" spc="0" normalizeH="0" baseline="0" noProof="0" dirty="0" smtClean="0">
              <a:ln>
                <a:noFill/>
              </a:ln>
              <a:solidFill>
                <a:srgbClr val="000000"/>
              </a:solidFill>
              <a:effectLst/>
              <a:uLnTx/>
              <a:uFillTx/>
              <a:latin typeface="HGP創英角ｺﾞｼｯｸUB"/>
              <a:ea typeface="HGP創英角ｺﾞｼｯｸUB"/>
              <a:cs typeface="+mn-cs"/>
            </a:endParaRPr>
          </a:p>
          <a:p>
            <a:pPr marL="421979" marR="0" lvl="1" indent="0" defTabSz="421979"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srgbClr val="FF0000"/>
                </a:solidFill>
                <a:effectLst/>
                <a:uLnTx/>
                <a:uFillTx/>
                <a:latin typeface="HGP創英角ｺﾞｼｯｸUB"/>
                <a:ea typeface="HGP創英角ｺﾞｼｯｸUB"/>
                <a:cs typeface="+mn-cs"/>
              </a:rPr>
              <a:t>   会議体の付議資料は「業務支援（納品物あり）」と同等とさせていただきたい</a:t>
            </a:r>
            <a:endParaRPr kumimoji="0" lang="en-US" altLang="ja-JP" sz="1800" b="0" i="0" u="none" strike="noStrike" kern="0" cap="none" spc="0" normalizeH="0" baseline="0" noProof="0" dirty="0" smtClean="0">
              <a:ln>
                <a:noFill/>
              </a:ln>
              <a:solidFill>
                <a:srgbClr val="000000"/>
              </a:solidFill>
              <a:effectLst/>
              <a:uLnTx/>
              <a:uFillTx/>
              <a:latin typeface="HGP創英角ｺﾞｼｯｸUB"/>
              <a:ea typeface="HGP創英角ｺﾞｼｯｸUB"/>
              <a:cs typeface="+mn-cs"/>
            </a:endParaRPr>
          </a:p>
        </p:txBody>
      </p:sp>
    </p:spTree>
    <p:extLst>
      <p:ext uri="{BB962C8B-B14F-4D97-AF65-F5344CB8AC3E}">
        <p14:creationId xmlns:p14="http://schemas.microsoft.com/office/powerpoint/2010/main" val="621192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報告の対象</a:t>
            </a:r>
            <a:endParaRPr kumimoji="1" lang="ja-JP" altLang="en-US" sz="2400" dirty="0"/>
          </a:p>
        </p:txBody>
      </p:sp>
    </p:spTree>
    <p:extLst>
      <p:ext uri="{BB962C8B-B14F-4D97-AF65-F5344CB8AC3E}">
        <p14:creationId xmlns:p14="http://schemas.microsoft.com/office/powerpoint/2010/main" val="1004059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2">
      <a:majorFont>
        <a:latin typeface="HGPｺﾞｼｯｸE"/>
        <a:ea typeface="HGPｺﾞｼｯｸE"/>
        <a:cs typeface=""/>
      </a:majorFont>
      <a:minorFont>
        <a:latin typeface="HGPｺﾞｼｯｸE"/>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lumMod val="75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テンプレート_A4_20161220.pptx" id="{9C858962-F29B-4A66-8EC6-8BAF903AC268}" vid="{A6DDF9FA-FCEF-4354-BFA2-2E417DD6A1FB}"/>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Presentation_Template_A4_JP - コピー</Template>
  <TotalTime>5222</TotalTime>
  <Words>3629</Words>
  <Application>Microsoft Office PowerPoint</Application>
  <PresentationFormat>A4 210 x 297 mm</PresentationFormat>
  <Paragraphs>895</Paragraphs>
  <Slides>50</Slides>
  <Notes>29</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50</vt:i4>
      </vt:variant>
    </vt:vector>
  </HeadingPairs>
  <TitlesOfParts>
    <vt:vector size="61" baseType="lpstr">
      <vt:lpstr>HGPｺﾞｼｯｸE</vt:lpstr>
      <vt:lpstr>HGPｺﾞｼｯｸE</vt:lpstr>
      <vt:lpstr>HGP創英角ｺﾞｼｯｸUB</vt:lpstr>
      <vt:lpstr>Meiryo UI</vt:lpstr>
      <vt:lpstr>ＭＳ Ｐゴシック</vt:lpstr>
      <vt:lpstr>ＭＳ Ｐゴシック</vt:lpstr>
      <vt:lpstr>Yu Gothic</vt:lpstr>
      <vt:lpstr>Arial</vt:lpstr>
      <vt:lpstr>Segoe UI</vt:lpstr>
      <vt:lpstr>Wingdings</vt:lpstr>
      <vt:lpstr>プレゼンテーションテンプレート2017</vt:lpstr>
      <vt:lpstr>PowerPoint プレゼンテーション</vt:lpstr>
      <vt:lpstr>PowerPoint プレゼンテーション</vt:lpstr>
      <vt:lpstr>前回の宿題事項</vt:lpstr>
      <vt:lpstr>PowerPoint プレゼンテーション</vt:lpstr>
      <vt:lpstr>本打合せの位置付け</vt:lpstr>
      <vt:lpstr>PowerPoint プレゼンテーション</vt:lpstr>
      <vt:lpstr>PowerPoint プレゼンテーション</vt:lpstr>
      <vt:lpstr>PowerPoint プレゼンテーション</vt:lpstr>
      <vt:lpstr>報告の対象</vt:lpstr>
      <vt:lpstr>PowerPoint プレゼンテーション</vt:lpstr>
      <vt:lpstr>PowerPoint プレゼンテーション</vt:lpstr>
      <vt:lpstr>変更点の報告</vt:lpstr>
      <vt:lpstr>PowerPoint プレゼンテーション</vt:lpstr>
      <vt:lpstr>品質評価結果の報告 ・共通ライブラリ</vt:lpstr>
      <vt:lpstr>PowerPoint プレゼンテーション</vt:lpstr>
      <vt:lpstr>品質評価結果の報告 ソースコードの品質評価結果の報告 ・共通ライブラリ</vt:lpstr>
      <vt:lpstr>PowerPoint プレゼンテーション</vt:lpstr>
      <vt:lpstr>PowerPoint プレゼンテーション</vt:lpstr>
      <vt:lpstr>PowerPoint プレゼンテーション</vt:lpstr>
      <vt:lpstr>PowerPoint プレゼンテーション</vt:lpstr>
      <vt:lpstr>非機能テスト結果の報告</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ガイドライン品質評価結果の報告</vt:lpstr>
      <vt:lpstr>PowerPoint プレゼンテーション</vt:lpstr>
      <vt:lpstr>PowerPoint プレゼンテーション</vt:lpstr>
      <vt:lpstr>PowerPoint プレゼンテーション</vt:lpstr>
      <vt:lpstr>PowerPoint プレゼンテーション</vt:lpstr>
      <vt:lpstr>5.4.0/1.5.0 品質評価結果のまとめ</vt:lpstr>
      <vt:lpstr>PowerPoint プレゼンテーション</vt:lpstr>
      <vt:lpstr>サンプル規約、サンプル設計書、サンプル実装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次回リリースへの展望（予定）</vt:lpstr>
      <vt:lpstr>PowerPoint プレゼンテーション</vt:lpstr>
      <vt:lpstr>PowerPoint プレゼンテーション</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ND0273</dc:creator>
  <cp:lastModifiedBy>細井　貴史</cp:lastModifiedBy>
  <cp:revision>301</cp:revision>
  <cp:lastPrinted>2016-10-11T04:40:04Z</cp:lastPrinted>
  <dcterms:created xsi:type="dcterms:W3CDTF">2017-02-18T04:29:57Z</dcterms:created>
  <dcterms:modified xsi:type="dcterms:W3CDTF">2018-12-06T12:33:53Z</dcterms:modified>
  <cp:version>1.1</cp:version>
</cp:coreProperties>
</file>