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7D0A7D-3A4D-4D2C-8A16-AF60B2DE6C3B}">
  <a:tblStyle styleId="{847D0A7D-3A4D-4D2C-8A16-AF60B2DE6C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CBC86A-6476-407B-878F-94997FFA302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0bade017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0bade017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0cae34e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0cae34e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0bade01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0bade01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0bade017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0bade017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bade017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0bade017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0bade017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0bade017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0bade017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0bade017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0bade017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0bade017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0bade01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0bade01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idn.cs.usna.edu/~m196924/capstone/login.p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Oswald"/>
                <a:ea typeface="Oswald"/>
                <a:cs typeface="Oswald"/>
                <a:sym typeface="Oswald"/>
              </a:rPr>
              <a:t>Team password123</a:t>
            </a:r>
            <a:endParaRPr sz="4800">
              <a:latin typeface="Oswald"/>
              <a:ea typeface="Oswald"/>
              <a:cs typeface="Oswald"/>
              <a:sym typeface="Oswald"/>
            </a:endParaRPr>
          </a:p>
          <a:p>
            <a:pPr indent="0" lvl="0" marL="0" rtl="0" algn="ctr">
              <a:spcBef>
                <a:spcPts val="0"/>
              </a:spcBef>
              <a:spcAft>
                <a:spcPts val="0"/>
              </a:spcAft>
              <a:buNone/>
            </a:pPr>
            <a:r>
              <a:rPr lang="en" sz="4800">
                <a:latin typeface="Oswald"/>
                <a:ea typeface="Oswald"/>
                <a:cs typeface="Oswald"/>
                <a:sym typeface="Oswald"/>
              </a:rPr>
              <a:t>Do you remember your password?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Discussion</a:t>
            </a:r>
            <a:endParaRPr/>
          </a:p>
          <a:p>
            <a:pPr indent="0" lvl="0" marL="0">
              <a:spcBef>
                <a:spcPts val="0"/>
              </a:spcBef>
              <a:spcAft>
                <a:spcPts val="0"/>
              </a:spcAft>
              <a:buNone/>
            </a:pPr>
            <a:r>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Abstract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Subject Collection and Password Recollection Capstone seeks to help determine the rate at which people memorize passwords of varying complexity and in doing so, help to ascertain both the necessity and the practicality of having people adhere to stricter security standards in a world that is increasingly interconnected through the internet.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Oswald"/>
                <a:ea typeface="Oswald"/>
                <a:cs typeface="Oswald"/>
                <a:sym typeface="Oswald"/>
              </a:rPr>
              <a:t>Project Overview</a:t>
            </a:r>
            <a:endParaRPr sz="3000">
              <a:latin typeface="Oswald"/>
              <a:ea typeface="Oswald"/>
              <a:cs typeface="Oswald"/>
              <a:sym typeface="Oswald"/>
            </a:endParaRPr>
          </a:p>
          <a:p>
            <a:pPr indent="0" lvl="0" marL="0">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CACACA"/>
                </a:solidFill>
                <a:latin typeface="Average"/>
                <a:ea typeface="Average"/>
                <a:cs typeface="Average"/>
                <a:sym typeface="Average"/>
              </a:rPr>
              <a:t>he purpose of this project is to explore the following questions regarding passwords:</a:t>
            </a:r>
            <a:endParaRPr sz="1800">
              <a:solidFill>
                <a:srgbClr val="CACACA"/>
              </a:solidFill>
              <a:latin typeface="Average"/>
              <a:ea typeface="Average"/>
              <a:cs typeface="Average"/>
              <a:sym typeface="Average"/>
            </a:endParaRPr>
          </a:p>
          <a:p>
            <a:pPr indent="-317500" lvl="0" marL="457200" rtl="0">
              <a:spcBef>
                <a:spcPts val="1600"/>
              </a:spcBef>
              <a:spcAft>
                <a:spcPts val="0"/>
              </a:spcAft>
              <a:buClr>
                <a:srgbClr val="CACACA"/>
              </a:buClr>
              <a:buSzPts val="1400"/>
              <a:buFont typeface="Average"/>
              <a:buAutoNum type="arabicPeriod"/>
            </a:pPr>
            <a:r>
              <a:rPr lang="en" sz="1800">
                <a:solidFill>
                  <a:srgbClr val="CACACA"/>
                </a:solidFill>
                <a:latin typeface="Average"/>
                <a:ea typeface="Average"/>
                <a:cs typeface="Average"/>
                <a:sym typeface="Average"/>
              </a:rPr>
              <a:t>Do people change their passwords drastically, or are their passwords similar to their previous passwords?</a:t>
            </a:r>
            <a:endParaRPr sz="1800">
              <a:solidFill>
                <a:srgbClr val="CACACA"/>
              </a:solidFill>
              <a:latin typeface="Average"/>
              <a:ea typeface="Average"/>
              <a:cs typeface="Average"/>
              <a:sym typeface="Average"/>
            </a:endParaRPr>
          </a:p>
          <a:p>
            <a:pPr indent="-317500" lvl="0" marL="457200" rtl="0">
              <a:spcBef>
                <a:spcPts val="0"/>
              </a:spcBef>
              <a:spcAft>
                <a:spcPts val="0"/>
              </a:spcAft>
              <a:buClr>
                <a:srgbClr val="CACACA"/>
              </a:buClr>
              <a:buSzPts val="1400"/>
              <a:buFont typeface="Average"/>
              <a:buAutoNum type="arabicPeriod"/>
            </a:pPr>
            <a:r>
              <a:rPr lang="en" sz="1800">
                <a:solidFill>
                  <a:srgbClr val="CACACA"/>
                </a:solidFill>
                <a:latin typeface="Average"/>
                <a:ea typeface="Average"/>
                <a:cs typeface="Average"/>
                <a:sym typeface="Average"/>
              </a:rPr>
              <a:t>How well do people remember passwords of varying complexity? How likely are people to reuse complex passwords?</a:t>
            </a:r>
            <a:endParaRPr sz="1800">
              <a:solidFill>
                <a:srgbClr val="CACACA"/>
              </a:solidFill>
              <a:latin typeface="Average"/>
              <a:ea typeface="Average"/>
              <a:cs typeface="Average"/>
              <a:sym typeface="Average"/>
            </a:endParaRPr>
          </a:p>
          <a:p>
            <a:pPr indent="-342900" lvl="0" marL="457200" rtl="0">
              <a:spcBef>
                <a:spcPts val="0"/>
              </a:spcBef>
              <a:spcAft>
                <a:spcPts val="0"/>
              </a:spcAft>
              <a:buClr>
                <a:srgbClr val="CACACA"/>
              </a:buClr>
              <a:buSzPts val="1800"/>
              <a:buFont typeface="Average"/>
              <a:buAutoNum type="arabicPeriod"/>
            </a:pPr>
            <a:r>
              <a:rPr lang="en" sz="1800">
                <a:solidFill>
                  <a:srgbClr val="CACACA"/>
                </a:solidFill>
                <a:latin typeface="Average"/>
                <a:ea typeface="Average"/>
                <a:cs typeface="Average"/>
                <a:sym typeface="Average"/>
              </a:rPr>
              <a:t>What is the correlation between interval of required password changes and password memorability?  </a:t>
            </a:r>
            <a:endParaRPr sz="1800">
              <a:solidFill>
                <a:srgbClr val="CACACA"/>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Functional </a:t>
            </a:r>
            <a:r>
              <a:rPr lang="en"/>
              <a:t>Requirement</a:t>
            </a:r>
            <a:r>
              <a:rPr lang="en"/>
              <a:t> </a:t>
            </a:r>
            <a:endParaRPr/>
          </a:p>
          <a:p>
            <a:pPr indent="0" lvl="0" marL="0">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54" name="Google Shape;154;p16"/>
          <p:cNvGraphicFramePr/>
          <p:nvPr/>
        </p:nvGraphicFramePr>
        <p:xfrm>
          <a:off x="1033500" y="902800"/>
          <a:ext cx="3000000" cy="3000000"/>
        </p:xfrm>
        <a:graphic>
          <a:graphicData uri="http://schemas.openxmlformats.org/drawingml/2006/table">
            <a:tbl>
              <a:tblPr>
                <a:noFill/>
                <a:tableStyleId>{847D0A7D-3A4D-4D2C-8A16-AF60B2DE6C3B}</a:tableStyleId>
              </a:tblPr>
              <a:tblGrid>
                <a:gridCol w="3579000"/>
                <a:gridCol w="3579000"/>
              </a:tblGrid>
              <a:tr h="381950">
                <a:tc>
                  <a:txBody>
                    <a:bodyPr>
                      <a:noAutofit/>
                    </a:bodyPr>
                    <a:lstStyle/>
                    <a:p>
                      <a:pPr indent="0" lvl="0" marL="0" rtl="0">
                        <a:spcBef>
                          <a:spcPts val="0"/>
                        </a:spcBef>
                        <a:spcAft>
                          <a:spcPts val="0"/>
                        </a:spcAft>
                        <a:buNone/>
                      </a:pPr>
                      <a:r>
                        <a:rPr b="1" lang="en" sz="1800">
                          <a:solidFill>
                            <a:srgbClr val="CACACA"/>
                          </a:solidFill>
                        </a:rPr>
                        <a:t>Functional Requirement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lang="en" sz="1800">
                          <a:solidFill>
                            <a:srgbClr val="CACACA"/>
                          </a:solidFill>
                        </a:rPr>
                        <a:t>Test Plan test cases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19525">
                <a:tc>
                  <a:txBody>
                    <a:bodyPr>
                      <a:noAutofit/>
                    </a:bodyPr>
                    <a:lstStyle/>
                    <a:p>
                      <a:pPr indent="0" lvl="0" marL="0" rtl="0" algn="ctr">
                        <a:spcBef>
                          <a:spcPts val="0"/>
                        </a:spcBef>
                        <a:spcAft>
                          <a:spcPts val="0"/>
                        </a:spcAft>
                        <a:buNone/>
                      </a:pPr>
                      <a:r>
                        <a:rPr lang="en" sz="1100">
                          <a:solidFill>
                            <a:srgbClr val="FFFFFF"/>
                          </a:solidFill>
                        </a:rPr>
                        <a:t>Login/GUI:</a:t>
                      </a:r>
                      <a:endParaRPr sz="1100">
                        <a:solidFill>
                          <a:srgbClr val="FFFFFF"/>
                        </a:solidFill>
                      </a:endParaRPr>
                    </a:p>
                    <a:p>
                      <a:pPr indent="0" lvl="0" marL="0" rtl="0" algn="ctr">
                        <a:spcBef>
                          <a:spcPts val="0"/>
                        </a:spcBef>
                        <a:spcAft>
                          <a:spcPts val="0"/>
                        </a:spcAft>
                        <a:buNone/>
                      </a:pPr>
                      <a:r>
                        <a:rPr lang="en" sz="1100">
                          <a:solidFill>
                            <a:srgbClr val="FFFFFF"/>
                          </a:solidFill>
                        </a:rPr>
                        <a:t>Users will be able to login and take a survey</a:t>
                      </a:r>
                      <a:endParaRPr sz="1100">
                        <a:solidFill>
                          <a:srgbClr val="FFFFFF"/>
                        </a:solidFill>
                      </a:endParaRPr>
                    </a:p>
                    <a:p>
                      <a:pPr indent="0" lvl="0" marL="0" rtl="0" algn="ctr">
                        <a:spcBef>
                          <a:spcPts val="0"/>
                        </a:spcBef>
                        <a:spcAft>
                          <a:spcPts val="0"/>
                        </a:spcAft>
                        <a:buNone/>
                      </a:pPr>
                      <a:r>
                        <a:rPr lang="en" sz="1100">
                          <a:solidFill>
                            <a:srgbClr val="FFFFFF"/>
                          </a:solidFill>
                        </a:rPr>
                        <a:t>Which will allow them to compete for Chick-fila</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solidFill>
                            <a:srgbClr val="FFFFFF"/>
                          </a:solidFill>
                        </a:rPr>
                        <a:t>1.a) User logs in with correct username and password and gains access to their account</a:t>
                      </a:r>
                      <a:endParaRPr sz="1100">
                        <a:solidFill>
                          <a:srgbClr val="FFFFFF"/>
                        </a:solidFill>
                      </a:endParaRPr>
                    </a:p>
                    <a:p>
                      <a:pPr indent="0" lvl="0" marL="0" rtl="0">
                        <a:spcBef>
                          <a:spcPts val="0"/>
                        </a:spcBef>
                        <a:spcAft>
                          <a:spcPts val="0"/>
                        </a:spcAft>
                        <a:buNone/>
                      </a:pPr>
                      <a:r>
                        <a:rPr b="1" lang="en" sz="1100">
                          <a:solidFill>
                            <a:srgbClr val="FFFFFF"/>
                          </a:solidFill>
                        </a:rPr>
                        <a:t>Expect result&gt;</a:t>
                      </a:r>
                      <a:r>
                        <a:rPr lang="en" sz="1100">
                          <a:solidFill>
                            <a:srgbClr val="FFFFFF"/>
                          </a:solidFill>
                        </a:rPr>
                        <a:t> user gains access to their profile</a:t>
                      </a:r>
                      <a:endParaRPr sz="1100">
                        <a:solidFill>
                          <a:srgbClr val="FFFFFF"/>
                        </a:solidFill>
                      </a:endParaRPr>
                    </a:p>
                    <a:p>
                      <a:pPr indent="0" lvl="0" marL="0" rtl="0">
                        <a:spcBef>
                          <a:spcPts val="0"/>
                        </a:spcBef>
                        <a:spcAft>
                          <a:spcPts val="0"/>
                        </a:spcAft>
                        <a:buNone/>
                      </a:pPr>
                      <a:r>
                        <a:rPr lang="en" sz="1100">
                          <a:solidFill>
                            <a:srgbClr val="FFFFFF"/>
                          </a:solidFill>
                        </a:rPr>
                        <a:t>(normal test case)</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rPr lang="en" sz="1100">
                          <a:solidFill>
                            <a:srgbClr val="FFFFFF"/>
                          </a:solidFill>
                        </a:rPr>
                        <a:t>1.b) User logs in with incorrect user name/password</a:t>
                      </a:r>
                      <a:endParaRPr sz="1100">
                        <a:solidFill>
                          <a:srgbClr val="FFFFFF"/>
                        </a:solidFill>
                      </a:endParaRPr>
                    </a:p>
                    <a:p>
                      <a:pPr indent="0" lvl="0" marL="0" rtl="0">
                        <a:spcBef>
                          <a:spcPts val="0"/>
                        </a:spcBef>
                        <a:spcAft>
                          <a:spcPts val="0"/>
                        </a:spcAft>
                        <a:buNone/>
                      </a:pPr>
                      <a:r>
                        <a:rPr b="1" lang="en" sz="1100">
                          <a:solidFill>
                            <a:srgbClr val="FFFFFF"/>
                          </a:solidFill>
                        </a:rPr>
                        <a:t>Expected result&gt;</a:t>
                      </a:r>
                      <a:r>
                        <a:rPr lang="en" sz="1100">
                          <a:solidFill>
                            <a:srgbClr val="FFFFFF"/>
                          </a:solidFill>
                        </a:rPr>
                        <a:t> user is denied access to account</a:t>
                      </a:r>
                      <a:endParaRPr sz="1100">
                        <a:solidFill>
                          <a:srgbClr val="FFFFFF"/>
                        </a:solidFill>
                      </a:endParaRPr>
                    </a:p>
                    <a:p>
                      <a:pPr indent="0" lvl="0" marL="0" rtl="0">
                        <a:spcBef>
                          <a:spcPts val="0"/>
                        </a:spcBef>
                        <a:spcAft>
                          <a:spcPts val="0"/>
                        </a:spcAft>
                        <a:buNone/>
                      </a:pPr>
                      <a:r>
                        <a:rPr lang="en" sz="1100">
                          <a:solidFill>
                            <a:srgbClr val="FFFFFF"/>
                          </a:solidFill>
                        </a:rPr>
                        <a:t>(abnormal test case)</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31550">
                <a:tc>
                  <a:txBody>
                    <a:bodyPr>
                      <a:noAutofit/>
                    </a:bodyPr>
                    <a:lstStyle/>
                    <a:p>
                      <a:pPr indent="0" lvl="0" marL="0" rtl="0" algn="ctr">
                        <a:spcBef>
                          <a:spcPts val="0"/>
                        </a:spcBef>
                        <a:spcAft>
                          <a:spcPts val="0"/>
                        </a:spcAft>
                        <a:buNone/>
                      </a:pPr>
                      <a:r>
                        <a:rPr lang="en" sz="1100">
                          <a:solidFill>
                            <a:srgbClr val="FFFFFF"/>
                          </a:solidFill>
                        </a:rPr>
                        <a:t>User logs in only at assigned intervals:</a:t>
                      </a:r>
                      <a:endParaRPr sz="1100">
                        <a:solidFill>
                          <a:srgbClr val="FFFFFF"/>
                        </a:solidFill>
                      </a:endParaRPr>
                    </a:p>
                    <a:p>
                      <a:pPr indent="0" lvl="0" marL="0" rtl="0" algn="ctr">
                        <a:spcBef>
                          <a:spcPts val="0"/>
                        </a:spcBef>
                        <a:spcAft>
                          <a:spcPts val="0"/>
                        </a:spcAft>
                        <a:buNone/>
                      </a:pPr>
                      <a:r>
                        <a:rPr lang="en" sz="1100">
                          <a:solidFill>
                            <a:srgbClr val="FFFFFF"/>
                          </a:solidFill>
                        </a:rPr>
                        <a:t>User will be able to login only when they are emailed to login. </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solidFill>
                            <a:srgbClr val="FFFFFF"/>
                          </a:solidFill>
                        </a:rPr>
                        <a:t>2.a) User logs in when they are emailed to log in</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rPr b="1" lang="en" sz="1100">
                          <a:solidFill>
                            <a:srgbClr val="FFFFFF"/>
                          </a:solidFill>
                        </a:rPr>
                        <a:t>Expected result&gt;</a:t>
                      </a:r>
                      <a:r>
                        <a:rPr lang="en" sz="1100">
                          <a:solidFill>
                            <a:srgbClr val="FFFFFF"/>
                          </a:solidFill>
                        </a:rPr>
                        <a:t> user is given access and allowed to play the game to reach a new high score</a:t>
                      </a:r>
                      <a:endParaRPr sz="1100">
                        <a:solidFill>
                          <a:srgbClr val="FFFFFF"/>
                        </a:solidFill>
                      </a:endParaRPr>
                    </a:p>
                    <a:p>
                      <a:pPr indent="0" lvl="0" marL="0" rtl="0">
                        <a:spcBef>
                          <a:spcPts val="0"/>
                        </a:spcBef>
                        <a:spcAft>
                          <a:spcPts val="0"/>
                        </a:spcAft>
                        <a:buNone/>
                      </a:pPr>
                      <a:r>
                        <a:rPr lang="en" sz="1100">
                          <a:solidFill>
                            <a:srgbClr val="FFFFFF"/>
                          </a:solidFill>
                        </a:rPr>
                        <a:t>(normal test case)</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rPr lang="en" sz="1100">
                          <a:solidFill>
                            <a:srgbClr val="FFFFFF"/>
                          </a:solidFill>
                        </a:rPr>
                        <a:t>2.b) User attempts to login when they have not been emailed to login</a:t>
                      </a:r>
                      <a:endParaRPr sz="1100">
                        <a:solidFill>
                          <a:srgbClr val="FFFFFF"/>
                        </a:solidFill>
                      </a:endParaRPr>
                    </a:p>
                    <a:p>
                      <a:pPr indent="0" lvl="0" marL="0" rtl="0">
                        <a:spcBef>
                          <a:spcPts val="0"/>
                        </a:spcBef>
                        <a:spcAft>
                          <a:spcPts val="0"/>
                        </a:spcAft>
                        <a:buNone/>
                      </a:pPr>
                      <a:r>
                        <a:t/>
                      </a:r>
                      <a:endParaRPr sz="1100">
                        <a:solidFill>
                          <a:srgbClr val="FFFFFF"/>
                        </a:solidFill>
                      </a:endParaRPr>
                    </a:p>
                    <a:p>
                      <a:pPr indent="0" lvl="0" marL="0" rtl="0">
                        <a:spcBef>
                          <a:spcPts val="0"/>
                        </a:spcBef>
                        <a:spcAft>
                          <a:spcPts val="0"/>
                        </a:spcAft>
                        <a:buNone/>
                      </a:pPr>
                      <a:r>
                        <a:rPr b="1" lang="en" sz="1100">
                          <a:solidFill>
                            <a:srgbClr val="FFFFFF"/>
                          </a:solidFill>
                        </a:rPr>
                        <a:t>Expected result&gt;</a:t>
                      </a:r>
                      <a:r>
                        <a:rPr lang="en" sz="1100">
                          <a:solidFill>
                            <a:srgbClr val="FFFFFF"/>
                          </a:solidFill>
                        </a:rPr>
                        <a:t> user is able to see their current high score, but unable to play game and reminded that they can only play when they are emailed to login and play. </a:t>
                      </a:r>
                      <a:endParaRPr sz="1100">
                        <a:solidFill>
                          <a:srgbClr val="FFFFFF"/>
                        </a:solidFill>
                      </a:endParaRPr>
                    </a:p>
                    <a:p>
                      <a:pPr indent="0" lvl="0" marL="0" rtl="0">
                        <a:spcBef>
                          <a:spcPts val="0"/>
                        </a:spcBef>
                        <a:spcAft>
                          <a:spcPts val="0"/>
                        </a:spcAft>
                        <a:buNone/>
                      </a:pPr>
                      <a:r>
                        <a:rPr lang="en" sz="1100">
                          <a:solidFill>
                            <a:srgbClr val="FFFFFF"/>
                          </a:solidFill>
                        </a:rPr>
                        <a:t>(abnormal test case) </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Customer meeting and action points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Prototype</a:t>
            </a:r>
            <a:endParaRPr/>
          </a:p>
          <a:p>
            <a:pPr indent="-298450" lvl="1" marL="914400" rtl="0">
              <a:spcBef>
                <a:spcPts val="0"/>
              </a:spcBef>
              <a:spcAft>
                <a:spcPts val="0"/>
              </a:spcAft>
              <a:buSzPts val="1100"/>
              <a:buAutoNum type="alphaLcPeriod"/>
            </a:pPr>
            <a:r>
              <a:rPr lang="en"/>
              <a:t>Create the login page </a:t>
            </a:r>
            <a:endParaRPr/>
          </a:p>
          <a:p>
            <a:pPr indent="-298450" lvl="1" marL="914400" rtl="0">
              <a:spcBef>
                <a:spcPts val="0"/>
              </a:spcBef>
              <a:spcAft>
                <a:spcPts val="0"/>
              </a:spcAft>
              <a:buSzPts val="1100"/>
              <a:buAutoNum type="alphaLcPeriod"/>
            </a:pPr>
            <a:r>
              <a:rPr lang="en"/>
              <a:t>Add format for emails that will remind participants to login </a:t>
            </a:r>
            <a:endParaRPr/>
          </a:p>
          <a:p>
            <a:pPr indent="-298450" lvl="1" marL="914400" rtl="0">
              <a:spcBef>
                <a:spcPts val="0"/>
              </a:spcBef>
              <a:spcAft>
                <a:spcPts val="0"/>
              </a:spcAft>
              <a:buSzPts val="1100"/>
              <a:buAutoNum type="alphaLcPeriod"/>
            </a:pPr>
            <a:r>
              <a:rPr lang="en"/>
              <a:t>Create survey questions to ask participants when they change their passwords</a:t>
            </a:r>
            <a:endParaRPr/>
          </a:p>
          <a:p>
            <a:pPr indent="-311150" lvl="0" marL="457200" rtl="0">
              <a:spcBef>
                <a:spcPts val="0"/>
              </a:spcBef>
              <a:spcAft>
                <a:spcPts val="0"/>
              </a:spcAft>
              <a:buSzPts val="1300"/>
              <a:buAutoNum type="arabicPeriod"/>
            </a:pPr>
            <a:r>
              <a:rPr lang="en"/>
              <a:t>Questions </a:t>
            </a:r>
            <a:endParaRPr/>
          </a:p>
          <a:p>
            <a:pPr indent="-298450" lvl="1" marL="914400" rtl="0">
              <a:spcBef>
                <a:spcPts val="0"/>
              </a:spcBef>
              <a:spcAft>
                <a:spcPts val="0"/>
              </a:spcAft>
              <a:buSzPts val="1100"/>
              <a:buAutoNum type="alphaLcPeriod"/>
            </a:pPr>
            <a:r>
              <a:rPr lang="en"/>
              <a:t>Polish the questions we are asking in our proposal </a:t>
            </a:r>
            <a:endParaRPr/>
          </a:p>
          <a:p>
            <a:pPr indent="-298450" lvl="1" marL="914400" rtl="0">
              <a:spcBef>
                <a:spcPts val="0"/>
              </a:spcBef>
              <a:spcAft>
                <a:spcPts val="0"/>
              </a:spcAft>
              <a:buSzPts val="1100"/>
              <a:buAutoNum type="alphaLcPeriod"/>
            </a:pPr>
            <a:r>
              <a:rPr lang="en"/>
              <a:t>Be more specific and dive deeper into each question</a:t>
            </a:r>
            <a:endParaRPr/>
          </a:p>
          <a:p>
            <a:pPr indent="-311150" lvl="0" marL="457200" rtl="0">
              <a:spcBef>
                <a:spcPts val="0"/>
              </a:spcBef>
              <a:spcAft>
                <a:spcPts val="0"/>
              </a:spcAft>
              <a:buSzPts val="1300"/>
              <a:buAutoNum type="arabicPeriod"/>
            </a:pPr>
            <a:r>
              <a:rPr lang="en"/>
              <a:t>Password </a:t>
            </a:r>
            <a:r>
              <a:rPr lang="en"/>
              <a:t>requirements</a:t>
            </a:r>
            <a:r>
              <a:rPr lang="en"/>
              <a:t> </a:t>
            </a:r>
            <a:endParaRPr/>
          </a:p>
          <a:p>
            <a:pPr indent="-298450" lvl="1" marL="914400" rtl="0">
              <a:spcBef>
                <a:spcPts val="0"/>
              </a:spcBef>
              <a:spcAft>
                <a:spcPts val="0"/>
              </a:spcAft>
              <a:buSzPts val="1100"/>
              <a:buAutoNum type="alphaLcPeriod"/>
            </a:pPr>
            <a:r>
              <a:rPr lang="en"/>
              <a:t>Create login time intervals </a:t>
            </a:r>
            <a:endParaRPr/>
          </a:p>
          <a:p>
            <a:pPr indent="-298450" lvl="1" marL="914400" rtl="0">
              <a:spcBef>
                <a:spcPts val="0"/>
              </a:spcBef>
              <a:spcAft>
                <a:spcPts val="0"/>
              </a:spcAft>
              <a:buSzPts val="1100"/>
              <a:buAutoNum type="alphaLcPeriod"/>
            </a:pPr>
            <a:r>
              <a:rPr lang="en"/>
              <a:t>Create password </a:t>
            </a:r>
            <a:r>
              <a:rPr lang="en"/>
              <a:t>requirements</a:t>
            </a:r>
            <a:r>
              <a:rPr lang="en"/>
              <a:t> for each test group</a:t>
            </a:r>
            <a:endParaRPr/>
          </a:p>
          <a:p>
            <a:pPr indent="-311150" lvl="0" marL="457200" rtl="0">
              <a:spcBef>
                <a:spcPts val="0"/>
              </a:spcBef>
              <a:spcAft>
                <a:spcPts val="0"/>
              </a:spcAft>
              <a:buSzPts val="1300"/>
              <a:buAutoNum type="arabicPeriod"/>
            </a:pPr>
            <a:r>
              <a:rPr lang="en"/>
              <a:t>Abstract </a:t>
            </a:r>
            <a:endParaRPr/>
          </a:p>
          <a:p>
            <a:pPr indent="-298450" lvl="1" marL="914400" rtl="0">
              <a:spcBef>
                <a:spcPts val="0"/>
              </a:spcBef>
              <a:spcAft>
                <a:spcPts val="0"/>
              </a:spcAft>
              <a:buSzPts val="1100"/>
              <a:buAutoNum type="alphaLcPeriod"/>
            </a:pPr>
            <a:r>
              <a:rPr lang="en"/>
              <a:t>Create a paragraph abstract about our project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Workload</a:t>
            </a:r>
            <a:r>
              <a:rPr lang="en"/>
              <a:t> matrices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7" name="Google Shape;167;p18" title="Chart"/>
          <p:cNvPicPr preferRelativeResize="0"/>
          <p:nvPr/>
        </p:nvPicPr>
        <p:blipFill>
          <a:blip r:embed="rId3">
            <a:alphaModFix/>
          </a:blip>
          <a:stretch>
            <a:fillRect/>
          </a:stretch>
        </p:blipFill>
        <p:spPr>
          <a:xfrm>
            <a:off x="1297501" y="940925"/>
            <a:ext cx="3141474" cy="1940625"/>
          </a:xfrm>
          <a:prstGeom prst="rect">
            <a:avLst/>
          </a:prstGeom>
          <a:noFill/>
          <a:ln>
            <a:noFill/>
          </a:ln>
        </p:spPr>
      </p:pic>
      <p:pic>
        <p:nvPicPr>
          <p:cNvPr id="168" name="Google Shape;168;p18" title="Chart"/>
          <p:cNvPicPr preferRelativeResize="0"/>
          <p:nvPr/>
        </p:nvPicPr>
        <p:blipFill>
          <a:blip r:embed="rId4">
            <a:alphaModFix/>
          </a:blip>
          <a:stretch>
            <a:fillRect/>
          </a:stretch>
        </p:blipFill>
        <p:spPr>
          <a:xfrm>
            <a:off x="5080127" y="940921"/>
            <a:ext cx="3141474" cy="1940625"/>
          </a:xfrm>
          <a:prstGeom prst="rect">
            <a:avLst/>
          </a:prstGeom>
          <a:noFill/>
          <a:ln>
            <a:noFill/>
          </a:ln>
        </p:spPr>
      </p:pic>
      <p:pic>
        <p:nvPicPr>
          <p:cNvPr id="169" name="Google Shape;169;p18" title="Chart"/>
          <p:cNvPicPr preferRelativeResize="0"/>
          <p:nvPr/>
        </p:nvPicPr>
        <p:blipFill>
          <a:blip r:embed="rId5">
            <a:alphaModFix/>
          </a:blip>
          <a:stretch>
            <a:fillRect/>
          </a:stretch>
        </p:blipFill>
        <p:spPr>
          <a:xfrm>
            <a:off x="1297500" y="2935695"/>
            <a:ext cx="3141474" cy="1940631"/>
          </a:xfrm>
          <a:prstGeom prst="rect">
            <a:avLst/>
          </a:prstGeom>
          <a:noFill/>
          <a:ln>
            <a:noFill/>
          </a:ln>
        </p:spPr>
      </p:pic>
      <p:pic>
        <p:nvPicPr>
          <p:cNvPr id="170" name="Google Shape;170;p18" title="Chart"/>
          <p:cNvPicPr preferRelativeResize="0"/>
          <p:nvPr/>
        </p:nvPicPr>
        <p:blipFill>
          <a:blip r:embed="rId6">
            <a:alphaModFix/>
          </a:blip>
          <a:stretch>
            <a:fillRect/>
          </a:stretch>
        </p:blipFill>
        <p:spPr>
          <a:xfrm>
            <a:off x="5080125" y="2935694"/>
            <a:ext cx="3141474" cy="1940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Project Planning Gantt Chart</a:t>
            </a:r>
            <a:endParaRPr/>
          </a:p>
        </p:txBody>
      </p:sp>
      <p:graphicFrame>
        <p:nvGraphicFramePr>
          <p:cNvPr id="176" name="Google Shape;176;p19"/>
          <p:cNvGraphicFramePr/>
          <p:nvPr/>
        </p:nvGraphicFramePr>
        <p:xfrm>
          <a:off x="0" y="1307850"/>
          <a:ext cx="3000000" cy="3000000"/>
        </p:xfrm>
        <a:graphic>
          <a:graphicData uri="http://schemas.openxmlformats.org/drawingml/2006/table">
            <a:tbl>
              <a:tblPr>
                <a:noFill/>
                <a:tableStyleId>{0DCBC86A-6476-407B-878F-94997FFA302A}</a:tableStyleId>
              </a:tblPr>
              <a:tblGrid>
                <a:gridCol w="647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tblGrid>
              <a:tr h="200025">
                <a:tc rowSpan="2">
                  <a:txBody>
                    <a:bodyPr>
                      <a:noAutofit/>
                    </a:bodyPr>
                    <a:lstStyle/>
                    <a:p>
                      <a:pPr indent="0" lvl="0" marL="0" rtl="0" algn="ctr">
                        <a:lnSpc>
                          <a:spcPct val="115000"/>
                        </a:lnSpc>
                        <a:spcBef>
                          <a:spcPts val="0"/>
                        </a:spcBef>
                        <a:spcAft>
                          <a:spcPts val="0"/>
                        </a:spcAft>
                        <a:buNone/>
                      </a:pPr>
                      <a:r>
                        <a:rPr b="1" lang="en" sz="900"/>
                        <a:t>Task</a:t>
                      </a:r>
                      <a:endParaRPr b="1" sz="900"/>
                    </a:p>
                  </a:txBody>
                  <a:tcPr marT="19050" marB="19050" marR="28575" marL="28575" anchor="b">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D9D9"/>
                    </a:solidFill>
                  </a:tcPr>
                </a:tc>
                <a:tc gridSpan="5">
                  <a:txBody>
                    <a:bodyPr>
                      <a:noAutofit/>
                    </a:bodyPr>
                    <a:lstStyle/>
                    <a:p>
                      <a:pPr indent="0" lvl="0" marL="0" rtl="0" algn="ctr">
                        <a:lnSpc>
                          <a:spcPct val="115000"/>
                        </a:lnSpc>
                        <a:spcBef>
                          <a:spcPts val="0"/>
                        </a:spcBef>
                        <a:spcAft>
                          <a:spcPts val="0"/>
                        </a:spcAft>
                        <a:buNone/>
                      </a:pPr>
                      <a:r>
                        <a:rPr b="1" lang="en" sz="900">
                          <a:solidFill>
                            <a:srgbClr val="FFFFFF"/>
                          </a:solidFill>
                        </a:rPr>
                        <a:t>NOVEMBER</a:t>
                      </a:r>
                      <a:endParaRPr b="1" sz="900">
                        <a:solidFill>
                          <a:srgbClr val="FFFFFF"/>
                        </a:solidFill>
                      </a:endParaRPr>
                    </a:p>
                  </a:txBody>
                  <a:tcPr marT="19050" marB="19050" marR="28575" marL="28575" anchor="b">
                    <a:lnL cap="flat" cmpd="sng" w="9525">
                      <a:solidFill>
                        <a:srgbClr val="BFBFBF"/>
                      </a:solidFill>
                      <a:prstDash val="solid"/>
                      <a:round/>
                      <a:headEnd len="sm" w="sm" type="none"/>
                      <a:tailEnd len="sm" w="sm" type="none"/>
                    </a:lnL>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2F75B5"/>
                    </a:solidFill>
                  </a:tcPr>
                </a:tc>
                <a:tc hMerge="1"/>
                <a:tc hMerge="1"/>
                <a:tc hMerge="1"/>
                <a:tc hMerge="1"/>
                <a:tc>
                  <a:txBody>
                    <a:bodyPr>
                      <a:noAutofit/>
                    </a:bodyPr>
                    <a:lstStyle/>
                    <a:p>
                      <a:pPr indent="0" lvl="0" marL="0" rtl="0">
                        <a:spcBef>
                          <a:spcPts val="0"/>
                        </a:spcBef>
                        <a:spcAft>
                          <a:spcPts val="0"/>
                        </a:spcAft>
                        <a:buNone/>
                      </a:pPr>
                      <a:r>
                        <a:t/>
                      </a:r>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2F75B5"/>
                    </a:solidFill>
                  </a:tcPr>
                </a:tc>
                <a:tc gridSpan="4">
                  <a:txBody>
                    <a:bodyPr>
                      <a:noAutofit/>
                    </a:bodyPr>
                    <a:lstStyle/>
                    <a:p>
                      <a:pPr indent="0" lvl="0" marL="0" rtl="0" algn="ctr">
                        <a:lnSpc>
                          <a:spcPct val="115000"/>
                        </a:lnSpc>
                        <a:spcBef>
                          <a:spcPts val="0"/>
                        </a:spcBef>
                        <a:spcAft>
                          <a:spcPts val="0"/>
                        </a:spcAft>
                        <a:buNone/>
                      </a:pPr>
                      <a:r>
                        <a:rPr b="1" lang="en" sz="900">
                          <a:solidFill>
                            <a:srgbClr val="FFFFFF"/>
                          </a:solidFill>
                        </a:rPr>
                        <a:t>DECEMBER</a:t>
                      </a:r>
                      <a:endParaRPr b="1" sz="900">
                        <a:solidFill>
                          <a:srgbClr val="FFFFFF"/>
                        </a:solidFill>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hMerge="1"/>
                <a:tc hMerge="1"/>
                <a:tc hMerge="1"/>
                <a:tc gridSpan="4">
                  <a:txBody>
                    <a:bodyPr>
                      <a:noAutofit/>
                    </a:bodyPr>
                    <a:lstStyle/>
                    <a:p>
                      <a:pPr indent="0" lvl="0" marL="0" rtl="0" algn="ctr">
                        <a:lnSpc>
                          <a:spcPct val="115000"/>
                        </a:lnSpc>
                        <a:spcBef>
                          <a:spcPts val="0"/>
                        </a:spcBef>
                        <a:spcAft>
                          <a:spcPts val="0"/>
                        </a:spcAft>
                        <a:buNone/>
                      </a:pPr>
                      <a:r>
                        <a:rPr b="1" lang="en" sz="900">
                          <a:solidFill>
                            <a:srgbClr val="FFFFFF"/>
                          </a:solidFill>
                        </a:rPr>
                        <a:t>JANUARY</a:t>
                      </a:r>
                      <a:endParaRPr b="1" sz="900">
                        <a:solidFill>
                          <a:srgbClr val="FFFFFF"/>
                        </a:solidFill>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9900"/>
                    </a:solidFill>
                  </a:tcPr>
                </a:tc>
                <a:tc hMerge="1"/>
                <a:tc hMerge="1"/>
                <a:tc hMerge="1"/>
                <a:tc gridSpan="5">
                  <a:txBody>
                    <a:bodyPr>
                      <a:noAutofit/>
                    </a:bodyPr>
                    <a:lstStyle/>
                    <a:p>
                      <a:pPr indent="0" lvl="0" marL="0" rtl="0" algn="ctr">
                        <a:lnSpc>
                          <a:spcPct val="115000"/>
                        </a:lnSpc>
                        <a:spcBef>
                          <a:spcPts val="0"/>
                        </a:spcBef>
                        <a:spcAft>
                          <a:spcPts val="0"/>
                        </a:spcAft>
                        <a:buNone/>
                      </a:pPr>
                      <a:r>
                        <a:rPr b="1" lang="en" sz="900">
                          <a:solidFill>
                            <a:srgbClr val="FFFFFF"/>
                          </a:solidFill>
                        </a:rPr>
                        <a:t>FEBURARY</a:t>
                      </a:r>
                      <a:endParaRPr b="1" sz="900">
                        <a:solidFill>
                          <a:srgbClr val="FFFFFF"/>
                        </a:solidFill>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hMerge="1"/>
                <a:tc hMerge="1"/>
                <a:tc hMerge="1"/>
                <a:tc hMerge="1"/>
                <a:tc gridSpan="5">
                  <a:txBody>
                    <a:bodyPr>
                      <a:noAutofit/>
                    </a:bodyPr>
                    <a:lstStyle/>
                    <a:p>
                      <a:pPr indent="0" lvl="0" marL="0" rtl="0" algn="ctr">
                        <a:lnSpc>
                          <a:spcPct val="115000"/>
                        </a:lnSpc>
                        <a:spcBef>
                          <a:spcPts val="0"/>
                        </a:spcBef>
                        <a:spcAft>
                          <a:spcPts val="0"/>
                        </a:spcAft>
                        <a:buNone/>
                      </a:pPr>
                      <a:r>
                        <a:rPr b="1" lang="en" sz="900">
                          <a:solidFill>
                            <a:srgbClr val="FFFFFF"/>
                          </a:solidFill>
                        </a:rPr>
                        <a:t>MARCH</a:t>
                      </a:r>
                      <a:endParaRPr b="1" sz="900">
                        <a:solidFill>
                          <a:srgbClr val="FFFFFF"/>
                        </a:solidFill>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hMerge="1"/>
                <a:tc hMerge="1"/>
                <a:tc hMerge="1"/>
                <a:tc hMerge="1"/>
                <a:tc gridSpan="4">
                  <a:txBody>
                    <a:bodyPr>
                      <a:noAutofit/>
                    </a:bodyPr>
                    <a:lstStyle/>
                    <a:p>
                      <a:pPr indent="0" lvl="0" marL="0" rtl="0" algn="ctr">
                        <a:lnSpc>
                          <a:spcPct val="115000"/>
                        </a:lnSpc>
                        <a:spcBef>
                          <a:spcPts val="0"/>
                        </a:spcBef>
                        <a:spcAft>
                          <a:spcPts val="0"/>
                        </a:spcAft>
                        <a:buNone/>
                      </a:pPr>
                      <a:r>
                        <a:rPr b="1" lang="en" sz="900">
                          <a:solidFill>
                            <a:srgbClr val="FFFFFF"/>
                          </a:solidFill>
                        </a:rPr>
                        <a:t>APRIL</a:t>
                      </a:r>
                      <a:endParaRPr b="1" sz="900">
                        <a:solidFill>
                          <a:srgbClr val="FFFFFF"/>
                        </a:solidFill>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4A86E8"/>
                    </a:solidFill>
                  </a:tcPr>
                </a:tc>
                <a:tc hMerge="1"/>
                <a:tc hMerge="1"/>
                <a:tc hMerge="1"/>
                <a:tc gridSpan="4">
                  <a:txBody>
                    <a:bodyPr>
                      <a:noAutofit/>
                    </a:bodyPr>
                    <a:lstStyle/>
                    <a:p>
                      <a:pPr indent="0" lvl="0" marL="0" rtl="0" algn="ctr">
                        <a:lnSpc>
                          <a:spcPct val="115000"/>
                        </a:lnSpc>
                        <a:spcBef>
                          <a:spcPts val="0"/>
                        </a:spcBef>
                        <a:spcAft>
                          <a:spcPts val="0"/>
                        </a:spcAft>
                        <a:buNone/>
                      </a:pPr>
                      <a:r>
                        <a:rPr b="1" lang="en" sz="900">
                          <a:solidFill>
                            <a:srgbClr val="FFFFFF"/>
                          </a:solidFill>
                        </a:rPr>
                        <a:t>MAY</a:t>
                      </a:r>
                      <a:endParaRPr b="1" sz="900">
                        <a:solidFill>
                          <a:srgbClr val="FFFFFF"/>
                        </a:solidFill>
                      </a:endParaRPr>
                    </a:p>
                  </a:txBody>
                  <a:tcPr marT="19050" marB="19050" marR="28575" marL="28575" anchor="b">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FF"/>
                    </a:solidFill>
                  </a:tcPr>
                </a:tc>
                <a:tc hMerge="1"/>
                <a:tc hMerge="1"/>
                <a:tc hMerge="1"/>
              </a:tr>
              <a:tr h="200025">
                <a:tc vMerge="1"/>
                <a:tc>
                  <a:txBody>
                    <a:bodyPr>
                      <a:noAutofit/>
                    </a:bodyPr>
                    <a:lstStyle/>
                    <a:p>
                      <a:pPr indent="0" lvl="0" marL="0" rtl="0" algn="ctr">
                        <a:lnSpc>
                          <a:spcPct val="115000"/>
                        </a:lnSpc>
                        <a:spcBef>
                          <a:spcPts val="0"/>
                        </a:spcBef>
                        <a:spcAft>
                          <a:spcPts val="0"/>
                        </a:spcAft>
                        <a:buNone/>
                      </a:pPr>
                      <a:r>
                        <a:rPr b="1" lang="en" sz="900"/>
                        <a:t>2</a:t>
                      </a:r>
                      <a:endParaRPr b="1" sz="900"/>
                    </a:p>
                  </a:txBody>
                  <a:tcPr marT="19050" marB="19050" marR="28575" marL="28575" anchor="b">
                    <a:lnL cap="flat" cmpd="sng" w="9525">
                      <a:solidFill>
                        <a:srgbClr val="BFBFBF"/>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9</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16</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22</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24</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30</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7</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14</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21</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25</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1</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8</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15</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22</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DD7EE"/>
                    </a:solidFill>
                  </a:tcPr>
                </a:tc>
                <a:tc>
                  <a:txBody>
                    <a:bodyPr>
                      <a:noAutofit/>
                    </a:bodyPr>
                    <a:lstStyle/>
                    <a:p>
                      <a:pPr indent="0" lvl="0" marL="0" rtl="0" algn="ctr">
                        <a:lnSpc>
                          <a:spcPct val="115000"/>
                        </a:lnSpc>
                        <a:spcBef>
                          <a:spcPts val="0"/>
                        </a:spcBef>
                        <a:spcAft>
                          <a:spcPts val="0"/>
                        </a:spcAft>
                        <a:buNone/>
                      </a:pPr>
                      <a:r>
                        <a:rPr b="1" lang="en" sz="900"/>
                        <a:t>1</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8</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15</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22</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29</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1</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11</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15</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22</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29</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5</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12</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19</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26</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8CBAD"/>
                    </a:solidFill>
                  </a:tcPr>
                </a:tc>
                <a:tc>
                  <a:txBody>
                    <a:bodyPr>
                      <a:noAutofit/>
                    </a:bodyPr>
                    <a:lstStyle/>
                    <a:p>
                      <a:pPr indent="0" lvl="0" marL="0" rtl="0" algn="ctr">
                        <a:lnSpc>
                          <a:spcPct val="115000"/>
                        </a:lnSpc>
                        <a:spcBef>
                          <a:spcPts val="0"/>
                        </a:spcBef>
                        <a:spcAft>
                          <a:spcPts val="0"/>
                        </a:spcAft>
                        <a:buNone/>
                      </a:pPr>
                      <a:r>
                        <a:rPr b="1" lang="en" sz="900"/>
                        <a:t>3</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BDBDB"/>
                    </a:solidFill>
                  </a:tcPr>
                </a:tc>
                <a:tc>
                  <a:txBody>
                    <a:bodyPr>
                      <a:noAutofit/>
                    </a:bodyPr>
                    <a:lstStyle/>
                    <a:p>
                      <a:pPr indent="0" lvl="0" marL="0" rtl="0" algn="ctr">
                        <a:lnSpc>
                          <a:spcPct val="115000"/>
                        </a:lnSpc>
                        <a:spcBef>
                          <a:spcPts val="0"/>
                        </a:spcBef>
                        <a:spcAft>
                          <a:spcPts val="0"/>
                        </a:spcAft>
                        <a:buNone/>
                      </a:pPr>
                      <a:r>
                        <a:rPr b="1" lang="en" sz="900"/>
                        <a:t>10</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BDBDB"/>
                    </a:solidFill>
                  </a:tcPr>
                </a:tc>
                <a:tc>
                  <a:txBody>
                    <a:bodyPr>
                      <a:noAutofit/>
                    </a:bodyPr>
                    <a:lstStyle/>
                    <a:p>
                      <a:pPr indent="0" lvl="0" marL="0" rtl="0" algn="ctr">
                        <a:lnSpc>
                          <a:spcPct val="115000"/>
                        </a:lnSpc>
                        <a:spcBef>
                          <a:spcPts val="0"/>
                        </a:spcBef>
                        <a:spcAft>
                          <a:spcPts val="0"/>
                        </a:spcAft>
                        <a:buNone/>
                      </a:pPr>
                      <a:r>
                        <a:rPr b="1" lang="en" sz="900"/>
                        <a:t>17</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BDBDB"/>
                    </a:solidFill>
                  </a:tcPr>
                </a:tc>
                <a:tc>
                  <a:txBody>
                    <a:bodyPr>
                      <a:noAutofit/>
                    </a:bodyPr>
                    <a:lstStyle/>
                    <a:p>
                      <a:pPr indent="0" lvl="0" marL="0" rtl="0" algn="ctr">
                        <a:lnSpc>
                          <a:spcPct val="115000"/>
                        </a:lnSpc>
                        <a:spcBef>
                          <a:spcPts val="0"/>
                        </a:spcBef>
                        <a:spcAft>
                          <a:spcPts val="0"/>
                        </a:spcAft>
                        <a:buNone/>
                      </a:pPr>
                      <a:r>
                        <a:rPr b="1" lang="en" sz="900"/>
                        <a:t>24</a:t>
                      </a:r>
                      <a:endParaRPr b="1" sz="900"/>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BDBDB"/>
                    </a:solidFill>
                  </a:tcPr>
                </a:tc>
              </a:tr>
              <a:tr h="200025">
                <a:tc>
                  <a:txBody>
                    <a:bodyPr>
                      <a:noAutofit/>
                    </a:bodyPr>
                    <a:lstStyle/>
                    <a:p>
                      <a:pPr indent="0" lvl="0" marL="0" rtl="0" algn="ctr">
                        <a:lnSpc>
                          <a:spcPct val="115000"/>
                        </a:lnSpc>
                        <a:spcBef>
                          <a:spcPts val="0"/>
                        </a:spcBef>
                        <a:spcAft>
                          <a:spcPts val="0"/>
                        </a:spcAft>
                        <a:buNone/>
                      </a:pPr>
                      <a:r>
                        <a:rPr lang="en" sz="900"/>
                        <a:t>User Interface</a:t>
                      </a:r>
                      <a:endParaRPr sz="900"/>
                    </a:p>
                  </a:txBody>
                  <a:tcPr marT="19050" marB="19050" marR="28575" marL="28575" anchor="b">
                    <a:lnR cap="flat" cmpd="sng" w="9525">
                      <a:solidFill>
                        <a:srgbClr val="999999"/>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42900">
                <a:tc>
                  <a:txBody>
                    <a:bodyPr>
                      <a:noAutofit/>
                    </a:bodyPr>
                    <a:lstStyle/>
                    <a:p>
                      <a:pPr indent="0" lvl="0" marL="0" rtl="0" algn="ctr">
                        <a:lnSpc>
                          <a:spcPct val="115000"/>
                        </a:lnSpc>
                        <a:spcBef>
                          <a:spcPts val="0"/>
                        </a:spcBef>
                        <a:spcAft>
                          <a:spcPts val="0"/>
                        </a:spcAft>
                        <a:buNone/>
                      </a:pPr>
                      <a:r>
                        <a:rPr lang="en" sz="900"/>
                        <a:t>Email Automation</a:t>
                      </a:r>
                      <a:endParaRPr sz="900"/>
                    </a:p>
                  </a:txBody>
                  <a:tcPr marT="19050" marB="19050" marR="28575" marL="28575" anchor="b">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99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99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99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42900">
                <a:tc>
                  <a:txBody>
                    <a:bodyPr>
                      <a:noAutofit/>
                    </a:bodyPr>
                    <a:lstStyle/>
                    <a:p>
                      <a:pPr indent="0" lvl="0" marL="0" rtl="0" algn="ctr">
                        <a:lnSpc>
                          <a:spcPct val="115000"/>
                        </a:lnSpc>
                        <a:spcBef>
                          <a:spcPts val="0"/>
                        </a:spcBef>
                        <a:spcAft>
                          <a:spcPts val="0"/>
                        </a:spcAft>
                        <a:buNone/>
                      </a:pPr>
                      <a:r>
                        <a:rPr lang="en" sz="900"/>
                        <a:t>Password metrics</a:t>
                      </a:r>
                      <a:endParaRPr sz="900"/>
                    </a:p>
                  </a:txBody>
                  <a:tcPr marT="19050" marB="19050" marR="28575" marL="28575" anchor="ctr">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00025">
                <a:tc>
                  <a:txBody>
                    <a:bodyPr>
                      <a:noAutofit/>
                    </a:bodyPr>
                    <a:lstStyle/>
                    <a:p>
                      <a:pPr indent="0" lvl="0" marL="0" rtl="0" algn="ctr">
                        <a:lnSpc>
                          <a:spcPct val="115000"/>
                        </a:lnSpc>
                        <a:spcBef>
                          <a:spcPts val="0"/>
                        </a:spcBef>
                        <a:spcAft>
                          <a:spcPts val="0"/>
                        </a:spcAft>
                        <a:buNone/>
                      </a:pPr>
                      <a:r>
                        <a:rPr lang="en" sz="900"/>
                        <a:t>Databasing</a:t>
                      </a:r>
                      <a:endParaRPr sz="900"/>
                    </a:p>
                  </a:txBody>
                  <a:tcPr marT="19050" marB="19050" marR="28575" marL="28575" anchor="b">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42900">
                <a:tc>
                  <a:txBody>
                    <a:bodyPr>
                      <a:noAutofit/>
                    </a:bodyPr>
                    <a:lstStyle/>
                    <a:p>
                      <a:pPr indent="0" lvl="0" marL="0" rtl="0" algn="ctr">
                        <a:lnSpc>
                          <a:spcPct val="115000"/>
                        </a:lnSpc>
                        <a:spcBef>
                          <a:spcPts val="0"/>
                        </a:spcBef>
                        <a:spcAft>
                          <a:spcPts val="0"/>
                        </a:spcAft>
                        <a:buNone/>
                      </a:pPr>
                      <a:r>
                        <a:rPr lang="en" sz="900"/>
                        <a:t>Social outreach</a:t>
                      </a:r>
                      <a:endParaRPr sz="900"/>
                    </a:p>
                  </a:txBody>
                  <a:tcPr marT="19050" marB="19050" marR="28575" marL="28575" anchor="b">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00025">
                <a:tc>
                  <a:txBody>
                    <a:bodyPr>
                      <a:noAutofit/>
                    </a:bodyPr>
                    <a:lstStyle/>
                    <a:p>
                      <a:pPr indent="0" lvl="0" marL="0" rtl="0" algn="ctr">
                        <a:lnSpc>
                          <a:spcPct val="115000"/>
                        </a:lnSpc>
                        <a:spcBef>
                          <a:spcPts val="0"/>
                        </a:spcBef>
                        <a:spcAft>
                          <a:spcPts val="0"/>
                        </a:spcAft>
                        <a:buNone/>
                      </a:pPr>
                      <a:r>
                        <a:rPr lang="en" sz="900"/>
                        <a:t>Analysis</a:t>
                      </a:r>
                      <a:endParaRPr sz="900"/>
                    </a:p>
                  </a:txBody>
                  <a:tcPr marT="19050" marB="19050" marR="28575" marL="28575" anchor="b">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c>
                  <a:txBody>
                    <a:bodyPr>
                      <a:noAutofit/>
                    </a:bodyPr>
                    <a:lstStyle/>
                    <a:p>
                      <a:pPr indent="0" lvl="0" marL="0" rtl="0">
                        <a:spcBef>
                          <a:spcPts val="0"/>
                        </a:spcBef>
                        <a:spcAft>
                          <a:spcPts val="0"/>
                        </a:spcAft>
                        <a:buNone/>
                      </a:pPr>
                      <a:r>
                        <a:t/>
                      </a:r>
                      <a:endParaRPr/>
                    </a:p>
                  </a:txBody>
                  <a:tcPr marT="19050" marB="19050" marR="28575" marL="28575" anchor="b">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800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Prototype</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100" u="sng">
                <a:solidFill>
                  <a:schemeClr val="hlink"/>
                </a:solidFill>
                <a:latin typeface="Arial"/>
                <a:ea typeface="Arial"/>
                <a:cs typeface="Arial"/>
                <a:sym typeface="Arial"/>
                <a:hlinkClick r:id="rId3"/>
              </a:rPr>
              <a:t>http://midn.cs.usna.edu/~m196924/capstone/login.php</a:t>
            </a:r>
            <a:r>
              <a:rPr lang="en" sz="1100">
                <a:solidFill>
                  <a:srgbClr val="000000"/>
                </a:solidFill>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Assigned Software Engineering paper</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 Fowler, and J Highsmith, The Agile Manifesto, Dr. Dobb’s Digest, Aug 2001, available at http://www.ddj.com/architect/184414755.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