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EF2458-CD37-48C9-A0F0-4ABD3FFDA9AF}">
  <a:tblStyle styleId="{EFEF2458-CD37-48C9-A0F0-4ABD3FFDA9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0902686f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0902686f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0902686f3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0902686f3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0902686f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0902686f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0902686f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0902686f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0902686f3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0902686f3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0902686f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0902686f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efc6ae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efc6ae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fc6aef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fc6aef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efc6aef7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efc6aef7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0902686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0902686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0902686f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0902686f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0902686f3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0902686f3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Team password123</a:t>
            </a:r>
            <a:endParaRPr/>
          </a:p>
          <a:p>
            <a:pPr indent="0" lvl="0" marL="0">
              <a:spcBef>
                <a:spcPts val="0"/>
              </a:spcBef>
              <a:spcAft>
                <a:spcPts val="0"/>
              </a:spcAft>
              <a:buNone/>
            </a:pPr>
            <a:r>
              <a:rPr lang="en"/>
              <a:t>Do you </a:t>
            </a:r>
            <a:r>
              <a:rPr lang="en"/>
              <a:t>remember</a:t>
            </a:r>
            <a:r>
              <a:rPr lang="en"/>
              <a:t> your password?</a:t>
            </a:r>
            <a:endParaRPr/>
          </a:p>
        </p:txBody>
      </p:sp>
      <p:sp>
        <p:nvSpPr>
          <p:cNvPr id="60" name="Google Shape;60;p13"/>
          <p:cNvSpPr txBox="1"/>
          <p:nvPr>
            <p:ph idx="1" type="subTitle"/>
          </p:nvPr>
        </p:nvSpPr>
        <p:spPr>
          <a:xfrm>
            <a:off x="510450" y="3017613"/>
            <a:ext cx="8123100" cy="630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Functional Requierments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16" name="Google Shape;116;p22"/>
          <p:cNvGraphicFramePr/>
          <p:nvPr/>
        </p:nvGraphicFramePr>
        <p:xfrm>
          <a:off x="781450" y="2190750"/>
          <a:ext cx="3000000" cy="3000000"/>
        </p:xfrm>
        <a:graphic>
          <a:graphicData uri="http://schemas.openxmlformats.org/drawingml/2006/table">
            <a:tbl>
              <a:tblPr>
                <a:noFill/>
                <a:tableStyleId>{EFEF2458-CD37-48C9-A0F0-4ABD3FFDA9AF}</a:tableStyleId>
              </a:tblPr>
              <a:tblGrid>
                <a:gridCol w="3904575"/>
                <a:gridCol w="3904575"/>
              </a:tblGrid>
              <a:tr h="1052675">
                <a:tc>
                  <a:txBody>
                    <a:bodyPr>
                      <a:noAutofit/>
                    </a:bodyPr>
                    <a:lstStyle/>
                    <a:p>
                      <a:pPr indent="0" lvl="0" marL="0" rtl="0">
                        <a:spcBef>
                          <a:spcPts val="0"/>
                        </a:spcBef>
                        <a:spcAft>
                          <a:spcPts val="0"/>
                        </a:spcAft>
                        <a:buNone/>
                      </a:pPr>
                      <a:r>
                        <a:rPr b="1" lang="en" sz="1800">
                          <a:solidFill>
                            <a:schemeClr val="accent3"/>
                          </a:solidFill>
                        </a:rPr>
                        <a:t>Functional Requirement</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b="1" lang="en" sz="1800">
                          <a:solidFill>
                            <a:schemeClr val="accent3"/>
                          </a:solidFill>
                        </a:rPr>
                        <a:t>Acceptance Test Plan test cases </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52675">
                <a:tc>
                  <a:txBody>
                    <a:bodyPr>
                      <a:noAutofit/>
                    </a:bodyPr>
                    <a:lstStyle/>
                    <a:p>
                      <a:pPr indent="0" lvl="0" marL="0" rtl="0">
                        <a:spcBef>
                          <a:spcPts val="0"/>
                        </a:spcBef>
                        <a:spcAft>
                          <a:spcPts val="0"/>
                        </a:spcAft>
                        <a:buNone/>
                      </a:pPr>
                      <a:r>
                        <a:rPr b="1" lang="en" sz="1800">
                          <a:solidFill>
                            <a:schemeClr val="accent3"/>
                          </a:solidFill>
                        </a:rPr>
                        <a:t>Design Competition based research platform for password questions</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342900" lvl="0" marL="457200" rtl="0">
                        <a:spcBef>
                          <a:spcPts val="0"/>
                        </a:spcBef>
                        <a:spcAft>
                          <a:spcPts val="0"/>
                        </a:spcAft>
                        <a:buClr>
                          <a:schemeClr val="accent3"/>
                        </a:buClr>
                        <a:buSzPts val="1800"/>
                        <a:buAutoNum type="arabicPeriod"/>
                      </a:pPr>
                      <a:r>
                        <a:rPr b="1" lang="en" sz="1800">
                          <a:solidFill>
                            <a:schemeClr val="accent3"/>
                          </a:solidFill>
                        </a:rPr>
                        <a:t>Password logs user into system.</a:t>
                      </a:r>
                      <a:endParaRPr b="1" sz="1800">
                        <a:solidFill>
                          <a:schemeClr val="accent3"/>
                        </a:solidFill>
                      </a:endParaRPr>
                    </a:p>
                    <a:p>
                      <a:pPr indent="-342900" lvl="0" marL="457200" rtl="0">
                        <a:spcBef>
                          <a:spcPts val="0"/>
                        </a:spcBef>
                        <a:spcAft>
                          <a:spcPts val="0"/>
                        </a:spcAft>
                        <a:buClr>
                          <a:schemeClr val="accent3"/>
                        </a:buClr>
                        <a:buSzPts val="1800"/>
                        <a:buAutoNum type="arabicPeriod"/>
                      </a:pPr>
                      <a:r>
                        <a:rPr b="1" lang="en" sz="1800">
                          <a:solidFill>
                            <a:schemeClr val="accent3"/>
                          </a:solidFill>
                        </a:rPr>
                        <a:t>User enters invalid character for password.</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Required Resources </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Django - programming language created in order to ease the creation of complex, database driven websites. </a:t>
            </a:r>
            <a:endParaRPr/>
          </a:p>
          <a:p>
            <a:pPr indent="-342900" lvl="0" marL="457200" rtl="0">
              <a:spcBef>
                <a:spcPts val="0"/>
              </a:spcBef>
              <a:spcAft>
                <a:spcPts val="0"/>
              </a:spcAft>
              <a:buSzPts val="1800"/>
              <a:buAutoNum type="arabicPeriod"/>
            </a:pPr>
            <a:r>
              <a:rPr lang="en"/>
              <a:t>Django database - used to maintain passwords and usernames for users.</a:t>
            </a:r>
            <a:br>
              <a:rPr lang="en"/>
            </a:br>
            <a:r>
              <a:rPr lang="en"/>
              <a:t>Game implementation - creation of a competitive game to keep users participating.</a:t>
            </a:r>
            <a:endParaRPr/>
          </a:p>
          <a:p>
            <a:pPr indent="-342900" lvl="0" marL="457200" rtl="0">
              <a:spcBef>
                <a:spcPts val="0"/>
              </a:spcBef>
              <a:spcAft>
                <a:spcPts val="0"/>
              </a:spcAft>
              <a:buSzPts val="1800"/>
              <a:buAutoNum type="arabicPeriod"/>
            </a:pPr>
            <a:r>
              <a:rPr lang="en"/>
              <a:t>Zxcvbn - used for testing complexity of passwords users select, and if that password meets the required complexity of a password.</a:t>
            </a:r>
            <a:endParaRPr/>
          </a:p>
          <a:p>
            <a:pPr indent="0" lvl="0" marL="45720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Customer meeting summary and customer current process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Summary: </a:t>
            </a:r>
            <a:endParaRPr/>
          </a:p>
          <a:p>
            <a:pPr indent="-342900" lvl="0" marL="457200" rtl="0">
              <a:spcBef>
                <a:spcPts val="1600"/>
              </a:spcBef>
              <a:spcAft>
                <a:spcPts val="0"/>
              </a:spcAft>
              <a:buSzPts val="1800"/>
              <a:buAutoNum type="arabicPeriod"/>
            </a:pPr>
            <a:r>
              <a:rPr lang="en"/>
              <a:t>What Dr. Aviv wants out of this project, and what we need to make this a worthy capstone.</a:t>
            </a:r>
            <a:endParaRPr/>
          </a:p>
          <a:p>
            <a:pPr indent="-342900" lvl="0" marL="457200" rtl="0">
              <a:spcBef>
                <a:spcPts val="0"/>
              </a:spcBef>
              <a:spcAft>
                <a:spcPts val="0"/>
              </a:spcAft>
              <a:buSzPts val="1800"/>
              <a:buAutoNum type="arabicPeriod"/>
            </a:pPr>
            <a:r>
              <a:rPr lang="en"/>
              <a:t>Resources we can use such as Django and zxcvbn to implement this capstone </a:t>
            </a:r>
            <a:endParaRPr/>
          </a:p>
          <a:p>
            <a:pPr indent="-342900" lvl="0" marL="457200" rtl="0">
              <a:spcBef>
                <a:spcPts val="0"/>
              </a:spcBef>
              <a:spcAft>
                <a:spcPts val="0"/>
              </a:spcAft>
              <a:buSzPts val="1800"/>
              <a:buAutoNum type="arabicPeriod"/>
            </a:pPr>
            <a:r>
              <a:rPr lang="en"/>
              <a:t>Requirements, such as meeting times and communication with the customer,</a:t>
            </a:r>
            <a:r>
              <a:rPr lang="en"/>
              <a:t> that we must meet in order to undertake this capstone</a:t>
            </a:r>
            <a:endParaRPr/>
          </a:p>
          <a:p>
            <a:pPr indent="0" lvl="0" marL="0" rtl="0">
              <a:spcBef>
                <a:spcPts val="1600"/>
              </a:spcBef>
              <a:spcAft>
                <a:spcPts val="0"/>
              </a:spcAft>
              <a:buNone/>
            </a:pPr>
            <a:r>
              <a:rPr lang="en"/>
              <a:t>Current customer process: None</a:t>
            </a:r>
            <a:endParaRPr/>
          </a:p>
          <a:p>
            <a:pPr indent="457200" lvl="0" marL="0">
              <a:spcBef>
                <a:spcPts val="1600"/>
              </a:spcBef>
              <a:spcAft>
                <a:spcPts val="1600"/>
              </a:spcAft>
              <a:buNone/>
            </a:pPr>
            <a:r>
              <a:rPr lang="en"/>
              <a:t>This is new system that will be implemented by our group for Dr. Aviv.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Questions?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Customer and Team Composition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Customer: Dr. Aviv</a:t>
            </a:r>
            <a:endParaRPr/>
          </a:p>
          <a:p>
            <a:pPr indent="0" lvl="0" marL="0" rtl="0" algn="ctr">
              <a:spcBef>
                <a:spcPts val="1600"/>
              </a:spcBef>
              <a:spcAft>
                <a:spcPts val="0"/>
              </a:spcAft>
              <a:buNone/>
            </a:pPr>
            <a:r>
              <a:rPr lang="en"/>
              <a:t>Team Composition: </a:t>
            </a:r>
            <a:endParaRPr/>
          </a:p>
          <a:p>
            <a:pPr indent="0" lvl="0" marL="0" algn="ctr">
              <a:spcBef>
                <a:spcPts val="1600"/>
              </a:spcBef>
              <a:spcAft>
                <a:spcPts val="1600"/>
              </a:spcAft>
              <a:buNone/>
            </a:pPr>
            <a:r>
              <a:rPr lang="en" sz="2100"/>
              <a:t>Juan Afable(CS)</a:t>
            </a:r>
            <a:br>
              <a:rPr lang="en" sz="2100"/>
            </a:br>
            <a:r>
              <a:rPr lang="en" sz="2100"/>
              <a:t>Kole Burke (CS)(Team Lead)</a:t>
            </a:r>
            <a:br>
              <a:rPr lang="en" sz="2100"/>
            </a:br>
            <a:r>
              <a:rPr lang="en" sz="2100"/>
              <a:t>Hunter Hale(CS)</a:t>
            </a:r>
            <a:br>
              <a:rPr lang="en" sz="2100"/>
            </a:br>
            <a:r>
              <a:rPr lang="en" sz="2100"/>
              <a:t>Jelani Williams(IT)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62425" y="1697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Project Overview</a:t>
            </a:r>
            <a:endParaRPr/>
          </a:p>
        </p:txBody>
      </p:sp>
      <p:sp>
        <p:nvSpPr>
          <p:cNvPr id="72" name="Google Shape;72;p15"/>
          <p:cNvSpPr txBox="1"/>
          <p:nvPr>
            <p:ph idx="1" type="body"/>
          </p:nvPr>
        </p:nvSpPr>
        <p:spPr>
          <a:xfrm>
            <a:off x="311700" y="74242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purpose of this project is to explore the following questions regarding passwords:</a:t>
            </a:r>
            <a:endParaRPr/>
          </a:p>
          <a:p>
            <a:pPr indent="-317500" lvl="0" marL="457200" rtl="0">
              <a:spcBef>
                <a:spcPts val="1600"/>
              </a:spcBef>
              <a:spcAft>
                <a:spcPts val="0"/>
              </a:spcAft>
              <a:buSzPts val="1400"/>
              <a:buAutoNum type="arabicPeriod"/>
            </a:pPr>
            <a:r>
              <a:rPr lang="en"/>
              <a:t>How often do people change passwords/ do people change their passwords more than required?</a:t>
            </a:r>
            <a:endParaRPr/>
          </a:p>
          <a:p>
            <a:pPr indent="-317500" lvl="1" marL="914400" rtl="0">
              <a:spcBef>
                <a:spcPts val="0"/>
              </a:spcBef>
              <a:spcAft>
                <a:spcPts val="0"/>
              </a:spcAft>
              <a:buSzPts val="1400"/>
              <a:buAutoNum type="alphaLcPeriod"/>
            </a:pPr>
            <a:r>
              <a:rPr lang="en" sz="1800"/>
              <a:t>We will record whether a user changes their password being given the option, we will require users to change their password a certain number of times.</a:t>
            </a:r>
            <a:endParaRPr sz="1800"/>
          </a:p>
          <a:p>
            <a:pPr indent="-317500" lvl="0" marL="457200" rtl="0">
              <a:spcBef>
                <a:spcPts val="0"/>
              </a:spcBef>
              <a:spcAft>
                <a:spcPts val="0"/>
              </a:spcAft>
              <a:buSzPts val="1400"/>
              <a:buAutoNum type="arabicPeriod"/>
            </a:pPr>
            <a:r>
              <a:rPr lang="en"/>
              <a:t>Do people change their passwords drastically, or are their passwords similar to their previous passwords?</a:t>
            </a:r>
            <a:endParaRPr/>
          </a:p>
          <a:p>
            <a:pPr indent="-317500" lvl="1" marL="914400" rtl="0">
              <a:spcBef>
                <a:spcPts val="0"/>
              </a:spcBef>
              <a:spcAft>
                <a:spcPts val="0"/>
              </a:spcAft>
              <a:buSzPts val="1400"/>
              <a:buAutoNum type="alphaLcPeriod"/>
            </a:pPr>
            <a:r>
              <a:rPr lang="en" sz="1800"/>
              <a:t>Every time a user changes their password, we will record how different that password is to their previous password.</a:t>
            </a:r>
            <a:endParaRPr sz="1800"/>
          </a:p>
          <a:p>
            <a:pPr indent="-317500" lvl="0" marL="457200" rtl="0">
              <a:spcBef>
                <a:spcPts val="0"/>
              </a:spcBef>
              <a:spcAft>
                <a:spcPts val="0"/>
              </a:spcAft>
              <a:buSzPts val="1400"/>
              <a:buAutoNum type="arabicPeriod"/>
            </a:pPr>
            <a:r>
              <a:rPr lang="en"/>
              <a:t>How well do people remember passwords of varying complexity? How likely are people to reuse complex passwords?</a:t>
            </a:r>
            <a:endParaRPr/>
          </a:p>
          <a:p>
            <a:pPr indent="-317500" lvl="1" marL="914400" rtl="0">
              <a:spcBef>
                <a:spcPts val="0"/>
              </a:spcBef>
              <a:spcAft>
                <a:spcPts val="0"/>
              </a:spcAft>
              <a:buSzPts val="1400"/>
              <a:buAutoNum type="alphaLcPeriod"/>
            </a:pPr>
            <a:r>
              <a:rPr lang="en" sz="1800"/>
              <a:t>We will require groups to make passwords of varying difficulties and we will see if passwords that are more complex will be more similar to their previous password.</a:t>
            </a:r>
            <a:endParaRPr sz="1800"/>
          </a:p>
          <a:p>
            <a:pPr indent="0" lvl="0" marL="45720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Overview </a:t>
            </a:r>
            <a:endParaRPr/>
          </a:p>
          <a:p>
            <a:pPr indent="0" lvl="0" marL="0" algn="ctr">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AutoNum type="arabicPeriod"/>
            </a:pPr>
            <a:r>
              <a:rPr lang="en"/>
              <a:t>What is the correlation between interval of required password changes and password memorability?  </a:t>
            </a:r>
            <a:endParaRPr/>
          </a:p>
          <a:p>
            <a:pPr indent="-317500" lvl="1" marL="914400" rtl="0">
              <a:spcBef>
                <a:spcPts val="0"/>
              </a:spcBef>
              <a:spcAft>
                <a:spcPts val="0"/>
              </a:spcAft>
              <a:buSzPts val="1400"/>
              <a:buFont typeface="Arial"/>
              <a:buAutoNum type="alphaLcPeriod"/>
            </a:pPr>
            <a:r>
              <a:rPr lang="en" sz="1800"/>
              <a:t>We will record the times that the user resets the password due to the password being forgotten, and the amount of time between logins.</a:t>
            </a:r>
            <a:endParaRPr sz="1800"/>
          </a:p>
          <a:p>
            <a:pPr indent="0" lvl="0" marL="914400" rtl="0">
              <a:spcBef>
                <a:spcPts val="0"/>
              </a:spcBef>
              <a:spcAft>
                <a:spcPts val="0"/>
              </a:spcAft>
              <a:buNone/>
            </a:pPr>
            <a:r>
              <a:t/>
            </a:r>
            <a:endParaRPr/>
          </a:p>
          <a:p>
            <a:pPr indent="-317500" lvl="0" marL="457200" rtl="0">
              <a:spcBef>
                <a:spcPts val="0"/>
              </a:spcBef>
              <a:spcAft>
                <a:spcPts val="0"/>
              </a:spcAft>
              <a:buSzPts val="1400"/>
              <a:buFont typeface="Arial"/>
              <a:buAutoNum type="arabicPeriod"/>
            </a:pPr>
            <a:r>
              <a:rPr lang="en"/>
              <a:t>How more likely are people to create strong passwords when more strict password requirements are present?</a:t>
            </a:r>
            <a:endParaRPr/>
          </a:p>
          <a:p>
            <a:pPr indent="-317500" lvl="1" marL="914400" rtl="0">
              <a:spcBef>
                <a:spcPts val="0"/>
              </a:spcBef>
              <a:spcAft>
                <a:spcPts val="0"/>
              </a:spcAft>
              <a:buSzPts val="1400"/>
              <a:buFont typeface="Arial"/>
              <a:buAutoNum type="alphaLcPeriod"/>
            </a:pPr>
            <a:r>
              <a:rPr lang="en" sz="1800"/>
              <a:t>We will have multiple groups required to make passwords of varying difficulty.  </a:t>
            </a:r>
            <a:endParaRPr sz="1800"/>
          </a:p>
          <a:p>
            <a:pPr indent="0" lvl="0" marL="457200" rtl="0">
              <a:spcBef>
                <a:spcPts val="0"/>
              </a:spcBef>
              <a:spcAft>
                <a:spcPts val="1600"/>
              </a:spcAft>
              <a:buNone/>
            </a:pPr>
            <a:br>
              <a:rPr lang="en" sz="1400"/>
            </a:b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Website Specifications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will be implementing a gaming website where users make an account with a username and password in order to answer questions on passwords</a:t>
            </a:r>
            <a:endParaRPr/>
          </a:p>
          <a:p>
            <a:pPr indent="0" lvl="0" marL="0" rtl="0">
              <a:spcBef>
                <a:spcPts val="0"/>
              </a:spcBef>
              <a:spcAft>
                <a:spcPts val="0"/>
              </a:spcAft>
              <a:buNone/>
            </a:pPr>
            <a:r>
              <a:t/>
            </a:r>
            <a:endParaRPr/>
          </a:p>
          <a:p>
            <a:pPr indent="0" lvl="0" marL="457200" rtl="0">
              <a:spcBef>
                <a:spcPts val="0"/>
              </a:spcBef>
              <a:spcAft>
                <a:spcPts val="0"/>
              </a:spcAft>
              <a:buNone/>
            </a:pPr>
            <a:r>
              <a:rPr lang="en"/>
              <a:t>Website specifications: </a:t>
            </a:r>
            <a:endParaRPr/>
          </a:p>
          <a:p>
            <a:pPr indent="-342900" lvl="0" marL="914400" marR="0" rtl="0" algn="l">
              <a:lnSpc>
                <a:spcPct val="115000"/>
              </a:lnSpc>
              <a:spcBef>
                <a:spcPts val="0"/>
              </a:spcBef>
              <a:spcAft>
                <a:spcPts val="0"/>
              </a:spcAft>
              <a:buSzPts val="1800"/>
              <a:buAutoNum type="arabicParenR"/>
            </a:pPr>
            <a:r>
              <a:rPr lang="en"/>
              <a:t>Users will login with a username and password of a specified difficulty</a:t>
            </a:r>
            <a:endParaRPr/>
          </a:p>
          <a:p>
            <a:pPr indent="-342900" lvl="0" marL="914400" marR="0" rtl="0" algn="l">
              <a:lnSpc>
                <a:spcPct val="115000"/>
              </a:lnSpc>
              <a:spcBef>
                <a:spcPts val="0"/>
              </a:spcBef>
              <a:spcAft>
                <a:spcPts val="0"/>
              </a:spcAft>
              <a:buSzPts val="1800"/>
              <a:buAutoNum type="arabicParenR"/>
            </a:pPr>
            <a:r>
              <a:rPr lang="en"/>
              <a:t>Users will be asked to change their passwords at specific time intervals </a:t>
            </a:r>
            <a:endParaRPr/>
          </a:p>
          <a:p>
            <a:pPr indent="-342900" lvl="0" marL="914400" marR="0" rtl="0" algn="l">
              <a:lnSpc>
                <a:spcPct val="115000"/>
              </a:lnSpc>
              <a:spcBef>
                <a:spcPts val="0"/>
              </a:spcBef>
              <a:spcAft>
                <a:spcPts val="0"/>
              </a:spcAft>
              <a:buSzPts val="1800"/>
              <a:buAutoNum type="arabicParenR"/>
            </a:pPr>
            <a:r>
              <a:rPr lang="en"/>
              <a:t>Users will play the game.</a:t>
            </a:r>
            <a:endParaRPr/>
          </a:p>
          <a:p>
            <a:pPr indent="-342900" lvl="0" marL="914400" rtl="0">
              <a:spcBef>
                <a:spcPts val="0"/>
              </a:spcBef>
              <a:spcAft>
                <a:spcPts val="0"/>
              </a:spcAft>
              <a:buSzPts val="1800"/>
              <a:buAutoNum type="arabicParenR"/>
            </a:pPr>
            <a:r>
              <a:rPr lang="en"/>
              <a:t>Users will always have the option to change their password at anytime</a:t>
            </a:r>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74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Backend Specifications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Backend: </a:t>
            </a:r>
            <a:endParaRPr/>
          </a:p>
          <a:p>
            <a:pPr indent="-317500" lvl="0" marL="457200" rtl="0">
              <a:spcBef>
                <a:spcPts val="0"/>
              </a:spcBef>
              <a:spcAft>
                <a:spcPts val="0"/>
              </a:spcAft>
              <a:buSzPts val="1400"/>
              <a:buAutoNum type="arabicPeriod"/>
            </a:pPr>
            <a:r>
              <a:rPr lang="en"/>
              <a:t>Store and secure passwords</a:t>
            </a:r>
            <a:endParaRPr/>
          </a:p>
          <a:p>
            <a:pPr indent="-317500" lvl="0" marL="457200" rtl="0">
              <a:spcBef>
                <a:spcPts val="0"/>
              </a:spcBef>
              <a:spcAft>
                <a:spcPts val="0"/>
              </a:spcAft>
              <a:buSzPts val="1400"/>
              <a:buAutoNum type="arabicPeriod"/>
            </a:pPr>
            <a:r>
              <a:rPr lang="en"/>
              <a:t>Verify that user,password pair gives user access to correct profile </a:t>
            </a:r>
            <a:endParaRPr/>
          </a:p>
          <a:p>
            <a:pPr indent="-317500" lvl="0" marL="457200" rtl="0">
              <a:spcBef>
                <a:spcPts val="0"/>
              </a:spcBef>
              <a:spcAft>
                <a:spcPts val="0"/>
              </a:spcAft>
              <a:buSzPts val="1400"/>
              <a:buAutoNum type="arabicPeriod"/>
            </a:pPr>
            <a:r>
              <a:rPr lang="en"/>
              <a:t>Ensure password meets the criteria of password requirements, and analyze true strength of password on multiple variations of password criteria</a:t>
            </a:r>
            <a:endParaRPr/>
          </a:p>
          <a:p>
            <a:pPr indent="-317500" lvl="0" marL="457200" rtl="0">
              <a:spcBef>
                <a:spcPts val="0"/>
              </a:spcBef>
              <a:spcAft>
                <a:spcPts val="0"/>
              </a:spcAft>
              <a:buSzPts val="1400"/>
              <a:buAutoNum type="arabicPeriod"/>
            </a:pPr>
            <a:r>
              <a:rPr lang="en"/>
              <a:t>Provide data storage and analysis of passwords strength </a:t>
            </a:r>
            <a:endParaRPr/>
          </a:p>
          <a:p>
            <a:pPr indent="-317500" lvl="0" marL="457200" rtl="0">
              <a:spcBef>
                <a:spcPts val="0"/>
              </a:spcBef>
              <a:spcAft>
                <a:spcPts val="0"/>
              </a:spcAft>
              <a:buSzPts val="1400"/>
              <a:buAutoNum type="arabicPeriod"/>
            </a:pPr>
            <a:r>
              <a:rPr lang="en"/>
              <a:t>Algorithms to test passwords and the correlation between memorability</a:t>
            </a:r>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Topical Areas </a:t>
            </a:r>
            <a:endParaRPr/>
          </a:p>
          <a:p>
            <a:pPr indent="0" lvl="0" marL="0">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Using databases to store passwords and maintain a log of how many times each user has needed to create a new password due to them forgetting it. (Databases)</a:t>
            </a:r>
            <a:endParaRPr/>
          </a:p>
          <a:p>
            <a:pPr indent="-342900" lvl="0" marL="457200" rtl="0">
              <a:spcBef>
                <a:spcPts val="0"/>
              </a:spcBef>
              <a:spcAft>
                <a:spcPts val="0"/>
              </a:spcAft>
              <a:buSzPts val="1800"/>
              <a:buAutoNum type="arabicPeriod"/>
            </a:pPr>
            <a:r>
              <a:rPr lang="en"/>
              <a:t>Email notification system that sends reminders to users to log in to our system. (Web development)</a:t>
            </a:r>
            <a:endParaRPr/>
          </a:p>
          <a:p>
            <a:pPr indent="-342900" lvl="0" marL="457200" rtl="0">
              <a:spcBef>
                <a:spcPts val="0"/>
              </a:spcBef>
              <a:spcAft>
                <a:spcPts val="0"/>
              </a:spcAft>
              <a:buSzPts val="1800"/>
              <a:buAutoNum type="arabicPeriod"/>
            </a:pPr>
            <a:r>
              <a:rPr lang="en"/>
              <a:t>Web page development that will serve as the interface for the user to log into and compete for the prize. (Web development)</a:t>
            </a:r>
            <a:endParaRPr/>
          </a:p>
          <a:p>
            <a:pPr indent="-342900" lvl="0" marL="457200" rtl="0">
              <a:spcBef>
                <a:spcPts val="0"/>
              </a:spcBef>
              <a:spcAft>
                <a:spcPts val="0"/>
              </a:spcAft>
              <a:buSzPts val="1800"/>
              <a:buAutoNum type="arabicPeriod"/>
            </a:pPr>
            <a:r>
              <a:rPr lang="en"/>
              <a:t>Design of password strength metrics. (Information assurance) </a:t>
            </a:r>
            <a:endParaRPr/>
          </a:p>
          <a:p>
            <a:pPr indent="-342900" lvl="0" marL="457200" rtl="0">
              <a:spcBef>
                <a:spcPts val="0"/>
              </a:spcBef>
              <a:spcAft>
                <a:spcPts val="0"/>
              </a:spcAft>
              <a:buSzPts val="1800"/>
              <a:buAutoNum type="arabicPeriod"/>
            </a:pPr>
            <a:r>
              <a:rPr lang="en"/>
              <a:t>Password checking and verification (Databases and Information assurance) </a:t>
            </a:r>
            <a:endParaRPr/>
          </a:p>
          <a:p>
            <a:pPr indent="-342900" lvl="0" marL="457200" rtl="0">
              <a:spcBef>
                <a:spcPts val="0"/>
              </a:spcBef>
              <a:spcAft>
                <a:spcPts val="0"/>
              </a:spcAft>
              <a:buSzPts val="1800"/>
              <a:buAutoNum type="arabicPeriod"/>
            </a:pPr>
            <a:r>
              <a:rPr lang="en"/>
              <a:t>Algorithms to analyze our data on passwords (Algorithms) </a:t>
            </a:r>
            <a:br>
              <a:rPr lang="en"/>
            </a:b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Justification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purpose of this capstone is to determine habits of midshipmen changing, maintaining, and remembering passwords. This is to serve the greater purpose of creating strong secure passwords, and if necessary, determine viable solutions to a lack of password memorability and responsibility.</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Growth Areas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09" name="Google Shape;109;p21"/>
          <p:cNvGraphicFramePr/>
          <p:nvPr/>
        </p:nvGraphicFramePr>
        <p:xfrm>
          <a:off x="952500" y="1152475"/>
          <a:ext cx="3000000" cy="3000000"/>
        </p:xfrm>
        <a:graphic>
          <a:graphicData uri="http://schemas.openxmlformats.org/drawingml/2006/table">
            <a:tbl>
              <a:tblPr>
                <a:noFill/>
                <a:tableStyleId>{EFEF2458-CD37-48C9-A0F0-4ABD3FFDA9AF}</a:tableStyleId>
              </a:tblPr>
              <a:tblGrid>
                <a:gridCol w="3619500"/>
                <a:gridCol w="3619500"/>
              </a:tblGrid>
              <a:tr h="381000">
                <a:tc>
                  <a:txBody>
                    <a:bodyPr>
                      <a:noAutofit/>
                    </a:bodyPr>
                    <a:lstStyle/>
                    <a:p>
                      <a:pPr indent="0" lvl="0" marL="0" rtl="0" algn="ctr">
                        <a:spcBef>
                          <a:spcPts val="0"/>
                        </a:spcBef>
                        <a:spcAft>
                          <a:spcPts val="0"/>
                        </a:spcAft>
                        <a:buNone/>
                      </a:pPr>
                      <a:r>
                        <a:rPr b="1" lang="en" sz="1800">
                          <a:solidFill>
                            <a:schemeClr val="accent3"/>
                          </a:solidFill>
                        </a:rPr>
                        <a:t>Team Member</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chemeClr val="accent3"/>
                          </a:solidFill>
                        </a:rPr>
                        <a:t>  Specific growth areas and discussion </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b="1" lang="en" sz="1800">
                          <a:solidFill>
                            <a:schemeClr val="accent3"/>
                          </a:solidFill>
                        </a:rPr>
                        <a:t>Jelani Williams </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b="1" lang="en" sz="1800">
                          <a:solidFill>
                            <a:schemeClr val="accent3"/>
                          </a:solidFill>
                        </a:rPr>
                        <a:t>Django</a:t>
                      </a:r>
                      <a:r>
                        <a:rPr b="1" lang="en" sz="1800">
                          <a:solidFill>
                            <a:schemeClr val="accent3"/>
                          </a:solidFill>
                        </a:rPr>
                        <a:t>, Password Analysis, Social Outreach</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b="1" lang="en" sz="1800">
                          <a:solidFill>
                            <a:schemeClr val="accent3"/>
                          </a:solidFill>
                        </a:rPr>
                        <a:t>Juan Afable</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b="1" lang="en" sz="1800">
                          <a:solidFill>
                            <a:schemeClr val="accent3"/>
                          </a:solidFill>
                        </a:rPr>
                        <a:t>Django, Password Analysis, Social Outreach</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b="1" lang="en" sz="1800">
                          <a:solidFill>
                            <a:schemeClr val="accent3"/>
                          </a:solidFill>
                        </a:rPr>
                        <a:t>Kole Burke</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b="1" lang="en" sz="1800">
                          <a:solidFill>
                            <a:schemeClr val="accent3"/>
                          </a:solidFill>
                        </a:rPr>
                        <a:t>Django, Password Analysis, Social Outreach</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b="1" lang="en" sz="1800">
                          <a:solidFill>
                            <a:schemeClr val="accent3"/>
                          </a:solidFill>
                        </a:rPr>
                        <a:t>Hunter Hale</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b="1" lang="en" sz="1800">
                          <a:solidFill>
                            <a:schemeClr val="accent3"/>
                          </a:solidFill>
                        </a:rPr>
                        <a:t>Django, Password Analysis, Social Outreach</a:t>
                      </a:r>
                      <a:endParaRPr b="1" sz="1800">
                        <a:solidFill>
                          <a:schemeClr val="accent3"/>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