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2" r:id="rId1"/>
  </p:sldMasterIdLst>
  <p:notesMasterIdLst>
    <p:notesMasterId r:id="rId16"/>
  </p:notesMasterIdLst>
  <p:sldIdLst>
    <p:sldId id="259" r:id="rId2"/>
    <p:sldId id="256" r:id="rId3"/>
    <p:sldId id="257" r:id="rId4"/>
    <p:sldId id="258" r:id="rId5"/>
    <p:sldId id="260" r:id="rId6"/>
    <p:sldId id="262" r:id="rId7"/>
    <p:sldId id="263" r:id="rId8"/>
    <p:sldId id="270"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58"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95045-5774-4CB6-95C1-1277BA9EE302}" type="datetimeFigureOut">
              <a:rPr lang="en-US" smtClean="0"/>
              <a:t>11/12/2014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8A136-F9AD-4943-849B-0FC9E9A4EA9D}" type="slidenum">
              <a:rPr lang="en-US" smtClean="0"/>
              <a:t>‹#›</a:t>
            </a:fld>
            <a:endParaRPr lang="en-US"/>
          </a:p>
        </p:txBody>
      </p:sp>
    </p:spTree>
    <p:extLst>
      <p:ext uri="{BB962C8B-B14F-4D97-AF65-F5344CB8AC3E}">
        <p14:creationId xmlns:p14="http://schemas.microsoft.com/office/powerpoint/2010/main" val="180606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08A136-F9AD-4943-849B-0FC9E9A4EA9D}" type="slidenum">
              <a:rPr lang="en-US" smtClean="0"/>
              <a:t>3</a:t>
            </a:fld>
            <a:endParaRPr lang="en-US"/>
          </a:p>
        </p:txBody>
      </p:sp>
    </p:spTree>
    <p:extLst>
      <p:ext uri="{BB962C8B-B14F-4D97-AF65-F5344CB8AC3E}">
        <p14:creationId xmlns:p14="http://schemas.microsoft.com/office/powerpoint/2010/main" val="354463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Definition :-</a:t>
            </a:r>
          </a:p>
          <a:p>
            <a:r>
              <a:rPr lang="en-US" dirty="0" smtClean="0"/>
              <a:t>**Problem Definition :-</a:t>
            </a:r>
          </a:p>
          <a:p>
            <a:endParaRPr lang="en-US" dirty="0" smtClean="0"/>
          </a:p>
          <a:p>
            <a:r>
              <a:rPr lang="en-US" dirty="0" smtClean="0"/>
              <a:t>-an important problem of optimally find the suitable place for wind farm . </a:t>
            </a:r>
          </a:p>
          <a:p>
            <a:r>
              <a:rPr lang="en-US" dirty="0" smtClean="0"/>
              <a:t>solving using </a:t>
            </a:r>
            <a:r>
              <a:rPr lang="en-US" dirty="0" err="1" smtClean="0"/>
              <a:t>dataSet</a:t>
            </a:r>
            <a:r>
              <a:rPr lang="en-US" dirty="0" smtClean="0"/>
              <a:t> of wind and weather and using it in some algorithm we </a:t>
            </a:r>
            <a:r>
              <a:rPr lang="en-US" dirty="0" err="1" smtClean="0"/>
              <a:t>nw</a:t>
            </a:r>
            <a:r>
              <a:rPr lang="en-US" dirty="0" smtClean="0"/>
              <a:t> can find </a:t>
            </a:r>
            <a:r>
              <a:rPr lang="en-US" dirty="0" err="1" smtClean="0"/>
              <a:t>easly</a:t>
            </a:r>
            <a:r>
              <a:rPr lang="en-US" dirty="0" smtClean="0"/>
              <a:t> the best place to make wind farm .</a:t>
            </a:r>
          </a:p>
          <a:p>
            <a:endParaRPr lang="en-US" dirty="0" smtClean="0"/>
          </a:p>
          <a:p>
            <a:r>
              <a:rPr lang="en-US" dirty="0" smtClean="0"/>
              <a:t>- An important phase of a wind farm design is solving the problem of optimally positioning</a:t>
            </a:r>
          </a:p>
          <a:p>
            <a:r>
              <a:rPr lang="en-US" dirty="0" smtClean="0"/>
              <a:t>  of the turbines within the wind farm so that the wake effects are minimized and</a:t>
            </a:r>
          </a:p>
          <a:p>
            <a:r>
              <a:rPr lang="en-US" dirty="0" smtClean="0"/>
              <a:t>  therefore the expected power production maximized.</a:t>
            </a:r>
          </a:p>
          <a:p>
            <a:endParaRPr lang="en-US" dirty="0" smtClean="0"/>
          </a:p>
          <a:p>
            <a:r>
              <a:rPr lang="en-US" dirty="0" smtClean="0"/>
              <a:t>  currently, this problem is usually solved using very simple rules that lead to</a:t>
            </a:r>
          </a:p>
          <a:p>
            <a:r>
              <a:rPr lang="en-US" dirty="0" smtClean="0"/>
              <a:t>  rectilinear layouts where turbines are often organized in identical rows that are</a:t>
            </a:r>
          </a:p>
          <a:p>
            <a:r>
              <a:rPr lang="en-US" dirty="0" smtClean="0"/>
              <a:t>  </a:t>
            </a:r>
            <a:r>
              <a:rPr lang="en-US" dirty="0" err="1" smtClean="0"/>
              <a:t>seperated</a:t>
            </a:r>
            <a:r>
              <a:rPr lang="en-US" dirty="0" smtClean="0"/>
              <a:t> by a </a:t>
            </a:r>
            <a:r>
              <a:rPr lang="en-US" dirty="0" err="1" smtClean="0"/>
              <a:t>convediently</a:t>
            </a:r>
            <a:r>
              <a:rPr lang="en-US" dirty="0" smtClean="0"/>
              <a:t> large distance.</a:t>
            </a:r>
          </a:p>
          <a:p>
            <a:endParaRPr lang="en-US" dirty="0" smtClean="0"/>
          </a:p>
          <a:p>
            <a:r>
              <a:rPr lang="en-US" dirty="0" smtClean="0"/>
              <a:t>- And the problem of design the turbines so that the turbines resist the disturbances</a:t>
            </a:r>
          </a:p>
          <a:p>
            <a:r>
              <a:rPr lang="en-US" dirty="0" smtClean="0"/>
              <a:t>  and large wind speed.</a:t>
            </a:r>
          </a:p>
          <a:p>
            <a:endParaRPr lang="en-US" dirty="0" smtClean="0"/>
          </a:p>
          <a:p>
            <a:r>
              <a:rPr lang="en-US" dirty="0" smtClean="0"/>
              <a:t>- An important phase of a wind farm design is solving the problem of optimally positioning</a:t>
            </a:r>
          </a:p>
          <a:p>
            <a:r>
              <a:rPr lang="en-US" dirty="0" smtClean="0"/>
              <a:t>  of the turbines within the wind farm so that the wake effects are minimized and</a:t>
            </a:r>
          </a:p>
          <a:p>
            <a:r>
              <a:rPr lang="en-US" dirty="0" smtClean="0"/>
              <a:t>  therefore the expected power production maximized.</a:t>
            </a:r>
          </a:p>
          <a:p>
            <a:endParaRPr lang="en-US" dirty="0" smtClean="0"/>
          </a:p>
          <a:p>
            <a:r>
              <a:rPr lang="en-US" dirty="0" smtClean="0"/>
              <a:t>  currently, this problem is usually solved using very simple rules that lead to</a:t>
            </a:r>
          </a:p>
          <a:p>
            <a:r>
              <a:rPr lang="en-US" dirty="0" smtClean="0"/>
              <a:t>  rectilinear layouts where turbines are often organized in identical rows that are</a:t>
            </a:r>
          </a:p>
          <a:p>
            <a:r>
              <a:rPr lang="en-US" dirty="0" smtClean="0"/>
              <a:t>  </a:t>
            </a:r>
            <a:r>
              <a:rPr lang="en-US" dirty="0" err="1" smtClean="0"/>
              <a:t>seperated</a:t>
            </a:r>
            <a:r>
              <a:rPr lang="en-US" dirty="0" smtClean="0"/>
              <a:t> by a </a:t>
            </a:r>
            <a:r>
              <a:rPr lang="en-US" dirty="0" err="1" smtClean="0"/>
              <a:t>convediently</a:t>
            </a:r>
            <a:r>
              <a:rPr lang="en-US" dirty="0" smtClean="0"/>
              <a:t> large distance.</a:t>
            </a:r>
          </a:p>
          <a:p>
            <a:endParaRPr lang="en-US" dirty="0" smtClean="0"/>
          </a:p>
          <a:p>
            <a:r>
              <a:rPr lang="en-US" dirty="0" smtClean="0"/>
              <a:t>- And the problem of design the turbines so that the turbines resist the disturbances</a:t>
            </a:r>
          </a:p>
          <a:p>
            <a:r>
              <a:rPr lang="en-US" dirty="0" smtClean="0"/>
              <a:t>  and large wind speed.</a:t>
            </a:r>
          </a:p>
          <a:p>
            <a:endParaRPr lang="en-US" dirty="0"/>
          </a:p>
        </p:txBody>
      </p:sp>
      <p:sp>
        <p:nvSpPr>
          <p:cNvPr id="4" name="Slide Number Placeholder 3"/>
          <p:cNvSpPr>
            <a:spLocks noGrp="1"/>
          </p:cNvSpPr>
          <p:nvPr>
            <p:ph type="sldNum" sz="quarter" idx="10"/>
          </p:nvPr>
        </p:nvSpPr>
        <p:spPr/>
        <p:txBody>
          <a:bodyPr/>
          <a:lstStyle/>
          <a:p>
            <a:fld id="{6F08A136-F9AD-4943-849B-0FC9E9A4EA9D}" type="slidenum">
              <a:rPr lang="en-US" smtClean="0"/>
              <a:t>9</a:t>
            </a:fld>
            <a:endParaRPr lang="en-US"/>
          </a:p>
        </p:txBody>
      </p:sp>
    </p:spTree>
    <p:extLst>
      <p:ext uri="{BB962C8B-B14F-4D97-AF65-F5344CB8AC3E}">
        <p14:creationId xmlns:p14="http://schemas.microsoft.com/office/powerpoint/2010/main" val="3547328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B5C724-FB93-4F33-BB48-DEEB56A0EDC6}" type="datetimeFigureOut">
              <a:rPr lang="en-US" smtClean="0"/>
              <a:t>11/12/2014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16083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48877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6567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89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531996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B5C724-FB93-4F33-BB48-DEEB56A0EDC6}"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990866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B5C724-FB93-4F33-BB48-DEEB56A0EDC6}"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224628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5C724-FB93-4F33-BB48-DEEB56A0EDC6}"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81741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5C724-FB93-4F33-BB48-DEEB56A0EDC6}"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20191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5C724-FB93-4F33-BB48-DEEB56A0EDC6}"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2687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5C724-FB93-4F33-BB48-DEEB56A0EDC6}"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41833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86177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B5C724-FB93-4F33-BB48-DEEB56A0EDC6}" type="datetimeFigureOut">
              <a:rPr lang="en-US" smtClean="0"/>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219604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B5C724-FB93-4F33-BB48-DEEB56A0EDC6}"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211843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5C724-FB93-4F33-BB48-DEEB56A0EDC6}" type="datetimeFigureOut">
              <a:rPr lang="en-US" smtClean="0"/>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94178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304425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5C724-FB93-4F33-BB48-DEEB56A0EDC6}"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0D0AB-D104-489C-B5C1-1AC98F78428A}" type="slidenum">
              <a:rPr lang="en-US" smtClean="0"/>
              <a:t>‹#›</a:t>
            </a:fld>
            <a:endParaRPr lang="en-US"/>
          </a:p>
        </p:txBody>
      </p:sp>
    </p:spTree>
    <p:extLst>
      <p:ext uri="{BB962C8B-B14F-4D97-AF65-F5344CB8AC3E}">
        <p14:creationId xmlns:p14="http://schemas.microsoft.com/office/powerpoint/2010/main" val="190795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B5C724-FB93-4F33-BB48-DEEB56A0EDC6}" type="datetimeFigureOut">
              <a:rPr lang="en-US" smtClean="0"/>
              <a:t>11/12/2014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B0D0AB-D104-489C-B5C1-1AC98F78428A}" type="slidenum">
              <a:rPr lang="en-US" smtClean="0"/>
              <a:t>‹#›</a:t>
            </a:fld>
            <a:endParaRPr lang="en-US"/>
          </a:p>
        </p:txBody>
      </p:sp>
    </p:spTree>
    <p:extLst>
      <p:ext uri="{BB962C8B-B14F-4D97-AF65-F5344CB8AC3E}">
        <p14:creationId xmlns:p14="http://schemas.microsoft.com/office/powerpoint/2010/main" val="2527569616"/>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 id="2147484277" r:id="rId15"/>
    <p:sldLayoutId id="2147484278" r:id="rId16"/>
    <p:sldLayoutId id="21474842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1120461"/>
          </a:xfrm>
        </p:spPr>
        <p:txBody>
          <a:bodyPr>
            <a:normAutofit/>
          </a:bodyPr>
          <a:lstStyle/>
          <a:p>
            <a:pPr algn="ctr"/>
            <a:r>
              <a:rPr lang="en-US" sz="6000" b="1" u="sng" dirty="0" smtClean="0"/>
              <a:t>Wind </a:t>
            </a:r>
            <a:r>
              <a:rPr lang="en-US" sz="6000" b="1" u="sng" dirty="0"/>
              <a:t>F</a:t>
            </a:r>
            <a:r>
              <a:rPr lang="en-US" sz="6000" b="1" u="sng" dirty="0" smtClean="0"/>
              <a:t>arms Design </a:t>
            </a:r>
            <a:endParaRPr lang="en-US" sz="6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480" y="1217389"/>
            <a:ext cx="8366759" cy="5122451"/>
          </a:xfrm>
        </p:spPr>
      </p:pic>
    </p:spTree>
    <p:extLst>
      <p:ext uri="{BB962C8B-B14F-4D97-AF65-F5344CB8AC3E}">
        <p14:creationId xmlns:p14="http://schemas.microsoft.com/office/powerpoint/2010/main" val="206357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624840"/>
          </a:xfrm>
        </p:spPr>
        <p:txBody>
          <a:bodyPr>
            <a:normAutofit/>
          </a:bodyPr>
          <a:lstStyle/>
          <a:p>
            <a:pPr algn="ctr"/>
            <a:r>
              <a:rPr lang="en-US" b="1" dirty="0" smtClean="0"/>
              <a:t>Wind Farms Design </a:t>
            </a:r>
            <a:r>
              <a:rPr lang="en-US" b="1" dirty="0" err="1" smtClean="0"/>
              <a:t>usecase</a:t>
            </a: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360" y="1325880"/>
            <a:ext cx="9555480" cy="5166360"/>
          </a:xfrm>
        </p:spPr>
      </p:pic>
    </p:spTree>
    <p:extLst>
      <p:ext uri="{BB962C8B-B14F-4D97-AF65-F5344CB8AC3E}">
        <p14:creationId xmlns:p14="http://schemas.microsoft.com/office/powerpoint/2010/main" val="1162070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691895"/>
          </a:xfrm>
        </p:spPr>
        <p:txBody>
          <a:bodyPr>
            <a:normAutofit/>
          </a:bodyPr>
          <a:lstStyle/>
          <a:p>
            <a:pPr algn="ctr"/>
            <a:r>
              <a:rPr lang="en-US" b="1" dirty="0"/>
              <a:t>Wind Farms Design</a:t>
            </a:r>
            <a:r>
              <a:rPr lang="en-US" b="1" dirty="0" smtClean="0"/>
              <a:t> Sequence Diagram </a:t>
            </a:r>
            <a:endParaRPr lang="en-US" b="1"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05128"/>
            <a:ext cx="12192000" cy="5452872"/>
          </a:xfrm>
        </p:spPr>
      </p:pic>
    </p:spTree>
    <p:extLst>
      <p:ext uri="{BB962C8B-B14F-4D97-AF65-F5344CB8AC3E}">
        <p14:creationId xmlns:p14="http://schemas.microsoft.com/office/powerpoint/2010/main" val="2752205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680"/>
            <a:ext cx="10515600" cy="655320"/>
          </a:xfrm>
        </p:spPr>
        <p:txBody>
          <a:bodyPr>
            <a:normAutofit fontScale="90000"/>
          </a:bodyPr>
          <a:lstStyle/>
          <a:p>
            <a:pPr algn="ctr"/>
            <a:r>
              <a:rPr lang="en-US" b="1" dirty="0" smtClean="0"/>
              <a:t>Software </a:t>
            </a:r>
            <a:r>
              <a:rPr lang="en-US" b="1" dirty="0"/>
              <a:t>&amp; Hardware Tools.</a:t>
            </a:r>
            <a:r>
              <a:rPr lang="en-US" dirty="0"/>
              <a:t/>
            </a:r>
            <a:br>
              <a:rPr lang="en-US" dirty="0"/>
            </a:br>
            <a:endParaRPr lang="en-US" dirty="0"/>
          </a:p>
        </p:txBody>
      </p:sp>
      <p:sp>
        <p:nvSpPr>
          <p:cNvPr id="3" name="Content Placeholder 2"/>
          <p:cNvSpPr>
            <a:spLocks noGrp="1"/>
          </p:cNvSpPr>
          <p:nvPr>
            <p:ph idx="1"/>
          </p:nvPr>
        </p:nvSpPr>
        <p:spPr>
          <a:xfrm>
            <a:off x="838200" y="1143000"/>
            <a:ext cx="10515600" cy="5212080"/>
          </a:xfrm>
        </p:spPr>
        <p:txBody>
          <a:bodyPr>
            <a:normAutofit/>
          </a:bodyPr>
          <a:lstStyle/>
          <a:p>
            <a:r>
              <a:rPr lang="en-US" dirty="0"/>
              <a:t>Software</a:t>
            </a:r>
          </a:p>
          <a:p>
            <a:pPr marL="0" indent="0">
              <a:buNone/>
            </a:pPr>
            <a:r>
              <a:rPr lang="en-US" dirty="0" smtClean="0"/>
              <a:t>	ODBC -&gt; database source</a:t>
            </a:r>
            <a:endParaRPr lang="en-US" dirty="0"/>
          </a:p>
          <a:p>
            <a:pPr marL="0" indent="0">
              <a:buNone/>
            </a:pPr>
            <a:r>
              <a:rPr lang="en-US" dirty="0" smtClean="0"/>
              <a:t>	map </a:t>
            </a:r>
            <a:r>
              <a:rPr lang="en-US" dirty="0"/>
              <a:t>within GPS</a:t>
            </a:r>
          </a:p>
          <a:p>
            <a:endParaRPr lang="en-US" dirty="0"/>
          </a:p>
          <a:p>
            <a:endParaRPr lang="en-US" dirty="0" smtClean="0"/>
          </a:p>
          <a:p>
            <a:endParaRPr lang="en-US" dirty="0" smtClean="0"/>
          </a:p>
          <a:p>
            <a:r>
              <a:rPr lang="en-US" dirty="0" smtClean="0"/>
              <a:t>hardware </a:t>
            </a:r>
            <a:endParaRPr lang="en-US" dirty="0"/>
          </a:p>
          <a:p>
            <a:pPr marL="0" indent="0">
              <a:buNone/>
            </a:pPr>
            <a:r>
              <a:rPr lang="en-US" dirty="0" smtClean="0"/>
              <a:t>	Processor</a:t>
            </a:r>
            <a:r>
              <a:rPr lang="en-US" dirty="0"/>
              <a:t>, </a:t>
            </a:r>
            <a:r>
              <a:rPr lang="en-US" dirty="0" smtClean="0"/>
              <a:t>Memory , Graphics </a:t>
            </a:r>
            <a:r>
              <a:rPr lang="en-US" dirty="0"/>
              <a:t>and </a:t>
            </a:r>
            <a:r>
              <a:rPr lang="en-US" dirty="0" smtClean="0"/>
              <a:t>Screen</a:t>
            </a:r>
            <a:br>
              <a:rPr lang="en-US" dirty="0" smtClean="0"/>
            </a:br>
            <a:r>
              <a:rPr lang="en-US" dirty="0" smtClean="0"/>
              <a:t> 	Resolution ,</a:t>
            </a:r>
            <a:r>
              <a:rPr lang="en-US" dirty="0"/>
              <a:t>Disk </a:t>
            </a:r>
            <a:r>
              <a:rPr lang="en-US" dirty="0" smtClean="0"/>
              <a:t>space , ports </a:t>
            </a:r>
            <a:r>
              <a:rPr lang="en-US" dirty="0"/>
              <a:t>(computer)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3040" y="4693920"/>
            <a:ext cx="2416400" cy="15544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900" y="2796540"/>
            <a:ext cx="2343580" cy="15697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1120" y="899160"/>
            <a:ext cx="2606040" cy="1737360"/>
          </a:xfrm>
          <a:prstGeom prst="rect">
            <a:avLst/>
          </a:prstGeom>
        </p:spPr>
      </p:pic>
    </p:spTree>
    <p:extLst>
      <p:ext uri="{BB962C8B-B14F-4D97-AF65-F5344CB8AC3E}">
        <p14:creationId xmlns:p14="http://schemas.microsoft.com/office/powerpoint/2010/main" val="419288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US" b="1" dirty="0" smtClean="0"/>
              <a:t>Time plan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12192000" cy="5471160"/>
          </a:xfrm>
        </p:spPr>
      </p:pic>
    </p:spTree>
    <p:extLst>
      <p:ext uri="{BB962C8B-B14F-4D97-AF65-F5344CB8AC3E}">
        <p14:creationId xmlns:p14="http://schemas.microsoft.com/office/powerpoint/2010/main" val="221224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975360"/>
          </a:xfrm>
        </p:spPr>
        <p:txBody>
          <a:bodyPr/>
          <a:lstStyle/>
          <a:p>
            <a:pPr algn="ctr"/>
            <a:r>
              <a:rPr lang="en-US" b="1" dirty="0" smtClean="0"/>
              <a:t>Get focus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0160"/>
            <a:ext cx="12192000" cy="5760720"/>
          </a:xfrm>
        </p:spPr>
      </p:pic>
    </p:spTree>
    <p:extLst>
      <p:ext uri="{BB962C8B-B14F-4D97-AF65-F5344CB8AC3E}">
        <p14:creationId xmlns:p14="http://schemas.microsoft.com/office/powerpoint/2010/main" val="19008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8720" y="868681"/>
            <a:ext cx="9479280" cy="5013960"/>
          </a:xfrm>
        </p:spPr>
        <p:txBody>
          <a:bodyPr>
            <a:normAutofit fontScale="92500" lnSpcReduction="10000"/>
          </a:bodyPr>
          <a:lstStyle/>
          <a:p>
            <a:pPr algn="ctr"/>
            <a:r>
              <a:rPr lang="en-US" sz="3100" b="1" u="sng" dirty="0" smtClean="0">
                <a:solidFill>
                  <a:schemeClr val="tx1"/>
                </a:solidFill>
              </a:rPr>
              <a:t>Team members</a:t>
            </a:r>
          </a:p>
          <a:p>
            <a:pPr algn="ctr"/>
            <a:r>
              <a:rPr lang="en-US" sz="3100" dirty="0" smtClean="0"/>
              <a:t>  1-Asmaa </a:t>
            </a:r>
            <a:r>
              <a:rPr lang="en-US" sz="3100" dirty="0"/>
              <a:t>S</a:t>
            </a:r>
            <a:r>
              <a:rPr lang="en-US" sz="3100" dirty="0" smtClean="0"/>
              <a:t>afwat Mohamed  Sec(1)</a:t>
            </a:r>
          </a:p>
          <a:p>
            <a:pPr algn="ctr"/>
            <a:r>
              <a:rPr lang="en-US" sz="3100" dirty="0" smtClean="0"/>
              <a:t>   2-Hossam Hassan Ali             Sec(2)</a:t>
            </a:r>
          </a:p>
          <a:p>
            <a:pPr algn="ctr"/>
            <a:r>
              <a:rPr lang="en-US" sz="3100" dirty="0" smtClean="0"/>
              <a:t> 3-Hossam </a:t>
            </a:r>
            <a:r>
              <a:rPr lang="en-US" sz="3100" dirty="0"/>
              <a:t>T</a:t>
            </a:r>
            <a:r>
              <a:rPr lang="en-US" sz="3100" dirty="0" smtClean="0"/>
              <a:t>aha </a:t>
            </a:r>
            <a:r>
              <a:rPr lang="en-US" sz="3100" dirty="0" err="1"/>
              <a:t>A</a:t>
            </a:r>
            <a:r>
              <a:rPr lang="en-US" sz="3100" dirty="0" err="1" smtClean="0"/>
              <a:t>bdalslam</a:t>
            </a:r>
            <a:r>
              <a:rPr lang="en-US" sz="3100" dirty="0" smtClean="0"/>
              <a:t>  Sec(2)  </a:t>
            </a:r>
          </a:p>
          <a:p>
            <a:pPr algn="ctr"/>
            <a:r>
              <a:rPr lang="en-US" sz="3100" dirty="0" smtClean="0"/>
              <a:t>4-Hossam </a:t>
            </a:r>
            <a:r>
              <a:rPr lang="en-US" sz="3100" dirty="0"/>
              <a:t>H</a:t>
            </a:r>
            <a:r>
              <a:rPr lang="en-US" sz="3100" dirty="0" smtClean="0"/>
              <a:t>any Hemdan     Sec(2)</a:t>
            </a:r>
          </a:p>
          <a:p>
            <a:pPr algn="ctr"/>
            <a:r>
              <a:rPr lang="en-US" sz="3100" dirty="0" smtClean="0"/>
              <a:t> 5-Sara Mahmoud Hassan    Sec(2)</a:t>
            </a:r>
          </a:p>
          <a:p>
            <a:pPr algn="ctr"/>
            <a:r>
              <a:rPr lang="en-US" sz="3100" dirty="0" smtClean="0"/>
              <a:t>6-Mohamed </a:t>
            </a:r>
            <a:r>
              <a:rPr lang="en-US" sz="3100" dirty="0"/>
              <a:t>M</a:t>
            </a:r>
            <a:r>
              <a:rPr lang="en-US" sz="3100" dirty="0" smtClean="0"/>
              <a:t>agdy               Sec()</a:t>
            </a:r>
          </a:p>
          <a:p>
            <a:pPr algn="ctr"/>
            <a:r>
              <a:rPr lang="en-US" sz="3100" u="sng" dirty="0" smtClean="0"/>
              <a:t>Supervisor</a:t>
            </a:r>
            <a:r>
              <a:rPr lang="en-US" sz="3100" dirty="0" smtClean="0"/>
              <a:t> </a:t>
            </a:r>
            <a:r>
              <a:rPr lang="en-US" sz="3100" dirty="0" smtClean="0">
                <a:solidFill>
                  <a:schemeClr val="tx1"/>
                </a:solidFill>
              </a:rPr>
              <a:t>Dr:Sheren Mosa</a:t>
            </a:r>
            <a:endParaRPr lang="en-US" sz="3100" dirty="0">
              <a:solidFill>
                <a:schemeClr val="tx1"/>
              </a:solidFill>
            </a:endParaRPr>
          </a:p>
          <a:p>
            <a:endParaRPr lang="en-US" dirty="0"/>
          </a:p>
        </p:txBody>
      </p:sp>
    </p:spTree>
    <p:extLst>
      <p:ext uri="{BB962C8B-B14F-4D97-AF65-F5344CB8AC3E}">
        <p14:creationId xmlns:p14="http://schemas.microsoft.com/office/powerpoint/2010/main" val="4084579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121920"/>
            <a:ext cx="9904411" cy="975360"/>
          </a:xfrm>
        </p:spPr>
        <p:txBody>
          <a:bodyPr/>
          <a:lstStyle/>
          <a:p>
            <a:r>
              <a:rPr lang="en-US" sz="4000" b="1" u="sng" dirty="0" smtClean="0"/>
              <a:t>  Agenda </a:t>
            </a:r>
            <a:endParaRPr lang="en-US" sz="4000" b="1" u="sng" dirty="0"/>
          </a:p>
        </p:txBody>
      </p:sp>
      <p:sp>
        <p:nvSpPr>
          <p:cNvPr id="5" name="Content Placeholder 4"/>
          <p:cNvSpPr>
            <a:spLocks noGrp="1"/>
          </p:cNvSpPr>
          <p:nvPr>
            <p:ph idx="1"/>
          </p:nvPr>
        </p:nvSpPr>
        <p:spPr>
          <a:xfrm>
            <a:off x="709411" y="1310470"/>
            <a:ext cx="10515600" cy="5000178"/>
          </a:xfrm>
        </p:spPr>
        <p:txBody>
          <a:bodyPr>
            <a:normAutofit fontScale="77500" lnSpcReduction="20000"/>
          </a:bodyPr>
          <a:lstStyle/>
          <a:p>
            <a:r>
              <a:rPr lang="en-US" b="1" dirty="0"/>
              <a:t>1) Introduction (A general introduction to the field of your project)</a:t>
            </a:r>
            <a:endParaRPr lang="en-US" dirty="0"/>
          </a:p>
          <a:p>
            <a:r>
              <a:rPr lang="en-US" b="1" dirty="0"/>
              <a:t>2) Problem Definition (the problem you are solving)</a:t>
            </a:r>
            <a:endParaRPr lang="en-US" dirty="0"/>
          </a:p>
          <a:p>
            <a:r>
              <a:rPr lang="en-US" b="1" dirty="0"/>
              <a:t>3) Objective (what you are aiming at)</a:t>
            </a:r>
            <a:endParaRPr lang="en-US" dirty="0"/>
          </a:p>
          <a:p>
            <a:r>
              <a:rPr lang="en-US" b="1" dirty="0"/>
              <a:t>4) Related Works (similar systems)</a:t>
            </a:r>
            <a:endParaRPr lang="en-US" dirty="0"/>
          </a:p>
          <a:p>
            <a:r>
              <a:rPr lang="en-US" b="1" dirty="0"/>
              <a:t>5) System Architecture (a diagram showing the basic modules of the system and how they interact)</a:t>
            </a:r>
            <a:endParaRPr lang="en-US" dirty="0"/>
          </a:p>
          <a:p>
            <a:r>
              <a:rPr lang="en-US" b="1" dirty="0"/>
              <a:t>6) SW Development Methodology</a:t>
            </a:r>
            <a:endParaRPr lang="en-US" dirty="0"/>
          </a:p>
          <a:p>
            <a:r>
              <a:rPr lang="en-US" b="1" dirty="0"/>
              <a:t>7) Functional Requirements.</a:t>
            </a:r>
            <a:endParaRPr lang="en-US" dirty="0"/>
          </a:p>
          <a:p>
            <a:r>
              <a:rPr lang="en-US" b="1" dirty="0"/>
              <a:t>8) System Analysis.</a:t>
            </a:r>
            <a:endParaRPr lang="en-US" dirty="0"/>
          </a:p>
          <a:p>
            <a:r>
              <a:rPr lang="en-US" b="1" dirty="0"/>
              <a:t>a)Use case diagram.</a:t>
            </a:r>
            <a:endParaRPr lang="en-US" dirty="0"/>
          </a:p>
          <a:p>
            <a:r>
              <a:rPr lang="en-US" b="1" dirty="0"/>
              <a:t>b)System Sequence Diagram.</a:t>
            </a:r>
            <a:endParaRPr lang="en-US" dirty="0"/>
          </a:p>
          <a:p>
            <a:r>
              <a:rPr lang="en-US" b="1" dirty="0"/>
              <a:t>9) Software &amp; Hardware Tools.</a:t>
            </a:r>
            <a:endParaRPr lang="en-US" dirty="0"/>
          </a:p>
          <a:p>
            <a:r>
              <a:rPr lang="en-US" b="1" dirty="0"/>
              <a:t>10) Time </a:t>
            </a:r>
            <a:r>
              <a:rPr lang="en-US" b="1" dirty="0" smtClean="0"/>
              <a:t>Plan</a:t>
            </a:r>
            <a:endParaRPr lang="en-US" dirty="0"/>
          </a:p>
          <a:p>
            <a:endParaRPr lang="en-US" dirty="0"/>
          </a:p>
        </p:txBody>
      </p:sp>
    </p:spTree>
    <p:extLst>
      <p:ext uri="{BB962C8B-B14F-4D97-AF65-F5344CB8AC3E}">
        <p14:creationId xmlns:p14="http://schemas.microsoft.com/office/powerpoint/2010/main" val="57525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35962"/>
          </a:xfrm>
        </p:spPr>
        <p:txBody>
          <a:bodyPr/>
          <a:lstStyle/>
          <a:p>
            <a:pPr algn="ctr"/>
            <a:r>
              <a:rPr lang="en-US" b="1" u="sng" dirty="0" smtClean="0"/>
              <a:t>Introduction </a:t>
            </a:r>
            <a:endParaRPr lang="en-US" b="1" u="sng" dirty="0"/>
          </a:p>
        </p:txBody>
      </p:sp>
      <p:sp>
        <p:nvSpPr>
          <p:cNvPr id="3" name="Content Placeholder 2"/>
          <p:cNvSpPr>
            <a:spLocks noGrp="1"/>
          </p:cNvSpPr>
          <p:nvPr>
            <p:ph idx="1"/>
          </p:nvPr>
        </p:nvSpPr>
        <p:spPr>
          <a:xfrm>
            <a:off x="838200" y="1432559"/>
            <a:ext cx="10515600" cy="4744403"/>
          </a:xfrm>
        </p:spPr>
        <p:txBody>
          <a:bodyPr>
            <a:noAutofit/>
          </a:bodyPr>
          <a:lstStyle/>
          <a:p>
            <a:pPr algn="just"/>
            <a:r>
              <a:rPr lang="en-US" sz="3200" dirty="0"/>
              <a:t>Our project take coordinates of location that user want to build turbines on it then check if this place suitable to build turbines or not based on algorithms that calculate wind energy in this place, direction of wind </a:t>
            </a:r>
          </a:p>
          <a:p>
            <a:pPr marL="0" indent="0" algn="just">
              <a:buNone/>
            </a:pPr>
            <a:r>
              <a:rPr lang="en-US" sz="3200" dirty="0"/>
              <a:t>  based on this calculation we accept or reject this place</a:t>
            </a:r>
          </a:p>
          <a:p>
            <a:pPr marL="0" indent="0" algn="just">
              <a:buNone/>
            </a:pPr>
            <a:r>
              <a:rPr lang="en-US" sz="3200" dirty="0"/>
              <a:t> - if we accept it   then we will distribute turbines</a:t>
            </a:r>
          </a:p>
          <a:p>
            <a:pPr marL="0" indent="0" algn="just">
              <a:buNone/>
            </a:pPr>
            <a:r>
              <a:rPr lang="en-US" sz="3200" dirty="0"/>
              <a:t>  on map in this location and distance between them </a:t>
            </a:r>
          </a:p>
          <a:p>
            <a:pPr marL="0" indent="0" algn="just">
              <a:buNone/>
            </a:pPr>
            <a:r>
              <a:rPr lang="en-US" sz="3200" dirty="0"/>
              <a:t>  - else user will change coordinates.</a:t>
            </a:r>
          </a:p>
          <a:p>
            <a:endParaRPr lang="en-US" sz="3200" dirty="0"/>
          </a:p>
          <a:p>
            <a:endParaRPr lang="en-US" sz="3200" dirty="0"/>
          </a:p>
        </p:txBody>
      </p:sp>
    </p:spTree>
    <p:extLst>
      <p:ext uri="{BB962C8B-B14F-4D97-AF65-F5344CB8AC3E}">
        <p14:creationId xmlns:p14="http://schemas.microsoft.com/office/powerpoint/2010/main" val="423002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
            <a:ext cx="11083344" cy="1352281"/>
          </a:xfrm>
        </p:spPr>
        <p:txBody>
          <a:bodyPr/>
          <a:lstStyle/>
          <a:p>
            <a:pPr algn="ctr"/>
            <a:r>
              <a:rPr lang="en-US" b="1" u="sng" dirty="0"/>
              <a:t>Objective(what you are aiming at)</a:t>
            </a:r>
          </a:p>
        </p:txBody>
      </p:sp>
      <p:sp>
        <p:nvSpPr>
          <p:cNvPr id="3" name="Content Placeholder 2"/>
          <p:cNvSpPr>
            <a:spLocks noGrp="1"/>
          </p:cNvSpPr>
          <p:nvPr>
            <p:ph idx="1"/>
          </p:nvPr>
        </p:nvSpPr>
        <p:spPr>
          <a:xfrm>
            <a:off x="515155" y="1981200"/>
            <a:ext cx="10838645" cy="4638541"/>
          </a:xfrm>
        </p:spPr>
        <p:txBody>
          <a:bodyPr/>
          <a:lstStyle/>
          <a:p>
            <a:pPr marL="0" indent="0">
              <a:buNone/>
            </a:pPr>
            <a:r>
              <a:rPr lang="en-US" dirty="0"/>
              <a:t>we need to check suitable location or not based on wind speed , calculate power of turbine based on wind speed , calculate number of turbines based on  distance of farm and establish distance between the turbines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3812621"/>
            <a:ext cx="9311640" cy="2807120"/>
          </a:xfrm>
          <a:prstGeom prst="rect">
            <a:avLst/>
          </a:prstGeom>
        </p:spPr>
      </p:pic>
    </p:spTree>
    <p:extLst>
      <p:ext uri="{BB962C8B-B14F-4D97-AF65-F5344CB8AC3E}">
        <p14:creationId xmlns:p14="http://schemas.microsoft.com/office/powerpoint/2010/main" val="2355333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u="sng" dirty="0"/>
              <a:t>Related Works (similar systems)</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1119" y="2249488"/>
            <a:ext cx="5052681" cy="3541712"/>
          </a:xfrm>
          <a:prstGeom prst="rect">
            <a:avLst/>
          </a:prstGeom>
        </p:spPr>
      </p:pic>
      <p:sp>
        <p:nvSpPr>
          <p:cNvPr id="5" name="Rectangle 4"/>
          <p:cNvSpPr/>
          <p:nvPr/>
        </p:nvSpPr>
        <p:spPr>
          <a:xfrm>
            <a:off x="838200" y="1321356"/>
            <a:ext cx="2836482" cy="461665"/>
          </a:xfrm>
          <a:prstGeom prst="rect">
            <a:avLst/>
          </a:prstGeom>
        </p:spPr>
        <p:txBody>
          <a:bodyPr wrap="none">
            <a:spAutoFit/>
          </a:bodyPr>
          <a:lstStyle/>
          <a:p>
            <a:r>
              <a:rPr lang="en-US" sz="2400" b="1" u="sng" dirty="0"/>
              <a:t>Wind farmer system </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91" y="2249488"/>
            <a:ext cx="4973821" cy="3541712"/>
          </a:xfrm>
          <a:prstGeom prst="rect">
            <a:avLst/>
          </a:prstGeom>
        </p:spPr>
      </p:pic>
    </p:spTree>
    <p:extLst>
      <p:ext uri="{BB962C8B-B14F-4D97-AF65-F5344CB8AC3E}">
        <p14:creationId xmlns:p14="http://schemas.microsoft.com/office/powerpoint/2010/main" val="383613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pPr algn="ctr"/>
            <a:r>
              <a:rPr lang="en-US" b="1" dirty="0" smtClean="0"/>
              <a:t>Continue..</a:t>
            </a:r>
            <a:endParaRPr lang="en-US" dirty="0"/>
          </a:p>
        </p:txBody>
      </p:sp>
      <p:sp>
        <p:nvSpPr>
          <p:cNvPr id="3" name="Content Placeholder 2"/>
          <p:cNvSpPr>
            <a:spLocks noGrp="1"/>
          </p:cNvSpPr>
          <p:nvPr>
            <p:ph idx="1"/>
          </p:nvPr>
        </p:nvSpPr>
        <p:spPr/>
        <p:txBody>
          <a:bodyPr/>
          <a:lstStyle/>
          <a:p>
            <a:r>
              <a:rPr lang="en-US" dirty="0" smtClean="0"/>
              <a:t>Open wind software </a:t>
            </a:r>
            <a:endParaRPr lang="en-US" dirty="0"/>
          </a:p>
          <a:p>
            <a:pPr marL="0" indent="0">
              <a:buNone/>
            </a:pPr>
            <a:r>
              <a:rPr lang="en-US" dirty="0" smtClean="0"/>
              <a:t>	(Open source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07674"/>
            <a:ext cx="5867400" cy="4296886"/>
          </a:xfrm>
          <a:prstGeom prst="rect">
            <a:avLst/>
          </a:prstGeom>
        </p:spPr>
      </p:pic>
    </p:spTree>
    <p:extLst>
      <p:ext uri="{BB962C8B-B14F-4D97-AF65-F5344CB8AC3E}">
        <p14:creationId xmlns:p14="http://schemas.microsoft.com/office/powerpoint/2010/main" val="2178822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US" b="1" dirty="0"/>
              <a:t>SW Development </a:t>
            </a:r>
            <a:r>
              <a:rPr lang="en-US" b="1" dirty="0" smtClean="0"/>
              <a:t>Methodology</a:t>
            </a:r>
            <a:endParaRPr lang="en-US" dirty="0"/>
          </a:p>
        </p:txBody>
      </p:sp>
      <p:pic>
        <p:nvPicPr>
          <p:cNvPr id="4" name="Content Placeholder 3" descr="2.1.Waterfall-model.eps"/>
          <p:cNvPicPr>
            <a:picLocks noGrp="1" noChangeAspect="1"/>
          </p:cNvPicPr>
          <p:nvPr>
            <p:ph idx="1"/>
          </p:nvPr>
        </p:nvPicPr>
        <p:blipFill>
          <a:blip r:embed="rId2"/>
          <a:stretch>
            <a:fillRect/>
          </a:stretch>
        </p:blipFill>
        <p:spPr>
          <a:xfrm>
            <a:off x="1783080" y="1767840"/>
            <a:ext cx="8382000" cy="4373880"/>
          </a:xfrm>
          <a:prstGeom prst="rect">
            <a:avLst/>
          </a:prstGeom>
        </p:spPr>
      </p:pic>
    </p:spTree>
    <p:extLst>
      <p:ext uri="{BB962C8B-B14F-4D97-AF65-F5344CB8AC3E}">
        <p14:creationId xmlns:p14="http://schemas.microsoft.com/office/powerpoint/2010/main" val="1882252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smtClean="0"/>
              <a:t>Problem </a:t>
            </a:r>
            <a:r>
              <a:rPr lang="en-US" b="1" dirty="0"/>
              <a:t>Definition</a:t>
            </a:r>
            <a:endParaRPr lang="en-US" dirty="0"/>
          </a:p>
        </p:txBody>
      </p:sp>
      <p:sp>
        <p:nvSpPr>
          <p:cNvPr id="6" name="Content Placeholder 5"/>
          <p:cNvSpPr>
            <a:spLocks noGrp="1"/>
          </p:cNvSpPr>
          <p:nvPr>
            <p:ph idx="1"/>
          </p:nvPr>
        </p:nvSpPr>
        <p:spPr/>
        <p:txBody>
          <a:bodyPr/>
          <a:lstStyle/>
          <a:p>
            <a:pPr marL="0" indent="0">
              <a:buNone/>
            </a:pPr>
            <a:r>
              <a:rPr lang="en-US" dirty="0" smtClean="0"/>
              <a:t>problems of :</a:t>
            </a:r>
          </a:p>
          <a:p>
            <a:pPr marL="0" indent="0">
              <a:buNone/>
            </a:pPr>
            <a:endParaRPr lang="en-US" dirty="0" smtClean="0"/>
          </a:p>
          <a:p>
            <a:pPr marL="514350" indent="-514350">
              <a:buFont typeface="+mj-lt"/>
              <a:buAutoNum type="arabicPeriod"/>
            </a:pPr>
            <a:r>
              <a:rPr lang="en-US" dirty="0" smtClean="0"/>
              <a:t>optimally find the suitable place for wind farm .</a:t>
            </a:r>
          </a:p>
          <a:p>
            <a:pPr marL="514350" indent="-514350">
              <a:buFont typeface="+mj-lt"/>
              <a:buAutoNum type="arabicPeriod"/>
            </a:pPr>
            <a:r>
              <a:rPr lang="en-US" dirty="0" smtClean="0"/>
              <a:t>optimally positioning </a:t>
            </a:r>
            <a:r>
              <a:rPr lang="en-US" dirty="0"/>
              <a:t>of the </a:t>
            </a:r>
            <a:r>
              <a:rPr lang="en-US" dirty="0" smtClean="0"/>
              <a:t>turbines to make </a:t>
            </a:r>
          </a:p>
          <a:p>
            <a:pPr marL="0" indent="0">
              <a:buNone/>
            </a:pPr>
            <a:r>
              <a:rPr lang="en-US" dirty="0"/>
              <a:t> </a:t>
            </a:r>
            <a:r>
              <a:rPr lang="en-US" dirty="0" smtClean="0"/>
              <a:t>     the </a:t>
            </a:r>
            <a:r>
              <a:rPr lang="en-US" dirty="0"/>
              <a:t>expected power production maximized.</a:t>
            </a:r>
          </a:p>
          <a:p>
            <a:pPr marL="0" indent="0">
              <a:buNone/>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0" y="2846070"/>
            <a:ext cx="2857500" cy="2171700"/>
          </a:xfrm>
          <a:prstGeom prst="rect">
            <a:avLst/>
          </a:prstGeom>
        </p:spPr>
      </p:pic>
    </p:spTree>
    <p:extLst>
      <p:ext uri="{BB962C8B-B14F-4D97-AF65-F5344CB8AC3E}">
        <p14:creationId xmlns:p14="http://schemas.microsoft.com/office/powerpoint/2010/main" val="3871571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185</TotalTime>
  <Words>571</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Wind Farms Design </vt:lpstr>
      <vt:lpstr>PowerPoint Presentation</vt:lpstr>
      <vt:lpstr>  Agenda </vt:lpstr>
      <vt:lpstr>Introduction </vt:lpstr>
      <vt:lpstr>Objective(what you are aiming at)</vt:lpstr>
      <vt:lpstr>Related Works (similar systems)</vt:lpstr>
      <vt:lpstr>Continue..</vt:lpstr>
      <vt:lpstr>SW Development Methodology</vt:lpstr>
      <vt:lpstr>Problem Definition</vt:lpstr>
      <vt:lpstr>Wind Farms Design usecase</vt:lpstr>
      <vt:lpstr>Wind Farms Design Sequence Diagram </vt:lpstr>
      <vt:lpstr>Software &amp; Hardware Tools. </vt:lpstr>
      <vt:lpstr>Time plan</vt:lpstr>
      <vt:lpstr>Get focus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Farms Designer</dc:title>
  <dc:creator>sara</dc:creator>
  <cp:lastModifiedBy>hossam hassan</cp:lastModifiedBy>
  <cp:revision>24</cp:revision>
  <dcterms:created xsi:type="dcterms:W3CDTF">2014-10-31T16:59:11Z</dcterms:created>
  <dcterms:modified xsi:type="dcterms:W3CDTF">2014-11-11T22:43:25Z</dcterms:modified>
</cp:coreProperties>
</file>