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4"/>
  </p:sldMasterIdLst>
  <p:notesMasterIdLst>
    <p:notesMasterId r:id="rId5"/>
  </p:notesMasterIdLst>
  <p:sldIdLst>
    <p:sldId id="256" r:id="rId6"/>
  </p:sldIdLst>
  <p:sldSz cy="438912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369">
          <p15:clr>
            <a:srgbClr val="000000"/>
          </p15:clr>
        </p15:guide>
        <p15:guide id="2" pos="1030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2369" orient="horz"/>
        <p:guide pos="1030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2143125" y="685800"/>
            <a:ext cx="25717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 name="Shape 20"/>
        <p:cNvGrpSpPr/>
        <p:nvPr/>
      </p:nvGrpSpPr>
      <p:grpSpPr>
        <a:xfrm>
          <a:off x="0" y="0"/>
          <a:ext cx="0" cy="0"/>
          <a:chOff x="0" y="0"/>
          <a:chExt cx="0" cy="0"/>
        </a:xfrm>
      </p:grpSpPr>
      <p:sp>
        <p:nvSpPr>
          <p:cNvPr id="21" name="Google Shape;2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 name="Google Shape;22;p1:notes"/>
          <p:cNvSpPr/>
          <p:nvPr>
            <p:ph idx="2" type="sldImg"/>
          </p:nvPr>
        </p:nvSpPr>
        <p:spPr>
          <a:xfrm>
            <a:off x="2143125" y="685800"/>
            <a:ext cx="25717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4" name="Shape 14"/>
        <p:cNvGrpSpPr/>
        <p:nvPr/>
      </p:nvGrpSpPr>
      <p:grpSpPr>
        <a:xfrm>
          <a:off x="0" y="0"/>
          <a:ext cx="0" cy="0"/>
          <a:chOff x="0" y="0"/>
          <a:chExt cx="0" cy="0"/>
        </a:xfrm>
      </p:grpSpPr>
      <p:sp>
        <p:nvSpPr>
          <p:cNvPr id="15" name="Google Shape;15;p2"/>
          <p:cNvSpPr txBox="1"/>
          <p:nvPr>
            <p:ph type="title"/>
          </p:nvPr>
        </p:nvSpPr>
        <p:spPr>
          <a:xfrm>
            <a:off x="1028700" y="474876"/>
            <a:ext cx="30976842" cy="4348475"/>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SzPts val="1400"/>
              <a:buNone/>
              <a:defRPr b="1" sz="13000">
                <a:solidFill>
                  <a:schemeClr val="lt1"/>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 name="Google Shape;16;p2"/>
          <p:cNvSpPr txBox="1"/>
          <p:nvPr>
            <p:ph idx="1" type="body"/>
          </p:nvPr>
        </p:nvSpPr>
        <p:spPr>
          <a:xfrm>
            <a:off x="1028700" y="3589065"/>
            <a:ext cx="30976842" cy="2506935"/>
          </a:xfrm>
          <a:prstGeom prst="rect">
            <a:avLst/>
          </a:prstGeom>
          <a:noFill/>
          <a:ln>
            <a:noFill/>
          </a:ln>
        </p:spPr>
        <p:txBody>
          <a:bodyPr anchorCtr="0" anchor="t" bIns="0" lIns="0" spcFirstLastPara="1" rIns="0" wrap="square" tIns="0"/>
          <a:lstStyle>
            <a:lvl1pPr indent="-228600" lvl="0" marL="457200" marR="0" rtl="0" algn="l">
              <a:lnSpc>
                <a:spcPct val="100000"/>
              </a:lnSpc>
              <a:spcBef>
                <a:spcPts val="1440"/>
              </a:spcBef>
              <a:spcAft>
                <a:spcPts val="0"/>
              </a:spcAft>
              <a:buClr>
                <a:schemeClr val="lt1"/>
              </a:buClr>
              <a:buSzPts val="7200"/>
              <a:buFont typeface="Arial"/>
              <a:buNone/>
              <a:defRPr b="0" i="0" sz="7200" u="none" cap="none" strike="noStrike">
                <a:solidFill>
                  <a:schemeClr val="lt1"/>
                </a:solidFill>
                <a:latin typeface="Arial"/>
                <a:ea typeface="Arial"/>
                <a:cs typeface="Arial"/>
                <a:sym typeface="Arial"/>
              </a:defRPr>
            </a:lvl1pPr>
            <a:lvl2pPr indent="-1079500" lvl="1" marL="914400" marR="0" rtl="0" algn="l">
              <a:lnSpc>
                <a:spcPct val="100000"/>
              </a:lnSpc>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lnSpc>
                <a:spcPct val="100000"/>
              </a:lnSpc>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9pPr>
          </a:lstStyle>
          <a:p/>
        </p:txBody>
      </p:sp>
      <p:sp>
        <p:nvSpPr>
          <p:cNvPr id="17" name="Google Shape;17;p2"/>
          <p:cNvSpPr txBox="1"/>
          <p:nvPr>
            <p:ph idx="2" type="body"/>
          </p:nvPr>
        </p:nvSpPr>
        <p:spPr>
          <a:xfrm>
            <a:off x="17093922" y="40193888"/>
            <a:ext cx="14911622" cy="2856001"/>
          </a:xfrm>
          <a:prstGeom prst="rect">
            <a:avLst/>
          </a:prstGeom>
          <a:noFill/>
          <a:ln>
            <a:noFill/>
          </a:ln>
        </p:spPr>
        <p:txBody>
          <a:bodyPr anchorCtr="0" anchor="t" bIns="0" lIns="0" spcFirstLastPara="1" rIns="0" wrap="square" tIns="0"/>
          <a:lstStyle>
            <a:lvl1pPr indent="-228600" lvl="0" marL="457200" marR="0" rtl="0" algn="l">
              <a:lnSpc>
                <a:spcPct val="100000"/>
              </a:lnSpc>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1079500" lvl="1" marL="914400" marR="0" rtl="0" algn="l">
              <a:lnSpc>
                <a:spcPct val="100000"/>
              </a:lnSpc>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lnSpc>
                <a:spcPct val="100000"/>
              </a:lnSpc>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9pPr>
          </a:lstStyle>
          <a:p/>
        </p:txBody>
      </p:sp>
      <p:sp>
        <p:nvSpPr>
          <p:cNvPr id="18" name="Google Shape;18;p2"/>
          <p:cNvSpPr txBox="1"/>
          <p:nvPr>
            <p:ph idx="3" type="body"/>
          </p:nvPr>
        </p:nvSpPr>
        <p:spPr>
          <a:xfrm>
            <a:off x="1028700" y="7238475"/>
            <a:ext cx="14856264" cy="30985760"/>
          </a:xfrm>
          <a:prstGeom prst="rect">
            <a:avLst/>
          </a:prstGeom>
          <a:noFill/>
          <a:ln>
            <a:noFill/>
          </a:ln>
        </p:spPr>
        <p:txBody>
          <a:bodyPr anchorCtr="0" anchor="t" bIns="0" lIns="0" spcFirstLastPara="1" rIns="0" wrap="square" tIns="0"/>
          <a:lstStyle>
            <a:lvl1pPr indent="-228600" lvl="0" marL="457200" marR="0" rtl="0" algn="l">
              <a:lnSpc>
                <a:spcPct val="90000"/>
              </a:lnSpc>
              <a:spcBef>
                <a:spcPts val="0"/>
              </a:spcBef>
              <a:spcAft>
                <a:spcPts val="0"/>
              </a:spcAft>
              <a:buClr>
                <a:schemeClr val="accent3"/>
              </a:buClr>
              <a:buSzPts val="5800"/>
              <a:buFont typeface="Arial"/>
              <a:buNone/>
              <a:defRPr b="1" i="0" sz="5800" u="none" cap="none" strike="noStrike">
                <a:solidFill>
                  <a:schemeClr val="accent3"/>
                </a:solidFill>
                <a:latin typeface="Arial"/>
                <a:ea typeface="Arial"/>
                <a:cs typeface="Arial"/>
                <a:sym typeface="Arial"/>
              </a:defRPr>
            </a:lvl1pPr>
            <a:lvl2pPr indent="-228600" lvl="1" marL="914400" marR="0" rtl="0" algn="l">
              <a:lnSpc>
                <a:spcPct val="100000"/>
              </a:lnSpc>
              <a:spcBef>
                <a:spcPts val="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2pPr>
            <a:lvl3pPr indent="-508000" lvl="2" marL="1371600" marR="0" rtl="0" algn="l">
              <a:lnSpc>
                <a:spcPct val="100000"/>
              </a:lnSpc>
              <a:spcBef>
                <a:spcPts val="0"/>
              </a:spcBef>
              <a:spcAft>
                <a:spcPts val="0"/>
              </a:spcAft>
              <a:buClr>
                <a:srgbClr val="3F3F3F"/>
              </a:buClr>
              <a:buSzPts val="4400"/>
              <a:buFont typeface="Arial"/>
              <a:buChar char="•"/>
              <a:defRPr b="0" i="0" sz="4400" u="none" cap="none" strike="noStrike">
                <a:solidFill>
                  <a:srgbClr val="3F3F3F"/>
                </a:solidFill>
                <a:latin typeface="Arial"/>
                <a:ea typeface="Arial"/>
                <a:cs typeface="Arial"/>
                <a:sym typeface="Arial"/>
              </a:defRPr>
            </a:lvl3pPr>
            <a:lvl4pPr indent="-495300" lvl="3" marL="1828800" marR="0" rtl="0" algn="l">
              <a:lnSpc>
                <a:spcPct val="100000"/>
              </a:lnSpc>
              <a:spcBef>
                <a:spcPts val="0"/>
              </a:spcBef>
              <a:spcAft>
                <a:spcPts val="0"/>
              </a:spcAft>
              <a:buClr>
                <a:srgbClr val="3F3F3F"/>
              </a:buClr>
              <a:buSzPts val="4200"/>
              <a:buFont typeface="Arial"/>
              <a:buChar char="–"/>
              <a:defRPr b="0" i="0" sz="4200" u="none" cap="none" strike="noStrike">
                <a:solidFill>
                  <a:srgbClr val="3F3F3F"/>
                </a:solidFill>
                <a:latin typeface="Arial"/>
                <a:ea typeface="Arial"/>
                <a:cs typeface="Arial"/>
                <a:sym typeface="Arial"/>
              </a:defRPr>
            </a:lvl4pPr>
            <a:lvl5pPr indent="-482600" lvl="4" marL="2286000" marR="0" rtl="0" algn="l">
              <a:lnSpc>
                <a:spcPct val="100000"/>
              </a:lnSpc>
              <a:spcBef>
                <a:spcPts val="0"/>
              </a:spcBef>
              <a:spcAft>
                <a:spcPts val="0"/>
              </a:spcAft>
              <a:buClr>
                <a:srgbClr val="3F3F3F"/>
              </a:buClr>
              <a:buSzPts val="4000"/>
              <a:buFont typeface="Arial"/>
              <a:buChar char="»"/>
              <a:defRPr b="1" i="0" sz="4000" u="none" cap="none" strike="noStrike">
                <a:solidFill>
                  <a:srgbClr val="3F3F3F"/>
                </a:solidFill>
                <a:latin typeface="Arial"/>
                <a:ea typeface="Arial"/>
                <a:cs typeface="Arial"/>
                <a:sym typeface="Arial"/>
              </a:defRPr>
            </a:lvl5pPr>
            <a:lvl6pPr indent="-774700" lvl="5" marL="27432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6pPr>
            <a:lvl7pPr indent="-774700" lvl="6" marL="32004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7pPr>
            <a:lvl8pPr indent="-774700" lvl="7" marL="36576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8pPr>
            <a:lvl9pPr indent="-774700" lvl="8" marL="41148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9pPr>
          </a:lstStyle>
          <a:p/>
        </p:txBody>
      </p:sp>
      <p:sp>
        <p:nvSpPr>
          <p:cNvPr id="19" name="Google Shape;19;p2"/>
          <p:cNvSpPr txBox="1"/>
          <p:nvPr>
            <p:ph idx="4" type="body"/>
          </p:nvPr>
        </p:nvSpPr>
        <p:spPr>
          <a:xfrm>
            <a:off x="16930516" y="7238476"/>
            <a:ext cx="15075027" cy="30985757"/>
          </a:xfrm>
          <a:prstGeom prst="rect">
            <a:avLst/>
          </a:prstGeom>
          <a:noFill/>
          <a:ln>
            <a:noFill/>
          </a:ln>
        </p:spPr>
        <p:txBody>
          <a:bodyPr anchorCtr="0" anchor="t" bIns="0" lIns="0" spcFirstLastPara="1" rIns="0" wrap="square" tIns="0"/>
          <a:lstStyle>
            <a:lvl1pPr indent="-228600" lvl="0" marL="457200" marR="0" rtl="0" algn="l">
              <a:lnSpc>
                <a:spcPct val="90000"/>
              </a:lnSpc>
              <a:spcBef>
                <a:spcPts val="0"/>
              </a:spcBef>
              <a:spcAft>
                <a:spcPts val="0"/>
              </a:spcAft>
              <a:buClr>
                <a:schemeClr val="accent3"/>
              </a:buClr>
              <a:buSzPts val="5800"/>
              <a:buFont typeface="Arial"/>
              <a:buNone/>
              <a:defRPr b="1" i="0" sz="5800" u="none" cap="none" strike="noStrike">
                <a:solidFill>
                  <a:schemeClr val="accent3"/>
                </a:solidFill>
                <a:latin typeface="Arial"/>
                <a:ea typeface="Arial"/>
                <a:cs typeface="Arial"/>
                <a:sym typeface="Arial"/>
              </a:defRPr>
            </a:lvl1pPr>
            <a:lvl2pPr indent="-228600" lvl="1" marL="914400" marR="0" rtl="0" algn="l">
              <a:lnSpc>
                <a:spcPct val="100000"/>
              </a:lnSpc>
              <a:spcBef>
                <a:spcPts val="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2pPr>
            <a:lvl3pPr indent="-508000" lvl="2" marL="1371600" marR="0" rtl="0" algn="l">
              <a:lnSpc>
                <a:spcPct val="100000"/>
              </a:lnSpc>
              <a:spcBef>
                <a:spcPts val="0"/>
              </a:spcBef>
              <a:spcAft>
                <a:spcPts val="0"/>
              </a:spcAft>
              <a:buClr>
                <a:srgbClr val="3F3F3F"/>
              </a:buClr>
              <a:buSzPts val="4400"/>
              <a:buFont typeface="Arial"/>
              <a:buChar char="•"/>
              <a:defRPr b="0" i="0" sz="4400" u="none" cap="none" strike="noStrike">
                <a:solidFill>
                  <a:srgbClr val="3F3F3F"/>
                </a:solidFill>
                <a:latin typeface="Arial"/>
                <a:ea typeface="Arial"/>
                <a:cs typeface="Arial"/>
                <a:sym typeface="Arial"/>
              </a:defRPr>
            </a:lvl3pPr>
            <a:lvl4pPr indent="-495300" lvl="3" marL="1828800" marR="0" rtl="0" algn="l">
              <a:lnSpc>
                <a:spcPct val="100000"/>
              </a:lnSpc>
              <a:spcBef>
                <a:spcPts val="0"/>
              </a:spcBef>
              <a:spcAft>
                <a:spcPts val="0"/>
              </a:spcAft>
              <a:buClr>
                <a:srgbClr val="3F3F3F"/>
              </a:buClr>
              <a:buSzPts val="4200"/>
              <a:buFont typeface="Arial"/>
              <a:buChar char="–"/>
              <a:defRPr b="0" i="0" sz="4200" u="none" cap="none" strike="noStrike">
                <a:solidFill>
                  <a:srgbClr val="3F3F3F"/>
                </a:solidFill>
                <a:latin typeface="Arial"/>
                <a:ea typeface="Arial"/>
                <a:cs typeface="Arial"/>
                <a:sym typeface="Arial"/>
              </a:defRPr>
            </a:lvl4pPr>
            <a:lvl5pPr indent="-482600" lvl="4" marL="2286000" marR="0" rtl="0" algn="l">
              <a:lnSpc>
                <a:spcPct val="100000"/>
              </a:lnSpc>
              <a:spcBef>
                <a:spcPts val="0"/>
              </a:spcBef>
              <a:spcAft>
                <a:spcPts val="0"/>
              </a:spcAft>
              <a:buClr>
                <a:srgbClr val="3F3F3F"/>
              </a:buClr>
              <a:buSzPts val="4000"/>
              <a:buFont typeface="Arial"/>
              <a:buChar char="»"/>
              <a:defRPr b="1" i="0" sz="4000" u="none" cap="none" strike="noStrike">
                <a:solidFill>
                  <a:srgbClr val="3F3F3F"/>
                </a:solidFill>
                <a:latin typeface="Arial"/>
                <a:ea typeface="Arial"/>
                <a:cs typeface="Arial"/>
                <a:sym typeface="Arial"/>
              </a:defRPr>
            </a:lvl5pPr>
            <a:lvl6pPr indent="-774700" lvl="5" marL="27432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6pPr>
            <a:lvl7pPr indent="-774700" lvl="6" marL="32004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7pPr>
            <a:lvl8pPr indent="-774700" lvl="7" marL="36576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8pPr>
            <a:lvl9pPr indent="-774700" lvl="8" marL="4114800" marR="0" rtl="0" algn="l">
              <a:lnSpc>
                <a:spcPct val="100000"/>
              </a:lnSpc>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ED6C3">
            <a:alpha val="39215"/>
          </a:srgbClr>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173037" y="0"/>
            <a:ext cx="33280351" cy="6096000"/>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0" y="39477950"/>
            <a:ext cx="32918400" cy="4572000"/>
          </a:xfrm>
          <a:prstGeom prst="rect">
            <a:avLst/>
          </a:prstGeom>
          <a:noFill/>
          <a:ln>
            <a:noFill/>
          </a:ln>
        </p:spPr>
      </p:pic>
      <p:pic>
        <p:nvPicPr>
          <p:cNvPr id="12" name="Google Shape;12;p1"/>
          <p:cNvPicPr preferRelativeResize="0"/>
          <p:nvPr/>
        </p:nvPicPr>
        <p:blipFill rotWithShape="1">
          <a:blip r:embed="rId3">
            <a:alphaModFix/>
          </a:blip>
          <a:srcRect b="0" l="0" r="0" t="0"/>
          <a:stretch/>
        </p:blipFill>
        <p:spPr>
          <a:xfrm>
            <a:off x="1028700" y="40320913"/>
            <a:ext cx="12239625" cy="2728912"/>
          </a:xfrm>
          <a:prstGeom prst="rect">
            <a:avLst/>
          </a:prstGeom>
          <a:noFill/>
          <a:ln>
            <a:noFill/>
          </a:ln>
        </p:spPr>
      </p:pic>
      <p:sp>
        <p:nvSpPr>
          <p:cNvPr id="13" name="Google Shape;13;p1"/>
          <p:cNvSpPr txBox="1"/>
          <p:nvPr>
            <p:ph type="title"/>
          </p:nvPr>
        </p:nvSpPr>
        <p:spPr>
          <a:xfrm>
            <a:off x="1646237" y="1757362"/>
            <a:ext cx="29627512" cy="40593962"/>
          </a:xfrm>
          <a:prstGeom prst="rect">
            <a:avLst/>
          </a:prstGeom>
          <a:noFill/>
          <a:ln>
            <a:noFill/>
          </a:ln>
        </p:spPr>
        <p:txBody>
          <a:bodyPr anchorCtr="0" anchor="ctr" bIns="219450" lIns="438900" spcFirstLastPara="1" rIns="438900" wrap="square" tIns="219450"/>
          <a:lstStyle>
            <a:lvl1pPr lvl="0" marR="0" rtl="0" algn="ctr">
              <a:lnSpc>
                <a:spcPct val="100000"/>
              </a:lnSpc>
              <a:spcBef>
                <a:spcPts val="0"/>
              </a:spcBef>
              <a:spcAft>
                <a:spcPts val="0"/>
              </a:spcAft>
              <a:buClr>
                <a:srgbClr val="000000"/>
              </a:buClr>
              <a:buSzPts val="1400"/>
              <a:buFont typeface="Arial"/>
              <a:buNone/>
              <a:defRPr b="0" i="0" sz="123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23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23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23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23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7.png"/><Relationship Id="rId9"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5.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 name="Shape 23"/>
        <p:cNvGrpSpPr/>
        <p:nvPr/>
      </p:nvGrpSpPr>
      <p:grpSpPr>
        <a:xfrm>
          <a:off x="0" y="0"/>
          <a:ext cx="0" cy="0"/>
          <a:chOff x="0" y="0"/>
          <a:chExt cx="0" cy="0"/>
        </a:xfrm>
      </p:grpSpPr>
      <p:sp>
        <p:nvSpPr>
          <p:cNvPr id="24" name="Google Shape;24;p3"/>
          <p:cNvSpPr txBox="1"/>
          <p:nvPr>
            <p:ph type="title"/>
          </p:nvPr>
        </p:nvSpPr>
        <p:spPr>
          <a:xfrm>
            <a:off x="1233637" y="512762"/>
            <a:ext cx="30183000" cy="434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3000"/>
              <a:buFont typeface="Arial"/>
              <a:buNone/>
            </a:pPr>
            <a:r>
              <a:rPr lang="en-US" sz="9600"/>
              <a:t>Predict Profitable App Categories from Google Play Store Data</a:t>
            </a:r>
            <a:endParaRPr sz="9600"/>
          </a:p>
        </p:txBody>
      </p:sp>
      <p:sp>
        <p:nvSpPr>
          <p:cNvPr id="25" name="Google Shape;25;p3"/>
          <p:cNvSpPr txBox="1"/>
          <p:nvPr>
            <p:ph idx="1" type="body"/>
          </p:nvPr>
        </p:nvSpPr>
        <p:spPr>
          <a:xfrm>
            <a:off x="1236812" y="3627437"/>
            <a:ext cx="30180000" cy="19986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lt1"/>
              </a:buClr>
              <a:buSzPts val="7200"/>
              <a:buFont typeface="Arial"/>
              <a:buNone/>
            </a:pPr>
            <a:r>
              <a:rPr b="1" i="1" lang="en-US" sz="6000">
                <a:solidFill>
                  <a:schemeClr val="lt1"/>
                </a:solidFill>
              </a:rPr>
              <a:t>Rayhan Hossain , CS </a:t>
            </a:r>
            <a:r>
              <a:rPr b="1" i="1" lang="en-US" sz="6000"/>
              <a:t>MS</a:t>
            </a:r>
            <a:r>
              <a:rPr b="1" i="1" lang="en-US" sz="6000">
                <a:solidFill>
                  <a:schemeClr val="lt1"/>
                </a:solidFill>
              </a:rPr>
              <a:t> Student</a:t>
            </a:r>
            <a:endParaRPr b="1" i="1" sz="6000">
              <a:solidFill>
                <a:schemeClr val="lt1"/>
              </a:solidFill>
            </a:endParaRPr>
          </a:p>
          <a:p>
            <a:pPr indent="0" lvl="0" marL="0" marR="0" rtl="0" algn="r">
              <a:lnSpc>
                <a:spcPct val="100000"/>
              </a:lnSpc>
              <a:spcBef>
                <a:spcPts val="0"/>
              </a:spcBef>
              <a:spcAft>
                <a:spcPts val="0"/>
              </a:spcAft>
              <a:buClr>
                <a:schemeClr val="lt1"/>
              </a:buClr>
              <a:buSzPts val="7200"/>
              <a:buFont typeface="Arial"/>
              <a:buNone/>
            </a:pPr>
            <a:r>
              <a:rPr b="1" i="1" lang="en-US" sz="6000">
                <a:solidFill>
                  <a:schemeClr val="lt1"/>
                </a:solidFill>
              </a:rPr>
              <a:t>Course Instructor: Dr. Michela Taufer</a:t>
            </a:r>
            <a:endParaRPr b="1" i="1" sz="6000">
              <a:solidFill>
                <a:schemeClr val="lt1"/>
              </a:solidFill>
            </a:endParaRPr>
          </a:p>
        </p:txBody>
      </p:sp>
      <p:sp>
        <p:nvSpPr>
          <p:cNvPr id="26" name="Google Shape;26;p3"/>
          <p:cNvSpPr/>
          <p:nvPr/>
        </p:nvSpPr>
        <p:spPr>
          <a:xfrm>
            <a:off x="-146975" y="13656000"/>
            <a:ext cx="33086400" cy="11018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104625" y="6244450"/>
            <a:ext cx="32918100" cy="662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a:off x="-104625" y="6244450"/>
            <a:ext cx="19531500" cy="662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
          <p:cNvSpPr/>
          <p:nvPr/>
        </p:nvSpPr>
        <p:spPr>
          <a:xfrm>
            <a:off x="19728700" y="6244450"/>
            <a:ext cx="13189800" cy="662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txBox="1"/>
          <p:nvPr/>
        </p:nvSpPr>
        <p:spPr>
          <a:xfrm>
            <a:off x="-104775" y="6244450"/>
            <a:ext cx="19531800" cy="1223100"/>
          </a:xfrm>
          <a:prstGeom prst="rect">
            <a:avLst/>
          </a:prstGeom>
          <a:solidFill>
            <a:srgbClr val="134F5C"/>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FFFFFF"/>
                </a:solidFill>
                <a:latin typeface="Arial"/>
                <a:ea typeface="Arial"/>
                <a:cs typeface="Arial"/>
                <a:sym typeface="Arial"/>
              </a:rPr>
              <a:t>   Motivation</a:t>
            </a:r>
            <a:endParaRPr b="1" i="0" sz="6000" u="none" cap="none" strike="noStrike">
              <a:solidFill>
                <a:srgbClr val="FFFFFF"/>
              </a:solidFill>
              <a:latin typeface="Arial"/>
              <a:ea typeface="Arial"/>
              <a:cs typeface="Arial"/>
              <a:sym typeface="Arial"/>
            </a:endParaRPr>
          </a:p>
        </p:txBody>
      </p:sp>
      <p:sp>
        <p:nvSpPr>
          <p:cNvPr id="31" name="Google Shape;31;p3"/>
          <p:cNvSpPr txBox="1"/>
          <p:nvPr/>
        </p:nvSpPr>
        <p:spPr>
          <a:xfrm>
            <a:off x="19728700" y="6244450"/>
            <a:ext cx="13189800" cy="1283700"/>
          </a:xfrm>
          <a:prstGeom prst="rect">
            <a:avLst/>
          </a:prstGeom>
          <a:solidFill>
            <a:srgbClr val="134F5C"/>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FFFFFF"/>
                </a:solidFill>
                <a:latin typeface="Arial"/>
                <a:ea typeface="Arial"/>
                <a:cs typeface="Arial"/>
                <a:sym typeface="Arial"/>
              </a:rPr>
              <a:t>   Google Play Data Set</a:t>
            </a:r>
            <a:endParaRPr b="1" i="0" sz="6000" u="none" cap="none" strike="noStrike">
              <a:solidFill>
                <a:srgbClr val="FFFFFF"/>
              </a:solidFill>
              <a:latin typeface="Arial"/>
              <a:ea typeface="Arial"/>
              <a:cs typeface="Arial"/>
              <a:sym typeface="Arial"/>
            </a:endParaRPr>
          </a:p>
        </p:txBody>
      </p:sp>
      <p:sp>
        <p:nvSpPr>
          <p:cNvPr id="32" name="Google Shape;32;p3"/>
          <p:cNvSpPr txBox="1"/>
          <p:nvPr/>
        </p:nvSpPr>
        <p:spPr>
          <a:xfrm>
            <a:off x="-180825" y="12872650"/>
            <a:ext cx="33086400" cy="1223100"/>
          </a:xfrm>
          <a:prstGeom prst="rect">
            <a:avLst/>
          </a:prstGeom>
          <a:solidFill>
            <a:srgbClr val="134F5C"/>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rgbClr val="FFFFFF"/>
                </a:solidFill>
                <a:latin typeface="Arial"/>
                <a:ea typeface="Arial"/>
                <a:cs typeface="Arial"/>
                <a:sym typeface="Arial"/>
              </a:rPr>
              <a:t>Data Analysis Workflow</a:t>
            </a:r>
            <a:endParaRPr b="1" i="0" sz="6000" u="none" cap="none" strike="noStrike">
              <a:solidFill>
                <a:srgbClr val="FFFFFF"/>
              </a:solidFill>
              <a:latin typeface="Arial"/>
              <a:ea typeface="Arial"/>
              <a:cs typeface="Arial"/>
              <a:sym typeface="Arial"/>
            </a:endParaRPr>
          </a:p>
        </p:txBody>
      </p:sp>
      <p:sp>
        <p:nvSpPr>
          <p:cNvPr id="33" name="Google Shape;33;p3"/>
          <p:cNvSpPr txBox="1"/>
          <p:nvPr/>
        </p:nvSpPr>
        <p:spPr>
          <a:xfrm>
            <a:off x="-167925" y="23890600"/>
            <a:ext cx="33086400" cy="1223100"/>
          </a:xfrm>
          <a:prstGeom prst="rect">
            <a:avLst/>
          </a:prstGeom>
          <a:solidFill>
            <a:srgbClr val="134F5C"/>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lang="en-US" sz="6000">
                <a:solidFill>
                  <a:srgbClr val="FFFFFF"/>
                </a:solidFill>
              </a:rPr>
              <a:t>Result and Findings</a:t>
            </a:r>
            <a:endParaRPr b="1" i="0" sz="6000" u="none" cap="none" strike="noStrike">
              <a:solidFill>
                <a:srgbClr val="FFFFFF"/>
              </a:solidFill>
              <a:latin typeface="Arial"/>
              <a:ea typeface="Arial"/>
              <a:cs typeface="Arial"/>
              <a:sym typeface="Arial"/>
            </a:endParaRPr>
          </a:p>
        </p:txBody>
      </p:sp>
      <p:pic>
        <p:nvPicPr>
          <p:cNvPr id="34" name="Google Shape;34;p3"/>
          <p:cNvPicPr preferRelativeResize="0"/>
          <p:nvPr/>
        </p:nvPicPr>
        <p:blipFill rotWithShape="1">
          <a:blip r:embed="rId3">
            <a:alphaModFix/>
          </a:blip>
          <a:srcRect b="0" l="0" r="0" t="0"/>
          <a:stretch/>
        </p:blipFill>
        <p:spPr>
          <a:xfrm rot="-2805124">
            <a:off x="14007716" y="9332289"/>
            <a:ext cx="5366127" cy="1675324"/>
          </a:xfrm>
          <a:prstGeom prst="rect">
            <a:avLst/>
          </a:prstGeom>
          <a:noFill/>
          <a:ln>
            <a:noFill/>
          </a:ln>
        </p:spPr>
      </p:pic>
      <p:sp>
        <p:nvSpPr>
          <p:cNvPr id="35" name="Google Shape;35;p3"/>
          <p:cNvSpPr txBox="1"/>
          <p:nvPr/>
        </p:nvSpPr>
        <p:spPr>
          <a:xfrm>
            <a:off x="-104625" y="7528291"/>
            <a:ext cx="15152100" cy="5201700"/>
          </a:xfrm>
          <a:prstGeom prst="rect">
            <a:avLst/>
          </a:prstGeom>
          <a:noFill/>
          <a:ln>
            <a:noFill/>
          </a:ln>
        </p:spPr>
        <p:txBody>
          <a:bodyPr anchorCtr="0" anchor="t" bIns="91425" lIns="91425" spcFirstLastPara="1" rIns="91425" wrap="square" tIns="91425">
            <a:noAutofit/>
          </a:bodyPr>
          <a:lstStyle/>
          <a:p>
            <a:pPr indent="0" lvl="0" marL="457200" marR="0" rtl="0" algn="just">
              <a:lnSpc>
                <a:spcPct val="100000"/>
              </a:lnSpc>
              <a:spcBef>
                <a:spcPts val="0"/>
              </a:spcBef>
              <a:spcAft>
                <a:spcPts val="0"/>
              </a:spcAft>
              <a:buNone/>
            </a:pPr>
            <a:r>
              <a:rPr b="0" i="0" lang="en-US" sz="3600" u="none" cap="none" strike="noStrike">
                <a:solidFill>
                  <a:srgbClr val="000000"/>
                </a:solidFill>
                <a:latin typeface="Arial"/>
                <a:ea typeface="Arial"/>
                <a:cs typeface="Arial"/>
                <a:sym typeface="Arial"/>
              </a:rPr>
              <a:t>For Android App development based startups, it is essential to explore the App market and identify the profitable app categories. To help these startups at the very beginning, we tried to answer the following questions-</a:t>
            </a:r>
            <a:endParaRPr/>
          </a:p>
          <a:p>
            <a:pPr indent="0" lvl="0" marL="457200" marR="0" rtl="0" algn="l">
              <a:lnSpc>
                <a:spcPct val="100000"/>
              </a:lnSpc>
              <a:spcBef>
                <a:spcPts val="0"/>
              </a:spcBef>
              <a:spcAft>
                <a:spcPts val="0"/>
              </a:spcAft>
              <a:buNone/>
            </a:pPr>
            <a:r>
              <a:t/>
            </a:r>
            <a:endParaRPr b="0" i="0" sz="36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b="0" i="0" lang="en-US" sz="3600" u="none" cap="none" strike="noStrike">
                <a:solidFill>
                  <a:srgbClr val="000000"/>
                </a:solidFill>
                <a:latin typeface="Arial"/>
                <a:ea typeface="Arial"/>
                <a:cs typeface="Arial"/>
                <a:sym typeface="Arial"/>
              </a:rPr>
              <a:t>- Which App categories have the maximum app downloads?</a:t>
            </a:r>
            <a:endParaRPr/>
          </a:p>
          <a:p>
            <a:pPr indent="0" lvl="0" marL="457200" marR="0" rtl="0" algn="l">
              <a:lnSpc>
                <a:spcPct val="100000"/>
              </a:lnSpc>
              <a:spcBef>
                <a:spcPts val="0"/>
              </a:spcBef>
              <a:spcAft>
                <a:spcPts val="0"/>
              </a:spcAft>
              <a:buNone/>
            </a:pPr>
            <a:r>
              <a:rPr b="0" i="0" lang="en-US" sz="3600" u="none" cap="none" strike="noStrike">
                <a:solidFill>
                  <a:srgbClr val="000000"/>
                </a:solidFill>
                <a:latin typeface="Arial"/>
                <a:ea typeface="Arial"/>
                <a:cs typeface="Arial"/>
                <a:sym typeface="Arial"/>
              </a:rPr>
              <a:t>- Which one might be profitable for business, free apps or paid apps?</a:t>
            </a:r>
            <a:endParaRPr/>
          </a:p>
          <a:p>
            <a:pPr indent="0" lvl="0" marL="457200" marR="0" rtl="0" algn="l">
              <a:lnSpc>
                <a:spcPct val="100000"/>
              </a:lnSpc>
              <a:spcBef>
                <a:spcPts val="0"/>
              </a:spcBef>
              <a:spcAft>
                <a:spcPts val="0"/>
              </a:spcAft>
              <a:buNone/>
            </a:pPr>
            <a:r>
              <a:rPr b="0" i="0" lang="en-US" sz="3600" u="none" cap="none" strike="noStrike">
                <a:solidFill>
                  <a:srgbClr val="000000"/>
                </a:solidFill>
                <a:latin typeface="Arial"/>
                <a:ea typeface="Arial"/>
                <a:cs typeface="Arial"/>
                <a:sym typeface="Arial"/>
              </a:rPr>
              <a:t>- Which age group of users should be the target of the business?</a:t>
            </a:r>
            <a:endParaRPr/>
          </a:p>
          <a:p>
            <a:pPr indent="0" lvl="0" marL="457200" marR="0" rtl="0" algn="l">
              <a:lnSpc>
                <a:spcPct val="100000"/>
              </a:lnSpc>
              <a:spcBef>
                <a:spcPts val="0"/>
              </a:spcBef>
              <a:spcAft>
                <a:spcPts val="0"/>
              </a:spcAft>
              <a:buNone/>
            </a:pPr>
            <a:r>
              <a:rPr b="0" i="0" lang="en-US" sz="3600" u="none" cap="none" strike="noStrike">
                <a:solidFill>
                  <a:srgbClr val="000000"/>
                </a:solidFill>
                <a:latin typeface="Arial"/>
                <a:ea typeface="Arial"/>
                <a:cs typeface="Arial"/>
                <a:sym typeface="Arial"/>
              </a:rPr>
              <a:t>- How many different Android versions should be supported?</a:t>
            </a:r>
            <a:endParaRPr b="0" i="0" sz="3600" u="none" cap="none" strike="noStrike">
              <a:solidFill>
                <a:srgbClr val="000000"/>
              </a:solidFill>
              <a:latin typeface="Arial"/>
              <a:ea typeface="Arial"/>
              <a:cs typeface="Arial"/>
              <a:sym typeface="Arial"/>
            </a:endParaRPr>
          </a:p>
        </p:txBody>
      </p:sp>
      <p:sp>
        <p:nvSpPr>
          <p:cNvPr id="36" name="Google Shape;36;p3"/>
          <p:cNvSpPr/>
          <p:nvPr/>
        </p:nvSpPr>
        <p:spPr>
          <a:xfrm>
            <a:off x="24112350" y="25113700"/>
            <a:ext cx="8840100" cy="14324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
          <p:cNvSpPr txBox="1"/>
          <p:nvPr/>
        </p:nvSpPr>
        <p:spPr>
          <a:xfrm>
            <a:off x="24112200" y="25113700"/>
            <a:ext cx="8840100" cy="1223100"/>
          </a:xfrm>
          <a:prstGeom prst="rect">
            <a:avLst/>
          </a:prstGeom>
          <a:solidFill>
            <a:srgbClr val="1155CC"/>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FFFFFF"/>
                </a:solidFill>
                <a:latin typeface="Arial"/>
                <a:ea typeface="Arial"/>
                <a:cs typeface="Arial"/>
                <a:sym typeface="Arial"/>
              </a:rPr>
              <a:t>   Result Analysis</a:t>
            </a:r>
            <a:endParaRPr b="1" i="0" sz="6000" u="none" cap="none" strike="noStrike">
              <a:solidFill>
                <a:srgbClr val="FFFFFF"/>
              </a:solidFill>
              <a:latin typeface="Arial"/>
              <a:ea typeface="Arial"/>
              <a:cs typeface="Arial"/>
              <a:sym typeface="Arial"/>
            </a:endParaRPr>
          </a:p>
        </p:txBody>
      </p:sp>
      <p:sp>
        <p:nvSpPr>
          <p:cNvPr id="38" name="Google Shape;38;p3"/>
          <p:cNvSpPr txBox="1"/>
          <p:nvPr/>
        </p:nvSpPr>
        <p:spPr>
          <a:xfrm>
            <a:off x="24112200" y="36582450"/>
            <a:ext cx="8840100" cy="1223100"/>
          </a:xfrm>
          <a:prstGeom prst="rect">
            <a:avLst/>
          </a:prstGeom>
          <a:solidFill>
            <a:srgbClr val="1155CC"/>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6000" u="none" cap="none" strike="noStrike">
                <a:solidFill>
                  <a:srgbClr val="FFFFFF"/>
                </a:solidFill>
                <a:latin typeface="Arial"/>
                <a:ea typeface="Arial"/>
                <a:cs typeface="Arial"/>
                <a:sym typeface="Arial"/>
              </a:rPr>
              <a:t>   Future Work</a:t>
            </a:r>
            <a:endParaRPr/>
          </a:p>
          <a:p>
            <a:pPr indent="0" lvl="0" marL="0" marR="0" rtl="0" algn="l">
              <a:lnSpc>
                <a:spcPct val="100000"/>
              </a:lnSpc>
              <a:spcBef>
                <a:spcPts val="0"/>
              </a:spcBef>
              <a:spcAft>
                <a:spcPts val="0"/>
              </a:spcAft>
              <a:buNone/>
            </a:pPr>
            <a:r>
              <a:t/>
            </a:r>
            <a:endParaRPr b="1" i="0" sz="6000" u="none" cap="none" strike="noStrike">
              <a:solidFill>
                <a:srgbClr val="FFFFFF"/>
              </a:solidFill>
              <a:latin typeface="Arial"/>
              <a:ea typeface="Arial"/>
              <a:cs typeface="Arial"/>
              <a:sym typeface="Arial"/>
            </a:endParaRPr>
          </a:p>
        </p:txBody>
      </p:sp>
      <p:sp>
        <p:nvSpPr>
          <p:cNvPr id="39" name="Google Shape;39;p3"/>
          <p:cNvSpPr/>
          <p:nvPr/>
        </p:nvSpPr>
        <p:spPr>
          <a:xfrm>
            <a:off x="-167925" y="25136050"/>
            <a:ext cx="23645400" cy="14324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txBox="1"/>
          <p:nvPr/>
        </p:nvSpPr>
        <p:spPr>
          <a:xfrm>
            <a:off x="-167925" y="25113700"/>
            <a:ext cx="23645400" cy="1223100"/>
          </a:xfrm>
          <a:prstGeom prst="rect">
            <a:avLst/>
          </a:prstGeom>
          <a:solidFill>
            <a:srgbClr val="1155CC"/>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FFFFFF"/>
                </a:solidFill>
                <a:latin typeface="Arial"/>
                <a:ea typeface="Arial"/>
                <a:cs typeface="Arial"/>
                <a:sym typeface="Arial"/>
              </a:rPr>
              <a:t>   Relationships among data Columns</a:t>
            </a:r>
            <a:endParaRPr b="1" i="0" sz="6000" u="none" cap="none" strike="noStrike">
              <a:solidFill>
                <a:srgbClr val="FFFFFF"/>
              </a:solidFill>
              <a:latin typeface="Arial"/>
              <a:ea typeface="Arial"/>
              <a:cs typeface="Arial"/>
              <a:sym typeface="Arial"/>
            </a:endParaRPr>
          </a:p>
        </p:txBody>
      </p:sp>
      <p:pic>
        <p:nvPicPr>
          <p:cNvPr id="41" name="Google Shape;41;p3"/>
          <p:cNvPicPr preferRelativeResize="0"/>
          <p:nvPr/>
        </p:nvPicPr>
        <p:blipFill rotWithShape="1">
          <a:blip r:embed="rId4">
            <a:alphaModFix/>
          </a:blip>
          <a:srcRect b="0" l="0" r="0" t="0"/>
          <a:stretch/>
        </p:blipFill>
        <p:spPr>
          <a:xfrm>
            <a:off x="678700" y="26403525"/>
            <a:ext cx="12466883" cy="5817875"/>
          </a:xfrm>
          <a:prstGeom prst="rect">
            <a:avLst/>
          </a:prstGeom>
          <a:noFill/>
          <a:ln>
            <a:noFill/>
          </a:ln>
        </p:spPr>
      </p:pic>
      <p:pic>
        <p:nvPicPr>
          <p:cNvPr id="42" name="Google Shape;42;p3"/>
          <p:cNvPicPr preferRelativeResize="0"/>
          <p:nvPr/>
        </p:nvPicPr>
        <p:blipFill rotWithShape="1">
          <a:blip r:embed="rId5">
            <a:alphaModFix/>
          </a:blip>
          <a:srcRect b="0" l="0" r="0" t="0"/>
          <a:stretch/>
        </p:blipFill>
        <p:spPr>
          <a:xfrm>
            <a:off x="13767506" y="26665678"/>
            <a:ext cx="9144000" cy="4572000"/>
          </a:xfrm>
          <a:prstGeom prst="rect">
            <a:avLst/>
          </a:prstGeom>
          <a:noFill/>
          <a:ln>
            <a:noFill/>
          </a:ln>
        </p:spPr>
      </p:pic>
      <p:pic>
        <p:nvPicPr>
          <p:cNvPr id="43" name="Google Shape;43;p3"/>
          <p:cNvPicPr preferRelativeResize="0"/>
          <p:nvPr/>
        </p:nvPicPr>
        <p:blipFill rotWithShape="1">
          <a:blip r:embed="rId6">
            <a:alphaModFix/>
          </a:blip>
          <a:srcRect b="0" l="0" r="0" t="0"/>
          <a:stretch/>
        </p:blipFill>
        <p:spPr>
          <a:xfrm>
            <a:off x="6841625" y="34482776"/>
            <a:ext cx="4396200" cy="2930800"/>
          </a:xfrm>
          <a:prstGeom prst="rect">
            <a:avLst/>
          </a:prstGeom>
          <a:noFill/>
          <a:ln>
            <a:noFill/>
          </a:ln>
        </p:spPr>
      </p:pic>
      <p:pic>
        <p:nvPicPr>
          <p:cNvPr id="44" name="Google Shape;44;p3"/>
          <p:cNvPicPr preferRelativeResize="0"/>
          <p:nvPr/>
        </p:nvPicPr>
        <p:blipFill rotWithShape="1">
          <a:blip r:embed="rId7">
            <a:alphaModFix/>
          </a:blip>
          <a:srcRect b="0" l="0" r="0" t="0"/>
          <a:stretch/>
        </p:blipFill>
        <p:spPr>
          <a:xfrm>
            <a:off x="876300" y="33914550"/>
            <a:ext cx="5774816" cy="4348200"/>
          </a:xfrm>
          <a:prstGeom prst="rect">
            <a:avLst/>
          </a:prstGeom>
          <a:noFill/>
          <a:ln>
            <a:noFill/>
          </a:ln>
        </p:spPr>
      </p:pic>
      <p:pic>
        <p:nvPicPr>
          <p:cNvPr id="45" name="Google Shape;45;p3"/>
          <p:cNvPicPr preferRelativeResize="0"/>
          <p:nvPr/>
        </p:nvPicPr>
        <p:blipFill rotWithShape="1">
          <a:blip r:embed="rId8">
            <a:alphaModFix/>
          </a:blip>
          <a:srcRect b="0" l="0" r="0" t="0"/>
          <a:stretch/>
        </p:blipFill>
        <p:spPr>
          <a:xfrm>
            <a:off x="11629651" y="34148800"/>
            <a:ext cx="5335500" cy="4113944"/>
          </a:xfrm>
          <a:prstGeom prst="rect">
            <a:avLst/>
          </a:prstGeom>
          <a:noFill/>
          <a:ln>
            <a:noFill/>
          </a:ln>
        </p:spPr>
      </p:pic>
      <p:sp>
        <p:nvSpPr>
          <p:cNvPr id="46" name="Google Shape;46;p3"/>
          <p:cNvSpPr txBox="1"/>
          <p:nvPr/>
        </p:nvSpPr>
        <p:spPr>
          <a:xfrm>
            <a:off x="24486200" y="26323850"/>
            <a:ext cx="7968300" cy="9871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US" sz="3000"/>
              <a:t>Here, we consider the total number of installs as the prime factor to be a profitable application. The number of total installs is strongly related with the categorical data columns rather than numeric columns. After counting and plotting, we can predict the followings.</a:t>
            </a:r>
            <a:endParaRPr sz="3000"/>
          </a:p>
          <a:p>
            <a:pPr indent="0" lvl="0" marL="0" rtl="0" algn="just">
              <a:spcBef>
                <a:spcPts val="0"/>
              </a:spcBef>
              <a:spcAft>
                <a:spcPts val="0"/>
              </a:spcAft>
              <a:buNone/>
            </a:pPr>
            <a:r>
              <a:t/>
            </a:r>
            <a:endParaRPr sz="3000"/>
          </a:p>
          <a:p>
            <a:pPr indent="-419100" lvl="0" marL="457200" rtl="0" algn="l">
              <a:spcBef>
                <a:spcPts val="0"/>
              </a:spcBef>
              <a:spcAft>
                <a:spcPts val="0"/>
              </a:spcAft>
              <a:buClr>
                <a:schemeClr val="dk1"/>
              </a:buClr>
              <a:buSzPts val="3000"/>
              <a:buChar char="-"/>
            </a:pPr>
            <a:r>
              <a:rPr lang="en-US" sz="3000"/>
              <a:t>From Fig-1, Game, Communication, Social, Photography, and Tools are the most popular App categories</a:t>
            </a:r>
            <a:endParaRPr sz="3000"/>
          </a:p>
          <a:p>
            <a:pPr indent="-419100" lvl="0" marL="457200" rtl="0" algn="l">
              <a:spcBef>
                <a:spcPts val="0"/>
              </a:spcBef>
              <a:spcAft>
                <a:spcPts val="0"/>
              </a:spcAft>
              <a:buClr>
                <a:schemeClr val="dk1"/>
              </a:buClr>
              <a:buSzPts val="3000"/>
              <a:buChar char="-"/>
            </a:pPr>
            <a:r>
              <a:rPr lang="en-US" sz="3000"/>
              <a:t>From Fig-2, Supporting the devices with Android version 4.0 and up might maximize the possibility of downloads</a:t>
            </a:r>
            <a:endParaRPr sz="3000"/>
          </a:p>
          <a:p>
            <a:pPr indent="-419100" lvl="0" marL="457200" rtl="0" algn="l">
              <a:spcBef>
                <a:spcPts val="0"/>
              </a:spcBef>
              <a:spcAft>
                <a:spcPts val="0"/>
              </a:spcAft>
              <a:buClr>
                <a:schemeClr val="dk1"/>
              </a:buClr>
              <a:buSzPts val="3000"/>
              <a:buChar char="-"/>
            </a:pPr>
            <a:r>
              <a:rPr lang="en-US" sz="3000"/>
              <a:t>From Fig-3, Targeting users from all ages or Teenage is the best option</a:t>
            </a:r>
            <a:endParaRPr sz="3000"/>
          </a:p>
          <a:p>
            <a:pPr indent="-419100" lvl="0" marL="457200" rtl="0" algn="l">
              <a:spcBef>
                <a:spcPts val="0"/>
              </a:spcBef>
              <a:spcAft>
                <a:spcPts val="0"/>
              </a:spcAft>
              <a:buClr>
                <a:schemeClr val="dk1"/>
              </a:buClr>
              <a:buSzPts val="3000"/>
              <a:buChar char="-"/>
            </a:pPr>
            <a:r>
              <a:rPr lang="en-US" sz="3000"/>
              <a:t>From Fig-4, Possibility of gaining massive success with paid App is very low</a:t>
            </a:r>
            <a:endParaRPr sz="3000"/>
          </a:p>
          <a:p>
            <a:pPr indent="-419100" lvl="0" marL="457200" rtl="0" algn="l">
              <a:spcBef>
                <a:spcPts val="0"/>
              </a:spcBef>
              <a:spcAft>
                <a:spcPts val="0"/>
              </a:spcAft>
              <a:buClr>
                <a:schemeClr val="dk1"/>
              </a:buClr>
              <a:buSzPts val="3000"/>
              <a:buChar char="-"/>
            </a:pPr>
            <a:r>
              <a:rPr lang="en-US" sz="3000"/>
              <a:t>From Fig-5 and Fig-6, Numerical data columns are not strongly correlated. The K-Means algorithm is applied after doing the data standardization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sp>
        <p:nvSpPr>
          <p:cNvPr id="47" name="Google Shape;47;p3"/>
          <p:cNvSpPr txBox="1"/>
          <p:nvPr/>
        </p:nvSpPr>
        <p:spPr>
          <a:xfrm>
            <a:off x="24486200" y="37881151"/>
            <a:ext cx="7968300" cy="148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3000" u="none" cap="none" strike="noStrike">
                <a:solidFill>
                  <a:srgbClr val="000000"/>
                </a:solidFill>
                <a:latin typeface="Arial"/>
                <a:ea typeface="Arial"/>
                <a:cs typeface="Arial"/>
                <a:sym typeface="Arial"/>
              </a:rPr>
              <a:t>- Analyze the local App Market</a:t>
            </a:r>
            <a:endParaRPr sz="3000"/>
          </a:p>
          <a:p>
            <a:pPr indent="0" lvl="0" marL="0" marR="0" rtl="0" algn="l">
              <a:lnSpc>
                <a:spcPct val="100000"/>
              </a:lnSpc>
              <a:spcBef>
                <a:spcPts val="0"/>
              </a:spcBef>
              <a:spcAft>
                <a:spcPts val="0"/>
              </a:spcAft>
              <a:buNone/>
            </a:pPr>
            <a:r>
              <a:rPr b="0" i="0" lang="en-US" sz="3000" u="none" cap="none" strike="noStrike">
                <a:solidFill>
                  <a:srgbClr val="000000"/>
                </a:solidFill>
                <a:latin typeface="Arial"/>
                <a:ea typeface="Arial"/>
                <a:cs typeface="Arial"/>
                <a:sym typeface="Arial"/>
              </a:rPr>
              <a:t>- Build a tool to provide localized App market suggestions </a:t>
            </a:r>
            <a:endParaRPr sz="3000"/>
          </a:p>
        </p:txBody>
      </p:sp>
      <p:sp>
        <p:nvSpPr>
          <p:cNvPr id="48" name="Google Shape;48;p3"/>
          <p:cNvSpPr txBox="1"/>
          <p:nvPr/>
        </p:nvSpPr>
        <p:spPr>
          <a:xfrm>
            <a:off x="20583675" y="7962900"/>
            <a:ext cx="7334400" cy="45720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SzPts val="3600"/>
              <a:buChar char="-"/>
            </a:pPr>
            <a:r>
              <a:rPr lang="en-US" sz="3600"/>
              <a:t>Data is collected from Kaggle.com </a:t>
            </a:r>
            <a:r>
              <a:rPr i="1" lang="en-US" sz="3600">
                <a:solidFill>
                  <a:srgbClr val="0000FF"/>
                </a:solidFill>
              </a:rPr>
              <a:t>https://www.kaggle.com/lava18/google-play-store-apps</a:t>
            </a:r>
            <a:endParaRPr i="1" sz="3600">
              <a:solidFill>
                <a:srgbClr val="0000FF"/>
              </a:solidFill>
            </a:endParaRPr>
          </a:p>
          <a:p>
            <a:pPr indent="-457200" lvl="0" marL="457200" rtl="0" algn="l">
              <a:spcBef>
                <a:spcPts val="0"/>
              </a:spcBef>
              <a:spcAft>
                <a:spcPts val="0"/>
              </a:spcAft>
              <a:buSzPts val="3600"/>
              <a:buChar char="-"/>
            </a:pPr>
            <a:r>
              <a:rPr lang="en-US" sz="3600"/>
              <a:t>10,841 13-dimensional data points</a:t>
            </a:r>
            <a:endParaRPr sz="3600"/>
          </a:p>
          <a:p>
            <a:pPr indent="-457200" lvl="0" marL="457200" rtl="0" algn="l">
              <a:spcBef>
                <a:spcPts val="0"/>
              </a:spcBef>
              <a:spcAft>
                <a:spcPts val="0"/>
              </a:spcAft>
              <a:buSzPts val="3600"/>
              <a:buChar char="-"/>
            </a:pPr>
            <a:r>
              <a:rPr lang="en-US" sz="3600"/>
              <a:t>5 </a:t>
            </a:r>
            <a:r>
              <a:rPr lang="en-US" sz="3600"/>
              <a:t>Numerical</a:t>
            </a:r>
            <a:r>
              <a:rPr lang="en-US" sz="3600"/>
              <a:t> and 8 Categorical data columns</a:t>
            </a:r>
            <a:endParaRPr sz="3600"/>
          </a:p>
        </p:txBody>
      </p:sp>
      <p:sp>
        <p:nvSpPr>
          <p:cNvPr id="49" name="Google Shape;49;p3"/>
          <p:cNvSpPr txBox="1"/>
          <p:nvPr/>
        </p:nvSpPr>
        <p:spPr>
          <a:xfrm>
            <a:off x="29194275" y="7794475"/>
            <a:ext cx="3410100" cy="4812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sz="2400"/>
              <a:t>App</a:t>
            </a:r>
            <a:endParaRPr sz="2400"/>
          </a:p>
          <a:p>
            <a:pPr indent="-381000" lvl="0" marL="457200" rtl="0" algn="l">
              <a:spcBef>
                <a:spcPts val="0"/>
              </a:spcBef>
              <a:spcAft>
                <a:spcPts val="0"/>
              </a:spcAft>
              <a:buSzPts val="2400"/>
              <a:buChar char="-"/>
            </a:pPr>
            <a:r>
              <a:rPr lang="en-US" sz="2400"/>
              <a:t>Category</a:t>
            </a:r>
            <a:endParaRPr sz="2400"/>
          </a:p>
          <a:p>
            <a:pPr indent="-381000" lvl="0" marL="457200" rtl="0" algn="l">
              <a:spcBef>
                <a:spcPts val="0"/>
              </a:spcBef>
              <a:spcAft>
                <a:spcPts val="0"/>
              </a:spcAft>
              <a:buSzPts val="2400"/>
              <a:buChar char="-"/>
            </a:pPr>
            <a:r>
              <a:rPr lang="en-US" sz="2400"/>
              <a:t>Rating</a:t>
            </a:r>
            <a:endParaRPr sz="2400"/>
          </a:p>
          <a:p>
            <a:pPr indent="-381000" lvl="0" marL="457200" rtl="0" algn="l">
              <a:spcBef>
                <a:spcPts val="0"/>
              </a:spcBef>
              <a:spcAft>
                <a:spcPts val="0"/>
              </a:spcAft>
              <a:buSzPts val="2400"/>
              <a:buChar char="-"/>
            </a:pPr>
            <a:r>
              <a:rPr lang="en-US" sz="2400"/>
              <a:t>Reviews</a:t>
            </a:r>
            <a:endParaRPr sz="2400"/>
          </a:p>
          <a:p>
            <a:pPr indent="-381000" lvl="0" marL="457200" rtl="0" algn="l">
              <a:spcBef>
                <a:spcPts val="0"/>
              </a:spcBef>
              <a:spcAft>
                <a:spcPts val="0"/>
              </a:spcAft>
              <a:buSzPts val="2400"/>
              <a:buChar char="-"/>
            </a:pPr>
            <a:r>
              <a:rPr lang="en-US" sz="2400"/>
              <a:t>Size </a:t>
            </a:r>
            <a:endParaRPr sz="2400"/>
          </a:p>
          <a:p>
            <a:pPr indent="-381000" lvl="0" marL="457200" rtl="0" algn="l">
              <a:spcBef>
                <a:spcPts val="0"/>
              </a:spcBef>
              <a:spcAft>
                <a:spcPts val="0"/>
              </a:spcAft>
              <a:buSzPts val="2400"/>
              <a:buChar char="-"/>
            </a:pPr>
            <a:r>
              <a:rPr lang="en-US" sz="2400"/>
              <a:t>Installs</a:t>
            </a:r>
            <a:endParaRPr sz="2400"/>
          </a:p>
          <a:p>
            <a:pPr indent="-381000" lvl="0" marL="457200" rtl="0" algn="l">
              <a:spcBef>
                <a:spcPts val="0"/>
              </a:spcBef>
              <a:spcAft>
                <a:spcPts val="0"/>
              </a:spcAft>
              <a:buSzPts val="2400"/>
              <a:buChar char="-"/>
            </a:pPr>
            <a:r>
              <a:rPr lang="en-US" sz="2400"/>
              <a:t>Type </a:t>
            </a:r>
            <a:endParaRPr sz="2400"/>
          </a:p>
          <a:p>
            <a:pPr indent="-381000" lvl="0" marL="457200" rtl="0" algn="l">
              <a:spcBef>
                <a:spcPts val="0"/>
              </a:spcBef>
              <a:spcAft>
                <a:spcPts val="0"/>
              </a:spcAft>
              <a:buSzPts val="2400"/>
              <a:buChar char="-"/>
            </a:pPr>
            <a:r>
              <a:rPr lang="en-US" sz="2400"/>
              <a:t>Price</a:t>
            </a:r>
            <a:endParaRPr sz="2400"/>
          </a:p>
          <a:p>
            <a:pPr indent="-381000" lvl="0" marL="457200" rtl="0" algn="l">
              <a:spcBef>
                <a:spcPts val="0"/>
              </a:spcBef>
              <a:spcAft>
                <a:spcPts val="0"/>
              </a:spcAft>
              <a:buSzPts val="2400"/>
              <a:buChar char="-"/>
            </a:pPr>
            <a:r>
              <a:rPr lang="en-US" sz="2400"/>
              <a:t>Content Rating</a:t>
            </a:r>
            <a:endParaRPr sz="2400"/>
          </a:p>
          <a:p>
            <a:pPr indent="-381000" lvl="0" marL="457200" rtl="0" algn="l">
              <a:spcBef>
                <a:spcPts val="0"/>
              </a:spcBef>
              <a:spcAft>
                <a:spcPts val="0"/>
              </a:spcAft>
              <a:buSzPts val="2400"/>
              <a:buChar char="-"/>
            </a:pPr>
            <a:r>
              <a:rPr lang="en-US" sz="2400"/>
              <a:t>Genres</a:t>
            </a:r>
            <a:endParaRPr sz="2400"/>
          </a:p>
          <a:p>
            <a:pPr indent="-381000" lvl="0" marL="457200" rtl="0" algn="l">
              <a:spcBef>
                <a:spcPts val="0"/>
              </a:spcBef>
              <a:spcAft>
                <a:spcPts val="0"/>
              </a:spcAft>
              <a:buSzPts val="2400"/>
              <a:buChar char="-"/>
            </a:pPr>
            <a:r>
              <a:rPr lang="en-US" sz="2400"/>
              <a:t>Last Updated</a:t>
            </a:r>
            <a:endParaRPr sz="2400"/>
          </a:p>
          <a:p>
            <a:pPr indent="-381000" lvl="0" marL="457200" rtl="0" algn="l">
              <a:spcBef>
                <a:spcPts val="0"/>
              </a:spcBef>
              <a:spcAft>
                <a:spcPts val="0"/>
              </a:spcAft>
              <a:buSzPts val="2400"/>
              <a:buChar char="-"/>
            </a:pPr>
            <a:r>
              <a:rPr lang="en-US" sz="2400"/>
              <a:t>Current Version</a:t>
            </a:r>
            <a:endParaRPr sz="2400"/>
          </a:p>
          <a:p>
            <a:pPr indent="-381000" lvl="0" marL="457200" rtl="0" algn="l">
              <a:spcBef>
                <a:spcPts val="0"/>
              </a:spcBef>
              <a:spcAft>
                <a:spcPts val="0"/>
              </a:spcAft>
              <a:buSzPts val="2400"/>
              <a:buChar char="-"/>
            </a:pPr>
            <a:r>
              <a:rPr lang="en-US" sz="2400"/>
              <a:t>Android Version</a:t>
            </a:r>
            <a:endParaRPr sz="2400"/>
          </a:p>
        </p:txBody>
      </p:sp>
      <p:sp>
        <p:nvSpPr>
          <p:cNvPr id="50" name="Google Shape;50;p3"/>
          <p:cNvSpPr txBox="1"/>
          <p:nvPr/>
        </p:nvSpPr>
        <p:spPr>
          <a:xfrm>
            <a:off x="28737075" y="8047000"/>
            <a:ext cx="457200" cy="4459200"/>
          </a:xfrm>
          <a:prstGeom prst="rect">
            <a:avLst/>
          </a:prstGeom>
          <a:solidFill>
            <a:srgbClr val="FF99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FFFFFF"/>
                </a:solidFill>
              </a:rPr>
              <a:t>DATA</a:t>
            </a:r>
            <a:endParaRPr b="1" sz="2400">
              <a:solidFill>
                <a:srgbClr val="FFFFFF"/>
              </a:solidFill>
            </a:endParaRPr>
          </a:p>
          <a:p>
            <a:pPr indent="0" lvl="0" marL="0" rtl="0" algn="l">
              <a:spcBef>
                <a:spcPts val="0"/>
              </a:spcBef>
              <a:spcAft>
                <a:spcPts val="0"/>
              </a:spcAft>
              <a:buNone/>
            </a:pPr>
            <a:r>
              <a:rPr b="1" lang="en-US" sz="2400">
                <a:solidFill>
                  <a:srgbClr val="FFFFFF"/>
                </a:solidFill>
              </a:rPr>
              <a:t> COLUMNS</a:t>
            </a:r>
            <a:endParaRPr b="1" sz="2400">
              <a:solidFill>
                <a:srgbClr val="FFFFFF"/>
              </a:solidFill>
            </a:endParaRPr>
          </a:p>
        </p:txBody>
      </p:sp>
      <p:sp>
        <p:nvSpPr>
          <p:cNvPr id="51" name="Google Shape;51;p3"/>
          <p:cNvSpPr/>
          <p:nvPr/>
        </p:nvSpPr>
        <p:spPr>
          <a:xfrm>
            <a:off x="8223775" y="16573675"/>
            <a:ext cx="2381250" cy="1910525"/>
          </a:xfrm>
          <a:prstGeom prst="flowChartMagneticDisk">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66625" y="18898225"/>
            <a:ext cx="2495550" cy="1910525"/>
          </a:xfrm>
          <a:prstGeom prst="flowChartMagneticDisk">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11439975" y="14713900"/>
            <a:ext cx="4557600" cy="85809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txBox="1"/>
          <p:nvPr/>
        </p:nvSpPr>
        <p:spPr>
          <a:xfrm>
            <a:off x="11770875" y="15044100"/>
            <a:ext cx="3895800" cy="93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u="sng">
                <a:solidFill>
                  <a:srgbClr val="FFFFFF"/>
                </a:solidFill>
              </a:rPr>
              <a:t>Preprocessing</a:t>
            </a:r>
            <a:endParaRPr b="1" sz="3600" u="sng">
              <a:solidFill>
                <a:srgbClr val="FFFFFF"/>
              </a:solidFill>
            </a:endParaRPr>
          </a:p>
        </p:txBody>
      </p:sp>
      <p:sp>
        <p:nvSpPr>
          <p:cNvPr id="55" name="Google Shape;55;p3"/>
          <p:cNvSpPr/>
          <p:nvPr/>
        </p:nvSpPr>
        <p:spPr>
          <a:xfrm>
            <a:off x="571500" y="14420850"/>
            <a:ext cx="6521100" cy="9234900"/>
          </a:xfrm>
          <a:prstGeom prst="round1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txBox="1"/>
          <p:nvPr/>
        </p:nvSpPr>
        <p:spPr>
          <a:xfrm>
            <a:off x="876300" y="14382750"/>
            <a:ext cx="4896900" cy="9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u="sng">
                <a:solidFill>
                  <a:srgbClr val="FF9900"/>
                </a:solidFill>
              </a:rPr>
              <a:t>Tools and Algorithms</a:t>
            </a:r>
            <a:endParaRPr b="1" sz="3600" u="sng">
              <a:solidFill>
                <a:srgbClr val="FF9900"/>
              </a:solidFill>
            </a:endParaRPr>
          </a:p>
        </p:txBody>
      </p:sp>
      <p:sp>
        <p:nvSpPr>
          <p:cNvPr id="57" name="Google Shape;57;p3"/>
          <p:cNvSpPr/>
          <p:nvPr/>
        </p:nvSpPr>
        <p:spPr>
          <a:xfrm>
            <a:off x="10530475" y="17388825"/>
            <a:ext cx="952500" cy="280200"/>
          </a:xfrm>
          <a:prstGeom prst="striped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10605026" y="19874300"/>
            <a:ext cx="877800" cy="280200"/>
          </a:xfrm>
          <a:prstGeom prst="striped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16775375" y="16031650"/>
            <a:ext cx="3808300" cy="5498850"/>
          </a:xfrm>
          <a:prstGeom prst="flowChartPunchedCard">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txBox="1"/>
          <p:nvPr/>
        </p:nvSpPr>
        <p:spPr>
          <a:xfrm>
            <a:off x="17278350" y="16105125"/>
            <a:ext cx="3305400" cy="1283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3600">
                <a:solidFill>
                  <a:srgbClr val="FFFFFF"/>
                </a:solidFill>
              </a:rPr>
              <a:t>Preprocessed</a:t>
            </a:r>
            <a:r>
              <a:rPr b="1" lang="en-US" sz="3600">
                <a:solidFill>
                  <a:srgbClr val="FFFFFF"/>
                </a:solidFill>
              </a:rPr>
              <a:t> </a:t>
            </a:r>
            <a:r>
              <a:rPr b="1" lang="en-US" sz="3600">
                <a:solidFill>
                  <a:srgbClr val="FFFFFF"/>
                </a:solidFill>
              </a:rPr>
              <a:t>Data</a:t>
            </a:r>
            <a:endParaRPr b="1" sz="3600">
              <a:solidFill>
                <a:srgbClr val="FFFFFF"/>
              </a:solidFill>
            </a:endParaRPr>
          </a:p>
        </p:txBody>
      </p:sp>
      <p:sp>
        <p:nvSpPr>
          <p:cNvPr id="61" name="Google Shape;61;p3"/>
          <p:cNvSpPr/>
          <p:nvPr/>
        </p:nvSpPr>
        <p:spPr>
          <a:xfrm>
            <a:off x="16006875" y="18663925"/>
            <a:ext cx="768600" cy="234300"/>
          </a:xfrm>
          <a:prstGeom prst="righ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21536325" y="14713900"/>
            <a:ext cx="4515000" cy="85809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txBox="1"/>
          <p:nvPr/>
        </p:nvSpPr>
        <p:spPr>
          <a:xfrm>
            <a:off x="21845925" y="14903213"/>
            <a:ext cx="3895800" cy="93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u="sng">
                <a:solidFill>
                  <a:srgbClr val="FFFFFF"/>
                </a:solidFill>
              </a:rPr>
              <a:t>Map-Reduce</a:t>
            </a:r>
            <a:endParaRPr b="1" sz="3600" u="sng">
              <a:solidFill>
                <a:srgbClr val="FFFFFF"/>
              </a:solidFill>
            </a:endParaRPr>
          </a:p>
        </p:txBody>
      </p:sp>
      <p:sp>
        <p:nvSpPr>
          <p:cNvPr id="64" name="Google Shape;64;p3"/>
          <p:cNvSpPr/>
          <p:nvPr/>
        </p:nvSpPr>
        <p:spPr>
          <a:xfrm>
            <a:off x="20583750" y="18640975"/>
            <a:ext cx="952500" cy="2802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27078375" y="14713900"/>
            <a:ext cx="4896900" cy="85809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txBox="1"/>
          <p:nvPr/>
        </p:nvSpPr>
        <p:spPr>
          <a:xfrm>
            <a:off x="27328725" y="15044275"/>
            <a:ext cx="4396200" cy="133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rgbClr val="FFFFFF"/>
                </a:solidFill>
              </a:rPr>
              <a:t>Data Analysis and Visualization</a:t>
            </a:r>
            <a:endParaRPr b="1" sz="3600">
              <a:solidFill>
                <a:srgbClr val="FFFFFF"/>
              </a:solidFill>
            </a:endParaRPr>
          </a:p>
        </p:txBody>
      </p:sp>
      <p:sp>
        <p:nvSpPr>
          <p:cNvPr id="67" name="Google Shape;67;p3"/>
          <p:cNvSpPr txBox="1"/>
          <p:nvPr/>
        </p:nvSpPr>
        <p:spPr>
          <a:xfrm>
            <a:off x="3295500" y="32679175"/>
            <a:ext cx="56772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t>Fig-1:</a:t>
            </a:r>
            <a:r>
              <a:rPr b="1" lang="en-US" sz="2400"/>
              <a:t>App Category vs Total Installs</a:t>
            </a:r>
            <a:endParaRPr b="1" sz="2400"/>
          </a:p>
        </p:txBody>
      </p:sp>
      <p:sp>
        <p:nvSpPr>
          <p:cNvPr id="68" name="Google Shape;68;p3"/>
          <p:cNvSpPr txBox="1"/>
          <p:nvPr/>
        </p:nvSpPr>
        <p:spPr>
          <a:xfrm>
            <a:off x="7073701" y="37429650"/>
            <a:ext cx="41973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t>Fig-4: Free vs Paid Installs</a:t>
            </a:r>
            <a:endParaRPr b="1" sz="2400"/>
          </a:p>
        </p:txBody>
      </p:sp>
      <p:sp>
        <p:nvSpPr>
          <p:cNvPr id="69" name="Google Shape;69;p3"/>
          <p:cNvSpPr txBox="1"/>
          <p:nvPr/>
        </p:nvSpPr>
        <p:spPr>
          <a:xfrm>
            <a:off x="15158750" y="31618675"/>
            <a:ext cx="6272400" cy="59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t>Fig-2: Android Version </a:t>
            </a:r>
            <a:r>
              <a:rPr b="1" lang="en-US" sz="2400"/>
              <a:t>vs Total Installs</a:t>
            </a:r>
            <a:endParaRPr b="1" sz="2400"/>
          </a:p>
        </p:txBody>
      </p:sp>
      <p:sp>
        <p:nvSpPr>
          <p:cNvPr id="70" name="Google Shape;70;p3"/>
          <p:cNvSpPr txBox="1"/>
          <p:nvPr/>
        </p:nvSpPr>
        <p:spPr>
          <a:xfrm>
            <a:off x="731762" y="38577850"/>
            <a:ext cx="6063900" cy="7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t>Fig-3: Content Rating</a:t>
            </a:r>
            <a:r>
              <a:rPr b="1" lang="en-US" sz="2400"/>
              <a:t> vs Total Installs</a:t>
            </a:r>
            <a:endParaRPr b="1" sz="2400"/>
          </a:p>
        </p:txBody>
      </p:sp>
      <p:sp>
        <p:nvSpPr>
          <p:cNvPr id="71" name="Google Shape;71;p3"/>
          <p:cNvSpPr txBox="1"/>
          <p:nvPr/>
        </p:nvSpPr>
        <p:spPr>
          <a:xfrm>
            <a:off x="1028700" y="15321150"/>
            <a:ext cx="6063900" cy="76878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SzPts val="3600"/>
              <a:buChar char="-"/>
            </a:pPr>
            <a:r>
              <a:rPr lang="en-US" sz="3600"/>
              <a:t>Python with Jupyter Notebook</a:t>
            </a:r>
            <a:endParaRPr sz="3600"/>
          </a:p>
          <a:p>
            <a:pPr indent="-457200" lvl="0" marL="457200" rtl="0" algn="l">
              <a:spcBef>
                <a:spcPts val="0"/>
              </a:spcBef>
              <a:spcAft>
                <a:spcPts val="0"/>
              </a:spcAft>
              <a:buSzPts val="3600"/>
              <a:buChar char="-"/>
            </a:pPr>
            <a:r>
              <a:rPr lang="en-US" sz="3600"/>
              <a:t>PySpark, a Python API for Spark</a:t>
            </a:r>
            <a:endParaRPr sz="3600"/>
          </a:p>
          <a:p>
            <a:pPr indent="-457200" lvl="0" marL="457200" rtl="0" algn="l">
              <a:spcBef>
                <a:spcPts val="0"/>
              </a:spcBef>
              <a:spcAft>
                <a:spcPts val="0"/>
              </a:spcAft>
              <a:buSzPts val="3600"/>
              <a:buChar char="-"/>
            </a:pPr>
            <a:r>
              <a:rPr lang="en-US" sz="3600"/>
              <a:t>Pandas</a:t>
            </a:r>
            <a:endParaRPr sz="3600"/>
          </a:p>
          <a:p>
            <a:pPr indent="-457200" lvl="0" marL="457200" rtl="0" algn="l">
              <a:spcBef>
                <a:spcPts val="0"/>
              </a:spcBef>
              <a:spcAft>
                <a:spcPts val="0"/>
              </a:spcAft>
              <a:buSzPts val="3600"/>
              <a:buChar char="-"/>
            </a:pPr>
            <a:r>
              <a:rPr lang="en-US" sz="3600"/>
              <a:t>Matplotlib</a:t>
            </a:r>
            <a:r>
              <a:rPr lang="en-US" sz="3600"/>
              <a:t> for Plotting</a:t>
            </a:r>
            <a:endParaRPr sz="3600"/>
          </a:p>
          <a:p>
            <a:pPr indent="-457200" lvl="0" marL="457200" rtl="0" algn="l">
              <a:spcBef>
                <a:spcPts val="0"/>
              </a:spcBef>
              <a:spcAft>
                <a:spcPts val="0"/>
              </a:spcAft>
              <a:buSzPts val="3600"/>
              <a:buChar char="-"/>
            </a:pPr>
            <a:r>
              <a:rPr lang="en-US" sz="3600"/>
              <a:t>Seaborn, a Python Data Visualization Library</a:t>
            </a:r>
            <a:endParaRPr sz="3600"/>
          </a:p>
          <a:p>
            <a:pPr indent="0" lvl="0" marL="0" rtl="0" algn="l">
              <a:spcBef>
                <a:spcPts val="0"/>
              </a:spcBef>
              <a:spcAft>
                <a:spcPts val="0"/>
              </a:spcAft>
              <a:buNone/>
            </a:pPr>
            <a:r>
              <a:t/>
            </a:r>
            <a:endParaRPr sz="3600"/>
          </a:p>
          <a:p>
            <a:pPr indent="-457200" lvl="0" marL="457200" rtl="0" algn="l">
              <a:spcBef>
                <a:spcPts val="0"/>
              </a:spcBef>
              <a:spcAft>
                <a:spcPts val="0"/>
              </a:spcAft>
              <a:buSzPts val="3600"/>
              <a:buChar char="-"/>
            </a:pPr>
            <a:r>
              <a:rPr lang="en-US" sz="3600"/>
              <a:t>Map Reduce</a:t>
            </a:r>
            <a:endParaRPr sz="3600"/>
          </a:p>
          <a:p>
            <a:pPr indent="-457200" lvl="0" marL="457200" rtl="0" algn="l">
              <a:spcBef>
                <a:spcPts val="0"/>
              </a:spcBef>
              <a:spcAft>
                <a:spcPts val="0"/>
              </a:spcAft>
              <a:buSzPts val="3600"/>
              <a:buChar char="-"/>
            </a:pPr>
            <a:r>
              <a:rPr lang="en-US" sz="3600"/>
              <a:t>Counting and Plotting</a:t>
            </a:r>
            <a:endParaRPr sz="3600"/>
          </a:p>
          <a:p>
            <a:pPr indent="-457200" lvl="0" marL="457200" rtl="0" algn="l">
              <a:spcBef>
                <a:spcPts val="0"/>
              </a:spcBef>
              <a:spcAft>
                <a:spcPts val="0"/>
              </a:spcAft>
              <a:buSzPts val="3600"/>
              <a:buChar char="-"/>
            </a:pPr>
            <a:r>
              <a:rPr lang="en-US" sz="3600"/>
              <a:t>K-means Algorithm</a:t>
            </a:r>
            <a:endParaRPr sz="3600"/>
          </a:p>
          <a:p>
            <a:pPr indent="-457200" lvl="0" marL="457200" rtl="0" algn="l">
              <a:spcBef>
                <a:spcPts val="0"/>
              </a:spcBef>
              <a:spcAft>
                <a:spcPts val="0"/>
              </a:spcAft>
              <a:buSzPts val="3600"/>
              <a:buChar char="-"/>
            </a:pPr>
            <a:r>
              <a:rPr lang="en-US" sz="3600"/>
              <a:t>Correlation</a:t>
            </a:r>
            <a:r>
              <a:rPr lang="en-US" sz="3600"/>
              <a:t> of data and Heatmap</a:t>
            </a:r>
            <a:endParaRPr sz="3600"/>
          </a:p>
        </p:txBody>
      </p:sp>
      <p:sp>
        <p:nvSpPr>
          <p:cNvPr id="72" name="Google Shape;72;p3"/>
          <p:cNvSpPr txBox="1"/>
          <p:nvPr/>
        </p:nvSpPr>
        <p:spPr>
          <a:xfrm>
            <a:off x="8592850" y="16687775"/>
            <a:ext cx="1643100" cy="53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rgbClr val="FFFFFF"/>
                </a:solidFill>
              </a:rPr>
              <a:t>Raw Data</a:t>
            </a:r>
            <a:endParaRPr b="1" sz="2000">
              <a:solidFill>
                <a:srgbClr val="FFFFFF"/>
              </a:solidFill>
            </a:endParaRPr>
          </a:p>
        </p:txBody>
      </p:sp>
      <p:sp>
        <p:nvSpPr>
          <p:cNvPr id="73" name="Google Shape;73;p3"/>
          <p:cNvSpPr txBox="1"/>
          <p:nvPr/>
        </p:nvSpPr>
        <p:spPr>
          <a:xfrm>
            <a:off x="8677275" y="19012450"/>
            <a:ext cx="1643100" cy="53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rgbClr val="FFFFFF"/>
                </a:solidFill>
              </a:rPr>
              <a:t>Raw Data</a:t>
            </a:r>
            <a:endParaRPr b="1" sz="2000">
              <a:solidFill>
                <a:srgbClr val="FFFFFF"/>
              </a:solidFill>
            </a:endParaRPr>
          </a:p>
        </p:txBody>
      </p:sp>
      <p:sp>
        <p:nvSpPr>
          <p:cNvPr id="74" name="Google Shape;74;p3"/>
          <p:cNvSpPr txBox="1"/>
          <p:nvPr/>
        </p:nvSpPr>
        <p:spPr>
          <a:xfrm>
            <a:off x="11718150" y="15780775"/>
            <a:ext cx="3895800" cy="6894900"/>
          </a:xfrm>
          <a:prstGeom prst="rect">
            <a:avLst/>
          </a:prstGeom>
          <a:noFill/>
          <a:ln>
            <a:noFill/>
          </a:ln>
        </p:spPr>
        <p:txBody>
          <a:bodyPr anchorCtr="0" anchor="t" bIns="91425" lIns="91425" spcFirstLastPara="1" rIns="91425" wrap="square" tIns="91425">
            <a:noAutofit/>
          </a:bodyPr>
          <a:lstStyle/>
          <a:p>
            <a:pPr indent="-438150" lvl="0" marL="457200" rtl="0" algn="l">
              <a:spcBef>
                <a:spcPts val="0"/>
              </a:spcBef>
              <a:spcAft>
                <a:spcPts val="0"/>
              </a:spcAft>
              <a:buClr>
                <a:srgbClr val="FFFFFF"/>
              </a:buClr>
              <a:buSzPts val="3300"/>
              <a:buChar char="-"/>
            </a:pPr>
            <a:r>
              <a:rPr b="1" lang="en-US" sz="3300">
                <a:solidFill>
                  <a:srgbClr val="FFFFFF"/>
                </a:solidFill>
              </a:rPr>
              <a:t>Data are fed into Spark’s RDD in order to make our project </a:t>
            </a:r>
            <a:r>
              <a:rPr b="1" lang="en-US" sz="3300">
                <a:solidFill>
                  <a:srgbClr val="FFFFFF"/>
                </a:solidFill>
              </a:rPr>
              <a:t>scalable</a:t>
            </a:r>
            <a:endParaRPr b="1" sz="3300">
              <a:solidFill>
                <a:srgbClr val="FFFFFF"/>
              </a:solidFill>
            </a:endParaRPr>
          </a:p>
          <a:p>
            <a:pPr indent="-438150" lvl="0" marL="457200" rtl="0" algn="l">
              <a:spcBef>
                <a:spcPts val="0"/>
              </a:spcBef>
              <a:spcAft>
                <a:spcPts val="0"/>
              </a:spcAft>
              <a:buClr>
                <a:srgbClr val="FFFFFF"/>
              </a:buClr>
              <a:buSzPts val="3300"/>
              <a:buChar char="-"/>
            </a:pPr>
            <a:r>
              <a:rPr b="1" lang="en-US" sz="3300">
                <a:solidFill>
                  <a:srgbClr val="FFFFFF"/>
                </a:solidFill>
              </a:rPr>
              <a:t>Replaces the missing values with </a:t>
            </a:r>
            <a:r>
              <a:rPr b="1" lang="en-US" sz="3300">
                <a:solidFill>
                  <a:srgbClr val="FFFFFF"/>
                </a:solidFill>
              </a:rPr>
              <a:t>NP Nan</a:t>
            </a:r>
            <a:endParaRPr b="1" sz="3300">
              <a:solidFill>
                <a:srgbClr val="FFFFFF"/>
              </a:solidFill>
            </a:endParaRPr>
          </a:p>
          <a:p>
            <a:pPr indent="-438150" lvl="0" marL="457200" rtl="0" algn="l">
              <a:spcBef>
                <a:spcPts val="0"/>
              </a:spcBef>
              <a:spcAft>
                <a:spcPts val="0"/>
              </a:spcAft>
              <a:buClr>
                <a:srgbClr val="FFFFFF"/>
              </a:buClr>
              <a:buSzPts val="3300"/>
              <a:buChar char="-"/>
            </a:pPr>
            <a:r>
              <a:rPr b="1" lang="en-US" sz="3300">
                <a:solidFill>
                  <a:srgbClr val="FFFFFF"/>
                </a:solidFill>
              </a:rPr>
              <a:t>Filters out the </a:t>
            </a:r>
            <a:r>
              <a:rPr b="1" lang="en-US" sz="3300">
                <a:solidFill>
                  <a:srgbClr val="FFFFFF"/>
                </a:solidFill>
              </a:rPr>
              <a:t>irrelevant</a:t>
            </a:r>
            <a:r>
              <a:rPr b="1" lang="en-US" sz="3300">
                <a:solidFill>
                  <a:srgbClr val="FFFFFF"/>
                </a:solidFill>
              </a:rPr>
              <a:t> columns</a:t>
            </a:r>
            <a:endParaRPr b="1" sz="3300">
              <a:solidFill>
                <a:srgbClr val="FFFFFF"/>
              </a:solidFill>
            </a:endParaRPr>
          </a:p>
          <a:p>
            <a:pPr indent="-438150" lvl="0" marL="457200" rtl="0" algn="l">
              <a:spcBef>
                <a:spcPts val="0"/>
              </a:spcBef>
              <a:spcAft>
                <a:spcPts val="0"/>
              </a:spcAft>
              <a:buClr>
                <a:srgbClr val="FFFFFF"/>
              </a:buClr>
              <a:buSzPts val="3300"/>
              <a:buChar char="-"/>
            </a:pPr>
            <a:r>
              <a:rPr b="1" lang="en-US" sz="3300">
                <a:solidFill>
                  <a:srgbClr val="FFFFFF"/>
                </a:solidFill>
              </a:rPr>
              <a:t>Handles</a:t>
            </a:r>
            <a:r>
              <a:rPr b="1" lang="en-US" sz="3300">
                <a:solidFill>
                  <a:srgbClr val="FFFFFF"/>
                </a:solidFill>
              </a:rPr>
              <a:t>  unexpected data format</a:t>
            </a:r>
            <a:endParaRPr b="1" sz="3300">
              <a:solidFill>
                <a:srgbClr val="FFFFFF"/>
              </a:solidFill>
            </a:endParaRPr>
          </a:p>
        </p:txBody>
      </p:sp>
      <p:cxnSp>
        <p:nvCxnSpPr>
          <p:cNvPr id="75" name="Google Shape;75;p3"/>
          <p:cNvCxnSpPr/>
          <p:nvPr/>
        </p:nvCxnSpPr>
        <p:spPr>
          <a:xfrm flipH="1" rot="10800000">
            <a:off x="16897350" y="17449800"/>
            <a:ext cx="3581700" cy="38100"/>
          </a:xfrm>
          <a:prstGeom prst="straightConnector1">
            <a:avLst/>
          </a:prstGeom>
          <a:noFill/>
          <a:ln cap="flat" cmpd="sng" w="152400">
            <a:solidFill>
              <a:srgbClr val="FFFFFF"/>
            </a:solidFill>
            <a:prstDash val="solid"/>
            <a:round/>
            <a:headEnd len="med" w="med" type="none"/>
            <a:tailEnd len="med" w="med" type="none"/>
          </a:ln>
        </p:spPr>
      </p:cxnSp>
      <p:sp>
        <p:nvSpPr>
          <p:cNvPr id="76" name="Google Shape;76;p3"/>
          <p:cNvSpPr txBox="1"/>
          <p:nvPr/>
        </p:nvSpPr>
        <p:spPr>
          <a:xfrm>
            <a:off x="16965150" y="17986825"/>
            <a:ext cx="3581700" cy="32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solidFill>
                  <a:srgbClr val="FFFFFF"/>
                </a:solidFill>
              </a:rPr>
              <a:t>Clean data with no unexpected or unformatted values in RDD format</a:t>
            </a:r>
            <a:endParaRPr b="1" sz="3600">
              <a:solidFill>
                <a:srgbClr val="FFFFFF"/>
              </a:solidFill>
            </a:endParaRPr>
          </a:p>
        </p:txBody>
      </p:sp>
      <p:sp>
        <p:nvSpPr>
          <p:cNvPr id="77" name="Google Shape;77;p3"/>
          <p:cNvSpPr txBox="1"/>
          <p:nvPr/>
        </p:nvSpPr>
        <p:spPr>
          <a:xfrm>
            <a:off x="21864525" y="15831700"/>
            <a:ext cx="3895800" cy="7177200"/>
          </a:xfrm>
          <a:prstGeom prst="rect">
            <a:avLst/>
          </a:prstGeom>
          <a:noFill/>
          <a:ln>
            <a:noFill/>
          </a:ln>
        </p:spPr>
        <p:txBody>
          <a:bodyPr anchorCtr="0" anchor="t" bIns="91425" lIns="91425" spcFirstLastPara="1" rIns="91425" wrap="square" tIns="91425">
            <a:noAutofit/>
          </a:bodyPr>
          <a:lstStyle/>
          <a:p>
            <a:pPr indent="-438150" lvl="0" marL="457200" rtl="0" algn="l">
              <a:spcBef>
                <a:spcPts val="0"/>
              </a:spcBef>
              <a:spcAft>
                <a:spcPts val="0"/>
              </a:spcAft>
              <a:buClr>
                <a:srgbClr val="FFFFFF"/>
              </a:buClr>
              <a:buSzPts val="3300"/>
              <a:buChar char="-"/>
            </a:pPr>
            <a:r>
              <a:rPr b="1" lang="en-US" sz="3300">
                <a:solidFill>
                  <a:srgbClr val="FFFFFF"/>
                </a:solidFill>
              </a:rPr>
              <a:t>Map-Reduced is applied on the preprocessed data</a:t>
            </a:r>
            <a:endParaRPr b="1" sz="3300">
              <a:solidFill>
                <a:srgbClr val="FFFFFF"/>
              </a:solidFill>
            </a:endParaRPr>
          </a:p>
          <a:p>
            <a:pPr indent="-438150" lvl="0" marL="457200" rtl="0" algn="l">
              <a:spcBef>
                <a:spcPts val="0"/>
              </a:spcBef>
              <a:spcAft>
                <a:spcPts val="0"/>
              </a:spcAft>
              <a:buClr>
                <a:srgbClr val="FFFFFF"/>
              </a:buClr>
              <a:buSzPts val="3300"/>
              <a:buChar char="-"/>
            </a:pPr>
            <a:r>
              <a:rPr b="1" lang="en-US" sz="3300">
                <a:solidFill>
                  <a:srgbClr val="FFFFFF"/>
                </a:solidFill>
              </a:rPr>
              <a:t>Mapped data are reduced by different key values for different analysis, like- Category, Type, Content Rating, and Android Version</a:t>
            </a:r>
            <a:endParaRPr b="1" sz="3300">
              <a:solidFill>
                <a:srgbClr val="FFFFFF"/>
              </a:solidFill>
            </a:endParaRPr>
          </a:p>
        </p:txBody>
      </p:sp>
      <p:sp>
        <p:nvSpPr>
          <p:cNvPr id="78" name="Google Shape;78;p3"/>
          <p:cNvSpPr/>
          <p:nvPr/>
        </p:nvSpPr>
        <p:spPr>
          <a:xfrm>
            <a:off x="26088600" y="18684200"/>
            <a:ext cx="989700" cy="2802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 name="Google Shape;79;p3"/>
          <p:cNvCxnSpPr/>
          <p:nvPr/>
        </p:nvCxnSpPr>
        <p:spPr>
          <a:xfrm flipH="1" rot="10800000">
            <a:off x="27252525" y="16374475"/>
            <a:ext cx="4591200" cy="38100"/>
          </a:xfrm>
          <a:prstGeom prst="straightConnector1">
            <a:avLst/>
          </a:prstGeom>
          <a:noFill/>
          <a:ln cap="flat" cmpd="sng" w="152400">
            <a:solidFill>
              <a:srgbClr val="FFFFFF"/>
            </a:solidFill>
            <a:prstDash val="solid"/>
            <a:round/>
            <a:headEnd len="med" w="med" type="none"/>
            <a:tailEnd len="med" w="med" type="none"/>
          </a:ln>
        </p:spPr>
      </p:cxnSp>
      <p:sp>
        <p:nvSpPr>
          <p:cNvPr id="80" name="Google Shape;80;p3"/>
          <p:cNvSpPr txBox="1"/>
          <p:nvPr/>
        </p:nvSpPr>
        <p:spPr>
          <a:xfrm>
            <a:off x="27257075" y="16826188"/>
            <a:ext cx="4515000" cy="60546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rgbClr val="FFFFFF"/>
              </a:buClr>
              <a:buSzPts val="2500"/>
              <a:buChar char="-"/>
            </a:pPr>
            <a:r>
              <a:rPr b="1" lang="en-US" sz="2500">
                <a:solidFill>
                  <a:srgbClr val="FFFFFF"/>
                </a:solidFill>
              </a:rPr>
              <a:t>Number of total App downloads are counted against several categorical columns, and plotted with bar and pie diagrams</a:t>
            </a:r>
            <a:endParaRPr b="1" sz="2500">
              <a:solidFill>
                <a:srgbClr val="FFFFFF"/>
              </a:solidFill>
            </a:endParaRPr>
          </a:p>
          <a:p>
            <a:pPr indent="-387350" lvl="0" marL="457200" rtl="0" algn="l">
              <a:spcBef>
                <a:spcPts val="0"/>
              </a:spcBef>
              <a:spcAft>
                <a:spcPts val="0"/>
              </a:spcAft>
              <a:buClr>
                <a:srgbClr val="FFFFFF"/>
              </a:buClr>
              <a:buSzPts val="2500"/>
              <a:buChar char="-"/>
            </a:pPr>
            <a:r>
              <a:rPr b="1" lang="en-US" sz="2500">
                <a:solidFill>
                  <a:srgbClr val="FFFFFF"/>
                </a:solidFill>
              </a:rPr>
              <a:t>Correlation among the </a:t>
            </a:r>
            <a:r>
              <a:rPr b="1" lang="en-US" sz="2500">
                <a:solidFill>
                  <a:srgbClr val="FFFFFF"/>
                </a:solidFill>
              </a:rPr>
              <a:t>Numerical</a:t>
            </a:r>
            <a:r>
              <a:rPr b="1" lang="en-US" sz="2500">
                <a:solidFill>
                  <a:srgbClr val="FFFFFF"/>
                </a:solidFill>
              </a:rPr>
              <a:t> columns are calculated</a:t>
            </a:r>
            <a:endParaRPr b="1" sz="2500">
              <a:solidFill>
                <a:srgbClr val="FFFFFF"/>
              </a:solidFill>
            </a:endParaRPr>
          </a:p>
          <a:p>
            <a:pPr indent="-387350" lvl="0" marL="457200" rtl="0" algn="l">
              <a:spcBef>
                <a:spcPts val="0"/>
              </a:spcBef>
              <a:spcAft>
                <a:spcPts val="0"/>
              </a:spcAft>
              <a:buClr>
                <a:srgbClr val="FFFFFF"/>
              </a:buClr>
              <a:buSzPts val="2500"/>
              <a:buChar char="-"/>
            </a:pPr>
            <a:r>
              <a:rPr b="1" lang="en-US" sz="2500">
                <a:solidFill>
                  <a:srgbClr val="FFFFFF"/>
                </a:solidFill>
              </a:rPr>
              <a:t>K-Means algorithm applied to cluster and see the relationships of </a:t>
            </a:r>
            <a:r>
              <a:rPr b="1" lang="en-US" sz="2500">
                <a:solidFill>
                  <a:srgbClr val="FFFFFF"/>
                </a:solidFill>
              </a:rPr>
              <a:t>numerical</a:t>
            </a:r>
            <a:r>
              <a:rPr b="1" lang="en-US" sz="2500">
                <a:solidFill>
                  <a:srgbClr val="FFFFFF"/>
                </a:solidFill>
              </a:rPr>
              <a:t> data columns- Reviews, Rating, Installs, Price, and App size</a:t>
            </a:r>
            <a:endParaRPr b="1" sz="2500">
              <a:solidFill>
                <a:srgbClr val="FFFFFF"/>
              </a:solidFill>
            </a:endParaRPr>
          </a:p>
        </p:txBody>
      </p:sp>
      <p:pic>
        <p:nvPicPr>
          <p:cNvPr id="81" name="Google Shape;81;p3"/>
          <p:cNvPicPr preferRelativeResize="0"/>
          <p:nvPr/>
        </p:nvPicPr>
        <p:blipFill>
          <a:blip r:embed="rId9">
            <a:alphaModFix/>
          </a:blip>
          <a:stretch>
            <a:fillRect/>
          </a:stretch>
        </p:blipFill>
        <p:spPr>
          <a:xfrm>
            <a:off x="17939300" y="34417775"/>
            <a:ext cx="4591200" cy="3060800"/>
          </a:xfrm>
          <a:prstGeom prst="rect">
            <a:avLst/>
          </a:prstGeom>
          <a:noFill/>
          <a:ln cap="flat" cmpd="sng" w="9525">
            <a:solidFill>
              <a:schemeClr val="dk2"/>
            </a:solidFill>
            <a:prstDash val="solid"/>
            <a:round/>
            <a:headEnd len="sm" w="sm" type="none"/>
            <a:tailEnd len="sm" w="sm" type="none"/>
          </a:ln>
        </p:spPr>
      </p:pic>
      <p:sp>
        <p:nvSpPr>
          <p:cNvPr id="82" name="Google Shape;82;p3"/>
          <p:cNvSpPr txBox="1"/>
          <p:nvPr/>
        </p:nvSpPr>
        <p:spPr>
          <a:xfrm>
            <a:off x="11497662" y="38262750"/>
            <a:ext cx="5599500" cy="7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t>Fig-5: Correlation Heatmap</a:t>
            </a:r>
            <a:endParaRPr b="1" sz="2400"/>
          </a:p>
        </p:txBody>
      </p:sp>
      <p:sp>
        <p:nvSpPr>
          <p:cNvPr id="83" name="Google Shape;83;p3"/>
          <p:cNvSpPr txBox="1"/>
          <p:nvPr/>
        </p:nvSpPr>
        <p:spPr>
          <a:xfrm>
            <a:off x="17365062" y="38186550"/>
            <a:ext cx="5599500" cy="7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t>Fig-6: K-Means with K = 3</a:t>
            </a:r>
            <a:endParaRPr b="1" sz="2400"/>
          </a:p>
        </p:txBody>
      </p:sp>
      <p:sp>
        <p:nvSpPr>
          <p:cNvPr id="84" name="Google Shape;84;p3"/>
          <p:cNvSpPr txBox="1"/>
          <p:nvPr/>
        </p:nvSpPr>
        <p:spPr>
          <a:xfrm>
            <a:off x="3295500" y="32072500"/>
            <a:ext cx="51435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0000FF"/>
                </a:solidFill>
              </a:rPr>
              <a:t>App Categories --&gt;</a:t>
            </a:r>
            <a:endParaRPr sz="2400">
              <a:solidFill>
                <a:srgbClr val="0000FF"/>
              </a:solidFill>
            </a:endParaRPr>
          </a:p>
        </p:txBody>
      </p:sp>
      <p:sp>
        <p:nvSpPr>
          <p:cNvPr id="85" name="Google Shape;85;p3"/>
          <p:cNvSpPr txBox="1"/>
          <p:nvPr/>
        </p:nvSpPr>
        <p:spPr>
          <a:xfrm rot="-5400000">
            <a:off x="-1083000" y="28463550"/>
            <a:ext cx="31623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0000FF"/>
                </a:solidFill>
              </a:rPr>
              <a:t>Total Installs --&gt;</a:t>
            </a:r>
            <a:endParaRPr sz="2400">
              <a:solidFill>
                <a:srgbClr val="0000FF"/>
              </a:solidFill>
            </a:endParaRPr>
          </a:p>
        </p:txBody>
      </p:sp>
      <p:sp>
        <p:nvSpPr>
          <p:cNvPr id="86" name="Google Shape;86;p3"/>
          <p:cNvSpPr txBox="1"/>
          <p:nvPr/>
        </p:nvSpPr>
        <p:spPr>
          <a:xfrm rot="-5400000">
            <a:off x="11960600" y="28311150"/>
            <a:ext cx="31623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0000FF"/>
                </a:solidFill>
              </a:rPr>
              <a:t>Total Installs --&gt;</a:t>
            </a:r>
            <a:endParaRPr sz="2400">
              <a:solidFill>
                <a:srgbClr val="0000FF"/>
              </a:solidFill>
            </a:endParaRPr>
          </a:p>
        </p:txBody>
      </p:sp>
      <p:sp>
        <p:nvSpPr>
          <p:cNvPr id="87" name="Google Shape;87;p3"/>
          <p:cNvSpPr txBox="1"/>
          <p:nvPr/>
        </p:nvSpPr>
        <p:spPr>
          <a:xfrm>
            <a:off x="15613950" y="30862550"/>
            <a:ext cx="51435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0000FF"/>
                </a:solidFill>
              </a:rPr>
              <a:t>Android Versions</a:t>
            </a:r>
            <a:r>
              <a:rPr lang="en-US" sz="2400">
                <a:solidFill>
                  <a:srgbClr val="0000FF"/>
                </a:solidFill>
              </a:rPr>
              <a:t> --&gt;</a:t>
            </a:r>
            <a:endParaRPr sz="2400">
              <a:solidFill>
                <a:srgbClr val="0000FF"/>
              </a:solidFill>
            </a:endParaRPr>
          </a:p>
        </p:txBody>
      </p:sp>
      <p:sp>
        <p:nvSpPr>
          <p:cNvPr id="88" name="Google Shape;88;p3"/>
          <p:cNvSpPr txBox="1"/>
          <p:nvPr/>
        </p:nvSpPr>
        <p:spPr>
          <a:xfrm>
            <a:off x="1028700" y="38034150"/>
            <a:ext cx="51435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0000FF"/>
                </a:solidFill>
              </a:rPr>
              <a:t>Content Rating</a:t>
            </a:r>
            <a:r>
              <a:rPr lang="en-US" sz="2400">
                <a:solidFill>
                  <a:srgbClr val="0000FF"/>
                </a:solidFill>
              </a:rPr>
              <a:t> --&gt;</a:t>
            </a:r>
            <a:endParaRPr sz="2400">
              <a:solidFill>
                <a:srgbClr val="0000FF"/>
              </a:solidFill>
            </a:endParaRPr>
          </a:p>
        </p:txBody>
      </p:sp>
      <p:sp>
        <p:nvSpPr>
          <p:cNvPr id="89" name="Google Shape;89;p3"/>
          <p:cNvSpPr txBox="1"/>
          <p:nvPr/>
        </p:nvSpPr>
        <p:spPr>
          <a:xfrm rot="-5400000">
            <a:off x="-930600" y="35622750"/>
            <a:ext cx="31623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0000FF"/>
                </a:solidFill>
              </a:rPr>
              <a:t>Total Installs --&gt;</a:t>
            </a:r>
            <a:endParaRPr sz="2400">
              <a:solidFill>
                <a:srgbClr val="0000FF"/>
              </a:solidFill>
            </a:endParaRPr>
          </a:p>
        </p:txBody>
      </p:sp>
      <p:sp>
        <p:nvSpPr>
          <p:cNvPr id="90" name="Google Shape;90;p3"/>
          <p:cNvSpPr txBox="1"/>
          <p:nvPr/>
        </p:nvSpPr>
        <p:spPr>
          <a:xfrm>
            <a:off x="8724900" y="33621150"/>
            <a:ext cx="3305400" cy="108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800">
                <a:solidFill>
                  <a:srgbClr val="0000FF"/>
                </a:solidFill>
                <a:highlight>
                  <a:srgbClr val="FFFFFF"/>
                </a:highlight>
              </a:rPr>
              <a:t>Free: 167560477406</a:t>
            </a:r>
            <a:br>
              <a:rPr lang="en-US" sz="1800">
                <a:solidFill>
                  <a:srgbClr val="0000FF"/>
                </a:solidFill>
                <a:highlight>
                  <a:srgbClr val="FFFFFF"/>
                </a:highlight>
              </a:rPr>
            </a:br>
            <a:r>
              <a:rPr lang="en-US" sz="1800">
                <a:solidFill>
                  <a:srgbClr val="0000FF"/>
                </a:solidFill>
                <a:highlight>
                  <a:srgbClr val="FFFFFF"/>
                </a:highlight>
              </a:rPr>
              <a:t>Paid: 72956081</a:t>
            </a:r>
            <a:br>
              <a:rPr lang="en-US" sz="1800">
                <a:solidFill>
                  <a:srgbClr val="0000FF"/>
                </a:solidFill>
                <a:highlight>
                  <a:srgbClr val="FFFFFF"/>
                </a:highlight>
              </a:rPr>
            </a:br>
            <a:r>
              <a:rPr lang="en-US" sz="1800">
                <a:solidFill>
                  <a:srgbClr val="0000FF"/>
                </a:solidFill>
                <a:highlight>
                  <a:srgbClr val="FFFFFF"/>
                </a:highlight>
              </a:rPr>
              <a:t>Paid Percentage: 0.0435 %</a:t>
            </a:r>
            <a:endParaRPr sz="1800">
              <a:solidFill>
                <a:srgbClr val="0000FF"/>
              </a:solidFill>
              <a:highlight>
                <a:srgbClr val="FFFFFF"/>
              </a:highlight>
            </a:endParaRPr>
          </a:p>
          <a:p>
            <a:pPr indent="0" lvl="0" marL="0" rtl="0" algn="l">
              <a:spcBef>
                <a:spcPts val="0"/>
              </a:spcBef>
              <a:spcAft>
                <a:spcPts val="0"/>
              </a:spcAft>
              <a:buNone/>
            </a:pPr>
            <a:r>
              <a:t/>
            </a:r>
            <a:endParaRPr sz="1800">
              <a:solidFill>
                <a:srgbClr val="0000FF"/>
              </a:solidFill>
            </a:endParaRPr>
          </a:p>
        </p:txBody>
      </p:sp>
      <p:sp>
        <p:nvSpPr>
          <p:cNvPr id="91" name="Google Shape;91;p3"/>
          <p:cNvSpPr txBox="1"/>
          <p:nvPr/>
        </p:nvSpPr>
        <p:spPr>
          <a:xfrm>
            <a:off x="17956100" y="33305450"/>
            <a:ext cx="4557600" cy="128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1800">
                <a:solidFill>
                  <a:srgbClr val="0000FF"/>
                </a:solidFill>
                <a:highlight>
                  <a:srgbClr val="FFFFFF"/>
                </a:highlight>
              </a:rPr>
              <a:t>F</a:t>
            </a:r>
            <a:r>
              <a:rPr lang="en-US" sz="1800">
                <a:solidFill>
                  <a:srgbClr val="0000FF"/>
                </a:solidFill>
                <a:highlight>
                  <a:srgbClr val="FFFFFF"/>
                </a:highlight>
              </a:rPr>
              <a:t>our numerical columns are considered for clustering- </a:t>
            </a:r>
            <a:r>
              <a:rPr lang="en-US" sz="1800">
                <a:solidFill>
                  <a:srgbClr val="0000FF"/>
                </a:solidFill>
                <a:highlight>
                  <a:srgbClr val="FFFFFF"/>
                </a:highlight>
              </a:rPr>
              <a:t>Rating, Reviews, App Size, and Total Installs.</a:t>
            </a:r>
            <a:endParaRPr sz="1800">
              <a:solidFill>
                <a:srgbClr val="0000FF"/>
              </a:solidFill>
              <a:highlight>
                <a:srgbClr val="FFFFFF"/>
              </a:highlight>
            </a:endParaRPr>
          </a:p>
          <a:p>
            <a:pPr indent="0" lvl="0" marL="0" rtl="0" algn="ctr">
              <a:spcBef>
                <a:spcPts val="0"/>
              </a:spcBef>
              <a:spcAft>
                <a:spcPts val="0"/>
              </a:spcAft>
              <a:buNone/>
            </a:pPr>
            <a:r>
              <a:t/>
            </a:r>
            <a:endParaRPr sz="1800">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UT PresPosterformat">
  <a:themeElements>
    <a:clrScheme name="Custom 3">
      <a:dk1>
        <a:srgbClr val="000000"/>
      </a:dk1>
      <a:lt1>
        <a:srgbClr val="FFFFFF"/>
      </a:lt1>
      <a:dk2>
        <a:srgbClr val="4E5B6F"/>
      </a:dk2>
      <a:lt2>
        <a:srgbClr val="CCCC99"/>
      </a:lt2>
      <a:accent1>
        <a:srgbClr val="7FD13B"/>
      </a:accent1>
      <a:accent2>
        <a:srgbClr val="EA157A"/>
      </a:accent2>
      <a:accent3>
        <a:srgbClr val="FF9933"/>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