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167"/>
    <a:srgbClr val="008000"/>
    <a:srgbClr val="FFFFFF"/>
    <a:srgbClr val="85D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62" autoAdjust="0"/>
    <p:restoredTop sz="94660"/>
  </p:normalViewPr>
  <p:slideViewPr>
    <p:cSldViewPr snapToGrid="0">
      <p:cViewPr>
        <p:scale>
          <a:sx n="75" d="100"/>
          <a:sy n="75" d="100"/>
        </p:scale>
        <p:origin x="27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B39-456B-4F99-A679-F57E669401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AD9E3D-603F-4C82-9D81-3F1900363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866296-2C4B-4EA0-8A6D-E99C53B19F11}"/>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5" name="Footer Placeholder 4">
            <a:extLst>
              <a:ext uri="{FF2B5EF4-FFF2-40B4-BE49-F238E27FC236}">
                <a16:creationId xmlns:a16="http://schemas.microsoft.com/office/drawing/2014/main" id="{48874AA3-52F3-4009-BB27-5221C6603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3EF07-93C7-400E-90CB-B9A8B6AAAE5E}"/>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318374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EBDD-38EC-484C-B018-046BF16A05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12B9F-2EF7-48B2-BE9E-502CC156F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70996-EECD-4BD6-8076-D2F3CD92B4C7}"/>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5" name="Footer Placeholder 4">
            <a:extLst>
              <a:ext uri="{FF2B5EF4-FFF2-40B4-BE49-F238E27FC236}">
                <a16:creationId xmlns:a16="http://schemas.microsoft.com/office/drawing/2014/main" id="{50A1CD8A-75C6-481B-9C10-748C1C4B8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8F618-48C6-4AF8-8E8F-ED9554BE55E7}"/>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41901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806EB-3366-4BB1-BEC8-AC42F0ECB4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D4F046-9AA0-4247-BB48-11C0C175C1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A3F6B-94F3-4C74-BE22-5C018BF7ED2C}"/>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5" name="Footer Placeholder 4">
            <a:extLst>
              <a:ext uri="{FF2B5EF4-FFF2-40B4-BE49-F238E27FC236}">
                <a16:creationId xmlns:a16="http://schemas.microsoft.com/office/drawing/2014/main" id="{504AEBC6-D3F1-4FDB-B945-A8D2877E6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44C89-AE46-4D99-9898-8F7F83C4EC8B}"/>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209119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3281-9AA2-45E7-9F35-B4F769A1C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37DD7F-B8C1-4946-AFCA-544AB43B2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B3436-58E0-4970-830C-8F2B670DF662}"/>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5" name="Footer Placeholder 4">
            <a:extLst>
              <a:ext uri="{FF2B5EF4-FFF2-40B4-BE49-F238E27FC236}">
                <a16:creationId xmlns:a16="http://schemas.microsoft.com/office/drawing/2014/main" id="{9DB92F11-D3EF-4AEF-9371-FCA747E67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A568A-8812-4E2C-9696-AE7D597BF212}"/>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320434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56D5-B9E2-4F94-BE80-913FA042D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F2DB51-E07C-4963-9C0F-4D544511E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49724-352B-459D-912E-1F040D46359D}"/>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5" name="Footer Placeholder 4">
            <a:extLst>
              <a:ext uri="{FF2B5EF4-FFF2-40B4-BE49-F238E27FC236}">
                <a16:creationId xmlns:a16="http://schemas.microsoft.com/office/drawing/2014/main" id="{54FF1FAE-7BDA-45B9-87CF-32C06BEAD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FFC50-87B8-4C47-85A9-072582BEF33A}"/>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412142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BC7A-6186-4764-A883-50782D888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9584B-EAE5-44F8-B4F4-0A10CC51C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829D69-F869-40CF-9B34-4FF7EDC5B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D63FB5-BBC6-4D1C-9F98-BA189F5EBFA5}"/>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6" name="Footer Placeholder 5">
            <a:extLst>
              <a:ext uri="{FF2B5EF4-FFF2-40B4-BE49-F238E27FC236}">
                <a16:creationId xmlns:a16="http://schemas.microsoft.com/office/drawing/2014/main" id="{449AB7D9-2880-46F6-A3EF-E7A669A5F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95B5C-F612-4425-965E-3E3B3A3FB092}"/>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233259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5DF2-7D3D-488F-9679-F300503770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F56DE1-3317-4460-A630-68EA8D67CE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1A0E15-6FCC-48A4-8205-579CC7CB4F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D5C480-912D-4E99-BDD2-29A9D0DFE0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27470A-05BB-4996-9EC7-ABAB13B8F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76ABE3-367A-44EE-96E1-1F0CD1DAE8F2}"/>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8" name="Footer Placeholder 7">
            <a:extLst>
              <a:ext uri="{FF2B5EF4-FFF2-40B4-BE49-F238E27FC236}">
                <a16:creationId xmlns:a16="http://schemas.microsoft.com/office/drawing/2014/main" id="{20EF6950-9381-4BDB-A528-097776E0A0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12C517-A7E0-44B5-9C7C-86E31ED994AB}"/>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105215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57BA-9EC8-42DA-9FEA-D5221ADA76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8903B0-ADF0-42FC-8D81-CECCA6860291}"/>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4" name="Footer Placeholder 3">
            <a:extLst>
              <a:ext uri="{FF2B5EF4-FFF2-40B4-BE49-F238E27FC236}">
                <a16:creationId xmlns:a16="http://schemas.microsoft.com/office/drawing/2014/main" id="{15F96853-2ED6-4B62-8904-027EA82AC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78909D-90DD-4310-9800-A8A54E0E0070}"/>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85853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02A29-ABC5-41E1-8E8C-9116CB2CD80F}"/>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3" name="Footer Placeholder 2">
            <a:extLst>
              <a:ext uri="{FF2B5EF4-FFF2-40B4-BE49-F238E27FC236}">
                <a16:creationId xmlns:a16="http://schemas.microsoft.com/office/drawing/2014/main" id="{F6FD2BD3-3D83-49F1-A5AC-8FA3349A72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4AFDE-78B8-48E5-8B17-42B9E2E3E29C}"/>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115854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76E0-706E-475D-BD20-3798E1F118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B7BE63-0A1C-40F4-9E13-7B222D7481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E4BC5-E634-4279-95F4-07E0990EC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461DE-8AD1-4340-92E8-EBA75D27A619}"/>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6" name="Footer Placeholder 5">
            <a:extLst>
              <a:ext uri="{FF2B5EF4-FFF2-40B4-BE49-F238E27FC236}">
                <a16:creationId xmlns:a16="http://schemas.microsoft.com/office/drawing/2014/main" id="{A7A201E3-8F45-46A7-91D9-30D640A24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23CD4-26D4-4C85-A0F1-66581100FA31}"/>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361265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663E-EFC9-4516-9C3C-8E41A7758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963DFE-6A18-4688-AF3F-4C44660588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BFDFD1-97E8-4C49-B28B-82281536E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EDAC8-DBD5-449B-A82C-4087E310EAB6}"/>
              </a:ext>
            </a:extLst>
          </p:cNvPr>
          <p:cNvSpPr>
            <a:spLocks noGrp="1"/>
          </p:cNvSpPr>
          <p:nvPr>
            <p:ph type="dt" sz="half" idx="10"/>
          </p:nvPr>
        </p:nvSpPr>
        <p:spPr/>
        <p:txBody>
          <a:bodyPr/>
          <a:lstStyle/>
          <a:p>
            <a:fld id="{7984942A-A6E4-45C9-8316-3A8E0C568DE1}" type="datetimeFigureOut">
              <a:rPr lang="en-US" smtClean="0"/>
              <a:t>12/15/2024</a:t>
            </a:fld>
            <a:endParaRPr lang="en-US"/>
          </a:p>
        </p:txBody>
      </p:sp>
      <p:sp>
        <p:nvSpPr>
          <p:cNvPr id="6" name="Footer Placeholder 5">
            <a:extLst>
              <a:ext uri="{FF2B5EF4-FFF2-40B4-BE49-F238E27FC236}">
                <a16:creationId xmlns:a16="http://schemas.microsoft.com/office/drawing/2014/main" id="{F2655A1C-7624-4FE0-BDE1-8DF71F64E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C3023-4B55-4F00-BB59-227D809FB563}"/>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29842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B40FEB-05C5-4118-AE07-ACD9721DD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BB01E-D858-4222-AC35-5AD553EED9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57497-3DBD-4E22-A2B5-BFE20C44B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4942A-A6E4-45C9-8316-3A8E0C568DE1}" type="datetimeFigureOut">
              <a:rPr lang="en-US" smtClean="0"/>
              <a:t>12/15/2024</a:t>
            </a:fld>
            <a:endParaRPr lang="en-US"/>
          </a:p>
        </p:txBody>
      </p:sp>
      <p:sp>
        <p:nvSpPr>
          <p:cNvPr id="5" name="Footer Placeholder 4">
            <a:extLst>
              <a:ext uri="{FF2B5EF4-FFF2-40B4-BE49-F238E27FC236}">
                <a16:creationId xmlns:a16="http://schemas.microsoft.com/office/drawing/2014/main" id="{4D02F680-F241-4261-A9BC-3BBEC81F9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FF79A-EFB5-49A1-BF49-DE59C5EAB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81D8C-3F4B-4E4E-993E-EBA9E224FE55}" type="slidenum">
              <a:rPr lang="en-US" smtClean="0"/>
              <a:t>‹#›</a:t>
            </a:fld>
            <a:endParaRPr lang="en-US"/>
          </a:p>
        </p:txBody>
      </p:sp>
    </p:spTree>
    <p:extLst>
      <p:ext uri="{BB962C8B-B14F-4D97-AF65-F5344CB8AC3E}">
        <p14:creationId xmlns:p14="http://schemas.microsoft.com/office/powerpoint/2010/main" val="17363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hossain-shahriar/OSHA-2021-Data-Analytics/blob/main/Nutrien.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nutrien.pbi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862CCB-0704-4432-AAC4-086EE293307D}"/>
              </a:ext>
            </a:extLst>
          </p:cNvPr>
          <p:cNvPicPr>
            <a:picLocks noChangeAspect="1"/>
          </p:cNvPicPr>
          <p:nvPr/>
        </p:nvPicPr>
        <p:blipFill rotWithShape="1">
          <a:blip r:embed="rId2">
            <a:extLst>
              <a:ext uri="{28A0092B-C50C-407E-A947-70E740481C1C}">
                <a14:useLocalDpi xmlns:a14="http://schemas.microsoft.com/office/drawing/2010/main" val="0"/>
              </a:ext>
            </a:extLst>
          </a:blip>
          <a:srcRect r="51824"/>
          <a:stretch/>
        </p:blipFill>
        <p:spPr>
          <a:xfrm>
            <a:off x="6275301" y="-8965"/>
            <a:ext cx="5916705" cy="6897302"/>
          </a:xfrm>
          <a:prstGeom prst="rect">
            <a:avLst/>
          </a:prstGeom>
        </p:spPr>
      </p:pic>
      <p:sp>
        <p:nvSpPr>
          <p:cNvPr id="6" name="TextBox 5">
            <a:extLst>
              <a:ext uri="{FF2B5EF4-FFF2-40B4-BE49-F238E27FC236}">
                <a16:creationId xmlns:a16="http://schemas.microsoft.com/office/drawing/2014/main" id="{EABE81B7-6DB5-4FB9-AF07-136AAFE3E70F}"/>
              </a:ext>
            </a:extLst>
          </p:cNvPr>
          <p:cNvSpPr txBox="1"/>
          <p:nvPr/>
        </p:nvSpPr>
        <p:spPr>
          <a:xfrm>
            <a:off x="851646" y="1443318"/>
            <a:ext cx="4374778" cy="1754326"/>
          </a:xfrm>
          <a:prstGeom prst="rect">
            <a:avLst/>
          </a:prstGeom>
          <a:noFill/>
        </p:spPr>
        <p:txBody>
          <a:bodyPr wrap="square" rtlCol="0">
            <a:spAutoFit/>
          </a:bodyPr>
          <a:lstStyle/>
          <a:p>
            <a:r>
              <a:rPr lang="en-US" sz="3600" b="1" dirty="0">
                <a:solidFill>
                  <a:schemeClr val="bg2">
                    <a:lumMod val="50000"/>
                  </a:schemeClr>
                </a:solidFill>
                <a:latin typeface="Aileron Black" panose="00000A00000000000000" pitchFamily="50" charset="0"/>
              </a:rPr>
              <a:t>Workplace Injury </a:t>
            </a:r>
            <a:r>
              <a:rPr lang="en-US" sz="3600" b="1" dirty="0">
                <a:solidFill>
                  <a:srgbClr val="008000"/>
                </a:solidFill>
                <a:latin typeface="Aileron Black" panose="00000A00000000000000" pitchFamily="50" charset="0"/>
              </a:rPr>
              <a:t>Analysis (OSHA 2021)</a:t>
            </a:r>
          </a:p>
        </p:txBody>
      </p:sp>
      <p:sp>
        <p:nvSpPr>
          <p:cNvPr id="7" name="TextBox 6">
            <a:extLst>
              <a:ext uri="{FF2B5EF4-FFF2-40B4-BE49-F238E27FC236}">
                <a16:creationId xmlns:a16="http://schemas.microsoft.com/office/drawing/2014/main" id="{FB248A5E-C935-432F-B5E9-E17FE2CB8E18}"/>
              </a:ext>
            </a:extLst>
          </p:cNvPr>
          <p:cNvSpPr txBox="1"/>
          <p:nvPr/>
        </p:nvSpPr>
        <p:spPr>
          <a:xfrm>
            <a:off x="851646" y="4717969"/>
            <a:ext cx="4410823" cy="338554"/>
          </a:xfrm>
          <a:prstGeom prst="rect">
            <a:avLst/>
          </a:prstGeom>
          <a:noFill/>
        </p:spPr>
        <p:txBody>
          <a:bodyPr wrap="none" rtlCol="0">
            <a:spAutoFit/>
          </a:bodyPr>
          <a:lstStyle/>
          <a:p>
            <a:r>
              <a:rPr lang="en-US" sz="1600" dirty="0">
                <a:solidFill>
                  <a:srgbClr val="008000"/>
                </a:solidFill>
                <a:latin typeface="Aileron Bold" panose="00000800000000000000" pitchFamily="50" charset="0"/>
              </a:rPr>
              <a:t>Presented by: </a:t>
            </a:r>
            <a:r>
              <a:rPr lang="en-US" sz="1600" dirty="0">
                <a:latin typeface="Aileron Bold" panose="00000800000000000000" pitchFamily="50" charset="0"/>
              </a:rPr>
              <a:t>Mohammad Shahriar Hossain</a:t>
            </a:r>
          </a:p>
        </p:txBody>
      </p:sp>
      <p:sp>
        <p:nvSpPr>
          <p:cNvPr id="9" name="TextBox 8">
            <a:extLst>
              <a:ext uri="{FF2B5EF4-FFF2-40B4-BE49-F238E27FC236}">
                <a16:creationId xmlns:a16="http://schemas.microsoft.com/office/drawing/2014/main" id="{A4602013-4A0F-42F7-900E-9B6D5BB32724}"/>
              </a:ext>
            </a:extLst>
          </p:cNvPr>
          <p:cNvSpPr txBox="1"/>
          <p:nvPr/>
        </p:nvSpPr>
        <p:spPr>
          <a:xfrm>
            <a:off x="851646" y="5021719"/>
            <a:ext cx="6096000" cy="338554"/>
          </a:xfrm>
          <a:prstGeom prst="rect">
            <a:avLst/>
          </a:prstGeom>
          <a:noFill/>
        </p:spPr>
        <p:txBody>
          <a:bodyPr wrap="square">
            <a:spAutoFit/>
          </a:bodyPr>
          <a:lstStyle/>
          <a:p>
            <a:r>
              <a:rPr lang="en-US" sz="1600" dirty="0">
                <a:solidFill>
                  <a:srgbClr val="008000"/>
                </a:solidFill>
                <a:latin typeface="Aileron Bold" panose="00000800000000000000" pitchFamily="50" charset="0"/>
              </a:rPr>
              <a:t>Date: </a:t>
            </a:r>
            <a:r>
              <a:rPr lang="en-US" sz="1600" dirty="0">
                <a:latin typeface="Aileron Bold" panose="00000800000000000000" pitchFamily="50" charset="0"/>
              </a:rPr>
              <a:t>December 16, 2024</a:t>
            </a:r>
          </a:p>
        </p:txBody>
      </p:sp>
    </p:spTree>
    <p:extLst>
      <p:ext uri="{BB962C8B-B14F-4D97-AF65-F5344CB8AC3E}">
        <p14:creationId xmlns:p14="http://schemas.microsoft.com/office/powerpoint/2010/main" val="107601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o photo description available.">
            <a:extLst>
              <a:ext uri="{FF2B5EF4-FFF2-40B4-BE49-F238E27FC236}">
                <a16:creationId xmlns:a16="http://schemas.microsoft.com/office/drawing/2014/main" id="{FCF50251-703C-4BE8-B58E-39CDCF8650DA}"/>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3175"/>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3EADB8-90C4-42F5-A1F4-794E8605A3BF}"/>
              </a:ext>
            </a:extLst>
          </p:cNvPr>
          <p:cNvSpPr txBox="1"/>
          <p:nvPr/>
        </p:nvSpPr>
        <p:spPr>
          <a:xfrm>
            <a:off x="4709242" y="1578834"/>
            <a:ext cx="2773516" cy="646331"/>
          </a:xfrm>
          <a:prstGeom prst="rect">
            <a:avLst/>
          </a:prstGeom>
          <a:noFill/>
        </p:spPr>
        <p:txBody>
          <a:bodyPr wrap="none" rtlCol="0">
            <a:spAutoFit/>
          </a:bodyPr>
          <a:lstStyle/>
          <a:p>
            <a:r>
              <a:rPr lang="en-US" sz="3600" dirty="0">
                <a:latin typeface="Aileron Black" panose="00000A00000000000000" pitchFamily="50" charset="0"/>
              </a:rPr>
              <a:t>Conclusion</a:t>
            </a:r>
          </a:p>
        </p:txBody>
      </p:sp>
      <p:sp>
        <p:nvSpPr>
          <p:cNvPr id="6" name="Rectangle 5">
            <a:extLst>
              <a:ext uri="{FF2B5EF4-FFF2-40B4-BE49-F238E27FC236}">
                <a16:creationId xmlns:a16="http://schemas.microsoft.com/office/drawing/2014/main" id="{0F80EB18-5C4F-4B5B-A49E-2D2E1CE5D4AC}"/>
              </a:ext>
            </a:extLst>
          </p:cNvPr>
          <p:cNvSpPr/>
          <p:nvPr/>
        </p:nvSpPr>
        <p:spPr>
          <a:xfrm>
            <a:off x="1692729" y="3085665"/>
            <a:ext cx="8991600" cy="1200329"/>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7B74EB7-4A02-4D0F-854B-1F1A8DE9EF93}"/>
              </a:ext>
            </a:extLst>
          </p:cNvPr>
          <p:cNvSpPr txBox="1"/>
          <p:nvPr/>
        </p:nvSpPr>
        <p:spPr>
          <a:xfrm>
            <a:off x="1727200" y="3047565"/>
            <a:ext cx="8969829" cy="1200329"/>
          </a:xfrm>
          <a:prstGeom prst="rect">
            <a:avLst/>
          </a:prstGeom>
          <a:noFill/>
        </p:spPr>
        <p:txBody>
          <a:bodyPr wrap="square" rtlCol="0">
            <a:spAutoFit/>
          </a:bodyPr>
          <a:lstStyle/>
          <a:p>
            <a:r>
              <a:rPr lang="en-US" sz="2400" dirty="0">
                <a:latin typeface="Aileron SemiBold" panose="00000700000000000000" pitchFamily="50" charset="0"/>
              </a:rPr>
              <a:t>"By analyzing the data and uncovering trends and patterns, we can identify key areas of concern, enabling us to take targeted actions to mitigate risks and enhance workplace safety."</a:t>
            </a:r>
          </a:p>
        </p:txBody>
      </p:sp>
      <p:sp>
        <p:nvSpPr>
          <p:cNvPr id="7" name="TextBox 6">
            <a:extLst>
              <a:ext uri="{FF2B5EF4-FFF2-40B4-BE49-F238E27FC236}">
                <a16:creationId xmlns:a16="http://schemas.microsoft.com/office/drawing/2014/main" id="{09D89340-9C33-463D-A324-265C055161A7}"/>
              </a:ext>
            </a:extLst>
          </p:cNvPr>
          <p:cNvSpPr txBox="1"/>
          <p:nvPr/>
        </p:nvSpPr>
        <p:spPr>
          <a:xfrm>
            <a:off x="2308860" y="3424516"/>
            <a:ext cx="4229100"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identify key areas of concern</a:t>
            </a:r>
            <a:endParaRPr lang="en-US" sz="2400" u="sng" dirty="0">
              <a:solidFill>
                <a:srgbClr val="FF0000"/>
              </a:solidFill>
            </a:endParaRPr>
          </a:p>
        </p:txBody>
      </p:sp>
      <p:sp>
        <p:nvSpPr>
          <p:cNvPr id="9" name="TextBox 8">
            <a:extLst>
              <a:ext uri="{FF2B5EF4-FFF2-40B4-BE49-F238E27FC236}">
                <a16:creationId xmlns:a16="http://schemas.microsoft.com/office/drawing/2014/main" id="{38AB67C6-878F-49A7-924D-9F791BB87585}"/>
              </a:ext>
            </a:extLst>
          </p:cNvPr>
          <p:cNvSpPr txBox="1"/>
          <p:nvPr/>
        </p:nvSpPr>
        <p:spPr>
          <a:xfrm>
            <a:off x="3154680" y="3786229"/>
            <a:ext cx="2214880"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mitigate risks </a:t>
            </a:r>
            <a:endParaRPr lang="en-US" sz="2400" u="sng" dirty="0">
              <a:solidFill>
                <a:srgbClr val="FF0000"/>
              </a:solidFill>
            </a:endParaRPr>
          </a:p>
        </p:txBody>
      </p:sp>
      <p:sp>
        <p:nvSpPr>
          <p:cNvPr id="11" name="TextBox 10">
            <a:extLst>
              <a:ext uri="{FF2B5EF4-FFF2-40B4-BE49-F238E27FC236}">
                <a16:creationId xmlns:a16="http://schemas.microsoft.com/office/drawing/2014/main" id="{A7E0BA7E-746C-478D-8E07-6D55BC3EC1E5}"/>
              </a:ext>
            </a:extLst>
          </p:cNvPr>
          <p:cNvSpPr txBox="1"/>
          <p:nvPr/>
        </p:nvSpPr>
        <p:spPr>
          <a:xfrm>
            <a:off x="5678170" y="3791418"/>
            <a:ext cx="3901440"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enhance workplace safety</a:t>
            </a:r>
            <a:endParaRPr lang="en-US" sz="2400" u="sng" dirty="0">
              <a:solidFill>
                <a:srgbClr val="FF0000"/>
              </a:solidFill>
            </a:endParaRPr>
          </a:p>
        </p:txBody>
      </p:sp>
    </p:spTree>
    <p:extLst>
      <p:ext uri="{BB962C8B-B14F-4D97-AF65-F5344CB8AC3E}">
        <p14:creationId xmlns:p14="http://schemas.microsoft.com/office/powerpoint/2010/main" val="2548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4FD71B4-6398-49B4-A1AC-F8FF3D1C01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C81E472-DF7D-4472-A39A-446CD1A978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7A254E-0916-449F-83F3-192B4CE66B02}"/>
              </a:ext>
            </a:extLst>
          </p:cNvPr>
          <p:cNvSpPr txBox="1"/>
          <p:nvPr/>
        </p:nvSpPr>
        <p:spPr>
          <a:xfrm>
            <a:off x="4120331" y="2505670"/>
            <a:ext cx="3951338" cy="923330"/>
          </a:xfrm>
          <a:prstGeom prst="rect">
            <a:avLst/>
          </a:prstGeom>
          <a:noFill/>
        </p:spPr>
        <p:txBody>
          <a:bodyPr wrap="none" rtlCol="0">
            <a:spAutoFit/>
          </a:bodyPr>
          <a:lstStyle/>
          <a:p>
            <a:r>
              <a:rPr lang="en-US" sz="5400" dirty="0">
                <a:latin typeface="Aileron Black" panose="00000A00000000000000" pitchFamily="50" charset="0"/>
              </a:rPr>
              <a:t>Thank you!</a:t>
            </a:r>
          </a:p>
        </p:txBody>
      </p:sp>
    </p:spTree>
    <p:extLst>
      <p:ext uri="{BB962C8B-B14F-4D97-AF65-F5344CB8AC3E}">
        <p14:creationId xmlns:p14="http://schemas.microsoft.com/office/powerpoint/2010/main" val="380028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3EADB8-90C4-42F5-A1F4-794E8605A3BF}"/>
              </a:ext>
            </a:extLst>
          </p:cNvPr>
          <p:cNvSpPr txBox="1"/>
          <p:nvPr/>
        </p:nvSpPr>
        <p:spPr>
          <a:xfrm>
            <a:off x="4886374" y="1303767"/>
            <a:ext cx="2419252" cy="646331"/>
          </a:xfrm>
          <a:prstGeom prst="rect">
            <a:avLst/>
          </a:prstGeom>
          <a:noFill/>
        </p:spPr>
        <p:txBody>
          <a:bodyPr wrap="none" rtlCol="0">
            <a:spAutoFit/>
          </a:bodyPr>
          <a:lstStyle/>
          <a:p>
            <a:r>
              <a:rPr lang="en-US" sz="3600" dirty="0">
                <a:latin typeface="Aileron Black" panose="00000A00000000000000" pitchFamily="50" charset="0"/>
              </a:rPr>
              <a:t>Appendix</a:t>
            </a:r>
          </a:p>
        </p:txBody>
      </p:sp>
      <p:sp>
        <p:nvSpPr>
          <p:cNvPr id="2" name="TextBox 1">
            <a:extLst>
              <a:ext uri="{FF2B5EF4-FFF2-40B4-BE49-F238E27FC236}">
                <a16:creationId xmlns:a16="http://schemas.microsoft.com/office/drawing/2014/main" id="{4756651C-6A95-440A-8491-9CB41E3AF182}"/>
              </a:ext>
            </a:extLst>
          </p:cNvPr>
          <p:cNvSpPr txBox="1"/>
          <p:nvPr/>
        </p:nvSpPr>
        <p:spPr>
          <a:xfrm>
            <a:off x="1775618" y="2889923"/>
            <a:ext cx="8640763" cy="369332"/>
          </a:xfrm>
          <a:prstGeom prst="rect">
            <a:avLst/>
          </a:prstGeom>
          <a:noFill/>
        </p:spPr>
        <p:txBody>
          <a:bodyPr wrap="none" rtlCol="0">
            <a:spAutoFit/>
          </a:bodyPr>
          <a:lstStyle/>
          <a:p>
            <a:r>
              <a:rPr lang="en-US" dirty="0">
                <a:hlinkClick r:id="rId2"/>
              </a:rPr>
              <a:t>https://github.com/hossain-shahriar/OSHA-2021-Data-Analytics/blob/main/Nutrien.ipynb</a:t>
            </a:r>
            <a:endParaRPr lang="en-US" dirty="0"/>
          </a:p>
        </p:txBody>
      </p:sp>
      <p:pic>
        <p:nvPicPr>
          <p:cNvPr id="5" name="Picture 3">
            <a:extLst>
              <a:ext uri="{FF2B5EF4-FFF2-40B4-BE49-F238E27FC236}">
                <a16:creationId xmlns:a16="http://schemas.microsoft.com/office/drawing/2014/main" id="{1C4EDB79-4FF3-4E0E-B1F3-18418A79E4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629" t="472" r="1790"/>
          <a:stretch/>
        </p:blipFill>
        <p:spPr bwMode="auto">
          <a:xfrm rot="16200000">
            <a:off x="4951210" y="-382795"/>
            <a:ext cx="2289586" cy="1219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E01B72B-2ABD-4C9C-843C-77B8E5D7BD8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27199"/>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96F2A7-65F0-4E90-9352-398775BDF2D3}"/>
              </a:ext>
            </a:extLst>
          </p:cNvPr>
          <p:cNvSpPr txBox="1"/>
          <p:nvPr/>
        </p:nvSpPr>
        <p:spPr>
          <a:xfrm>
            <a:off x="3933275" y="941294"/>
            <a:ext cx="4187878" cy="646331"/>
          </a:xfrm>
          <a:prstGeom prst="rect">
            <a:avLst/>
          </a:prstGeom>
          <a:noFill/>
        </p:spPr>
        <p:txBody>
          <a:bodyPr wrap="none" rtlCol="0">
            <a:spAutoFit/>
          </a:bodyPr>
          <a:lstStyle/>
          <a:p>
            <a:r>
              <a:rPr lang="en-US" sz="3600" dirty="0">
                <a:latin typeface="Aileron Black" panose="00000A00000000000000" pitchFamily="50" charset="0"/>
              </a:rPr>
              <a:t>Table of Contents</a:t>
            </a:r>
          </a:p>
        </p:txBody>
      </p:sp>
      <p:sp>
        <p:nvSpPr>
          <p:cNvPr id="5" name="TextBox 4">
            <a:extLst>
              <a:ext uri="{FF2B5EF4-FFF2-40B4-BE49-F238E27FC236}">
                <a16:creationId xmlns:a16="http://schemas.microsoft.com/office/drawing/2014/main" id="{2CCD3489-9E23-42D9-9351-DB3F060EE956}"/>
              </a:ext>
            </a:extLst>
          </p:cNvPr>
          <p:cNvSpPr txBox="1"/>
          <p:nvPr/>
        </p:nvSpPr>
        <p:spPr>
          <a:xfrm>
            <a:off x="1434354" y="2147163"/>
            <a:ext cx="4592860" cy="324499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800" dirty="0">
                <a:latin typeface="Aileron" panose="00000500000000000000" pitchFamily="50" charset="0"/>
              </a:rPr>
              <a:t>Purpose of This Analysis</a:t>
            </a:r>
          </a:p>
          <a:p>
            <a:pPr marL="285750" indent="-285750">
              <a:lnSpc>
                <a:spcPct val="150000"/>
              </a:lnSpc>
              <a:buFont typeface="Arial" panose="020B0604020202020204" pitchFamily="34" charset="0"/>
              <a:buChar char="•"/>
            </a:pPr>
            <a:r>
              <a:rPr lang="en-US" sz="2800" dirty="0">
                <a:latin typeface="Aileron" panose="00000500000000000000" pitchFamily="50" charset="0"/>
              </a:rPr>
              <a:t>Key Findings and Insights</a:t>
            </a:r>
          </a:p>
          <a:p>
            <a:pPr marL="285750" indent="-285750">
              <a:lnSpc>
                <a:spcPct val="150000"/>
              </a:lnSpc>
              <a:buFont typeface="Arial" panose="020B0604020202020204" pitchFamily="34" charset="0"/>
              <a:buChar char="•"/>
            </a:pPr>
            <a:r>
              <a:rPr lang="en-US" sz="2800" dirty="0">
                <a:latin typeface="Aileron" panose="00000500000000000000" pitchFamily="50" charset="0"/>
              </a:rPr>
              <a:t>Interactive Dashboard</a:t>
            </a:r>
          </a:p>
          <a:p>
            <a:pPr marL="285750" indent="-285750">
              <a:lnSpc>
                <a:spcPct val="150000"/>
              </a:lnSpc>
              <a:buFont typeface="Arial" panose="020B0604020202020204" pitchFamily="34" charset="0"/>
              <a:buChar char="•"/>
            </a:pPr>
            <a:r>
              <a:rPr lang="en-US" sz="2800" dirty="0">
                <a:latin typeface="Aileron" panose="00000500000000000000" pitchFamily="50" charset="0"/>
              </a:rPr>
              <a:t>Conclusion</a:t>
            </a:r>
          </a:p>
          <a:p>
            <a:pPr marL="285750" indent="-285750">
              <a:lnSpc>
                <a:spcPct val="150000"/>
              </a:lnSpc>
              <a:buFont typeface="Arial" panose="020B0604020202020204" pitchFamily="34" charset="0"/>
              <a:buChar char="•"/>
            </a:pPr>
            <a:r>
              <a:rPr lang="en-US" sz="2800" dirty="0">
                <a:latin typeface="Aileron" panose="00000500000000000000" pitchFamily="50" charset="0"/>
              </a:rPr>
              <a:t>Appendix</a:t>
            </a:r>
          </a:p>
        </p:txBody>
      </p:sp>
    </p:spTree>
    <p:extLst>
      <p:ext uri="{BB962C8B-B14F-4D97-AF65-F5344CB8AC3E}">
        <p14:creationId xmlns:p14="http://schemas.microsoft.com/office/powerpoint/2010/main" val="27568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5143C6-8E88-4134-845E-DF894A3F7B4E}"/>
              </a:ext>
            </a:extLst>
          </p:cNvPr>
          <p:cNvSpPr txBox="1"/>
          <p:nvPr/>
        </p:nvSpPr>
        <p:spPr>
          <a:xfrm>
            <a:off x="3248105" y="1185134"/>
            <a:ext cx="5695790" cy="646331"/>
          </a:xfrm>
          <a:prstGeom prst="rect">
            <a:avLst/>
          </a:prstGeom>
          <a:noFill/>
        </p:spPr>
        <p:txBody>
          <a:bodyPr wrap="none" rtlCol="0">
            <a:spAutoFit/>
          </a:bodyPr>
          <a:lstStyle/>
          <a:p>
            <a:r>
              <a:rPr lang="en-US" sz="3600" dirty="0">
                <a:latin typeface="Aileron Black" panose="00000A00000000000000" pitchFamily="50" charset="0"/>
              </a:rPr>
              <a:t>Purpose of This Analysis</a:t>
            </a:r>
          </a:p>
        </p:txBody>
      </p:sp>
      <p:sp>
        <p:nvSpPr>
          <p:cNvPr id="5" name="TextBox 4">
            <a:extLst>
              <a:ext uri="{FF2B5EF4-FFF2-40B4-BE49-F238E27FC236}">
                <a16:creationId xmlns:a16="http://schemas.microsoft.com/office/drawing/2014/main" id="{35F7CF03-F1E4-403E-8F17-E4FB4E50E52E}"/>
              </a:ext>
            </a:extLst>
          </p:cNvPr>
          <p:cNvSpPr txBox="1"/>
          <p:nvPr/>
        </p:nvSpPr>
        <p:spPr>
          <a:xfrm>
            <a:off x="1163320" y="2644170"/>
            <a:ext cx="9865360" cy="1569660"/>
          </a:xfrm>
          <a:prstGeom prst="rect">
            <a:avLst/>
          </a:prstGeom>
          <a:noFill/>
        </p:spPr>
        <p:txBody>
          <a:bodyPr wrap="square" rtlCol="0">
            <a:spAutoFit/>
          </a:bodyPr>
          <a:lstStyle/>
          <a:p>
            <a:r>
              <a:rPr lang="en-US" sz="2400" dirty="0">
                <a:latin typeface="Aileron SemiBold" panose="00000700000000000000" pitchFamily="50" charset="0"/>
              </a:rPr>
              <a:t>"Analyzing workplace injury trends and patterns to uncover key insights that can guide the development of effective safety initiatives, enhance workplace conditions, and reduce the risk of severe incidents across industries."</a:t>
            </a:r>
          </a:p>
        </p:txBody>
      </p:sp>
      <p:pic>
        <p:nvPicPr>
          <p:cNvPr id="2051" name="Picture 3">
            <a:extLst>
              <a:ext uri="{FF2B5EF4-FFF2-40B4-BE49-F238E27FC236}">
                <a16:creationId xmlns:a16="http://schemas.microsoft.com/office/drawing/2014/main" id="{AB33F116-EB4C-4227-BE0C-5675A54C52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72" r="1790"/>
          <a:stretch/>
        </p:blipFill>
        <p:spPr bwMode="auto">
          <a:xfrm rot="16200000">
            <a:off x="4951210" y="-382795"/>
            <a:ext cx="2289586" cy="121920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91977C4-A4AF-474C-8E71-A3CD7F5526CE}"/>
              </a:ext>
            </a:extLst>
          </p:cNvPr>
          <p:cNvSpPr txBox="1"/>
          <p:nvPr/>
        </p:nvSpPr>
        <p:spPr>
          <a:xfrm>
            <a:off x="8266654" y="2656870"/>
            <a:ext cx="1908586" cy="461665"/>
          </a:xfrm>
          <a:prstGeom prst="rect">
            <a:avLst/>
          </a:prstGeom>
          <a:noFill/>
        </p:spPr>
        <p:txBody>
          <a:bodyPr wrap="square">
            <a:spAutoFit/>
          </a:bodyPr>
          <a:lstStyle/>
          <a:p>
            <a:r>
              <a:rPr lang="en-US" sz="2400" b="1" u="sng" dirty="0">
                <a:solidFill>
                  <a:srgbClr val="FF0000"/>
                </a:solidFill>
                <a:latin typeface="Aileron SemiBold" panose="00000700000000000000" pitchFamily="50" charset="0"/>
              </a:rPr>
              <a:t>uncover key </a:t>
            </a:r>
            <a:endParaRPr lang="en-US" sz="2400" b="1" u="sng" dirty="0">
              <a:solidFill>
                <a:srgbClr val="FF0000"/>
              </a:solidFill>
            </a:endParaRPr>
          </a:p>
        </p:txBody>
      </p:sp>
      <p:sp>
        <p:nvSpPr>
          <p:cNvPr id="10" name="TextBox 9">
            <a:extLst>
              <a:ext uri="{FF2B5EF4-FFF2-40B4-BE49-F238E27FC236}">
                <a16:creationId xmlns:a16="http://schemas.microsoft.com/office/drawing/2014/main" id="{DDB37D31-D8D4-4649-934E-A96EAA13CC13}"/>
              </a:ext>
            </a:extLst>
          </p:cNvPr>
          <p:cNvSpPr txBox="1"/>
          <p:nvPr/>
        </p:nvSpPr>
        <p:spPr>
          <a:xfrm>
            <a:off x="1163320" y="3020216"/>
            <a:ext cx="1290918"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insights</a:t>
            </a:r>
            <a:endParaRPr lang="en-US" sz="2400" u="sng" dirty="0">
              <a:solidFill>
                <a:srgbClr val="FF0000"/>
              </a:solidFill>
            </a:endParaRPr>
          </a:p>
        </p:txBody>
      </p:sp>
      <p:sp>
        <p:nvSpPr>
          <p:cNvPr id="12" name="TextBox 11">
            <a:extLst>
              <a:ext uri="{FF2B5EF4-FFF2-40B4-BE49-F238E27FC236}">
                <a16:creationId xmlns:a16="http://schemas.microsoft.com/office/drawing/2014/main" id="{888BF1C9-E168-4589-9EA8-60A5BD9BE75A}"/>
              </a:ext>
            </a:extLst>
          </p:cNvPr>
          <p:cNvSpPr txBox="1"/>
          <p:nvPr/>
        </p:nvSpPr>
        <p:spPr>
          <a:xfrm>
            <a:off x="8479118" y="3019280"/>
            <a:ext cx="2500745"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safety initiatives</a:t>
            </a:r>
            <a:endParaRPr lang="en-US" sz="2400" u="sng" dirty="0">
              <a:solidFill>
                <a:srgbClr val="FF0000"/>
              </a:solidFill>
            </a:endParaRPr>
          </a:p>
        </p:txBody>
      </p:sp>
      <p:sp>
        <p:nvSpPr>
          <p:cNvPr id="14" name="TextBox 13">
            <a:extLst>
              <a:ext uri="{FF2B5EF4-FFF2-40B4-BE49-F238E27FC236}">
                <a16:creationId xmlns:a16="http://schemas.microsoft.com/office/drawing/2014/main" id="{45880029-DBA7-4C87-AF71-21A4A30094FF}"/>
              </a:ext>
            </a:extLst>
          </p:cNvPr>
          <p:cNvSpPr txBox="1"/>
          <p:nvPr/>
        </p:nvSpPr>
        <p:spPr>
          <a:xfrm>
            <a:off x="6228978" y="3385722"/>
            <a:ext cx="2277035"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reduce the risk </a:t>
            </a:r>
            <a:endParaRPr lang="en-US" sz="2400" u="sng" dirty="0">
              <a:solidFill>
                <a:srgbClr val="FF0000"/>
              </a:solidFill>
            </a:endParaRPr>
          </a:p>
        </p:txBody>
      </p:sp>
    </p:spTree>
    <p:extLst>
      <p:ext uri="{BB962C8B-B14F-4D97-AF65-F5344CB8AC3E}">
        <p14:creationId xmlns:p14="http://schemas.microsoft.com/office/powerpoint/2010/main" val="59302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51AAE8D3-BFE6-4FD7-9DFE-BB254C00F4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61BD469-7914-455D-B236-819F77FC05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632F9ED-393E-4D3C-9DF1-9D71A08B9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089" y="1260741"/>
            <a:ext cx="9527266" cy="4727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54436C6-B6DD-4908-9E6F-5F06C1132B5E}"/>
              </a:ext>
            </a:extLst>
          </p:cNvPr>
          <p:cNvSpPr/>
          <p:nvPr/>
        </p:nvSpPr>
        <p:spPr>
          <a:xfrm>
            <a:off x="10172700" y="4676775"/>
            <a:ext cx="657225" cy="63817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F37BDC6E-9281-4255-807F-279BF3497F07}"/>
              </a:ext>
            </a:extLst>
          </p:cNvPr>
          <p:cNvSpPr/>
          <p:nvPr/>
        </p:nvSpPr>
        <p:spPr>
          <a:xfrm>
            <a:off x="332695" y="4048125"/>
            <a:ext cx="1047750" cy="485775"/>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6457922E-1714-4A42-BFBC-54ED47E76975}"/>
              </a:ext>
            </a:extLst>
          </p:cNvPr>
          <p:cNvSpPr/>
          <p:nvPr/>
        </p:nvSpPr>
        <p:spPr>
          <a:xfrm>
            <a:off x="802252" y="2511819"/>
            <a:ext cx="1047750" cy="485775"/>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461B9FE7-BDDD-4889-BB8D-256717BB4DCE}"/>
              </a:ext>
            </a:extLst>
          </p:cNvPr>
          <p:cNvSpPr/>
          <p:nvPr/>
        </p:nvSpPr>
        <p:spPr>
          <a:xfrm>
            <a:off x="684214" y="3284271"/>
            <a:ext cx="1047750" cy="485775"/>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F80EBC0-64D9-4ADF-905F-3B7495415CF9}"/>
              </a:ext>
            </a:extLst>
          </p:cNvPr>
          <p:cNvSpPr/>
          <p:nvPr/>
        </p:nvSpPr>
        <p:spPr>
          <a:xfrm>
            <a:off x="1581150" y="4829175"/>
            <a:ext cx="1047750" cy="485775"/>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428A0084-272D-499D-B53D-0D6D211D885F}"/>
              </a:ext>
            </a:extLst>
          </p:cNvPr>
          <p:cNvSpPr/>
          <p:nvPr/>
        </p:nvSpPr>
        <p:spPr>
          <a:xfrm>
            <a:off x="1208089" y="1771906"/>
            <a:ext cx="1047750" cy="485775"/>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3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E66A05F2-3837-4619-844C-ED0F8584F3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DA48BED-0AF1-4AB3-8697-3F21675422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9A1828A-6992-49FD-BECA-A13DCFBD3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91" y="1153909"/>
            <a:ext cx="8172009" cy="542290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Down 1">
            <a:extLst>
              <a:ext uri="{FF2B5EF4-FFF2-40B4-BE49-F238E27FC236}">
                <a16:creationId xmlns:a16="http://schemas.microsoft.com/office/drawing/2014/main" id="{8C59EC4E-6F2D-4F0C-B98C-13E4FB6D57AA}"/>
              </a:ext>
            </a:extLst>
          </p:cNvPr>
          <p:cNvSpPr/>
          <p:nvPr/>
        </p:nvSpPr>
        <p:spPr>
          <a:xfrm>
            <a:off x="3181350" y="762000"/>
            <a:ext cx="485775" cy="695325"/>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83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C01C1E1F-02F8-4870-A9FB-588F52F149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E65685A-88D5-4400-A6B5-630D49B81D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B584F3E-8EBE-4E79-B2C5-B51389925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403" y="1007004"/>
            <a:ext cx="8563980" cy="499083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25F7A6C6-90D5-4DC3-820B-EDE85106B51C}"/>
              </a:ext>
            </a:extLst>
          </p:cNvPr>
          <p:cNvSpPr/>
          <p:nvPr/>
        </p:nvSpPr>
        <p:spPr>
          <a:xfrm>
            <a:off x="4494527" y="4257675"/>
            <a:ext cx="1257300" cy="695325"/>
          </a:xfrm>
          <a:prstGeom prst="ellipse">
            <a:avLst/>
          </a:prstGeom>
          <a:noFill/>
          <a:ln w="76200">
            <a:solidFill>
              <a:srgbClr val="3C71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8000"/>
              </a:solidFill>
            </a:endParaRPr>
          </a:p>
        </p:txBody>
      </p:sp>
    </p:spTree>
    <p:extLst>
      <p:ext uri="{BB962C8B-B14F-4D97-AF65-F5344CB8AC3E}">
        <p14:creationId xmlns:p14="http://schemas.microsoft.com/office/powerpoint/2010/main" val="45596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4FD71B4-6398-49B4-A1AC-F8FF3D1C01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C81E472-DF7D-4472-A39A-446CD1A978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EBBE438C-59A1-4CB6-9AAE-DE02D1A38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728" y="1220192"/>
            <a:ext cx="9198543" cy="456445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E14BFF86-E21C-46A2-A348-FD2D1D888A94}"/>
              </a:ext>
            </a:extLst>
          </p:cNvPr>
          <p:cNvSpPr/>
          <p:nvPr/>
        </p:nvSpPr>
        <p:spPr>
          <a:xfrm>
            <a:off x="5181600" y="1552575"/>
            <a:ext cx="571500" cy="2095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9019F3-B1DE-4767-BAAD-26CFF770AD2D}"/>
              </a:ext>
            </a:extLst>
          </p:cNvPr>
          <p:cNvSpPr/>
          <p:nvPr/>
        </p:nvSpPr>
        <p:spPr>
          <a:xfrm>
            <a:off x="2609850" y="1552575"/>
            <a:ext cx="361950" cy="3714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E10CB07-19B8-40B8-B3B1-0A4BE9240F9E}"/>
              </a:ext>
            </a:extLst>
          </p:cNvPr>
          <p:cNvCxnSpPr>
            <a:cxnSpLocks/>
          </p:cNvCxnSpPr>
          <p:nvPr/>
        </p:nvCxnSpPr>
        <p:spPr>
          <a:xfrm flipH="1">
            <a:off x="10534650" y="4086225"/>
            <a:ext cx="638176" cy="3143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0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AAE4E1-B21F-4361-8ED2-1D876F9CE8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EDB8A7-7B67-4D04-8EC8-06CDA15819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Web Viewer">
                <a:extLst>
                  <a:ext uri="{FF2B5EF4-FFF2-40B4-BE49-F238E27FC236}">
                    <a16:creationId xmlns:a16="http://schemas.microsoft.com/office/drawing/2014/main" id="{30E06C97-6BA2-4FB9-B3A5-957F7C46F017}"/>
                  </a:ext>
                </a:extLst>
              </p:cNvPr>
              <p:cNvGraphicFramePr>
                <a:graphicFrameLocks noGrp="1"/>
              </p:cNvGraphicFramePr>
              <p:nvPr>
                <p:extLst>
                  <p:ext uri="{D42A27DB-BD31-4B8C-83A1-F6EECF244321}">
                    <p14:modId xmlns:p14="http://schemas.microsoft.com/office/powerpoint/2010/main" val="4038469392"/>
                  </p:ext>
                </p:extLst>
              </p:nvPr>
            </p:nvGraphicFramePr>
            <p:xfrm>
              <a:off x="419100" y="1227339"/>
              <a:ext cx="11391900" cy="514170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Add-in 5" title="Web Viewer">
                <a:extLst>
                  <a:ext uri="{FF2B5EF4-FFF2-40B4-BE49-F238E27FC236}">
                    <a16:creationId xmlns:a16="http://schemas.microsoft.com/office/drawing/2014/main" id="{30E06C97-6BA2-4FB9-B3A5-957F7C46F017}"/>
                  </a:ext>
                </a:extLst>
              </p:cNvPr>
              <p:cNvPicPr>
                <a:picLocks noGrp="1" noRot="1" noChangeAspect="1" noMove="1" noResize="1" noEditPoints="1" noAdjustHandles="1" noChangeArrowheads="1" noChangeShapeType="1"/>
              </p:cNvPicPr>
              <p:nvPr/>
            </p:nvPicPr>
            <p:blipFill>
              <a:blip r:embed="rId4"/>
              <a:stretch>
                <a:fillRect/>
              </a:stretch>
            </p:blipFill>
            <p:spPr>
              <a:xfrm>
                <a:off x="419100" y="1227339"/>
                <a:ext cx="11391900" cy="5141709"/>
              </a:xfrm>
              <a:prstGeom prst="rect">
                <a:avLst/>
              </a:prstGeom>
            </p:spPr>
          </p:pic>
        </mc:Fallback>
      </mc:AlternateContent>
      <p:sp>
        <p:nvSpPr>
          <p:cNvPr id="7" name="TextBox 6">
            <a:extLst>
              <a:ext uri="{FF2B5EF4-FFF2-40B4-BE49-F238E27FC236}">
                <a16:creationId xmlns:a16="http://schemas.microsoft.com/office/drawing/2014/main" id="{7A7607E8-9B52-4753-A306-85B4537CBA38}"/>
              </a:ext>
            </a:extLst>
          </p:cNvPr>
          <p:cNvSpPr txBox="1"/>
          <p:nvPr/>
        </p:nvSpPr>
        <p:spPr>
          <a:xfrm>
            <a:off x="2752366" y="436159"/>
            <a:ext cx="6725367" cy="646331"/>
          </a:xfrm>
          <a:prstGeom prst="rect">
            <a:avLst/>
          </a:prstGeom>
          <a:noFill/>
        </p:spPr>
        <p:txBody>
          <a:bodyPr wrap="none" rtlCol="0">
            <a:spAutoFit/>
          </a:bodyPr>
          <a:lstStyle/>
          <a:p>
            <a:r>
              <a:rPr lang="en-US" sz="3600" dirty="0">
                <a:latin typeface="Aileron Black" panose="00000A00000000000000" pitchFamily="50" charset="0"/>
              </a:rPr>
              <a:t>Incidents plotted on the map</a:t>
            </a:r>
          </a:p>
        </p:txBody>
      </p:sp>
    </p:spTree>
    <p:extLst>
      <p:ext uri="{BB962C8B-B14F-4D97-AF65-F5344CB8AC3E}">
        <p14:creationId xmlns:p14="http://schemas.microsoft.com/office/powerpoint/2010/main" val="209660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4EC89654-B6DC-46F2-8FE9-16D8552330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29940C3-B1C3-41FD-9161-B7C1DDC716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3EADB8-90C4-42F5-A1F4-794E8605A3BF}"/>
              </a:ext>
            </a:extLst>
          </p:cNvPr>
          <p:cNvSpPr txBox="1"/>
          <p:nvPr/>
        </p:nvSpPr>
        <p:spPr>
          <a:xfrm>
            <a:off x="3733140" y="199950"/>
            <a:ext cx="4725717" cy="584775"/>
          </a:xfrm>
          <a:prstGeom prst="rect">
            <a:avLst/>
          </a:prstGeom>
          <a:noFill/>
        </p:spPr>
        <p:txBody>
          <a:bodyPr wrap="none" rtlCol="0">
            <a:spAutoFit/>
          </a:bodyPr>
          <a:lstStyle/>
          <a:p>
            <a:r>
              <a:rPr lang="en-US" sz="3200" dirty="0">
                <a:latin typeface="Aileron Black" panose="00000A00000000000000" pitchFamily="50" charset="0"/>
              </a:rPr>
              <a:t>Interactive Dashboard</a:t>
            </a:r>
          </a:p>
        </p:txBody>
      </p:sp>
      <p:pic>
        <p:nvPicPr>
          <p:cNvPr id="6" name="Picture 5">
            <a:extLst>
              <a:ext uri="{FF2B5EF4-FFF2-40B4-BE49-F238E27FC236}">
                <a16:creationId xmlns:a16="http://schemas.microsoft.com/office/drawing/2014/main" id="{FA93F0FD-3936-41AF-A36A-63CFC039C8BD}"/>
              </a:ext>
            </a:extLst>
          </p:cNvPr>
          <p:cNvPicPr>
            <a:picLocks noChangeAspect="1"/>
          </p:cNvPicPr>
          <p:nvPr/>
        </p:nvPicPr>
        <p:blipFill>
          <a:blip r:embed="rId3"/>
          <a:stretch>
            <a:fillRect/>
          </a:stretch>
        </p:blipFill>
        <p:spPr>
          <a:xfrm>
            <a:off x="1230208" y="1154192"/>
            <a:ext cx="9731583" cy="5486875"/>
          </a:xfrm>
          <a:prstGeom prst="rect">
            <a:avLst/>
          </a:prstGeom>
          <a:ln>
            <a:solidFill>
              <a:schemeClr val="tx1"/>
            </a:solidFill>
          </a:ln>
        </p:spPr>
      </p:pic>
      <p:sp>
        <p:nvSpPr>
          <p:cNvPr id="2" name="TextBox 1">
            <a:extLst>
              <a:ext uri="{FF2B5EF4-FFF2-40B4-BE49-F238E27FC236}">
                <a16:creationId xmlns:a16="http://schemas.microsoft.com/office/drawing/2014/main" id="{2D00C1EA-ECAD-49DB-8EA9-84054B28B1FA}"/>
              </a:ext>
            </a:extLst>
          </p:cNvPr>
          <p:cNvSpPr txBox="1"/>
          <p:nvPr/>
        </p:nvSpPr>
        <p:spPr>
          <a:xfrm>
            <a:off x="4968894" y="784725"/>
            <a:ext cx="2254207" cy="338554"/>
          </a:xfrm>
          <a:prstGeom prst="rect">
            <a:avLst/>
          </a:prstGeom>
          <a:noFill/>
        </p:spPr>
        <p:txBody>
          <a:bodyPr wrap="none" rtlCol="0">
            <a:spAutoFit/>
          </a:bodyPr>
          <a:lstStyle/>
          <a:p>
            <a:r>
              <a:rPr lang="en-US" sz="1600" dirty="0">
                <a:hlinkClick r:id="rId4" action="ppaction://hlinkfile"/>
              </a:rPr>
              <a:t>Power BI Dashboard Link</a:t>
            </a:r>
            <a:endParaRPr lang="en-US" sz="1600" dirty="0"/>
          </a:p>
        </p:txBody>
      </p:sp>
    </p:spTree>
    <p:extLst>
      <p:ext uri="{BB962C8B-B14F-4D97-AF65-F5344CB8AC3E}">
        <p14:creationId xmlns:p14="http://schemas.microsoft.com/office/powerpoint/2010/main" val="1383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829707C8-3A77-4E99-96D6-3FD19AB7B61C}">
  <we:reference id="wa104295828" version="1.10.0.0" store="en-US" storeType="OMEX"/>
  <we:alternateReferences>
    <we:reference id="wa104295828" version="1.10.0.0" store="wa104295828" storeType="OMEX"/>
  </we:alternateReferences>
  <we:properties>
    <we:property name="__labs__" value="{&quot;configuration&quot;:{&quot;appVersion&quot;:{&quot;major&quot;:1,&quot;minor&quot;:0},&quot;components&quot;:[{&quot;type&quot;:&quot;Labs.Components.ActivityComponent&quot;,&quot;name&quot;:&quot;hossain-shahriar.vercel.app/event_map.html&quot;,&quot;values&quot;:{},&quot;data&quot;:{&quot;uri&quot;:&quot;hossain-shahriar.vercel.app/event_map.html&quot;},&quot;secure&quot;:false}],&quot;name&quot;:&quot;hossain-shahriar.vercel.app/event_map.html&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836</TotalTime>
  <Words>157</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Aileron</vt:lpstr>
      <vt:lpstr>Aileron Black</vt:lpstr>
      <vt:lpstr>Aileron Bold</vt:lpstr>
      <vt:lpstr>Aileron SemiBold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Shahriar Hossain</dc:creator>
  <cp:lastModifiedBy>Mohammad Shahriar Hossain</cp:lastModifiedBy>
  <cp:revision>24</cp:revision>
  <dcterms:created xsi:type="dcterms:W3CDTF">2024-12-15T02:57:17Z</dcterms:created>
  <dcterms:modified xsi:type="dcterms:W3CDTF">2024-12-16T05:21:14Z</dcterms:modified>
</cp:coreProperties>
</file>