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5D300"/>
    <a:srgbClr val="3C716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2" autoAdjust="0"/>
    <p:restoredTop sz="94660"/>
  </p:normalViewPr>
  <p:slideViewPr>
    <p:cSldViewPr snapToGrid="0">
      <p:cViewPr>
        <p:scale>
          <a:sx n="75" d="100"/>
          <a:sy n="75" d="100"/>
        </p:scale>
        <p:origin x="81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B39-456B-4F99-A679-F57E6694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9E3D-603F-4C82-9D81-3F190036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296-2C4B-4EA0-8A6D-E99C53B1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4AA3-52F3-4009-BB27-5221C660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EF07-93C7-400E-90CB-B9A8B6AA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BDD-38EC-484C-B018-046BF16A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12B9F-2EF7-48B2-BE9E-502CC156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996-EECD-4BD6-8076-D2F3CD92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D8A-75C6-481B-9C10-748C1C4B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F618-48C6-4AF8-8E8F-ED9554B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806EB-3366-4BB1-BEC8-AC42F0EC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4F046-9AA0-4247-BB48-11C0C175C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3F6B-94F3-4C74-BE22-5C018BF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EBC6-D3F1-4FDB-B945-A8D2877E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4C89-AE46-4D99-9898-8F7F83C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3281-9AA2-45E7-9F35-B4F769A1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DD7F-B8C1-4946-AFCA-544AB43B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3436-58E0-4970-830C-8F2B670D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2F11-D3EF-4AEF-9371-FCA747E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568A-8812-4E2C-9696-AE7D597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56D5-B9E2-4F94-BE80-913FA042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DB51-E07C-4963-9C0F-4D544511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9724-352B-459D-912E-1F040D46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1FAE-7BDA-45B9-87CF-32C06BEA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FC50-87B8-4C47-85A9-072582BE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BC7A-6186-4764-A883-50782D8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584B-EAE5-44F8-B4F4-0A10CC51C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9D69-F869-40CF-9B34-4FF7EDC5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3FB5-BBC6-4D1C-9F98-BA189F5E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B7D9-2880-46F6-A3EF-E7A669A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5B5C-F612-4425-965E-3E3B3A3F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DF2-7D3D-488F-9679-F3005037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6DE1-3317-4460-A630-68EA8D67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A0E15-6FCC-48A4-8205-579CC7CB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5C480-912D-4E99-BDD2-29A9D0DF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470A-05BB-4996-9EC7-ABAB13B8F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6ABE3-367A-44EE-96E1-1F0CD1DA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6950-9381-4BDB-A528-097776E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2C517-A7E0-44B5-9C7C-86E31ED9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57BA-9EC8-42DA-9FEA-D5221AD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903B0-ADF0-42FC-8D81-CECCA686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6853-2ED6-4B62-8904-027EA82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8909D-90DD-4310-9800-A8A54E0E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02A29-ABC5-41E1-8E8C-9116CB2C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D2BD3-3D83-49F1-A5AC-8FA3349A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AFDE-78B8-48E5-8B17-42B9E2E3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76E0-706E-475D-BD20-3798E1F1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BE63-0A1C-40F4-9E13-7B222D74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4BC5-E634-4279-95F4-07E0990E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461DE-8AD1-4340-92E8-EBA75D27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201E3-8F45-46A7-91D9-30D640A2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23CD4-26D4-4C85-A0F1-6658110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663E-EFC9-4516-9C3C-8E41A775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63DFE-6A18-4688-AF3F-4C446605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FDFD1-97E8-4C49-B28B-8228153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EDAC8-DBD5-449B-A82C-4087E31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5A1C-7624-4FE0-BDE1-8DF71F6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3023-4B55-4F00-BB59-227D809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40FEB-05C5-4118-AE07-ACD9721D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B01E-D858-4222-AC35-5AD553EE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7497-3DBD-4E22-A2B5-BFE20C44B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942A-A6E4-45C9-8316-3A8E0C568DE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680-F241-4261-A9BC-3BBEC81F9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F79A-EFB5-49A1-BF49-DE59C5EAB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1D8C-3F4B-4E4E-993E-EBA9E224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62CCB-0704-4432-AAC4-086EE293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4"/>
          <a:stretch/>
        </p:blipFill>
        <p:spPr>
          <a:xfrm>
            <a:off x="6275301" y="-8965"/>
            <a:ext cx="5916705" cy="6897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E81B7-6DB5-4FB9-AF07-136AAFE3E70F}"/>
              </a:ext>
            </a:extLst>
          </p:cNvPr>
          <p:cNvSpPr txBox="1"/>
          <p:nvPr/>
        </p:nvSpPr>
        <p:spPr>
          <a:xfrm>
            <a:off x="851646" y="1443318"/>
            <a:ext cx="437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Aileron Black" panose="00000A00000000000000" pitchFamily="50" charset="0"/>
              </a:rPr>
              <a:t>Workplace Injury </a:t>
            </a:r>
            <a:r>
              <a:rPr lang="en-US" sz="3600" b="1" dirty="0">
                <a:solidFill>
                  <a:srgbClr val="008000"/>
                </a:solidFill>
                <a:latin typeface="Aileron Black" panose="00000A00000000000000" pitchFamily="50" charset="0"/>
              </a:rPr>
              <a:t>Analysis (OSHA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8A5E-C935-432F-B5E9-E17FE2CB8E18}"/>
              </a:ext>
            </a:extLst>
          </p:cNvPr>
          <p:cNvSpPr txBox="1"/>
          <p:nvPr/>
        </p:nvSpPr>
        <p:spPr>
          <a:xfrm>
            <a:off x="851646" y="4717969"/>
            <a:ext cx="4410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ileron Bold" panose="00000800000000000000" pitchFamily="50" charset="0"/>
              </a:rPr>
              <a:t>Presented by: </a:t>
            </a:r>
            <a:r>
              <a:rPr lang="en-US" sz="1600" dirty="0">
                <a:latin typeface="Aileron Bold" panose="00000800000000000000" pitchFamily="50" charset="0"/>
              </a:rPr>
              <a:t>Mohammad Shahriar Hossain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2013-4A0F-42F7-900E-9B6D5BB32724}"/>
              </a:ext>
            </a:extLst>
          </p:cNvPr>
          <p:cNvSpPr txBox="1"/>
          <p:nvPr/>
        </p:nvSpPr>
        <p:spPr>
          <a:xfrm>
            <a:off x="851646" y="50217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ileron Bold" panose="00000800000000000000" pitchFamily="50" charset="0"/>
              </a:rPr>
              <a:t>Date: </a:t>
            </a:r>
            <a:r>
              <a:rPr lang="en-US" sz="1600" dirty="0">
                <a:latin typeface="Aileron Bold" panose="00000800000000000000" pitchFamily="50" charset="0"/>
              </a:rPr>
              <a:t>December 16, 2024</a:t>
            </a:r>
          </a:p>
        </p:txBody>
      </p:sp>
    </p:spTree>
    <p:extLst>
      <p:ext uri="{BB962C8B-B14F-4D97-AF65-F5344CB8AC3E}">
        <p14:creationId xmlns:p14="http://schemas.microsoft.com/office/powerpoint/2010/main" val="10760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FCF50251-703C-4BE8-B58E-39CDCF86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EADB8-90C4-42F5-A1F4-794E8605A3BF}"/>
              </a:ext>
            </a:extLst>
          </p:cNvPr>
          <p:cNvSpPr txBox="1"/>
          <p:nvPr/>
        </p:nvSpPr>
        <p:spPr>
          <a:xfrm>
            <a:off x="4709242" y="1578834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0EB18-5C4F-4B5B-A49E-2D2E1CE5D4AC}"/>
              </a:ext>
            </a:extLst>
          </p:cNvPr>
          <p:cNvSpPr/>
          <p:nvPr/>
        </p:nvSpPr>
        <p:spPr>
          <a:xfrm>
            <a:off x="1692729" y="3085665"/>
            <a:ext cx="8991600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74EB7-4A02-4D0F-854B-1F1A8DE9EF93}"/>
              </a:ext>
            </a:extLst>
          </p:cNvPr>
          <p:cNvSpPr txBox="1"/>
          <p:nvPr/>
        </p:nvSpPr>
        <p:spPr>
          <a:xfrm>
            <a:off x="1727200" y="3047565"/>
            <a:ext cx="896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ileron SemiBold" panose="00000700000000000000" pitchFamily="50" charset="0"/>
              </a:rPr>
              <a:t>"By analyzing the data and uncovering trends and patterns, we can </a:t>
            </a:r>
            <a:r>
              <a:rPr lang="en-US" sz="2400" u="sng" dirty="0">
                <a:solidFill>
                  <a:srgbClr val="FF0000"/>
                </a:solidFill>
                <a:latin typeface="Aileron SemiBold" panose="00000700000000000000" pitchFamily="50" charset="0"/>
              </a:rPr>
              <a:t>identify key areas of concern</a:t>
            </a:r>
            <a:r>
              <a:rPr lang="en-US" sz="2400" dirty="0">
                <a:latin typeface="Aileron SemiBold" panose="00000700000000000000" pitchFamily="50" charset="0"/>
              </a:rPr>
              <a:t>, enabling us to take targeted actions to </a:t>
            </a:r>
            <a:r>
              <a:rPr lang="en-US" sz="2400" u="sng" dirty="0">
                <a:solidFill>
                  <a:srgbClr val="FF0000"/>
                </a:solidFill>
                <a:latin typeface="Aileron SemiBold" panose="00000700000000000000" pitchFamily="50" charset="0"/>
              </a:rPr>
              <a:t>mitigate risks </a:t>
            </a:r>
            <a:r>
              <a:rPr lang="en-US" sz="2400" dirty="0">
                <a:latin typeface="Aileron SemiBold" panose="00000700000000000000" pitchFamily="50" charset="0"/>
              </a:rPr>
              <a:t>and </a:t>
            </a:r>
            <a:r>
              <a:rPr lang="en-US" sz="2400" u="sng" dirty="0">
                <a:solidFill>
                  <a:srgbClr val="FF0000"/>
                </a:solidFill>
                <a:latin typeface="Aileron SemiBold" panose="00000700000000000000" pitchFamily="50" charset="0"/>
              </a:rPr>
              <a:t>enhance workplace safety</a:t>
            </a:r>
            <a:r>
              <a:rPr lang="en-US" sz="2400" dirty="0">
                <a:latin typeface="Aileron SemiBold" panose="00000700000000000000" pitchFamily="50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4896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EADB8-90C4-42F5-A1F4-794E8605A3BF}"/>
              </a:ext>
            </a:extLst>
          </p:cNvPr>
          <p:cNvSpPr txBox="1"/>
          <p:nvPr/>
        </p:nvSpPr>
        <p:spPr>
          <a:xfrm>
            <a:off x="4886374" y="631414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91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1B72B-2ABD-4C9C-843C-77B8E5D7B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9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6F2A7-65F0-4E90-9352-398775BDF2D3}"/>
              </a:ext>
            </a:extLst>
          </p:cNvPr>
          <p:cNvSpPr txBox="1"/>
          <p:nvPr/>
        </p:nvSpPr>
        <p:spPr>
          <a:xfrm>
            <a:off x="3933275" y="941294"/>
            <a:ext cx="418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D3489-9E23-42D9-9351-DB3F060EE956}"/>
              </a:ext>
            </a:extLst>
          </p:cNvPr>
          <p:cNvSpPr txBox="1"/>
          <p:nvPr/>
        </p:nvSpPr>
        <p:spPr>
          <a:xfrm>
            <a:off x="1434354" y="2147163"/>
            <a:ext cx="4592860" cy="3244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ileron" panose="00000500000000000000" pitchFamily="50" charset="0"/>
              </a:rPr>
              <a:t>Purpose of This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ileron" panose="00000500000000000000" pitchFamily="50" charset="0"/>
              </a:rPr>
              <a:t>Key Findings and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ileron" panose="00000500000000000000" pitchFamily="50" charset="0"/>
              </a:rPr>
              <a:t>Interactive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ileron" panose="00000500000000000000" pitchFamily="50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ileron" panose="00000500000000000000" pitchFamily="50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568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143C6-8E88-4134-845E-DF894A3F7B4E}"/>
              </a:ext>
            </a:extLst>
          </p:cNvPr>
          <p:cNvSpPr txBox="1"/>
          <p:nvPr/>
        </p:nvSpPr>
        <p:spPr>
          <a:xfrm>
            <a:off x="3248105" y="118513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Purpose of This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7CF03-F1E4-403E-8F17-E4FB4E50E52E}"/>
              </a:ext>
            </a:extLst>
          </p:cNvPr>
          <p:cNvSpPr txBox="1"/>
          <p:nvPr/>
        </p:nvSpPr>
        <p:spPr>
          <a:xfrm>
            <a:off x="1163320" y="2644170"/>
            <a:ext cx="986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ileron SemiBold" panose="00000700000000000000" pitchFamily="50" charset="0"/>
              </a:rPr>
              <a:t>"Analyzing workplace injury trends and patterns to uncover </a:t>
            </a:r>
            <a:r>
              <a:rPr lang="en-US" sz="2400" u="sng" dirty="0">
                <a:solidFill>
                  <a:srgbClr val="C00000"/>
                </a:solidFill>
                <a:latin typeface="Aileron SemiBold" panose="00000700000000000000" pitchFamily="50" charset="0"/>
              </a:rPr>
              <a:t>key insights</a:t>
            </a:r>
            <a:r>
              <a:rPr lang="en-US" sz="2400" dirty="0">
                <a:latin typeface="Aileron SemiBold" panose="00000700000000000000" pitchFamily="50" charset="0"/>
              </a:rPr>
              <a:t> that can guide the development of </a:t>
            </a:r>
            <a:r>
              <a:rPr lang="en-US" sz="2400" u="sng" dirty="0">
                <a:solidFill>
                  <a:srgbClr val="C00000"/>
                </a:solidFill>
                <a:latin typeface="Aileron SemiBold" panose="00000700000000000000" pitchFamily="50" charset="0"/>
              </a:rPr>
              <a:t>effective safety initiatives</a:t>
            </a:r>
            <a:r>
              <a:rPr lang="en-US" sz="2400" dirty="0">
                <a:latin typeface="Aileron SemiBold" panose="00000700000000000000" pitchFamily="50" charset="0"/>
              </a:rPr>
              <a:t>, enhance workplace conditions, and </a:t>
            </a:r>
            <a:r>
              <a:rPr lang="en-US" sz="2400" u="sng" dirty="0">
                <a:solidFill>
                  <a:srgbClr val="C00000"/>
                </a:solidFill>
                <a:latin typeface="Aileron SemiBold" panose="00000700000000000000" pitchFamily="50" charset="0"/>
              </a:rPr>
              <a:t>reduce the risk </a:t>
            </a:r>
            <a:r>
              <a:rPr lang="en-US" sz="2400" dirty="0">
                <a:latin typeface="Aileron SemiBold" panose="00000700000000000000" pitchFamily="50" charset="0"/>
              </a:rPr>
              <a:t>of severe incidents across industries."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B33F116-EB4C-4227-BE0C-5675A54C5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72" r="1790"/>
          <a:stretch/>
        </p:blipFill>
        <p:spPr bwMode="auto">
          <a:xfrm rot="16200000">
            <a:off x="4951210" y="-382795"/>
            <a:ext cx="2289586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1AAE8D3-BFE6-4FD7-9DFE-BB254C00F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BD469-7914-455D-B236-819F77FC0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632F9ED-393E-4D3C-9DF1-9D71A08B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1260741"/>
            <a:ext cx="9527266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66A05F2-3837-4619-844C-ED0F8584F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A48BED-0AF1-4AB3-8697-3F2167542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A1828A-6992-49FD-BECA-A13DCFBD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91" y="1153909"/>
            <a:ext cx="8172009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01C1E1F-02F8-4870-A9FB-588F52F14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5685A-88D5-4400-A6B5-630D49B81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B584F3E-8EBE-4E79-B2C5-B5138992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03" y="1007004"/>
            <a:ext cx="8563980" cy="49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6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4FD71B4-6398-49B4-A1AC-F8FF3D1C0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472-DF7D-4472-A39A-446CD1A97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BE438C-59A1-4CB6-9AAE-DE02D1A3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28" y="1220192"/>
            <a:ext cx="9198543" cy="456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AAE4E1-B21F-4361-8ED2-1D876F9CE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DB8A7-7B67-4D04-8EC8-06CDA1581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30E06C97-6BA2-4FB9-B3A5-957F7C46F0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469392"/>
                  </p:ext>
                </p:extLst>
              </p:nvPr>
            </p:nvGraphicFramePr>
            <p:xfrm>
              <a:off x="419100" y="1227339"/>
              <a:ext cx="11391900" cy="51417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30E06C97-6BA2-4FB9-B3A5-957F7C46F0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" y="1227339"/>
                <a:ext cx="11391900" cy="514170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607E8-9B52-4753-A306-85B4537CBA38}"/>
              </a:ext>
            </a:extLst>
          </p:cNvPr>
          <p:cNvSpPr txBox="1"/>
          <p:nvPr/>
        </p:nvSpPr>
        <p:spPr>
          <a:xfrm>
            <a:off x="2752366" y="436159"/>
            <a:ext cx="672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Incidents plotted on the map</a:t>
            </a:r>
          </a:p>
        </p:txBody>
      </p:sp>
    </p:spTree>
    <p:extLst>
      <p:ext uri="{BB962C8B-B14F-4D97-AF65-F5344CB8AC3E}">
        <p14:creationId xmlns:p14="http://schemas.microsoft.com/office/powerpoint/2010/main" val="209660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4EC89654-B6DC-46F2-8FE9-16D855233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48356" r="1790" b="12716"/>
          <a:stretch/>
        </p:blipFill>
        <p:spPr bwMode="auto">
          <a:xfrm rot="13500000">
            <a:off x="10250021" y="3733705"/>
            <a:ext cx="2289586" cy="47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940C3-B1C3-41FD-9161-B7C1DDC71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9" t="12546" r="1790" b="46785"/>
          <a:stretch/>
        </p:blipFill>
        <p:spPr bwMode="auto">
          <a:xfrm rot="2700000">
            <a:off x="-342541" y="-1706218"/>
            <a:ext cx="2289586" cy="49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EADB8-90C4-42F5-A1F4-794E8605A3BF}"/>
              </a:ext>
            </a:extLst>
          </p:cNvPr>
          <p:cNvSpPr txBox="1"/>
          <p:nvPr/>
        </p:nvSpPr>
        <p:spPr>
          <a:xfrm>
            <a:off x="3248105" y="414668"/>
            <a:ext cx="529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ileron Black" panose="00000A00000000000000" pitchFamily="50" charset="0"/>
              </a:rPr>
              <a:t>Interactive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3F0FD-3936-41AF-A36A-63CFC039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154192"/>
            <a:ext cx="9731583" cy="5486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829707C8-3A77-4E99-96D6-3FD19AB7B61C}">
  <we:reference id="wa104295828" version="1.10.0.0" store="en-US" storeType="OMEX"/>
  <we:alternateReferences>
    <we:reference id="wa104295828" version="1.10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ossain-shahriar.vercel.app/event_map.html&quot;,&quot;values&quot;:{},&quot;data&quot;:{&quot;uri&quot;:&quot;hossain-shahriar.vercel.app/event_map.html&quot;},&quot;secure&quot;:false}],&quot;name&quot;:&quot;hossain-shahriar.vercel.app/event_map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Aileron</vt:lpstr>
      <vt:lpstr>Aileron Black</vt:lpstr>
      <vt:lpstr>Aileron Bold</vt:lpstr>
      <vt:lpstr>Aileron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Shahriar Hossain</dc:creator>
  <cp:lastModifiedBy>Mohammad Shahriar Hossain</cp:lastModifiedBy>
  <cp:revision>18</cp:revision>
  <dcterms:created xsi:type="dcterms:W3CDTF">2024-12-15T02:57:17Z</dcterms:created>
  <dcterms:modified xsi:type="dcterms:W3CDTF">2024-12-16T01:36:17Z</dcterms:modified>
</cp:coreProperties>
</file>