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292608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71" autoAdjust="0"/>
  </p:normalViewPr>
  <p:slideViewPr>
    <p:cSldViewPr snapToGrid="0">
      <p:cViewPr>
        <p:scale>
          <a:sx n="33" d="100"/>
          <a:sy n="33" d="100"/>
        </p:scale>
        <p:origin x="758"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Research_Project\July-36-2025\Poster\timeline.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Research_Project\July-36-2025\Poster\timeline.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sz="2000" b="1" dirty="0">
                <a:latin typeface="Times New Roman" panose="02020603050405020304" pitchFamily="18" charset="0"/>
                <a:cs typeface="Times New Roman" panose="02020603050405020304" pitchFamily="18" charset="0"/>
              </a:rPr>
              <a:t>Fig. 1: Human Rights Violation based on UN and </a:t>
            </a:r>
            <a:r>
              <a:rPr lang="en-US" sz="2000" b="1" dirty="0" err="1">
                <a:latin typeface="Times New Roman" panose="02020603050405020304" pitchFamily="18" charset="0"/>
                <a:cs typeface="Times New Roman" panose="02020603050405020304" pitchFamily="18" charset="0"/>
              </a:rPr>
              <a:t>Odhikar</a:t>
            </a:r>
            <a:r>
              <a:rPr lang="en-US" sz="2000" b="1" dirty="0">
                <a:latin typeface="Times New Roman" panose="02020603050405020304" pitchFamily="18" charset="0"/>
                <a:cs typeface="Times New Roman" panose="02020603050405020304" pitchFamily="18" charset="0"/>
              </a:rPr>
              <a:t> Report</a:t>
            </a:r>
          </a:p>
        </c:rich>
      </c:tx>
      <c:layout>
        <c:manualLayout>
          <c:xMode val="edge"/>
          <c:yMode val="edge"/>
          <c:x val="0.13319329589219533"/>
          <c:y val="5.0135750948614298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doughnutChart>
        <c:varyColors val="1"/>
        <c:ser>
          <c:idx val="0"/>
          <c:order val="0"/>
          <c:tx>
            <c:strRef>
              <c:f>Sheet2!$B$1</c:f>
              <c:strCache>
                <c:ptCount val="1"/>
                <c:pt idx="0">
                  <c:v>Reported Cases</c:v>
                </c:pt>
              </c:strCache>
            </c:strRef>
          </c:tx>
          <c:dPt>
            <c:idx val="0"/>
            <c:bubble3D val="0"/>
            <c:spPr>
              <a:solidFill>
                <a:schemeClr val="accent2"/>
              </a:solidFill>
              <a:ln w="19050">
                <a:solidFill>
                  <a:schemeClr val="lt1"/>
                </a:solidFill>
              </a:ln>
              <a:effectLst/>
            </c:spPr>
            <c:extLst>
              <c:ext xmlns:c16="http://schemas.microsoft.com/office/drawing/2014/chart" uri="{C3380CC4-5D6E-409C-BE32-E72D297353CC}">
                <c16:uniqueId val="{00000001-77AC-44F7-B26B-D66D0BCDDBE9}"/>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77AC-44F7-B26B-D66D0BCDDBE9}"/>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77AC-44F7-B26B-D66D0BCDDBE9}"/>
              </c:ext>
            </c:extLst>
          </c:dPt>
          <c:dPt>
            <c:idx val="3"/>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7-77AC-44F7-B26B-D66D0BCDDBE9}"/>
              </c:ext>
            </c:extLst>
          </c:dPt>
          <c:dPt>
            <c:idx val="4"/>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09-77AC-44F7-B26B-D66D0BCDDBE9}"/>
              </c:ext>
            </c:extLst>
          </c:dPt>
          <c:dPt>
            <c:idx val="5"/>
            <c:bubble3D val="0"/>
            <c:spPr>
              <a:solidFill>
                <a:schemeClr val="accent6">
                  <a:lumMod val="60000"/>
                </a:schemeClr>
              </a:solidFill>
              <a:ln w="19050">
                <a:solidFill>
                  <a:schemeClr val="lt1"/>
                </a:solidFill>
              </a:ln>
              <a:effectLst/>
            </c:spPr>
            <c:extLst>
              <c:ext xmlns:c16="http://schemas.microsoft.com/office/drawing/2014/chart" uri="{C3380CC4-5D6E-409C-BE32-E72D297353CC}">
                <c16:uniqueId val="{0000000B-77AC-44F7-B26B-D66D0BCDDBE9}"/>
              </c:ext>
            </c:extLst>
          </c:dPt>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Sheet2!$A$2:$A$7</c:f>
              <c:strCache>
                <c:ptCount val="6"/>
                <c:pt idx="0">
                  <c:v>Arbitrary Arrests, 86.95%</c:v>
                </c:pt>
                <c:pt idx="1">
                  <c:v>Extrajudicial Killings, 10.4%</c:v>
                </c:pt>
                <c:pt idx="2">
                  <c:v>Torture, 1.56%</c:v>
                </c:pt>
                <c:pt idx="3">
                  <c:v>Death Penalty, 0.21%</c:v>
                </c:pt>
                <c:pt idx="4">
                  <c:v>Enforced Disappearances, 0.07%</c:v>
                </c:pt>
                <c:pt idx="5">
                  <c:v>Journalists killed, 0.04%</c:v>
                </c:pt>
              </c:strCache>
            </c:strRef>
          </c:cat>
          <c:val>
            <c:numRef>
              <c:f>Sheet2!$B$2:$B$7</c:f>
              <c:numCache>
                <c:formatCode>General</c:formatCode>
                <c:ptCount val="6"/>
                <c:pt idx="0">
                  <c:v>11700</c:v>
                </c:pt>
                <c:pt idx="1">
                  <c:v>1400</c:v>
                </c:pt>
                <c:pt idx="2">
                  <c:v>210</c:v>
                </c:pt>
                <c:pt idx="3">
                  <c:v>28</c:v>
                </c:pt>
                <c:pt idx="4">
                  <c:v>10</c:v>
                </c:pt>
                <c:pt idx="5">
                  <c:v>6</c:v>
                </c:pt>
              </c:numCache>
            </c:numRef>
          </c:val>
          <c:extLst>
            <c:ext xmlns:c16="http://schemas.microsoft.com/office/drawing/2014/chart" uri="{C3380CC4-5D6E-409C-BE32-E72D297353CC}">
              <c16:uniqueId val="{0000000C-77AC-44F7-B26B-D66D0BCDDBE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2200" b="1"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8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6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dirty="0"/>
              <a:t>Fig. 3: Impact on Protestors</a:t>
            </a:r>
          </a:p>
        </c:rich>
      </c:tx>
      <c:overlay val="0"/>
      <c:spPr>
        <a:noFill/>
        <a:ln>
          <a:noFill/>
        </a:ln>
        <a:effectLst/>
      </c:spPr>
      <c:txPr>
        <a:bodyPr rot="0" spcFirstLastPara="1" vertOverflow="ellipsis" vert="horz" wrap="square" anchor="ctr" anchorCtr="1"/>
        <a:lstStyle/>
        <a:p>
          <a:pPr>
            <a:defRPr sz="2640"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autoTitleDeleted val="0"/>
    <c:plotArea>
      <c:layout/>
      <c:barChart>
        <c:barDir val="bar"/>
        <c:grouping val="clustered"/>
        <c:varyColors val="0"/>
        <c:ser>
          <c:idx val="0"/>
          <c:order val="0"/>
          <c:tx>
            <c:strRef>
              <c:f>Sheet3!$B$1</c:f>
              <c:strCache>
                <c:ptCount val="1"/>
                <c:pt idx="0">
                  <c:v>Estimate/Count</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0BEB-44EC-82A9-8A1CD520E836}"/>
              </c:ext>
            </c:extLst>
          </c:dPt>
          <c:dPt>
            <c:idx val="1"/>
            <c:invertIfNegative val="0"/>
            <c:bubble3D val="0"/>
            <c:spPr>
              <a:solidFill>
                <a:srgbClr val="FF9933"/>
              </a:solidFill>
              <a:ln>
                <a:noFill/>
              </a:ln>
              <a:effectLst/>
            </c:spPr>
            <c:extLst>
              <c:ext xmlns:c16="http://schemas.microsoft.com/office/drawing/2014/chart" uri="{C3380CC4-5D6E-409C-BE32-E72D297353CC}">
                <c16:uniqueId val="{00000003-0BEB-44EC-82A9-8A1CD520E836}"/>
              </c:ext>
            </c:extLst>
          </c:dPt>
          <c:dPt>
            <c:idx val="2"/>
            <c:invertIfNegative val="0"/>
            <c:bubble3D val="0"/>
            <c:spPr>
              <a:solidFill>
                <a:srgbClr val="0070C0"/>
              </a:solidFill>
              <a:ln>
                <a:noFill/>
              </a:ln>
              <a:effectLst/>
            </c:spPr>
            <c:extLst>
              <c:ext xmlns:c16="http://schemas.microsoft.com/office/drawing/2014/chart" uri="{C3380CC4-5D6E-409C-BE32-E72D297353CC}">
                <c16:uniqueId val="{00000005-0BEB-44EC-82A9-8A1CD520E836}"/>
              </c:ext>
            </c:extLst>
          </c:dPt>
          <c:dLbls>
            <c:spPr>
              <a:noFill/>
              <a:ln>
                <a:noFill/>
              </a:ln>
              <a:effectLst/>
            </c:spPr>
            <c:txPr>
              <a:bodyPr rot="0" spcFirstLastPara="1" vertOverflow="ellipsis" vert="horz" wrap="square" anchor="ctr" anchorCtr="1"/>
              <a:lstStyle/>
              <a:p>
                <a:pPr>
                  <a:defRPr sz="2200" b="0"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Sheet3!$A$2:$A$4</c:f>
              <c:strCache>
                <c:ptCount val="3"/>
                <c:pt idx="0">
                  <c:v>Vision Loss</c:v>
                </c:pt>
                <c:pt idx="1">
                  <c:v>Deaths</c:v>
                </c:pt>
                <c:pt idx="2">
                  <c:v>Injuries</c:v>
                </c:pt>
              </c:strCache>
            </c:strRef>
          </c:cat>
          <c:val>
            <c:numRef>
              <c:f>Sheet3!$B$2:$B$4</c:f>
              <c:numCache>
                <c:formatCode>#,##0</c:formatCode>
                <c:ptCount val="3"/>
                <c:pt idx="0" formatCode="General">
                  <c:v>736</c:v>
                </c:pt>
                <c:pt idx="1">
                  <c:v>1400</c:v>
                </c:pt>
                <c:pt idx="2">
                  <c:v>12272</c:v>
                </c:pt>
              </c:numCache>
            </c:numRef>
          </c:val>
          <c:extLst>
            <c:ext xmlns:c16="http://schemas.microsoft.com/office/drawing/2014/chart" uri="{C3380CC4-5D6E-409C-BE32-E72D297353CC}">
              <c16:uniqueId val="{00000006-0BEB-44EC-82A9-8A1CD520E836}"/>
            </c:ext>
          </c:extLst>
        </c:ser>
        <c:dLbls>
          <c:dLblPos val="outEnd"/>
          <c:showLegendKey val="0"/>
          <c:showVal val="1"/>
          <c:showCatName val="0"/>
          <c:showSerName val="0"/>
          <c:showPercent val="0"/>
          <c:showBubbleSize val="0"/>
        </c:dLbls>
        <c:gapWidth val="182"/>
        <c:axId val="921874511"/>
        <c:axId val="921869231"/>
      </c:barChart>
      <c:catAx>
        <c:axId val="9218745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21869231"/>
        <c:crosses val="autoZero"/>
        <c:auto val="1"/>
        <c:lblAlgn val="ctr"/>
        <c:lblOffset val="100"/>
        <c:noMultiLvlLbl val="0"/>
      </c:catAx>
      <c:valAx>
        <c:axId val="9218692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92187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7183124"/>
            <a:ext cx="24871680" cy="15280640"/>
          </a:xfrm>
        </p:spPr>
        <p:txBody>
          <a:bodyPr anchor="b"/>
          <a:lstStyle>
            <a:lvl1pPr algn="ctr">
              <a:defRPr sz="19201"/>
            </a:lvl1pPr>
          </a:lstStyle>
          <a:p>
            <a:r>
              <a:rPr lang="en-US"/>
              <a:t>Click to edit Master title style</a:t>
            </a:r>
            <a:endParaRPr lang="en-US" dirty="0"/>
          </a:p>
        </p:txBody>
      </p:sp>
      <p:sp>
        <p:nvSpPr>
          <p:cNvPr id="3" name="Subtitle 2"/>
          <p:cNvSpPr>
            <a:spLocks noGrp="1"/>
          </p:cNvSpPr>
          <p:nvPr>
            <p:ph type="subTitle" idx="1"/>
          </p:nvPr>
        </p:nvSpPr>
        <p:spPr>
          <a:xfrm>
            <a:off x="3657600" y="23053044"/>
            <a:ext cx="21945600" cy="10596877"/>
          </a:xfrm>
        </p:spPr>
        <p:txBody>
          <a:bodyPr/>
          <a:lstStyle>
            <a:lvl1pPr marL="0" indent="0" algn="ctr">
              <a:buNone/>
              <a:defRPr sz="7680"/>
            </a:lvl1pPr>
            <a:lvl2pPr marL="1463081" indent="0" algn="ctr">
              <a:buNone/>
              <a:defRPr sz="6400"/>
            </a:lvl2pPr>
            <a:lvl3pPr marL="2926163" indent="0" algn="ctr">
              <a:buNone/>
              <a:defRPr sz="5760"/>
            </a:lvl3pPr>
            <a:lvl4pPr marL="4389243" indent="0" algn="ctr">
              <a:buNone/>
              <a:defRPr sz="5121"/>
            </a:lvl4pPr>
            <a:lvl5pPr marL="5852324" indent="0" algn="ctr">
              <a:buNone/>
              <a:defRPr sz="5121"/>
            </a:lvl5pPr>
            <a:lvl6pPr marL="7315405" indent="0" algn="ctr">
              <a:buNone/>
              <a:defRPr sz="5121"/>
            </a:lvl6pPr>
            <a:lvl7pPr marL="8778486" indent="0" algn="ctr">
              <a:buNone/>
              <a:defRPr sz="5121"/>
            </a:lvl7pPr>
            <a:lvl8pPr marL="10241567" indent="0" algn="ctr">
              <a:buNone/>
              <a:defRPr sz="5121"/>
            </a:lvl8pPr>
            <a:lvl9pPr marL="11704648" indent="0" algn="ctr">
              <a:buNone/>
              <a:defRPr sz="512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EDCAFF-2978-4456-9D0F-6B25440645C9}"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1765091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DCAFF-2978-4456-9D0F-6B25440645C9}"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39306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2336800"/>
            <a:ext cx="630936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11682" y="2336800"/>
            <a:ext cx="1856232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DCAFF-2978-4456-9D0F-6B25440645C9}"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317613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EDCAFF-2978-4456-9D0F-6B25440645C9}"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460592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6442" y="10942335"/>
            <a:ext cx="25237440" cy="18257517"/>
          </a:xfrm>
        </p:spPr>
        <p:txBody>
          <a:bodyPr anchor="b"/>
          <a:lstStyle>
            <a:lvl1pPr>
              <a:defRPr sz="19201"/>
            </a:lvl1pPr>
          </a:lstStyle>
          <a:p>
            <a:r>
              <a:rPr lang="en-US"/>
              <a:t>Click to edit Master title style</a:t>
            </a:r>
            <a:endParaRPr lang="en-US" dirty="0"/>
          </a:p>
        </p:txBody>
      </p:sp>
      <p:sp>
        <p:nvSpPr>
          <p:cNvPr id="3" name="Text Placeholder 2"/>
          <p:cNvSpPr>
            <a:spLocks noGrp="1"/>
          </p:cNvSpPr>
          <p:nvPr>
            <p:ph type="body" idx="1"/>
          </p:nvPr>
        </p:nvSpPr>
        <p:spPr>
          <a:xfrm>
            <a:off x="1996442" y="29372574"/>
            <a:ext cx="25237440" cy="9601197"/>
          </a:xfrm>
        </p:spPr>
        <p:txBody>
          <a:bodyPr/>
          <a:lstStyle>
            <a:lvl1pPr marL="0" indent="0">
              <a:buNone/>
              <a:defRPr sz="7680">
                <a:solidFill>
                  <a:schemeClr val="tx1">
                    <a:tint val="82000"/>
                  </a:schemeClr>
                </a:solidFill>
              </a:defRPr>
            </a:lvl1pPr>
            <a:lvl2pPr marL="1463081" indent="0">
              <a:buNone/>
              <a:defRPr sz="6400">
                <a:solidFill>
                  <a:schemeClr val="tx1">
                    <a:tint val="82000"/>
                  </a:schemeClr>
                </a:solidFill>
              </a:defRPr>
            </a:lvl2pPr>
            <a:lvl3pPr marL="2926163" indent="0">
              <a:buNone/>
              <a:defRPr sz="5760">
                <a:solidFill>
                  <a:schemeClr val="tx1">
                    <a:tint val="82000"/>
                  </a:schemeClr>
                </a:solidFill>
              </a:defRPr>
            </a:lvl3pPr>
            <a:lvl4pPr marL="4389243" indent="0">
              <a:buNone/>
              <a:defRPr sz="5121">
                <a:solidFill>
                  <a:schemeClr val="tx1">
                    <a:tint val="82000"/>
                  </a:schemeClr>
                </a:solidFill>
              </a:defRPr>
            </a:lvl4pPr>
            <a:lvl5pPr marL="5852324" indent="0">
              <a:buNone/>
              <a:defRPr sz="5121">
                <a:solidFill>
                  <a:schemeClr val="tx1">
                    <a:tint val="82000"/>
                  </a:schemeClr>
                </a:solidFill>
              </a:defRPr>
            </a:lvl5pPr>
            <a:lvl6pPr marL="7315405" indent="0">
              <a:buNone/>
              <a:defRPr sz="5121">
                <a:solidFill>
                  <a:schemeClr val="tx1">
                    <a:tint val="82000"/>
                  </a:schemeClr>
                </a:solidFill>
              </a:defRPr>
            </a:lvl6pPr>
            <a:lvl7pPr marL="8778486" indent="0">
              <a:buNone/>
              <a:defRPr sz="5121">
                <a:solidFill>
                  <a:schemeClr val="tx1">
                    <a:tint val="82000"/>
                  </a:schemeClr>
                </a:solidFill>
              </a:defRPr>
            </a:lvl7pPr>
            <a:lvl8pPr marL="10241567" indent="0">
              <a:buNone/>
              <a:defRPr sz="5121">
                <a:solidFill>
                  <a:schemeClr val="tx1">
                    <a:tint val="82000"/>
                  </a:schemeClr>
                </a:solidFill>
              </a:defRPr>
            </a:lvl8pPr>
            <a:lvl9pPr marL="11704648" indent="0">
              <a:buNone/>
              <a:defRPr sz="512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EDCAFF-2978-4456-9D0F-6B25440645C9}"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3904641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11680" y="11684001"/>
            <a:ext cx="1243584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813280" y="11684001"/>
            <a:ext cx="1243584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EDCAFF-2978-4456-9D0F-6B25440645C9}"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90741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336810"/>
            <a:ext cx="2523744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15494" y="10759444"/>
            <a:ext cx="12378688" cy="5273037"/>
          </a:xfrm>
        </p:spPr>
        <p:txBody>
          <a:bodyPr anchor="b"/>
          <a:lstStyle>
            <a:lvl1pPr marL="0" indent="0">
              <a:buNone/>
              <a:defRPr sz="7680" b="1"/>
            </a:lvl1pPr>
            <a:lvl2pPr marL="1463081" indent="0">
              <a:buNone/>
              <a:defRPr sz="6400" b="1"/>
            </a:lvl2pPr>
            <a:lvl3pPr marL="2926163" indent="0">
              <a:buNone/>
              <a:defRPr sz="5760" b="1"/>
            </a:lvl3pPr>
            <a:lvl4pPr marL="4389243" indent="0">
              <a:buNone/>
              <a:defRPr sz="5121" b="1"/>
            </a:lvl4pPr>
            <a:lvl5pPr marL="5852324" indent="0">
              <a:buNone/>
              <a:defRPr sz="5121" b="1"/>
            </a:lvl5pPr>
            <a:lvl6pPr marL="7315405" indent="0">
              <a:buNone/>
              <a:defRPr sz="5121" b="1"/>
            </a:lvl6pPr>
            <a:lvl7pPr marL="8778486" indent="0">
              <a:buNone/>
              <a:defRPr sz="5121" b="1"/>
            </a:lvl7pPr>
            <a:lvl8pPr marL="10241567" indent="0">
              <a:buNone/>
              <a:defRPr sz="5121" b="1"/>
            </a:lvl8pPr>
            <a:lvl9pPr marL="11704648" indent="0">
              <a:buNone/>
              <a:defRPr sz="5121" b="1"/>
            </a:lvl9pPr>
          </a:lstStyle>
          <a:p>
            <a:pPr lvl="0"/>
            <a:r>
              <a:rPr lang="en-US"/>
              <a:t>Click to edit Master text styles</a:t>
            </a:r>
          </a:p>
        </p:txBody>
      </p:sp>
      <p:sp>
        <p:nvSpPr>
          <p:cNvPr id="4" name="Content Placeholder 3"/>
          <p:cNvSpPr>
            <a:spLocks noGrp="1"/>
          </p:cNvSpPr>
          <p:nvPr>
            <p:ph sz="half" idx="2"/>
          </p:nvPr>
        </p:nvSpPr>
        <p:spPr>
          <a:xfrm>
            <a:off x="2015494" y="16032481"/>
            <a:ext cx="1237868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813284" y="10759444"/>
            <a:ext cx="12439651" cy="5273037"/>
          </a:xfrm>
        </p:spPr>
        <p:txBody>
          <a:bodyPr anchor="b"/>
          <a:lstStyle>
            <a:lvl1pPr marL="0" indent="0">
              <a:buNone/>
              <a:defRPr sz="7680" b="1"/>
            </a:lvl1pPr>
            <a:lvl2pPr marL="1463081" indent="0">
              <a:buNone/>
              <a:defRPr sz="6400" b="1"/>
            </a:lvl2pPr>
            <a:lvl3pPr marL="2926163" indent="0">
              <a:buNone/>
              <a:defRPr sz="5760" b="1"/>
            </a:lvl3pPr>
            <a:lvl4pPr marL="4389243" indent="0">
              <a:buNone/>
              <a:defRPr sz="5121" b="1"/>
            </a:lvl4pPr>
            <a:lvl5pPr marL="5852324" indent="0">
              <a:buNone/>
              <a:defRPr sz="5121" b="1"/>
            </a:lvl5pPr>
            <a:lvl6pPr marL="7315405" indent="0">
              <a:buNone/>
              <a:defRPr sz="5121" b="1"/>
            </a:lvl6pPr>
            <a:lvl7pPr marL="8778486" indent="0">
              <a:buNone/>
              <a:defRPr sz="5121" b="1"/>
            </a:lvl7pPr>
            <a:lvl8pPr marL="10241567" indent="0">
              <a:buNone/>
              <a:defRPr sz="5121" b="1"/>
            </a:lvl8pPr>
            <a:lvl9pPr marL="11704648" indent="0">
              <a:buNone/>
              <a:defRPr sz="5121" b="1"/>
            </a:lvl9pPr>
          </a:lstStyle>
          <a:p>
            <a:pPr lvl="0"/>
            <a:r>
              <a:rPr lang="en-US"/>
              <a:t>Click to edit Master text styles</a:t>
            </a:r>
          </a:p>
        </p:txBody>
      </p:sp>
      <p:sp>
        <p:nvSpPr>
          <p:cNvPr id="6" name="Content Placeholder 5"/>
          <p:cNvSpPr>
            <a:spLocks noGrp="1"/>
          </p:cNvSpPr>
          <p:nvPr>
            <p:ph sz="quarter" idx="4"/>
          </p:nvPr>
        </p:nvSpPr>
        <p:spPr>
          <a:xfrm>
            <a:off x="14813284" y="16032481"/>
            <a:ext cx="12439651"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EDCAFF-2978-4456-9D0F-6B25440645C9}"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3467423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EDCAFF-2978-4456-9D0F-6B25440645C9}"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244020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DCAFF-2978-4456-9D0F-6B25440645C9}"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170974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926080"/>
            <a:ext cx="9437370" cy="1024128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2439651" y="6319531"/>
            <a:ext cx="14813280" cy="31191200"/>
          </a:xfrm>
        </p:spPr>
        <p:txBody>
          <a:bodyPr/>
          <a:lstStyle>
            <a:lvl1pPr>
              <a:defRPr sz="10240"/>
            </a:lvl1pPr>
            <a:lvl2pPr>
              <a:defRPr sz="8961"/>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15491" y="13167361"/>
            <a:ext cx="9437370" cy="24394163"/>
          </a:xfrm>
        </p:spPr>
        <p:txBody>
          <a:bodyPr/>
          <a:lstStyle>
            <a:lvl1pPr marL="0" indent="0">
              <a:buNone/>
              <a:defRPr sz="5121"/>
            </a:lvl1pPr>
            <a:lvl2pPr marL="1463081" indent="0">
              <a:buNone/>
              <a:defRPr sz="4480"/>
            </a:lvl2pPr>
            <a:lvl3pPr marL="2926163" indent="0">
              <a:buNone/>
              <a:defRPr sz="3840"/>
            </a:lvl3pPr>
            <a:lvl4pPr marL="4389243" indent="0">
              <a:buNone/>
              <a:defRPr sz="3200"/>
            </a:lvl4pPr>
            <a:lvl5pPr marL="5852324" indent="0">
              <a:buNone/>
              <a:defRPr sz="3200"/>
            </a:lvl5pPr>
            <a:lvl6pPr marL="7315405" indent="0">
              <a:buNone/>
              <a:defRPr sz="3200"/>
            </a:lvl6pPr>
            <a:lvl7pPr marL="8778486" indent="0">
              <a:buNone/>
              <a:defRPr sz="3200"/>
            </a:lvl7pPr>
            <a:lvl8pPr marL="10241567" indent="0">
              <a:buNone/>
              <a:defRPr sz="3200"/>
            </a:lvl8pPr>
            <a:lvl9pPr marL="11704648"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81EDCAFF-2978-4456-9D0F-6B25440645C9}"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942199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15491" y="2926080"/>
            <a:ext cx="9437370" cy="1024128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439651" y="6319531"/>
            <a:ext cx="14813280" cy="31191200"/>
          </a:xfrm>
        </p:spPr>
        <p:txBody>
          <a:bodyPr anchor="t"/>
          <a:lstStyle>
            <a:lvl1pPr marL="0" indent="0">
              <a:buNone/>
              <a:defRPr sz="10240"/>
            </a:lvl1pPr>
            <a:lvl2pPr marL="1463081" indent="0">
              <a:buNone/>
              <a:defRPr sz="8961"/>
            </a:lvl2pPr>
            <a:lvl3pPr marL="2926163" indent="0">
              <a:buNone/>
              <a:defRPr sz="7680"/>
            </a:lvl3pPr>
            <a:lvl4pPr marL="4389243" indent="0">
              <a:buNone/>
              <a:defRPr sz="6400"/>
            </a:lvl4pPr>
            <a:lvl5pPr marL="5852324" indent="0">
              <a:buNone/>
              <a:defRPr sz="6400"/>
            </a:lvl5pPr>
            <a:lvl6pPr marL="7315405" indent="0">
              <a:buNone/>
              <a:defRPr sz="6400"/>
            </a:lvl6pPr>
            <a:lvl7pPr marL="8778486" indent="0">
              <a:buNone/>
              <a:defRPr sz="6400"/>
            </a:lvl7pPr>
            <a:lvl8pPr marL="10241567" indent="0">
              <a:buNone/>
              <a:defRPr sz="6400"/>
            </a:lvl8pPr>
            <a:lvl9pPr marL="11704648"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015491" y="13167361"/>
            <a:ext cx="9437370" cy="24394163"/>
          </a:xfrm>
        </p:spPr>
        <p:txBody>
          <a:bodyPr/>
          <a:lstStyle>
            <a:lvl1pPr marL="0" indent="0">
              <a:buNone/>
              <a:defRPr sz="5121"/>
            </a:lvl1pPr>
            <a:lvl2pPr marL="1463081" indent="0">
              <a:buNone/>
              <a:defRPr sz="4480"/>
            </a:lvl2pPr>
            <a:lvl3pPr marL="2926163" indent="0">
              <a:buNone/>
              <a:defRPr sz="3840"/>
            </a:lvl3pPr>
            <a:lvl4pPr marL="4389243" indent="0">
              <a:buNone/>
              <a:defRPr sz="3200"/>
            </a:lvl4pPr>
            <a:lvl5pPr marL="5852324" indent="0">
              <a:buNone/>
              <a:defRPr sz="3200"/>
            </a:lvl5pPr>
            <a:lvl6pPr marL="7315405" indent="0">
              <a:buNone/>
              <a:defRPr sz="3200"/>
            </a:lvl6pPr>
            <a:lvl7pPr marL="8778486" indent="0">
              <a:buNone/>
              <a:defRPr sz="3200"/>
            </a:lvl7pPr>
            <a:lvl8pPr marL="10241567" indent="0">
              <a:buNone/>
              <a:defRPr sz="3200"/>
            </a:lvl8pPr>
            <a:lvl9pPr marL="11704648"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81EDCAFF-2978-4456-9D0F-6B25440645C9}"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48ED92-5308-4D8B-A603-5FED70B20339}" type="slidenum">
              <a:rPr lang="en-US" smtClean="0"/>
              <a:t>‹#›</a:t>
            </a:fld>
            <a:endParaRPr lang="en-US"/>
          </a:p>
        </p:txBody>
      </p:sp>
    </p:spTree>
    <p:extLst>
      <p:ext uri="{BB962C8B-B14F-4D97-AF65-F5344CB8AC3E}">
        <p14:creationId xmlns:p14="http://schemas.microsoft.com/office/powerpoint/2010/main" val="508191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1680" y="2336810"/>
            <a:ext cx="2523744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11680" y="11684001"/>
            <a:ext cx="2523744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11680" y="40680651"/>
            <a:ext cx="6583680" cy="2336800"/>
          </a:xfrm>
          <a:prstGeom prst="rect">
            <a:avLst/>
          </a:prstGeom>
        </p:spPr>
        <p:txBody>
          <a:bodyPr vert="horz" lIns="91440" tIns="45720" rIns="91440" bIns="45720" rtlCol="0" anchor="ctr"/>
          <a:lstStyle>
            <a:lvl1pPr algn="l">
              <a:defRPr sz="3840">
                <a:solidFill>
                  <a:schemeClr val="tx1">
                    <a:tint val="82000"/>
                  </a:schemeClr>
                </a:solidFill>
              </a:defRPr>
            </a:lvl1pPr>
          </a:lstStyle>
          <a:p>
            <a:fld id="{81EDCAFF-2978-4456-9D0F-6B25440645C9}" type="datetimeFigureOut">
              <a:rPr lang="en-US" smtClean="0"/>
              <a:t>7/23/2025</a:t>
            </a:fld>
            <a:endParaRPr lang="en-US"/>
          </a:p>
        </p:txBody>
      </p:sp>
      <p:sp>
        <p:nvSpPr>
          <p:cNvPr id="5" name="Footer Placeholder 4"/>
          <p:cNvSpPr>
            <a:spLocks noGrp="1"/>
          </p:cNvSpPr>
          <p:nvPr>
            <p:ph type="ftr" sz="quarter" idx="3"/>
          </p:nvPr>
        </p:nvSpPr>
        <p:spPr>
          <a:xfrm>
            <a:off x="9692640" y="40680651"/>
            <a:ext cx="9875520" cy="2336800"/>
          </a:xfrm>
          <a:prstGeom prst="rect">
            <a:avLst/>
          </a:prstGeom>
        </p:spPr>
        <p:txBody>
          <a:bodyPr vert="horz" lIns="91440" tIns="45720" rIns="91440" bIns="45720" rtlCol="0" anchor="ctr"/>
          <a:lstStyle>
            <a:lvl1pPr algn="ctr">
              <a:defRPr sz="38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0665440" y="40680651"/>
            <a:ext cx="6583680" cy="2336800"/>
          </a:xfrm>
          <a:prstGeom prst="rect">
            <a:avLst/>
          </a:prstGeom>
        </p:spPr>
        <p:txBody>
          <a:bodyPr vert="horz" lIns="91440" tIns="45720" rIns="91440" bIns="45720" rtlCol="0" anchor="ctr"/>
          <a:lstStyle>
            <a:lvl1pPr algn="r">
              <a:defRPr sz="3840">
                <a:solidFill>
                  <a:schemeClr val="tx1">
                    <a:tint val="82000"/>
                  </a:schemeClr>
                </a:solidFill>
              </a:defRPr>
            </a:lvl1pPr>
          </a:lstStyle>
          <a:p>
            <a:fld id="{8348ED92-5308-4D8B-A603-5FED70B20339}" type="slidenum">
              <a:rPr lang="en-US" smtClean="0"/>
              <a:t>‹#›</a:t>
            </a:fld>
            <a:endParaRPr lang="en-US"/>
          </a:p>
        </p:txBody>
      </p:sp>
    </p:spTree>
    <p:extLst>
      <p:ext uri="{BB962C8B-B14F-4D97-AF65-F5344CB8AC3E}">
        <p14:creationId xmlns:p14="http://schemas.microsoft.com/office/powerpoint/2010/main" val="105555911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926163"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40" indent="-731540" algn="l" defTabSz="2926163" rtl="0" eaLnBrk="1" latinLnBrk="0" hangingPunct="1">
        <a:lnSpc>
          <a:spcPct val="90000"/>
        </a:lnSpc>
        <a:spcBef>
          <a:spcPts val="3200"/>
        </a:spcBef>
        <a:buFont typeface="Arial" panose="020B0604020202020204" pitchFamily="34" charset="0"/>
        <a:buChar char="•"/>
        <a:defRPr sz="8961" kern="1200">
          <a:solidFill>
            <a:schemeClr val="tx1"/>
          </a:solidFill>
          <a:latin typeface="+mn-lt"/>
          <a:ea typeface="+mn-ea"/>
          <a:cs typeface="+mn-cs"/>
        </a:defRPr>
      </a:lvl1pPr>
      <a:lvl2pPr marL="2194621" indent="-731540" algn="l" defTabSz="2926163"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703" indent="-731540" algn="l" defTabSz="2926163"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784" indent="-731540" algn="l" defTabSz="2926163"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864" indent="-731540" algn="l" defTabSz="2926163"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945" indent="-731540" algn="l" defTabSz="2926163"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10027" indent="-731540" algn="l" defTabSz="2926163"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3108" indent="-731540" algn="l" defTabSz="2926163"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6189" indent="-731540" algn="l" defTabSz="2926163"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163" rtl="0" eaLnBrk="1" latinLnBrk="0" hangingPunct="1">
        <a:defRPr sz="5760" kern="1200">
          <a:solidFill>
            <a:schemeClr val="tx1"/>
          </a:solidFill>
          <a:latin typeface="+mn-lt"/>
          <a:ea typeface="+mn-ea"/>
          <a:cs typeface="+mn-cs"/>
        </a:defRPr>
      </a:lvl1pPr>
      <a:lvl2pPr marL="1463081" algn="l" defTabSz="2926163" rtl="0" eaLnBrk="1" latinLnBrk="0" hangingPunct="1">
        <a:defRPr sz="5760" kern="1200">
          <a:solidFill>
            <a:schemeClr val="tx1"/>
          </a:solidFill>
          <a:latin typeface="+mn-lt"/>
          <a:ea typeface="+mn-ea"/>
          <a:cs typeface="+mn-cs"/>
        </a:defRPr>
      </a:lvl2pPr>
      <a:lvl3pPr marL="2926163" algn="l" defTabSz="2926163" rtl="0" eaLnBrk="1" latinLnBrk="0" hangingPunct="1">
        <a:defRPr sz="5760" kern="1200">
          <a:solidFill>
            <a:schemeClr val="tx1"/>
          </a:solidFill>
          <a:latin typeface="+mn-lt"/>
          <a:ea typeface="+mn-ea"/>
          <a:cs typeface="+mn-cs"/>
        </a:defRPr>
      </a:lvl3pPr>
      <a:lvl4pPr marL="4389243" algn="l" defTabSz="2926163" rtl="0" eaLnBrk="1" latinLnBrk="0" hangingPunct="1">
        <a:defRPr sz="5760" kern="1200">
          <a:solidFill>
            <a:schemeClr val="tx1"/>
          </a:solidFill>
          <a:latin typeface="+mn-lt"/>
          <a:ea typeface="+mn-ea"/>
          <a:cs typeface="+mn-cs"/>
        </a:defRPr>
      </a:lvl4pPr>
      <a:lvl5pPr marL="5852324" algn="l" defTabSz="2926163" rtl="0" eaLnBrk="1" latinLnBrk="0" hangingPunct="1">
        <a:defRPr sz="5760" kern="1200">
          <a:solidFill>
            <a:schemeClr val="tx1"/>
          </a:solidFill>
          <a:latin typeface="+mn-lt"/>
          <a:ea typeface="+mn-ea"/>
          <a:cs typeface="+mn-cs"/>
        </a:defRPr>
      </a:lvl5pPr>
      <a:lvl6pPr marL="7315405" algn="l" defTabSz="2926163" rtl="0" eaLnBrk="1" latinLnBrk="0" hangingPunct="1">
        <a:defRPr sz="5760" kern="1200">
          <a:solidFill>
            <a:schemeClr val="tx1"/>
          </a:solidFill>
          <a:latin typeface="+mn-lt"/>
          <a:ea typeface="+mn-ea"/>
          <a:cs typeface="+mn-cs"/>
        </a:defRPr>
      </a:lvl6pPr>
      <a:lvl7pPr marL="8778486" algn="l" defTabSz="2926163" rtl="0" eaLnBrk="1" latinLnBrk="0" hangingPunct="1">
        <a:defRPr sz="5760" kern="1200">
          <a:solidFill>
            <a:schemeClr val="tx1"/>
          </a:solidFill>
          <a:latin typeface="+mn-lt"/>
          <a:ea typeface="+mn-ea"/>
          <a:cs typeface="+mn-cs"/>
        </a:defRPr>
      </a:lvl7pPr>
      <a:lvl8pPr marL="10241567" algn="l" defTabSz="2926163" rtl="0" eaLnBrk="1" latinLnBrk="0" hangingPunct="1">
        <a:defRPr sz="5760" kern="1200">
          <a:solidFill>
            <a:schemeClr val="tx1"/>
          </a:solidFill>
          <a:latin typeface="+mn-lt"/>
          <a:ea typeface="+mn-ea"/>
          <a:cs typeface="+mn-cs"/>
        </a:defRPr>
      </a:lvl8pPr>
      <a:lvl9pPr marL="11704648" algn="l" defTabSz="2926163"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5.austlii.edu.au/au/journals/IntJlCrimJustSocDem/2017/7.pdf" TargetMode="External"/><Relationship Id="rId13" Type="http://schemas.openxmlformats.org/officeDocument/2006/relationships/hyperlink" Target="https://www.rscsl.org/" TargetMode="External"/><Relationship Id="rId3" Type="http://schemas.openxmlformats.org/officeDocument/2006/relationships/image" Target="../media/image2.png"/><Relationship Id="rId7" Type="http://schemas.openxmlformats.org/officeDocument/2006/relationships/chart" Target="../charts/chart2.xml"/><Relationship Id="rId12" Type="http://schemas.openxmlformats.org/officeDocument/2006/relationships/hyperlink" Target="https://www.icty.org/" TargetMode="External"/><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hyperlink" Target="https://unictr.irmct.org/" TargetMode="External"/><Relationship Id="rId5" Type="http://schemas.openxmlformats.org/officeDocument/2006/relationships/image" Target="../media/image3.png"/><Relationship Id="rId15" Type="http://schemas.openxmlformats.org/officeDocument/2006/relationships/image" Target="../media/image5.png"/><Relationship Id="rId10" Type="http://schemas.openxmlformats.org/officeDocument/2006/relationships/hyperlink" Target="https://www.justice.gov.za/trc/" TargetMode="External"/><Relationship Id="rId4" Type="http://schemas.openxmlformats.org/officeDocument/2006/relationships/chart" Target="../charts/chart1.xml"/><Relationship Id="rId9" Type="http://schemas.openxmlformats.org/officeDocument/2006/relationships/hyperlink" Target="https://www.bstu.de/" TargetMode="External"/><Relationship Id="rId14" Type="http://schemas.openxmlformats.org/officeDocument/2006/relationships/hyperlink" Target="https://www.justiceinfo.net/en/104062-truth-commission-message-colombia.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874CF7-4B2C-72A4-6A11-B4B8DB725338}"/>
              </a:ext>
            </a:extLst>
          </p:cNvPr>
          <p:cNvPicPr>
            <a:picLocks noChangeAspect="1"/>
          </p:cNvPicPr>
          <p:nvPr/>
        </p:nvPicPr>
        <p:blipFill>
          <a:blip r:embed="rId2"/>
          <a:stretch>
            <a:fillRect/>
          </a:stretch>
        </p:blipFill>
        <p:spPr>
          <a:xfrm>
            <a:off x="50801" y="22673"/>
            <a:ext cx="29182797" cy="1825447"/>
          </a:xfrm>
          <a:prstGeom prst="rect">
            <a:avLst/>
          </a:prstGeom>
        </p:spPr>
      </p:pic>
      <p:sp>
        <p:nvSpPr>
          <p:cNvPr id="4" name="Rectangle 80">
            <a:extLst>
              <a:ext uri="{FF2B5EF4-FFF2-40B4-BE49-F238E27FC236}">
                <a16:creationId xmlns:a16="http://schemas.microsoft.com/office/drawing/2014/main" id="{217CCC5E-E0E1-4727-A736-0CA84D84D2D6}"/>
              </a:ext>
            </a:extLst>
          </p:cNvPr>
          <p:cNvSpPr>
            <a:spLocks noChangeArrowheads="1"/>
          </p:cNvSpPr>
          <p:nvPr/>
        </p:nvSpPr>
        <p:spPr bwMode="auto">
          <a:xfrm>
            <a:off x="4536660" y="2421359"/>
            <a:ext cx="18847906" cy="1779636"/>
          </a:xfrm>
          <a:prstGeom prst="rect">
            <a:avLst/>
          </a:prstGeom>
          <a:noFill/>
          <a:ln>
            <a:noFill/>
          </a:ln>
        </p:spPr>
        <p:txBody>
          <a:bodyPr wrap="square" lIns="60691" tIns="30344" rIns="60691" bIns="30344">
            <a:spAutoFit/>
          </a:bodyPr>
          <a:lstStyle>
            <a:lvl1pPr defTabSz="528638">
              <a:spcBef>
                <a:spcPct val="20000"/>
              </a:spcBef>
              <a:buChar char="•"/>
              <a:defRPr sz="8200">
                <a:solidFill>
                  <a:schemeClr val="tx1"/>
                </a:solidFill>
                <a:latin typeface="Times New Roman" panose="02020603050405020304" pitchFamily="18" charset="0"/>
                <a:ea typeface="MS PGothic" panose="020B0600070205080204" pitchFamily="34" charset="-128"/>
              </a:defRPr>
            </a:lvl1pPr>
            <a:lvl2pPr marL="742950" indent="-285750" defTabSz="528638">
              <a:spcBef>
                <a:spcPct val="20000"/>
              </a:spcBef>
              <a:buChar char="–"/>
              <a:defRPr sz="7200">
                <a:solidFill>
                  <a:schemeClr val="tx1"/>
                </a:solidFill>
                <a:latin typeface="Times New Roman" panose="02020603050405020304" pitchFamily="18" charset="0"/>
                <a:ea typeface="MS PGothic" panose="020B0600070205080204" pitchFamily="34" charset="-128"/>
              </a:defRPr>
            </a:lvl2pPr>
            <a:lvl3pPr marL="1143000" indent="-228600" defTabSz="528638">
              <a:spcBef>
                <a:spcPct val="20000"/>
              </a:spcBef>
              <a:buChar char="•"/>
              <a:defRPr sz="6100">
                <a:solidFill>
                  <a:schemeClr val="tx1"/>
                </a:solidFill>
                <a:latin typeface="Times New Roman" panose="02020603050405020304" pitchFamily="18" charset="0"/>
                <a:ea typeface="MS PGothic" panose="020B0600070205080204" pitchFamily="34" charset="-128"/>
              </a:defRPr>
            </a:lvl3pPr>
            <a:lvl4pPr marL="1600200" indent="-228600" defTabSz="528638">
              <a:spcBef>
                <a:spcPct val="20000"/>
              </a:spcBef>
              <a:buChar char="–"/>
              <a:defRPr sz="5100">
                <a:solidFill>
                  <a:schemeClr val="tx1"/>
                </a:solidFill>
                <a:latin typeface="Times New Roman" panose="02020603050405020304" pitchFamily="18" charset="0"/>
                <a:ea typeface="MS PGothic" panose="020B0600070205080204" pitchFamily="34" charset="-128"/>
              </a:defRPr>
            </a:lvl4pPr>
            <a:lvl5pPr marL="2057400" indent="-228600" defTabSz="528638">
              <a:spcBef>
                <a:spcPct val="20000"/>
              </a:spcBef>
              <a:buChar char="»"/>
              <a:defRPr sz="5100">
                <a:solidFill>
                  <a:schemeClr val="tx1"/>
                </a:solidFill>
                <a:latin typeface="Times New Roman" panose="02020603050405020304" pitchFamily="18" charset="0"/>
                <a:ea typeface="MS PGothic" panose="020B0600070205080204" pitchFamily="34" charset="-128"/>
              </a:defRPr>
            </a:lvl5pPr>
            <a:lvl6pPr marL="2514600" indent="-228600" defTabSz="528638"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6pPr>
            <a:lvl7pPr marL="2971800" indent="-228600" defTabSz="528638"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7pPr>
            <a:lvl8pPr marL="3429000" indent="-228600" defTabSz="528638"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8pPr>
            <a:lvl9pPr marL="3886200" indent="-228600" defTabSz="528638"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9pPr>
          </a:lstStyle>
          <a:p>
            <a:pPr algn="ctr">
              <a:lnSpc>
                <a:spcPct val="107000"/>
              </a:lnSpc>
              <a:spcBef>
                <a:spcPts val="0"/>
              </a:spcBef>
              <a:spcAft>
                <a:spcPts val="914"/>
              </a:spcAft>
              <a:buNone/>
            </a:pPr>
            <a:r>
              <a:rPr lang="en-US" sz="5400" b="1" kern="100" dirty="0">
                <a:ea typeface="Aptos" panose="020B0004020202020204" pitchFamily="34" charset="0"/>
                <a:cs typeface="Times New Roman" panose="02020603050405020304" pitchFamily="18" charset="0"/>
              </a:rPr>
              <a:t>July Monsoon Revolution: The Gen Z's Vision for the Reform, Transitional Justice, and Hope for Bangladesh 2.0</a:t>
            </a:r>
          </a:p>
        </p:txBody>
      </p:sp>
      <p:pic>
        <p:nvPicPr>
          <p:cNvPr id="9" name="Picture 8">
            <a:extLst>
              <a:ext uri="{FF2B5EF4-FFF2-40B4-BE49-F238E27FC236}">
                <a16:creationId xmlns:a16="http://schemas.microsoft.com/office/drawing/2014/main" id="{C80F7F98-04F1-AEBF-2295-40E0337911F3}"/>
              </a:ext>
            </a:extLst>
          </p:cNvPr>
          <p:cNvPicPr>
            <a:picLocks noChangeAspect="1"/>
          </p:cNvPicPr>
          <p:nvPr/>
        </p:nvPicPr>
        <p:blipFill>
          <a:blip r:embed="rId3"/>
          <a:stretch>
            <a:fillRect/>
          </a:stretch>
        </p:blipFill>
        <p:spPr>
          <a:xfrm>
            <a:off x="50800" y="41047031"/>
            <a:ext cx="29182797" cy="1608699"/>
          </a:xfrm>
          <a:prstGeom prst="rect">
            <a:avLst/>
          </a:prstGeom>
        </p:spPr>
      </p:pic>
      <p:sp>
        <p:nvSpPr>
          <p:cNvPr id="10" name="Rectangle 9">
            <a:extLst>
              <a:ext uri="{FF2B5EF4-FFF2-40B4-BE49-F238E27FC236}">
                <a16:creationId xmlns:a16="http://schemas.microsoft.com/office/drawing/2014/main" id="{8423B106-6CDA-4600-6EA9-86E5CCD6BE9F}"/>
              </a:ext>
            </a:extLst>
          </p:cNvPr>
          <p:cNvSpPr/>
          <p:nvPr/>
        </p:nvSpPr>
        <p:spPr>
          <a:xfrm>
            <a:off x="112840" y="7395472"/>
            <a:ext cx="9601200" cy="675672"/>
          </a:xfrm>
          <a:prstGeom prst="rect">
            <a:avLst/>
          </a:prstGeom>
          <a:solidFill>
            <a:srgbClr val="00704A"/>
          </a:solidFill>
          <a:ln>
            <a:solidFill>
              <a:srgbClr val="0070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200" b="1" dirty="0">
                <a:solidFill>
                  <a:schemeClr val="bg1"/>
                </a:solidFill>
                <a:latin typeface="Times New Roman" panose="02020603050405020304" pitchFamily="18" charset="0"/>
                <a:cs typeface="Times New Roman" panose="02020603050405020304" pitchFamily="18" charset="0"/>
              </a:rPr>
              <a:t>ABSTRACT</a:t>
            </a:r>
            <a:endParaRPr lang="en-US" sz="32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AF66556-C3D3-E42B-2472-DD78F6157525}"/>
              </a:ext>
            </a:extLst>
          </p:cNvPr>
          <p:cNvSpPr txBox="1"/>
          <p:nvPr/>
        </p:nvSpPr>
        <p:spPr>
          <a:xfrm>
            <a:off x="112841" y="8210000"/>
            <a:ext cx="9601200" cy="4524315"/>
          </a:xfrm>
          <a:prstGeom prst="rect">
            <a:avLst/>
          </a:prstGeom>
          <a:noFill/>
        </p:spPr>
        <p:txBody>
          <a:bodyPr wrap="square">
            <a:spAutoFit/>
          </a:bodyPr>
          <a:lstStyle/>
          <a:p>
            <a:pPr algn="just">
              <a:spcBef>
                <a:spcPts val="800"/>
              </a:spcBef>
              <a:spcAft>
                <a:spcPts val="343"/>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July Monsoon Revolution of 2024 marks a historic Gen Z-led movement in Bangladesh demanding justice, dignity, and democratic reform. This study explores the potential of transitional justice in reshaping "Bangladesh 2.0," grounded in truth, accountability, and healing. Drawing on international models, human rights reports, and youth narratives, it proposes a Victim-Centered Truth and Healing Commission. Article demonstrates that over 1,400 deaths and mass violations were identified, underscoring the urgency for institutional reform. The revolution reflects a generational shift from protest to policy engagement. Gen Z envisions a decolonized justice model resisting elite dominance. Overall, the movement advocates for a new social contract founded on equity and participatory peace. Bangladesh stands at a critical juncture for reimagining its democratic future.</a:t>
            </a:r>
          </a:p>
        </p:txBody>
      </p:sp>
      <p:graphicFrame>
        <p:nvGraphicFramePr>
          <p:cNvPr id="48" name="Chart 47">
            <a:extLst>
              <a:ext uri="{FF2B5EF4-FFF2-40B4-BE49-F238E27FC236}">
                <a16:creationId xmlns:a16="http://schemas.microsoft.com/office/drawing/2014/main" id="{D8257AF4-A434-312E-E95F-155DA2B71C5E}"/>
              </a:ext>
            </a:extLst>
          </p:cNvPr>
          <p:cNvGraphicFramePr>
            <a:graphicFrameLocks/>
          </p:cNvGraphicFramePr>
          <p:nvPr>
            <p:extLst>
              <p:ext uri="{D42A27DB-BD31-4B8C-83A1-F6EECF244321}">
                <p14:modId xmlns:p14="http://schemas.microsoft.com/office/powerpoint/2010/main" val="3805793107"/>
              </p:ext>
            </p:extLst>
          </p:nvPr>
        </p:nvGraphicFramePr>
        <p:xfrm>
          <a:off x="287588" y="18479541"/>
          <a:ext cx="9940785" cy="6710504"/>
        </p:xfrm>
        <a:graphic>
          <a:graphicData uri="http://schemas.openxmlformats.org/drawingml/2006/chart">
            <c:chart xmlns:c="http://schemas.openxmlformats.org/drawingml/2006/chart" xmlns:r="http://schemas.openxmlformats.org/officeDocument/2006/relationships" r:id="rId4"/>
          </a:graphicData>
        </a:graphic>
      </p:graphicFrame>
      <p:pic>
        <p:nvPicPr>
          <p:cNvPr id="1135" name="Picture 2" descr="Logo">
            <a:extLst>
              <a:ext uri="{FF2B5EF4-FFF2-40B4-BE49-F238E27FC236}">
                <a16:creationId xmlns:a16="http://schemas.microsoft.com/office/drawing/2014/main" id="{D9A6C63B-3FCE-2C7B-611C-55AAEA61AD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1614" y="85973"/>
            <a:ext cx="4153141" cy="1671235"/>
          </a:xfrm>
          <a:prstGeom prst="rect">
            <a:avLst/>
          </a:prstGeom>
          <a:noFill/>
          <a:extLst>
            <a:ext uri="{909E8E84-426E-40DD-AFC4-6F175D3DCCD1}">
              <a14:hiddenFill xmlns:a14="http://schemas.microsoft.com/office/drawing/2010/main">
                <a:solidFill>
                  <a:srgbClr val="FFFFFF"/>
                </a:solidFill>
              </a14:hiddenFill>
            </a:ext>
          </a:extLst>
        </p:spPr>
      </p:pic>
      <p:sp>
        <p:nvSpPr>
          <p:cNvPr id="1136" name="Rectangle 673">
            <a:extLst>
              <a:ext uri="{FF2B5EF4-FFF2-40B4-BE49-F238E27FC236}">
                <a16:creationId xmlns:a16="http://schemas.microsoft.com/office/drawing/2014/main" id="{101C9DFD-28E9-CFB4-9556-4DBA47282FFE}"/>
              </a:ext>
            </a:extLst>
          </p:cNvPr>
          <p:cNvSpPr>
            <a:spLocks noChangeArrowheads="1"/>
          </p:cNvSpPr>
          <p:nvPr/>
        </p:nvSpPr>
        <p:spPr bwMode="auto">
          <a:xfrm>
            <a:off x="19305953" y="35619006"/>
            <a:ext cx="9980398" cy="545706"/>
          </a:xfrm>
          <a:prstGeom prst="rect">
            <a:avLst/>
          </a:prstGeom>
          <a:solidFill>
            <a:srgbClr val="00704A"/>
          </a:solidFill>
          <a:ln>
            <a:solidFill>
              <a:srgbClr val="00704A"/>
            </a:solidFill>
          </a:ln>
        </p:spPr>
        <p:txBody>
          <a:bodyPr wrap="square" lIns="52748" tIns="26374" rIns="52748" bIns="26374">
            <a:spAutoFit/>
          </a:bodyPr>
          <a:lstStyle>
            <a:lvl1pPr defTabSz="527050">
              <a:spcBef>
                <a:spcPct val="20000"/>
              </a:spcBef>
              <a:buChar char="•"/>
              <a:defRPr sz="8200">
                <a:solidFill>
                  <a:schemeClr val="tx1"/>
                </a:solidFill>
                <a:latin typeface="Times New Roman" panose="02020603050405020304" pitchFamily="18" charset="0"/>
                <a:ea typeface="MS PGothic" panose="020B0600070205080204" pitchFamily="34" charset="-128"/>
              </a:defRPr>
            </a:lvl1pPr>
            <a:lvl2pPr marL="742950" indent="-285750" defTabSz="527050">
              <a:spcBef>
                <a:spcPct val="20000"/>
              </a:spcBef>
              <a:buChar char="–"/>
              <a:defRPr sz="7200">
                <a:solidFill>
                  <a:schemeClr val="tx1"/>
                </a:solidFill>
                <a:latin typeface="Times New Roman" panose="02020603050405020304" pitchFamily="18" charset="0"/>
                <a:ea typeface="MS PGothic" panose="020B0600070205080204" pitchFamily="34" charset="-128"/>
              </a:defRPr>
            </a:lvl2pPr>
            <a:lvl3pPr marL="1143000" indent="-228600" defTabSz="527050">
              <a:spcBef>
                <a:spcPct val="20000"/>
              </a:spcBef>
              <a:buChar char="•"/>
              <a:defRPr sz="6100">
                <a:solidFill>
                  <a:schemeClr val="tx1"/>
                </a:solidFill>
                <a:latin typeface="Times New Roman" panose="02020603050405020304" pitchFamily="18" charset="0"/>
                <a:ea typeface="MS PGothic" panose="020B0600070205080204" pitchFamily="34" charset="-128"/>
              </a:defRPr>
            </a:lvl3pPr>
            <a:lvl4pPr marL="1600200" indent="-228600" defTabSz="527050">
              <a:spcBef>
                <a:spcPct val="20000"/>
              </a:spcBef>
              <a:buChar char="–"/>
              <a:defRPr sz="5100">
                <a:solidFill>
                  <a:schemeClr val="tx1"/>
                </a:solidFill>
                <a:latin typeface="Times New Roman" panose="02020603050405020304" pitchFamily="18" charset="0"/>
                <a:ea typeface="MS PGothic" panose="020B0600070205080204" pitchFamily="34" charset="-128"/>
              </a:defRPr>
            </a:lvl4pPr>
            <a:lvl5pPr marL="2057400" indent="-228600" defTabSz="527050">
              <a:spcBef>
                <a:spcPct val="20000"/>
              </a:spcBef>
              <a:buChar char="»"/>
              <a:defRPr sz="5100">
                <a:solidFill>
                  <a:schemeClr val="tx1"/>
                </a:solidFill>
                <a:latin typeface="Times New Roman" panose="02020603050405020304" pitchFamily="18" charset="0"/>
                <a:ea typeface="MS PGothic" panose="020B0600070205080204" pitchFamily="34" charset="-128"/>
              </a:defRPr>
            </a:lvl5pPr>
            <a:lvl6pPr marL="25146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6pPr>
            <a:lvl7pPr marL="29718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7pPr>
            <a:lvl8pPr marL="34290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8pPr>
            <a:lvl9pPr marL="38862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3200" b="1" dirty="0">
                <a:solidFill>
                  <a:schemeClr val="bg1"/>
                </a:solidFill>
                <a:cs typeface="Times New Roman" panose="02020603050405020304" pitchFamily="18" charset="0"/>
              </a:rPr>
              <a:t>REFERENCES</a:t>
            </a:r>
          </a:p>
        </p:txBody>
      </p:sp>
      <p:sp>
        <p:nvSpPr>
          <p:cNvPr id="1137" name="TextBox 1136">
            <a:extLst>
              <a:ext uri="{FF2B5EF4-FFF2-40B4-BE49-F238E27FC236}">
                <a16:creationId xmlns:a16="http://schemas.microsoft.com/office/drawing/2014/main" id="{5CF06749-CA7B-A326-8E21-D99D9FA35191}"/>
              </a:ext>
            </a:extLst>
          </p:cNvPr>
          <p:cNvSpPr txBox="1"/>
          <p:nvPr/>
        </p:nvSpPr>
        <p:spPr>
          <a:xfrm>
            <a:off x="19305953" y="36381371"/>
            <a:ext cx="9837587" cy="3782639"/>
          </a:xfrm>
          <a:prstGeom prst="rect">
            <a:avLst/>
          </a:prstGeom>
          <a:noFill/>
        </p:spPr>
        <p:txBody>
          <a:bodyPr wrap="square">
            <a:spAutoFit/>
          </a:bodyPr>
          <a:lstStyle/>
          <a:p>
            <a:pPr marL="342909" indent="-342909" algn="just">
              <a:lnSpc>
                <a:spcPct val="107000"/>
              </a:lnSpc>
              <a:spcAft>
                <a:spcPts val="250"/>
              </a:spcAft>
              <a:buFont typeface="+mj-lt"/>
              <a:buAutoNum type="arabicPeriod"/>
            </a:pPr>
            <a:r>
              <a:rPr lang="en-US" dirty="0">
                <a:latin typeface="Times New Roman" panose="02020603050405020304" pitchFamily="18" charset="0"/>
                <a:cs typeface="Times New Roman" panose="02020603050405020304" pitchFamily="18" charset="0"/>
              </a:rPr>
              <a:t>OHCHR Fact-Finding Report: Human Rights Violations and Abuses related to the Protests of July and August 2024 in Bangladesh. Accessed: April 1, 2025: https://www.ohchr.org/en/documents/country-reports/ohchr-fact-finding-report-human-rights-violations-and-abuses-related.</a:t>
            </a:r>
          </a:p>
          <a:p>
            <a:pPr marL="342909" indent="-342909" algn="just">
              <a:lnSpc>
                <a:spcPct val="107000"/>
              </a:lnSpc>
              <a:spcAft>
                <a:spcPts val="250"/>
              </a:spcAft>
              <a:buFont typeface="+mj-lt"/>
              <a:buAutoNum type="arabicPeriod"/>
            </a:pPr>
            <a:r>
              <a:rPr lang="en-US" dirty="0">
                <a:latin typeface="Times New Roman" panose="02020603050405020304" pitchFamily="18" charset="0"/>
                <a:cs typeface="Times New Roman" panose="02020603050405020304" pitchFamily="18" charset="0"/>
              </a:rPr>
              <a:t>J. Bleckner, “After the Monsoon Revolution,” Jan. 2025:HRW, https://www.hrw.org/report/2025/01/27/after-monsoon-revolution/roadmap-lasting-security-sector-reform-bangladesh</a:t>
            </a:r>
          </a:p>
          <a:p>
            <a:pPr marL="342909" indent="-342909" algn="just">
              <a:lnSpc>
                <a:spcPct val="107000"/>
              </a:lnSpc>
              <a:spcAft>
                <a:spcPts val="250"/>
              </a:spcAft>
              <a:buFont typeface="+mj-lt"/>
              <a:buAutoNum type="arabicPeriod"/>
            </a:pPr>
            <a:r>
              <a:rPr lang="en-US" dirty="0">
                <a:latin typeface="Times New Roman" panose="02020603050405020304" pitchFamily="18" charset="0"/>
                <a:cs typeface="Times New Roman" panose="02020603050405020304" pitchFamily="18" charset="0"/>
              </a:rPr>
              <a:t>Third Quarterly Human Rights Report July-September. 2024:</a:t>
            </a:r>
          </a:p>
          <a:p>
            <a:pPr marL="342909" indent="-342909" algn="just">
              <a:lnSpc>
                <a:spcPct val="107000"/>
              </a:lnSpc>
              <a:spcAft>
                <a:spcPts val="250"/>
              </a:spcAft>
              <a:buFont typeface="+mj-lt"/>
              <a:buAutoNum type="arabicPeriod"/>
            </a:pPr>
            <a:r>
              <a:rPr lang="en-US" dirty="0">
                <a:latin typeface="Times New Roman" panose="02020603050405020304" pitchFamily="18" charset="0"/>
                <a:cs typeface="Times New Roman" panose="02020603050405020304" pitchFamily="18" charset="0"/>
              </a:rPr>
              <a:t>https://www.icnl.org/wp-content/uploads/HRR_July-September_2024_English.pdf</a:t>
            </a:r>
          </a:p>
          <a:p>
            <a:pPr marL="342909" indent="-342909" algn="just">
              <a:lnSpc>
                <a:spcPct val="107000"/>
              </a:lnSpc>
              <a:spcAft>
                <a:spcPts val="250"/>
              </a:spcAft>
              <a:buFont typeface="+mj-lt"/>
              <a:buAutoNum type="arabicPeriod"/>
            </a:pPr>
            <a:r>
              <a:rPr lang="en-US" dirty="0">
                <a:latin typeface="Times New Roman" panose="02020603050405020304" pitchFamily="18" charset="0"/>
                <a:cs typeface="Times New Roman" panose="02020603050405020304" pitchFamily="18" charset="0"/>
              </a:rPr>
              <a:t>M. S. Ahsan et al., “Mental Health Consequences of the July Revolution in Bangladesh: A study on depression and post-traumatic stress disorder among survivors of violence and persecution,” Cureus, May 2025, </a:t>
            </a:r>
            <a:r>
              <a:rPr lang="en-US" dirty="0" err="1">
                <a:latin typeface="Times New Roman" panose="02020603050405020304" pitchFamily="18" charset="0"/>
                <a:cs typeface="Times New Roman" panose="02020603050405020304" pitchFamily="18" charset="0"/>
              </a:rPr>
              <a:t>doi</a:t>
            </a:r>
            <a:r>
              <a:rPr lang="en-US" dirty="0">
                <a:latin typeface="Times New Roman" panose="02020603050405020304" pitchFamily="18" charset="0"/>
                <a:cs typeface="Times New Roman" panose="02020603050405020304" pitchFamily="18" charset="0"/>
              </a:rPr>
              <a:t>: 10.7759/cureus.84358.</a:t>
            </a:r>
          </a:p>
        </p:txBody>
      </p:sp>
      <p:pic>
        <p:nvPicPr>
          <p:cNvPr id="1140" name="Picture 6">
            <a:extLst>
              <a:ext uri="{FF2B5EF4-FFF2-40B4-BE49-F238E27FC236}">
                <a16:creationId xmlns:a16="http://schemas.microsoft.com/office/drawing/2014/main" id="{459C66B6-2105-193E-5152-931D4C9DE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1019" y="18711007"/>
            <a:ext cx="10377287" cy="7017734"/>
          </a:xfrm>
          <a:prstGeom prst="rect">
            <a:avLst/>
          </a:prstGeom>
          <a:noFill/>
          <a:extLst>
            <a:ext uri="{909E8E84-426E-40DD-AFC4-6F175D3DCCD1}">
              <a14:hiddenFill xmlns:a14="http://schemas.microsoft.com/office/drawing/2010/main">
                <a:solidFill>
                  <a:srgbClr val="FFFFFF"/>
                </a:solidFill>
              </a14:hiddenFill>
            </a:ext>
          </a:extLst>
        </p:spPr>
      </p:pic>
      <p:grpSp>
        <p:nvGrpSpPr>
          <p:cNvPr id="1143" name="Group 1142">
            <a:extLst>
              <a:ext uri="{FF2B5EF4-FFF2-40B4-BE49-F238E27FC236}">
                <a16:creationId xmlns:a16="http://schemas.microsoft.com/office/drawing/2014/main" id="{0887F11F-00A2-ECA4-2BDE-95C88109A0FF}"/>
              </a:ext>
            </a:extLst>
          </p:cNvPr>
          <p:cNvGrpSpPr/>
          <p:nvPr/>
        </p:nvGrpSpPr>
        <p:grpSpPr>
          <a:xfrm>
            <a:off x="3575599" y="13224505"/>
            <a:ext cx="22402955" cy="3992729"/>
            <a:chOff x="4987743" y="18993331"/>
            <a:chExt cx="20523199" cy="3742210"/>
          </a:xfrm>
        </p:grpSpPr>
        <p:grpSp>
          <p:nvGrpSpPr>
            <p:cNvPr id="31" name="Group 30">
              <a:extLst>
                <a:ext uri="{FF2B5EF4-FFF2-40B4-BE49-F238E27FC236}">
                  <a16:creationId xmlns:a16="http://schemas.microsoft.com/office/drawing/2014/main" id="{9E7C9519-6545-2DBE-37ED-BD0BAC4D8879}"/>
                </a:ext>
              </a:extLst>
            </p:cNvPr>
            <p:cNvGrpSpPr/>
            <p:nvPr/>
          </p:nvGrpSpPr>
          <p:grpSpPr>
            <a:xfrm>
              <a:off x="4987743" y="20176830"/>
              <a:ext cx="20523199" cy="2558711"/>
              <a:chOff x="7663142" y="15733400"/>
              <a:chExt cx="18228337" cy="2213987"/>
            </a:xfrm>
          </p:grpSpPr>
          <p:sp>
            <p:nvSpPr>
              <p:cNvPr id="32" name="Oval 31">
                <a:extLst>
                  <a:ext uri="{FF2B5EF4-FFF2-40B4-BE49-F238E27FC236}">
                    <a16:creationId xmlns:a16="http://schemas.microsoft.com/office/drawing/2014/main" id="{28FB03E0-C673-D5C3-EC95-8A744AB87823}"/>
                  </a:ext>
                </a:extLst>
              </p:cNvPr>
              <p:cNvSpPr/>
              <p:nvPr/>
            </p:nvSpPr>
            <p:spPr>
              <a:xfrm>
                <a:off x="23678451" y="15733400"/>
                <a:ext cx="2213028" cy="2213987"/>
              </a:xfrm>
              <a:prstGeom prst="ellipse">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7D20E751-6D26-2101-4261-05127FE659F7}"/>
                  </a:ext>
                </a:extLst>
              </p:cNvPr>
              <p:cNvSpPr/>
              <p:nvPr/>
            </p:nvSpPr>
            <p:spPr>
              <a:xfrm>
                <a:off x="23751162"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1" tIns="363554" rIns="362781"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Aug 9, 2025:</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Interim govt formed</a:t>
                </a:r>
              </a:p>
            </p:txBody>
          </p:sp>
          <p:sp>
            <p:nvSpPr>
              <p:cNvPr id="34" name="Teardrop 33">
                <a:extLst>
                  <a:ext uri="{FF2B5EF4-FFF2-40B4-BE49-F238E27FC236}">
                    <a16:creationId xmlns:a16="http://schemas.microsoft.com/office/drawing/2014/main" id="{A88F6EF8-CA9A-D975-409E-6CDA908A1EE8}"/>
                  </a:ext>
                </a:extLst>
              </p:cNvPr>
              <p:cNvSpPr/>
              <p:nvPr/>
            </p:nvSpPr>
            <p:spPr>
              <a:xfrm rot="2700000">
                <a:off x="21388766"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EDC251D2-AA8F-0B62-E1EA-AC925D1C9259}"/>
                  </a:ext>
                </a:extLst>
              </p:cNvPr>
              <p:cNvSpPr/>
              <p:nvPr/>
            </p:nvSpPr>
            <p:spPr>
              <a:xfrm>
                <a:off x="21463558"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1" tIns="363554" rIns="362781"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Aug 5, 2025:</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Prime Minister fled</a:t>
                </a:r>
              </a:p>
            </p:txBody>
          </p:sp>
          <p:sp>
            <p:nvSpPr>
              <p:cNvPr id="36" name="Teardrop 35">
                <a:extLst>
                  <a:ext uri="{FF2B5EF4-FFF2-40B4-BE49-F238E27FC236}">
                    <a16:creationId xmlns:a16="http://schemas.microsoft.com/office/drawing/2014/main" id="{8C11052A-ACE3-C43F-9CC1-F4F0AB111BB6}"/>
                  </a:ext>
                </a:extLst>
              </p:cNvPr>
              <p:cNvSpPr/>
              <p:nvPr/>
            </p:nvSpPr>
            <p:spPr>
              <a:xfrm rot="2700000">
                <a:off x="19101162"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AE07D90D-87E4-1057-D4DA-3C1294B6B1D3}"/>
                  </a:ext>
                </a:extLst>
              </p:cNvPr>
              <p:cNvSpPr/>
              <p:nvPr/>
            </p:nvSpPr>
            <p:spPr>
              <a:xfrm>
                <a:off x="19175954"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2" tIns="363554" rIns="362779"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July 20, 2024:</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Military and curfew were deployed</a:t>
                </a:r>
              </a:p>
            </p:txBody>
          </p:sp>
          <p:sp>
            <p:nvSpPr>
              <p:cNvPr id="38" name="Teardrop 37">
                <a:extLst>
                  <a:ext uri="{FF2B5EF4-FFF2-40B4-BE49-F238E27FC236}">
                    <a16:creationId xmlns:a16="http://schemas.microsoft.com/office/drawing/2014/main" id="{2129810E-4980-D158-99F4-D4C931EF89FE}"/>
                  </a:ext>
                </a:extLst>
              </p:cNvPr>
              <p:cNvSpPr/>
              <p:nvPr/>
            </p:nvSpPr>
            <p:spPr>
              <a:xfrm rot="2700000">
                <a:off x="16813558"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81D0B65B-78C2-0BF6-2636-C8BA67AC7FE0}"/>
                  </a:ext>
                </a:extLst>
              </p:cNvPr>
              <p:cNvSpPr/>
              <p:nvPr/>
            </p:nvSpPr>
            <p:spPr>
              <a:xfrm>
                <a:off x="16888350"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2" tIns="363554" rIns="362779"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July 18-19, 2024: </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Mass state violence, killing, arrest, torture</a:t>
                </a:r>
              </a:p>
            </p:txBody>
          </p:sp>
          <p:sp>
            <p:nvSpPr>
              <p:cNvPr id="40" name="Teardrop 39">
                <a:extLst>
                  <a:ext uri="{FF2B5EF4-FFF2-40B4-BE49-F238E27FC236}">
                    <a16:creationId xmlns:a16="http://schemas.microsoft.com/office/drawing/2014/main" id="{DA5F5394-6456-F3D5-8332-CFB96A62EAA4}"/>
                  </a:ext>
                </a:extLst>
              </p:cNvPr>
              <p:cNvSpPr/>
              <p:nvPr/>
            </p:nvSpPr>
            <p:spPr>
              <a:xfrm rot="2700000">
                <a:off x="14525954"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CA3AA60F-E8F3-D146-292B-CC3C5BBE5F88}"/>
                  </a:ext>
                </a:extLst>
              </p:cNvPr>
              <p:cNvSpPr/>
              <p:nvPr/>
            </p:nvSpPr>
            <p:spPr>
              <a:xfrm>
                <a:off x="14600746"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2" tIns="363554" rIns="362779"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July 17, 2024: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Massive Student Protest at DU, Internet shutdown</a:t>
                </a:r>
              </a:p>
            </p:txBody>
          </p:sp>
          <p:sp>
            <p:nvSpPr>
              <p:cNvPr id="42" name="Teardrop 41">
                <a:extLst>
                  <a:ext uri="{FF2B5EF4-FFF2-40B4-BE49-F238E27FC236}">
                    <a16:creationId xmlns:a16="http://schemas.microsoft.com/office/drawing/2014/main" id="{42B41F1B-2AC8-96B6-D8F8-9B9852945F43}"/>
                  </a:ext>
                </a:extLst>
              </p:cNvPr>
              <p:cNvSpPr/>
              <p:nvPr/>
            </p:nvSpPr>
            <p:spPr>
              <a:xfrm rot="2700000">
                <a:off x="12238350"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20232385-6E34-97A6-F3D2-09F2AB03BE6F}"/>
                  </a:ext>
                </a:extLst>
              </p:cNvPr>
              <p:cNvSpPr/>
              <p:nvPr/>
            </p:nvSpPr>
            <p:spPr>
              <a:xfrm>
                <a:off x="12313142"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2" tIns="363554" rIns="362779"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July 15, 2024:</a:t>
                </a:r>
              </a:p>
              <a:p>
                <a:pPr algn="ctr" defTabSz="914460">
                  <a:lnSpc>
                    <a:spcPct val="90000"/>
                  </a:lnSpc>
                  <a:spcBef>
                    <a:spcPct val="0"/>
                  </a:spcBef>
                  <a:spcAft>
                    <a:spcPct val="35000"/>
                  </a:spcAft>
                </a:pPr>
                <a:r>
                  <a:rPr lang="en-US" sz="2400" dirty="0">
                    <a:latin typeface="Times New Roman" panose="02020603050405020304" pitchFamily="18" charset="0"/>
                    <a:cs typeface="Times New Roman" panose="02020603050405020304" pitchFamily="18" charset="0"/>
                  </a:rPr>
                  <a:t>Extrajudicially killed (Abu Sayed) by police</a:t>
                </a:r>
              </a:p>
            </p:txBody>
          </p:sp>
          <p:sp>
            <p:nvSpPr>
              <p:cNvPr id="44" name="Teardrop 43">
                <a:extLst>
                  <a:ext uri="{FF2B5EF4-FFF2-40B4-BE49-F238E27FC236}">
                    <a16:creationId xmlns:a16="http://schemas.microsoft.com/office/drawing/2014/main" id="{62531F48-E3E1-AC9D-D4B5-1E8C9C461E3F}"/>
                  </a:ext>
                </a:extLst>
              </p:cNvPr>
              <p:cNvSpPr/>
              <p:nvPr/>
            </p:nvSpPr>
            <p:spPr>
              <a:xfrm rot="2700000">
                <a:off x="9950746"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8715C70A-7D90-1BAB-B1F9-C61DB8EE6030}"/>
                  </a:ext>
                </a:extLst>
              </p:cNvPr>
              <p:cNvSpPr/>
              <p:nvPr/>
            </p:nvSpPr>
            <p:spPr>
              <a:xfrm>
                <a:off x="10025538"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2" tIns="363554" rIns="362779"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July 14, 2024:</a:t>
                </a:r>
              </a:p>
              <a:p>
                <a:pPr algn="ctr" defTabSz="914460">
                  <a:lnSpc>
                    <a:spcPct val="90000"/>
                  </a:lnSpc>
                  <a:spcBef>
                    <a:spcPct val="0"/>
                  </a:spcBef>
                  <a:spcAft>
                    <a:spcPct val="35000"/>
                  </a:spcAft>
                </a:pPr>
                <a:r>
                  <a:rPr lang="en-US" sz="2400" dirty="0">
                    <a:latin typeface="Times New Roman" panose="02020603050405020304" pitchFamily="18" charset="0"/>
                    <a:cs typeface="Times New Roman" panose="02020603050405020304" pitchFamily="18" charset="0"/>
                  </a:rPr>
                  <a:t>State Violence Against Student Protesters</a:t>
                </a:r>
              </a:p>
            </p:txBody>
          </p:sp>
          <p:sp>
            <p:nvSpPr>
              <p:cNvPr id="46" name="Teardrop 45">
                <a:extLst>
                  <a:ext uri="{FF2B5EF4-FFF2-40B4-BE49-F238E27FC236}">
                    <a16:creationId xmlns:a16="http://schemas.microsoft.com/office/drawing/2014/main" id="{D20F6306-970C-B188-2E67-2C7204E6A8FE}"/>
                  </a:ext>
                </a:extLst>
              </p:cNvPr>
              <p:cNvSpPr/>
              <p:nvPr/>
            </p:nvSpPr>
            <p:spPr>
              <a:xfrm rot="2700000">
                <a:off x="7663142" y="15733469"/>
                <a:ext cx="2213461" cy="2213461"/>
              </a:xfrm>
              <a:prstGeom prst="teardrop">
                <a:avLst>
                  <a:gd name="adj" fmla="val 100000"/>
                </a:avLst>
              </a:prstGeom>
            </p:spPr>
            <p:style>
              <a:lnRef idx="2">
                <a:schemeClr val="accent6"/>
              </a:lnRef>
              <a:fillRef idx="1">
                <a:schemeClr val="lt1"/>
              </a:fillRef>
              <a:effectRef idx="0">
                <a:schemeClr val="accent6"/>
              </a:effectRef>
              <a:fontRef idx="minor">
                <a:schemeClr val="dk1"/>
              </a:fontRef>
            </p:style>
            <p:txBody>
              <a:bodyPr/>
              <a:lstStyle/>
              <a:p>
                <a:endParaRPr lang="en-US" sz="2400">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43BC8799-2843-3FC7-29AE-DEC175A9B179}"/>
                  </a:ext>
                </a:extLst>
              </p:cNvPr>
              <p:cNvSpPr/>
              <p:nvPr/>
            </p:nvSpPr>
            <p:spPr>
              <a:xfrm>
                <a:off x="7737935" y="15807213"/>
                <a:ext cx="2065741" cy="2066362"/>
              </a:xfrm>
              <a:custGeom>
                <a:avLst/>
                <a:gdLst>
                  <a:gd name="connsiteX0" fmla="*/ 0 w 2065741"/>
                  <a:gd name="connsiteY0" fmla="*/ 1033181 h 2066362"/>
                  <a:gd name="connsiteX1" fmla="*/ 1032871 w 2065741"/>
                  <a:gd name="connsiteY1" fmla="*/ 0 h 2066362"/>
                  <a:gd name="connsiteX2" fmla="*/ 2065742 w 2065741"/>
                  <a:gd name="connsiteY2" fmla="*/ 1033181 h 2066362"/>
                  <a:gd name="connsiteX3" fmla="*/ 1032871 w 2065741"/>
                  <a:gd name="connsiteY3" fmla="*/ 2066362 h 2066362"/>
                  <a:gd name="connsiteX4" fmla="*/ 0 w 2065741"/>
                  <a:gd name="connsiteY4" fmla="*/ 1033181 h 2066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741" h="2066362">
                    <a:moveTo>
                      <a:pt x="0" y="1033181"/>
                    </a:moveTo>
                    <a:cubicBezTo>
                      <a:pt x="0" y="462571"/>
                      <a:pt x="462432" y="0"/>
                      <a:pt x="1032871" y="0"/>
                    </a:cubicBezTo>
                    <a:cubicBezTo>
                      <a:pt x="1603310" y="0"/>
                      <a:pt x="2065742" y="462571"/>
                      <a:pt x="2065742" y="1033181"/>
                    </a:cubicBezTo>
                    <a:cubicBezTo>
                      <a:pt x="2065742" y="1603791"/>
                      <a:pt x="1603310" y="2066362"/>
                      <a:pt x="1032871" y="2066362"/>
                    </a:cubicBezTo>
                    <a:cubicBezTo>
                      <a:pt x="462432" y="2066362"/>
                      <a:pt x="0" y="1603791"/>
                      <a:pt x="0" y="1033181"/>
                    </a:cubicBezTo>
                    <a:close/>
                  </a:path>
                </a:pathLst>
              </a:custGeom>
            </p:spPr>
            <p:style>
              <a:lnRef idx="2">
                <a:schemeClr val="accent6"/>
              </a:lnRef>
              <a:fillRef idx="1">
                <a:schemeClr val="lt1"/>
              </a:fillRef>
              <a:effectRef idx="0">
                <a:schemeClr val="accent6"/>
              </a:effectRef>
              <a:fontRef idx="minor">
                <a:schemeClr val="dk1"/>
              </a:fontRef>
            </p:style>
            <p:txBody>
              <a:bodyPr spcFirstLastPara="0" vert="horz" wrap="square" lIns="362781" tIns="363554" rIns="362781" bIns="363554" numCol="1" spcCol="1270" anchor="ctr" anchorCtr="0">
                <a:noAutofit/>
              </a:bodyPr>
              <a:lstStyle/>
              <a:p>
                <a:pPr algn="ctr" defTabSz="91446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June 5, 2024:</a:t>
                </a:r>
              </a:p>
              <a:p>
                <a:pPr algn="ctr" defTabSz="914460">
                  <a:lnSpc>
                    <a:spcPct val="90000"/>
                  </a:lnSpc>
                  <a:spcBef>
                    <a:spcPct val="0"/>
                  </a:spcBef>
                  <a:spcAft>
                    <a:spcPct val="35000"/>
                  </a:spcAft>
                </a:pPr>
                <a:r>
                  <a:rPr lang="en-US" sz="2400" dirty="0">
                    <a:latin typeface="Times New Roman" panose="02020603050405020304" pitchFamily="18" charset="0"/>
                    <a:cs typeface="Times New Roman" panose="02020603050405020304" pitchFamily="18" charset="0"/>
                  </a:rPr>
                  <a:t>Event Began after High Court Order</a:t>
                </a:r>
              </a:p>
            </p:txBody>
          </p:sp>
        </p:grpSp>
        <p:sp>
          <p:nvSpPr>
            <p:cNvPr id="1142" name="TextBox 1141">
              <a:extLst>
                <a:ext uri="{FF2B5EF4-FFF2-40B4-BE49-F238E27FC236}">
                  <a16:creationId xmlns:a16="http://schemas.microsoft.com/office/drawing/2014/main" id="{1F9F4B6B-68F6-4E46-87AB-4AF1318DB1E6}"/>
                </a:ext>
              </a:extLst>
            </p:cNvPr>
            <p:cNvSpPr txBox="1"/>
            <p:nvPr/>
          </p:nvSpPr>
          <p:spPr>
            <a:xfrm>
              <a:off x="10872119" y="18993331"/>
              <a:ext cx="9818020" cy="49039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Timeline</a:t>
              </a:r>
              <a:r>
                <a:rPr lang="en-US" sz="2800" dirty="0">
                  <a:latin typeface="Times New Roman" panose="02020603050405020304" pitchFamily="18" charset="0"/>
                  <a:cs typeface="Times New Roman" panose="02020603050405020304" pitchFamily="18" charset="0"/>
                </a:rPr>
                <a:t> of Significant Events of July Revolution-2024</a:t>
              </a:r>
            </a:p>
          </p:txBody>
        </p:sp>
      </p:grpSp>
      <p:grpSp>
        <p:nvGrpSpPr>
          <p:cNvPr id="1146" name="Group 1145">
            <a:extLst>
              <a:ext uri="{FF2B5EF4-FFF2-40B4-BE49-F238E27FC236}">
                <a16:creationId xmlns:a16="http://schemas.microsoft.com/office/drawing/2014/main" id="{4AEC9488-C318-F013-DC55-23FDEAD932F4}"/>
              </a:ext>
            </a:extLst>
          </p:cNvPr>
          <p:cNvGrpSpPr/>
          <p:nvPr/>
        </p:nvGrpSpPr>
        <p:grpSpPr>
          <a:xfrm>
            <a:off x="445397" y="26175252"/>
            <a:ext cx="7178528" cy="7144515"/>
            <a:chOff x="9357686" y="30833911"/>
            <a:chExt cx="7178528" cy="7314992"/>
          </a:xfrm>
        </p:grpSpPr>
        <p:grpSp>
          <p:nvGrpSpPr>
            <p:cNvPr id="1116" name="Group 1115">
              <a:extLst>
                <a:ext uri="{FF2B5EF4-FFF2-40B4-BE49-F238E27FC236}">
                  <a16:creationId xmlns:a16="http://schemas.microsoft.com/office/drawing/2014/main" id="{0B4852EF-A30B-DA64-222F-0F13B3E2FFDC}"/>
                </a:ext>
              </a:extLst>
            </p:cNvPr>
            <p:cNvGrpSpPr/>
            <p:nvPr/>
          </p:nvGrpSpPr>
          <p:grpSpPr>
            <a:xfrm>
              <a:off x="9357686" y="30833911"/>
              <a:ext cx="7178528" cy="6628838"/>
              <a:chOff x="17391531" y="5072029"/>
              <a:chExt cx="8499948" cy="8014969"/>
            </a:xfrm>
          </p:grpSpPr>
          <p:grpSp>
            <p:nvGrpSpPr>
              <p:cNvPr id="1117" name="Group 1116">
                <a:extLst>
                  <a:ext uri="{FF2B5EF4-FFF2-40B4-BE49-F238E27FC236}">
                    <a16:creationId xmlns:a16="http://schemas.microsoft.com/office/drawing/2014/main" id="{CA958567-4C81-DDE7-B767-678162B30504}"/>
                  </a:ext>
                </a:extLst>
              </p:cNvPr>
              <p:cNvGrpSpPr/>
              <p:nvPr/>
            </p:nvGrpSpPr>
            <p:grpSpPr>
              <a:xfrm>
                <a:off x="17391531" y="5072029"/>
                <a:ext cx="8499948" cy="8014969"/>
                <a:chOff x="4204473" y="2261810"/>
                <a:chExt cx="3665759" cy="3669398"/>
              </a:xfrm>
            </p:grpSpPr>
            <p:sp>
              <p:nvSpPr>
                <p:cNvPr id="1123" name="Freeform: Shape 1122">
                  <a:extLst>
                    <a:ext uri="{FF2B5EF4-FFF2-40B4-BE49-F238E27FC236}">
                      <a16:creationId xmlns:a16="http://schemas.microsoft.com/office/drawing/2014/main" id="{78AE7A27-6532-9F75-995C-8C42A53F392B}"/>
                    </a:ext>
                  </a:extLst>
                </p:cNvPr>
                <p:cNvSpPr/>
                <p:nvPr/>
              </p:nvSpPr>
              <p:spPr>
                <a:xfrm>
                  <a:off x="4215109" y="2276085"/>
                  <a:ext cx="3655123" cy="3655123"/>
                </a:xfrm>
                <a:custGeom>
                  <a:avLst/>
                  <a:gdLst>
                    <a:gd name="connsiteX0" fmla="*/ 1827561 w 3655123"/>
                    <a:gd name="connsiteY0" fmla="*/ 0 h 3655123"/>
                    <a:gd name="connsiteX1" fmla="*/ 3565676 w 3655123"/>
                    <a:gd name="connsiteY1" fmla="*/ 1262814 h 3655123"/>
                    <a:gd name="connsiteX2" fmla="*/ 1827562 w 3655123"/>
                    <a:gd name="connsiteY2" fmla="*/ 1827562 h 3655123"/>
                    <a:gd name="connsiteX3" fmla="*/ 1827561 w 3655123"/>
                    <a:gd name="connsiteY3" fmla="*/ 0 h 3655123"/>
                  </a:gdLst>
                  <a:ahLst/>
                  <a:cxnLst>
                    <a:cxn ang="0">
                      <a:pos x="connsiteX0" y="connsiteY0"/>
                    </a:cxn>
                    <a:cxn ang="0">
                      <a:pos x="connsiteX1" y="connsiteY1"/>
                    </a:cxn>
                    <a:cxn ang="0">
                      <a:pos x="connsiteX2" y="connsiteY2"/>
                    </a:cxn>
                    <a:cxn ang="0">
                      <a:pos x="connsiteX3" y="connsiteY3"/>
                    </a:cxn>
                  </a:cxnLst>
                  <a:rect l="l" t="t" r="r" b="b"/>
                  <a:pathLst>
                    <a:path w="3655123" h="3655123">
                      <a:moveTo>
                        <a:pt x="1827561" y="0"/>
                      </a:moveTo>
                      <a:cubicBezTo>
                        <a:pt x="2619309" y="0"/>
                        <a:pt x="3321012" y="509817"/>
                        <a:pt x="3565676" y="1262814"/>
                      </a:cubicBezTo>
                      <a:lnTo>
                        <a:pt x="1827562" y="1827562"/>
                      </a:lnTo>
                      <a:cubicBezTo>
                        <a:pt x="1827562" y="1218375"/>
                        <a:pt x="1827561" y="609187"/>
                        <a:pt x="1827561" y="0"/>
                      </a:cubicBez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155870" tIns="638621" rIns="633151" bIns="2597966" numCol="1" spcCol="1270" anchor="ctr" anchorCtr="0">
                  <a:noAutofit/>
                </a:bodyPr>
                <a:lstStyle/>
                <a:p>
                  <a:pPr algn="ctr" defTabSz="508033">
                    <a:lnSpc>
                      <a:spcPct val="90000"/>
                    </a:lnSpc>
                    <a:spcBef>
                      <a:spcPct val="0"/>
                    </a:spcBef>
                    <a:spcAft>
                      <a:spcPct val="35000"/>
                    </a:spcAft>
                  </a:pPr>
                  <a:endParaRPr lang="en-US" sz="3657" b="1" dirty="0">
                    <a:solidFill>
                      <a:schemeClr val="bg1"/>
                    </a:solidFill>
                    <a:latin typeface="Times New Roman" panose="02020603050405020304" pitchFamily="18" charset="0"/>
                    <a:cs typeface="Times New Roman" panose="02020603050405020304" pitchFamily="18" charset="0"/>
                  </a:endParaRPr>
                </a:p>
              </p:txBody>
            </p:sp>
            <p:sp>
              <p:nvSpPr>
                <p:cNvPr id="1124" name="Freeform: Shape 1123">
                  <a:extLst>
                    <a:ext uri="{FF2B5EF4-FFF2-40B4-BE49-F238E27FC236}">
                      <a16:creationId xmlns:a16="http://schemas.microsoft.com/office/drawing/2014/main" id="{AA6D61F6-529E-5626-214B-64ADA34A8AC6}"/>
                    </a:ext>
                  </a:extLst>
                </p:cNvPr>
                <p:cNvSpPr/>
                <p:nvPr/>
              </p:nvSpPr>
              <p:spPr>
                <a:xfrm>
                  <a:off x="4207470" y="2261810"/>
                  <a:ext cx="3655123" cy="3655123"/>
                </a:xfrm>
                <a:custGeom>
                  <a:avLst/>
                  <a:gdLst>
                    <a:gd name="connsiteX0" fmla="*/ 3565676 w 3655123"/>
                    <a:gd name="connsiteY0" fmla="*/ 1262814 h 3655123"/>
                    <a:gd name="connsiteX1" fmla="*/ 2901775 w 3655123"/>
                    <a:gd name="connsiteY1" fmla="*/ 3306090 h 3655123"/>
                    <a:gd name="connsiteX2" fmla="*/ 1827562 w 3655123"/>
                    <a:gd name="connsiteY2" fmla="*/ 1827562 h 3655123"/>
                    <a:gd name="connsiteX3" fmla="*/ 3565676 w 3655123"/>
                    <a:gd name="connsiteY3" fmla="*/ 1262814 h 3655123"/>
                  </a:gdLst>
                  <a:ahLst/>
                  <a:cxnLst>
                    <a:cxn ang="0">
                      <a:pos x="connsiteX0" y="connsiteY0"/>
                    </a:cxn>
                    <a:cxn ang="0">
                      <a:pos x="connsiteX1" y="connsiteY1"/>
                    </a:cxn>
                    <a:cxn ang="0">
                      <a:pos x="connsiteX2" y="connsiteY2"/>
                    </a:cxn>
                    <a:cxn ang="0">
                      <a:pos x="connsiteX3" y="connsiteY3"/>
                    </a:cxn>
                  </a:cxnLst>
                  <a:rect l="l" t="t" r="r" b="b"/>
                  <a:pathLst>
                    <a:path w="3655123" h="3655123">
                      <a:moveTo>
                        <a:pt x="3565676" y="1262814"/>
                      </a:moveTo>
                      <a:cubicBezTo>
                        <a:pt x="3810340" y="2015811"/>
                        <a:pt x="3542313" y="2840713"/>
                        <a:pt x="2901775" y="3306090"/>
                      </a:cubicBezTo>
                      <a:lnTo>
                        <a:pt x="1827562" y="1827562"/>
                      </a:lnTo>
                      <a:lnTo>
                        <a:pt x="3565676" y="126281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744669" tIns="1904239" rIns="218405" bIns="1252781" numCol="1" spcCol="1270" anchor="ctr" anchorCtr="0">
                  <a:noAutofit/>
                </a:bodyPr>
                <a:lstStyle/>
                <a:p>
                  <a:pPr algn="ctr" defTabSz="508033">
                    <a:lnSpc>
                      <a:spcPct val="90000"/>
                    </a:lnSpc>
                    <a:spcBef>
                      <a:spcPct val="0"/>
                    </a:spcBef>
                    <a:spcAft>
                      <a:spcPct val="35000"/>
                    </a:spcAft>
                  </a:pPr>
                  <a:endParaRPr lang="en-US" sz="3657" b="1" dirty="0">
                    <a:solidFill>
                      <a:schemeClr val="bg1"/>
                    </a:solidFill>
                    <a:latin typeface="Times New Roman" panose="02020603050405020304" pitchFamily="18" charset="0"/>
                    <a:cs typeface="Times New Roman" panose="02020603050405020304" pitchFamily="18" charset="0"/>
                  </a:endParaRPr>
                </a:p>
              </p:txBody>
            </p:sp>
            <p:sp>
              <p:nvSpPr>
                <p:cNvPr id="1125" name="Freeform: Shape 1124">
                  <a:extLst>
                    <a:ext uri="{FF2B5EF4-FFF2-40B4-BE49-F238E27FC236}">
                      <a16:creationId xmlns:a16="http://schemas.microsoft.com/office/drawing/2014/main" id="{617C8A41-6347-9B69-D8AC-D82C9A22EE2F}"/>
                    </a:ext>
                  </a:extLst>
                </p:cNvPr>
                <p:cNvSpPr/>
                <p:nvPr/>
              </p:nvSpPr>
              <p:spPr>
                <a:xfrm>
                  <a:off x="4204473" y="2261846"/>
                  <a:ext cx="3655123" cy="3655123"/>
                </a:xfrm>
                <a:custGeom>
                  <a:avLst/>
                  <a:gdLst>
                    <a:gd name="connsiteX0" fmla="*/ 2901775 w 3655123"/>
                    <a:gd name="connsiteY0" fmla="*/ 3306090 h 3655123"/>
                    <a:gd name="connsiteX1" fmla="*/ 753347 w 3655123"/>
                    <a:gd name="connsiteY1" fmla="*/ 3306090 h 3655123"/>
                    <a:gd name="connsiteX2" fmla="*/ 1827562 w 3655123"/>
                    <a:gd name="connsiteY2" fmla="*/ 1827562 h 3655123"/>
                    <a:gd name="connsiteX3" fmla="*/ 2901775 w 3655123"/>
                    <a:gd name="connsiteY3" fmla="*/ 3306090 h 3655123"/>
                  </a:gdLst>
                  <a:ahLst/>
                  <a:cxnLst>
                    <a:cxn ang="0">
                      <a:pos x="connsiteX0" y="connsiteY0"/>
                    </a:cxn>
                    <a:cxn ang="0">
                      <a:pos x="connsiteX1" y="connsiteY1"/>
                    </a:cxn>
                    <a:cxn ang="0">
                      <a:pos x="connsiteX2" y="connsiteY2"/>
                    </a:cxn>
                    <a:cxn ang="0">
                      <a:pos x="connsiteX3" y="connsiteY3"/>
                    </a:cxn>
                  </a:cxnLst>
                  <a:rect l="l" t="t" r="r" b="b"/>
                  <a:pathLst>
                    <a:path w="3655123" h="3655123">
                      <a:moveTo>
                        <a:pt x="2901775" y="3306090"/>
                      </a:moveTo>
                      <a:cubicBezTo>
                        <a:pt x="2261238" y="3771468"/>
                        <a:pt x="1393884" y="3771468"/>
                        <a:pt x="753347" y="3306090"/>
                      </a:cubicBezTo>
                      <a:lnTo>
                        <a:pt x="1827562" y="1827562"/>
                      </a:lnTo>
                      <a:lnTo>
                        <a:pt x="2901775" y="330609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357213" tIns="3147478" rIns="1357213" bIns="163703" numCol="1" spcCol="1270" anchor="ctr" anchorCtr="0">
                  <a:noAutofit/>
                </a:bodyPr>
                <a:lstStyle/>
                <a:p>
                  <a:pPr algn="ctr" defTabSz="508033">
                    <a:lnSpc>
                      <a:spcPct val="90000"/>
                    </a:lnSpc>
                    <a:spcBef>
                      <a:spcPct val="0"/>
                    </a:spcBef>
                    <a:spcAft>
                      <a:spcPct val="35000"/>
                    </a:spcAft>
                  </a:pPr>
                  <a:endParaRPr lang="en-US" sz="3657" b="1" dirty="0">
                    <a:solidFill>
                      <a:schemeClr val="bg1"/>
                    </a:solidFill>
                    <a:latin typeface="Times New Roman" panose="02020603050405020304" pitchFamily="18" charset="0"/>
                    <a:cs typeface="Times New Roman" panose="02020603050405020304" pitchFamily="18" charset="0"/>
                  </a:endParaRPr>
                </a:p>
              </p:txBody>
            </p:sp>
            <p:sp>
              <p:nvSpPr>
                <p:cNvPr id="1126" name="Freeform: Shape 1125">
                  <a:extLst>
                    <a:ext uri="{FF2B5EF4-FFF2-40B4-BE49-F238E27FC236}">
                      <a16:creationId xmlns:a16="http://schemas.microsoft.com/office/drawing/2014/main" id="{CC6ED4BB-67C1-D07B-1FAA-2EAD7E3E96CB}"/>
                    </a:ext>
                  </a:extLst>
                </p:cNvPr>
                <p:cNvSpPr/>
                <p:nvPr/>
              </p:nvSpPr>
              <p:spPr>
                <a:xfrm>
                  <a:off x="4204473" y="2261846"/>
                  <a:ext cx="3655123" cy="3655123"/>
                </a:xfrm>
                <a:custGeom>
                  <a:avLst/>
                  <a:gdLst>
                    <a:gd name="connsiteX0" fmla="*/ 753348 w 3655123"/>
                    <a:gd name="connsiteY0" fmla="*/ 3306090 h 3655123"/>
                    <a:gd name="connsiteX1" fmla="*/ 89447 w 3655123"/>
                    <a:gd name="connsiteY1" fmla="*/ 1262814 h 3655123"/>
                    <a:gd name="connsiteX2" fmla="*/ 1827562 w 3655123"/>
                    <a:gd name="connsiteY2" fmla="*/ 1827562 h 3655123"/>
                    <a:gd name="connsiteX3" fmla="*/ 753348 w 3655123"/>
                    <a:gd name="connsiteY3" fmla="*/ 3306090 h 3655123"/>
                  </a:gdLst>
                  <a:ahLst/>
                  <a:cxnLst>
                    <a:cxn ang="0">
                      <a:pos x="connsiteX0" y="connsiteY0"/>
                    </a:cxn>
                    <a:cxn ang="0">
                      <a:pos x="connsiteX1" y="connsiteY1"/>
                    </a:cxn>
                    <a:cxn ang="0">
                      <a:pos x="connsiteX2" y="connsiteY2"/>
                    </a:cxn>
                    <a:cxn ang="0">
                      <a:pos x="connsiteX3" y="connsiteY3"/>
                    </a:cxn>
                  </a:cxnLst>
                  <a:rect l="l" t="t" r="r" b="b"/>
                  <a:pathLst>
                    <a:path w="3655123" h="3655123">
                      <a:moveTo>
                        <a:pt x="753348" y="3306090"/>
                      </a:moveTo>
                      <a:cubicBezTo>
                        <a:pt x="112811" y="2840712"/>
                        <a:pt x="-155216" y="2015811"/>
                        <a:pt x="89447" y="1262814"/>
                      </a:cubicBezTo>
                      <a:lnTo>
                        <a:pt x="1827562" y="1827562"/>
                      </a:lnTo>
                      <a:lnTo>
                        <a:pt x="753348" y="3306090"/>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13432" tIns="1904239" rIns="2749641" bIns="1252779" numCol="1" spcCol="1270" anchor="ctr" anchorCtr="0">
                  <a:noAutofit/>
                </a:bodyPr>
                <a:lstStyle/>
                <a:p>
                  <a:pPr algn="ctr" defTabSz="508033">
                    <a:lnSpc>
                      <a:spcPct val="90000"/>
                    </a:lnSpc>
                    <a:spcBef>
                      <a:spcPct val="0"/>
                    </a:spcBef>
                    <a:spcAft>
                      <a:spcPct val="35000"/>
                    </a:spcAft>
                  </a:pPr>
                  <a:endParaRPr lang="en-US" sz="3657" b="1" dirty="0">
                    <a:solidFill>
                      <a:schemeClr val="bg1"/>
                    </a:solidFill>
                    <a:latin typeface="Times New Roman" panose="02020603050405020304" pitchFamily="18" charset="0"/>
                    <a:cs typeface="Times New Roman" panose="02020603050405020304" pitchFamily="18" charset="0"/>
                  </a:endParaRPr>
                </a:p>
              </p:txBody>
            </p:sp>
            <p:sp>
              <p:nvSpPr>
                <p:cNvPr id="1127" name="Freeform: Shape 1126">
                  <a:extLst>
                    <a:ext uri="{FF2B5EF4-FFF2-40B4-BE49-F238E27FC236}">
                      <a16:creationId xmlns:a16="http://schemas.microsoft.com/office/drawing/2014/main" id="{C41FA15A-CF52-81BF-9896-B6296A4D08BE}"/>
                    </a:ext>
                  </a:extLst>
                </p:cNvPr>
                <p:cNvSpPr/>
                <p:nvPr/>
              </p:nvSpPr>
              <p:spPr>
                <a:xfrm>
                  <a:off x="4204473" y="2261846"/>
                  <a:ext cx="3655123" cy="3655123"/>
                </a:xfrm>
                <a:custGeom>
                  <a:avLst/>
                  <a:gdLst>
                    <a:gd name="connsiteX0" fmla="*/ 89447 w 3655123"/>
                    <a:gd name="connsiteY0" fmla="*/ 1262814 h 3655123"/>
                    <a:gd name="connsiteX1" fmla="*/ 1827562 w 3655123"/>
                    <a:gd name="connsiteY1" fmla="*/ 0 h 3655123"/>
                    <a:gd name="connsiteX2" fmla="*/ 1827562 w 3655123"/>
                    <a:gd name="connsiteY2" fmla="*/ 1827562 h 3655123"/>
                    <a:gd name="connsiteX3" fmla="*/ 89447 w 3655123"/>
                    <a:gd name="connsiteY3" fmla="*/ 1262814 h 3655123"/>
                  </a:gdLst>
                  <a:ahLst/>
                  <a:cxnLst>
                    <a:cxn ang="0">
                      <a:pos x="connsiteX0" y="connsiteY0"/>
                    </a:cxn>
                    <a:cxn ang="0">
                      <a:pos x="connsiteX1" y="connsiteY1"/>
                    </a:cxn>
                    <a:cxn ang="0">
                      <a:pos x="connsiteX2" y="connsiteY2"/>
                    </a:cxn>
                    <a:cxn ang="0">
                      <a:pos x="connsiteX3" y="connsiteY3"/>
                    </a:cxn>
                  </a:cxnLst>
                  <a:rect l="l" t="t" r="r" b="b"/>
                  <a:pathLst>
                    <a:path w="3655123" h="3655123">
                      <a:moveTo>
                        <a:pt x="89447" y="1262814"/>
                      </a:moveTo>
                      <a:cubicBezTo>
                        <a:pt x="334111" y="509817"/>
                        <a:pt x="1035814" y="0"/>
                        <a:pt x="1827562" y="0"/>
                      </a:cubicBezTo>
                      <a:lnTo>
                        <a:pt x="1827562" y="1827562"/>
                      </a:lnTo>
                      <a:lnTo>
                        <a:pt x="89447" y="1262814"/>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623702" tIns="651053" rIns="2165318" bIns="2585534" numCol="1" spcCol="1270" anchor="ctr" anchorCtr="0">
                  <a:noAutofit/>
                </a:bodyPr>
                <a:lstStyle/>
                <a:p>
                  <a:pPr algn="ctr" defTabSz="508033">
                    <a:lnSpc>
                      <a:spcPct val="90000"/>
                    </a:lnSpc>
                    <a:spcBef>
                      <a:spcPct val="0"/>
                    </a:spcBef>
                    <a:spcAft>
                      <a:spcPct val="35000"/>
                    </a:spcAft>
                  </a:pPr>
                  <a:endParaRPr lang="en-US" sz="3657" b="1" dirty="0">
                    <a:solidFill>
                      <a:schemeClr val="bg1"/>
                    </a:solidFill>
                    <a:latin typeface="Times New Roman" panose="02020603050405020304" pitchFamily="18" charset="0"/>
                    <a:cs typeface="Times New Roman" panose="02020603050405020304" pitchFamily="18" charset="0"/>
                  </a:endParaRPr>
                </a:p>
              </p:txBody>
            </p:sp>
            <p:sp>
              <p:nvSpPr>
                <p:cNvPr id="1128" name="Oval 1127">
                  <a:extLst>
                    <a:ext uri="{FF2B5EF4-FFF2-40B4-BE49-F238E27FC236}">
                      <a16:creationId xmlns:a16="http://schemas.microsoft.com/office/drawing/2014/main" id="{595C42AD-A189-00AE-C6EB-4D7F41FC8B9D}"/>
                    </a:ext>
                  </a:extLst>
                </p:cNvPr>
                <p:cNvSpPr/>
                <p:nvPr/>
              </p:nvSpPr>
              <p:spPr>
                <a:xfrm>
                  <a:off x="5349239" y="3444239"/>
                  <a:ext cx="1371600" cy="137160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4503" tIns="52251" rIns="104503" bIns="52251" numCol="1" spcCol="0" rtlCol="0" fromWordArt="0" anchor="ctr" anchorCtr="0" forceAA="0" compatLnSpc="1">
                  <a:prstTxWarp prst="textNoShape">
                    <a:avLst/>
                  </a:prstTxWarp>
                  <a:noAutofit/>
                </a:bodyPr>
                <a:lstStyle/>
                <a:p>
                  <a:pPr algn="ctr"/>
                  <a:endParaRPr lang="en-US" sz="2744" b="1">
                    <a:solidFill>
                      <a:schemeClr val="bg1"/>
                    </a:solidFill>
                    <a:latin typeface="Times New Roman" panose="02020603050405020304" pitchFamily="18" charset="0"/>
                    <a:cs typeface="Times New Roman" panose="02020603050405020304" pitchFamily="18" charset="0"/>
                  </a:endParaRPr>
                </a:p>
              </p:txBody>
            </p:sp>
            <p:sp>
              <p:nvSpPr>
                <p:cNvPr id="1129" name="Rectangle: Rounded Corners 1128">
                  <a:extLst>
                    <a:ext uri="{FF2B5EF4-FFF2-40B4-BE49-F238E27FC236}">
                      <a16:creationId xmlns:a16="http://schemas.microsoft.com/office/drawing/2014/main" id="{69CE548F-E044-AEBC-7692-B345079DEC8D}"/>
                    </a:ext>
                  </a:extLst>
                </p:cNvPr>
                <p:cNvSpPr/>
                <p:nvPr/>
              </p:nvSpPr>
              <p:spPr>
                <a:xfrm>
                  <a:off x="5402785" y="3910136"/>
                  <a:ext cx="1287170" cy="467977"/>
                </a:xfrm>
                <a:prstGeom prst="roundRect">
                  <a:avLst>
                    <a:gd name="adj" fmla="val 50000"/>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87" b="1" dirty="0">
                      <a:solidFill>
                        <a:schemeClr val="tx1"/>
                      </a:solidFill>
                      <a:latin typeface="Times New Roman" panose="02020603050405020304" pitchFamily="18" charset="0"/>
                      <a:cs typeface="Times New Roman" panose="02020603050405020304" pitchFamily="18" charset="0"/>
                    </a:rPr>
                    <a:t>Transitional</a:t>
                  </a:r>
                  <a:r>
                    <a:rPr lang="en-US" sz="2057" b="1" dirty="0">
                      <a:solidFill>
                        <a:schemeClr val="tx1"/>
                      </a:solidFill>
                      <a:latin typeface="Times New Roman" panose="02020603050405020304" pitchFamily="18" charset="0"/>
                      <a:cs typeface="Times New Roman" panose="02020603050405020304" pitchFamily="18" charset="0"/>
                    </a:rPr>
                    <a:t> Justice Process</a:t>
                  </a:r>
                </a:p>
              </p:txBody>
            </p:sp>
            <p:sp>
              <p:nvSpPr>
                <p:cNvPr id="1130" name="Oval 1129">
                  <a:extLst>
                    <a:ext uri="{FF2B5EF4-FFF2-40B4-BE49-F238E27FC236}">
                      <a16:creationId xmlns:a16="http://schemas.microsoft.com/office/drawing/2014/main" id="{048BFF5C-C21E-5FE3-15AE-0BB3A5ABECEE}"/>
                    </a:ext>
                  </a:extLst>
                </p:cNvPr>
                <p:cNvSpPr/>
                <p:nvPr/>
              </p:nvSpPr>
              <p:spPr>
                <a:xfrm>
                  <a:off x="6149340" y="2423160"/>
                  <a:ext cx="182880" cy="18288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4503" tIns="52251" rIns="104503" bIns="52251" numCol="1" spcCol="0" rtlCol="0" fromWordArt="0" anchor="ctr" anchorCtr="0" forceAA="0" compatLnSpc="1">
                  <a:prstTxWarp prst="textNoShape">
                    <a:avLst/>
                  </a:prstTxWarp>
                  <a:noAutofit/>
                </a:bodyPr>
                <a:lstStyle/>
                <a:p>
                  <a:pPr algn="ctr"/>
                  <a:r>
                    <a:rPr lang="en-US" sz="2744" b="1" dirty="0">
                      <a:solidFill>
                        <a:schemeClr val="tx1"/>
                      </a:solidFill>
                      <a:latin typeface="Times New Roman" panose="02020603050405020304" pitchFamily="18" charset="0"/>
                      <a:cs typeface="Times New Roman" panose="02020603050405020304" pitchFamily="18" charset="0"/>
                    </a:rPr>
                    <a:t>1</a:t>
                  </a:r>
                </a:p>
              </p:txBody>
            </p:sp>
            <p:sp>
              <p:nvSpPr>
                <p:cNvPr id="1131" name="Oval 1130">
                  <a:extLst>
                    <a:ext uri="{FF2B5EF4-FFF2-40B4-BE49-F238E27FC236}">
                      <a16:creationId xmlns:a16="http://schemas.microsoft.com/office/drawing/2014/main" id="{8160A482-556C-EC66-0515-C70E55FFA433}"/>
                    </a:ext>
                  </a:extLst>
                </p:cNvPr>
                <p:cNvSpPr/>
                <p:nvPr/>
              </p:nvSpPr>
              <p:spPr>
                <a:xfrm>
                  <a:off x="7437120" y="3726974"/>
                  <a:ext cx="182880" cy="18288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4503" tIns="52251" rIns="104503" bIns="52251" numCol="1" spcCol="0" rtlCol="0" fromWordArt="0" anchor="ctr" anchorCtr="0" forceAA="0" compatLnSpc="1">
                  <a:prstTxWarp prst="textNoShape">
                    <a:avLst/>
                  </a:prstTxWarp>
                  <a:noAutofit/>
                </a:bodyPr>
                <a:lstStyle/>
                <a:p>
                  <a:pPr algn="ctr"/>
                  <a:r>
                    <a:rPr lang="en-US" sz="2744" b="1" dirty="0">
                      <a:solidFill>
                        <a:schemeClr val="tx1"/>
                      </a:solidFill>
                      <a:latin typeface="Times New Roman" panose="02020603050405020304" pitchFamily="18" charset="0"/>
                      <a:cs typeface="Times New Roman" panose="02020603050405020304" pitchFamily="18" charset="0"/>
                    </a:rPr>
                    <a:t>2</a:t>
                  </a:r>
                </a:p>
              </p:txBody>
            </p:sp>
            <p:sp>
              <p:nvSpPr>
                <p:cNvPr id="1132" name="Oval 1131">
                  <a:extLst>
                    <a:ext uri="{FF2B5EF4-FFF2-40B4-BE49-F238E27FC236}">
                      <a16:creationId xmlns:a16="http://schemas.microsoft.com/office/drawing/2014/main" id="{3C64FE29-E356-EC8D-E76C-AE72ED8177C1}"/>
                    </a:ext>
                  </a:extLst>
                </p:cNvPr>
                <p:cNvSpPr/>
                <p:nvPr/>
              </p:nvSpPr>
              <p:spPr>
                <a:xfrm>
                  <a:off x="6583679" y="5359241"/>
                  <a:ext cx="182880" cy="18288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4503" tIns="52251" rIns="104503" bIns="52251" numCol="1" spcCol="0" rtlCol="0" fromWordArt="0" anchor="ctr" anchorCtr="0" forceAA="0" compatLnSpc="1">
                  <a:prstTxWarp prst="textNoShape">
                    <a:avLst/>
                  </a:prstTxWarp>
                  <a:noAutofit/>
                </a:bodyPr>
                <a:lstStyle/>
                <a:p>
                  <a:pPr algn="ctr"/>
                  <a:r>
                    <a:rPr lang="en-US" sz="2744" b="1" dirty="0">
                      <a:solidFill>
                        <a:schemeClr val="tx1"/>
                      </a:solidFill>
                      <a:latin typeface="Times New Roman" panose="02020603050405020304" pitchFamily="18" charset="0"/>
                      <a:cs typeface="Times New Roman" panose="02020603050405020304" pitchFamily="18" charset="0"/>
                    </a:rPr>
                    <a:t>3</a:t>
                  </a:r>
                </a:p>
              </p:txBody>
            </p:sp>
            <p:sp>
              <p:nvSpPr>
                <p:cNvPr id="1133" name="Oval 1132">
                  <a:extLst>
                    <a:ext uri="{FF2B5EF4-FFF2-40B4-BE49-F238E27FC236}">
                      <a16:creationId xmlns:a16="http://schemas.microsoft.com/office/drawing/2014/main" id="{D71052C9-ABCB-2D09-4A78-9813AF3417DC}"/>
                    </a:ext>
                  </a:extLst>
                </p:cNvPr>
                <p:cNvSpPr/>
                <p:nvPr/>
              </p:nvSpPr>
              <p:spPr>
                <a:xfrm>
                  <a:off x="4762500" y="5013960"/>
                  <a:ext cx="182880" cy="18288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4503" tIns="52251" rIns="104503" bIns="52251" numCol="1" spcCol="0" rtlCol="0" fromWordArt="0" anchor="ctr" anchorCtr="0" forceAA="0" compatLnSpc="1">
                  <a:prstTxWarp prst="textNoShape">
                    <a:avLst/>
                  </a:prstTxWarp>
                  <a:noAutofit/>
                </a:bodyPr>
                <a:lstStyle/>
                <a:p>
                  <a:pPr algn="ctr"/>
                  <a:r>
                    <a:rPr lang="en-US" sz="2744" b="1" dirty="0">
                      <a:solidFill>
                        <a:schemeClr val="tx1"/>
                      </a:solidFill>
                      <a:latin typeface="Times New Roman" panose="02020603050405020304" pitchFamily="18" charset="0"/>
                      <a:cs typeface="Times New Roman" panose="02020603050405020304" pitchFamily="18" charset="0"/>
                    </a:rPr>
                    <a:t>4</a:t>
                  </a:r>
                </a:p>
              </p:txBody>
            </p:sp>
            <p:sp>
              <p:nvSpPr>
                <p:cNvPr id="1134" name="Oval 1133">
                  <a:extLst>
                    <a:ext uri="{FF2B5EF4-FFF2-40B4-BE49-F238E27FC236}">
                      <a16:creationId xmlns:a16="http://schemas.microsoft.com/office/drawing/2014/main" id="{EF39D841-EED5-14A8-1FA6-83391BB6497E}"/>
                    </a:ext>
                  </a:extLst>
                </p:cNvPr>
                <p:cNvSpPr/>
                <p:nvPr/>
              </p:nvSpPr>
              <p:spPr>
                <a:xfrm>
                  <a:off x="4495798" y="3169919"/>
                  <a:ext cx="182880" cy="182880"/>
                </a:xfrm>
                <a:prstGeom prst="ellipse">
                  <a:avLst/>
                </a:prstGeom>
                <a:ln>
                  <a:solidFill>
                    <a:schemeClr val="bg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104503" tIns="52251" rIns="104503" bIns="52251" numCol="1" spcCol="0" rtlCol="0" fromWordArt="0" anchor="ctr" anchorCtr="0" forceAA="0" compatLnSpc="1">
                  <a:prstTxWarp prst="textNoShape">
                    <a:avLst/>
                  </a:prstTxWarp>
                  <a:noAutofit/>
                </a:bodyPr>
                <a:lstStyle/>
                <a:p>
                  <a:pPr algn="ctr"/>
                  <a:r>
                    <a:rPr lang="en-US" sz="2744" b="1" dirty="0">
                      <a:solidFill>
                        <a:schemeClr val="tx1"/>
                      </a:solidFill>
                      <a:latin typeface="Times New Roman" panose="02020603050405020304" pitchFamily="18" charset="0"/>
                      <a:cs typeface="Times New Roman" panose="02020603050405020304" pitchFamily="18" charset="0"/>
                    </a:rPr>
                    <a:t>5</a:t>
                  </a:r>
                </a:p>
              </p:txBody>
            </p:sp>
          </p:grpSp>
          <p:sp>
            <p:nvSpPr>
              <p:cNvPr id="1118" name="TextBox 1117">
                <a:extLst>
                  <a:ext uri="{FF2B5EF4-FFF2-40B4-BE49-F238E27FC236}">
                    <a16:creationId xmlns:a16="http://schemas.microsoft.com/office/drawing/2014/main" id="{9C29334C-4D1D-DD50-1155-0CDBF3F7D004}"/>
                  </a:ext>
                </a:extLst>
              </p:cNvPr>
              <p:cNvSpPr txBox="1"/>
              <p:nvPr/>
            </p:nvSpPr>
            <p:spPr>
              <a:xfrm>
                <a:off x="22435418" y="6206652"/>
                <a:ext cx="2561979" cy="1857126"/>
              </a:xfrm>
              <a:prstGeom prst="rect">
                <a:avLst/>
              </a:prstGeom>
              <a:noFill/>
            </p:spPr>
            <p:txBody>
              <a:bodyPr wrap="square" rtlCol="0">
                <a:spAutoFit/>
              </a:bodyPr>
              <a:lstStyle/>
              <a:p>
                <a:r>
                  <a:rPr lang="en-US" sz="2287" b="1" dirty="0">
                    <a:solidFill>
                      <a:schemeClr val="bg1"/>
                    </a:solidFill>
                    <a:latin typeface="Times New Roman" panose="02020603050405020304" pitchFamily="18" charset="0"/>
                    <a:cs typeface="Times New Roman" panose="02020603050405020304" pitchFamily="18" charset="0"/>
                  </a:rPr>
                  <a:t>Truth and Reconciliation Commission (TRC)</a:t>
                </a:r>
              </a:p>
            </p:txBody>
          </p:sp>
          <p:sp>
            <p:nvSpPr>
              <p:cNvPr id="1119" name="TextBox 1118">
                <a:extLst>
                  <a:ext uri="{FF2B5EF4-FFF2-40B4-BE49-F238E27FC236}">
                    <a16:creationId xmlns:a16="http://schemas.microsoft.com/office/drawing/2014/main" id="{EA28CE1B-86B1-4E9B-1FB2-D0302EAA40F1}"/>
                  </a:ext>
                </a:extLst>
              </p:cNvPr>
              <p:cNvSpPr txBox="1"/>
              <p:nvPr/>
            </p:nvSpPr>
            <p:spPr>
              <a:xfrm>
                <a:off x="23154723" y="9566697"/>
                <a:ext cx="2561979" cy="898559"/>
              </a:xfrm>
              <a:prstGeom prst="rect">
                <a:avLst/>
              </a:prstGeom>
              <a:noFill/>
            </p:spPr>
            <p:txBody>
              <a:bodyPr wrap="square" rtlCol="0">
                <a:spAutoFit/>
              </a:bodyPr>
              <a:lstStyle/>
              <a:p>
                <a:pPr algn="ctr" defTabSz="508033">
                  <a:lnSpc>
                    <a:spcPct val="90000"/>
                  </a:lnSpc>
                  <a:spcBef>
                    <a:spcPct val="0"/>
                  </a:spcBef>
                  <a:spcAft>
                    <a:spcPct val="35000"/>
                  </a:spcAft>
                </a:pPr>
                <a:r>
                  <a:rPr lang="en-US" sz="2287" b="1" dirty="0">
                    <a:solidFill>
                      <a:schemeClr val="bg1"/>
                    </a:solidFill>
                    <a:latin typeface="Times New Roman" panose="02020603050405020304" pitchFamily="18" charset="0"/>
                    <a:cs typeface="Times New Roman" panose="02020603050405020304" pitchFamily="18" charset="0"/>
                  </a:rPr>
                  <a:t>Criminal Justice</a:t>
                </a:r>
              </a:p>
            </p:txBody>
          </p:sp>
          <p:sp>
            <p:nvSpPr>
              <p:cNvPr id="1120" name="TextBox 1119">
                <a:extLst>
                  <a:ext uri="{FF2B5EF4-FFF2-40B4-BE49-F238E27FC236}">
                    <a16:creationId xmlns:a16="http://schemas.microsoft.com/office/drawing/2014/main" id="{F686340F-279C-1021-067D-CDC388DC06D0}"/>
                  </a:ext>
                </a:extLst>
              </p:cNvPr>
              <p:cNvSpPr txBox="1"/>
              <p:nvPr/>
            </p:nvSpPr>
            <p:spPr>
              <a:xfrm>
                <a:off x="20448338" y="11624578"/>
                <a:ext cx="2561979" cy="506431"/>
              </a:xfrm>
              <a:prstGeom prst="rect">
                <a:avLst/>
              </a:prstGeom>
              <a:noFill/>
            </p:spPr>
            <p:txBody>
              <a:bodyPr wrap="square" rtlCol="0">
                <a:spAutoFit/>
              </a:bodyPr>
              <a:lstStyle/>
              <a:p>
                <a:pPr algn="ctr" defTabSz="508033">
                  <a:lnSpc>
                    <a:spcPct val="90000"/>
                  </a:lnSpc>
                  <a:spcBef>
                    <a:spcPct val="0"/>
                  </a:spcBef>
                  <a:spcAft>
                    <a:spcPct val="35000"/>
                  </a:spcAft>
                </a:pPr>
                <a:r>
                  <a:rPr lang="en-US" sz="2287" b="1" dirty="0">
                    <a:solidFill>
                      <a:schemeClr val="bg1"/>
                    </a:solidFill>
                    <a:latin typeface="Times New Roman" panose="02020603050405020304" pitchFamily="18" charset="0"/>
                    <a:cs typeface="Times New Roman" panose="02020603050405020304" pitchFamily="18" charset="0"/>
                  </a:rPr>
                  <a:t>Reparations</a:t>
                </a:r>
              </a:p>
            </p:txBody>
          </p:sp>
          <p:sp>
            <p:nvSpPr>
              <p:cNvPr id="1121" name="TextBox 1120">
                <a:extLst>
                  <a:ext uri="{FF2B5EF4-FFF2-40B4-BE49-F238E27FC236}">
                    <a16:creationId xmlns:a16="http://schemas.microsoft.com/office/drawing/2014/main" id="{222F2A35-6E22-9946-029F-8C78C1FD4B02}"/>
                  </a:ext>
                </a:extLst>
              </p:cNvPr>
              <p:cNvSpPr txBox="1"/>
              <p:nvPr/>
            </p:nvSpPr>
            <p:spPr>
              <a:xfrm>
                <a:off x="17608128" y="9568529"/>
                <a:ext cx="2561979" cy="898559"/>
              </a:xfrm>
              <a:prstGeom prst="rect">
                <a:avLst/>
              </a:prstGeom>
              <a:noFill/>
            </p:spPr>
            <p:txBody>
              <a:bodyPr wrap="square" rtlCol="0">
                <a:spAutoFit/>
              </a:bodyPr>
              <a:lstStyle/>
              <a:p>
                <a:pPr algn="ctr" defTabSz="508033">
                  <a:lnSpc>
                    <a:spcPct val="90000"/>
                  </a:lnSpc>
                  <a:spcBef>
                    <a:spcPct val="0"/>
                  </a:spcBef>
                  <a:spcAft>
                    <a:spcPct val="35000"/>
                  </a:spcAft>
                </a:pPr>
                <a:r>
                  <a:rPr lang="en-US" sz="2287" b="1" dirty="0">
                    <a:solidFill>
                      <a:schemeClr val="bg1"/>
                    </a:solidFill>
                    <a:latin typeface="Times New Roman" panose="02020603050405020304" pitchFamily="18" charset="0"/>
                    <a:cs typeface="Times New Roman" panose="02020603050405020304" pitchFamily="18" charset="0"/>
                  </a:rPr>
                  <a:t>Institutional Reform</a:t>
                </a:r>
              </a:p>
            </p:txBody>
          </p:sp>
          <p:sp>
            <p:nvSpPr>
              <p:cNvPr id="1122" name="TextBox 1121">
                <a:extLst>
                  <a:ext uri="{FF2B5EF4-FFF2-40B4-BE49-F238E27FC236}">
                    <a16:creationId xmlns:a16="http://schemas.microsoft.com/office/drawing/2014/main" id="{9990DDCF-8757-FD35-1A11-0A4879B84645}"/>
                  </a:ext>
                </a:extLst>
              </p:cNvPr>
              <p:cNvSpPr txBox="1"/>
              <p:nvPr/>
            </p:nvSpPr>
            <p:spPr>
              <a:xfrm>
                <a:off x="18797681" y="6438528"/>
                <a:ext cx="2561979" cy="898559"/>
              </a:xfrm>
              <a:prstGeom prst="rect">
                <a:avLst/>
              </a:prstGeom>
              <a:noFill/>
            </p:spPr>
            <p:txBody>
              <a:bodyPr wrap="square" rtlCol="0">
                <a:spAutoFit/>
              </a:bodyPr>
              <a:lstStyle/>
              <a:p>
                <a:pPr algn="ctr" defTabSz="508033">
                  <a:lnSpc>
                    <a:spcPct val="90000"/>
                  </a:lnSpc>
                  <a:spcBef>
                    <a:spcPct val="0"/>
                  </a:spcBef>
                  <a:spcAft>
                    <a:spcPct val="35000"/>
                  </a:spcAft>
                </a:pPr>
                <a:r>
                  <a:rPr lang="en-US" sz="2287" b="1" dirty="0">
                    <a:solidFill>
                      <a:schemeClr val="bg1"/>
                    </a:solidFill>
                    <a:latin typeface="Times New Roman" panose="02020603050405020304" pitchFamily="18" charset="0"/>
                    <a:cs typeface="Times New Roman" panose="02020603050405020304" pitchFamily="18" charset="0"/>
                  </a:rPr>
                  <a:t>Institutional Reform</a:t>
                </a:r>
              </a:p>
            </p:txBody>
          </p:sp>
        </p:grpSp>
        <p:sp>
          <p:nvSpPr>
            <p:cNvPr id="1144" name="TextBox 1143">
              <a:extLst>
                <a:ext uri="{FF2B5EF4-FFF2-40B4-BE49-F238E27FC236}">
                  <a16:creationId xmlns:a16="http://schemas.microsoft.com/office/drawing/2014/main" id="{7342ACF3-B6E9-F943-3D86-A732E766C919}"/>
                </a:ext>
              </a:extLst>
            </p:cNvPr>
            <p:cNvSpPr txBox="1"/>
            <p:nvPr/>
          </p:nvSpPr>
          <p:spPr>
            <a:xfrm>
              <a:off x="9357686" y="37613198"/>
              <a:ext cx="7178528" cy="5357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Fig. 4: Key Mechanism of Transitional Justice  </a:t>
              </a:r>
            </a:p>
          </p:txBody>
        </p:sp>
      </p:grpSp>
      <p:graphicFrame>
        <p:nvGraphicFramePr>
          <p:cNvPr id="1145" name="Chart 1144">
            <a:extLst>
              <a:ext uri="{FF2B5EF4-FFF2-40B4-BE49-F238E27FC236}">
                <a16:creationId xmlns:a16="http://schemas.microsoft.com/office/drawing/2014/main" id="{9C8F2556-BB30-0D74-C55E-577176A6D391}"/>
              </a:ext>
            </a:extLst>
          </p:cNvPr>
          <p:cNvGraphicFramePr>
            <a:graphicFrameLocks/>
          </p:cNvGraphicFramePr>
          <p:nvPr>
            <p:extLst>
              <p:ext uri="{D42A27DB-BD31-4B8C-83A1-F6EECF244321}">
                <p14:modId xmlns:p14="http://schemas.microsoft.com/office/powerpoint/2010/main" val="3576632302"/>
              </p:ext>
            </p:extLst>
          </p:nvPr>
        </p:nvGraphicFramePr>
        <p:xfrm>
          <a:off x="9730743" y="18817034"/>
          <a:ext cx="8250275" cy="632366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48" name="Content Placeholder 3">
            <a:extLst>
              <a:ext uri="{FF2B5EF4-FFF2-40B4-BE49-F238E27FC236}">
                <a16:creationId xmlns:a16="http://schemas.microsoft.com/office/drawing/2014/main" id="{4116BEC6-E65E-FE74-E9DC-E65E3D34E1EE}"/>
              </a:ext>
            </a:extLst>
          </p:cNvPr>
          <p:cNvGraphicFramePr>
            <a:graphicFrameLocks/>
          </p:cNvGraphicFramePr>
          <p:nvPr>
            <p:extLst>
              <p:ext uri="{D42A27DB-BD31-4B8C-83A1-F6EECF244321}">
                <p14:modId xmlns:p14="http://schemas.microsoft.com/office/powerpoint/2010/main" val="3530344384"/>
              </p:ext>
            </p:extLst>
          </p:nvPr>
        </p:nvGraphicFramePr>
        <p:xfrm>
          <a:off x="8255087" y="29946640"/>
          <a:ext cx="8252579" cy="4730716"/>
        </p:xfrm>
        <a:graphic>
          <a:graphicData uri="http://schemas.openxmlformats.org/drawingml/2006/table">
            <a:tbl>
              <a:tblPr firstRow="1" firstCol="1" bandRow="1"/>
              <a:tblGrid>
                <a:gridCol w="2240882">
                  <a:extLst>
                    <a:ext uri="{9D8B030D-6E8A-4147-A177-3AD203B41FA5}">
                      <a16:colId xmlns:a16="http://schemas.microsoft.com/office/drawing/2014/main" val="1735055088"/>
                    </a:ext>
                  </a:extLst>
                </a:gridCol>
                <a:gridCol w="2278867">
                  <a:extLst>
                    <a:ext uri="{9D8B030D-6E8A-4147-A177-3AD203B41FA5}">
                      <a16:colId xmlns:a16="http://schemas.microsoft.com/office/drawing/2014/main" val="921085286"/>
                    </a:ext>
                  </a:extLst>
                </a:gridCol>
                <a:gridCol w="3732830">
                  <a:extLst>
                    <a:ext uri="{9D8B030D-6E8A-4147-A177-3AD203B41FA5}">
                      <a16:colId xmlns:a16="http://schemas.microsoft.com/office/drawing/2014/main" val="2501709895"/>
                    </a:ext>
                  </a:extLst>
                </a:gridCol>
              </a:tblGrid>
              <a:tr h="400408">
                <a:tc gridSpan="3">
                  <a:txBody>
                    <a:bodyPr/>
                    <a:lstStyle/>
                    <a:p>
                      <a:pPr marL="0" marR="0" algn="l" fontAlgn="ctr">
                        <a:lnSpc>
                          <a:spcPct val="115000"/>
                        </a:lnSpc>
                        <a:spcAft>
                          <a:spcPts val="800"/>
                        </a:spcAft>
                        <a:buNone/>
                      </a:pPr>
                      <a:r>
                        <a:rPr lang="en-US" sz="2200" dirty="0">
                          <a:solidFill>
                            <a:schemeClr val="tx1"/>
                          </a:solidFill>
                          <a:latin typeface="Times New Roman" panose="02020603050405020304" pitchFamily="18" charset="0"/>
                          <a:cs typeface="Times New Roman" panose="02020603050405020304" pitchFamily="18" charset="0"/>
                        </a:rPr>
                        <a:t>Table 1: Transitional Justice Process: Bangladesh (post-apartheid)</a:t>
                      </a:r>
                      <a:endParaRPr lang="en-US" sz="2200" b="0" i="0" u="none" strike="noStrike" dirty="0">
                        <a:solidFill>
                          <a:schemeClr val="tx1"/>
                        </a:solidFill>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pPr marL="0" marR="0" algn="ctr" fontAlgn="ctr">
                        <a:lnSpc>
                          <a:spcPct val="115000"/>
                        </a:lnSpc>
                        <a:spcAft>
                          <a:spcPts val="800"/>
                        </a:spcAft>
                        <a:buNone/>
                      </a:pPr>
                      <a:endParaRPr lang="en-US" sz="2800" b="0" i="0" u="none" strike="noStrike" dirty="0">
                        <a:solidFill>
                          <a:schemeClr val="bg1"/>
                        </a:solidFill>
                        <a:effectLst/>
                        <a:latin typeface="Arial" panose="020B0604020202020204" pitchFamily="34"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3D63"/>
                    </a:solidFill>
                  </a:tcPr>
                </a:tc>
                <a:tc hMerge="1">
                  <a:txBody>
                    <a:bodyPr/>
                    <a:lstStyle/>
                    <a:p>
                      <a:pPr marL="0" marR="0" algn="ctr" fontAlgn="ctr">
                        <a:lnSpc>
                          <a:spcPct val="115000"/>
                        </a:lnSpc>
                        <a:spcAft>
                          <a:spcPts val="800"/>
                        </a:spcAft>
                        <a:buNone/>
                      </a:pPr>
                      <a:endParaRPr lang="en-US" sz="2800" b="0" i="0" u="none" strike="noStrike" dirty="0">
                        <a:solidFill>
                          <a:schemeClr val="bg1"/>
                        </a:solidFill>
                        <a:effectLst/>
                        <a:latin typeface="Arial" panose="020B0604020202020204" pitchFamily="34"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3D63"/>
                    </a:solidFill>
                  </a:tcPr>
                </a:tc>
                <a:extLst>
                  <a:ext uri="{0D108BD9-81ED-4DB2-BD59-A6C34878D82A}">
                    <a16:rowId xmlns:a16="http://schemas.microsoft.com/office/drawing/2014/main" val="1915545608"/>
                  </a:ext>
                </a:extLst>
              </a:tr>
              <a:tr h="785980">
                <a:tc>
                  <a:txBody>
                    <a:bodyPr/>
                    <a:lstStyle/>
                    <a:p>
                      <a:pPr marL="0" marR="0" algn="ctr" fontAlgn="ctr">
                        <a:lnSpc>
                          <a:spcPct val="115000"/>
                        </a:lnSpc>
                        <a:spcAft>
                          <a:spcPts val="800"/>
                        </a:spcAft>
                        <a:buNone/>
                      </a:pPr>
                      <a:r>
                        <a:rPr lang="en-US" sz="22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Pillar</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3D63"/>
                    </a:solidFill>
                  </a:tcPr>
                </a:tc>
                <a:tc>
                  <a:txBody>
                    <a:bodyPr/>
                    <a:lstStyle/>
                    <a:p>
                      <a:pPr marL="0" marR="0" algn="ctr" fontAlgn="ctr">
                        <a:lnSpc>
                          <a:spcPct val="115000"/>
                        </a:lnSpc>
                        <a:spcAft>
                          <a:spcPts val="800"/>
                        </a:spcAft>
                        <a:buNone/>
                      </a:pPr>
                      <a:r>
                        <a:rPr lang="en-US" sz="22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Status /Execution?</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3D63"/>
                    </a:solidFill>
                  </a:tcPr>
                </a:tc>
                <a:tc>
                  <a:txBody>
                    <a:bodyPr/>
                    <a:lstStyle/>
                    <a:p>
                      <a:pPr marL="0" marR="0" algn="ctr" fontAlgn="ctr">
                        <a:lnSpc>
                          <a:spcPct val="115000"/>
                        </a:lnSpc>
                        <a:spcAft>
                          <a:spcPts val="800"/>
                        </a:spcAft>
                        <a:buNone/>
                      </a:pPr>
                      <a:r>
                        <a:rPr lang="en-US" sz="2200" b="1"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Recommendation</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153D63"/>
                    </a:solidFill>
                  </a:tcPr>
                </a:tc>
                <a:extLst>
                  <a:ext uri="{0D108BD9-81ED-4DB2-BD59-A6C34878D82A}">
                    <a16:rowId xmlns:a16="http://schemas.microsoft.com/office/drawing/2014/main" val="572421272"/>
                  </a:ext>
                </a:extLst>
              </a:tr>
              <a:tr h="400408">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TRC</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Not Yet</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July </a:t>
                      </a:r>
                      <a:r>
                        <a:rPr lang="en-US" sz="22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Shonod</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178667531"/>
                  </a:ext>
                </a:extLst>
              </a:tr>
              <a:tr h="785980">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Criminal Justice</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Partial</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Crime against humanity trail accomplishment</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extLst>
                  <a:ext uri="{0D108BD9-81ED-4DB2-BD59-A6C34878D82A}">
                    <a16:rowId xmlns:a16="http://schemas.microsoft.com/office/drawing/2014/main" val="1219341549"/>
                  </a:ext>
                </a:extLst>
              </a:tr>
              <a:tr h="785980">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Reparations</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Yes</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Monetary compensation</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extLst>
                  <a:ext uri="{0D108BD9-81ED-4DB2-BD59-A6C34878D82A}">
                    <a16:rowId xmlns:a16="http://schemas.microsoft.com/office/drawing/2014/main" val="914702861"/>
                  </a:ext>
                </a:extLst>
              </a:tr>
              <a:tr h="785980">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Institutional Reform</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Not Yet</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New Constitution, police reform</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a:noFill/>
                    </a:lnB>
                    <a:noFill/>
                  </a:tcPr>
                </a:tc>
                <a:extLst>
                  <a:ext uri="{0D108BD9-81ED-4DB2-BD59-A6C34878D82A}">
                    <a16:rowId xmlns:a16="http://schemas.microsoft.com/office/drawing/2014/main" val="68699718"/>
                  </a:ext>
                </a:extLst>
              </a:tr>
              <a:tr h="785980">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Memorialization</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w="34925" cap="flat" cmpd="dbl"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22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 Partial</a:t>
                      </a:r>
                      <a:endParaRPr lang="en-US" sz="2200" b="0" i="0" u="none" strike="noStrike">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w="34925" cap="flat" cmpd="dbl"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22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Apartheid Museum, national remembrance days</a:t>
                      </a:r>
                      <a:endParaRPr lang="en-US" sz="2200" b="0" i="0" u="none" strike="noStrike" dirty="0">
                        <a:effectLst/>
                        <a:latin typeface="Times New Roman" panose="02020603050405020304" pitchFamily="18" charset="0"/>
                        <a:cs typeface="Times New Roman" panose="02020603050405020304" pitchFamily="18" charset="0"/>
                      </a:endParaRPr>
                    </a:p>
                  </a:txBody>
                  <a:tcPr marL="106822" marR="106822" marT="14836" marB="0" anchor="ctr">
                    <a:lnL>
                      <a:noFill/>
                    </a:lnL>
                    <a:lnR>
                      <a:noFill/>
                    </a:lnR>
                    <a:lnT>
                      <a:noFill/>
                    </a:lnT>
                    <a:lnB w="34925" cap="flat" cmpd="dbl" algn="ctr">
                      <a:solidFill>
                        <a:srgbClr val="000000"/>
                      </a:solidFill>
                      <a:prstDash val="solid"/>
                      <a:round/>
                      <a:headEnd type="none" w="med" len="med"/>
                      <a:tailEnd type="none" w="med" len="med"/>
                    </a:lnB>
                    <a:noFill/>
                  </a:tcPr>
                </a:tc>
                <a:extLst>
                  <a:ext uri="{0D108BD9-81ED-4DB2-BD59-A6C34878D82A}">
                    <a16:rowId xmlns:a16="http://schemas.microsoft.com/office/drawing/2014/main" val="1287214045"/>
                  </a:ext>
                </a:extLst>
              </a:tr>
            </a:tbl>
          </a:graphicData>
        </a:graphic>
      </p:graphicFrame>
      <p:sp>
        <p:nvSpPr>
          <p:cNvPr id="1153" name="TextBox 1152">
            <a:extLst>
              <a:ext uri="{FF2B5EF4-FFF2-40B4-BE49-F238E27FC236}">
                <a16:creationId xmlns:a16="http://schemas.microsoft.com/office/drawing/2014/main" id="{968F2ACE-C448-F242-6882-871F188E3F9B}"/>
              </a:ext>
            </a:extLst>
          </p:cNvPr>
          <p:cNvSpPr txBox="1"/>
          <p:nvPr/>
        </p:nvSpPr>
        <p:spPr>
          <a:xfrm>
            <a:off x="9189894" y="36336416"/>
            <a:ext cx="9980397" cy="3323987"/>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absence of transitional justice mechanisms, such as truth commissions, legal accountability, reparations, and institutional reform, has historically proved to be the failure of revolutions and the resurgence of authoritarianism.</a:t>
            </a:r>
          </a:p>
          <a:p>
            <a:pPr algn="just"/>
            <a:endParaRPr lang="en-US" sz="1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In this context, the July Monsoon Revolution represents a profound generational shift, with Gen Z at the forefront. Their movement calls for the urgent implementation of a hybrid, UN-recommended transitional justice framework that combines institutional reform with a victim-centered healing process. It further demands a new social contract rooted in dignity, equity, accountability, and inclusive peacebuilding—mobilizing all sectors of society to co-create a just and transformative future for Bangladesh 2.0.</a:t>
            </a:r>
          </a:p>
        </p:txBody>
      </p:sp>
      <p:sp>
        <p:nvSpPr>
          <p:cNvPr id="1154" name="Rectangle 673">
            <a:extLst>
              <a:ext uri="{FF2B5EF4-FFF2-40B4-BE49-F238E27FC236}">
                <a16:creationId xmlns:a16="http://schemas.microsoft.com/office/drawing/2014/main" id="{B31DBF11-3BE5-732D-B7F4-3C1A26489DAC}"/>
              </a:ext>
            </a:extLst>
          </p:cNvPr>
          <p:cNvSpPr>
            <a:spLocks noChangeArrowheads="1"/>
          </p:cNvSpPr>
          <p:nvPr/>
        </p:nvSpPr>
        <p:spPr bwMode="auto">
          <a:xfrm>
            <a:off x="9189894" y="35628337"/>
            <a:ext cx="9980398" cy="545706"/>
          </a:xfrm>
          <a:prstGeom prst="rect">
            <a:avLst/>
          </a:prstGeom>
          <a:solidFill>
            <a:srgbClr val="00704A"/>
          </a:solidFill>
          <a:ln>
            <a:solidFill>
              <a:srgbClr val="00704A"/>
            </a:solidFill>
          </a:ln>
        </p:spPr>
        <p:txBody>
          <a:bodyPr wrap="square" lIns="52748" tIns="26374" rIns="52748" bIns="26374">
            <a:spAutoFit/>
          </a:bodyPr>
          <a:lstStyle>
            <a:lvl1pPr defTabSz="527050">
              <a:spcBef>
                <a:spcPct val="20000"/>
              </a:spcBef>
              <a:buChar char="•"/>
              <a:defRPr sz="8200">
                <a:solidFill>
                  <a:schemeClr val="tx1"/>
                </a:solidFill>
                <a:latin typeface="Times New Roman" panose="02020603050405020304" pitchFamily="18" charset="0"/>
                <a:ea typeface="MS PGothic" panose="020B0600070205080204" pitchFamily="34" charset="-128"/>
              </a:defRPr>
            </a:lvl1pPr>
            <a:lvl2pPr marL="742950" indent="-285750" defTabSz="527050">
              <a:spcBef>
                <a:spcPct val="20000"/>
              </a:spcBef>
              <a:buChar char="–"/>
              <a:defRPr sz="7200">
                <a:solidFill>
                  <a:schemeClr val="tx1"/>
                </a:solidFill>
                <a:latin typeface="Times New Roman" panose="02020603050405020304" pitchFamily="18" charset="0"/>
                <a:ea typeface="MS PGothic" panose="020B0600070205080204" pitchFamily="34" charset="-128"/>
              </a:defRPr>
            </a:lvl2pPr>
            <a:lvl3pPr marL="1143000" indent="-228600" defTabSz="527050">
              <a:spcBef>
                <a:spcPct val="20000"/>
              </a:spcBef>
              <a:buChar char="•"/>
              <a:defRPr sz="6100">
                <a:solidFill>
                  <a:schemeClr val="tx1"/>
                </a:solidFill>
                <a:latin typeface="Times New Roman" panose="02020603050405020304" pitchFamily="18" charset="0"/>
                <a:ea typeface="MS PGothic" panose="020B0600070205080204" pitchFamily="34" charset="-128"/>
              </a:defRPr>
            </a:lvl3pPr>
            <a:lvl4pPr marL="1600200" indent="-228600" defTabSz="527050">
              <a:spcBef>
                <a:spcPct val="20000"/>
              </a:spcBef>
              <a:buChar char="–"/>
              <a:defRPr sz="5100">
                <a:solidFill>
                  <a:schemeClr val="tx1"/>
                </a:solidFill>
                <a:latin typeface="Times New Roman" panose="02020603050405020304" pitchFamily="18" charset="0"/>
                <a:ea typeface="MS PGothic" panose="020B0600070205080204" pitchFamily="34" charset="-128"/>
              </a:defRPr>
            </a:lvl4pPr>
            <a:lvl5pPr marL="2057400" indent="-228600" defTabSz="527050">
              <a:spcBef>
                <a:spcPct val="20000"/>
              </a:spcBef>
              <a:buChar char="»"/>
              <a:defRPr sz="5100">
                <a:solidFill>
                  <a:schemeClr val="tx1"/>
                </a:solidFill>
                <a:latin typeface="Times New Roman" panose="02020603050405020304" pitchFamily="18" charset="0"/>
                <a:ea typeface="MS PGothic" panose="020B0600070205080204" pitchFamily="34" charset="-128"/>
              </a:defRPr>
            </a:lvl5pPr>
            <a:lvl6pPr marL="25146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6pPr>
            <a:lvl7pPr marL="29718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7pPr>
            <a:lvl8pPr marL="34290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8pPr>
            <a:lvl9pPr marL="3886200" indent="-228600" defTabSz="527050" eaLnBrk="0" fontAlgn="base" hangingPunct="0">
              <a:spcBef>
                <a:spcPct val="20000"/>
              </a:spcBef>
              <a:spcAft>
                <a:spcPct val="0"/>
              </a:spcAft>
              <a:buChar char="»"/>
              <a:defRPr sz="5100">
                <a:solidFill>
                  <a:schemeClr val="tx1"/>
                </a:solidFill>
                <a:latin typeface="Times New Roman" panose="02020603050405020304" pitchFamily="18" charset="0"/>
                <a:ea typeface="MS PGothic" panose="020B0600070205080204" pitchFamily="34" charset="-128"/>
              </a:defRPr>
            </a:lvl9pPr>
          </a:lstStyle>
          <a:p>
            <a:pPr algn="ctr">
              <a:spcBef>
                <a:spcPct val="0"/>
              </a:spcBef>
              <a:buFontTx/>
              <a:buNone/>
            </a:pPr>
            <a:r>
              <a:rPr lang="en-US" altLang="en-US" sz="3200" b="1" dirty="0">
                <a:solidFill>
                  <a:schemeClr val="bg1"/>
                </a:solidFill>
                <a:cs typeface="Times New Roman" panose="02020603050405020304" pitchFamily="18" charset="0"/>
              </a:rPr>
              <a:t>Discussion and Conclusion</a:t>
            </a:r>
          </a:p>
        </p:txBody>
      </p:sp>
      <p:sp>
        <p:nvSpPr>
          <p:cNvPr id="1155" name="Rectangle 1154">
            <a:extLst>
              <a:ext uri="{FF2B5EF4-FFF2-40B4-BE49-F238E27FC236}">
                <a16:creationId xmlns:a16="http://schemas.microsoft.com/office/drawing/2014/main" id="{8A775EBA-1B7B-31D5-345E-521F497EB717}"/>
              </a:ext>
            </a:extLst>
          </p:cNvPr>
          <p:cNvSpPr/>
          <p:nvPr/>
        </p:nvSpPr>
        <p:spPr>
          <a:xfrm>
            <a:off x="9835925" y="7405989"/>
            <a:ext cx="9601200" cy="676656"/>
          </a:xfrm>
          <a:prstGeom prst="rect">
            <a:avLst/>
          </a:prstGeom>
          <a:solidFill>
            <a:srgbClr val="00704A"/>
          </a:solidFill>
          <a:ln>
            <a:solidFill>
              <a:srgbClr val="0070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kern="100" dirty="0">
                <a:latin typeface="Times New Roman" panose="02020603050405020304" pitchFamily="18" charset="0"/>
                <a:ea typeface="Calibri" panose="020F0502020204030204" pitchFamily="34" charset="0"/>
                <a:cs typeface="Times New Roman" panose="02020603050405020304" pitchFamily="18" charset="0"/>
              </a:rPr>
              <a:t>Introduction</a:t>
            </a:r>
            <a:endParaRPr lang="en-US" sz="3200" dirty="0">
              <a:latin typeface="Times New Roman" panose="02020603050405020304" pitchFamily="18" charset="0"/>
              <a:cs typeface="Times New Roman" panose="02020603050405020304" pitchFamily="18" charset="0"/>
            </a:endParaRPr>
          </a:p>
        </p:txBody>
      </p:sp>
      <p:sp>
        <p:nvSpPr>
          <p:cNvPr id="1156" name="TextBox 1155">
            <a:extLst>
              <a:ext uri="{FF2B5EF4-FFF2-40B4-BE49-F238E27FC236}">
                <a16:creationId xmlns:a16="http://schemas.microsoft.com/office/drawing/2014/main" id="{264BB244-7A49-EAE1-CB48-2C14FB1B7212}"/>
              </a:ext>
            </a:extLst>
          </p:cNvPr>
          <p:cNvSpPr txBox="1"/>
          <p:nvPr/>
        </p:nvSpPr>
        <p:spPr>
          <a:xfrm>
            <a:off x="9866405" y="8157083"/>
            <a:ext cx="9601200" cy="5429692"/>
          </a:xfrm>
          <a:prstGeom prst="rect">
            <a:avLst/>
          </a:prstGeom>
          <a:noFill/>
        </p:spPr>
        <p:txBody>
          <a:bodyPr wrap="square">
            <a:spAutoFit/>
          </a:bodyPr>
          <a:lstStyle/>
          <a:p>
            <a:pPr algn="just">
              <a:spcBef>
                <a:spcPts val="1000"/>
              </a:spcBef>
              <a:spcAft>
                <a:spcPts val="343"/>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This article explores the role of transitional justice in shaping Bangladesh 2.0 following the 2024 Gen Z-led July Monsoon Revolution. It analyzes the movement’s demands for justice, accountability, and healing in response to decades of repression and post-liberation trauma. The study investigates global best practices for addressing crimes against humanity and proposes a decolonized, victim-centered Truth and Healing Commission. Key objectives include assessing post-revolution civic discourse, identifying barriers to a just welfare state, aligning reforms with Gen Z's vision, and promoting inclusive, community-based reconciliation that centers marginalized voices. While Google Scholar retrieves over a thousand entries on the July Monsoon Revolution, there remains a critical research gap in studies specifically focused on transitional justice, institutional reform, and the mental health challenges faced by survivors.</a:t>
            </a:r>
          </a:p>
          <a:p>
            <a:pPr algn="just">
              <a:spcBef>
                <a:spcPts val="1000"/>
              </a:spcBef>
              <a:spcAft>
                <a:spcPts val="343"/>
              </a:spcAft>
            </a:pPr>
            <a:endParaRPr lang="en-US" sz="24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57" name="Rectangle 1156">
            <a:extLst>
              <a:ext uri="{FF2B5EF4-FFF2-40B4-BE49-F238E27FC236}">
                <a16:creationId xmlns:a16="http://schemas.microsoft.com/office/drawing/2014/main" id="{B9A6879C-2617-A534-2402-3FCA3E9A84D6}"/>
              </a:ext>
            </a:extLst>
          </p:cNvPr>
          <p:cNvSpPr/>
          <p:nvPr/>
        </p:nvSpPr>
        <p:spPr>
          <a:xfrm>
            <a:off x="19571437" y="7405989"/>
            <a:ext cx="9601200" cy="676656"/>
          </a:xfrm>
          <a:prstGeom prst="rect">
            <a:avLst/>
          </a:prstGeom>
          <a:solidFill>
            <a:srgbClr val="00704A"/>
          </a:solidFill>
          <a:ln>
            <a:solidFill>
              <a:srgbClr val="0070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kern="100" dirty="0">
                <a:latin typeface="Times New Roman" panose="02020603050405020304" pitchFamily="18" charset="0"/>
                <a:ea typeface="Calibri" panose="020F0502020204030204" pitchFamily="34" charset="0"/>
                <a:cs typeface="Times New Roman" panose="02020603050405020304" pitchFamily="18" charset="0"/>
              </a:rPr>
              <a:t>Methodology</a:t>
            </a:r>
            <a:endParaRPr lang="en-US" sz="3200" dirty="0">
              <a:latin typeface="Times New Roman" panose="02020603050405020304" pitchFamily="18" charset="0"/>
              <a:cs typeface="Times New Roman" panose="02020603050405020304" pitchFamily="18" charset="0"/>
            </a:endParaRPr>
          </a:p>
        </p:txBody>
      </p:sp>
      <p:sp>
        <p:nvSpPr>
          <p:cNvPr id="1158" name="TextBox 1157">
            <a:extLst>
              <a:ext uri="{FF2B5EF4-FFF2-40B4-BE49-F238E27FC236}">
                <a16:creationId xmlns:a16="http://schemas.microsoft.com/office/drawing/2014/main" id="{9F2BBC42-C29F-788F-91BC-7CA96D38C242}"/>
              </a:ext>
            </a:extLst>
          </p:cNvPr>
          <p:cNvSpPr txBox="1"/>
          <p:nvPr/>
        </p:nvSpPr>
        <p:spPr>
          <a:xfrm>
            <a:off x="19571437" y="8194180"/>
            <a:ext cx="9515563" cy="3416320"/>
          </a:xfrm>
          <a:prstGeom prst="rect">
            <a:avLst/>
          </a:prstGeom>
          <a:noFill/>
        </p:spPr>
        <p:txBody>
          <a:bodyPr wrap="square">
            <a:spAutoFit/>
          </a:bodyPr>
          <a:lstStyle/>
          <a:p>
            <a:pPr algn="just">
              <a:spcBef>
                <a:spcPts val="1200"/>
              </a:spcBef>
              <a:spcAft>
                <a:spcPts val="343"/>
              </a:spcAf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The methodology integrates analysis of primary statistics from the UN OHCHR Fact-Finding Mission (2025) report, Human Rights Watch’s (HRW) statements, Amnesty International portal report, and </a:t>
            </a:r>
            <a:r>
              <a:rPr lang="en-US" sz="2400" kern="100" dirty="0" err="1">
                <a:latin typeface="Times New Roman" panose="02020603050405020304" pitchFamily="18" charset="0"/>
                <a:ea typeface="Calibri" panose="020F0502020204030204" pitchFamily="34" charset="0"/>
                <a:cs typeface="Times New Roman" panose="02020603050405020304" pitchFamily="18" charset="0"/>
              </a:rPr>
              <a:t>Odhikar’s</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human rights monitoring report, along with Case studies from post-revolutionary nations (Argentina, Germany, Rwanda, South Africa). In addition to analyzing international human rights defender reports, a study was conducted to examine social media narratives, scholarly literature, youth declarations, national news media articles, and digital campaigns, capturing the discourse of Gen Z protest.</a:t>
            </a:r>
          </a:p>
        </p:txBody>
      </p:sp>
      <p:sp>
        <p:nvSpPr>
          <p:cNvPr id="1160" name="TextBox 1159">
            <a:extLst>
              <a:ext uri="{FF2B5EF4-FFF2-40B4-BE49-F238E27FC236}">
                <a16:creationId xmlns:a16="http://schemas.microsoft.com/office/drawing/2014/main" id="{41727B8B-B2A2-47BD-0473-1980BCD054AE}"/>
              </a:ext>
            </a:extLst>
          </p:cNvPr>
          <p:cNvSpPr txBox="1"/>
          <p:nvPr/>
        </p:nvSpPr>
        <p:spPr>
          <a:xfrm>
            <a:off x="161383" y="35618684"/>
            <a:ext cx="9026876" cy="5170646"/>
          </a:xfrm>
          <a:prstGeom prst="rect">
            <a:avLst/>
          </a:prstGeom>
          <a:noFill/>
        </p:spPr>
        <p:txBody>
          <a:bodyPr wrap="square">
            <a:spAutoFit/>
          </a:bodyPr>
          <a:lstStyle/>
          <a:p>
            <a:pPr algn="just">
              <a:spcBef>
                <a:spcPts val="31"/>
              </a:spcBef>
            </a:pPr>
            <a:r>
              <a:rPr lang="en-US" sz="2200" dirty="0">
                <a:solidFill>
                  <a:schemeClr val="accent3"/>
                </a:solidFill>
                <a:latin typeface="Times New Roman" panose="02020603050405020304" pitchFamily="18" charset="0"/>
                <a:cs typeface="Times New Roman" panose="02020603050405020304" pitchFamily="18" charset="0"/>
              </a:rPr>
              <a:t>The key Institutional Reform recommendations by Human Rights Watch (HRW) report:</a:t>
            </a:r>
          </a:p>
          <a:p>
            <a:pPr algn="just">
              <a:spcBef>
                <a:spcPts val="31"/>
              </a:spcBef>
            </a:pPr>
            <a:endParaRPr lang="en-US" sz="2200" dirty="0">
              <a:latin typeface="Times New Roman" panose="02020603050405020304" pitchFamily="18" charset="0"/>
              <a:cs typeface="Times New Roman" panose="02020603050405020304" pitchFamily="18" charset="0"/>
            </a:endParaRPr>
          </a:p>
          <a:p>
            <a:pPr marL="285758" indent="-285758" algn="just">
              <a:spcBef>
                <a:spcPts val="31"/>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End Political Interference in Security Forces</a:t>
            </a:r>
          </a:p>
          <a:p>
            <a:pPr marL="285758" indent="-285758" algn="just">
              <a:spcBef>
                <a:spcPts val="31"/>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Ensure Civilian Oversight and Accountability</a:t>
            </a:r>
          </a:p>
          <a:p>
            <a:pPr marL="285758" indent="-285758" algn="just">
              <a:spcBef>
                <a:spcPts val="31"/>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Enforce International Standards on Use of Force</a:t>
            </a:r>
          </a:p>
          <a:p>
            <a:pPr marL="285758" indent="-285758" algn="just">
              <a:spcBef>
                <a:spcPts val="31"/>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End Arbitrary Arrests, Enforced Disappearances, Torture, and Extrajudicial Killings</a:t>
            </a:r>
          </a:p>
          <a:p>
            <a:pPr marL="285758" indent="-285758" algn="just">
              <a:spcBef>
                <a:spcPts val="31"/>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Disband the Rapid Action Battalion (RAB) and Reform Justice System</a:t>
            </a:r>
          </a:p>
          <a:p>
            <a:pPr marL="285758" indent="-285758" algn="just">
              <a:spcBef>
                <a:spcPts val="31"/>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spcBef>
                <a:spcPts val="31"/>
              </a:spcBef>
            </a:pPr>
            <a:r>
              <a:rPr lang="en-US" sz="2200" dirty="0">
                <a:latin typeface="Times New Roman" panose="02020603050405020304" pitchFamily="18" charset="0"/>
                <a:cs typeface="Times New Roman" panose="02020603050405020304" pitchFamily="18" charset="0"/>
              </a:rPr>
              <a:t>Overall, Institutional reform must ensure accountability, transparency, and independence across all branches—executive, legislative, judiciary—and constitutional bodies, including the EC, ACC, PSC, HRC, and intelligence and law enforcement agencies (DGFI, NSI Armed Forces, Detective Branch, Special Branch, and Counter Terrorism and Transnational Crime unit (CTTC)</a:t>
            </a:r>
          </a:p>
        </p:txBody>
      </p:sp>
      <p:graphicFrame>
        <p:nvGraphicFramePr>
          <p:cNvPr id="1161" name="Table 1160">
            <a:extLst>
              <a:ext uri="{FF2B5EF4-FFF2-40B4-BE49-F238E27FC236}">
                <a16:creationId xmlns:a16="http://schemas.microsoft.com/office/drawing/2014/main" id="{3A8679F4-E18F-8AA5-7A99-252FFC16AB5F}"/>
              </a:ext>
            </a:extLst>
          </p:cNvPr>
          <p:cNvGraphicFramePr>
            <a:graphicFrameLocks noGrp="1"/>
          </p:cNvGraphicFramePr>
          <p:nvPr>
            <p:extLst>
              <p:ext uri="{D42A27DB-BD31-4B8C-83A1-F6EECF244321}">
                <p14:modId xmlns:p14="http://schemas.microsoft.com/office/powerpoint/2010/main" val="2157297405"/>
              </p:ext>
            </p:extLst>
          </p:nvPr>
        </p:nvGraphicFramePr>
        <p:xfrm>
          <a:off x="16855440" y="26764314"/>
          <a:ext cx="12231558" cy="7965846"/>
        </p:xfrm>
        <a:graphic>
          <a:graphicData uri="http://schemas.openxmlformats.org/drawingml/2006/table">
            <a:tbl>
              <a:tblPr firstRow="1" firstCol="1" bandRow="1"/>
              <a:tblGrid>
                <a:gridCol w="1335995">
                  <a:extLst>
                    <a:ext uri="{9D8B030D-6E8A-4147-A177-3AD203B41FA5}">
                      <a16:colId xmlns:a16="http://schemas.microsoft.com/office/drawing/2014/main" val="1406133187"/>
                    </a:ext>
                  </a:extLst>
                </a:gridCol>
                <a:gridCol w="995839">
                  <a:extLst>
                    <a:ext uri="{9D8B030D-6E8A-4147-A177-3AD203B41FA5}">
                      <a16:colId xmlns:a16="http://schemas.microsoft.com/office/drawing/2014/main" val="1707913625"/>
                    </a:ext>
                  </a:extLst>
                </a:gridCol>
                <a:gridCol w="814029">
                  <a:extLst>
                    <a:ext uri="{9D8B030D-6E8A-4147-A177-3AD203B41FA5}">
                      <a16:colId xmlns:a16="http://schemas.microsoft.com/office/drawing/2014/main" val="2603916756"/>
                    </a:ext>
                  </a:extLst>
                </a:gridCol>
                <a:gridCol w="2646768">
                  <a:extLst>
                    <a:ext uri="{9D8B030D-6E8A-4147-A177-3AD203B41FA5}">
                      <a16:colId xmlns:a16="http://schemas.microsoft.com/office/drawing/2014/main" val="2317698997"/>
                    </a:ext>
                  </a:extLst>
                </a:gridCol>
                <a:gridCol w="2365260">
                  <a:extLst>
                    <a:ext uri="{9D8B030D-6E8A-4147-A177-3AD203B41FA5}">
                      <a16:colId xmlns:a16="http://schemas.microsoft.com/office/drawing/2014/main" val="781060281"/>
                    </a:ext>
                  </a:extLst>
                </a:gridCol>
                <a:gridCol w="2699552">
                  <a:extLst>
                    <a:ext uri="{9D8B030D-6E8A-4147-A177-3AD203B41FA5}">
                      <a16:colId xmlns:a16="http://schemas.microsoft.com/office/drawing/2014/main" val="1910863870"/>
                    </a:ext>
                  </a:extLst>
                </a:gridCol>
                <a:gridCol w="1374115">
                  <a:extLst>
                    <a:ext uri="{9D8B030D-6E8A-4147-A177-3AD203B41FA5}">
                      <a16:colId xmlns:a16="http://schemas.microsoft.com/office/drawing/2014/main" val="1459728660"/>
                    </a:ext>
                  </a:extLst>
                </a:gridCol>
              </a:tblGrid>
              <a:tr h="489123">
                <a:tc gridSpan="7">
                  <a:txBody>
                    <a:bodyPr/>
                    <a:lstStyle/>
                    <a:p>
                      <a:pPr marL="0" marR="0" algn="l" fontAlgn="ctr">
                        <a:lnSpc>
                          <a:spcPct val="115000"/>
                        </a:lnSpc>
                        <a:spcAft>
                          <a:spcPts val="800"/>
                        </a:spcAft>
                        <a:buNone/>
                      </a:pPr>
                      <a:r>
                        <a:rPr lang="en-US" sz="2200" b="1"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Table 2: </a:t>
                      </a:r>
                      <a:r>
                        <a:rPr lang="en-US" sz="2200" b="0" i="0" u="none" strike="noStrike" kern="100" dirty="0">
                          <a:effectLst/>
                          <a:latin typeface="Times New Roman" panose="02020603050405020304" pitchFamily="18" charset="0"/>
                          <a:ea typeface="Aptos" panose="020B0004020202020204" pitchFamily="34" charset="0"/>
                          <a:cs typeface="Times New Roman" panose="02020603050405020304" pitchFamily="18" charset="0"/>
                        </a:rPr>
                        <a:t>Global Comparative Transitional Justice Model After Revolution</a:t>
                      </a:r>
                      <a:endParaRPr lang="en-US" sz="2200" b="0" i="0" u="none" strike="noStrike" dirty="0">
                        <a:effectLst/>
                        <a:latin typeface="Arial" panose="020B0604020202020204" pitchFamily="34" charset="0"/>
                      </a:endParaRPr>
                    </a:p>
                  </a:txBody>
                  <a:tcPr marL="119327" marR="119327" marT="59664" marB="59664">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66761756"/>
                  </a:ext>
                </a:extLst>
              </a:tr>
              <a:tr h="562855">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Country</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Region</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Mechanism(s) </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Focus Areas</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Legacy / Outcome</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References</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445451"/>
                  </a:ext>
                </a:extLst>
              </a:tr>
              <a:tr h="107723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Argentina</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Latin America</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ctr" fontAlgn="ctr">
                        <a:lnSpc>
                          <a:spcPct val="115000"/>
                        </a:lnSpc>
                        <a:spcAft>
                          <a:spcPts val="800"/>
                        </a:spcAft>
                        <a:buNone/>
                      </a:pPr>
                      <a:r>
                        <a:rPr lang="en-US" sz="19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1983</a:t>
                      </a:r>
                      <a:endParaRPr lang="en-US" sz="4800" b="0" i="0" u="none" strike="noStrike" dirty="0">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CONADEP, criminal trials</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Disappearances, torture</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Extensive prosecutions after delay</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gn="l" fontAlgn="ctr">
                        <a:lnSpc>
                          <a:spcPct val="115000"/>
                        </a:lnSpc>
                        <a:spcAft>
                          <a:spcPts val="800"/>
                        </a:spcAft>
                        <a:buNone/>
                      </a:pPr>
                      <a:r>
                        <a:rPr lang="en-US" sz="1900" b="0" i="0" u="sng" strike="noStrike">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Nunca Más Report</a:t>
                      </a:r>
                      <a:endParaRPr lang="en-US" sz="4800" b="0" i="0" u="none" strike="noStrike">
                        <a:effectLst/>
                        <a:latin typeface="Arial" panose="020B0604020202020204" pitchFamily="34" charset="0"/>
                      </a:endParaRPr>
                    </a:p>
                  </a:txBody>
                  <a:tcPr marL="89495" marR="89495" marT="1243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429235763"/>
                  </a:ext>
                </a:extLst>
              </a:tr>
              <a:tr h="86305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Germany (East)</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Europe</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ctr"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1990</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Lustration, Stasi archive opening, trials</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Institutional vetting, memory</a:t>
                      </a:r>
                      <a:endParaRPr lang="en-US" sz="4800" b="0" i="0" u="none" strike="noStrike" dirty="0">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transparency, robust reforms</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sng" strike="noStrike">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9"/>
                        </a:rPr>
                        <a:t>BSTU</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extLst>
                  <a:ext uri="{0D108BD9-81ED-4DB2-BD59-A6C34878D82A}">
                    <a16:rowId xmlns:a16="http://schemas.microsoft.com/office/drawing/2014/main" val="1575985670"/>
                  </a:ext>
                </a:extLst>
              </a:tr>
              <a:tr h="107723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South Africa</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Africa</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ctr"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1994</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Truth and Reconciliation Commission (TRC)</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Truth-telling, amnesty, reconciliation</a:t>
                      </a:r>
                      <a:endParaRPr lang="en-US" sz="4800" b="0" i="0" u="none" strike="noStrike" dirty="0">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 moral impact, limited prosecutions</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sng" strike="noStrike">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TRC Report, 1998</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extLst>
                  <a:ext uri="{0D108BD9-81ED-4DB2-BD59-A6C34878D82A}">
                    <a16:rowId xmlns:a16="http://schemas.microsoft.com/office/drawing/2014/main" val="3585442665"/>
                  </a:ext>
                </a:extLst>
              </a:tr>
              <a:tr h="86305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Rwanda</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Africa</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ctr"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1994</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ICTR &amp; Gacaca Courts</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Genocide trials, community justice</a:t>
                      </a:r>
                      <a:endParaRPr lang="en-US" sz="4800" b="0" i="0" u="none" strike="noStrike" dirty="0">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Broad prosecutions, reconciliation uneven</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sng" strike="noStrike">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1"/>
                        </a:rPr>
                        <a:t>UN ICTR</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extLst>
                  <a:ext uri="{0D108BD9-81ED-4DB2-BD59-A6C34878D82A}">
                    <a16:rowId xmlns:a16="http://schemas.microsoft.com/office/drawing/2014/main" val="3926510788"/>
                  </a:ext>
                </a:extLst>
              </a:tr>
              <a:tr h="86305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Bosnia &amp; Herz.</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Europe</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ctr"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1995</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ICTY, national courts</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Ethnic cleansing, genocide</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Justice partial, reconciliation still fragile</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sng" strike="noStrike">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2"/>
                        </a:rPr>
                        <a:t>ICTY</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extLst>
                  <a:ext uri="{0D108BD9-81ED-4DB2-BD59-A6C34878D82A}">
                    <a16:rowId xmlns:a16="http://schemas.microsoft.com/office/drawing/2014/main" val="2440668481"/>
                  </a:ext>
                </a:extLst>
              </a:tr>
              <a:tr h="107723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Sierra Leone</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Africa</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ctr"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2002</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Special Court &amp; TRC</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Hybrid justice, war crimes</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International precedent, limited national impact</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tc>
                  <a:txBody>
                    <a:bodyPr/>
                    <a:lstStyle/>
                    <a:p>
                      <a:pPr marL="0" marR="0" algn="l" fontAlgn="ctr">
                        <a:lnSpc>
                          <a:spcPct val="115000"/>
                        </a:lnSpc>
                        <a:spcAft>
                          <a:spcPts val="800"/>
                        </a:spcAft>
                        <a:buNone/>
                      </a:pPr>
                      <a:r>
                        <a:rPr lang="en-US" sz="1900" b="0" i="0" u="sng" strike="noStrike">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3"/>
                        </a:rPr>
                        <a:t>UN SCSL</a:t>
                      </a:r>
                      <a:endParaRPr lang="en-US" sz="4800" b="0" i="0" u="none" strike="noStrike">
                        <a:effectLst/>
                        <a:latin typeface="Arial" panose="020B0604020202020204" pitchFamily="34" charset="0"/>
                      </a:endParaRPr>
                    </a:p>
                  </a:txBody>
                  <a:tcPr marL="89495" marR="89495" marT="12430" marB="0" anchor="ctr">
                    <a:lnL>
                      <a:noFill/>
                    </a:lnL>
                    <a:lnR>
                      <a:noFill/>
                    </a:lnR>
                    <a:lnT>
                      <a:noFill/>
                    </a:lnT>
                    <a:lnB>
                      <a:noFill/>
                    </a:lnB>
                    <a:noFill/>
                  </a:tcPr>
                </a:tc>
                <a:extLst>
                  <a:ext uri="{0D108BD9-81ED-4DB2-BD59-A6C34878D82A}">
                    <a16:rowId xmlns:a16="http://schemas.microsoft.com/office/drawing/2014/main" val="872708461"/>
                  </a:ext>
                </a:extLst>
              </a:tr>
              <a:tr h="1077233">
                <a:tc>
                  <a:txBody>
                    <a:bodyPr/>
                    <a:lstStyle/>
                    <a:p>
                      <a:pPr marL="0" marR="0" algn="l" fontAlgn="ctr">
                        <a:lnSpc>
                          <a:spcPct val="115000"/>
                        </a:lnSpc>
                        <a:spcAft>
                          <a:spcPts val="800"/>
                        </a:spcAft>
                        <a:buNone/>
                      </a:pPr>
                      <a:r>
                        <a:rPr lang="en-US" sz="1900" b="1"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Colombia</a:t>
                      </a:r>
                      <a:endParaRPr lang="en-US" sz="4800" b="0" i="0" u="none" strike="noStrike">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Latin America</a:t>
                      </a:r>
                      <a:endParaRPr lang="en-US" sz="4800" b="0" i="0" u="none" strike="noStrike">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ctr"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2016</a:t>
                      </a:r>
                      <a:endParaRPr lang="en-US" sz="4800" b="0" i="0" u="none" strike="noStrike">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JEP, Truth Commission</a:t>
                      </a:r>
                      <a:endParaRPr lang="en-US" sz="4800" b="0" i="0" u="none" strike="noStrike">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FARC conflict, reparations, reintegration</a:t>
                      </a:r>
                      <a:endParaRPr lang="en-US" sz="4800" b="0" i="0" u="none" strike="noStrike">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1900" b="0" i="0" u="none" strike="noStrike">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 for balancing justice and peace</a:t>
                      </a:r>
                      <a:endParaRPr lang="en-US" sz="4800" b="0" i="0" u="none" strike="noStrike">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gn="l" fontAlgn="ctr">
                        <a:lnSpc>
                          <a:spcPct val="115000"/>
                        </a:lnSpc>
                        <a:spcAft>
                          <a:spcPts val="800"/>
                        </a:spcAft>
                        <a:buNone/>
                      </a:pPr>
                      <a:r>
                        <a:rPr lang="en-US" sz="1900" b="0" i="0" u="sng" strike="noStrike"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14"/>
                        </a:rPr>
                        <a:t>JEP Colombia</a:t>
                      </a:r>
                      <a:endParaRPr lang="en-US" sz="4800" b="0" i="0" u="none" strike="noStrike" dirty="0">
                        <a:effectLst/>
                        <a:latin typeface="Arial" panose="020B0604020202020204" pitchFamily="34" charset="0"/>
                      </a:endParaRPr>
                    </a:p>
                  </a:txBody>
                  <a:tcPr marL="89495" marR="89495" marT="1243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11088205"/>
                  </a:ext>
                </a:extLst>
              </a:tr>
            </a:tbl>
          </a:graphicData>
        </a:graphic>
      </p:graphicFrame>
      <p:sp>
        <p:nvSpPr>
          <p:cNvPr id="1162" name="Rectangle 1161">
            <a:extLst>
              <a:ext uri="{FF2B5EF4-FFF2-40B4-BE49-F238E27FC236}">
                <a16:creationId xmlns:a16="http://schemas.microsoft.com/office/drawing/2014/main" id="{046EA9A9-4916-4166-3162-70DE0C9FDD7E}"/>
              </a:ext>
            </a:extLst>
          </p:cNvPr>
          <p:cNvSpPr/>
          <p:nvPr/>
        </p:nvSpPr>
        <p:spPr>
          <a:xfrm>
            <a:off x="7828426" y="17630573"/>
            <a:ext cx="12764732" cy="760627"/>
          </a:xfrm>
          <a:prstGeom prst="rect">
            <a:avLst/>
          </a:prstGeom>
          <a:solidFill>
            <a:srgbClr val="00704A"/>
          </a:solidFill>
          <a:ln>
            <a:solidFill>
              <a:srgbClr val="00704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kern="100" dirty="0">
                <a:latin typeface="Times New Roman" panose="02020603050405020304" pitchFamily="18" charset="0"/>
                <a:ea typeface="Calibri" panose="020F0502020204030204" pitchFamily="34" charset="0"/>
                <a:cs typeface="Times New Roman" panose="02020603050405020304" pitchFamily="18" charset="0"/>
              </a:rPr>
              <a:t>Result</a:t>
            </a:r>
            <a:endParaRPr lang="en-US" sz="3200" dirty="0">
              <a:latin typeface="Times New Roman" panose="02020603050405020304" pitchFamily="18" charset="0"/>
              <a:cs typeface="Times New Roman" panose="02020603050405020304" pitchFamily="18" charset="0"/>
            </a:endParaRPr>
          </a:p>
        </p:txBody>
      </p:sp>
      <p:sp>
        <p:nvSpPr>
          <p:cNvPr id="1166" name="TextBox 1165">
            <a:extLst>
              <a:ext uri="{FF2B5EF4-FFF2-40B4-BE49-F238E27FC236}">
                <a16:creationId xmlns:a16="http://schemas.microsoft.com/office/drawing/2014/main" id="{8DBD3921-9BEE-3920-0258-10017E4CD688}"/>
              </a:ext>
            </a:extLst>
          </p:cNvPr>
          <p:cNvSpPr txBox="1"/>
          <p:nvPr/>
        </p:nvSpPr>
        <p:spPr>
          <a:xfrm>
            <a:off x="8414600" y="26038600"/>
            <a:ext cx="7518400" cy="3477875"/>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UN Fact-Finding Report (2025) confirms over 1,400 civilian deaths, mass arrests, and severe injuries during the July Monsoon Revolution (Fig. 1 &amp; 3), with credible evidence of crimes against humanity. Youth activism has evolved into proactive civic engagement, demanding accountability, judicial reform, and democratic integrity. Despite interim reforms, mental health studies reveal high rates of depression (82.5%) and PTSD (64.1%) among survivors (Fig. 2), exhibiting the need for building Victims Mental Health &amp; Rehabilitation care in post-revolution Bangladesh. </a:t>
            </a:r>
          </a:p>
        </p:txBody>
      </p:sp>
      <p:sp>
        <p:nvSpPr>
          <p:cNvPr id="1167" name="Subtitle 2">
            <a:extLst>
              <a:ext uri="{FF2B5EF4-FFF2-40B4-BE49-F238E27FC236}">
                <a16:creationId xmlns:a16="http://schemas.microsoft.com/office/drawing/2014/main" id="{3D1B1DD5-03C2-E905-6A52-D505913E8C9D}"/>
              </a:ext>
            </a:extLst>
          </p:cNvPr>
          <p:cNvSpPr txBox="1">
            <a:spLocks/>
          </p:cNvSpPr>
          <p:nvPr/>
        </p:nvSpPr>
        <p:spPr>
          <a:xfrm>
            <a:off x="2042847" y="4581693"/>
            <a:ext cx="23835533" cy="2778333"/>
          </a:xfrm>
          <a:prstGeom prst="rect">
            <a:avLst/>
          </a:prstGeom>
        </p:spPr>
        <p:txBody>
          <a:bodyPr vert="horz" lIns="91440" tIns="45720" rIns="91440" bIns="45720" rtlCol="0" anchor="t">
            <a:normAutofit fontScale="92500" lnSpcReduction="20000"/>
          </a:bodyPr>
          <a:lst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a:lstStyle>
          <a:p>
            <a:pPr marL="0" indent="0" algn="ctr">
              <a:lnSpc>
                <a:spcPct val="120000"/>
              </a:lnSpc>
              <a:buNone/>
            </a:pPr>
            <a:r>
              <a:rPr lang="en-US" sz="3600" b="1" dirty="0">
                <a:latin typeface="Times New Roman" panose="02020603050405020304" pitchFamily="18" charset="0"/>
                <a:cs typeface="Times New Roman" panose="02020603050405020304" pitchFamily="18" charset="0"/>
              </a:rPr>
              <a:t>Delower Hossain (Ph.D. Student)</a:t>
            </a:r>
            <a:r>
              <a:rPr lang="en-US" sz="3600" b="1" baseline="30000" dirty="0">
                <a:latin typeface="Times New Roman" panose="02020603050405020304" pitchFamily="18" charset="0"/>
                <a:cs typeface="Times New Roman" panose="02020603050405020304" pitchFamily="18" charset="0"/>
              </a:rPr>
              <a:t>1</a:t>
            </a:r>
            <a:r>
              <a:rPr lang="en-US" sz="3600" b="1" dirty="0">
                <a:latin typeface="Times New Roman" panose="02020603050405020304" pitchFamily="18" charset="0"/>
                <a:cs typeface="Times New Roman" panose="02020603050405020304" pitchFamily="18" charset="0"/>
              </a:rPr>
              <a:t>,</a:t>
            </a:r>
            <a:r>
              <a:rPr lang="en-US" sz="3600" b="1" baseline="300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Mahmuda Sharmin (BDS, FCPS Trainee)</a:t>
            </a:r>
            <a:r>
              <a:rPr lang="en-US" sz="3600" b="1" baseline="30000" dirty="0">
                <a:latin typeface="Times New Roman" panose="02020603050405020304" pitchFamily="18" charset="0"/>
                <a:cs typeface="Times New Roman" panose="02020603050405020304" pitchFamily="18" charset="0"/>
              </a:rPr>
              <a:t>2</a:t>
            </a:r>
            <a:r>
              <a:rPr lang="en-US" sz="3600" b="1" dirty="0">
                <a:latin typeface="Times New Roman" panose="02020603050405020304" pitchFamily="18" charset="0"/>
                <a:cs typeface="Times New Roman" panose="02020603050405020304" pitchFamily="18" charset="0"/>
              </a:rPr>
              <a:t>, Farhana Afroz </a:t>
            </a:r>
          </a:p>
          <a:p>
            <a:pPr marL="0" indent="0" algn="ctr">
              <a:lnSpc>
                <a:spcPct val="120000"/>
              </a:lnSpc>
              <a:buNone/>
            </a:pPr>
            <a:endParaRPr lang="en-US" sz="1400" b="1" baseline="30000" dirty="0">
              <a:latin typeface="Times New Roman" panose="02020603050405020304" pitchFamily="18" charset="0"/>
              <a:cs typeface="Times New Roman" panose="02020603050405020304" pitchFamily="18" charset="0"/>
            </a:endParaRPr>
          </a:p>
          <a:p>
            <a:pPr marL="0" indent="0" algn="ctr">
              <a:lnSpc>
                <a:spcPct val="120000"/>
              </a:lnSpc>
              <a:spcBef>
                <a:spcPts val="600"/>
              </a:spcBef>
              <a:buNone/>
            </a:pPr>
            <a:r>
              <a:rPr lang="en-US" sz="3000" baseline="30000" dirty="0">
                <a:latin typeface="Times New Roman" panose="02020603050405020304" pitchFamily="18" charset="0"/>
                <a:cs typeface="Times New Roman" panose="02020603050405020304" pitchFamily="18" charset="0"/>
              </a:rPr>
              <a:t>1 </a:t>
            </a:r>
            <a:r>
              <a:rPr lang="en-US" sz="3000" dirty="0">
                <a:latin typeface="Times New Roman" panose="02020603050405020304" pitchFamily="18" charset="0"/>
                <a:cs typeface="Times New Roman" panose="02020603050405020304" pitchFamily="18" charset="0"/>
              </a:rPr>
              <a:t>Department of Computer Science, The University of Alabama at Birmingham, AL 35294, USA</a:t>
            </a:r>
          </a:p>
          <a:p>
            <a:pPr marL="0" indent="0" algn="ctr">
              <a:spcBef>
                <a:spcPts val="600"/>
              </a:spcBef>
              <a:buNone/>
            </a:pPr>
            <a:r>
              <a:rPr lang="en-US" sz="3000" baseline="30000" dirty="0">
                <a:latin typeface="Times New Roman" panose="02020603050405020304" pitchFamily="18" charset="0"/>
                <a:cs typeface="Times New Roman" panose="02020603050405020304" pitchFamily="18" charset="0"/>
              </a:rPr>
              <a:t>2 </a:t>
            </a:r>
            <a:r>
              <a:rPr lang="en-US" sz="3000" dirty="0">
                <a:latin typeface="Times New Roman" panose="02020603050405020304" pitchFamily="18" charset="0"/>
                <a:cs typeface="Times New Roman" panose="02020603050405020304" pitchFamily="18" charset="0"/>
              </a:rPr>
              <a:t>Bangladesh Medical University (BMU), Dhaka, Bangladesh </a:t>
            </a:r>
          </a:p>
          <a:p>
            <a:pPr marL="0" indent="0" algn="ctr">
              <a:spcBef>
                <a:spcPts val="600"/>
              </a:spcBef>
              <a:buNone/>
            </a:pPr>
            <a:r>
              <a:rPr lang="en-US" sz="3000" dirty="0">
                <a:latin typeface="Times New Roman" panose="02020603050405020304" pitchFamily="18" charset="0"/>
                <a:cs typeface="Times New Roman" panose="02020603050405020304" pitchFamily="18" charset="0"/>
              </a:rPr>
              <a:t>Contact: </a:t>
            </a:r>
            <a:r>
              <a:rPr lang="en-US" sz="3000" dirty="0">
                <a:solidFill>
                  <a:srgbClr val="00B0F0"/>
                </a:solidFill>
                <a:latin typeface="Times New Roman" panose="02020603050405020304" pitchFamily="18" charset="0"/>
                <a:cs typeface="Times New Roman" panose="02020603050405020304" pitchFamily="18" charset="0"/>
              </a:rPr>
              <a:t>hossainstudy7@gmail.com</a:t>
            </a:r>
          </a:p>
          <a:p>
            <a:pPr marL="0" indent="0" algn="ctr">
              <a:spcBef>
                <a:spcPts val="0"/>
              </a:spcBef>
              <a:buNone/>
            </a:pPr>
            <a:endParaRPr lang="en-US" sz="3000" dirty="0">
              <a:latin typeface="Times New Roman" panose="02020603050405020304" pitchFamily="18" charset="0"/>
              <a:cs typeface="Times New Roman" panose="02020603050405020304" pitchFamily="18" charset="0"/>
            </a:endParaRPr>
          </a:p>
          <a:p>
            <a:pPr marL="0" indent="0">
              <a:spcBef>
                <a:spcPts val="0"/>
              </a:spcBef>
              <a:buNone/>
            </a:pPr>
            <a:r>
              <a:rPr lang="en-US" sz="3500" baseline="30000" dirty="0">
                <a:latin typeface="Times New Roman" panose="02020603050405020304" pitchFamily="18" charset="0"/>
                <a:ea typeface="Calibri Light"/>
                <a:cs typeface="Times New Roman" panose="02020603050405020304" pitchFamily="18" charset="0"/>
              </a:rPr>
              <a:t>					</a:t>
            </a:r>
          </a:p>
          <a:p>
            <a:pPr marL="0" indent="0">
              <a:buNone/>
            </a:pPr>
            <a:endParaRPr lang="en-US" sz="1600" dirty="0">
              <a:latin typeface="Times New Roman" panose="02020603050405020304" pitchFamily="18" charset="0"/>
              <a:ea typeface="Calibri Light" panose="020F0302020204030204" pitchFamily="34" charset="0"/>
              <a:cs typeface="Times New Roman" panose="02020603050405020304" pitchFamily="18" charset="0"/>
            </a:endParaRPr>
          </a:p>
          <a:p>
            <a:endParaRPr lang="en-US" sz="1600" dirty="0">
              <a:latin typeface="Times New Roman" panose="02020603050405020304" pitchFamily="18" charset="0"/>
              <a:ea typeface="Calibri Light" panose="020F0302020204030204" pitchFamily="34" charset="0"/>
              <a:cs typeface="Times New Roman" panose="02020603050405020304" pitchFamily="18" charset="0"/>
            </a:endParaRPr>
          </a:p>
          <a:p>
            <a:endParaRPr lang="en-US" sz="1100" dirty="0">
              <a:latin typeface="Times New Roman" panose="02020603050405020304" pitchFamily="18" charset="0"/>
              <a:ea typeface="Calibri Light" panose="020F0302020204030204" pitchFamily="34" charset="0"/>
              <a:cs typeface="Times New Roman" panose="02020603050405020304" pitchFamily="18" charset="0"/>
            </a:endParaRPr>
          </a:p>
          <a:p>
            <a:endParaRPr lang="en-US" sz="1400" dirty="0">
              <a:latin typeface="Times New Roman" panose="02020603050405020304" pitchFamily="18" charset="0"/>
              <a:ea typeface="Calibri Light"/>
              <a:cs typeface="Times New Roman" panose="02020603050405020304" pitchFamily="18" charset="0"/>
            </a:endParaRPr>
          </a:p>
        </p:txBody>
      </p:sp>
      <p:sp>
        <p:nvSpPr>
          <p:cNvPr id="1168" name="TextBox 1167">
            <a:extLst>
              <a:ext uri="{FF2B5EF4-FFF2-40B4-BE49-F238E27FC236}">
                <a16:creationId xmlns:a16="http://schemas.microsoft.com/office/drawing/2014/main" id="{CC642164-CECE-0A57-5143-8D91256FAC0A}"/>
              </a:ext>
            </a:extLst>
          </p:cNvPr>
          <p:cNvSpPr txBox="1"/>
          <p:nvPr/>
        </p:nvSpPr>
        <p:spPr>
          <a:xfrm>
            <a:off x="26611385" y="2052029"/>
            <a:ext cx="2569397" cy="369332"/>
          </a:xfrm>
          <a:prstGeom prst="rect">
            <a:avLst/>
          </a:prstGeom>
          <a:noFill/>
        </p:spPr>
        <p:txBody>
          <a:bodyPr wrap="square" rtlCol="0">
            <a:spAutoFit/>
          </a:bodyPr>
          <a:lstStyle/>
          <a:p>
            <a:r>
              <a:rPr lang="en-US" b="1" dirty="0"/>
              <a:t>Poster ID # ICJR 321 </a:t>
            </a:r>
          </a:p>
        </p:txBody>
      </p:sp>
      <p:cxnSp>
        <p:nvCxnSpPr>
          <p:cNvPr id="1170" name="Straight Connector 1169">
            <a:extLst>
              <a:ext uri="{FF2B5EF4-FFF2-40B4-BE49-F238E27FC236}">
                <a16:creationId xmlns:a16="http://schemas.microsoft.com/office/drawing/2014/main" id="{47DD245E-C918-9799-E514-943AA6B3DAF2}"/>
              </a:ext>
            </a:extLst>
          </p:cNvPr>
          <p:cNvCxnSpPr>
            <a:cxnSpLocks/>
          </p:cNvCxnSpPr>
          <p:nvPr/>
        </p:nvCxnSpPr>
        <p:spPr>
          <a:xfrm>
            <a:off x="-27836" y="43234707"/>
            <a:ext cx="29243849" cy="73045"/>
          </a:xfrm>
          <a:prstGeom prst="line">
            <a:avLst/>
          </a:prstGeom>
          <a:ln/>
        </p:spPr>
        <p:style>
          <a:lnRef idx="3">
            <a:schemeClr val="accent3"/>
          </a:lnRef>
          <a:fillRef idx="0">
            <a:schemeClr val="accent3"/>
          </a:fillRef>
          <a:effectRef idx="2">
            <a:schemeClr val="accent3"/>
          </a:effectRef>
          <a:fontRef idx="minor">
            <a:schemeClr val="tx1"/>
          </a:fontRef>
        </p:style>
      </p:cxnSp>
      <p:pic>
        <p:nvPicPr>
          <p:cNvPr id="1172" name="Picture 1171">
            <a:extLst>
              <a:ext uri="{FF2B5EF4-FFF2-40B4-BE49-F238E27FC236}">
                <a16:creationId xmlns:a16="http://schemas.microsoft.com/office/drawing/2014/main" id="{B737815D-1AE0-8011-9364-2742A9F41B03}"/>
              </a:ext>
            </a:extLst>
          </p:cNvPr>
          <p:cNvPicPr>
            <a:picLocks noChangeAspect="1"/>
          </p:cNvPicPr>
          <p:nvPr/>
        </p:nvPicPr>
        <p:blipFill>
          <a:blip r:embed="rId15"/>
          <a:stretch>
            <a:fillRect/>
          </a:stretch>
        </p:blipFill>
        <p:spPr>
          <a:xfrm>
            <a:off x="27220984" y="2497981"/>
            <a:ext cx="1546861" cy="1540522"/>
          </a:xfrm>
          <a:prstGeom prst="rect">
            <a:avLst/>
          </a:prstGeom>
        </p:spPr>
      </p:pic>
    </p:spTree>
    <p:extLst>
      <p:ext uri="{BB962C8B-B14F-4D97-AF65-F5344CB8AC3E}">
        <p14:creationId xmlns:p14="http://schemas.microsoft.com/office/powerpoint/2010/main" val="16300296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1106</TotalTime>
  <Words>1341</Words>
  <Application>Microsoft Office PowerPoint</Application>
  <PresentationFormat>Custom</PresentationFormat>
  <Paragraphs>140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Hossain, Md Delower</dc:creator>
  <cp:lastModifiedBy>Hossain, Md Delower</cp:lastModifiedBy>
  <cp:revision>41</cp:revision>
  <dcterms:created xsi:type="dcterms:W3CDTF">2025-07-23T06:30:11Z</dcterms:created>
  <dcterms:modified xsi:type="dcterms:W3CDTF">2025-07-24T01:15:00Z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e7542bc-63e5-412b-b0a0-d9586028a7d0_Enabled">
    <vt:lpwstr>true</vt:lpwstr>
  </property>
  <property fmtid="{D5CDD505-2E9C-101B-9397-08002B2CF9AE}" pid="3" name="MSIP_Label_ae7542bc-63e5-412b-b0a0-d9586028a7d0_SetDate">
    <vt:lpwstr>2025-07-23T06:48:18Z</vt:lpwstr>
  </property>
  <property fmtid="{D5CDD505-2E9C-101B-9397-08002B2CF9AE}" pid="4" name="MSIP_Label_ae7542bc-63e5-412b-b0a0-d9586028a7d0_Method">
    <vt:lpwstr>Standard</vt:lpwstr>
  </property>
  <property fmtid="{D5CDD505-2E9C-101B-9397-08002B2CF9AE}" pid="5" name="MSIP_Label_ae7542bc-63e5-412b-b0a0-d9586028a7d0_Name">
    <vt:lpwstr>Sensitive</vt:lpwstr>
  </property>
  <property fmtid="{D5CDD505-2E9C-101B-9397-08002B2CF9AE}" pid="6" name="MSIP_Label_ae7542bc-63e5-412b-b0a0-d9586028a7d0_SiteId">
    <vt:lpwstr>d8999fe4-76af-40b3-b435-1d8977abc08c</vt:lpwstr>
  </property>
  <property fmtid="{D5CDD505-2E9C-101B-9397-08002B2CF9AE}" pid="7" name="MSIP_Label_ae7542bc-63e5-412b-b0a0-d9586028a7d0_ActionId">
    <vt:lpwstr>fbd9730a-d82f-4afe-a206-9705db7236f8</vt:lpwstr>
  </property>
  <property fmtid="{D5CDD505-2E9C-101B-9397-08002B2CF9AE}" pid="8" name="MSIP_Label_ae7542bc-63e5-412b-b0a0-d9586028a7d0_ContentBits">
    <vt:lpwstr>0</vt:lpwstr>
  </property>
  <property fmtid="{D5CDD505-2E9C-101B-9397-08002B2CF9AE}" pid="9" name="MSIP_Label_ae7542bc-63e5-412b-b0a0-d9586028a7d0_Tag">
    <vt:lpwstr>10, 3, 0, 1</vt:lpwstr>
  </property>
</Properties>
</file>