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399c326c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399c326c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399c326c9_0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399c326c9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399c326c9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399c326c9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399c326c9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399c326c9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399c326c9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399c326c9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399c326c9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399c326c9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399c326c9_0_1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399c326c9_0_1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399c326c9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399c326c9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399c326c9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399c326c9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46975"/>
            <a:ext cx="8520600" cy="1333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900"/>
              <a:t>           Bengali-English Neural Machine Translation  </a:t>
            </a:r>
            <a:endParaRPr sz="2900"/>
          </a:p>
          <a:p>
            <a:pPr indent="0" lvl="0" marL="0" rtl="0" algn="l">
              <a:spcBef>
                <a:spcPts val="0"/>
              </a:spcBef>
              <a:spcAft>
                <a:spcPts val="0"/>
              </a:spcAft>
              <a:buNone/>
            </a:pPr>
            <a:r>
              <a:rPr lang="en" sz="2900"/>
              <a:t>                    Using Deep Learning Techniques</a:t>
            </a:r>
            <a:endParaRPr sz="2900"/>
          </a:p>
        </p:txBody>
      </p:sp>
      <p:sp>
        <p:nvSpPr>
          <p:cNvPr id="60" name="Google Shape;60;p13"/>
          <p:cNvSpPr txBox="1"/>
          <p:nvPr>
            <p:ph idx="1" type="subTitle"/>
          </p:nvPr>
        </p:nvSpPr>
        <p:spPr>
          <a:xfrm>
            <a:off x="311700" y="1444875"/>
            <a:ext cx="8520600" cy="33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000">
                <a:solidFill>
                  <a:schemeClr val="dk1"/>
                </a:solidFill>
              </a:rPr>
              <a:t>By Rifha Hossain Munaja</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Id - 20301466</a:t>
            </a:r>
            <a:endParaRPr sz="2000">
              <a:solidFill>
                <a:schemeClr val="dk1"/>
              </a:solidFill>
            </a:endParaRPr>
          </a:p>
          <a:p>
            <a:pPr indent="0" lvl="0" marL="0" rtl="0" algn="l">
              <a:spcBef>
                <a:spcPts val="0"/>
              </a:spcBef>
              <a:spcAft>
                <a:spcPts val="0"/>
              </a:spcAft>
              <a:buNone/>
            </a:pPr>
            <a:r>
              <a:rPr lang="en" sz="2000">
                <a:solidFill>
                  <a:schemeClr val="dk1"/>
                </a:solidFill>
              </a:rPr>
              <a:t>Section - 01</a:t>
            </a:r>
            <a:endParaRPr sz="2000">
              <a:solidFill>
                <a:schemeClr val="dk1"/>
              </a:solidFill>
            </a:endParaRPr>
          </a:p>
          <a:p>
            <a:pPr indent="0" lvl="0" marL="0" rtl="0" algn="l">
              <a:spcBef>
                <a:spcPts val="0"/>
              </a:spcBef>
              <a:spcAft>
                <a:spcPts val="0"/>
              </a:spcAft>
              <a:buNone/>
            </a:pPr>
            <a:r>
              <a:rPr lang="en" sz="2000">
                <a:solidFill>
                  <a:schemeClr val="dk1"/>
                </a:solidFill>
              </a:rPr>
              <a:t>CSE 438                                                            </a:t>
            </a:r>
            <a:endParaRPr sz="2000">
              <a:solidFill>
                <a:schemeClr val="dk1"/>
              </a:solidFill>
            </a:endParaRPr>
          </a:p>
          <a:p>
            <a:pPr indent="0" lvl="0" marL="0" rtl="0" algn="l">
              <a:spcBef>
                <a:spcPts val="0"/>
              </a:spcBef>
              <a:spcAft>
                <a:spcPts val="0"/>
              </a:spcAft>
              <a:buNone/>
            </a:pPr>
            <a:r>
              <a:rPr lang="en" sz="2000">
                <a:solidFill>
                  <a:schemeClr val="dk1"/>
                </a:solidFill>
              </a:rPr>
              <a:t>Faculty : Annajiat Alim Rasel</a:t>
            </a:r>
            <a:endParaRPr sz="2000">
              <a:solidFill>
                <a:schemeClr val="dk1"/>
              </a:solidFill>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CONTENTS OF THIS PRESENTATION</a:t>
            </a:r>
            <a:endParaRPr/>
          </a:p>
        </p:txBody>
      </p:sp>
      <p:sp>
        <p:nvSpPr>
          <p:cNvPr id="67" name="Google Shape;67;p14"/>
          <p:cNvSpPr txBox="1"/>
          <p:nvPr>
            <p:ph idx="1" type="body"/>
          </p:nvPr>
        </p:nvSpPr>
        <p:spPr>
          <a:xfrm>
            <a:off x="226325" y="1141800"/>
            <a:ext cx="8520600" cy="394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520">
                <a:solidFill>
                  <a:schemeClr val="dk1"/>
                </a:solidFill>
              </a:rPr>
              <a:t>Introduction</a:t>
            </a:r>
            <a:endParaRPr sz="1520">
              <a:solidFill>
                <a:schemeClr val="dk1"/>
              </a:solidFill>
            </a:endParaRPr>
          </a:p>
          <a:p>
            <a:pPr indent="0" lvl="0" marL="0" rtl="0" algn="l">
              <a:lnSpc>
                <a:spcPct val="95000"/>
              </a:lnSpc>
              <a:spcBef>
                <a:spcPts val="1200"/>
              </a:spcBef>
              <a:spcAft>
                <a:spcPts val="0"/>
              </a:spcAft>
              <a:buSzPts val="440"/>
              <a:buNone/>
            </a:pPr>
            <a:r>
              <a:t/>
            </a:r>
            <a:endParaRPr sz="1420">
              <a:solidFill>
                <a:schemeClr val="dk1"/>
              </a:solidFill>
            </a:endParaRPr>
          </a:p>
          <a:p>
            <a:pPr indent="0" lvl="0" marL="0" rtl="0" algn="l">
              <a:lnSpc>
                <a:spcPct val="95000"/>
              </a:lnSpc>
              <a:spcBef>
                <a:spcPts val="1200"/>
              </a:spcBef>
              <a:spcAft>
                <a:spcPts val="0"/>
              </a:spcAft>
              <a:buSzPts val="440"/>
              <a:buNone/>
            </a:pPr>
            <a:r>
              <a:rPr lang="en" sz="1520">
                <a:solidFill>
                  <a:schemeClr val="dk1"/>
                </a:solidFill>
              </a:rPr>
              <a:t>What is Ne</a:t>
            </a:r>
            <a:r>
              <a:rPr lang="en" sz="1520">
                <a:solidFill>
                  <a:schemeClr val="dk1"/>
                </a:solidFill>
              </a:rPr>
              <a:t>ural Machine Translation (NMT) ?</a:t>
            </a:r>
            <a:endParaRPr sz="1520">
              <a:solidFill>
                <a:schemeClr val="dk1"/>
              </a:solidFill>
            </a:endParaRPr>
          </a:p>
          <a:p>
            <a:pPr indent="0" lvl="0" marL="0" rtl="0" algn="l">
              <a:lnSpc>
                <a:spcPct val="140000"/>
              </a:lnSpc>
              <a:spcBef>
                <a:spcPts val="1200"/>
              </a:spcBef>
              <a:spcAft>
                <a:spcPts val="0"/>
              </a:spcAft>
              <a:buSzPts val="440"/>
              <a:buNone/>
            </a:pPr>
            <a:r>
              <a:t/>
            </a:r>
            <a:endParaRPr sz="1420">
              <a:solidFill>
                <a:srgbClr val="F7F7F8"/>
              </a:solidFill>
              <a:highlight>
                <a:srgbClr val="374151"/>
              </a:highlight>
            </a:endParaRPr>
          </a:p>
          <a:p>
            <a:pPr indent="0" lvl="0" marL="0" rtl="0" algn="l">
              <a:lnSpc>
                <a:spcPct val="140000"/>
              </a:lnSpc>
              <a:spcBef>
                <a:spcPts val="400"/>
              </a:spcBef>
              <a:spcAft>
                <a:spcPts val="0"/>
              </a:spcAft>
              <a:buSzPts val="440"/>
              <a:buNone/>
            </a:pPr>
            <a:r>
              <a:rPr lang="en" sz="1520">
                <a:solidFill>
                  <a:srgbClr val="F7F7F8"/>
                </a:solidFill>
                <a:highlight>
                  <a:srgbClr val="374151"/>
                </a:highlight>
              </a:rPr>
              <a:t>Performance Metrics: ROUGE and BLEU</a:t>
            </a:r>
            <a:endParaRPr sz="1520">
              <a:solidFill>
                <a:srgbClr val="F7F7F8"/>
              </a:solidFill>
              <a:highlight>
                <a:srgbClr val="374151"/>
              </a:highlight>
            </a:endParaRPr>
          </a:p>
          <a:p>
            <a:pPr indent="0" lvl="0" marL="0" rtl="0" algn="l">
              <a:lnSpc>
                <a:spcPct val="80000"/>
              </a:lnSpc>
              <a:spcBef>
                <a:spcPts val="400"/>
              </a:spcBef>
              <a:spcAft>
                <a:spcPts val="0"/>
              </a:spcAft>
              <a:buSzPts val="440"/>
              <a:buNone/>
            </a:pPr>
            <a:r>
              <a:t/>
            </a:r>
            <a:endParaRPr sz="1420">
              <a:solidFill>
                <a:schemeClr val="dk1"/>
              </a:solidFill>
            </a:endParaRPr>
          </a:p>
          <a:p>
            <a:pPr indent="0" lvl="0" marL="0" rtl="0" algn="l">
              <a:lnSpc>
                <a:spcPct val="80000"/>
              </a:lnSpc>
              <a:spcBef>
                <a:spcPts val="0"/>
              </a:spcBef>
              <a:spcAft>
                <a:spcPts val="0"/>
              </a:spcAft>
              <a:buSzPts val="440"/>
              <a:buNone/>
            </a:pPr>
            <a:r>
              <a:t/>
            </a:r>
            <a:endParaRPr sz="1420">
              <a:solidFill>
                <a:schemeClr val="dk1"/>
              </a:solidFill>
            </a:endParaRPr>
          </a:p>
          <a:p>
            <a:pPr indent="0" lvl="0" marL="0" rtl="0" algn="l">
              <a:lnSpc>
                <a:spcPct val="80000"/>
              </a:lnSpc>
              <a:spcBef>
                <a:spcPts val="0"/>
              </a:spcBef>
              <a:spcAft>
                <a:spcPts val="0"/>
              </a:spcAft>
              <a:buSzPts val="440"/>
              <a:buNone/>
            </a:pPr>
            <a:r>
              <a:rPr lang="en" sz="1520">
                <a:solidFill>
                  <a:schemeClr val="dk1"/>
                </a:solidFill>
              </a:rPr>
              <a:t>Data Collection &amp; Results</a:t>
            </a:r>
            <a:endParaRPr sz="1520">
              <a:solidFill>
                <a:schemeClr val="dk1"/>
              </a:solidFill>
            </a:endParaRPr>
          </a:p>
          <a:p>
            <a:pPr indent="0" lvl="0" marL="0" rtl="0" algn="l">
              <a:lnSpc>
                <a:spcPct val="80000"/>
              </a:lnSpc>
              <a:spcBef>
                <a:spcPts val="0"/>
              </a:spcBef>
              <a:spcAft>
                <a:spcPts val="0"/>
              </a:spcAft>
              <a:buSzPts val="440"/>
              <a:buNone/>
            </a:pPr>
            <a:r>
              <a:t/>
            </a:r>
            <a:endParaRPr sz="1420">
              <a:solidFill>
                <a:schemeClr val="dk1"/>
              </a:solidFill>
            </a:endParaRPr>
          </a:p>
          <a:p>
            <a:pPr indent="0" lvl="0" marL="0" rtl="0" algn="l">
              <a:lnSpc>
                <a:spcPct val="80000"/>
              </a:lnSpc>
              <a:spcBef>
                <a:spcPts val="0"/>
              </a:spcBef>
              <a:spcAft>
                <a:spcPts val="0"/>
              </a:spcAft>
              <a:buSzPts val="440"/>
              <a:buNone/>
            </a:pPr>
            <a:r>
              <a:t/>
            </a:r>
            <a:endParaRPr sz="1420">
              <a:solidFill>
                <a:schemeClr val="dk1"/>
              </a:solidFill>
            </a:endParaRPr>
          </a:p>
          <a:p>
            <a:pPr indent="0" lvl="0" marL="0" rtl="0" algn="l">
              <a:lnSpc>
                <a:spcPct val="80000"/>
              </a:lnSpc>
              <a:spcBef>
                <a:spcPts val="0"/>
              </a:spcBef>
              <a:spcAft>
                <a:spcPts val="0"/>
              </a:spcAft>
              <a:buSzPts val="440"/>
              <a:buNone/>
            </a:pPr>
            <a:r>
              <a:t/>
            </a:r>
            <a:endParaRPr sz="1420">
              <a:solidFill>
                <a:schemeClr val="dk1"/>
              </a:solidFill>
            </a:endParaRPr>
          </a:p>
          <a:p>
            <a:pPr indent="0" lvl="0" marL="0" rtl="0" algn="l">
              <a:lnSpc>
                <a:spcPct val="80000"/>
              </a:lnSpc>
              <a:spcBef>
                <a:spcPts val="0"/>
              </a:spcBef>
              <a:spcAft>
                <a:spcPts val="0"/>
              </a:spcAft>
              <a:buSzPts val="440"/>
              <a:buNone/>
            </a:pPr>
            <a:r>
              <a:rPr lang="en" sz="1420">
                <a:solidFill>
                  <a:schemeClr val="dk1"/>
                </a:solidFill>
              </a:rPr>
              <a:t>Conclusion And Future Work</a:t>
            </a:r>
            <a:endParaRPr sz="1420">
              <a:solidFill>
                <a:srgbClr val="F7F7F8"/>
              </a:solidFill>
              <a:highlight>
                <a:srgbClr val="374151"/>
              </a:highlight>
            </a:endParaRPr>
          </a:p>
          <a:p>
            <a:pPr indent="0" lvl="0" marL="0" rtl="0" algn="l">
              <a:lnSpc>
                <a:spcPct val="140000"/>
              </a:lnSpc>
              <a:spcBef>
                <a:spcPts val="0"/>
              </a:spcBef>
              <a:spcAft>
                <a:spcPts val="0"/>
              </a:spcAft>
              <a:buClr>
                <a:srgbClr val="000000"/>
              </a:buClr>
              <a:buSzPts val="440"/>
              <a:buFont typeface="Arial"/>
              <a:buNone/>
            </a:pPr>
            <a:r>
              <a:t/>
            </a:r>
            <a:endParaRPr b="1" sz="1420">
              <a:solidFill>
                <a:srgbClr val="F7F7F8"/>
              </a:solidFill>
              <a:highlight>
                <a:srgbClr val="374151"/>
              </a:highlight>
            </a:endParaRPr>
          </a:p>
          <a:p>
            <a:pPr indent="0" lvl="0" marL="0" rtl="0" algn="l">
              <a:lnSpc>
                <a:spcPct val="95000"/>
              </a:lnSpc>
              <a:spcBef>
                <a:spcPts val="400"/>
              </a:spcBef>
              <a:spcAft>
                <a:spcPts val="0"/>
              </a:spcAft>
              <a:buSzPts val="440"/>
              <a:buNone/>
            </a:pPr>
            <a:r>
              <a:t/>
            </a:r>
            <a:endParaRPr sz="1180">
              <a:solidFill>
                <a:schemeClr val="dk1"/>
              </a:solidFill>
            </a:endParaRPr>
          </a:p>
          <a:p>
            <a:pPr indent="0" lvl="0" marL="0" rtl="0" algn="l">
              <a:lnSpc>
                <a:spcPct val="95000"/>
              </a:lnSpc>
              <a:spcBef>
                <a:spcPts val="1200"/>
              </a:spcBef>
              <a:spcAft>
                <a:spcPts val="0"/>
              </a:spcAft>
              <a:buSzPts val="440"/>
              <a:buNone/>
            </a:pPr>
            <a:r>
              <a:t/>
            </a:r>
            <a:endParaRPr sz="1220">
              <a:solidFill>
                <a:schemeClr val="dk1"/>
              </a:solidFill>
            </a:endParaRPr>
          </a:p>
          <a:p>
            <a:pPr indent="0" lvl="0" marL="0" rtl="0" algn="l">
              <a:lnSpc>
                <a:spcPct val="95000"/>
              </a:lnSpc>
              <a:spcBef>
                <a:spcPts val="1200"/>
              </a:spcBef>
              <a:spcAft>
                <a:spcPts val="1200"/>
              </a:spcAft>
              <a:buSzPts val="440"/>
              <a:buNone/>
            </a:pPr>
            <a:r>
              <a:t/>
            </a:r>
            <a:endParaRPr sz="720">
              <a:solidFill>
                <a:schemeClr val="dk1"/>
              </a:solidFill>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83550"/>
            <a:ext cx="8520600" cy="5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8"/>
              <a:t>Introduction</a:t>
            </a:r>
            <a:endParaRPr sz="2488"/>
          </a:p>
        </p:txBody>
      </p:sp>
      <p:sp>
        <p:nvSpPr>
          <p:cNvPr id="74" name="Google Shape;74;p15"/>
          <p:cNvSpPr txBox="1"/>
          <p:nvPr>
            <p:ph idx="1" type="body"/>
          </p:nvPr>
        </p:nvSpPr>
        <p:spPr>
          <a:xfrm>
            <a:off x="311700" y="863550"/>
            <a:ext cx="8520600" cy="39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7F7F8"/>
                </a:solidFill>
              </a:rPr>
              <a:t>1.It is now possible to translate from Bengali to English quite easily u</a:t>
            </a:r>
            <a:r>
              <a:rPr lang="en" sz="1700">
                <a:solidFill>
                  <a:srgbClr val="F7F7F8"/>
                </a:solidFill>
              </a:rPr>
              <a:t>sing neural machine translation (NMT).</a:t>
            </a:r>
            <a:endParaRPr sz="1700">
              <a:solidFill>
                <a:srgbClr val="F7F7F8"/>
              </a:solidFill>
            </a:endParaRPr>
          </a:p>
          <a:p>
            <a:pPr indent="0" lvl="0" marL="0" rtl="0" algn="l">
              <a:spcBef>
                <a:spcPts val="1200"/>
              </a:spcBef>
              <a:spcAft>
                <a:spcPts val="0"/>
              </a:spcAft>
              <a:buNone/>
            </a:pPr>
            <a:r>
              <a:rPr lang="en" sz="1700">
                <a:solidFill>
                  <a:srgbClr val="F7F7F8"/>
                </a:solidFill>
              </a:rPr>
              <a:t>2. Exploration of Four seq2Seq (Sequence to Sequence) models  Seq2Seq learning using LSTM, Gated Recurrent Unit (GRU), Bidirectional LSTM (BiLSTM), and Bidirectional GRU (BiGRU) .</a:t>
            </a:r>
            <a:endParaRPr sz="1700">
              <a:solidFill>
                <a:srgbClr val="F7F7F8"/>
              </a:solidFill>
            </a:endParaRPr>
          </a:p>
          <a:p>
            <a:pPr indent="0" lvl="0" marL="0" rtl="0" algn="l">
              <a:spcBef>
                <a:spcPts val="1200"/>
              </a:spcBef>
              <a:spcAft>
                <a:spcPts val="0"/>
              </a:spcAft>
              <a:buNone/>
            </a:pPr>
            <a:r>
              <a:rPr lang="en" sz="1700">
                <a:solidFill>
                  <a:srgbClr val="F7F7F8"/>
                </a:solidFill>
              </a:rPr>
              <a:t>3.BLEU and ROUGE scores widely used for evaluating generation tasks.</a:t>
            </a:r>
            <a:endParaRPr sz="1700">
              <a:solidFill>
                <a:srgbClr val="F7F7F8"/>
              </a:solidFill>
            </a:endParaRPr>
          </a:p>
          <a:p>
            <a:pPr indent="0" lvl="0" marL="0" rtl="0" algn="l">
              <a:spcBef>
                <a:spcPts val="1200"/>
              </a:spcBef>
              <a:spcAft>
                <a:spcPts val="0"/>
              </a:spcAft>
              <a:buNone/>
            </a:pPr>
            <a:r>
              <a:rPr lang="en" sz="1700">
                <a:solidFill>
                  <a:srgbClr val="F7F7F8"/>
                </a:solidFill>
              </a:rPr>
              <a:t>4. In sequence processing, a Bidirectional GRU or BiGRU is a paradigm that comprises of two GRUs, much like a BiLSTM but with only two gates: the input and forget gates are constructed .</a:t>
            </a:r>
            <a:endParaRPr sz="1700">
              <a:solidFill>
                <a:srgbClr val="F7F7F8"/>
              </a:solidFill>
            </a:endParaRPr>
          </a:p>
          <a:p>
            <a:pPr indent="0" lvl="0" marL="0" rtl="0" algn="l">
              <a:spcBef>
                <a:spcPts val="1200"/>
              </a:spcBef>
              <a:spcAft>
                <a:spcPts val="1200"/>
              </a:spcAft>
              <a:buNone/>
            </a:pPr>
            <a:r>
              <a:t/>
            </a:r>
            <a:endParaRPr sz="1700">
              <a:solidFill>
                <a:srgbClr val="F7F7F8"/>
              </a:solidFill>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latin typeface="Average"/>
                <a:ea typeface="Average"/>
                <a:cs typeface="Average"/>
                <a:sym typeface="Average"/>
              </a:rPr>
              <a:t>What is Neural Machine Translation (NMT) ?</a:t>
            </a:r>
            <a:endParaRPr sz="2400">
              <a:latin typeface="Average"/>
              <a:ea typeface="Average"/>
              <a:cs typeface="Average"/>
              <a:sym typeface="Average"/>
            </a:endParaRPr>
          </a:p>
          <a:p>
            <a:pPr indent="0" lvl="0" marL="0" rtl="0" algn="l">
              <a:spcBef>
                <a:spcPts val="1200"/>
              </a:spcBef>
              <a:spcAft>
                <a:spcPts val="0"/>
              </a:spcAft>
              <a:buNone/>
            </a:pPr>
            <a:r>
              <a:t/>
            </a:r>
            <a:endParaRPr/>
          </a:p>
        </p:txBody>
      </p:sp>
      <p:sp>
        <p:nvSpPr>
          <p:cNvPr id="81" name="Google Shape;81;p16"/>
          <p:cNvSpPr txBox="1"/>
          <p:nvPr>
            <p:ph idx="1" type="body"/>
          </p:nvPr>
        </p:nvSpPr>
        <p:spPr>
          <a:xfrm>
            <a:off x="237000" y="1344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highlight>
                <a:srgbClr val="374151"/>
              </a:highlight>
            </a:endParaRPr>
          </a:p>
          <a:p>
            <a:pPr indent="0" lvl="0" marL="0" rtl="0" algn="l">
              <a:spcBef>
                <a:spcPts val="1200"/>
              </a:spcBef>
              <a:spcAft>
                <a:spcPts val="1200"/>
              </a:spcAft>
              <a:buNone/>
            </a:pPr>
            <a:r>
              <a:rPr lang="en" sz="1500">
                <a:solidFill>
                  <a:schemeClr val="dk1"/>
                </a:solidFill>
                <a:highlight>
                  <a:srgbClr val="374151"/>
                </a:highlight>
              </a:rPr>
              <a:t>Neural machine translation or NMT  is the use of neural network models to learn a statistical model for machine translation.</a:t>
            </a:r>
            <a:r>
              <a:rPr lang="en" sz="1500">
                <a:solidFill>
                  <a:srgbClr val="374151"/>
                </a:solidFill>
                <a:highlight>
                  <a:srgbClr val="374151"/>
                </a:highlight>
              </a:rPr>
              <a:t>I</a:t>
            </a:r>
            <a:r>
              <a:rPr lang="en" sz="1500">
                <a:solidFill>
                  <a:srgbClr val="F7F7F8"/>
                </a:solidFill>
                <a:highlight>
                  <a:srgbClr val="374151"/>
                </a:highlight>
              </a:rPr>
              <a:t>It represents a significant shift from previous statistical machine translation (SMT) methods, providing improvements in translation quality, fluency, and accuracy.NMT employs an encoder-decoder structure, the encoder processes the input text and compresses the information into a context vector, a high-dimensional representation of the input text and the decoder then generates the translation from this vector. NMT models represent words as high-dimensional vectors (embeddings), capturing semantic meaning and relationships between words. NMT models can operate on subword units (such as Byte Pair Encoding or SentencePiece) which helps to handle rare and out-of-vocabulary words.</a:t>
            </a:r>
            <a:endParaRPr sz="1500">
              <a:solidFill>
                <a:srgbClr val="F7F7F8"/>
              </a:solidFill>
              <a:highlight>
                <a:srgbClr val="374151"/>
              </a:highlight>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Sequential Models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7F7F8"/>
                </a:solidFill>
              </a:rPr>
              <a:t>1.Long short-term memory (LSTM)  networks are a form of recurrent neural network (RNN)  that can learn order dependency in sequence prediction challenges. LSTM by default may maintain information for a long time by preventing information from vanishing by managing the flow of information through gates.</a:t>
            </a:r>
            <a:endParaRPr sz="1500">
              <a:solidFill>
                <a:srgbClr val="F7F7F8"/>
              </a:solidFill>
            </a:endParaRPr>
          </a:p>
          <a:p>
            <a:pPr indent="0" lvl="0" marL="0" rtl="0" algn="l">
              <a:spcBef>
                <a:spcPts val="1200"/>
              </a:spcBef>
              <a:spcAft>
                <a:spcPts val="0"/>
              </a:spcAft>
              <a:buNone/>
            </a:pPr>
            <a:r>
              <a:rPr lang="en" sz="1500">
                <a:solidFill>
                  <a:srgbClr val="F7F7F8"/>
                </a:solidFill>
              </a:rPr>
              <a:t>2.Gated Recurrent Unit (GRU) is an advanced type of RNN and a simpler form of LSTM with fewer gates.</a:t>
            </a:r>
            <a:endParaRPr sz="1500">
              <a:solidFill>
                <a:srgbClr val="F7F7F8"/>
              </a:solidFill>
            </a:endParaRPr>
          </a:p>
          <a:p>
            <a:pPr indent="0" lvl="0" marL="0" rtl="0" algn="l">
              <a:spcBef>
                <a:spcPts val="1200"/>
              </a:spcBef>
              <a:spcAft>
                <a:spcPts val="0"/>
              </a:spcAft>
              <a:buNone/>
            </a:pPr>
            <a:r>
              <a:rPr lang="en" sz="1500">
                <a:solidFill>
                  <a:srgbClr val="F7F7F8"/>
                </a:solidFill>
              </a:rPr>
              <a:t>3. A Bidirectional LSTM (BiLSTM) is a sequence processing model which consists of two LSTMs where one takes the input in a forwarding direction, while the other in a backward direction it has the ability to control the flow of information in both directions which makes it one of the most effective sequence processing models.</a:t>
            </a:r>
            <a:endParaRPr sz="1500">
              <a:solidFill>
                <a:srgbClr val="F7F7F8"/>
              </a:solidFill>
            </a:endParaRPr>
          </a:p>
          <a:p>
            <a:pPr indent="0" lvl="0" marL="0" rtl="0" algn="l">
              <a:spcBef>
                <a:spcPts val="1200"/>
              </a:spcBef>
              <a:spcAft>
                <a:spcPts val="1200"/>
              </a:spcAft>
              <a:buNone/>
            </a:pPr>
            <a:r>
              <a:rPr lang="en" sz="1500">
                <a:solidFill>
                  <a:srgbClr val="F7F7F8"/>
                </a:solidFill>
              </a:rPr>
              <a:t>4. Bidirectional GRU (BiGRU) is a architecture with two GRUs in both forward and backward directions.</a:t>
            </a:r>
            <a:endParaRPr sz="1500">
              <a:solidFill>
                <a:srgbClr val="F7F7F8"/>
              </a:solidFill>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990"/>
              <a:buNone/>
            </a:pPr>
            <a:r>
              <a:rPr b="1" lang="en" sz="1785">
                <a:solidFill>
                  <a:srgbClr val="F7F7F8"/>
                </a:solidFill>
                <a:highlight>
                  <a:srgbClr val="374151"/>
                </a:highlight>
                <a:latin typeface="Average"/>
                <a:ea typeface="Average"/>
                <a:cs typeface="Average"/>
                <a:sym typeface="Average"/>
              </a:rPr>
              <a:t>Performance Metrics: ROUGE and BLEU</a:t>
            </a:r>
            <a:endParaRPr b="1" sz="1785">
              <a:solidFill>
                <a:srgbClr val="F7F7F8"/>
              </a:solidFill>
              <a:highlight>
                <a:srgbClr val="374151"/>
              </a:highlight>
              <a:latin typeface="Average"/>
              <a:ea typeface="Average"/>
              <a:cs typeface="Average"/>
              <a:sym typeface="Average"/>
            </a:endParaRPr>
          </a:p>
          <a:p>
            <a:pPr indent="0" lvl="0" marL="0" rtl="0" algn="l">
              <a:spcBef>
                <a:spcPts val="400"/>
              </a:spcBef>
              <a:spcAft>
                <a:spcPts val="0"/>
              </a:spcAft>
              <a:buSzPts val="990"/>
              <a:buNone/>
            </a:pPr>
            <a:r>
              <a:t/>
            </a:r>
            <a:endParaRPr sz="2700"/>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400">
                <a:solidFill>
                  <a:srgbClr val="F7F7F8"/>
                </a:solidFill>
                <a:highlight>
                  <a:srgbClr val="374151"/>
                </a:highlight>
              </a:rPr>
              <a:t>ROUGE (Recall-Oriented Understudy for Gisting Evaluation):Compares automatically generated summaries or translations to a set of reference summaries. Scores are classified into ROUGE-1, ROUGE-2, and ROUGE-L, each evaluating precision, recall, and F1-score.ROUGE-N is calculated as the ratio of the number of matched n-grams between the generated summary and the reference summaries to the total number of n-grams in the reference summaries.</a:t>
            </a:r>
            <a:endParaRPr sz="1400">
              <a:solidFill>
                <a:srgbClr val="F7F7F8"/>
              </a:solidFill>
              <a:highlight>
                <a:srgbClr val="374151"/>
              </a:highlight>
            </a:endParaRPr>
          </a:p>
          <a:p>
            <a:pPr indent="0" lvl="0" marL="0" rtl="0" algn="l">
              <a:spcBef>
                <a:spcPts val="200"/>
              </a:spcBef>
              <a:spcAft>
                <a:spcPts val="0"/>
              </a:spcAft>
              <a:buNone/>
            </a:pPr>
            <a:r>
              <a:t/>
            </a:r>
            <a:endParaRPr sz="1400">
              <a:solidFill>
                <a:srgbClr val="F7F7F8"/>
              </a:solidFill>
              <a:highlight>
                <a:srgbClr val="374151"/>
              </a:highlight>
            </a:endParaRPr>
          </a:p>
          <a:p>
            <a:pPr indent="0" lvl="0" marL="0" rtl="0" algn="l">
              <a:lnSpc>
                <a:spcPct val="150000"/>
              </a:lnSpc>
              <a:spcBef>
                <a:spcPts val="1200"/>
              </a:spcBef>
              <a:spcAft>
                <a:spcPts val="0"/>
              </a:spcAft>
              <a:buNone/>
            </a:pPr>
            <a:r>
              <a:rPr lang="en" sz="1400">
                <a:solidFill>
                  <a:srgbClr val="F7F7F8"/>
                </a:solidFill>
                <a:highlight>
                  <a:srgbClr val="374151"/>
                </a:highlight>
              </a:rPr>
              <a:t>BLEU (Bilingual Evaluation Understudy):Purpose: Assesses the quality of machine-translated text.Scores range from 0 to 1, with higher scores indicating better translation quality. It focuses on the sufficiency and fluency of the translation, comparing it to human reference translations.Scores closer to 1 indicate greater overlap with human reference translations, implying higher translation quality.</a:t>
            </a:r>
            <a:endParaRPr sz="1400">
              <a:solidFill>
                <a:srgbClr val="F7F7F8"/>
              </a:solidFill>
              <a:highlight>
                <a:srgbClr val="374151"/>
              </a:highlight>
            </a:endParaRPr>
          </a:p>
          <a:p>
            <a:pPr indent="0" lvl="0" marL="0" rtl="0" algn="l">
              <a:spcBef>
                <a:spcPts val="200"/>
              </a:spcBef>
              <a:spcAft>
                <a:spcPts val="1200"/>
              </a:spcAft>
              <a:buNone/>
            </a:pPr>
            <a:r>
              <a:t/>
            </a:r>
            <a:endParaRPr sz="1400">
              <a:solidFill>
                <a:srgbClr val="F7F7F8"/>
              </a:solidFill>
              <a:highlight>
                <a:srgbClr val="374151"/>
              </a:highlight>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96350"/>
            <a:ext cx="85206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Results</a:t>
            </a:r>
            <a:endParaRPr/>
          </a:p>
        </p:txBody>
      </p:sp>
      <p:sp>
        <p:nvSpPr>
          <p:cNvPr id="102" name="Google Shape;102;p19"/>
          <p:cNvSpPr txBox="1"/>
          <p:nvPr>
            <p:ph idx="1" type="body"/>
          </p:nvPr>
        </p:nvSpPr>
        <p:spPr>
          <a:xfrm>
            <a:off x="263900" y="922000"/>
            <a:ext cx="8520600" cy="40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7F7F8"/>
                </a:solidFill>
                <a:highlight>
                  <a:srgbClr val="374151"/>
                </a:highlight>
                <a:latin typeface="Roboto"/>
                <a:ea typeface="Roboto"/>
                <a:cs typeface="Roboto"/>
                <a:sym typeface="Roboto"/>
              </a:rPr>
              <a:t> </a:t>
            </a:r>
            <a:r>
              <a:rPr b="1" lang="en" sz="1400">
                <a:solidFill>
                  <a:srgbClr val="F7F7F8"/>
                </a:solidFill>
                <a:highlight>
                  <a:srgbClr val="374151"/>
                </a:highlight>
              </a:rPr>
              <a:t>DATA SOURCES : </a:t>
            </a:r>
            <a:endParaRPr b="1" sz="1400">
              <a:solidFill>
                <a:srgbClr val="F7F7F8"/>
              </a:solidFill>
              <a:highlight>
                <a:srgbClr val="374151"/>
              </a:highlight>
            </a:endParaRPr>
          </a:p>
          <a:p>
            <a:pPr indent="0" lvl="0" marL="0" rtl="0" algn="l">
              <a:spcBef>
                <a:spcPts val="1200"/>
              </a:spcBef>
              <a:spcAft>
                <a:spcPts val="0"/>
              </a:spcAft>
              <a:buNone/>
            </a:pPr>
            <a:r>
              <a:rPr lang="en" sz="1600">
                <a:solidFill>
                  <a:srgbClr val="F7F7F8"/>
                </a:solidFill>
                <a:highlight>
                  <a:srgbClr val="374151"/>
                </a:highlight>
              </a:rPr>
              <a:t>Tatoeba Project, Samanantar, ALT Project, and Tico-19.</a:t>
            </a:r>
            <a:endParaRPr sz="1600">
              <a:solidFill>
                <a:srgbClr val="F7F7F8"/>
              </a:solidFill>
              <a:highlight>
                <a:srgbClr val="374151"/>
              </a:highlight>
            </a:endParaRPr>
          </a:p>
          <a:p>
            <a:pPr indent="-330200" lvl="0" marL="457200" rtl="0" algn="l">
              <a:spcBef>
                <a:spcPts val="1200"/>
              </a:spcBef>
              <a:spcAft>
                <a:spcPts val="0"/>
              </a:spcAft>
              <a:buClr>
                <a:srgbClr val="F7F7F8"/>
              </a:buClr>
              <a:buSzPts val="1600"/>
              <a:buAutoNum type="arabicPeriod"/>
            </a:pPr>
            <a:r>
              <a:rPr lang="en" sz="1600">
                <a:solidFill>
                  <a:srgbClr val="F7F7F8"/>
                </a:solidFill>
                <a:highlight>
                  <a:srgbClr val="374151"/>
                </a:highlight>
              </a:rPr>
              <a:t>95% of the data (4943 samples) is used for training.</a:t>
            </a:r>
            <a:endParaRPr sz="1600">
              <a:solidFill>
                <a:srgbClr val="F7F7F8"/>
              </a:solidFill>
              <a:highlight>
                <a:srgbClr val="374151"/>
              </a:highlight>
            </a:endParaRPr>
          </a:p>
          <a:p>
            <a:pPr indent="0" lvl="0" marL="0" rtl="0" algn="l">
              <a:spcBef>
                <a:spcPts val="0"/>
              </a:spcBef>
              <a:spcAft>
                <a:spcPts val="0"/>
              </a:spcAft>
              <a:buNone/>
            </a:pPr>
            <a:r>
              <a:rPr lang="en" sz="1600">
                <a:solidFill>
                  <a:srgbClr val="F7F7F8"/>
                </a:solidFill>
                <a:highlight>
                  <a:srgbClr val="374151"/>
                </a:highlight>
              </a:rPr>
              <a:t>   2.    5% of the data (261 samples) is reserved for testing.</a:t>
            </a:r>
            <a:endParaRPr sz="1600">
              <a:solidFill>
                <a:srgbClr val="F7F7F8"/>
              </a:solidFill>
              <a:highlight>
                <a:srgbClr val="374151"/>
              </a:highlight>
            </a:endParaRPr>
          </a:p>
          <a:p>
            <a:pPr indent="0" lvl="0" marL="0" rtl="0" algn="l">
              <a:spcBef>
                <a:spcPts val="0"/>
              </a:spcBef>
              <a:spcAft>
                <a:spcPts val="0"/>
              </a:spcAft>
              <a:buNone/>
            </a:pPr>
            <a:r>
              <a:rPr lang="en" sz="1600">
                <a:solidFill>
                  <a:srgbClr val="F7F7F8"/>
                </a:solidFill>
                <a:highlight>
                  <a:srgbClr val="374151"/>
                </a:highlight>
              </a:rPr>
              <a:t>   3.  Within the training set, 10% of the data (495 samples) is </a:t>
            </a:r>
            <a:endParaRPr sz="1600">
              <a:solidFill>
                <a:srgbClr val="F7F7F8"/>
              </a:solidFill>
              <a:highlight>
                <a:srgbClr val="374151"/>
              </a:highlight>
            </a:endParaRPr>
          </a:p>
          <a:p>
            <a:pPr indent="0" lvl="0" marL="457200" rtl="0" algn="l">
              <a:spcBef>
                <a:spcPts val="0"/>
              </a:spcBef>
              <a:spcAft>
                <a:spcPts val="0"/>
              </a:spcAft>
              <a:buNone/>
            </a:pPr>
            <a:r>
              <a:rPr lang="en" sz="1600">
                <a:solidFill>
                  <a:srgbClr val="F7F7F8"/>
                </a:solidFill>
                <a:highlight>
                  <a:srgbClr val="374151"/>
                </a:highlight>
              </a:rPr>
              <a:t>set aside for validation purposes.</a:t>
            </a:r>
            <a:endParaRPr sz="1600">
              <a:solidFill>
                <a:srgbClr val="F7F7F8"/>
              </a:solidFill>
              <a:highlight>
                <a:srgbClr val="374151"/>
              </a:highlight>
            </a:endParaRPr>
          </a:p>
          <a:p>
            <a:pPr indent="0" lvl="0" marL="0" rtl="0" algn="l">
              <a:spcBef>
                <a:spcPts val="0"/>
              </a:spcBef>
              <a:spcAft>
                <a:spcPts val="0"/>
              </a:spcAft>
              <a:buNone/>
            </a:pPr>
            <a:r>
              <a:rPr lang="en" sz="1600">
                <a:solidFill>
                  <a:srgbClr val="F7F7F8"/>
                </a:solidFill>
                <a:highlight>
                  <a:srgbClr val="374151"/>
                </a:highlight>
              </a:rPr>
              <a:t>  4. BiGRU achieved high training accuracy (95.5%) and </a:t>
            </a:r>
            <a:endParaRPr sz="1600">
              <a:solidFill>
                <a:srgbClr val="F7F7F8"/>
              </a:solidFill>
              <a:highlight>
                <a:srgbClr val="374151"/>
              </a:highlight>
            </a:endParaRPr>
          </a:p>
          <a:p>
            <a:pPr indent="0" lvl="0" marL="0" rtl="0" algn="l">
              <a:spcBef>
                <a:spcPts val="0"/>
              </a:spcBef>
              <a:spcAft>
                <a:spcPts val="0"/>
              </a:spcAft>
              <a:buNone/>
            </a:pPr>
            <a:r>
              <a:rPr lang="en" sz="1600">
                <a:solidFill>
                  <a:srgbClr val="F7F7F8"/>
                </a:solidFill>
                <a:highlight>
                  <a:srgbClr val="374151"/>
                </a:highlight>
              </a:rPr>
              <a:t>validation accuracy (86.4%) with fewer epochs (35).</a:t>
            </a:r>
            <a:endParaRPr sz="1600">
              <a:solidFill>
                <a:srgbClr val="F7F7F8"/>
              </a:solidFill>
              <a:highlight>
                <a:srgbClr val="374151"/>
              </a:highlight>
            </a:endParaRPr>
          </a:p>
          <a:p>
            <a:pPr indent="0" lvl="0" marL="0" rtl="0" algn="l">
              <a:spcBef>
                <a:spcPts val="0"/>
              </a:spcBef>
              <a:spcAft>
                <a:spcPts val="1200"/>
              </a:spcAft>
              <a:buNone/>
            </a:pPr>
            <a:r>
              <a:t/>
            </a:r>
            <a:endParaRPr sz="1600">
              <a:solidFill>
                <a:srgbClr val="F7F7F8"/>
              </a:solidFill>
              <a:highlight>
                <a:srgbClr val="374151"/>
              </a:highlight>
            </a:endParaRPr>
          </a:p>
        </p:txBody>
      </p:sp>
      <p:pic>
        <p:nvPicPr>
          <p:cNvPr id="103" name="Google Shape;103;p19"/>
          <p:cNvPicPr preferRelativeResize="0"/>
          <p:nvPr/>
        </p:nvPicPr>
        <p:blipFill>
          <a:blip r:embed="rId3">
            <a:alphaModFix/>
          </a:blip>
          <a:stretch>
            <a:fillRect/>
          </a:stretch>
        </p:blipFill>
        <p:spPr>
          <a:xfrm>
            <a:off x="5689875" y="1455550"/>
            <a:ext cx="3094625" cy="2795850"/>
          </a:xfrm>
          <a:prstGeom prst="rect">
            <a:avLst/>
          </a:prstGeom>
          <a:noFill/>
          <a:ln>
            <a:noFill/>
          </a:ln>
        </p:spPr>
      </p:pic>
      <p:sp>
        <p:nvSpPr>
          <p:cNvPr id="104" name="Google Shape;10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65050" y="53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400">
                <a:solidFill>
                  <a:srgbClr val="F7F7F8"/>
                </a:solidFill>
                <a:highlight>
                  <a:srgbClr val="374151"/>
                </a:highlight>
              </a:rPr>
              <a:t>In this paper, the authors achieved optimal results in translation tasks using minimal resources, demonstrating that BiLSTM outperforms other models, particularly in handling sequences of consecutive words. This performance was substantiated by ROUGE and BLEU scores, with BiLSTM scoring impressively across various BLEU metrics. However, the effectiveness of BiLSTM on larger Bengali datasets, especially those containing rare words, remains an area for future research. The paper underscores the challenges in translation, emphasizing the importance of grammatical accuracy, a rich vocabulary, and substantial computational power. In future, the authors suggest that enhancements in model performance could be achieved through the use of multiple dense layers, parameter and hyperparameter tuning, advanced computational techniques, and comprehensive Bengali-English datasets.</a:t>
            </a:r>
            <a:endParaRPr sz="1400">
              <a:solidFill>
                <a:srgbClr val="F7F7F8"/>
              </a:solidFill>
              <a:highlight>
                <a:srgbClr val="374151"/>
              </a:highlight>
            </a:endParaRPr>
          </a:p>
          <a:p>
            <a:pPr indent="0" lvl="0" marL="0" rtl="0" algn="l">
              <a:spcBef>
                <a:spcPts val="0"/>
              </a:spcBef>
              <a:spcAft>
                <a:spcPts val="1200"/>
              </a:spcAft>
              <a:buNone/>
            </a:pPr>
            <a:r>
              <a:t/>
            </a:r>
            <a:endParaRPr sz="1400"/>
          </a:p>
        </p:txBody>
      </p:sp>
      <p:sp>
        <p:nvSpPr>
          <p:cNvPr id="111" name="Google Shape;111;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76550"/>
            <a:ext cx="8520600" cy="14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3500">
                <a:latin typeface="Average"/>
                <a:ea typeface="Average"/>
                <a:cs typeface="Average"/>
                <a:sym typeface="Average"/>
              </a:rPr>
              <a:t>THANK YOU</a:t>
            </a:r>
            <a:r>
              <a:rPr lang="en"/>
              <a:t> </a:t>
            </a:r>
            <a:endParaRPr/>
          </a:p>
        </p:txBody>
      </p:sp>
      <p:sp>
        <p:nvSpPr>
          <p:cNvPr id="117" name="Google Shape;117;p21"/>
          <p:cNvSpPr txBox="1"/>
          <p:nvPr>
            <p:ph idx="1" type="body"/>
          </p:nvPr>
        </p:nvSpPr>
        <p:spPr>
          <a:xfrm>
            <a:off x="194325" y="1369875"/>
            <a:ext cx="8520600" cy="31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18" name="Google Shape;118;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