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29e6727eaa1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29e6727eaa1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2d517e3f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62d517e3f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9e6727eaa1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9e6727eaa1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9f10b58dc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9f10b58dc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9f10b58dc2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9f10b58dc2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9f10b58dc2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9f10b58dc2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9f10b58dc2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9f10b58dc2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62d517e3f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62d517e3f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62d517e3f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62d517e3f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2d517e3f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62d517e3f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5"/>
          <p:cNvSpPr txBox="1"/>
          <p:nvPr>
            <p:ph type="ctrTitle"/>
          </p:nvPr>
        </p:nvSpPr>
        <p:spPr>
          <a:xfrm>
            <a:off x="510450" y="943325"/>
            <a:ext cx="8123100" cy="800400"/>
          </a:xfrm>
          <a:prstGeom prst="rect">
            <a:avLst/>
          </a:prstGeom>
          <a:noFill/>
          <a:ln>
            <a:noFill/>
          </a:ln>
        </p:spPr>
        <p:txBody>
          <a:bodyPr anchorCtr="0" anchor="ctr" bIns="91425" lIns="91425" spcFirstLastPara="1" rIns="91425" wrap="square" tIns="91425">
            <a:noAutofit/>
          </a:bodyPr>
          <a:lstStyle/>
          <a:p>
            <a:pPr indent="0" lvl="0" marL="0" rtl="0" algn="l">
              <a:lnSpc>
                <a:spcPct val="113333"/>
              </a:lnSpc>
              <a:spcBef>
                <a:spcPts val="0"/>
              </a:spcBef>
              <a:spcAft>
                <a:spcPts val="0"/>
              </a:spcAft>
              <a:buNone/>
            </a:pPr>
            <a:r>
              <a:rPr b="1" lang="en" sz="2350">
                <a:highlight>
                  <a:srgbClr val="FFFFFF"/>
                </a:highlight>
                <a:latin typeface="Times New Roman"/>
                <a:ea typeface="Times New Roman"/>
                <a:cs typeface="Times New Roman"/>
                <a:sym typeface="Times New Roman"/>
              </a:rPr>
              <a:t>Machine Learning-Based Model to Predict Heart Disease in Early Stage Employing Different Feature Selection Techniques</a:t>
            </a:r>
            <a:endParaRPr b="1" sz="2350">
              <a:highlight>
                <a:srgbClr val="FFFFFF"/>
              </a:highlight>
              <a:latin typeface="Times New Roman"/>
              <a:ea typeface="Times New Roman"/>
              <a:cs typeface="Times New Roman"/>
              <a:sym typeface="Times New Roman"/>
            </a:endParaRPr>
          </a:p>
          <a:p>
            <a:pPr indent="0" lvl="0" marL="0" rtl="0" algn="l">
              <a:lnSpc>
                <a:spcPct val="113333"/>
              </a:lnSpc>
              <a:spcBef>
                <a:spcPts val="900"/>
              </a:spcBef>
              <a:spcAft>
                <a:spcPts val="0"/>
              </a:spcAft>
              <a:buNone/>
            </a:pPr>
            <a:r>
              <a:rPr lang="en" sz="2350">
                <a:solidFill>
                  <a:schemeClr val="lt1"/>
                </a:solidFill>
                <a:highlight>
                  <a:schemeClr val="lt1"/>
                </a:highlight>
              </a:rPr>
              <a:t>Techniques</a:t>
            </a:r>
            <a:endParaRPr sz="2350">
              <a:solidFill>
                <a:schemeClr val="lt1"/>
              </a:solidFill>
              <a:highlight>
                <a:schemeClr val="lt1"/>
              </a:highlight>
            </a:endParaRPr>
          </a:p>
          <a:p>
            <a:pPr indent="0" lvl="0" marL="0" rtl="0" algn="l">
              <a:spcBef>
                <a:spcPts val="900"/>
              </a:spcBef>
              <a:spcAft>
                <a:spcPts val="0"/>
              </a:spcAft>
              <a:buNone/>
            </a:pPr>
            <a:r>
              <a:t/>
            </a:r>
            <a:endParaRPr sz="3600">
              <a:solidFill>
                <a:schemeClr val="lt1"/>
              </a:solidFill>
              <a:highlight>
                <a:schemeClr val="lt1"/>
              </a:highlight>
              <a:latin typeface="Times New Roman"/>
              <a:ea typeface="Times New Roman"/>
              <a:cs typeface="Times New Roman"/>
              <a:sym typeface="Times New Roman"/>
            </a:endParaRPr>
          </a:p>
        </p:txBody>
      </p:sp>
      <p:sp>
        <p:nvSpPr>
          <p:cNvPr id="57" name="Google Shape;57;p15"/>
          <p:cNvSpPr txBox="1"/>
          <p:nvPr>
            <p:ph idx="1" type="subTitle"/>
          </p:nvPr>
        </p:nvSpPr>
        <p:spPr>
          <a:xfrm>
            <a:off x="311700" y="1647625"/>
            <a:ext cx="8520600" cy="16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sz="1700">
                <a:latin typeface="Times New Roman"/>
                <a:ea typeface="Times New Roman"/>
                <a:cs typeface="Times New Roman"/>
                <a:sym typeface="Times New Roman"/>
              </a:rPr>
              <a:t> </a:t>
            </a:r>
            <a:r>
              <a:rPr lang="en" sz="2100">
                <a:latin typeface="Times New Roman"/>
                <a:ea typeface="Times New Roman"/>
                <a:cs typeface="Times New Roman"/>
                <a:sym typeface="Times New Roman"/>
              </a:rPr>
              <a:t>NAME : RIFHA HOSSAIN MUNAJA</a:t>
            </a:r>
            <a:endParaRPr sz="2100">
              <a:latin typeface="Times New Roman"/>
              <a:ea typeface="Times New Roman"/>
              <a:cs typeface="Times New Roman"/>
              <a:sym typeface="Times New Roman"/>
            </a:endParaRPr>
          </a:p>
          <a:p>
            <a:pPr indent="0" lvl="0" marL="0" rtl="0" algn="l">
              <a:spcBef>
                <a:spcPts val="0"/>
              </a:spcBef>
              <a:spcAft>
                <a:spcPts val="0"/>
              </a:spcAft>
              <a:buNone/>
            </a:pPr>
            <a:r>
              <a:rPr lang="en" sz="2100">
                <a:latin typeface="Times New Roman"/>
                <a:ea typeface="Times New Roman"/>
                <a:cs typeface="Times New Roman"/>
                <a:sym typeface="Times New Roman"/>
              </a:rPr>
              <a:t>                                    ID : 20301466</a:t>
            </a:r>
            <a:endParaRPr sz="2100">
              <a:latin typeface="Times New Roman"/>
              <a:ea typeface="Times New Roman"/>
              <a:cs typeface="Times New Roman"/>
              <a:sym typeface="Times New Roman"/>
            </a:endParaRPr>
          </a:p>
          <a:p>
            <a:pPr indent="0" lvl="0" marL="0" rtl="0" algn="l">
              <a:spcBef>
                <a:spcPts val="0"/>
              </a:spcBef>
              <a:spcAft>
                <a:spcPts val="0"/>
              </a:spcAft>
              <a:buNone/>
            </a:pPr>
            <a:r>
              <a:rPr lang="en" sz="2100">
                <a:latin typeface="Times New Roman"/>
                <a:ea typeface="Times New Roman"/>
                <a:cs typeface="Times New Roman"/>
                <a:sym typeface="Times New Roman"/>
              </a:rPr>
              <a:t>                                    SECTION : 01    </a:t>
            </a:r>
            <a:r>
              <a:rPr lang="en" sz="1800"/>
              <a:t>         </a:t>
            </a: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THANK YOU</a:t>
            </a:r>
            <a:endParaRPr/>
          </a:p>
        </p:txBody>
      </p:sp>
      <p:sp>
        <p:nvSpPr>
          <p:cNvPr id="112" name="Google Shape;112;p2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6"/>
          <p:cNvSpPr txBox="1"/>
          <p:nvPr>
            <p:ph type="ctrTitle"/>
          </p:nvPr>
        </p:nvSpPr>
        <p:spPr>
          <a:xfrm>
            <a:off x="311700" y="121650"/>
            <a:ext cx="8520600" cy="448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3300">
                <a:latin typeface="Times New Roman"/>
                <a:ea typeface="Times New Roman"/>
                <a:cs typeface="Times New Roman"/>
                <a:sym typeface="Times New Roman"/>
              </a:rPr>
              <a:t>                          </a:t>
            </a:r>
            <a:r>
              <a:rPr b="1" lang="en" sz="3300">
                <a:latin typeface="Times New Roman"/>
                <a:ea typeface="Times New Roman"/>
                <a:cs typeface="Times New Roman"/>
                <a:sym typeface="Times New Roman"/>
              </a:rPr>
              <a:t>INTRODUCTION</a:t>
            </a:r>
            <a:endParaRPr b="1" sz="3300">
              <a:latin typeface="Times New Roman"/>
              <a:ea typeface="Times New Roman"/>
              <a:cs typeface="Times New Roman"/>
              <a:sym typeface="Times New Roman"/>
            </a:endParaRPr>
          </a:p>
        </p:txBody>
      </p:sp>
      <p:sp>
        <p:nvSpPr>
          <p:cNvPr id="63" name="Google Shape;63;p16"/>
          <p:cNvSpPr txBox="1"/>
          <p:nvPr>
            <p:ph idx="1" type="subTitle"/>
          </p:nvPr>
        </p:nvSpPr>
        <p:spPr>
          <a:xfrm>
            <a:off x="311700" y="857950"/>
            <a:ext cx="8520600" cy="3863100"/>
          </a:xfrm>
          <a:prstGeom prst="rect">
            <a:avLst/>
          </a:prstGeom>
        </p:spPr>
        <p:txBody>
          <a:bodyPr anchorCtr="0" anchor="t" bIns="91425" lIns="91425" spcFirstLastPara="1" rIns="91425" wrap="square" tIns="91425">
            <a:normAutofit fontScale="25000"/>
          </a:bodyPr>
          <a:lstStyle/>
          <a:p>
            <a:pPr indent="0" lvl="0" marL="457200" rtl="0" algn="l">
              <a:lnSpc>
                <a:spcPct val="115000"/>
              </a:lnSpc>
              <a:spcBef>
                <a:spcPts val="0"/>
              </a:spcBef>
              <a:spcAft>
                <a:spcPts val="0"/>
              </a:spcAft>
              <a:buNone/>
            </a:pPr>
            <a:r>
              <a:t/>
            </a:r>
            <a:endParaRPr sz="4850">
              <a:solidFill>
                <a:schemeClr val="dk1"/>
              </a:solidFill>
              <a:latin typeface="Times New Roman"/>
              <a:ea typeface="Times New Roman"/>
              <a:cs typeface="Times New Roman"/>
              <a:sym typeface="Times New Roman"/>
            </a:endParaRPr>
          </a:p>
          <a:p>
            <a:pPr indent="-311943" lvl="0" marL="457200" rtl="0" algn="l">
              <a:lnSpc>
                <a:spcPct val="115000"/>
              </a:lnSpc>
              <a:spcBef>
                <a:spcPts val="0"/>
              </a:spcBef>
              <a:spcAft>
                <a:spcPts val="0"/>
              </a:spcAft>
              <a:buClr>
                <a:schemeClr val="dk1"/>
              </a:buClr>
              <a:buSzPct val="100000"/>
              <a:buFont typeface="Times New Roman"/>
              <a:buChar char="●"/>
            </a:pPr>
            <a:r>
              <a:rPr lang="en" sz="5250">
                <a:solidFill>
                  <a:schemeClr val="dk1"/>
                </a:solidFill>
                <a:latin typeface="Times New Roman"/>
                <a:ea typeface="Times New Roman"/>
                <a:cs typeface="Times New Roman"/>
                <a:sym typeface="Times New Roman"/>
              </a:rPr>
              <a:t>Approximately 26 million people worldwide are affected by heart disease.Annually, 17.9 million people are affected by heart disease contributing to a 32% global death rate.</a:t>
            </a:r>
            <a:endParaRPr sz="525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5250">
              <a:solidFill>
                <a:schemeClr val="dk1"/>
              </a:solidFill>
              <a:latin typeface="Times New Roman"/>
              <a:ea typeface="Times New Roman"/>
              <a:cs typeface="Times New Roman"/>
              <a:sym typeface="Times New Roman"/>
            </a:endParaRPr>
          </a:p>
          <a:p>
            <a:pPr indent="-311943" lvl="0" marL="457200" rtl="0" algn="l">
              <a:lnSpc>
                <a:spcPct val="115000"/>
              </a:lnSpc>
              <a:spcBef>
                <a:spcPts val="0"/>
              </a:spcBef>
              <a:spcAft>
                <a:spcPts val="0"/>
              </a:spcAft>
              <a:buClr>
                <a:schemeClr val="dk1"/>
              </a:buClr>
              <a:buSzPct val="100000"/>
              <a:buFont typeface="Times New Roman"/>
              <a:buChar char="●"/>
            </a:pPr>
            <a:r>
              <a:rPr lang="en" sz="5250">
                <a:solidFill>
                  <a:schemeClr val="dk1"/>
                </a:solidFill>
                <a:latin typeface="Times New Roman"/>
                <a:ea typeface="Times New Roman"/>
                <a:cs typeface="Times New Roman"/>
                <a:sym typeface="Times New Roman"/>
              </a:rPr>
              <a:t>Diagnosing heart disease is challenging due to the multitude of risk factors with symptoms including physical weakness, chest pain, shortness of breath and irregular heartbeat. Machine learning algorithms are extensively utilized globally especially in the healthcare industry for early disease prediction.Early prediction of diseases by machine learning can significantly reduce the mortality rate from heart disease.</a:t>
            </a:r>
            <a:endParaRPr sz="525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5250">
              <a:solidFill>
                <a:schemeClr val="dk1"/>
              </a:solidFill>
              <a:latin typeface="Times New Roman"/>
              <a:ea typeface="Times New Roman"/>
              <a:cs typeface="Times New Roman"/>
              <a:sym typeface="Times New Roman"/>
            </a:endParaRPr>
          </a:p>
          <a:p>
            <a:pPr indent="-311943" lvl="0" marL="457200" rtl="0" algn="l">
              <a:lnSpc>
                <a:spcPct val="115000"/>
              </a:lnSpc>
              <a:spcBef>
                <a:spcPts val="0"/>
              </a:spcBef>
              <a:spcAft>
                <a:spcPts val="0"/>
              </a:spcAft>
              <a:buClr>
                <a:schemeClr val="dk1"/>
              </a:buClr>
              <a:buSzPct val="100000"/>
              <a:buFont typeface="Times New Roman"/>
              <a:buChar char="●"/>
            </a:pPr>
            <a:r>
              <a:rPr lang="en" sz="5250">
                <a:solidFill>
                  <a:schemeClr val="dk1"/>
                </a:solidFill>
                <a:latin typeface="Times New Roman"/>
                <a:ea typeface="Times New Roman"/>
                <a:cs typeface="Times New Roman"/>
                <a:sym typeface="Times New Roman"/>
              </a:rPr>
              <a:t>Six machine learning algorithms are evaluated to determine the most accurate for early heart disease prediction seeking to identify the most effective one.</a:t>
            </a:r>
            <a:endParaRPr sz="525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485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485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485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485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485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7"/>
          <p:cNvSpPr txBox="1"/>
          <p:nvPr>
            <p:ph type="ctrTitle"/>
          </p:nvPr>
        </p:nvSpPr>
        <p:spPr>
          <a:xfrm>
            <a:off x="311700" y="110975"/>
            <a:ext cx="8520600" cy="512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700">
                <a:latin typeface="Times New Roman"/>
                <a:ea typeface="Times New Roman"/>
                <a:cs typeface="Times New Roman"/>
                <a:sym typeface="Times New Roman"/>
              </a:rPr>
              <a:t>RELATED WORKS</a:t>
            </a:r>
            <a:endParaRPr b="1" sz="2700">
              <a:latin typeface="Times New Roman"/>
              <a:ea typeface="Times New Roman"/>
              <a:cs typeface="Times New Roman"/>
              <a:sym typeface="Times New Roman"/>
            </a:endParaRPr>
          </a:p>
        </p:txBody>
      </p:sp>
      <p:sp>
        <p:nvSpPr>
          <p:cNvPr id="69" name="Google Shape;69;p17"/>
          <p:cNvSpPr txBox="1"/>
          <p:nvPr>
            <p:ph idx="1" type="subTitle"/>
          </p:nvPr>
        </p:nvSpPr>
        <p:spPr>
          <a:xfrm>
            <a:off x="311700" y="879300"/>
            <a:ext cx="8520600" cy="421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400">
                <a:solidFill>
                  <a:schemeClr val="dk1"/>
                </a:solidFill>
                <a:latin typeface="Times New Roman"/>
                <a:ea typeface="Times New Roman"/>
                <a:cs typeface="Times New Roman"/>
                <a:sym typeface="Times New Roman"/>
              </a:rPr>
              <a:t>Overview of Heart Disease Prediction Studies Using Machine Learning:</a:t>
            </a:r>
            <a:endParaRPr b="1"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chemeClr val="dk1"/>
                </a:solidFill>
                <a:latin typeface="Times New Roman"/>
                <a:ea typeface="Times New Roman"/>
                <a:cs typeface="Times New Roman"/>
                <a:sym typeface="Times New Roman"/>
              </a:rPr>
              <a:t>The general trend in using machine learning for heart disease prediction and emphasize the diversity of algorithms and datasets used in these studies.</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 sz="1400">
                <a:solidFill>
                  <a:srgbClr val="0F0F0F"/>
                </a:solidFill>
                <a:latin typeface="Times New Roman"/>
                <a:ea typeface="Times New Roman"/>
                <a:cs typeface="Times New Roman"/>
                <a:sym typeface="Times New Roman"/>
              </a:rPr>
              <a:t>Algorithms and Their Performances:</a:t>
            </a:r>
            <a:endParaRPr b="1" sz="1400">
              <a:solidFill>
                <a:srgbClr val="0F0F0F"/>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400">
                <a:solidFill>
                  <a:srgbClr val="0F0F0F"/>
                </a:solidFill>
                <a:latin typeface="Times New Roman"/>
                <a:ea typeface="Times New Roman"/>
                <a:cs typeface="Times New Roman"/>
                <a:sym typeface="Times New Roman"/>
              </a:rPr>
              <a:t>Naive Bayes (NB), Random Forest (RF), Decision Trees (DT), Support Vector Machine (SVM), K-Nearest Neighbor (KNN), Artificial Neural Network (ANN) and Linear Regression (LR).Highlight specific accuracy metrics like NB (84.1584% with SVM-RFE), DT and KNN (82.17% and 83.16%, respectively) and ANN (73.3333%).</a:t>
            </a:r>
            <a:endParaRPr sz="1400">
              <a:solidFill>
                <a:srgbClr val="0F0F0F"/>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400">
              <a:solidFill>
                <a:srgbClr val="0F0F0F"/>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400">
                <a:solidFill>
                  <a:srgbClr val="0F0F0F"/>
                </a:solidFill>
                <a:latin typeface="Times New Roman"/>
                <a:ea typeface="Times New Roman"/>
                <a:cs typeface="Times New Roman"/>
                <a:sym typeface="Times New Roman"/>
              </a:rPr>
              <a:t>Feature Selection and Algorithm Efficiency:</a:t>
            </a:r>
            <a:endParaRPr b="1" sz="1400">
              <a:solidFill>
                <a:srgbClr val="0F0F0F"/>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400">
                <a:solidFill>
                  <a:srgbClr val="0F0F0F"/>
                </a:solidFill>
                <a:latin typeface="Times New Roman"/>
                <a:ea typeface="Times New Roman"/>
                <a:cs typeface="Times New Roman"/>
                <a:sym typeface="Times New Roman"/>
              </a:rPr>
              <a:t>The impact of feature selection on the performance of these algorithms.</a:t>
            </a:r>
            <a:endParaRPr sz="1400">
              <a:solidFill>
                <a:srgbClr val="0F0F0F"/>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400">
                <a:solidFill>
                  <a:srgbClr val="0F0F0F"/>
                </a:solidFill>
                <a:latin typeface="Times New Roman"/>
                <a:ea typeface="Times New Roman"/>
                <a:cs typeface="Times New Roman"/>
                <a:sym typeface="Times New Roman"/>
              </a:rPr>
              <a:t>Mentioned specific feature selection algorithms are mRMR, relief, LASSO.</a:t>
            </a:r>
            <a:endParaRPr sz="1400">
              <a:solidFill>
                <a:srgbClr val="0F0F0F"/>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400">
              <a:solidFill>
                <a:srgbClr val="0F0F0F"/>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400">
                <a:solidFill>
                  <a:srgbClr val="0F0F0F"/>
                </a:solidFill>
                <a:latin typeface="Times New Roman"/>
                <a:ea typeface="Times New Roman"/>
                <a:cs typeface="Times New Roman"/>
                <a:sym typeface="Times New Roman"/>
              </a:rPr>
              <a:t>Comparison of Different Studies and Techniques:</a:t>
            </a:r>
            <a:endParaRPr b="1" sz="1400">
              <a:solidFill>
                <a:srgbClr val="0F0F0F"/>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400">
                <a:solidFill>
                  <a:srgbClr val="0F0F0F"/>
                </a:solidFill>
                <a:latin typeface="Times New Roman"/>
                <a:ea typeface="Times New Roman"/>
                <a:cs typeface="Times New Roman"/>
                <a:sym typeface="Times New Roman"/>
              </a:rPr>
              <a:t>Compare various studies in terms of their approach datasets (like the Cleveland and UCI datasets) and findings.</a:t>
            </a:r>
            <a:endParaRPr sz="1400">
              <a:solidFill>
                <a:srgbClr val="0F0F0F"/>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400">
                <a:solidFill>
                  <a:srgbClr val="0F0F0F"/>
                </a:solidFill>
                <a:latin typeface="Times New Roman"/>
                <a:ea typeface="Times New Roman"/>
                <a:cs typeface="Times New Roman"/>
                <a:sym typeface="Times New Roman"/>
              </a:rPr>
              <a:t>The variations in performance and the need for comprehensive investigations.</a:t>
            </a:r>
            <a:endParaRPr sz="1400">
              <a:solidFill>
                <a:srgbClr val="0F0F0F"/>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8"/>
          <p:cNvSpPr txBox="1"/>
          <p:nvPr>
            <p:ph type="ctrTitle"/>
          </p:nvPr>
        </p:nvSpPr>
        <p:spPr>
          <a:xfrm>
            <a:off x="311700" y="78975"/>
            <a:ext cx="8520600" cy="672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700">
                <a:latin typeface="Times New Roman"/>
                <a:ea typeface="Times New Roman"/>
                <a:cs typeface="Times New Roman"/>
                <a:sym typeface="Times New Roman"/>
              </a:rPr>
              <a:t>RELATED WORKS</a:t>
            </a:r>
            <a:endParaRPr b="1" sz="2700">
              <a:latin typeface="Times New Roman"/>
              <a:ea typeface="Times New Roman"/>
              <a:cs typeface="Times New Roman"/>
              <a:sym typeface="Times New Roman"/>
            </a:endParaRPr>
          </a:p>
        </p:txBody>
      </p:sp>
      <p:sp>
        <p:nvSpPr>
          <p:cNvPr id="75" name="Google Shape;75;p18"/>
          <p:cNvSpPr txBox="1"/>
          <p:nvPr>
            <p:ph idx="1" type="subTitle"/>
          </p:nvPr>
        </p:nvSpPr>
        <p:spPr>
          <a:xfrm>
            <a:off x="311700" y="889975"/>
            <a:ext cx="8520600" cy="416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chemeClr val="dk1"/>
                </a:solidFill>
                <a:highlight>
                  <a:schemeClr val="lt1"/>
                </a:highlight>
                <a:latin typeface="Times New Roman"/>
                <a:ea typeface="Times New Roman"/>
                <a:cs typeface="Times New Roman"/>
                <a:sym typeface="Times New Roman"/>
              </a:rPr>
              <a:t>Data Mining and Its Effectiveness:</a:t>
            </a:r>
            <a:endParaRPr b="1" sz="1400">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b="1" sz="1400">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rPr lang="en" sz="1400">
                <a:solidFill>
                  <a:schemeClr val="dk1"/>
                </a:solidFill>
                <a:latin typeface="Times New Roman"/>
                <a:ea typeface="Times New Roman"/>
                <a:cs typeface="Times New Roman"/>
                <a:sym typeface="Times New Roman"/>
              </a:rPr>
              <a:t>The use of data mining techniques, particularly in large datasets and studies conducted on patient data and their outcomes.</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1400">
                <a:solidFill>
                  <a:schemeClr val="dk1"/>
                </a:solidFill>
                <a:latin typeface="Times New Roman"/>
                <a:ea typeface="Times New Roman"/>
                <a:cs typeface="Times New Roman"/>
                <a:sym typeface="Times New Roman"/>
              </a:rPr>
              <a:t>Limitations and Future Scope:</a:t>
            </a:r>
            <a:endParaRPr b="1"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chemeClr val="dk1"/>
                </a:solidFill>
                <a:latin typeface="Times New Roman"/>
                <a:ea typeface="Times New Roman"/>
                <a:cs typeface="Times New Roman"/>
                <a:sym typeface="Times New Roman"/>
              </a:rPr>
              <a:t>The limitations of current techniques such as not achieving over 90% accuracy.Suggest improvements like better data handling or using Python for feature selection.</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1400">
                <a:solidFill>
                  <a:schemeClr val="dk1"/>
                </a:solidFill>
                <a:latin typeface="Times New Roman"/>
                <a:ea typeface="Times New Roman"/>
                <a:cs typeface="Times New Roman"/>
                <a:sym typeface="Times New Roman"/>
              </a:rPr>
              <a:t>Visual Representation of Heart Disease Analysis Workflow:</a:t>
            </a:r>
            <a:endParaRPr b="1"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chemeClr val="dk1"/>
                </a:solidFill>
                <a:latin typeface="Times New Roman"/>
                <a:ea typeface="Times New Roman"/>
                <a:cs typeface="Times New Roman"/>
                <a:sym typeface="Times New Roman"/>
              </a:rPr>
              <a:t>The sequential steps involved in predicting heart disease using machine learning.This can be a flowchart or diagram showing the process from data collection to algorithm application and results interpretation.</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9"/>
          <p:cNvSpPr txBox="1"/>
          <p:nvPr>
            <p:ph type="ctrTitle"/>
          </p:nvPr>
        </p:nvSpPr>
        <p:spPr>
          <a:xfrm>
            <a:off x="311700" y="0"/>
            <a:ext cx="8520600" cy="6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400">
                <a:latin typeface="Times New Roman"/>
                <a:ea typeface="Times New Roman"/>
                <a:cs typeface="Times New Roman"/>
                <a:sym typeface="Times New Roman"/>
              </a:rPr>
              <a:t>METHODOLOGY </a:t>
            </a:r>
            <a:endParaRPr b="1" sz="2400">
              <a:latin typeface="Times New Roman"/>
              <a:ea typeface="Times New Roman"/>
              <a:cs typeface="Times New Roman"/>
              <a:sym typeface="Times New Roman"/>
            </a:endParaRPr>
          </a:p>
        </p:txBody>
      </p:sp>
      <p:sp>
        <p:nvSpPr>
          <p:cNvPr id="81" name="Google Shape;81;p19"/>
          <p:cNvSpPr txBox="1"/>
          <p:nvPr>
            <p:ph idx="1" type="subTitle"/>
          </p:nvPr>
        </p:nvSpPr>
        <p:spPr>
          <a:xfrm>
            <a:off x="311700" y="783275"/>
            <a:ext cx="8520600" cy="436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400">
              <a:latin typeface="Times New Roman"/>
              <a:ea typeface="Times New Roman"/>
              <a:cs typeface="Times New Roman"/>
              <a:sym typeface="Times New Roman"/>
            </a:endParaRPr>
          </a:p>
        </p:txBody>
      </p:sp>
      <p:pic>
        <p:nvPicPr>
          <p:cNvPr id="82" name="Google Shape;82;p19"/>
          <p:cNvPicPr preferRelativeResize="0"/>
          <p:nvPr/>
        </p:nvPicPr>
        <p:blipFill>
          <a:blip r:embed="rId3">
            <a:alphaModFix/>
          </a:blip>
          <a:stretch>
            <a:fillRect/>
          </a:stretch>
        </p:blipFill>
        <p:spPr>
          <a:xfrm>
            <a:off x="311700" y="783275"/>
            <a:ext cx="7960574" cy="4360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20"/>
          <p:cNvSpPr txBox="1"/>
          <p:nvPr>
            <p:ph type="ctrTitle"/>
          </p:nvPr>
        </p:nvSpPr>
        <p:spPr>
          <a:xfrm>
            <a:off x="311700" y="0"/>
            <a:ext cx="8520600" cy="836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latin typeface="Times New Roman"/>
                <a:ea typeface="Times New Roman"/>
                <a:cs typeface="Times New Roman"/>
                <a:sym typeface="Times New Roman"/>
              </a:rPr>
              <a:t>METHODOLOGY</a:t>
            </a:r>
            <a:endParaRPr b="1" sz="2400">
              <a:latin typeface="Times New Roman"/>
              <a:ea typeface="Times New Roman"/>
              <a:cs typeface="Times New Roman"/>
              <a:sym typeface="Times New Roman"/>
            </a:endParaRPr>
          </a:p>
        </p:txBody>
      </p:sp>
      <p:sp>
        <p:nvSpPr>
          <p:cNvPr id="88" name="Google Shape;88;p20"/>
          <p:cNvSpPr txBox="1"/>
          <p:nvPr>
            <p:ph idx="1" type="subTitle"/>
          </p:nvPr>
        </p:nvSpPr>
        <p:spPr>
          <a:xfrm>
            <a:off x="247675" y="1071375"/>
            <a:ext cx="8520600" cy="371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latin typeface="Times New Roman"/>
                <a:ea typeface="Times New Roman"/>
                <a:cs typeface="Times New Roman"/>
                <a:sym typeface="Times New Roman"/>
              </a:rPr>
              <a:t>Python 3.8 chosen for its accessibility and ease of rapid algorithm testing. UCI Cleveland Dataset utilized for predicting heart disease.303 patient records with 13 features each.Binary classification: heart patients or normal cases. For Data Pre- processing post-collection, identified and corrected 4 incorrect records on NMV and 2 on TS.Replacement of incorrect values with optimal values.Applied StandardScaler to standardize features (mean 0, variance 1). ANOVA F value used in test to measure similarity and reduce high-dimensional data. Here , these Machine Learning Algorithms Logistic Regression (LR), Support Vector Machine (SVM), k-Nearest Neighbors (KNN), Random Forest (RF), Naive Bayes (NB), Decision Tree (DT). Accuracy is assessed using confusion matrices which are N × N matrices. Sensitivity measures the proportion of true positive cases relative to all actual positive cases. Specificity calculates the proportion of true negative cases relative to all actual negative cases.Area Under the Receiver Operating Characteristic (AUROC) assesses the performance of a classification model using True Positive. Log Loss is a classification loss function used to evaluate the performance of machine learning algorithms.</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1"/>
          <p:cNvSpPr txBox="1"/>
          <p:nvPr>
            <p:ph type="ctrTitle"/>
          </p:nvPr>
        </p:nvSpPr>
        <p:spPr>
          <a:xfrm>
            <a:off x="311700" y="89650"/>
            <a:ext cx="8520600" cy="661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400">
                <a:latin typeface="Times New Roman"/>
                <a:ea typeface="Times New Roman"/>
                <a:cs typeface="Times New Roman"/>
                <a:sym typeface="Times New Roman"/>
              </a:rPr>
              <a:t>Experimental Setting</a:t>
            </a:r>
            <a:endParaRPr b="1" sz="2400">
              <a:latin typeface="Times New Roman"/>
              <a:ea typeface="Times New Roman"/>
              <a:cs typeface="Times New Roman"/>
              <a:sym typeface="Times New Roman"/>
            </a:endParaRPr>
          </a:p>
        </p:txBody>
      </p:sp>
      <p:sp>
        <p:nvSpPr>
          <p:cNvPr id="94" name="Google Shape;94;p21"/>
          <p:cNvSpPr txBox="1"/>
          <p:nvPr>
            <p:ph idx="1" type="subTitle"/>
          </p:nvPr>
        </p:nvSpPr>
        <p:spPr>
          <a:xfrm>
            <a:off x="311700" y="836625"/>
            <a:ext cx="8520600" cy="407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Jupyter Notebook used for heart disease prediction analysis.Utilized Pandas 1.1 and NumPy 1.19.0 libraries in Python for cleaning the UCI HD dataset.The </a:t>
            </a:r>
            <a:r>
              <a:rPr lang="en" sz="1400">
                <a:latin typeface="Times New Roman"/>
                <a:ea typeface="Times New Roman"/>
                <a:cs typeface="Times New Roman"/>
                <a:sym typeface="Times New Roman"/>
              </a:rPr>
              <a:t>dataset was </a:t>
            </a:r>
            <a:r>
              <a:rPr lang="en" sz="1400">
                <a:latin typeface="Times New Roman"/>
                <a:ea typeface="Times New Roman"/>
                <a:cs typeface="Times New Roman"/>
                <a:sym typeface="Times New Roman"/>
              </a:rPr>
              <a:t>reprocessed using the StandardScaler algorithm from Scikit-learn library.</a:t>
            </a:r>
            <a:endParaRPr sz="1400">
              <a:latin typeface="Times New Roman"/>
              <a:ea typeface="Times New Roman"/>
              <a:cs typeface="Times New Roman"/>
              <a:sym typeface="Times New Roman"/>
            </a:endParaRPr>
          </a:p>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 Applied feature selection algorithms to determine feature importance.Created three different selected feature (SF) sets. The dataset into training and testing sets used 70% of the data as a training set and the remaining as a test set. Trained six different machine learning algorithms using the 70% test data.</a:t>
            </a:r>
            <a:endParaRPr sz="1400">
              <a:latin typeface="Times New Roman"/>
              <a:ea typeface="Times New Roman"/>
              <a:cs typeface="Times New Roman"/>
              <a:sym typeface="Times New Roman"/>
            </a:endParaRPr>
          </a:p>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Evaluated algorithm performance to select the one with the highest accuracy.The algorithms used for training (LR, SVM,KNN, RF, NB, DT).</a:t>
            </a:r>
            <a:endParaRPr sz="14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2"/>
          <p:cNvSpPr txBox="1"/>
          <p:nvPr>
            <p:ph type="ctrTitle"/>
          </p:nvPr>
        </p:nvSpPr>
        <p:spPr>
          <a:xfrm>
            <a:off x="311700" y="0"/>
            <a:ext cx="8520600" cy="86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400">
                <a:latin typeface="Times New Roman"/>
                <a:ea typeface="Times New Roman"/>
                <a:cs typeface="Times New Roman"/>
                <a:sym typeface="Times New Roman"/>
              </a:rPr>
              <a:t>RESULT DISCUSSION</a:t>
            </a:r>
            <a:r>
              <a:rPr b="1" lang="en" sz="2650">
                <a:latin typeface="Times New Roman"/>
                <a:ea typeface="Times New Roman"/>
                <a:cs typeface="Times New Roman"/>
                <a:sym typeface="Times New Roman"/>
              </a:rPr>
              <a:t> </a:t>
            </a:r>
            <a:endParaRPr b="1" sz="2650">
              <a:latin typeface="Times New Roman"/>
              <a:ea typeface="Times New Roman"/>
              <a:cs typeface="Times New Roman"/>
              <a:sym typeface="Times New Roman"/>
            </a:endParaRPr>
          </a:p>
        </p:txBody>
      </p:sp>
      <p:sp>
        <p:nvSpPr>
          <p:cNvPr id="100" name="Google Shape;100;p22"/>
          <p:cNvSpPr txBox="1"/>
          <p:nvPr>
            <p:ph idx="1" type="subTitle"/>
          </p:nvPr>
        </p:nvSpPr>
        <p:spPr>
          <a:xfrm>
            <a:off x="311700" y="1274125"/>
            <a:ext cx="8520600" cy="3323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Times New Roman"/>
              <a:buChar char="●"/>
            </a:pPr>
            <a:r>
              <a:rPr lang="en" sz="1400">
                <a:highlight>
                  <a:schemeClr val="lt1"/>
                </a:highlight>
                <a:latin typeface="Times New Roman"/>
                <a:ea typeface="Times New Roman"/>
                <a:cs typeface="Times New Roman"/>
                <a:sym typeface="Times New Roman"/>
              </a:rPr>
              <a:t>C4 achieved the highest accuracy (94.51%) for SF3.C1 had the second-highest accuracy (93.41%) across all SFs.C4 showed the highest sensitivity (94.87%) and specificity (94.23%) for SF3. C1 led in AUROC (96.08%) for SF3 and had the lowest log loss (0.27%) for SF2 and SF3.</a:t>
            </a:r>
            <a:endParaRPr sz="1400">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sz="1400">
              <a:highlight>
                <a:schemeClr val="lt1"/>
              </a:highlight>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highlight>
                  <a:schemeClr val="lt1"/>
                </a:highlight>
                <a:latin typeface="Times New Roman"/>
                <a:ea typeface="Times New Roman"/>
                <a:cs typeface="Times New Roman"/>
                <a:sym typeface="Times New Roman"/>
              </a:rPr>
              <a:t>C4 identified as the best predictive model based on accuracy, sensitivity, and specificity for SF3. C1 considered the second-best predictive model overall for AUROC and log loss for SF2 and SF3.</a:t>
            </a:r>
            <a:endParaRPr sz="1400">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sz="1400">
              <a:highlight>
                <a:schemeClr val="lt1"/>
              </a:highlight>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highlight>
                  <a:schemeClr val="lt1"/>
                </a:highlight>
                <a:latin typeface="Times New Roman"/>
                <a:ea typeface="Times New Roman"/>
                <a:cs typeface="Times New Roman"/>
                <a:sym typeface="Times New Roman"/>
              </a:rPr>
              <a:t>SVM demonstrated the best performance for accuracy, sensitivity, and specificity.LR exhibited the best performance for AUROC and log loss. Compared the results with other studies, showcasing higher accuracy (above 90%) for most machine learning algorithms.</a:t>
            </a:r>
            <a:endParaRPr sz="1400">
              <a:highlight>
                <a:schemeClr val="lt1"/>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3"/>
          <p:cNvSpPr txBox="1"/>
          <p:nvPr>
            <p:ph type="ctrTitle"/>
          </p:nvPr>
        </p:nvSpPr>
        <p:spPr>
          <a:xfrm>
            <a:off x="311700" y="313725"/>
            <a:ext cx="8520600" cy="94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latin typeface="Times New Roman"/>
                <a:ea typeface="Times New Roman"/>
                <a:cs typeface="Times New Roman"/>
                <a:sym typeface="Times New Roman"/>
              </a:rPr>
              <a:t>CONCLUSION</a:t>
            </a:r>
            <a:endParaRPr b="1" sz="2400">
              <a:latin typeface="Times New Roman"/>
              <a:ea typeface="Times New Roman"/>
              <a:cs typeface="Times New Roman"/>
              <a:sym typeface="Times New Roman"/>
            </a:endParaRPr>
          </a:p>
        </p:txBody>
      </p:sp>
      <p:sp>
        <p:nvSpPr>
          <p:cNvPr id="106" name="Google Shape;106;p23"/>
          <p:cNvSpPr txBox="1"/>
          <p:nvPr>
            <p:ph idx="1" type="subTitle"/>
          </p:nvPr>
        </p:nvSpPr>
        <p:spPr>
          <a:xfrm>
            <a:off x="311700" y="1423500"/>
            <a:ext cx="8520600" cy="3937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700">
                <a:latin typeface="Times New Roman"/>
                <a:ea typeface="Times New Roman"/>
                <a:cs typeface="Times New Roman"/>
                <a:sym typeface="Times New Roman"/>
              </a:rPr>
              <a:t>In this study, main focus was on enhancing the predictive capabilities of heart disease detection through the implementation of various feature selection techniques and the application of six distinct machine learning algorithms. The research involved the identification of highly significant features crucial for accurate prediction. Among the algorithms, SVM and LR emerged as particularly best performers. However, it's important to note that the dataset used for this analysis was relatively limited in size impacting the potential of the predictive model. To achieve a more robust and reliable outcome future experiments are planned intending to leverage larger real-world patient datasets. Furthermore, the exploration of more advanced algorithms, including deep learning is on the agenda along with an emphasis on refining feature selection techniques. The ultimate goal is to continually enhance the accuracy and efficiency of algorithms in the critical domain of heart disease prediction.</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l">
              <a:spcBef>
                <a:spcPts val="0"/>
              </a:spcBef>
              <a:spcAft>
                <a:spcPts val="0"/>
              </a:spcAft>
              <a:buNone/>
            </a:pPr>
            <a:r>
              <a:t/>
            </a:r>
            <a:endParaRPr sz="1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