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4" d="100"/>
          <a:sy n="64" d="100"/>
        </p:scale>
        <p:origin x="748"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536160D-FE9F-4D98-9113-C744F10E60BC}" type="datetimeFigureOut">
              <a:rPr lang="en-US" smtClean="0"/>
              <a:t>7/8/2023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422ACA6B-87F2-476B-8117-D0A032E2B02B}" type="slidenum">
              <a:rPr lang="en-US" smtClean="0"/>
              <a:t>‹#›</a:t>
            </a:fld>
            <a:endParaRPr lang="en-US"/>
          </a:p>
        </p:txBody>
      </p:sp>
    </p:spTree>
    <p:extLst>
      <p:ext uri="{BB962C8B-B14F-4D97-AF65-F5344CB8AC3E}">
        <p14:creationId xmlns:p14="http://schemas.microsoft.com/office/powerpoint/2010/main" val="4191864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36160D-FE9F-4D98-9113-C744F10E60BC}" type="datetimeFigureOut">
              <a:rPr lang="en-US" smtClean="0"/>
              <a:t>7/8/2023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ACA6B-87F2-476B-8117-D0A032E2B02B}" type="slidenum">
              <a:rPr lang="en-US" smtClean="0"/>
              <a:t>‹#›</a:t>
            </a:fld>
            <a:endParaRPr lang="en-US"/>
          </a:p>
        </p:txBody>
      </p:sp>
    </p:spTree>
    <p:extLst>
      <p:ext uri="{BB962C8B-B14F-4D97-AF65-F5344CB8AC3E}">
        <p14:creationId xmlns:p14="http://schemas.microsoft.com/office/powerpoint/2010/main" val="3168399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36160D-FE9F-4D98-9113-C744F10E60BC}" type="datetimeFigureOut">
              <a:rPr lang="en-US" smtClean="0"/>
              <a:t>7/8/2023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ACA6B-87F2-476B-8117-D0A032E2B02B}" type="slidenum">
              <a:rPr lang="en-US" smtClean="0"/>
              <a:t>‹#›</a:t>
            </a:fld>
            <a:endParaRPr lang="en-US"/>
          </a:p>
        </p:txBody>
      </p:sp>
    </p:spTree>
    <p:extLst>
      <p:ext uri="{BB962C8B-B14F-4D97-AF65-F5344CB8AC3E}">
        <p14:creationId xmlns:p14="http://schemas.microsoft.com/office/powerpoint/2010/main" val="569297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36160D-FE9F-4D98-9113-C744F10E60BC}" type="datetimeFigureOut">
              <a:rPr lang="en-US" smtClean="0"/>
              <a:t>7/8/2023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ACA6B-87F2-476B-8117-D0A032E2B02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07254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36160D-FE9F-4D98-9113-C744F10E60BC}" type="datetimeFigureOut">
              <a:rPr lang="en-US" smtClean="0"/>
              <a:t>7/8/2023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ACA6B-87F2-476B-8117-D0A032E2B02B}" type="slidenum">
              <a:rPr lang="en-US" smtClean="0"/>
              <a:t>‹#›</a:t>
            </a:fld>
            <a:endParaRPr lang="en-US"/>
          </a:p>
        </p:txBody>
      </p:sp>
    </p:spTree>
    <p:extLst>
      <p:ext uri="{BB962C8B-B14F-4D97-AF65-F5344CB8AC3E}">
        <p14:creationId xmlns:p14="http://schemas.microsoft.com/office/powerpoint/2010/main" val="2194094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536160D-FE9F-4D98-9113-C744F10E60BC}" type="datetimeFigureOut">
              <a:rPr lang="en-US" smtClean="0"/>
              <a:t>7/8/2023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2ACA6B-87F2-476B-8117-D0A032E2B02B}" type="slidenum">
              <a:rPr lang="en-US" smtClean="0"/>
              <a:t>‹#›</a:t>
            </a:fld>
            <a:endParaRPr lang="en-US"/>
          </a:p>
        </p:txBody>
      </p:sp>
    </p:spTree>
    <p:extLst>
      <p:ext uri="{BB962C8B-B14F-4D97-AF65-F5344CB8AC3E}">
        <p14:creationId xmlns:p14="http://schemas.microsoft.com/office/powerpoint/2010/main" val="1272146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536160D-FE9F-4D98-9113-C744F10E60BC}" type="datetimeFigureOut">
              <a:rPr lang="en-US" smtClean="0"/>
              <a:t>7/8/2023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2ACA6B-87F2-476B-8117-D0A032E2B02B}" type="slidenum">
              <a:rPr lang="en-US" smtClean="0"/>
              <a:t>‹#›</a:t>
            </a:fld>
            <a:endParaRPr lang="en-US"/>
          </a:p>
        </p:txBody>
      </p:sp>
    </p:spTree>
    <p:extLst>
      <p:ext uri="{BB962C8B-B14F-4D97-AF65-F5344CB8AC3E}">
        <p14:creationId xmlns:p14="http://schemas.microsoft.com/office/powerpoint/2010/main" val="2384639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36160D-FE9F-4D98-9113-C744F10E60BC}" type="datetimeFigureOut">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ACA6B-87F2-476B-8117-D0A032E2B02B}" type="slidenum">
              <a:rPr lang="en-US" smtClean="0"/>
              <a:t>‹#›</a:t>
            </a:fld>
            <a:endParaRPr lang="en-US"/>
          </a:p>
        </p:txBody>
      </p:sp>
    </p:spTree>
    <p:extLst>
      <p:ext uri="{BB962C8B-B14F-4D97-AF65-F5344CB8AC3E}">
        <p14:creationId xmlns:p14="http://schemas.microsoft.com/office/powerpoint/2010/main" val="5339560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36160D-FE9F-4D98-9113-C744F10E60BC}" type="datetimeFigureOut">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ACA6B-87F2-476B-8117-D0A032E2B02B}" type="slidenum">
              <a:rPr lang="en-US" smtClean="0"/>
              <a:t>‹#›</a:t>
            </a:fld>
            <a:endParaRPr lang="en-US"/>
          </a:p>
        </p:txBody>
      </p:sp>
    </p:spTree>
    <p:extLst>
      <p:ext uri="{BB962C8B-B14F-4D97-AF65-F5344CB8AC3E}">
        <p14:creationId xmlns:p14="http://schemas.microsoft.com/office/powerpoint/2010/main" val="208473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36160D-FE9F-4D98-9113-C744F10E60BC}" type="datetimeFigureOut">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ACA6B-87F2-476B-8117-D0A032E2B02B}" type="slidenum">
              <a:rPr lang="en-US" smtClean="0"/>
              <a:t>‹#›</a:t>
            </a:fld>
            <a:endParaRPr lang="en-US"/>
          </a:p>
        </p:txBody>
      </p:sp>
    </p:spTree>
    <p:extLst>
      <p:ext uri="{BB962C8B-B14F-4D97-AF65-F5344CB8AC3E}">
        <p14:creationId xmlns:p14="http://schemas.microsoft.com/office/powerpoint/2010/main" val="134784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36160D-FE9F-4D98-9113-C744F10E60BC}" type="datetimeFigureOut">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ACA6B-87F2-476B-8117-D0A032E2B02B}" type="slidenum">
              <a:rPr lang="en-US" smtClean="0"/>
              <a:t>‹#›</a:t>
            </a:fld>
            <a:endParaRPr lang="en-US"/>
          </a:p>
        </p:txBody>
      </p:sp>
    </p:spTree>
    <p:extLst>
      <p:ext uri="{BB962C8B-B14F-4D97-AF65-F5344CB8AC3E}">
        <p14:creationId xmlns:p14="http://schemas.microsoft.com/office/powerpoint/2010/main" val="143257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36160D-FE9F-4D98-9113-C744F10E60BC}" type="datetimeFigureOut">
              <a:rPr lang="en-US" smtClean="0"/>
              <a:t>7/8/2023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ACA6B-87F2-476B-8117-D0A032E2B02B}" type="slidenum">
              <a:rPr lang="en-US" smtClean="0"/>
              <a:t>‹#›</a:t>
            </a:fld>
            <a:endParaRPr lang="en-US"/>
          </a:p>
        </p:txBody>
      </p:sp>
    </p:spTree>
    <p:extLst>
      <p:ext uri="{BB962C8B-B14F-4D97-AF65-F5344CB8AC3E}">
        <p14:creationId xmlns:p14="http://schemas.microsoft.com/office/powerpoint/2010/main" val="1816985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36160D-FE9F-4D98-9113-C744F10E60BC}" type="datetimeFigureOut">
              <a:rPr lang="en-US" smtClean="0"/>
              <a:t>7/8/2023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2ACA6B-87F2-476B-8117-D0A032E2B02B}" type="slidenum">
              <a:rPr lang="en-US" smtClean="0"/>
              <a:t>‹#›</a:t>
            </a:fld>
            <a:endParaRPr lang="en-US"/>
          </a:p>
        </p:txBody>
      </p:sp>
    </p:spTree>
    <p:extLst>
      <p:ext uri="{BB962C8B-B14F-4D97-AF65-F5344CB8AC3E}">
        <p14:creationId xmlns:p14="http://schemas.microsoft.com/office/powerpoint/2010/main" val="794608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36160D-FE9F-4D98-9113-C744F10E60BC}" type="datetimeFigureOut">
              <a:rPr lang="en-US" smtClean="0"/>
              <a:t>7/8/2023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2ACA6B-87F2-476B-8117-D0A032E2B02B}" type="slidenum">
              <a:rPr lang="en-US" smtClean="0"/>
              <a:t>‹#›</a:t>
            </a:fld>
            <a:endParaRPr lang="en-US"/>
          </a:p>
        </p:txBody>
      </p:sp>
    </p:spTree>
    <p:extLst>
      <p:ext uri="{BB962C8B-B14F-4D97-AF65-F5344CB8AC3E}">
        <p14:creationId xmlns:p14="http://schemas.microsoft.com/office/powerpoint/2010/main" val="304104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36160D-FE9F-4D98-9113-C744F10E60BC}" type="datetimeFigureOut">
              <a:rPr lang="en-US" smtClean="0"/>
              <a:t>7/8/2023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2ACA6B-87F2-476B-8117-D0A032E2B02B}" type="slidenum">
              <a:rPr lang="en-US" smtClean="0"/>
              <a:t>‹#›</a:t>
            </a:fld>
            <a:endParaRPr lang="en-US"/>
          </a:p>
        </p:txBody>
      </p:sp>
    </p:spTree>
    <p:extLst>
      <p:ext uri="{BB962C8B-B14F-4D97-AF65-F5344CB8AC3E}">
        <p14:creationId xmlns:p14="http://schemas.microsoft.com/office/powerpoint/2010/main" val="115182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36160D-FE9F-4D98-9113-C744F10E60BC}" type="datetimeFigureOut">
              <a:rPr lang="en-US" smtClean="0"/>
              <a:t>7/8/2023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ACA6B-87F2-476B-8117-D0A032E2B02B}" type="slidenum">
              <a:rPr lang="en-US" smtClean="0"/>
              <a:t>‹#›</a:t>
            </a:fld>
            <a:endParaRPr lang="en-US"/>
          </a:p>
        </p:txBody>
      </p:sp>
    </p:spTree>
    <p:extLst>
      <p:ext uri="{BB962C8B-B14F-4D97-AF65-F5344CB8AC3E}">
        <p14:creationId xmlns:p14="http://schemas.microsoft.com/office/powerpoint/2010/main" val="3597900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36160D-FE9F-4D98-9113-C744F10E60BC}" type="datetimeFigureOut">
              <a:rPr lang="en-US" smtClean="0"/>
              <a:t>7/8/2023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ACA6B-87F2-476B-8117-D0A032E2B02B}" type="slidenum">
              <a:rPr lang="en-US" smtClean="0"/>
              <a:t>‹#›</a:t>
            </a:fld>
            <a:endParaRPr lang="en-US"/>
          </a:p>
        </p:txBody>
      </p:sp>
    </p:spTree>
    <p:extLst>
      <p:ext uri="{BB962C8B-B14F-4D97-AF65-F5344CB8AC3E}">
        <p14:creationId xmlns:p14="http://schemas.microsoft.com/office/powerpoint/2010/main" val="1175906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536160D-FE9F-4D98-9113-C744F10E60BC}" type="datetimeFigureOut">
              <a:rPr lang="en-US" smtClean="0"/>
              <a:t>7/8/2023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22ACA6B-87F2-476B-8117-D0A032E2B02B}" type="slidenum">
              <a:rPr lang="en-US" smtClean="0"/>
              <a:t>‹#›</a:t>
            </a:fld>
            <a:endParaRPr lang="en-US"/>
          </a:p>
        </p:txBody>
      </p:sp>
    </p:spTree>
    <p:extLst>
      <p:ext uri="{BB962C8B-B14F-4D97-AF65-F5344CB8AC3E}">
        <p14:creationId xmlns:p14="http://schemas.microsoft.com/office/powerpoint/2010/main" val="1885174025"/>
      </p:ext>
    </p:extLst>
  </p:cSld>
  <p:clrMap bg1="dk1" tx1="lt1" bg2="dk2" tx2="lt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 id="214748383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D7D9C3C2-29B3-4B7E-B55F-877CA474D6C6}"/>
              </a:ext>
            </a:extLst>
          </p:cNvPr>
          <p:cNvGraphicFramePr>
            <a:graphicFrameLocks noGrp="1"/>
          </p:cNvGraphicFramePr>
          <p:nvPr>
            <p:extLst>
              <p:ext uri="{D42A27DB-BD31-4B8C-83A1-F6EECF244321}">
                <p14:modId xmlns:p14="http://schemas.microsoft.com/office/powerpoint/2010/main" val="387641500"/>
              </p:ext>
            </p:extLst>
          </p:nvPr>
        </p:nvGraphicFramePr>
        <p:xfrm>
          <a:off x="3801079" y="3724135"/>
          <a:ext cx="4764985" cy="2640400"/>
        </p:xfrm>
        <a:graphic>
          <a:graphicData uri="http://schemas.openxmlformats.org/drawingml/2006/table">
            <a:tbl>
              <a:tblPr bandRow="1">
                <a:tableStyleId>{5C22544A-7EE6-4342-B048-85BDC9FD1C3A}</a:tableStyleId>
              </a:tblPr>
              <a:tblGrid>
                <a:gridCol w="915941">
                  <a:extLst>
                    <a:ext uri="{9D8B030D-6E8A-4147-A177-3AD203B41FA5}">
                      <a16:colId xmlns:a16="http://schemas.microsoft.com/office/drawing/2014/main" val="1020981547"/>
                    </a:ext>
                  </a:extLst>
                </a:gridCol>
                <a:gridCol w="3849044">
                  <a:extLst>
                    <a:ext uri="{9D8B030D-6E8A-4147-A177-3AD203B41FA5}">
                      <a16:colId xmlns:a16="http://schemas.microsoft.com/office/drawing/2014/main" val="3349186977"/>
                    </a:ext>
                  </a:extLst>
                </a:gridCol>
              </a:tblGrid>
              <a:tr h="96960">
                <a:tc>
                  <a:txBody>
                    <a:bodyPr/>
                    <a:lstStyle/>
                    <a:p>
                      <a:pPr marL="0" marR="0" algn="l">
                        <a:lnSpc>
                          <a:spcPct val="107000"/>
                        </a:lnSpc>
                        <a:spcBef>
                          <a:spcPts val="0"/>
                        </a:spcBef>
                        <a:spcAft>
                          <a:spcPts val="800"/>
                        </a:spcAft>
                      </a:pPr>
                      <a:r>
                        <a:rPr lang="en-US" sz="1200" baseline="0" dirty="0">
                          <a:effectLst/>
                        </a:rPr>
                        <a:t>Student Name:</a:t>
                      </a:r>
                      <a:endParaRPr lang="en-US" sz="11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200" baseline="0" dirty="0">
                          <a:effectLst/>
                        </a:rPr>
                        <a:t>Md. Siam Hossain</a:t>
                      </a:r>
                      <a:endParaRPr lang="en-US" sz="11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53888385"/>
                  </a:ext>
                </a:extLst>
              </a:tr>
              <a:tr h="290195">
                <a:tc>
                  <a:txBody>
                    <a:bodyPr/>
                    <a:lstStyle/>
                    <a:p>
                      <a:pPr marL="0" marR="0" algn="l">
                        <a:lnSpc>
                          <a:spcPct val="107000"/>
                        </a:lnSpc>
                        <a:spcBef>
                          <a:spcPts val="0"/>
                        </a:spcBef>
                        <a:spcAft>
                          <a:spcPts val="800"/>
                        </a:spcAft>
                      </a:pPr>
                      <a:r>
                        <a:rPr lang="en-US" sz="1200" baseline="0" dirty="0">
                          <a:effectLst/>
                        </a:rPr>
                        <a:t>Student ID:</a:t>
                      </a:r>
                      <a:endParaRPr lang="en-US" sz="11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200" baseline="0" dirty="0">
                          <a:effectLst/>
                        </a:rPr>
                        <a:t>23100084</a:t>
                      </a:r>
                      <a:endParaRPr lang="en-US" sz="11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12887079"/>
                  </a:ext>
                </a:extLst>
              </a:tr>
              <a:tr h="297180">
                <a:tc>
                  <a:txBody>
                    <a:bodyPr/>
                    <a:lstStyle/>
                    <a:p>
                      <a:pPr marL="0" marR="0" algn="l">
                        <a:lnSpc>
                          <a:spcPct val="107000"/>
                        </a:lnSpc>
                        <a:spcBef>
                          <a:spcPts val="0"/>
                        </a:spcBef>
                        <a:spcAft>
                          <a:spcPts val="800"/>
                        </a:spcAft>
                      </a:pPr>
                      <a:r>
                        <a:rPr lang="en-US" sz="1200" baseline="0" dirty="0">
                          <a:effectLst/>
                        </a:rPr>
                        <a:t>Student Batch:</a:t>
                      </a:r>
                      <a:endParaRPr lang="en-US" sz="11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200" baseline="0" dirty="0">
                          <a:effectLst/>
                        </a:rPr>
                        <a:t>26th </a:t>
                      </a:r>
                      <a:endParaRPr lang="en-US" sz="11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84671673"/>
                  </a:ext>
                </a:extLst>
              </a:tr>
              <a:tr h="297180">
                <a:tc>
                  <a:txBody>
                    <a:bodyPr/>
                    <a:lstStyle/>
                    <a:p>
                      <a:pPr marL="0" marR="0" algn="l">
                        <a:lnSpc>
                          <a:spcPct val="107000"/>
                        </a:lnSpc>
                        <a:spcBef>
                          <a:spcPts val="0"/>
                        </a:spcBef>
                        <a:spcAft>
                          <a:spcPts val="800"/>
                        </a:spcAft>
                      </a:pPr>
                      <a:r>
                        <a:rPr lang="en-US" sz="1200" baseline="0">
                          <a:effectLst/>
                        </a:rPr>
                        <a:t>Submission Date:</a:t>
                      </a:r>
                      <a:endParaRPr lang="en-US" sz="11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200" baseline="0">
                          <a:effectLst/>
                        </a:rPr>
                        <a:t>02/07/2023</a:t>
                      </a:r>
                      <a:endParaRPr lang="en-US" sz="11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54437214"/>
                  </a:ext>
                </a:extLst>
              </a:tr>
              <a:tr h="306013">
                <a:tc>
                  <a:txBody>
                    <a:bodyPr/>
                    <a:lstStyle/>
                    <a:p>
                      <a:pPr marL="0" marR="0" algn="l">
                        <a:lnSpc>
                          <a:spcPct val="107000"/>
                        </a:lnSpc>
                        <a:spcBef>
                          <a:spcPts val="0"/>
                        </a:spcBef>
                        <a:spcAft>
                          <a:spcPts val="800"/>
                        </a:spcAft>
                      </a:pPr>
                      <a:r>
                        <a:rPr lang="en-US" sz="1200" baseline="0">
                          <a:effectLst/>
                        </a:rPr>
                        <a:t> </a:t>
                      </a:r>
                      <a:endParaRPr lang="en-US" sz="11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200" baseline="0" dirty="0">
                          <a:effectLst/>
                        </a:rPr>
                        <a:t> </a:t>
                      </a:r>
                      <a:endParaRPr lang="en-US" sz="11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33933851"/>
                  </a:ext>
                </a:extLst>
              </a:tr>
              <a:tr h="896620">
                <a:tc>
                  <a:txBody>
                    <a:bodyPr/>
                    <a:lstStyle/>
                    <a:p>
                      <a:pPr marL="0" marR="0" algn="l">
                        <a:lnSpc>
                          <a:spcPct val="107000"/>
                        </a:lnSpc>
                        <a:spcBef>
                          <a:spcPts val="0"/>
                        </a:spcBef>
                        <a:spcAft>
                          <a:spcPts val="800"/>
                        </a:spcAft>
                      </a:pPr>
                      <a:r>
                        <a:rPr lang="en-US" sz="1200" baseline="0" dirty="0">
                          <a:effectLst/>
                        </a:rPr>
                        <a:t>Course Teacher:</a:t>
                      </a:r>
                      <a:endParaRPr lang="en-US" sz="11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050" spc="20" baseline="0" dirty="0" err="1">
                          <a:effectLst/>
                        </a:rPr>
                        <a:t>Kingkar</a:t>
                      </a:r>
                      <a:r>
                        <a:rPr lang="en-US" sz="1050" spc="20" baseline="0" dirty="0">
                          <a:effectLst/>
                        </a:rPr>
                        <a:t> </a:t>
                      </a:r>
                      <a:r>
                        <a:rPr lang="en-US" sz="1050" spc="20" baseline="0" dirty="0" err="1">
                          <a:effectLst/>
                        </a:rPr>
                        <a:t>Proshad</a:t>
                      </a:r>
                      <a:r>
                        <a:rPr lang="en-US" sz="1050" spc="20" baseline="0" dirty="0">
                          <a:effectLst/>
                        </a:rPr>
                        <a:t> Ghosh.</a:t>
                      </a:r>
                      <a:endParaRPr lang="en-US" sz="1100" baseline="0" dirty="0">
                        <a:effectLst/>
                      </a:endParaRPr>
                    </a:p>
                    <a:p>
                      <a:pPr marL="0" marR="0" algn="l">
                        <a:lnSpc>
                          <a:spcPct val="107000"/>
                        </a:lnSpc>
                        <a:spcBef>
                          <a:spcPts val="0"/>
                        </a:spcBef>
                        <a:spcAft>
                          <a:spcPts val="800"/>
                        </a:spcAft>
                      </a:pPr>
                      <a:r>
                        <a:rPr lang="en-US" sz="1050" spc="20" baseline="0" dirty="0">
                          <a:effectLst/>
                        </a:rPr>
                        <a:t>Department Head.</a:t>
                      </a:r>
                      <a:endParaRPr lang="en-US" sz="1100" baseline="0" dirty="0">
                        <a:effectLst/>
                      </a:endParaRPr>
                    </a:p>
                    <a:p>
                      <a:pPr marL="0" marR="0" algn="l">
                        <a:lnSpc>
                          <a:spcPct val="107000"/>
                        </a:lnSpc>
                        <a:spcBef>
                          <a:spcPts val="0"/>
                        </a:spcBef>
                        <a:spcAft>
                          <a:spcPts val="800"/>
                        </a:spcAft>
                      </a:pPr>
                      <a:r>
                        <a:rPr lang="en-US" sz="1050" spc="20" baseline="0" dirty="0">
                          <a:effectLst/>
                        </a:rPr>
                        <a:t>Computer Science &amp; Engineering.</a:t>
                      </a:r>
                      <a:endParaRPr lang="en-US" sz="11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3951573"/>
                  </a:ext>
                </a:extLst>
              </a:tr>
            </a:tbl>
          </a:graphicData>
        </a:graphic>
      </p:graphicFrame>
      <p:sp>
        <p:nvSpPr>
          <p:cNvPr id="8" name="Rectangle 5">
            <a:extLst>
              <a:ext uri="{FF2B5EF4-FFF2-40B4-BE49-F238E27FC236}">
                <a16:creationId xmlns:a16="http://schemas.microsoft.com/office/drawing/2014/main" id="{22B29551-296E-4ACA-827C-81B6F4D1BE66}"/>
              </a:ext>
            </a:extLst>
          </p:cNvPr>
          <p:cNvSpPr>
            <a:spLocks noChangeArrowheads="1"/>
          </p:cNvSpPr>
          <p:nvPr/>
        </p:nvSpPr>
        <p:spPr bwMode="auto">
          <a:xfrm>
            <a:off x="3295650" y="141875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8" name="image1.png">
            <a:extLst>
              <a:ext uri="{FF2B5EF4-FFF2-40B4-BE49-F238E27FC236}">
                <a16:creationId xmlns:a16="http://schemas.microsoft.com/office/drawing/2014/main" id="{9A6784D4-837D-4E4B-8FD2-3F1056DA0A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0300" y="364543"/>
            <a:ext cx="4851400" cy="8445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a:extLst>
              <a:ext uri="{FF2B5EF4-FFF2-40B4-BE49-F238E27FC236}">
                <a16:creationId xmlns:a16="http://schemas.microsoft.com/office/drawing/2014/main" id="{C08443FF-95C3-462D-AA2E-63A20825CD74}"/>
              </a:ext>
            </a:extLst>
          </p:cNvPr>
          <p:cNvSpPr>
            <a:spLocks noChangeArrowheads="1"/>
          </p:cNvSpPr>
          <p:nvPr/>
        </p:nvSpPr>
        <p:spPr bwMode="auto">
          <a:xfrm>
            <a:off x="3670300" y="1533028"/>
            <a:ext cx="4895764"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Department: COMPUTER SCIENCE AND ENGINEERING</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Semester: Spring-2023</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Program: Bachelor of Computer Science and Engineering</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Course </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Title:Structured</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Programming Language.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Course Code :0611-CSE-1106.</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9C848C18-1160-471D-8CB2-228704EE612D}"/>
              </a:ext>
            </a:extLst>
          </p:cNvPr>
          <p:cNvSpPr txBox="1"/>
          <p:nvPr/>
        </p:nvSpPr>
        <p:spPr>
          <a:xfrm>
            <a:off x="3670300" y="3244334"/>
            <a:ext cx="7743824" cy="369332"/>
          </a:xfrm>
          <a:prstGeom prst="rect">
            <a:avLst/>
          </a:prstGeom>
          <a:noFill/>
        </p:spPr>
        <p:txBody>
          <a:bodyPr wrap="square">
            <a:spAutoFit/>
          </a:bodyPr>
          <a:lstStyle/>
          <a:p>
            <a:r>
              <a:rPr kumimoji="0" lang="en-US" altLang="en-US" sz="1800" b="1" i="0" u="none" strike="noStrike" cap="none" normalizeH="0" baseline="0" dirty="0">
                <a:ln>
                  <a:noFill/>
                </a:ln>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PRESENTATION </a:t>
            </a:r>
            <a:r>
              <a:rPr lang="en-US" b="0" i="0" dirty="0">
                <a:solidFill>
                  <a:srgbClr val="3C4043"/>
                </a:solidFill>
                <a:effectLst/>
                <a:latin typeface="Roboto" panose="02000000000000000000" pitchFamily="2" charset="0"/>
              </a:rPr>
              <a:t>on </a:t>
            </a:r>
            <a:r>
              <a:rPr lang="en-US" b="1" i="0" dirty="0">
                <a:solidFill>
                  <a:srgbClr val="3C4043"/>
                </a:solidFill>
                <a:effectLst/>
                <a:latin typeface="Roboto" panose="02000000000000000000" pitchFamily="2" charset="0"/>
              </a:rPr>
              <a:t>"assignment I and lab work VII &amp; VIII".</a:t>
            </a:r>
            <a:endParaRPr lang="en-US" b="1" dirty="0"/>
          </a:p>
        </p:txBody>
      </p:sp>
    </p:spTree>
    <p:extLst>
      <p:ext uri="{BB962C8B-B14F-4D97-AF65-F5344CB8AC3E}">
        <p14:creationId xmlns:p14="http://schemas.microsoft.com/office/powerpoint/2010/main" val="3111327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E5BFBCC-CC4E-4D74-B79A-A586EE38BFB8}"/>
              </a:ext>
            </a:extLst>
          </p:cNvPr>
          <p:cNvSpPr txBox="1"/>
          <p:nvPr/>
        </p:nvSpPr>
        <p:spPr>
          <a:xfrm>
            <a:off x="0" y="0"/>
            <a:ext cx="6286500" cy="6463308"/>
          </a:xfrm>
          <a:prstGeom prst="rect">
            <a:avLst/>
          </a:prstGeom>
          <a:noFill/>
        </p:spPr>
        <p:txBody>
          <a:bodyPr wrap="square">
            <a:spAutoFit/>
          </a:bodyPr>
          <a:lstStyle/>
          <a:p>
            <a:r>
              <a:rPr lang="en-US" dirty="0"/>
              <a:t> //using </a:t>
            </a:r>
            <a:r>
              <a:rPr lang="en-US" dirty="0" err="1"/>
              <a:t>multf</a:t>
            </a:r>
            <a:r>
              <a:rPr lang="en-US" dirty="0"/>
              <a:t> to convert 3D </a:t>
            </a:r>
            <a:r>
              <a:rPr lang="en-US" dirty="0" err="1"/>
              <a:t>Mult</a:t>
            </a:r>
            <a:r>
              <a:rPr lang="en-US" dirty="0"/>
              <a:t> results to 2D </a:t>
            </a:r>
            <a:r>
              <a:rPr lang="en-US" dirty="0" err="1"/>
              <a:t>Mult</a:t>
            </a:r>
            <a:r>
              <a:rPr lang="en-US" dirty="0"/>
              <a:t> results.</a:t>
            </a:r>
          </a:p>
          <a:p>
            <a:r>
              <a:rPr lang="en-US" dirty="0"/>
              <a:t>    //Multiplication results matrix should be same of row of 1st and column of 2nd matrix.</a:t>
            </a:r>
          </a:p>
          <a:p>
            <a:r>
              <a:rPr lang="en-US" dirty="0"/>
              <a:t>    int </a:t>
            </a:r>
            <a:r>
              <a:rPr lang="en-US" dirty="0" err="1"/>
              <a:t>multf</a:t>
            </a:r>
            <a:r>
              <a:rPr lang="en-US" dirty="0"/>
              <a:t>[r1][c2];</a:t>
            </a:r>
          </a:p>
          <a:p>
            <a:r>
              <a:rPr lang="en-US" dirty="0"/>
              <a:t>    for(</a:t>
            </a:r>
            <a:r>
              <a:rPr lang="en-US" dirty="0" err="1"/>
              <a:t>i</a:t>
            </a:r>
            <a:r>
              <a:rPr lang="en-US" dirty="0"/>
              <a:t>=0; </a:t>
            </a:r>
            <a:r>
              <a:rPr lang="en-US" dirty="0" err="1"/>
              <a:t>i</a:t>
            </a:r>
            <a:r>
              <a:rPr lang="en-US" dirty="0"/>
              <a:t>&lt;r1; </a:t>
            </a:r>
            <a:r>
              <a:rPr lang="en-US" dirty="0" err="1"/>
              <a:t>i</a:t>
            </a:r>
            <a:r>
              <a:rPr lang="en-US" dirty="0"/>
              <a:t>++)</a:t>
            </a:r>
          </a:p>
          <a:p>
            <a:r>
              <a:rPr lang="en-US" dirty="0"/>
              <a:t>    {</a:t>
            </a:r>
          </a:p>
          <a:p>
            <a:r>
              <a:rPr lang="en-US" dirty="0"/>
              <a:t>        for(j=0; j&lt;c2; </a:t>
            </a:r>
            <a:r>
              <a:rPr lang="en-US" dirty="0" err="1"/>
              <a:t>j++</a:t>
            </a:r>
            <a:r>
              <a:rPr lang="en-US" dirty="0"/>
              <a:t>)</a:t>
            </a:r>
          </a:p>
          <a:p>
            <a:r>
              <a:rPr lang="en-US" dirty="0"/>
              <a:t>        {</a:t>
            </a:r>
          </a:p>
          <a:p>
            <a:r>
              <a:rPr lang="en-US" dirty="0"/>
              <a:t>            for(int c=0; c&lt;c1; </a:t>
            </a:r>
            <a:r>
              <a:rPr lang="en-US" dirty="0" err="1"/>
              <a:t>c++</a:t>
            </a:r>
            <a:r>
              <a:rPr lang="en-US" dirty="0"/>
              <a:t>)</a:t>
            </a:r>
          </a:p>
          <a:p>
            <a:r>
              <a:rPr lang="en-US" dirty="0"/>
              <a:t>            {</a:t>
            </a:r>
          </a:p>
          <a:p>
            <a:r>
              <a:rPr lang="en-US" dirty="0"/>
              <a:t>                //The column of 1st &amp; row of 2nd array is remaining same that is why we take the common as c.</a:t>
            </a:r>
          </a:p>
          <a:p>
            <a:r>
              <a:rPr lang="en-US" dirty="0"/>
              <a:t>                </a:t>
            </a:r>
            <a:r>
              <a:rPr lang="en-US" dirty="0" err="1"/>
              <a:t>mult</a:t>
            </a:r>
            <a:r>
              <a:rPr lang="en-US" dirty="0"/>
              <a:t>=mult+arr1[tab-tab][</a:t>
            </a:r>
            <a:r>
              <a:rPr lang="en-US" dirty="0" err="1"/>
              <a:t>i</a:t>
            </a:r>
            <a:r>
              <a:rPr lang="en-US" dirty="0"/>
              <a:t>][c]*arr2[tab-1][c][j];</a:t>
            </a:r>
          </a:p>
          <a:p>
            <a:r>
              <a:rPr lang="en-US" dirty="0"/>
              <a:t>                //</a:t>
            </a:r>
            <a:r>
              <a:rPr lang="en-US" dirty="0" err="1"/>
              <a:t>mult</a:t>
            </a:r>
            <a:r>
              <a:rPr lang="en-US" dirty="0"/>
              <a:t> results of row &amp; column between two table is storing in the cell of </a:t>
            </a:r>
            <a:r>
              <a:rPr lang="en-US" dirty="0" err="1"/>
              <a:t>multf</a:t>
            </a:r>
            <a:r>
              <a:rPr lang="en-US" dirty="0"/>
              <a:t> array.</a:t>
            </a:r>
          </a:p>
          <a:p>
            <a:r>
              <a:rPr lang="en-US" dirty="0"/>
              <a:t>                </a:t>
            </a:r>
            <a:r>
              <a:rPr lang="en-US" dirty="0" err="1"/>
              <a:t>multf</a:t>
            </a:r>
            <a:r>
              <a:rPr lang="en-US" dirty="0"/>
              <a:t>[</a:t>
            </a:r>
            <a:r>
              <a:rPr lang="en-US" dirty="0" err="1"/>
              <a:t>i</a:t>
            </a:r>
            <a:r>
              <a:rPr lang="en-US" dirty="0"/>
              <a:t>][j]=</a:t>
            </a:r>
            <a:r>
              <a:rPr lang="en-US" dirty="0" err="1"/>
              <a:t>mult</a:t>
            </a:r>
            <a:r>
              <a:rPr lang="en-US" dirty="0"/>
              <a:t>;</a:t>
            </a:r>
          </a:p>
          <a:p>
            <a:r>
              <a:rPr lang="en-US" dirty="0"/>
              <a:t>            }</a:t>
            </a:r>
          </a:p>
          <a:p>
            <a:r>
              <a:rPr lang="en-US" dirty="0"/>
              <a:t>            </a:t>
            </a:r>
            <a:r>
              <a:rPr lang="en-US" dirty="0" err="1"/>
              <a:t>mult</a:t>
            </a:r>
            <a:r>
              <a:rPr lang="en-US" dirty="0"/>
              <a:t>=0;</a:t>
            </a:r>
          </a:p>
          <a:p>
            <a:r>
              <a:rPr lang="en-US" dirty="0"/>
              <a:t>        }</a:t>
            </a:r>
          </a:p>
          <a:p>
            <a:endParaRPr lang="en-US" dirty="0"/>
          </a:p>
          <a:p>
            <a:r>
              <a:rPr lang="en-US" dirty="0"/>
              <a:t>    }</a:t>
            </a:r>
          </a:p>
          <a:p>
            <a:endParaRPr lang="en-US" dirty="0"/>
          </a:p>
          <a:p>
            <a:endParaRPr lang="en-US" dirty="0"/>
          </a:p>
        </p:txBody>
      </p:sp>
      <p:sp>
        <p:nvSpPr>
          <p:cNvPr id="7" name="TextBox 6">
            <a:extLst>
              <a:ext uri="{FF2B5EF4-FFF2-40B4-BE49-F238E27FC236}">
                <a16:creationId xmlns:a16="http://schemas.microsoft.com/office/drawing/2014/main" id="{46652CBE-3316-4465-BF0E-3D2F4A24E0ED}"/>
              </a:ext>
            </a:extLst>
          </p:cNvPr>
          <p:cNvSpPr txBox="1"/>
          <p:nvPr/>
        </p:nvSpPr>
        <p:spPr>
          <a:xfrm>
            <a:off x="7678103" y="-285750"/>
            <a:ext cx="6120764" cy="6463308"/>
          </a:xfrm>
          <a:prstGeom prst="rect">
            <a:avLst/>
          </a:prstGeom>
          <a:noFill/>
        </p:spPr>
        <p:txBody>
          <a:bodyPr wrap="square">
            <a:spAutoFit/>
          </a:bodyPr>
          <a:lstStyle/>
          <a:p>
            <a:r>
              <a:rPr lang="en-US" dirty="0"/>
              <a:t> </a:t>
            </a:r>
          </a:p>
          <a:p>
            <a:r>
              <a:rPr lang="en-US" dirty="0"/>
              <a:t>        if(k==tab-tab)</a:t>
            </a:r>
          </a:p>
          <a:p>
            <a:r>
              <a:rPr lang="en-US" dirty="0"/>
              <a:t>        {</a:t>
            </a:r>
          </a:p>
          <a:p>
            <a:r>
              <a:rPr lang="en-US" dirty="0"/>
              <a:t>            for(</a:t>
            </a:r>
            <a:r>
              <a:rPr lang="en-US" dirty="0" err="1"/>
              <a:t>i</a:t>
            </a:r>
            <a:r>
              <a:rPr lang="en-US" dirty="0"/>
              <a:t>=0; </a:t>
            </a:r>
            <a:r>
              <a:rPr lang="en-US" dirty="0" err="1"/>
              <a:t>i</a:t>
            </a:r>
            <a:r>
              <a:rPr lang="en-US" dirty="0"/>
              <a:t>&lt;r1; </a:t>
            </a:r>
            <a:r>
              <a:rPr lang="en-US" dirty="0" err="1"/>
              <a:t>i</a:t>
            </a:r>
            <a:r>
              <a:rPr lang="en-US" dirty="0"/>
              <a:t>++)</a:t>
            </a:r>
          </a:p>
          <a:p>
            <a:r>
              <a:rPr lang="en-US" dirty="0"/>
              <a:t>            {</a:t>
            </a:r>
          </a:p>
          <a:p>
            <a:endParaRPr lang="en-US" dirty="0"/>
          </a:p>
          <a:p>
            <a:r>
              <a:rPr lang="en-US" dirty="0"/>
              <a:t>                for(j=0; j&lt;c1; </a:t>
            </a:r>
            <a:r>
              <a:rPr lang="en-US" dirty="0" err="1"/>
              <a:t>j++</a:t>
            </a:r>
            <a:r>
              <a:rPr lang="en-US" dirty="0"/>
              <a:t>)</a:t>
            </a:r>
          </a:p>
          <a:p>
            <a:r>
              <a:rPr lang="en-US" dirty="0"/>
              <a:t>                {</a:t>
            </a:r>
          </a:p>
          <a:p>
            <a:r>
              <a:rPr lang="en-US" dirty="0"/>
              <a:t>                    </a:t>
            </a:r>
            <a:r>
              <a:rPr lang="en-US" dirty="0" err="1"/>
              <a:t>printf</a:t>
            </a:r>
            <a:r>
              <a:rPr lang="en-US" dirty="0"/>
              <a:t>("%d ",arr1[k][</a:t>
            </a:r>
            <a:r>
              <a:rPr lang="en-US" dirty="0" err="1"/>
              <a:t>i</a:t>
            </a:r>
            <a:r>
              <a:rPr lang="en-US" dirty="0"/>
              <a:t>][j]);</a:t>
            </a:r>
          </a:p>
          <a:p>
            <a:endParaRPr lang="en-US" dirty="0"/>
          </a:p>
          <a:p>
            <a:r>
              <a:rPr lang="en-US" dirty="0"/>
              <a:t>                }</a:t>
            </a:r>
          </a:p>
          <a:p>
            <a:r>
              <a:rPr lang="en-US" dirty="0"/>
              <a:t>                </a:t>
            </a:r>
            <a:r>
              <a:rPr lang="en-US" dirty="0" err="1"/>
              <a:t>printf</a:t>
            </a:r>
            <a:r>
              <a:rPr lang="en-US" dirty="0"/>
              <a:t>("\n\t");</a:t>
            </a:r>
          </a:p>
          <a:p>
            <a:r>
              <a:rPr lang="en-US" dirty="0"/>
              <a:t>            }</a:t>
            </a:r>
          </a:p>
          <a:p>
            <a:r>
              <a:rPr lang="en-US" dirty="0"/>
              <a:t>        }</a:t>
            </a:r>
          </a:p>
          <a:p>
            <a:r>
              <a:rPr lang="en-US" dirty="0"/>
              <a:t>        if(k==tab-1)</a:t>
            </a:r>
          </a:p>
          <a:p>
            <a:r>
              <a:rPr lang="en-US" dirty="0"/>
              <a:t>        {</a:t>
            </a:r>
          </a:p>
          <a:p>
            <a:r>
              <a:rPr lang="en-US" dirty="0"/>
              <a:t>            </a:t>
            </a:r>
            <a:r>
              <a:rPr lang="en-US" dirty="0" err="1"/>
              <a:t>printf</a:t>
            </a:r>
            <a:r>
              <a:rPr lang="en-US" dirty="0"/>
              <a:t>("\</a:t>
            </a:r>
            <a:r>
              <a:rPr lang="en-US" dirty="0" err="1"/>
              <a:t>nArray</a:t>
            </a:r>
            <a:r>
              <a:rPr lang="en-US" dirty="0"/>
              <a:t> 2=");</a:t>
            </a:r>
          </a:p>
          <a:p>
            <a:r>
              <a:rPr lang="en-US" dirty="0"/>
              <a:t>            for(</a:t>
            </a:r>
            <a:r>
              <a:rPr lang="en-US" dirty="0" err="1"/>
              <a:t>i</a:t>
            </a:r>
            <a:r>
              <a:rPr lang="en-US" dirty="0"/>
              <a:t>=0; </a:t>
            </a:r>
            <a:r>
              <a:rPr lang="en-US" dirty="0" err="1"/>
              <a:t>i</a:t>
            </a:r>
            <a:r>
              <a:rPr lang="en-US" dirty="0"/>
              <a:t>&lt;r2; </a:t>
            </a:r>
            <a:r>
              <a:rPr lang="en-US" dirty="0" err="1"/>
              <a:t>i</a:t>
            </a:r>
            <a:r>
              <a:rPr lang="en-US" dirty="0"/>
              <a:t>++)</a:t>
            </a:r>
          </a:p>
          <a:p>
            <a:r>
              <a:rPr lang="en-US" dirty="0"/>
              <a:t>            {</a:t>
            </a:r>
          </a:p>
          <a:p>
            <a:endParaRPr lang="en-US" dirty="0"/>
          </a:p>
          <a:p>
            <a:r>
              <a:rPr lang="en-US" dirty="0"/>
              <a:t>                for(j=0; j&lt;c2; </a:t>
            </a:r>
            <a:r>
              <a:rPr lang="en-US" dirty="0" err="1"/>
              <a:t>j++</a:t>
            </a:r>
            <a:r>
              <a:rPr lang="en-US" dirty="0"/>
              <a:t>)</a:t>
            </a:r>
          </a:p>
          <a:p>
            <a:r>
              <a:rPr lang="en-US" dirty="0"/>
              <a:t>                {</a:t>
            </a:r>
          </a:p>
          <a:p>
            <a:endParaRPr lang="en-US" dirty="0"/>
          </a:p>
        </p:txBody>
      </p:sp>
      <p:sp>
        <p:nvSpPr>
          <p:cNvPr id="9" name="TextBox 8">
            <a:extLst>
              <a:ext uri="{FF2B5EF4-FFF2-40B4-BE49-F238E27FC236}">
                <a16:creationId xmlns:a16="http://schemas.microsoft.com/office/drawing/2014/main" id="{246805E7-44A0-43F6-9A29-F03B3A320B12}"/>
              </a:ext>
            </a:extLst>
          </p:cNvPr>
          <p:cNvSpPr txBox="1"/>
          <p:nvPr/>
        </p:nvSpPr>
        <p:spPr>
          <a:xfrm>
            <a:off x="0" y="6173093"/>
            <a:ext cx="7103744" cy="923330"/>
          </a:xfrm>
          <a:prstGeom prst="rect">
            <a:avLst/>
          </a:prstGeom>
          <a:noFill/>
        </p:spPr>
        <p:txBody>
          <a:bodyPr wrap="square">
            <a:spAutoFit/>
          </a:bodyPr>
          <a:lstStyle/>
          <a:p>
            <a:r>
              <a:rPr lang="en-US" dirty="0" err="1"/>
              <a:t>printf</a:t>
            </a:r>
            <a:r>
              <a:rPr lang="en-US" dirty="0"/>
              <a:t>("\</a:t>
            </a:r>
            <a:r>
              <a:rPr lang="en-US" dirty="0" err="1"/>
              <a:t>nArray</a:t>
            </a:r>
            <a:r>
              <a:rPr lang="en-US" dirty="0"/>
              <a:t> 1=");</a:t>
            </a:r>
          </a:p>
          <a:p>
            <a:r>
              <a:rPr lang="en-US" dirty="0"/>
              <a:t>    for(k=0; k&lt;tab; k++)</a:t>
            </a:r>
          </a:p>
          <a:p>
            <a:r>
              <a:rPr lang="en-US" dirty="0"/>
              <a:t>    {</a:t>
            </a:r>
          </a:p>
        </p:txBody>
      </p:sp>
      <p:sp>
        <p:nvSpPr>
          <p:cNvPr id="13" name="TextBox 12">
            <a:extLst>
              <a:ext uri="{FF2B5EF4-FFF2-40B4-BE49-F238E27FC236}">
                <a16:creationId xmlns:a16="http://schemas.microsoft.com/office/drawing/2014/main" id="{9BB8092F-8B3D-4A25-8E3B-CD5AAED638EC}"/>
              </a:ext>
            </a:extLst>
          </p:cNvPr>
          <p:cNvSpPr txBox="1"/>
          <p:nvPr/>
        </p:nvSpPr>
        <p:spPr>
          <a:xfrm>
            <a:off x="8843961" y="5657671"/>
            <a:ext cx="6920864" cy="1200329"/>
          </a:xfrm>
          <a:prstGeom prst="rect">
            <a:avLst/>
          </a:prstGeom>
          <a:noFill/>
        </p:spPr>
        <p:txBody>
          <a:bodyPr wrap="square">
            <a:spAutoFit/>
          </a:bodyPr>
          <a:lstStyle/>
          <a:p>
            <a:r>
              <a:rPr lang="en-US" dirty="0" err="1"/>
              <a:t>printf</a:t>
            </a:r>
            <a:r>
              <a:rPr lang="en-US" dirty="0"/>
              <a:t>("%d ",arr2[k][</a:t>
            </a:r>
            <a:r>
              <a:rPr lang="en-US" dirty="0" err="1"/>
              <a:t>i</a:t>
            </a:r>
            <a:r>
              <a:rPr lang="en-US" dirty="0"/>
              <a:t>][j]);</a:t>
            </a:r>
          </a:p>
          <a:p>
            <a:r>
              <a:rPr lang="en-US" dirty="0"/>
              <a:t>                }</a:t>
            </a:r>
          </a:p>
          <a:p>
            <a:r>
              <a:rPr lang="en-US" dirty="0"/>
              <a:t>                </a:t>
            </a:r>
            <a:r>
              <a:rPr lang="en-US" dirty="0" err="1"/>
              <a:t>printf</a:t>
            </a:r>
            <a:r>
              <a:rPr lang="en-US" dirty="0"/>
              <a:t>("\n\t");</a:t>
            </a:r>
          </a:p>
          <a:p>
            <a:r>
              <a:rPr lang="en-US" dirty="0"/>
              <a:t>}</a:t>
            </a:r>
          </a:p>
        </p:txBody>
      </p:sp>
    </p:spTree>
    <p:extLst>
      <p:ext uri="{BB962C8B-B14F-4D97-AF65-F5344CB8AC3E}">
        <p14:creationId xmlns:p14="http://schemas.microsoft.com/office/powerpoint/2010/main" val="2613064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839F43C-9520-4E50-B579-5A469859916C}"/>
              </a:ext>
            </a:extLst>
          </p:cNvPr>
          <p:cNvSpPr txBox="1"/>
          <p:nvPr/>
        </p:nvSpPr>
        <p:spPr>
          <a:xfrm>
            <a:off x="-1" y="3693318"/>
            <a:ext cx="12105033" cy="923330"/>
          </a:xfrm>
          <a:prstGeom prst="rect">
            <a:avLst/>
          </a:prstGeom>
          <a:noFill/>
        </p:spPr>
        <p:txBody>
          <a:bodyPr wrap="square">
            <a:spAutoFit/>
          </a:bodyPr>
          <a:lstStyle/>
          <a:p>
            <a:r>
              <a:rPr lang="en-US" b="1" dirty="0"/>
              <a:t>Part-05</a:t>
            </a:r>
            <a:r>
              <a:rPr lang="en-US" dirty="0"/>
              <a:t>:Write a program in the C programming language using a structure to make a list of doctors from different hospitals in different specialties, where you should have the doctor's name, ID, profession, hometown, registered hospital, designation, blood type, age, and doctor's salary.</a:t>
            </a:r>
          </a:p>
        </p:txBody>
      </p:sp>
      <p:sp>
        <p:nvSpPr>
          <p:cNvPr id="9" name="TextBox 8">
            <a:extLst>
              <a:ext uri="{FF2B5EF4-FFF2-40B4-BE49-F238E27FC236}">
                <a16:creationId xmlns:a16="http://schemas.microsoft.com/office/drawing/2014/main" id="{8B6905A8-9815-41FB-9B86-889A11F16DA2}"/>
              </a:ext>
            </a:extLst>
          </p:cNvPr>
          <p:cNvSpPr txBox="1"/>
          <p:nvPr/>
        </p:nvSpPr>
        <p:spPr>
          <a:xfrm>
            <a:off x="86968" y="4616648"/>
            <a:ext cx="12748922" cy="2031325"/>
          </a:xfrm>
          <a:prstGeom prst="rect">
            <a:avLst/>
          </a:prstGeom>
          <a:noFill/>
        </p:spPr>
        <p:txBody>
          <a:bodyPr wrap="square">
            <a:spAutoFit/>
          </a:bodyPr>
          <a:lstStyle/>
          <a:p>
            <a:r>
              <a:rPr lang="en-US" dirty="0"/>
              <a:t>#include&lt;stdio.h&gt;</a:t>
            </a:r>
          </a:p>
          <a:p>
            <a:r>
              <a:rPr lang="en-US" dirty="0"/>
              <a:t>//lets store information of n different doctors information.</a:t>
            </a:r>
          </a:p>
          <a:p>
            <a:r>
              <a:rPr lang="en-US" dirty="0"/>
              <a:t>//Product information contains </a:t>
            </a:r>
            <a:r>
              <a:rPr lang="en-US" dirty="0" err="1"/>
              <a:t>name,ID,profession,hometown,registered</a:t>
            </a:r>
            <a:r>
              <a:rPr lang="en-US" dirty="0"/>
              <a:t> </a:t>
            </a:r>
            <a:r>
              <a:rPr lang="en-US" dirty="0" err="1"/>
              <a:t>hospital,designation,blood</a:t>
            </a:r>
            <a:r>
              <a:rPr lang="en-US" dirty="0"/>
              <a:t> </a:t>
            </a:r>
            <a:r>
              <a:rPr lang="en-US" dirty="0" err="1"/>
              <a:t>type,age</a:t>
            </a:r>
            <a:r>
              <a:rPr lang="en-US" dirty="0"/>
              <a:t> &amp; salary.</a:t>
            </a:r>
          </a:p>
          <a:p>
            <a:r>
              <a:rPr lang="en-US" dirty="0"/>
              <a:t>struct doctor</a:t>
            </a:r>
          </a:p>
          <a:p>
            <a:r>
              <a:rPr lang="en-US" dirty="0"/>
              <a:t>{</a:t>
            </a:r>
          </a:p>
          <a:p>
            <a:r>
              <a:rPr lang="en-US" dirty="0"/>
              <a:t>    char name[30];</a:t>
            </a:r>
          </a:p>
          <a:p>
            <a:r>
              <a:rPr lang="en-US" dirty="0"/>
              <a:t>    int ID;</a:t>
            </a:r>
          </a:p>
        </p:txBody>
      </p:sp>
      <p:sp>
        <p:nvSpPr>
          <p:cNvPr id="8" name="TextBox 7">
            <a:extLst>
              <a:ext uri="{FF2B5EF4-FFF2-40B4-BE49-F238E27FC236}">
                <a16:creationId xmlns:a16="http://schemas.microsoft.com/office/drawing/2014/main" id="{ED8CFF9D-1F6D-4FA6-A40C-D21736211929}"/>
              </a:ext>
            </a:extLst>
          </p:cNvPr>
          <p:cNvSpPr txBox="1"/>
          <p:nvPr/>
        </p:nvSpPr>
        <p:spPr>
          <a:xfrm>
            <a:off x="0" y="-34292"/>
            <a:ext cx="11409997" cy="3693319"/>
          </a:xfrm>
          <a:prstGeom prst="rect">
            <a:avLst/>
          </a:prstGeom>
          <a:noFill/>
        </p:spPr>
        <p:txBody>
          <a:bodyPr wrap="square">
            <a:spAutoFit/>
          </a:bodyPr>
          <a:lstStyle/>
          <a:p>
            <a:r>
              <a:rPr lang="en-US" dirty="0"/>
              <a:t>}</a:t>
            </a:r>
          </a:p>
          <a:p>
            <a:r>
              <a:rPr lang="en-US" dirty="0"/>
              <a:t>    }</a:t>
            </a:r>
          </a:p>
          <a:p>
            <a:r>
              <a:rPr lang="en-US" dirty="0"/>
              <a:t>    //printing the Multiplication of two tables from a 3D array to 2D array=</a:t>
            </a:r>
          </a:p>
          <a:p>
            <a:r>
              <a:rPr lang="en-US" dirty="0"/>
              <a:t>    </a:t>
            </a:r>
            <a:r>
              <a:rPr lang="en-US" dirty="0" err="1"/>
              <a:t>printf</a:t>
            </a:r>
            <a:r>
              <a:rPr lang="en-US" dirty="0"/>
              <a:t>("\</a:t>
            </a:r>
            <a:r>
              <a:rPr lang="en-US" dirty="0" err="1"/>
              <a:t>nThe</a:t>
            </a:r>
            <a:r>
              <a:rPr lang="en-US" dirty="0"/>
              <a:t> </a:t>
            </a:r>
            <a:r>
              <a:rPr lang="en-US" dirty="0" err="1"/>
              <a:t>mult</a:t>
            </a:r>
            <a:r>
              <a:rPr lang="en-US" dirty="0"/>
              <a:t> in 2D= ");</a:t>
            </a:r>
          </a:p>
          <a:p>
            <a:r>
              <a:rPr lang="en-US" dirty="0"/>
              <a:t>    for(</a:t>
            </a:r>
            <a:r>
              <a:rPr lang="en-US" dirty="0" err="1"/>
              <a:t>i</a:t>
            </a:r>
            <a:r>
              <a:rPr lang="en-US" dirty="0"/>
              <a:t>=0; </a:t>
            </a:r>
            <a:r>
              <a:rPr lang="en-US" dirty="0" err="1"/>
              <a:t>i</a:t>
            </a:r>
            <a:r>
              <a:rPr lang="en-US" dirty="0"/>
              <a:t>&lt;r1; </a:t>
            </a:r>
            <a:r>
              <a:rPr lang="en-US" dirty="0" err="1"/>
              <a:t>i</a:t>
            </a:r>
            <a:r>
              <a:rPr lang="en-US" dirty="0"/>
              <a:t>++)</a:t>
            </a:r>
          </a:p>
          <a:p>
            <a:r>
              <a:rPr lang="en-US" dirty="0"/>
              <a:t>    {</a:t>
            </a:r>
          </a:p>
          <a:p>
            <a:r>
              <a:rPr lang="en-US" dirty="0"/>
              <a:t>        for(j=0; j&lt;c2; </a:t>
            </a:r>
            <a:r>
              <a:rPr lang="en-US" dirty="0" err="1"/>
              <a:t>j++</a:t>
            </a:r>
            <a:r>
              <a:rPr lang="en-US" dirty="0"/>
              <a:t>)</a:t>
            </a:r>
          </a:p>
          <a:p>
            <a:r>
              <a:rPr lang="en-US" dirty="0"/>
              <a:t>        {</a:t>
            </a:r>
          </a:p>
          <a:p>
            <a:r>
              <a:rPr lang="en-US" dirty="0"/>
              <a:t>            </a:t>
            </a:r>
            <a:r>
              <a:rPr lang="en-US" dirty="0" err="1"/>
              <a:t>printf</a:t>
            </a:r>
            <a:r>
              <a:rPr lang="en-US" dirty="0"/>
              <a:t>("%d ",</a:t>
            </a:r>
            <a:r>
              <a:rPr lang="en-US" dirty="0" err="1"/>
              <a:t>multf</a:t>
            </a:r>
            <a:r>
              <a:rPr lang="en-US" dirty="0"/>
              <a:t>[</a:t>
            </a:r>
            <a:r>
              <a:rPr lang="en-US" dirty="0" err="1"/>
              <a:t>i</a:t>
            </a:r>
            <a:r>
              <a:rPr lang="en-US" dirty="0"/>
              <a:t>][j]);</a:t>
            </a:r>
          </a:p>
          <a:p>
            <a:r>
              <a:rPr lang="en-US" dirty="0"/>
              <a:t>        }</a:t>
            </a:r>
          </a:p>
          <a:p>
            <a:r>
              <a:rPr lang="en-US" dirty="0"/>
              <a:t>        </a:t>
            </a:r>
            <a:r>
              <a:rPr lang="en-US" dirty="0" err="1"/>
              <a:t>printf</a:t>
            </a:r>
            <a:r>
              <a:rPr lang="en-US" dirty="0"/>
              <a:t>("\n\t\t");</a:t>
            </a:r>
          </a:p>
          <a:p>
            <a:r>
              <a:rPr lang="en-US" dirty="0"/>
              <a:t>    }</a:t>
            </a:r>
          </a:p>
          <a:p>
            <a:r>
              <a:rPr lang="en-US" dirty="0"/>
              <a:t>}</a:t>
            </a:r>
          </a:p>
        </p:txBody>
      </p:sp>
      <p:pic>
        <p:nvPicPr>
          <p:cNvPr id="6" name="Picture 5">
            <a:extLst>
              <a:ext uri="{FF2B5EF4-FFF2-40B4-BE49-F238E27FC236}">
                <a16:creationId xmlns:a16="http://schemas.microsoft.com/office/drawing/2014/main" id="{9C0F7BCE-A4DE-46AF-ACB2-505D9F640B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8811" y="40896"/>
            <a:ext cx="4263189" cy="3618131"/>
          </a:xfrm>
          <a:prstGeom prst="rect">
            <a:avLst/>
          </a:prstGeom>
        </p:spPr>
      </p:pic>
    </p:spTree>
    <p:extLst>
      <p:ext uri="{BB962C8B-B14F-4D97-AF65-F5344CB8AC3E}">
        <p14:creationId xmlns:p14="http://schemas.microsoft.com/office/powerpoint/2010/main" val="3958733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1CE4A4-33C7-4DF0-9784-1CC1236A01B8}"/>
              </a:ext>
            </a:extLst>
          </p:cNvPr>
          <p:cNvSpPr txBox="1"/>
          <p:nvPr/>
        </p:nvSpPr>
        <p:spPr>
          <a:xfrm>
            <a:off x="-1904" y="0"/>
            <a:ext cx="12193904" cy="6463308"/>
          </a:xfrm>
          <a:prstGeom prst="rect">
            <a:avLst/>
          </a:prstGeom>
          <a:noFill/>
        </p:spPr>
        <p:txBody>
          <a:bodyPr wrap="square">
            <a:spAutoFit/>
          </a:bodyPr>
          <a:lstStyle/>
          <a:p>
            <a:r>
              <a:rPr lang="en-US" dirty="0"/>
              <a:t> char profession[25];</a:t>
            </a:r>
          </a:p>
          <a:p>
            <a:r>
              <a:rPr lang="en-US" dirty="0"/>
              <a:t>    char hometown[30];</a:t>
            </a:r>
          </a:p>
          <a:p>
            <a:r>
              <a:rPr lang="en-US" dirty="0"/>
              <a:t>    char </a:t>
            </a:r>
            <a:r>
              <a:rPr lang="en-US" dirty="0" err="1"/>
              <a:t>reg_hospital</a:t>
            </a:r>
            <a:r>
              <a:rPr lang="en-US" dirty="0"/>
              <a:t>[30];</a:t>
            </a:r>
          </a:p>
          <a:p>
            <a:r>
              <a:rPr lang="en-US" dirty="0"/>
              <a:t>    char designation[25];</a:t>
            </a:r>
          </a:p>
          <a:p>
            <a:r>
              <a:rPr lang="en-US" dirty="0"/>
              <a:t>    char blood[5];</a:t>
            </a:r>
          </a:p>
          <a:p>
            <a:r>
              <a:rPr lang="en-US" dirty="0"/>
              <a:t>    int age;</a:t>
            </a:r>
          </a:p>
          <a:p>
            <a:r>
              <a:rPr lang="en-US" dirty="0"/>
              <a:t>    int salary;</a:t>
            </a:r>
          </a:p>
          <a:p>
            <a:r>
              <a:rPr lang="en-US" dirty="0"/>
              <a:t>};</a:t>
            </a:r>
          </a:p>
          <a:p>
            <a:endParaRPr lang="en-US" dirty="0"/>
          </a:p>
          <a:p>
            <a:r>
              <a:rPr lang="en-US" dirty="0"/>
              <a:t>int main()</a:t>
            </a:r>
          </a:p>
          <a:p>
            <a:r>
              <a:rPr lang="en-US" dirty="0"/>
              <a:t>{</a:t>
            </a:r>
          </a:p>
          <a:p>
            <a:r>
              <a:rPr lang="en-US" dirty="0"/>
              <a:t>    //declares an array of structure which can store 15 doctors </a:t>
            </a:r>
            <a:r>
              <a:rPr lang="en-US" dirty="0" err="1"/>
              <a:t>infprmation</a:t>
            </a:r>
            <a:r>
              <a:rPr lang="en-US" dirty="0"/>
              <a:t>.</a:t>
            </a:r>
          </a:p>
          <a:p>
            <a:r>
              <a:rPr lang="en-US" dirty="0"/>
              <a:t>    struct doctor doctor[15];</a:t>
            </a:r>
          </a:p>
          <a:p>
            <a:r>
              <a:rPr lang="en-US" dirty="0"/>
              <a:t>    int </a:t>
            </a:r>
            <a:r>
              <a:rPr lang="en-US" dirty="0" err="1"/>
              <a:t>n,i</a:t>
            </a:r>
            <a:r>
              <a:rPr lang="en-US" dirty="0"/>
              <a:t>;</a:t>
            </a:r>
          </a:p>
          <a:p>
            <a:r>
              <a:rPr lang="en-US" dirty="0"/>
              <a:t>    </a:t>
            </a:r>
            <a:r>
              <a:rPr lang="en-US" dirty="0" err="1"/>
              <a:t>printf</a:t>
            </a:r>
            <a:r>
              <a:rPr lang="en-US" dirty="0"/>
              <a:t>("\</a:t>
            </a:r>
            <a:r>
              <a:rPr lang="en-US" dirty="0" err="1"/>
              <a:t>nEnter</a:t>
            </a:r>
            <a:r>
              <a:rPr lang="en-US" dirty="0"/>
              <a:t> the quantity of doctor that you have to list: ");</a:t>
            </a:r>
          </a:p>
          <a:p>
            <a:r>
              <a:rPr lang="en-US" dirty="0"/>
              <a:t>    </a:t>
            </a:r>
            <a:r>
              <a:rPr lang="en-US" dirty="0" err="1"/>
              <a:t>scanf</a:t>
            </a:r>
            <a:r>
              <a:rPr lang="en-US" dirty="0"/>
              <a:t>("%</a:t>
            </a:r>
            <a:r>
              <a:rPr lang="en-US" dirty="0" err="1"/>
              <a:t>d",&amp;n</a:t>
            </a:r>
            <a:r>
              <a:rPr lang="en-US" dirty="0"/>
              <a:t>);</a:t>
            </a:r>
          </a:p>
          <a:p>
            <a:r>
              <a:rPr lang="en-US" dirty="0"/>
              <a:t>    //accepts data for doctors information from user and stores it to structure with using for loop.</a:t>
            </a:r>
          </a:p>
          <a:p>
            <a:r>
              <a:rPr lang="en-US" dirty="0"/>
              <a:t>    //This for loop will loop only n times as we have declared doctor structure variable to store n doctors information.</a:t>
            </a:r>
          </a:p>
          <a:p>
            <a:r>
              <a:rPr lang="en-US" dirty="0"/>
              <a:t>    for(</a:t>
            </a:r>
            <a:r>
              <a:rPr lang="en-US" dirty="0" err="1"/>
              <a:t>i</a:t>
            </a:r>
            <a:r>
              <a:rPr lang="en-US" dirty="0"/>
              <a:t>=0; </a:t>
            </a:r>
            <a:r>
              <a:rPr lang="en-US" dirty="0" err="1"/>
              <a:t>i</a:t>
            </a:r>
            <a:r>
              <a:rPr lang="en-US" dirty="0"/>
              <a:t>&lt;n; </a:t>
            </a:r>
            <a:r>
              <a:rPr lang="en-US" dirty="0" err="1"/>
              <a:t>i</a:t>
            </a:r>
            <a:r>
              <a:rPr lang="en-US" dirty="0"/>
              <a:t>++)</a:t>
            </a:r>
          </a:p>
          <a:p>
            <a:r>
              <a:rPr lang="en-US" dirty="0"/>
              <a:t>    {</a:t>
            </a:r>
          </a:p>
          <a:p>
            <a:r>
              <a:rPr lang="en-US" dirty="0"/>
              <a:t>        </a:t>
            </a:r>
            <a:r>
              <a:rPr lang="en-US" dirty="0" err="1"/>
              <a:t>printf</a:t>
            </a:r>
            <a:r>
              <a:rPr lang="en-US" dirty="0"/>
              <a:t>("\</a:t>
            </a:r>
            <a:r>
              <a:rPr lang="en-US" dirty="0" err="1"/>
              <a:t>nEnter</a:t>
            </a:r>
            <a:r>
              <a:rPr lang="en-US" dirty="0"/>
              <a:t> the name of %</a:t>
            </a:r>
            <a:r>
              <a:rPr lang="en-US" dirty="0" err="1"/>
              <a:t>dth</a:t>
            </a:r>
            <a:r>
              <a:rPr lang="en-US" dirty="0"/>
              <a:t> Doctor: ",i+1);</a:t>
            </a:r>
          </a:p>
          <a:p>
            <a:r>
              <a:rPr lang="en-US" dirty="0"/>
              <a:t>        </a:t>
            </a:r>
            <a:r>
              <a:rPr lang="en-US" dirty="0" err="1"/>
              <a:t>fflush</a:t>
            </a:r>
            <a:r>
              <a:rPr lang="en-US" dirty="0"/>
              <a:t>(stdin);</a:t>
            </a:r>
          </a:p>
          <a:p>
            <a:r>
              <a:rPr lang="en-US" dirty="0"/>
              <a:t>        gets(doctor[</a:t>
            </a:r>
            <a:r>
              <a:rPr lang="en-US" dirty="0" err="1"/>
              <a:t>i</a:t>
            </a:r>
            <a:r>
              <a:rPr lang="en-US" dirty="0"/>
              <a:t>].name);</a:t>
            </a:r>
          </a:p>
        </p:txBody>
      </p:sp>
    </p:spTree>
    <p:extLst>
      <p:ext uri="{BB962C8B-B14F-4D97-AF65-F5344CB8AC3E}">
        <p14:creationId xmlns:p14="http://schemas.microsoft.com/office/powerpoint/2010/main" val="2849473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F67A12-8E6F-4544-AB7D-3FE7B9EA26C4}"/>
              </a:ext>
            </a:extLst>
          </p:cNvPr>
          <p:cNvSpPr txBox="1"/>
          <p:nvPr/>
        </p:nvSpPr>
        <p:spPr>
          <a:xfrm>
            <a:off x="0" y="0"/>
            <a:ext cx="6743700" cy="5632311"/>
          </a:xfrm>
          <a:prstGeom prst="rect">
            <a:avLst/>
          </a:prstGeom>
          <a:noFill/>
        </p:spPr>
        <p:txBody>
          <a:bodyPr wrap="square">
            <a:spAutoFit/>
          </a:bodyPr>
          <a:lstStyle/>
          <a:p>
            <a:r>
              <a:rPr lang="en-US" dirty="0"/>
              <a:t> </a:t>
            </a:r>
            <a:r>
              <a:rPr lang="en-US" dirty="0" err="1"/>
              <a:t>printf</a:t>
            </a:r>
            <a:r>
              <a:rPr lang="en-US" dirty="0"/>
              <a:t>("ID: ");</a:t>
            </a:r>
          </a:p>
          <a:p>
            <a:r>
              <a:rPr lang="en-US" dirty="0"/>
              <a:t>        </a:t>
            </a:r>
            <a:r>
              <a:rPr lang="en-US" dirty="0" err="1"/>
              <a:t>scanf</a:t>
            </a:r>
            <a:r>
              <a:rPr lang="en-US" dirty="0"/>
              <a:t>("%</a:t>
            </a:r>
            <a:r>
              <a:rPr lang="en-US" dirty="0" err="1"/>
              <a:t>d",&amp;doctor</a:t>
            </a:r>
            <a:r>
              <a:rPr lang="en-US" dirty="0"/>
              <a:t>[</a:t>
            </a:r>
            <a:r>
              <a:rPr lang="en-US" dirty="0" err="1"/>
              <a:t>i</a:t>
            </a:r>
            <a:r>
              <a:rPr lang="en-US" dirty="0"/>
              <a:t>].ID);</a:t>
            </a:r>
          </a:p>
          <a:p>
            <a:r>
              <a:rPr lang="en-US" dirty="0"/>
              <a:t>        </a:t>
            </a:r>
            <a:r>
              <a:rPr lang="en-US" dirty="0" err="1"/>
              <a:t>fflush</a:t>
            </a:r>
            <a:r>
              <a:rPr lang="en-US" dirty="0"/>
              <a:t>(stdin);</a:t>
            </a:r>
          </a:p>
          <a:p>
            <a:r>
              <a:rPr lang="en-US" dirty="0"/>
              <a:t>        </a:t>
            </a:r>
            <a:r>
              <a:rPr lang="en-US" dirty="0" err="1"/>
              <a:t>printf</a:t>
            </a:r>
            <a:r>
              <a:rPr lang="en-US" dirty="0"/>
              <a:t>("Profession: ");</a:t>
            </a:r>
          </a:p>
          <a:p>
            <a:r>
              <a:rPr lang="en-US" dirty="0"/>
              <a:t>        gets(doctor[</a:t>
            </a:r>
            <a:r>
              <a:rPr lang="en-US" dirty="0" err="1"/>
              <a:t>i</a:t>
            </a:r>
            <a:r>
              <a:rPr lang="en-US" dirty="0"/>
              <a:t>].profession);</a:t>
            </a:r>
          </a:p>
          <a:p>
            <a:r>
              <a:rPr lang="en-US" dirty="0"/>
              <a:t>        </a:t>
            </a:r>
            <a:r>
              <a:rPr lang="en-US" dirty="0" err="1"/>
              <a:t>printf</a:t>
            </a:r>
            <a:r>
              <a:rPr lang="en-US" dirty="0"/>
              <a:t>("Hometown: ");</a:t>
            </a:r>
          </a:p>
          <a:p>
            <a:r>
              <a:rPr lang="en-US" dirty="0"/>
              <a:t>        gets(doctor[</a:t>
            </a:r>
            <a:r>
              <a:rPr lang="en-US" dirty="0" err="1"/>
              <a:t>i</a:t>
            </a:r>
            <a:r>
              <a:rPr lang="en-US" dirty="0"/>
              <a:t>].hometown);</a:t>
            </a:r>
          </a:p>
          <a:p>
            <a:r>
              <a:rPr lang="en-US" dirty="0"/>
              <a:t>        </a:t>
            </a:r>
            <a:r>
              <a:rPr lang="en-US" dirty="0" err="1"/>
              <a:t>printf</a:t>
            </a:r>
            <a:r>
              <a:rPr lang="en-US" dirty="0"/>
              <a:t>("Registered Hospital: ");</a:t>
            </a:r>
          </a:p>
          <a:p>
            <a:r>
              <a:rPr lang="en-US" dirty="0"/>
              <a:t>        gets(doctor[</a:t>
            </a:r>
            <a:r>
              <a:rPr lang="en-US" dirty="0" err="1"/>
              <a:t>i</a:t>
            </a:r>
            <a:r>
              <a:rPr lang="en-US" dirty="0"/>
              <a:t>].</a:t>
            </a:r>
            <a:r>
              <a:rPr lang="en-US" dirty="0" err="1"/>
              <a:t>reg_hospital</a:t>
            </a:r>
            <a:r>
              <a:rPr lang="en-US" dirty="0"/>
              <a:t>);</a:t>
            </a:r>
          </a:p>
          <a:p>
            <a:r>
              <a:rPr lang="en-US" dirty="0"/>
              <a:t>        </a:t>
            </a:r>
            <a:r>
              <a:rPr lang="en-US" dirty="0" err="1"/>
              <a:t>printf</a:t>
            </a:r>
            <a:r>
              <a:rPr lang="en-US" dirty="0"/>
              <a:t>("Designation: ");</a:t>
            </a:r>
          </a:p>
          <a:p>
            <a:r>
              <a:rPr lang="en-US" dirty="0"/>
              <a:t>        gets(doctor[</a:t>
            </a:r>
            <a:r>
              <a:rPr lang="en-US" dirty="0" err="1"/>
              <a:t>i</a:t>
            </a:r>
            <a:r>
              <a:rPr lang="en-US" dirty="0"/>
              <a:t>].designation);</a:t>
            </a:r>
          </a:p>
          <a:p>
            <a:r>
              <a:rPr lang="en-US" dirty="0"/>
              <a:t>        </a:t>
            </a:r>
            <a:r>
              <a:rPr lang="en-US" dirty="0" err="1"/>
              <a:t>printf</a:t>
            </a:r>
            <a:r>
              <a:rPr lang="en-US" dirty="0"/>
              <a:t>("Blood Type: ");</a:t>
            </a:r>
          </a:p>
          <a:p>
            <a:r>
              <a:rPr lang="en-US" dirty="0"/>
              <a:t>        gets(doctor[</a:t>
            </a:r>
            <a:r>
              <a:rPr lang="en-US" dirty="0" err="1"/>
              <a:t>i</a:t>
            </a:r>
            <a:r>
              <a:rPr lang="en-US" dirty="0"/>
              <a:t>].blood);</a:t>
            </a:r>
          </a:p>
          <a:p>
            <a:r>
              <a:rPr lang="en-US" dirty="0"/>
              <a:t>        </a:t>
            </a:r>
            <a:r>
              <a:rPr lang="en-US" dirty="0" err="1"/>
              <a:t>printf</a:t>
            </a:r>
            <a:r>
              <a:rPr lang="en-US" dirty="0"/>
              <a:t>("Age: ");</a:t>
            </a:r>
          </a:p>
          <a:p>
            <a:r>
              <a:rPr lang="en-US" dirty="0"/>
              <a:t>        </a:t>
            </a:r>
            <a:r>
              <a:rPr lang="en-US" dirty="0" err="1"/>
              <a:t>scanf</a:t>
            </a:r>
            <a:r>
              <a:rPr lang="en-US" dirty="0"/>
              <a:t>("%</a:t>
            </a:r>
            <a:r>
              <a:rPr lang="en-US" dirty="0" err="1"/>
              <a:t>d",&amp;doctor</a:t>
            </a:r>
            <a:r>
              <a:rPr lang="en-US" dirty="0"/>
              <a:t>[</a:t>
            </a:r>
            <a:r>
              <a:rPr lang="en-US" dirty="0" err="1"/>
              <a:t>i</a:t>
            </a:r>
            <a:r>
              <a:rPr lang="en-US" dirty="0"/>
              <a:t>].age);</a:t>
            </a:r>
          </a:p>
          <a:p>
            <a:r>
              <a:rPr lang="en-US" dirty="0"/>
              <a:t>        </a:t>
            </a:r>
            <a:r>
              <a:rPr lang="en-US" dirty="0" err="1"/>
              <a:t>printf</a:t>
            </a:r>
            <a:r>
              <a:rPr lang="en-US" dirty="0"/>
              <a:t>("Salary: ");</a:t>
            </a:r>
          </a:p>
          <a:p>
            <a:r>
              <a:rPr lang="en-US" dirty="0"/>
              <a:t>        </a:t>
            </a:r>
            <a:r>
              <a:rPr lang="en-US" dirty="0" err="1"/>
              <a:t>scanf</a:t>
            </a:r>
            <a:r>
              <a:rPr lang="en-US" dirty="0"/>
              <a:t>("%</a:t>
            </a:r>
            <a:r>
              <a:rPr lang="en-US" dirty="0" err="1"/>
              <a:t>d",&amp;doctor</a:t>
            </a:r>
            <a:r>
              <a:rPr lang="en-US" dirty="0"/>
              <a:t>[</a:t>
            </a:r>
            <a:r>
              <a:rPr lang="en-US" dirty="0" err="1"/>
              <a:t>i</a:t>
            </a:r>
            <a:r>
              <a:rPr lang="en-US" dirty="0"/>
              <a:t>].salary);</a:t>
            </a:r>
          </a:p>
          <a:p>
            <a:r>
              <a:rPr lang="en-US" dirty="0"/>
              <a:t>    }</a:t>
            </a:r>
          </a:p>
          <a:p>
            <a:r>
              <a:rPr lang="en-US" dirty="0"/>
              <a:t>    </a:t>
            </a:r>
            <a:r>
              <a:rPr lang="en-US" dirty="0" err="1"/>
              <a:t>printf</a:t>
            </a:r>
            <a:r>
              <a:rPr lang="en-US" dirty="0"/>
              <a:t>("\n\n");</a:t>
            </a:r>
          </a:p>
          <a:p>
            <a:endParaRPr lang="en-US" dirty="0"/>
          </a:p>
        </p:txBody>
      </p:sp>
      <p:sp>
        <p:nvSpPr>
          <p:cNvPr id="5" name="TextBox 4">
            <a:extLst>
              <a:ext uri="{FF2B5EF4-FFF2-40B4-BE49-F238E27FC236}">
                <a16:creationId xmlns:a16="http://schemas.microsoft.com/office/drawing/2014/main" id="{E017D920-5301-4120-BA5A-BF352402D00B}"/>
              </a:ext>
            </a:extLst>
          </p:cNvPr>
          <p:cNvSpPr txBox="1"/>
          <p:nvPr/>
        </p:nvSpPr>
        <p:spPr>
          <a:xfrm>
            <a:off x="0" y="5270500"/>
            <a:ext cx="6578600" cy="1754326"/>
          </a:xfrm>
          <a:prstGeom prst="rect">
            <a:avLst/>
          </a:prstGeom>
          <a:noFill/>
        </p:spPr>
        <p:txBody>
          <a:bodyPr wrap="square">
            <a:spAutoFit/>
          </a:bodyPr>
          <a:lstStyle/>
          <a:p>
            <a:r>
              <a:rPr lang="en-US" dirty="0"/>
              <a:t> //printing n numbers of doctor information.</a:t>
            </a:r>
          </a:p>
          <a:p>
            <a:r>
              <a:rPr lang="en-US" dirty="0"/>
              <a:t>    for(</a:t>
            </a:r>
            <a:r>
              <a:rPr lang="en-US" dirty="0" err="1"/>
              <a:t>i</a:t>
            </a:r>
            <a:r>
              <a:rPr lang="en-US" dirty="0"/>
              <a:t>=0;i&lt;</a:t>
            </a:r>
            <a:r>
              <a:rPr lang="en-US" dirty="0" err="1"/>
              <a:t>n;i</a:t>
            </a:r>
            <a:r>
              <a:rPr lang="en-US" dirty="0"/>
              <a:t>++)</a:t>
            </a:r>
          </a:p>
          <a:p>
            <a:r>
              <a:rPr lang="en-US" dirty="0"/>
              <a:t>    {</a:t>
            </a:r>
          </a:p>
          <a:p>
            <a:r>
              <a:rPr lang="en-US" dirty="0"/>
              <a:t>        </a:t>
            </a:r>
            <a:r>
              <a:rPr lang="en-US" dirty="0" err="1"/>
              <a:t>printf</a:t>
            </a:r>
            <a:r>
              <a:rPr lang="en-US" dirty="0"/>
              <a:t>("\</a:t>
            </a:r>
            <a:r>
              <a:rPr lang="en-US" dirty="0" err="1"/>
              <a:t>nThe</a:t>
            </a:r>
            <a:r>
              <a:rPr lang="en-US" dirty="0"/>
              <a:t> name of %</a:t>
            </a:r>
            <a:r>
              <a:rPr lang="en-US" dirty="0" err="1"/>
              <a:t>dth</a:t>
            </a:r>
            <a:r>
              <a:rPr lang="en-US" dirty="0"/>
              <a:t> Doctor is: %s",i+1,doctor[</a:t>
            </a:r>
            <a:r>
              <a:rPr lang="en-US" dirty="0" err="1"/>
              <a:t>i</a:t>
            </a:r>
            <a:r>
              <a:rPr lang="en-US" dirty="0"/>
              <a:t>].name);</a:t>
            </a:r>
          </a:p>
          <a:p>
            <a:r>
              <a:rPr lang="en-US" dirty="0"/>
              <a:t>        </a:t>
            </a:r>
            <a:r>
              <a:rPr lang="en-US" dirty="0" err="1"/>
              <a:t>printf</a:t>
            </a:r>
            <a:r>
              <a:rPr lang="en-US" dirty="0"/>
              <a:t>("\</a:t>
            </a:r>
            <a:r>
              <a:rPr lang="en-US" dirty="0" err="1"/>
              <a:t>nID</a:t>
            </a:r>
            <a:r>
              <a:rPr lang="en-US" dirty="0"/>
              <a:t>: %</a:t>
            </a:r>
            <a:r>
              <a:rPr lang="en-US" dirty="0" err="1"/>
              <a:t>d",doctor</a:t>
            </a:r>
            <a:r>
              <a:rPr lang="en-US" dirty="0"/>
              <a:t>[</a:t>
            </a:r>
            <a:r>
              <a:rPr lang="en-US" dirty="0" err="1"/>
              <a:t>i</a:t>
            </a:r>
            <a:r>
              <a:rPr lang="en-US" dirty="0"/>
              <a:t>].ID);</a:t>
            </a:r>
          </a:p>
          <a:p>
            <a:endParaRPr lang="en-US" dirty="0"/>
          </a:p>
        </p:txBody>
      </p:sp>
      <p:sp>
        <p:nvSpPr>
          <p:cNvPr id="7" name="TextBox 6">
            <a:extLst>
              <a:ext uri="{FF2B5EF4-FFF2-40B4-BE49-F238E27FC236}">
                <a16:creationId xmlns:a16="http://schemas.microsoft.com/office/drawing/2014/main" id="{FBD8E61B-F759-4D4F-9BBE-07A65E619C4D}"/>
              </a:ext>
            </a:extLst>
          </p:cNvPr>
          <p:cNvSpPr txBox="1"/>
          <p:nvPr/>
        </p:nvSpPr>
        <p:spPr>
          <a:xfrm>
            <a:off x="6096000" y="0"/>
            <a:ext cx="6096000" cy="2862322"/>
          </a:xfrm>
          <a:prstGeom prst="rect">
            <a:avLst/>
          </a:prstGeom>
          <a:noFill/>
        </p:spPr>
        <p:txBody>
          <a:bodyPr wrap="square">
            <a:spAutoFit/>
          </a:bodyPr>
          <a:lstStyle/>
          <a:p>
            <a:r>
              <a:rPr lang="en-US" dirty="0"/>
              <a:t> </a:t>
            </a:r>
            <a:r>
              <a:rPr lang="en-US" dirty="0" err="1"/>
              <a:t>printf</a:t>
            </a:r>
            <a:r>
              <a:rPr lang="en-US" dirty="0"/>
              <a:t>("\</a:t>
            </a:r>
            <a:r>
              <a:rPr lang="en-US" dirty="0" err="1"/>
              <a:t>nProfession</a:t>
            </a:r>
            <a:r>
              <a:rPr lang="en-US" dirty="0"/>
              <a:t>: %</a:t>
            </a:r>
            <a:r>
              <a:rPr lang="en-US" dirty="0" err="1"/>
              <a:t>s",doctor</a:t>
            </a:r>
            <a:r>
              <a:rPr lang="en-US" dirty="0"/>
              <a:t>[</a:t>
            </a:r>
            <a:r>
              <a:rPr lang="en-US" dirty="0" err="1"/>
              <a:t>i</a:t>
            </a:r>
            <a:r>
              <a:rPr lang="en-US" dirty="0"/>
              <a:t>].profession);</a:t>
            </a:r>
          </a:p>
          <a:p>
            <a:r>
              <a:rPr lang="en-US" dirty="0"/>
              <a:t>        </a:t>
            </a:r>
            <a:r>
              <a:rPr lang="en-US" dirty="0" err="1"/>
              <a:t>printf</a:t>
            </a:r>
            <a:r>
              <a:rPr lang="en-US" dirty="0"/>
              <a:t>("\</a:t>
            </a:r>
            <a:r>
              <a:rPr lang="en-US" dirty="0" err="1"/>
              <a:t>nHometown</a:t>
            </a:r>
            <a:r>
              <a:rPr lang="en-US" dirty="0"/>
              <a:t>: %</a:t>
            </a:r>
            <a:r>
              <a:rPr lang="en-US" dirty="0" err="1"/>
              <a:t>s",doctor</a:t>
            </a:r>
            <a:r>
              <a:rPr lang="en-US" dirty="0"/>
              <a:t>[</a:t>
            </a:r>
            <a:r>
              <a:rPr lang="en-US" dirty="0" err="1"/>
              <a:t>i</a:t>
            </a:r>
            <a:r>
              <a:rPr lang="en-US" dirty="0"/>
              <a:t>].hometown);</a:t>
            </a:r>
          </a:p>
          <a:p>
            <a:r>
              <a:rPr lang="en-US" dirty="0"/>
              <a:t>        </a:t>
            </a:r>
            <a:r>
              <a:rPr lang="en-US" dirty="0" err="1"/>
              <a:t>printf</a:t>
            </a:r>
            <a:r>
              <a:rPr lang="en-US" dirty="0"/>
              <a:t>("\</a:t>
            </a:r>
            <a:r>
              <a:rPr lang="en-US" dirty="0" err="1"/>
              <a:t>nRegistered</a:t>
            </a:r>
            <a:r>
              <a:rPr lang="en-US" dirty="0"/>
              <a:t> Hospital: %</a:t>
            </a:r>
            <a:r>
              <a:rPr lang="en-US" dirty="0" err="1"/>
              <a:t>s",doctor</a:t>
            </a:r>
            <a:r>
              <a:rPr lang="en-US" dirty="0"/>
              <a:t>[</a:t>
            </a:r>
            <a:r>
              <a:rPr lang="en-US" dirty="0" err="1"/>
              <a:t>i</a:t>
            </a:r>
            <a:r>
              <a:rPr lang="en-US" dirty="0"/>
              <a:t>].</a:t>
            </a:r>
            <a:r>
              <a:rPr lang="en-US" dirty="0" err="1"/>
              <a:t>reg_hospital</a:t>
            </a:r>
            <a:r>
              <a:rPr lang="en-US" dirty="0"/>
              <a:t>);</a:t>
            </a:r>
          </a:p>
          <a:p>
            <a:r>
              <a:rPr lang="en-US" dirty="0"/>
              <a:t>        </a:t>
            </a:r>
            <a:r>
              <a:rPr lang="en-US" dirty="0" err="1"/>
              <a:t>printf</a:t>
            </a:r>
            <a:r>
              <a:rPr lang="en-US" dirty="0"/>
              <a:t>("\</a:t>
            </a:r>
            <a:r>
              <a:rPr lang="en-US" dirty="0" err="1"/>
              <a:t>nDesignation</a:t>
            </a:r>
            <a:r>
              <a:rPr lang="en-US" dirty="0"/>
              <a:t>: %</a:t>
            </a:r>
            <a:r>
              <a:rPr lang="en-US" dirty="0" err="1"/>
              <a:t>s",doctor</a:t>
            </a:r>
            <a:r>
              <a:rPr lang="en-US" dirty="0"/>
              <a:t>[</a:t>
            </a:r>
            <a:r>
              <a:rPr lang="en-US" dirty="0" err="1"/>
              <a:t>i</a:t>
            </a:r>
            <a:r>
              <a:rPr lang="en-US" dirty="0"/>
              <a:t>].designation);</a:t>
            </a:r>
          </a:p>
          <a:p>
            <a:r>
              <a:rPr lang="en-US" dirty="0"/>
              <a:t>        </a:t>
            </a:r>
            <a:r>
              <a:rPr lang="en-US" dirty="0" err="1"/>
              <a:t>printf</a:t>
            </a:r>
            <a:r>
              <a:rPr lang="en-US" dirty="0"/>
              <a:t>("\</a:t>
            </a:r>
            <a:r>
              <a:rPr lang="en-US" dirty="0" err="1"/>
              <a:t>nBlood</a:t>
            </a:r>
            <a:r>
              <a:rPr lang="en-US" dirty="0"/>
              <a:t> Type: %</a:t>
            </a:r>
            <a:r>
              <a:rPr lang="en-US" dirty="0" err="1"/>
              <a:t>s",doctor</a:t>
            </a:r>
            <a:r>
              <a:rPr lang="en-US" dirty="0"/>
              <a:t>[</a:t>
            </a:r>
            <a:r>
              <a:rPr lang="en-US" dirty="0" err="1"/>
              <a:t>i</a:t>
            </a:r>
            <a:r>
              <a:rPr lang="en-US" dirty="0"/>
              <a:t>].blood);</a:t>
            </a:r>
          </a:p>
          <a:p>
            <a:r>
              <a:rPr lang="en-US" dirty="0"/>
              <a:t>        </a:t>
            </a:r>
            <a:r>
              <a:rPr lang="en-US" dirty="0" err="1"/>
              <a:t>printf</a:t>
            </a:r>
            <a:r>
              <a:rPr lang="en-US" dirty="0"/>
              <a:t>("\</a:t>
            </a:r>
            <a:r>
              <a:rPr lang="en-US" dirty="0" err="1"/>
              <a:t>nAge</a:t>
            </a:r>
            <a:r>
              <a:rPr lang="en-US" dirty="0"/>
              <a:t>: %</a:t>
            </a:r>
            <a:r>
              <a:rPr lang="en-US" dirty="0" err="1"/>
              <a:t>d",doctor</a:t>
            </a:r>
            <a:r>
              <a:rPr lang="en-US" dirty="0"/>
              <a:t>[</a:t>
            </a:r>
            <a:r>
              <a:rPr lang="en-US" dirty="0" err="1"/>
              <a:t>i</a:t>
            </a:r>
            <a:r>
              <a:rPr lang="en-US" dirty="0"/>
              <a:t>].age);</a:t>
            </a:r>
          </a:p>
          <a:p>
            <a:r>
              <a:rPr lang="en-US" dirty="0"/>
              <a:t>        </a:t>
            </a:r>
            <a:r>
              <a:rPr lang="en-US" dirty="0" err="1"/>
              <a:t>printf</a:t>
            </a:r>
            <a:r>
              <a:rPr lang="en-US" dirty="0"/>
              <a:t>("\</a:t>
            </a:r>
            <a:r>
              <a:rPr lang="en-US" dirty="0" err="1"/>
              <a:t>nSalary</a:t>
            </a:r>
            <a:r>
              <a:rPr lang="en-US" dirty="0"/>
              <a:t>: %</a:t>
            </a:r>
            <a:r>
              <a:rPr lang="en-US" dirty="0" err="1"/>
              <a:t>d",doctor</a:t>
            </a:r>
            <a:r>
              <a:rPr lang="en-US" dirty="0"/>
              <a:t>[</a:t>
            </a:r>
            <a:r>
              <a:rPr lang="en-US" dirty="0" err="1"/>
              <a:t>i</a:t>
            </a:r>
            <a:r>
              <a:rPr lang="en-US" dirty="0"/>
              <a:t>].salary);</a:t>
            </a:r>
          </a:p>
          <a:p>
            <a:r>
              <a:rPr lang="en-US" dirty="0"/>
              <a:t>        </a:t>
            </a:r>
            <a:r>
              <a:rPr lang="en-US" dirty="0" err="1"/>
              <a:t>printf</a:t>
            </a:r>
            <a:r>
              <a:rPr lang="en-US" dirty="0"/>
              <a:t>("\n");</a:t>
            </a:r>
          </a:p>
          <a:p>
            <a:r>
              <a:rPr lang="en-US" dirty="0"/>
              <a:t>    }</a:t>
            </a:r>
          </a:p>
          <a:p>
            <a:r>
              <a:rPr lang="en-US" dirty="0"/>
              <a:t>}</a:t>
            </a:r>
          </a:p>
        </p:txBody>
      </p:sp>
      <p:pic>
        <p:nvPicPr>
          <p:cNvPr id="9" name="Picture 8">
            <a:extLst>
              <a:ext uri="{FF2B5EF4-FFF2-40B4-BE49-F238E27FC236}">
                <a16:creationId xmlns:a16="http://schemas.microsoft.com/office/drawing/2014/main" id="{C19A9FB6-C897-4D14-BC53-CF1CC3FE7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3700" y="2816155"/>
            <a:ext cx="5448300" cy="4041845"/>
          </a:xfrm>
          <a:prstGeom prst="rect">
            <a:avLst/>
          </a:prstGeom>
        </p:spPr>
      </p:pic>
    </p:spTree>
    <p:extLst>
      <p:ext uri="{BB962C8B-B14F-4D97-AF65-F5344CB8AC3E}">
        <p14:creationId xmlns:p14="http://schemas.microsoft.com/office/powerpoint/2010/main" val="4254631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6480DC-D959-48C9-835B-8F993ABD1764}"/>
              </a:ext>
            </a:extLst>
          </p:cNvPr>
          <p:cNvSpPr txBox="1"/>
          <p:nvPr/>
        </p:nvSpPr>
        <p:spPr>
          <a:xfrm>
            <a:off x="444136" y="1000014"/>
            <a:ext cx="11747863" cy="2554545"/>
          </a:xfrm>
          <a:prstGeom prst="rect">
            <a:avLst/>
          </a:prstGeom>
          <a:noFill/>
        </p:spPr>
        <p:txBody>
          <a:bodyPr wrap="square">
            <a:spAutoFit/>
          </a:bodyPr>
          <a:lstStyle/>
          <a:p>
            <a:r>
              <a:rPr lang="en-US" sz="2000" b="0" i="0" dirty="0">
                <a:solidFill>
                  <a:srgbClr val="374151"/>
                </a:solidFill>
                <a:effectLst/>
                <a:latin typeface="Söhne"/>
              </a:rPr>
              <a:t>Overall, the presentation covered essential concepts in C programming, including arrays, loops, user input, structures, and multi-dimensional arrays. It provided practical examples of solving problems and managing data in C using arrays and structures, demonstrating how to handle different scenarios, such as finding averages, identifying unique elements, performing matrix multiplication, and managing structured data like the list of doctors.</a:t>
            </a:r>
          </a:p>
          <a:p>
            <a:endParaRPr lang="en-US" sz="2000" dirty="0">
              <a:solidFill>
                <a:srgbClr val="374151"/>
              </a:solidFill>
              <a:latin typeface="Söhne"/>
            </a:endParaRPr>
          </a:p>
          <a:p>
            <a:endParaRPr lang="en-US" sz="2000" dirty="0">
              <a:solidFill>
                <a:srgbClr val="374151"/>
              </a:solidFill>
              <a:latin typeface="Söhne"/>
            </a:endParaRPr>
          </a:p>
          <a:p>
            <a:r>
              <a:rPr lang="en-US" sz="2000" dirty="0">
                <a:solidFill>
                  <a:srgbClr val="374151"/>
                </a:solidFill>
                <a:latin typeface="Söhne"/>
              </a:rPr>
              <a:t>                                                                        </a:t>
            </a:r>
            <a:endParaRPr lang="en-US" sz="2000" dirty="0"/>
          </a:p>
        </p:txBody>
      </p:sp>
      <p:sp>
        <p:nvSpPr>
          <p:cNvPr id="5" name="TextBox 4">
            <a:extLst>
              <a:ext uri="{FF2B5EF4-FFF2-40B4-BE49-F238E27FC236}">
                <a16:creationId xmlns:a16="http://schemas.microsoft.com/office/drawing/2014/main" id="{B529E589-5B78-444F-BE33-54EF4FB6706E}"/>
              </a:ext>
            </a:extLst>
          </p:cNvPr>
          <p:cNvSpPr txBox="1"/>
          <p:nvPr/>
        </p:nvSpPr>
        <p:spPr>
          <a:xfrm>
            <a:off x="4810397" y="292128"/>
            <a:ext cx="6093822" cy="707886"/>
          </a:xfrm>
          <a:prstGeom prst="rect">
            <a:avLst/>
          </a:prstGeom>
          <a:noFill/>
        </p:spPr>
        <p:txBody>
          <a:bodyPr wrap="square">
            <a:spAutoFit/>
          </a:bodyPr>
          <a:lstStyle/>
          <a:p>
            <a:r>
              <a:rPr lang="en-US" sz="4000" b="1" dirty="0">
                <a:solidFill>
                  <a:srgbClr val="374151"/>
                </a:solidFill>
                <a:latin typeface="Söhne"/>
              </a:rPr>
              <a:t>Conclusion</a:t>
            </a:r>
            <a:endParaRPr lang="en-US" sz="2800" b="1" dirty="0"/>
          </a:p>
        </p:txBody>
      </p:sp>
      <p:sp>
        <p:nvSpPr>
          <p:cNvPr id="7" name="TextBox 6">
            <a:extLst>
              <a:ext uri="{FF2B5EF4-FFF2-40B4-BE49-F238E27FC236}">
                <a16:creationId xmlns:a16="http://schemas.microsoft.com/office/drawing/2014/main" id="{5215BD68-43BA-483F-8597-3E13DB7F1DA5}"/>
              </a:ext>
            </a:extLst>
          </p:cNvPr>
          <p:cNvSpPr txBox="1"/>
          <p:nvPr/>
        </p:nvSpPr>
        <p:spPr>
          <a:xfrm>
            <a:off x="4209506" y="3554559"/>
            <a:ext cx="6119948" cy="461665"/>
          </a:xfrm>
          <a:prstGeom prst="rect">
            <a:avLst/>
          </a:prstGeom>
          <a:noFill/>
        </p:spPr>
        <p:txBody>
          <a:bodyPr wrap="square">
            <a:spAutoFit/>
          </a:bodyPr>
          <a:lstStyle/>
          <a:p>
            <a:r>
              <a:rPr lang="en-US" sz="2400" b="1" dirty="0">
                <a:solidFill>
                  <a:srgbClr val="374151"/>
                </a:solidFill>
                <a:latin typeface="Söhne"/>
              </a:rPr>
              <a:t>Thank You for your attention.</a:t>
            </a:r>
            <a:endParaRPr lang="en-US" sz="2400" b="1" dirty="0"/>
          </a:p>
        </p:txBody>
      </p:sp>
    </p:spTree>
    <p:extLst>
      <p:ext uri="{BB962C8B-B14F-4D97-AF65-F5344CB8AC3E}">
        <p14:creationId xmlns:p14="http://schemas.microsoft.com/office/powerpoint/2010/main" val="832892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55A54E-5DD5-4126-869A-7F39D22555A7}"/>
              </a:ext>
            </a:extLst>
          </p:cNvPr>
          <p:cNvSpPr>
            <a:spLocks noChangeArrowheads="1"/>
          </p:cNvSpPr>
          <p:nvPr/>
        </p:nvSpPr>
        <p:spPr bwMode="auto">
          <a:xfrm>
            <a:off x="180975" y="843419"/>
            <a:ext cx="12011026" cy="517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Söhne"/>
              </a:rPr>
              <a:t>This presentation aims to demonstrate the versatility and practicality of the programming language C through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Söhne"/>
              </a:rPr>
              <a:t>the implementation of five different tasks: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rgbClr val="000000"/>
                </a:solidFill>
                <a:effectLst/>
                <a:latin typeface="Söhne"/>
              </a:rPr>
              <a:t>Average Calculation: </a:t>
            </a:r>
            <a:r>
              <a:rPr kumimoji="0" lang="en-US" altLang="en-US" b="0" i="0" u="none" strike="noStrike" cap="none" normalizeH="0" baseline="0" dirty="0">
                <a:ln>
                  <a:noFill/>
                </a:ln>
                <a:solidFill>
                  <a:srgbClr val="000000"/>
                </a:solidFill>
                <a:effectLst/>
                <a:latin typeface="Söhne"/>
              </a:rPr>
              <a:t>This task showcases C's ability to handle user inputs and perform arithmetic calculations.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rgbClr val="000000"/>
                </a:solidFill>
                <a:effectLst/>
                <a:latin typeface="Söhne"/>
              </a:rPr>
              <a:t>Printing Unique Elements: </a:t>
            </a:r>
            <a:r>
              <a:rPr kumimoji="0" lang="en-US" altLang="en-US" b="0" i="0" u="none" strike="noStrike" cap="none" normalizeH="0" baseline="0" dirty="0">
                <a:ln>
                  <a:noFill/>
                </a:ln>
                <a:solidFill>
                  <a:srgbClr val="000000"/>
                </a:solidFill>
                <a:effectLst/>
                <a:latin typeface="Söhne"/>
              </a:rPr>
              <a:t>This task highlights C's array manipulation capabilities and its usefulness in managing data.</a:t>
            </a: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rgbClr val="000000"/>
              </a:solidFill>
              <a:latin typeface="Söhne"/>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rgbClr val="000000"/>
                </a:solidFill>
                <a:effectLst/>
                <a:latin typeface="Söhne"/>
              </a:rPr>
              <a:t>3.2D Array Summation: </a:t>
            </a:r>
            <a:r>
              <a:rPr kumimoji="0" lang="en-US" altLang="en-US" u="none" strike="noStrike" cap="none" normalizeH="0" baseline="0" dirty="0">
                <a:ln>
                  <a:noFill/>
                </a:ln>
                <a:solidFill>
                  <a:srgbClr val="374151"/>
                </a:solidFill>
                <a:latin typeface="Söhne"/>
              </a:rPr>
              <a:t>This task </a:t>
            </a:r>
            <a:r>
              <a:rPr lang="en-US" b="0" i="0" dirty="0">
                <a:solidFill>
                  <a:srgbClr val="374151"/>
                </a:solidFill>
                <a:effectLst/>
                <a:latin typeface="Söhne"/>
              </a:rPr>
              <a:t>showcase C's capability in handling two-dimensional arrays and performing various arithmetic </a:t>
            </a:r>
          </a:p>
          <a:p>
            <a:pPr marL="0" marR="0" lvl="0" indent="0" algn="l" defTabSz="914400" rtl="0" eaLnBrk="0" fontAlgn="base" latinLnBrk="0" hangingPunct="0">
              <a:lnSpc>
                <a:spcPct val="100000"/>
              </a:lnSpc>
              <a:spcBef>
                <a:spcPct val="0"/>
              </a:spcBef>
              <a:spcAft>
                <a:spcPct val="0"/>
              </a:spcAft>
              <a:buClrTx/>
              <a:buSzTx/>
              <a:tabLst/>
            </a:pPr>
            <a:r>
              <a:rPr lang="en-US" b="0" i="0" dirty="0">
                <a:solidFill>
                  <a:srgbClr val="374151"/>
                </a:solidFill>
                <a:effectLst/>
                <a:latin typeface="Söhne"/>
              </a:rPr>
              <a:t>   operations efficiently. participants must gain a deeper understanding of C's array manipulation abilities and how it can be </a:t>
            </a:r>
          </a:p>
          <a:p>
            <a:pPr marL="0" marR="0" lvl="0" indent="0" algn="l" defTabSz="914400" rtl="0" eaLnBrk="0" fontAlgn="base" latinLnBrk="0" hangingPunct="0">
              <a:lnSpc>
                <a:spcPct val="100000"/>
              </a:lnSpc>
              <a:spcBef>
                <a:spcPct val="0"/>
              </a:spcBef>
              <a:spcAft>
                <a:spcPct val="0"/>
              </a:spcAft>
              <a:buClrTx/>
              <a:buSzTx/>
              <a:tabLst/>
            </a:pPr>
            <a:r>
              <a:rPr lang="en-US" dirty="0">
                <a:solidFill>
                  <a:srgbClr val="374151"/>
                </a:solidFill>
                <a:latin typeface="Söhne"/>
              </a:rPr>
              <a:t>   </a:t>
            </a:r>
            <a:r>
              <a:rPr lang="en-US" b="0" i="0" dirty="0">
                <a:solidFill>
                  <a:srgbClr val="374151"/>
                </a:solidFill>
                <a:effectLst/>
                <a:latin typeface="Söhne"/>
              </a:rPr>
              <a:t>applied to practical data processing tasks.</a:t>
            </a:r>
            <a:endParaRPr kumimoji="0" lang="en-US" altLang="en-US"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rgbClr val="000000"/>
                </a:solidFill>
                <a:effectLst/>
                <a:latin typeface="Söhne"/>
              </a:rPr>
              <a:t>4.3D Array Multiplication: </a:t>
            </a:r>
            <a:r>
              <a:rPr kumimoji="0" lang="en-US" altLang="en-US" b="0" i="0" u="none" strike="noStrike" cap="none" normalizeH="0" baseline="0" dirty="0">
                <a:ln>
                  <a:noFill/>
                </a:ln>
                <a:solidFill>
                  <a:srgbClr val="000000"/>
                </a:solidFill>
                <a:effectLst/>
                <a:latin typeface="Söhne"/>
              </a:rPr>
              <a:t>This task demonstrates C's ability to work with complex data structures and perform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000000"/>
                </a:solidFill>
                <a:effectLst/>
                <a:latin typeface="Söhne"/>
              </a:rPr>
              <a:t>    multi-dimensional array operations.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rgbClr val="000000"/>
                </a:solidFill>
                <a:effectLst/>
                <a:latin typeface="Söhne"/>
              </a:rPr>
              <a:t>5.Doctor's Information: </a:t>
            </a:r>
            <a:r>
              <a:rPr kumimoji="0" lang="en-US" altLang="en-US" b="0" i="0" u="none" strike="noStrike" cap="none" normalizeH="0" baseline="0" dirty="0">
                <a:ln>
                  <a:noFill/>
                </a:ln>
                <a:solidFill>
                  <a:srgbClr val="000000"/>
                </a:solidFill>
                <a:effectLst/>
                <a:latin typeface="Söhne"/>
              </a:rPr>
              <a:t>This task exemplifies how C can effectively organize and store diverse data with the help of structures.</a:t>
            </a: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rgbClr val="000000"/>
              </a:solidFill>
              <a:latin typeface="Söhne"/>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i="1" dirty="0">
                <a:solidFill>
                  <a:srgbClr val="000000"/>
                </a:solidFill>
                <a:latin typeface="Söhne"/>
              </a:rPr>
              <a:t>T</a:t>
            </a:r>
            <a:r>
              <a:rPr kumimoji="0" lang="en-US" altLang="en-US" b="1" i="1" u="none" strike="noStrike" cap="none" normalizeH="0" baseline="0" dirty="0">
                <a:ln>
                  <a:noFill/>
                </a:ln>
                <a:solidFill>
                  <a:srgbClr val="000000"/>
                </a:solidFill>
                <a:effectLst/>
                <a:latin typeface="Söhne"/>
              </a:rPr>
              <a:t>his presentation aims to showcase C as a powerful programming language with capable of handling different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a:ln>
                  <a:noFill/>
                </a:ln>
                <a:solidFill>
                  <a:srgbClr val="000000"/>
                </a:solidFill>
                <a:effectLst/>
                <a:latin typeface="Söhne"/>
              </a:rPr>
              <a:t> types of tasks.</a:t>
            </a:r>
            <a:endParaRPr kumimoji="0" lang="en-US" altLang="en-US" b="1" i="1"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602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CC7DF7-4EF8-4073-95AF-7E064A12D875}"/>
              </a:ext>
            </a:extLst>
          </p:cNvPr>
          <p:cNvSpPr txBox="1"/>
          <p:nvPr/>
        </p:nvSpPr>
        <p:spPr>
          <a:xfrm>
            <a:off x="2686441" y="183399"/>
            <a:ext cx="6096000" cy="707886"/>
          </a:xfrm>
          <a:prstGeom prst="rect">
            <a:avLst/>
          </a:prstGeom>
          <a:noFill/>
        </p:spPr>
        <p:txBody>
          <a:bodyPr wrap="square">
            <a:spAutoFit/>
          </a:bodyPr>
          <a:lstStyle/>
          <a:p>
            <a:r>
              <a:rPr lang="en-US" dirty="0"/>
              <a:t>                                                   </a:t>
            </a:r>
            <a:r>
              <a:rPr lang="en-US" sz="4000" b="1" dirty="0"/>
              <a:t>INDEX</a:t>
            </a:r>
          </a:p>
        </p:txBody>
      </p:sp>
      <p:graphicFrame>
        <p:nvGraphicFramePr>
          <p:cNvPr id="4" name="Table 4">
            <a:extLst>
              <a:ext uri="{FF2B5EF4-FFF2-40B4-BE49-F238E27FC236}">
                <a16:creationId xmlns:a16="http://schemas.microsoft.com/office/drawing/2014/main" id="{28F2DCEF-5550-45B8-BD75-81D2DED1ADF1}"/>
              </a:ext>
            </a:extLst>
          </p:cNvPr>
          <p:cNvGraphicFramePr>
            <a:graphicFrameLocks noGrp="1"/>
          </p:cNvGraphicFramePr>
          <p:nvPr>
            <p:extLst>
              <p:ext uri="{D42A27DB-BD31-4B8C-83A1-F6EECF244321}">
                <p14:modId xmlns:p14="http://schemas.microsoft.com/office/powerpoint/2010/main" val="2317734885"/>
              </p:ext>
            </p:extLst>
          </p:nvPr>
        </p:nvGraphicFramePr>
        <p:xfrm>
          <a:off x="1319119" y="816507"/>
          <a:ext cx="9553761" cy="5018100"/>
        </p:xfrm>
        <a:graphic>
          <a:graphicData uri="http://schemas.openxmlformats.org/drawingml/2006/table">
            <a:tbl>
              <a:tblPr firstRow="1" bandRow="1">
                <a:tableStyleId>{5C22544A-7EE6-4342-B048-85BDC9FD1C3A}</a:tableStyleId>
              </a:tblPr>
              <a:tblGrid>
                <a:gridCol w="1174588">
                  <a:extLst>
                    <a:ext uri="{9D8B030D-6E8A-4147-A177-3AD203B41FA5}">
                      <a16:colId xmlns:a16="http://schemas.microsoft.com/office/drawing/2014/main" val="1049644379"/>
                    </a:ext>
                  </a:extLst>
                </a:gridCol>
                <a:gridCol w="7096613">
                  <a:extLst>
                    <a:ext uri="{9D8B030D-6E8A-4147-A177-3AD203B41FA5}">
                      <a16:colId xmlns:a16="http://schemas.microsoft.com/office/drawing/2014/main" val="1150008617"/>
                    </a:ext>
                  </a:extLst>
                </a:gridCol>
                <a:gridCol w="1282560">
                  <a:extLst>
                    <a:ext uri="{9D8B030D-6E8A-4147-A177-3AD203B41FA5}">
                      <a16:colId xmlns:a16="http://schemas.microsoft.com/office/drawing/2014/main" val="2899619719"/>
                    </a:ext>
                  </a:extLst>
                </a:gridCol>
              </a:tblGrid>
              <a:tr h="599133">
                <a:tc>
                  <a:txBody>
                    <a:bodyPr/>
                    <a:lstStyle/>
                    <a:p>
                      <a:r>
                        <a:rPr lang="en-US" dirty="0"/>
                        <a:t>Task No:</a:t>
                      </a:r>
                    </a:p>
                  </a:txBody>
                  <a:tcPr/>
                </a:tc>
                <a:tc>
                  <a:txBody>
                    <a:bodyPr/>
                    <a:lstStyle/>
                    <a:p>
                      <a:r>
                        <a:rPr lang="en-US" dirty="0"/>
                        <a:t>Task</a:t>
                      </a:r>
                    </a:p>
                  </a:txBody>
                  <a:tcPr/>
                </a:tc>
                <a:tc>
                  <a:txBody>
                    <a:bodyPr/>
                    <a:lstStyle/>
                    <a:p>
                      <a:r>
                        <a:rPr lang="en-US" dirty="0"/>
                        <a:t>Page No:</a:t>
                      </a:r>
                    </a:p>
                  </a:txBody>
                  <a:tcPr/>
                </a:tc>
                <a:extLst>
                  <a:ext uri="{0D108BD9-81ED-4DB2-BD59-A6C34878D82A}">
                    <a16:rowId xmlns:a16="http://schemas.microsoft.com/office/drawing/2014/main" val="2449034021"/>
                  </a:ext>
                </a:extLst>
              </a:tr>
              <a:tr h="356021">
                <a:tc>
                  <a:txBody>
                    <a:bodyPr/>
                    <a:lstStyle/>
                    <a:p>
                      <a:endParaRPr lang="en-US" dirty="0"/>
                    </a:p>
                  </a:txBody>
                  <a:tcPr/>
                </a:tc>
                <a:tc>
                  <a:txBody>
                    <a:bodyPr/>
                    <a:lstStyle/>
                    <a:p>
                      <a:r>
                        <a:rPr lang="en-US" dirty="0"/>
                        <a:t>Introduction</a:t>
                      </a:r>
                    </a:p>
                  </a:txBody>
                  <a:tcPr/>
                </a:tc>
                <a:tc>
                  <a:txBody>
                    <a:bodyPr/>
                    <a:lstStyle/>
                    <a:p>
                      <a:r>
                        <a:rPr lang="en-US" dirty="0"/>
                        <a:t>04</a:t>
                      </a:r>
                    </a:p>
                  </a:txBody>
                  <a:tcPr/>
                </a:tc>
                <a:extLst>
                  <a:ext uri="{0D108BD9-81ED-4DB2-BD59-A6C34878D82A}">
                    <a16:rowId xmlns:a16="http://schemas.microsoft.com/office/drawing/2014/main" val="2713362439"/>
                  </a:ext>
                </a:extLst>
              </a:tr>
              <a:tr h="500279">
                <a:tc>
                  <a:txBody>
                    <a:bodyPr/>
                    <a:lstStyle/>
                    <a:p>
                      <a:r>
                        <a:rPr lang="en-US" dirty="0"/>
                        <a:t>01</a:t>
                      </a:r>
                    </a:p>
                  </a:txBody>
                  <a:tcPr/>
                </a:tc>
                <a:tc>
                  <a:txBody>
                    <a:bodyPr/>
                    <a:lstStyle/>
                    <a:p>
                      <a:r>
                        <a:rPr lang="en-US" dirty="0"/>
                        <a:t>To find the average of n elements (inserted by the user) in an array.</a:t>
                      </a:r>
                    </a:p>
                  </a:txBody>
                  <a:tcPr/>
                </a:tc>
                <a:tc>
                  <a:txBody>
                    <a:bodyPr/>
                    <a:lstStyle/>
                    <a:p>
                      <a:r>
                        <a:rPr lang="en-US" dirty="0"/>
                        <a:t>04-06</a:t>
                      </a:r>
                    </a:p>
                  </a:txBody>
                  <a:tcPr/>
                </a:tc>
                <a:extLst>
                  <a:ext uri="{0D108BD9-81ED-4DB2-BD59-A6C34878D82A}">
                    <a16:rowId xmlns:a16="http://schemas.microsoft.com/office/drawing/2014/main" val="2615953961"/>
                  </a:ext>
                </a:extLst>
              </a:tr>
              <a:tr h="495909">
                <a:tc>
                  <a:txBody>
                    <a:bodyPr/>
                    <a:lstStyle/>
                    <a:p>
                      <a:r>
                        <a:rPr lang="en-US" dirty="0"/>
                        <a:t>02</a:t>
                      </a:r>
                    </a:p>
                  </a:txBody>
                  <a:tcPr/>
                </a:tc>
                <a:tc>
                  <a:txBody>
                    <a:bodyPr/>
                    <a:lstStyle/>
                    <a:p>
                      <a:r>
                        <a:rPr lang="en-US" dirty="0"/>
                        <a:t>To print all unique (not repeated) elements of the inserted array.</a:t>
                      </a:r>
                    </a:p>
                  </a:txBody>
                  <a:tcPr/>
                </a:tc>
                <a:tc>
                  <a:txBody>
                    <a:bodyPr/>
                    <a:lstStyle/>
                    <a:p>
                      <a:r>
                        <a:rPr lang="en-US" dirty="0"/>
                        <a:t>04-06</a:t>
                      </a:r>
                    </a:p>
                  </a:txBody>
                  <a:tcPr/>
                </a:tc>
                <a:extLst>
                  <a:ext uri="{0D108BD9-81ED-4DB2-BD59-A6C34878D82A}">
                    <a16:rowId xmlns:a16="http://schemas.microsoft.com/office/drawing/2014/main" val="500083328"/>
                  </a:ext>
                </a:extLst>
              </a:tr>
              <a:tr h="599133">
                <a:tc>
                  <a:txBody>
                    <a:bodyPr/>
                    <a:lstStyle/>
                    <a:p>
                      <a:r>
                        <a:rPr lang="en-US" dirty="0"/>
                        <a:t>03</a:t>
                      </a:r>
                    </a:p>
                  </a:txBody>
                  <a:tcPr/>
                </a:tc>
                <a:tc>
                  <a:txBody>
                    <a:bodyPr/>
                    <a:lstStyle/>
                    <a:p>
                      <a:r>
                        <a:rPr lang="en-US" dirty="0"/>
                        <a:t>To fill in this row and column with the totals of each column, each</a:t>
                      </a:r>
                    </a:p>
                    <a:p>
                      <a:r>
                        <a:rPr lang="en-US" dirty="0"/>
                        <a:t>row, and the grand total.</a:t>
                      </a:r>
                    </a:p>
                  </a:txBody>
                  <a:tcPr/>
                </a:tc>
                <a:tc>
                  <a:txBody>
                    <a:bodyPr/>
                    <a:lstStyle/>
                    <a:p>
                      <a:r>
                        <a:rPr lang="en-US" dirty="0"/>
                        <a:t>06-08</a:t>
                      </a:r>
                    </a:p>
                  </a:txBody>
                  <a:tcPr/>
                </a:tc>
                <a:extLst>
                  <a:ext uri="{0D108BD9-81ED-4DB2-BD59-A6C34878D82A}">
                    <a16:rowId xmlns:a16="http://schemas.microsoft.com/office/drawing/2014/main" val="229637713"/>
                  </a:ext>
                </a:extLst>
              </a:tr>
              <a:tr h="822759">
                <a:tc>
                  <a:txBody>
                    <a:bodyPr/>
                    <a:lstStyle/>
                    <a:p>
                      <a:r>
                        <a:rPr lang="en-US" dirty="0"/>
                        <a:t>04</a:t>
                      </a:r>
                    </a:p>
                  </a:txBody>
                  <a:tcPr/>
                </a:tc>
                <a:tc>
                  <a:txBody>
                    <a:bodyPr/>
                    <a:lstStyle/>
                    <a:p>
                      <a:r>
                        <a:rPr lang="en-US" sz="1800" b="0" i="0" kern="1200" dirty="0">
                          <a:solidFill>
                            <a:schemeClr val="dk1"/>
                          </a:solidFill>
                          <a:effectLst/>
                          <a:latin typeface="+mn-lt"/>
                          <a:ea typeface="+mn-ea"/>
                          <a:cs typeface="+mn-cs"/>
                        </a:rPr>
                        <a:t> To get the multiplication result of two different tables of an array of array of arrays (3D array) and show the multiplied result in a array of arrays.</a:t>
                      </a:r>
                      <a:endParaRPr lang="en-US" dirty="0"/>
                    </a:p>
                  </a:txBody>
                  <a:tcPr/>
                </a:tc>
                <a:tc>
                  <a:txBody>
                    <a:bodyPr/>
                    <a:lstStyle/>
                    <a:p>
                      <a:r>
                        <a:rPr lang="en-US" dirty="0"/>
                        <a:t>08-11</a:t>
                      </a:r>
                    </a:p>
                  </a:txBody>
                  <a:tcPr/>
                </a:tc>
                <a:extLst>
                  <a:ext uri="{0D108BD9-81ED-4DB2-BD59-A6C34878D82A}">
                    <a16:rowId xmlns:a16="http://schemas.microsoft.com/office/drawing/2014/main" val="3630091552"/>
                  </a:ext>
                </a:extLst>
              </a:tr>
              <a:tr h="1071669">
                <a:tc>
                  <a:txBody>
                    <a:bodyPr/>
                    <a:lstStyle/>
                    <a:p>
                      <a:r>
                        <a:rPr lang="en-US" dirty="0"/>
                        <a:t>05</a:t>
                      </a:r>
                    </a:p>
                  </a:txBody>
                  <a:tcPr/>
                </a:tc>
                <a:tc>
                  <a:txBody>
                    <a:bodyPr/>
                    <a:lstStyle/>
                    <a:p>
                      <a:r>
                        <a:rPr lang="en-US" sz="1800" b="0" i="0" kern="1200" dirty="0">
                          <a:solidFill>
                            <a:schemeClr val="dk1"/>
                          </a:solidFill>
                          <a:effectLst/>
                          <a:latin typeface="+mn-lt"/>
                          <a:ea typeface="+mn-ea"/>
                          <a:cs typeface="+mn-cs"/>
                        </a:rPr>
                        <a:t>To make a list of doctors from different hospitals in different specialties, where you should have the doctor's name, ID, profession, hometown, registered hospital, designation, blood type, age, and doctor's salary with using Structure.</a:t>
                      </a:r>
                      <a:endParaRPr lang="en-US" dirty="0"/>
                    </a:p>
                  </a:txBody>
                  <a:tcPr/>
                </a:tc>
                <a:tc>
                  <a:txBody>
                    <a:bodyPr/>
                    <a:lstStyle/>
                    <a:p>
                      <a:r>
                        <a:rPr lang="en-US" dirty="0"/>
                        <a:t>11-12</a:t>
                      </a:r>
                    </a:p>
                  </a:txBody>
                  <a:tcPr/>
                </a:tc>
                <a:extLst>
                  <a:ext uri="{0D108BD9-81ED-4DB2-BD59-A6C34878D82A}">
                    <a16:rowId xmlns:a16="http://schemas.microsoft.com/office/drawing/2014/main" val="3296571"/>
                  </a:ext>
                </a:extLst>
              </a:tr>
              <a:tr h="405460">
                <a:tc>
                  <a:txBody>
                    <a:bodyPr/>
                    <a:lstStyle/>
                    <a:p>
                      <a:endParaRPr lang="en-US" dirty="0"/>
                    </a:p>
                  </a:txBody>
                  <a:tcPr/>
                </a:tc>
                <a:tc>
                  <a:txBody>
                    <a:bodyPr/>
                    <a:lstStyle/>
                    <a:p>
                      <a:r>
                        <a:rPr lang="en-US" dirty="0"/>
                        <a:t>Conclusion</a:t>
                      </a:r>
                    </a:p>
                  </a:txBody>
                  <a:tcPr/>
                </a:tc>
                <a:tc>
                  <a:txBody>
                    <a:bodyPr/>
                    <a:lstStyle/>
                    <a:p>
                      <a:r>
                        <a:rPr lang="en-US" dirty="0"/>
                        <a:t>13</a:t>
                      </a:r>
                    </a:p>
                  </a:txBody>
                  <a:tcPr/>
                </a:tc>
                <a:extLst>
                  <a:ext uri="{0D108BD9-81ED-4DB2-BD59-A6C34878D82A}">
                    <a16:rowId xmlns:a16="http://schemas.microsoft.com/office/drawing/2014/main" val="3400949138"/>
                  </a:ext>
                </a:extLst>
              </a:tr>
            </a:tbl>
          </a:graphicData>
        </a:graphic>
      </p:graphicFrame>
      <p:sp>
        <p:nvSpPr>
          <p:cNvPr id="6" name="TextBox 5">
            <a:extLst>
              <a:ext uri="{FF2B5EF4-FFF2-40B4-BE49-F238E27FC236}">
                <a16:creationId xmlns:a16="http://schemas.microsoft.com/office/drawing/2014/main" id="{2A46A515-A360-47DC-832E-BD0A9955E4E6}"/>
              </a:ext>
            </a:extLst>
          </p:cNvPr>
          <p:cNvSpPr txBox="1"/>
          <p:nvPr/>
        </p:nvSpPr>
        <p:spPr>
          <a:xfrm>
            <a:off x="1319119" y="5895431"/>
            <a:ext cx="7936834" cy="369332"/>
          </a:xfrm>
          <a:prstGeom prst="rect">
            <a:avLst/>
          </a:prstGeom>
          <a:noFill/>
        </p:spPr>
        <p:txBody>
          <a:bodyPr wrap="square">
            <a:spAutoFit/>
          </a:bodyPr>
          <a:lstStyle/>
          <a:p>
            <a:r>
              <a:rPr lang="en-US" b="1" dirty="0">
                <a:solidFill>
                  <a:schemeClr val="dk1"/>
                </a:solidFill>
              </a:rPr>
              <a:t>All of these programs should be written in programming language C</a:t>
            </a:r>
            <a:r>
              <a:rPr lang="en-US" dirty="0">
                <a:solidFill>
                  <a:schemeClr val="dk1"/>
                </a:solidFill>
              </a:rPr>
              <a:t>.</a:t>
            </a:r>
            <a:r>
              <a:rPr lang="en-US" sz="1800" b="0" i="0" kern="1200" dirty="0">
                <a:solidFill>
                  <a:schemeClr val="dk1"/>
                </a:solidFill>
                <a:effectLst/>
                <a:latin typeface="+mn-lt"/>
                <a:ea typeface="+mn-ea"/>
                <a:cs typeface="+mn-cs"/>
              </a:rPr>
              <a:t> </a:t>
            </a:r>
            <a:endParaRPr lang="en-US" dirty="0"/>
          </a:p>
        </p:txBody>
      </p:sp>
    </p:spTree>
    <p:extLst>
      <p:ext uri="{BB962C8B-B14F-4D97-AF65-F5344CB8AC3E}">
        <p14:creationId xmlns:p14="http://schemas.microsoft.com/office/powerpoint/2010/main" val="1734373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541346-5657-49E3-8B7C-E32D7584EC7A}"/>
              </a:ext>
            </a:extLst>
          </p:cNvPr>
          <p:cNvSpPr txBox="1"/>
          <p:nvPr/>
        </p:nvSpPr>
        <p:spPr>
          <a:xfrm>
            <a:off x="341333" y="553882"/>
            <a:ext cx="9155364" cy="2275238"/>
          </a:xfrm>
          <a:prstGeom prst="rect">
            <a:avLst/>
          </a:prstGeom>
          <a:noFill/>
        </p:spPr>
        <p:txBody>
          <a:bodyPr wrap="square">
            <a:spAutoFit/>
          </a:bodyPr>
          <a:lstStyle/>
          <a:p>
            <a:pPr marL="0" marR="0">
              <a:lnSpc>
                <a:spcPct val="107000"/>
              </a:lnSpc>
              <a:spcBef>
                <a:spcPts val="0"/>
              </a:spcBef>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Introduction</a:t>
            </a:r>
            <a:r>
              <a:rPr lang="en-US" dirty="0">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-Welcome to our presentation on </a:t>
            </a:r>
            <a:r>
              <a:rPr lang="en-US" b="0" i="0" dirty="0">
                <a:solidFill>
                  <a:srgbClr val="3C4043"/>
                </a:solidFill>
                <a:effectLst/>
                <a:latin typeface="Roboto" panose="02000000000000000000" pitchFamily="2" charset="0"/>
              </a:rPr>
              <a:t>"assignment I and </a:t>
            </a:r>
            <a:r>
              <a:rPr lang="en-US" b="0" i="0" dirty="0" err="1">
                <a:solidFill>
                  <a:srgbClr val="3C4043"/>
                </a:solidFill>
                <a:effectLst/>
                <a:latin typeface="Roboto" panose="02000000000000000000" pitchFamily="2" charset="0"/>
              </a:rPr>
              <a:t>labwork</a:t>
            </a:r>
            <a:r>
              <a:rPr lang="en-US" b="0" i="0" dirty="0">
                <a:solidFill>
                  <a:srgbClr val="3C4043"/>
                </a:solidFill>
                <a:effectLst/>
                <a:latin typeface="Roboto" panose="02000000000000000000" pitchFamily="2" charset="0"/>
              </a:rPr>
              <a:t> VII &amp; VIII".</a:t>
            </a:r>
            <a:endParaRPr lang="en-US" sz="1200" b="0" i="0" dirty="0">
              <a:solidFill>
                <a:srgbClr val="3C4043"/>
              </a:solidFill>
              <a:latin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Today, I will explore </a:t>
            </a:r>
            <a:r>
              <a:rPr lang="en-US" b="0" i="0" dirty="0">
                <a:solidFill>
                  <a:srgbClr val="3C4043"/>
                </a:solidFill>
                <a:effectLst/>
                <a:latin typeface="Calibri" panose="020F0502020204030204" pitchFamily="34" charset="0"/>
                <a:cs typeface="Calibri" panose="020F0502020204030204" pitchFamily="34" charset="0"/>
              </a:rPr>
              <a:t>the programs, how those works and results</a:t>
            </a:r>
            <a:r>
              <a:rPr lang="en-US" b="0" i="0" dirty="0">
                <a:solidFill>
                  <a:srgbClr val="3C4043"/>
                </a:solidFill>
                <a:effectLst/>
                <a:latin typeface="Roboto" panose="02000000000000000000" pitchFamily="2" charset="0"/>
              </a:rPr>
              <a:t>.</a:t>
            </a:r>
          </a:p>
          <a:p>
            <a:pPr marL="285750" indent="-285750">
              <a:buFontTx/>
              <a:buChar char="-"/>
            </a:pPr>
            <a:endParaRPr lang="en-US" dirty="0">
              <a:solidFill>
                <a:srgbClr val="3C4043"/>
              </a:solidFill>
              <a:latin typeface="Roboto" panose="02000000000000000000" pitchFamily="2" charset="0"/>
            </a:endParaRPr>
          </a:p>
          <a:p>
            <a:r>
              <a:rPr lang="en-US" b="1" dirty="0">
                <a:solidFill>
                  <a:srgbClr val="3C4043"/>
                </a:solidFill>
                <a:latin typeface="Roboto" panose="02000000000000000000" pitchFamily="2" charset="0"/>
              </a:rPr>
              <a:t>Task-1&amp;2: </a:t>
            </a:r>
            <a:r>
              <a:rPr lang="en-US" dirty="0">
                <a:solidFill>
                  <a:srgbClr val="3C4043"/>
                </a:solidFill>
                <a:latin typeface="Roboto" panose="02000000000000000000" pitchFamily="2" charset="0"/>
              </a:rPr>
              <a:t>Write a program in the programming language C,</a:t>
            </a:r>
          </a:p>
          <a:p>
            <a:r>
              <a:rPr lang="en-US" dirty="0">
                <a:solidFill>
                  <a:srgbClr val="3C4043"/>
                </a:solidFill>
                <a:latin typeface="Roboto" panose="02000000000000000000" pitchFamily="2" charset="0"/>
              </a:rPr>
              <a:t>01) to find the average of n elements (inserted by the user) in an array,</a:t>
            </a:r>
          </a:p>
          <a:p>
            <a:r>
              <a:rPr lang="en-US" dirty="0">
                <a:solidFill>
                  <a:srgbClr val="3C4043"/>
                </a:solidFill>
                <a:latin typeface="Roboto" panose="02000000000000000000" pitchFamily="2" charset="0"/>
              </a:rPr>
              <a:t>02) to print all unique (not repeated) elements of the inserted array.</a:t>
            </a:r>
            <a:endParaRPr lang="en-US" b="0" i="0" dirty="0">
              <a:solidFill>
                <a:srgbClr val="3C4043"/>
              </a:solidFill>
              <a:effectLst/>
              <a:latin typeface="Roboto" panose="02000000000000000000" pitchFamily="2" charset="0"/>
            </a:endParaRPr>
          </a:p>
          <a:p>
            <a:pPr marL="285750" indent="-285750">
              <a:buFontTx/>
              <a:buChar char="-"/>
            </a:pPr>
            <a:endParaRPr lang="en-US" dirty="0">
              <a:solidFill>
                <a:srgbClr val="3C4043"/>
              </a:solidFill>
              <a:latin typeface="Roboto" panose="02000000000000000000" pitchFamily="2" charset="0"/>
            </a:endParaRPr>
          </a:p>
        </p:txBody>
      </p:sp>
      <p:sp>
        <p:nvSpPr>
          <p:cNvPr id="7" name="TextBox 6">
            <a:extLst>
              <a:ext uri="{FF2B5EF4-FFF2-40B4-BE49-F238E27FC236}">
                <a16:creationId xmlns:a16="http://schemas.microsoft.com/office/drawing/2014/main" id="{35B888CD-4364-4E2A-BF9E-8783445E42EC}"/>
              </a:ext>
            </a:extLst>
          </p:cNvPr>
          <p:cNvSpPr txBox="1"/>
          <p:nvPr/>
        </p:nvSpPr>
        <p:spPr>
          <a:xfrm>
            <a:off x="341332" y="2420578"/>
            <a:ext cx="9995847" cy="4247317"/>
          </a:xfrm>
          <a:prstGeom prst="rect">
            <a:avLst/>
          </a:prstGeom>
          <a:noFill/>
        </p:spPr>
        <p:txBody>
          <a:bodyPr wrap="square">
            <a:spAutoFit/>
          </a:bodyPr>
          <a:lstStyle/>
          <a:p>
            <a:r>
              <a:rPr lang="en-US" dirty="0"/>
              <a:t>//01.</a:t>
            </a:r>
          </a:p>
          <a:p>
            <a:r>
              <a:rPr lang="en-US" dirty="0"/>
              <a:t>#include&lt;stdio.h&gt;</a:t>
            </a:r>
          </a:p>
          <a:p>
            <a:r>
              <a:rPr lang="en-US" dirty="0"/>
              <a:t>int main()</a:t>
            </a:r>
          </a:p>
          <a:p>
            <a:r>
              <a:rPr lang="en-US" dirty="0"/>
              <a:t>{</a:t>
            </a:r>
          </a:p>
          <a:p>
            <a:r>
              <a:rPr lang="en-US" dirty="0"/>
              <a:t>    int </a:t>
            </a:r>
            <a:r>
              <a:rPr lang="en-US" dirty="0" err="1"/>
              <a:t>tot_ele,i,sum</a:t>
            </a:r>
            <a:r>
              <a:rPr lang="en-US" dirty="0"/>
              <a:t>=0,j,c;</a:t>
            </a:r>
          </a:p>
          <a:p>
            <a:r>
              <a:rPr lang="en-US" dirty="0"/>
              <a:t>    </a:t>
            </a:r>
            <a:r>
              <a:rPr lang="en-US" dirty="0" err="1"/>
              <a:t>printf</a:t>
            </a:r>
            <a:r>
              <a:rPr lang="en-US" dirty="0"/>
              <a:t>("Enter total elements to find the </a:t>
            </a:r>
            <a:r>
              <a:rPr lang="en-US" dirty="0" err="1"/>
              <a:t>avarage</a:t>
            </a:r>
            <a:r>
              <a:rPr lang="en-US" dirty="0"/>
              <a:t>: ");</a:t>
            </a:r>
          </a:p>
          <a:p>
            <a:r>
              <a:rPr lang="en-US" dirty="0"/>
              <a:t>    </a:t>
            </a:r>
            <a:r>
              <a:rPr lang="en-US" dirty="0" err="1"/>
              <a:t>scanf</a:t>
            </a:r>
            <a:r>
              <a:rPr lang="en-US" dirty="0"/>
              <a:t>("%d",&amp;</a:t>
            </a:r>
            <a:r>
              <a:rPr lang="en-US" dirty="0" err="1"/>
              <a:t>tot_ele</a:t>
            </a:r>
            <a:r>
              <a:rPr lang="en-US" dirty="0"/>
              <a:t>);</a:t>
            </a:r>
          </a:p>
          <a:p>
            <a:r>
              <a:rPr lang="en-US" dirty="0"/>
              <a:t>    //Declaring array size from the user.</a:t>
            </a:r>
          </a:p>
          <a:p>
            <a:r>
              <a:rPr lang="en-US" dirty="0"/>
              <a:t>    int </a:t>
            </a:r>
            <a:r>
              <a:rPr lang="en-US" dirty="0" err="1"/>
              <a:t>arr</a:t>
            </a:r>
            <a:r>
              <a:rPr lang="en-US" dirty="0"/>
              <a:t>[</a:t>
            </a:r>
            <a:r>
              <a:rPr lang="en-US" dirty="0" err="1"/>
              <a:t>tot_ele</a:t>
            </a:r>
            <a:r>
              <a:rPr lang="en-US" dirty="0"/>
              <a:t>];</a:t>
            </a:r>
          </a:p>
          <a:p>
            <a:r>
              <a:rPr lang="en-US" dirty="0"/>
              <a:t>    //Inserting the values in the Array...</a:t>
            </a:r>
          </a:p>
          <a:p>
            <a:r>
              <a:rPr lang="en-US" dirty="0"/>
              <a:t>    for(</a:t>
            </a:r>
            <a:r>
              <a:rPr lang="en-US" dirty="0" err="1"/>
              <a:t>i</a:t>
            </a:r>
            <a:r>
              <a:rPr lang="en-US" dirty="0"/>
              <a:t>=0; </a:t>
            </a:r>
            <a:r>
              <a:rPr lang="en-US" dirty="0" err="1"/>
              <a:t>i</a:t>
            </a:r>
            <a:r>
              <a:rPr lang="en-US" dirty="0"/>
              <a:t>&lt;</a:t>
            </a:r>
            <a:r>
              <a:rPr lang="en-US" dirty="0" err="1"/>
              <a:t>tot_ele</a:t>
            </a:r>
            <a:r>
              <a:rPr lang="en-US" dirty="0"/>
              <a:t>; </a:t>
            </a:r>
            <a:r>
              <a:rPr lang="en-US" dirty="0" err="1"/>
              <a:t>i</a:t>
            </a:r>
            <a:r>
              <a:rPr lang="en-US" dirty="0"/>
              <a:t>++)</a:t>
            </a:r>
          </a:p>
          <a:p>
            <a:r>
              <a:rPr lang="en-US" dirty="0"/>
              <a:t>    {</a:t>
            </a:r>
          </a:p>
          <a:p>
            <a:r>
              <a:rPr lang="en-US" dirty="0"/>
              <a:t>        </a:t>
            </a:r>
            <a:r>
              <a:rPr lang="en-US" dirty="0" err="1"/>
              <a:t>scanf</a:t>
            </a:r>
            <a:r>
              <a:rPr lang="en-US" dirty="0"/>
              <a:t>("%d",&amp;</a:t>
            </a:r>
            <a:r>
              <a:rPr lang="en-US" dirty="0" err="1"/>
              <a:t>arr</a:t>
            </a:r>
            <a:r>
              <a:rPr lang="en-US" dirty="0"/>
              <a:t>[</a:t>
            </a:r>
            <a:r>
              <a:rPr lang="en-US" dirty="0" err="1"/>
              <a:t>i</a:t>
            </a:r>
            <a:r>
              <a:rPr lang="en-US" dirty="0"/>
              <a:t>]);</a:t>
            </a:r>
          </a:p>
          <a:p>
            <a:r>
              <a:rPr lang="en-US" dirty="0"/>
              <a:t>    }</a:t>
            </a:r>
          </a:p>
          <a:p>
            <a:endParaRPr lang="en-US" dirty="0"/>
          </a:p>
        </p:txBody>
      </p:sp>
    </p:spTree>
    <p:extLst>
      <p:ext uri="{BB962C8B-B14F-4D97-AF65-F5344CB8AC3E}">
        <p14:creationId xmlns:p14="http://schemas.microsoft.com/office/powerpoint/2010/main" val="4116987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B771CC-C0A8-40A6-8B59-BA8202CE4370}"/>
              </a:ext>
            </a:extLst>
          </p:cNvPr>
          <p:cNvSpPr txBox="1"/>
          <p:nvPr/>
        </p:nvSpPr>
        <p:spPr>
          <a:xfrm>
            <a:off x="276457" y="156965"/>
            <a:ext cx="11639085" cy="7294305"/>
          </a:xfrm>
          <a:prstGeom prst="rect">
            <a:avLst/>
          </a:prstGeom>
          <a:noFill/>
        </p:spPr>
        <p:txBody>
          <a:bodyPr wrap="square">
            <a:spAutoFit/>
          </a:bodyPr>
          <a:lstStyle/>
          <a:p>
            <a:r>
              <a:rPr lang="en-US" dirty="0"/>
              <a:t> for(</a:t>
            </a:r>
            <a:r>
              <a:rPr lang="en-US" dirty="0" err="1"/>
              <a:t>i</a:t>
            </a:r>
            <a:r>
              <a:rPr lang="en-US" dirty="0"/>
              <a:t>=0; </a:t>
            </a:r>
            <a:r>
              <a:rPr lang="en-US" dirty="0" err="1"/>
              <a:t>i</a:t>
            </a:r>
            <a:r>
              <a:rPr lang="en-US" dirty="0"/>
              <a:t>&lt;</a:t>
            </a:r>
            <a:r>
              <a:rPr lang="en-US" dirty="0" err="1"/>
              <a:t>tot_ele</a:t>
            </a:r>
            <a:r>
              <a:rPr lang="en-US" dirty="0"/>
              <a:t>; </a:t>
            </a:r>
            <a:r>
              <a:rPr lang="en-US" dirty="0" err="1"/>
              <a:t>i</a:t>
            </a:r>
            <a:r>
              <a:rPr lang="en-US" dirty="0"/>
              <a:t>++)</a:t>
            </a:r>
          </a:p>
          <a:p>
            <a:r>
              <a:rPr lang="en-US" dirty="0"/>
              <a:t>    {</a:t>
            </a:r>
          </a:p>
          <a:p>
            <a:r>
              <a:rPr lang="en-US" dirty="0"/>
              <a:t>        sum=</a:t>
            </a:r>
            <a:r>
              <a:rPr lang="en-US" dirty="0" err="1"/>
              <a:t>sum+arr</a:t>
            </a:r>
            <a:r>
              <a:rPr lang="en-US" dirty="0"/>
              <a:t>[</a:t>
            </a:r>
            <a:r>
              <a:rPr lang="en-US" dirty="0" err="1"/>
              <a:t>i</a:t>
            </a:r>
            <a:r>
              <a:rPr lang="en-US" dirty="0"/>
              <a:t>];</a:t>
            </a:r>
          </a:p>
          <a:p>
            <a:r>
              <a:rPr lang="en-US" dirty="0"/>
              <a:t>    }</a:t>
            </a:r>
          </a:p>
          <a:p>
            <a:r>
              <a:rPr lang="en-US" dirty="0"/>
              <a:t>    float </a:t>
            </a:r>
            <a:r>
              <a:rPr lang="en-US" dirty="0" err="1"/>
              <a:t>avarage</a:t>
            </a:r>
            <a:r>
              <a:rPr lang="en-US" dirty="0"/>
              <a:t>;</a:t>
            </a:r>
          </a:p>
          <a:p>
            <a:r>
              <a:rPr lang="en-US" dirty="0"/>
              <a:t>    </a:t>
            </a:r>
            <a:r>
              <a:rPr lang="en-US" dirty="0" err="1"/>
              <a:t>avarage</a:t>
            </a:r>
            <a:r>
              <a:rPr lang="en-US" dirty="0"/>
              <a:t>=(float)sum/</a:t>
            </a:r>
            <a:r>
              <a:rPr lang="en-US" dirty="0" err="1"/>
              <a:t>tot_ele</a:t>
            </a:r>
            <a:r>
              <a:rPr lang="en-US" dirty="0"/>
              <a:t>;</a:t>
            </a:r>
          </a:p>
          <a:p>
            <a:r>
              <a:rPr lang="en-US" dirty="0"/>
              <a:t>    </a:t>
            </a:r>
            <a:r>
              <a:rPr lang="en-US" dirty="0" err="1"/>
              <a:t>printf</a:t>
            </a:r>
            <a:r>
              <a:rPr lang="en-US" dirty="0"/>
              <a:t>("\</a:t>
            </a:r>
            <a:r>
              <a:rPr lang="en-US" dirty="0" err="1"/>
              <a:t>nAvarage</a:t>
            </a:r>
            <a:r>
              <a:rPr lang="en-US" dirty="0"/>
              <a:t>=%.2f",avarage);</a:t>
            </a:r>
          </a:p>
          <a:p>
            <a:r>
              <a:rPr lang="en-US" dirty="0"/>
              <a:t>    //02.</a:t>
            </a:r>
          </a:p>
          <a:p>
            <a:r>
              <a:rPr lang="en-US" dirty="0"/>
              <a:t>    </a:t>
            </a:r>
            <a:r>
              <a:rPr lang="en-US" dirty="0" err="1"/>
              <a:t>printf</a:t>
            </a:r>
            <a:r>
              <a:rPr lang="en-US" dirty="0"/>
              <a:t>("\</a:t>
            </a:r>
            <a:r>
              <a:rPr lang="en-US" dirty="0" err="1"/>
              <a:t>nThe</a:t>
            </a:r>
            <a:r>
              <a:rPr lang="en-US" dirty="0"/>
              <a:t> unique numbers is: ");</a:t>
            </a:r>
          </a:p>
          <a:p>
            <a:r>
              <a:rPr lang="en-US" dirty="0"/>
              <a:t>    for(</a:t>
            </a:r>
            <a:r>
              <a:rPr lang="en-US" dirty="0" err="1"/>
              <a:t>i</a:t>
            </a:r>
            <a:r>
              <a:rPr lang="en-US" dirty="0"/>
              <a:t>=0; </a:t>
            </a:r>
            <a:r>
              <a:rPr lang="en-US" dirty="0" err="1"/>
              <a:t>i</a:t>
            </a:r>
            <a:r>
              <a:rPr lang="en-US" dirty="0"/>
              <a:t>&lt;</a:t>
            </a:r>
            <a:r>
              <a:rPr lang="en-US" dirty="0" err="1"/>
              <a:t>tot_ele</a:t>
            </a:r>
            <a:r>
              <a:rPr lang="en-US" dirty="0"/>
              <a:t>; </a:t>
            </a:r>
            <a:r>
              <a:rPr lang="en-US" dirty="0" err="1"/>
              <a:t>i</a:t>
            </a:r>
            <a:r>
              <a:rPr lang="en-US" dirty="0"/>
              <a:t>++)</a:t>
            </a:r>
          </a:p>
          <a:p>
            <a:r>
              <a:rPr lang="en-US" dirty="0"/>
              <a:t>    {</a:t>
            </a:r>
          </a:p>
          <a:p>
            <a:r>
              <a:rPr lang="en-US" dirty="0"/>
              <a:t>        c=0;</a:t>
            </a:r>
          </a:p>
          <a:p>
            <a:endParaRPr lang="en-US" dirty="0"/>
          </a:p>
          <a:p>
            <a:r>
              <a:rPr lang="en-US" dirty="0"/>
              <a:t>        for(j=0; j&lt;</a:t>
            </a:r>
            <a:r>
              <a:rPr lang="en-US" dirty="0" err="1"/>
              <a:t>tot_ele</a:t>
            </a:r>
            <a:r>
              <a:rPr lang="en-US" dirty="0"/>
              <a:t>; </a:t>
            </a:r>
            <a:r>
              <a:rPr lang="en-US" dirty="0" err="1"/>
              <a:t>j++</a:t>
            </a:r>
            <a:r>
              <a:rPr lang="en-US" dirty="0"/>
              <a:t>)</a:t>
            </a:r>
          </a:p>
          <a:p>
            <a:r>
              <a:rPr lang="en-US" dirty="0"/>
              <a:t>        {</a:t>
            </a:r>
          </a:p>
          <a:p>
            <a:endParaRPr lang="en-US" dirty="0"/>
          </a:p>
          <a:p>
            <a:r>
              <a:rPr lang="en-US" dirty="0"/>
              <a:t>            if(</a:t>
            </a:r>
            <a:r>
              <a:rPr lang="en-US" dirty="0" err="1"/>
              <a:t>i</a:t>
            </a:r>
            <a:r>
              <a:rPr lang="en-US" dirty="0"/>
              <a:t>!=j)  //It means that if </a:t>
            </a:r>
            <a:r>
              <a:rPr lang="en-US" dirty="0" err="1"/>
              <a:t>i</a:t>
            </a:r>
            <a:r>
              <a:rPr lang="en-US" dirty="0"/>
              <a:t>=0 then j starts from 1.</a:t>
            </a:r>
          </a:p>
          <a:p>
            <a:r>
              <a:rPr lang="en-US" dirty="0"/>
              <a:t>            {</a:t>
            </a:r>
          </a:p>
          <a:p>
            <a:endParaRPr lang="en-US" dirty="0"/>
          </a:p>
          <a:p>
            <a:r>
              <a:rPr lang="en-US" dirty="0"/>
              <a:t>                if(</a:t>
            </a:r>
            <a:r>
              <a:rPr lang="en-US" dirty="0" err="1"/>
              <a:t>arr</a:t>
            </a:r>
            <a:r>
              <a:rPr lang="en-US" dirty="0"/>
              <a:t>[</a:t>
            </a:r>
            <a:r>
              <a:rPr lang="en-US" dirty="0" err="1"/>
              <a:t>i</a:t>
            </a:r>
            <a:r>
              <a:rPr lang="en-US" dirty="0"/>
              <a:t>]==</a:t>
            </a:r>
            <a:r>
              <a:rPr lang="en-US" dirty="0" err="1"/>
              <a:t>arr</a:t>
            </a:r>
            <a:r>
              <a:rPr lang="en-US" dirty="0"/>
              <a:t>[j]) //Programs check the </a:t>
            </a:r>
            <a:r>
              <a:rPr lang="en-US" dirty="0" err="1"/>
              <a:t>arr</a:t>
            </a:r>
            <a:r>
              <a:rPr lang="en-US" dirty="0"/>
              <a:t>[</a:t>
            </a:r>
            <a:r>
              <a:rPr lang="en-US" dirty="0" err="1"/>
              <a:t>i</a:t>
            </a:r>
            <a:r>
              <a:rPr lang="en-US" dirty="0"/>
              <a:t>] values with all the elements as </a:t>
            </a:r>
            <a:r>
              <a:rPr lang="en-US" dirty="0" err="1"/>
              <a:t>arr</a:t>
            </a:r>
            <a:r>
              <a:rPr lang="en-US" dirty="0"/>
              <a:t>[j].</a:t>
            </a:r>
          </a:p>
          <a:p>
            <a:r>
              <a:rPr lang="en-US" dirty="0"/>
              <a:t>                {</a:t>
            </a:r>
          </a:p>
          <a:p>
            <a:r>
              <a:rPr lang="en-US" dirty="0"/>
              <a:t>                    </a:t>
            </a:r>
            <a:r>
              <a:rPr lang="en-US" dirty="0" err="1"/>
              <a:t>c++</a:t>
            </a:r>
            <a:r>
              <a:rPr lang="en-US" dirty="0"/>
              <a:t>;     //If the values of c is change then the </a:t>
            </a:r>
            <a:r>
              <a:rPr lang="en-US" dirty="0" err="1"/>
              <a:t>arr</a:t>
            </a:r>
            <a:r>
              <a:rPr lang="en-US" dirty="0"/>
              <a:t>[</a:t>
            </a:r>
            <a:r>
              <a:rPr lang="en-US" dirty="0" err="1"/>
              <a:t>i</a:t>
            </a:r>
            <a:r>
              <a:rPr lang="en-US" dirty="0"/>
              <a:t>] values is not an unique numbers.</a:t>
            </a:r>
          </a:p>
          <a:p>
            <a:r>
              <a:rPr lang="en-US" dirty="0"/>
              <a:t>                }</a:t>
            </a:r>
          </a:p>
          <a:p>
            <a:r>
              <a:rPr lang="en-US" dirty="0"/>
              <a:t>            }</a:t>
            </a:r>
          </a:p>
          <a:p>
            <a:endParaRPr lang="en-US" dirty="0"/>
          </a:p>
          <a:p>
            <a:endParaRPr lang="en-US" dirty="0"/>
          </a:p>
        </p:txBody>
      </p:sp>
    </p:spTree>
    <p:extLst>
      <p:ext uri="{BB962C8B-B14F-4D97-AF65-F5344CB8AC3E}">
        <p14:creationId xmlns:p14="http://schemas.microsoft.com/office/powerpoint/2010/main" val="4288875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D2608F-E32D-4AB2-83BA-9EFF1A7826FB}"/>
              </a:ext>
            </a:extLst>
          </p:cNvPr>
          <p:cNvSpPr txBox="1"/>
          <p:nvPr/>
        </p:nvSpPr>
        <p:spPr>
          <a:xfrm>
            <a:off x="0" y="89199"/>
            <a:ext cx="6094140" cy="2585323"/>
          </a:xfrm>
          <a:prstGeom prst="rect">
            <a:avLst/>
          </a:prstGeom>
          <a:noFill/>
        </p:spPr>
        <p:txBody>
          <a:bodyPr wrap="square">
            <a:spAutoFit/>
          </a:bodyPr>
          <a:lstStyle/>
          <a:p>
            <a:r>
              <a:rPr lang="en-US" dirty="0"/>
              <a:t> }</a:t>
            </a:r>
          </a:p>
          <a:p>
            <a:r>
              <a:rPr lang="en-US" dirty="0"/>
              <a:t>        if(c==0)      //If the values of c is not change then the </a:t>
            </a:r>
            <a:r>
              <a:rPr lang="en-US" dirty="0" err="1"/>
              <a:t>arr</a:t>
            </a:r>
            <a:r>
              <a:rPr lang="en-US" dirty="0"/>
              <a:t>[</a:t>
            </a:r>
            <a:r>
              <a:rPr lang="en-US" dirty="0" err="1"/>
              <a:t>i</a:t>
            </a:r>
            <a:r>
              <a:rPr lang="en-US" dirty="0"/>
              <a:t>] values is an unique numbers.</a:t>
            </a:r>
          </a:p>
          <a:p>
            <a:r>
              <a:rPr lang="en-US" dirty="0"/>
              <a:t>        {</a:t>
            </a:r>
          </a:p>
          <a:p>
            <a:r>
              <a:rPr lang="en-US" dirty="0"/>
              <a:t>            </a:t>
            </a:r>
            <a:r>
              <a:rPr lang="en-US" dirty="0" err="1"/>
              <a:t>printf</a:t>
            </a:r>
            <a:r>
              <a:rPr lang="en-US" dirty="0"/>
              <a:t>("%d ",</a:t>
            </a:r>
            <a:r>
              <a:rPr lang="en-US" dirty="0" err="1"/>
              <a:t>arr</a:t>
            </a:r>
            <a:r>
              <a:rPr lang="en-US" dirty="0"/>
              <a:t>[</a:t>
            </a:r>
            <a:r>
              <a:rPr lang="en-US" dirty="0" err="1"/>
              <a:t>i</a:t>
            </a:r>
            <a:r>
              <a:rPr lang="en-US" dirty="0"/>
              <a:t>]);</a:t>
            </a:r>
          </a:p>
          <a:p>
            <a:r>
              <a:rPr lang="en-US" dirty="0"/>
              <a:t>        }</a:t>
            </a:r>
          </a:p>
          <a:p>
            <a:r>
              <a:rPr lang="en-US" dirty="0"/>
              <a:t>    }</a:t>
            </a:r>
          </a:p>
          <a:p>
            <a:r>
              <a:rPr lang="en-US" dirty="0"/>
              <a:t>}</a:t>
            </a:r>
          </a:p>
          <a:p>
            <a:endParaRPr lang="en-US" dirty="0"/>
          </a:p>
        </p:txBody>
      </p:sp>
      <p:pic>
        <p:nvPicPr>
          <p:cNvPr id="5" name="Picture 4">
            <a:extLst>
              <a:ext uri="{FF2B5EF4-FFF2-40B4-BE49-F238E27FC236}">
                <a16:creationId xmlns:a16="http://schemas.microsoft.com/office/drawing/2014/main" id="{107C4B25-9E28-483A-A02C-D7A3C5CC0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140" y="279237"/>
            <a:ext cx="5871119" cy="2765045"/>
          </a:xfrm>
          <a:prstGeom prst="rect">
            <a:avLst/>
          </a:prstGeom>
        </p:spPr>
      </p:pic>
      <p:sp>
        <p:nvSpPr>
          <p:cNvPr id="7" name="TextBox 6">
            <a:extLst>
              <a:ext uri="{FF2B5EF4-FFF2-40B4-BE49-F238E27FC236}">
                <a16:creationId xmlns:a16="http://schemas.microsoft.com/office/drawing/2014/main" id="{16967148-02E8-423A-A3E1-A805CFF2CA5B}"/>
              </a:ext>
            </a:extLst>
          </p:cNvPr>
          <p:cNvSpPr txBox="1"/>
          <p:nvPr/>
        </p:nvSpPr>
        <p:spPr>
          <a:xfrm>
            <a:off x="142179" y="3234320"/>
            <a:ext cx="11823080" cy="646331"/>
          </a:xfrm>
          <a:prstGeom prst="rect">
            <a:avLst/>
          </a:prstGeom>
          <a:noFill/>
        </p:spPr>
        <p:txBody>
          <a:bodyPr wrap="square">
            <a:spAutoFit/>
          </a:bodyPr>
          <a:lstStyle/>
          <a:p>
            <a:r>
              <a:rPr lang="en-US" b="1" dirty="0"/>
              <a:t>Task-03</a:t>
            </a:r>
            <a:r>
              <a:rPr lang="en-US" dirty="0"/>
              <a:t>:Write a program in the programming language C, to fill in this row and column with the totals of each column, each</a:t>
            </a:r>
          </a:p>
          <a:p>
            <a:r>
              <a:rPr lang="en-US" dirty="0"/>
              <a:t>row, and the grand total.</a:t>
            </a:r>
          </a:p>
        </p:txBody>
      </p:sp>
      <p:sp>
        <p:nvSpPr>
          <p:cNvPr id="9" name="TextBox 8">
            <a:extLst>
              <a:ext uri="{FF2B5EF4-FFF2-40B4-BE49-F238E27FC236}">
                <a16:creationId xmlns:a16="http://schemas.microsoft.com/office/drawing/2014/main" id="{B12F12B8-CA7D-46CD-A40B-0D33E4884C9A}"/>
              </a:ext>
            </a:extLst>
          </p:cNvPr>
          <p:cNvSpPr txBox="1"/>
          <p:nvPr/>
        </p:nvSpPr>
        <p:spPr>
          <a:xfrm>
            <a:off x="142179" y="4070689"/>
            <a:ext cx="11823080" cy="2308324"/>
          </a:xfrm>
          <a:prstGeom prst="rect">
            <a:avLst/>
          </a:prstGeom>
          <a:noFill/>
        </p:spPr>
        <p:txBody>
          <a:bodyPr wrap="square">
            <a:spAutoFit/>
          </a:bodyPr>
          <a:lstStyle/>
          <a:p>
            <a:r>
              <a:rPr lang="en-US" dirty="0"/>
              <a:t>#include&lt;stdio.h&gt;</a:t>
            </a:r>
          </a:p>
          <a:p>
            <a:r>
              <a:rPr lang="en-US" dirty="0"/>
              <a:t>int main()</a:t>
            </a:r>
          </a:p>
          <a:p>
            <a:r>
              <a:rPr lang="en-US" dirty="0"/>
              <a:t>{</a:t>
            </a:r>
          </a:p>
          <a:p>
            <a:r>
              <a:rPr lang="en-US" dirty="0"/>
              <a:t>    int </a:t>
            </a:r>
            <a:r>
              <a:rPr lang="en-US" dirty="0" err="1"/>
              <a:t>i,j,sum,row,col</a:t>
            </a:r>
            <a:r>
              <a:rPr lang="en-US" dirty="0"/>
              <a:t>;</a:t>
            </a:r>
          </a:p>
          <a:p>
            <a:r>
              <a:rPr lang="en-US" dirty="0"/>
              <a:t>    //Declaring array row and column with extra one because</a:t>
            </a:r>
          </a:p>
          <a:p>
            <a:r>
              <a:rPr lang="en-US" dirty="0"/>
              <a:t>    //we </a:t>
            </a:r>
            <a:r>
              <a:rPr lang="en-US" dirty="0" err="1"/>
              <a:t>dont</a:t>
            </a:r>
            <a:r>
              <a:rPr lang="en-US" dirty="0"/>
              <a:t> know the values of 5th row and 6 column &amp; grand total.</a:t>
            </a:r>
          </a:p>
          <a:p>
            <a:r>
              <a:rPr lang="en-US" dirty="0"/>
              <a:t>    int </a:t>
            </a:r>
            <a:r>
              <a:rPr lang="en-US" dirty="0" err="1"/>
              <a:t>arr</a:t>
            </a:r>
            <a:r>
              <a:rPr lang="en-US" dirty="0"/>
              <a:t>[5][6]={{1,2,3,4,5},{2,4,6,8,10},{20,10,5,3,1},{3,6,9,12,15} };</a:t>
            </a:r>
          </a:p>
          <a:p>
            <a:endParaRPr lang="en-US" dirty="0"/>
          </a:p>
        </p:txBody>
      </p:sp>
    </p:spTree>
    <p:extLst>
      <p:ext uri="{BB962C8B-B14F-4D97-AF65-F5344CB8AC3E}">
        <p14:creationId xmlns:p14="http://schemas.microsoft.com/office/powerpoint/2010/main" val="3024431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52A6FD-7D75-4869-ADCC-26901399C46B}"/>
              </a:ext>
            </a:extLst>
          </p:cNvPr>
          <p:cNvSpPr txBox="1"/>
          <p:nvPr/>
        </p:nvSpPr>
        <p:spPr>
          <a:xfrm>
            <a:off x="214659" y="117693"/>
            <a:ext cx="11817505" cy="5355312"/>
          </a:xfrm>
          <a:prstGeom prst="rect">
            <a:avLst/>
          </a:prstGeom>
          <a:noFill/>
        </p:spPr>
        <p:txBody>
          <a:bodyPr wrap="square">
            <a:spAutoFit/>
          </a:bodyPr>
          <a:lstStyle/>
          <a:p>
            <a:r>
              <a:rPr lang="en-US" dirty="0"/>
              <a:t> //Row</a:t>
            </a:r>
          </a:p>
          <a:p>
            <a:r>
              <a:rPr lang="en-US" dirty="0"/>
              <a:t>    for(</a:t>
            </a:r>
            <a:r>
              <a:rPr lang="en-US" dirty="0" err="1"/>
              <a:t>i</a:t>
            </a:r>
            <a:r>
              <a:rPr lang="en-US" dirty="0"/>
              <a:t>=0; </a:t>
            </a:r>
            <a:r>
              <a:rPr lang="en-US" dirty="0" err="1"/>
              <a:t>i</a:t>
            </a:r>
            <a:r>
              <a:rPr lang="en-US" dirty="0"/>
              <a:t>&lt;4; </a:t>
            </a:r>
            <a:r>
              <a:rPr lang="en-US" dirty="0" err="1"/>
              <a:t>i</a:t>
            </a:r>
            <a:r>
              <a:rPr lang="en-US" dirty="0"/>
              <a:t>++)</a:t>
            </a:r>
          </a:p>
          <a:p>
            <a:r>
              <a:rPr lang="en-US" dirty="0"/>
              <a:t>    {</a:t>
            </a:r>
          </a:p>
          <a:p>
            <a:r>
              <a:rPr lang="en-US" dirty="0"/>
              <a:t>        sum=0;</a:t>
            </a:r>
          </a:p>
          <a:p>
            <a:r>
              <a:rPr lang="en-US" dirty="0"/>
              <a:t>        for(j=0; j&lt;5;j++)</a:t>
            </a:r>
          </a:p>
          <a:p>
            <a:r>
              <a:rPr lang="en-US" dirty="0"/>
              <a:t>        {</a:t>
            </a:r>
          </a:p>
          <a:p>
            <a:r>
              <a:rPr lang="en-US" dirty="0"/>
              <a:t>            sum=</a:t>
            </a:r>
            <a:r>
              <a:rPr lang="en-US" dirty="0" err="1"/>
              <a:t>sum+arr</a:t>
            </a:r>
            <a:r>
              <a:rPr lang="en-US" dirty="0"/>
              <a:t>[</a:t>
            </a:r>
            <a:r>
              <a:rPr lang="en-US" dirty="0" err="1"/>
              <a:t>i</a:t>
            </a:r>
            <a:r>
              <a:rPr lang="en-US" dirty="0"/>
              <a:t>][j];</a:t>
            </a:r>
          </a:p>
          <a:p>
            <a:r>
              <a:rPr lang="en-US" dirty="0"/>
              <a:t>        }</a:t>
            </a:r>
          </a:p>
          <a:p>
            <a:r>
              <a:rPr lang="en-US" dirty="0"/>
              <a:t>        //Inserting the sum results in 6th column.</a:t>
            </a:r>
          </a:p>
          <a:p>
            <a:r>
              <a:rPr lang="en-US" dirty="0"/>
              <a:t>        </a:t>
            </a:r>
            <a:r>
              <a:rPr lang="en-US" dirty="0" err="1"/>
              <a:t>arr</a:t>
            </a:r>
            <a:r>
              <a:rPr lang="en-US" dirty="0"/>
              <a:t>[</a:t>
            </a:r>
            <a:r>
              <a:rPr lang="en-US" dirty="0" err="1"/>
              <a:t>i</a:t>
            </a:r>
            <a:r>
              <a:rPr lang="en-US" dirty="0"/>
              <a:t>][5]=sum;</a:t>
            </a:r>
          </a:p>
          <a:p>
            <a:r>
              <a:rPr lang="en-US" dirty="0"/>
              <a:t>    }</a:t>
            </a:r>
          </a:p>
          <a:p>
            <a:r>
              <a:rPr lang="en-US" dirty="0"/>
              <a:t>    //Column</a:t>
            </a:r>
          </a:p>
          <a:p>
            <a:r>
              <a:rPr lang="en-US" dirty="0"/>
              <a:t>    for(</a:t>
            </a:r>
            <a:r>
              <a:rPr lang="en-US" dirty="0" err="1"/>
              <a:t>i</a:t>
            </a:r>
            <a:r>
              <a:rPr lang="en-US" dirty="0"/>
              <a:t>=0; </a:t>
            </a:r>
            <a:r>
              <a:rPr lang="en-US" dirty="0" err="1"/>
              <a:t>i</a:t>
            </a:r>
            <a:r>
              <a:rPr lang="en-US" dirty="0"/>
              <a:t>&lt;5; </a:t>
            </a:r>
            <a:r>
              <a:rPr lang="en-US" dirty="0" err="1"/>
              <a:t>i</a:t>
            </a:r>
            <a:r>
              <a:rPr lang="en-US" dirty="0"/>
              <a:t>++)</a:t>
            </a:r>
          </a:p>
          <a:p>
            <a:r>
              <a:rPr lang="en-US" dirty="0"/>
              <a:t>    {</a:t>
            </a:r>
          </a:p>
          <a:p>
            <a:r>
              <a:rPr lang="en-US" dirty="0"/>
              <a:t>        sum=0;</a:t>
            </a:r>
          </a:p>
          <a:p>
            <a:r>
              <a:rPr lang="en-US" dirty="0"/>
              <a:t>        for(j=0; j&lt;4;j++)</a:t>
            </a:r>
          </a:p>
          <a:p>
            <a:r>
              <a:rPr lang="en-US" dirty="0"/>
              <a:t>        {</a:t>
            </a:r>
          </a:p>
          <a:p>
            <a:r>
              <a:rPr lang="en-US" dirty="0"/>
              <a:t>            sum=</a:t>
            </a:r>
            <a:r>
              <a:rPr lang="en-US" dirty="0" err="1"/>
              <a:t>sum+arr</a:t>
            </a:r>
            <a:r>
              <a:rPr lang="en-US" dirty="0"/>
              <a:t>[j][</a:t>
            </a:r>
            <a:r>
              <a:rPr lang="en-US" dirty="0" err="1"/>
              <a:t>i</a:t>
            </a:r>
            <a:r>
              <a:rPr lang="en-US" dirty="0"/>
              <a:t>];</a:t>
            </a:r>
          </a:p>
          <a:p>
            <a:r>
              <a:rPr lang="en-US" dirty="0"/>
              <a:t>        }</a:t>
            </a:r>
          </a:p>
        </p:txBody>
      </p:sp>
      <p:sp>
        <p:nvSpPr>
          <p:cNvPr id="5" name="TextBox 4">
            <a:extLst>
              <a:ext uri="{FF2B5EF4-FFF2-40B4-BE49-F238E27FC236}">
                <a16:creationId xmlns:a16="http://schemas.microsoft.com/office/drawing/2014/main" id="{1AE1A0F2-09D1-4774-A15E-4EF9C28382E4}"/>
              </a:ext>
            </a:extLst>
          </p:cNvPr>
          <p:cNvSpPr txBox="1"/>
          <p:nvPr/>
        </p:nvSpPr>
        <p:spPr>
          <a:xfrm>
            <a:off x="6123412" y="117693"/>
            <a:ext cx="6094140" cy="5909310"/>
          </a:xfrm>
          <a:prstGeom prst="rect">
            <a:avLst/>
          </a:prstGeom>
          <a:noFill/>
        </p:spPr>
        <p:txBody>
          <a:bodyPr wrap="square">
            <a:spAutoFit/>
          </a:bodyPr>
          <a:lstStyle/>
          <a:p>
            <a:r>
              <a:rPr lang="en-US" dirty="0"/>
              <a:t>sum=0;</a:t>
            </a:r>
          </a:p>
          <a:p>
            <a:r>
              <a:rPr lang="en-US" dirty="0"/>
              <a:t>    for(</a:t>
            </a:r>
            <a:r>
              <a:rPr lang="en-US" dirty="0" err="1"/>
              <a:t>i</a:t>
            </a:r>
            <a:r>
              <a:rPr lang="en-US" dirty="0"/>
              <a:t>=0;i&lt;4;i++)</a:t>
            </a:r>
          </a:p>
          <a:p>
            <a:r>
              <a:rPr lang="en-US" dirty="0"/>
              <a:t>    {</a:t>
            </a:r>
          </a:p>
          <a:p>
            <a:r>
              <a:rPr lang="en-US" dirty="0"/>
              <a:t>        for(j=0;j&lt;5;j++)</a:t>
            </a:r>
          </a:p>
          <a:p>
            <a:r>
              <a:rPr lang="en-US" dirty="0"/>
              <a:t>        {</a:t>
            </a:r>
          </a:p>
          <a:p>
            <a:r>
              <a:rPr lang="en-US" dirty="0"/>
              <a:t>            sum+=</a:t>
            </a:r>
            <a:r>
              <a:rPr lang="en-US" dirty="0" err="1"/>
              <a:t>arr</a:t>
            </a:r>
            <a:r>
              <a:rPr lang="en-US" dirty="0"/>
              <a:t>[</a:t>
            </a:r>
            <a:r>
              <a:rPr lang="en-US" dirty="0" err="1"/>
              <a:t>i</a:t>
            </a:r>
            <a:r>
              <a:rPr lang="en-US" dirty="0"/>
              <a:t>][j];</a:t>
            </a:r>
          </a:p>
          <a:p>
            <a:r>
              <a:rPr lang="en-US" dirty="0"/>
              <a:t>        }</a:t>
            </a:r>
          </a:p>
          <a:p>
            <a:r>
              <a:rPr lang="en-US" dirty="0"/>
              <a:t>    }</a:t>
            </a:r>
          </a:p>
          <a:p>
            <a:r>
              <a:rPr lang="en-US" dirty="0"/>
              <a:t>    //The sum results of every row &amp; every column is remain same which is grand total will insert in last row in last column.</a:t>
            </a:r>
          </a:p>
          <a:p>
            <a:r>
              <a:rPr lang="en-US" dirty="0"/>
              <a:t>    </a:t>
            </a:r>
            <a:r>
              <a:rPr lang="en-US" dirty="0" err="1"/>
              <a:t>arr</a:t>
            </a:r>
            <a:r>
              <a:rPr lang="en-US" dirty="0"/>
              <a:t>[4][5]=2*sum;</a:t>
            </a:r>
          </a:p>
          <a:p>
            <a:r>
              <a:rPr lang="en-US" dirty="0"/>
              <a:t>    </a:t>
            </a:r>
            <a:r>
              <a:rPr lang="en-US" dirty="0" err="1"/>
              <a:t>printf</a:t>
            </a:r>
            <a:r>
              <a:rPr lang="en-US" dirty="0"/>
              <a:t>("\</a:t>
            </a:r>
            <a:r>
              <a:rPr lang="en-US" dirty="0" err="1"/>
              <a:t>nFinal</a:t>
            </a:r>
            <a:r>
              <a:rPr lang="en-US" dirty="0"/>
              <a:t> Matrix is=");</a:t>
            </a:r>
          </a:p>
          <a:p>
            <a:r>
              <a:rPr lang="en-US" dirty="0"/>
              <a:t>     for(</a:t>
            </a:r>
            <a:r>
              <a:rPr lang="en-US" dirty="0" err="1"/>
              <a:t>i</a:t>
            </a:r>
            <a:r>
              <a:rPr lang="en-US" dirty="0"/>
              <a:t>=0; </a:t>
            </a:r>
            <a:r>
              <a:rPr lang="en-US" dirty="0" err="1"/>
              <a:t>i</a:t>
            </a:r>
            <a:r>
              <a:rPr lang="en-US" dirty="0"/>
              <a:t>&lt;5; </a:t>
            </a:r>
            <a:r>
              <a:rPr lang="en-US" dirty="0" err="1"/>
              <a:t>i</a:t>
            </a:r>
            <a:r>
              <a:rPr lang="en-US" dirty="0"/>
              <a:t>++)</a:t>
            </a:r>
          </a:p>
          <a:p>
            <a:r>
              <a:rPr lang="en-US" dirty="0"/>
              <a:t>    {</a:t>
            </a:r>
          </a:p>
          <a:p>
            <a:r>
              <a:rPr lang="en-US" dirty="0"/>
              <a:t>        for(j=0; j&lt;6;j++)</a:t>
            </a:r>
          </a:p>
          <a:p>
            <a:r>
              <a:rPr lang="en-US" dirty="0"/>
              <a:t>        {</a:t>
            </a:r>
          </a:p>
          <a:p>
            <a:r>
              <a:rPr lang="en-US" dirty="0"/>
              <a:t>            </a:t>
            </a:r>
            <a:r>
              <a:rPr lang="en-US" dirty="0" err="1"/>
              <a:t>printf</a:t>
            </a:r>
            <a:r>
              <a:rPr lang="en-US" dirty="0"/>
              <a:t>("%d ",</a:t>
            </a:r>
            <a:r>
              <a:rPr lang="en-US" dirty="0" err="1"/>
              <a:t>arr</a:t>
            </a:r>
            <a:r>
              <a:rPr lang="en-US" dirty="0"/>
              <a:t>[</a:t>
            </a:r>
            <a:r>
              <a:rPr lang="en-US" dirty="0" err="1"/>
              <a:t>i</a:t>
            </a:r>
            <a:r>
              <a:rPr lang="en-US" dirty="0"/>
              <a:t>][j]);</a:t>
            </a:r>
          </a:p>
          <a:p>
            <a:r>
              <a:rPr lang="en-US" dirty="0"/>
              <a:t>        }</a:t>
            </a:r>
          </a:p>
          <a:p>
            <a:r>
              <a:rPr lang="en-US" dirty="0"/>
              <a:t>        </a:t>
            </a:r>
            <a:r>
              <a:rPr lang="en-US" dirty="0" err="1"/>
              <a:t>printf</a:t>
            </a:r>
            <a:r>
              <a:rPr lang="en-US" dirty="0"/>
              <a:t>("\n\t\t");</a:t>
            </a:r>
          </a:p>
          <a:p>
            <a:r>
              <a:rPr lang="en-US" dirty="0"/>
              <a:t>    }</a:t>
            </a:r>
          </a:p>
          <a:p>
            <a:r>
              <a:rPr lang="en-US" dirty="0"/>
              <a:t>}</a:t>
            </a:r>
          </a:p>
        </p:txBody>
      </p:sp>
      <p:sp>
        <p:nvSpPr>
          <p:cNvPr id="7" name="TextBox 6">
            <a:extLst>
              <a:ext uri="{FF2B5EF4-FFF2-40B4-BE49-F238E27FC236}">
                <a16:creationId xmlns:a16="http://schemas.microsoft.com/office/drawing/2014/main" id="{67A8AF51-D9D8-4441-8F15-477C72E1F2FB}"/>
              </a:ext>
            </a:extLst>
          </p:cNvPr>
          <p:cNvSpPr txBox="1"/>
          <p:nvPr/>
        </p:nvSpPr>
        <p:spPr>
          <a:xfrm>
            <a:off x="214659" y="5484156"/>
            <a:ext cx="6110868" cy="923330"/>
          </a:xfrm>
          <a:prstGeom prst="rect">
            <a:avLst/>
          </a:prstGeom>
          <a:noFill/>
        </p:spPr>
        <p:txBody>
          <a:bodyPr wrap="square">
            <a:spAutoFit/>
          </a:bodyPr>
          <a:lstStyle/>
          <a:p>
            <a:r>
              <a:rPr lang="en-US" dirty="0"/>
              <a:t> //Inserting the sum results in 5th row.</a:t>
            </a:r>
          </a:p>
          <a:p>
            <a:r>
              <a:rPr lang="en-US" dirty="0"/>
              <a:t>        </a:t>
            </a:r>
            <a:r>
              <a:rPr lang="en-US" dirty="0" err="1"/>
              <a:t>arr</a:t>
            </a:r>
            <a:r>
              <a:rPr lang="en-US" dirty="0"/>
              <a:t>[4][</a:t>
            </a:r>
            <a:r>
              <a:rPr lang="en-US" dirty="0" err="1"/>
              <a:t>i</a:t>
            </a:r>
            <a:r>
              <a:rPr lang="en-US" dirty="0"/>
              <a:t>]=sum;</a:t>
            </a:r>
          </a:p>
          <a:p>
            <a:r>
              <a:rPr lang="en-US" dirty="0"/>
              <a:t>    }</a:t>
            </a:r>
          </a:p>
        </p:txBody>
      </p:sp>
    </p:spTree>
    <p:extLst>
      <p:ext uri="{BB962C8B-B14F-4D97-AF65-F5344CB8AC3E}">
        <p14:creationId xmlns:p14="http://schemas.microsoft.com/office/powerpoint/2010/main" val="2106861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39D467-6551-4C86-81DA-472E3B6DA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050" y="183984"/>
            <a:ext cx="5929950" cy="1968201"/>
          </a:xfrm>
          <a:prstGeom prst="rect">
            <a:avLst/>
          </a:prstGeom>
        </p:spPr>
      </p:pic>
      <p:sp>
        <p:nvSpPr>
          <p:cNvPr id="5" name="TextBox 4">
            <a:extLst>
              <a:ext uri="{FF2B5EF4-FFF2-40B4-BE49-F238E27FC236}">
                <a16:creationId xmlns:a16="http://schemas.microsoft.com/office/drawing/2014/main" id="{8286D35B-0660-446C-9FF9-8039CBE3DC84}"/>
              </a:ext>
            </a:extLst>
          </p:cNvPr>
          <p:cNvSpPr txBox="1"/>
          <p:nvPr/>
        </p:nvSpPr>
        <p:spPr>
          <a:xfrm>
            <a:off x="166050" y="2251875"/>
            <a:ext cx="12025950" cy="923330"/>
          </a:xfrm>
          <a:prstGeom prst="rect">
            <a:avLst/>
          </a:prstGeom>
          <a:noFill/>
        </p:spPr>
        <p:txBody>
          <a:bodyPr wrap="square">
            <a:spAutoFit/>
          </a:bodyPr>
          <a:lstStyle/>
          <a:p>
            <a:r>
              <a:rPr lang="en-US" b="1" dirty="0"/>
              <a:t>Task-04:</a:t>
            </a:r>
            <a:r>
              <a:rPr lang="en-US" b="0" i="0" dirty="0">
                <a:solidFill>
                  <a:srgbClr val="3C4043"/>
                </a:solidFill>
                <a:effectLst/>
                <a:latin typeface="Roboto" panose="02000000000000000000" pitchFamily="2" charset="0"/>
              </a:rPr>
              <a:t>Write a program in the programming language C, to get the multiplication result of two different tables of an array of array of arrays (3D array) and show the multiplied result in a array of arrays. All inputs should come from the user.</a:t>
            </a:r>
            <a:endParaRPr lang="en-US" dirty="0"/>
          </a:p>
        </p:txBody>
      </p:sp>
      <p:sp>
        <p:nvSpPr>
          <p:cNvPr id="7" name="TextBox 6">
            <a:extLst>
              <a:ext uri="{FF2B5EF4-FFF2-40B4-BE49-F238E27FC236}">
                <a16:creationId xmlns:a16="http://schemas.microsoft.com/office/drawing/2014/main" id="{FB567625-662E-4621-9FC2-7D43D84C5D43}"/>
              </a:ext>
            </a:extLst>
          </p:cNvPr>
          <p:cNvSpPr txBox="1"/>
          <p:nvPr/>
        </p:nvSpPr>
        <p:spPr>
          <a:xfrm>
            <a:off x="166049" y="3175205"/>
            <a:ext cx="6770009" cy="2585323"/>
          </a:xfrm>
          <a:prstGeom prst="rect">
            <a:avLst/>
          </a:prstGeom>
          <a:noFill/>
        </p:spPr>
        <p:txBody>
          <a:bodyPr wrap="square">
            <a:spAutoFit/>
          </a:bodyPr>
          <a:lstStyle/>
          <a:p>
            <a:r>
              <a:rPr lang="en-US" dirty="0"/>
              <a:t>#include&lt;stdio.h&gt;</a:t>
            </a:r>
          </a:p>
          <a:p>
            <a:r>
              <a:rPr lang="en-US" dirty="0"/>
              <a:t>int main()</a:t>
            </a:r>
          </a:p>
          <a:p>
            <a:r>
              <a:rPr lang="en-US" dirty="0"/>
              <a:t>{</a:t>
            </a:r>
          </a:p>
          <a:p>
            <a:r>
              <a:rPr lang="en-US" dirty="0"/>
              <a:t>    int k,i,j,r1,c1,r2,c2;</a:t>
            </a:r>
          </a:p>
          <a:p>
            <a:r>
              <a:rPr lang="en-US" dirty="0"/>
              <a:t>    int tab=2;  //from the questions.</a:t>
            </a:r>
          </a:p>
          <a:p>
            <a:r>
              <a:rPr lang="en-US" dirty="0"/>
              <a:t>    </a:t>
            </a:r>
            <a:r>
              <a:rPr lang="en-US" dirty="0" err="1"/>
              <a:t>printf</a:t>
            </a:r>
            <a:r>
              <a:rPr lang="en-US" dirty="0"/>
              <a:t>("Enter the Row and Column numbers of 1st Matrix: ");</a:t>
            </a:r>
          </a:p>
          <a:p>
            <a:r>
              <a:rPr lang="en-US" dirty="0"/>
              <a:t>    </a:t>
            </a:r>
            <a:r>
              <a:rPr lang="en-US" dirty="0" err="1"/>
              <a:t>scanf</a:t>
            </a:r>
            <a:r>
              <a:rPr lang="en-US" dirty="0"/>
              <a:t>("%d %d",&amp;r1,&amp;c1);  //user inserted 1st array row and column.</a:t>
            </a:r>
          </a:p>
          <a:p>
            <a:r>
              <a:rPr lang="en-US" dirty="0"/>
              <a:t>    </a:t>
            </a:r>
            <a:r>
              <a:rPr lang="en-US" dirty="0" err="1"/>
              <a:t>printf</a:t>
            </a:r>
            <a:r>
              <a:rPr lang="en-US" dirty="0"/>
              <a:t>("Enter the Row and Column numbers of 2nd Matrix: ");</a:t>
            </a:r>
          </a:p>
          <a:p>
            <a:r>
              <a:rPr lang="en-US" dirty="0"/>
              <a:t>    </a:t>
            </a:r>
            <a:r>
              <a:rPr lang="en-US" dirty="0" err="1"/>
              <a:t>scanf</a:t>
            </a:r>
            <a:r>
              <a:rPr lang="en-US" dirty="0"/>
              <a:t>("%d %d",&amp;r2,&amp;c2);  //user inserted 2nd array row and column.</a:t>
            </a:r>
          </a:p>
        </p:txBody>
      </p:sp>
      <p:sp>
        <p:nvSpPr>
          <p:cNvPr id="9" name="TextBox 8">
            <a:extLst>
              <a:ext uri="{FF2B5EF4-FFF2-40B4-BE49-F238E27FC236}">
                <a16:creationId xmlns:a16="http://schemas.microsoft.com/office/drawing/2014/main" id="{914C26FD-A8AE-4A48-AC46-81B6E3F89D20}"/>
              </a:ext>
            </a:extLst>
          </p:cNvPr>
          <p:cNvSpPr txBox="1"/>
          <p:nvPr/>
        </p:nvSpPr>
        <p:spPr>
          <a:xfrm>
            <a:off x="166048" y="5664820"/>
            <a:ext cx="13930952" cy="923330"/>
          </a:xfrm>
          <a:prstGeom prst="rect">
            <a:avLst/>
          </a:prstGeom>
          <a:noFill/>
        </p:spPr>
        <p:txBody>
          <a:bodyPr wrap="square">
            <a:spAutoFit/>
          </a:bodyPr>
          <a:lstStyle/>
          <a:p>
            <a:r>
              <a:rPr lang="en-US" dirty="0"/>
              <a:t> ///Declaring the size of </a:t>
            </a:r>
            <a:r>
              <a:rPr lang="en-US" dirty="0" err="1"/>
              <a:t>table,row</a:t>
            </a:r>
            <a:r>
              <a:rPr lang="en-US" dirty="0"/>
              <a:t> &amp; column of array 1 and array 2.</a:t>
            </a:r>
          </a:p>
          <a:p>
            <a:r>
              <a:rPr lang="en-US" dirty="0"/>
              <a:t>    int arr1[tab][r1][c1],arr2[tab][r2][c2];</a:t>
            </a:r>
          </a:p>
          <a:p>
            <a:r>
              <a:rPr lang="en-US" dirty="0"/>
              <a:t>    int </a:t>
            </a:r>
            <a:r>
              <a:rPr lang="en-US" dirty="0" err="1"/>
              <a:t>mult</a:t>
            </a:r>
            <a:r>
              <a:rPr lang="en-US" dirty="0"/>
              <a:t>=0;</a:t>
            </a:r>
          </a:p>
        </p:txBody>
      </p:sp>
    </p:spTree>
    <p:extLst>
      <p:ext uri="{BB962C8B-B14F-4D97-AF65-F5344CB8AC3E}">
        <p14:creationId xmlns:p14="http://schemas.microsoft.com/office/powerpoint/2010/main" val="1974190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EEFBB8-93E3-49E0-8361-1D857D6AA3D6}"/>
              </a:ext>
            </a:extLst>
          </p:cNvPr>
          <p:cNvSpPr txBox="1"/>
          <p:nvPr/>
        </p:nvSpPr>
        <p:spPr>
          <a:xfrm>
            <a:off x="0" y="0"/>
            <a:ext cx="5604387" cy="3693319"/>
          </a:xfrm>
          <a:prstGeom prst="rect">
            <a:avLst/>
          </a:prstGeom>
          <a:noFill/>
        </p:spPr>
        <p:txBody>
          <a:bodyPr wrap="square">
            <a:spAutoFit/>
          </a:bodyPr>
          <a:lstStyle/>
          <a:p>
            <a:r>
              <a:rPr lang="en-US" dirty="0"/>
              <a:t> while(c1!=r2)  //Two matrix can be multiplicative only when the column of 1st and row of 2nd matrix is remain same.</a:t>
            </a:r>
          </a:p>
          <a:p>
            <a:r>
              <a:rPr lang="en-US" dirty="0"/>
              <a:t>    {</a:t>
            </a:r>
          </a:p>
          <a:p>
            <a:r>
              <a:rPr lang="en-US" dirty="0"/>
              <a:t>        </a:t>
            </a:r>
            <a:r>
              <a:rPr lang="en-US" dirty="0" err="1"/>
              <a:t>printf</a:t>
            </a:r>
            <a:r>
              <a:rPr lang="en-US" dirty="0"/>
              <a:t>("\</a:t>
            </a:r>
            <a:r>
              <a:rPr lang="en-US" dirty="0" err="1"/>
              <a:t>nError,Please</a:t>
            </a:r>
            <a:r>
              <a:rPr lang="en-US" dirty="0"/>
              <a:t> enter the same numbers of row of 1st &amp; column of 2nd Matrix...");</a:t>
            </a:r>
          </a:p>
          <a:p>
            <a:r>
              <a:rPr lang="en-US" dirty="0"/>
              <a:t>        </a:t>
            </a:r>
            <a:r>
              <a:rPr lang="en-US" dirty="0" err="1"/>
              <a:t>printf</a:t>
            </a:r>
            <a:r>
              <a:rPr lang="en-US" dirty="0"/>
              <a:t>("\</a:t>
            </a:r>
            <a:r>
              <a:rPr lang="en-US" dirty="0" err="1"/>
              <a:t>nEnter</a:t>
            </a:r>
            <a:r>
              <a:rPr lang="en-US" dirty="0"/>
              <a:t> </a:t>
            </a:r>
            <a:r>
              <a:rPr lang="en-US" dirty="0" err="1"/>
              <a:t>totall</a:t>
            </a:r>
            <a:r>
              <a:rPr lang="en-US" dirty="0"/>
              <a:t> row &amp; column numbers of 1st Matrix:");</a:t>
            </a:r>
          </a:p>
          <a:p>
            <a:r>
              <a:rPr lang="en-US" dirty="0"/>
              <a:t>        </a:t>
            </a:r>
            <a:r>
              <a:rPr lang="en-US" dirty="0" err="1"/>
              <a:t>scanf</a:t>
            </a:r>
            <a:r>
              <a:rPr lang="en-US" dirty="0"/>
              <a:t>("%d %d",&amp;r1,&amp;c1);</a:t>
            </a:r>
          </a:p>
          <a:p>
            <a:r>
              <a:rPr lang="en-US" dirty="0"/>
              <a:t>        </a:t>
            </a:r>
            <a:r>
              <a:rPr lang="en-US" dirty="0" err="1"/>
              <a:t>printf</a:t>
            </a:r>
            <a:r>
              <a:rPr lang="en-US" dirty="0"/>
              <a:t>("\</a:t>
            </a:r>
            <a:r>
              <a:rPr lang="en-US" dirty="0" err="1"/>
              <a:t>nEnter</a:t>
            </a:r>
            <a:r>
              <a:rPr lang="en-US" dirty="0"/>
              <a:t> </a:t>
            </a:r>
            <a:r>
              <a:rPr lang="en-US" dirty="0" err="1"/>
              <a:t>totall</a:t>
            </a:r>
            <a:r>
              <a:rPr lang="en-US" dirty="0"/>
              <a:t> row &amp; column numbers of 2nd Matrix:");</a:t>
            </a:r>
          </a:p>
          <a:p>
            <a:r>
              <a:rPr lang="en-US" dirty="0"/>
              <a:t>        </a:t>
            </a:r>
            <a:r>
              <a:rPr lang="en-US" dirty="0" err="1"/>
              <a:t>scanf</a:t>
            </a:r>
            <a:r>
              <a:rPr lang="en-US" dirty="0"/>
              <a:t>("%d %d",&amp;r2,&amp;c2);</a:t>
            </a:r>
          </a:p>
          <a:p>
            <a:r>
              <a:rPr lang="en-US" dirty="0"/>
              <a:t>    }</a:t>
            </a:r>
          </a:p>
        </p:txBody>
      </p:sp>
      <p:sp>
        <p:nvSpPr>
          <p:cNvPr id="6" name="TextBox 5">
            <a:extLst>
              <a:ext uri="{FF2B5EF4-FFF2-40B4-BE49-F238E27FC236}">
                <a16:creationId xmlns:a16="http://schemas.microsoft.com/office/drawing/2014/main" id="{2A05A276-5514-4623-B07E-923EA7719DE2}"/>
              </a:ext>
            </a:extLst>
          </p:cNvPr>
          <p:cNvSpPr txBox="1"/>
          <p:nvPr/>
        </p:nvSpPr>
        <p:spPr>
          <a:xfrm>
            <a:off x="0" y="3626078"/>
            <a:ext cx="6183630" cy="3139321"/>
          </a:xfrm>
          <a:prstGeom prst="rect">
            <a:avLst/>
          </a:prstGeom>
          <a:noFill/>
        </p:spPr>
        <p:txBody>
          <a:bodyPr wrap="square">
            <a:spAutoFit/>
          </a:bodyPr>
          <a:lstStyle/>
          <a:p>
            <a:r>
              <a:rPr lang="en-US" dirty="0"/>
              <a:t> //Inserting the values in Array 1 &amp; Array 2 by the user=</a:t>
            </a:r>
          </a:p>
          <a:p>
            <a:r>
              <a:rPr lang="en-US" dirty="0"/>
              <a:t>    </a:t>
            </a:r>
            <a:r>
              <a:rPr lang="en-US" dirty="0" err="1"/>
              <a:t>printf</a:t>
            </a:r>
            <a:r>
              <a:rPr lang="en-US" dirty="0"/>
              <a:t>("\</a:t>
            </a:r>
            <a:r>
              <a:rPr lang="en-US" dirty="0" err="1"/>
              <a:t>nEnter</a:t>
            </a:r>
            <a:r>
              <a:rPr lang="en-US" dirty="0"/>
              <a:t> the values of 1st Matrix:\n");</a:t>
            </a:r>
          </a:p>
          <a:p>
            <a:r>
              <a:rPr lang="en-US" dirty="0"/>
              <a:t>    for(k=0; k&lt;tab; k++)</a:t>
            </a:r>
          </a:p>
          <a:p>
            <a:r>
              <a:rPr lang="en-US" dirty="0"/>
              <a:t>    {</a:t>
            </a:r>
          </a:p>
          <a:p>
            <a:r>
              <a:rPr lang="en-US" dirty="0"/>
              <a:t>        if(k==tab-tab)</a:t>
            </a:r>
          </a:p>
          <a:p>
            <a:r>
              <a:rPr lang="en-US" dirty="0"/>
              <a:t>        {</a:t>
            </a:r>
          </a:p>
          <a:p>
            <a:r>
              <a:rPr lang="en-US" dirty="0"/>
              <a:t>            for(</a:t>
            </a:r>
            <a:r>
              <a:rPr lang="en-US" dirty="0" err="1"/>
              <a:t>i</a:t>
            </a:r>
            <a:r>
              <a:rPr lang="en-US" dirty="0"/>
              <a:t>=0; </a:t>
            </a:r>
            <a:r>
              <a:rPr lang="en-US" dirty="0" err="1"/>
              <a:t>i</a:t>
            </a:r>
            <a:r>
              <a:rPr lang="en-US" dirty="0"/>
              <a:t>&lt;r1; </a:t>
            </a:r>
            <a:r>
              <a:rPr lang="en-US" dirty="0" err="1"/>
              <a:t>i</a:t>
            </a:r>
            <a:r>
              <a:rPr lang="en-US" dirty="0"/>
              <a:t>++)</a:t>
            </a:r>
          </a:p>
          <a:p>
            <a:r>
              <a:rPr lang="en-US" dirty="0"/>
              <a:t>            {</a:t>
            </a:r>
          </a:p>
          <a:p>
            <a:r>
              <a:rPr lang="en-US" dirty="0"/>
              <a:t>                for(j=0; j&lt;c1; </a:t>
            </a:r>
            <a:r>
              <a:rPr lang="en-US" dirty="0" err="1"/>
              <a:t>j++</a:t>
            </a:r>
            <a:r>
              <a:rPr lang="en-US" dirty="0"/>
              <a:t>)</a:t>
            </a:r>
          </a:p>
          <a:p>
            <a:r>
              <a:rPr lang="en-US" dirty="0"/>
              <a:t>                {</a:t>
            </a:r>
          </a:p>
          <a:p>
            <a:endParaRPr lang="en-US" dirty="0"/>
          </a:p>
        </p:txBody>
      </p:sp>
      <p:sp>
        <p:nvSpPr>
          <p:cNvPr id="7" name="TextBox 6">
            <a:extLst>
              <a:ext uri="{FF2B5EF4-FFF2-40B4-BE49-F238E27FC236}">
                <a16:creationId xmlns:a16="http://schemas.microsoft.com/office/drawing/2014/main" id="{AA3F5A38-67E1-4CCF-A013-F0A1C0561765}"/>
              </a:ext>
            </a:extLst>
          </p:cNvPr>
          <p:cNvSpPr txBox="1"/>
          <p:nvPr/>
        </p:nvSpPr>
        <p:spPr>
          <a:xfrm>
            <a:off x="6775133" y="0"/>
            <a:ext cx="6120764" cy="6186309"/>
          </a:xfrm>
          <a:prstGeom prst="rect">
            <a:avLst/>
          </a:prstGeom>
          <a:noFill/>
        </p:spPr>
        <p:txBody>
          <a:bodyPr wrap="square">
            <a:spAutoFit/>
          </a:bodyPr>
          <a:lstStyle/>
          <a:p>
            <a:r>
              <a:rPr lang="en-US" dirty="0"/>
              <a:t> </a:t>
            </a:r>
            <a:r>
              <a:rPr lang="en-US" dirty="0" err="1"/>
              <a:t>printf</a:t>
            </a:r>
            <a:r>
              <a:rPr lang="en-US" dirty="0"/>
              <a:t>("Mat[%d][%d][%d]=",</a:t>
            </a:r>
            <a:r>
              <a:rPr lang="en-US" dirty="0" err="1"/>
              <a:t>k,i,j</a:t>
            </a:r>
            <a:r>
              <a:rPr lang="en-US" dirty="0"/>
              <a:t>);</a:t>
            </a:r>
          </a:p>
          <a:p>
            <a:r>
              <a:rPr lang="en-US" dirty="0"/>
              <a:t>                    </a:t>
            </a:r>
            <a:r>
              <a:rPr lang="en-US" dirty="0" err="1"/>
              <a:t>scanf</a:t>
            </a:r>
            <a:r>
              <a:rPr lang="en-US" dirty="0"/>
              <a:t>("%d",&amp;arr1[k][</a:t>
            </a:r>
            <a:r>
              <a:rPr lang="en-US" dirty="0" err="1"/>
              <a:t>i</a:t>
            </a:r>
            <a:r>
              <a:rPr lang="en-US" dirty="0"/>
              <a:t>][j]);</a:t>
            </a:r>
          </a:p>
          <a:p>
            <a:r>
              <a:rPr lang="en-US" dirty="0"/>
              <a:t>                }</a:t>
            </a:r>
          </a:p>
          <a:p>
            <a:r>
              <a:rPr lang="en-US" dirty="0"/>
              <a:t>                </a:t>
            </a:r>
            <a:r>
              <a:rPr lang="en-US" dirty="0" err="1"/>
              <a:t>printf</a:t>
            </a:r>
            <a:r>
              <a:rPr lang="en-US" dirty="0"/>
              <a:t>("\n");</a:t>
            </a:r>
          </a:p>
          <a:p>
            <a:r>
              <a:rPr lang="en-US" dirty="0"/>
              <a:t>            }</a:t>
            </a:r>
          </a:p>
          <a:p>
            <a:r>
              <a:rPr lang="en-US" dirty="0"/>
              <a:t>        }</a:t>
            </a:r>
          </a:p>
          <a:p>
            <a:endParaRPr lang="en-US" dirty="0"/>
          </a:p>
          <a:p>
            <a:r>
              <a:rPr lang="en-US" dirty="0"/>
              <a:t>        if(k==tab-1)</a:t>
            </a:r>
          </a:p>
          <a:p>
            <a:r>
              <a:rPr lang="en-US" dirty="0"/>
              <a:t>        {</a:t>
            </a:r>
          </a:p>
          <a:p>
            <a:r>
              <a:rPr lang="en-US" dirty="0"/>
              <a:t>            </a:t>
            </a:r>
            <a:r>
              <a:rPr lang="en-US" dirty="0" err="1"/>
              <a:t>printf</a:t>
            </a:r>
            <a:r>
              <a:rPr lang="en-US" dirty="0"/>
              <a:t>("\</a:t>
            </a:r>
            <a:r>
              <a:rPr lang="en-US" dirty="0" err="1"/>
              <a:t>nEnter</a:t>
            </a:r>
            <a:r>
              <a:rPr lang="en-US" dirty="0"/>
              <a:t> the values of 2nd Matrix:\n");</a:t>
            </a:r>
          </a:p>
          <a:p>
            <a:r>
              <a:rPr lang="en-US" dirty="0"/>
              <a:t>            for(</a:t>
            </a:r>
            <a:r>
              <a:rPr lang="en-US" dirty="0" err="1"/>
              <a:t>i</a:t>
            </a:r>
            <a:r>
              <a:rPr lang="en-US" dirty="0"/>
              <a:t>=0; </a:t>
            </a:r>
            <a:r>
              <a:rPr lang="en-US" dirty="0" err="1"/>
              <a:t>i</a:t>
            </a:r>
            <a:r>
              <a:rPr lang="en-US" dirty="0"/>
              <a:t>&lt;r2; </a:t>
            </a:r>
            <a:r>
              <a:rPr lang="en-US" dirty="0" err="1"/>
              <a:t>i</a:t>
            </a:r>
            <a:r>
              <a:rPr lang="en-US" dirty="0"/>
              <a:t>++)</a:t>
            </a:r>
          </a:p>
          <a:p>
            <a:r>
              <a:rPr lang="en-US" dirty="0"/>
              <a:t>            {</a:t>
            </a:r>
          </a:p>
          <a:p>
            <a:r>
              <a:rPr lang="en-US" dirty="0"/>
              <a:t>                for(j=0; j&lt;c2; </a:t>
            </a:r>
            <a:r>
              <a:rPr lang="en-US" dirty="0" err="1"/>
              <a:t>j++</a:t>
            </a:r>
            <a:r>
              <a:rPr lang="en-US" dirty="0"/>
              <a:t>)</a:t>
            </a:r>
          </a:p>
          <a:p>
            <a:r>
              <a:rPr lang="en-US" dirty="0"/>
              <a:t>                {</a:t>
            </a:r>
          </a:p>
          <a:p>
            <a:r>
              <a:rPr lang="en-US" dirty="0"/>
              <a:t>                    </a:t>
            </a:r>
            <a:r>
              <a:rPr lang="en-US" dirty="0" err="1"/>
              <a:t>printf</a:t>
            </a:r>
            <a:r>
              <a:rPr lang="en-US" dirty="0"/>
              <a:t>("Mat[%d][%d][%d]=",</a:t>
            </a:r>
            <a:r>
              <a:rPr lang="en-US" dirty="0" err="1"/>
              <a:t>k,i,j</a:t>
            </a:r>
            <a:r>
              <a:rPr lang="en-US" dirty="0"/>
              <a:t>);</a:t>
            </a:r>
          </a:p>
          <a:p>
            <a:r>
              <a:rPr lang="en-US" dirty="0"/>
              <a:t>                    </a:t>
            </a:r>
            <a:r>
              <a:rPr lang="en-US" dirty="0" err="1"/>
              <a:t>scanf</a:t>
            </a:r>
            <a:r>
              <a:rPr lang="en-US" dirty="0"/>
              <a:t>("%d",&amp;arr2[k][</a:t>
            </a:r>
            <a:r>
              <a:rPr lang="en-US" dirty="0" err="1"/>
              <a:t>i</a:t>
            </a:r>
            <a:r>
              <a:rPr lang="en-US" dirty="0"/>
              <a:t>][j]);</a:t>
            </a:r>
          </a:p>
          <a:p>
            <a:r>
              <a:rPr lang="en-US" dirty="0"/>
              <a:t>                }</a:t>
            </a:r>
          </a:p>
          <a:p>
            <a:r>
              <a:rPr lang="en-US" dirty="0"/>
              <a:t>                </a:t>
            </a:r>
            <a:r>
              <a:rPr lang="en-US" dirty="0" err="1"/>
              <a:t>printf</a:t>
            </a:r>
            <a:r>
              <a:rPr lang="en-US" dirty="0"/>
              <a:t>("\n");</a:t>
            </a:r>
          </a:p>
          <a:p>
            <a:r>
              <a:rPr lang="en-US" dirty="0"/>
              <a:t>            }</a:t>
            </a:r>
          </a:p>
          <a:p>
            <a:r>
              <a:rPr lang="en-US" dirty="0"/>
              <a:t>        }</a:t>
            </a:r>
          </a:p>
          <a:p>
            <a:r>
              <a:rPr lang="en-US" dirty="0"/>
              <a:t>    }</a:t>
            </a:r>
          </a:p>
          <a:p>
            <a:endParaRPr lang="en-US" dirty="0"/>
          </a:p>
        </p:txBody>
      </p:sp>
    </p:spTree>
    <p:extLst>
      <p:ext uri="{BB962C8B-B14F-4D97-AF65-F5344CB8AC3E}">
        <p14:creationId xmlns:p14="http://schemas.microsoft.com/office/powerpoint/2010/main" val="16424461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250</TotalTime>
  <Words>2825</Words>
  <Application>Microsoft Office PowerPoint</Application>
  <PresentationFormat>Widescreen</PresentationFormat>
  <Paragraphs>351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Roboto</vt:lpstr>
      <vt:lpstr>Söhne</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fakirsiam161@gmail.com</dc:creator>
  <cp:lastModifiedBy>fakirsiam161@gmail.com</cp:lastModifiedBy>
  <cp:revision>26</cp:revision>
  <dcterms:created xsi:type="dcterms:W3CDTF">2023-07-01T05:43:44Z</dcterms:created>
  <dcterms:modified xsi:type="dcterms:W3CDTF">2023-07-08T03:57:05Z</dcterms:modified>
</cp:coreProperties>
</file>