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102"/>
  </p:notesMasterIdLst>
  <p:handoutMasterIdLst>
    <p:handoutMasterId r:id="rId103"/>
  </p:handoutMasterIdLst>
  <p:sldIdLst>
    <p:sldId id="465" r:id="rId2"/>
    <p:sldId id="580" r:id="rId3"/>
    <p:sldId id="562" r:id="rId4"/>
    <p:sldId id="600" r:id="rId5"/>
    <p:sldId id="601" r:id="rId6"/>
    <p:sldId id="602" r:id="rId7"/>
    <p:sldId id="589" r:id="rId8"/>
    <p:sldId id="590" r:id="rId9"/>
    <p:sldId id="591" r:id="rId10"/>
    <p:sldId id="592" r:id="rId11"/>
    <p:sldId id="593" r:id="rId12"/>
    <p:sldId id="594" r:id="rId13"/>
    <p:sldId id="595" r:id="rId14"/>
    <p:sldId id="599" r:id="rId15"/>
    <p:sldId id="577" r:id="rId16"/>
    <p:sldId id="567" r:id="rId17"/>
    <p:sldId id="598" r:id="rId18"/>
    <p:sldId id="613" r:id="rId19"/>
    <p:sldId id="614" r:id="rId20"/>
    <p:sldId id="533" r:id="rId21"/>
    <p:sldId id="608" r:id="rId22"/>
    <p:sldId id="609" r:id="rId23"/>
    <p:sldId id="610" r:id="rId24"/>
    <p:sldId id="611" r:id="rId25"/>
    <p:sldId id="612" r:id="rId26"/>
    <p:sldId id="615" r:id="rId27"/>
    <p:sldId id="534" r:id="rId28"/>
    <p:sldId id="535" r:id="rId29"/>
    <p:sldId id="389" r:id="rId30"/>
    <p:sldId id="401" r:id="rId31"/>
    <p:sldId id="621" r:id="rId32"/>
    <p:sldId id="622" r:id="rId33"/>
    <p:sldId id="582" r:id="rId34"/>
    <p:sldId id="391" r:id="rId35"/>
    <p:sldId id="583" r:id="rId36"/>
    <p:sldId id="584" r:id="rId37"/>
    <p:sldId id="586" r:id="rId38"/>
    <p:sldId id="405" r:id="rId39"/>
    <p:sldId id="402" r:id="rId40"/>
    <p:sldId id="414" r:id="rId41"/>
    <p:sldId id="392" r:id="rId42"/>
    <p:sldId id="284" r:id="rId43"/>
    <p:sldId id="415" r:id="rId44"/>
    <p:sldId id="419" r:id="rId45"/>
    <p:sldId id="291" r:id="rId46"/>
    <p:sldId id="424" r:id="rId47"/>
    <p:sldId id="432" r:id="rId48"/>
    <p:sldId id="425" r:id="rId49"/>
    <p:sldId id="624" r:id="rId50"/>
    <p:sldId id="625" r:id="rId51"/>
    <p:sldId id="434" r:id="rId52"/>
    <p:sldId id="627" r:id="rId53"/>
    <p:sldId id="616" r:id="rId54"/>
    <p:sldId id="272" r:id="rId55"/>
    <p:sldId id="457" r:id="rId56"/>
    <p:sldId id="458" r:id="rId57"/>
    <p:sldId id="459" r:id="rId58"/>
    <p:sldId id="460" r:id="rId59"/>
    <p:sldId id="461" r:id="rId60"/>
    <p:sldId id="626" r:id="rId61"/>
    <p:sldId id="617" r:id="rId62"/>
    <p:sldId id="618" r:id="rId63"/>
    <p:sldId id="410" r:id="rId64"/>
    <p:sldId id="442" r:id="rId65"/>
    <p:sldId id="443" r:id="rId66"/>
    <p:sldId id="619" r:id="rId67"/>
    <p:sldId id="620" r:id="rId68"/>
    <p:sldId id="474" r:id="rId69"/>
    <p:sldId id="475" r:id="rId70"/>
    <p:sldId id="563" r:id="rId71"/>
    <p:sldId id="564" r:id="rId72"/>
    <p:sldId id="477" r:id="rId73"/>
    <p:sldId id="588" r:id="rId74"/>
    <p:sldId id="482" r:id="rId75"/>
    <p:sldId id="628" r:id="rId76"/>
    <p:sldId id="607" r:id="rId77"/>
    <p:sldId id="566" r:id="rId78"/>
    <p:sldId id="488" r:id="rId79"/>
    <p:sldId id="492" r:id="rId80"/>
    <p:sldId id="605" r:id="rId81"/>
    <p:sldId id="606" r:id="rId82"/>
    <p:sldId id="496" r:id="rId83"/>
    <p:sldId id="604" r:id="rId84"/>
    <p:sldId id="507" r:id="rId85"/>
    <p:sldId id="603" r:id="rId86"/>
    <p:sldId id="509" r:id="rId87"/>
    <p:sldId id="511" r:id="rId88"/>
    <p:sldId id="514" r:id="rId89"/>
    <p:sldId id="515" r:id="rId90"/>
    <p:sldId id="516" r:id="rId91"/>
    <p:sldId id="517" r:id="rId92"/>
    <p:sldId id="518" r:id="rId93"/>
    <p:sldId id="519" r:id="rId94"/>
    <p:sldId id="520" r:id="rId95"/>
    <p:sldId id="521" r:id="rId96"/>
    <p:sldId id="623" r:id="rId97"/>
    <p:sldId id="629" r:id="rId98"/>
    <p:sldId id="630" r:id="rId99"/>
    <p:sldId id="631" r:id="rId100"/>
    <p:sldId id="632" r:id="rId101"/>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7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66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F8933265-5E23-BF49-B6BF-1934B9BC786E}" type="datetimeFigureOut">
              <a:rPr lang="en-US" smtClean="0"/>
              <a:pPr/>
              <a:t>4/23/2025</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39019568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7AA1BC7-CCFC-484A-97F3-979F740C57F6}" type="datetimeFigureOut">
              <a:rPr lang="en-US" smtClean="0"/>
              <a:pPr/>
              <a:t>4/23/2025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04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24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BD32DB5-0E7F-4ADE-98F5-6D13B680CA34}" type="datetime3">
              <a:rPr lang="en-US" altLang="en-US" smtClean="0">
                <a:latin typeface="Times New Roman" panose="02020603050405020304" pitchFamily="18" charset="0"/>
              </a:rPr>
              <a:pPr/>
              <a:t>23 April 2025</a:t>
            </a:fld>
            <a:endParaRPr lang="en-US" altLang="en-US">
              <a:latin typeface="Times New Roman" panose="02020603050405020304" pitchFamily="18" charset="0"/>
            </a:endParaRPr>
          </a:p>
        </p:txBody>
      </p:sp>
      <p:sp>
        <p:nvSpPr>
          <p:cNvPr id="1024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2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264F0C8-B041-4AA4-A75D-E9E4FE56760F}"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0246" name="Rectangle 2"/>
          <p:cNvSpPr>
            <a:spLocks noGrp="1" noRot="1" noChangeAspect="1" noChangeArrowheads="1" noTextEdit="1"/>
          </p:cNvSpPr>
          <p:nvPr>
            <p:ph type="sldImg"/>
          </p:nvPr>
        </p:nvSpPr>
        <p:spPr>
          <a:ln/>
        </p:spPr>
      </p:sp>
      <p:sp>
        <p:nvSpPr>
          <p:cNvPr id="102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252050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Both</a:t>
            </a:r>
            <a:r>
              <a:rPr lang="en-US" baseline="0" dirty="0"/>
              <a:t> the book and the a quick Google search do not provide a sufficient explanation for why $t8 and $t9 are separated from the other temporary registers.</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34</a:t>
            </a:fld>
            <a:endParaRPr lang="en-US"/>
          </a:p>
        </p:txBody>
      </p:sp>
    </p:spTree>
    <p:extLst>
      <p:ext uri="{BB962C8B-B14F-4D97-AF65-F5344CB8AC3E}">
        <p14:creationId xmlns:p14="http://schemas.microsoft.com/office/powerpoint/2010/main" val="7776800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84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F96E91-9335-49F3-B410-6C746F06D230}" type="datetime3">
              <a:rPr lang="en-US" altLang="en-US" smtClean="0">
                <a:latin typeface="Times New Roman" panose="02020603050405020304" pitchFamily="18" charset="0"/>
              </a:rPr>
              <a:pPr/>
              <a:t>23 April 2025</a:t>
            </a:fld>
            <a:endParaRPr lang="en-US" altLang="en-US">
              <a:latin typeface="Times New Roman" panose="02020603050405020304" pitchFamily="18" charset="0"/>
            </a:endParaRPr>
          </a:p>
        </p:txBody>
      </p:sp>
      <p:sp>
        <p:nvSpPr>
          <p:cNvPr id="184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84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7BF24A0-94B6-4E00-A610-463AD8D47BF2}" type="slidenum">
              <a:rPr lang="en-US" altLang="en-US" smtClean="0">
                <a:latin typeface="Times New Roman" panose="02020603050405020304" pitchFamily="18" charset="0"/>
              </a:rPr>
              <a:pPr/>
              <a:t>35</a:t>
            </a:fld>
            <a:endParaRPr lang="en-US" altLang="en-US">
              <a:latin typeface="Times New Roman" panose="02020603050405020304" pitchFamily="18" charset="0"/>
            </a:endParaRPr>
          </a:p>
        </p:txBody>
      </p:sp>
      <p:sp>
        <p:nvSpPr>
          <p:cNvPr id="18438" name="Rectangle 2"/>
          <p:cNvSpPr>
            <a:spLocks noGrp="1" noRot="1" noChangeAspect="1" noChangeArrowheads="1" noTextEdit="1"/>
          </p:cNvSpPr>
          <p:nvPr>
            <p:ph type="sldImg"/>
          </p:nvPr>
        </p:nvSpPr>
        <p:spPr>
          <a:ln/>
        </p:spPr>
      </p:sp>
      <p:sp>
        <p:nvSpPr>
          <p:cNvPr id="184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130111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3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50B2522-A376-413F-8A58-BB21BEEEF667}" type="datetime3">
              <a:rPr lang="en-US" altLang="en-US" smtClean="0">
                <a:latin typeface="Times New Roman" panose="02020603050405020304" pitchFamily="18" charset="0"/>
              </a:rPr>
              <a:pPr/>
              <a:t>23 April 2025</a:t>
            </a:fld>
            <a:endParaRPr lang="en-US" altLang="en-US">
              <a:latin typeface="Times New Roman" panose="02020603050405020304" pitchFamily="18" charset="0"/>
            </a:endParaRPr>
          </a:p>
        </p:txBody>
      </p:sp>
      <p:sp>
        <p:nvSpPr>
          <p:cNvPr id="23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9861DD-B3C6-4E71-BEB3-77120FDA3570}"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23558" name="Rectangle 2"/>
          <p:cNvSpPr>
            <a:spLocks noGrp="1" noRot="1" noChangeAspect="1" noChangeArrowheads="1" noTextEdit="1"/>
          </p:cNvSpPr>
          <p:nvPr>
            <p:ph type="sldImg"/>
          </p:nvPr>
        </p:nvSpPr>
        <p:spPr>
          <a:ln/>
        </p:spPr>
      </p:sp>
      <p:sp>
        <p:nvSpPr>
          <p:cNvPr id="23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26177057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add $so,</a:t>
            </a:r>
            <a:r>
              <a:rPr lang="en-US" baseline="0" dirty="0"/>
              <a:t> $s1, $s2</a:t>
            </a:r>
          </a:p>
          <a:p>
            <a:r>
              <a:rPr lang="en-US" baseline="0" dirty="0"/>
              <a:t>add $t0, $s3, $s4</a:t>
            </a:r>
          </a:p>
          <a:p>
            <a:r>
              <a:rPr lang="en-US" baseline="0" dirty="0"/>
              <a:t>sub $s0, $s0, $t0</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166368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Goal</a:t>
            </a:r>
            <a:r>
              <a:rPr lang="en-US" baseline="0" dirty="0"/>
              <a:t> of RISC is to minimize instruction set.  </a:t>
            </a:r>
            <a:r>
              <a:rPr lang="en-US" baseline="0" dirty="0" err="1"/>
              <a:t>subi</a:t>
            </a:r>
            <a:r>
              <a:rPr lang="en-US" baseline="0" dirty="0"/>
              <a:t> </a:t>
            </a:r>
            <a:r>
              <a:rPr lang="en-US" baseline="0" dirty="0" err="1"/>
              <a:t>dst</a:t>
            </a:r>
            <a:r>
              <a:rPr lang="en-US" baseline="0" dirty="0"/>
              <a:t>, </a:t>
            </a:r>
            <a:r>
              <a:rPr lang="en-US" baseline="0" dirty="0" err="1"/>
              <a:t>src</a:t>
            </a:r>
            <a:r>
              <a:rPr lang="en-US" baseline="0" dirty="0"/>
              <a:t>, </a:t>
            </a:r>
            <a:r>
              <a:rPr lang="en-US" baseline="0" dirty="0" err="1"/>
              <a:t>imm</a:t>
            </a:r>
            <a:r>
              <a:rPr lang="en-US" baseline="0" dirty="0"/>
              <a:t> = </a:t>
            </a:r>
            <a:r>
              <a:rPr lang="en-US" baseline="0" dirty="0" err="1"/>
              <a:t>addi</a:t>
            </a:r>
            <a:r>
              <a:rPr lang="en-US" baseline="0" dirty="0"/>
              <a:t> </a:t>
            </a:r>
            <a:r>
              <a:rPr lang="en-US" baseline="0" dirty="0" err="1"/>
              <a:t>dst</a:t>
            </a:r>
            <a:r>
              <a:rPr lang="en-US" baseline="0" dirty="0"/>
              <a:t>, </a:t>
            </a:r>
            <a:r>
              <a:rPr lang="en-US" baseline="0" dirty="0" err="1"/>
              <a:t>src</a:t>
            </a:r>
            <a:r>
              <a:rPr lang="en-US" baseline="0" dirty="0"/>
              <a:t>, -</a:t>
            </a:r>
            <a:r>
              <a:rPr lang="en-US" baseline="0" dirty="0" err="1"/>
              <a:t>imm</a:t>
            </a:r>
            <a:r>
              <a:rPr lang="en-US" baseline="0" dirty="0"/>
              <a:t>.</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44</a:t>
            </a:fld>
            <a:endParaRPr lang="en-US"/>
          </a:p>
        </p:txBody>
      </p:sp>
    </p:spTree>
    <p:extLst>
      <p:ext uri="{BB962C8B-B14F-4D97-AF65-F5344CB8AC3E}">
        <p14:creationId xmlns:p14="http://schemas.microsoft.com/office/powerpoint/2010/main" val="1181631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this the only way to write out this function?</a:t>
            </a:r>
            <a:r>
              <a:rPr lang="en-US" baseline="0" dirty="0"/>
              <a:t>  Of course not.</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58</a:t>
            </a:fld>
            <a:endParaRPr lang="en-US"/>
          </a:p>
        </p:txBody>
      </p:sp>
    </p:spTree>
    <p:extLst>
      <p:ext uri="{BB962C8B-B14F-4D97-AF65-F5344CB8AC3E}">
        <p14:creationId xmlns:p14="http://schemas.microsoft.com/office/powerpoint/2010/main" val="3406735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fewer instructions!</a:t>
            </a:r>
          </a:p>
          <a:p>
            <a:r>
              <a:rPr lang="en-US" dirty="0"/>
              <a:t>Instead of “exit</a:t>
            </a:r>
            <a:r>
              <a:rPr lang="en-US" baseline="0" dirty="0"/>
              <a:t> when equal to zero”, we are now using “loop when not equal to zero.”</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59</a:t>
            </a:fld>
            <a:endParaRPr lang="en-US"/>
          </a:p>
        </p:txBody>
      </p:sp>
    </p:spTree>
    <p:extLst>
      <p:ext uri="{BB962C8B-B14F-4D97-AF65-F5344CB8AC3E}">
        <p14:creationId xmlns:p14="http://schemas.microsoft.com/office/powerpoint/2010/main" val="2171964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418"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08419"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2330708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6370"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06371"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1909009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8418"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08419"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3705179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MIPS was</a:t>
            </a:r>
            <a:r>
              <a:rPr lang="en-US" dirty="0"/>
              <a:t> originally an acronym for </a:t>
            </a:r>
            <a:r>
              <a:rPr lang="en-US" b="0" dirty="0"/>
              <a:t>Microprocessor without Interlocked Pipeline Stages.</a:t>
            </a:r>
            <a:r>
              <a:rPr lang="en-US" dirty="0"/>
              <a:t> </a:t>
            </a:r>
            <a:r>
              <a:rPr lang="en-US" baseline="0" dirty="0"/>
              <a:t> D</a:t>
            </a:r>
            <a:r>
              <a:rPr lang="en-US" dirty="0"/>
              <a:t>eveloped by MIPS Technologies (formerly MIPS Computer Systems, Inc.).</a:t>
            </a:r>
          </a:p>
        </p:txBody>
      </p:sp>
      <p:sp>
        <p:nvSpPr>
          <p:cNvPr id="4" name="Slide Number Placeholder 3"/>
          <p:cNvSpPr>
            <a:spLocks noGrp="1"/>
          </p:cNvSpPr>
          <p:nvPr>
            <p:ph type="sldNum" sz="quarter" idx="10"/>
          </p:nvPr>
        </p:nvSpPr>
        <p:spPr/>
        <p:txBody>
          <a:bodyPr/>
          <a:lstStyle/>
          <a:p>
            <a:fld id="{EF97FDFF-7B9F-7D4D-BFC0-AAD1F3D3D3CB}" type="slidenum">
              <a:rPr lang="en-US" smtClean="0"/>
              <a:pPr/>
              <a:t>6</a:t>
            </a:fld>
            <a:endParaRPr lang="en-US"/>
          </a:p>
        </p:txBody>
      </p:sp>
    </p:spTree>
    <p:extLst>
      <p:ext uri="{BB962C8B-B14F-4D97-AF65-F5344CB8AC3E}">
        <p14:creationId xmlns:p14="http://schemas.microsoft.com/office/powerpoint/2010/main" val="1243183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813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646751B-2152-42C2-9885-34CD32A73001}" type="datetime3">
              <a:rPr lang="en-US" altLang="en-US" smtClean="0">
                <a:latin typeface="Times New Roman" panose="02020603050405020304" pitchFamily="18" charset="0"/>
              </a:rPr>
              <a:pPr/>
              <a:t>23 April 2025</a:t>
            </a:fld>
            <a:endParaRPr lang="en-US" altLang="en-US">
              <a:latin typeface="Times New Roman" panose="02020603050405020304" pitchFamily="18" charset="0"/>
            </a:endParaRPr>
          </a:p>
        </p:txBody>
      </p:sp>
      <p:sp>
        <p:nvSpPr>
          <p:cNvPr id="4813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81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521F53D-B247-43D7-95C0-6F2964B0A497}" type="slidenum">
              <a:rPr lang="en-US" altLang="en-US" smtClean="0">
                <a:latin typeface="Times New Roman" panose="02020603050405020304" pitchFamily="18" charset="0"/>
              </a:rPr>
              <a:pPr/>
              <a:t>70</a:t>
            </a:fld>
            <a:endParaRPr lang="en-US" altLang="en-US">
              <a:latin typeface="Times New Roman" panose="02020603050405020304" pitchFamily="18" charset="0"/>
            </a:endParaRPr>
          </a:p>
        </p:txBody>
      </p:sp>
      <p:sp>
        <p:nvSpPr>
          <p:cNvPr id="48134" name="Rectangle 2"/>
          <p:cNvSpPr>
            <a:spLocks noGrp="1" noRot="1" noChangeAspect="1" noChangeArrowheads="1" noTextEdit="1"/>
          </p:cNvSpPr>
          <p:nvPr>
            <p:ph type="sldImg"/>
          </p:nvPr>
        </p:nvSpPr>
        <p:spPr>
          <a:ln/>
        </p:spPr>
      </p:sp>
      <p:sp>
        <p:nvSpPr>
          <p:cNvPr id="481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2413833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017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0F23365-81D3-45EB-BDE5-F62E1F3EA287}" type="datetime3">
              <a:rPr lang="en-US" altLang="en-US" smtClean="0">
                <a:latin typeface="Times New Roman" panose="02020603050405020304" pitchFamily="18" charset="0"/>
              </a:rPr>
              <a:pPr/>
              <a:t>23 April 2025</a:t>
            </a:fld>
            <a:endParaRPr lang="en-US" altLang="en-US">
              <a:latin typeface="Times New Roman" panose="02020603050405020304" pitchFamily="18" charset="0"/>
            </a:endParaRPr>
          </a:p>
        </p:txBody>
      </p:sp>
      <p:sp>
        <p:nvSpPr>
          <p:cNvPr id="5018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01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492F965-ADC8-4101-BD7D-C3CAD95927C3}" type="slidenum">
              <a:rPr lang="en-US" altLang="en-US" smtClean="0">
                <a:latin typeface="Times New Roman" panose="02020603050405020304" pitchFamily="18" charset="0"/>
              </a:rPr>
              <a:pPr/>
              <a:t>71</a:t>
            </a:fld>
            <a:endParaRPr lang="en-US" altLang="en-US">
              <a:latin typeface="Times New Roman" panose="02020603050405020304" pitchFamily="18" charset="0"/>
            </a:endParaRPr>
          </a:p>
        </p:txBody>
      </p:sp>
      <p:sp>
        <p:nvSpPr>
          <p:cNvPr id="50182" name="Rectangle 2"/>
          <p:cNvSpPr>
            <a:spLocks noGrp="1" noRot="1" noChangeAspect="1" noChangeArrowheads="1" noTextEdit="1"/>
          </p:cNvSpPr>
          <p:nvPr>
            <p:ph type="sldImg"/>
          </p:nvPr>
        </p:nvSpPr>
        <p:spPr>
          <a:ln/>
        </p:spPr>
      </p:sp>
      <p:sp>
        <p:nvSpPr>
          <p:cNvPr id="501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065167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466"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10467"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1426570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2514"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12515"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dirty="0"/>
          </a:p>
        </p:txBody>
      </p:sp>
    </p:spTree>
    <p:extLst>
      <p:ext uri="{BB962C8B-B14F-4D97-AF65-F5344CB8AC3E}">
        <p14:creationId xmlns:p14="http://schemas.microsoft.com/office/powerpoint/2010/main" val="778558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22755"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r>
              <a:rPr lang="en-US" dirty="0"/>
              <a:t>$8 = $t0, $9 = $t1, $10 = $t2</a:t>
            </a:r>
          </a:p>
        </p:txBody>
      </p:sp>
    </p:spTree>
    <p:extLst>
      <p:ext uri="{BB962C8B-B14F-4D97-AF65-F5344CB8AC3E}">
        <p14:creationId xmlns:p14="http://schemas.microsoft.com/office/powerpoint/2010/main" val="10899495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42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CA6B061-B41A-4588-A714-AC400377EA55}" type="datetime3">
              <a:rPr lang="en-US" altLang="en-US" smtClean="0">
                <a:latin typeface="Times New Roman" panose="02020603050405020304" pitchFamily="18" charset="0"/>
              </a:rPr>
              <a:pPr/>
              <a:t>23 April 2025</a:t>
            </a:fld>
            <a:endParaRPr lang="en-US" altLang="en-US">
              <a:latin typeface="Times New Roman" panose="02020603050405020304" pitchFamily="18" charset="0"/>
            </a:endParaRPr>
          </a:p>
        </p:txBody>
      </p:sp>
      <p:sp>
        <p:nvSpPr>
          <p:cNvPr id="542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42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88B210D-58CE-42AA-AC23-66143CD2B340}" type="slidenum">
              <a:rPr lang="en-US" altLang="en-US" smtClean="0">
                <a:latin typeface="Times New Roman" panose="02020603050405020304" pitchFamily="18" charset="0"/>
              </a:rPr>
              <a:pPr/>
              <a:t>77</a:t>
            </a:fld>
            <a:endParaRPr lang="en-US" altLang="en-US">
              <a:latin typeface="Times New Roman" panose="02020603050405020304" pitchFamily="18" charset="0"/>
            </a:endParaRPr>
          </a:p>
        </p:txBody>
      </p:sp>
      <p:sp>
        <p:nvSpPr>
          <p:cNvPr id="54278" name="Rectangle 2"/>
          <p:cNvSpPr>
            <a:spLocks noGrp="1" noRot="1" noChangeAspect="1" noChangeArrowheads="1" noTextEdit="1"/>
          </p:cNvSpPr>
          <p:nvPr>
            <p:ph type="sldImg"/>
          </p:nvPr>
        </p:nvSpPr>
        <p:spPr>
          <a:ln/>
        </p:spPr>
      </p:sp>
      <p:sp>
        <p:nvSpPr>
          <p:cNvPr id="542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480739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8898"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28899"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endParaRPr lang="en-US"/>
          </a:p>
        </p:txBody>
      </p:sp>
    </p:spTree>
    <p:extLst>
      <p:ext uri="{BB962C8B-B14F-4D97-AF65-F5344CB8AC3E}">
        <p14:creationId xmlns:p14="http://schemas.microsoft.com/office/powerpoint/2010/main" val="3336492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2754" name="Rectangle 2"/>
          <p:cNvSpPr>
            <a:spLocks noGrp="1" noRot="1" noChangeAspect="1" noChangeArrowheads="1"/>
          </p:cNvSpPr>
          <p:nvPr>
            <p:ph type="sldImg"/>
          </p:nvPr>
        </p:nvSpPr>
        <p:spPr bwMode="auto">
          <a:xfrm>
            <a:off x="1274763" y="617538"/>
            <a:ext cx="4779962" cy="3584575"/>
          </a:xfrm>
          <a:prstGeom prst="rect">
            <a:avLst/>
          </a:prstGeom>
          <a:solidFill>
            <a:srgbClr val="FFFFFF"/>
          </a:solidFill>
          <a:ln>
            <a:solidFill>
              <a:srgbClr val="000000"/>
            </a:solidFill>
            <a:miter lim="800000"/>
            <a:headEnd/>
            <a:tailEnd/>
          </a:ln>
        </p:spPr>
      </p:sp>
      <p:sp>
        <p:nvSpPr>
          <p:cNvPr id="2122755" name="Rectangle 3"/>
          <p:cNvSpPr>
            <a:spLocks noGrp="1" noChangeArrowheads="1"/>
          </p:cNvSpPr>
          <p:nvPr>
            <p:ph type="body" idx="1"/>
          </p:nvPr>
        </p:nvSpPr>
        <p:spPr bwMode="auto">
          <a:xfrm>
            <a:off x="550625" y="4559916"/>
            <a:ext cx="6303242" cy="4320867"/>
          </a:xfrm>
          <a:prstGeom prst="rect">
            <a:avLst/>
          </a:prstGeom>
          <a:solidFill>
            <a:srgbClr val="FFFFFF"/>
          </a:solidFill>
          <a:ln>
            <a:solidFill>
              <a:srgbClr val="000000"/>
            </a:solidFill>
            <a:miter lim="800000"/>
            <a:headEnd/>
            <a:tailEnd/>
          </a:ln>
        </p:spPr>
        <p:txBody>
          <a:bodyPr lIns="96647" tIns="48323" rIns="96647" bIns="48323">
            <a:prstTxWarp prst="textNoShape">
              <a:avLst/>
            </a:prstTxWarp>
          </a:bodyPr>
          <a:lstStyle/>
          <a:p>
            <a:pPr defTabSz="483306">
              <a:defRPr/>
            </a:pPr>
            <a:r>
              <a:rPr lang="en-US" dirty="0"/>
              <a:t>$21 = $s5, $22 = $s6</a:t>
            </a:r>
          </a:p>
        </p:txBody>
      </p:sp>
    </p:spTree>
    <p:extLst>
      <p:ext uri="{BB962C8B-B14F-4D97-AF65-F5344CB8AC3E}">
        <p14:creationId xmlns:p14="http://schemas.microsoft.com/office/powerpoint/2010/main" val="180978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194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922A115E-8778-4941-A827-03489B04B346}" type="datetime3">
              <a:rPr lang="en-AU" altLang="en-US" sz="1300" smtClean="0">
                <a:latin typeface="Times New Roman" panose="02020603050405020304" pitchFamily="18" charset="0"/>
              </a:rPr>
              <a:pPr/>
              <a:t>23 April, 2025</a:t>
            </a:fld>
            <a:endParaRPr lang="en-AU" altLang="en-US" sz="1300">
              <a:latin typeface="Times New Roman" panose="02020603050405020304" pitchFamily="18" charset="0"/>
            </a:endParaRPr>
          </a:p>
        </p:txBody>
      </p:sp>
      <p:sp>
        <p:nvSpPr>
          <p:cNvPr id="194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194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FC4EC586-1936-47F6-BD2C-8E5846F8871E}" type="slidenum">
              <a:rPr lang="en-AU" altLang="en-US" sz="1300" smtClean="0">
                <a:latin typeface="Times New Roman" panose="02020603050405020304" pitchFamily="18" charset="0"/>
              </a:rPr>
              <a:pPr/>
              <a:t>19</a:t>
            </a:fld>
            <a:endParaRPr lang="en-AU" altLang="en-US" sz="1300">
              <a:latin typeface="Times New Roman" panose="02020603050405020304" pitchFamily="18" charset="0"/>
            </a:endParaRPr>
          </a:p>
        </p:txBody>
      </p:sp>
      <p:sp>
        <p:nvSpPr>
          <p:cNvPr id="19462" name="Rectangle 2"/>
          <p:cNvSpPr>
            <a:spLocks noGrp="1" noRot="1" noChangeAspect="1" noChangeArrowheads="1" noTextEdit="1"/>
          </p:cNvSpPr>
          <p:nvPr>
            <p:ph type="sldImg"/>
          </p:nvPr>
        </p:nvSpPr>
        <p:spPr>
          <a:ln/>
        </p:spPr>
      </p:sp>
      <p:sp>
        <p:nvSpPr>
          <p:cNvPr id="194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157205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11774D9C-C02B-4219-AD2A-3C68C2705854}" type="datetime3">
              <a:rPr lang="en-AU" altLang="en-US" sz="1300" smtClean="0">
                <a:latin typeface="Times New Roman" panose="02020603050405020304" pitchFamily="18" charset="0"/>
              </a:rPr>
              <a:pPr/>
              <a:t>23 April, 2025</a:t>
            </a:fld>
            <a:endParaRPr lang="en-AU" altLang="en-US" sz="1300">
              <a:latin typeface="Times New Roman" panose="02020603050405020304" pitchFamily="18" charset="0"/>
            </a:endParaRP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27FFFB4A-DA6A-4313-900E-0E314D55B72E}" type="slidenum">
              <a:rPr lang="en-AU" altLang="en-US" sz="1300" smtClean="0">
                <a:latin typeface="Times New Roman" panose="02020603050405020304" pitchFamily="18" charset="0"/>
              </a:rPr>
              <a:pPr/>
              <a:t>20</a:t>
            </a:fld>
            <a:endParaRPr lang="en-AU" altLang="en-US" sz="1300">
              <a:latin typeface="Times New Roman" panose="02020603050405020304" pitchFamily="18" charset="0"/>
            </a:endParaRPr>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00877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215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11774D9C-C02B-4219-AD2A-3C68C2705854}" type="datetime3">
              <a:rPr lang="en-AU" altLang="en-US" sz="1300" smtClean="0">
                <a:latin typeface="Times New Roman" panose="02020603050405020304" pitchFamily="18" charset="0"/>
              </a:rPr>
              <a:pPr/>
              <a:t>23 April, 2025</a:t>
            </a:fld>
            <a:endParaRPr lang="en-AU" altLang="en-US" sz="1300">
              <a:latin typeface="Times New Roman" panose="02020603050405020304" pitchFamily="18" charset="0"/>
            </a:endParaRPr>
          </a:p>
        </p:txBody>
      </p:sp>
      <p:sp>
        <p:nvSpPr>
          <p:cNvPr id="215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215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27FFFB4A-DA6A-4313-900E-0E314D55B72E}" type="slidenum">
              <a:rPr lang="en-AU" altLang="en-US" sz="1300" smtClean="0">
                <a:latin typeface="Times New Roman" panose="02020603050405020304" pitchFamily="18" charset="0"/>
              </a:rPr>
              <a:pPr/>
              <a:t>26</a:t>
            </a:fld>
            <a:endParaRPr lang="en-AU" altLang="en-US" sz="1300">
              <a:latin typeface="Times New Roman" panose="02020603050405020304" pitchFamily="18" charset="0"/>
            </a:endParaRPr>
          </a:p>
        </p:txBody>
      </p:sp>
      <p:sp>
        <p:nvSpPr>
          <p:cNvPr id="21510" name="Rectangle 2"/>
          <p:cNvSpPr>
            <a:spLocks noGrp="1" noRot="1" noChangeAspect="1" noChangeArrowheads="1" noTextEdit="1"/>
          </p:cNvSpPr>
          <p:nvPr>
            <p:ph type="sldImg"/>
          </p:nvPr>
        </p:nvSpPr>
        <p:spPr>
          <a:ln/>
        </p:spPr>
      </p:sp>
      <p:sp>
        <p:nvSpPr>
          <p:cNvPr id="215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8105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235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FC8CBD03-6397-477D-981D-FA3DB69A72C0}" type="datetime3">
              <a:rPr lang="en-AU" altLang="en-US" sz="1300" smtClean="0">
                <a:latin typeface="Times New Roman" panose="02020603050405020304" pitchFamily="18" charset="0"/>
              </a:rPr>
              <a:pPr/>
              <a:t>23 April, 2025</a:t>
            </a:fld>
            <a:endParaRPr lang="en-AU" altLang="en-US" sz="1300">
              <a:latin typeface="Times New Roman" panose="02020603050405020304" pitchFamily="18" charset="0"/>
            </a:endParaRPr>
          </a:p>
        </p:txBody>
      </p:sp>
      <p:sp>
        <p:nvSpPr>
          <p:cNvPr id="235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235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06C54FFA-BB68-4397-93F0-9C1CCB839DBA}" type="slidenum">
              <a:rPr lang="en-AU" altLang="en-US" sz="1300" smtClean="0">
                <a:latin typeface="Times New Roman" panose="02020603050405020304" pitchFamily="18" charset="0"/>
              </a:rPr>
              <a:pPr/>
              <a:t>27</a:t>
            </a:fld>
            <a:endParaRPr lang="en-AU" altLang="en-US" sz="1300">
              <a:latin typeface="Times New Roman" panose="02020603050405020304" pitchFamily="18" charset="0"/>
            </a:endParaRPr>
          </a:p>
        </p:txBody>
      </p:sp>
      <p:sp>
        <p:nvSpPr>
          <p:cNvPr id="23558" name="Rectangle 2"/>
          <p:cNvSpPr>
            <a:spLocks noGrp="1" noRot="1" noChangeAspect="1" noChangeArrowheads="1" noTextEdit="1"/>
          </p:cNvSpPr>
          <p:nvPr>
            <p:ph type="sldImg"/>
          </p:nvPr>
        </p:nvSpPr>
        <p:spPr>
          <a:ln/>
        </p:spPr>
      </p:sp>
      <p:sp>
        <p:nvSpPr>
          <p:cNvPr id="235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48100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Morgan Kaufmann Publishers</a:t>
            </a:r>
          </a:p>
        </p:txBody>
      </p:sp>
      <p:sp>
        <p:nvSpPr>
          <p:cNvPr id="256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2AF60F66-8CC4-458A-8DE1-EA720A5D9EBF}" type="datetime3">
              <a:rPr lang="en-AU" altLang="en-US" sz="1300" smtClean="0">
                <a:latin typeface="Times New Roman" panose="02020603050405020304" pitchFamily="18" charset="0"/>
              </a:rPr>
              <a:pPr/>
              <a:t>23 April, 2025</a:t>
            </a:fld>
            <a:endParaRPr lang="en-AU" altLang="en-US" sz="1300">
              <a:latin typeface="Times New Roman" panose="02020603050405020304" pitchFamily="18" charset="0"/>
            </a:endParaRPr>
          </a:p>
        </p:txBody>
      </p:sp>
      <p:sp>
        <p:nvSpPr>
          <p:cNvPr id="256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r>
              <a:rPr lang="en-AU" altLang="en-US" sz="1300">
                <a:latin typeface="Times New Roman" panose="02020603050405020304" pitchFamily="18" charset="0"/>
              </a:rPr>
              <a:t>Chapter 4 — The Processor</a:t>
            </a:r>
          </a:p>
        </p:txBody>
      </p:sp>
      <p:sp>
        <p:nvSpPr>
          <p:cNvPr id="256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sz="1600">
                <a:solidFill>
                  <a:schemeClr val="tx1"/>
                </a:solidFill>
                <a:latin typeface="Arial" panose="020B0604020202020204" pitchFamily="34" charset="0"/>
              </a:defRPr>
            </a:lvl1pPr>
            <a:lvl2pPr marL="742950" indent="-285750" defTabSz="966788">
              <a:defRPr sz="1600">
                <a:solidFill>
                  <a:schemeClr val="tx1"/>
                </a:solidFill>
                <a:latin typeface="Arial" panose="020B0604020202020204" pitchFamily="34" charset="0"/>
              </a:defRPr>
            </a:lvl2pPr>
            <a:lvl3pPr marL="1143000" indent="-228600" defTabSz="966788">
              <a:defRPr sz="1600">
                <a:solidFill>
                  <a:schemeClr val="tx1"/>
                </a:solidFill>
                <a:latin typeface="Arial" panose="020B0604020202020204" pitchFamily="34" charset="0"/>
              </a:defRPr>
            </a:lvl3pPr>
            <a:lvl4pPr marL="1600200" indent="-228600" defTabSz="966788">
              <a:defRPr sz="1600">
                <a:solidFill>
                  <a:schemeClr val="tx1"/>
                </a:solidFill>
                <a:latin typeface="Arial" panose="020B0604020202020204" pitchFamily="34" charset="0"/>
              </a:defRPr>
            </a:lvl4pPr>
            <a:lvl5pPr marL="2057400" indent="-228600" defTabSz="966788">
              <a:defRPr sz="1600">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sz="1600">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sz="1600">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sz="1600">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sz="1600">
                <a:solidFill>
                  <a:schemeClr val="tx1"/>
                </a:solidFill>
                <a:latin typeface="Arial" panose="020B0604020202020204" pitchFamily="34" charset="0"/>
              </a:defRPr>
            </a:lvl9pPr>
          </a:lstStyle>
          <a:p>
            <a:fld id="{EAD7EBBD-91CA-487F-B2D5-A11DDB10DD66}" type="slidenum">
              <a:rPr lang="en-AU" altLang="en-US" sz="1300" smtClean="0">
                <a:latin typeface="Times New Roman" panose="02020603050405020304" pitchFamily="18" charset="0"/>
              </a:rPr>
              <a:pPr/>
              <a:t>28</a:t>
            </a:fld>
            <a:endParaRPr lang="en-AU" altLang="en-US" sz="1300">
              <a:latin typeface="Times New Roman" panose="02020603050405020304" pitchFamily="18" charset="0"/>
            </a:endParaRPr>
          </a:p>
        </p:txBody>
      </p:sp>
      <p:sp>
        <p:nvSpPr>
          <p:cNvPr id="25606" name="Rectangle 2"/>
          <p:cNvSpPr>
            <a:spLocks noGrp="1" noRot="1" noChangeAspect="1" noChangeArrowheads="1" noTextEdit="1"/>
          </p:cNvSpPr>
          <p:nvPr>
            <p:ph type="sldImg"/>
          </p:nvPr>
        </p:nvSpPr>
        <p:spPr>
          <a:ln/>
        </p:spPr>
      </p:sp>
      <p:sp>
        <p:nvSpPr>
          <p:cNvPr id="256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192065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Registers</a:t>
            </a:r>
            <a:r>
              <a:rPr lang="en-US" baseline="0" dirty="0"/>
              <a:t> visible to compiler (or MIPS programmer).</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extLst>
      <p:ext uri="{BB962C8B-B14F-4D97-AF65-F5344CB8AC3E}">
        <p14:creationId xmlns:p14="http://schemas.microsoft.com/office/powerpoint/2010/main" val="2484158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word = group of 32 bits (like how byte</a:t>
            </a:r>
            <a:r>
              <a:rPr lang="en-US" baseline="0" dirty="0"/>
              <a:t> = group of 8 bits)</a:t>
            </a:r>
          </a:p>
          <a:p>
            <a:r>
              <a:rPr lang="en-US" baseline="0" dirty="0"/>
              <a:t>For the sake of comparison, ARM uses 16 registers.</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extLst>
      <p:ext uri="{BB962C8B-B14F-4D97-AF65-F5344CB8AC3E}">
        <p14:creationId xmlns:p14="http://schemas.microsoft.com/office/powerpoint/2010/main" val="1373804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dirty="0"/>
              <a:t>NSU/Spring 2021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7/01/2013</a:t>
            </a:r>
          </a:p>
        </p:txBody>
      </p:sp>
      <p:sp>
        <p:nvSpPr>
          <p:cNvPr id="5" name="Footer Placeholder 4"/>
          <p:cNvSpPr>
            <a:spLocks noGrp="1"/>
          </p:cNvSpPr>
          <p:nvPr>
            <p:ph type="ftr" sz="quarter" idx="11"/>
          </p:nvPr>
        </p:nvSpPr>
        <p:spPr/>
        <p:txBody>
          <a:bodyPr/>
          <a:lstStyle/>
          <a:p>
            <a:r>
              <a:rPr lang="en-US"/>
              <a:t>Summer 2013 -- Lecture #5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7/01/2013</a:t>
            </a:r>
          </a:p>
        </p:txBody>
      </p:sp>
      <p:sp>
        <p:nvSpPr>
          <p:cNvPr id="5" name="Footer Placeholder 4"/>
          <p:cNvSpPr>
            <a:spLocks noGrp="1"/>
          </p:cNvSpPr>
          <p:nvPr>
            <p:ph type="ftr" sz="quarter" idx="11"/>
          </p:nvPr>
        </p:nvSpPr>
        <p:spPr/>
        <p:txBody>
          <a:bodyPr/>
          <a:lstStyle/>
          <a:p>
            <a:r>
              <a:rPr lang="en-US"/>
              <a:t>Summer 2013 -- Lecture #5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7/01/2013</a:t>
            </a:r>
          </a:p>
        </p:txBody>
      </p:sp>
      <p:sp>
        <p:nvSpPr>
          <p:cNvPr id="5" name="Footer Placeholder 4"/>
          <p:cNvSpPr>
            <a:spLocks noGrp="1"/>
          </p:cNvSpPr>
          <p:nvPr>
            <p:ph type="ftr" sz="quarter" idx="11"/>
          </p:nvPr>
        </p:nvSpPr>
        <p:spPr/>
        <p:txBody>
          <a:bodyPr/>
          <a:lstStyle/>
          <a:p>
            <a:r>
              <a:rPr lang="en-US"/>
              <a:t>Summer 2013 -- Lecture #5</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7/01/2013</a:t>
            </a:r>
          </a:p>
        </p:txBody>
      </p:sp>
      <p:sp>
        <p:nvSpPr>
          <p:cNvPr id="6" name="Footer Placeholder 5"/>
          <p:cNvSpPr>
            <a:spLocks noGrp="1"/>
          </p:cNvSpPr>
          <p:nvPr>
            <p:ph type="ftr" sz="quarter" idx="11"/>
          </p:nvPr>
        </p:nvSpPr>
        <p:spPr/>
        <p:txBody>
          <a:bodyPr/>
          <a:lstStyle/>
          <a:p>
            <a:r>
              <a:rPr lang="en-US"/>
              <a:t>Summer 2013 -- Lecture #5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7/01/2013</a:t>
            </a:r>
          </a:p>
        </p:txBody>
      </p:sp>
      <p:sp>
        <p:nvSpPr>
          <p:cNvPr id="8" name="Footer Placeholder 7"/>
          <p:cNvSpPr>
            <a:spLocks noGrp="1"/>
          </p:cNvSpPr>
          <p:nvPr>
            <p:ph type="ftr" sz="quarter" idx="11"/>
          </p:nvPr>
        </p:nvSpPr>
        <p:spPr/>
        <p:txBody>
          <a:bodyPr/>
          <a:lstStyle/>
          <a:p>
            <a:r>
              <a:rPr lang="en-US"/>
              <a:t>Summer 2013 -- Lecture #5</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7/01/2013</a:t>
            </a:r>
          </a:p>
        </p:txBody>
      </p:sp>
      <p:sp>
        <p:nvSpPr>
          <p:cNvPr id="4" name="Footer Placeholder 3"/>
          <p:cNvSpPr>
            <a:spLocks noGrp="1"/>
          </p:cNvSpPr>
          <p:nvPr>
            <p:ph type="ftr" sz="quarter" idx="11"/>
          </p:nvPr>
        </p:nvSpPr>
        <p:spPr/>
        <p:txBody>
          <a:bodyPr/>
          <a:lstStyle/>
          <a:p>
            <a:r>
              <a:rPr lang="en-US"/>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7/01/2013</a:t>
            </a:r>
          </a:p>
        </p:txBody>
      </p:sp>
      <p:sp>
        <p:nvSpPr>
          <p:cNvPr id="3" name="Footer Placeholder 2"/>
          <p:cNvSpPr>
            <a:spLocks noGrp="1"/>
          </p:cNvSpPr>
          <p:nvPr>
            <p:ph type="ftr" sz="quarter" idx="11"/>
          </p:nvPr>
        </p:nvSpPr>
        <p:spPr/>
        <p:txBody>
          <a:bodyPr/>
          <a:lstStyle/>
          <a:p>
            <a:r>
              <a:rPr lang="en-US"/>
              <a:t>Summer 2013 -- Lecture #5</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7/01/2013</a:t>
            </a:r>
          </a:p>
        </p:txBody>
      </p:sp>
      <p:sp>
        <p:nvSpPr>
          <p:cNvPr id="6" name="Footer Placeholder 5"/>
          <p:cNvSpPr>
            <a:spLocks noGrp="1"/>
          </p:cNvSpPr>
          <p:nvPr>
            <p:ph type="ftr" sz="quarter" idx="11"/>
          </p:nvPr>
        </p:nvSpPr>
        <p:spPr/>
        <p:txBody>
          <a:bodyPr/>
          <a:lstStyle/>
          <a:p>
            <a:r>
              <a:rPr lang="en-US"/>
              <a:t>Summer 2013 -- Lecture #5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7/01/2013</a:t>
            </a:r>
          </a:p>
        </p:txBody>
      </p:sp>
      <p:sp>
        <p:nvSpPr>
          <p:cNvPr id="6" name="Footer Placeholder 5"/>
          <p:cNvSpPr>
            <a:spLocks noGrp="1"/>
          </p:cNvSpPr>
          <p:nvPr>
            <p:ph type="ftr" sz="quarter" idx="11"/>
          </p:nvPr>
        </p:nvSpPr>
        <p:spPr/>
        <p:txBody>
          <a:bodyPr/>
          <a:lstStyle/>
          <a:p>
            <a:r>
              <a:rPr lang="en-US"/>
              <a:t>Summer 2013 -- Lecture #5</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7/01/2013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Summer 2013 -- Lecture #5</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cs.stanford.edu/people/eroberts/courses/soco/projects/risc/about/interview.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Instruction_set_architecture" TargetMode="External"/><Relationship Id="rId2" Type="http://schemas.openxmlformats.org/officeDocument/2006/relationships/hyperlink" Target="https://en.wikipedia.org/wiki/MIPS_Technologies" TargetMode="External"/><Relationship Id="rId1" Type="http://schemas.openxmlformats.org/officeDocument/2006/relationships/slideLayout" Target="../slideLayouts/slideLayout2.xml"/><Relationship Id="rId6" Type="http://schemas.openxmlformats.org/officeDocument/2006/relationships/hyperlink" Target="https://en.wikipedia.org/wiki/MIPS_I" TargetMode="External"/><Relationship Id="rId5" Type="http://schemas.openxmlformats.org/officeDocument/2006/relationships/hyperlink" Target="https://en.wikipedia.org/wiki/Microprocessor" TargetMode="External"/><Relationship Id="rId4" Type="http://schemas.openxmlformats.org/officeDocument/2006/relationships/hyperlink" Target="https://en.wikipedia.org/wiki/32-b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Reduced_instruction_set_computer" TargetMode="External"/><Relationship Id="rId2" Type="http://schemas.openxmlformats.org/officeDocument/2006/relationships/hyperlink" Target="https://en.wikipedia.org/wiki/Complex_instruction_set_computer" TargetMode="External"/><Relationship Id="rId1" Type="http://schemas.openxmlformats.org/officeDocument/2006/relationships/slideLayout" Target="../slideLayouts/slideLayout2.xml"/><Relationship Id="rId5" Type="http://schemas.openxmlformats.org/officeDocument/2006/relationships/hyperlink" Target="https://en.wikipedia.org/wiki/Explicitly_parallel_instruction_computing" TargetMode="External"/><Relationship Id="rId4" Type="http://schemas.openxmlformats.org/officeDocument/2006/relationships/hyperlink" Target="https://en.wikipedia.org/wiki/Very_long_instruction_word"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BA2A7E-5181-A840-825F-018EFA86BC7E}" type="slidenum">
              <a:rPr lang="en-US" smtClean="0">
                <a:latin typeface="+mj-lt"/>
              </a:rPr>
              <a:pPr/>
              <a:t>1</a:t>
            </a:fld>
            <a:endParaRPr lang="en-US" dirty="0">
              <a:latin typeface="+mj-lt"/>
            </a:endParaRPr>
          </a:p>
        </p:txBody>
      </p:sp>
      <p:sp>
        <p:nvSpPr>
          <p:cNvPr id="7" name="Title 1"/>
          <p:cNvSpPr txBox="1">
            <a:spLocks/>
          </p:cNvSpPr>
          <p:nvPr/>
        </p:nvSpPr>
        <p:spPr>
          <a:xfrm>
            <a:off x="0" y="558800"/>
            <a:ext cx="9144000" cy="4492171"/>
          </a:xfrm>
          <a:prstGeom prst="rect">
            <a:avLst/>
          </a:prstGeom>
        </p:spPr>
        <p:txBody>
          <a:bodyPr vert="horz" lIns="91440" tIns="45720" rIns="91440" bIns="45720" rtlCol="0" anchor="t">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solidFill>
                  <a:schemeClr val="accent1"/>
                </a:solidFill>
              </a:rPr>
              <a:t>MIPS architecture </a:t>
            </a:r>
          </a:p>
          <a:p>
            <a:r>
              <a:rPr lang="en-US" i="1" dirty="0">
                <a:solidFill>
                  <a:schemeClr val="accent1"/>
                </a:solidFill>
              </a:rPr>
              <a:t>&amp;</a:t>
            </a:r>
          </a:p>
          <a:p>
            <a:r>
              <a:rPr lang="en-US" i="1" dirty="0">
                <a:solidFill>
                  <a:schemeClr val="accent1"/>
                </a:solidFill>
              </a:rPr>
              <a:t>Instruction Set</a:t>
            </a:r>
            <a:endParaRPr lang="en-US" i="1" dirty="0"/>
          </a:p>
        </p:txBody>
      </p:sp>
      <p:pic>
        <p:nvPicPr>
          <p:cNvPr id="2" name="Picture 1"/>
          <p:cNvPicPr>
            <a:picLocks noChangeAspect="1"/>
          </p:cNvPicPr>
          <p:nvPr/>
        </p:nvPicPr>
        <p:blipFill>
          <a:blip r:embed="rId2"/>
          <a:stretch>
            <a:fillRect/>
          </a:stretch>
        </p:blipFill>
        <p:spPr>
          <a:xfrm>
            <a:off x="1099765" y="2787650"/>
            <a:ext cx="7229475" cy="3933825"/>
          </a:xfrm>
          <a:prstGeom prst="rect">
            <a:avLst/>
          </a:prstGeom>
        </p:spPr>
      </p:pic>
    </p:spTree>
    <p:extLst>
      <p:ext uri="{BB962C8B-B14F-4D97-AF65-F5344CB8AC3E}">
        <p14:creationId xmlns:p14="http://schemas.microsoft.com/office/powerpoint/2010/main" val="3852424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7" y="131184"/>
            <a:ext cx="7886700" cy="1151351"/>
          </a:xfrm>
        </p:spPr>
        <p:txBody>
          <a:bodyPr>
            <a:normAutofit fontScale="90000"/>
          </a:bodyPr>
          <a:lstStyle/>
          <a:p>
            <a:r>
              <a:rPr lang="en-US" b="1" dirty="0"/>
              <a:t>RISC: </a:t>
            </a:r>
            <a:r>
              <a:rPr lang="en-US" i="1" dirty="0"/>
              <a:t>Reduced Instruction Set Computer</a:t>
            </a:r>
            <a:endParaRPr lang="en-US" dirty="0"/>
          </a:p>
        </p:txBody>
      </p:sp>
      <p:sp>
        <p:nvSpPr>
          <p:cNvPr id="3" name="Content Placeholder 2"/>
          <p:cNvSpPr>
            <a:spLocks noGrp="1"/>
          </p:cNvSpPr>
          <p:nvPr>
            <p:ph idx="1"/>
          </p:nvPr>
        </p:nvSpPr>
        <p:spPr>
          <a:xfrm>
            <a:off x="270457" y="1555667"/>
            <a:ext cx="8741535" cy="4607627"/>
          </a:xfrm>
        </p:spPr>
        <p:txBody>
          <a:bodyPr>
            <a:normAutofit fontScale="70000" lnSpcReduction="20000"/>
          </a:bodyPr>
          <a:lstStyle/>
          <a:p>
            <a:pPr marL="0" indent="0">
              <a:buNone/>
            </a:pPr>
            <a:r>
              <a:rPr lang="en-US" dirty="0"/>
              <a:t>A type of microprocessor architecture that utilizes a small, highly-optimized set of instructions</a:t>
            </a:r>
          </a:p>
          <a:p>
            <a:pPr marL="0" indent="0">
              <a:buNone/>
            </a:pPr>
            <a:r>
              <a:rPr lang="en-US" b="1" dirty="0"/>
              <a:t>History: </a:t>
            </a:r>
            <a:r>
              <a:rPr lang="en-US" dirty="0"/>
              <a:t>The first RISC projects came from IBM, Stanford, and UC-Berkeley in the late 70s and early 80s. The IBM 801, Stanford MIPS, and Berkeley RISC 1 and 2 were all designed with a similar philosophy. </a:t>
            </a:r>
          </a:p>
          <a:p>
            <a:pPr marL="0" indent="0">
              <a:buNone/>
            </a:pPr>
            <a:r>
              <a:rPr lang="en-US" b="1" dirty="0"/>
              <a:t>Design features of RISC processors:</a:t>
            </a:r>
          </a:p>
          <a:p>
            <a:r>
              <a:rPr lang="en-US" i="1" dirty="0">
                <a:highlight>
                  <a:srgbClr val="FFFF00"/>
                </a:highlight>
              </a:rPr>
              <a:t>one cycle execution time</a:t>
            </a:r>
            <a:r>
              <a:rPr lang="en-US" dirty="0">
                <a:highlight>
                  <a:srgbClr val="FFFF00"/>
                </a:highlight>
              </a:rPr>
              <a:t>: RISC processors have a CPI (clock per instruction) of one cycle.</a:t>
            </a:r>
            <a:r>
              <a:rPr lang="en-US" dirty="0"/>
              <a:t> This is due to the optimization of each instruction on the CPU and a technique called pipelining;</a:t>
            </a:r>
          </a:p>
          <a:p>
            <a:r>
              <a:rPr lang="en-US" i="1" dirty="0">
                <a:highlight>
                  <a:srgbClr val="FFFF00"/>
                </a:highlight>
              </a:rPr>
              <a:t>pipelining</a:t>
            </a:r>
            <a:r>
              <a:rPr lang="en-US" dirty="0">
                <a:highlight>
                  <a:srgbClr val="FFFF00"/>
                </a:highlight>
              </a:rPr>
              <a:t>: a technique that allows for simultaneous execution of parts, or stages, of instructions to more efficiently process instructions;</a:t>
            </a:r>
          </a:p>
          <a:p>
            <a:r>
              <a:rPr lang="en-US" i="1" dirty="0">
                <a:highlight>
                  <a:srgbClr val="FFFF00"/>
                </a:highlight>
              </a:rPr>
              <a:t>large number of registers</a:t>
            </a:r>
            <a:r>
              <a:rPr lang="en-US" dirty="0"/>
              <a:t>: RISC design philosophy generally incorporates a larger number of registers to prevent in large amounts of interactions with memory </a:t>
            </a:r>
          </a:p>
        </p:txBody>
      </p:sp>
    </p:spTree>
    <p:extLst>
      <p:ext uri="{BB962C8B-B14F-4D97-AF65-F5344CB8AC3E}">
        <p14:creationId xmlns:p14="http://schemas.microsoft.com/office/powerpoint/2010/main" val="202749125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5997" y="291873"/>
            <a:ext cx="8685462" cy="6251431"/>
          </a:xfrm>
          <a:prstGeom prst="rect">
            <a:avLst/>
          </a:prstGeom>
        </p:spPr>
      </p:pic>
    </p:spTree>
    <p:extLst>
      <p:ext uri="{BB962C8B-B14F-4D97-AF65-F5344CB8AC3E}">
        <p14:creationId xmlns:p14="http://schemas.microsoft.com/office/powerpoint/2010/main" val="3992320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261" y="937911"/>
            <a:ext cx="3708311" cy="460252"/>
          </a:xfrm>
        </p:spPr>
        <p:txBody>
          <a:bodyPr>
            <a:normAutofit fontScale="90000"/>
          </a:bodyPr>
          <a:lstStyle/>
          <a:p>
            <a:r>
              <a:rPr lang="en-US" dirty="0"/>
              <a:t>MIPS</a:t>
            </a:r>
          </a:p>
        </p:txBody>
      </p:sp>
      <p:sp>
        <p:nvSpPr>
          <p:cNvPr id="3" name="Content Placeholder 2"/>
          <p:cNvSpPr>
            <a:spLocks noGrp="1"/>
          </p:cNvSpPr>
          <p:nvPr>
            <p:ph idx="1"/>
          </p:nvPr>
        </p:nvSpPr>
        <p:spPr>
          <a:xfrm>
            <a:off x="154547" y="1456118"/>
            <a:ext cx="4182414" cy="4423893"/>
          </a:xfrm>
        </p:spPr>
        <p:txBody>
          <a:bodyPr>
            <a:normAutofit fontScale="55000" lnSpcReduction="20000"/>
          </a:bodyPr>
          <a:lstStyle/>
          <a:p>
            <a:pPr marL="0" indent="0" algn="just">
              <a:buNone/>
            </a:pPr>
            <a:r>
              <a:rPr lang="en-US" dirty="0"/>
              <a:t>The MIPS processor was developed as part of a </a:t>
            </a:r>
            <a:r>
              <a:rPr lang="en-US" dirty="0">
                <a:highlight>
                  <a:srgbClr val="FFFF00"/>
                </a:highlight>
              </a:rPr>
              <a:t>VLSI</a:t>
            </a:r>
            <a:r>
              <a:rPr lang="en-US" dirty="0"/>
              <a:t> research program at Stanford University in the early 80s. </a:t>
            </a:r>
          </a:p>
          <a:p>
            <a:pPr marL="0" indent="0" algn="just">
              <a:lnSpc>
                <a:spcPct val="150000"/>
              </a:lnSpc>
              <a:buNone/>
            </a:pPr>
            <a:r>
              <a:rPr lang="en-US" dirty="0"/>
              <a:t>Professor </a:t>
            </a:r>
            <a:r>
              <a:rPr lang="en-US" dirty="0">
                <a:hlinkClick r:id="rId2"/>
              </a:rPr>
              <a:t>John Hennessy</a:t>
            </a:r>
            <a:r>
              <a:rPr lang="en-US" dirty="0"/>
              <a:t> started the development of MIPS with a brainstorming class for graduate students. The readings and idea sessions helped launch the development of the processor which became one of the first RISC processors, with IBM and Berkeley developing processors at around the same time.</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9649" y="1585075"/>
            <a:ext cx="4694351" cy="3520763"/>
          </a:xfrm>
          <a:prstGeom prst="rect">
            <a:avLst/>
          </a:prstGeom>
        </p:spPr>
      </p:pic>
    </p:spTree>
    <p:extLst>
      <p:ext uri="{BB962C8B-B14F-4D97-AF65-F5344CB8AC3E}">
        <p14:creationId xmlns:p14="http://schemas.microsoft.com/office/powerpoint/2010/main" val="15671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3501"/>
            <a:ext cx="7886700" cy="647165"/>
          </a:xfrm>
        </p:spPr>
        <p:txBody>
          <a:bodyPr>
            <a:normAutofit fontScale="90000"/>
          </a:bodyPr>
          <a:lstStyle/>
          <a:p>
            <a:r>
              <a:rPr lang="en-US" b="1" dirty="0"/>
              <a:t>MIPS Architecture</a:t>
            </a:r>
            <a:endParaRPr lang="en-US" dirty="0"/>
          </a:p>
        </p:txBody>
      </p:sp>
      <p:sp>
        <p:nvSpPr>
          <p:cNvPr id="3" name="Content Placeholder 2"/>
          <p:cNvSpPr>
            <a:spLocks noGrp="1"/>
          </p:cNvSpPr>
          <p:nvPr>
            <p:ph idx="1"/>
          </p:nvPr>
        </p:nvSpPr>
        <p:spPr>
          <a:xfrm>
            <a:off x="299434" y="1745893"/>
            <a:ext cx="8683580" cy="4056845"/>
          </a:xfrm>
        </p:spPr>
        <p:txBody>
          <a:bodyPr>
            <a:normAutofit fontScale="70000" lnSpcReduction="20000"/>
          </a:bodyPr>
          <a:lstStyle/>
          <a:p>
            <a:pPr algn="just"/>
            <a:r>
              <a:rPr lang="en-US" dirty="0"/>
              <a:t>The Stanford research group had a strong background in compilers, which led them to develop a processor whose architecture would represent the lowering of the compiler to the hardware level, as opposed to the raising of hardware to the software level, which had been a long running design philosophy in the hardware industry.</a:t>
            </a:r>
          </a:p>
          <a:p>
            <a:pPr algn="just"/>
            <a:r>
              <a:rPr lang="en-US" dirty="0"/>
              <a:t>Thus, </a:t>
            </a:r>
            <a:r>
              <a:rPr lang="en-US" dirty="0">
                <a:highlight>
                  <a:srgbClr val="FFFF00"/>
                </a:highlight>
              </a:rPr>
              <a:t>the MIPS processor implemented a smaller, simpler instruction set</a:t>
            </a:r>
            <a:r>
              <a:rPr lang="en-US" dirty="0"/>
              <a:t>. Each of the instructions included in the chip design ran in a single clock cycle. </a:t>
            </a:r>
            <a:r>
              <a:rPr lang="en-US" dirty="0">
                <a:highlight>
                  <a:srgbClr val="FFFF00"/>
                </a:highlight>
              </a:rPr>
              <a:t>The processor used a technique called </a:t>
            </a:r>
            <a:r>
              <a:rPr lang="en-US" u="sng" dirty="0">
                <a:solidFill>
                  <a:srgbClr val="FF0000"/>
                </a:solidFill>
                <a:highlight>
                  <a:srgbClr val="FFFF00"/>
                </a:highlight>
              </a:rPr>
              <a:t>pipelining</a:t>
            </a:r>
            <a:r>
              <a:rPr lang="en-US" dirty="0">
                <a:highlight>
                  <a:srgbClr val="FFFF00"/>
                </a:highlight>
              </a:rPr>
              <a:t> to more efficiently process instructions.</a:t>
            </a:r>
          </a:p>
          <a:p>
            <a:pPr algn="just"/>
            <a:r>
              <a:rPr lang="en-US" dirty="0"/>
              <a:t>MIPS used 32 registers, each 32 bits wide (</a:t>
            </a:r>
            <a:r>
              <a:rPr lang="en-US" dirty="0">
                <a:highlight>
                  <a:srgbClr val="FFFF00"/>
                </a:highlight>
              </a:rPr>
              <a:t>a bit pattern of this size is referred to as a </a:t>
            </a:r>
            <a:r>
              <a:rPr lang="en-US" i="1" dirty="0">
                <a:highlight>
                  <a:srgbClr val="FFFF00"/>
                </a:highlight>
              </a:rPr>
              <a:t>word</a:t>
            </a:r>
            <a:r>
              <a:rPr lang="en-US" dirty="0">
                <a:highlight>
                  <a:srgbClr val="FFFF00"/>
                </a:highlight>
              </a:rPr>
              <a:t>).</a:t>
            </a:r>
          </a:p>
        </p:txBody>
      </p:sp>
    </p:spTree>
    <p:extLst>
      <p:ext uri="{BB962C8B-B14F-4D97-AF65-F5344CB8AC3E}">
        <p14:creationId xmlns:p14="http://schemas.microsoft.com/office/powerpoint/2010/main" val="423930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9" y="1209306"/>
            <a:ext cx="4897597" cy="2613305"/>
          </a:xfrm>
          <a:prstGeom prst="rect">
            <a:avLst/>
          </a:prstGeom>
        </p:spPr>
      </p:pic>
      <p:sp>
        <p:nvSpPr>
          <p:cNvPr id="6" name="Content Placeholder 2"/>
          <p:cNvSpPr>
            <a:spLocks noGrp="1"/>
          </p:cNvSpPr>
          <p:nvPr>
            <p:ph idx="1"/>
          </p:nvPr>
        </p:nvSpPr>
        <p:spPr>
          <a:xfrm>
            <a:off x="5235262" y="1083736"/>
            <a:ext cx="3815366" cy="3123983"/>
          </a:xfrm>
        </p:spPr>
        <p:txBody>
          <a:bodyPr>
            <a:normAutofit fontScale="70000" lnSpcReduction="20000"/>
          </a:bodyPr>
          <a:lstStyle/>
          <a:p>
            <a:r>
              <a:rPr lang="en-US" sz="1800" dirty="0">
                <a:highlight>
                  <a:srgbClr val="FFFF00"/>
                </a:highlight>
              </a:rPr>
              <a:t>Instruction cycle of MIPS processor was subdivided into </a:t>
            </a:r>
            <a:r>
              <a:rPr lang="en-US" sz="1800" b="1" u="sng" dirty="0">
                <a:solidFill>
                  <a:srgbClr val="FF0000"/>
                </a:solidFill>
                <a:highlight>
                  <a:srgbClr val="FFFF00"/>
                </a:highlight>
              </a:rPr>
              <a:t>five stages</a:t>
            </a:r>
            <a:r>
              <a:rPr lang="en-US" sz="1800" dirty="0">
                <a:highlight>
                  <a:srgbClr val="FFFF00"/>
                </a:highlight>
              </a:rPr>
              <a:t>:</a:t>
            </a:r>
            <a:r>
              <a:rPr lang="en-US" dirty="0">
                <a:highlight>
                  <a:srgbClr val="FFFF00"/>
                </a:highlight>
              </a:rPr>
              <a:t> </a:t>
            </a:r>
          </a:p>
          <a:p>
            <a:r>
              <a:rPr lang="en-US" b="1" dirty="0"/>
              <a:t>Instruction Fetch (IF) </a:t>
            </a:r>
          </a:p>
          <a:p>
            <a:r>
              <a:rPr lang="en-US" b="1" dirty="0"/>
              <a:t>Instruction Decode (ID) and Register Read </a:t>
            </a:r>
          </a:p>
          <a:p>
            <a:r>
              <a:rPr lang="en-US" b="1" dirty="0"/>
              <a:t>Execution (EXE) </a:t>
            </a:r>
          </a:p>
          <a:p>
            <a:r>
              <a:rPr lang="en-US" b="1" dirty="0"/>
              <a:t>Memory read/write(MEM)</a:t>
            </a:r>
          </a:p>
          <a:p>
            <a:r>
              <a:rPr lang="en-US" b="1" dirty="0"/>
              <a:t>Write Back </a:t>
            </a:r>
            <a:r>
              <a:rPr lang="en-US" dirty="0"/>
              <a:t>result </a:t>
            </a:r>
            <a:r>
              <a:rPr lang="en-US" b="1" dirty="0"/>
              <a:t>(WB) </a:t>
            </a:r>
            <a:r>
              <a:rPr lang="en-US" dirty="0"/>
              <a:t>to</a:t>
            </a:r>
            <a:r>
              <a:rPr lang="en-US" b="1" dirty="0"/>
              <a:t> </a:t>
            </a:r>
            <a:r>
              <a:rPr lang="en-US" dirty="0"/>
              <a:t>Registers</a:t>
            </a:r>
          </a:p>
        </p:txBody>
      </p:sp>
      <p:pic>
        <p:nvPicPr>
          <p:cNvPr id="8" name="Picture 7"/>
          <p:cNvPicPr>
            <a:picLocks noChangeAspect="1"/>
          </p:cNvPicPr>
          <p:nvPr/>
        </p:nvPicPr>
        <p:blipFill>
          <a:blip r:embed="rId3"/>
          <a:stretch>
            <a:fillRect/>
          </a:stretch>
        </p:blipFill>
        <p:spPr>
          <a:xfrm>
            <a:off x="152585" y="4207720"/>
            <a:ext cx="6636544" cy="1707356"/>
          </a:xfrm>
          <a:prstGeom prst="rect">
            <a:avLst/>
          </a:prstGeom>
        </p:spPr>
      </p:pic>
    </p:spTree>
    <p:extLst>
      <p:ext uri="{BB962C8B-B14F-4D97-AF65-F5344CB8AC3E}">
        <p14:creationId xmlns:p14="http://schemas.microsoft.com/office/powerpoint/2010/main" val="4285040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7884" y="902914"/>
            <a:ext cx="2463085" cy="305705"/>
          </a:xfrm>
        </p:spPr>
        <p:txBody>
          <a:bodyPr>
            <a:normAutofit fontScale="90000"/>
          </a:bodyPr>
          <a:lstStyle/>
          <a:p>
            <a:r>
              <a:rPr lang="en-US" sz="1800" b="1" dirty="0"/>
              <a:t>How Pipelining Works</a:t>
            </a:r>
            <a:endParaRPr lang="en-US" sz="1800" dirty="0"/>
          </a:p>
        </p:txBody>
      </p:sp>
      <p:sp>
        <p:nvSpPr>
          <p:cNvPr id="3" name="Content Placeholder 2"/>
          <p:cNvSpPr>
            <a:spLocks noGrp="1"/>
          </p:cNvSpPr>
          <p:nvPr>
            <p:ph idx="1"/>
          </p:nvPr>
        </p:nvSpPr>
        <p:spPr>
          <a:xfrm>
            <a:off x="5879679" y="1465777"/>
            <a:ext cx="3264321" cy="2820473"/>
          </a:xfrm>
        </p:spPr>
        <p:txBody>
          <a:bodyPr>
            <a:normAutofit fontScale="62500" lnSpcReduction="20000"/>
          </a:bodyPr>
          <a:lstStyle/>
          <a:p>
            <a:pPr marL="0" indent="0" algn="just">
              <a:buNone/>
            </a:pPr>
            <a:r>
              <a:rPr lang="en-US" dirty="0"/>
              <a:t>Pipelining, </a:t>
            </a:r>
            <a:r>
              <a:rPr lang="en-US" dirty="0">
                <a:highlight>
                  <a:srgbClr val="FFFF00"/>
                </a:highlight>
              </a:rPr>
              <a:t>a standard feature in RISC processors, is much like an assembly line</a:t>
            </a:r>
            <a:r>
              <a:rPr lang="en-US" dirty="0"/>
              <a:t>. Because the processor works on different steps of the instruction at the same time, more instructions can be executed in a shorter period of time. </a:t>
            </a:r>
          </a:p>
          <a:p>
            <a:pPr marL="0" indent="0" algn="just">
              <a:buNone/>
            </a:pPr>
            <a:r>
              <a:rPr lang="en-US" dirty="0">
                <a:solidFill>
                  <a:srgbClr val="7030A0"/>
                </a:solidFill>
              </a:rPr>
              <a:t>CPI = 1</a:t>
            </a:r>
          </a:p>
          <a:p>
            <a:pPr marL="0" indent="0" algn="just">
              <a:buNone/>
            </a:pPr>
            <a:endParaRPr lang="en-US" dirty="0"/>
          </a:p>
        </p:txBody>
      </p:sp>
      <p:pic>
        <p:nvPicPr>
          <p:cNvPr id="5" name="Picture 4"/>
          <p:cNvPicPr>
            <a:picLocks noChangeAspect="1"/>
          </p:cNvPicPr>
          <p:nvPr/>
        </p:nvPicPr>
        <p:blipFill>
          <a:blip r:embed="rId2"/>
          <a:stretch>
            <a:fillRect/>
          </a:stretch>
        </p:blipFill>
        <p:spPr>
          <a:xfrm>
            <a:off x="0" y="922232"/>
            <a:ext cx="5744451" cy="1477851"/>
          </a:xfrm>
          <a:prstGeom prst="rect">
            <a:avLst/>
          </a:prstGeom>
        </p:spPr>
      </p:pic>
      <p:graphicFrame>
        <p:nvGraphicFramePr>
          <p:cNvPr id="6" name="Table 5"/>
          <p:cNvGraphicFramePr>
            <a:graphicFrameLocks noGrp="1"/>
          </p:cNvGraphicFramePr>
          <p:nvPr/>
        </p:nvGraphicFramePr>
        <p:xfrm>
          <a:off x="27604" y="2419402"/>
          <a:ext cx="5689244" cy="2468784"/>
        </p:xfrm>
        <a:graphic>
          <a:graphicData uri="http://schemas.openxmlformats.org/drawingml/2006/table">
            <a:tbl>
              <a:tblPr firstRow="1" bandRow="1">
                <a:tableStyleId>{5C22544A-7EE6-4342-B048-85BDC9FD1C3A}</a:tableStyleId>
              </a:tblPr>
              <a:tblGrid>
                <a:gridCol w="1696566">
                  <a:extLst>
                    <a:ext uri="{9D8B030D-6E8A-4147-A177-3AD203B41FA5}">
                      <a16:colId xmlns:a16="http://schemas.microsoft.com/office/drawing/2014/main" val="20000"/>
                    </a:ext>
                  </a:extLst>
                </a:gridCol>
                <a:gridCol w="448317">
                  <a:extLst>
                    <a:ext uri="{9D8B030D-6E8A-4147-A177-3AD203B41FA5}">
                      <a16:colId xmlns:a16="http://schemas.microsoft.com/office/drawing/2014/main" val="20001"/>
                    </a:ext>
                  </a:extLst>
                </a:gridCol>
                <a:gridCol w="448316">
                  <a:extLst>
                    <a:ext uri="{9D8B030D-6E8A-4147-A177-3AD203B41FA5}">
                      <a16:colId xmlns:a16="http://schemas.microsoft.com/office/drawing/2014/main" val="20002"/>
                    </a:ext>
                  </a:extLst>
                </a:gridCol>
                <a:gridCol w="492268">
                  <a:extLst>
                    <a:ext uri="{9D8B030D-6E8A-4147-A177-3AD203B41FA5}">
                      <a16:colId xmlns:a16="http://schemas.microsoft.com/office/drawing/2014/main" val="20003"/>
                    </a:ext>
                  </a:extLst>
                </a:gridCol>
                <a:gridCol w="518641">
                  <a:extLst>
                    <a:ext uri="{9D8B030D-6E8A-4147-A177-3AD203B41FA5}">
                      <a16:colId xmlns:a16="http://schemas.microsoft.com/office/drawing/2014/main" val="20004"/>
                    </a:ext>
                  </a:extLst>
                </a:gridCol>
                <a:gridCol w="509849">
                  <a:extLst>
                    <a:ext uri="{9D8B030D-6E8A-4147-A177-3AD203B41FA5}">
                      <a16:colId xmlns:a16="http://schemas.microsoft.com/office/drawing/2014/main" val="20005"/>
                    </a:ext>
                  </a:extLst>
                </a:gridCol>
                <a:gridCol w="571384">
                  <a:extLst>
                    <a:ext uri="{9D8B030D-6E8A-4147-A177-3AD203B41FA5}">
                      <a16:colId xmlns:a16="http://schemas.microsoft.com/office/drawing/2014/main" val="20006"/>
                    </a:ext>
                  </a:extLst>
                </a:gridCol>
                <a:gridCol w="492268">
                  <a:extLst>
                    <a:ext uri="{9D8B030D-6E8A-4147-A177-3AD203B41FA5}">
                      <a16:colId xmlns:a16="http://schemas.microsoft.com/office/drawing/2014/main" val="20007"/>
                    </a:ext>
                  </a:extLst>
                </a:gridCol>
                <a:gridCol w="511635">
                  <a:extLst>
                    <a:ext uri="{9D8B030D-6E8A-4147-A177-3AD203B41FA5}">
                      <a16:colId xmlns:a16="http://schemas.microsoft.com/office/drawing/2014/main" val="20008"/>
                    </a:ext>
                  </a:extLst>
                </a:gridCol>
              </a:tblGrid>
              <a:tr h="480048">
                <a:tc>
                  <a:txBody>
                    <a:bodyPr/>
                    <a:lstStyle/>
                    <a:p>
                      <a:r>
                        <a:rPr lang="en-US" sz="1400" dirty="0">
                          <a:solidFill>
                            <a:schemeClr val="tx1"/>
                          </a:solidFill>
                        </a:rPr>
                        <a:t>Instruction</a:t>
                      </a:r>
                      <a:r>
                        <a:rPr lang="en-US" sz="1400" dirty="0">
                          <a:solidFill>
                            <a:srgbClr val="FF0000"/>
                          </a:solidFill>
                        </a:rPr>
                        <a:t>\ clock cycles</a:t>
                      </a:r>
                    </a:p>
                  </a:txBody>
                  <a:tcPr marL="68580" marR="68580" marT="34284" marB="34284"/>
                </a:tc>
                <a:tc>
                  <a:txBody>
                    <a:bodyPr/>
                    <a:lstStyle/>
                    <a:p>
                      <a:r>
                        <a:rPr lang="en-US" sz="1400" dirty="0">
                          <a:solidFill>
                            <a:srgbClr val="FF0000"/>
                          </a:solidFill>
                        </a:rPr>
                        <a:t>1</a:t>
                      </a:r>
                    </a:p>
                  </a:txBody>
                  <a:tcPr marL="68580" marR="68580" marT="34284" marB="34284"/>
                </a:tc>
                <a:tc>
                  <a:txBody>
                    <a:bodyPr/>
                    <a:lstStyle/>
                    <a:p>
                      <a:r>
                        <a:rPr lang="en-US" sz="1400" dirty="0">
                          <a:solidFill>
                            <a:srgbClr val="FF0000"/>
                          </a:solidFill>
                        </a:rPr>
                        <a:t>2</a:t>
                      </a:r>
                    </a:p>
                  </a:txBody>
                  <a:tcPr marL="68580" marR="68580" marT="34284" marB="34284"/>
                </a:tc>
                <a:tc>
                  <a:txBody>
                    <a:bodyPr/>
                    <a:lstStyle/>
                    <a:p>
                      <a:r>
                        <a:rPr lang="en-US" sz="1400" dirty="0">
                          <a:solidFill>
                            <a:srgbClr val="FF0000"/>
                          </a:solidFill>
                        </a:rPr>
                        <a:t>3</a:t>
                      </a:r>
                    </a:p>
                  </a:txBody>
                  <a:tcPr marL="68580" marR="68580" marT="34284" marB="34284"/>
                </a:tc>
                <a:tc>
                  <a:txBody>
                    <a:bodyPr/>
                    <a:lstStyle/>
                    <a:p>
                      <a:r>
                        <a:rPr lang="en-US" sz="1400" dirty="0">
                          <a:solidFill>
                            <a:srgbClr val="FF0000"/>
                          </a:solidFill>
                        </a:rPr>
                        <a:t>4</a:t>
                      </a:r>
                    </a:p>
                  </a:txBody>
                  <a:tcPr marL="68580" marR="68580" marT="34284" marB="34284"/>
                </a:tc>
                <a:tc>
                  <a:txBody>
                    <a:bodyPr/>
                    <a:lstStyle/>
                    <a:p>
                      <a:r>
                        <a:rPr lang="en-US" sz="1400" dirty="0">
                          <a:solidFill>
                            <a:srgbClr val="FF0000"/>
                          </a:solidFill>
                        </a:rPr>
                        <a:t>5</a:t>
                      </a:r>
                    </a:p>
                  </a:txBody>
                  <a:tcPr marL="68580" marR="68580" marT="34284" marB="34284"/>
                </a:tc>
                <a:tc>
                  <a:txBody>
                    <a:bodyPr/>
                    <a:lstStyle/>
                    <a:p>
                      <a:r>
                        <a:rPr lang="en-US" sz="1400" dirty="0">
                          <a:solidFill>
                            <a:srgbClr val="FF0000"/>
                          </a:solidFill>
                        </a:rPr>
                        <a:t>6</a:t>
                      </a:r>
                    </a:p>
                  </a:txBody>
                  <a:tcPr marL="68580" marR="68580" marT="34284" marB="34284"/>
                </a:tc>
                <a:tc>
                  <a:txBody>
                    <a:bodyPr/>
                    <a:lstStyle/>
                    <a:p>
                      <a:r>
                        <a:rPr lang="en-US" sz="1400" dirty="0">
                          <a:solidFill>
                            <a:srgbClr val="FF0000"/>
                          </a:solidFill>
                        </a:rPr>
                        <a:t>7</a:t>
                      </a:r>
                    </a:p>
                  </a:txBody>
                  <a:tcPr marL="68580" marR="68580" marT="34284" marB="34284"/>
                </a:tc>
                <a:tc>
                  <a:txBody>
                    <a:bodyPr/>
                    <a:lstStyle/>
                    <a:p>
                      <a:r>
                        <a:rPr lang="en-US" sz="1400" dirty="0">
                          <a:solidFill>
                            <a:srgbClr val="FF0000"/>
                          </a:solidFill>
                        </a:rPr>
                        <a:t>8</a:t>
                      </a:r>
                    </a:p>
                  </a:txBody>
                  <a:tcPr marL="68580" marR="68580" marT="34284" marB="34284"/>
                </a:tc>
                <a:extLst>
                  <a:ext uri="{0D108BD9-81ED-4DB2-BD59-A6C34878D82A}">
                    <a16:rowId xmlns:a16="http://schemas.microsoft.com/office/drawing/2014/main" val="10000"/>
                  </a:ext>
                </a:extLst>
              </a:tr>
              <a:tr h="2792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tx1"/>
                          </a:solidFill>
                        </a:rPr>
                        <a:t>Instruction-1</a:t>
                      </a: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a:solidFill>
                            <a:srgbClr val="FF0000"/>
                          </a:solidFill>
                        </a:rPr>
                        <a:t>EX</a:t>
                      </a:r>
                    </a:p>
                  </a:txBody>
                  <a:tcPr marL="68580" marR="68580" marT="34284" marB="34284">
                    <a:solidFill>
                      <a:schemeClr val="accent1"/>
                    </a:solidFill>
                  </a:tcPr>
                </a:tc>
                <a:tc>
                  <a:txBody>
                    <a:bodyPr/>
                    <a:lstStyle/>
                    <a:p>
                      <a:r>
                        <a:rPr lang="en-US" sz="1400" dirty="0">
                          <a:solidFill>
                            <a:srgbClr val="FF0000"/>
                          </a:solidFill>
                        </a:rPr>
                        <a:t>MA</a:t>
                      </a:r>
                    </a:p>
                  </a:txBody>
                  <a:tcPr marL="68580" marR="68580" marT="34284" marB="34284">
                    <a:solidFill>
                      <a:schemeClr val="accent1"/>
                    </a:solidFill>
                  </a:tcPr>
                </a:tc>
                <a:tc>
                  <a:txBody>
                    <a:bodyPr/>
                    <a:lstStyle/>
                    <a:p>
                      <a:r>
                        <a:rPr lang="en-US" sz="1400" dirty="0">
                          <a:solidFill>
                            <a:srgbClr val="FF0000"/>
                          </a:solidFill>
                        </a:rPr>
                        <a:t>WB</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extLst>
                  <a:ext uri="{0D108BD9-81ED-4DB2-BD59-A6C34878D82A}">
                    <a16:rowId xmlns:a16="http://schemas.microsoft.com/office/drawing/2014/main" val="10001"/>
                  </a:ext>
                </a:extLst>
              </a:tr>
              <a:tr h="279209">
                <a:tc>
                  <a:txBody>
                    <a:bodyPr/>
                    <a:lstStyle/>
                    <a:p>
                      <a:r>
                        <a:rPr lang="en-US" sz="1400" dirty="0">
                          <a:solidFill>
                            <a:schemeClr val="tx1"/>
                          </a:solidFill>
                        </a:rPr>
                        <a:t>Instruction-2</a:t>
                      </a: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a:solidFill>
                            <a:srgbClr val="FF0000"/>
                          </a:solidFill>
                        </a:rPr>
                        <a:t>EX</a:t>
                      </a:r>
                    </a:p>
                  </a:txBody>
                  <a:tcPr marL="68580" marR="68580" marT="34284" marB="34284">
                    <a:solidFill>
                      <a:schemeClr val="accent1"/>
                    </a:solidFill>
                  </a:tcPr>
                </a:tc>
                <a:tc>
                  <a:txBody>
                    <a:bodyPr/>
                    <a:lstStyle/>
                    <a:p>
                      <a:r>
                        <a:rPr lang="en-US" sz="1400" dirty="0">
                          <a:solidFill>
                            <a:srgbClr val="FF0000"/>
                          </a:solidFill>
                        </a:rPr>
                        <a:t>MA</a:t>
                      </a:r>
                    </a:p>
                  </a:txBody>
                  <a:tcPr marL="68580" marR="68580" marT="34284" marB="34284">
                    <a:solidFill>
                      <a:schemeClr val="accent1"/>
                    </a:solidFill>
                  </a:tcPr>
                </a:tc>
                <a:tc>
                  <a:txBody>
                    <a:bodyPr/>
                    <a:lstStyle/>
                    <a:p>
                      <a:r>
                        <a:rPr lang="en-US" sz="1400" dirty="0">
                          <a:solidFill>
                            <a:srgbClr val="FF0000"/>
                          </a:solidFill>
                        </a:rPr>
                        <a:t>WB</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extLst>
                  <a:ext uri="{0D108BD9-81ED-4DB2-BD59-A6C34878D82A}">
                    <a16:rowId xmlns:a16="http://schemas.microsoft.com/office/drawing/2014/main" val="10002"/>
                  </a:ext>
                </a:extLst>
              </a:tr>
              <a:tr h="279209">
                <a:tc>
                  <a:txBody>
                    <a:bodyPr/>
                    <a:lstStyle/>
                    <a:p>
                      <a:r>
                        <a:rPr lang="en-US" sz="1400" dirty="0">
                          <a:solidFill>
                            <a:schemeClr val="tx1"/>
                          </a:solidFill>
                        </a:rPr>
                        <a:t>Instruction-3</a:t>
                      </a: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a:solidFill>
                            <a:srgbClr val="FF0000"/>
                          </a:solidFill>
                        </a:rPr>
                        <a:t>EX</a:t>
                      </a:r>
                    </a:p>
                  </a:txBody>
                  <a:tcPr marL="68580" marR="68580" marT="34284" marB="34284">
                    <a:solidFill>
                      <a:schemeClr val="accent1"/>
                    </a:solidFill>
                  </a:tcPr>
                </a:tc>
                <a:tc>
                  <a:txBody>
                    <a:bodyPr/>
                    <a:lstStyle/>
                    <a:p>
                      <a:r>
                        <a:rPr lang="en-US" sz="1400" dirty="0">
                          <a:solidFill>
                            <a:srgbClr val="FF0000"/>
                          </a:solidFill>
                        </a:rPr>
                        <a:t>MA</a:t>
                      </a:r>
                    </a:p>
                  </a:txBody>
                  <a:tcPr marL="68580" marR="68580" marT="34284" marB="34284">
                    <a:solidFill>
                      <a:schemeClr val="accent1"/>
                    </a:solidFill>
                  </a:tcPr>
                </a:tc>
                <a:tc>
                  <a:txBody>
                    <a:bodyPr/>
                    <a:lstStyle/>
                    <a:p>
                      <a:r>
                        <a:rPr lang="en-US" sz="1400" dirty="0">
                          <a:solidFill>
                            <a:srgbClr val="FF0000"/>
                          </a:solidFill>
                        </a:rPr>
                        <a:t>WB</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extLst>
                  <a:ext uri="{0D108BD9-81ED-4DB2-BD59-A6C34878D82A}">
                    <a16:rowId xmlns:a16="http://schemas.microsoft.com/office/drawing/2014/main" val="10003"/>
                  </a:ext>
                </a:extLst>
              </a:tr>
              <a:tr h="279209">
                <a:tc>
                  <a:txBody>
                    <a:bodyPr/>
                    <a:lstStyle/>
                    <a:p>
                      <a:r>
                        <a:rPr lang="en-US" sz="1400" dirty="0">
                          <a:solidFill>
                            <a:schemeClr val="tx1"/>
                          </a:solidFill>
                        </a:rPr>
                        <a:t>Instruction-4</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a:solidFill>
                            <a:srgbClr val="FF0000"/>
                          </a:solidFill>
                        </a:rPr>
                        <a:t>EX</a:t>
                      </a:r>
                    </a:p>
                  </a:txBody>
                  <a:tcPr marL="68580" marR="68580" marT="34284" marB="34284">
                    <a:solidFill>
                      <a:schemeClr val="accent1"/>
                    </a:solidFill>
                  </a:tcPr>
                </a:tc>
                <a:tc>
                  <a:txBody>
                    <a:bodyPr/>
                    <a:lstStyle/>
                    <a:p>
                      <a:r>
                        <a:rPr lang="en-US" sz="1400" dirty="0">
                          <a:solidFill>
                            <a:srgbClr val="FF0000"/>
                          </a:solidFill>
                        </a:rPr>
                        <a:t>MA</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extLst>
                  <a:ext uri="{0D108BD9-81ED-4DB2-BD59-A6C34878D82A}">
                    <a16:rowId xmlns:a16="http://schemas.microsoft.com/office/drawing/2014/main" val="10004"/>
                  </a:ext>
                </a:extLst>
              </a:tr>
              <a:tr h="279209">
                <a:tc>
                  <a:txBody>
                    <a:bodyPr/>
                    <a:lstStyle/>
                    <a:p>
                      <a:r>
                        <a:rPr lang="en-US" sz="1400" dirty="0">
                          <a:solidFill>
                            <a:schemeClr val="tx1"/>
                          </a:solidFill>
                        </a:rPr>
                        <a:t>Instruction-5</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r>
                        <a:rPr lang="en-US" sz="1400" dirty="0">
                          <a:solidFill>
                            <a:srgbClr val="FF0000"/>
                          </a:solidFill>
                        </a:rPr>
                        <a:t>EX</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extLst>
                  <a:ext uri="{0D108BD9-81ED-4DB2-BD59-A6C34878D82A}">
                    <a16:rowId xmlns:a16="http://schemas.microsoft.com/office/drawing/2014/main" val="10005"/>
                  </a:ext>
                </a:extLst>
              </a:tr>
              <a:tr h="279209">
                <a:tc>
                  <a:txBody>
                    <a:bodyPr/>
                    <a:lstStyle/>
                    <a:p>
                      <a:r>
                        <a:rPr lang="en-US" sz="1400" dirty="0">
                          <a:solidFill>
                            <a:schemeClr val="tx1"/>
                          </a:solidFill>
                        </a:rPr>
                        <a:t>Instruction-6</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r>
                        <a:rPr lang="en-US" sz="1400" dirty="0">
                          <a:solidFill>
                            <a:srgbClr val="FF0000"/>
                          </a:solidFill>
                        </a:rPr>
                        <a:t>ID</a:t>
                      </a:r>
                    </a:p>
                  </a:txBody>
                  <a:tcPr marL="68580" marR="68580" marT="34284" marB="34284">
                    <a:solidFill>
                      <a:schemeClr val="accent1"/>
                    </a:solidFill>
                  </a:tcPr>
                </a:tc>
                <a:tc>
                  <a:txBody>
                    <a:bodyPr/>
                    <a:lstStyle/>
                    <a:p>
                      <a:endParaRPr lang="en-US" sz="1400">
                        <a:solidFill>
                          <a:srgbClr val="FF0000"/>
                        </a:solidFill>
                      </a:endParaRPr>
                    </a:p>
                  </a:txBody>
                  <a:tcPr marL="68580" marR="68580" marT="34284" marB="34284">
                    <a:solidFill>
                      <a:schemeClr val="accent1"/>
                    </a:solidFill>
                  </a:tcPr>
                </a:tc>
                <a:extLst>
                  <a:ext uri="{0D108BD9-81ED-4DB2-BD59-A6C34878D82A}">
                    <a16:rowId xmlns:a16="http://schemas.microsoft.com/office/drawing/2014/main" val="10006"/>
                  </a:ext>
                </a:extLst>
              </a:tr>
              <a:tr h="279209">
                <a:tc>
                  <a:txBody>
                    <a:bodyPr/>
                    <a:lstStyle/>
                    <a:p>
                      <a:r>
                        <a:rPr lang="en-US" sz="1400" dirty="0">
                          <a:solidFill>
                            <a:schemeClr val="tx1"/>
                          </a:solidFill>
                        </a:rPr>
                        <a:t>Instruction-7</a:t>
                      </a: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tc>
                  <a:txBody>
                    <a:bodyPr/>
                    <a:lstStyle/>
                    <a:p>
                      <a:r>
                        <a:rPr lang="en-US" sz="1400" dirty="0">
                          <a:solidFill>
                            <a:srgbClr val="FF0000"/>
                          </a:solidFill>
                        </a:rPr>
                        <a:t>IF</a:t>
                      </a:r>
                    </a:p>
                  </a:txBody>
                  <a:tcPr marL="68580" marR="68580" marT="34284" marB="34284">
                    <a:solidFill>
                      <a:schemeClr val="accent1"/>
                    </a:solidFill>
                  </a:tcPr>
                </a:tc>
                <a:tc>
                  <a:txBody>
                    <a:bodyPr/>
                    <a:lstStyle/>
                    <a:p>
                      <a:endParaRPr lang="en-US" sz="1400" dirty="0">
                        <a:solidFill>
                          <a:srgbClr val="FF0000"/>
                        </a:solidFill>
                      </a:endParaRPr>
                    </a:p>
                  </a:txBody>
                  <a:tcPr marL="68580" marR="68580" marT="34284" marB="34284">
                    <a:solidFill>
                      <a:schemeClr val="accent1"/>
                    </a:solidFill>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9576" y="4903310"/>
          <a:ext cx="9031395" cy="977972"/>
        </p:xfrm>
        <a:graphic>
          <a:graphicData uri="http://schemas.openxmlformats.org/drawingml/2006/table">
            <a:tbl>
              <a:tblPr firstRow="1" firstCol="1" bandRow="1">
                <a:tableStyleId>{5C22544A-7EE6-4342-B048-85BDC9FD1C3A}</a:tableStyleId>
              </a:tblPr>
              <a:tblGrid>
                <a:gridCol w="1828977">
                  <a:extLst>
                    <a:ext uri="{9D8B030D-6E8A-4147-A177-3AD203B41FA5}">
                      <a16:colId xmlns:a16="http://schemas.microsoft.com/office/drawing/2014/main" val="20000"/>
                    </a:ext>
                  </a:extLst>
                </a:gridCol>
                <a:gridCol w="426034">
                  <a:extLst>
                    <a:ext uri="{9D8B030D-6E8A-4147-A177-3AD203B41FA5}">
                      <a16:colId xmlns:a16="http://schemas.microsoft.com/office/drawing/2014/main" val="20001"/>
                    </a:ext>
                  </a:extLst>
                </a:gridCol>
                <a:gridCol w="440003">
                  <a:extLst>
                    <a:ext uri="{9D8B030D-6E8A-4147-A177-3AD203B41FA5}">
                      <a16:colId xmlns:a16="http://schemas.microsoft.com/office/drawing/2014/main" val="20002"/>
                    </a:ext>
                  </a:extLst>
                </a:gridCol>
                <a:gridCol w="450479">
                  <a:extLst>
                    <a:ext uri="{9D8B030D-6E8A-4147-A177-3AD203B41FA5}">
                      <a16:colId xmlns:a16="http://schemas.microsoft.com/office/drawing/2014/main" val="20003"/>
                    </a:ext>
                  </a:extLst>
                </a:gridCol>
                <a:gridCol w="611114">
                  <a:extLst>
                    <a:ext uri="{9D8B030D-6E8A-4147-A177-3AD203B41FA5}">
                      <a16:colId xmlns:a16="http://schemas.microsoft.com/office/drawing/2014/main" val="20004"/>
                    </a:ext>
                  </a:extLst>
                </a:gridCol>
                <a:gridCol w="484526">
                  <a:extLst>
                    <a:ext uri="{9D8B030D-6E8A-4147-A177-3AD203B41FA5}">
                      <a16:colId xmlns:a16="http://schemas.microsoft.com/office/drawing/2014/main" val="20005"/>
                    </a:ext>
                  </a:extLst>
                </a:gridCol>
                <a:gridCol w="425161">
                  <a:extLst>
                    <a:ext uri="{9D8B030D-6E8A-4147-A177-3AD203B41FA5}">
                      <a16:colId xmlns:a16="http://schemas.microsoft.com/office/drawing/2014/main" val="20006"/>
                    </a:ext>
                  </a:extLst>
                </a:gridCol>
                <a:gridCol w="437383">
                  <a:extLst>
                    <a:ext uri="{9D8B030D-6E8A-4147-A177-3AD203B41FA5}">
                      <a16:colId xmlns:a16="http://schemas.microsoft.com/office/drawing/2014/main" val="20007"/>
                    </a:ext>
                  </a:extLst>
                </a:gridCol>
                <a:gridCol w="447859">
                  <a:extLst>
                    <a:ext uri="{9D8B030D-6E8A-4147-A177-3AD203B41FA5}">
                      <a16:colId xmlns:a16="http://schemas.microsoft.com/office/drawing/2014/main" val="20008"/>
                    </a:ext>
                  </a:extLst>
                </a:gridCol>
                <a:gridCol w="611114">
                  <a:extLst>
                    <a:ext uri="{9D8B030D-6E8A-4147-A177-3AD203B41FA5}">
                      <a16:colId xmlns:a16="http://schemas.microsoft.com/office/drawing/2014/main" val="20009"/>
                    </a:ext>
                  </a:extLst>
                </a:gridCol>
                <a:gridCol w="480161">
                  <a:extLst>
                    <a:ext uri="{9D8B030D-6E8A-4147-A177-3AD203B41FA5}">
                      <a16:colId xmlns:a16="http://schemas.microsoft.com/office/drawing/2014/main" val="20010"/>
                    </a:ext>
                  </a:extLst>
                </a:gridCol>
                <a:gridCol w="421669">
                  <a:extLst>
                    <a:ext uri="{9D8B030D-6E8A-4147-A177-3AD203B41FA5}">
                      <a16:colId xmlns:a16="http://schemas.microsoft.com/office/drawing/2014/main" val="20011"/>
                    </a:ext>
                  </a:extLst>
                </a:gridCol>
                <a:gridCol w="432145">
                  <a:extLst>
                    <a:ext uri="{9D8B030D-6E8A-4147-A177-3AD203B41FA5}">
                      <a16:colId xmlns:a16="http://schemas.microsoft.com/office/drawing/2014/main" val="20012"/>
                    </a:ext>
                  </a:extLst>
                </a:gridCol>
                <a:gridCol w="441749">
                  <a:extLst>
                    <a:ext uri="{9D8B030D-6E8A-4147-A177-3AD203B41FA5}">
                      <a16:colId xmlns:a16="http://schemas.microsoft.com/office/drawing/2014/main" val="20013"/>
                    </a:ext>
                  </a:extLst>
                </a:gridCol>
                <a:gridCol w="611114">
                  <a:extLst>
                    <a:ext uri="{9D8B030D-6E8A-4147-A177-3AD203B41FA5}">
                      <a16:colId xmlns:a16="http://schemas.microsoft.com/office/drawing/2014/main" val="20014"/>
                    </a:ext>
                  </a:extLst>
                </a:gridCol>
                <a:gridCol w="481907">
                  <a:extLst>
                    <a:ext uri="{9D8B030D-6E8A-4147-A177-3AD203B41FA5}">
                      <a16:colId xmlns:a16="http://schemas.microsoft.com/office/drawing/2014/main" val="20015"/>
                    </a:ext>
                  </a:extLst>
                </a:gridCol>
              </a:tblGrid>
              <a:tr h="244493">
                <a:tc>
                  <a:txBody>
                    <a:bodyPr/>
                    <a:lstStyle/>
                    <a:p>
                      <a:pPr marL="0" marR="0">
                        <a:lnSpc>
                          <a:spcPct val="107000"/>
                        </a:lnSpc>
                        <a:spcBef>
                          <a:spcPts val="0"/>
                        </a:spcBef>
                        <a:spcAft>
                          <a:spcPts val="0"/>
                        </a:spcAft>
                      </a:pPr>
                      <a:r>
                        <a:rPr lang="en-US" sz="1200" dirty="0">
                          <a:solidFill>
                            <a:schemeClr val="tx1"/>
                          </a:solidFill>
                          <a:effectLst/>
                        </a:rPr>
                        <a:t>Instruction/Clock cycles</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 1</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2</a:t>
                      </a: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3</a:t>
                      </a: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5</a:t>
                      </a: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6</a:t>
                      </a: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7</a:t>
                      </a: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8</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9</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10</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11</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12</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13</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14</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chemeClr val="tx1"/>
                          </a:solidFill>
                          <a:effectLst/>
                        </a:rPr>
                        <a:t>15</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extLst>
                  <a:ext uri="{0D108BD9-81ED-4DB2-BD59-A6C34878D82A}">
                    <a16:rowId xmlns:a16="http://schemas.microsoft.com/office/drawing/2014/main" val="10000"/>
                  </a:ext>
                </a:extLst>
              </a:tr>
              <a:tr h="244493">
                <a:tc>
                  <a:txBody>
                    <a:bodyPr/>
                    <a:lstStyle/>
                    <a:p>
                      <a:pPr marL="0" marR="0">
                        <a:lnSpc>
                          <a:spcPct val="107000"/>
                        </a:lnSpc>
                        <a:spcBef>
                          <a:spcPts val="0"/>
                        </a:spcBef>
                        <a:spcAft>
                          <a:spcPts val="0"/>
                        </a:spcAft>
                      </a:pPr>
                      <a:r>
                        <a:rPr lang="en-US" sz="1200" dirty="0">
                          <a:solidFill>
                            <a:schemeClr val="tx1"/>
                          </a:solidFill>
                          <a:effectLst/>
                        </a:rPr>
                        <a:t>Instruction-1</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IF</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ID</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EX</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MEM</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WB</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extLst>
                  <a:ext uri="{0D108BD9-81ED-4DB2-BD59-A6C34878D82A}">
                    <a16:rowId xmlns:a16="http://schemas.microsoft.com/office/drawing/2014/main" val="10001"/>
                  </a:ext>
                </a:extLst>
              </a:tr>
              <a:tr h="244493">
                <a:tc>
                  <a:txBody>
                    <a:bodyPr/>
                    <a:lstStyle/>
                    <a:p>
                      <a:pPr marL="0" marR="0">
                        <a:lnSpc>
                          <a:spcPct val="107000"/>
                        </a:lnSpc>
                        <a:spcBef>
                          <a:spcPts val="0"/>
                        </a:spcBef>
                        <a:spcAft>
                          <a:spcPts val="0"/>
                        </a:spcAft>
                      </a:pPr>
                      <a:r>
                        <a:rPr lang="en-US" sz="1200" dirty="0">
                          <a:solidFill>
                            <a:schemeClr val="tx1"/>
                          </a:solidFill>
                          <a:effectLst/>
                        </a:rPr>
                        <a:t>Instruction-2</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IF</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ID</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EX</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MEM</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WB</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a:solidFill>
                            <a:srgbClr val="FF0000"/>
                          </a:solidFill>
                          <a:effectLst/>
                        </a:rPr>
                        <a:t> </a:t>
                      </a:r>
                      <a:endParaRPr lang="en-US" sz="120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extLst>
                  <a:ext uri="{0D108BD9-81ED-4DB2-BD59-A6C34878D82A}">
                    <a16:rowId xmlns:a16="http://schemas.microsoft.com/office/drawing/2014/main" val="10002"/>
                  </a:ext>
                </a:extLst>
              </a:tr>
              <a:tr h="244493">
                <a:tc>
                  <a:txBody>
                    <a:bodyPr/>
                    <a:lstStyle/>
                    <a:p>
                      <a:pPr marL="0" marR="0">
                        <a:lnSpc>
                          <a:spcPct val="107000"/>
                        </a:lnSpc>
                        <a:spcBef>
                          <a:spcPts val="0"/>
                        </a:spcBef>
                        <a:spcAft>
                          <a:spcPts val="0"/>
                        </a:spcAft>
                      </a:pPr>
                      <a:r>
                        <a:rPr lang="en-US" sz="1200" dirty="0">
                          <a:solidFill>
                            <a:schemeClr val="tx1"/>
                          </a:solidFill>
                          <a:effectLst/>
                        </a:rPr>
                        <a:t>Instruction-3</a:t>
                      </a:r>
                      <a:endParaRPr lang="en-US"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 </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IF</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ID</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EX</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MEM</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tc>
                  <a:txBody>
                    <a:bodyPr/>
                    <a:lstStyle/>
                    <a:p>
                      <a:pPr marL="0" marR="0">
                        <a:lnSpc>
                          <a:spcPct val="107000"/>
                        </a:lnSpc>
                        <a:spcBef>
                          <a:spcPts val="0"/>
                        </a:spcBef>
                        <a:spcAft>
                          <a:spcPts val="0"/>
                        </a:spcAft>
                      </a:pPr>
                      <a:r>
                        <a:rPr lang="en-US" sz="1200" dirty="0">
                          <a:solidFill>
                            <a:srgbClr val="FF0000"/>
                          </a:solidFill>
                          <a:effectLst/>
                        </a:rPr>
                        <a:t>WB</a:t>
                      </a:r>
                      <a:endParaRPr lang="en-US" sz="1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solidFill>
                      <a:schemeClr val="accent1">
                        <a:lumMod val="60000"/>
                        <a:lumOff val="40000"/>
                      </a:schemeClr>
                    </a:solidFill>
                  </a:tcPr>
                </a:tc>
                <a:extLst>
                  <a:ext uri="{0D108BD9-81ED-4DB2-BD59-A6C34878D82A}">
                    <a16:rowId xmlns:a16="http://schemas.microsoft.com/office/drawing/2014/main" val="10003"/>
                  </a:ext>
                </a:extLst>
              </a:tr>
            </a:tbl>
          </a:graphicData>
        </a:graphic>
      </p:graphicFrame>
      <p:sp>
        <p:nvSpPr>
          <p:cNvPr id="9" name="Title 1"/>
          <p:cNvSpPr txBox="1">
            <a:spLocks/>
          </p:cNvSpPr>
          <p:nvPr/>
        </p:nvSpPr>
        <p:spPr>
          <a:xfrm>
            <a:off x="5879679" y="4543407"/>
            <a:ext cx="3093676" cy="305705"/>
          </a:xfrm>
          <a:prstGeom prst="rect">
            <a:avLst/>
          </a:prstGeom>
        </p:spPr>
        <p:txBody>
          <a:bodyPr vert="horz" lIns="68580" tIns="34290" rIns="68580" bIns="3429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b="1" dirty="0">
                <a:solidFill>
                  <a:srgbClr val="FF0000"/>
                </a:solidFill>
              </a:rPr>
              <a:t>Non-pipelined processor </a:t>
            </a:r>
            <a:r>
              <a:rPr lang="en-US" sz="1800" b="1" dirty="0"/>
              <a:t>(CPI = 5)</a:t>
            </a:r>
            <a:endParaRPr lang="en-US" sz="1800" dirty="0"/>
          </a:p>
        </p:txBody>
      </p:sp>
    </p:spTree>
    <p:extLst>
      <p:ext uri="{BB962C8B-B14F-4D97-AF65-F5344CB8AC3E}">
        <p14:creationId xmlns:p14="http://schemas.microsoft.com/office/powerpoint/2010/main" val="2097480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Common RISC Simplifications</a:t>
            </a:r>
          </a:p>
        </p:txBody>
      </p:sp>
      <p:sp>
        <p:nvSpPr>
          <p:cNvPr id="3" name="Content Placeholder 2"/>
          <p:cNvSpPr>
            <a:spLocks noGrp="1"/>
          </p:cNvSpPr>
          <p:nvPr>
            <p:ph idx="1"/>
          </p:nvPr>
        </p:nvSpPr>
        <p:spPr>
          <a:xfrm>
            <a:off x="457200" y="1600200"/>
            <a:ext cx="8229600" cy="4936067"/>
          </a:xfrm>
        </p:spPr>
        <p:txBody>
          <a:bodyPr>
            <a:normAutofit lnSpcReduction="10000"/>
          </a:bodyPr>
          <a:lstStyle/>
          <a:p>
            <a:r>
              <a:rPr lang="en-US" sz="2800" b="1" dirty="0">
                <a:highlight>
                  <a:srgbClr val="FFFF00"/>
                </a:highlight>
              </a:rPr>
              <a:t>Fixed instruction length:</a:t>
            </a:r>
            <a:br>
              <a:rPr lang="en-US" sz="2800" dirty="0">
                <a:highlight>
                  <a:srgbClr val="FFFF00"/>
                </a:highlight>
              </a:rPr>
            </a:br>
            <a:r>
              <a:rPr lang="en-US" sz="2800" dirty="0"/>
              <a:t>Simplifies fetching instructions from memory</a:t>
            </a:r>
          </a:p>
          <a:p>
            <a:r>
              <a:rPr lang="en-US" sz="2800" b="1" dirty="0">
                <a:highlight>
                  <a:srgbClr val="FFFF00"/>
                </a:highlight>
              </a:rPr>
              <a:t>Simplified addressing modes:</a:t>
            </a:r>
            <a:br>
              <a:rPr lang="en-US" sz="2800" dirty="0">
                <a:highlight>
                  <a:srgbClr val="FFFF00"/>
                </a:highlight>
              </a:rPr>
            </a:br>
            <a:r>
              <a:rPr lang="en-US" sz="2800" dirty="0"/>
              <a:t>Simplifies fetching operands from memory</a:t>
            </a:r>
          </a:p>
          <a:p>
            <a:r>
              <a:rPr lang="en-US" sz="2800" b="1" dirty="0">
                <a:highlight>
                  <a:srgbClr val="FFFF00"/>
                </a:highlight>
              </a:rPr>
              <a:t>Few and simple instructions in the instruction set:</a:t>
            </a:r>
            <a:br>
              <a:rPr lang="en-US" sz="2800" dirty="0">
                <a:highlight>
                  <a:srgbClr val="FFFF00"/>
                </a:highlight>
              </a:rPr>
            </a:br>
            <a:r>
              <a:rPr lang="en-US" sz="2800" dirty="0"/>
              <a:t>Simplifies instruction execution</a:t>
            </a:r>
          </a:p>
          <a:p>
            <a:r>
              <a:rPr lang="en-US" sz="2800" b="1" dirty="0">
                <a:highlight>
                  <a:srgbClr val="FFFF00"/>
                </a:highlight>
              </a:rPr>
              <a:t>Minimize memory access instructions (load/store):</a:t>
            </a:r>
            <a:br>
              <a:rPr lang="en-US" sz="2800" b="1" dirty="0">
                <a:highlight>
                  <a:srgbClr val="FFFF00"/>
                </a:highlight>
              </a:rPr>
            </a:br>
            <a:r>
              <a:rPr lang="en-US" sz="2800" dirty="0"/>
              <a:t>Simplifies necessary hardware for memory access</a:t>
            </a:r>
          </a:p>
          <a:p>
            <a:r>
              <a:rPr lang="en-US" sz="2800" b="1" dirty="0">
                <a:highlight>
                  <a:srgbClr val="FFFF00"/>
                </a:highlight>
              </a:rPr>
              <a:t>Let compiler do heavy lifting:</a:t>
            </a:r>
            <a:br>
              <a:rPr lang="en-US" sz="2800" b="1" dirty="0">
                <a:highlight>
                  <a:srgbClr val="FFFF00"/>
                </a:highlight>
              </a:rPr>
            </a:br>
            <a:r>
              <a:rPr lang="en-US" sz="2800" dirty="0"/>
              <a:t>Breaks complex statements into multiple assembly instructions</a:t>
            </a:r>
            <a:endParaRPr lang="en-US" sz="2800" b="1" dirty="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15</a:t>
            </a:fld>
            <a:endParaRPr lang="en-US"/>
          </a:p>
        </p:txBody>
      </p:sp>
    </p:spTree>
    <p:extLst>
      <p:ext uri="{BB962C8B-B14F-4D97-AF65-F5344CB8AC3E}">
        <p14:creationId xmlns:p14="http://schemas.microsoft.com/office/powerpoint/2010/main" val="39262826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35296"/>
          </a:xfrm>
        </p:spPr>
        <p:txBody>
          <a:bodyPr>
            <a:normAutofit fontScale="90000"/>
          </a:bodyPr>
          <a:lstStyle/>
          <a:p>
            <a:r>
              <a:rPr lang="en-US" dirty="0"/>
              <a:t>MIPS </a:t>
            </a:r>
            <a:br>
              <a:rPr lang="en-US" dirty="0"/>
            </a:br>
            <a:r>
              <a:rPr lang="en-US" sz="2700" dirty="0"/>
              <a:t>(</a:t>
            </a:r>
            <a:r>
              <a:rPr lang="en-US" sz="2700" b="1" dirty="0">
                <a:solidFill>
                  <a:srgbClr val="FF0000"/>
                </a:solidFill>
              </a:rPr>
              <a:t>Microprocessor without Interlocked Pipeline Stages</a:t>
            </a:r>
            <a:r>
              <a:rPr lang="en-US" sz="2700" b="1" dirty="0"/>
              <a:t>)</a:t>
            </a:r>
            <a:r>
              <a:rPr lang="en-US" sz="2700" dirty="0"/>
              <a:t> </a:t>
            </a:r>
          </a:p>
        </p:txBody>
      </p:sp>
      <p:sp>
        <p:nvSpPr>
          <p:cNvPr id="3" name="Content Placeholder 2"/>
          <p:cNvSpPr>
            <a:spLocks noGrp="1"/>
          </p:cNvSpPr>
          <p:nvPr>
            <p:ph idx="1"/>
          </p:nvPr>
        </p:nvSpPr>
        <p:spPr>
          <a:xfrm>
            <a:off x="614148" y="1050878"/>
            <a:ext cx="8270543" cy="5525661"/>
          </a:xfrm>
        </p:spPr>
        <p:txBody>
          <a:bodyPr>
            <a:normAutofit fontScale="70000" lnSpcReduction="20000"/>
          </a:bodyPr>
          <a:lstStyle/>
          <a:p>
            <a:pPr algn="just">
              <a:lnSpc>
                <a:spcPct val="110000"/>
              </a:lnSpc>
            </a:pPr>
            <a:r>
              <a:rPr lang="en-US" dirty="0">
                <a:highlight>
                  <a:srgbClr val="FFFF00"/>
                </a:highlight>
              </a:rPr>
              <a:t>MIPS, an acronym for Microprocessor </a:t>
            </a:r>
            <a:r>
              <a:rPr lang="en-US" b="1" dirty="0">
                <a:highlight>
                  <a:srgbClr val="FFFF00"/>
                </a:highlight>
              </a:rPr>
              <a:t>without Interlocked Pipeline Stages</a:t>
            </a:r>
            <a:r>
              <a:rPr lang="en-US" dirty="0">
                <a:highlight>
                  <a:srgbClr val="FFFF00"/>
                </a:highlight>
              </a:rPr>
              <a:t>, was a research project conducted by John L. Hennessy at Stanford University between 1981 and 1984. </a:t>
            </a:r>
          </a:p>
          <a:p>
            <a:pPr algn="just">
              <a:lnSpc>
                <a:spcPct val="110000"/>
              </a:lnSpc>
            </a:pPr>
            <a:r>
              <a:rPr lang="en-US" dirty="0"/>
              <a:t>MIPS is a </a:t>
            </a:r>
            <a:r>
              <a:rPr lang="en-US" dirty="0">
                <a:solidFill>
                  <a:srgbClr val="FF0000"/>
                </a:solidFill>
              </a:rPr>
              <a:t>reduced instruction set computer </a:t>
            </a:r>
            <a:r>
              <a:rPr lang="en-US" dirty="0"/>
              <a:t>(RISC) instruction set </a:t>
            </a:r>
            <a:r>
              <a:rPr lang="en-US" i="1" dirty="0"/>
              <a:t>architecture</a:t>
            </a:r>
            <a:r>
              <a:rPr lang="en-US" dirty="0"/>
              <a:t> (ISA)</a:t>
            </a:r>
          </a:p>
          <a:p>
            <a:pPr algn="just">
              <a:lnSpc>
                <a:spcPct val="110000"/>
              </a:lnSpc>
            </a:pPr>
            <a:r>
              <a:rPr lang="en-US" dirty="0"/>
              <a:t>In 1985, MIPS Computer Systems (now </a:t>
            </a:r>
            <a:r>
              <a:rPr lang="en-US" dirty="0">
                <a:hlinkClick r:id="rId2" tooltip="MIPS Technologies"/>
              </a:rPr>
              <a:t>MIPS Technologies</a:t>
            </a:r>
            <a:r>
              <a:rPr lang="en-US" dirty="0"/>
              <a:t>, based in the United States) announced a new </a:t>
            </a:r>
            <a:r>
              <a:rPr lang="en-US" dirty="0">
                <a:hlinkClick r:id="rId3" tooltip="Instruction set architecture"/>
              </a:rPr>
              <a:t>instruction set architecture</a:t>
            </a:r>
            <a:r>
              <a:rPr lang="en-US" dirty="0"/>
              <a:t> (ISA) also called MIPS, and its first implementation, </a:t>
            </a:r>
            <a:r>
              <a:rPr lang="en-US" dirty="0">
                <a:highlight>
                  <a:srgbClr val="FFFF00"/>
                </a:highlight>
              </a:rPr>
              <a:t>the R2000 microprocessor.</a:t>
            </a:r>
            <a:endParaRPr lang="en-US" b="1" dirty="0">
              <a:highlight>
                <a:srgbClr val="FFFF00"/>
              </a:highlight>
            </a:endParaRPr>
          </a:p>
          <a:p>
            <a:pPr algn="just">
              <a:lnSpc>
                <a:spcPct val="110000"/>
              </a:lnSpc>
            </a:pPr>
            <a:r>
              <a:rPr lang="en-US" dirty="0">
                <a:highlight>
                  <a:srgbClr val="FFFF00"/>
                </a:highlight>
              </a:rPr>
              <a:t>The </a:t>
            </a:r>
            <a:r>
              <a:rPr lang="en-US" b="1" dirty="0">
                <a:highlight>
                  <a:srgbClr val="FFFF00"/>
                </a:highlight>
              </a:rPr>
              <a:t>R2000</a:t>
            </a:r>
            <a:r>
              <a:rPr lang="en-US" dirty="0">
                <a:highlight>
                  <a:srgbClr val="FFFF00"/>
                </a:highlight>
              </a:rPr>
              <a:t> is a </a:t>
            </a:r>
            <a:r>
              <a:rPr lang="en-US" dirty="0">
                <a:highlight>
                  <a:srgbClr val="FFFF00"/>
                </a:highlight>
                <a:hlinkClick r:id="rId4" tooltip="32-bit"/>
              </a:rPr>
              <a:t>32-bit</a:t>
            </a:r>
            <a:r>
              <a:rPr lang="en-US" dirty="0">
                <a:highlight>
                  <a:srgbClr val="FFFF00"/>
                </a:highlight>
              </a:rPr>
              <a:t> </a:t>
            </a:r>
            <a:r>
              <a:rPr lang="en-US" dirty="0">
                <a:highlight>
                  <a:srgbClr val="FFFF00"/>
                </a:highlight>
                <a:hlinkClick r:id="rId5" tooltip="Microprocessor"/>
              </a:rPr>
              <a:t>microprocessor</a:t>
            </a:r>
            <a:r>
              <a:rPr lang="en-US" dirty="0">
                <a:highlight>
                  <a:srgbClr val="FFFF00"/>
                </a:highlight>
              </a:rPr>
              <a:t> chip set that implemented the </a:t>
            </a:r>
            <a:r>
              <a:rPr lang="en-US" dirty="0">
                <a:highlight>
                  <a:srgbClr val="FFFF00"/>
                </a:highlight>
                <a:hlinkClick r:id="rId6" tooltip="MIPS I"/>
              </a:rPr>
              <a:t>MIPS I</a:t>
            </a:r>
            <a:r>
              <a:rPr lang="en-US" dirty="0">
                <a:highlight>
                  <a:srgbClr val="FFFF00"/>
                </a:highlight>
              </a:rPr>
              <a:t> </a:t>
            </a:r>
            <a:r>
              <a:rPr lang="en-US" dirty="0">
                <a:highlight>
                  <a:srgbClr val="FFFF00"/>
                </a:highlight>
                <a:hlinkClick r:id="rId3" tooltip="Instruction set architecture"/>
              </a:rPr>
              <a:t>instruction set architecture</a:t>
            </a:r>
            <a:r>
              <a:rPr lang="en-US" dirty="0">
                <a:highlight>
                  <a:srgbClr val="FFFF00"/>
                </a:highlight>
              </a:rPr>
              <a:t> (ISA). </a:t>
            </a:r>
          </a:p>
          <a:p>
            <a:pPr algn="just">
              <a:lnSpc>
                <a:spcPct val="110000"/>
              </a:lnSpc>
            </a:pPr>
            <a:r>
              <a:rPr lang="en-US" dirty="0"/>
              <a:t>A fixed-length, regularly encoded instruction set and uses a load/store data model –Used by NEC, Cisco, Silicon Graphics, Sony, Nintendo.</a:t>
            </a:r>
          </a:p>
          <a:p>
            <a:pPr>
              <a:lnSpc>
                <a:spcPct val="110000"/>
              </a:lnSpc>
            </a:pPr>
            <a:r>
              <a:rPr lang="en-US" b="1" dirty="0"/>
              <a:t>R2000</a:t>
            </a:r>
            <a:r>
              <a:rPr lang="en-US" dirty="0"/>
              <a:t> was used in the DEC station 2100 and DEC station 3100 as well as several others.</a:t>
            </a:r>
          </a:p>
        </p:txBody>
      </p:sp>
    </p:spTree>
    <p:extLst>
      <p:ext uri="{BB962C8B-B14F-4D97-AF65-F5344CB8AC3E}">
        <p14:creationId xmlns:p14="http://schemas.microsoft.com/office/powerpoint/2010/main" val="3796589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25" y="937911"/>
            <a:ext cx="8780171" cy="759686"/>
          </a:xfrm>
        </p:spPr>
        <p:txBody>
          <a:bodyPr>
            <a:normAutofit/>
          </a:bodyPr>
          <a:lstStyle/>
          <a:p>
            <a:pPr lvl="0"/>
            <a:r>
              <a:rPr lang="en-US" altLang="en-US" sz="2100" dirty="0">
                <a:highlight>
                  <a:srgbClr val="FFFF00"/>
                </a:highlight>
                <a:latin typeface="Times New Roman" panose="02020603050405020304" pitchFamily="18" charset="0"/>
                <a:cs typeface="Times New Roman" panose="02020603050405020304" pitchFamily="18" charset="0"/>
              </a:rPr>
              <a:t>The instruction set consists of </a:t>
            </a:r>
            <a:r>
              <a:rPr lang="en-US" sz="2100" dirty="0">
                <a:highlight>
                  <a:srgbClr val="FFFF00"/>
                </a:highlight>
                <a:latin typeface="Times New Roman" panose="02020603050405020304" pitchFamily="18" charset="0"/>
                <a:cs typeface="Times New Roman" panose="02020603050405020304" pitchFamily="18" charset="0"/>
              </a:rPr>
              <a:t>about 111 total instructions. </a:t>
            </a:r>
            <a:br>
              <a:rPr lang="en-US" sz="2100" dirty="0">
                <a:highlight>
                  <a:srgbClr val="FFFF00"/>
                </a:highlight>
                <a:latin typeface="Times New Roman" panose="02020603050405020304" pitchFamily="18" charset="0"/>
                <a:cs typeface="Times New Roman" panose="02020603050405020304" pitchFamily="18" charset="0"/>
              </a:rPr>
            </a:br>
            <a:r>
              <a:rPr lang="en-US" sz="2100" dirty="0">
                <a:highlight>
                  <a:srgbClr val="FFFF00"/>
                </a:highlight>
                <a:latin typeface="Times New Roman" panose="02020603050405020304" pitchFamily="18" charset="0"/>
                <a:cs typeface="Times New Roman" panose="02020603050405020304" pitchFamily="18" charset="0"/>
              </a:rPr>
              <a:t>A</a:t>
            </a:r>
            <a:r>
              <a:rPr lang="en-US" altLang="en-US" sz="2100" dirty="0">
                <a:highlight>
                  <a:srgbClr val="FFFF00"/>
                </a:highlight>
                <a:latin typeface="Times New Roman" panose="02020603050405020304" pitchFamily="18" charset="0"/>
                <a:cs typeface="Times New Roman" panose="02020603050405020304" pitchFamily="18" charset="0"/>
              </a:rPr>
              <a:t> variety of basic instructions, including:</a:t>
            </a:r>
            <a:endParaRPr lang="en-US" sz="2100" dirty="0">
              <a:highlight>
                <a:srgbClr val="FFFF00"/>
              </a:highlight>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569891" y="1849979"/>
            <a:ext cx="8393805"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rtlCol="0" anchor="ctr" anchorCtr="0" compatLnSpc="1">
            <a:prstTxWarp prst="textNoShape">
              <a:avLst/>
            </a:prstTxWarp>
            <a:spAutoFit/>
          </a:bodyPr>
          <a:lstStyle/>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21 arithmetic instructions (+, -, *, /, %)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8 logic instructions (&amp;, |, ~)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8 bit manipulation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12 comparison instructions (&gt;, &lt;, =, &gt;=, &lt;=, ¬)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25 branch/jump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15 load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10 store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8 move instructions </a:t>
            </a:r>
          </a:p>
          <a:p>
            <a:pPr marL="0" indent="0" defTabSz="685800" eaLnBrk="0" fontAlgn="base" hangingPunct="0">
              <a:lnSpc>
                <a:spcPct val="150000"/>
              </a:lnSpc>
              <a:spcBef>
                <a:spcPct val="0"/>
              </a:spcBef>
              <a:spcAft>
                <a:spcPct val="0"/>
              </a:spcAft>
              <a:buNone/>
            </a:pPr>
            <a:r>
              <a:rPr lang="en-US" altLang="en-US" sz="1800" dirty="0">
                <a:latin typeface="Verdana" panose="020B0604030504040204" pitchFamily="34" charset="0"/>
              </a:rPr>
              <a:t>4 miscellaneous instructions </a:t>
            </a:r>
            <a:endParaRPr lang="en-US" altLang="en-US" sz="1800" dirty="0"/>
          </a:p>
          <a:p>
            <a:pPr marL="0" indent="0" defTabSz="685800" eaLnBrk="0" fontAlgn="base" hangingPunct="0">
              <a:spcBef>
                <a:spcPct val="0"/>
              </a:spcBef>
              <a:spcAft>
                <a:spcPct val="0"/>
              </a:spcAft>
              <a:buNone/>
            </a:pPr>
            <a:endParaRPr lang="en-US" altLang="en-US" sz="1350" dirty="0">
              <a:latin typeface="Arial" panose="020B0604020202020204" pitchFamily="34" charset="0"/>
            </a:endParaRPr>
          </a:p>
        </p:txBody>
      </p:sp>
    </p:spTree>
    <p:extLst>
      <p:ext uri="{BB962C8B-B14F-4D97-AF65-F5344CB8AC3E}">
        <p14:creationId xmlns:p14="http://schemas.microsoft.com/office/powerpoint/2010/main" val="314218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9" y="1209306"/>
            <a:ext cx="4897597" cy="2613305"/>
          </a:xfrm>
          <a:prstGeom prst="rect">
            <a:avLst/>
          </a:prstGeom>
        </p:spPr>
      </p:pic>
      <p:sp>
        <p:nvSpPr>
          <p:cNvPr id="6" name="Content Placeholder 2"/>
          <p:cNvSpPr>
            <a:spLocks noGrp="1"/>
          </p:cNvSpPr>
          <p:nvPr>
            <p:ph idx="1"/>
          </p:nvPr>
        </p:nvSpPr>
        <p:spPr>
          <a:xfrm>
            <a:off x="5235262" y="1083736"/>
            <a:ext cx="3815366" cy="3123983"/>
          </a:xfrm>
        </p:spPr>
        <p:txBody>
          <a:bodyPr>
            <a:normAutofit fontScale="70000" lnSpcReduction="20000"/>
          </a:bodyPr>
          <a:lstStyle/>
          <a:p>
            <a:r>
              <a:rPr lang="en-US" sz="1800" dirty="0"/>
              <a:t>Instruction cycle of MIPS processor was subdivided into </a:t>
            </a:r>
            <a:r>
              <a:rPr lang="en-US" sz="1800" b="1" u="sng" dirty="0">
                <a:solidFill>
                  <a:srgbClr val="FF0000"/>
                </a:solidFill>
              </a:rPr>
              <a:t>five stages</a:t>
            </a:r>
            <a:r>
              <a:rPr lang="en-US" sz="1800" dirty="0"/>
              <a:t>:</a:t>
            </a:r>
            <a:r>
              <a:rPr lang="en-US" dirty="0"/>
              <a:t> </a:t>
            </a:r>
          </a:p>
          <a:p>
            <a:r>
              <a:rPr lang="en-US" b="1" dirty="0"/>
              <a:t>Instruction Fetch (IF) </a:t>
            </a:r>
          </a:p>
          <a:p>
            <a:r>
              <a:rPr lang="en-US" b="1" dirty="0"/>
              <a:t>Instruction Decode (ID) and Register Read </a:t>
            </a:r>
          </a:p>
          <a:p>
            <a:r>
              <a:rPr lang="en-US" b="1" dirty="0"/>
              <a:t>Execution (EXE) </a:t>
            </a:r>
          </a:p>
          <a:p>
            <a:r>
              <a:rPr lang="en-US" b="1" dirty="0"/>
              <a:t>Memory read/write(MEM)</a:t>
            </a:r>
          </a:p>
          <a:p>
            <a:r>
              <a:rPr lang="en-US" b="1" dirty="0"/>
              <a:t>Write Back </a:t>
            </a:r>
            <a:r>
              <a:rPr lang="en-US" dirty="0"/>
              <a:t>result </a:t>
            </a:r>
            <a:r>
              <a:rPr lang="en-US" b="1" dirty="0"/>
              <a:t>(WB) </a:t>
            </a:r>
            <a:r>
              <a:rPr lang="en-US" dirty="0"/>
              <a:t>to</a:t>
            </a:r>
            <a:r>
              <a:rPr lang="en-US" b="1" dirty="0"/>
              <a:t> </a:t>
            </a:r>
            <a:r>
              <a:rPr lang="en-US" dirty="0"/>
              <a:t>Registers</a:t>
            </a:r>
          </a:p>
        </p:txBody>
      </p:sp>
      <p:pic>
        <p:nvPicPr>
          <p:cNvPr id="8" name="Picture 7"/>
          <p:cNvPicPr>
            <a:picLocks noChangeAspect="1"/>
          </p:cNvPicPr>
          <p:nvPr/>
        </p:nvPicPr>
        <p:blipFill>
          <a:blip r:embed="rId3"/>
          <a:stretch>
            <a:fillRect/>
          </a:stretch>
        </p:blipFill>
        <p:spPr>
          <a:xfrm>
            <a:off x="152585" y="4207720"/>
            <a:ext cx="6636544" cy="1707356"/>
          </a:xfrm>
          <a:prstGeom prst="rect">
            <a:avLst/>
          </a:prstGeom>
        </p:spPr>
      </p:pic>
    </p:spTree>
    <p:extLst>
      <p:ext uri="{BB962C8B-B14F-4D97-AF65-F5344CB8AC3E}">
        <p14:creationId xmlns:p14="http://schemas.microsoft.com/office/powerpoint/2010/main" val="742033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a:t>Instruction Execution</a:t>
            </a:r>
            <a:endParaRPr lang="en-AU" altLang="en-US"/>
          </a:p>
        </p:txBody>
      </p:sp>
      <p:sp>
        <p:nvSpPr>
          <p:cNvPr id="18436" name="Rectangle 3"/>
          <p:cNvSpPr>
            <a:spLocks noGrp="1" noChangeArrowheads="1"/>
          </p:cNvSpPr>
          <p:nvPr>
            <p:ph type="body" idx="1"/>
          </p:nvPr>
        </p:nvSpPr>
        <p:spPr/>
        <p:txBody>
          <a:bodyPr/>
          <a:lstStyle/>
          <a:p>
            <a:pPr eaLnBrk="1" hangingPunct="1"/>
            <a:r>
              <a:rPr lang="en-US" altLang="en-US" sz="2800" dirty="0">
                <a:highlight>
                  <a:srgbClr val="FFFF00"/>
                </a:highlight>
              </a:rPr>
              <a:t>PC </a:t>
            </a:r>
            <a:r>
              <a:rPr lang="en-US" altLang="en-US" sz="2800" dirty="0">
                <a:highlight>
                  <a:srgbClr val="FFFF00"/>
                </a:highlight>
                <a:sym typeface="Symbol" panose="05050102010706020507" pitchFamily="18" charset="2"/>
              </a:rPr>
              <a:t> instruction memory, fetch instruction</a:t>
            </a:r>
          </a:p>
          <a:p>
            <a:pPr eaLnBrk="1" hangingPunct="1"/>
            <a:r>
              <a:rPr lang="en-US" altLang="en-US" sz="2800" dirty="0">
                <a:sym typeface="Symbol" panose="05050102010706020507" pitchFamily="18" charset="2"/>
              </a:rPr>
              <a:t>Register numbers</a:t>
            </a:r>
            <a:r>
              <a:rPr lang="en-US" altLang="en-US" sz="2800" dirty="0"/>
              <a:t> </a:t>
            </a:r>
            <a:r>
              <a:rPr lang="en-US" altLang="en-US" sz="2800" dirty="0">
                <a:sym typeface="Symbol" panose="05050102010706020507" pitchFamily="18" charset="2"/>
              </a:rPr>
              <a:t> </a:t>
            </a:r>
            <a:r>
              <a:rPr lang="en-US" altLang="en-US" sz="2800" dirty="0">
                <a:highlight>
                  <a:srgbClr val="FFFF00"/>
                </a:highlight>
                <a:sym typeface="Symbol" panose="05050102010706020507" pitchFamily="18" charset="2"/>
              </a:rPr>
              <a:t>register file, read registers</a:t>
            </a:r>
          </a:p>
          <a:p>
            <a:pPr eaLnBrk="1" hangingPunct="1"/>
            <a:r>
              <a:rPr lang="en-US" altLang="en-US" sz="2800" dirty="0">
                <a:sym typeface="Symbol" panose="05050102010706020507" pitchFamily="18" charset="2"/>
              </a:rPr>
              <a:t>Depending on instruction class</a:t>
            </a:r>
          </a:p>
          <a:p>
            <a:pPr lvl="1" eaLnBrk="1" hangingPunct="1"/>
            <a:r>
              <a:rPr lang="en-US" altLang="en-US" sz="2400" dirty="0">
                <a:highlight>
                  <a:srgbClr val="FFFF00"/>
                </a:highlight>
                <a:sym typeface="Symbol" panose="05050102010706020507" pitchFamily="18" charset="2"/>
              </a:rPr>
              <a:t>Use ALU to calculate</a:t>
            </a:r>
          </a:p>
          <a:p>
            <a:pPr lvl="2" eaLnBrk="1" hangingPunct="1"/>
            <a:r>
              <a:rPr lang="en-US" altLang="en-US" sz="2000" dirty="0">
                <a:sym typeface="Symbol" panose="05050102010706020507" pitchFamily="18" charset="2"/>
              </a:rPr>
              <a:t>Arithmetic result</a:t>
            </a:r>
          </a:p>
          <a:p>
            <a:pPr lvl="2" eaLnBrk="1" hangingPunct="1"/>
            <a:r>
              <a:rPr lang="en-US" altLang="en-US" sz="2000" dirty="0">
                <a:sym typeface="Symbol" panose="05050102010706020507" pitchFamily="18" charset="2"/>
              </a:rPr>
              <a:t>Memory address for load/store</a:t>
            </a:r>
          </a:p>
          <a:p>
            <a:pPr lvl="2" eaLnBrk="1" hangingPunct="1"/>
            <a:r>
              <a:rPr lang="en-US" altLang="en-US" sz="2000" dirty="0">
                <a:sym typeface="Symbol" panose="05050102010706020507" pitchFamily="18" charset="2"/>
              </a:rPr>
              <a:t>Branch target address</a:t>
            </a:r>
          </a:p>
          <a:p>
            <a:pPr lvl="1" eaLnBrk="1" hangingPunct="1"/>
            <a:r>
              <a:rPr lang="en-US" altLang="en-US" sz="2400" dirty="0">
                <a:sym typeface="Symbol" panose="05050102010706020507" pitchFamily="18" charset="2"/>
              </a:rPr>
              <a:t>Access data memory for load/store</a:t>
            </a:r>
          </a:p>
          <a:p>
            <a:pPr lvl="1" eaLnBrk="1" hangingPunct="1"/>
            <a:r>
              <a:rPr lang="en-US" altLang="en-US" sz="2400" dirty="0">
                <a:highlight>
                  <a:srgbClr val="FFFF00"/>
                </a:highlight>
                <a:sym typeface="Symbol" panose="05050102010706020507" pitchFamily="18" charset="2"/>
              </a:rPr>
              <a:t>PC  target address or PC + 4</a:t>
            </a:r>
          </a:p>
        </p:txBody>
      </p:sp>
    </p:spTree>
    <p:extLst>
      <p:ext uri="{BB962C8B-B14F-4D97-AF65-F5344CB8AC3E}">
        <p14:creationId xmlns:p14="http://schemas.microsoft.com/office/powerpoint/2010/main" val="285606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28850" y="2634016"/>
            <a:ext cx="6287859" cy="4053387"/>
          </a:xfrm>
          <a:prstGeom prst="rect">
            <a:avLst/>
          </a:prstGeom>
        </p:spPr>
      </p:pic>
      <p:pic>
        <p:nvPicPr>
          <p:cNvPr id="5" name="Picture 4"/>
          <p:cNvPicPr>
            <a:picLocks noChangeAspect="1"/>
          </p:cNvPicPr>
          <p:nvPr/>
        </p:nvPicPr>
        <p:blipFill>
          <a:blip r:embed="rId3"/>
          <a:stretch>
            <a:fillRect/>
          </a:stretch>
        </p:blipFill>
        <p:spPr>
          <a:xfrm>
            <a:off x="3672813" y="0"/>
            <a:ext cx="3915344" cy="2403877"/>
          </a:xfrm>
          <a:prstGeom prst="rect">
            <a:avLst/>
          </a:prstGeom>
        </p:spPr>
      </p:pic>
      <p:pic>
        <p:nvPicPr>
          <p:cNvPr id="10" name="Picture 9"/>
          <p:cNvPicPr>
            <a:picLocks noChangeAspect="1"/>
          </p:cNvPicPr>
          <p:nvPr/>
        </p:nvPicPr>
        <p:blipFill>
          <a:blip r:embed="rId4"/>
          <a:stretch>
            <a:fillRect/>
          </a:stretch>
        </p:blipFill>
        <p:spPr>
          <a:xfrm>
            <a:off x="42719" y="1762431"/>
            <a:ext cx="1944777" cy="1403849"/>
          </a:xfrm>
          <a:prstGeom prst="rect">
            <a:avLst/>
          </a:prstGeom>
        </p:spPr>
      </p:pic>
      <p:pic>
        <p:nvPicPr>
          <p:cNvPr id="11" name="Picture 10"/>
          <p:cNvPicPr>
            <a:picLocks noChangeAspect="1"/>
          </p:cNvPicPr>
          <p:nvPr/>
        </p:nvPicPr>
        <p:blipFill>
          <a:blip r:embed="rId5"/>
          <a:stretch>
            <a:fillRect/>
          </a:stretch>
        </p:blipFill>
        <p:spPr>
          <a:xfrm>
            <a:off x="42719" y="0"/>
            <a:ext cx="2042740" cy="1390198"/>
          </a:xfrm>
          <a:prstGeom prst="rect">
            <a:avLst/>
          </a:prstGeom>
        </p:spPr>
      </p:pic>
      <p:pic>
        <p:nvPicPr>
          <p:cNvPr id="12" name="Picture 11"/>
          <p:cNvPicPr>
            <a:picLocks noChangeAspect="1"/>
          </p:cNvPicPr>
          <p:nvPr/>
        </p:nvPicPr>
        <p:blipFill>
          <a:blip r:embed="rId6"/>
          <a:stretch>
            <a:fillRect/>
          </a:stretch>
        </p:blipFill>
        <p:spPr>
          <a:xfrm>
            <a:off x="265467" y="3388387"/>
            <a:ext cx="1720765" cy="1210909"/>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720" y="4829436"/>
            <a:ext cx="2786130" cy="1756508"/>
          </a:xfrm>
          <a:prstGeom prst="rect">
            <a:avLst/>
          </a:prstGeom>
        </p:spPr>
      </p:pic>
    </p:spTree>
    <p:extLst>
      <p:ext uri="{BB962C8B-B14F-4D97-AF65-F5344CB8AC3E}">
        <p14:creationId xmlns:p14="http://schemas.microsoft.com/office/powerpoint/2010/main" val="109956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a:t>CPU Overview</a:t>
            </a:r>
            <a:endParaRPr lang="en-AU" altLang="en-US"/>
          </a:p>
        </p:txBody>
      </p:sp>
      <p:pic>
        <p:nvPicPr>
          <p:cNvPr id="20484" name="Picture 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7338"/>
            <a:ext cx="8181975" cy="443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6168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7/01/2013</a:t>
            </a:r>
          </a:p>
        </p:txBody>
      </p:sp>
      <p:sp>
        <p:nvSpPr>
          <p:cNvPr id="4" name="Footer Placeholder 3"/>
          <p:cNvSpPr>
            <a:spLocks noGrp="1"/>
          </p:cNvSpPr>
          <p:nvPr>
            <p:ph type="ftr" sz="quarter" idx="11"/>
          </p:nvPr>
        </p:nvSpPr>
        <p:spPr/>
        <p:txBody>
          <a:bodyPr/>
          <a:lstStyle/>
          <a:p>
            <a:r>
              <a:rPr lang="en-US"/>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21</a:t>
            </a:fld>
            <a:endParaRPr lang="en-US"/>
          </a:p>
        </p:txBody>
      </p:sp>
      <p:pic>
        <p:nvPicPr>
          <p:cNvPr id="6" name="Picture 5"/>
          <p:cNvPicPr>
            <a:picLocks noChangeAspect="1"/>
          </p:cNvPicPr>
          <p:nvPr/>
        </p:nvPicPr>
        <p:blipFill>
          <a:blip r:embed="rId2"/>
          <a:stretch>
            <a:fillRect/>
          </a:stretch>
        </p:blipFill>
        <p:spPr>
          <a:xfrm>
            <a:off x="674419" y="684863"/>
            <a:ext cx="7391400" cy="4076700"/>
          </a:xfrm>
          <a:prstGeom prst="rect">
            <a:avLst/>
          </a:prstGeom>
        </p:spPr>
      </p:pic>
    </p:spTree>
    <p:extLst>
      <p:ext uri="{BB962C8B-B14F-4D97-AF65-F5344CB8AC3E}">
        <p14:creationId xmlns:p14="http://schemas.microsoft.com/office/powerpoint/2010/main" val="3771891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7/01/2013</a:t>
            </a:r>
          </a:p>
        </p:txBody>
      </p:sp>
      <p:sp>
        <p:nvSpPr>
          <p:cNvPr id="4" name="Footer Placeholder 3"/>
          <p:cNvSpPr>
            <a:spLocks noGrp="1"/>
          </p:cNvSpPr>
          <p:nvPr>
            <p:ph type="ftr" sz="quarter" idx="11"/>
          </p:nvPr>
        </p:nvSpPr>
        <p:spPr/>
        <p:txBody>
          <a:bodyPr/>
          <a:lstStyle/>
          <a:p>
            <a:r>
              <a:rPr lang="en-US"/>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22</a:t>
            </a:fld>
            <a:endParaRPr lang="en-US"/>
          </a:p>
        </p:txBody>
      </p:sp>
      <p:pic>
        <p:nvPicPr>
          <p:cNvPr id="6" name="Picture 5"/>
          <p:cNvPicPr>
            <a:picLocks noChangeAspect="1"/>
          </p:cNvPicPr>
          <p:nvPr/>
        </p:nvPicPr>
        <p:blipFill>
          <a:blip r:embed="rId2"/>
          <a:stretch>
            <a:fillRect/>
          </a:stretch>
        </p:blipFill>
        <p:spPr>
          <a:xfrm>
            <a:off x="885825" y="1100880"/>
            <a:ext cx="7372350" cy="4086225"/>
          </a:xfrm>
          <a:prstGeom prst="rect">
            <a:avLst/>
          </a:prstGeom>
        </p:spPr>
      </p:pic>
    </p:spTree>
    <p:extLst>
      <p:ext uri="{BB962C8B-B14F-4D97-AF65-F5344CB8AC3E}">
        <p14:creationId xmlns:p14="http://schemas.microsoft.com/office/powerpoint/2010/main" val="3514688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7/01/2013</a:t>
            </a:r>
          </a:p>
        </p:txBody>
      </p:sp>
      <p:sp>
        <p:nvSpPr>
          <p:cNvPr id="4" name="Footer Placeholder 3"/>
          <p:cNvSpPr>
            <a:spLocks noGrp="1"/>
          </p:cNvSpPr>
          <p:nvPr>
            <p:ph type="ftr" sz="quarter" idx="11"/>
          </p:nvPr>
        </p:nvSpPr>
        <p:spPr/>
        <p:txBody>
          <a:bodyPr/>
          <a:lstStyle/>
          <a:p>
            <a:r>
              <a:rPr lang="en-US"/>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23</a:t>
            </a:fld>
            <a:endParaRPr lang="en-US"/>
          </a:p>
        </p:txBody>
      </p:sp>
      <p:pic>
        <p:nvPicPr>
          <p:cNvPr id="6" name="Picture 5"/>
          <p:cNvPicPr>
            <a:picLocks noChangeAspect="1"/>
          </p:cNvPicPr>
          <p:nvPr/>
        </p:nvPicPr>
        <p:blipFill>
          <a:blip r:embed="rId2"/>
          <a:stretch>
            <a:fillRect/>
          </a:stretch>
        </p:blipFill>
        <p:spPr>
          <a:xfrm>
            <a:off x="81148" y="1416234"/>
            <a:ext cx="8811492" cy="3801733"/>
          </a:xfrm>
          <a:prstGeom prst="rect">
            <a:avLst/>
          </a:prstGeom>
        </p:spPr>
      </p:pic>
    </p:spTree>
    <p:extLst>
      <p:ext uri="{BB962C8B-B14F-4D97-AF65-F5344CB8AC3E}">
        <p14:creationId xmlns:p14="http://schemas.microsoft.com/office/powerpoint/2010/main" val="263780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a:t>7/01/2013</a:t>
            </a:r>
          </a:p>
        </p:txBody>
      </p:sp>
      <p:sp>
        <p:nvSpPr>
          <p:cNvPr id="4" name="Footer Placeholder 3"/>
          <p:cNvSpPr>
            <a:spLocks noGrp="1"/>
          </p:cNvSpPr>
          <p:nvPr>
            <p:ph type="ftr" sz="quarter" idx="11"/>
          </p:nvPr>
        </p:nvSpPr>
        <p:spPr/>
        <p:txBody>
          <a:bodyPr/>
          <a:lstStyle/>
          <a:p>
            <a:r>
              <a:rPr lang="en-US"/>
              <a:t>Summer 2013 -- Lecture #5</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24</a:t>
            </a:fld>
            <a:endParaRPr lang="en-US"/>
          </a:p>
        </p:txBody>
      </p:sp>
      <p:pic>
        <p:nvPicPr>
          <p:cNvPr id="6" name="Picture 5"/>
          <p:cNvPicPr>
            <a:picLocks noChangeAspect="1"/>
          </p:cNvPicPr>
          <p:nvPr/>
        </p:nvPicPr>
        <p:blipFill>
          <a:blip r:embed="rId2"/>
          <a:stretch>
            <a:fillRect/>
          </a:stretch>
        </p:blipFill>
        <p:spPr>
          <a:xfrm>
            <a:off x="0" y="1523622"/>
            <a:ext cx="9132496" cy="3938965"/>
          </a:xfrm>
          <a:prstGeom prst="rect">
            <a:avLst/>
          </a:prstGeom>
        </p:spPr>
      </p:pic>
    </p:spTree>
    <p:extLst>
      <p:ext uri="{BB962C8B-B14F-4D97-AF65-F5344CB8AC3E}">
        <p14:creationId xmlns:p14="http://schemas.microsoft.com/office/powerpoint/2010/main" val="1311993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C63E4C-4642-794D-A2FD-70F6B81535F5}" type="slidenum">
              <a:rPr lang="en-US" smtClean="0"/>
              <a:pPr/>
              <a:t>25</a:t>
            </a:fld>
            <a:endParaRPr lang="en-US"/>
          </a:p>
        </p:txBody>
      </p:sp>
      <p:pic>
        <p:nvPicPr>
          <p:cNvPr id="7" name="Picture 6"/>
          <p:cNvPicPr>
            <a:picLocks noChangeAspect="1"/>
          </p:cNvPicPr>
          <p:nvPr/>
        </p:nvPicPr>
        <p:blipFill>
          <a:blip r:embed="rId2"/>
          <a:stretch>
            <a:fillRect/>
          </a:stretch>
        </p:blipFill>
        <p:spPr>
          <a:xfrm>
            <a:off x="2088634" y="689634"/>
            <a:ext cx="4752975" cy="4362450"/>
          </a:xfrm>
          <a:prstGeom prst="rect">
            <a:avLst/>
          </a:prstGeom>
        </p:spPr>
      </p:pic>
    </p:spTree>
    <p:extLst>
      <p:ext uri="{BB962C8B-B14F-4D97-AF65-F5344CB8AC3E}">
        <p14:creationId xmlns:p14="http://schemas.microsoft.com/office/powerpoint/2010/main" val="862436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a:t>CPU Overview</a:t>
            </a:r>
            <a:endParaRPr lang="en-AU" altLang="en-US"/>
          </a:p>
        </p:txBody>
      </p:sp>
      <p:pic>
        <p:nvPicPr>
          <p:cNvPr id="20484" name="Picture 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57338"/>
            <a:ext cx="8181975" cy="443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3504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1" name="Picture 14" descr="f04-01-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557338"/>
            <a:ext cx="7739062" cy="419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Oval 3"/>
          <p:cNvSpPr>
            <a:spLocks noChangeArrowheads="1"/>
          </p:cNvSpPr>
          <p:nvPr/>
        </p:nvSpPr>
        <p:spPr bwMode="auto">
          <a:xfrm>
            <a:off x="6191250" y="2995613"/>
            <a:ext cx="936625" cy="86518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p>
        </p:txBody>
      </p:sp>
      <p:sp>
        <p:nvSpPr>
          <p:cNvPr id="22533" name="Oval 4"/>
          <p:cNvSpPr>
            <a:spLocks noChangeArrowheads="1"/>
          </p:cNvSpPr>
          <p:nvPr/>
        </p:nvSpPr>
        <p:spPr bwMode="auto">
          <a:xfrm>
            <a:off x="3132138" y="1195388"/>
            <a:ext cx="936625" cy="865187"/>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p>
        </p:txBody>
      </p:sp>
      <p:sp>
        <p:nvSpPr>
          <p:cNvPr id="22534" name="Rectangle 5"/>
          <p:cNvSpPr>
            <a:spLocks noGrp="1" noChangeArrowheads="1"/>
          </p:cNvSpPr>
          <p:nvPr>
            <p:ph type="title"/>
          </p:nvPr>
        </p:nvSpPr>
        <p:spPr/>
        <p:txBody>
          <a:bodyPr/>
          <a:lstStyle/>
          <a:p>
            <a:pPr eaLnBrk="1" hangingPunct="1"/>
            <a:r>
              <a:rPr lang="en-US" altLang="en-US"/>
              <a:t>Multiplexers</a:t>
            </a:r>
            <a:endParaRPr lang="en-AU" altLang="en-US"/>
          </a:p>
        </p:txBody>
      </p:sp>
      <p:sp>
        <p:nvSpPr>
          <p:cNvPr id="22535" name="Line 6"/>
          <p:cNvSpPr>
            <a:spLocks noChangeShapeType="1"/>
          </p:cNvSpPr>
          <p:nvPr/>
        </p:nvSpPr>
        <p:spPr bwMode="auto">
          <a:xfrm flipH="1">
            <a:off x="3348038" y="1484313"/>
            <a:ext cx="576262"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6" name="Arc 7"/>
          <p:cNvSpPr>
            <a:spLocks/>
          </p:cNvSpPr>
          <p:nvPr/>
        </p:nvSpPr>
        <p:spPr bwMode="auto">
          <a:xfrm rot="10800000" flipH="1" flipV="1">
            <a:off x="3348038" y="1700213"/>
            <a:ext cx="287337" cy="215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7" name="Line 8"/>
          <p:cNvSpPr>
            <a:spLocks noChangeShapeType="1"/>
          </p:cNvSpPr>
          <p:nvPr/>
        </p:nvSpPr>
        <p:spPr bwMode="auto">
          <a:xfrm flipH="1">
            <a:off x="6372225" y="3284538"/>
            <a:ext cx="576263"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38" name="Arc 9"/>
          <p:cNvSpPr>
            <a:spLocks/>
          </p:cNvSpPr>
          <p:nvPr/>
        </p:nvSpPr>
        <p:spPr bwMode="auto">
          <a:xfrm rot="10800000" flipH="1" flipV="1">
            <a:off x="6372225" y="3500438"/>
            <a:ext cx="287338" cy="215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39" name="Oval 10"/>
          <p:cNvSpPr>
            <a:spLocks noChangeArrowheads="1"/>
          </p:cNvSpPr>
          <p:nvPr/>
        </p:nvSpPr>
        <p:spPr bwMode="auto">
          <a:xfrm>
            <a:off x="5362575" y="4581525"/>
            <a:ext cx="936625" cy="86518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US" altLang="en-US" sz="1600"/>
          </a:p>
        </p:txBody>
      </p:sp>
      <p:sp>
        <p:nvSpPr>
          <p:cNvPr id="22540" name="Line 11"/>
          <p:cNvSpPr>
            <a:spLocks noChangeShapeType="1"/>
          </p:cNvSpPr>
          <p:nvPr/>
        </p:nvSpPr>
        <p:spPr bwMode="auto">
          <a:xfrm>
            <a:off x="5651500" y="4797425"/>
            <a:ext cx="358775"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1" name="Arc 12"/>
          <p:cNvSpPr>
            <a:spLocks/>
          </p:cNvSpPr>
          <p:nvPr/>
        </p:nvSpPr>
        <p:spPr bwMode="auto">
          <a:xfrm rot="10800000" flipV="1">
            <a:off x="5899150" y="5013325"/>
            <a:ext cx="144463" cy="288925"/>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9050">
            <a:solidFill>
              <a:srgbClr val="FF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2542" name="Rectangle 13"/>
          <p:cNvSpPr>
            <a:spLocks noChangeArrowheads="1"/>
          </p:cNvSpPr>
          <p:nvPr/>
        </p:nvSpPr>
        <p:spPr bwMode="auto">
          <a:xfrm>
            <a:off x="5508625" y="1196975"/>
            <a:ext cx="352742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sz="2800"/>
              <a:t>Can’t just join wires together</a:t>
            </a:r>
          </a:p>
          <a:p>
            <a:pPr lvl="1" eaLnBrk="1" hangingPunct="1"/>
            <a:r>
              <a:rPr lang="en-AU" altLang="en-US" sz="2400"/>
              <a:t>Use multiplexers</a:t>
            </a:r>
          </a:p>
        </p:txBody>
      </p:sp>
    </p:spTree>
    <p:extLst>
      <p:ext uri="{BB962C8B-B14F-4D97-AF65-F5344CB8AC3E}">
        <p14:creationId xmlns:p14="http://schemas.microsoft.com/office/powerpoint/2010/main" val="40820019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5" descr="f04-02-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125538"/>
            <a:ext cx="7007225" cy="527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2"/>
          <p:cNvSpPr>
            <a:spLocks noGrp="1" noChangeArrowheads="1"/>
          </p:cNvSpPr>
          <p:nvPr>
            <p:ph type="title"/>
          </p:nvPr>
        </p:nvSpPr>
        <p:spPr/>
        <p:txBody>
          <a:bodyPr/>
          <a:lstStyle/>
          <a:p>
            <a:pPr eaLnBrk="1" hangingPunct="1"/>
            <a:r>
              <a:rPr lang="en-US" altLang="en-US"/>
              <a:t>Control</a:t>
            </a:r>
            <a:endParaRPr lang="en-AU" altLang="en-US"/>
          </a:p>
        </p:txBody>
      </p:sp>
    </p:spTree>
    <p:extLst>
      <p:ext uri="{BB962C8B-B14F-4D97-AF65-F5344CB8AC3E}">
        <p14:creationId xmlns:p14="http://schemas.microsoft.com/office/powerpoint/2010/main" val="206562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Computer Hardware Operands</a:t>
            </a:r>
          </a:p>
        </p:txBody>
      </p:sp>
      <p:sp>
        <p:nvSpPr>
          <p:cNvPr id="3" name="Content Placeholder 2"/>
          <p:cNvSpPr>
            <a:spLocks noGrp="1"/>
          </p:cNvSpPr>
          <p:nvPr>
            <p:ph idx="1"/>
          </p:nvPr>
        </p:nvSpPr>
        <p:spPr>
          <a:xfrm>
            <a:off x="457200" y="1600200"/>
            <a:ext cx="8229600" cy="4852555"/>
          </a:xfrm>
        </p:spPr>
        <p:txBody>
          <a:bodyPr>
            <a:normAutofit/>
          </a:bodyPr>
          <a:lstStyle/>
          <a:p>
            <a:r>
              <a:rPr lang="en-US" dirty="0">
                <a:highlight>
                  <a:srgbClr val="FFFF00"/>
                </a:highlight>
              </a:rPr>
              <a:t>In high-level languages, number of variables limited only by available memory</a:t>
            </a:r>
          </a:p>
          <a:p>
            <a:r>
              <a:rPr lang="en-US" dirty="0"/>
              <a:t>ISAs have a fixed, small number of operands called </a:t>
            </a:r>
            <a:r>
              <a:rPr lang="en-US" dirty="0">
                <a:solidFill>
                  <a:srgbClr val="FF0000"/>
                </a:solidFill>
              </a:rPr>
              <a:t>registers</a:t>
            </a:r>
          </a:p>
          <a:p>
            <a:pPr lvl="1"/>
            <a:r>
              <a:rPr lang="en-US" dirty="0"/>
              <a:t>Special locations built directly into hardware</a:t>
            </a:r>
          </a:p>
          <a:p>
            <a:pPr lvl="1"/>
            <a:r>
              <a:rPr lang="en-US" b="1" dirty="0">
                <a:highlight>
                  <a:srgbClr val="FFFF00"/>
                </a:highlight>
              </a:rPr>
              <a:t>Benefit:</a:t>
            </a:r>
            <a:r>
              <a:rPr lang="en-US" dirty="0">
                <a:highlight>
                  <a:srgbClr val="FFFF00"/>
                </a:highlight>
              </a:rPr>
              <a:t>  Registers are EXTREMELY FAST </a:t>
            </a:r>
            <a:br>
              <a:rPr lang="en-US" dirty="0">
                <a:highlight>
                  <a:srgbClr val="FFFF00"/>
                </a:highlight>
              </a:rPr>
            </a:br>
            <a:r>
              <a:rPr lang="en-US" dirty="0">
                <a:highlight>
                  <a:srgbClr val="FFFF00"/>
                </a:highlight>
              </a:rPr>
              <a:t>(faster than 1 billionth of a second)</a:t>
            </a:r>
          </a:p>
          <a:p>
            <a:pPr lvl="1"/>
            <a:r>
              <a:rPr lang="en-US" b="1" dirty="0"/>
              <a:t>Drawback:</a:t>
            </a:r>
            <a:r>
              <a:rPr lang="en-US" dirty="0"/>
              <a:t>  Operations can only be performed on these predetermined number of registers</a:t>
            </a:r>
          </a:p>
          <a:p>
            <a:endParaRPr lang="en-US" dirty="0"/>
          </a:p>
          <a:p>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29</a:t>
            </a:fld>
            <a:endParaRPr lang="en-US"/>
          </a:p>
        </p:txBody>
      </p:sp>
    </p:spTree>
    <p:extLst>
      <p:ext uri="{BB962C8B-B14F-4D97-AF65-F5344CB8AC3E}">
        <p14:creationId xmlns:p14="http://schemas.microsoft.com/office/powerpoint/2010/main" val="6860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3773" y="0"/>
            <a:ext cx="8229600" cy="789887"/>
          </a:xfrm>
        </p:spPr>
        <p:txBody>
          <a:bodyPr/>
          <a:lstStyle/>
          <a:p>
            <a:pPr eaLnBrk="1" hangingPunct="1"/>
            <a:r>
              <a:rPr lang="en-US" altLang="en-US" dirty="0"/>
              <a:t>Instruction Set Architecture</a:t>
            </a:r>
            <a:endParaRPr lang="en-AU" altLang="en-US" dirty="0"/>
          </a:p>
        </p:txBody>
      </p:sp>
      <p:sp>
        <p:nvSpPr>
          <p:cNvPr id="9220" name="Rectangle 3"/>
          <p:cNvSpPr>
            <a:spLocks noGrp="1" noChangeArrowheads="1"/>
          </p:cNvSpPr>
          <p:nvPr>
            <p:ph type="body" idx="1"/>
          </p:nvPr>
        </p:nvSpPr>
        <p:spPr>
          <a:xfrm>
            <a:off x="163773" y="1023582"/>
            <a:ext cx="4114800" cy="5718412"/>
          </a:xfrm>
        </p:spPr>
        <p:txBody>
          <a:bodyPr>
            <a:normAutofit fontScale="85000" lnSpcReduction="20000"/>
          </a:bodyPr>
          <a:lstStyle/>
          <a:p>
            <a:pPr algn="just">
              <a:lnSpc>
                <a:spcPct val="90000"/>
              </a:lnSpc>
            </a:pPr>
            <a:r>
              <a:rPr lang="en-US" sz="2400" dirty="0">
                <a:highlight>
                  <a:srgbClr val="FFFF00"/>
                </a:highlight>
                <a:latin typeface="Times New Roman" panose="02020603050405020304" pitchFamily="18" charset="0"/>
                <a:cs typeface="Times New Roman" panose="02020603050405020304" pitchFamily="18" charset="0"/>
              </a:rPr>
              <a:t>The instruction set provides commands to the processor, to tell it what it needs to do. </a:t>
            </a:r>
          </a:p>
          <a:p>
            <a:pPr algn="just">
              <a:lnSpc>
                <a:spcPct val="90000"/>
              </a:lnSpc>
            </a:pPr>
            <a:endParaRPr lang="en-US" sz="2400" dirty="0">
              <a:latin typeface="Times New Roman" panose="02020603050405020304" pitchFamily="18" charset="0"/>
              <a:cs typeface="Times New Roman" panose="02020603050405020304" pitchFamily="18" charset="0"/>
            </a:endParaRPr>
          </a:p>
          <a:p>
            <a:pPr algn="just">
              <a:lnSpc>
                <a:spcPct val="90000"/>
              </a:lnSpc>
            </a:pPr>
            <a:r>
              <a:rPr lang="en-US" sz="2400" dirty="0">
                <a:highlight>
                  <a:srgbClr val="FFFF00"/>
                </a:highlight>
                <a:latin typeface="Times New Roman" panose="02020603050405020304" pitchFamily="18" charset="0"/>
                <a:cs typeface="Times New Roman" panose="02020603050405020304" pitchFamily="18" charset="0"/>
              </a:rPr>
              <a:t>The instruction set consists of addressing modes, instructions, data</a:t>
            </a:r>
            <a:r>
              <a:rPr lang="en-US" sz="2400" dirty="0">
                <a:latin typeface="Times New Roman" panose="02020603050405020304" pitchFamily="18" charset="0"/>
                <a:cs typeface="Times New Roman" panose="02020603050405020304" pitchFamily="18" charset="0"/>
              </a:rPr>
              <a:t> types, registers, memory architecture, I/O mechanisms etc.</a:t>
            </a:r>
          </a:p>
          <a:p>
            <a:pPr algn="just">
              <a:lnSpc>
                <a:spcPct val="90000"/>
              </a:lnSpc>
            </a:pPr>
            <a:endParaRPr lang="en-US" sz="2400" dirty="0">
              <a:latin typeface="Times New Roman" panose="02020603050405020304" pitchFamily="18" charset="0"/>
              <a:cs typeface="Times New Roman" panose="02020603050405020304" pitchFamily="18" charset="0"/>
            </a:endParaRPr>
          </a:p>
          <a:p>
            <a:pPr algn="just">
              <a:lnSpc>
                <a:spcPct val="90000"/>
              </a:lnSpc>
            </a:pPr>
            <a:r>
              <a:rPr lang="en-US" sz="2400" dirty="0">
                <a:latin typeface="Times New Roman" panose="02020603050405020304" pitchFamily="18" charset="0"/>
                <a:cs typeface="Times New Roman" panose="02020603050405020304" pitchFamily="18" charset="0"/>
              </a:rPr>
              <a:t>The processor's architecture and instruction set </a:t>
            </a:r>
            <a:r>
              <a:rPr lang="en-US" sz="2400" dirty="0">
                <a:highlight>
                  <a:srgbClr val="FFFF00"/>
                </a:highlight>
                <a:latin typeface="Times New Roman" panose="02020603050405020304" pitchFamily="18" charset="0"/>
                <a:cs typeface="Times New Roman" panose="02020603050405020304" pitchFamily="18" charset="0"/>
              </a:rPr>
              <a:t>determine how many cycles, or ticks, are needed to execute a given instruction.</a:t>
            </a:r>
          </a:p>
          <a:p>
            <a:pPr algn="just">
              <a:lnSpc>
                <a:spcPct val="90000"/>
              </a:lnSpc>
            </a:pPr>
            <a:endParaRPr lang="en-US" altLang="en-US" sz="2400" dirty="0">
              <a:latin typeface="Times New Roman" panose="02020603050405020304" pitchFamily="18" charset="0"/>
              <a:cs typeface="Times New Roman" panose="02020603050405020304" pitchFamily="18" charset="0"/>
            </a:endParaRP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Different computers have different instruction sets</a:t>
            </a:r>
          </a:p>
          <a:p>
            <a:pPr lvl="1" eaLnBrk="1" hangingPunct="1">
              <a:lnSpc>
                <a:spcPct val="90000"/>
              </a:lnSpc>
            </a:pPr>
            <a:r>
              <a:rPr lang="en-US" altLang="en-US" sz="2400" dirty="0">
                <a:latin typeface="Times New Roman" panose="02020603050405020304" pitchFamily="18" charset="0"/>
                <a:cs typeface="Times New Roman" panose="02020603050405020304" pitchFamily="18" charset="0"/>
              </a:rPr>
              <a:t>But with many aspects in common</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Early computers had very simple instruction sets</a:t>
            </a:r>
          </a:p>
          <a:p>
            <a:pPr lvl="1" eaLnBrk="1" hangingPunct="1">
              <a:lnSpc>
                <a:spcPct val="90000"/>
              </a:lnSpc>
            </a:pPr>
            <a:r>
              <a:rPr lang="en-US" altLang="en-US" sz="2400" dirty="0">
                <a:latin typeface="Times New Roman" panose="02020603050405020304" pitchFamily="18" charset="0"/>
                <a:cs typeface="Times New Roman" panose="02020603050405020304" pitchFamily="18" charset="0"/>
              </a:rPr>
              <a:t>Simplified implementation</a:t>
            </a:r>
          </a:p>
          <a:p>
            <a:pPr eaLnBrk="1" hangingPunct="1">
              <a:lnSpc>
                <a:spcPct val="90000"/>
              </a:lnSpc>
            </a:pPr>
            <a:r>
              <a:rPr lang="en-US" altLang="en-US" sz="2400" dirty="0">
                <a:latin typeface="Times New Roman" panose="02020603050405020304" pitchFamily="18" charset="0"/>
                <a:cs typeface="Times New Roman" panose="02020603050405020304" pitchFamily="18" charset="0"/>
              </a:rPr>
              <a:t>Many modern computers also have simple instruction set.</a:t>
            </a:r>
          </a:p>
        </p:txBody>
      </p:sp>
      <p:pic>
        <p:nvPicPr>
          <p:cNvPr id="4" name="Content Placeholder 3"/>
          <p:cNvPicPr>
            <a:picLocks noChangeAspect="1"/>
          </p:cNvPicPr>
          <p:nvPr/>
        </p:nvPicPr>
        <p:blipFill>
          <a:blip r:embed="rId3"/>
          <a:stretch>
            <a:fillRect/>
          </a:stretch>
        </p:blipFill>
        <p:spPr>
          <a:xfrm>
            <a:off x="4278573" y="1171978"/>
            <a:ext cx="4865427" cy="5215174"/>
          </a:xfrm>
          <a:prstGeom prst="rect">
            <a:avLst/>
          </a:prstGeom>
        </p:spPr>
      </p:pic>
    </p:spTree>
    <p:extLst>
      <p:ext uri="{BB962C8B-B14F-4D97-AF65-F5344CB8AC3E}">
        <p14:creationId xmlns:p14="http://schemas.microsoft.com/office/powerpoint/2010/main" val="3843725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MIPS Registers</a:t>
            </a:r>
          </a:p>
        </p:txBody>
      </p:sp>
      <p:sp>
        <p:nvSpPr>
          <p:cNvPr id="3" name="Content Placeholder 2"/>
          <p:cNvSpPr>
            <a:spLocks noGrp="1"/>
          </p:cNvSpPr>
          <p:nvPr>
            <p:ph idx="1"/>
          </p:nvPr>
        </p:nvSpPr>
        <p:spPr>
          <a:xfrm>
            <a:off x="457200" y="1600200"/>
            <a:ext cx="8229600" cy="4831773"/>
          </a:xfrm>
        </p:spPr>
        <p:txBody>
          <a:bodyPr>
            <a:normAutofit/>
          </a:bodyPr>
          <a:lstStyle/>
          <a:p>
            <a:r>
              <a:rPr lang="en-US" dirty="0">
                <a:highlight>
                  <a:srgbClr val="FFFF00"/>
                </a:highlight>
              </a:rPr>
              <a:t>MIPS has 32 registers</a:t>
            </a:r>
          </a:p>
          <a:p>
            <a:pPr lvl="1"/>
            <a:r>
              <a:rPr lang="en-US" dirty="0"/>
              <a:t>Each register is 32 bits wide and holds a </a:t>
            </a:r>
            <a:r>
              <a:rPr lang="en-US" dirty="0">
                <a:solidFill>
                  <a:srgbClr val="FF0000"/>
                </a:solidFill>
              </a:rPr>
              <a:t>word</a:t>
            </a:r>
          </a:p>
          <a:p>
            <a:r>
              <a:rPr lang="en-US" dirty="0"/>
              <a:t>Tradeoff between speed and availability</a:t>
            </a:r>
          </a:p>
          <a:p>
            <a:pPr lvl="1"/>
            <a:r>
              <a:rPr lang="en-US" dirty="0"/>
              <a:t>Smaller number means faster hardware but insufficient to hold data for typical C programs</a:t>
            </a:r>
          </a:p>
          <a:p>
            <a:r>
              <a:rPr lang="en-US" i="1" dirty="0">
                <a:solidFill>
                  <a:srgbClr val="FF0000"/>
                </a:solidFill>
                <a:highlight>
                  <a:srgbClr val="FFFF00"/>
                </a:highlight>
              </a:rPr>
              <a:t>Registers have no type</a:t>
            </a:r>
            <a:r>
              <a:rPr lang="en-US" dirty="0">
                <a:highlight>
                  <a:srgbClr val="FFFF00"/>
                </a:highlight>
              </a:rPr>
              <a:t> (C concept); the operation being performed determines how register contents are treated</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30</a:t>
            </a:fld>
            <a:endParaRPr lang="en-US"/>
          </a:p>
        </p:txBody>
      </p:sp>
    </p:spTree>
    <p:extLst>
      <p:ext uri="{BB962C8B-B14F-4D97-AF65-F5344CB8AC3E}">
        <p14:creationId xmlns:p14="http://schemas.microsoft.com/office/powerpoint/2010/main" val="146249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MIPS Registers</a:t>
            </a:r>
            <a:endParaRPr lang="en-US" dirty="0"/>
          </a:p>
        </p:txBody>
      </p:sp>
      <p:pic>
        <p:nvPicPr>
          <p:cNvPr id="4" name="Picture 3"/>
          <p:cNvPicPr>
            <a:picLocks noChangeAspect="1"/>
          </p:cNvPicPr>
          <p:nvPr/>
        </p:nvPicPr>
        <p:blipFill>
          <a:blip r:embed="rId2"/>
          <a:stretch>
            <a:fillRect/>
          </a:stretch>
        </p:blipFill>
        <p:spPr>
          <a:xfrm>
            <a:off x="148442" y="1780803"/>
            <a:ext cx="8635936" cy="4905003"/>
          </a:xfrm>
          <a:prstGeom prst="rect">
            <a:avLst/>
          </a:prstGeom>
        </p:spPr>
      </p:pic>
    </p:spTree>
    <p:extLst>
      <p:ext uri="{BB962C8B-B14F-4D97-AF65-F5344CB8AC3E}">
        <p14:creationId xmlns:p14="http://schemas.microsoft.com/office/powerpoint/2010/main" val="10266189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6635"/>
          </a:xfrm>
        </p:spPr>
        <p:txBody>
          <a:bodyPr>
            <a:normAutofit fontScale="90000"/>
          </a:bodyPr>
          <a:lstStyle/>
          <a:p>
            <a:r>
              <a:rPr lang="en-US" dirty="0"/>
              <a:t>MIPS</a:t>
            </a:r>
          </a:p>
        </p:txBody>
      </p:sp>
      <p:pic>
        <p:nvPicPr>
          <p:cNvPr id="4" name="Picture 3"/>
          <p:cNvPicPr>
            <a:picLocks noChangeAspect="1"/>
          </p:cNvPicPr>
          <p:nvPr/>
        </p:nvPicPr>
        <p:blipFill>
          <a:blip r:embed="rId2"/>
          <a:stretch>
            <a:fillRect/>
          </a:stretch>
        </p:blipFill>
        <p:spPr>
          <a:xfrm>
            <a:off x="1593426" y="990125"/>
            <a:ext cx="6356689" cy="5778809"/>
          </a:xfrm>
          <a:prstGeom prst="rect">
            <a:avLst/>
          </a:prstGeom>
        </p:spPr>
      </p:pic>
    </p:spTree>
    <p:extLst>
      <p:ext uri="{BB962C8B-B14F-4D97-AF65-F5344CB8AC3E}">
        <p14:creationId xmlns:p14="http://schemas.microsoft.com/office/powerpoint/2010/main" val="2901199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3CC63E4C-4642-794D-A2FD-70F6B81535F5}" type="slidenum">
              <a:rPr lang="en-US" smtClean="0"/>
              <a:pPr/>
              <a:t>33</a:t>
            </a:fld>
            <a:endParaRPr lang="en-US"/>
          </a:p>
        </p:txBody>
      </p:sp>
      <p:pic>
        <p:nvPicPr>
          <p:cNvPr id="6" name="Picture 5"/>
          <p:cNvPicPr>
            <a:picLocks noChangeAspect="1"/>
          </p:cNvPicPr>
          <p:nvPr/>
        </p:nvPicPr>
        <p:blipFill>
          <a:blip r:embed="rId2"/>
          <a:stretch>
            <a:fillRect/>
          </a:stretch>
        </p:blipFill>
        <p:spPr>
          <a:xfrm>
            <a:off x="297701" y="327546"/>
            <a:ext cx="8511929" cy="6028804"/>
          </a:xfrm>
          <a:prstGeom prst="rect">
            <a:avLst/>
          </a:prstGeom>
        </p:spPr>
      </p:pic>
    </p:spTree>
    <p:extLst>
      <p:ext uri="{BB962C8B-B14F-4D97-AF65-F5344CB8AC3E}">
        <p14:creationId xmlns:p14="http://schemas.microsoft.com/office/powerpoint/2010/main" val="109302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MIPS Registers</a:t>
            </a:r>
          </a:p>
        </p:txBody>
      </p:sp>
      <p:sp>
        <p:nvSpPr>
          <p:cNvPr id="3" name="Content Placeholder 2"/>
          <p:cNvSpPr>
            <a:spLocks noGrp="1"/>
          </p:cNvSpPr>
          <p:nvPr>
            <p:ph idx="1"/>
          </p:nvPr>
        </p:nvSpPr>
        <p:spPr>
          <a:xfrm>
            <a:off x="457200" y="1566323"/>
            <a:ext cx="8229600" cy="4896822"/>
          </a:xfrm>
        </p:spPr>
        <p:txBody>
          <a:bodyPr>
            <a:normAutofit lnSpcReduction="10000"/>
          </a:bodyPr>
          <a:lstStyle/>
          <a:p>
            <a:r>
              <a:rPr lang="en-US" dirty="0">
                <a:highlight>
                  <a:srgbClr val="FFFF00"/>
                </a:highlight>
              </a:rPr>
              <a:t>Register denoted by ‘</a:t>
            </a:r>
            <a:r>
              <a:rPr lang="en-US" sz="3000" dirty="0">
                <a:highlight>
                  <a:srgbClr val="FFFF00"/>
                </a:highlight>
                <a:latin typeface="Courier New" pitchFamily="49" charset="0"/>
                <a:cs typeface="Courier New" pitchFamily="49" charset="0"/>
              </a:rPr>
              <a:t>$</a:t>
            </a:r>
            <a:r>
              <a:rPr lang="en-US" dirty="0">
                <a:highlight>
                  <a:srgbClr val="FFFF00"/>
                </a:highlight>
              </a:rPr>
              <a:t>’ can be referenced by number (</a:t>
            </a:r>
            <a:r>
              <a:rPr lang="en-US" sz="3000" dirty="0">
                <a:highlight>
                  <a:srgbClr val="FFFF00"/>
                </a:highlight>
                <a:latin typeface="Courier New" pitchFamily="49" charset="0"/>
                <a:cs typeface="Courier New" pitchFamily="49" charset="0"/>
              </a:rPr>
              <a:t>$0</a:t>
            </a:r>
            <a:r>
              <a:rPr lang="en-US" dirty="0">
                <a:highlight>
                  <a:srgbClr val="FFFF00"/>
                </a:highlight>
              </a:rPr>
              <a:t>-</a:t>
            </a:r>
            <a:r>
              <a:rPr lang="en-US" sz="3000" dirty="0">
                <a:highlight>
                  <a:srgbClr val="FFFF00"/>
                </a:highlight>
                <a:latin typeface="Courier New" pitchFamily="49" charset="0"/>
                <a:cs typeface="Courier New" pitchFamily="49" charset="0"/>
              </a:rPr>
              <a:t>$31</a:t>
            </a:r>
            <a:r>
              <a:rPr lang="en-US" dirty="0">
                <a:highlight>
                  <a:srgbClr val="FFFF00"/>
                </a:highlight>
              </a:rPr>
              <a:t>) or name:</a:t>
            </a:r>
          </a:p>
          <a:p>
            <a:pPr lvl="1"/>
            <a:r>
              <a:rPr lang="en-US" dirty="0"/>
              <a:t>Registers that hold programmer variables:</a:t>
            </a:r>
          </a:p>
          <a:p>
            <a:pPr>
              <a:buNone/>
            </a:pPr>
            <a:r>
              <a:rPr lang="en-US" sz="3000" dirty="0"/>
              <a:t>		</a:t>
            </a:r>
            <a:r>
              <a:rPr lang="en-US" sz="3000" dirty="0">
                <a:latin typeface="Courier New"/>
                <a:cs typeface="Courier New"/>
              </a:rPr>
              <a:t>$s0</a:t>
            </a:r>
            <a:r>
              <a:rPr lang="en-US" sz="3000" dirty="0">
                <a:latin typeface="Courier New" pitchFamily="49" charset="0"/>
                <a:cs typeface="Courier New" pitchFamily="49" charset="0"/>
              </a:rPr>
              <a:t>-</a:t>
            </a:r>
            <a:r>
              <a:rPr lang="en-US" sz="3000" dirty="0">
                <a:latin typeface="Courier New"/>
                <a:cs typeface="Courier New"/>
              </a:rPr>
              <a:t>$s7</a:t>
            </a:r>
            <a:r>
              <a:rPr lang="en-US" sz="3000" dirty="0">
                <a:latin typeface="Courier New" pitchFamily="49" charset="0"/>
                <a:cs typeface="Courier New" pitchFamily="49" charset="0"/>
              </a:rPr>
              <a:t>  		$16-$23</a:t>
            </a:r>
          </a:p>
          <a:p>
            <a:pPr lvl="1"/>
            <a:r>
              <a:rPr lang="en-US" dirty="0"/>
              <a:t>Registers that hold temporary variables:</a:t>
            </a:r>
          </a:p>
          <a:p>
            <a:pPr>
              <a:buNone/>
            </a:pPr>
            <a:r>
              <a:rPr lang="en-US" sz="3000" dirty="0"/>
              <a:t>		</a:t>
            </a:r>
            <a:r>
              <a:rPr lang="en-US" sz="3000" dirty="0">
                <a:latin typeface="Courier New"/>
                <a:cs typeface="Courier New"/>
              </a:rPr>
              <a:t>$t0</a:t>
            </a:r>
            <a:r>
              <a:rPr lang="en-US" sz="3000" dirty="0">
                <a:latin typeface="Courier New" pitchFamily="49" charset="0"/>
                <a:cs typeface="Courier New" pitchFamily="49" charset="0"/>
              </a:rPr>
              <a:t>-</a:t>
            </a:r>
            <a:r>
              <a:rPr lang="en-US" sz="3000" dirty="0">
                <a:latin typeface="Courier New"/>
                <a:cs typeface="Courier New"/>
              </a:rPr>
              <a:t>$t7			 $8-$15</a:t>
            </a:r>
          </a:p>
          <a:p>
            <a:pPr>
              <a:buNone/>
            </a:pPr>
            <a:r>
              <a:rPr lang="en-US" sz="3000" dirty="0">
                <a:latin typeface="Courier New"/>
                <a:cs typeface="Courier New"/>
              </a:rPr>
              <a:t>		$t8-$t9			$24-$25</a:t>
            </a:r>
            <a:endParaRPr lang="en-US" sz="3000" dirty="0"/>
          </a:p>
          <a:p>
            <a:pPr lvl="1"/>
            <a:r>
              <a:rPr lang="en-US" dirty="0"/>
              <a:t>You’ll learn about the other 14 registers later</a:t>
            </a:r>
          </a:p>
          <a:p>
            <a:r>
              <a:rPr lang="en-US" dirty="0"/>
              <a:t>In general, using register names makes code more readable</a:t>
            </a:r>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34</a:t>
            </a:fld>
            <a:endParaRPr lang="en-US"/>
          </a:p>
        </p:txBody>
      </p:sp>
      <p:cxnSp>
        <p:nvCxnSpPr>
          <p:cNvPr id="8" name="Straight Arrow Connector 7"/>
          <p:cNvCxnSpPr/>
          <p:nvPr/>
        </p:nvCxnSpPr>
        <p:spPr>
          <a:xfrm>
            <a:off x="3429000" y="3255264"/>
            <a:ext cx="13716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429000" y="4224528"/>
            <a:ext cx="13716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429000" y="4718304"/>
            <a:ext cx="1371600" cy="0"/>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587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5"/>
          <p:cNvSpPr>
            <a:spLocks noGrp="1" noChangeArrowheads="1"/>
          </p:cNvSpPr>
          <p:nvPr>
            <p:ph type="title"/>
          </p:nvPr>
        </p:nvSpPr>
        <p:spPr/>
        <p:txBody>
          <a:bodyPr/>
          <a:lstStyle/>
          <a:p>
            <a:pPr eaLnBrk="1" hangingPunct="1"/>
            <a:r>
              <a:rPr lang="en-US" altLang="en-US"/>
              <a:t>Register Operands</a:t>
            </a:r>
            <a:endParaRPr lang="en-AU" altLang="en-US"/>
          </a:p>
        </p:txBody>
      </p:sp>
      <p:sp>
        <p:nvSpPr>
          <p:cNvPr id="17412" name="Rectangle 6"/>
          <p:cNvSpPr>
            <a:spLocks noGrp="1" noChangeArrowheads="1"/>
          </p:cNvSpPr>
          <p:nvPr>
            <p:ph type="body" idx="1"/>
          </p:nvPr>
        </p:nvSpPr>
        <p:spPr>
          <a:xfrm>
            <a:off x="457200" y="1600200"/>
            <a:ext cx="8229600" cy="4909782"/>
          </a:xfrm>
        </p:spPr>
        <p:txBody>
          <a:bodyPr>
            <a:normAutofit/>
          </a:bodyPr>
          <a:lstStyle/>
          <a:p>
            <a:pPr eaLnBrk="1" hangingPunct="1">
              <a:lnSpc>
                <a:spcPct val="90000"/>
              </a:lnSpc>
            </a:pPr>
            <a:r>
              <a:rPr lang="en-US" altLang="en-US" dirty="0"/>
              <a:t>Arithmetic instructions use register operands</a:t>
            </a:r>
          </a:p>
          <a:p>
            <a:pPr eaLnBrk="1" hangingPunct="1">
              <a:lnSpc>
                <a:spcPct val="90000"/>
              </a:lnSpc>
            </a:pPr>
            <a:r>
              <a:rPr lang="en-US" altLang="en-US" dirty="0">
                <a:highlight>
                  <a:srgbClr val="FFFF00"/>
                </a:highlight>
              </a:rPr>
              <a:t>MIPS has a 32 × 32-bit register file</a:t>
            </a:r>
          </a:p>
          <a:p>
            <a:pPr lvl="1" eaLnBrk="1" hangingPunct="1">
              <a:lnSpc>
                <a:spcPct val="90000"/>
              </a:lnSpc>
            </a:pPr>
            <a:r>
              <a:rPr lang="en-US" altLang="en-US" sz="3200" dirty="0"/>
              <a:t>Use for frequently accessed data</a:t>
            </a:r>
          </a:p>
          <a:p>
            <a:pPr lvl="1" eaLnBrk="1" hangingPunct="1">
              <a:lnSpc>
                <a:spcPct val="90000"/>
              </a:lnSpc>
            </a:pPr>
            <a:r>
              <a:rPr lang="en-US" altLang="en-US" sz="3200" dirty="0"/>
              <a:t>Numbered 0 to 31</a:t>
            </a:r>
          </a:p>
          <a:p>
            <a:pPr lvl="1" eaLnBrk="1" hangingPunct="1">
              <a:lnSpc>
                <a:spcPct val="90000"/>
              </a:lnSpc>
            </a:pPr>
            <a:r>
              <a:rPr lang="en-US" altLang="en-US" sz="3200" dirty="0"/>
              <a:t>32-bit data called a “word”</a:t>
            </a:r>
          </a:p>
          <a:p>
            <a:pPr eaLnBrk="1" hangingPunct="1">
              <a:lnSpc>
                <a:spcPct val="90000"/>
              </a:lnSpc>
            </a:pPr>
            <a:r>
              <a:rPr lang="en-US" altLang="en-US" dirty="0"/>
              <a:t>Assembler names</a:t>
            </a:r>
          </a:p>
          <a:p>
            <a:pPr lvl="1" eaLnBrk="1" hangingPunct="1">
              <a:lnSpc>
                <a:spcPct val="90000"/>
              </a:lnSpc>
            </a:pPr>
            <a:r>
              <a:rPr lang="en-US" altLang="en-US" sz="3200" dirty="0"/>
              <a:t>$t0, $t1, …, $t7 for temporary values</a:t>
            </a:r>
          </a:p>
          <a:p>
            <a:pPr lvl="1" eaLnBrk="1" hangingPunct="1">
              <a:lnSpc>
                <a:spcPct val="90000"/>
              </a:lnSpc>
            </a:pPr>
            <a:r>
              <a:rPr lang="en-US" altLang="en-US" sz="3200" dirty="0"/>
              <a:t>$s0, $s1, …, $s7 for saved variables</a:t>
            </a:r>
          </a:p>
        </p:txBody>
      </p:sp>
    </p:spTree>
    <p:extLst>
      <p:ext uri="{BB962C8B-B14F-4D97-AF65-F5344CB8AC3E}">
        <p14:creationId xmlns:p14="http://schemas.microsoft.com/office/powerpoint/2010/main" val="41983691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a:xfrm>
            <a:off x="611188" y="476250"/>
            <a:ext cx="8270875" cy="5111750"/>
          </a:xfrm>
        </p:spPr>
        <p:txBody>
          <a:bodyPr>
            <a:normAutofit fontScale="92500" lnSpcReduction="10000"/>
          </a:bodyPr>
          <a:lstStyle/>
          <a:p>
            <a:r>
              <a:rPr lang="en-US" altLang="en-US"/>
              <a:t>In MIPS assembly language</a:t>
            </a:r>
          </a:p>
          <a:p>
            <a:r>
              <a:rPr lang="en-US" altLang="en-US"/>
              <a:t>$s0 - $s7  maps onto register 16 to 23</a:t>
            </a:r>
          </a:p>
          <a:p>
            <a:r>
              <a:rPr lang="en-US" altLang="en-US"/>
              <a:t>$t0 - $t7    maps onto register 8 to 15</a:t>
            </a:r>
          </a:p>
          <a:p>
            <a:endParaRPr lang="en-US" altLang="en-US"/>
          </a:p>
          <a:p>
            <a:r>
              <a:rPr lang="en-US" altLang="en-US"/>
              <a:t>$s0   means register 16</a:t>
            </a:r>
          </a:p>
          <a:p>
            <a:r>
              <a:rPr lang="en-US" altLang="en-US"/>
              <a:t>$s1   means register 17</a:t>
            </a:r>
          </a:p>
          <a:p>
            <a:r>
              <a:rPr lang="en-US" altLang="en-US"/>
              <a:t>…….</a:t>
            </a:r>
          </a:p>
          <a:p>
            <a:r>
              <a:rPr lang="en-US" altLang="en-US"/>
              <a:t>$t0    means register 8</a:t>
            </a:r>
          </a:p>
          <a:p>
            <a:r>
              <a:rPr lang="en-US" altLang="en-US"/>
              <a:t>$t1    means register 9</a:t>
            </a:r>
          </a:p>
          <a:p>
            <a:r>
              <a:rPr lang="en-US" altLang="en-US"/>
              <a:t>……..</a:t>
            </a:r>
          </a:p>
        </p:txBody>
      </p:sp>
    </p:spTree>
    <p:extLst>
      <p:ext uri="{BB962C8B-B14F-4D97-AF65-F5344CB8AC3E}">
        <p14:creationId xmlns:p14="http://schemas.microsoft.com/office/powerpoint/2010/main" val="3766372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484495" y="0"/>
            <a:ext cx="8229600" cy="750627"/>
          </a:xfrm>
        </p:spPr>
        <p:txBody>
          <a:bodyPr>
            <a:normAutofit fontScale="90000"/>
          </a:bodyPr>
          <a:lstStyle/>
          <a:p>
            <a:pPr eaLnBrk="1" hangingPunct="1"/>
            <a:r>
              <a:rPr lang="en-US" altLang="en-US" dirty="0"/>
              <a:t>Memory Operands</a:t>
            </a:r>
            <a:endParaRPr lang="en-AU" altLang="en-US" dirty="0"/>
          </a:p>
        </p:txBody>
      </p:sp>
      <p:sp>
        <p:nvSpPr>
          <p:cNvPr id="22532" name="Rectangle 5"/>
          <p:cNvSpPr>
            <a:spLocks noGrp="1" noChangeArrowheads="1"/>
          </p:cNvSpPr>
          <p:nvPr>
            <p:ph type="body" idx="1"/>
          </p:nvPr>
        </p:nvSpPr>
        <p:spPr>
          <a:xfrm>
            <a:off x="641350" y="908050"/>
            <a:ext cx="8270875" cy="5111750"/>
          </a:xfrm>
        </p:spPr>
        <p:txBody>
          <a:bodyPr>
            <a:normAutofit lnSpcReduction="10000"/>
          </a:bodyPr>
          <a:lstStyle/>
          <a:p>
            <a:pPr eaLnBrk="1" hangingPunct="1">
              <a:lnSpc>
                <a:spcPct val="80000"/>
              </a:lnSpc>
              <a:defRPr/>
            </a:pPr>
            <a:r>
              <a:rPr lang="en-US" altLang="en-US" sz="2000" dirty="0"/>
              <a:t>Main memory used for composite data</a:t>
            </a:r>
          </a:p>
          <a:p>
            <a:pPr lvl="1" eaLnBrk="1" hangingPunct="1">
              <a:lnSpc>
                <a:spcPct val="80000"/>
              </a:lnSpc>
              <a:defRPr/>
            </a:pPr>
            <a:r>
              <a:rPr lang="en-US" altLang="en-US" sz="1800" dirty="0"/>
              <a:t>Arrays, structures, dynamic data</a:t>
            </a:r>
          </a:p>
          <a:p>
            <a:pPr eaLnBrk="1" hangingPunct="1">
              <a:lnSpc>
                <a:spcPct val="80000"/>
              </a:lnSpc>
              <a:defRPr/>
            </a:pPr>
            <a:r>
              <a:rPr lang="en-US" altLang="en-US" sz="2000" dirty="0"/>
              <a:t>To apply arithmetic operations</a:t>
            </a:r>
          </a:p>
          <a:p>
            <a:pPr lvl="1" eaLnBrk="1" hangingPunct="1">
              <a:lnSpc>
                <a:spcPct val="80000"/>
              </a:lnSpc>
              <a:defRPr/>
            </a:pPr>
            <a:r>
              <a:rPr lang="en-US" altLang="en-US" sz="1800" dirty="0"/>
              <a:t>Load values from memory into registers</a:t>
            </a:r>
          </a:p>
          <a:p>
            <a:pPr lvl="1" eaLnBrk="1" hangingPunct="1">
              <a:lnSpc>
                <a:spcPct val="80000"/>
              </a:lnSpc>
              <a:defRPr/>
            </a:pPr>
            <a:r>
              <a:rPr lang="en-US" altLang="en-US" sz="1800" dirty="0"/>
              <a:t>Store result from register to memory</a:t>
            </a:r>
          </a:p>
          <a:p>
            <a:pPr eaLnBrk="1" hangingPunct="1">
              <a:lnSpc>
                <a:spcPct val="80000"/>
              </a:lnSpc>
              <a:defRPr/>
            </a:pPr>
            <a:r>
              <a:rPr lang="en-US" altLang="en-US" sz="2000" dirty="0"/>
              <a:t>Memory is byte addressed</a:t>
            </a:r>
          </a:p>
          <a:p>
            <a:pPr lvl="1" eaLnBrk="1" hangingPunct="1">
              <a:lnSpc>
                <a:spcPct val="80000"/>
              </a:lnSpc>
              <a:defRPr/>
            </a:pPr>
            <a:r>
              <a:rPr lang="en-US" altLang="en-US" sz="1800" dirty="0"/>
              <a:t>Each address identifies an 8-bit byte</a:t>
            </a:r>
          </a:p>
          <a:p>
            <a:pPr eaLnBrk="1" hangingPunct="1">
              <a:lnSpc>
                <a:spcPct val="80000"/>
              </a:lnSpc>
              <a:defRPr/>
            </a:pPr>
            <a:r>
              <a:rPr lang="en-US" altLang="en-US" sz="2000" dirty="0"/>
              <a:t>Words are aligned in memory</a:t>
            </a:r>
          </a:p>
          <a:p>
            <a:pPr lvl="1" eaLnBrk="1" hangingPunct="1">
              <a:lnSpc>
                <a:spcPct val="80000"/>
              </a:lnSpc>
              <a:defRPr/>
            </a:pPr>
            <a:r>
              <a:rPr lang="en-US" altLang="en-US" sz="1800" dirty="0"/>
              <a:t>Address must be a multiple of 4</a:t>
            </a:r>
          </a:p>
          <a:p>
            <a:pPr eaLnBrk="1" hangingPunct="1">
              <a:lnSpc>
                <a:spcPct val="80000"/>
              </a:lnSpc>
              <a:defRPr/>
            </a:pPr>
            <a:r>
              <a:rPr lang="en-US" altLang="en-US" sz="2000" dirty="0"/>
              <a:t>MIPS is Big Endian</a:t>
            </a:r>
          </a:p>
          <a:p>
            <a:pPr lvl="1" eaLnBrk="1" hangingPunct="1">
              <a:lnSpc>
                <a:spcPct val="80000"/>
              </a:lnSpc>
              <a:defRPr/>
            </a:pPr>
            <a:r>
              <a:rPr lang="en-US" altLang="en-US" sz="2000" dirty="0">
                <a:solidFill>
                  <a:srgbClr val="00B050"/>
                </a:solidFill>
                <a:highlight>
                  <a:srgbClr val="FFFF00"/>
                </a:highlight>
              </a:rPr>
              <a:t>Most-significant byte at least address of a word</a:t>
            </a:r>
          </a:p>
          <a:p>
            <a:pPr lvl="2" eaLnBrk="1" hangingPunct="1">
              <a:lnSpc>
                <a:spcPct val="80000"/>
              </a:lnSpc>
              <a:defRPr/>
            </a:pPr>
            <a:r>
              <a:rPr lang="en-US" altLang="en-US" sz="2000" dirty="0"/>
              <a:t>Big here means the largest address, the least significant byte at the largest address.  </a:t>
            </a:r>
            <a:r>
              <a:rPr lang="en-US" altLang="en-US" sz="2000" dirty="0">
                <a:solidFill>
                  <a:srgbClr val="FF0000"/>
                </a:solidFill>
              </a:rPr>
              <a:t>Byte address 0 1 2 3. The MSB at address 0 the LSB at address 3</a:t>
            </a:r>
          </a:p>
          <a:p>
            <a:pPr eaLnBrk="1" hangingPunct="1">
              <a:lnSpc>
                <a:spcPct val="80000"/>
              </a:lnSpc>
              <a:defRPr/>
            </a:pPr>
            <a:r>
              <a:rPr lang="en-AU" altLang="en-US" sz="2000" dirty="0"/>
              <a:t>Little Endian:</a:t>
            </a:r>
            <a:r>
              <a:rPr lang="en-AU" altLang="en-US" dirty="0"/>
              <a:t> </a:t>
            </a:r>
          </a:p>
          <a:p>
            <a:pPr lvl="1" eaLnBrk="1" hangingPunct="1">
              <a:lnSpc>
                <a:spcPct val="80000"/>
              </a:lnSpc>
              <a:defRPr/>
            </a:pPr>
            <a:r>
              <a:rPr lang="en-AU" altLang="en-US" sz="2400" dirty="0">
                <a:solidFill>
                  <a:srgbClr val="00B050"/>
                </a:solidFill>
                <a:highlight>
                  <a:srgbClr val="FFFF00"/>
                </a:highlight>
              </a:rPr>
              <a:t>least-significant byte at least address</a:t>
            </a:r>
          </a:p>
          <a:p>
            <a:pPr marL="457200" lvl="1" indent="0" eaLnBrk="1" hangingPunct="1">
              <a:lnSpc>
                <a:spcPct val="80000"/>
              </a:lnSpc>
              <a:buFont typeface="Wingdings" panose="05000000000000000000" pitchFamily="2" charset="2"/>
              <a:buNone/>
              <a:defRPr/>
            </a:pPr>
            <a:r>
              <a:rPr lang="en-AU" altLang="en-US" sz="2000" dirty="0"/>
              <a:t>	Little here means the least address. The least significant 	byte at the least address. </a:t>
            </a:r>
            <a:r>
              <a:rPr lang="en-AU" altLang="en-US" sz="2000" dirty="0">
                <a:solidFill>
                  <a:srgbClr val="FF0000"/>
                </a:solidFill>
              </a:rPr>
              <a:t>Byte Address 0 1 2 3. MSB at 	address 3, the LSB at address 0</a:t>
            </a:r>
          </a:p>
        </p:txBody>
      </p:sp>
    </p:spTree>
    <p:extLst>
      <p:ext uri="{BB962C8B-B14F-4D97-AF65-F5344CB8AC3E}">
        <p14:creationId xmlns:p14="http://schemas.microsoft.com/office/powerpoint/2010/main" val="326058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MIPS Instructions</a:t>
            </a:r>
          </a:p>
        </p:txBody>
      </p:sp>
      <p:sp>
        <p:nvSpPr>
          <p:cNvPr id="3" name="Content Placeholder 2"/>
          <p:cNvSpPr>
            <a:spLocks noGrp="1"/>
          </p:cNvSpPr>
          <p:nvPr>
            <p:ph idx="1"/>
          </p:nvPr>
        </p:nvSpPr>
        <p:spPr/>
        <p:txBody>
          <a:bodyPr/>
          <a:lstStyle/>
          <a:p>
            <a:r>
              <a:rPr lang="en-US" dirty="0"/>
              <a:t>One operation per instruction, </a:t>
            </a:r>
            <a:br>
              <a:rPr lang="en-US" dirty="0"/>
            </a:br>
            <a:r>
              <a:rPr lang="en-US" dirty="0"/>
              <a:t>at most one instruction per line</a:t>
            </a:r>
          </a:p>
          <a:p>
            <a:r>
              <a:rPr lang="en-US" dirty="0"/>
              <a:t>Assembly instructions are related to C operations (</a:t>
            </a:r>
            <a:r>
              <a:rPr lang="en-US" sz="3000" dirty="0">
                <a:latin typeface="Courier New" pitchFamily="49" charset="0"/>
                <a:cs typeface="Courier New" pitchFamily="49" charset="0"/>
              </a:rPr>
              <a:t>=</a:t>
            </a:r>
            <a:r>
              <a:rPr lang="en-US" dirty="0"/>
              <a:t>, </a:t>
            </a:r>
            <a:r>
              <a:rPr lang="en-US" sz="3000" dirty="0">
                <a:latin typeface="Courier New" pitchFamily="49" charset="0"/>
                <a:cs typeface="Courier New" pitchFamily="49" charset="0"/>
              </a:rPr>
              <a:t>+</a:t>
            </a:r>
            <a:r>
              <a:rPr lang="en-US" dirty="0"/>
              <a:t>, </a:t>
            </a:r>
            <a:r>
              <a:rPr lang="en-US" sz="3000" dirty="0">
                <a:latin typeface="Courier New" pitchFamily="49" charset="0"/>
                <a:cs typeface="Courier New" pitchFamily="49" charset="0"/>
              </a:rPr>
              <a:t>-</a:t>
            </a:r>
            <a:r>
              <a:rPr lang="en-US" dirty="0"/>
              <a:t>, </a:t>
            </a:r>
            <a:r>
              <a:rPr lang="en-US" sz="3000" dirty="0">
                <a:latin typeface="Courier New" pitchFamily="49" charset="0"/>
                <a:cs typeface="Courier New" pitchFamily="49" charset="0"/>
              </a:rPr>
              <a:t>*</a:t>
            </a:r>
            <a:r>
              <a:rPr lang="en-US" dirty="0"/>
              <a:t>, </a:t>
            </a:r>
            <a:r>
              <a:rPr lang="en-US" sz="3000" dirty="0">
                <a:latin typeface="Courier New" pitchFamily="49" charset="0"/>
                <a:cs typeface="Courier New" pitchFamily="49" charset="0"/>
              </a:rPr>
              <a:t>/</a:t>
            </a:r>
            <a:r>
              <a:rPr lang="en-US" dirty="0"/>
              <a:t>, </a:t>
            </a:r>
            <a:r>
              <a:rPr lang="en-US" sz="3000" dirty="0">
                <a:latin typeface="Courier New" pitchFamily="49" charset="0"/>
                <a:cs typeface="Courier New" pitchFamily="49" charset="0"/>
              </a:rPr>
              <a:t>&amp;</a:t>
            </a:r>
            <a:r>
              <a:rPr lang="en-US" dirty="0"/>
              <a:t>, </a:t>
            </a:r>
            <a:r>
              <a:rPr lang="en-US" sz="3000" dirty="0">
                <a:latin typeface="Courier New" pitchFamily="49" charset="0"/>
                <a:cs typeface="Courier New" pitchFamily="49" charset="0"/>
              </a:rPr>
              <a:t>|</a:t>
            </a:r>
            <a:r>
              <a:rPr lang="en-US" dirty="0"/>
              <a:t>, etc.)</a:t>
            </a:r>
          </a:p>
          <a:p>
            <a:pPr lvl="1"/>
            <a:r>
              <a:rPr lang="en-US" dirty="0"/>
              <a:t>Must be, since C code decomposes into assembly!</a:t>
            </a:r>
          </a:p>
          <a:p>
            <a:pPr lvl="1"/>
            <a:r>
              <a:rPr lang="en-US" dirty="0"/>
              <a:t>A single line of C may break up into several lines of MIPS</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MIPS Instructions</a:t>
            </a:r>
          </a:p>
        </p:txBody>
      </p:sp>
      <p:sp>
        <p:nvSpPr>
          <p:cNvPr id="3" name="Content Placeholder 2"/>
          <p:cNvSpPr>
            <a:spLocks noGrp="1"/>
          </p:cNvSpPr>
          <p:nvPr>
            <p:ph idx="1"/>
          </p:nvPr>
        </p:nvSpPr>
        <p:spPr>
          <a:xfrm>
            <a:off x="457200" y="1600200"/>
            <a:ext cx="8229600" cy="4822372"/>
          </a:xfrm>
        </p:spPr>
        <p:txBody>
          <a:bodyPr>
            <a:normAutofit/>
          </a:bodyPr>
          <a:lstStyle/>
          <a:p>
            <a:pPr marL="0" indent="0">
              <a:spcBef>
                <a:spcPts val="1200"/>
              </a:spcBef>
              <a:buNone/>
            </a:pPr>
            <a:r>
              <a:rPr lang="en-US" dirty="0"/>
              <a:t>Instruction Syntax is rigid:</a:t>
            </a:r>
          </a:p>
          <a:p>
            <a:pPr marL="0" indent="0">
              <a:spcBef>
                <a:spcPts val="1200"/>
              </a:spcBef>
              <a:buNone/>
            </a:pPr>
            <a:r>
              <a:rPr lang="en-US" b="1" dirty="0">
                <a:solidFill>
                  <a:srgbClr val="FF0000"/>
                </a:solidFill>
                <a:latin typeface="Courier New" pitchFamily="49" charset="0"/>
                <a:cs typeface="Courier New" pitchFamily="49" charset="0"/>
              </a:rPr>
              <a:t>       add  </a:t>
            </a:r>
            <a:r>
              <a:rPr lang="en-US" b="1" dirty="0">
                <a:solidFill>
                  <a:schemeClr val="accent1"/>
                </a:solidFill>
                <a:latin typeface="Courier New" pitchFamily="49" charset="0"/>
                <a:cs typeface="Courier New" pitchFamily="49" charset="0"/>
              </a:rPr>
              <a:t>$s1</a:t>
            </a:r>
            <a:r>
              <a:rPr lang="en-US" b="1" dirty="0">
                <a:solidFill>
                  <a:srgbClr val="FF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$s2</a:t>
            </a:r>
            <a:r>
              <a:rPr lang="en-US" b="1" dirty="0">
                <a:solidFill>
                  <a:srgbClr val="FF0000"/>
                </a:solidFill>
                <a:latin typeface="Courier New" pitchFamily="49" charset="0"/>
                <a:cs typeface="Courier New" pitchFamily="49" charset="0"/>
              </a:rPr>
              <a:t>, </a:t>
            </a:r>
            <a:r>
              <a:rPr lang="en-US" b="1" dirty="0">
                <a:solidFill>
                  <a:srgbClr val="92D050"/>
                </a:solidFill>
                <a:latin typeface="Courier New" pitchFamily="49" charset="0"/>
                <a:cs typeface="Courier New" pitchFamily="49" charset="0"/>
              </a:rPr>
              <a:t>$s3</a:t>
            </a:r>
            <a:endParaRPr lang="en-US" dirty="0">
              <a:solidFill>
                <a:srgbClr val="92D050"/>
              </a:solidFill>
            </a:endParaRPr>
          </a:p>
          <a:p>
            <a:pPr>
              <a:spcBef>
                <a:spcPts val="1200"/>
              </a:spcBef>
              <a:buNone/>
            </a:pPr>
            <a:r>
              <a:rPr lang="en-US" dirty="0"/>
              <a:t>			</a:t>
            </a:r>
            <a:r>
              <a:rPr lang="en-US" b="1" dirty="0">
                <a:solidFill>
                  <a:srgbClr val="FF0000"/>
                </a:solidFill>
                <a:latin typeface="Courier New" pitchFamily="49" charset="0"/>
                <a:cs typeface="Courier New" pitchFamily="49" charset="0"/>
              </a:rPr>
              <a:t>op </a:t>
            </a:r>
            <a:r>
              <a:rPr lang="en-US" b="1" dirty="0" err="1">
                <a:solidFill>
                  <a:schemeClr val="accent1"/>
                </a:solidFill>
                <a:latin typeface="Courier New" pitchFamily="49" charset="0"/>
                <a:cs typeface="Courier New" pitchFamily="49" charset="0"/>
              </a:rPr>
              <a:t>dst</a:t>
            </a:r>
            <a:r>
              <a:rPr lang="en-US" b="1" dirty="0">
                <a:solidFill>
                  <a:srgbClr val="FF0000"/>
                </a:solidFill>
                <a:latin typeface="Courier New" pitchFamily="49" charset="0"/>
                <a:cs typeface="Courier New" pitchFamily="49" charset="0"/>
              </a:rPr>
              <a:t>, </a:t>
            </a:r>
            <a:r>
              <a:rPr lang="en-US" b="1" dirty="0">
                <a:solidFill>
                  <a:schemeClr val="accent4"/>
                </a:solidFill>
                <a:latin typeface="Courier New" pitchFamily="49" charset="0"/>
                <a:cs typeface="Courier New" pitchFamily="49" charset="0"/>
              </a:rPr>
              <a:t>src1</a:t>
            </a:r>
            <a:r>
              <a:rPr lang="en-US" b="1" dirty="0">
                <a:solidFill>
                  <a:srgbClr val="FF0000"/>
                </a:solidFill>
                <a:latin typeface="Courier New" pitchFamily="49" charset="0"/>
                <a:cs typeface="Courier New" pitchFamily="49" charset="0"/>
              </a:rPr>
              <a:t>, </a:t>
            </a:r>
            <a:r>
              <a:rPr lang="en-US" b="1" dirty="0">
                <a:solidFill>
                  <a:srgbClr val="92D050"/>
                </a:solidFill>
                <a:latin typeface="Courier New" pitchFamily="49" charset="0"/>
                <a:cs typeface="Courier New" pitchFamily="49" charset="0"/>
              </a:rPr>
              <a:t>src2</a:t>
            </a:r>
          </a:p>
          <a:p>
            <a:pPr marL="457200" lvl="1" indent="0">
              <a:spcBef>
                <a:spcPts val="1200"/>
              </a:spcBef>
              <a:buNone/>
            </a:pPr>
            <a:r>
              <a:rPr lang="en-US" dirty="0">
                <a:latin typeface="+mj-lt"/>
                <a:cs typeface="Courier New" pitchFamily="49" charset="0"/>
              </a:rPr>
              <a:t>1 operator, 3 operands</a:t>
            </a:r>
          </a:p>
          <a:p>
            <a:pPr lvl="2"/>
            <a:r>
              <a:rPr lang="en-US" dirty="0">
                <a:latin typeface="Courier New" pitchFamily="49" charset="0"/>
                <a:cs typeface="Courier New" pitchFamily="49" charset="0"/>
              </a:rPr>
              <a:t>op</a:t>
            </a:r>
            <a:r>
              <a:rPr lang="en-US" dirty="0"/>
              <a:t> = operation name (“operator”)</a:t>
            </a:r>
          </a:p>
          <a:p>
            <a:pPr lvl="2"/>
            <a:r>
              <a:rPr lang="en-US" dirty="0" err="1">
                <a:latin typeface="Courier New" pitchFamily="49" charset="0"/>
                <a:cs typeface="Courier New" pitchFamily="49" charset="0"/>
              </a:rPr>
              <a:t>dst</a:t>
            </a:r>
            <a:r>
              <a:rPr lang="en-US" dirty="0"/>
              <a:t> = register getting result (“destination”)</a:t>
            </a:r>
          </a:p>
          <a:p>
            <a:pPr lvl="2"/>
            <a:r>
              <a:rPr lang="en-US" dirty="0">
                <a:latin typeface="Courier New" pitchFamily="49" charset="0"/>
                <a:cs typeface="Courier New" pitchFamily="49" charset="0"/>
              </a:rPr>
              <a:t>src1</a:t>
            </a:r>
            <a:r>
              <a:rPr lang="en-US" dirty="0"/>
              <a:t> = first register for operation (“source 1”)</a:t>
            </a:r>
          </a:p>
          <a:p>
            <a:pPr lvl="2"/>
            <a:r>
              <a:rPr lang="en-US" dirty="0">
                <a:latin typeface="Courier New" pitchFamily="49" charset="0"/>
                <a:cs typeface="Courier New" pitchFamily="49" charset="0"/>
              </a:rPr>
              <a:t>src2</a:t>
            </a:r>
            <a:r>
              <a:rPr lang="en-US" dirty="0"/>
              <a:t> = second register for operation (“source 2”)</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39</a:t>
            </a:fld>
            <a:endParaRPr lang="en-US"/>
          </a:p>
        </p:txBody>
      </p:sp>
    </p:spTree>
    <p:extLst>
      <p:ext uri="{BB962C8B-B14F-4D97-AF65-F5344CB8AC3E}">
        <p14:creationId xmlns:p14="http://schemas.microsoft.com/office/powerpoint/2010/main" val="54358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4513"/>
            <a:ext cx="8229600" cy="585171"/>
          </a:xfrm>
        </p:spPr>
        <p:txBody>
          <a:bodyPr>
            <a:normAutofit fontScale="90000"/>
          </a:bodyPr>
          <a:lstStyle/>
          <a:p>
            <a:r>
              <a:rPr lang="en-US" dirty="0"/>
              <a:t>Classification of ISA</a:t>
            </a:r>
          </a:p>
        </p:txBody>
      </p:sp>
      <p:sp>
        <p:nvSpPr>
          <p:cNvPr id="3" name="Content Placeholder 2"/>
          <p:cNvSpPr>
            <a:spLocks noGrp="1"/>
          </p:cNvSpPr>
          <p:nvPr>
            <p:ph idx="1"/>
          </p:nvPr>
        </p:nvSpPr>
        <p:spPr>
          <a:xfrm>
            <a:off x="232012" y="914404"/>
            <a:ext cx="8775510" cy="5841241"/>
          </a:xfrm>
        </p:spPr>
        <p:txBody>
          <a:bodyPr>
            <a:normAutofit fontScale="77500" lnSpcReduction="20000"/>
          </a:bodyPr>
          <a:lstStyle/>
          <a:p>
            <a:pPr algn="just"/>
            <a:r>
              <a:rPr lang="en-US" dirty="0">
                <a:highlight>
                  <a:srgbClr val="FFFF00"/>
                </a:highlight>
              </a:rPr>
              <a:t>An </a:t>
            </a:r>
            <a:r>
              <a:rPr lang="en-US" dirty="0">
                <a:solidFill>
                  <a:srgbClr val="FF0000"/>
                </a:solidFill>
                <a:highlight>
                  <a:srgbClr val="FFFF00"/>
                </a:highlight>
              </a:rPr>
              <a:t>ISA</a:t>
            </a:r>
            <a:r>
              <a:rPr lang="en-US" dirty="0">
                <a:highlight>
                  <a:srgbClr val="FFFF00"/>
                </a:highlight>
              </a:rPr>
              <a:t> may be classified in a number of different ways. A common classification is by architectural </a:t>
            </a:r>
            <a:r>
              <a:rPr lang="en-US" i="1" dirty="0">
                <a:highlight>
                  <a:srgbClr val="FFFF00"/>
                </a:highlight>
              </a:rPr>
              <a:t>complexity</a:t>
            </a:r>
            <a:r>
              <a:rPr lang="en-US" dirty="0">
                <a:highlight>
                  <a:srgbClr val="FFFF00"/>
                </a:highlight>
              </a:rPr>
              <a:t>.</a:t>
            </a:r>
            <a:r>
              <a:rPr lang="en-US" dirty="0"/>
              <a:t> </a:t>
            </a:r>
          </a:p>
          <a:p>
            <a:pPr algn="just"/>
            <a:r>
              <a:rPr lang="en-US" dirty="0"/>
              <a:t>C</a:t>
            </a:r>
            <a:r>
              <a:rPr lang="en-US" dirty="0">
                <a:hlinkClick r:id="rId2" tooltip="Complex instruction set computer"/>
              </a:rPr>
              <a:t>omplex instruction set computer</a:t>
            </a:r>
            <a:r>
              <a:rPr lang="en-US" dirty="0"/>
              <a:t> (CISC) has many specialized instructions, some of which may only be rarely used in practical programs. </a:t>
            </a:r>
          </a:p>
          <a:p>
            <a:pPr algn="just"/>
            <a:r>
              <a:rPr lang="en-US" dirty="0">
                <a:hlinkClick r:id="rId3" tooltip="Reduced instruction set computer"/>
              </a:rPr>
              <a:t>Reduced instruction set computer</a:t>
            </a:r>
            <a:r>
              <a:rPr lang="en-US" dirty="0"/>
              <a:t> (RISC) </a:t>
            </a:r>
            <a:r>
              <a:rPr lang="en-US" dirty="0">
                <a:highlight>
                  <a:srgbClr val="FFFF00"/>
                </a:highlight>
              </a:rPr>
              <a:t>simplifies the processor by efficiently implementing only the instructions that are frequently used in programs, while the less common operations are implemented as subroutines, having their resulting additional processor execution time offset by infrequent use. </a:t>
            </a:r>
          </a:p>
          <a:p>
            <a:pPr algn="just"/>
            <a:r>
              <a:rPr lang="en-US" dirty="0">
                <a:solidFill>
                  <a:srgbClr val="00B0F0"/>
                </a:solidFill>
                <a:highlight>
                  <a:srgbClr val="FFFF00"/>
                </a:highlight>
              </a:rPr>
              <a:t>V</a:t>
            </a:r>
            <a:r>
              <a:rPr lang="en-US" dirty="0">
                <a:highlight>
                  <a:srgbClr val="FFFF00"/>
                </a:highlight>
                <a:hlinkClick r:id="rId4" tooltip="Very long instruction word"/>
              </a:rPr>
              <a:t>ery long instruction word</a:t>
            </a:r>
            <a:r>
              <a:rPr lang="en-US" dirty="0">
                <a:highlight>
                  <a:srgbClr val="FFFF00"/>
                </a:highlight>
              </a:rPr>
              <a:t> (VLIW) architectures, and the closely related </a:t>
            </a:r>
            <a:r>
              <a:rPr lang="en-US" i="1" dirty="0">
                <a:highlight>
                  <a:srgbClr val="FFFF00"/>
                </a:highlight>
              </a:rPr>
              <a:t>long instruction word</a:t>
            </a:r>
            <a:r>
              <a:rPr lang="en-US" dirty="0">
                <a:highlight>
                  <a:srgbClr val="FFFF00"/>
                </a:highlight>
              </a:rPr>
              <a:t> (LIW) and </a:t>
            </a:r>
            <a:r>
              <a:rPr lang="en-US" i="1" dirty="0">
                <a:highlight>
                  <a:srgbClr val="FFFF00"/>
                </a:highlight>
                <a:hlinkClick r:id="rId5" tooltip="Explicitly parallel instruction computing"/>
              </a:rPr>
              <a:t>explicitly parallel instruction computing</a:t>
            </a:r>
            <a:r>
              <a:rPr lang="en-US" dirty="0">
                <a:highlight>
                  <a:srgbClr val="FFFF00"/>
                </a:highlight>
              </a:rPr>
              <a:t> (EPIC) architectures</a:t>
            </a:r>
            <a:r>
              <a:rPr lang="en-US" dirty="0"/>
              <a:t>. These architectures seek to exploit instruction-level parallelism with less hardware than RISC and CISC by making the compiler responsible for instruction issue and scheduling. </a:t>
            </a:r>
          </a:p>
        </p:txBody>
      </p:sp>
    </p:spTree>
    <p:extLst>
      <p:ext uri="{BB962C8B-B14F-4D97-AF65-F5344CB8AC3E}">
        <p14:creationId xmlns:p14="http://schemas.microsoft.com/office/powerpoint/2010/main" val="2628263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48944"/>
          </a:xfrm>
        </p:spPr>
        <p:txBody>
          <a:bodyPr>
            <a:normAutofit fontScale="90000"/>
          </a:bodyPr>
          <a:lstStyle/>
          <a:p>
            <a:r>
              <a:rPr lang="en-US" dirty="0">
                <a:solidFill>
                  <a:schemeClr val="accent1"/>
                </a:solidFill>
              </a:rPr>
              <a:t>MIPS Instructions</a:t>
            </a:r>
          </a:p>
        </p:txBody>
      </p:sp>
      <p:sp>
        <p:nvSpPr>
          <p:cNvPr id="3" name="Content Placeholder 2"/>
          <p:cNvSpPr>
            <a:spLocks noGrp="1"/>
          </p:cNvSpPr>
          <p:nvPr>
            <p:ph idx="1"/>
          </p:nvPr>
        </p:nvSpPr>
        <p:spPr>
          <a:xfrm>
            <a:off x="457199" y="748944"/>
            <a:ext cx="8509379" cy="5856572"/>
          </a:xfrm>
        </p:spPr>
        <p:txBody>
          <a:bodyPr>
            <a:normAutofit/>
          </a:bodyPr>
          <a:lstStyle/>
          <a:p>
            <a:pPr>
              <a:spcBef>
                <a:spcPts val="0"/>
              </a:spcBef>
            </a:pPr>
            <a:r>
              <a:rPr lang="en-US" dirty="0"/>
              <a:t>Instruction Syntax :</a:t>
            </a:r>
          </a:p>
          <a:p>
            <a:pPr>
              <a:spcBef>
                <a:spcPts val="0"/>
              </a:spcBef>
              <a:buNone/>
            </a:pPr>
            <a:r>
              <a:rPr lang="en-US" dirty="0"/>
              <a:t>			</a:t>
            </a:r>
            <a:r>
              <a:rPr lang="en-US" dirty="0">
                <a:solidFill>
                  <a:srgbClr val="FF0000"/>
                </a:solidFill>
                <a:highlight>
                  <a:srgbClr val="FFFF00"/>
                </a:highlight>
                <a:latin typeface="Courier New" pitchFamily="49" charset="0"/>
                <a:cs typeface="Courier New" pitchFamily="49" charset="0"/>
              </a:rPr>
              <a:t>op </a:t>
            </a:r>
            <a:r>
              <a:rPr lang="en-US" dirty="0" err="1">
                <a:solidFill>
                  <a:srgbClr val="FF0000"/>
                </a:solidFill>
                <a:highlight>
                  <a:srgbClr val="FFFF00"/>
                </a:highlight>
                <a:latin typeface="Courier New" pitchFamily="49" charset="0"/>
                <a:cs typeface="Courier New" pitchFamily="49" charset="0"/>
              </a:rPr>
              <a:t>dst</a:t>
            </a:r>
            <a:r>
              <a:rPr lang="en-US" dirty="0">
                <a:solidFill>
                  <a:srgbClr val="FF0000"/>
                </a:solidFill>
                <a:highlight>
                  <a:srgbClr val="FFFF00"/>
                </a:highlight>
                <a:latin typeface="Courier New" pitchFamily="49" charset="0"/>
                <a:cs typeface="Courier New" pitchFamily="49" charset="0"/>
              </a:rPr>
              <a:t>, src1, src2</a:t>
            </a:r>
          </a:p>
          <a:p>
            <a:pPr lvl="2"/>
            <a:r>
              <a:rPr lang="en-US" dirty="0">
                <a:latin typeface="Courier New" pitchFamily="49" charset="0"/>
                <a:cs typeface="Courier New" pitchFamily="49" charset="0"/>
              </a:rPr>
              <a:t>op</a:t>
            </a:r>
            <a:r>
              <a:rPr lang="en-US" dirty="0"/>
              <a:t> = operation name (“operator”)</a:t>
            </a:r>
          </a:p>
          <a:p>
            <a:pPr lvl="2"/>
            <a:r>
              <a:rPr lang="en-US" dirty="0" err="1">
                <a:latin typeface="Courier New" pitchFamily="49" charset="0"/>
                <a:cs typeface="Courier New" pitchFamily="49" charset="0"/>
              </a:rPr>
              <a:t>dst</a:t>
            </a:r>
            <a:r>
              <a:rPr lang="en-US" dirty="0"/>
              <a:t> = register getting result (“destination”)</a:t>
            </a:r>
          </a:p>
          <a:p>
            <a:pPr lvl="2"/>
            <a:r>
              <a:rPr lang="en-US" dirty="0">
                <a:latin typeface="Courier New" pitchFamily="49" charset="0"/>
                <a:cs typeface="Courier New" pitchFamily="49" charset="0"/>
              </a:rPr>
              <a:t>src1</a:t>
            </a:r>
            <a:r>
              <a:rPr lang="en-US" dirty="0"/>
              <a:t> = first register for operation (“source 1”)</a:t>
            </a:r>
          </a:p>
          <a:p>
            <a:pPr lvl="2"/>
            <a:r>
              <a:rPr lang="en-US" dirty="0">
                <a:latin typeface="Courier New" pitchFamily="49" charset="0"/>
                <a:cs typeface="Courier New" pitchFamily="49" charset="0"/>
              </a:rPr>
              <a:t>src2</a:t>
            </a:r>
            <a:r>
              <a:rPr lang="en-US" dirty="0"/>
              <a:t> = second register for operation (“source 2”)</a:t>
            </a:r>
          </a:p>
          <a:p>
            <a:pPr>
              <a:spcBef>
                <a:spcPts val="0"/>
              </a:spcBef>
            </a:pPr>
            <a:r>
              <a:rPr lang="en-US" dirty="0"/>
              <a:t>Integer Addition (</a:t>
            </a:r>
            <a:r>
              <a:rPr lang="en-US" sz="3000" dirty="0">
                <a:latin typeface="Courier New" pitchFamily="49" charset="0"/>
                <a:cs typeface="Courier New" pitchFamily="49" charset="0"/>
              </a:rPr>
              <a:t>add</a:t>
            </a:r>
            <a:r>
              <a:rPr lang="en-US" dirty="0"/>
              <a:t>)</a:t>
            </a:r>
          </a:p>
          <a:p>
            <a:pPr marL="457200" lvl="1" indent="0">
              <a:spcBef>
                <a:spcPts val="0"/>
              </a:spcBef>
              <a:buNone/>
            </a:pPr>
            <a:r>
              <a:rPr lang="en-US" dirty="0"/>
              <a:t>C:	</a:t>
            </a:r>
            <a:r>
              <a:rPr lang="en-US" dirty="0">
                <a:latin typeface="Courier New" pitchFamily="49" charset="0"/>
                <a:cs typeface="Courier New" pitchFamily="49" charset="0"/>
              </a:rPr>
              <a:t>a = b + c</a:t>
            </a:r>
          </a:p>
          <a:p>
            <a:pPr marL="457200" lvl="1" indent="0">
              <a:spcBef>
                <a:spcPts val="0"/>
              </a:spcBef>
              <a:buNone/>
            </a:pPr>
            <a:r>
              <a:rPr lang="en-US" dirty="0"/>
              <a:t>MIPS: 	</a:t>
            </a:r>
            <a:r>
              <a:rPr lang="en-US" b="1" dirty="0">
                <a:solidFill>
                  <a:srgbClr val="FF0000"/>
                </a:solidFill>
                <a:latin typeface="Courier New" pitchFamily="49" charset="0"/>
                <a:cs typeface="Courier New" pitchFamily="49" charset="0"/>
              </a:rPr>
              <a:t>add  $s1, $s2, $s3</a:t>
            </a:r>
          </a:p>
          <a:p>
            <a:pPr>
              <a:spcBef>
                <a:spcPts val="0"/>
              </a:spcBef>
            </a:pPr>
            <a:r>
              <a:rPr lang="en-US" dirty="0"/>
              <a:t>Integer Subtraction (</a:t>
            </a:r>
            <a:r>
              <a:rPr lang="en-US" sz="3000" dirty="0">
                <a:latin typeface="Courier New" pitchFamily="49" charset="0"/>
                <a:cs typeface="Courier New" pitchFamily="49" charset="0"/>
              </a:rPr>
              <a:t>sub</a:t>
            </a:r>
            <a:r>
              <a:rPr lang="en-US" dirty="0"/>
              <a:t>)</a:t>
            </a:r>
          </a:p>
          <a:p>
            <a:pPr marL="457200" lvl="1" indent="0">
              <a:spcBef>
                <a:spcPts val="0"/>
              </a:spcBef>
              <a:buNone/>
            </a:pPr>
            <a:r>
              <a:rPr lang="en-US" dirty="0"/>
              <a:t>C:	</a:t>
            </a:r>
            <a:r>
              <a:rPr lang="en-US" dirty="0">
                <a:latin typeface="Courier New" pitchFamily="49" charset="0"/>
                <a:cs typeface="Courier New" pitchFamily="49" charset="0"/>
              </a:rPr>
              <a:t>a = b - c</a:t>
            </a:r>
          </a:p>
          <a:p>
            <a:pPr marL="457200" lvl="1" indent="0">
              <a:spcBef>
                <a:spcPts val="0"/>
              </a:spcBef>
              <a:buNone/>
            </a:pPr>
            <a:r>
              <a:rPr lang="en-US" dirty="0"/>
              <a:t>MIPS:	</a:t>
            </a:r>
            <a:r>
              <a:rPr lang="en-US" b="1" dirty="0">
                <a:solidFill>
                  <a:srgbClr val="FF0000"/>
                </a:solidFill>
                <a:latin typeface="Courier New" pitchFamily="49" charset="0"/>
                <a:cs typeface="Courier New" pitchFamily="49" charset="0"/>
              </a:rPr>
              <a:t>sub  $s1, $s2, $s3</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MIPS Instructions Example</a:t>
            </a:r>
          </a:p>
        </p:txBody>
      </p:sp>
      <p:sp>
        <p:nvSpPr>
          <p:cNvPr id="3" name="Content Placeholder 2"/>
          <p:cNvSpPr>
            <a:spLocks noGrp="1"/>
          </p:cNvSpPr>
          <p:nvPr>
            <p:ph idx="1"/>
          </p:nvPr>
        </p:nvSpPr>
        <p:spPr>
          <a:xfrm>
            <a:off x="457200" y="1160061"/>
            <a:ext cx="8577618" cy="4932226"/>
          </a:xfrm>
        </p:spPr>
        <p:txBody>
          <a:bodyPr>
            <a:normAutofit fontScale="92500" lnSpcReduction="10000"/>
          </a:bodyPr>
          <a:lstStyle/>
          <a:p>
            <a:r>
              <a:rPr lang="en-US" dirty="0"/>
              <a:t>Suppose       </a:t>
            </a:r>
            <a:r>
              <a:rPr lang="en-US" sz="2400" dirty="0">
                <a:latin typeface="Courier New"/>
                <a:cs typeface="Courier New"/>
              </a:rPr>
              <a:t>a=$s0</a:t>
            </a:r>
            <a:r>
              <a:rPr lang="en-US" sz="2400" dirty="0"/>
              <a:t>,</a:t>
            </a:r>
            <a:r>
              <a:rPr lang="en-US" sz="2400" b="1" dirty="0">
                <a:latin typeface="+mj-lt"/>
                <a:cs typeface="Courier New"/>
              </a:rPr>
              <a:t> </a:t>
            </a:r>
          </a:p>
          <a:p>
            <a:pPr marL="2228850" lvl="5" indent="0">
              <a:buNone/>
            </a:pPr>
            <a:r>
              <a:rPr lang="en-US" sz="2400" dirty="0">
                <a:latin typeface="Courier New"/>
                <a:cs typeface="Courier New"/>
              </a:rPr>
              <a:t>b=</a:t>
            </a:r>
            <a:r>
              <a:rPr lang="en-US" sz="2400" dirty="0">
                <a:latin typeface="Courier New"/>
                <a:cs typeface="Courier New"/>
                <a:sym typeface="Wingdings" pitchFamily="2" charset="2"/>
              </a:rPr>
              <a:t>$s1</a:t>
            </a:r>
            <a:r>
              <a:rPr lang="en-US" sz="2400" dirty="0"/>
              <a:t>,</a:t>
            </a:r>
            <a:r>
              <a:rPr lang="en-US" sz="2400" b="1" dirty="0">
                <a:latin typeface="+mj-lt"/>
                <a:cs typeface="Courier New"/>
              </a:rPr>
              <a:t> </a:t>
            </a:r>
          </a:p>
          <a:p>
            <a:pPr marL="2228850" lvl="5" indent="0">
              <a:buNone/>
            </a:pPr>
            <a:r>
              <a:rPr lang="en-US" sz="2400" dirty="0">
                <a:latin typeface="Courier New"/>
                <a:cs typeface="Courier New"/>
              </a:rPr>
              <a:t>c</a:t>
            </a:r>
            <a:r>
              <a:rPr lang="en-US" sz="2400" dirty="0">
                <a:latin typeface="Courier New"/>
                <a:cs typeface="Courier New"/>
                <a:sym typeface="Wingdings" pitchFamily="2" charset="2"/>
              </a:rPr>
              <a:t>=$s2</a:t>
            </a:r>
            <a:r>
              <a:rPr lang="en-US" sz="2400" dirty="0"/>
              <a:t>,</a:t>
            </a:r>
            <a:r>
              <a:rPr lang="en-US" sz="2400" b="1" dirty="0">
                <a:latin typeface="+mj-lt"/>
                <a:cs typeface="Courier New"/>
              </a:rPr>
              <a:t> </a:t>
            </a:r>
          </a:p>
          <a:p>
            <a:pPr marL="2228850" lvl="5" indent="0">
              <a:buNone/>
            </a:pPr>
            <a:r>
              <a:rPr lang="en-US" sz="2400" dirty="0">
                <a:latin typeface="Courier New"/>
                <a:cs typeface="Courier New"/>
              </a:rPr>
              <a:t>d=</a:t>
            </a:r>
            <a:r>
              <a:rPr lang="en-US" sz="2400" dirty="0">
                <a:latin typeface="Courier New"/>
                <a:cs typeface="Courier New"/>
                <a:sym typeface="Wingdings" pitchFamily="2" charset="2"/>
              </a:rPr>
              <a:t>$s3</a:t>
            </a:r>
            <a:r>
              <a:rPr lang="en-US" sz="2400" dirty="0"/>
              <a:t>,</a:t>
            </a:r>
            <a:r>
              <a:rPr lang="en-US" sz="2400" b="1" dirty="0">
                <a:cs typeface="Courier New"/>
              </a:rPr>
              <a:t> </a:t>
            </a:r>
            <a:r>
              <a:rPr lang="en-US" sz="2400" dirty="0"/>
              <a:t>and </a:t>
            </a:r>
          </a:p>
          <a:p>
            <a:pPr marL="2228850" lvl="5" indent="0">
              <a:buNone/>
            </a:pPr>
            <a:r>
              <a:rPr lang="en-US" sz="2400" dirty="0">
                <a:latin typeface="Courier New"/>
                <a:cs typeface="Courier New"/>
              </a:rPr>
              <a:t>e=</a:t>
            </a:r>
            <a:r>
              <a:rPr lang="en-US" sz="2400" dirty="0">
                <a:latin typeface="Courier New"/>
                <a:cs typeface="Courier New"/>
                <a:sym typeface="Wingdings" pitchFamily="2" charset="2"/>
              </a:rPr>
              <a:t>$s4</a:t>
            </a:r>
            <a:r>
              <a:rPr lang="en-US" sz="2400" dirty="0">
                <a:latin typeface="+mj-lt"/>
                <a:cs typeface="Courier New"/>
                <a:sym typeface="Wingdings" pitchFamily="2" charset="2"/>
              </a:rPr>
              <a:t>.</a:t>
            </a:r>
            <a:r>
              <a:rPr lang="en-US" sz="2400" dirty="0">
                <a:cs typeface="Courier New"/>
              </a:rPr>
              <a:t>  </a:t>
            </a:r>
          </a:p>
          <a:p>
            <a:r>
              <a:rPr lang="en-US" dirty="0">
                <a:cs typeface="Courier New"/>
              </a:rPr>
              <a:t>Convert the following C statement to MIPS:</a:t>
            </a:r>
          </a:p>
          <a:p>
            <a:pPr>
              <a:buNone/>
            </a:pPr>
            <a:r>
              <a:rPr lang="en-US" dirty="0"/>
              <a:t>		</a:t>
            </a:r>
            <a:r>
              <a:rPr lang="en-US" dirty="0">
                <a:latin typeface="Courier New"/>
                <a:cs typeface="Courier New"/>
              </a:rPr>
              <a:t>a = (b + c) – (d + e);</a:t>
            </a:r>
          </a:p>
          <a:p>
            <a:pPr>
              <a:spcBef>
                <a:spcPts val="2400"/>
              </a:spcBef>
              <a:buNone/>
            </a:pPr>
            <a:r>
              <a:rPr lang="en-US" dirty="0">
                <a:latin typeface="Courier New"/>
                <a:cs typeface="Courier New"/>
              </a:rPr>
              <a:t>		</a:t>
            </a:r>
            <a:r>
              <a:rPr lang="en-US" dirty="0">
                <a:solidFill>
                  <a:srgbClr val="FF0000"/>
                </a:solidFill>
                <a:latin typeface="Courier New"/>
                <a:cs typeface="Courier New"/>
              </a:rPr>
              <a:t>add $t1, $s3, $s4</a:t>
            </a:r>
          </a:p>
          <a:p>
            <a:pPr>
              <a:buNone/>
            </a:pPr>
            <a:r>
              <a:rPr lang="en-US" dirty="0">
                <a:solidFill>
                  <a:srgbClr val="FF0000"/>
                </a:solidFill>
                <a:latin typeface="Courier New"/>
                <a:cs typeface="Courier New"/>
              </a:rPr>
              <a:t>		add $t2, $s1, $s2</a:t>
            </a:r>
          </a:p>
          <a:p>
            <a:pPr>
              <a:buNone/>
            </a:pPr>
            <a:r>
              <a:rPr lang="en-US" dirty="0">
                <a:solidFill>
                  <a:srgbClr val="FF0000"/>
                </a:solidFill>
                <a:latin typeface="Courier New"/>
                <a:cs typeface="Courier New"/>
              </a:rPr>
              <a:t>		sub $s0, $t2, $t1</a:t>
            </a:r>
          </a:p>
          <a:p>
            <a:pPr>
              <a:buNone/>
            </a:pPr>
            <a:endParaRPr lang="en-US" dirty="0"/>
          </a:p>
          <a:p>
            <a:pPr>
              <a:buNone/>
            </a:pPr>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41</a:t>
            </a:fld>
            <a:endParaRPr lang="en-US"/>
          </a:p>
        </p:txBody>
      </p:sp>
      <p:grpSp>
        <p:nvGrpSpPr>
          <p:cNvPr id="22" name="Group 21"/>
          <p:cNvGrpSpPr/>
          <p:nvPr/>
        </p:nvGrpSpPr>
        <p:grpSpPr>
          <a:xfrm>
            <a:off x="6335490" y="3940628"/>
            <a:ext cx="2590146" cy="2415721"/>
            <a:chOff x="6335490" y="3940629"/>
            <a:chExt cx="2808510" cy="1613202"/>
          </a:xfrm>
        </p:grpSpPr>
        <p:cxnSp>
          <p:nvCxnSpPr>
            <p:cNvPr id="8" name="Straight Arrow Connector 7"/>
            <p:cNvCxnSpPr/>
            <p:nvPr/>
          </p:nvCxnSpPr>
          <p:spPr>
            <a:xfrm>
              <a:off x="6335490" y="3940629"/>
              <a:ext cx="10886" cy="158931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379029" y="3984171"/>
              <a:ext cx="2764971" cy="1569660"/>
            </a:xfrm>
            <a:prstGeom prst="rect">
              <a:avLst/>
            </a:prstGeom>
            <a:noFill/>
          </p:spPr>
          <p:txBody>
            <a:bodyPr wrap="square" rtlCol="0">
              <a:spAutoFit/>
            </a:bodyPr>
            <a:lstStyle/>
            <a:p>
              <a:r>
                <a:rPr lang="en-US" sz="2400" dirty="0"/>
                <a:t>Ordering of instructions matters (must follow order of operations)</a:t>
              </a:r>
            </a:p>
          </p:txBody>
        </p:sp>
      </p:grpSp>
    </p:spTree>
    <p:extLst>
      <p:ext uri="{BB962C8B-B14F-4D97-AF65-F5344CB8AC3E}">
        <p14:creationId xmlns:p14="http://schemas.microsoft.com/office/powerpoint/2010/main" val="15727197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Comments in MIPS</a:t>
            </a:r>
          </a:p>
        </p:txBody>
      </p:sp>
      <p:sp>
        <p:nvSpPr>
          <p:cNvPr id="3" name="Content Placeholder 2"/>
          <p:cNvSpPr>
            <a:spLocks noGrp="1"/>
          </p:cNvSpPr>
          <p:nvPr>
            <p:ph idx="1"/>
          </p:nvPr>
        </p:nvSpPr>
        <p:spPr>
          <a:xfrm>
            <a:off x="457200" y="1600200"/>
            <a:ext cx="8229600" cy="4833257"/>
          </a:xfrm>
        </p:spPr>
        <p:txBody>
          <a:bodyPr/>
          <a:lstStyle/>
          <a:p>
            <a:r>
              <a:rPr lang="en-US" dirty="0">
                <a:highlight>
                  <a:srgbClr val="FFFF00"/>
                </a:highlight>
              </a:rPr>
              <a:t>Comments in MIPS follow hash mark (</a:t>
            </a:r>
            <a:r>
              <a:rPr lang="en-US" dirty="0">
                <a:highlight>
                  <a:srgbClr val="FFFF00"/>
                </a:highlight>
                <a:latin typeface="Courier New" pitchFamily="49" charset="0"/>
                <a:cs typeface="Courier New" pitchFamily="49" charset="0"/>
              </a:rPr>
              <a:t>#</a:t>
            </a:r>
            <a:r>
              <a:rPr lang="en-US" dirty="0">
                <a:highlight>
                  <a:srgbClr val="FFFF00"/>
                </a:highlight>
              </a:rPr>
              <a:t>) until the end of line</a:t>
            </a:r>
          </a:p>
          <a:p>
            <a:pPr lvl="1"/>
            <a:r>
              <a:rPr lang="en-US" dirty="0">
                <a:latin typeface="+mj-lt"/>
                <a:cs typeface="Courier New"/>
              </a:rPr>
              <a:t>Improves readability and helps you keep track of variables/registers!</a:t>
            </a:r>
          </a:p>
          <a:p>
            <a:pPr>
              <a:spcBef>
                <a:spcPts val="2400"/>
              </a:spcBef>
              <a:buNone/>
            </a:pPr>
            <a:r>
              <a:rPr lang="en-US" sz="2800" dirty="0">
                <a:latin typeface="Courier New" pitchFamily="49" charset="0"/>
                <a:cs typeface="Courier New" pitchFamily="49" charset="0"/>
              </a:rPr>
              <a:t>	  add $t1, $s3, $s4	</a:t>
            </a:r>
            <a:r>
              <a:rPr lang="en-US" sz="2800" dirty="0">
                <a:solidFill>
                  <a:srgbClr val="FF0000"/>
                </a:solidFill>
                <a:latin typeface="Courier New" pitchFamily="49" charset="0"/>
                <a:cs typeface="Courier New" pitchFamily="49" charset="0"/>
              </a:rPr>
              <a:t># $t1=</a:t>
            </a:r>
            <a:r>
              <a:rPr lang="en-US" sz="2800" dirty="0" err="1">
                <a:solidFill>
                  <a:srgbClr val="FF0000"/>
                </a:solidFill>
                <a:latin typeface="Courier New" pitchFamily="49" charset="0"/>
                <a:cs typeface="Courier New" pitchFamily="49" charset="0"/>
              </a:rPr>
              <a:t>d+e</a:t>
            </a:r>
            <a:endParaRPr lang="en-US" sz="2800" dirty="0">
              <a:solidFill>
                <a:srgbClr val="FF0000"/>
              </a:solidFill>
              <a:latin typeface="Courier New" pitchFamily="49" charset="0"/>
              <a:cs typeface="Courier New" pitchFamily="49" charset="0"/>
            </a:endParaRPr>
          </a:p>
          <a:p>
            <a:pPr>
              <a:buNone/>
            </a:pPr>
            <a:r>
              <a:rPr lang="en-US" sz="2800" dirty="0">
                <a:latin typeface="Courier New" pitchFamily="49" charset="0"/>
                <a:cs typeface="Courier New" pitchFamily="49" charset="0"/>
              </a:rPr>
              <a:t>	  add $t2, $s1, $s2	</a:t>
            </a:r>
            <a:r>
              <a:rPr lang="en-US" sz="2800" dirty="0">
                <a:solidFill>
                  <a:srgbClr val="FF0000"/>
                </a:solidFill>
                <a:latin typeface="Courier New" pitchFamily="49" charset="0"/>
                <a:cs typeface="Courier New" pitchFamily="49" charset="0"/>
              </a:rPr>
              <a:t># $t2=</a:t>
            </a:r>
            <a:r>
              <a:rPr lang="en-US" sz="2800" dirty="0" err="1">
                <a:solidFill>
                  <a:srgbClr val="FF0000"/>
                </a:solidFill>
                <a:latin typeface="Courier New" pitchFamily="49" charset="0"/>
                <a:cs typeface="Courier New" pitchFamily="49" charset="0"/>
              </a:rPr>
              <a:t>b+c</a:t>
            </a:r>
            <a:endParaRPr lang="en-US" sz="2800" dirty="0">
              <a:solidFill>
                <a:srgbClr val="FF0000"/>
              </a:solidFill>
              <a:latin typeface="Courier New" pitchFamily="49" charset="0"/>
              <a:cs typeface="Courier New" pitchFamily="49" charset="0"/>
            </a:endParaRPr>
          </a:p>
          <a:p>
            <a:pPr>
              <a:buNone/>
            </a:pPr>
            <a:r>
              <a:rPr lang="en-US" sz="2800" dirty="0">
                <a:latin typeface="Courier New" pitchFamily="49" charset="0"/>
                <a:cs typeface="Courier New" pitchFamily="49" charset="0"/>
              </a:rPr>
              <a:t>	  sub $s0, $t2, $t1	</a:t>
            </a:r>
            <a:r>
              <a:rPr lang="en-US" sz="2800" dirty="0">
                <a:solidFill>
                  <a:srgbClr val="FF0000"/>
                </a:solidFill>
                <a:latin typeface="Courier New" pitchFamily="49" charset="0"/>
                <a:cs typeface="Courier New" pitchFamily="49" charset="0"/>
              </a:rPr>
              <a:t># a=(</a:t>
            </a:r>
            <a:r>
              <a:rPr lang="en-US" sz="2800" dirty="0" err="1">
                <a:solidFill>
                  <a:srgbClr val="FF0000"/>
                </a:solidFill>
                <a:latin typeface="Courier New" pitchFamily="49" charset="0"/>
                <a:cs typeface="Courier New" pitchFamily="49" charset="0"/>
              </a:rPr>
              <a:t>b+c</a:t>
            </a:r>
            <a:r>
              <a:rPr lang="en-US" sz="2800" dirty="0">
                <a:solidFill>
                  <a:srgbClr val="FF0000"/>
                </a:solidFill>
                <a:latin typeface="Courier New" pitchFamily="49" charset="0"/>
                <a:cs typeface="Courier New" pitchFamily="49" charset="0"/>
              </a:rPr>
              <a:t>)-(</a:t>
            </a:r>
            <a:r>
              <a:rPr lang="en-US" sz="2800" dirty="0" err="1">
                <a:solidFill>
                  <a:srgbClr val="FF0000"/>
                </a:solidFill>
                <a:latin typeface="Courier New" pitchFamily="49" charset="0"/>
                <a:cs typeface="Courier New" pitchFamily="49" charset="0"/>
              </a:rPr>
              <a:t>d+e</a:t>
            </a:r>
            <a:r>
              <a:rPr lang="en-US" sz="2800" dirty="0">
                <a:solidFill>
                  <a:srgbClr val="FF0000"/>
                </a:solidFill>
                <a:latin typeface="Courier New" pitchFamily="49" charset="0"/>
                <a:cs typeface="Courier New" pitchFamily="49" charset="0"/>
              </a:rPr>
              <a:t>)</a:t>
            </a:r>
          </a:p>
          <a:p>
            <a:pPr>
              <a:buNone/>
            </a:pPr>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42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The Zero Register</a:t>
            </a:r>
          </a:p>
        </p:txBody>
      </p:sp>
      <p:sp>
        <p:nvSpPr>
          <p:cNvPr id="3" name="Content Placeholder 2"/>
          <p:cNvSpPr>
            <a:spLocks noGrp="1"/>
          </p:cNvSpPr>
          <p:nvPr>
            <p:ph idx="1"/>
          </p:nvPr>
        </p:nvSpPr>
        <p:spPr/>
        <p:txBody>
          <a:bodyPr/>
          <a:lstStyle/>
          <a:p>
            <a:r>
              <a:rPr lang="en-US" dirty="0"/>
              <a:t>Zero appears so often in code and is so useful that it has its own register!</a:t>
            </a:r>
          </a:p>
          <a:p>
            <a:r>
              <a:rPr lang="en-US" dirty="0">
                <a:highlight>
                  <a:srgbClr val="FFFF00"/>
                </a:highlight>
              </a:rPr>
              <a:t>Register zero (</a:t>
            </a:r>
            <a:r>
              <a:rPr lang="en-US" sz="3000" dirty="0">
                <a:solidFill>
                  <a:srgbClr val="FF0000"/>
                </a:solidFill>
                <a:highlight>
                  <a:srgbClr val="FFFF00"/>
                </a:highlight>
                <a:latin typeface="Courier New" pitchFamily="49" charset="0"/>
                <a:cs typeface="Courier New" pitchFamily="49" charset="0"/>
              </a:rPr>
              <a:t>$0</a:t>
            </a:r>
            <a:r>
              <a:rPr lang="en-US" dirty="0">
                <a:solidFill>
                  <a:srgbClr val="FF0000"/>
                </a:solidFill>
                <a:highlight>
                  <a:srgbClr val="FFFF00"/>
                </a:highlight>
                <a:latin typeface="+mj-lt"/>
                <a:cs typeface="Courier New" pitchFamily="49" charset="0"/>
              </a:rPr>
              <a:t> </a:t>
            </a:r>
            <a:r>
              <a:rPr lang="en-US" dirty="0">
                <a:highlight>
                  <a:srgbClr val="FFFF00"/>
                </a:highlight>
              </a:rPr>
              <a:t>or</a:t>
            </a:r>
            <a:r>
              <a:rPr lang="en-US" dirty="0">
                <a:solidFill>
                  <a:srgbClr val="FF0000"/>
                </a:solidFill>
                <a:highlight>
                  <a:srgbClr val="FFFF00"/>
                </a:highlight>
              </a:rPr>
              <a:t> </a:t>
            </a:r>
            <a:r>
              <a:rPr lang="en-US" sz="3000" dirty="0">
                <a:solidFill>
                  <a:srgbClr val="FF0000"/>
                </a:solidFill>
                <a:highlight>
                  <a:srgbClr val="FFFF00"/>
                </a:highlight>
                <a:latin typeface="Courier New" pitchFamily="49" charset="0"/>
                <a:cs typeface="Courier New" pitchFamily="49" charset="0"/>
              </a:rPr>
              <a:t>$zero</a:t>
            </a:r>
            <a:r>
              <a:rPr lang="en-US" dirty="0">
                <a:highlight>
                  <a:srgbClr val="FFFF00"/>
                </a:highlight>
              </a:rPr>
              <a:t>) always has the value 0 and cannot be changed!</a:t>
            </a:r>
          </a:p>
          <a:p>
            <a:pPr lvl="1"/>
            <a:r>
              <a:rPr lang="en-US" dirty="0"/>
              <a:t>i.e. any instruction with </a:t>
            </a:r>
            <a:r>
              <a:rPr lang="en-US" sz="2600" dirty="0">
                <a:latin typeface="Courier New" pitchFamily="49" charset="0"/>
                <a:cs typeface="Courier New" pitchFamily="49" charset="0"/>
              </a:rPr>
              <a:t>$0</a:t>
            </a:r>
            <a:r>
              <a:rPr lang="en-US" dirty="0"/>
              <a:t> as </a:t>
            </a:r>
            <a:r>
              <a:rPr lang="en-US" sz="2600" dirty="0" err="1">
                <a:latin typeface="Courier New" pitchFamily="49" charset="0"/>
                <a:cs typeface="Courier New" pitchFamily="49" charset="0"/>
              </a:rPr>
              <a:t>dst</a:t>
            </a:r>
            <a:r>
              <a:rPr lang="en-US" dirty="0"/>
              <a:t> has no effect</a:t>
            </a:r>
          </a:p>
          <a:p>
            <a:r>
              <a:rPr lang="en-US" dirty="0"/>
              <a:t>Example Uses:</a:t>
            </a:r>
          </a:p>
          <a:p>
            <a:pPr lvl="1"/>
            <a:r>
              <a:rPr lang="en-US" sz="2600" dirty="0">
                <a:latin typeface="Courier New" pitchFamily="49" charset="0"/>
                <a:cs typeface="Courier New" pitchFamily="49" charset="0"/>
              </a:rPr>
              <a:t>add  $s3,  $0,  $0  # c=0</a:t>
            </a:r>
          </a:p>
          <a:p>
            <a:pPr lvl="1"/>
            <a:r>
              <a:rPr lang="en-US" sz="2600" dirty="0">
                <a:latin typeface="Courier New" pitchFamily="49" charset="0"/>
                <a:cs typeface="Courier New" pitchFamily="49" charset="0"/>
              </a:rPr>
              <a:t>add  $s1, $s2,  $0  # a=b</a:t>
            </a:r>
          </a:p>
          <a:p>
            <a:pPr lvl="1"/>
            <a:endParaRPr lang="en-US" dirty="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1"/>
                </a:solidFill>
              </a:rPr>
              <a:t>Immediates</a:t>
            </a:r>
            <a:endParaRPr lang="en-US" dirty="0">
              <a:solidFill>
                <a:schemeClr val="accent1"/>
              </a:solidFill>
            </a:endParaRPr>
          </a:p>
        </p:txBody>
      </p:sp>
      <p:sp>
        <p:nvSpPr>
          <p:cNvPr id="3" name="Content Placeholder 2"/>
          <p:cNvSpPr>
            <a:spLocks noGrp="1"/>
          </p:cNvSpPr>
          <p:nvPr>
            <p:ph idx="1"/>
          </p:nvPr>
        </p:nvSpPr>
        <p:spPr>
          <a:xfrm>
            <a:off x="457200" y="1600200"/>
            <a:ext cx="8229600" cy="4974771"/>
          </a:xfrm>
        </p:spPr>
        <p:txBody>
          <a:bodyPr>
            <a:normAutofit/>
          </a:bodyPr>
          <a:lstStyle/>
          <a:p>
            <a:r>
              <a:rPr lang="en-US" dirty="0">
                <a:highlight>
                  <a:srgbClr val="FFFF00"/>
                </a:highlight>
              </a:rPr>
              <a:t>Numerical constants are called </a:t>
            </a:r>
            <a:r>
              <a:rPr lang="en-US" dirty="0" err="1">
                <a:solidFill>
                  <a:srgbClr val="FF0000"/>
                </a:solidFill>
                <a:highlight>
                  <a:srgbClr val="FFFF00"/>
                </a:highlight>
              </a:rPr>
              <a:t>immediates</a:t>
            </a:r>
            <a:endParaRPr lang="en-US" dirty="0">
              <a:solidFill>
                <a:srgbClr val="FF0000"/>
              </a:solidFill>
              <a:highlight>
                <a:srgbClr val="FFFF00"/>
              </a:highlight>
            </a:endParaRPr>
          </a:p>
          <a:p>
            <a:r>
              <a:rPr lang="en-US" dirty="0"/>
              <a:t>Separate instruction syntax for </a:t>
            </a:r>
            <a:r>
              <a:rPr lang="en-US" dirty="0" err="1"/>
              <a:t>immediates</a:t>
            </a:r>
            <a:r>
              <a:rPr lang="en-US" dirty="0"/>
              <a:t>:</a:t>
            </a:r>
          </a:p>
          <a:p>
            <a:pPr>
              <a:buNone/>
            </a:pP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opi</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dst</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src</a:t>
            </a:r>
            <a:r>
              <a:rPr lang="en-US" dirty="0">
                <a:solidFill>
                  <a:srgbClr val="FF0000"/>
                </a:solidFill>
                <a:latin typeface="Courier New" pitchFamily="49" charset="0"/>
                <a:cs typeface="Courier New" pitchFamily="49" charset="0"/>
              </a:rPr>
              <a:t>, </a:t>
            </a:r>
            <a:r>
              <a:rPr lang="en-US" dirty="0" err="1">
                <a:solidFill>
                  <a:srgbClr val="FF0000"/>
                </a:solidFill>
                <a:latin typeface="Courier New" pitchFamily="49" charset="0"/>
                <a:cs typeface="Courier New" pitchFamily="49" charset="0"/>
              </a:rPr>
              <a:t>imm</a:t>
            </a:r>
            <a:endParaRPr lang="en-US" dirty="0"/>
          </a:p>
          <a:p>
            <a:pPr marL="457200" lvl="1" indent="0">
              <a:buNone/>
            </a:pPr>
            <a:r>
              <a:rPr lang="en-US" sz="2400" dirty="0"/>
              <a:t>Operation names end with ‘</a:t>
            </a:r>
            <a:r>
              <a:rPr lang="en-US" sz="2400" dirty="0" err="1">
                <a:latin typeface="Courier New" pitchFamily="49" charset="0"/>
                <a:cs typeface="Courier New" pitchFamily="49" charset="0"/>
              </a:rPr>
              <a:t>i</a:t>
            </a:r>
            <a:r>
              <a:rPr lang="en-US" sz="2400" dirty="0"/>
              <a:t>’, replace 2</a:t>
            </a:r>
            <a:r>
              <a:rPr lang="en-US" sz="2400" baseline="30000" dirty="0"/>
              <a:t>nd</a:t>
            </a:r>
            <a:r>
              <a:rPr lang="en-US" sz="2400" dirty="0"/>
              <a:t> source register with an immediate </a:t>
            </a:r>
          </a:p>
          <a:p>
            <a:pPr marL="457200" lvl="1" indent="0">
              <a:buNone/>
            </a:pPr>
            <a:r>
              <a:rPr lang="en-US" dirty="0"/>
              <a:t>Example Uses:</a:t>
            </a:r>
          </a:p>
          <a:p>
            <a:pPr marL="457200" lvl="1" indent="0">
              <a:buNone/>
            </a:pPr>
            <a:r>
              <a:rPr lang="en-US" sz="2600" dirty="0" err="1">
                <a:latin typeface="Courier New" pitchFamily="49" charset="0"/>
                <a:cs typeface="Courier New" pitchFamily="49" charset="0"/>
              </a:rPr>
              <a:t>addi</a:t>
            </a:r>
            <a:r>
              <a:rPr lang="en-US" sz="2600" dirty="0">
                <a:latin typeface="Courier New" pitchFamily="49" charset="0"/>
                <a:cs typeface="Courier New" pitchFamily="49" charset="0"/>
              </a:rPr>
              <a:t> $s1, $s2, </a:t>
            </a:r>
            <a:r>
              <a:rPr lang="en-US" sz="2600" dirty="0">
                <a:highlight>
                  <a:srgbClr val="FFFF00"/>
                </a:highlight>
                <a:latin typeface="Courier New" pitchFamily="49" charset="0"/>
                <a:cs typeface="Courier New" pitchFamily="49" charset="0"/>
              </a:rPr>
              <a:t>5</a:t>
            </a:r>
            <a:r>
              <a:rPr lang="en-US" sz="2600" dirty="0">
                <a:latin typeface="Courier New" pitchFamily="49" charset="0"/>
                <a:cs typeface="Courier New" pitchFamily="49" charset="0"/>
              </a:rPr>
              <a:t>  # a=b+5</a:t>
            </a:r>
          </a:p>
          <a:p>
            <a:pPr marL="457200" lvl="1" indent="0">
              <a:buNone/>
            </a:pPr>
            <a:r>
              <a:rPr lang="en-US" sz="2600" dirty="0" err="1">
                <a:latin typeface="Courier New" pitchFamily="49" charset="0"/>
                <a:cs typeface="Courier New" pitchFamily="49" charset="0"/>
              </a:rPr>
              <a:t>addi</a:t>
            </a:r>
            <a:r>
              <a:rPr lang="en-US" sz="2600" dirty="0">
                <a:latin typeface="Courier New" pitchFamily="49" charset="0"/>
                <a:cs typeface="Courier New" pitchFamily="49" charset="0"/>
              </a:rPr>
              <a:t> $s3, $s3, 1  # </a:t>
            </a:r>
            <a:r>
              <a:rPr lang="en-US" sz="2600" dirty="0" err="1">
                <a:latin typeface="Courier New" pitchFamily="49" charset="0"/>
                <a:cs typeface="Courier New" pitchFamily="49" charset="0"/>
              </a:rPr>
              <a:t>c++</a:t>
            </a:r>
            <a:endParaRPr lang="en-US" sz="2600" dirty="0">
              <a:latin typeface="Courier New" pitchFamily="49" charset="0"/>
              <a:cs typeface="Courier New" pitchFamily="49" charset="0"/>
            </a:endParaRP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solidFill>
                  <a:schemeClr val="accent1"/>
                </a:solidFill>
              </a:rPr>
              <a:t>Data Transfer</a:t>
            </a:r>
          </a:p>
        </p:txBody>
      </p:sp>
      <p:sp>
        <p:nvSpPr>
          <p:cNvPr id="3" name="Content Placeholder 2"/>
          <p:cNvSpPr>
            <a:spLocks noGrp="1"/>
          </p:cNvSpPr>
          <p:nvPr>
            <p:ph idx="1"/>
          </p:nvPr>
        </p:nvSpPr>
        <p:spPr>
          <a:xfrm>
            <a:off x="457200" y="1282535"/>
            <a:ext cx="8229600" cy="5438939"/>
          </a:xfrm>
        </p:spPr>
        <p:txBody>
          <a:bodyPr>
            <a:normAutofit/>
          </a:bodyPr>
          <a:lstStyle/>
          <a:p>
            <a:pPr marL="457200" lvl="1" indent="0">
              <a:buNone/>
            </a:pPr>
            <a:r>
              <a:rPr lang="en-US" sz="4000" b="1" dirty="0">
                <a:solidFill>
                  <a:srgbClr val="FF0000"/>
                </a:solidFill>
                <a:highlight>
                  <a:srgbClr val="FFFF00"/>
                </a:highlight>
                <a:latin typeface="+mj-lt"/>
                <a:ea typeface="ＭＳ Ｐゴシック" pitchFamily="34" charset="-128"/>
              </a:rPr>
              <a:t>Store</a:t>
            </a:r>
            <a:r>
              <a:rPr lang="en-US" sz="4000" dirty="0">
                <a:highlight>
                  <a:srgbClr val="FFFF00"/>
                </a:highlight>
                <a:latin typeface="+mj-lt"/>
                <a:ea typeface="ＭＳ Ｐゴシック" pitchFamily="34" charset="-128"/>
              </a:rPr>
              <a:t>:  register to memory</a:t>
            </a:r>
          </a:p>
          <a:p>
            <a:pPr marL="457200" lvl="1" indent="0">
              <a:buNone/>
            </a:pPr>
            <a:r>
              <a:rPr lang="en-US" sz="4000" b="1" dirty="0">
                <a:solidFill>
                  <a:srgbClr val="FF0000"/>
                </a:solidFill>
                <a:highlight>
                  <a:srgbClr val="FFFF00"/>
                </a:highlight>
                <a:latin typeface="+mj-lt"/>
                <a:ea typeface="ＭＳ Ｐゴシック" pitchFamily="34" charset="-128"/>
              </a:rPr>
              <a:t>Load</a:t>
            </a:r>
            <a:r>
              <a:rPr lang="en-US" sz="4000" dirty="0">
                <a:highlight>
                  <a:srgbClr val="FFFF00"/>
                </a:highlight>
                <a:latin typeface="+mj-lt"/>
                <a:ea typeface="ＭＳ Ｐゴシック" pitchFamily="34" charset="-128"/>
              </a:rPr>
              <a:t>:  register from memory</a:t>
            </a:r>
          </a:p>
          <a:p>
            <a:r>
              <a:rPr lang="en-US" dirty="0">
                <a:solidFill>
                  <a:srgbClr val="FF0000"/>
                </a:solidFill>
              </a:rPr>
              <a:t>Load Word </a:t>
            </a:r>
          </a:p>
          <a:p>
            <a:pPr marL="0" indent="0">
              <a:buNone/>
            </a:pPr>
            <a:r>
              <a:rPr lang="en-US" dirty="0"/>
              <a:t>Reads data FROM memory and places it into </a:t>
            </a:r>
            <a:r>
              <a:rPr lang="en-US" sz="2600" dirty="0" err="1">
                <a:latin typeface="Courier New" pitchFamily="49" charset="0"/>
                <a:cs typeface="Courier New" pitchFamily="49" charset="0"/>
              </a:rPr>
              <a:t>reg</a:t>
            </a:r>
            <a:endParaRPr lang="en-US" sz="2600" dirty="0">
              <a:latin typeface="Courier New" pitchFamily="49" charset="0"/>
              <a:cs typeface="Courier New" pitchFamily="49" charset="0"/>
            </a:endParaRPr>
          </a:p>
          <a:p>
            <a:r>
              <a:rPr lang="en-US" dirty="0">
                <a:solidFill>
                  <a:srgbClr val="FF0000"/>
                </a:solidFill>
              </a:rPr>
              <a:t>Store Word </a:t>
            </a:r>
          </a:p>
          <a:p>
            <a:pPr marL="0" indent="0">
              <a:buNone/>
            </a:pPr>
            <a:r>
              <a:rPr lang="en-US" dirty="0">
                <a:highlight>
                  <a:srgbClr val="FFFF00"/>
                </a:highlight>
              </a:rPr>
              <a:t>Saves contents of a </a:t>
            </a:r>
            <a:r>
              <a:rPr lang="en-US" sz="2600" dirty="0" err="1">
                <a:highlight>
                  <a:srgbClr val="FFFF00"/>
                </a:highlight>
                <a:latin typeface="Courier New" pitchFamily="49" charset="0"/>
                <a:cs typeface="Courier New" pitchFamily="49" charset="0"/>
              </a:rPr>
              <a:t>reg</a:t>
            </a:r>
            <a:r>
              <a:rPr lang="en-US" dirty="0">
                <a:highlight>
                  <a:srgbClr val="FFFF00"/>
                </a:highlight>
              </a:rPr>
              <a:t> and stores it to memory</a:t>
            </a:r>
            <a:endParaRPr lang="en-US" sz="4000" dirty="0">
              <a:highlight>
                <a:srgbClr val="FFFF00"/>
              </a:highlight>
              <a:latin typeface="+mj-lt"/>
              <a:ea typeface="ＭＳ Ｐゴシック" pitchFamily="34" charset="-128"/>
            </a:endParaRPr>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45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8383"/>
            <a:ext cx="8229600" cy="711014"/>
          </a:xfrm>
        </p:spPr>
        <p:txBody>
          <a:bodyPr>
            <a:normAutofit fontScale="90000"/>
          </a:bodyPr>
          <a:lstStyle/>
          <a:p>
            <a:r>
              <a:rPr lang="en-US" dirty="0">
                <a:solidFill>
                  <a:schemeClr val="accent1"/>
                </a:solidFill>
              </a:rPr>
              <a:t>Data Transfer</a:t>
            </a:r>
          </a:p>
        </p:txBody>
      </p:sp>
      <p:sp>
        <p:nvSpPr>
          <p:cNvPr id="3" name="Content Placeholder 2"/>
          <p:cNvSpPr>
            <a:spLocks noGrp="1"/>
          </p:cNvSpPr>
          <p:nvPr>
            <p:ph idx="1"/>
          </p:nvPr>
        </p:nvSpPr>
        <p:spPr>
          <a:xfrm>
            <a:off x="201881" y="819398"/>
            <a:ext cx="8787740" cy="5902078"/>
          </a:xfrm>
        </p:spPr>
        <p:txBody>
          <a:bodyPr>
            <a:normAutofit fontScale="92500" lnSpcReduction="20000"/>
          </a:bodyPr>
          <a:lstStyle/>
          <a:p>
            <a:r>
              <a:rPr lang="en-US" dirty="0"/>
              <a:t>Instruction syntax for data transfer between </a:t>
            </a:r>
          </a:p>
          <a:p>
            <a:pPr marL="0" indent="0">
              <a:buNone/>
            </a:pPr>
            <a:r>
              <a:rPr lang="en-US" dirty="0"/>
              <a:t>               </a:t>
            </a:r>
            <a:r>
              <a:rPr lang="en-US" dirty="0">
                <a:solidFill>
                  <a:srgbClr val="7030A0"/>
                </a:solidFill>
              </a:rPr>
              <a:t>Register and Memory</a:t>
            </a:r>
          </a:p>
          <a:p>
            <a:pPr>
              <a:spcBef>
                <a:spcPts val="1200"/>
              </a:spcBef>
              <a:buNone/>
            </a:pPr>
            <a:r>
              <a:rPr lang="en-US" dirty="0">
                <a:solidFill>
                  <a:srgbClr val="FF0000"/>
                </a:solidFill>
                <a:latin typeface="Courier New" pitchFamily="49" charset="0"/>
                <a:cs typeface="Courier New" pitchFamily="49" charset="0"/>
              </a:rPr>
              <a:t>		</a:t>
            </a:r>
            <a:r>
              <a:rPr lang="en-US" dirty="0">
                <a:solidFill>
                  <a:srgbClr val="FF0000"/>
                </a:solidFill>
                <a:highlight>
                  <a:srgbClr val="FFFF00"/>
                </a:highlight>
                <a:latin typeface="Courier New" pitchFamily="49" charset="0"/>
                <a:cs typeface="Courier New" pitchFamily="49" charset="0"/>
              </a:rPr>
              <a:t>op </a:t>
            </a:r>
            <a:r>
              <a:rPr lang="en-US" dirty="0" err="1">
                <a:solidFill>
                  <a:srgbClr val="FF0000"/>
                </a:solidFill>
                <a:highlight>
                  <a:srgbClr val="FFFF00"/>
                </a:highlight>
                <a:latin typeface="Courier New" pitchFamily="49" charset="0"/>
                <a:cs typeface="Courier New" pitchFamily="49" charset="0"/>
              </a:rPr>
              <a:t>reg</a:t>
            </a:r>
            <a:r>
              <a:rPr lang="en-US" dirty="0">
                <a:solidFill>
                  <a:srgbClr val="FF0000"/>
                </a:solidFill>
                <a:highlight>
                  <a:srgbClr val="FFFF00"/>
                </a:highlight>
                <a:latin typeface="Courier New" pitchFamily="49" charset="0"/>
                <a:cs typeface="Courier New" pitchFamily="49" charset="0"/>
              </a:rPr>
              <a:t>, off(</a:t>
            </a:r>
            <a:r>
              <a:rPr lang="en-US" dirty="0" err="1">
                <a:solidFill>
                  <a:srgbClr val="FF0000"/>
                </a:solidFill>
                <a:highlight>
                  <a:srgbClr val="FFFF00"/>
                </a:highlight>
                <a:latin typeface="Courier New" pitchFamily="49" charset="0"/>
                <a:cs typeface="Courier New" pitchFamily="49" charset="0"/>
              </a:rPr>
              <a:t>bAddr</a:t>
            </a:r>
            <a:r>
              <a:rPr lang="en-US" dirty="0">
                <a:solidFill>
                  <a:srgbClr val="FF0000"/>
                </a:solidFill>
                <a:highlight>
                  <a:srgbClr val="FFFF00"/>
                </a:highlight>
                <a:latin typeface="Courier New" pitchFamily="49" charset="0"/>
                <a:cs typeface="Courier New" pitchFamily="49" charset="0"/>
              </a:rPr>
              <a:t>)</a:t>
            </a:r>
            <a:endParaRPr lang="en-US" dirty="0">
              <a:highlight>
                <a:srgbClr val="FFFF00"/>
              </a:highlight>
            </a:endParaRPr>
          </a:p>
          <a:p>
            <a:pPr lvl="1">
              <a:spcBef>
                <a:spcPts val="1200"/>
              </a:spcBef>
            </a:pPr>
            <a:r>
              <a:rPr lang="en-US" sz="2400" dirty="0">
                <a:latin typeface="Courier New" pitchFamily="49" charset="0"/>
                <a:cs typeface="Courier New" pitchFamily="49" charset="0"/>
              </a:rPr>
              <a:t>op</a:t>
            </a:r>
            <a:r>
              <a:rPr lang="en-US" sz="2400" dirty="0"/>
              <a:t> = operation name (“operator”)</a:t>
            </a:r>
          </a:p>
          <a:p>
            <a:pPr lvl="1"/>
            <a:r>
              <a:rPr lang="en-US" sz="2400" dirty="0" err="1">
                <a:latin typeface="Courier New" pitchFamily="49" charset="0"/>
                <a:cs typeface="Courier New" pitchFamily="49" charset="0"/>
              </a:rPr>
              <a:t>reg</a:t>
            </a:r>
            <a:r>
              <a:rPr lang="en-US" sz="2400" dirty="0"/>
              <a:t> = register for operation source or destination</a:t>
            </a:r>
          </a:p>
          <a:p>
            <a:pPr lvl="1"/>
            <a:r>
              <a:rPr lang="en-US" sz="2400" dirty="0" err="1">
                <a:latin typeface="Courier New" pitchFamily="49" charset="0"/>
                <a:cs typeface="Courier New" pitchFamily="49" charset="0"/>
              </a:rPr>
              <a:t>bAddr</a:t>
            </a:r>
            <a:r>
              <a:rPr lang="en-US" sz="2400" dirty="0"/>
              <a:t> = register with pointer to memory (“base address”)</a:t>
            </a:r>
          </a:p>
          <a:p>
            <a:pPr lvl="1"/>
            <a:r>
              <a:rPr lang="en-US" sz="2400" dirty="0">
                <a:latin typeface="Courier New" pitchFamily="49" charset="0"/>
                <a:cs typeface="Courier New" pitchFamily="49" charset="0"/>
              </a:rPr>
              <a:t>off</a:t>
            </a:r>
            <a:r>
              <a:rPr lang="en-US" sz="2400" dirty="0"/>
              <a:t> = address offset (immediate) in bytes (“offset”)</a:t>
            </a:r>
          </a:p>
          <a:p>
            <a:pPr>
              <a:spcBef>
                <a:spcPts val="1200"/>
              </a:spcBef>
            </a:pPr>
            <a:r>
              <a:rPr lang="en-US" dirty="0">
                <a:highlight>
                  <a:srgbClr val="FFFF00"/>
                </a:highlight>
              </a:rPr>
              <a:t>Accesses memory at address </a:t>
            </a:r>
            <a:r>
              <a:rPr lang="en-US" sz="3000" dirty="0" err="1">
                <a:solidFill>
                  <a:srgbClr val="FF0000"/>
                </a:solidFill>
                <a:highlight>
                  <a:srgbClr val="FFFF00"/>
                </a:highlight>
                <a:latin typeface="Courier New" pitchFamily="49" charset="0"/>
                <a:cs typeface="Courier New" pitchFamily="49" charset="0"/>
              </a:rPr>
              <a:t>bAddr+off</a:t>
            </a:r>
            <a:endParaRPr lang="en-US" sz="3000" dirty="0">
              <a:solidFill>
                <a:srgbClr val="FF0000"/>
              </a:solidFill>
              <a:highlight>
                <a:srgbClr val="FFFF00"/>
              </a:highlight>
              <a:latin typeface="Courier New" pitchFamily="49" charset="0"/>
              <a:cs typeface="Courier New" pitchFamily="49" charset="0"/>
            </a:endParaRPr>
          </a:p>
          <a:p>
            <a:r>
              <a:rPr lang="en-US" dirty="0">
                <a:solidFill>
                  <a:srgbClr val="FF0000"/>
                </a:solidFill>
              </a:rPr>
              <a:t>Load Word: </a:t>
            </a:r>
            <a:r>
              <a:rPr lang="en-US" dirty="0" err="1">
                <a:highlight>
                  <a:srgbClr val="FFFF00"/>
                </a:highlight>
                <a:latin typeface="Courier New"/>
                <a:cs typeface="Courier New"/>
              </a:rPr>
              <a:t>lw</a:t>
            </a:r>
            <a:r>
              <a:rPr lang="en-US" dirty="0">
                <a:highlight>
                  <a:srgbClr val="FFFF00"/>
                </a:highlight>
                <a:latin typeface="Courier New"/>
                <a:cs typeface="Courier New"/>
              </a:rPr>
              <a:t>  $t0,</a:t>
            </a:r>
            <a:r>
              <a:rPr lang="en-US" dirty="0">
                <a:solidFill>
                  <a:srgbClr val="FF0000"/>
                </a:solidFill>
                <a:highlight>
                  <a:srgbClr val="FFFF00"/>
                </a:highlight>
                <a:latin typeface="Courier New"/>
                <a:cs typeface="Courier New"/>
              </a:rPr>
              <a:t>12</a:t>
            </a:r>
            <a:r>
              <a:rPr lang="en-US" dirty="0">
                <a:highlight>
                  <a:srgbClr val="FFFF00"/>
                </a:highlight>
                <a:latin typeface="Courier New"/>
                <a:cs typeface="Courier New"/>
              </a:rPr>
              <a:t>($s3</a:t>
            </a:r>
            <a:r>
              <a:rPr lang="en-US" dirty="0">
                <a:highlight>
                  <a:srgbClr val="FFFF00"/>
                </a:highlight>
                <a:latin typeface="Courier New" pitchFamily="49" charset="0"/>
                <a:cs typeface="Courier New" pitchFamily="49" charset="0"/>
              </a:rPr>
              <a:t>)</a:t>
            </a:r>
            <a:endParaRPr lang="en-US" dirty="0">
              <a:highlight>
                <a:srgbClr val="FFFF00"/>
              </a:highlight>
            </a:endParaRPr>
          </a:p>
          <a:p>
            <a:pPr lvl="1"/>
            <a:r>
              <a:rPr lang="en-US" dirty="0"/>
              <a:t>Takes data at address </a:t>
            </a:r>
            <a:r>
              <a:rPr lang="en-US" sz="2600" dirty="0" err="1">
                <a:latin typeface="Courier New" pitchFamily="49" charset="0"/>
                <a:cs typeface="Courier New" pitchFamily="49" charset="0"/>
              </a:rPr>
              <a:t>bAddr+off</a:t>
            </a:r>
            <a:r>
              <a:rPr lang="en-US" dirty="0"/>
              <a:t> FROM memory and places it into </a:t>
            </a:r>
            <a:r>
              <a:rPr lang="en-US" sz="2600" dirty="0" err="1">
                <a:latin typeface="Courier New" pitchFamily="49" charset="0"/>
                <a:cs typeface="Courier New" pitchFamily="49" charset="0"/>
              </a:rPr>
              <a:t>reg</a:t>
            </a:r>
            <a:endParaRPr lang="en-US" sz="2600" dirty="0">
              <a:latin typeface="Courier New" pitchFamily="49" charset="0"/>
              <a:cs typeface="Courier New" pitchFamily="49" charset="0"/>
            </a:endParaRPr>
          </a:p>
          <a:p>
            <a:r>
              <a:rPr lang="en-US" dirty="0">
                <a:solidFill>
                  <a:srgbClr val="FF0000"/>
                </a:solidFill>
              </a:rPr>
              <a:t>Store Word: </a:t>
            </a:r>
            <a:r>
              <a:rPr lang="en-US" dirty="0" err="1">
                <a:latin typeface="Courier New"/>
                <a:cs typeface="Courier New"/>
              </a:rPr>
              <a:t>sw</a:t>
            </a:r>
            <a:r>
              <a:rPr lang="en-US" dirty="0">
                <a:latin typeface="Courier New"/>
                <a:cs typeface="Courier New"/>
              </a:rPr>
              <a:t>  $t0,</a:t>
            </a:r>
            <a:r>
              <a:rPr lang="en-US" dirty="0">
                <a:solidFill>
                  <a:srgbClr val="FF0000"/>
                </a:solidFill>
                <a:latin typeface="Courier New"/>
                <a:cs typeface="Courier New"/>
              </a:rPr>
              <a:t>40</a:t>
            </a:r>
            <a:r>
              <a:rPr lang="en-US" dirty="0">
                <a:latin typeface="Courier New"/>
                <a:cs typeface="Courier New"/>
              </a:rPr>
              <a:t>($s3</a:t>
            </a:r>
            <a:r>
              <a:rPr lang="en-US" dirty="0">
                <a:latin typeface="Courier New" pitchFamily="49" charset="0"/>
                <a:cs typeface="Courier New" pitchFamily="49" charset="0"/>
              </a:rPr>
              <a:t>) </a:t>
            </a:r>
            <a:endParaRPr lang="en-US" dirty="0"/>
          </a:p>
          <a:p>
            <a:pPr lvl="1"/>
            <a:r>
              <a:rPr lang="en-US" dirty="0"/>
              <a:t>Takes data in </a:t>
            </a:r>
            <a:r>
              <a:rPr lang="en-US" sz="2600" dirty="0" err="1">
                <a:latin typeface="Courier New" pitchFamily="49" charset="0"/>
                <a:cs typeface="Courier New" pitchFamily="49" charset="0"/>
              </a:rPr>
              <a:t>reg</a:t>
            </a:r>
            <a:r>
              <a:rPr lang="en-US" dirty="0"/>
              <a:t> and stores it TO memory at address </a:t>
            </a:r>
            <a:r>
              <a:rPr lang="en-US" sz="2600" dirty="0" err="1">
                <a:latin typeface="Courier New" pitchFamily="49" charset="0"/>
                <a:cs typeface="Courier New" pitchFamily="49" charset="0"/>
              </a:rPr>
              <a:t>bAddr+off</a:t>
            </a:r>
            <a:endParaRPr lang="en-US" sz="2600" dirty="0">
              <a:latin typeface="Courier New" pitchFamily="49" charset="0"/>
              <a:cs typeface="Courier New" pitchFamily="49" charset="0"/>
            </a:endParaRPr>
          </a:p>
          <a:p>
            <a:pPr>
              <a:spcBef>
                <a:spcPts val="1200"/>
              </a:spcBef>
            </a:pPr>
            <a:endParaRPr lang="en-US" dirty="0"/>
          </a:p>
          <a:p>
            <a:endParaRPr lang="en-US" dirty="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accent1"/>
                </a:solidFill>
              </a:rPr>
              <a:t>Endianness</a:t>
            </a:r>
            <a:endParaRPr lang="en-US" dirty="0">
              <a:solidFill>
                <a:schemeClr val="accent1"/>
              </a:solidFill>
            </a:endParaRPr>
          </a:p>
        </p:txBody>
      </p:sp>
      <p:sp>
        <p:nvSpPr>
          <p:cNvPr id="3" name="Content Placeholder 2"/>
          <p:cNvSpPr>
            <a:spLocks noGrp="1"/>
          </p:cNvSpPr>
          <p:nvPr>
            <p:ph idx="1"/>
          </p:nvPr>
        </p:nvSpPr>
        <p:spPr>
          <a:xfrm>
            <a:off x="446810" y="1280160"/>
            <a:ext cx="8229600" cy="5224600"/>
          </a:xfrm>
        </p:spPr>
        <p:txBody>
          <a:bodyPr>
            <a:normAutofit/>
          </a:bodyPr>
          <a:lstStyle/>
          <a:p>
            <a:pPr>
              <a:lnSpc>
                <a:spcPct val="80000"/>
              </a:lnSpc>
            </a:pPr>
            <a:r>
              <a:rPr lang="en-US" sz="2800" dirty="0">
                <a:solidFill>
                  <a:srgbClr val="00B7A5"/>
                </a:solidFill>
                <a:highlight>
                  <a:srgbClr val="FFFF00"/>
                </a:highlight>
              </a:rPr>
              <a:t>Big Endian:  </a:t>
            </a:r>
            <a:r>
              <a:rPr lang="en-US" sz="2400" dirty="0">
                <a:highlight>
                  <a:srgbClr val="FFFF00"/>
                </a:highlight>
              </a:rPr>
              <a:t>Most-significant byte at least address of word</a:t>
            </a:r>
          </a:p>
          <a:p>
            <a:pPr lvl="1">
              <a:lnSpc>
                <a:spcPct val="80000"/>
              </a:lnSpc>
            </a:pPr>
            <a:r>
              <a:rPr lang="en-US" sz="2400" dirty="0">
                <a:highlight>
                  <a:srgbClr val="FFFF00"/>
                </a:highlight>
              </a:rPr>
              <a:t>word address = address of most significant byte</a:t>
            </a:r>
          </a:p>
          <a:p>
            <a:pPr>
              <a:lnSpc>
                <a:spcPct val="80000"/>
              </a:lnSpc>
            </a:pPr>
            <a:r>
              <a:rPr lang="en-AU" sz="2800" dirty="0">
                <a:solidFill>
                  <a:schemeClr val="accent1"/>
                </a:solidFill>
                <a:highlight>
                  <a:srgbClr val="FFFF00"/>
                </a:highlight>
              </a:rPr>
              <a:t>Little Endian:  </a:t>
            </a:r>
            <a:r>
              <a:rPr lang="en-AU" sz="2400" dirty="0">
                <a:highlight>
                  <a:srgbClr val="FFFF00"/>
                </a:highlight>
              </a:rPr>
              <a:t>Least-significant byte at least address of word</a:t>
            </a:r>
          </a:p>
          <a:p>
            <a:pPr lvl="1">
              <a:lnSpc>
                <a:spcPct val="80000"/>
              </a:lnSpc>
            </a:pPr>
            <a:r>
              <a:rPr lang="en-AU" sz="2400" dirty="0">
                <a:highlight>
                  <a:srgbClr val="FFFF00"/>
                </a:highlight>
              </a:rPr>
              <a:t>word address = address of least significant byte</a:t>
            </a:r>
          </a:p>
          <a:p>
            <a:endParaRPr lang="en-US" dirty="0"/>
          </a:p>
          <a:p>
            <a:endParaRPr lang="en-US" dirty="0"/>
          </a:p>
          <a:p>
            <a:r>
              <a:rPr lang="en-US" sz="2800" dirty="0">
                <a:highlight>
                  <a:srgbClr val="FFFF00"/>
                </a:highlight>
              </a:rPr>
              <a:t>MIPS is bi-endian (can go either way)</a:t>
            </a:r>
          </a:p>
          <a:p>
            <a:pPr lvl="1"/>
            <a:r>
              <a:rPr lang="en-US" sz="2400" dirty="0"/>
              <a:t>Using MARS simulator in lab, which is </a:t>
            </a:r>
            <a:r>
              <a:rPr lang="en-US" sz="2400" dirty="0">
                <a:solidFill>
                  <a:srgbClr val="FF0000"/>
                </a:solidFill>
              </a:rPr>
              <a:t>little endian</a:t>
            </a:r>
          </a:p>
          <a:p>
            <a:r>
              <a:rPr lang="en-US" sz="2800" dirty="0"/>
              <a:t>Why is this confusing?</a:t>
            </a:r>
          </a:p>
          <a:p>
            <a:pPr lvl="1"/>
            <a:r>
              <a:rPr lang="en-US" sz="2400" dirty="0"/>
              <a:t>Data stored in reverse order than you write it out!</a:t>
            </a:r>
          </a:p>
          <a:p>
            <a:pPr lvl="1"/>
            <a:r>
              <a:rPr lang="en-US" sz="2400" dirty="0"/>
              <a:t>Data </a:t>
            </a:r>
            <a:r>
              <a:rPr lang="en-US" sz="2400" dirty="0">
                <a:latin typeface="Courier New" pitchFamily="49" charset="0"/>
                <a:cs typeface="Courier New" pitchFamily="49" charset="0"/>
              </a:rPr>
              <a:t>0x01020304</a:t>
            </a:r>
            <a:r>
              <a:rPr lang="en-US" sz="2400" dirty="0"/>
              <a:t>  stored as </a:t>
            </a:r>
            <a:r>
              <a:rPr lang="en-US" sz="2400" dirty="0">
                <a:latin typeface="Courier New" pitchFamily="49" charset="0"/>
                <a:cs typeface="Courier New" pitchFamily="49" charset="0"/>
              </a:rPr>
              <a:t>04</a:t>
            </a:r>
            <a:r>
              <a:rPr lang="en-US" sz="2400" dirty="0">
                <a:latin typeface="+mj-lt"/>
                <a:cs typeface="Courier New" pitchFamily="49" charset="0"/>
              </a:rPr>
              <a:t> </a:t>
            </a:r>
            <a:r>
              <a:rPr lang="en-US" sz="2400" dirty="0">
                <a:latin typeface="Courier New" pitchFamily="49" charset="0"/>
                <a:cs typeface="Courier New" pitchFamily="49" charset="0"/>
              </a:rPr>
              <a:t>03</a:t>
            </a:r>
            <a:r>
              <a:rPr lang="en-US" sz="2400" dirty="0">
                <a:latin typeface="+mj-lt"/>
                <a:cs typeface="Courier New" pitchFamily="49" charset="0"/>
              </a:rPr>
              <a:t> </a:t>
            </a:r>
            <a:r>
              <a:rPr lang="en-US" sz="2400" dirty="0">
                <a:latin typeface="Courier New" pitchFamily="49" charset="0"/>
                <a:cs typeface="Courier New" pitchFamily="49" charset="0"/>
              </a:rPr>
              <a:t>02</a:t>
            </a:r>
            <a:r>
              <a:rPr lang="en-US" sz="2400" dirty="0">
                <a:latin typeface="+mj-lt"/>
                <a:cs typeface="Courier New" pitchFamily="49" charset="0"/>
              </a:rPr>
              <a:t> </a:t>
            </a:r>
            <a:r>
              <a:rPr lang="en-US" sz="2400" dirty="0">
                <a:latin typeface="Courier New" pitchFamily="49" charset="0"/>
                <a:cs typeface="Courier New" pitchFamily="49" charset="0"/>
              </a:rPr>
              <a:t>01</a:t>
            </a:r>
            <a:r>
              <a:rPr lang="en-US" sz="2400" dirty="0"/>
              <a:t> in memory</a:t>
            </a:r>
          </a:p>
        </p:txBody>
      </p:sp>
      <p:sp>
        <p:nvSpPr>
          <p:cNvPr id="4" name="Date Placeholder 3"/>
          <p:cNvSpPr>
            <a:spLocks noGrp="1"/>
          </p:cNvSpPr>
          <p:nvPr>
            <p:ph type="dt" sz="half" idx="4294967295"/>
          </p:nvPr>
        </p:nvSpPr>
        <p:spPr>
          <a:xfrm>
            <a:off x="457200" y="6356350"/>
            <a:ext cx="2133600" cy="365125"/>
          </a:xfrm>
        </p:spPr>
        <p:txBody>
          <a:bodyPr/>
          <a:lstStyle/>
          <a:p>
            <a:r>
              <a:rPr lang="en-US"/>
              <a:t>7/01/2013</a:t>
            </a:r>
          </a:p>
        </p:txBody>
      </p:sp>
      <p:sp>
        <p:nvSpPr>
          <p:cNvPr id="5" name="Footer Placeholder 4"/>
          <p:cNvSpPr>
            <a:spLocks noGrp="1"/>
          </p:cNvSpPr>
          <p:nvPr>
            <p:ph type="ftr" sz="quarter" idx="4294967295"/>
          </p:nvPr>
        </p:nvSpPr>
        <p:spPr>
          <a:xfrm>
            <a:off x="3124200" y="6356350"/>
            <a:ext cx="2895600" cy="365125"/>
          </a:xfrm>
        </p:spPr>
        <p:txBody>
          <a:bodyPr/>
          <a:lstStyle/>
          <a:p>
            <a:r>
              <a:rPr lang="en-US"/>
              <a:t>Summer 2013 -- Lecture #5</a:t>
            </a:r>
            <a:endParaRPr lang="en-US" dirty="0"/>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47</a:t>
            </a:fld>
            <a:endParaRPr lang="en-US"/>
          </a:p>
        </p:txBody>
      </p:sp>
      <p:grpSp>
        <p:nvGrpSpPr>
          <p:cNvPr id="7" name="Group 6"/>
          <p:cNvGrpSpPr/>
          <p:nvPr/>
        </p:nvGrpSpPr>
        <p:grpSpPr>
          <a:xfrm>
            <a:off x="1261872" y="2944368"/>
            <a:ext cx="6632599" cy="1128907"/>
            <a:chOff x="1298448" y="3044952"/>
            <a:chExt cx="6632599" cy="1128907"/>
          </a:xfrm>
        </p:grpSpPr>
        <p:sp>
          <p:nvSpPr>
            <p:cNvPr id="8" name="Rectangle 4"/>
            <p:cNvSpPr>
              <a:spLocks noChangeArrowheads="1"/>
            </p:cNvSpPr>
            <p:nvPr/>
          </p:nvSpPr>
          <p:spPr bwMode="auto">
            <a:xfrm>
              <a:off x="3017520" y="3333076"/>
              <a:ext cx="2926080" cy="457200"/>
            </a:xfrm>
            <a:prstGeom prst="rect">
              <a:avLst/>
            </a:prstGeom>
            <a:noFill/>
            <a:ln w="12700">
              <a:solidFill>
                <a:schemeClr val="tx1"/>
              </a:solidFill>
              <a:miter lim="800000"/>
              <a:headEnd/>
              <a:tailEnd/>
            </a:ln>
            <a:effectLst/>
          </p:spPr>
          <p:txBody>
            <a:bodyPr wrap="none" anchor="ctr">
              <a:prstTxWarp prst="textNoShape">
                <a:avLst/>
              </a:prstTxWarp>
            </a:bodyPr>
            <a:lstStyle/>
            <a:p>
              <a:endParaRPr lang="en-US"/>
            </a:p>
          </p:txBody>
        </p:sp>
        <p:sp>
          <p:nvSpPr>
            <p:cNvPr id="9" name="Line 5"/>
            <p:cNvSpPr>
              <a:spLocks noChangeShapeType="1"/>
            </p:cNvSpPr>
            <p:nvPr/>
          </p:nvSpPr>
          <p:spPr bwMode="auto">
            <a:xfrm>
              <a:off x="4480560" y="3337560"/>
              <a:ext cx="0" cy="4572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0" name="Line 6"/>
            <p:cNvSpPr>
              <a:spLocks noChangeShapeType="1"/>
            </p:cNvSpPr>
            <p:nvPr/>
          </p:nvSpPr>
          <p:spPr bwMode="auto">
            <a:xfrm>
              <a:off x="3749040" y="3337560"/>
              <a:ext cx="0" cy="4572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1" name="Line 7"/>
            <p:cNvSpPr>
              <a:spLocks noChangeShapeType="1"/>
            </p:cNvSpPr>
            <p:nvPr/>
          </p:nvSpPr>
          <p:spPr bwMode="auto">
            <a:xfrm>
              <a:off x="5212080" y="3337560"/>
              <a:ext cx="0" cy="45720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2" name="Rectangle 8"/>
            <p:cNvSpPr>
              <a:spLocks noChangeArrowheads="1"/>
            </p:cNvSpPr>
            <p:nvPr/>
          </p:nvSpPr>
          <p:spPr bwMode="auto">
            <a:xfrm>
              <a:off x="2286000" y="3429914"/>
              <a:ext cx="596900" cy="284162"/>
            </a:xfrm>
            <a:prstGeom prst="rect">
              <a:avLst/>
            </a:prstGeom>
            <a:noFill/>
            <a:ln w="9525">
              <a:noFill/>
              <a:miter lim="800000"/>
              <a:headEnd/>
              <a:tailEnd/>
            </a:ln>
            <a:effectLst/>
          </p:spPr>
          <p:txBody>
            <a:bodyPr wrap="none" lIns="63500" tIns="25400" rIns="63500" bIns="25400">
              <a:prstTxWarp prst="textNoShape">
                <a:avLst/>
              </a:prstTxWarp>
              <a:spAutoFit/>
            </a:bodyPr>
            <a:lstStyle/>
            <a:p>
              <a:pPr algn="r">
                <a:lnSpc>
                  <a:spcPct val="85000"/>
                </a:lnSpc>
              </a:pPr>
              <a:r>
                <a:rPr lang="en-US" sz="1800" b="1" dirty="0" err="1">
                  <a:latin typeface="Arial" pitchFamily="1" charset="0"/>
                </a:rPr>
                <a:t>msb</a:t>
              </a:r>
              <a:endParaRPr lang="en-US" sz="1800" b="1" dirty="0">
                <a:latin typeface="Arial" pitchFamily="1" charset="0"/>
              </a:endParaRPr>
            </a:p>
          </p:txBody>
        </p:sp>
        <p:sp>
          <p:nvSpPr>
            <p:cNvPr id="13" name="Rectangle 9"/>
            <p:cNvSpPr>
              <a:spLocks noChangeArrowheads="1"/>
            </p:cNvSpPr>
            <p:nvPr/>
          </p:nvSpPr>
          <p:spPr bwMode="auto">
            <a:xfrm>
              <a:off x="6080760" y="3428326"/>
              <a:ext cx="457200" cy="284163"/>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pPr>
              <a:r>
                <a:rPr lang="en-US" sz="1800" b="1" dirty="0" err="1">
                  <a:latin typeface="Arial" pitchFamily="1" charset="0"/>
                </a:rPr>
                <a:t>lsb</a:t>
              </a:r>
              <a:endParaRPr lang="en-US" sz="1800" b="1" dirty="0">
                <a:latin typeface="Arial" pitchFamily="1" charset="0"/>
              </a:endParaRPr>
            </a:p>
          </p:txBody>
        </p:sp>
        <p:sp>
          <p:nvSpPr>
            <p:cNvPr id="14" name="Rectangle 10"/>
            <p:cNvSpPr>
              <a:spLocks noChangeArrowheads="1"/>
            </p:cNvSpPr>
            <p:nvPr/>
          </p:nvSpPr>
          <p:spPr bwMode="auto">
            <a:xfrm>
              <a:off x="3264408" y="3048914"/>
              <a:ext cx="2472472" cy="286745"/>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tabLst>
                  <a:tab pos="731520" algn="l"/>
                  <a:tab pos="1463040" algn="l"/>
                  <a:tab pos="2194560" algn="l"/>
                </a:tabLst>
              </a:pPr>
              <a:r>
                <a:rPr lang="en-US" sz="1800" b="1" dirty="0">
                  <a:solidFill>
                    <a:schemeClr val="accent1"/>
                  </a:solidFill>
                  <a:latin typeface="Arial" pitchFamily="1" charset="0"/>
                </a:rPr>
                <a:t>3	2	1	0</a:t>
              </a:r>
            </a:p>
          </p:txBody>
        </p:sp>
        <p:sp>
          <p:nvSpPr>
            <p:cNvPr id="15" name="Rectangle 11"/>
            <p:cNvSpPr>
              <a:spLocks noChangeArrowheads="1"/>
            </p:cNvSpPr>
            <p:nvPr/>
          </p:nvSpPr>
          <p:spPr bwMode="auto">
            <a:xfrm>
              <a:off x="6520404" y="3044952"/>
              <a:ext cx="1410643" cy="286745"/>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pPr>
              <a:r>
                <a:rPr lang="en-US" sz="1800" b="1" i="1" dirty="0">
                  <a:solidFill>
                    <a:schemeClr val="accent1"/>
                  </a:solidFill>
                  <a:latin typeface="Arial" pitchFamily="1" charset="0"/>
                </a:rPr>
                <a:t>little endian</a:t>
              </a:r>
            </a:p>
          </p:txBody>
        </p:sp>
        <p:sp>
          <p:nvSpPr>
            <p:cNvPr id="16" name="Rectangle 12"/>
            <p:cNvSpPr>
              <a:spLocks noChangeArrowheads="1"/>
            </p:cNvSpPr>
            <p:nvPr/>
          </p:nvSpPr>
          <p:spPr bwMode="auto">
            <a:xfrm>
              <a:off x="3264408" y="3887114"/>
              <a:ext cx="2472472" cy="286745"/>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tabLst>
                  <a:tab pos="731520" algn="l"/>
                  <a:tab pos="1463040" algn="l"/>
                  <a:tab pos="2194560" algn="l"/>
                </a:tabLst>
              </a:pPr>
              <a:r>
                <a:rPr lang="en-US" sz="1800" b="1" dirty="0">
                  <a:solidFill>
                    <a:srgbClr val="00B7A5"/>
                  </a:solidFill>
                  <a:latin typeface="Arial" pitchFamily="1" charset="0"/>
                </a:rPr>
                <a:t>0	1	2	3</a:t>
              </a:r>
            </a:p>
          </p:txBody>
        </p:sp>
        <p:sp>
          <p:nvSpPr>
            <p:cNvPr id="17" name="Rectangle 13"/>
            <p:cNvSpPr>
              <a:spLocks noChangeArrowheads="1"/>
            </p:cNvSpPr>
            <p:nvPr/>
          </p:nvSpPr>
          <p:spPr bwMode="auto">
            <a:xfrm>
              <a:off x="1298448" y="3886200"/>
              <a:ext cx="1282402" cy="286745"/>
            </a:xfrm>
            <a:prstGeom prst="rect">
              <a:avLst/>
            </a:prstGeom>
            <a:noFill/>
            <a:ln w="9525">
              <a:noFill/>
              <a:miter lim="800000"/>
              <a:headEnd/>
              <a:tailEnd/>
            </a:ln>
            <a:effectLst/>
          </p:spPr>
          <p:txBody>
            <a:bodyPr wrap="none" lIns="63500" tIns="25400" rIns="63500" bIns="25400">
              <a:prstTxWarp prst="textNoShape">
                <a:avLst/>
              </a:prstTxWarp>
              <a:spAutoFit/>
            </a:bodyPr>
            <a:lstStyle/>
            <a:p>
              <a:pPr>
                <a:lnSpc>
                  <a:spcPct val="85000"/>
                </a:lnSpc>
              </a:pPr>
              <a:r>
                <a:rPr lang="en-US" sz="1800" b="1" i="1" dirty="0">
                  <a:solidFill>
                    <a:srgbClr val="00B7A5"/>
                  </a:solidFill>
                  <a:latin typeface="Arial" pitchFamily="1" charset="0"/>
                </a:rPr>
                <a:t>big endian</a:t>
              </a:r>
            </a:p>
          </p:txBody>
        </p:sp>
        <p:cxnSp>
          <p:nvCxnSpPr>
            <p:cNvPr id="18" name="Straight Arrow Connector 17"/>
            <p:cNvCxnSpPr/>
            <p:nvPr/>
          </p:nvCxnSpPr>
          <p:spPr>
            <a:xfrm flipV="1">
              <a:off x="2578608" y="4029195"/>
              <a:ext cx="667512" cy="378"/>
            </a:xfrm>
            <a:prstGeom prst="straightConnector1">
              <a:avLst/>
            </a:prstGeom>
            <a:ln w="25400">
              <a:solidFill>
                <a:srgbClr val="00B7A5"/>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5" idx="1"/>
              <a:endCxn id="14" idx="3"/>
            </p:cNvCxnSpPr>
            <p:nvPr/>
          </p:nvCxnSpPr>
          <p:spPr>
            <a:xfrm flipH="1">
              <a:off x="5736880" y="3188325"/>
              <a:ext cx="783524" cy="3962"/>
            </a:xfrm>
            <a:prstGeom prst="straightConnector1">
              <a:avLst/>
            </a:prstGeom>
            <a:ln w="25400">
              <a:solidFill>
                <a:schemeClr val="accent1"/>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4937760" y="6309360"/>
            <a:ext cx="2376898" cy="369332"/>
            <a:chOff x="4937760" y="6309360"/>
            <a:chExt cx="2376898" cy="369332"/>
          </a:xfrm>
        </p:grpSpPr>
        <p:cxnSp>
          <p:nvCxnSpPr>
            <p:cNvPr id="21" name="Straight Arrow Connector 20"/>
            <p:cNvCxnSpPr/>
            <p:nvPr/>
          </p:nvCxnSpPr>
          <p:spPr>
            <a:xfrm>
              <a:off x="5175504" y="6359236"/>
              <a:ext cx="146304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937760" y="6309360"/>
              <a:ext cx="2376898" cy="369332"/>
            </a:xfrm>
            <a:prstGeom prst="rect">
              <a:avLst/>
            </a:prstGeom>
            <a:noFill/>
          </p:spPr>
          <p:txBody>
            <a:bodyPr wrap="square" rtlCol="0">
              <a:spAutoFit/>
            </a:bodyPr>
            <a:lstStyle/>
            <a:p>
              <a:r>
                <a:rPr lang="en-US" dirty="0">
                  <a:solidFill>
                    <a:srgbClr val="FF0000"/>
                  </a:solidFill>
                </a:rPr>
                <a:t>Increasing address</a:t>
              </a:r>
            </a:p>
          </p:txBody>
        </p:sp>
      </p:grpSp>
    </p:spTree>
    <p:extLst>
      <p:ext uri="{BB962C8B-B14F-4D97-AF65-F5344CB8AC3E}">
        <p14:creationId xmlns:p14="http://schemas.microsoft.com/office/powerpoint/2010/main" val="2958355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Data Transfer Instructions</a:t>
            </a:r>
          </a:p>
        </p:txBody>
      </p:sp>
      <p:sp>
        <p:nvSpPr>
          <p:cNvPr id="3" name="Content Placeholder 2"/>
          <p:cNvSpPr>
            <a:spLocks noGrp="1"/>
          </p:cNvSpPr>
          <p:nvPr>
            <p:ph idx="1"/>
          </p:nvPr>
        </p:nvSpPr>
        <p:spPr>
          <a:xfrm>
            <a:off x="457200" y="1600200"/>
            <a:ext cx="8229600" cy="4931229"/>
          </a:xfrm>
        </p:spPr>
        <p:txBody>
          <a:bodyPr>
            <a:normAutofit fontScale="92500" lnSpcReduction="10000"/>
          </a:bodyPr>
          <a:lstStyle/>
          <a:p>
            <a:r>
              <a:rPr lang="en-US" dirty="0">
                <a:solidFill>
                  <a:srgbClr val="FF0000"/>
                </a:solidFill>
              </a:rPr>
              <a:t>Load Word </a:t>
            </a:r>
            <a:r>
              <a:rPr lang="en-US" dirty="0"/>
              <a:t>(</a:t>
            </a:r>
            <a:r>
              <a:rPr lang="en-US" sz="3000" dirty="0" err="1">
                <a:latin typeface="Courier New" pitchFamily="49" charset="0"/>
                <a:cs typeface="Courier New" pitchFamily="49" charset="0"/>
              </a:rPr>
              <a:t>lw</a:t>
            </a:r>
            <a:r>
              <a:rPr lang="en-US" dirty="0"/>
              <a:t>)</a:t>
            </a:r>
          </a:p>
          <a:p>
            <a:pPr lvl="1"/>
            <a:r>
              <a:rPr lang="en-US" dirty="0"/>
              <a:t>Takes data at address </a:t>
            </a:r>
            <a:r>
              <a:rPr lang="en-US" sz="2600" dirty="0" err="1">
                <a:latin typeface="Courier New" pitchFamily="49" charset="0"/>
                <a:cs typeface="Courier New" pitchFamily="49" charset="0"/>
              </a:rPr>
              <a:t>bAddr+off</a:t>
            </a:r>
            <a:r>
              <a:rPr lang="en-US" dirty="0"/>
              <a:t> FROM memory and places it into </a:t>
            </a:r>
            <a:r>
              <a:rPr lang="en-US" sz="2600" dirty="0" err="1">
                <a:latin typeface="Courier New" pitchFamily="49" charset="0"/>
                <a:cs typeface="Courier New" pitchFamily="49" charset="0"/>
              </a:rPr>
              <a:t>reg</a:t>
            </a:r>
            <a:endParaRPr lang="en-US" sz="2600" dirty="0">
              <a:latin typeface="Courier New" pitchFamily="49" charset="0"/>
              <a:cs typeface="Courier New" pitchFamily="49" charset="0"/>
            </a:endParaRPr>
          </a:p>
          <a:p>
            <a:r>
              <a:rPr lang="en-US" dirty="0">
                <a:solidFill>
                  <a:srgbClr val="FF0000"/>
                </a:solidFill>
              </a:rPr>
              <a:t>Store Word </a:t>
            </a:r>
            <a:r>
              <a:rPr lang="en-US" dirty="0"/>
              <a:t>(</a:t>
            </a:r>
            <a:r>
              <a:rPr lang="en-US" sz="3000" dirty="0" err="1">
                <a:latin typeface="Courier New" pitchFamily="49" charset="0"/>
                <a:cs typeface="Courier New" pitchFamily="49" charset="0"/>
              </a:rPr>
              <a:t>sw</a:t>
            </a:r>
            <a:r>
              <a:rPr lang="en-US" dirty="0"/>
              <a:t>)</a:t>
            </a:r>
          </a:p>
          <a:p>
            <a:pPr lvl="1"/>
            <a:r>
              <a:rPr lang="en-US" dirty="0"/>
              <a:t>Takes data in </a:t>
            </a:r>
            <a:r>
              <a:rPr lang="en-US" sz="2600" dirty="0" err="1">
                <a:latin typeface="Courier New" pitchFamily="49" charset="0"/>
                <a:cs typeface="Courier New" pitchFamily="49" charset="0"/>
              </a:rPr>
              <a:t>reg</a:t>
            </a:r>
            <a:r>
              <a:rPr lang="en-US" dirty="0"/>
              <a:t> and stores it TO memory at address </a:t>
            </a:r>
            <a:r>
              <a:rPr lang="en-US" sz="2600" dirty="0" err="1">
                <a:latin typeface="Courier New" pitchFamily="49" charset="0"/>
                <a:cs typeface="Courier New" pitchFamily="49" charset="0"/>
              </a:rPr>
              <a:t>bAddr+off</a:t>
            </a:r>
            <a:endParaRPr lang="en-US" sz="2600" dirty="0">
              <a:latin typeface="Courier New" pitchFamily="49" charset="0"/>
              <a:cs typeface="Courier New" pitchFamily="49" charset="0"/>
            </a:endParaRPr>
          </a:p>
          <a:p>
            <a:r>
              <a:rPr lang="en-US" dirty="0"/>
              <a:t>Example Usage:</a:t>
            </a:r>
          </a:p>
          <a:p>
            <a:pPr>
              <a:buNone/>
            </a:pPr>
            <a:r>
              <a:rPr lang="en-US" sz="2800" dirty="0">
                <a:latin typeface="Courier New" pitchFamily="49" charset="0"/>
                <a:cs typeface="Courier New" pitchFamily="49" charset="0"/>
              </a:rPr>
              <a:t>		# </a:t>
            </a:r>
            <a:r>
              <a:rPr lang="en-US" sz="2800" dirty="0" err="1">
                <a:latin typeface="Courier New" pitchFamily="49" charset="0"/>
                <a:cs typeface="Courier New" pitchFamily="49" charset="0"/>
              </a:rPr>
              <a:t>addr</a:t>
            </a:r>
            <a:r>
              <a:rPr lang="en-US" sz="2800" dirty="0">
                <a:latin typeface="Courier New" pitchFamily="49" charset="0"/>
                <a:cs typeface="Courier New" pitchFamily="49" charset="0"/>
              </a:rPr>
              <a:t> of </a:t>
            </a:r>
            <a:r>
              <a:rPr lang="en-US" sz="2800" dirty="0" err="1">
                <a:latin typeface="Courier New" pitchFamily="49" charset="0"/>
                <a:cs typeface="Courier New" pitchFamily="49" charset="0"/>
              </a:rPr>
              <a:t>int</a:t>
            </a:r>
            <a:r>
              <a:rPr lang="en-US" sz="2800" dirty="0">
                <a:latin typeface="Courier New" pitchFamily="49" charset="0"/>
                <a:cs typeface="Courier New" pitchFamily="49" charset="0"/>
              </a:rPr>
              <a:t> A[] -&gt; $s3, a -&gt; $s0</a:t>
            </a:r>
          </a:p>
          <a:p>
            <a:pPr>
              <a:buNone/>
            </a:pPr>
            <a:r>
              <a:rPr lang="en-US" sz="2800" dirty="0">
                <a:latin typeface="Courier New"/>
                <a:cs typeface="Courier New"/>
              </a:rPr>
              <a:t>		</a:t>
            </a:r>
            <a:r>
              <a:rPr lang="en-US" sz="2800" dirty="0" err="1">
                <a:latin typeface="Courier New"/>
                <a:cs typeface="Courier New"/>
              </a:rPr>
              <a:t>lw</a:t>
            </a:r>
            <a:r>
              <a:rPr lang="en-US" sz="2800" dirty="0">
                <a:latin typeface="Courier New"/>
                <a:cs typeface="Courier New"/>
              </a:rPr>
              <a:t>  $t0,</a:t>
            </a:r>
            <a:r>
              <a:rPr lang="en-US" sz="2800" dirty="0">
                <a:solidFill>
                  <a:srgbClr val="FF0000"/>
                </a:solidFill>
                <a:latin typeface="Courier New"/>
                <a:cs typeface="Courier New"/>
              </a:rPr>
              <a:t>12</a:t>
            </a:r>
            <a:r>
              <a:rPr lang="en-US" sz="2800" dirty="0">
                <a:latin typeface="Courier New"/>
                <a:cs typeface="Courier New"/>
              </a:rPr>
              <a:t>($s3</a:t>
            </a:r>
            <a:r>
              <a:rPr lang="en-US" sz="2800" dirty="0">
                <a:latin typeface="Courier New" pitchFamily="49" charset="0"/>
                <a:cs typeface="Courier New" pitchFamily="49" charset="0"/>
              </a:rPr>
              <a:t>) # $t0=A[</a:t>
            </a:r>
            <a:r>
              <a:rPr lang="en-US" sz="2800" dirty="0">
                <a:solidFill>
                  <a:srgbClr val="FF0000"/>
                </a:solidFill>
                <a:latin typeface="Courier New" pitchFamily="49" charset="0"/>
                <a:cs typeface="Courier New" pitchFamily="49" charset="0"/>
              </a:rPr>
              <a:t>3</a:t>
            </a:r>
            <a:r>
              <a:rPr lang="en-US" sz="2800" dirty="0">
                <a:latin typeface="Courier New" pitchFamily="49" charset="0"/>
                <a:cs typeface="Courier New" pitchFamily="49" charset="0"/>
              </a:rPr>
              <a:t>]</a:t>
            </a:r>
          </a:p>
          <a:p>
            <a:pPr>
              <a:buNone/>
            </a:pPr>
            <a:r>
              <a:rPr lang="en-US" sz="2800" dirty="0">
                <a:solidFill>
                  <a:srgbClr val="3366FF"/>
                </a:solidFill>
                <a:latin typeface="Courier New"/>
                <a:cs typeface="Courier New"/>
              </a:rPr>
              <a:t>		</a:t>
            </a:r>
            <a:r>
              <a:rPr lang="en-US" sz="2800" dirty="0">
                <a:latin typeface="Courier New"/>
                <a:cs typeface="Courier New"/>
              </a:rPr>
              <a:t>add $t0,$s2,$t0</a:t>
            </a:r>
            <a:r>
              <a:rPr lang="en-US" sz="2800" dirty="0">
                <a:latin typeface="Courier New" pitchFamily="49" charset="0"/>
                <a:cs typeface="Courier New" pitchFamily="49" charset="0"/>
              </a:rPr>
              <a:t> # $t0=A[3]+a</a:t>
            </a:r>
          </a:p>
          <a:p>
            <a:pPr>
              <a:buNone/>
            </a:pPr>
            <a:r>
              <a:rPr lang="en-US" sz="2800" dirty="0">
                <a:latin typeface="Courier New"/>
                <a:cs typeface="Courier New"/>
              </a:rPr>
              <a:t>		</a:t>
            </a:r>
            <a:r>
              <a:rPr lang="en-US" sz="2800" dirty="0" err="1">
                <a:latin typeface="Courier New"/>
                <a:cs typeface="Courier New"/>
              </a:rPr>
              <a:t>sw</a:t>
            </a:r>
            <a:r>
              <a:rPr lang="en-US" sz="2800" dirty="0">
                <a:latin typeface="Courier New"/>
                <a:cs typeface="Courier New"/>
              </a:rPr>
              <a:t>  $t0,</a:t>
            </a:r>
            <a:r>
              <a:rPr lang="en-US" sz="2800" dirty="0">
                <a:solidFill>
                  <a:srgbClr val="FF0000"/>
                </a:solidFill>
                <a:latin typeface="Courier New"/>
                <a:cs typeface="Courier New"/>
              </a:rPr>
              <a:t>40</a:t>
            </a:r>
            <a:r>
              <a:rPr lang="en-US" sz="2800" dirty="0">
                <a:latin typeface="Courier New"/>
                <a:cs typeface="Courier New"/>
              </a:rPr>
              <a:t>($s3</a:t>
            </a:r>
            <a:r>
              <a:rPr lang="en-US" sz="2800" dirty="0">
                <a:latin typeface="Courier New" pitchFamily="49" charset="0"/>
                <a:cs typeface="Courier New" pitchFamily="49" charset="0"/>
              </a:rPr>
              <a:t>) # A[</a:t>
            </a:r>
            <a:r>
              <a:rPr lang="en-US" sz="2800" dirty="0">
                <a:solidFill>
                  <a:srgbClr val="FF0000"/>
                </a:solidFill>
                <a:latin typeface="Courier New" pitchFamily="49" charset="0"/>
                <a:cs typeface="Courier New" pitchFamily="49" charset="0"/>
              </a:rPr>
              <a:t>10</a:t>
            </a:r>
            <a:r>
              <a:rPr lang="en-US" sz="2800" dirty="0">
                <a:latin typeface="Courier New" pitchFamily="49" charset="0"/>
                <a:cs typeface="Courier New" pitchFamily="49" charset="0"/>
              </a:rPr>
              <a:t>]=A[3]+a</a:t>
            </a:r>
            <a:endParaRPr lang="en-US" sz="2800" b="1" dirty="0">
              <a:solidFill>
                <a:srgbClr val="3366FF"/>
              </a:solidFill>
              <a:latin typeface="Courier New" pitchFamily="49" charset="0"/>
              <a:cs typeface="Courier New" pitchFamily="49" charset="0"/>
            </a:endParaRP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48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9389" y="867764"/>
            <a:ext cx="8714506" cy="5343031"/>
          </a:xfrm>
          <a:prstGeom prst="rect">
            <a:avLst/>
          </a:prstGeom>
        </p:spPr>
      </p:pic>
    </p:spTree>
    <p:extLst>
      <p:ext uri="{BB962C8B-B14F-4D97-AF65-F5344CB8AC3E}">
        <p14:creationId xmlns:p14="http://schemas.microsoft.com/office/powerpoint/2010/main" val="2623884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1790825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984" y="373329"/>
            <a:ext cx="8805718" cy="6110597"/>
          </a:xfrm>
          <a:prstGeom prst="rect">
            <a:avLst/>
          </a:prstGeom>
        </p:spPr>
      </p:pic>
    </p:spTree>
    <p:extLst>
      <p:ext uri="{BB962C8B-B14F-4D97-AF65-F5344CB8AC3E}">
        <p14:creationId xmlns:p14="http://schemas.microsoft.com/office/powerpoint/2010/main" val="1840662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Decision Making Instructions</a:t>
            </a:r>
          </a:p>
        </p:txBody>
      </p:sp>
      <p:sp>
        <p:nvSpPr>
          <p:cNvPr id="3" name="Content Placeholder 2"/>
          <p:cNvSpPr>
            <a:spLocks noGrp="1"/>
          </p:cNvSpPr>
          <p:nvPr>
            <p:ph idx="1"/>
          </p:nvPr>
        </p:nvSpPr>
        <p:spPr>
          <a:xfrm>
            <a:off x="457200" y="1600200"/>
            <a:ext cx="8229600" cy="4873336"/>
          </a:xfrm>
        </p:spPr>
        <p:txBody>
          <a:bodyPr>
            <a:normAutofit/>
          </a:bodyPr>
          <a:lstStyle/>
          <a:p>
            <a:r>
              <a:rPr lang="en-US" dirty="0">
                <a:solidFill>
                  <a:srgbClr val="FF0000"/>
                </a:solidFill>
                <a:highlight>
                  <a:srgbClr val="FFFF00"/>
                </a:highlight>
              </a:rPr>
              <a:t>Branch If Equal</a:t>
            </a:r>
            <a:r>
              <a:rPr lang="en-US" dirty="0">
                <a:highlight>
                  <a:srgbClr val="FFFF00"/>
                </a:highlight>
              </a:rPr>
              <a:t> (</a:t>
            </a:r>
            <a:r>
              <a:rPr lang="en-US" sz="3000" dirty="0" err="1">
                <a:highlight>
                  <a:srgbClr val="FFFF00"/>
                </a:highlight>
                <a:latin typeface="Courier New" pitchFamily="49" charset="0"/>
                <a:cs typeface="Courier New" pitchFamily="49" charset="0"/>
              </a:rPr>
              <a:t>beq</a:t>
            </a:r>
            <a:r>
              <a:rPr lang="en-US" dirty="0">
                <a:highlight>
                  <a:srgbClr val="FFFF00"/>
                </a:highlight>
              </a:rPr>
              <a:t>)</a:t>
            </a:r>
          </a:p>
          <a:p>
            <a:pPr lvl="1"/>
            <a:r>
              <a:rPr lang="en-US" dirty="0" err="1">
                <a:highlight>
                  <a:srgbClr val="FFFF00"/>
                </a:highlight>
                <a:latin typeface="Courier New" pitchFamily="49" charset="0"/>
                <a:cs typeface="Courier New" pitchFamily="49" charset="0"/>
              </a:rPr>
              <a:t>beq</a:t>
            </a:r>
            <a:r>
              <a:rPr lang="en-US" dirty="0">
                <a:highlight>
                  <a:srgbClr val="FFFF00"/>
                </a:highlight>
                <a:latin typeface="Courier New" pitchFamily="49" charset="0"/>
                <a:cs typeface="Courier New" pitchFamily="49" charset="0"/>
              </a:rPr>
              <a:t> reg1,reg2,label</a:t>
            </a:r>
          </a:p>
          <a:p>
            <a:pPr lvl="1"/>
            <a:r>
              <a:rPr lang="en-US" dirty="0"/>
              <a:t>If value in </a:t>
            </a:r>
            <a:r>
              <a:rPr lang="en-US" sz="2600" dirty="0">
                <a:latin typeface="Courier New" pitchFamily="49" charset="0"/>
                <a:cs typeface="Courier New" pitchFamily="49" charset="0"/>
              </a:rPr>
              <a:t>reg1</a:t>
            </a:r>
            <a:r>
              <a:rPr lang="en-US" dirty="0"/>
              <a:t> = value in </a:t>
            </a:r>
            <a:r>
              <a:rPr lang="en-US" sz="2600" dirty="0">
                <a:latin typeface="Courier New" pitchFamily="49" charset="0"/>
                <a:cs typeface="Courier New" pitchFamily="49" charset="0"/>
              </a:rPr>
              <a:t>reg2</a:t>
            </a:r>
            <a:r>
              <a:rPr lang="en-US" dirty="0"/>
              <a:t>, go to </a:t>
            </a:r>
            <a:r>
              <a:rPr lang="en-US" sz="2600" dirty="0">
                <a:latin typeface="Courier New" pitchFamily="49" charset="0"/>
                <a:cs typeface="Courier New" pitchFamily="49" charset="0"/>
              </a:rPr>
              <a:t>label</a:t>
            </a:r>
          </a:p>
          <a:p>
            <a:r>
              <a:rPr lang="en-US" dirty="0">
                <a:solidFill>
                  <a:srgbClr val="FF0000"/>
                </a:solidFill>
                <a:highlight>
                  <a:srgbClr val="FFFF00"/>
                </a:highlight>
              </a:rPr>
              <a:t>Branch If Not Equal</a:t>
            </a:r>
            <a:r>
              <a:rPr lang="en-US" dirty="0">
                <a:highlight>
                  <a:srgbClr val="FFFF00"/>
                </a:highlight>
              </a:rPr>
              <a:t> (</a:t>
            </a:r>
            <a:r>
              <a:rPr lang="en-US" sz="3000" dirty="0" err="1">
                <a:highlight>
                  <a:srgbClr val="FFFF00"/>
                </a:highlight>
                <a:latin typeface="Courier New" pitchFamily="49" charset="0"/>
                <a:cs typeface="Courier New" pitchFamily="49" charset="0"/>
              </a:rPr>
              <a:t>bne</a:t>
            </a:r>
            <a:r>
              <a:rPr lang="en-US" dirty="0">
                <a:highlight>
                  <a:srgbClr val="FFFF00"/>
                </a:highlight>
              </a:rPr>
              <a:t>)</a:t>
            </a:r>
          </a:p>
          <a:p>
            <a:pPr lvl="1"/>
            <a:r>
              <a:rPr lang="en-US" dirty="0" err="1">
                <a:highlight>
                  <a:srgbClr val="FFFF00"/>
                </a:highlight>
                <a:latin typeface="Courier New" pitchFamily="49" charset="0"/>
                <a:cs typeface="Courier New" pitchFamily="49" charset="0"/>
              </a:rPr>
              <a:t>bne</a:t>
            </a:r>
            <a:r>
              <a:rPr lang="en-US" dirty="0">
                <a:latin typeface="Courier New" pitchFamily="49" charset="0"/>
                <a:cs typeface="Courier New" pitchFamily="49" charset="0"/>
              </a:rPr>
              <a:t> reg1,reg2,label</a:t>
            </a:r>
          </a:p>
          <a:p>
            <a:pPr lvl="1"/>
            <a:r>
              <a:rPr lang="en-US" dirty="0"/>
              <a:t>If value in </a:t>
            </a:r>
            <a:r>
              <a:rPr lang="en-US" sz="2600" dirty="0">
                <a:latin typeface="Courier New" pitchFamily="49" charset="0"/>
                <a:cs typeface="Courier New" pitchFamily="49" charset="0"/>
              </a:rPr>
              <a:t>reg1</a:t>
            </a:r>
            <a:r>
              <a:rPr lang="en-US" dirty="0"/>
              <a:t> ≠ value in </a:t>
            </a:r>
            <a:r>
              <a:rPr lang="en-US" sz="2600" dirty="0">
                <a:latin typeface="Courier New" pitchFamily="49" charset="0"/>
                <a:cs typeface="Courier New" pitchFamily="49" charset="0"/>
              </a:rPr>
              <a:t>reg2</a:t>
            </a:r>
            <a:r>
              <a:rPr lang="en-US" dirty="0"/>
              <a:t>, go to </a:t>
            </a:r>
            <a:r>
              <a:rPr lang="en-US" sz="2600" dirty="0">
                <a:latin typeface="Courier New" pitchFamily="49" charset="0"/>
                <a:cs typeface="Courier New" pitchFamily="49" charset="0"/>
              </a:rPr>
              <a:t>label</a:t>
            </a:r>
          </a:p>
          <a:p>
            <a:r>
              <a:rPr lang="en-US" dirty="0">
                <a:solidFill>
                  <a:srgbClr val="FF0000"/>
                </a:solidFill>
                <a:highlight>
                  <a:srgbClr val="FFFF00"/>
                </a:highlight>
              </a:rPr>
              <a:t>Jump</a:t>
            </a:r>
            <a:r>
              <a:rPr lang="en-US" dirty="0">
                <a:highlight>
                  <a:srgbClr val="FFFF00"/>
                </a:highlight>
              </a:rPr>
              <a:t> (</a:t>
            </a:r>
            <a:r>
              <a:rPr lang="en-US" sz="3000" dirty="0">
                <a:highlight>
                  <a:srgbClr val="FFFF00"/>
                </a:highlight>
                <a:latin typeface="Courier New" pitchFamily="49" charset="0"/>
                <a:cs typeface="Courier New" pitchFamily="49" charset="0"/>
              </a:rPr>
              <a:t>j</a:t>
            </a:r>
            <a:r>
              <a:rPr lang="en-US" dirty="0">
                <a:highlight>
                  <a:srgbClr val="FFFF00"/>
                </a:highlight>
              </a:rPr>
              <a:t>)</a:t>
            </a:r>
          </a:p>
          <a:p>
            <a:pPr lvl="1"/>
            <a:r>
              <a:rPr lang="en-US" dirty="0">
                <a:latin typeface="Courier New" pitchFamily="49" charset="0"/>
                <a:cs typeface="Courier New" pitchFamily="49" charset="0"/>
              </a:rPr>
              <a:t>j label</a:t>
            </a:r>
          </a:p>
          <a:p>
            <a:pPr lvl="1"/>
            <a:r>
              <a:rPr lang="en-US" dirty="0">
                <a:highlight>
                  <a:srgbClr val="FFFF00"/>
                </a:highlight>
              </a:rPr>
              <a:t>Unconditional jump to </a:t>
            </a:r>
            <a:r>
              <a:rPr lang="en-US" sz="2600" dirty="0">
                <a:highlight>
                  <a:srgbClr val="FFFF00"/>
                </a:highlight>
                <a:latin typeface="Courier New" pitchFamily="49" charset="0"/>
                <a:cs typeface="Courier New" pitchFamily="49" charset="0"/>
              </a:rPr>
              <a:t>label</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51</a:t>
            </a:fld>
            <a:endParaRPr lang="en-US"/>
          </a:p>
        </p:txBody>
      </p:sp>
    </p:spTree>
    <p:extLst>
      <p:ext uri="{BB962C8B-B14F-4D97-AF65-F5344CB8AC3E}">
        <p14:creationId xmlns:p14="http://schemas.microsoft.com/office/powerpoint/2010/main" val="12381187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0689" y="1242888"/>
            <a:ext cx="8443520" cy="5051034"/>
          </a:xfrm>
          <a:prstGeom prst="rect">
            <a:avLst/>
          </a:prstGeom>
        </p:spPr>
      </p:pic>
    </p:spTree>
    <p:extLst>
      <p:ext uri="{BB962C8B-B14F-4D97-AF65-F5344CB8AC3E}">
        <p14:creationId xmlns:p14="http://schemas.microsoft.com/office/powerpoint/2010/main" val="23450425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14" y="154379"/>
            <a:ext cx="7249886" cy="1674421"/>
          </a:xfrm>
        </p:spPr>
        <p:txBody>
          <a:bodyPr>
            <a:normAutofit/>
          </a:bodyPr>
          <a:lstStyle/>
          <a:p>
            <a:pPr lvl="1" algn="l" rtl="0">
              <a:spcBef>
                <a:spcPct val="0"/>
              </a:spcBef>
            </a:pPr>
            <a:r>
              <a:rPr lang="en-US" sz="4000" dirty="0" err="1">
                <a:latin typeface="Courier New" pitchFamily="49" charset="0"/>
                <a:cs typeface="Courier New" pitchFamily="49" charset="0"/>
              </a:rPr>
              <a:t>beq</a:t>
            </a:r>
            <a:r>
              <a:rPr lang="en-US" sz="4000" dirty="0">
                <a:latin typeface="Courier New" pitchFamily="49" charset="0"/>
                <a:cs typeface="Courier New" pitchFamily="49" charset="0"/>
              </a:rPr>
              <a:t> reg1,reg2,label</a:t>
            </a:r>
            <a:br>
              <a:rPr lang="en-US" sz="4000" dirty="0">
                <a:solidFill>
                  <a:schemeClr val="accent1"/>
                </a:solidFill>
              </a:rPr>
            </a:br>
            <a:r>
              <a:rPr lang="en-US" sz="4000" dirty="0">
                <a:latin typeface="Courier New" pitchFamily="49" charset="0"/>
                <a:cs typeface="Courier New" pitchFamily="49" charset="0"/>
              </a:rPr>
              <a:t>j label</a:t>
            </a:r>
            <a:endParaRPr lang="en-US" sz="4000" dirty="0"/>
          </a:p>
        </p:txBody>
      </p:sp>
      <p:pic>
        <p:nvPicPr>
          <p:cNvPr id="5" name="Picture 4"/>
          <p:cNvPicPr>
            <a:picLocks noChangeAspect="1"/>
          </p:cNvPicPr>
          <p:nvPr/>
        </p:nvPicPr>
        <p:blipFill>
          <a:blip r:embed="rId2"/>
          <a:stretch>
            <a:fillRect/>
          </a:stretch>
        </p:blipFill>
        <p:spPr>
          <a:xfrm>
            <a:off x="1264650" y="2033073"/>
            <a:ext cx="7107454" cy="4652735"/>
          </a:xfrm>
          <a:prstGeom prst="rect">
            <a:avLst/>
          </a:prstGeom>
        </p:spPr>
      </p:pic>
    </p:spTree>
    <p:extLst>
      <p:ext uri="{BB962C8B-B14F-4D97-AF65-F5344CB8AC3E}">
        <p14:creationId xmlns:p14="http://schemas.microsoft.com/office/powerpoint/2010/main" val="32301840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Summary</a:t>
            </a:r>
          </a:p>
        </p:txBody>
      </p:sp>
      <p:sp>
        <p:nvSpPr>
          <p:cNvPr id="3" name="Content Placeholder 2"/>
          <p:cNvSpPr>
            <a:spLocks noGrp="1"/>
          </p:cNvSpPr>
          <p:nvPr>
            <p:ph idx="1"/>
          </p:nvPr>
        </p:nvSpPr>
        <p:spPr>
          <a:xfrm>
            <a:off x="457200" y="1371599"/>
            <a:ext cx="8229600" cy="5083629"/>
          </a:xfrm>
        </p:spPr>
        <p:txBody>
          <a:bodyPr>
            <a:normAutofit lnSpcReduction="10000"/>
          </a:bodyPr>
          <a:lstStyle/>
          <a:p>
            <a:r>
              <a:rPr lang="en-US" dirty="0"/>
              <a:t>Computers understand the </a:t>
            </a:r>
            <a:r>
              <a:rPr lang="en-US" i="1" dirty="0"/>
              <a:t>instructions </a:t>
            </a:r>
            <a:r>
              <a:rPr lang="en-US" dirty="0"/>
              <a:t>of their </a:t>
            </a:r>
            <a:r>
              <a:rPr lang="en-US" i="1" dirty="0"/>
              <a:t>ISA</a:t>
            </a:r>
          </a:p>
          <a:p>
            <a:r>
              <a:rPr lang="en-US" dirty="0"/>
              <a:t>RISC Design Principles</a:t>
            </a:r>
          </a:p>
          <a:p>
            <a:pPr lvl="1"/>
            <a:r>
              <a:rPr lang="en-US" dirty="0">
                <a:highlight>
                  <a:srgbClr val="FFFF00"/>
                </a:highlight>
              </a:rPr>
              <a:t>Smaller is faster, keep it simple</a:t>
            </a:r>
          </a:p>
          <a:p>
            <a:r>
              <a:rPr lang="en-US" dirty="0"/>
              <a:t>MIPS Registers:  </a:t>
            </a:r>
            <a:r>
              <a:rPr lang="en-US" sz="3000" dirty="0">
                <a:highlight>
                  <a:srgbClr val="FFFF00"/>
                </a:highlight>
                <a:latin typeface="Courier New" pitchFamily="49" charset="0"/>
                <a:cs typeface="Courier New" pitchFamily="49" charset="0"/>
              </a:rPr>
              <a:t>$s0-$s7</a:t>
            </a:r>
            <a:r>
              <a:rPr lang="en-US" dirty="0">
                <a:highlight>
                  <a:srgbClr val="FFFF00"/>
                </a:highlight>
              </a:rPr>
              <a:t>, </a:t>
            </a:r>
            <a:r>
              <a:rPr lang="en-US" sz="3000" dirty="0">
                <a:highlight>
                  <a:srgbClr val="FFFF00"/>
                </a:highlight>
                <a:latin typeface="Courier New" pitchFamily="49" charset="0"/>
                <a:cs typeface="Courier New" pitchFamily="49" charset="0"/>
              </a:rPr>
              <a:t>$t0-$t9</a:t>
            </a:r>
            <a:r>
              <a:rPr lang="en-US" dirty="0">
                <a:highlight>
                  <a:srgbClr val="FFFF00"/>
                </a:highlight>
              </a:rPr>
              <a:t>, </a:t>
            </a:r>
            <a:r>
              <a:rPr lang="en-US" sz="3000" dirty="0">
                <a:highlight>
                  <a:srgbClr val="FFFF00"/>
                </a:highlight>
                <a:latin typeface="Courier New" pitchFamily="49" charset="0"/>
                <a:cs typeface="Courier New" pitchFamily="49" charset="0"/>
              </a:rPr>
              <a:t>$0</a:t>
            </a:r>
          </a:p>
          <a:p>
            <a:r>
              <a:rPr lang="en-US" dirty="0"/>
              <a:t>MIPS Instructions</a:t>
            </a:r>
          </a:p>
          <a:p>
            <a:pPr lvl="1"/>
            <a:r>
              <a:rPr lang="en-US" dirty="0">
                <a:latin typeface="+mj-lt"/>
                <a:cs typeface="Courier New"/>
              </a:rPr>
              <a:t>Arithmetic: 		</a:t>
            </a:r>
            <a:r>
              <a:rPr lang="en-US" dirty="0">
                <a:highlight>
                  <a:srgbClr val="FFFF00"/>
                </a:highlight>
                <a:latin typeface="Courier New"/>
                <a:cs typeface="Courier New"/>
              </a:rPr>
              <a:t>add</a:t>
            </a:r>
            <a:r>
              <a:rPr lang="en-US" dirty="0">
                <a:highlight>
                  <a:srgbClr val="FFFF00"/>
                </a:highlight>
              </a:rPr>
              <a:t>, </a:t>
            </a:r>
            <a:r>
              <a:rPr lang="en-US" dirty="0">
                <a:highlight>
                  <a:srgbClr val="FFFF00"/>
                </a:highlight>
                <a:latin typeface="Courier New"/>
                <a:cs typeface="Courier New"/>
              </a:rPr>
              <a:t>sub</a:t>
            </a:r>
            <a:r>
              <a:rPr lang="en-US" dirty="0">
                <a:highlight>
                  <a:srgbClr val="FFFF00"/>
                </a:highlight>
              </a:rPr>
              <a:t>, </a:t>
            </a:r>
            <a:r>
              <a:rPr lang="en-US" dirty="0" err="1">
                <a:highlight>
                  <a:srgbClr val="FFFF00"/>
                </a:highlight>
                <a:latin typeface="Courier New"/>
                <a:cs typeface="Courier New"/>
              </a:rPr>
              <a:t>addi</a:t>
            </a:r>
            <a:endParaRPr lang="en-US" dirty="0">
              <a:highlight>
                <a:srgbClr val="FFFF00"/>
              </a:highlight>
              <a:latin typeface="Courier New"/>
              <a:cs typeface="Courier New"/>
            </a:endParaRPr>
          </a:p>
          <a:p>
            <a:pPr lvl="1"/>
            <a:r>
              <a:rPr lang="en-US" dirty="0">
                <a:latin typeface="+mj-lt"/>
                <a:cs typeface="Courier New"/>
              </a:rPr>
              <a:t>Data Transfer: 	</a:t>
            </a:r>
            <a:r>
              <a:rPr lang="en-US" dirty="0" err="1">
                <a:latin typeface="Courier New"/>
                <a:cs typeface="Courier New"/>
              </a:rPr>
              <a:t>lw</a:t>
            </a:r>
            <a:r>
              <a:rPr lang="en-US" dirty="0"/>
              <a:t>, </a:t>
            </a:r>
            <a:r>
              <a:rPr lang="en-US" dirty="0" err="1">
                <a:latin typeface="Courier New"/>
                <a:cs typeface="Courier New"/>
              </a:rPr>
              <a:t>sw</a:t>
            </a:r>
            <a:r>
              <a:rPr lang="en-US" dirty="0">
                <a:latin typeface="+mj-lt"/>
                <a:cs typeface="Courier New"/>
              </a:rPr>
              <a:t>, </a:t>
            </a:r>
            <a:r>
              <a:rPr lang="en-US" dirty="0">
                <a:latin typeface="Courier New"/>
                <a:cs typeface="Courier New"/>
              </a:rPr>
              <a:t>lb</a:t>
            </a:r>
            <a:r>
              <a:rPr lang="en-US" dirty="0">
                <a:latin typeface="+mj-lt"/>
                <a:cs typeface="Courier New"/>
              </a:rPr>
              <a:t>, </a:t>
            </a:r>
            <a:r>
              <a:rPr lang="en-US" dirty="0" err="1">
                <a:latin typeface="Courier New"/>
                <a:cs typeface="Courier New"/>
              </a:rPr>
              <a:t>sb</a:t>
            </a:r>
            <a:r>
              <a:rPr lang="en-US" dirty="0">
                <a:latin typeface="+mj-lt"/>
                <a:cs typeface="Courier New"/>
              </a:rPr>
              <a:t>, </a:t>
            </a:r>
            <a:r>
              <a:rPr lang="en-US" dirty="0" err="1">
                <a:latin typeface="Courier New"/>
                <a:cs typeface="Courier New"/>
              </a:rPr>
              <a:t>lbu</a:t>
            </a:r>
            <a:endParaRPr lang="en-US" dirty="0">
              <a:latin typeface="Courier New"/>
              <a:cs typeface="Courier New"/>
            </a:endParaRPr>
          </a:p>
          <a:p>
            <a:pPr lvl="1"/>
            <a:r>
              <a:rPr lang="en-US" dirty="0">
                <a:latin typeface="+mj-lt"/>
                <a:cs typeface="Courier New"/>
              </a:rPr>
              <a:t>Branching:</a:t>
            </a:r>
            <a:r>
              <a:rPr lang="en-US" dirty="0">
                <a:latin typeface="Courier New"/>
                <a:cs typeface="Courier New"/>
              </a:rPr>
              <a:t>		</a:t>
            </a:r>
            <a:r>
              <a:rPr lang="en-US" dirty="0" err="1">
                <a:latin typeface="Courier New"/>
                <a:cs typeface="Courier New"/>
              </a:rPr>
              <a:t>beq</a:t>
            </a:r>
            <a:r>
              <a:rPr lang="en-US" dirty="0">
                <a:latin typeface="+mj-lt"/>
                <a:cs typeface="Courier New"/>
              </a:rPr>
              <a:t>, </a:t>
            </a:r>
            <a:r>
              <a:rPr lang="en-US" dirty="0" err="1">
                <a:latin typeface="Courier New"/>
                <a:cs typeface="Courier New"/>
              </a:rPr>
              <a:t>bne</a:t>
            </a:r>
            <a:r>
              <a:rPr lang="en-US" dirty="0">
                <a:latin typeface="+mj-lt"/>
                <a:cs typeface="Courier New"/>
              </a:rPr>
              <a:t>, </a:t>
            </a:r>
            <a:r>
              <a:rPr lang="en-US" dirty="0">
                <a:latin typeface="Courier New"/>
                <a:cs typeface="Courier New"/>
              </a:rPr>
              <a:t>j</a:t>
            </a:r>
          </a:p>
          <a:p>
            <a:r>
              <a:rPr lang="en-US" dirty="0">
                <a:latin typeface="+mj-lt"/>
                <a:cs typeface="Courier New"/>
              </a:rPr>
              <a:t>Memory is byte-addressed</a:t>
            </a:r>
            <a:endParaRPr lang="en-US" dirty="0">
              <a:latin typeface="+mj-lt"/>
            </a:endParaRPr>
          </a:p>
          <a:p>
            <a:endParaRPr lang="en-US" dirty="0"/>
          </a:p>
          <a:p>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C to MIPS Practice</a:t>
            </a:r>
          </a:p>
        </p:txBody>
      </p:sp>
      <p:sp>
        <p:nvSpPr>
          <p:cNvPr id="3" name="Content Placeholder 2"/>
          <p:cNvSpPr>
            <a:spLocks noGrp="1"/>
          </p:cNvSpPr>
          <p:nvPr>
            <p:ph idx="1"/>
          </p:nvPr>
        </p:nvSpPr>
        <p:spPr>
          <a:xfrm>
            <a:off x="457199" y="1600200"/>
            <a:ext cx="8229600" cy="4754880"/>
          </a:xfrm>
        </p:spPr>
        <p:txBody>
          <a:bodyPr>
            <a:normAutofit lnSpcReduction="10000"/>
          </a:bodyPr>
          <a:lstStyle/>
          <a:p>
            <a:r>
              <a:rPr lang="en-US" dirty="0">
                <a:latin typeface="+mj-lt"/>
                <a:cs typeface="Courier New" pitchFamily="49" charset="0"/>
              </a:rPr>
              <a:t>Let’s put our all of our new MIPS knowledge to use in an example:  “Fast String Copy”</a:t>
            </a:r>
          </a:p>
          <a:p>
            <a:pPr>
              <a:spcBef>
                <a:spcPts val="1200"/>
              </a:spcBef>
            </a:pPr>
            <a:r>
              <a:rPr lang="en-US" dirty="0">
                <a:latin typeface="+mj-lt"/>
                <a:cs typeface="Courier New" pitchFamily="49" charset="0"/>
              </a:rPr>
              <a:t>C code is as follows:</a:t>
            </a:r>
            <a:endParaRPr lang="en-US" sz="2800" dirty="0"/>
          </a:p>
          <a:p>
            <a:pPr marL="0" indent="0">
              <a:spcBef>
                <a:spcPts val="600"/>
              </a:spcBef>
              <a:buNone/>
            </a:pPr>
            <a:r>
              <a:rPr lang="en-US" sz="2800" dirty="0"/>
              <a:t>	</a:t>
            </a:r>
            <a:r>
              <a:rPr lang="en-US" sz="2800" dirty="0">
                <a:latin typeface="Courier New" pitchFamily="49" charset="0"/>
                <a:cs typeface="Courier New" pitchFamily="49" charset="0"/>
              </a:rPr>
              <a:t>/* Copy string from p to q */</a:t>
            </a:r>
          </a:p>
          <a:p>
            <a:pPr>
              <a:buNone/>
            </a:pPr>
            <a:r>
              <a:rPr lang="en-US" sz="2800" dirty="0">
                <a:latin typeface="Courier New"/>
                <a:cs typeface="Courier New"/>
              </a:rPr>
              <a:t>		char *p, *q;</a:t>
            </a:r>
          </a:p>
          <a:p>
            <a:pPr>
              <a:buNone/>
            </a:pPr>
            <a:r>
              <a:rPr lang="en-US" sz="2800" dirty="0">
                <a:solidFill>
                  <a:srgbClr val="FF0000"/>
                </a:solidFill>
                <a:latin typeface="Courier New"/>
                <a:cs typeface="Courier New"/>
              </a:rPr>
              <a:t>		while((*q++ = *p++) != ‘\0’) ;</a:t>
            </a:r>
          </a:p>
          <a:p>
            <a:pPr>
              <a:spcBef>
                <a:spcPts val="1200"/>
              </a:spcBef>
            </a:pPr>
            <a:r>
              <a:rPr lang="en-US" dirty="0"/>
              <a:t>What do we know about its structure?</a:t>
            </a:r>
          </a:p>
          <a:p>
            <a:pPr lvl="1"/>
            <a:r>
              <a:rPr lang="en-US" dirty="0"/>
              <a:t>Single </a:t>
            </a:r>
            <a:r>
              <a:rPr lang="en-US" sz="2600" dirty="0">
                <a:latin typeface="Courier New" pitchFamily="49" charset="0"/>
                <a:cs typeface="Courier New" pitchFamily="49" charset="0"/>
              </a:rPr>
              <a:t>while</a:t>
            </a:r>
            <a:r>
              <a:rPr lang="en-US" dirty="0"/>
              <a:t> loop</a:t>
            </a:r>
          </a:p>
          <a:p>
            <a:pPr lvl="1"/>
            <a:r>
              <a:rPr lang="en-US" dirty="0"/>
              <a:t>Exit condition is an equality test</a:t>
            </a:r>
          </a:p>
        </p:txBody>
      </p:sp>
      <p:sp>
        <p:nvSpPr>
          <p:cNvPr id="4" name="Date Placeholder 3"/>
          <p:cNvSpPr>
            <a:spLocks noGrp="1"/>
          </p:cNvSpPr>
          <p:nvPr>
            <p:ph type="dt" sz="half" idx="4294967295"/>
          </p:nvPr>
        </p:nvSpPr>
        <p:spPr>
          <a:xfrm>
            <a:off x="457200" y="6356350"/>
            <a:ext cx="2133600" cy="365125"/>
          </a:xfrm>
        </p:spPr>
        <p:txBody>
          <a:bodyPr/>
          <a:lstStyle/>
          <a:p>
            <a:r>
              <a:rPr lang="en-US"/>
              <a:t>7/01/2013</a:t>
            </a:r>
          </a:p>
        </p:txBody>
      </p:sp>
      <p:sp>
        <p:nvSpPr>
          <p:cNvPr id="5" name="Footer Placeholder 4"/>
          <p:cNvSpPr>
            <a:spLocks noGrp="1"/>
          </p:cNvSpPr>
          <p:nvPr>
            <p:ph type="ftr" sz="quarter" idx="4294967295"/>
          </p:nvPr>
        </p:nvSpPr>
        <p:spPr>
          <a:xfrm>
            <a:off x="3124200" y="6356350"/>
            <a:ext cx="2895600" cy="365125"/>
          </a:xfrm>
        </p:spPr>
        <p:txBody>
          <a:bodyPr/>
          <a:lstStyle/>
          <a:p>
            <a:r>
              <a:rPr lang="en-US"/>
              <a:t>Summer 2013 -- Lecture #5</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55</a:t>
            </a:fld>
            <a:endParaRPr lang="en-US"/>
          </a:p>
        </p:txBody>
      </p:sp>
    </p:spTree>
    <p:extLst>
      <p:ext uri="{BB962C8B-B14F-4D97-AF65-F5344CB8AC3E}">
        <p14:creationId xmlns:p14="http://schemas.microsoft.com/office/powerpoint/2010/main" val="2263589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p>
            <a:r>
              <a:rPr lang="en-US" dirty="0">
                <a:solidFill>
                  <a:schemeClr val="accent1"/>
                </a:solidFill>
              </a:rPr>
              <a:t>C to MIPS Practice</a:t>
            </a:r>
            <a:endParaRPr lang="en-US" dirty="0"/>
          </a:p>
        </p:txBody>
      </p:sp>
      <p:sp>
        <p:nvSpPr>
          <p:cNvPr id="3" name="Content Placeholder 2"/>
          <p:cNvSpPr>
            <a:spLocks noGrp="1"/>
          </p:cNvSpPr>
          <p:nvPr>
            <p:ph idx="1"/>
          </p:nvPr>
        </p:nvSpPr>
        <p:spPr>
          <a:xfrm>
            <a:off x="457200" y="1600200"/>
            <a:ext cx="8412480" cy="4937760"/>
          </a:xfrm>
        </p:spPr>
        <p:txBody>
          <a:bodyPr>
            <a:normAutofit/>
          </a:bodyPr>
          <a:lstStyle/>
          <a:p>
            <a:r>
              <a:rPr lang="en-US" dirty="0"/>
              <a:t>Start with code skeleton:</a:t>
            </a:r>
          </a:p>
          <a:p>
            <a:pPr>
              <a:lnSpc>
                <a:spcPct val="90000"/>
              </a:lnSpc>
              <a:spcBef>
                <a:spcPts val="1800"/>
              </a:spcBef>
              <a:buNone/>
              <a:tabLst>
                <a:tab pos="1085850" algn="l"/>
                <a:tab pos="3829050" algn="l"/>
              </a:tabLst>
            </a:pPr>
            <a:r>
              <a:rPr lang="en-US" sz="2400" dirty="0">
                <a:latin typeface="Courier New" pitchFamily="49" charset="0"/>
                <a:cs typeface="Courier New" pitchFamily="49" charset="0"/>
              </a:rPr>
              <a:t># copy String p to q</a:t>
            </a:r>
          </a:p>
          <a:p>
            <a:pPr>
              <a:lnSpc>
                <a:spcPct val="90000"/>
              </a:lnSpc>
              <a:buNone/>
              <a:tabLst>
                <a:tab pos="1085850" algn="l"/>
                <a:tab pos="3829050" algn="l"/>
              </a:tabLst>
            </a:pPr>
            <a:r>
              <a:rPr lang="en-US" sz="2400" dirty="0">
                <a:latin typeface="Courier New" pitchFamily="49" charset="0"/>
                <a:cs typeface="Courier New" pitchFamily="49" charset="0"/>
              </a:rPr>
              <a:t># p</a:t>
            </a:r>
            <a:r>
              <a:rPr lang="en-US" sz="2400" dirty="0">
                <a:latin typeface="Courier New" pitchFamily="49" charset="0"/>
                <a:cs typeface="Courier New" pitchFamily="49" charset="0"/>
                <a:sym typeface="Wingdings" pitchFamily="2" charset="2"/>
              </a:rPr>
              <a:t>$s0,</a:t>
            </a:r>
            <a:r>
              <a:rPr lang="en-US" sz="2400" dirty="0">
                <a:latin typeface="Courier New" pitchFamily="49" charset="0"/>
                <a:cs typeface="Courier New" pitchFamily="49" charset="0"/>
              </a:rPr>
              <a:t> q</a:t>
            </a:r>
            <a:r>
              <a:rPr lang="en-US" sz="2400" dirty="0">
                <a:latin typeface="Courier New" pitchFamily="49" charset="0"/>
                <a:cs typeface="Courier New" pitchFamily="49" charset="0"/>
                <a:sym typeface="Wingdings" pitchFamily="2" charset="2"/>
              </a:rPr>
              <a:t></a:t>
            </a:r>
            <a:r>
              <a:rPr lang="en-US" sz="2400" dirty="0">
                <a:latin typeface="Courier New" pitchFamily="49" charset="0"/>
                <a:cs typeface="Courier New" pitchFamily="49" charset="0"/>
              </a:rPr>
              <a:t>$s1 (pointers)</a:t>
            </a:r>
            <a:endParaRPr lang="en-US" sz="2400" dirty="0">
              <a:solidFill>
                <a:srgbClr val="FF0000"/>
              </a:solidFill>
              <a:latin typeface="Courier New" pitchFamily="49" charset="0"/>
              <a:cs typeface="Courier New" pitchFamily="49" charset="0"/>
            </a:endParaRPr>
          </a:p>
          <a:p>
            <a:pPr>
              <a:lnSpc>
                <a:spcPct val="90000"/>
              </a:lnSpc>
              <a:buNone/>
              <a:tabLst>
                <a:tab pos="1085850" algn="l"/>
                <a:tab pos="3829050" algn="l"/>
              </a:tabLst>
            </a:pPr>
            <a:r>
              <a:rPr lang="en-US" sz="2400" dirty="0">
                <a:solidFill>
                  <a:srgbClr val="FF0000"/>
                </a:solidFill>
                <a:latin typeface="Courier New" pitchFamily="49" charset="0"/>
                <a:cs typeface="Courier New" pitchFamily="49" charset="0"/>
              </a:rPr>
              <a:t>Loop: </a:t>
            </a:r>
            <a:r>
              <a:rPr lang="en-US" sz="2400" dirty="0">
                <a:solidFill>
                  <a:schemeClr val="bg1"/>
                </a:solidFill>
                <a:latin typeface="Courier New" pitchFamily="49" charset="0"/>
                <a:cs typeface="Courier New" pitchFamily="49" charset="0"/>
              </a:rPr>
              <a:t>lb   $t0,0($s0)  # $t0 = *p</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sb   $t0,0($s1)  # *q = $t0</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addi $s0,$s0,1	  # p = p + 1</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addi $s1,$s1,1   # q = q + 1</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beq  $t0,$0,Exit # if *p==0, go to Exit</a:t>
            </a:r>
          </a:p>
          <a:p>
            <a:pPr>
              <a:lnSpc>
                <a:spcPct val="90000"/>
              </a:lnSpc>
              <a:buNone/>
              <a:tabLst>
                <a:tab pos="1085850" algn="l"/>
                <a:tab pos="3829050" algn="l"/>
              </a:tabLst>
            </a:pPr>
            <a:r>
              <a:rPr lang="en-US" sz="2400" dirty="0">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j Loop </a:t>
            </a:r>
            <a:r>
              <a:rPr lang="en-US" sz="2400" dirty="0">
                <a:solidFill>
                  <a:schemeClr val="bg1"/>
                </a:solidFill>
                <a:latin typeface="Courier New" pitchFamily="49" charset="0"/>
                <a:cs typeface="Courier New" pitchFamily="49" charset="0"/>
              </a:rPr>
              <a:t>          # go to Loop</a:t>
            </a:r>
          </a:p>
          <a:p>
            <a:pPr>
              <a:buNone/>
            </a:pPr>
            <a:r>
              <a:rPr lang="en-US" sz="2400" dirty="0">
                <a:solidFill>
                  <a:srgbClr val="FF0000"/>
                </a:solidFill>
                <a:latin typeface="Courier New" pitchFamily="49" charset="0"/>
                <a:cs typeface="Courier New" pitchFamily="49" charset="0"/>
              </a:rPr>
              <a:t>Exit:</a:t>
            </a:r>
            <a:r>
              <a:rPr lang="en-US" sz="2400" dirty="0">
                <a:latin typeface="Courier New" pitchFamily="49" charset="0"/>
                <a:cs typeface="Courier New" pitchFamily="49" charset="0"/>
              </a:rPr>
              <a:t> </a:t>
            </a:r>
            <a:r>
              <a:rPr lang="en-US" sz="2400" dirty="0">
                <a:solidFill>
                  <a:schemeClr val="bg1"/>
                </a:solidFill>
                <a:latin typeface="Courier New" pitchFamily="49" charset="0"/>
                <a:cs typeface="Courier New" pitchFamily="49" charset="0"/>
              </a:rPr>
              <a:t># N chars in p =&gt; N*6 instructions</a:t>
            </a:r>
            <a:endParaRPr lang="en-US" dirty="0">
              <a:solidFill>
                <a:schemeClr val="bg1"/>
              </a:solidFill>
              <a:latin typeface="Courier New" pitchFamily="49" charset="0"/>
              <a:cs typeface="Courier New" pitchFamily="49" charset="0"/>
            </a:endParaRPr>
          </a:p>
          <a:p>
            <a:pPr>
              <a:buNone/>
            </a:pPr>
            <a:endParaRPr lang="en-US" dirty="0"/>
          </a:p>
        </p:txBody>
      </p:sp>
      <p:sp>
        <p:nvSpPr>
          <p:cNvPr id="5" name="Date Placeholder 4"/>
          <p:cNvSpPr>
            <a:spLocks noGrp="1"/>
          </p:cNvSpPr>
          <p:nvPr>
            <p:ph type="dt" sz="half" idx="4294967295"/>
          </p:nvPr>
        </p:nvSpPr>
        <p:spPr>
          <a:xfrm>
            <a:off x="457200" y="6356350"/>
            <a:ext cx="2133600" cy="365125"/>
          </a:xfrm>
        </p:spPr>
        <p:txBody>
          <a:bodyPr/>
          <a:lstStyle/>
          <a:p>
            <a:r>
              <a:rPr lang="en-US"/>
              <a:t>7/01/2013</a:t>
            </a:r>
          </a:p>
        </p:txBody>
      </p:sp>
      <p:sp>
        <p:nvSpPr>
          <p:cNvPr id="6" name="Footer Placeholder 5"/>
          <p:cNvSpPr>
            <a:spLocks noGrp="1"/>
          </p:cNvSpPr>
          <p:nvPr>
            <p:ph type="ftr" sz="quarter" idx="4294967295"/>
          </p:nvPr>
        </p:nvSpPr>
        <p:spPr>
          <a:xfrm>
            <a:off x="3124200" y="6356350"/>
            <a:ext cx="2895600" cy="365125"/>
          </a:xfrm>
        </p:spPr>
        <p:txBody>
          <a:bodyPr/>
          <a:lstStyle/>
          <a:p>
            <a:r>
              <a:rPr lang="en-US"/>
              <a:t>Summer 2013 -- Lecture #5</a:t>
            </a:r>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56</a:t>
            </a:fld>
            <a:endParaRPr lang="en-US"/>
          </a:p>
        </p:txBody>
      </p:sp>
      <p:sp>
        <p:nvSpPr>
          <p:cNvPr id="7" name="TextBox 6"/>
          <p:cNvSpPr txBox="1"/>
          <p:nvPr/>
        </p:nvSpPr>
        <p:spPr>
          <a:xfrm>
            <a:off x="4658751" y="3055894"/>
            <a:ext cx="4240263" cy="2520690"/>
          </a:xfrm>
          <a:prstGeom prst="rect">
            <a:avLst/>
          </a:prstGeom>
          <a:noFill/>
        </p:spPr>
        <p:txBody>
          <a:bodyPr wrap="none" rtlCol="0">
            <a:spAutoFit/>
          </a:bodyPr>
          <a:lstStyle/>
          <a:p>
            <a:pPr>
              <a:lnSpc>
                <a:spcPct val="110000"/>
              </a:lnSpc>
              <a:buNone/>
              <a:tabLst>
                <a:tab pos="1085850" algn="l"/>
                <a:tab pos="3829050" algn="l"/>
              </a:tabLst>
            </a:pPr>
            <a:r>
              <a:rPr lang="en-US" sz="2400" dirty="0">
                <a:latin typeface="Courier New" pitchFamily="49" charset="0"/>
                <a:cs typeface="Courier New" pitchFamily="49" charset="0"/>
              </a:rPr>
              <a:t># $t0 = *p</a:t>
            </a:r>
          </a:p>
          <a:p>
            <a:pPr>
              <a:lnSpc>
                <a:spcPct val="110000"/>
              </a:lnSpc>
              <a:buNone/>
              <a:tabLst>
                <a:tab pos="1085850" algn="l"/>
                <a:tab pos="3829050" algn="l"/>
              </a:tabLst>
            </a:pPr>
            <a:r>
              <a:rPr lang="en-US" sz="2400" dirty="0">
                <a:latin typeface="Courier New" pitchFamily="49" charset="0"/>
                <a:cs typeface="Courier New" pitchFamily="49" charset="0"/>
              </a:rPr>
              <a:t># *q = $t0</a:t>
            </a:r>
          </a:p>
          <a:p>
            <a:pPr>
              <a:lnSpc>
                <a:spcPct val="110000"/>
              </a:lnSpc>
              <a:buNone/>
              <a:tabLst>
                <a:tab pos="1085850" algn="l"/>
                <a:tab pos="3829050" algn="l"/>
              </a:tabLst>
            </a:pPr>
            <a:r>
              <a:rPr lang="en-US" sz="2400" dirty="0">
                <a:solidFill>
                  <a:srgbClr val="000000"/>
                </a:solidFill>
                <a:latin typeface="Courier New" pitchFamily="49" charset="0"/>
                <a:cs typeface="Courier New" pitchFamily="49" charset="0"/>
              </a:rPr>
              <a:t># p = p + 1</a:t>
            </a:r>
          </a:p>
          <a:p>
            <a:pPr>
              <a:lnSpc>
                <a:spcPct val="110000"/>
              </a:lnSpc>
              <a:buNone/>
              <a:tabLst>
                <a:tab pos="1085850" algn="l"/>
                <a:tab pos="3829050" algn="l"/>
              </a:tabLst>
            </a:pPr>
            <a:r>
              <a:rPr lang="en-US" sz="2400" dirty="0">
                <a:solidFill>
                  <a:srgbClr val="000000"/>
                </a:solidFill>
                <a:latin typeface="Courier New" pitchFamily="49" charset="0"/>
                <a:cs typeface="Courier New" pitchFamily="49" charset="0"/>
              </a:rPr>
              <a:t># q = q + 1</a:t>
            </a:r>
          </a:p>
          <a:p>
            <a:pPr>
              <a:lnSpc>
                <a:spcPct val="110000"/>
              </a:lnSpc>
              <a:buNone/>
              <a:tabLst>
                <a:tab pos="1085850" algn="l"/>
                <a:tab pos="3829050" algn="l"/>
              </a:tabLst>
            </a:pPr>
            <a:r>
              <a:rPr lang="en-US" sz="2400" dirty="0">
                <a:latin typeface="Courier New" pitchFamily="49" charset="0"/>
                <a:cs typeface="Courier New" pitchFamily="49" charset="0"/>
              </a:rPr>
              <a:t># if *p==0, go to Exit</a:t>
            </a:r>
            <a:endParaRPr lang="en-US" sz="2400" dirty="0">
              <a:solidFill>
                <a:srgbClr val="000000"/>
              </a:solidFill>
              <a:latin typeface="Courier New" pitchFamily="49" charset="0"/>
              <a:cs typeface="Courier New" pitchFamily="49" charset="0"/>
            </a:endParaRPr>
          </a:p>
          <a:p>
            <a:pPr>
              <a:lnSpc>
                <a:spcPct val="110000"/>
              </a:lnSpc>
              <a:buNone/>
              <a:tabLst>
                <a:tab pos="1085850" algn="l"/>
                <a:tab pos="3829050" algn="l"/>
              </a:tabLst>
            </a:pPr>
            <a:r>
              <a:rPr lang="en-US" sz="2400" dirty="0">
                <a:latin typeface="Courier New" pitchFamily="49" charset="0"/>
                <a:cs typeface="Courier New" pitchFamily="49" charset="0"/>
              </a:rPr>
              <a:t># go to Loop</a:t>
            </a:r>
          </a:p>
        </p:txBody>
      </p:sp>
    </p:spTree>
    <p:extLst>
      <p:ext uri="{BB962C8B-B14F-4D97-AF65-F5344CB8AC3E}">
        <p14:creationId xmlns:p14="http://schemas.microsoft.com/office/powerpoint/2010/main" val="33759340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p>
            <a:r>
              <a:rPr lang="en-US" dirty="0">
                <a:solidFill>
                  <a:schemeClr val="accent1"/>
                </a:solidFill>
              </a:rPr>
              <a:t>C to MIPS Practice</a:t>
            </a:r>
            <a:endParaRPr lang="en-US" dirty="0"/>
          </a:p>
        </p:txBody>
      </p:sp>
      <p:sp>
        <p:nvSpPr>
          <p:cNvPr id="3" name="Content Placeholder 2"/>
          <p:cNvSpPr>
            <a:spLocks noGrp="1"/>
          </p:cNvSpPr>
          <p:nvPr>
            <p:ph idx="1"/>
          </p:nvPr>
        </p:nvSpPr>
        <p:spPr>
          <a:xfrm>
            <a:off x="457200" y="1600200"/>
            <a:ext cx="8412480" cy="4937760"/>
          </a:xfrm>
        </p:spPr>
        <p:txBody>
          <a:bodyPr>
            <a:normAutofit/>
          </a:bodyPr>
          <a:lstStyle/>
          <a:p>
            <a:r>
              <a:rPr lang="en-US" dirty="0"/>
              <a:t>Fill in lines:</a:t>
            </a:r>
          </a:p>
          <a:p>
            <a:pPr>
              <a:lnSpc>
                <a:spcPct val="90000"/>
              </a:lnSpc>
              <a:spcBef>
                <a:spcPts val="1800"/>
              </a:spcBef>
              <a:buNone/>
              <a:tabLst>
                <a:tab pos="1085850" algn="l"/>
                <a:tab pos="3829050" algn="l"/>
              </a:tabLst>
            </a:pPr>
            <a:r>
              <a:rPr lang="en-US" sz="2400" dirty="0">
                <a:latin typeface="Courier New" pitchFamily="49" charset="0"/>
                <a:cs typeface="Courier New" pitchFamily="49" charset="0"/>
              </a:rPr>
              <a:t># copy String p to q</a:t>
            </a:r>
          </a:p>
          <a:p>
            <a:pPr>
              <a:lnSpc>
                <a:spcPct val="90000"/>
              </a:lnSpc>
              <a:buNone/>
              <a:tabLst>
                <a:tab pos="1085850" algn="l"/>
                <a:tab pos="3829050" algn="l"/>
              </a:tabLst>
            </a:pPr>
            <a:r>
              <a:rPr lang="en-US" sz="2400" dirty="0">
                <a:latin typeface="Courier New" pitchFamily="49" charset="0"/>
                <a:cs typeface="Courier New" pitchFamily="49" charset="0"/>
              </a:rPr>
              <a:t># p</a:t>
            </a:r>
            <a:r>
              <a:rPr lang="en-US" sz="2400" dirty="0">
                <a:latin typeface="Courier New" pitchFamily="49" charset="0"/>
                <a:cs typeface="Courier New" pitchFamily="49" charset="0"/>
                <a:sym typeface="Wingdings" pitchFamily="2" charset="2"/>
              </a:rPr>
              <a:t>$s0,</a:t>
            </a:r>
            <a:r>
              <a:rPr lang="en-US" sz="2400" dirty="0">
                <a:latin typeface="Courier New" pitchFamily="49" charset="0"/>
                <a:cs typeface="Courier New" pitchFamily="49" charset="0"/>
              </a:rPr>
              <a:t> q</a:t>
            </a:r>
            <a:r>
              <a:rPr lang="en-US" sz="2400" dirty="0">
                <a:latin typeface="Courier New" pitchFamily="49" charset="0"/>
                <a:cs typeface="Courier New" pitchFamily="49" charset="0"/>
                <a:sym typeface="Wingdings" pitchFamily="2" charset="2"/>
              </a:rPr>
              <a:t></a:t>
            </a:r>
            <a:r>
              <a:rPr lang="en-US" sz="2400" dirty="0">
                <a:latin typeface="Courier New" pitchFamily="49" charset="0"/>
                <a:cs typeface="Courier New" pitchFamily="49" charset="0"/>
              </a:rPr>
              <a:t>$s1 (pointers)</a:t>
            </a:r>
            <a:endParaRPr lang="en-US" sz="2400" dirty="0">
              <a:solidFill>
                <a:srgbClr val="FF0000"/>
              </a:solidFill>
              <a:latin typeface="Courier New" pitchFamily="49" charset="0"/>
              <a:cs typeface="Courier New" pitchFamily="49" charset="0"/>
            </a:endParaRPr>
          </a:p>
          <a:p>
            <a:pPr>
              <a:lnSpc>
                <a:spcPct val="90000"/>
              </a:lnSpc>
              <a:buNone/>
              <a:tabLst>
                <a:tab pos="1085850" algn="l"/>
                <a:tab pos="3829050" algn="l"/>
              </a:tabLst>
            </a:pPr>
            <a:r>
              <a:rPr lang="en-US" sz="2400" dirty="0">
                <a:solidFill>
                  <a:srgbClr val="FF0000"/>
                </a:solidFill>
                <a:latin typeface="Courier New" pitchFamily="49" charset="0"/>
                <a:cs typeface="Courier New" pitchFamily="49" charset="0"/>
              </a:rPr>
              <a:t>Loop:</a:t>
            </a:r>
            <a:r>
              <a:rPr lang="en-US" sz="2400" dirty="0">
                <a:solidFill>
                  <a:schemeClr val="bg1"/>
                </a:solidFill>
                <a:latin typeface="Courier New" pitchFamily="49" charset="0"/>
                <a:cs typeface="Courier New" pitchFamily="49" charset="0"/>
              </a:rPr>
              <a:t> lb   $t0,0($s0)  </a:t>
            </a:r>
            <a:r>
              <a:rPr lang="en-US" sz="2400" dirty="0">
                <a:latin typeface="Courier New" pitchFamily="49" charset="0"/>
                <a:cs typeface="Courier New" pitchFamily="49" charset="0"/>
              </a:rPr>
              <a:t># $t0 = *p</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sb   $t0,0($s1)  </a:t>
            </a:r>
            <a:r>
              <a:rPr lang="en-US" sz="2400" dirty="0">
                <a:latin typeface="Courier New" pitchFamily="49" charset="0"/>
                <a:cs typeface="Courier New" pitchFamily="49" charset="0"/>
              </a:rPr>
              <a:t># *q = $t0</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addi $s0,$s0,1	  </a:t>
            </a:r>
            <a:r>
              <a:rPr lang="en-US" sz="2400" dirty="0">
                <a:solidFill>
                  <a:srgbClr val="000000"/>
                </a:solidFill>
                <a:latin typeface="Courier New" pitchFamily="49" charset="0"/>
                <a:cs typeface="Courier New" pitchFamily="49" charset="0"/>
              </a:rPr>
              <a:t># p = p + 1</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addi $s1,$s1,1   </a:t>
            </a:r>
            <a:r>
              <a:rPr lang="en-US" sz="2400" dirty="0">
                <a:solidFill>
                  <a:srgbClr val="000000"/>
                </a:solidFill>
                <a:latin typeface="Courier New" pitchFamily="49" charset="0"/>
                <a:cs typeface="Courier New" pitchFamily="49" charset="0"/>
              </a:rPr>
              <a:t># q = q + 1</a:t>
            </a:r>
          </a:p>
          <a:p>
            <a:pPr>
              <a:lnSpc>
                <a:spcPct val="90000"/>
              </a:lnSpc>
              <a:buNone/>
              <a:tabLst>
                <a:tab pos="1085850" algn="l"/>
                <a:tab pos="3829050" algn="l"/>
              </a:tabLst>
            </a:pPr>
            <a:r>
              <a:rPr lang="en-US" sz="2400" dirty="0">
                <a:solidFill>
                  <a:schemeClr val="bg1"/>
                </a:solidFill>
                <a:latin typeface="Courier New" pitchFamily="49" charset="0"/>
                <a:cs typeface="Courier New" pitchFamily="49" charset="0"/>
              </a:rPr>
              <a:t>      beq  $t0,$0,Exit </a:t>
            </a:r>
            <a:r>
              <a:rPr lang="en-US" sz="2400" dirty="0">
                <a:latin typeface="Courier New" pitchFamily="49" charset="0"/>
                <a:cs typeface="Courier New" pitchFamily="49" charset="0"/>
              </a:rPr>
              <a:t># if *p==0, go to Exit</a:t>
            </a:r>
            <a:endParaRPr lang="en-US" sz="2400" dirty="0">
              <a:solidFill>
                <a:srgbClr val="000000"/>
              </a:solidFill>
              <a:latin typeface="Courier New" pitchFamily="49" charset="0"/>
              <a:cs typeface="Courier New" pitchFamily="49" charset="0"/>
            </a:endParaRPr>
          </a:p>
          <a:p>
            <a:pPr>
              <a:lnSpc>
                <a:spcPct val="90000"/>
              </a:lnSpc>
              <a:buNone/>
              <a:tabLst>
                <a:tab pos="1085850" algn="l"/>
                <a:tab pos="3829050" algn="l"/>
              </a:tabLst>
            </a:pPr>
            <a:r>
              <a:rPr lang="en-US" sz="2400" dirty="0">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j Loop           </a:t>
            </a:r>
            <a:r>
              <a:rPr lang="en-US" sz="2400" dirty="0">
                <a:latin typeface="Courier New" pitchFamily="49" charset="0"/>
                <a:cs typeface="Courier New" pitchFamily="49" charset="0"/>
              </a:rPr>
              <a:t># go to Loop</a:t>
            </a:r>
          </a:p>
          <a:p>
            <a:pPr>
              <a:buNone/>
            </a:pPr>
            <a:r>
              <a:rPr lang="en-US" sz="2400" dirty="0">
                <a:solidFill>
                  <a:srgbClr val="FF0000"/>
                </a:solidFill>
                <a:latin typeface="Courier New" pitchFamily="49" charset="0"/>
                <a:cs typeface="Courier New" pitchFamily="49" charset="0"/>
              </a:rPr>
              <a:t>Exit:</a:t>
            </a:r>
            <a:r>
              <a:rPr lang="en-US" sz="2400" dirty="0">
                <a:latin typeface="Courier New" pitchFamily="49" charset="0"/>
                <a:cs typeface="Courier New" pitchFamily="49" charset="0"/>
              </a:rPr>
              <a:t> </a:t>
            </a:r>
            <a:r>
              <a:rPr lang="en-US" sz="2400" dirty="0">
                <a:solidFill>
                  <a:schemeClr val="bg1"/>
                </a:solidFill>
                <a:latin typeface="Courier New" pitchFamily="49" charset="0"/>
                <a:cs typeface="Courier New" pitchFamily="49" charset="0"/>
              </a:rPr>
              <a:t># N chars in p =&gt; N*6 instructions</a:t>
            </a:r>
            <a:endParaRPr lang="en-US" dirty="0">
              <a:solidFill>
                <a:schemeClr val="bg1"/>
              </a:solidFill>
              <a:latin typeface="Courier New" pitchFamily="49" charset="0"/>
              <a:cs typeface="Courier New" pitchFamily="49" charset="0"/>
            </a:endParaRPr>
          </a:p>
          <a:p>
            <a:pPr>
              <a:buNone/>
            </a:pPr>
            <a:endParaRPr lang="en-US" dirty="0"/>
          </a:p>
        </p:txBody>
      </p:sp>
      <p:sp>
        <p:nvSpPr>
          <p:cNvPr id="5" name="Date Placeholder 4"/>
          <p:cNvSpPr>
            <a:spLocks noGrp="1"/>
          </p:cNvSpPr>
          <p:nvPr>
            <p:ph type="dt" sz="half" idx="4294967295"/>
          </p:nvPr>
        </p:nvSpPr>
        <p:spPr>
          <a:xfrm>
            <a:off x="457200" y="6356350"/>
            <a:ext cx="2133600" cy="365125"/>
          </a:xfrm>
        </p:spPr>
        <p:txBody>
          <a:bodyPr/>
          <a:lstStyle/>
          <a:p>
            <a:r>
              <a:rPr lang="en-US"/>
              <a:t>7/01/2013</a:t>
            </a:r>
          </a:p>
        </p:txBody>
      </p:sp>
      <p:sp>
        <p:nvSpPr>
          <p:cNvPr id="6" name="Footer Placeholder 5"/>
          <p:cNvSpPr>
            <a:spLocks noGrp="1"/>
          </p:cNvSpPr>
          <p:nvPr>
            <p:ph type="ftr" sz="quarter" idx="4294967295"/>
          </p:nvPr>
        </p:nvSpPr>
        <p:spPr>
          <a:xfrm>
            <a:off x="3124200" y="6356350"/>
            <a:ext cx="2895600" cy="365125"/>
          </a:xfrm>
        </p:spPr>
        <p:txBody>
          <a:bodyPr/>
          <a:lstStyle/>
          <a:p>
            <a:r>
              <a:rPr lang="en-US"/>
              <a:t>Summer 2013 -- Lecture #5</a:t>
            </a:r>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57</a:t>
            </a:fld>
            <a:endParaRPr lang="en-US"/>
          </a:p>
        </p:txBody>
      </p:sp>
      <p:sp>
        <p:nvSpPr>
          <p:cNvPr id="7" name="TextBox 6"/>
          <p:cNvSpPr txBox="1"/>
          <p:nvPr/>
        </p:nvSpPr>
        <p:spPr>
          <a:xfrm>
            <a:off x="1558636" y="3054927"/>
            <a:ext cx="3134191" cy="2114425"/>
          </a:xfrm>
          <a:prstGeom prst="rect">
            <a:avLst/>
          </a:prstGeom>
          <a:noFill/>
        </p:spPr>
        <p:txBody>
          <a:bodyPr wrap="none" rtlCol="0">
            <a:spAutoFit/>
          </a:bodyPr>
          <a:lstStyle/>
          <a:p>
            <a:pPr>
              <a:lnSpc>
                <a:spcPct val="110000"/>
              </a:lnSpc>
              <a:buNone/>
              <a:tabLst>
                <a:tab pos="1085850" algn="l"/>
                <a:tab pos="3829050" algn="l"/>
              </a:tabLst>
            </a:pPr>
            <a:r>
              <a:rPr lang="en-US" sz="2400" dirty="0">
                <a:solidFill>
                  <a:srgbClr val="FF0000"/>
                </a:solidFill>
                <a:latin typeface="Courier New" pitchFamily="49" charset="0"/>
                <a:cs typeface="Courier New" pitchFamily="49" charset="0"/>
              </a:rPr>
              <a:t>lb   $t0,0($s0)</a:t>
            </a:r>
          </a:p>
          <a:p>
            <a:pPr>
              <a:lnSpc>
                <a:spcPct val="110000"/>
              </a:lnSpc>
              <a:buNone/>
              <a:tabLst>
                <a:tab pos="1085850" algn="l"/>
                <a:tab pos="3829050" algn="l"/>
              </a:tabLst>
            </a:pPr>
            <a:r>
              <a:rPr lang="en-US" sz="2400" dirty="0">
                <a:solidFill>
                  <a:srgbClr val="FF0000"/>
                </a:solidFill>
                <a:latin typeface="Courier New" pitchFamily="49" charset="0"/>
                <a:cs typeface="Courier New" pitchFamily="49" charset="0"/>
              </a:rPr>
              <a:t>sb   $t0,0($s1)</a:t>
            </a:r>
            <a:endParaRPr lang="en-US" sz="2400" dirty="0">
              <a:latin typeface="Courier New" pitchFamily="49" charset="0"/>
              <a:cs typeface="Courier New" pitchFamily="49" charset="0"/>
            </a:endParaRPr>
          </a:p>
          <a:p>
            <a:pPr>
              <a:lnSpc>
                <a:spcPct val="110000"/>
              </a:lnSpc>
              <a:buNone/>
              <a:tabLst>
                <a:tab pos="1085850" algn="l"/>
                <a:tab pos="3829050" algn="l"/>
              </a:tabLst>
            </a:pPr>
            <a:r>
              <a:rPr lang="en-US" sz="2400" dirty="0">
                <a:solidFill>
                  <a:srgbClr val="FF0000"/>
                </a:solidFill>
                <a:latin typeface="Courier New" pitchFamily="49" charset="0"/>
                <a:cs typeface="Courier New" pitchFamily="49" charset="0"/>
              </a:rPr>
              <a:t>addi $s0,$s0,1</a:t>
            </a:r>
          </a:p>
          <a:p>
            <a:pPr>
              <a:lnSpc>
                <a:spcPct val="110000"/>
              </a:lnSpc>
              <a:buNone/>
              <a:tabLst>
                <a:tab pos="1085850" algn="l"/>
                <a:tab pos="3829050" algn="l"/>
              </a:tabLst>
            </a:pPr>
            <a:r>
              <a:rPr lang="en-US" sz="2400" dirty="0">
                <a:solidFill>
                  <a:srgbClr val="FF0000"/>
                </a:solidFill>
                <a:latin typeface="Courier New" pitchFamily="49" charset="0"/>
                <a:cs typeface="Courier New" pitchFamily="49" charset="0"/>
              </a:rPr>
              <a:t>addi $s1,$s1,1</a:t>
            </a:r>
            <a:endParaRPr lang="en-US" sz="2400" dirty="0">
              <a:solidFill>
                <a:srgbClr val="000000"/>
              </a:solidFill>
              <a:latin typeface="Courier New" pitchFamily="49" charset="0"/>
              <a:cs typeface="Courier New" pitchFamily="49" charset="0"/>
            </a:endParaRPr>
          </a:p>
          <a:p>
            <a:pPr>
              <a:lnSpc>
                <a:spcPct val="110000"/>
              </a:lnSpc>
              <a:buNone/>
              <a:tabLst>
                <a:tab pos="1085850" algn="l"/>
                <a:tab pos="3829050" algn="l"/>
              </a:tabLst>
            </a:pPr>
            <a:r>
              <a:rPr lang="en-US" sz="2400" dirty="0">
                <a:solidFill>
                  <a:srgbClr val="FF0000"/>
                </a:solidFill>
                <a:latin typeface="Courier New" pitchFamily="49" charset="0"/>
                <a:cs typeface="Courier New" pitchFamily="49" charset="0"/>
              </a:rPr>
              <a:t>beq  $t0,$0,Exit</a:t>
            </a:r>
            <a:endParaRPr lang="en-US" sz="2400" dirty="0"/>
          </a:p>
        </p:txBody>
      </p:sp>
    </p:spTree>
    <p:extLst>
      <p:ext uri="{BB962C8B-B14F-4D97-AF65-F5344CB8AC3E}">
        <p14:creationId xmlns:p14="http://schemas.microsoft.com/office/powerpoint/2010/main" val="27291670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p>
            <a:r>
              <a:rPr lang="en-US" dirty="0">
                <a:solidFill>
                  <a:schemeClr val="accent1"/>
                </a:solidFill>
              </a:rPr>
              <a:t>C to MIPS Practice</a:t>
            </a:r>
            <a:endParaRPr lang="en-US" dirty="0"/>
          </a:p>
        </p:txBody>
      </p:sp>
      <p:sp>
        <p:nvSpPr>
          <p:cNvPr id="3" name="Content Placeholder 2"/>
          <p:cNvSpPr>
            <a:spLocks noGrp="1"/>
          </p:cNvSpPr>
          <p:nvPr>
            <p:ph idx="1"/>
          </p:nvPr>
        </p:nvSpPr>
        <p:spPr>
          <a:xfrm>
            <a:off x="457200" y="1600200"/>
            <a:ext cx="8412480" cy="4937760"/>
          </a:xfrm>
        </p:spPr>
        <p:txBody>
          <a:bodyPr>
            <a:normAutofit/>
          </a:bodyPr>
          <a:lstStyle/>
          <a:p>
            <a:r>
              <a:rPr lang="en-US" dirty="0"/>
              <a:t>Finished code:</a:t>
            </a:r>
          </a:p>
          <a:p>
            <a:pPr>
              <a:lnSpc>
                <a:spcPct val="90000"/>
              </a:lnSpc>
              <a:spcBef>
                <a:spcPts val="1800"/>
              </a:spcBef>
              <a:buNone/>
              <a:tabLst>
                <a:tab pos="1085850" algn="l"/>
                <a:tab pos="3829050" algn="l"/>
              </a:tabLst>
            </a:pPr>
            <a:r>
              <a:rPr lang="en-US" sz="2400" dirty="0">
                <a:latin typeface="Courier New" pitchFamily="49" charset="0"/>
                <a:cs typeface="Courier New" pitchFamily="49" charset="0"/>
              </a:rPr>
              <a:t># copy String p to q</a:t>
            </a:r>
          </a:p>
          <a:p>
            <a:pPr>
              <a:lnSpc>
                <a:spcPct val="90000"/>
              </a:lnSpc>
              <a:buNone/>
              <a:tabLst>
                <a:tab pos="1085850" algn="l"/>
                <a:tab pos="3829050" algn="l"/>
              </a:tabLst>
            </a:pPr>
            <a:r>
              <a:rPr lang="en-US" sz="2400" dirty="0">
                <a:latin typeface="Courier New" pitchFamily="49" charset="0"/>
                <a:cs typeface="Courier New" pitchFamily="49" charset="0"/>
              </a:rPr>
              <a:t># p</a:t>
            </a:r>
            <a:r>
              <a:rPr lang="en-US" sz="2400" dirty="0">
                <a:latin typeface="Courier New" pitchFamily="49" charset="0"/>
                <a:cs typeface="Courier New" pitchFamily="49" charset="0"/>
                <a:sym typeface="Wingdings" pitchFamily="2" charset="2"/>
              </a:rPr>
              <a:t>$s0,</a:t>
            </a:r>
            <a:r>
              <a:rPr lang="en-US" sz="2400" dirty="0">
                <a:latin typeface="Courier New" pitchFamily="49" charset="0"/>
                <a:cs typeface="Courier New" pitchFamily="49" charset="0"/>
              </a:rPr>
              <a:t> q</a:t>
            </a:r>
            <a:r>
              <a:rPr lang="en-US" sz="2400" dirty="0">
                <a:latin typeface="Courier New" pitchFamily="49" charset="0"/>
                <a:cs typeface="Courier New" pitchFamily="49" charset="0"/>
                <a:sym typeface="Wingdings" pitchFamily="2" charset="2"/>
              </a:rPr>
              <a:t></a:t>
            </a:r>
            <a:r>
              <a:rPr lang="en-US" sz="2400" dirty="0">
                <a:latin typeface="Courier New" pitchFamily="49" charset="0"/>
                <a:cs typeface="Courier New" pitchFamily="49" charset="0"/>
              </a:rPr>
              <a:t>$s1 (pointers)</a:t>
            </a:r>
            <a:endParaRPr lang="en-US" sz="2400" dirty="0">
              <a:solidFill>
                <a:srgbClr val="FF0000"/>
              </a:solidFill>
              <a:latin typeface="Courier New" pitchFamily="49" charset="0"/>
              <a:cs typeface="Courier New" pitchFamily="49" charset="0"/>
            </a:endParaRPr>
          </a:p>
          <a:p>
            <a:pPr>
              <a:lnSpc>
                <a:spcPct val="90000"/>
              </a:lnSpc>
              <a:buNone/>
              <a:tabLst>
                <a:tab pos="1085850" algn="l"/>
                <a:tab pos="3829050" algn="l"/>
              </a:tabLst>
            </a:pPr>
            <a:r>
              <a:rPr lang="en-US" sz="2400" dirty="0">
                <a:solidFill>
                  <a:schemeClr val="accent5"/>
                </a:solidFill>
                <a:latin typeface="Courier New" pitchFamily="49" charset="0"/>
                <a:cs typeface="Courier New" pitchFamily="49" charset="0"/>
              </a:rPr>
              <a:t>Loop</a:t>
            </a:r>
            <a:r>
              <a:rPr lang="en-US" sz="2400" dirty="0">
                <a:solidFill>
                  <a:srgbClr val="7030A0"/>
                </a:solidFill>
                <a:latin typeface="Courier New" pitchFamily="49" charset="0"/>
                <a:cs typeface="Courier New" pitchFamily="49" charset="0"/>
              </a:rPr>
              <a:t>: lb   $t0,0($s0)  </a:t>
            </a:r>
            <a:r>
              <a:rPr lang="en-US" sz="2400" dirty="0">
                <a:latin typeface="Courier New" pitchFamily="49" charset="0"/>
                <a:cs typeface="Courier New" pitchFamily="49" charset="0"/>
              </a:rPr>
              <a:t># $t0 = *p</a:t>
            </a:r>
          </a:p>
          <a:p>
            <a:pPr>
              <a:lnSpc>
                <a:spcPct val="90000"/>
              </a:lnSpc>
              <a:buNone/>
              <a:tabLst>
                <a:tab pos="1085850" algn="l"/>
                <a:tab pos="3829050" algn="l"/>
              </a:tabLst>
            </a:pPr>
            <a:r>
              <a:rPr lang="en-US" sz="2400" dirty="0">
                <a:solidFill>
                  <a:srgbClr val="7030A0"/>
                </a:solidFill>
                <a:latin typeface="Courier New" pitchFamily="49" charset="0"/>
                <a:cs typeface="Courier New" pitchFamily="49" charset="0"/>
              </a:rPr>
              <a:t>      sb   $t0,0($s1)  </a:t>
            </a:r>
            <a:r>
              <a:rPr lang="en-US" sz="2400" dirty="0">
                <a:latin typeface="Courier New" pitchFamily="49" charset="0"/>
                <a:cs typeface="Courier New" pitchFamily="49" charset="0"/>
              </a:rPr>
              <a:t># *q = $t0</a:t>
            </a:r>
          </a:p>
          <a:p>
            <a:pPr>
              <a:lnSpc>
                <a:spcPct val="90000"/>
              </a:lnSpc>
              <a:buNone/>
              <a:tabLst>
                <a:tab pos="1085850" algn="l"/>
                <a:tab pos="3829050" algn="l"/>
              </a:tabLst>
            </a:pPr>
            <a:r>
              <a:rPr lang="en-US" sz="2400" dirty="0">
                <a:solidFill>
                  <a:srgbClr val="7030A0"/>
                </a:solidFill>
                <a:latin typeface="Courier New" pitchFamily="49" charset="0"/>
                <a:cs typeface="Courier New" pitchFamily="49" charset="0"/>
              </a:rPr>
              <a:t>      addi $s0,$s0,1	  </a:t>
            </a:r>
            <a:r>
              <a:rPr lang="en-US" sz="2400" dirty="0">
                <a:latin typeface="Courier New" pitchFamily="49" charset="0"/>
                <a:cs typeface="Courier New" pitchFamily="49" charset="0"/>
              </a:rPr>
              <a:t># p = p + 1</a:t>
            </a:r>
          </a:p>
          <a:p>
            <a:pPr>
              <a:lnSpc>
                <a:spcPct val="90000"/>
              </a:lnSpc>
              <a:buNone/>
              <a:tabLst>
                <a:tab pos="1085850" algn="l"/>
                <a:tab pos="3829050" algn="l"/>
              </a:tabLst>
            </a:pPr>
            <a:r>
              <a:rPr lang="en-US" sz="2400" dirty="0">
                <a:solidFill>
                  <a:srgbClr val="7030A0"/>
                </a:solidFill>
                <a:latin typeface="Courier New" pitchFamily="49" charset="0"/>
                <a:cs typeface="Courier New" pitchFamily="49" charset="0"/>
              </a:rPr>
              <a:t>      addi $s1,$s1,1   </a:t>
            </a:r>
            <a:r>
              <a:rPr lang="en-US" sz="2400" dirty="0">
                <a:latin typeface="Courier New" pitchFamily="49" charset="0"/>
                <a:cs typeface="Courier New" pitchFamily="49" charset="0"/>
              </a:rPr>
              <a:t># q = q + 1</a:t>
            </a:r>
          </a:p>
          <a:p>
            <a:pPr>
              <a:lnSpc>
                <a:spcPct val="90000"/>
              </a:lnSpc>
              <a:buNone/>
              <a:tabLst>
                <a:tab pos="1085850" algn="l"/>
                <a:tab pos="3829050" algn="l"/>
              </a:tabLst>
            </a:pPr>
            <a:r>
              <a:rPr lang="en-US" sz="2400" dirty="0">
                <a:solidFill>
                  <a:srgbClr val="7030A0"/>
                </a:solidFill>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beq</a:t>
            </a:r>
            <a:r>
              <a:rPr lang="en-US" sz="2400" dirty="0">
                <a:solidFill>
                  <a:srgbClr val="7030A0"/>
                </a:solidFill>
                <a:latin typeface="Courier New" pitchFamily="49" charset="0"/>
                <a:cs typeface="Courier New" pitchFamily="49" charset="0"/>
              </a:rPr>
              <a:t>  $t0,$0,</a:t>
            </a:r>
            <a:r>
              <a:rPr lang="en-US" sz="2400" dirty="0">
                <a:solidFill>
                  <a:schemeClr val="accent5"/>
                </a:solidFill>
                <a:latin typeface="Courier New" pitchFamily="49" charset="0"/>
                <a:cs typeface="Courier New" pitchFamily="49" charset="0"/>
              </a:rPr>
              <a:t>Exit</a:t>
            </a:r>
            <a:r>
              <a:rPr lang="en-US" sz="2400" dirty="0">
                <a:solidFill>
                  <a:srgbClr val="7030A0"/>
                </a:solidFill>
                <a:latin typeface="Courier New" pitchFamily="49" charset="0"/>
                <a:cs typeface="Courier New" pitchFamily="49" charset="0"/>
              </a:rPr>
              <a:t> </a:t>
            </a:r>
            <a:r>
              <a:rPr lang="en-US" sz="2400" dirty="0">
                <a:latin typeface="Courier New" pitchFamily="49" charset="0"/>
                <a:cs typeface="Courier New" pitchFamily="49" charset="0"/>
              </a:rPr>
              <a:t># if *p==0, go to Exit</a:t>
            </a:r>
          </a:p>
          <a:p>
            <a:pPr>
              <a:lnSpc>
                <a:spcPct val="90000"/>
              </a:lnSpc>
              <a:buNone/>
              <a:tabLst>
                <a:tab pos="1085850" algn="l"/>
                <a:tab pos="3829050" algn="l"/>
              </a:tabLst>
            </a:pPr>
            <a:r>
              <a:rPr lang="en-US" sz="2400" dirty="0">
                <a:solidFill>
                  <a:srgbClr val="7030A0"/>
                </a:solidFill>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j</a:t>
            </a:r>
            <a:r>
              <a:rPr lang="en-US" sz="2400" dirty="0">
                <a:solidFill>
                  <a:srgbClr val="7030A0"/>
                </a:solidFill>
                <a:latin typeface="Courier New" pitchFamily="49" charset="0"/>
                <a:cs typeface="Courier New" pitchFamily="49" charset="0"/>
              </a:rPr>
              <a:t> </a:t>
            </a:r>
            <a:r>
              <a:rPr lang="en-US" sz="2400" dirty="0">
                <a:solidFill>
                  <a:schemeClr val="accent5"/>
                </a:solidFill>
                <a:latin typeface="Courier New" pitchFamily="49" charset="0"/>
                <a:cs typeface="Courier New" pitchFamily="49" charset="0"/>
              </a:rPr>
              <a:t>Loop</a:t>
            </a:r>
            <a:r>
              <a:rPr lang="en-US" sz="2400" dirty="0">
                <a:solidFill>
                  <a:srgbClr val="7030A0"/>
                </a:solidFill>
                <a:latin typeface="Courier New" pitchFamily="49" charset="0"/>
                <a:cs typeface="Courier New" pitchFamily="49" charset="0"/>
              </a:rPr>
              <a:t>           </a:t>
            </a:r>
            <a:r>
              <a:rPr lang="en-US" sz="2400" dirty="0">
                <a:latin typeface="Courier New" pitchFamily="49" charset="0"/>
                <a:cs typeface="Courier New" pitchFamily="49" charset="0"/>
              </a:rPr>
              <a:t># go to Loop</a:t>
            </a:r>
          </a:p>
          <a:p>
            <a:pPr>
              <a:buNone/>
            </a:pPr>
            <a:r>
              <a:rPr lang="en-US" sz="2400" dirty="0">
                <a:solidFill>
                  <a:schemeClr val="accent5"/>
                </a:solidFill>
                <a:latin typeface="Courier New" pitchFamily="49" charset="0"/>
                <a:cs typeface="Courier New" pitchFamily="49" charset="0"/>
              </a:rPr>
              <a:t>Exit</a:t>
            </a:r>
            <a:r>
              <a:rPr lang="en-US" sz="2400" dirty="0">
                <a:solidFill>
                  <a:srgbClr val="7030A0"/>
                </a:solidFill>
                <a:latin typeface="Courier New" pitchFamily="49" charset="0"/>
                <a:cs typeface="Courier New" pitchFamily="49" charset="0"/>
              </a:rPr>
              <a:t>: </a:t>
            </a:r>
            <a:r>
              <a:rPr lang="en-US" sz="2400" dirty="0">
                <a:latin typeface="Courier New" pitchFamily="49" charset="0"/>
                <a:cs typeface="Courier New" pitchFamily="49" charset="0"/>
              </a:rPr>
              <a:t># N chars in p =&gt; N*6 instructions</a:t>
            </a:r>
            <a:endParaRPr lang="en-US" dirty="0">
              <a:latin typeface="Courier New" pitchFamily="49" charset="0"/>
              <a:cs typeface="Courier New" pitchFamily="49" charset="0"/>
            </a:endParaRPr>
          </a:p>
          <a:p>
            <a:pPr>
              <a:buNone/>
            </a:pPr>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58</a:t>
            </a:fld>
            <a:endParaRPr lang="en-US"/>
          </a:p>
        </p:txBody>
      </p:sp>
    </p:spTree>
    <p:extLst>
      <p:ext uri="{BB962C8B-B14F-4D97-AF65-F5344CB8AC3E}">
        <p14:creationId xmlns:p14="http://schemas.microsoft.com/office/powerpoint/2010/main" val="100467908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8229600" cy="1143000"/>
          </a:xfrm>
        </p:spPr>
        <p:txBody>
          <a:bodyPr/>
          <a:lstStyle/>
          <a:p>
            <a:r>
              <a:rPr lang="en-US" dirty="0">
                <a:solidFill>
                  <a:schemeClr val="accent1"/>
                </a:solidFill>
              </a:rPr>
              <a:t>C to MIPS Practice</a:t>
            </a:r>
            <a:endParaRPr lang="en-US" dirty="0"/>
          </a:p>
        </p:txBody>
      </p:sp>
      <p:sp>
        <p:nvSpPr>
          <p:cNvPr id="3" name="Content Placeholder 2"/>
          <p:cNvSpPr>
            <a:spLocks noGrp="1"/>
          </p:cNvSpPr>
          <p:nvPr>
            <p:ph idx="1"/>
          </p:nvPr>
        </p:nvSpPr>
        <p:spPr>
          <a:xfrm>
            <a:off x="457200" y="1600200"/>
            <a:ext cx="8412480" cy="4937760"/>
          </a:xfrm>
        </p:spPr>
        <p:txBody>
          <a:bodyPr>
            <a:normAutofit/>
          </a:bodyPr>
          <a:lstStyle/>
          <a:p>
            <a:r>
              <a:rPr lang="en-US" dirty="0"/>
              <a:t>Alternate code using </a:t>
            </a:r>
            <a:r>
              <a:rPr lang="en-US" dirty="0" err="1"/>
              <a:t>bne</a:t>
            </a:r>
            <a:r>
              <a:rPr lang="en-US" dirty="0"/>
              <a:t>:</a:t>
            </a:r>
          </a:p>
          <a:p>
            <a:pPr>
              <a:lnSpc>
                <a:spcPct val="90000"/>
              </a:lnSpc>
              <a:spcBef>
                <a:spcPts val="1800"/>
              </a:spcBef>
              <a:buNone/>
              <a:tabLst>
                <a:tab pos="1085850" algn="l"/>
                <a:tab pos="3829050" algn="l"/>
              </a:tabLst>
            </a:pPr>
            <a:r>
              <a:rPr lang="en-US" sz="2400" dirty="0">
                <a:latin typeface="Courier New" pitchFamily="49" charset="0"/>
                <a:cs typeface="Courier New" pitchFamily="49" charset="0"/>
              </a:rPr>
              <a:t># copy String p to q</a:t>
            </a:r>
          </a:p>
          <a:p>
            <a:pPr>
              <a:lnSpc>
                <a:spcPct val="90000"/>
              </a:lnSpc>
              <a:buNone/>
              <a:tabLst>
                <a:tab pos="1085850" algn="l"/>
                <a:tab pos="3829050" algn="l"/>
              </a:tabLst>
            </a:pPr>
            <a:r>
              <a:rPr lang="en-US" sz="2400" dirty="0">
                <a:latin typeface="Courier New" pitchFamily="49" charset="0"/>
                <a:cs typeface="Courier New" pitchFamily="49" charset="0"/>
              </a:rPr>
              <a:t># p</a:t>
            </a:r>
            <a:r>
              <a:rPr lang="en-US" sz="2400" dirty="0">
                <a:latin typeface="Courier New" pitchFamily="49" charset="0"/>
                <a:cs typeface="Courier New" pitchFamily="49" charset="0"/>
                <a:sym typeface="Wingdings" pitchFamily="2" charset="2"/>
              </a:rPr>
              <a:t>$s0,</a:t>
            </a:r>
            <a:r>
              <a:rPr lang="en-US" sz="2400" dirty="0">
                <a:latin typeface="Courier New" pitchFamily="49" charset="0"/>
                <a:cs typeface="Courier New" pitchFamily="49" charset="0"/>
              </a:rPr>
              <a:t> q</a:t>
            </a:r>
            <a:r>
              <a:rPr lang="en-US" sz="2400" dirty="0">
                <a:latin typeface="Courier New" pitchFamily="49" charset="0"/>
                <a:cs typeface="Courier New" pitchFamily="49" charset="0"/>
                <a:sym typeface="Wingdings" pitchFamily="2" charset="2"/>
              </a:rPr>
              <a:t></a:t>
            </a:r>
            <a:r>
              <a:rPr lang="en-US" sz="2400" dirty="0">
                <a:latin typeface="Courier New" pitchFamily="49" charset="0"/>
                <a:cs typeface="Courier New" pitchFamily="49" charset="0"/>
              </a:rPr>
              <a:t>$s1 (pointers)</a:t>
            </a:r>
            <a:endParaRPr lang="en-US" sz="2400" dirty="0">
              <a:solidFill>
                <a:srgbClr val="FF0000"/>
              </a:solidFill>
              <a:latin typeface="Courier New" pitchFamily="49" charset="0"/>
              <a:cs typeface="Courier New" pitchFamily="49" charset="0"/>
            </a:endParaRPr>
          </a:p>
          <a:p>
            <a:pPr>
              <a:lnSpc>
                <a:spcPct val="90000"/>
              </a:lnSpc>
              <a:buNone/>
              <a:tabLst>
                <a:tab pos="1085850" algn="l"/>
                <a:tab pos="3829050" algn="l"/>
              </a:tabLst>
            </a:pPr>
            <a:r>
              <a:rPr lang="en-US" sz="2400" dirty="0">
                <a:solidFill>
                  <a:srgbClr val="FF0000"/>
                </a:solidFill>
                <a:latin typeface="Courier New" pitchFamily="49" charset="0"/>
                <a:cs typeface="Courier New" pitchFamily="49" charset="0"/>
              </a:rPr>
              <a:t>Loop: lb   $t0,0($s0)  </a:t>
            </a:r>
            <a:r>
              <a:rPr lang="en-US" sz="2400" dirty="0">
                <a:latin typeface="Courier New" pitchFamily="49" charset="0"/>
                <a:cs typeface="Courier New" pitchFamily="49" charset="0"/>
              </a:rPr>
              <a:t># $t0 = *p</a:t>
            </a:r>
          </a:p>
          <a:p>
            <a:pPr>
              <a:lnSpc>
                <a:spcPct val="90000"/>
              </a:lnSpc>
              <a:buNone/>
              <a:tabLst>
                <a:tab pos="1085850" algn="l"/>
                <a:tab pos="3829050" algn="l"/>
              </a:tabLst>
            </a:pPr>
            <a:r>
              <a:rPr lang="en-US" sz="2400" dirty="0">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sb   $t0,0($s1)</a:t>
            </a:r>
            <a:r>
              <a:rPr lang="en-US" sz="2400" dirty="0">
                <a:latin typeface="Courier New" pitchFamily="49" charset="0"/>
                <a:cs typeface="Courier New" pitchFamily="49" charset="0"/>
              </a:rPr>
              <a:t>  # *q = $t0</a:t>
            </a:r>
          </a:p>
          <a:p>
            <a:pPr>
              <a:lnSpc>
                <a:spcPct val="90000"/>
              </a:lnSpc>
              <a:buNone/>
              <a:tabLst>
                <a:tab pos="1085850" algn="l"/>
                <a:tab pos="3829050" algn="l"/>
              </a:tabLst>
            </a:pPr>
            <a:r>
              <a:rPr lang="en-US" sz="2400" dirty="0">
                <a:solidFill>
                  <a:srgbClr val="000000"/>
                </a:solidFill>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addi $s0,$s0,1</a:t>
            </a:r>
            <a:r>
              <a:rPr lang="en-US" sz="2400" dirty="0">
                <a:solidFill>
                  <a:srgbClr val="000000"/>
                </a:solidFill>
                <a:latin typeface="Courier New" pitchFamily="49" charset="0"/>
                <a:cs typeface="Courier New" pitchFamily="49" charset="0"/>
              </a:rPr>
              <a:t>	  # p = p + 1</a:t>
            </a:r>
          </a:p>
          <a:p>
            <a:pPr>
              <a:lnSpc>
                <a:spcPct val="90000"/>
              </a:lnSpc>
              <a:buNone/>
              <a:tabLst>
                <a:tab pos="1085850" algn="l"/>
                <a:tab pos="3829050" algn="l"/>
              </a:tabLst>
            </a:pPr>
            <a:r>
              <a:rPr lang="en-US" sz="2400" dirty="0">
                <a:solidFill>
                  <a:srgbClr val="000000"/>
                </a:solidFill>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addi $s1,$s1,1</a:t>
            </a:r>
            <a:r>
              <a:rPr lang="en-US" sz="2400" dirty="0">
                <a:solidFill>
                  <a:srgbClr val="000000"/>
                </a:solidFill>
                <a:latin typeface="Courier New" pitchFamily="49" charset="0"/>
                <a:cs typeface="Courier New" pitchFamily="49" charset="0"/>
              </a:rPr>
              <a:t>   # q = q + 1</a:t>
            </a:r>
          </a:p>
          <a:p>
            <a:pPr>
              <a:lnSpc>
                <a:spcPct val="90000"/>
              </a:lnSpc>
              <a:buNone/>
              <a:tabLst>
                <a:tab pos="1085850" algn="l"/>
                <a:tab pos="3829050" algn="l"/>
              </a:tabLst>
            </a:pPr>
            <a:r>
              <a:rPr lang="en-US" sz="2400" dirty="0">
                <a:latin typeface="Courier New" pitchFamily="49" charset="0"/>
                <a:cs typeface="Courier New" pitchFamily="49" charset="0"/>
              </a:rPr>
              <a:t>      </a:t>
            </a:r>
            <a:r>
              <a:rPr lang="en-US" sz="2400" dirty="0" err="1">
                <a:solidFill>
                  <a:srgbClr val="FF0000"/>
                </a:solidFill>
                <a:latin typeface="Courier New" pitchFamily="49" charset="0"/>
                <a:cs typeface="Courier New" pitchFamily="49" charset="0"/>
              </a:rPr>
              <a:t>bne</a:t>
            </a:r>
            <a:r>
              <a:rPr lang="en-US" sz="2400" dirty="0">
                <a:solidFill>
                  <a:srgbClr val="FF0000"/>
                </a:solidFill>
                <a:latin typeface="Courier New" pitchFamily="49" charset="0"/>
                <a:cs typeface="Courier New" pitchFamily="49" charset="0"/>
              </a:rPr>
              <a:t>  $t0,$0,Loop</a:t>
            </a:r>
            <a:r>
              <a:rPr lang="en-US" sz="2400" dirty="0">
                <a:latin typeface="Courier New" pitchFamily="49" charset="0"/>
                <a:cs typeface="Courier New" pitchFamily="49" charset="0"/>
              </a:rPr>
              <a:t> # if *p!=0, go to Loop</a:t>
            </a:r>
            <a:endParaRPr lang="en-US" sz="2400" dirty="0">
              <a:solidFill>
                <a:srgbClr val="000000"/>
              </a:solidFill>
              <a:latin typeface="Courier New" pitchFamily="49" charset="0"/>
              <a:cs typeface="Courier New" pitchFamily="49" charset="0"/>
            </a:endParaRPr>
          </a:p>
          <a:p>
            <a:pPr>
              <a:buNone/>
            </a:pPr>
            <a:r>
              <a:rPr lang="en-US" sz="2400" dirty="0">
                <a:latin typeface="Courier New" pitchFamily="49" charset="0"/>
                <a:cs typeface="Courier New" pitchFamily="49" charset="0"/>
              </a:rPr>
              <a:t># N chars in p =&gt; N*5 instructions</a:t>
            </a:r>
            <a:endParaRPr lang="en-US" dirty="0">
              <a:latin typeface="Courier New" pitchFamily="49" charset="0"/>
              <a:cs typeface="Courier New" pitchFamily="49" charset="0"/>
            </a:endParaRPr>
          </a:p>
          <a:p>
            <a:pPr>
              <a:buNone/>
            </a:pPr>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59</a:t>
            </a:fld>
            <a:endParaRPr lang="en-US"/>
          </a:p>
        </p:txBody>
      </p:sp>
    </p:spTree>
    <p:extLst>
      <p:ext uri="{BB962C8B-B14F-4D97-AF65-F5344CB8AC3E}">
        <p14:creationId xmlns:p14="http://schemas.microsoft.com/office/powerpoint/2010/main" val="38090116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Mainstream ISAs</a:t>
            </a:r>
          </a:p>
        </p:txBody>
      </p:sp>
      <p:sp>
        <p:nvSpPr>
          <p:cNvPr id="3" name="Content Placeholder 2"/>
          <p:cNvSpPr>
            <a:spLocks noGrp="1"/>
          </p:cNvSpPr>
          <p:nvPr>
            <p:ph idx="1"/>
          </p:nvPr>
        </p:nvSpPr>
        <p:spPr>
          <a:xfrm>
            <a:off x="457199" y="1600200"/>
            <a:ext cx="8229600" cy="4938712"/>
          </a:xfrm>
        </p:spPr>
        <p:txBody>
          <a:bodyPr>
            <a:normAutofit lnSpcReduction="10000"/>
          </a:bodyPr>
          <a:lstStyle/>
          <a:p>
            <a:r>
              <a:rPr lang="en-US" dirty="0"/>
              <a:t>Intel 80x86</a:t>
            </a:r>
          </a:p>
          <a:p>
            <a:pPr lvl="1"/>
            <a:r>
              <a:rPr lang="en-US" dirty="0">
                <a:highlight>
                  <a:srgbClr val="FFFF00"/>
                </a:highlight>
              </a:rPr>
              <a:t>Used in </a:t>
            </a:r>
            <a:r>
              <a:rPr lang="en-US" dirty="0" err="1">
                <a:highlight>
                  <a:srgbClr val="FFFF00"/>
                </a:highlight>
              </a:rPr>
              <a:t>Macbooks</a:t>
            </a:r>
            <a:r>
              <a:rPr lang="en-US" dirty="0">
                <a:highlight>
                  <a:srgbClr val="FFFF00"/>
                </a:highlight>
              </a:rPr>
              <a:t> and PCs</a:t>
            </a:r>
          </a:p>
          <a:p>
            <a:pPr lvl="1"/>
            <a:r>
              <a:rPr lang="en-US" dirty="0"/>
              <a:t>Found in Core i3, Core i5, Core i7, etc.</a:t>
            </a:r>
          </a:p>
          <a:p>
            <a:r>
              <a:rPr lang="en-US" dirty="0"/>
              <a:t>Advanced RISC Machine (ARM)</a:t>
            </a:r>
          </a:p>
          <a:p>
            <a:pPr lvl="1"/>
            <a:r>
              <a:rPr lang="en-US" dirty="0"/>
              <a:t>Smart phone-like devices:  </a:t>
            </a:r>
            <a:r>
              <a:rPr lang="en-US" dirty="0">
                <a:highlight>
                  <a:srgbClr val="FFFF00"/>
                </a:highlight>
              </a:rPr>
              <a:t>iPhone, </a:t>
            </a:r>
            <a:r>
              <a:rPr lang="en-US" dirty="0" err="1">
                <a:highlight>
                  <a:srgbClr val="FFFF00"/>
                </a:highlight>
              </a:rPr>
              <a:t>iPad</a:t>
            </a:r>
            <a:r>
              <a:rPr lang="en-US" dirty="0">
                <a:highlight>
                  <a:srgbClr val="FFFF00"/>
                </a:highlight>
              </a:rPr>
              <a:t>, iPod</a:t>
            </a:r>
            <a:r>
              <a:rPr lang="en-US" dirty="0"/>
              <a:t>, etc.</a:t>
            </a:r>
          </a:p>
          <a:p>
            <a:pPr lvl="1"/>
            <a:r>
              <a:rPr lang="en-US" dirty="0"/>
              <a:t>The most popular RISC (20x more common than 80x86)</a:t>
            </a:r>
          </a:p>
          <a:p>
            <a:r>
              <a:rPr lang="en-US" dirty="0"/>
              <a:t>MIPS</a:t>
            </a:r>
          </a:p>
          <a:p>
            <a:pPr lvl="1"/>
            <a:r>
              <a:rPr lang="en-US" dirty="0">
                <a:highlight>
                  <a:srgbClr val="FFFF00"/>
                </a:highlight>
              </a:rPr>
              <a:t>Networking equipment, PS2, PSP</a:t>
            </a:r>
          </a:p>
          <a:p>
            <a:pPr lvl="1"/>
            <a:r>
              <a:rPr lang="en-US" dirty="0"/>
              <a:t>Very similar to ARM</a:t>
            </a:r>
          </a:p>
          <a:p>
            <a:pPr lvl="1"/>
            <a:endParaRPr lang="en-US"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6</a:t>
            </a:fld>
            <a:endParaRPr lang="en-US"/>
          </a:p>
        </p:txBody>
      </p:sp>
    </p:spTree>
    <p:extLst>
      <p:ext uri="{BB962C8B-B14F-4D97-AF65-F5344CB8AC3E}">
        <p14:creationId xmlns:p14="http://schemas.microsoft.com/office/powerpoint/2010/main" val="41855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7222" y="1231631"/>
            <a:ext cx="8686069" cy="2461595"/>
          </a:xfrm>
          <a:prstGeom prst="rect">
            <a:avLst/>
          </a:prstGeom>
        </p:spPr>
      </p:pic>
    </p:spTree>
    <p:extLst>
      <p:ext uri="{BB962C8B-B14F-4D97-AF65-F5344CB8AC3E}">
        <p14:creationId xmlns:p14="http://schemas.microsoft.com/office/powerpoint/2010/main" val="28686813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003" y="144010"/>
            <a:ext cx="8892503" cy="687263"/>
          </a:xfrm>
        </p:spPr>
        <p:txBody>
          <a:bodyPr>
            <a:normAutofit/>
          </a:bodyPr>
          <a:lstStyle/>
          <a:p>
            <a:r>
              <a:rPr lang="en-US" sz="3200" dirty="0">
                <a:solidFill>
                  <a:schemeClr val="accent1"/>
                </a:solidFill>
              </a:rPr>
              <a:t>MIPS Arithmetic Instructions:     </a:t>
            </a:r>
            <a:r>
              <a:rPr lang="en-US" sz="3200" dirty="0">
                <a:solidFill>
                  <a:srgbClr val="FF0000"/>
                </a:solidFill>
              </a:rPr>
              <a:t>Multiplication</a:t>
            </a:r>
          </a:p>
        </p:txBody>
      </p:sp>
      <p:pic>
        <p:nvPicPr>
          <p:cNvPr id="7" name="Picture 6"/>
          <p:cNvPicPr>
            <a:picLocks noChangeAspect="1"/>
          </p:cNvPicPr>
          <p:nvPr/>
        </p:nvPicPr>
        <p:blipFill>
          <a:blip r:embed="rId2"/>
          <a:stretch>
            <a:fillRect/>
          </a:stretch>
        </p:blipFill>
        <p:spPr>
          <a:xfrm>
            <a:off x="1845809" y="989223"/>
            <a:ext cx="5113132" cy="3048824"/>
          </a:xfrm>
          <a:prstGeom prst="rect">
            <a:avLst/>
          </a:prstGeom>
        </p:spPr>
      </p:pic>
      <p:pic>
        <p:nvPicPr>
          <p:cNvPr id="8" name="Picture 7"/>
          <p:cNvPicPr>
            <a:picLocks noChangeAspect="1"/>
          </p:cNvPicPr>
          <p:nvPr/>
        </p:nvPicPr>
        <p:blipFill>
          <a:blip r:embed="rId3"/>
          <a:stretch>
            <a:fillRect/>
          </a:stretch>
        </p:blipFill>
        <p:spPr>
          <a:xfrm>
            <a:off x="253877" y="4195998"/>
            <a:ext cx="8733629" cy="1860418"/>
          </a:xfrm>
          <a:prstGeom prst="rect">
            <a:avLst/>
          </a:prstGeom>
        </p:spPr>
      </p:pic>
    </p:spTree>
    <p:extLst>
      <p:ext uri="{BB962C8B-B14F-4D97-AF65-F5344CB8AC3E}">
        <p14:creationId xmlns:p14="http://schemas.microsoft.com/office/powerpoint/2010/main" val="13995638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5885"/>
            <a:ext cx="8229600" cy="699139"/>
          </a:xfrm>
        </p:spPr>
        <p:txBody>
          <a:bodyPr>
            <a:normAutofit/>
          </a:bodyPr>
          <a:lstStyle/>
          <a:p>
            <a:r>
              <a:rPr lang="en-US" sz="3200" dirty="0">
                <a:solidFill>
                  <a:schemeClr val="accent1"/>
                </a:solidFill>
              </a:rPr>
              <a:t>MIPS Arithmetic Instructions:     </a:t>
            </a:r>
            <a:r>
              <a:rPr lang="en-US" sz="3200" dirty="0">
                <a:solidFill>
                  <a:srgbClr val="FF0000"/>
                </a:solidFill>
              </a:rPr>
              <a:t>Division</a:t>
            </a:r>
            <a:endParaRPr lang="en-US" sz="3200" dirty="0"/>
          </a:p>
        </p:txBody>
      </p:sp>
      <p:pic>
        <p:nvPicPr>
          <p:cNvPr id="5" name="Picture 4"/>
          <p:cNvPicPr>
            <a:picLocks noChangeAspect="1"/>
          </p:cNvPicPr>
          <p:nvPr/>
        </p:nvPicPr>
        <p:blipFill>
          <a:blip r:embed="rId2"/>
          <a:stretch>
            <a:fillRect/>
          </a:stretch>
        </p:blipFill>
        <p:spPr>
          <a:xfrm>
            <a:off x="1841108" y="855024"/>
            <a:ext cx="5236585" cy="2735032"/>
          </a:xfrm>
          <a:prstGeom prst="rect">
            <a:avLst/>
          </a:prstGeom>
        </p:spPr>
      </p:pic>
      <p:pic>
        <p:nvPicPr>
          <p:cNvPr id="6" name="Picture 5"/>
          <p:cNvPicPr>
            <a:picLocks noChangeAspect="1"/>
          </p:cNvPicPr>
          <p:nvPr/>
        </p:nvPicPr>
        <p:blipFill>
          <a:blip r:embed="rId3"/>
          <a:stretch>
            <a:fillRect/>
          </a:stretch>
        </p:blipFill>
        <p:spPr>
          <a:xfrm>
            <a:off x="284243" y="4633579"/>
            <a:ext cx="8575514" cy="1132615"/>
          </a:xfrm>
          <a:prstGeom prst="rect">
            <a:avLst/>
          </a:prstGeom>
        </p:spPr>
      </p:pic>
    </p:spTree>
    <p:extLst>
      <p:ext uri="{BB962C8B-B14F-4D97-AF65-F5344CB8AC3E}">
        <p14:creationId xmlns:p14="http://schemas.microsoft.com/office/powerpoint/2010/main" val="10347832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MIPS Bitwise Instructions</a:t>
            </a:r>
          </a:p>
        </p:txBody>
      </p:sp>
      <p:sp>
        <p:nvSpPr>
          <p:cNvPr id="3" name="Content Placeholder 2"/>
          <p:cNvSpPr>
            <a:spLocks noGrp="1"/>
          </p:cNvSpPr>
          <p:nvPr>
            <p:ph idx="1"/>
          </p:nvPr>
        </p:nvSpPr>
        <p:spPr>
          <a:xfrm>
            <a:off x="457200" y="1600201"/>
            <a:ext cx="8229600" cy="914400"/>
          </a:xfrm>
        </p:spPr>
        <p:txBody>
          <a:bodyPr>
            <a:normAutofit/>
          </a:bodyPr>
          <a:lstStyle/>
          <a:p>
            <a:pPr marL="0" indent="0">
              <a:buNone/>
            </a:pPr>
            <a:r>
              <a:rPr lang="en-US" sz="2400" b="1" dirty="0"/>
              <a:t>Note:</a:t>
            </a:r>
            <a:r>
              <a:rPr lang="en-US" sz="2400" dirty="0"/>
              <a:t>  a</a:t>
            </a:r>
            <a:r>
              <a:rPr lang="en-US" sz="2400" dirty="0">
                <a:sym typeface="Wingdings" pitchFamily="2" charset="2"/>
              </a:rPr>
              <a:t>$s1, b$s2, c$s3</a:t>
            </a:r>
            <a:endParaRPr lang="en-US" sz="2400" dirty="0"/>
          </a:p>
        </p:txBody>
      </p:sp>
      <p:sp>
        <p:nvSpPr>
          <p:cNvPr id="4" name="Slide Number Placeholder 3"/>
          <p:cNvSpPr>
            <a:spLocks noGrp="1"/>
          </p:cNvSpPr>
          <p:nvPr>
            <p:ph type="sldNum" sz="quarter" idx="4294967295"/>
          </p:nvPr>
        </p:nvSpPr>
        <p:spPr>
          <a:xfrm>
            <a:off x="6553200" y="6356350"/>
            <a:ext cx="2133600" cy="365125"/>
          </a:xfrm>
        </p:spPr>
        <p:txBody>
          <a:bodyPr/>
          <a:lstStyle/>
          <a:p>
            <a:fld id="{F4BA2A7E-5181-A840-825F-018EFA86BC7E}" type="slidenum">
              <a:rPr lang="en-US" smtClean="0"/>
              <a:pPr/>
              <a:t>63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235590648"/>
              </p:ext>
            </p:extLst>
          </p:nvPr>
        </p:nvGraphicFramePr>
        <p:xfrm>
          <a:off x="457198" y="2194560"/>
          <a:ext cx="8229603" cy="4023360"/>
        </p:xfrm>
        <a:graphic>
          <a:graphicData uri="http://schemas.openxmlformats.org/drawingml/2006/table">
            <a:tbl>
              <a:tblPr firstRow="1" bandRow="1">
                <a:tableStyleId>{5C22544A-7EE6-4342-B048-85BDC9FD1C3A}</a:tableStyleId>
              </a:tblPr>
              <a:tblGrid>
                <a:gridCol w="2220688">
                  <a:extLst>
                    <a:ext uri="{9D8B030D-6E8A-4147-A177-3AD203B41FA5}">
                      <a16:colId xmlns:a16="http://schemas.microsoft.com/office/drawing/2014/main" val="20000"/>
                    </a:ext>
                  </a:extLst>
                </a:gridCol>
                <a:gridCol w="2634343">
                  <a:extLst>
                    <a:ext uri="{9D8B030D-6E8A-4147-A177-3AD203B41FA5}">
                      <a16:colId xmlns:a16="http://schemas.microsoft.com/office/drawing/2014/main" val="20001"/>
                    </a:ext>
                  </a:extLst>
                </a:gridCol>
                <a:gridCol w="3374572">
                  <a:extLst>
                    <a:ext uri="{9D8B030D-6E8A-4147-A177-3AD203B41FA5}">
                      <a16:colId xmlns:a16="http://schemas.microsoft.com/office/drawing/2014/main" val="20002"/>
                    </a:ext>
                  </a:extLst>
                </a:gridCol>
              </a:tblGrid>
              <a:tr h="370840">
                <a:tc>
                  <a:txBody>
                    <a:bodyPr/>
                    <a:lstStyle/>
                    <a:p>
                      <a:pPr algn="ctr"/>
                      <a:r>
                        <a:rPr lang="en-US" sz="2400" dirty="0">
                          <a:solidFill>
                            <a:schemeClr val="tx1"/>
                          </a:solidFill>
                        </a:rPr>
                        <a:t>Instruction</a:t>
                      </a:r>
                    </a:p>
                  </a:txBody>
                  <a:tcPr/>
                </a:tc>
                <a:tc>
                  <a:txBody>
                    <a:bodyPr/>
                    <a:lstStyle/>
                    <a:p>
                      <a:pPr algn="ctr"/>
                      <a:r>
                        <a:rPr lang="en-US" sz="2400" dirty="0">
                          <a:solidFill>
                            <a:schemeClr val="tx1"/>
                          </a:solidFill>
                        </a:rPr>
                        <a:t>C</a:t>
                      </a:r>
                    </a:p>
                  </a:txBody>
                  <a:tcPr/>
                </a:tc>
                <a:tc>
                  <a:txBody>
                    <a:bodyPr/>
                    <a:lstStyle/>
                    <a:p>
                      <a:pPr algn="ctr"/>
                      <a:r>
                        <a:rPr lang="en-US" sz="2400" dirty="0">
                          <a:solidFill>
                            <a:schemeClr val="tx1"/>
                          </a:solidFill>
                        </a:rPr>
                        <a:t>MIPS</a:t>
                      </a:r>
                    </a:p>
                  </a:txBody>
                  <a:tcPr/>
                </a:tc>
                <a:extLst>
                  <a:ext uri="{0D108BD9-81ED-4DB2-BD59-A6C34878D82A}">
                    <a16:rowId xmlns:a16="http://schemas.microsoft.com/office/drawing/2014/main" val="10000"/>
                  </a:ext>
                </a:extLst>
              </a:tr>
              <a:tr h="370840">
                <a:tc>
                  <a:txBody>
                    <a:bodyPr/>
                    <a:lstStyle/>
                    <a:p>
                      <a:r>
                        <a:rPr lang="en-US" sz="2400" dirty="0"/>
                        <a:t>And</a:t>
                      </a:r>
                    </a:p>
                  </a:txBody>
                  <a:tcPr/>
                </a:tc>
                <a:tc>
                  <a:txBody>
                    <a:bodyPr/>
                    <a:lstStyle/>
                    <a:p>
                      <a:r>
                        <a:rPr lang="en-US" sz="2400" dirty="0">
                          <a:latin typeface="Courier New" pitchFamily="49" charset="0"/>
                          <a:cs typeface="Courier New" pitchFamily="49" charset="0"/>
                        </a:rPr>
                        <a:t>a</a:t>
                      </a:r>
                      <a:r>
                        <a:rPr lang="en-US" sz="2400" baseline="0" dirty="0">
                          <a:latin typeface="Courier New" pitchFamily="49" charset="0"/>
                          <a:cs typeface="Courier New" pitchFamily="49" charset="0"/>
                        </a:rPr>
                        <a:t> = b &amp; c;</a:t>
                      </a:r>
                      <a:endParaRPr lang="en-US" sz="2400" dirty="0">
                        <a:latin typeface="Courier New" pitchFamily="49" charset="0"/>
                        <a:cs typeface="Courier New" pitchFamily="49" charset="0"/>
                      </a:endParaRPr>
                    </a:p>
                  </a:txBody>
                  <a:tcPr/>
                </a:tc>
                <a:tc>
                  <a:txBody>
                    <a:bodyPr/>
                    <a:lstStyle/>
                    <a:p>
                      <a:r>
                        <a:rPr lang="en-US" sz="2400" dirty="0">
                          <a:latin typeface="Courier New" pitchFamily="49" charset="0"/>
                          <a:cs typeface="Courier New" pitchFamily="49" charset="0"/>
                        </a:rPr>
                        <a:t>and  $s1,$s2,$s3</a:t>
                      </a:r>
                    </a:p>
                  </a:txBody>
                  <a:tcPr/>
                </a:tc>
                <a:extLst>
                  <a:ext uri="{0D108BD9-81ED-4DB2-BD59-A6C34878D82A}">
                    <a16:rowId xmlns:a16="http://schemas.microsoft.com/office/drawing/2014/main" val="10001"/>
                  </a:ext>
                </a:extLst>
              </a:tr>
              <a:tr h="370840">
                <a:tc>
                  <a:txBody>
                    <a:bodyPr/>
                    <a:lstStyle/>
                    <a:p>
                      <a:r>
                        <a:rPr lang="en-US" sz="2400" dirty="0"/>
                        <a:t>And Immediate</a:t>
                      </a:r>
                    </a:p>
                  </a:txBody>
                  <a:tcPr/>
                </a:tc>
                <a:tc>
                  <a:txBody>
                    <a:bodyPr/>
                    <a:lstStyle/>
                    <a:p>
                      <a:r>
                        <a:rPr lang="en-US" sz="2400" dirty="0">
                          <a:latin typeface="Courier New" pitchFamily="49" charset="0"/>
                          <a:cs typeface="Courier New" pitchFamily="49" charset="0"/>
                        </a:rPr>
                        <a:t>a = b &amp; 0x1;</a:t>
                      </a:r>
                    </a:p>
                  </a:txBody>
                  <a:tcPr/>
                </a:tc>
                <a:tc>
                  <a:txBody>
                    <a:bodyPr/>
                    <a:lstStyle/>
                    <a:p>
                      <a:r>
                        <a:rPr lang="en-US" sz="2400" dirty="0" err="1">
                          <a:latin typeface="Courier New" pitchFamily="49" charset="0"/>
                          <a:cs typeface="Courier New" pitchFamily="49" charset="0"/>
                        </a:rPr>
                        <a:t>andi</a:t>
                      </a:r>
                      <a:r>
                        <a:rPr lang="en-US" sz="2400" dirty="0">
                          <a:latin typeface="Courier New" pitchFamily="49" charset="0"/>
                          <a:cs typeface="Courier New" pitchFamily="49" charset="0"/>
                        </a:rPr>
                        <a:t> $s1,$s2,0x1</a:t>
                      </a:r>
                    </a:p>
                  </a:txBody>
                  <a:tcPr/>
                </a:tc>
                <a:extLst>
                  <a:ext uri="{0D108BD9-81ED-4DB2-BD59-A6C34878D82A}">
                    <a16:rowId xmlns:a16="http://schemas.microsoft.com/office/drawing/2014/main" val="10002"/>
                  </a:ext>
                </a:extLst>
              </a:tr>
              <a:tr h="370840">
                <a:tc>
                  <a:txBody>
                    <a:bodyPr/>
                    <a:lstStyle/>
                    <a:p>
                      <a:r>
                        <a:rPr lang="en-US" sz="2400" dirty="0"/>
                        <a:t>Or</a:t>
                      </a:r>
                    </a:p>
                  </a:txBody>
                  <a:tcPr/>
                </a:tc>
                <a:tc>
                  <a:txBody>
                    <a:bodyPr/>
                    <a:lstStyle/>
                    <a:p>
                      <a:r>
                        <a:rPr lang="en-US" sz="2400" dirty="0">
                          <a:latin typeface="Courier New" pitchFamily="49" charset="0"/>
                          <a:cs typeface="Courier New" pitchFamily="49" charset="0"/>
                        </a:rPr>
                        <a:t>a = b | c;</a:t>
                      </a:r>
                    </a:p>
                  </a:txBody>
                  <a:tcPr/>
                </a:tc>
                <a:tc>
                  <a:txBody>
                    <a:bodyPr/>
                    <a:lstStyle/>
                    <a:p>
                      <a:r>
                        <a:rPr lang="en-US" sz="2400" dirty="0">
                          <a:latin typeface="Courier New" pitchFamily="49" charset="0"/>
                          <a:cs typeface="Courier New" pitchFamily="49" charset="0"/>
                        </a:rPr>
                        <a:t>or   $s1,$s2,$s3</a:t>
                      </a:r>
                    </a:p>
                  </a:txBody>
                  <a:tcPr/>
                </a:tc>
                <a:extLst>
                  <a:ext uri="{0D108BD9-81ED-4DB2-BD59-A6C34878D82A}">
                    <a16:rowId xmlns:a16="http://schemas.microsoft.com/office/drawing/2014/main" val="10003"/>
                  </a:ext>
                </a:extLst>
              </a:tr>
              <a:tr h="370840">
                <a:tc>
                  <a:txBody>
                    <a:bodyPr/>
                    <a:lstStyle/>
                    <a:p>
                      <a:r>
                        <a:rPr lang="en-US" sz="2400" dirty="0"/>
                        <a:t>Or Immediate</a:t>
                      </a:r>
                    </a:p>
                  </a:txBody>
                  <a:tcPr/>
                </a:tc>
                <a:tc>
                  <a:txBody>
                    <a:bodyPr/>
                    <a:lstStyle/>
                    <a:p>
                      <a:r>
                        <a:rPr lang="en-US" sz="2400" dirty="0">
                          <a:latin typeface="Courier New" pitchFamily="49" charset="0"/>
                          <a:cs typeface="Courier New" pitchFamily="49" charset="0"/>
                        </a:rPr>
                        <a:t>a = b | 0x5;</a:t>
                      </a:r>
                    </a:p>
                  </a:txBody>
                  <a:tcPr/>
                </a:tc>
                <a:tc>
                  <a:txBody>
                    <a:bodyPr/>
                    <a:lstStyle/>
                    <a:p>
                      <a:r>
                        <a:rPr lang="en-US" sz="2400" dirty="0" err="1">
                          <a:latin typeface="Courier New" pitchFamily="49" charset="0"/>
                          <a:cs typeface="Courier New" pitchFamily="49" charset="0"/>
                        </a:rPr>
                        <a:t>ori</a:t>
                      </a:r>
                      <a:r>
                        <a:rPr lang="en-US" sz="2400" dirty="0">
                          <a:latin typeface="Courier New" pitchFamily="49" charset="0"/>
                          <a:cs typeface="Courier New" pitchFamily="49" charset="0"/>
                        </a:rPr>
                        <a:t>  $s1,$s2,0x5</a:t>
                      </a:r>
                    </a:p>
                  </a:txBody>
                  <a:tcPr/>
                </a:tc>
                <a:extLst>
                  <a:ext uri="{0D108BD9-81ED-4DB2-BD59-A6C34878D82A}">
                    <a16:rowId xmlns:a16="http://schemas.microsoft.com/office/drawing/2014/main" val="10004"/>
                  </a:ext>
                </a:extLst>
              </a:tr>
              <a:tr h="370840">
                <a:tc>
                  <a:txBody>
                    <a:bodyPr/>
                    <a:lstStyle/>
                    <a:p>
                      <a:r>
                        <a:rPr lang="en-US" sz="2400" dirty="0"/>
                        <a:t>Not Or</a:t>
                      </a:r>
                    </a:p>
                  </a:txBody>
                  <a:tcPr/>
                </a:tc>
                <a:tc>
                  <a:txBody>
                    <a:bodyPr/>
                    <a:lstStyle/>
                    <a:p>
                      <a:r>
                        <a:rPr lang="en-US" sz="2400" dirty="0">
                          <a:latin typeface="Courier New" pitchFamily="49" charset="0"/>
                          <a:cs typeface="Courier New" pitchFamily="49" charset="0"/>
                        </a:rPr>
                        <a:t>a = ~(b | c);</a:t>
                      </a:r>
                    </a:p>
                  </a:txBody>
                  <a:tcPr/>
                </a:tc>
                <a:tc>
                  <a:txBody>
                    <a:bodyPr/>
                    <a:lstStyle/>
                    <a:p>
                      <a:r>
                        <a:rPr lang="en-US" sz="2400" dirty="0">
                          <a:latin typeface="Courier New" pitchFamily="49" charset="0"/>
                          <a:cs typeface="Courier New" pitchFamily="49" charset="0"/>
                        </a:rPr>
                        <a:t>nor  $s1,$s2,$s3</a:t>
                      </a:r>
                    </a:p>
                  </a:txBody>
                  <a:tcPr/>
                </a:tc>
                <a:extLst>
                  <a:ext uri="{0D108BD9-81ED-4DB2-BD59-A6C34878D82A}">
                    <a16:rowId xmlns:a16="http://schemas.microsoft.com/office/drawing/2014/main" val="10005"/>
                  </a:ext>
                </a:extLst>
              </a:tr>
              <a:tr h="370840">
                <a:tc>
                  <a:txBody>
                    <a:bodyPr/>
                    <a:lstStyle/>
                    <a:p>
                      <a:r>
                        <a:rPr lang="en-US" sz="2400" dirty="0"/>
                        <a:t>Exclusive</a:t>
                      </a:r>
                      <a:r>
                        <a:rPr lang="en-US" sz="2400" baseline="0" dirty="0"/>
                        <a:t> Or</a:t>
                      </a:r>
                      <a:endParaRPr lang="en-US" sz="2400" dirty="0"/>
                    </a:p>
                  </a:txBody>
                  <a:tcPr/>
                </a:tc>
                <a:tc>
                  <a:txBody>
                    <a:bodyPr/>
                    <a:lstStyle/>
                    <a:p>
                      <a:r>
                        <a:rPr lang="en-US" sz="2400" dirty="0">
                          <a:latin typeface="Courier New" pitchFamily="49" charset="0"/>
                          <a:cs typeface="Courier New" pitchFamily="49" charset="0"/>
                        </a:rPr>
                        <a:t>a = b ^ c;</a:t>
                      </a:r>
                    </a:p>
                  </a:txBody>
                  <a:tcPr/>
                </a:tc>
                <a:tc>
                  <a:txBody>
                    <a:bodyPr/>
                    <a:lstStyle/>
                    <a:p>
                      <a:r>
                        <a:rPr lang="en-US" sz="2400" dirty="0" err="1">
                          <a:latin typeface="Courier New" pitchFamily="49" charset="0"/>
                          <a:cs typeface="Courier New" pitchFamily="49" charset="0"/>
                        </a:rPr>
                        <a:t>xor</a:t>
                      </a:r>
                      <a:r>
                        <a:rPr lang="en-US" sz="2400" dirty="0">
                          <a:latin typeface="Courier New" pitchFamily="49" charset="0"/>
                          <a:cs typeface="Courier New" pitchFamily="49" charset="0"/>
                        </a:rPr>
                        <a:t>  $s1,$s2,$s3</a:t>
                      </a:r>
                    </a:p>
                  </a:txBody>
                  <a:tcPr/>
                </a:tc>
                <a:extLst>
                  <a:ext uri="{0D108BD9-81ED-4DB2-BD59-A6C34878D82A}">
                    <a16:rowId xmlns:a16="http://schemas.microsoft.com/office/drawing/2014/main" val="10006"/>
                  </a:ext>
                </a:extLst>
              </a:tr>
              <a:tr h="370840">
                <a:tc>
                  <a:txBody>
                    <a:bodyPr/>
                    <a:lstStyle/>
                    <a:p>
                      <a:r>
                        <a:rPr lang="en-US" sz="2400" dirty="0"/>
                        <a:t>Exclusive Or</a:t>
                      </a:r>
                      <a:r>
                        <a:rPr lang="en-US" sz="2400" baseline="0" dirty="0"/>
                        <a:t> Immediate</a:t>
                      </a:r>
                      <a:endParaRPr lang="en-US" sz="2400" dirty="0"/>
                    </a:p>
                  </a:txBody>
                  <a:tcPr/>
                </a:tc>
                <a:tc>
                  <a:txBody>
                    <a:bodyPr/>
                    <a:lstStyle/>
                    <a:p>
                      <a:r>
                        <a:rPr lang="en-US" sz="2400" dirty="0">
                          <a:latin typeface="Courier New" pitchFamily="49" charset="0"/>
                          <a:cs typeface="Courier New" pitchFamily="49" charset="0"/>
                        </a:rPr>
                        <a:t>a = b</a:t>
                      </a:r>
                      <a:r>
                        <a:rPr lang="en-US" sz="2400" baseline="0" dirty="0">
                          <a:latin typeface="Courier New" pitchFamily="49" charset="0"/>
                          <a:cs typeface="Courier New" pitchFamily="49" charset="0"/>
                        </a:rPr>
                        <a:t> ^ 0xF;</a:t>
                      </a:r>
                      <a:endParaRPr lang="en-US" sz="2400" dirty="0">
                        <a:latin typeface="Courier New" pitchFamily="49" charset="0"/>
                        <a:cs typeface="Courier New" pitchFamily="49" charset="0"/>
                      </a:endParaRPr>
                    </a:p>
                  </a:txBody>
                  <a:tcPr/>
                </a:tc>
                <a:tc>
                  <a:txBody>
                    <a:bodyPr/>
                    <a:lstStyle/>
                    <a:p>
                      <a:r>
                        <a:rPr lang="en-US" sz="2400" dirty="0" err="1">
                          <a:latin typeface="Courier New" pitchFamily="49" charset="0"/>
                          <a:cs typeface="Courier New" pitchFamily="49" charset="0"/>
                        </a:rPr>
                        <a:t>xori</a:t>
                      </a:r>
                      <a:r>
                        <a:rPr lang="en-US" sz="2400" dirty="0">
                          <a:latin typeface="Courier New" pitchFamily="49" charset="0"/>
                          <a:cs typeface="Courier New" pitchFamily="49" charset="0"/>
                        </a:rPr>
                        <a:t> $s1,$s2,0xF</a:t>
                      </a: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5424322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Shifting Instructions</a:t>
            </a:r>
          </a:p>
        </p:txBody>
      </p:sp>
      <p:sp>
        <p:nvSpPr>
          <p:cNvPr id="3" name="Content Placeholder 2"/>
          <p:cNvSpPr>
            <a:spLocks noGrp="1"/>
          </p:cNvSpPr>
          <p:nvPr>
            <p:ph idx="1"/>
          </p:nvPr>
        </p:nvSpPr>
        <p:spPr>
          <a:xfrm>
            <a:off x="457200" y="1600199"/>
            <a:ext cx="8229600" cy="4937760"/>
          </a:xfrm>
        </p:spPr>
        <p:txBody>
          <a:bodyPr>
            <a:normAutofit/>
          </a:bodyPr>
          <a:lstStyle/>
          <a:p>
            <a:r>
              <a:rPr lang="en-US" dirty="0"/>
              <a:t>In binary, shifting an unsigned number left is the same as multiplying by the corresponding power of 2</a:t>
            </a:r>
          </a:p>
          <a:p>
            <a:pPr lvl="1"/>
            <a:r>
              <a:rPr lang="en-US" dirty="0"/>
              <a:t>Shifting operations are faster</a:t>
            </a:r>
          </a:p>
          <a:p>
            <a:pPr lvl="1"/>
            <a:r>
              <a:rPr lang="en-US" dirty="0"/>
              <a:t>Does not work with shifting right/division</a:t>
            </a:r>
          </a:p>
          <a:p>
            <a:r>
              <a:rPr lang="en-US" i="1" dirty="0"/>
              <a:t>Logical shift</a:t>
            </a:r>
            <a:r>
              <a:rPr lang="en-US" dirty="0"/>
              <a:t>:  Add zeros as you shift</a:t>
            </a:r>
          </a:p>
          <a:p>
            <a:r>
              <a:rPr lang="en-US" i="1" dirty="0"/>
              <a:t>Arithmetic shift</a:t>
            </a:r>
            <a:r>
              <a:rPr lang="en-US" dirty="0"/>
              <a:t>:  Sign-extend as you shift</a:t>
            </a:r>
          </a:p>
          <a:p>
            <a:pPr lvl="1"/>
            <a:r>
              <a:rPr lang="en-US" dirty="0"/>
              <a:t>Only applies when you shift right (preserves sign)</a:t>
            </a:r>
          </a:p>
          <a:p>
            <a:r>
              <a:rPr lang="en-US" dirty="0"/>
              <a:t>Can shift by immediate or value in a register</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64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Shifting Instructions</a:t>
            </a:r>
          </a:p>
        </p:txBody>
      </p:sp>
      <p:sp>
        <p:nvSpPr>
          <p:cNvPr id="6" name="Slide Number Placeholder 5"/>
          <p:cNvSpPr>
            <a:spLocks noGrp="1"/>
          </p:cNvSpPr>
          <p:nvPr>
            <p:ph type="sldNum" sz="quarter" idx="4294967295"/>
          </p:nvPr>
        </p:nvSpPr>
        <p:spPr>
          <a:xfrm>
            <a:off x="6553200" y="6356350"/>
            <a:ext cx="2133600" cy="365125"/>
          </a:xfrm>
        </p:spPr>
        <p:txBody>
          <a:bodyPr/>
          <a:lstStyle/>
          <a:p>
            <a:fld id="{3CC63E4C-4642-794D-A2FD-70F6B81535F5}" type="slidenum">
              <a:rPr lang="en-US" smtClean="0"/>
              <a:pPr/>
              <a:t>65</a:t>
            </a:fld>
            <a:endParaRPr lang="en-US"/>
          </a:p>
        </p:txBody>
      </p:sp>
      <p:graphicFrame>
        <p:nvGraphicFramePr>
          <p:cNvPr id="7" name="Table 6"/>
          <p:cNvGraphicFramePr>
            <a:graphicFrameLocks noGrp="1"/>
          </p:cNvGraphicFramePr>
          <p:nvPr/>
        </p:nvGraphicFramePr>
        <p:xfrm>
          <a:off x="468084" y="1574074"/>
          <a:ext cx="8229602" cy="3200400"/>
        </p:xfrm>
        <a:graphic>
          <a:graphicData uri="http://schemas.openxmlformats.org/drawingml/2006/table">
            <a:tbl>
              <a:tblPr firstRow="1" bandRow="1">
                <a:tableStyleId>{5C22544A-7EE6-4342-B048-85BDC9FD1C3A}</a:tableStyleId>
              </a:tblPr>
              <a:tblGrid>
                <a:gridCol w="4114801">
                  <a:extLst>
                    <a:ext uri="{9D8B030D-6E8A-4147-A177-3AD203B41FA5}">
                      <a16:colId xmlns:a16="http://schemas.microsoft.com/office/drawing/2014/main" val="20000"/>
                    </a:ext>
                  </a:extLst>
                </a:gridCol>
                <a:gridCol w="4114801">
                  <a:extLst>
                    <a:ext uri="{9D8B030D-6E8A-4147-A177-3AD203B41FA5}">
                      <a16:colId xmlns:a16="http://schemas.microsoft.com/office/drawing/2014/main" val="20001"/>
                    </a:ext>
                  </a:extLst>
                </a:gridCol>
              </a:tblGrid>
              <a:tr h="370840">
                <a:tc>
                  <a:txBody>
                    <a:bodyPr/>
                    <a:lstStyle/>
                    <a:p>
                      <a:pPr algn="ctr"/>
                      <a:r>
                        <a:rPr lang="en-US" sz="2400" dirty="0">
                          <a:solidFill>
                            <a:schemeClr val="tx1"/>
                          </a:solidFill>
                        </a:rPr>
                        <a:t>Instruction Name</a:t>
                      </a:r>
                    </a:p>
                  </a:txBody>
                  <a:tcPr/>
                </a:tc>
                <a:tc>
                  <a:txBody>
                    <a:bodyPr/>
                    <a:lstStyle/>
                    <a:p>
                      <a:pPr algn="ctr"/>
                      <a:r>
                        <a:rPr lang="en-US" sz="2400" dirty="0">
                          <a:solidFill>
                            <a:schemeClr val="tx1"/>
                          </a:solidFill>
                        </a:rPr>
                        <a:t>MIPS</a:t>
                      </a:r>
                    </a:p>
                  </a:txBody>
                  <a:tcPr/>
                </a:tc>
                <a:extLst>
                  <a:ext uri="{0D108BD9-81ED-4DB2-BD59-A6C34878D82A}">
                    <a16:rowId xmlns:a16="http://schemas.microsoft.com/office/drawing/2014/main" val="10000"/>
                  </a:ext>
                </a:extLst>
              </a:tr>
              <a:tr h="370840">
                <a:tc>
                  <a:txBody>
                    <a:bodyPr/>
                    <a:lstStyle/>
                    <a:p>
                      <a:r>
                        <a:rPr lang="en-US" sz="2400" dirty="0"/>
                        <a:t>Shift</a:t>
                      </a:r>
                      <a:r>
                        <a:rPr lang="en-US" sz="2400" baseline="0" dirty="0"/>
                        <a:t> Left Logical</a:t>
                      </a:r>
                      <a:endParaRPr lang="en-US" sz="2400" dirty="0"/>
                    </a:p>
                  </a:txBody>
                  <a:tcPr/>
                </a:tc>
                <a:tc>
                  <a:txBody>
                    <a:bodyPr/>
                    <a:lstStyle/>
                    <a:p>
                      <a:r>
                        <a:rPr lang="en-US" sz="2400" dirty="0" err="1">
                          <a:latin typeface="Courier New" pitchFamily="49" charset="0"/>
                          <a:cs typeface="Courier New" pitchFamily="49" charset="0"/>
                        </a:rPr>
                        <a:t>sll</a:t>
                      </a:r>
                      <a:r>
                        <a:rPr lang="en-US" sz="2400" dirty="0">
                          <a:latin typeface="Courier New" pitchFamily="49" charset="0"/>
                          <a:cs typeface="Courier New" pitchFamily="49" charset="0"/>
                        </a:rPr>
                        <a:t>  $s1,$s2,1</a:t>
                      </a:r>
                    </a:p>
                  </a:txBody>
                  <a:tcPr/>
                </a:tc>
                <a:extLst>
                  <a:ext uri="{0D108BD9-81ED-4DB2-BD59-A6C34878D82A}">
                    <a16:rowId xmlns:a16="http://schemas.microsoft.com/office/drawing/2014/main" val="10001"/>
                  </a:ext>
                </a:extLst>
              </a:tr>
              <a:tr h="370840">
                <a:tc>
                  <a:txBody>
                    <a:bodyPr/>
                    <a:lstStyle/>
                    <a:p>
                      <a:r>
                        <a:rPr lang="en-US" sz="2400" dirty="0"/>
                        <a:t>Shift Left</a:t>
                      </a:r>
                      <a:r>
                        <a:rPr lang="en-US" sz="2400" baseline="0" dirty="0"/>
                        <a:t> Logical Variable</a:t>
                      </a:r>
                      <a:endParaRPr lang="en-US" sz="2400" dirty="0"/>
                    </a:p>
                  </a:txBody>
                  <a:tcPr/>
                </a:tc>
                <a:tc>
                  <a:txBody>
                    <a:bodyPr/>
                    <a:lstStyle/>
                    <a:p>
                      <a:r>
                        <a:rPr lang="en-US" sz="2400" dirty="0" err="1">
                          <a:latin typeface="Courier New" pitchFamily="49" charset="0"/>
                          <a:cs typeface="Courier New" pitchFamily="49" charset="0"/>
                        </a:rPr>
                        <a:t>sllv</a:t>
                      </a:r>
                      <a:r>
                        <a:rPr lang="en-US" sz="2400" dirty="0">
                          <a:latin typeface="Courier New" pitchFamily="49" charset="0"/>
                          <a:cs typeface="Courier New" pitchFamily="49" charset="0"/>
                        </a:rPr>
                        <a:t> $s1,$s2,$s3</a:t>
                      </a:r>
                    </a:p>
                  </a:txBody>
                  <a:tcPr/>
                </a:tc>
                <a:extLst>
                  <a:ext uri="{0D108BD9-81ED-4DB2-BD59-A6C34878D82A}">
                    <a16:rowId xmlns:a16="http://schemas.microsoft.com/office/drawing/2014/main" val="10002"/>
                  </a:ext>
                </a:extLst>
              </a:tr>
              <a:tr h="370840">
                <a:tc>
                  <a:txBody>
                    <a:bodyPr/>
                    <a:lstStyle/>
                    <a:p>
                      <a:r>
                        <a:rPr lang="en-US" sz="2400" dirty="0"/>
                        <a:t>Shift Right Logical</a:t>
                      </a:r>
                    </a:p>
                  </a:txBody>
                  <a:tcPr/>
                </a:tc>
                <a:tc>
                  <a:txBody>
                    <a:bodyPr/>
                    <a:lstStyle/>
                    <a:p>
                      <a:r>
                        <a:rPr lang="en-US" sz="2400" dirty="0" err="1">
                          <a:latin typeface="Courier New" pitchFamily="49" charset="0"/>
                          <a:cs typeface="Courier New" pitchFamily="49" charset="0"/>
                        </a:rPr>
                        <a:t>srl</a:t>
                      </a:r>
                      <a:r>
                        <a:rPr lang="en-US" sz="2400" dirty="0">
                          <a:latin typeface="Courier New" pitchFamily="49" charset="0"/>
                          <a:cs typeface="Courier New" pitchFamily="49" charset="0"/>
                        </a:rPr>
                        <a:t>  $s1,$s2,2</a:t>
                      </a:r>
                    </a:p>
                  </a:txBody>
                  <a:tcPr/>
                </a:tc>
                <a:extLst>
                  <a:ext uri="{0D108BD9-81ED-4DB2-BD59-A6C34878D82A}">
                    <a16:rowId xmlns:a16="http://schemas.microsoft.com/office/drawing/2014/main" val="10003"/>
                  </a:ext>
                </a:extLst>
              </a:tr>
              <a:tr h="370840">
                <a:tc>
                  <a:txBody>
                    <a:bodyPr/>
                    <a:lstStyle/>
                    <a:p>
                      <a:r>
                        <a:rPr lang="en-US" sz="2400" dirty="0"/>
                        <a:t>Shift</a:t>
                      </a:r>
                      <a:r>
                        <a:rPr lang="en-US" sz="2400" baseline="0" dirty="0"/>
                        <a:t> Right Logical Variable</a:t>
                      </a:r>
                    </a:p>
                  </a:txBody>
                  <a:tcPr/>
                </a:tc>
                <a:tc>
                  <a:txBody>
                    <a:bodyPr/>
                    <a:lstStyle/>
                    <a:p>
                      <a:r>
                        <a:rPr lang="en-US" sz="2400" dirty="0" err="1">
                          <a:latin typeface="Courier New" pitchFamily="49" charset="0"/>
                          <a:cs typeface="Courier New" pitchFamily="49" charset="0"/>
                        </a:rPr>
                        <a:t>srlv</a:t>
                      </a:r>
                      <a:r>
                        <a:rPr lang="en-US" sz="2400" dirty="0">
                          <a:latin typeface="Courier New" pitchFamily="49" charset="0"/>
                          <a:cs typeface="Courier New" pitchFamily="49" charset="0"/>
                        </a:rPr>
                        <a:t> $s1,$s2,$s3</a:t>
                      </a:r>
                    </a:p>
                  </a:txBody>
                  <a:tcPr/>
                </a:tc>
                <a:extLst>
                  <a:ext uri="{0D108BD9-81ED-4DB2-BD59-A6C34878D82A}">
                    <a16:rowId xmlns:a16="http://schemas.microsoft.com/office/drawing/2014/main" val="10004"/>
                  </a:ext>
                </a:extLst>
              </a:tr>
              <a:tr h="370840">
                <a:tc>
                  <a:txBody>
                    <a:bodyPr/>
                    <a:lstStyle/>
                    <a:p>
                      <a:r>
                        <a:rPr lang="en-US" sz="2400" dirty="0"/>
                        <a:t>Shift Right</a:t>
                      </a:r>
                      <a:r>
                        <a:rPr lang="en-US" sz="2400" baseline="0" dirty="0"/>
                        <a:t> Arithmetic</a:t>
                      </a:r>
                      <a:endParaRPr lang="en-US" sz="2400" dirty="0"/>
                    </a:p>
                  </a:txBody>
                  <a:tcPr/>
                </a:tc>
                <a:tc>
                  <a:txBody>
                    <a:bodyPr/>
                    <a:lstStyle/>
                    <a:p>
                      <a:r>
                        <a:rPr lang="en-US" sz="2400" dirty="0" err="1">
                          <a:latin typeface="Courier New" pitchFamily="49" charset="0"/>
                          <a:cs typeface="Courier New" pitchFamily="49" charset="0"/>
                        </a:rPr>
                        <a:t>sra</a:t>
                      </a:r>
                      <a:r>
                        <a:rPr lang="en-US" sz="2400" dirty="0">
                          <a:latin typeface="Courier New" pitchFamily="49" charset="0"/>
                          <a:cs typeface="Courier New" pitchFamily="49" charset="0"/>
                        </a:rPr>
                        <a:t>  $s1,$s2,3</a:t>
                      </a:r>
                    </a:p>
                  </a:txBody>
                  <a:tcPr/>
                </a:tc>
                <a:extLst>
                  <a:ext uri="{0D108BD9-81ED-4DB2-BD59-A6C34878D82A}">
                    <a16:rowId xmlns:a16="http://schemas.microsoft.com/office/drawing/2014/main" val="10005"/>
                  </a:ext>
                </a:extLst>
              </a:tr>
              <a:tr h="370840">
                <a:tc>
                  <a:txBody>
                    <a:bodyPr/>
                    <a:lstStyle/>
                    <a:p>
                      <a:r>
                        <a:rPr lang="en-US" sz="2400" dirty="0"/>
                        <a:t>Shift Right Arithmetic Variable</a:t>
                      </a:r>
                    </a:p>
                  </a:txBody>
                  <a:tcPr/>
                </a:tc>
                <a:tc>
                  <a:txBody>
                    <a:bodyPr/>
                    <a:lstStyle/>
                    <a:p>
                      <a:r>
                        <a:rPr lang="en-US" sz="2400" dirty="0" err="1">
                          <a:latin typeface="Courier New" pitchFamily="49" charset="0"/>
                          <a:cs typeface="Courier New" pitchFamily="49" charset="0"/>
                        </a:rPr>
                        <a:t>srav</a:t>
                      </a:r>
                      <a:r>
                        <a:rPr lang="en-US" sz="2400" dirty="0">
                          <a:latin typeface="Courier New" pitchFamily="49" charset="0"/>
                          <a:cs typeface="Courier New" pitchFamily="49" charset="0"/>
                        </a:rPr>
                        <a:t> $s1,$s2,$s3</a:t>
                      </a:r>
                    </a:p>
                  </a:txBody>
                  <a:tcPr/>
                </a:tc>
                <a:extLst>
                  <a:ext uri="{0D108BD9-81ED-4DB2-BD59-A6C34878D82A}">
                    <a16:rowId xmlns:a16="http://schemas.microsoft.com/office/drawing/2014/main" val="10006"/>
                  </a:ext>
                </a:extLst>
              </a:tr>
            </a:tbl>
          </a:graphicData>
        </a:graphic>
      </p:graphicFrame>
      <p:sp>
        <p:nvSpPr>
          <p:cNvPr id="8" name="TextBox 7"/>
          <p:cNvSpPr txBox="1"/>
          <p:nvPr/>
        </p:nvSpPr>
        <p:spPr>
          <a:xfrm>
            <a:off x="457200" y="5029200"/>
            <a:ext cx="8229600" cy="707886"/>
          </a:xfrm>
          <a:prstGeom prst="rect">
            <a:avLst/>
          </a:prstGeom>
          <a:noFill/>
        </p:spPr>
        <p:txBody>
          <a:bodyPr wrap="square" rtlCol="0">
            <a:spAutoFit/>
          </a:bodyPr>
          <a:lstStyle/>
          <a:p>
            <a:pPr>
              <a:buFont typeface="Arial" pitchFamily="34" charset="0"/>
              <a:buChar char="•"/>
            </a:pPr>
            <a:r>
              <a:rPr lang="en-US" sz="2000" dirty="0"/>
              <a:t>  When using immediate, only values 0-31 are accepted</a:t>
            </a:r>
          </a:p>
          <a:p>
            <a:pPr>
              <a:buFont typeface="Arial" pitchFamily="34" charset="0"/>
              <a:buChar char="•"/>
            </a:pPr>
            <a:r>
              <a:rPr lang="en-US" sz="2000" dirty="0"/>
              <a:t>  When using variable, only lowest 5 bits are used (read as unsigned)</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447" y="178130"/>
            <a:ext cx="8229600" cy="4334493"/>
          </a:xfrm>
        </p:spPr>
        <p:txBody>
          <a:bodyPr>
            <a:normAutofit/>
          </a:bodyPr>
          <a:lstStyle/>
          <a:p>
            <a:r>
              <a:rPr lang="en-US" dirty="0"/>
              <a:t>Machine Code</a:t>
            </a:r>
            <a:br>
              <a:rPr lang="en-US" dirty="0"/>
            </a:br>
            <a:r>
              <a:rPr lang="en-US" dirty="0">
                <a:solidFill>
                  <a:schemeClr val="accent1"/>
                </a:solidFill>
                <a:highlight>
                  <a:srgbClr val="FFFF00"/>
                </a:highlight>
              </a:rPr>
              <a:t>Instructions in Binary bits</a:t>
            </a:r>
            <a:br>
              <a:rPr lang="en-US" dirty="0">
                <a:solidFill>
                  <a:schemeClr val="accent1"/>
                </a:solidFill>
                <a:highlight>
                  <a:srgbClr val="FFFF00"/>
                </a:highlight>
              </a:rPr>
            </a:br>
            <a:r>
              <a:rPr lang="en-US" dirty="0">
                <a:solidFill>
                  <a:schemeClr val="accent1"/>
                </a:solidFill>
                <a:highlight>
                  <a:srgbClr val="FFFF00"/>
                </a:highlight>
              </a:rPr>
              <a:t>Instructions in Numbers</a:t>
            </a:r>
            <a:br>
              <a:rPr lang="en-US" dirty="0">
                <a:solidFill>
                  <a:schemeClr val="accent1"/>
                </a:solidFill>
                <a:highlight>
                  <a:srgbClr val="FFFF00"/>
                </a:highlight>
              </a:rPr>
            </a:br>
            <a:r>
              <a:rPr lang="en-US" dirty="0">
                <a:solidFill>
                  <a:schemeClr val="accent1"/>
                </a:solidFill>
                <a:highlight>
                  <a:srgbClr val="FFFF00"/>
                </a:highlight>
              </a:rPr>
              <a:t>32 bits in binary</a:t>
            </a:r>
            <a:br>
              <a:rPr lang="en-US" dirty="0">
                <a:solidFill>
                  <a:schemeClr val="accent1"/>
                </a:solidFill>
                <a:highlight>
                  <a:srgbClr val="FFFF00"/>
                </a:highlight>
              </a:rPr>
            </a:br>
            <a:r>
              <a:rPr lang="en-US" dirty="0">
                <a:solidFill>
                  <a:schemeClr val="accent1"/>
                </a:solidFill>
                <a:highlight>
                  <a:srgbClr val="FFFF00"/>
                </a:highlight>
              </a:rPr>
              <a:t>8-digits in </a:t>
            </a:r>
            <a:r>
              <a:rPr lang="en-US" dirty="0" err="1">
                <a:solidFill>
                  <a:schemeClr val="accent1"/>
                </a:solidFill>
                <a:highlight>
                  <a:srgbClr val="FFFF00"/>
                </a:highlight>
              </a:rPr>
              <a:t>hexcode</a:t>
            </a:r>
            <a:r>
              <a:rPr lang="en-US" dirty="0">
                <a:solidFill>
                  <a:schemeClr val="accent1"/>
                </a:solidFill>
                <a:highlight>
                  <a:srgbClr val="FFFF00"/>
                </a:highlight>
              </a:rPr>
              <a:t> </a:t>
            </a:r>
            <a:br>
              <a:rPr lang="en-US" dirty="0">
                <a:solidFill>
                  <a:schemeClr val="accent1"/>
                </a:solidFill>
                <a:highlight>
                  <a:srgbClr val="FFFF00"/>
                </a:highlight>
              </a:rPr>
            </a:br>
            <a:r>
              <a:rPr lang="en-US" dirty="0">
                <a:highlight>
                  <a:srgbClr val="FFFF00"/>
                </a:highlight>
              </a:rPr>
              <a:t>0x12A6012C</a:t>
            </a:r>
          </a:p>
        </p:txBody>
      </p:sp>
      <p:pic>
        <p:nvPicPr>
          <p:cNvPr id="3" name="Picture 2"/>
          <p:cNvPicPr>
            <a:picLocks noChangeAspect="1"/>
          </p:cNvPicPr>
          <p:nvPr/>
        </p:nvPicPr>
        <p:blipFill>
          <a:blip r:embed="rId2"/>
          <a:stretch>
            <a:fillRect/>
          </a:stretch>
        </p:blipFill>
        <p:spPr>
          <a:xfrm>
            <a:off x="17823" y="4364923"/>
            <a:ext cx="8870847" cy="2178380"/>
          </a:xfrm>
          <a:prstGeom prst="rect">
            <a:avLst/>
          </a:prstGeom>
        </p:spPr>
      </p:pic>
    </p:spTree>
    <p:extLst>
      <p:ext uri="{BB962C8B-B14F-4D97-AF65-F5344CB8AC3E}">
        <p14:creationId xmlns:p14="http://schemas.microsoft.com/office/powerpoint/2010/main" val="32750535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7394" name="Rectangle 2"/>
          <p:cNvSpPr>
            <a:spLocks noGrp="1" noChangeArrowheads="1"/>
          </p:cNvSpPr>
          <p:nvPr>
            <p:ph type="title"/>
          </p:nvPr>
        </p:nvSpPr>
        <p:spPr>
          <a:xfrm>
            <a:off x="457200" y="274638"/>
            <a:ext cx="8229600" cy="485383"/>
          </a:xfrm>
        </p:spPr>
        <p:txBody>
          <a:bodyPr>
            <a:normAutofit fontScale="90000"/>
          </a:bodyPr>
          <a:lstStyle/>
          <a:p>
            <a:r>
              <a:rPr lang="en-US" dirty="0">
                <a:solidFill>
                  <a:schemeClr val="accent1"/>
                </a:solidFill>
              </a:rPr>
              <a:t>Instruction Formats</a:t>
            </a:r>
          </a:p>
        </p:txBody>
      </p:sp>
      <p:sp>
        <p:nvSpPr>
          <p:cNvPr id="2107395" name="Rectangle 3"/>
          <p:cNvSpPr>
            <a:spLocks noGrp="1" noChangeArrowheads="1"/>
          </p:cNvSpPr>
          <p:nvPr>
            <p:ph type="body" idx="1"/>
          </p:nvPr>
        </p:nvSpPr>
        <p:spPr>
          <a:xfrm>
            <a:off x="457200" y="853456"/>
            <a:ext cx="8229600" cy="1877869"/>
          </a:xfrm>
        </p:spPr>
        <p:txBody>
          <a:bodyPr>
            <a:normAutofit fontScale="92500" lnSpcReduction="20000"/>
          </a:bodyPr>
          <a:lstStyle/>
          <a:p>
            <a:r>
              <a:rPr lang="en-US" dirty="0">
                <a:solidFill>
                  <a:srgbClr val="FF0000"/>
                </a:solidFill>
              </a:rPr>
              <a:t>I-Format:</a:t>
            </a:r>
            <a:r>
              <a:rPr lang="en-US" dirty="0"/>
              <a:t>  </a:t>
            </a:r>
            <a:r>
              <a:rPr lang="en-US" dirty="0">
                <a:highlight>
                  <a:srgbClr val="FFFF00"/>
                </a:highlight>
              </a:rPr>
              <a:t>instructions with </a:t>
            </a:r>
            <a:r>
              <a:rPr lang="en-US" dirty="0" err="1">
                <a:highlight>
                  <a:srgbClr val="FFFF00"/>
                </a:highlight>
              </a:rPr>
              <a:t>immediates</a:t>
            </a:r>
            <a:r>
              <a:rPr lang="en-US" dirty="0">
                <a:highlight>
                  <a:srgbClr val="FFFF00"/>
                </a:highlight>
              </a:rPr>
              <a:t>, </a:t>
            </a:r>
            <a:r>
              <a:rPr lang="en-US" dirty="0" err="1">
                <a:highlight>
                  <a:srgbClr val="FFFF00"/>
                </a:highlight>
                <a:latin typeface="Courier New"/>
                <a:cs typeface="Courier New"/>
              </a:rPr>
              <a:t>lw</a:t>
            </a:r>
            <a:r>
              <a:rPr lang="en-US" dirty="0">
                <a:highlight>
                  <a:srgbClr val="FFFF00"/>
                </a:highlight>
              </a:rPr>
              <a:t>/</a:t>
            </a:r>
            <a:r>
              <a:rPr lang="en-US" dirty="0" err="1">
                <a:highlight>
                  <a:srgbClr val="FFFF00"/>
                </a:highlight>
                <a:latin typeface="Courier New"/>
                <a:cs typeface="Courier New"/>
              </a:rPr>
              <a:t>sw</a:t>
            </a:r>
            <a:r>
              <a:rPr lang="en-US" dirty="0">
                <a:highlight>
                  <a:srgbClr val="FFFF00"/>
                </a:highlight>
              </a:rPr>
              <a:t> (offset is immediate), and </a:t>
            </a:r>
            <a:r>
              <a:rPr lang="en-US" dirty="0" err="1">
                <a:highlight>
                  <a:srgbClr val="FFFF00"/>
                </a:highlight>
                <a:latin typeface="Courier New" pitchFamily="49" charset="0"/>
                <a:cs typeface="Courier New" pitchFamily="49" charset="0"/>
              </a:rPr>
              <a:t>beq</a:t>
            </a:r>
            <a:r>
              <a:rPr lang="en-US" dirty="0">
                <a:highlight>
                  <a:srgbClr val="FFFF00"/>
                </a:highlight>
              </a:rPr>
              <a:t>/</a:t>
            </a:r>
            <a:r>
              <a:rPr lang="en-US" dirty="0" err="1">
                <a:highlight>
                  <a:srgbClr val="FFFF00"/>
                </a:highlight>
                <a:latin typeface="Courier New" pitchFamily="49" charset="0"/>
                <a:cs typeface="Courier New" pitchFamily="49" charset="0"/>
              </a:rPr>
              <a:t>bne</a:t>
            </a:r>
            <a:endParaRPr lang="en-US" dirty="0">
              <a:highlight>
                <a:srgbClr val="FFFF00"/>
              </a:highlight>
              <a:latin typeface="Courier New" pitchFamily="49" charset="0"/>
              <a:cs typeface="Courier New" pitchFamily="49" charset="0"/>
            </a:endParaRPr>
          </a:p>
          <a:p>
            <a:r>
              <a:rPr lang="en-US" dirty="0">
                <a:solidFill>
                  <a:srgbClr val="FF0000"/>
                </a:solidFill>
              </a:rPr>
              <a:t>J-Format</a:t>
            </a:r>
            <a:r>
              <a:rPr lang="en-US" dirty="0">
                <a:solidFill>
                  <a:srgbClr val="FF0000"/>
                </a:solidFill>
                <a:highlight>
                  <a:srgbClr val="FFFF00"/>
                </a:highlight>
              </a:rPr>
              <a:t>:</a:t>
            </a:r>
            <a:r>
              <a:rPr lang="en-US" dirty="0">
                <a:highlight>
                  <a:srgbClr val="FFFF00"/>
                </a:highlight>
              </a:rPr>
              <a:t>  </a:t>
            </a:r>
            <a:r>
              <a:rPr lang="en-US" dirty="0">
                <a:highlight>
                  <a:srgbClr val="FFFF00"/>
                </a:highlight>
                <a:latin typeface="Courier New"/>
                <a:cs typeface="Courier New"/>
              </a:rPr>
              <a:t>j</a:t>
            </a:r>
            <a:r>
              <a:rPr lang="en-US" dirty="0">
                <a:highlight>
                  <a:srgbClr val="FFFF00"/>
                </a:highlight>
              </a:rPr>
              <a:t> and </a:t>
            </a:r>
            <a:r>
              <a:rPr lang="en-US" dirty="0" err="1">
                <a:highlight>
                  <a:srgbClr val="FFFF00"/>
                </a:highlight>
                <a:latin typeface="Courier New"/>
                <a:cs typeface="Courier New"/>
              </a:rPr>
              <a:t>jal</a:t>
            </a:r>
            <a:r>
              <a:rPr lang="en-US" dirty="0">
                <a:highlight>
                  <a:srgbClr val="FFFF00"/>
                </a:highlight>
              </a:rPr>
              <a:t> </a:t>
            </a:r>
          </a:p>
          <a:p>
            <a:r>
              <a:rPr lang="en-US" dirty="0">
                <a:solidFill>
                  <a:srgbClr val="FF0000"/>
                </a:solidFill>
              </a:rPr>
              <a:t>R-Format:</a:t>
            </a:r>
            <a:r>
              <a:rPr lang="en-US" dirty="0"/>
              <a:t>  all other instructions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67</a:t>
            </a:fld>
            <a:endParaRPr lang="en-US"/>
          </a:p>
        </p:txBody>
      </p:sp>
      <p:pic>
        <p:nvPicPr>
          <p:cNvPr id="2" name="Picture 1"/>
          <p:cNvPicPr>
            <a:picLocks noChangeAspect="1"/>
          </p:cNvPicPr>
          <p:nvPr/>
        </p:nvPicPr>
        <p:blipFill>
          <a:blip r:embed="rId3"/>
          <a:stretch>
            <a:fillRect/>
          </a:stretch>
        </p:blipFill>
        <p:spPr>
          <a:xfrm>
            <a:off x="895907" y="2598585"/>
            <a:ext cx="6981825" cy="1714500"/>
          </a:xfrm>
          <a:prstGeom prst="rect">
            <a:avLst/>
          </a:prstGeom>
        </p:spPr>
      </p:pic>
      <p:sp>
        <p:nvSpPr>
          <p:cNvPr id="3" name="Rectangle 2"/>
          <p:cNvSpPr/>
          <p:nvPr/>
        </p:nvSpPr>
        <p:spPr>
          <a:xfrm>
            <a:off x="1330036" y="4180344"/>
            <a:ext cx="7540832" cy="2677656"/>
          </a:xfrm>
          <a:prstGeom prst="rect">
            <a:avLst/>
          </a:prstGeom>
        </p:spPr>
        <p:txBody>
          <a:bodyPr wrap="square">
            <a:spAutoFit/>
          </a:bodyPr>
          <a:lstStyle/>
          <a:p>
            <a:r>
              <a:rPr lang="en-US" altLang="en-US" sz="2400" dirty="0"/>
              <a:t>Instruction fields</a:t>
            </a:r>
          </a:p>
          <a:p>
            <a:pPr lvl="1"/>
            <a:r>
              <a:rPr lang="en-US" altLang="en-US" sz="2400" dirty="0"/>
              <a:t>op: operation code (</a:t>
            </a:r>
            <a:r>
              <a:rPr lang="en-US" altLang="en-US" sz="2400" dirty="0" err="1"/>
              <a:t>opcode</a:t>
            </a:r>
            <a:r>
              <a:rPr lang="en-US" altLang="en-US" sz="2400" dirty="0"/>
              <a:t>)</a:t>
            </a:r>
          </a:p>
          <a:p>
            <a:pPr lvl="1"/>
            <a:r>
              <a:rPr lang="en-US" altLang="en-US" sz="2400" dirty="0" err="1"/>
              <a:t>Rs</a:t>
            </a:r>
            <a:r>
              <a:rPr lang="en-US" altLang="en-US" sz="2400" dirty="0"/>
              <a:t>: first source register number</a:t>
            </a:r>
          </a:p>
          <a:p>
            <a:pPr lvl="1"/>
            <a:r>
              <a:rPr lang="en-US" altLang="en-US" sz="2400" dirty="0" err="1"/>
              <a:t>Rt</a:t>
            </a:r>
            <a:r>
              <a:rPr lang="en-US" altLang="en-US" sz="2400" dirty="0"/>
              <a:t>: second source register number</a:t>
            </a:r>
          </a:p>
          <a:p>
            <a:pPr lvl="1"/>
            <a:r>
              <a:rPr lang="en-US" altLang="en-US" sz="2400" dirty="0"/>
              <a:t>Rd: destination register number</a:t>
            </a:r>
          </a:p>
          <a:p>
            <a:pPr lvl="1"/>
            <a:r>
              <a:rPr lang="en-US" altLang="en-US" sz="2400" dirty="0"/>
              <a:t>Shift: shift amount (00000 for now)</a:t>
            </a:r>
          </a:p>
          <a:p>
            <a:pPr lvl="1"/>
            <a:r>
              <a:rPr lang="en-US" altLang="en-US" sz="2400" dirty="0"/>
              <a:t>Function: function code (extends </a:t>
            </a:r>
            <a:r>
              <a:rPr lang="en-US" altLang="en-US" sz="2400" dirty="0" err="1"/>
              <a:t>opcode</a:t>
            </a:r>
            <a:r>
              <a:rPr lang="en-US" altLang="en-US" sz="2400" dirty="0"/>
              <a:t>)</a:t>
            </a:r>
            <a:endParaRPr lang="en-AU" altLang="en-US" sz="2400" dirty="0"/>
          </a:p>
        </p:txBody>
      </p:sp>
    </p:spTree>
    <p:extLst>
      <p:ext uri="{BB962C8B-B14F-4D97-AF65-F5344CB8AC3E}">
        <p14:creationId xmlns:p14="http://schemas.microsoft.com/office/powerpoint/2010/main" val="28920551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0"/>
            <a:ext cx="8229600" cy="604136"/>
          </a:xfrm>
        </p:spPr>
        <p:txBody>
          <a:bodyPr>
            <a:normAutofit fontScale="90000"/>
          </a:bodyPr>
          <a:lstStyle/>
          <a:p>
            <a:r>
              <a:rPr lang="en-US" dirty="0">
                <a:solidFill>
                  <a:schemeClr val="accent1"/>
                </a:solidFill>
              </a:rPr>
              <a:t>Instructions as Numbers</a:t>
            </a:r>
          </a:p>
        </p:txBody>
      </p:sp>
      <p:sp>
        <p:nvSpPr>
          <p:cNvPr id="2105347" name="Rectangle 3"/>
          <p:cNvSpPr>
            <a:spLocks noGrp="1" noChangeArrowheads="1"/>
          </p:cNvSpPr>
          <p:nvPr>
            <p:ph idx="1"/>
          </p:nvPr>
        </p:nvSpPr>
        <p:spPr>
          <a:xfrm>
            <a:off x="201881" y="840178"/>
            <a:ext cx="8752113" cy="4610596"/>
          </a:xfrm>
        </p:spPr>
        <p:txBody>
          <a:bodyPr>
            <a:normAutofit lnSpcReduction="10000"/>
          </a:bodyPr>
          <a:lstStyle/>
          <a:p>
            <a:r>
              <a:rPr lang="en-US" dirty="0"/>
              <a:t>Divide the 32 bits of an instruction into “</a:t>
            </a:r>
            <a:r>
              <a:rPr lang="en-US" dirty="0">
                <a:solidFill>
                  <a:srgbClr val="FF0000"/>
                </a:solidFill>
              </a:rPr>
              <a:t>fields</a:t>
            </a:r>
            <a:r>
              <a:rPr lang="en-US" dirty="0"/>
              <a:t>”</a:t>
            </a:r>
          </a:p>
          <a:p>
            <a:pPr lvl="1"/>
            <a:r>
              <a:rPr lang="en-US" dirty="0"/>
              <a:t>Each field tells the processor something about the instruction</a:t>
            </a:r>
          </a:p>
          <a:p>
            <a:pPr lvl="1"/>
            <a:r>
              <a:rPr lang="en-US" dirty="0"/>
              <a:t>Could use different fields for every instruction, but regularity leads to simplicity</a:t>
            </a:r>
          </a:p>
          <a:p>
            <a:r>
              <a:rPr lang="en-US" dirty="0"/>
              <a:t>Define 3 types of </a:t>
            </a:r>
            <a:r>
              <a:rPr lang="en-US" i="1" dirty="0">
                <a:solidFill>
                  <a:srgbClr val="FF0000"/>
                </a:solidFill>
              </a:rPr>
              <a:t>instruction formats:</a:t>
            </a:r>
          </a:p>
          <a:p>
            <a:r>
              <a:rPr lang="en-US" dirty="0"/>
              <a:t>R-Format</a:t>
            </a:r>
          </a:p>
          <a:p>
            <a:r>
              <a:rPr lang="en-US" dirty="0"/>
              <a:t>I-Format</a:t>
            </a:r>
          </a:p>
          <a:p>
            <a:r>
              <a:rPr lang="en-US" dirty="0"/>
              <a:t>J-Format</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68</a:t>
            </a:fld>
            <a:endParaRPr lang="en-US"/>
          </a:p>
        </p:txBody>
      </p:sp>
      <p:pic>
        <p:nvPicPr>
          <p:cNvPr id="2" name="Picture 1"/>
          <p:cNvPicPr>
            <a:picLocks noChangeAspect="1"/>
          </p:cNvPicPr>
          <p:nvPr/>
        </p:nvPicPr>
        <p:blipFill>
          <a:blip r:embed="rId3"/>
          <a:stretch>
            <a:fillRect/>
          </a:stretch>
        </p:blipFill>
        <p:spPr>
          <a:xfrm>
            <a:off x="2162175" y="3623458"/>
            <a:ext cx="6981825" cy="1714500"/>
          </a:xfrm>
          <a:prstGeom prst="rect">
            <a:avLst/>
          </a:prstGeom>
        </p:spPr>
      </p:pic>
    </p:spTree>
    <p:extLst>
      <p:ext uri="{BB962C8B-B14F-4D97-AF65-F5344CB8AC3E}">
        <p14:creationId xmlns:p14="http://schemas.microsoft.com/office/powerpoint/2010/main" val="25999174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534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53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053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53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5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7394" name="Rectangle 2"/>
          <p:cNvSpPr>
            <a:spLocks noGrp="1" noChangeArrowheads="1"/>
          </p:cNvSpPr>
          <p:nvPr>
            <p:ph type="title"/>
          </p:nvPr>
        </p:nvSpPr>
        <p:spPr>
          <a:xfrm>
            <a:off x="457200" y="274638"/>
            <a:ext cx="8229600" cy="485383"/>
          </a:xfrm>
        </p:spPr>
        <p:txBody>
          <a:bodyPr>
            <a:normAutofit fontScale="90000"/>
          </a:bodyPr>
          <a:lstStyle/>
          <a:p>
            <a:r>
              <a:rPr lang="en-US" dirty="0">
                <a:solidFill>
                  <a:schemeClr val="accent1"/>
                </a:solidFill>
              </a:rPr>
              <a:t>Instruction Formats</a:t>
            </a:r>
          </a:p>
        </p:txBody>
      </p:sp>
      <p:sp>
        <p:nvSpPr>
          <p:cNvPr id="2107395" name="Rectangle 3"/>
          <p:cNvSpPr>
            <a:spLocks noGrp="1" noChangeArrowheads="1"/>
          </p:cNvSpPr>
          <p:nvPr>
            <p:ph type="body" idx="1"/>
          </p:nvPr>
        </p:nvSpPr>
        <p:spPr>
          <a:xfrm>
            <a:off x="457200" y="853456"/>
            <a:ext cx="8229600" cy="1877869"/>
          </a:xfrm>
        </p:spPr>
        <p:txBody>
          <a:bodyPr>
            <a:normAutofit fontScale="92500" lnSpcReduction="20000"/>
          </a:bodyPr>
          <a:lstStyle/>
          <a:p>
            <a:r>
              <a:rPr lang="en-US" dirty="0">
                <a:solidFill>
                  <a:srgbClr val="FF0000"/>
                </a:solidFill>
              </a:rPr>
              <a:t>I-Format:</a:t>
            </a:r>
            <a:r>
              <a:rPr lang="en-US" dirty="0"/>
              <a:t>  instructions with </a:t>
            </a:r>
            <a:r>
              <a:rPr lang="en-US" dirty="0" err="1"/>
              <a:t>immediates</a:t>
            </a:r>
            <a:r>
              <a:rPr lang="en-US" dirty="0"/>
              <a:t>, </a:t>
            </a:r>
            <a:r>
              <a:rPr lang="en-US" dirty="0" err="1">
                <a:latin typeface="Courier New"/>
                <a:cs typeface="Courier New"/>
              </a:rPr>
              <a:t>lw</a:t>
            </a:r>
            <a:r>
              <a:rPr lang="en-US" dirty="0"/>
              <a:t>/</a:t>
            </a:r>
            <a:r>
              <a:rPr lang="en-US" dirty="0" err="1">
                <a:latin typeface="Courier New"/>
                <a:cs typeface="Courier New"/>
              </a:rPr>
              <a:t>sw</a:t>
            </a:r>
            <a:r>
              <a:rPr lang="en-US" dirty="0"/>
              <a:t> (offset is immediate), and </a:t>
            </a:r>
            <a:r>
              <a:rPr lang="en-US" dirty="0" err="1">
                <a:latin typeface="Courier New" pitchFamily="49" charset="0"/>
                <a:cs typeface="Courier New" pitchFamily="49" charset="0"/>
              </a:rPr>
              <a:t>beq</a:t>
            </a:r>
            <a:r>
              <a:rPr lang="en-US" dirty="0"/>
              <a:t>/</a:t>
            </a:r>
            <a:r>
              <a:rPr lang="en-US" dirty="0" err="1">
                <a:latin typeface="Courier New" pitchFamily="49" charset="0"/>
                <a:cs typeface="Courier New" pitchFamily="49" charset="0"/>
              </a:rPr>
              <a:t>bne</a:t>
            </a:r>
            <a:endParaRPr lang="en-US" dirty="0">
              <a:latin typeface="Courier New" pitchFamily="49" charset="0"/>
              <a:cs typeface="Courier New" pitchFamily="49" charset="0"/>
            </a:endParaRPr>
          </a:p>
          <a:p>
            <a:r>
              <a:rPr lang="en-US" dirty="0">
                <a:solidFill>
                  <a:srgbClr val="FF0000"/>
                </a:solidFill>
              </a:rPr>
              <a:t>J-Format:</a:t>
            </a:r>
            <a:r>
              <a:rPr lang="en-US" dirty="0"/>
              <a:t>  </a:t>
            </a:r>
            <a:r>
              <a:rPr lang="en-US" dirty="0">
                <a:latin typeface="Courier New"/>
                <a:cs typeface="Courier New"/>
              </a:rPr>
              <a:t>j</a:t>
            </a:r>
            <a:r>
              <a:rPr lang="en-US" dirty="0"/>
              <a:t> and </a:t>
            </a:r>
            <a:r>
              <a:rPr lang="en-US" dirty="0" err="1">
                <a:latin typeface="Courier New"/>
                <a:cs typeface="Courier New"/>
              </a:rPr>
              <a:t>jal</a:t>
            </a:r>
            <a:r>
              <a:rPr lang="en-US" dirty="0"/>
              <a:t> </a:t>
            </a:r>
          </a:p>
          <a:p>
            <a:r>
              <a:rPr lang="en-US" dirty="0">
                <a:solidFill>
                  <a:srgbClr val="FF0000"/>
                </a:solidFill>
              </a:rPr>
              <a:t>R-Format:</a:t>
            </a:r>
            <a:r>
              <a:rPr lang="en-US" dirty="0"/>
              <a:t>  all other instructions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69</a:t>
            </a:fld>
            <a:endParaRPr lang="en-US"/>
          </a:p>
        </p:txBody>
      </p:sp>
      <p:pic>
        <p:nvPicPr>
          <p:cNvPr id="2" name="Picture 1"/>
          <p:cNvPicPr>
            <a:picLocks noChangeAspect="1"/>
          </p:cNvPicPr>
          <p:nvPr/>
        </p:nvPicPr>
        <p:blipFill>
          <a:blip r:embed="rId3"/>
          <a:stretch>
            <a:fillRect/>
          </a:stretch>
        </p:blipFill>
        <p:spPr>
          <a:xfrm>
            <a:off x="895907" y="2598585"/>
            <a:ext cx="6981825" cy="1714500"/>
          </a:xfrm>
          <a:prstGeom prst="rect">
            <a:avLst/>
          </a:prstGeom>
        </p:spPr>
      </p:pic>
      <p:sp>
        <p:nvSpPr>
          <p:cNvPr id="3" name="Rectangle 2"/>
          <p:cNvSpPr/>
          <p:nvPr/>
        </p:nvSpPr>
        <p:spPr>
          <a:xfrm>
            <a:off x="1330036" y="4180344"/>
            <a:ext cx="7540832" cy="2677656"/>
          </a:xfrm>
          <a:prstGeom prst="rect">
            <a:avLst/>
          </a:prstGeom>
        </p:spPr>
        <p:txBody>
          <a:bodyPr wrap="square">
            <a:spAutoFit/>
          </a:bodyPr>
          <a:lstStyle/>
          <a:p>
            <a:r>
              <a:rPr lang="en-US" altLang="en-US" sz="2400" dirty="0"/>
              <a:t>Instruction fields</a:t>
            </a:r>
          </a:p>
          <a:p>
            <a:pPr lvl="1"/>
            <a:r>
              <a:rPr lang="en-US" altLang="en-US" sz="2400" dirty="0"/>
              <a:t>op: operation code (</a:t>
            </a:r>
            <a:r>
              <a:rPr lang="en-US" altLang="en-US" sz="2400" dirty="0" err="1"/>
              <a:t>opcode</a:t>
            </a:r>
            <a:r>
              <a:rPr lang="en-US" altLang="en-US" sz="2400" dirty="0"/>
              <a:t>)</a:t>
            </a:r>
          </a:p>
          <a:p>
            <a:pPr lvl="1"/>
            <a:r>
              <a:rPr lang="en-US" altLang="en-US" sz="2400" dirty="0" err="1"/>
              <a:t>Rs</a:t>
            </a:r>
            <a:r>
              <a:rPr lang="en-US" altLang="en-US" sz="2400" dirty="0"/>
              <a:t>: first source register number</a:t>
            </a:r>
          </a:p>
          <a:p>
            <a:pPr lvl="1"/>
            <a:r>
              <a:rPr lang="en-US" altLang="en-US" sz="2400" dirty="0" err="1"/>
              <a:t>Rt</a:t>
            </a:r>
            <a:r>
              <a:rPr lang="en-US" altLang="en-US" sz="2400" dirty="0"/>
              <a:t>: second source register number</a:t>
            </a:r>
          </a:p>
          <a:p>
            <a:pPr lvl="1"/>
            <a:r>
              <a:rPr lang="en-US" altLang="en-US" sz="2400" dirty="0"/>
              <a:t>Rd: destination register number</a:t>
            </a:r>
          </a:p>
          <a:p>
            <a:pPr lvl="1"/>
            <a:r>
              <a:rPr lang="en-US" altLang="en-US" sz="2400" dirty="0"/>
              <a:t>Shift: shift amount (00000 for now)</a:t>
            </a:r>
          </a:p>
          <a:p>
            <a:pPr lvl="1"/>
            <a:r>
              <a:rPr lang="en-US" altLang="en-US" sz="2400" dirty="0"/>
              <a:t>Function: function code (extends </a:t>
            </a:r>
            <a:r>
              <a:rPr lang="en-US" altLang="en-US" sz="2400" dirty="0" err="1"/>
              <a:t>opcode</a:t>
            </a:r>
            <a:r>
              <a:rPr lang="en-US" altLang="en-US" sz="2400" dirty="0"/>
              <a:t>)</a:t>
            </a:r>
            <a:endParaRPr lang="en-AU" altLang="en-US" sz="2400" dirty="0"/>
          </a:p>
        </p:txBody>
      </p:sp>
    </p:spTree>
    <p:extLst>
      <p:ext uri="{BB962C8B-B14F-4D97-AF65-F5344CB8AC3E}">
        <p14:creationId xmlns:p14="http://schemas.microsoft.com/office/powerpoint/2010/main" val="15017517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73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073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263" y="1156185"/>
            <a:ext cx="7886700" cy="420320"/>
          </a:xfrm>
        </p:spPr>
        <p:txBody>
          <a:bodyPr>
            <a:normAutofit fontScale="90000"/>
          </a:bodyPr>
          <a:lstStyle/>
          <a:p>
            <a:r>
              <a:rPr lang="en-US" dirty="0"/>
              <a:t>Background of RISC</a:t>
            </a:r>
          </a:p>
        </p:txBody>
      </p:sp>
      <p:sp>
        <p:nvSpPr>
          <p:cNvPr id="3" name="Content Placeholder 2"/>
          <p:cNvSpPr>
            <a:spLocks noGrp="1"/>
          </p:cNvSpPr>
          <p:nvPr>
            <p:ph idx="1"/>
          </p:nvPr>
        </p:nvSpPr>
        <p:spPr>
          <a:xfrm>
            <a:off x="200722" y="1952857"/>
            <a:ext cx="8789948" cy="3872261"/>
          </a:xfrm>
        </p:spPr>
        <p:txBody>
          <a:bodyPr>
            <a:normAutofit fontScale="77500" lnSpcReduction="20000"/>
          </a:bodyPr>
          <a:lstStyle/>
          <a:p>
            <a:pPr algn="just"/>
            <a:r>
              <a:rPr lang="en-US" dirty="0"/>
              <a:t>IBM RISC technology originated in 1974 in a project to design a large telephone-switching network capable of handing an average of </a:t>
            </a:r>
            <a:r>
              <a:rPr lang="en-US" dirty="0">
                <a:highlight>
                  <a:srgbClr val="FFFF00"/>
                </a:highlight>
              </a:rPr>
              <a:t>three hundred calls per second</a:t>
            </a:r>
            <a:r>
              <a:rPr lang="en-US" dirty="0"/>
              <a:t>. With an approximate 20 000 instructions per call and Stringent real-time response requirements, the performance target was 12 million instructions per second (MIPS). </a:t>
            </a:r>
          </a:p>
          <a:p>
            <a:pPr algn="just"/>
            <a:r>
              <a:rPr lang="en-US" dirty="0"/>
              <a:t>This specialized application required a very fast processor, but did not have to perform computed instructions and had little demand for floating-point  calculations. </a:t>
            </a:r>
            <a:r>
              <a:rPr lang="en-US" dirty="0">
                <a:highlight>
                  <a:srgbClr val="FFFF00"/>
                </a:highlight>
              </a:rPr>
              <a:t>Other than moving data between registers and memory, the machine had to be able to add, combine fields extracted from several registers, perform branches, and carry out input/output operations. </a:t>
            </a:r>
          </a:p>
        </p:txBody>
      </p:sp>
    </p:spTree>
    <p:extLst>
      <p:ext uri="{BB962C8B-B14F-4D97-AF65-F5344CB8AC3E}">
        <p14:creationId xmlns:p14="http://schemas.microsoft.com/office/powerpoint/2010/main" val="6142530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7"/>
          <p:cNvSpPr>
            <a:spLocks noGrp="1" noChangeArrowheads="1"/>
          </p:cNvSpPr>
          <p:nvPr>
            <p:ph type="title"/>
          </p:nvPr>
        </p:nvSpPr>
        <p:spPr>
          <a:xfrm>
            <a:off x="457200" y="274638"/>
            <a:ext cx="8229600" cy="497258"/>
          </a:xfrm>
        </p:spPr>
        <p:txBody>
          <a:bodyPr>
            <a:normAutofit fontScale="90000"/>
          </a:bodyPr>
          <a:lstStyle/>
          <a:p>
            <a:pPr eaLnBrk="1" hangingPunct="1"/>
            <a:r>
              <a:rPr lang="en-US" altLang="en-US" dirty="0"/>
              <a:t>MIPS R-format Instructions</a:t>
            </a:r>
            <a:endParaRPr lang="en-AU" altLang="en-US" dirty="0"/>
          </a:p>
        </p:txBody>
      </p:sp>
      <p:sp>
        <p:nvSpPr>
          <p:cNvPr id="47108" name="Rectangle 18"/>
          <p:cNvSpPr>
            <a:spLocks noGrp="1" noChangeArrowheads="1"/>
          </p:cNvSpPr>
          <p:nvPr>
            <p:ph type="body" idx="1"/>
          </p:nvPr>
        </p:nvSpPr>
        <p:spPr>
          <a:xfrm>
            <a:off x="616836" y="1790989"/>
            <a:ext cx="8270875" cy="3960813"/>
          </a:xfrm>
        </p:spPr>
        <p:txBody>
          <a:bodyPr>
            <a:normAutofit/>
          </a:bodyPr>
          <a:lstStyle/>
          <a:p>
            <a:pPr eaLnBrk="1" hangingPunct="1"/>
            <a:r>
              <a:rPr lang="en-US" altLang="en-US" sz="2400" dirty="0"/>
              <a:t>Instruction fields</a:t>
            </a:r>
          </a:p>
          <a:p>
            <a:pPr lvl="1" eaLnBrk="1" hangingPunct="1"/>
            <a:r>
              <a:rPr lang="en-US" altLang="en-US" sz="2400" dirty="0"/>
              <a:t>op: operation code (</a:t>
            </a:r>
            <a:r>
              <a:rPr lang="en-US" altLang="en-US" sz="2400" dirty="0" err="1"/>
              <a:t>opcode</a:t>
            </a:r>
            <a:r>
              <a:rPr lang="en-US" altLang="en-US" sz="2400" dirty="0"/>
              <a:t>)</a:t>
            </a:r>
          </a:p>
          <a:p>
            <a:pPr lvl="1" eaLnBrk="1" hangingPunct="1"/>
            <a:r>
              <a:rPr lang="en-US" altLang="en-US" sz="2400" dirty="0" err="1"/>
              <a:t>rs</a:t>
            </a:r>
            <a:r>
              <a:rPr lang="en-US" altLang="en-US" sz="2400" dirty="0"/>
              <a:t>: first source register number</a:t>
            </a:r>
          </a:p>
          <a:p>
            <a:pPr lvl="1" eaLnBrk="1" hangingPunct="1"/>
            <a:r>
              <a:rPr lang="en-US" altLang="en-US" sz="2400" dirty="0" err="1"/>
              <a:t>rt</a:t>
            </a:r>
            <a:r>
              <a:rPr lang="en-US" altLang="en-US" sz="2400" dirty="0"/>
              <a:t>: second source register number</a:t>
            </a:r>
          </a:p>
          <a:p>
            <a:pPr lvl="1" eaLnBrk="1" hangingPunct="1"/>
            <a:r>
              <a:rPr lang="en-US" altLang="en-US" sz="2400" dirty="0" err="1"/>
              <a:t>rd</a:t>
            </a:r>
            <a:r>
              <a:rPr lang="en-US" altLang="en-US" sz="2400" dirty="0"/>
              <a:t>: destination register number</a:t>
            </a:r>
          </a:p>
          <a:p>
            <a:pPr lvl="1" eaLnBrk="1" hangingPunct="1"/>
            <a:r>
              <a:rPr lang="en-US" altLang="en-US" sz="2400" dirty="0" err="1"/>
              <a:t>shamt</a:t>
            </a:r>
            <a:r>
              <a:rPr lang="en-US" altLang="en-US" sz="2400" dirty="0"/>
              <a:t>: shift amount (00000 for now)</a:t>
            </a:r>
          </a:p>
          <a:p>
            <a:pPr lvl="1" eaLnBrk="1" hangingPunct="1"/>
            <a:r>
              <a:rPr lang="en-US" altLang="en-US" sz="2400" dirty="0" err="1"/>
              <a:t>funct</a:t>
            </a:r>
            <a:r>
              <a:rPr lang="en-US" altLang="en-US" sz="2400" dirty="0"/>
              <a:t>: function code (extends </a:t>
            </a:r>
            <a:r>
              <a:rPr lang="en-US" altLang="en-US" sz="2400" dirty="0" err="1"/>
              <a:t>opcode</a:t>
            </a:r>
            <a:r>
              <a:rPr lang="en-US" altLang="en-US" sz="2400" dirty="0"/>
              <a:t>)</a:t>
            </a:r>
            <a:endParaRPr lang="en-AU" altLang="en-US" sz="2400" dirty="0"/>
          </a:p>
        </p:txBody>
      </p:sp>
      <p:grpSp>
        <p:nvGrpSpPr>
          <p:cNvPr id="47109" name="Group 4"/>
          <p:cNvGrpSpPr>
            <a:grpSpLocks/>
          </p:cNvGrpSpPr>
          <p:nvPr/>
        </p:nvGrpSpPr>
        <p:grpSpPr bwMode="auto">
          <a:xfrm>
            <a:off x="1296287" y="997238"/>
            <a:ext cx="6913562" cy="773113"/>
            <a:chOff x="703" y="981"/>
            <a:chExt cx="4355" cy="487"/>
          </a:xfrm>
        </p:grpSpPr>
        <p:sp>
          <p:nvSpPr>
            <p:cNvPr id="47110" name="Text Box 5"/>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47111" name="Text Box 6"/>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47112" name="Text Box 7"/>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47113" name="Text Box 8"/>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7114" name="Text Box 9"/>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47115" name="Text Box 10"/>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47116" name="Text Box 11"/>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7117" name="Text Box 12"/>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7118" name="Text Box 13"/>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19" name="Text Box 14"/>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20" name="Text Box 15"/>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21" name="Text Box 16"/>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pic>
        <p:nvPicPr>
          <p:cNvPr id="2" name="Picture 1"/>
          <p:cNvPicPr>
            <a:picLocks noChangeAspect="1"/>
          </p:cNvPicPr>
          <p:nvPr/>
        </p:nvPicPr>
        <p:blipFill>
          <a:blip r:embed="rId3"/>
          <a:stretch>
            <a:fillRect/>
          </a:stretch>
        </p:blipFill>
        <p:spPr>
          <a:xfrm>
            <a:off x="891474" y="4894552"/>
            <a:ext cx="6981825" cy="1714500"/>
          </a:xfrm>
          <a:prstGeom prst="rect">
            <a:avLst/>
          </a:prstGeom>
        </p:spPr>
      </p:pic>
    </p:spTree>
    <p:extLst>
      <p:ext uri="{BB962C8B-B14F-4D97-AF65-F5344CB8AC3E}">
        <p14:creationId xmlns:p14="http://schemas.microsoft.com/office/powerpoint/2010/main" val="3475263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6"/>
          <p:cNvSpPr>
            <a:spLocks noGrp="1" noChangeArrowheads="1"/>
          </p:cNvSpPr>
          <p:nvPr>
            <p:ph type="title"/>
          </p:nvPr>
        </p:nvSpPr>
        <p:spPr/>
        <p:txBody>
          <a:bodyPr/>
          <a:lstStyle/>
          <a:p>
            <a:pPr eaLnBrk="1" hangingPunct="1"/>
            <a:r>
              <a:rPr lang="en-US" altLang="en-US"/>
              <a:t>R-format Example</a:t>
            </a:r>
            <a:endParaRPr lang="en-AU" altLang="en-US"/>
          </a:p>
        </p:txBody>
      </p:sp>
      <p:sp>
        <p:nvSpPr>
          <p:cNvPr id="49156" name="Rectangle 37"/>
          <p:cNvSpPr>
            <a:spLocks noGrp="1" noChangeArrowheads="1"/>
          </p:cNvSpPr>
          <p:nvPr>
            <p:ph type="body" idx="1"/>
          </p:nvPr>
        </p:nvSpPr>
        <p:spPr>
          <a:xfrm>
            <a:off x="684213" y="2492375"/>
            <a:ext cx="8270875" cy="649288"/>
          </a:xfrm>
        </p:spPr>
        <p:txBody>
          <a:bodyPr/>
          <a:lstStyle/>
          <a:p>
            <a:pPr eaLnBrk="1" hangingPunct="1">
              <a:buFont typeface="Wingdings" panose="05000000000000000000" pitchFamily="2" charset="2"/>
              <a:buNone/>
            </a:pPr>
            <a:r>
              <a:rPr lang="en-US" altLang="en-US" dirty="0">
                <a:latin typeface="Lucida Console" panose="020B0609040504020204" pitchFamily="49" charset="0"/>
              </a:rPr>
              <a:t>	add $t0, $s1, $s2</a:t>
            </a:r>
          </a:p>
        </p:txBody>
      </p:sp>
      <p:sp>
        <p:nvSpPr>
          <p:cNvPr id="49157" name="Text Box 17"/>
          <p:cNvSpPr txBox="1">
            <a:spLocks noChangeArrowheads="1"/>
          </p:cNvSpPr>
          <p:nvPr/>
        </p:nvSpPr>
        <p:spPr bwMode="auto">
          <a:xfrm>
            <a:off x="1331913" y="342900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special</a:t>
            </a:r>
            <a:endParaRPr lang="en-AU" altLang="en-US" sz="2000"/>
          </a:p>
        </p:txBody>
      </p:sp>
      <p:sp>
        <p:nvSpPr>
          <p:cNvPr id="49158" name="Text Box 18"/>
          <p:cNvSpPr txBox="1">
            <a:spLocks noChangeArrowheads="1"/>
          </p:cNvSpPr>
          <p:nvPr/>
        </p:nvSpPr>
        <p:spPr bwMode="auto">
          <a:xfrm>
            <a:off x="26289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$s1</a:t>
            </a:r>
            <a:endParaRPr lang="en-AU" altLang="en-US" sz="2000"/>
          </a:p>
        </p:txBody>
      </p:sp>
      <p:sp>
        <p:nvSpPr>
          <p:cNvPr id="49159" name="Text Box 19"/>
          <p:cNvSpPr txBox="1">
            <a:spLocks noChangeArrowheads="1"/>
          </p:cNvSpPr>
          <p:nvPr/>
        </p:nvSpPr>
        <p:spPr bwMode="auto">
          <a:xfrm>
            <a:off x="37084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$s2</a:t>
            </a:r>
            <a:endParaRPr lang="en-AU" altLang="en-US" sz="2000"/>
          </a:p>
        </p:txBody>
      </p:sp>
      <p:sp>
        <p:nvSpPr>
          <p:cNvPr id="49160" name="Text Box 20"/>
          <p:cNvSpPr txBox="1">
            <a:spLocks noChangeArrowheads="1"/>
          </p:cNvSpPr>
          <p:nvPr/>
        </p:nvSpPr>
        <p:spPr bwMode="auto">
          <a:xfrm>
            <a:off x="4787900"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$t0</a:t>
            </a:r>
            <a:endParaRPr lang="en-AU" altLang="en-US" sz="2000"/>
          </a:p>
        </p:txBody>
      </p:sp>
      <p:sp>
        <p:nvSpPr>
          <p:cNvPr id="49161" name="Text Box 21"/>
          <p:cNvSpPr txBox="1">
            <a:spLocks noChangeArrowheads="1"/>
          </p:cNvSpPr>
          <p:nvPr/>
        </p:nvSpPr>
        <p:spPr bwMode="auto">
          <a:xfrm>
            <a:off x="5868988" y="3429000"/>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9162" name="Text Box 22"/>
          <p:cNvSpPr txBox="1">
            <a:spLocks noChangeArrowheads="1"/>
          </p:cNvSpPr>
          <p:nvPr/>
        </p:nvSpPr>
        <p:spPr bwMode="auto">
          <a:xfrm>
            <a:off x="6948488" y="3429000"/>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add</a:t>
            </a:r>
            <a:endParaRPr lang="en-AU" altLang="en-US" sz="2000"/>
          </a:p>
        </p:txBody>
      </p:sp>
      <p:sp>
        <p:nvSpPr>
          <p:cNvPr id="49163" name="Text Box 23"/>
          <p:cNvSpPr txBox="1">
            <a:spLocks noChangeArrowheads="1"/>
          </p:cNvSpPr>
          <p:nvPr/>
        </p:nvSpPr>
        <p:spPr bwMode="auto">
          <a:xfrm>
            <a:off x="1331913" y="40782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9164" name="Text Box 24"/>
          <p:cNvSpPr txBox="1">
            <a:spLocks noChangeArrowheads="1"/>
          </p:cNvSpPr>
          <p:nvPr/>
        </p:nvSpPr>
        <p:spPr bwMode="auto">
          <a:xfrm>
            <a:off x="26289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17</a:t>
            </a:r>
            <a:endParaRPr lang="en-AU" altLang="en-US" sz="2000"/>
          </a:p>
        </p:txBody>
      </p:sp>
      <p:sp>
        <p:nvSpPr>
          <p:cNvPr id="49165" name="Text Box 25"/>
          <p:cNvSpPr txBox="1">
            <a:spLocks noChangeArrowheads="1"/>
          </p:cNvSpPr>
          <p:nvPr/>
        </p:nvSpPr>
        <p:spPr bwMode="auto">
          <a:xfrm>
            <a:off x="37084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18</a:t>
            </a:r>
            <a:endParaRPr lang="en-AU" altLang="en-US" sz="2000"/>
          </a:p>
        </p:txBody>
      </p:sp>
      <p:sp>
        <p:nvSpPr>
          <p:cNvPr id="49166" name="Text Box 26"/>
          <p:cNvSpPr txBox="1">
            <a:spLocks noChangeArrowheads="1"/>
          </p:cNvSpPr>
          <p:nvPr/>
        </p:nvSpPr>
        <p:spPr bwMode="auto">
          <a:xfrm>
            <a:off x="4787900"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8</a:t>
            </a:r>
            <a:endParaRPr lang="en-AU" altLang="en-US" sz="2000"/>
          </a:p>
        </p:txBody>
      </p:sp>
      <p:sp>
        <p:nvSpPr>
          <p:cNvPr id="49167" name="Text Box 27"/>
          <p:cNvSpPr txBox="1">
            <a:spLocks noChangeArrowheads="1"/>
          </p:cNvSpPr>
          <p:nvPr/>
        </p:nvSpPr>
        <p:spPr bwMode="auto">
          <a:xfrm>
            <a:off x="5868988" y="40782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9168" name="Text Box 28"/>
          <p:cNvSpPr txBox="1">
            <a:spLocks noChangeArrowheads="1"/>
          </p:cNvSpPr>
          <p:nvPr/>
        </p:nvSpPr>
        <p:spPr bwMode="auto">
          <a:xfrm>
            <a:off x="6948488" y="40782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32</a:t>
            </a:r>
            <a:endParaRPr lang="en-AU" altLang="en-US" sz="2000"/>
          </a:p>
        </p:txBody>
      </p:sp>
      <p:sp>
        <p:nvSpPr>
          <p:cNvPr id="49169" name="Text Box 29"/>
          <p:cNvSpPr txBox="1">
            <a:spLocks noChangeArrowheads="1"/>
          </p:cNvSpPr>
          <p:nvPr/>
        </p:nvSpPr>
        <p:spPr bwMode="auto">
          <a:xfrm>
            <a:off x="1331913" y="47259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000000</a:t>
            </a:r>
            <a:endParaRPr lang="en-AU" altLang="en-US" sz="2000"/>
          </a:p>
        </p:txBody>
      </p:sp>
      <p:sp>
        <p:nvSpPr>
          <p:cNvPr id="49170" name="Text Box 30"/>
          <p:cNvSpPr txBox="1">
            <a:spLocks noChangeArrowheads="1"/>
          </p:cNvSpPr>
          <p:nvPr/>
        </p:nvSpPr>
        <p:spPr bwMode="auto">
          <a:xfrm>
            <a:off x="26289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10001</a:t>
            </a:r>
            <a:endParaRPr lang="en-AU" altLang="en-US" sz="2000"/>
          </a:p>
        </p:txBody>
      </p:sp>
      <p:sp>
        <p:nvSpPr>
          <p:cNvPr id="49171" name="Text Box 31"/>
          <p:cNvSpPr txBox="1">
            <a:spLocks noChangeArrowheads="1"/>
          </p:cNvSpPr>
          <p:nvPr/>
        </p:nvSpPr>
        <p:spPr bwMode="auto">
          <a:xfrm>
            <a:off x="37084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10010</a:t>
            </a:r>
            <a:endParaRPr lang="en-AU" altLang="en-US" sz="2000"/>
          </a:p>
        </p:txBody>
      </p:sp>
      <p:sp>
        <p:nvSpPr>
          <p:cNvPr id="49172" name="Text Box 32"/>
          <p:cNvSpPr txBox="1">
            <a:spLocks noChangeArrowheads="1"/>
          </p:cNvSpPr>
          <p:nvPr/>
        </p:nvSpPr>
        <p:spPr bwMode="auto">
          <a:xfrm>
            <a:off x="4787900"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01000</a:t>
            </a:r>
            <a:endParaRPr lang="en-AU" altLang="en-US" sz="2000"/>
          </a:p>
        </p:txBody>
      </p:sp>
      <p:sp>
        <p:nvSpPr>
          <p:cNvPr id="49173" name="Text Box 33"/>
          <p:cNvSpPr txBox="1">
            <a:spLocks noChangeArrowheads="1"/>
          </p:cNvSpPr>
          <p:nvPr/>
        </p:nvSpPr>
        <p:spPr bwMode="auto">
          <a:xfrm>
            <a:off x="5868988" y="4725988"/>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a:t>
            </a:r>
            <a:endParaRPr lang="en-AU" altLang="en-US" sz="2000"/>
          </a:p>
        </p:txBody>
      </p:sp>
      <p:sp>
        <p:nvSpPr>
          <p:cNvPr id="49174" name="Text Box 34"/>
          <p:cNvSpPr txBox="1">
            <a:spLocks noChangeArrowheads="1"/>
          </p:cNvSpPr>
          <p:nvPr/>
        </p:nvSpPr>
        <p:spPr bwMode="auto">
          <a:xfrm>
            <a:off x="6948488" y="4725988"/>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100000</a:t>
            </a:r>
            <a:endParaRPr lang="en-AU" altLang="en-US" sz="2000"/>
          </a:p>
        </p:txBody>
      </p:sp>
      <p:sp>
        <p:nvSpPr>
          <p:cNvPr id="49175" name="Rectangle 35"/>
          <p:cNvSpPr>
            <a:spLocks noChangeArrowheads="1"/>
          </p:cNvSpPr>
          <p:nvPr/>
        </p:nvSpPr>
        <p:spPr bwMode="auto">
          <a:xfrm>
            <a:off x="684213" y="5516563"/>
            <a:ext cx="8140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dirty="0"/>
              <a:t>00000010001100100100000000100000</a:t>
            </a:r>
            <a:r>
              <a:rPr lang="en-US" altLang="en-US" sz="2400" baseline="-25000" dirty="0"/>
              <a:t>2</a:t>
            </a:r>
            <a:r>
              <a:rPr lang="en-US" altLang="en-US" sz="2400" dirty="0"/>
              <a:t> = 0x02324020</a:t>
            </a:r>
            <a:endParaRPr lang="en-AU" altLang="en-US" sz="2400" dirty="0"/>
          </a:p>
        </p:txBody>
      </p:sp>
      <p:grpSp>
        <p:nvGrpSpPr>
          <p:cNvPr id="49176" name="Group 38"/>
          <p:cNvGrpSpPr>
            <a:grpSpLocks/>
          </p:cNvGrpSpPr>
          <p:nvPr/>
        </p:nvGrpSpPr>
        <p:grpSpPr bwMode="auto">
          <a:xfrm>
            <a:off x="1331913" y="1412875"/>
            <a:ext cx="6913562" cy="773113"/>
            <a:chOff x="703" y="981"/>
            <a:chExt cx="4355" cy="487"/>
          </a:xfrm>
        </p:grpSpPr>
        <p:sp>
          <p:nvSpPr>
            <p:cNvPr id="49177" name="Text Box 39"/>
            <p:cNvSpPr txBox="1">
              <a:spLocks noChangeArrowheads="1"/>
            </p:cNvSpPr>
            <p:nvPr/>
          </p:nvSpPr>
          <p:spPr bwMode="auto">
            <a:xfrm>
              <a:off x="703"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49178" name="Text Box 40"/>
            <p:cNvSpPr txBox="1">
              <a:spLocks noChangeArrowheads="1"/>
            </p:cNvSpPr>
            <p:nvPr/>
          </p:nvSpPr>
          <p:spPr bwMode="auto">
            <a:xfrm>
              <a:off x="152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49179" name="Text Box 41"/>
            <p:cNvSpPr txBox="1">
              <a:spLocks noChangeArrowheads="1"/>
            </p:cNvSpPr>
            <p:nvPr/>
          </p:nvSpPr>
          <p:spPr bwMode="auto">
            <a:xfrm>
              <a:off x="220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49180" name="Text Box 42"/>
            <p:cNvSpPr txBox="1">
              <a:spLocks noChangeArrowheads="1"/>
            </p:cNvSpPr>
            <p:nvPr/>
          </p:nvSpPr>
          <p:spPr bwMode="auto">
            <a:xfrm>
              <a:off x="2880"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9181" name="Text Box 43"/>
            <p:cNvSpPr txBox="1">
              <a:spLocks noChangeArrowheads="1"/>
            </p:cNvSpPr>
            <p:nvPr/>
          </p:nvSpPr>
          <p:spPr bwMode="auto">
            <a:xfrm>
              <a:off x="356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shamt</a:t>
              </a:r>
              <a:endParaRPr lang="en-AU" altLang="en-US" sz="2000"/>
            </a:p>
          </p:txBody>
        </p:sp>
        <p:sp>
          <p:nvSpPr>
            <p:cNvPr id="49182" name="Text Box 44"/>
            <p:cNvSpPr txBox="1">
              <a:spLocks noChangeArrowheads="1"/>
            </p:cNvSpPr>
            <p:nvPr/>
          </p:nvSpPr>
          <p:spPr bwMode="auto">
            <a:xfrm>
              <a:off x="4241"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a:t>
              </a:r>
              <a:endParaRPr lang="en-AU" altLang="en-US" sz="2000"/>
            </a:p>
          </p:txBody>
        </p:sp>
        <p:sp>
          <p:nvSpPr>
            <p:cNvPr id="49183" name="Text Box 45"/>
            <p:cNvSpPr txBox="1">
              <a:spLocks noChangeArrowheads="1"/>
            </p:cNvSpPr>
            <p:nvPr/>
          </p:nvSpPr>
          <p:spPr bwMode="auto">
            <a:xfrm>
              <a:off x="886"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9184" name="Text Box 46"/>
            <p:cNvSpPr txBox="1">
              <a:spLocks noChangeArrowheads="1"/>
            </p:cNvSpPr>
            <p:nvPr/>
          </p:nvSpPr>
          <p:spPr bwMode="auto">
            <a:xfrm>
              <a:off x="4424"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49185" name="Text Box 47"/>
            <p:cNvSpPr txBox="1">
              <a:spLocks noChangeArrowheads="1"/>
            </p:cNvSpPr>
            <p:nvPr/>
          </p:nvSpPr>
          <p:spPr bwMode="auto">
            <a:xfrm>
              <a:off x="165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86" name="Text Box 48"/>
            <p:cNvSpPr txBox="1">
              <a:spLocks noChangeArrowheads="1"/>
            </p:cNvSpPr>
            <p:nvPr/>
          </p:nvSpPr>
          <p:spPr bwMode="auto">
            <a:xfrm>
              <a:off x="23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87" name="Text Box 49"/>
            <p:cNvSpPr txBox="1">
              <a:spLocks noChangeArrowheads="1"/>
            </p:cNvSpPr>
            <p:nvPr/>
          </p:nvSpPr>
          <p:spPr bwMode="auto">
            <a:xfrm>
              <a:off x="301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88" name="Text Box 50"/>
            <p:cNvSpPr txBox="1">
              <a:spLocks noChangeArrowheads="1"/>
            </p:cNvSpPr>
            <p:nvPr/>
          </p:nvSpPr>
          <p:spPr bwMode="auto">
            <a:xfrm>
              <a:off x="369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grpSp>
    </p:spTree>
    <p:extLst>
      <p:ext uri="{BB962C8B-B14F-4D97-AF65-F5344CB8AC3E}">
        <p14:creationId xmlns:p14="http://schemas.microsoft.com/office/powerpoint/2010/main" val="9995680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42" name="Rectangle 2"/>
          <p:cNvSpPr>
            <a:spLocks noGrp="1" noChangeArrowheads="1"/>
          </p:cNvSpPr>
          <p:nvPr>
            <p:ph type="title"/>
          </p:nvPr>
        </p:nvSpPr>
        <p:spPr/>
        <p:txBody>
          <a:bodyPr/>
          <a:lstStyle/>
          <a:p>
            <a:r>
              <a:rPr lang="en-US" dirty="0">
                <a:solidFill>
                  <a:schemeClr val="accent1"/>
                </a:solidFill>
              </a:rPr>
              <a:t>R-Format Instructions</a:t>
            </a:r>
          </a:p>
        </p:txBody>
      </p:sp>
      <p:sp>
        <p:nvSpPr>
          <p:cNvPr id="2109443" name="Rectangle 3"/>
          <p:cNvSpPr>
            <a:spLocks noGrp="1" noChangeArrowheads="1"/>
          </p:cNvSpPr>
          <p:nvPr>
            <p:ph idx="1"/>
          </p:nvPr>
        </p:nvSpPr>
        <p:spPr>
          <a:xfrm>
            <a:off x="457200" y="1600200"/>
            <a:ext cx="8229600" cy="4937760"/>
          </a:xfrm>
        </p:spPr>
        <p:txBody>
          <a:bodyPr>
            <a:normAutofit/>
          </a:bodyPr>
          <a:lstStyle/>
          <a:p>
            <a:r>
              <a:rPr lang="en-US" dirty="0"/>
              <a:t>Define “</a:t>
            </a:r>
            <a:r>
              <a:rPr lang="en-US" dirty="0">
                <a:solidFill>
                  <a:srgbClr val="FF0000"/>
                </a:solidFill>
              </a:rPr>
              <a:t>fields</a:t>
            </a:r>
            <a:r>
              <a:rPr lang="en-US" dirty="0"/>
              <a:t>” of the following number of bits each:  6 + 5 + 5 + 5 + 5 + 6 = 32</a:t>
            </a:r>
          </a:p>
          <a:p>
            <a:pPr>
              <a:buNone/>
            </a:pPr>
            <a:endParaRPr lang="en-US" dirty="0">
              <a:cs typeface="Corbel"/>
            </a:endParaRPr>
          </a:p>
          <a:p>
            <a:pPr>
              <a:spcBef>
                <a:spcPts val="1800"/>
              </a:spcBef>
            </a:pPr>
            <a:r>
              <a:rPr lang="en-US" dirty="0">
                <a:cs typeface="Corbel"/>
              </a:rPr>
              <a:t>Each field has a name:</a:t>
            </a:r>
          </a:p>
          <a:p>
            <a:pPr>
              <a:buNone/>
            </a:pPr>
            <a:endParaRPr lang="en-US" sz="2800" dirty="0">
              <a:solidFill>
                <a:schemeClr val="accent2"/>
              </a:solidFill>
              <a:cs typeface="Corbel"/>
            </a:endParaRPr>
          </a:p>
          <a:p>
            <a:pPr>
              <a:spcBef>
                <a:spcPts val="3600"/>
              </a:spcBef>
            </a:pPr>
            <a:r>
              <a:rPr lang="en-US" dirty="0">
                <a:cs typeface="Corbel"/>
              </a:rPr>
              <a:t>Each field is viewed as its own </a:t>
            </a:r>
            <a:r>
              <a:rPr lang="en-US" u="sng" dirty="0">
                <a:cs typeface="Corbel"/>
              </a:rPr>
              <a:t>unsigned </a:t>
            </a:r>
            <a:r>
              <a:rPr lang="en-US" u="sng" dirty="0" err="1">
                <a:cs typeface="Corbel"/>
              </a:rPr>
              <a:t>int</a:t>
            </a:r>
            <a:endParaRPr lang="en-US" u="sng" dirty="0">
              <a:cs typeface="Corbel"/>
            </a:endParaRPr>
          </a:p>
          <a:p>
            <a:pPr lvl="1"/>
            <a:r>
              <a:rPr lang="en-US" dirty="0">
                <a:ea typeface="ＭＳ Ｐゴシック" pitchFamily="-65" charset="-128"/>
                <a:cs typeface="Corbel"/>
              </a:rPr>
              <a:t>5-bit fields can represent any number 0-31, </a:t>
            </a:r>
            <a:br>
              <a:rPr lang="en-US" dirty="0">
                <a:ea typeface="ＭＳ Ｐゴシック" pitchFamily="-65" charset="-128"/>
                <a:cs typeface="Corbel"/>
              </a:rPr>
            </a:br>
            <a:r>
              <a:rPr lang="en-US" dirty="0">
                <a:ea typeface="ＭＳ Ｐゴシック" pitchFamily="-65" charset="-128"/>
                <a:cs typeface="Corbel"/>
              </a:rPr>
              <a:t>while 6-bit fields can represent any number 0-63</a:t>
            </a:r>
            <a:endParaRPr lang="en-US" sz="3200" dirty="0">
              <a:cs typeface="Corbel"/>
            </a:endParaRPr>
          </a:p>
          <a:p>
            <a:endParaRPr lang="en-US" dirty="0"/>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72</a:t>
            </a:fld>
            <a:endParaRPr lang="en-US"/>
          </a:p>
        </p:txBody>
      </p:sp>
      <p:grpSp>
        <p:nvGrpSpPr>
          <p:cNvPr id="53" name="Group 52"/>
          <p:cNvGrpSpPr/>
          <p:nvPr/>
        </p:nvGrpSpPr>
        <p:grpSpPr>
          <a:xfrm>
            <a:off x="351068" y="2468880"/>
            <a:ext cx="8349870" cy="822960"/>
            <a:chOff x="351068" y="2048256"/>
            <a:chExt cx="8349870" cy="822960"/>
          </a:xfrm>
        </p:grpSpPr>
        <p:sp>
          <p:nvSpPr>
            <p:cNvPr id="32" name="TextBox 31"/>
            <p:cNvSpPr txBox="1"/>
            <p:nvPr/>
          </p:nvSpPr>
          <p:spPr>
            <a:xfrm>
              <a:off x="351068" y="2049238"/>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33" name="TextBox 32"/>
            <p:cNvSpPr txBox="1"/>
            <p:nvPr/>
          </p:nvSpPr>
          <p:spPr>
            <a:xfrm>
              <a:off x="8331926" y="2048256"/>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nvGrpSpPr>
            <p:cNvPr id="43" name="Group 42"/>
            <p:cNvGrpSpPr/>
            <p:nvPr/>
          </p:nvGrpSpPr>
          <p:grpSpPr>
            <a:xfrm>
              <a:off x="621792" y="2414016"/>
              <a:ext cx="7900416" cy="457200"/>
              <a:chOff x="457200" y="4572000"/>
              <a:chExt cx="7900416" cy="457200"/>
            </a:xfrm>
          </p:grpSpPr>
          <p:sp>
            <p:nvSpPr>
              <p:cNvPr id="37" name="Rectangle 36"/>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6</a:t>
                </a:r>
              </a:p>
            </p:txBody>
          </p:sp>
          <p:sp>
            <p:nvSpPr>
              <p:cNvPr id="38" name="Rectangle 37"/>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6</a:t>
                </a:r>
              </a:p>
            </p:txBody>
          </p:sp>
          <p:sp>
            <p:nvSpPr>
              <p:cNvPr id="39" name="Rectangle 38"/>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5</a:t>
                </a:r>
              </a:p>
            </p:txBody>
          </p:sp>
          <p:sp>
            <p:nvSpPr>
              <p:cNvPr id="40" name="Rectangle 39"/>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5</a:t>
                </a:r>
              </a:p>
            </p:txBody>
          </p:sp>
          <p:sp>
            <p:nvSpPr>
              <p:cNvPr id="41" name="Rectangle 40"/>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5</a:t>
                </a:r>
              </a:p>
            </p:txBody>
          </p:sp>
          <p:sp>
            <p:nvSpPr>
              <p:cNvPr id="42" name="Rectangle 41"/>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5</a:t>
                </a:r>
              </a:p>
            </p:txBody>
          </p:sp>
        </p:grpSp>
      </p:grpSp>
      <p:grpSp>
        <p:nvGrpSpPr>
          <p:cNvPr id="54" name="Group 53"/>
          <p:cNvGrpSpPr/>
          <p:nvPr/>
        </p:nvGrpSpPr>
        <p:grpSpPr>
          <a:xfrm>
            <a:off x="351069" y="3749040"/>
            <a:ext cx="8349870" cy="822960"/>
            <a:chOff x="351069" y="3383280"/>
            <a:chExt cx="8349870" cy="822960"/>
          </a:xfrm>
        </p:grpSpPr>
        <p:grpSp>
          <p:nvGrpSpPr>
            <p:cNvPr id="44" name="Group 43"/>
            <p:cNvGrpSpPr/>
            <p:nvPr/>
          </p:nvGrpSpPr>
          <p:grpSpPr>
            <a:xfrm>
              <a:off x="621792" y="3749040"/>
              <a:ext cx="7900416" cy="457200"/>
              <a:chOff x="457200" y="4572000"/>
              <a:chExt cx="7900416" cy="457200"/>
            </a:xfrm>
          </p:grpSpPr>
          <p:sp>
            <p:nvSpPr>
              <p:cNvPr id="45" name="Rectangle 44"/>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46" name="Rectangle 45"/>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funct</a:t>
                </a:r>
                <a:endParaRPr lang="en-US" sz="2800" dirty="0">
                  <a:solidFill>
                    <a:schemeClr val="tx1"/>
                  </a:solidFill>
                  <a:latin typeface="Courier New" pitchFamily="49" charset="0"/>
                  <a:cs typeface="Courier New" pitchFamily="49" charset="0"/>
                </a:endParaRPr>
              </a:p>
            </p:txBody>
          </p:sp>
          <p:sp>
            <p:nvSpPr>
              <p:cNvPr id="47" name="Rectangle 46"/>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48" name="Rectangle 47"/>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49" name="Rectangle 48"/>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rd</a:t>
                </a:r>
              </a:p>
            </p:txBody>
          </p:sp>
          <p:sp>
            <p:nvSpPr>
              <p:cNvPr id="50" name="Rectangle 49"/>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a:solidFill>
                      <a:schemeClr val="tx1"/>
                    </a:solidFill>
                    <a:latin typeface="Courier New" pitchFamily="49" charset="0"/>
                    <a:cs typeface="Courier New" pitchFamily="49" charset="0"/>
                  </a:rPr>
                  <a:t>shamt</a:t>
                </a:r>
                <a:endParaRPr lang="en-US" sz="2800" dirty="0">
                  <a:solidFill>
                    <a:schemeClr val="tx1"/>
                  </a:solidFill>
                  <a:latin typeface="Courier New" pitchFamily="49" charset="0"/>
                  <a:cs typeface="Courier New" pitchFamily="49" charset="0"/>
                </a:endParaRPr>
              </a:p>
            </p:txBody>
          </p:sp>
        </p:grpSp>
        <p:sp>
          <p:nvSpPr>
            <p:cNvPr id="51" name="TextBox 50"/>
            <p:cNvSpPr txBox="1"/>
            <p:nvPr/>
          </p:nvSpPr>
          <p:spPr>
            <a:xfrm>
              <a:off x="351069" y="33832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52" name="TextBox 51"/>
            <p:cNvSpPr txBox="1"/>
            <p:nvPr/>
          </p:nvSpPr>
          <p:spPr>
            <a:xfrm>
              <a:off x="8331927" y="33832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spTree>
    <p:extLst>
      <p:ext uri="{BB962C8B-B14F-4D97-AF65-F5344CB8AC3E}">
        <p14:creationId xmlns:p14="http://schemas.microsoft.com/office/powerpoint/2010/main" val="311710584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1490" name="Rectangle 2"/>
          <p:cNvSpPr>
            <a:spLocks noGrp="1" noChangeArrowheads="1"/>
          </p:cNvSpPr>
          <p:nvPr>
            <p:ph type="title"/>
          </p:nvPr>
        </p:nvSpPr>
        <p:spPr>
          <a:xfrm>
            <a:off x="457200" y="0"/>
            <a:ext cx="8229600" cy="530580"/>
          </a:xfrm>
        </p:spPr>
        <p:txBody>
          <a:bodyPr>
            <a:normAutofit fontScale="90000"/>
          </a:bodyPr>
          <a:lstStyle/>
          <a:p>
            <a:r>
              <a:rPr lang="en-US" dirty="0">
                <a:solidFill>
                  <a:schemeClr val="accent1"/>
                </a:solidFill>
              </a:rPr>
              <a:t>R-Format Instructions</a:t>
            </a:r>
          </a:p>
        </p:txBody>
      </p:sp>
      <p:sp>
        <p:nvSpPr>
          <p:cNvPr id="2111491" name="Rectangle 3"/>
          <p:cNvSpPr>
            <a:spLocks noGrp="1" noChangeArrowheads="1"/>
          </p:cNvSpPr>
          <p:nvPr>
            <p:ph idx="1"/>
          </p:nvPr>
        </p:nvSpPr>
        <p:spPr>
          <a:xfrm>
            <a:off x="457200" y="1685451"/>
            <a:ext cx="8229600" cy="5036024"/>
          </a:xfrm>
        </p:spPr>
        <p:txBody>
          <a:bodyPr>
            <a:normAutofit fontScale="85000" lnSpcReduction="20000"/>
          </a:bodyPr>
          <a:lstStyle/>
          <a:p>
            <a:r>
              <a:rPr lang="en-US" sz="3200" dirty="0" err="1">
                <a:solidFill>
                  <a:srgbClr val="FF0000"/>
                </a:solidFill>
                <a:latin typeface="Courier New"/>
                <a:cs typeface="Courier New"/>
              </a:rPr>
              <a:t>opcode</a:t>
            </a:r>
            <a:r>
              <a:rPr lang="en-US" sz="3200" dirty="0"/>
              <a:t> (6):  partially specifies operation</a:t>
            </a:r>
          </a:p>
          <a:p>
            <a:pPr lvl="1"/>
            <a:r>
              <a:rPr lang="en-US" sz="3200" dirty="0"/>
              <a:t>Set at 0b000000</a:t>
            </a:r>
            <a:r>
              <a:rPr lang="en-US" sz="3200" b="1" dirty="0"/>
              <a:t> </a:t>
            </a:r>
            <a:r>
              <a:rPr lang="en-US" sz="3200" dirty="0"/>
              <a:t>for all R-Format instructions</a:t>
            </a:r>
          </a:p>
          <a:p>
            <a:r>
              <a:rPr lang="en-US" sz="3200" dirty="0" err="1">
                <a:solidFill>
                  <a:srgbClr val="FF0000"/>
                </a:solidFill>
                <a:latin typeface="Courier New"/>
                <a:cs typeface="Courier New"/>
              </a:rPr>
              <a:t>funct</a:t>
            </a:r>
            <a:r>
              <a:rPr lang="en-US" sz="3200" dirty="0"/>
              <a:t> (6):  combined with </a:t>
            </a:r>
            <a:r>
              <a:rPr lang="en-US" sz="3000" dirty="0">
                <a:latin typeface="Courier New"/>
                <a:cs typeface="Courier New"/>
              </a:rPr>
              <a:t>opcode</a:t>
            </a:r>
            <a:r>
              <a:rPr lang="en-US" sz="3200" dirty="0"/>
              <a:t>, this number exactly specifies the instruction</a:t>
            </a:r>
          </a:p>
          <a:p>
            <a:r>
              <a:rPr lang="en-US" dirty="0" err="1">
                <a:solidFill>
                  <a:srgbClr val="FF0000"/>
                </a:solidFill>
                <a:latin typeface="Courier New" pitchFamily="-65" charset="0"/>
              </a:rPr>
              <a:t>rs</a:t>
            </a:r>
            <a:r>
              <a:rPr lang="en-US" dirty="0"/>
              <a:t> (5):  specifies register containing 1</a:t>
            </a:r>
            <a:r>
              <a:rPr lang="en-US" baseline="30000" dirty="0"/>
              <a:t>st</a:t>
            </a:r>
            <a:r>
              <a:rPr lang="en-US" dirty="0"/>
              <a:t> operand (“source register”)</a:t>
            </a:r>
          </a:p>
          <a:p>
            <a:r>
              <a:rPr lang="en-US" dirty="0" err="1">
                <a:solidFill>
                  <a:srgbClr val="FF0000"/>
                </a:solidFill>
                <a:latin typeface="Courier New" pitchFamily="-65" charset="0"/>
              </a:rPr>
              <a:t>rt</a:t>
            </a:r>
            <a:r>
              <a:rPr lang="en-US" dirty="0"/>
              <a:t> (5):  specifies register containing 2</a:t>
            </a:r>
            <a:r>
              <a:rPr lang="en-US" baseline="30000" dirty="0"/>
              <a:t>nd</a:t>
            </a:r>
            <a:r>
              <a:rPr lang="en-US" dirty="0"/>
              <a:t> operand (“target register” – name is misleading)</a:t>
            </a:r>
          </a:p>
          <a:p>
            <a:r>
              <a:rPr lang="en-US" dirty="0" err="1">
                <a:solidFill>
                  <a:srgbClr val="FF0000"/>
                </a:solidFill>
                <a:latin typeface="Courier New" pitchFamily="-65" charset="0"/>
              </a:rPr>
              <a:t>rd</a:t>
            </a:r>
            <a:r>
              <a:rPr lang="en-US" dirty="0"/>
              <a:t> (5):  specifies register that receives the result of the computation (“destination register”)</a:t>
            </a:r>
          </a:p>
          <a:p>
            <a:r>
              <a:rPr lang="en-US" dirty="0" err="1">
                <a:solidFill>
                  <a:srgbClr val="FF0000"/>
                </a:solidFill>
                <a:latin typeface="Courier New" pitchFamily="-65" charset="0"/>
              </a:rPr>
              <a:t>shamt</a:t>
            </a:r>
            <a:r>
              <a:rPr lang="en-US" dirty="0"/>
              <a:t> (5):  The amount a shift instruction will shift by</a:t>
            </a:r>
          </a:p>
          <a:p>
            <a:pPr lvl="1"/>
            <a:r>
              <a:rPr lang="en-US" dirty="0"/>
              <a:t>Shifting a 32-bit word by more than 31 is useless</a:t>
            </a:r>
          </a:p>
          <a:p>
            <a:pPr lvl="1"/>
            <a:r>
              <a:rPr lang="en-US" dirty="0"/>
              <a:t>This field is set to </a:t>
            </a:r>
            <a:r>
              <a:rPr lang="en-US" dirty="0">
                <a:latin typeface="Courier New"/>
                <a:cs typeface="Courier New"/>
              </a:rPr>
              <a:t>0</a:t>
            </a:r>
            <a:r>
              <a:rPr lang="en-US" b="1" dirty="0"/>
              <a:t> </a:t>
            </a:r>
            <a:r>
              <a:rPr lang="en-US" dirty="0"/>
              <a:t>in all but the shift instructions</a:t>
            </a: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73</a:t>
            </a:fld>
            <a:endParaRPr lang="en-US"/>
          </a:p>
        </p:txBody>
      </p:sp>
    </p:spTree>
    <p:extLst>
      <p:ext uri="{BB962C8B-B14F-4D97-AF65-F5344CB8AC3E}">
        <p14:creationId xmlns:p14="http://schemas.microsoft.com/office/powerpoint/2010/main" val="211680220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108960" y="2057400"/>
            <a:ext cx="3749040" cy="731520"/>
            <a:chOff x="3108960" y="2057400"/>
            <a:chExt cx="3749040" cy="731520"/>
          </a:xfrm>
        </p:grpSpPr>
        <p:cxnSp>
          <p:nvCxnSpPr>
            <p:cNvPr id="3" name="Straight Arrow Connector 2"/>
            <p:cNvCxnSpPr/>
            <p:nvPr/>
          </p:nvCxnSpPr>
          <p:spPr>
            <a:xfrm flipH="1">
              <a:off x="5532120" y="2057400"/>
              <a:ext cx="0" cy="7315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a:off x="3108960" y="2057400"/>
              <a:ext cx="3017520" cy="7315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89120" y="2057400"/>
              <a:ext cx="2468880" cy="7315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47" name="Title 46"/>
          <p:cNvSpPr>
            <a:spLocks noGrp="1"/>
          </p:cNvSpPr>
          <p:nvPr>
            <p:ph type="title"/>
          </p:nvPr>
        </p:nvSpPr>
        <p:spPr>
          <a:xfrm>
            <a:off x="457200" y="146444"/>
            <a:ext cx="8229600" cy="409892"/>
          </a:xfrm>
        </p:spPr>
        <p:txBody>
          <a:bodyPr>
            <a:normAutofit fontScale="90000"/>
          </a:bodyPr>
          <a:lstStyle/>
          <a:p>
            <a:r>
              <a:rPr lang="en-US" dirty="0">
                <a:solidFill>
                  <a:schemeClr val="accent1"/>
                </a:solidFill>
              </a:rPr>
              <a:t>R-Format Example</a:t>
            </a:r>
          </a:p>
        </p:txBody>
      </p:sp>
      <p:sp>
        <p:nvSpPr>
          <p:cNvPr id="2121731" name="Rectangle 3"/>
          <p:cNvSpPr>
            <a:spLocks noGrp="1" noChangeArrowheads="1"/>
          </p:cNvSpPr>
          <p:nvPr>
            <p:ph idx="1"/>
          </p:nvPr>
        </p:nvSpPr>
        <p:spPr>
          <a:xfrm>
            <a:off x="457200" y="1600200"/>
            <a:ext cx="8229600" cy="4937760"/>
          </a:xfrm>
        </p:spPr>
        <p:txBody>
          <a:bodyPr>
            <a:normAutofit/>
          </a:bodyPr>
          <a:lstStyle/>
          <a:p>
            <a:r>
              <a:rPr lang="en-US" dirty="0"/>
              <a:t>MIPS Instruction:	</a:t>
            </a:r>
            <a:r>
              <a:rPr lang="en-US" dirty="0">
                <a:latin typeface="Courier New" pitchFamily="-65" charset="0"/>
              </a:rPr>
              <a:t>add $8,$9,$10</a:t>
            </a:r>
          </a:p>
          <a:p>
            <a:pPr lvl="1">
              <a:spcBef>
                <a:spcPts val="1200"/>
              </a:spcBef>
              <a:buNone/>
            </a:pPr>
            <a:r>
              <a:rPr lang="en-US" dirty="0">
                <a:ln w="12700">
                  <a:solidFill>
                    <a:schemeClr val="bg1"/>
                  </a:solidFill>
                </a:ln>
                <a:ea typeface="ＭＳ Ｐゴシック" pitchFamily="-65" charset="-128"/>
              </a:rPr>
              <a:t>Field representation (decimal):</a:t>
            </a:r>
          </a:p>
          <a:p>
            <a:pPr lvl="1">
              <a:buNone/>
            </a:pPr>
            <a:endParaRPr lang="en-US" sz="2400" dirty="0">
              <a:ea typeface="ＭＳ Ｐゴシック" pitchFamily="-65" charset="-128"/>
            </a:endParaRPr>
          </a:p>
          <a:p>
            <a:pPr lvl="1">
              <a:spcBef>
                <a:spcPts val="2400"/>
              </a:spcBef>
              <a:buNone/>
            </a:pPr>
            <a:r>
              <a:rPr lang="en-US" dirty="0">
                <a:ea typeface="ＭＳ Ｐゴシック" pitchFamily="-65" charset="-128"/>
              </a:rPr>
              <a:t>Field representation (binary):</a:t>
            </a:r>
          </a:p>
          <a:p>
            <a:pPr lvl="1">
              <a:buNone/>
            </a:pPr>
            <a:endParaRPr lang="en-US" sz="2400" dirty="0">
              <a:ea typeface="ＭＳ Ｐゴシック" pitchFamily="-65" charset="-128"/>
            </a:endParaRPr>
          </a:p>
          <a:p>
            <a:pPr lvl="1">
              <a:buNone/>
            </a:pPr>
            <a:endParaRPr lang="en-US" sz="2400" dirty="0">
              <a:ea typeface="ＭＳ Ｐゴシック" pitchFamily="-65" charset="-128"/>
            </a:endParaRPr>
          </a:p>
          <a:p>
            <a:pPr lvl="1">
              <a:buNone/>
            </a:pPr>
            <a:r>
              <a:rPr lang="en-US" sz="2400" dirty="0">
                <a:ea typeface="ＭＳ Ｐゴシック" pitchFamily="-65" charset="-128"/>
              </a:rPr>
              <a:t>hex representation:	</a:t>
            </a:r>
            <a:r>
              <a:rPr lang="en-US" sz="2400" dirty="0">
                <a:latin typeface="Courier New"/>
                <a:ea typeface="ＭＳ Ｐゴシック" pitchFamily="-65" charset="-128"/>
                <a:cs typeface="Courier New"/>
              </a:rPr>
              <a:t>0x</a:t>
            </a:r>
            <a:r>
              <a:rPr lang="en-US" sz="2400" dirty="0">
                <a:latin typeface="+mj-lt"/>
                <a:ea typeface="ＭＳ Ｐゴシック" pitchFamily="-65" charset="-128"/>
                <a:cs typeface="Courier New"/>
              </a:rPr>
              <a:t> </a:t>
            </a:r>
            <a:r>
              <a:rPr lang="en-US" sz="2400" dirty="0">
                <a:latin typeface="Courier New"/>
                <a:ea typeface="ＭＳ Ｐゴシック" pitchFamily="-65" charset="-128"/>
                <a:cs typeface="Courier New"/>
              </a:rPr>
              <a:t>012A</a:t>
            </a:r>
            <a:r>
              <a:rPr lang="en-US" sz="2400" dirty="0">
                <a:latin typeface="+mj-lt"/>
                <a:ea typeface="ＭＳ Ｐゴシック" pitchFamily="-65" charset="-128"/>
                <a:cs typeface="Courier New"/>
              </a:rPr>
              <a:t> </a:t>
            </a:r>
            <a:r>
              <a:rPr lang="en-US" sz="2400" dirty="0">
                <a:latin typeface="Courier New"/>
                <a:ea typeface="ＭＳ Ｐゴシック" pitchFamily="-65" charset="-128"/>
                <a:cs typeface="Courier New"/>
              </a:rPr>
              <a:t>4020</a:t>
            </a:r>
            <a:endParaRPr lang="en-US" sz="2400" baseline="-25000" dirty="0">
              <a:ea typeface="ＭＳ Ｐゴシック" pitchFamily="-65" charset="-128"/>
            </a:endParaRPr>
          </a:p>
          <a:p>
            <a:pPr lvl="1">
              <a:buNone/>
            </a:pPr>
            <a:r>
              <a:rPr lang="en-US" sz="2400" dirty="0">
                <a:ea typeface="ＭＳ Ｐゴシック" pitchFamily="-65" charset="-128"/>
              </a:rPr>
              <a:t>decimal representation:	</a:t>
            </a:r>
            <a:r>
              <a:rPr lang="en-US" sz="2400" dirty="0">
                <a:latin typeface="Courier New"/>
                <a:ea typeface="ＭＳ Ｐゴシック" pitchFamily="-65" charset="-128"/>
                <a:cs typeface="Courier New"/>
              </a:rPr>
              <a:t>19,546,144</a:t>
            </a:r>
            <a:endParaRPr lang="en-US" sz="2400" baseline="-25000" dirty="0">
              <a:ea typeface="ＭＳ Ｐゴシック" pitchFamily="-65" charset="-128"/>
            </a:endParaRPr>
          </a:p>
          <a:p>
            <a:pPr lvl="1">
              <a:spcBef>
                <a:spcPts val="1800"/>
              </a:spcBef>
              <a:buNone/>
            </a:pPr>
            <a:r>
              <a:rPr lang="en-US" sz="2400" dirty="0">
                <a:ea typeface="ＭＳ Ｐゴシック" pitchFamily="-65" charset="-128"/>
              </a:rPr>
              <a:t>Called a </a:t>
            </a:r>
            <a:r>
              <a:rPr lang="en-US" sz="2400" dirty="0">
                <a:solidFill>
                  <a:srgbClr val="FF0000"/>
                </a:solidFill>
                <a:ea typeface="ＭＳ Ｐゴシック" pitchFamily="-65" charset="-128"/>
              </a:rPr>
              <a:t>Machine Language Instruction</a:t>
            </a:r>
          </a:p>
          <a:p>
            <a:pPr lvl="1">
              <a:buNone/>
            </a:pPr>
            <a:endParaRPr lang="en-US" sz="2400" dirty="0">
              <a:solidFill>
                <a:srgbClr val="0D407F"/>
              </a:solidFill>
              <a:ea typeface="ＭＳ Ｐゴシック" pitchFamily="-65" charset="-128"/>
            </a:endParaRPr>
          </a:p>
          <a:p>
            <a:pPr lvl="1">
              <a:buNone/>
            </a:pPr>
            <a:endParaRPr lang="en-US" sz="2400" dirty="0">
              <a:solidFill>
                <a:srgbClr val="0D407F"/>
              </a:solidFill>
              <a:ea typeface="ＭＳ Ｐゴシック" pitchFamily="-65" charset="-128"/>
            </a:endParaRPr>
          </a:p>
          <a:p>
            <a:pPr lvl="1">
              <a:buFontTx/>
              <a:buNone/>
            </a:pPr>
            <a:endParaRPr lang="en-US" dirty="0"/>
          </a:p>
        </p:txBody>
      </p:sp>
      <p:sp>
        <p:nvSpPr>
          <p:cNvPr id="2121774" name="Text Box 46"/>
          <p:cNvSpPr txBox="1">
            <a:spLocks noChangeArrowheads="1"/>
          </p:cNvSpPr>
          <p:nvPr/>
        </p:nvSpPr>
        <p:spPr bwMode="auto">
          <a:xfrm>
            <a:off x="8485632" y="4279392"/>
            <a:ext cx="516360" cy="338554"/>
          </a:xfrm>
          <a:prstGeom prst="rect">
            <a:avLst/>
          </a:prstGeom>
          <a:noFill/>
          <a:ln w="12700">
            <a:noFill/>
            <a:miter lim="800000"/>
            <a:headEnd/>
            <a:tailEnd/>
          </a:ln>
          <a:effectLst/>
        </p:spPr>
        <p:txBody>
          <a:bodyPr wrap="none">
            <a:prstTxWarp prst="textNoShape">
              <a:avLst/>
            </a:prstTxWarp>
            <a:spAutoFit/>
          </a:bodyPr>
          <a:lstStyle/>
          <a:p>
            <a:r>
              <a:rPr lang="en-US" sz="2400" b="1" baseline="-25000" dirty="0">
                <a:latin typeface="+mj-lt"/>
                <a:cs typeface="Corbel"/>
              </a:rPr>
              <a:t>two</a:t>
            </a:r>
            <a:endParaRPr lang="en-US" sz="2400" baseline="-25000" dirty="0">
              <a:latin typeface="+mj-lt"/>
              <a:cs typeface="Corbel"/>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74</a:t>
            </a:fld>
            <a:endParaRPr lang="en-US"/>
          </a:p>
        </p:txBody>
      </p:sp>
      <p:grpSp>
        <p:nvGrpSpPr>
          <p:cNvPr id="48" name="Group 47"/>
          <p:cNvGrpSpPr/>
          <p:nvPr/>
        </p:nvGrpSpPr>
        <p:grpSpPr>
          <a:xfrm>
            <a:off x="351069" y="2468880"/>
            <a:ext cx="8349870" cy="822960"/>
            <a:chOff x="351069" y="3383280"/>
            <a:chExt cx="8349870" cy="822960"/>
          </a:xfrm>
        </p:grpSpPr>
        <p:grpSp>
          <p:nvGrpSpPr>
            <p:cNvPr id="49" name="Group 43"/>
            <p:cNvGrpSpPr/>
            <p:nvPr/>
          </p:nvGrpSpPr>
          <p:grpSpPr>
            <a:xfrm>
              <a:off x="621792" y="3749040"/>
              <a:ext cx="7900416" cy="457200"/>
              <a:chOff x="457200" y="4572000"/>
              <a:chExt cx="7900416" cy="457200"/>
            </a:xfrm>
          </p:grpSpPr>
          <p:sp>
            <p:nvSpPr>
              <p:cNvPr id="52" name="Rectangle 51"/>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0</a:t>
                </a:r>
              </a:p>
            </p:txBody>
          </p:sp>
          <p:sp>
            <p:nvSpPr>
              <p:cNvPr id="53" name="Rectangle 52"/>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32</a:t>
                </a:r>
              </a:p>
            </p:txBody>
          </p:sp>
          <p:sp>
            <p:nvSpPr>
              <p:cNvPr id="54" name="Rectangle 53"/>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9</a:t>
                </a:r>
              </a:p>
            </p:txBody>
          </p:sp>
          <p:sp>
            <p:nvSpPr>
              <p:cNvPr id="55" name="Rectangle 54"/>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10</a:t>
                </a:r>
              </a:p>
            </p:txBody>
          </p:sp>
          <p:sp>
            <p:nvSpPr>
              <p:cNvPr id="56" name="Rectangle 55"/>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8</a:t>
                </a:r>
              </a:p>
            </p:txBody>
          </p:sp>
          <p:sp>
            <p:nvSpPr>
              <p:cNvPr id="57" name="Rectangle 56"/>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latin typeface="Courier New" pitchFamily="49" charset="0"/>
                    <a:cs typeface="Courier New" pitchFamily="49" charset="0"/>
                  </a:rPr>
                  <a:t>0</a:t>
                </a:r>
              </a:p>
            </p:txBody>
          </p:sp>
        </p:grpSp>
        <p:sp>
          <p:nvSpPr>
            <p:cNvPr id="50" name="TextBox 49"/>
            <p:cNvSpPr txBox="1"/>
            <p:nvPr/>
          </p:nvSpPr>
          <p:spPr>
            <a:xfrm>
              <a:off x="351069" y="33832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51" name="TextBox 50"/>
            <p:cNvSpPr txBox="1"/>
            <p:nvPr/>
          </p:nvSpPr>
          <p:spPr>
            <a:xfrm>
              <a:off x="8331927" y="33832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grpSp>
        <p:nvGrpSpPr>
          <p:cNvPr id="58" name="Group 57"/>
          <p:cNvGrpSpPr/>
          <p:nvPr/>
        </p:nvGrpSpPr>
        <p:grpSpPr>
          <a:xfrm>
            <a:off x="351069" y="3657600"/>
            <a:ext cx="8349870" cy="822960"/>
            <a:chOff x="351069" y="3383280"/>
            <a:chExt cx="8349870" cy="822960"/>
          </a:xfrm>
        </p:grpSpPr>
        <p:grpSp>
          <p:nvGrpSpPr>
            <p:cNvPr id="59" name="Group 43"/>
            <p:cNvGrpSpPr/>
            <p:nvPr/>
          </p:nvGrpSpPr>
          <p:grpSpPr>
            <a:xfrm>
              <a:off x="621792" y="3749040"/>
              <a:ext cx="7900416" cy="457200"/>
              <a:chOff x="457200" y="4572000"/>
              <a:chExt cx="7900416" cy="457200"/>
            </a:xfrm>
          </p:grpSpPr>
          <p:sp>
            <p:nvSpPr>
              <p:cNvPr id="62" name="Rectangle 61"/>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000000</a:t>
                </a:r>
              </a:p>
            </p:txBody>
          </p:sp>
          <p:sp>
            <p:nvSpPr>
              <p:cNvPr id="63" name="Rectangle 62"/>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100000</a:t>
                </a:r>
              </a:p>
            </p:txBody>
          </p:sp>
          <p:sp>
            <p:nvSpPr>
              <p:cNvPr id="64" name="Rectangle 63"/>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latin typeface="Courier New" pitchFamily="49" charset="0"/>
                    <a:cs typeface="Courier New" pitchFamily="49" charset="0"/>
                  </a:rPr>
                  <a:t>01001</a:t>
                </a:r>
              </a:p>
            </p:txBody>
          </p:sp>
          <p:sp>
            <p:nvSpPr>
              <p:cNvPr id="65" name="Rectangle 64"/>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latin typeface="Courier New" pitchFamily="49" charset="0"/>
                    <a:cs typeface="Courier New" pitchFamily="49" charset="0"/>
                  </a:rPr>
                  <a:t>01010</a:t>
                </a:r>
              </a:p>
            </p:txBody>
          </p:sp>
          <p:sp>
            <p:nvSpPr>
              <p:cNvPr id="66" name="Rectangle 65"/>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latin typeface="Courier New" pitchFamily="49" charset="0"/>
                    <a:cs typeface="Courier New" pitchFamily="49" charset="0"/>
                  </a:rPr>
                  <a:t>01000</a:t>
                </a:r>
              </a:p>
            </p:txBody>
          </p:sp>
          <p:sp>
            <p:nvSpPr>
              <p:cNvPr id="67" name="Rectangle 66"/>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latin typeface="Courier New" pitchFamily="49" charset="0"/>
                    <a:cs typeface="Courier New" pitchFamily="49" charset="0"/>
                  </a:rPr>
                  <a:t>00000</a:t>
                </a:r>
              </a:p>
            </p:txBody>
          </p:sp>
        </p:grpSp>
        <p:sp>
          <p:nvSpPr>
            <p:cNvPr id="60" name="TextBox 59"/>
            <p:cNvSpPr txBox="1"/>
            <p:nvPr/>
          </p:nvSpPr>
          <p:spPr>
            <a:xfrm>
              <a:off x="351069" y="33832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61" name="TextBox 60"/>
            <p:cNvSpPr txBox="1"/>
            <p:nvPr/>
          </p:nvSpPr>
          <p:spPr>
            <a:xfrm>
              <a:off x="8331927" y="33832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grpSp>
        <p:nvGrpSpPr>
          <p:cNvPr id="75" name="Group 74"/>
          <p:cNvGrpSpPr/>
          <p:nvPr/>
        </p:nvGrpSpPr>
        <p:grpSpPr>
          <a:xfrm>
            <a:off x="740664" y="3931920"/>
            <a:ext cx="7680960" cy="640080"/>
            <a:chOff x="740664" y="3931920"/>
            <a:chExt cx="7680960" cy="640080"/>
          </a:xfrm>
        </p:grpSpPr>
        <p:sp>
          <p:nvSpPr>
            <p:cNvPr id="2121766" name="Rectangle 38"/>
            <p:cNvSpPr>
              <a:spLocks noChangeArrowheads="1"/>
            </p:cNvSpPr>
            <p:nvPr/>
          </p:nvSpPr>
          <p:spPr bwMode="auto">
            <a:xfrm>
              <a:off x="740664" y="3931920"/>
              <a:ext cx="85039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68" name="Rectangle 38"/>
            <p:cNvSpPr>
              <a:spLocks noChangeArrowheads="1"/>
            </p:cNvSpPr>
            <p:nvPr/>
          </p:nvSpPr>
          <p:spPr bwMode="auto">
            <a:xfrm>
              <a:off x="1591056" y="3931920"/>
              <a:ext cx="1014984"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69" name="Rectangle 38"/>
            <p:cNvSpPr>
              <a:spLocks noChangeArrowheads="1"/>
            </p:cNvSpPr>
            <p:nvPr/>
          </p:nvSpPr>
          <p:spPr bwMode="auto">
            <a:xfrm>
              <a:off x="2606040" y="3931920"/>
              <a:ext cx="103327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0" name="Rectangle 38"/>
            <p:cNvSpPr>
              <a:spLocks noChangeArrowheads="1"/>
            </p:cNvSpPr>
            <p:nvPr/>
          </p:nvSpPr>
          <p:spPr bwMode="auto">
            <a:xfrm>
              <a:off x="3639312" y="3931920"/>
              <a:ext cx="94183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1" name="Rectangle 38"/>
            <p:cNvSpPr>
              <a:spLocks noChangeArrowheads="1"/>
            </p:cNvSpPr>
            <p:nvPr/>
          </p:nvSpPr>
          <p:spPr bwMode="auto">
            <a:xfrm>
              <a:off x="4581144" y="3931920"/>
              <a:ext cx="923544"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2" name="Rectangle 38"/>
            <p:cNvSpPr>
              <a:spLocks noChangeArrowheads="1"/>
            </p:cNvSpPr>
            <p:nvPr/>
          </p:nvSpPr>
          <p:spPr bwMode="auto">
            <a:xfrm>
              <a:off x="5504688" y="3931920"/>
              <a:ext cx="1024128"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3" name="Rectangle 38"/>
            <p:cNvSpPr>
              <a:spLocks noChangeArrowheads="1"/>
            </p:cNvSpPr>
            <p:nvPr/>
          </p:nvSpPr>
          <p:spPr bwMode="auto">
            <a:xfrm>
              <a:off x="6528816" y="3931920"/>
              <a:ext cx="1042416"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4" name="Rectangle 38"/>
            <p:cNvSpPr>
              <a:spLocks noChangeArrowheads="1"/>
            </p:cNvSpPr>
            <p:nvPr/>
          </p:nvSpPr>
          <p:spPr bwMode="auto">
            <a:xfrm>
              <a:off x="7571232" y="3931920"/>
              <a:ext cx="85039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grpSp>
      <p:grpSp>
        <p:nvGrpSpPr>
          <p:cNvPr id="39" name="Group 38"/>
          <p:cNvGrpSpPr/>
          <p:nvPr/>
        </p:nvGrpSpPr>
        <p:grpSpPr>
          <a:xfrm>
            <a:off x="621792" y="325199"/>
            <a:ext cx="8349870" cy="822960"/>
            <a:chOff x="351069" y="3383280"/>
            <a:chExt cx="8349870" cy="822960"/>
          </a:xfrm>
        </p:grpSpPr>
        <p:grpSp>
          <p:nvGrpSpPr>
            <p:cNvPr id="40" name="Group 39"/>
            <p:cNvGrpSpPr/>
            <p:nvPr/>
          </p:nvGrpSpPr>
          <p:grpSpPr>
            <a:xfrm>
              <a:off x="621792" y="3749040"/>
              <a:ext cx="7900416" cy="457200"/>
              <a:chOff x="457200" y="4572000"/>
              <a:chExt cx="7900416" cy="457200"/>
            </a:xfrm>
          </p:grpSpPr>
          <p:sp>
            <p:nvSpPr>
              <p:cNvPr id="43" name="Rectangle 42"/>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44" name="Rectangle 43"/>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funct</a:t>
                </a:r>
                <a:endParaRPr lang="en-US" sz="2800" dirty="0">
                  <a:solidFill>
                    <a:schemeClr val="tx1"/>
                  </a:solidFill>
                  <a:latin typeface="Courier New" pitchFamily="49" charset="0"/>
                  <a:cs typeface="Courier New" pitchFamily="49" charset="0"/>
                </a:endParaRPr>
              </a:p>
            </p:txBody>
          </p:sp>
          <p:sp>
            <p:nvSpPr>
              <p:cNvPr id="45" name="Rectangle 44"/>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46" name="Rectangle 45"/>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76" name="Rectangle 75"/>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rd</a:t>
                </a:r>
              </a:p>
            </p:txBody>
          </p:sp>
          <p:sp>
            <p:nvSpPr>
              <p:cNvPr id="77" name="Rectangle 76"/>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a:solidFill>
                      <a:schemeClr val="tx1"/>
                    </a:solidFill>
                    <a:latin typeface="Courier New" pitchFamily="49" charset="0"/>
                    <a:cs typeface="Courier New" pitchFamily="49" charset="0"/>
                  </a:rPr>
                  <a:t>shamt</a:t>
                </a:r>
                <a:endParaRPr lang="en-US" sz="2800" dirty="0">
                  <a:solidFill>
                    <a:schemeClr val="tx1"/>
                  </a:solidFill>
                  <a:latin typeface="Courier New" pitchFamily="49" charset="0"/>
                  <a:cs typeface="Courier New" pitchFamily="49" charset="0"/>
                </a:endParaRPr>
              </a:p>
            </p:txBody>
          </p:sp>
        </p:grpSp>
        <p:sp>
          <p:nvSpPr>
            <p:cNvPr id="41" name="TextBox 40"/>
            <p:cNvSpPr txBox="1"/>
            <p:nvPr/>
          </p:nvSpPr>
          <p:spPr>
            <a:xfrm>
              <a:off x="351069" y="33832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42" name="TextBox 41"/>
            <p:cNvSpPr txBox="1"/>
            <p:nvPr/>
          </p:nvSpPr>
          <p:spPr>
            <a:xfrm>
              <a:off x="8331927" y="33832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spTree>
    <p:extLst>
      <p:ext uri="{BB962C8B-B14F-4D97-AF65-F5344CB8AC3E}">
        <p14:creationId xmlns:p14="http://schemas.microsoft.com/office/powerpoint/2010/main" val="20845749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17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217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173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2173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217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7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19905" y="392688"/>
            <a:ext cx="7987367" cy="4203061"/>
          </a:xfrm>
          <a:prstGeom prst="rect">
            <a:avLst/>
          </a:prstGeom>
        </p:spPr>
      </p:pic>
    </p:spTree>
    <p:extLst>
      <p:ext uri="{BB962C8B-B14F-4D97-AF65-F5344CB8AC3E}">
        <p14:creationId xmlns:p14="http://schemas.microsoft.com/office/powerpoint/2010/main" val="28157984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R-format Instruction</a:t>
            </a:r>
          </a:p>
        </p:txBody>
      </p:sp>
      <p:pic>
        <p:nvPicPr>
          <p:cNvPr id="4" name="Picture 3"/>
          <p:cNvPicPr>
            <a:picLocks noChangeAspect="1"/>
          </p:cNvPicPr>
          <p:nvPr/>
        </p:nvPicPr>
        <p:blipFill>
          <a:blip r:embed="rId2"/>
          <a:stretch>
            <a:fillRect/>
          </a:stretch>
        </p:blipFill>
        <p:spPr>
          <a:xfrm>
            <a:off x="457200" y="1570326"/>
            <a:ext cx="8590477" cy="5044230"/>
          </a:xfrm>
          <a:prstGeom prst="rect">
            <a:avLst/>
          </a:prstGeom>
        </p:spPr>
      </p:pic>
    </p:spTree>
    <p:extLst>
      <p:ext uri="{BB962C8B-B14F-4D97-AF65-F5344CB8AC3E}">
        <p14:creationId xmlns:p14="http://schemas.microsoft.com/office/powerpoint/2010/main" val="236531767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6"/>
          <p:cNvSpPr>
            <a:spLocks noGrp="1" noChangeArrowheads="1"/>
          </p:cNvSpPr>
          <p:nvPr>
            <p:ph type="title"/>
          </p:nvPr>
        </p:nvSpPr>
        <p:spPr>
          <a:xfrm>
            <a:off x="457200" y="274638"/>
            <a:ext cx="8229600" cy="782266"/>
          </a:xfrm>
        </p:spPr>
        <p:txBody>
          <a:bodyPr/>
          <a:lstStyle/>
          <a:p>
            <a:pPr eaLnBrk="1" hangingPunct="1"/>
            <a:r>
              <a:rPr lang="en-US" altLang="en-US" dirty="0"/>
              <a:t>MIPS I-format Instructions</a:t>
            </a:r>
            <a:endParaRPr lang="en-AU" altLang="en-US" dirty="0"/>
          </a:p>
        </p:txBody>
      </p:sp>
      <p:sp>
        <p:nvSpPr>
          <p:cNvPr id="53252" name="Rectangle 27"/>
          <p:cNvSpPr>
            <a:spLocks noGrp="1" noChangeArrowheads="1"/>
          </p:cNvSpPr>
          <p:nvPr>
            <p:ph type="body" idx="1"/>
          </p:nvPr>
        </p:nvSpPr>
        <p:spPr>
          <a:xfrm>
            <a:off x="684213" y="2137558"/>
            <a:ext cx="8270875" cy="4571999"/>
          </a:xfrm>
        </p:spPr>
        <p:txBody>
          <a:bodyPr>
            <a:normAutofit/>
          </a:bodyPr>
          <a:lstStyle/>
          <a:p>
            <a:pPr marL="342900" lvl="1" indent="-342900">
              <a:lnSpc>
                <a:spcPct val="90000"/>
              </a:lnSpc>
              <a:buFont typeface="Arial" pitchFamily="34" charset="0"/>
              <a:buChar char="•"/>
            </a:pPr>
            <a:r>
              <a:rPr lang="en-US" altLang="en-US" sz="2800" dirty="0"/>
              <a:t>Immediate arithmetic</a:t>
            </a:r>
            <a:r>
              <a:rPr lang="en-US" altLang="en-US" sz="2800" dirty="0">
                <a:highlight>
                  <a:srgbClr val="FFFF00"/>
                </a:highlight>
              </a:rPr>
              <a:t>: </a:t>
            </a:r>
            <a:r>
              <a:rPr lang="en-US" sz="2400" b="1" dirty="0" err="1">
                <a:solidFill>
                  <a:srgbClr val="FF0000"/>
                </a:solidFill>
                <a:highlight>
                  <a:srgbClr val="FFFF00"/>
                </a:highlight>
                <a:latin typeface="Courier New" pitchFamily="49" charset="0"/>
                <a:cs typeface="Courier New" pitchFamily="49" charset="0"/>
              </a:rPr>
              <a:t>addi</a:t>
            </a:r>
            <a:r>
              <a:rPr lang="en-US" sz="2400" b="1" dirty="0">
                <a:solidFill>
                  <a:srgbClr val="FF0000"/>
                </a:solidFill>
                <a:highlight>
                  <a:srgbClr val="FFFF00"/>
                </a:highlight>
                <a:latin typeface="Courier New" pitchFamily="49" charset="0"/>
                <a:cs typeface="Courier New" pitchFamily="49" charset="0"/>
              </a:rPr>
              <a:t> $s1,$s2,16</a:t>
            </a:r>
            <a:endParaRPr lang="en-US" altLang="en-US" sz="2800" dirty="0">
              <a:solidFill>
                <a:srgbClr val="FF0000"/>
              </a:solidFill>
              <a:highlight>
                <a:srgbClr val="FFFF00"/>
              </a:highlight>
            </a:endParaRPr>
          </a:p>
          <a:p>
            <a:pPr marL="342900" lvl="1" indent="-342900">
              <a:lnSpc>
                <a:spcPct val="90000"/>
              </a:lnSpc>
              <a:buFont typeface="Arial" pitchFamily="34" charset="0"/>
              <a:buChar char="•"/>
            </a:pPr>
            <a:r>
              <a:rPr lang="en-US" altLang="en-US" sz="2800" dirty="0"/>
              <a:t>Load:                                </a:t>
            </a:r>
            <a:r>
              <a:rPr lang="en-US" sz="2400" b="1" dirty="0" err="1">
                <a:solidFill>
                  <a:srgbClr val="FF0000"/>
                </a:solidFill>
                <a:latin typeface="Courier New"/>
                <a:cs typeface="Courier New"/>
              </a:rPr>
              <a:t>lw</a:t>
            </a:r>
            <a:r>
              <a:rPr lang="en-US" sz="2400" b="1" dirty="0">
                <a:solidFill>
                  <a:srgbClr val="FF0000"/>
                </a:solidFill>
                <a:latin typeface="Courier New"/>
                <a:cs typeface="Courier New"/>
              </a:rPr>
              <a:t>  $t0,12($s3</a:t>
            </a:r>
            <a:r>
              <a:rPr lang="en-US" sz="2400" b="1" dirty="0">
                <a:solidFill>
                  <a:srgbClr val="FF0000"/>
                </a:solidFill>
                <a:latin typeface="Courier New" pitchFamily="49" charset="0"/>
                <a:cs typeface="Courier New" pitchFamily="49" charset="0"/>
              </a:rPr>
              <a:t>)</a:t>
            </a:r>
            <a:endParaRPr lang="en-US" altLang="en-US" sz="2800" dirty="0">
              <a:solidFill>
                <a:srgbClr val="FF0000"/>
              </a:solidFill>
            </a:endParaRPr>
          </a:p>
          <a:p>
            <a:pPr marL="342900" lvl="1" indent="-342900">
              <a:lnSpc>
                <a:spcPct val="90000"/>
              </a:lnSpc>
              <a:buFont typeface="Arial" pitchFamily="34" charset="0"/>
              <a:buChar char="•"/>
            </a:pPr>
            <a:r>
              <a:rPr lang="en-US" altLang="en-US" sz="2800" dirty="0"/>
              <a:t>Store:                               </a:t>
            </a:r>
            <a:r>
              <a:rPr lang="en-US" sz="2400" b="1" dirty="0" err="1">
                <a:solidFill>
                  <a:srgbClr val="FF0000"/>
                </a:solidFill>
                <a:latin typeface="Courier New"/>
                <a:cs typeface="Courier New"/>
              </a:rPr>
              <a:t>sw</a:t>
            </a:r>
            <a:r>
              <a:rPr lang="en-US" sz="2400" b="1" dirty="0">
                <a:solidFill>
                  <a:srgbClr val="FF0000"/>
                </a:solidFill>
                <a:latin typeface="Courier New"/>
                <a:cs typeface="Courier New"/>
              </a:rPr>
              <a:t>  $t0,40($s3</a:t>
            </a:r>
            <a:r>
              <a:rPr lang="en-US" sz="2400" b="1" dirty="0">
                <a:solidFill>
                  <a:srgbClr val="FF0000"/>
                </a:solidFill>
                <a:latin typeface="Courier New" pitchFamily="49" charset="0"/>
                <a:cs typeface="Courier New" pitchFamily="49" charset="0"/>
              </a:rPr>
              <a:t>)</a:t>
            </a:r>
          </a:p>
          <a:p>
            <a:pPr marL="457200" lvl="1" indent="0" eaLnBrk="1" hangingPunct="1">
              <a:lnSpc>
                <a:spcPct val="90000"/>
              </a:lnSpc>
              <a:buNone/>
            </a:pPr>
            <a:r>
              <a:rPr lang="en-US" altLang="en-US" sz="4000" dirty="0" err="1">
                <a:solidFill>
                  <a:srgbClr val="7030A0"/>
                </a:solidFill>
              </a:rPr>
              <a:t>rt</a:t>
            </a:r>
            <a:r>
              <a:rPr lang="en-US" altLang="en-US" sz="2400" dirty="0"/>
              <a:t>: destination or source register number</a:t>
            </a:r>
          </a:p>
          <a:p>
            <a:pPr marL="457200" lvl="1" indent="0" eaLnBrk="1" hangingPunct="1">
              <a:lnSpc>
                <a:spcPct val="90000"/>
              </a:lnSpc>
              <a:buNone/>
            </a:pPr>
            <a:r>
              <a:rPr lang="en-US" altLang="en-US" sz="4000" dirty="0">
                <a:solidFill>
                  <a:srgbClr val="7030A0"/>
                </a:solidFill>
              </a:rPr>
              <a:t>Constant/offset</a:t>
            </a:r>
            <a:r>
              <a:rPr lang="en-US" altLang="en-US" sz="2400" dirty="0">
                <a:highlight>
                  <a:srgbClr val="FFFF00"/>
                </a:highlight>
              </a:rPr>
              <a:t>: –2</a:t>
            </a:r>
            <a:r>
              <a:rPr lang="en-US" altLang="en-US" sz="2400" baseline="30000" dirty="0">
                <a:highlight>
                  <a:srgbClr val="FFFF00"/>
                </a:highlight>
              </a:rPr>
              <a:t>15</a:t>
            </a:r>
            <a:r>
              <a:rPr lang="en-US" altLang="en-US" sz="2400" dirty="0">
                <a:highlight>
                  <a:srgbClr val="FFFF00"/>
                </a:highlight>
              </a:rPr>
              <a:t> to +2</a:t>
            </a:r>
            <a:r>
              <a:rPr lang="en-US" altLang="en-US" sz="2400" baseline="30000" dirty="0">
                <a:highlight>
                  <a:srgbClr val="FFFF00"/>
                </a:highlight>
              </a:rPr>
              <a:t>15</a:t>
            </a:r>
            <a:r>
              <a:rPr lang="en-US" altLang="en-US" sz="2400" dirty="0">
                <a:highlight>
                  <a:srgbClr val="FFFF00"/>
                </a:highlight>
              </a:rPr>
              <a:t> – 1</a:t>
            </a:r>
          </a:p>
          <a:p>
            <a:pPr marL="457200" lvl="1" indent="0" eaLnBrk="1" hangingPunct="1">
              <a:lnSpc>
                <a:spcPct val="90000"/>
              </a:lnSpc>
              <a:buNone/>
            </a:pPr>
            <a:r>
              <a:rPr lang="en-US" altLang="en-US" sz="4000" dirty="0" err="1">
                <a:solidFill>
                  <a:srgbClr val="7030A0"/>
                </a:solidFill>
              </a:rPr>
              <a:t>rs</a:t>
            </a:r>
            <a:r>
              <a:rPr lang="en-US" altLang="en-US" sz="2400" dirty="0"/>
              <a:t>: first source register in ALU instruction</a:t>
            </a:r>
          </a:p>
          <a:p>
            <a:pPr marL="457200" lvl="1" indent="0" eaLnBrk="1" hangingPunct="1">
              <a:lnSpc>
                <a:spcPct val="90000"/>
              </a:lnSpc>
              <a:buNone/>
            </a:pPr>
            <a:r>
              <a:rPr lang="en-US" altLang="en-US" sz="2400" dirty="0"/>
              <a:t>      Base register in load/store instruction</a:t>
            </a:r>
          </a:p>
          <a:p>
            <a:pPr marL="457200" lvl="1" indent="0" eaLnBrk="1" hangingPunct="1">
              <a:lnSpc>
                <a:spcPct val="90000"/>
              </a:lnSpc>
              <a:buNone/>
            </a:pPr>
            <a:r>
              <a:rPr lang="en-US" altLang="en-US" sz="2400" dirty="0"/>
              <a:t>Address: offset added to base address in </a:t>
            </a:r>
            <a:r>
              <a:rPr lang="en-US" altLang="en-US" sz="4000" dirty="0" err="1">
                <a:solidFill>
                  <a:srgbClr val="7030A0"/>
                </a:solidFill>
              </a:rPr>
              <a:t>rs</a:t>
            </a:r>
            <a:endParaRPr lang="en-US" altLang="en-US" sz="4000" dirty="0">
              <a:solidFill>
                <a:srgbClr val="7030A0"/>
              </a:solidFill>
            </a:endParaRPr>
          </a:p>
          <a:p>
            <a:pPr marL="457200" lvl="1" indent="0" eaLnBrk="1" hangingPunct="1">
              <a:lnSpc>
                <a:spcPct val="90000"/>
              </a:lnSpc>
              <a:buNone/>
            </a:pPr>
            <a:endParaRPr lang="en-US" altLang="en-US" sz="2400" dirty="0"/>
          </a:p>
          <a:p>
            <a:pPr marL="457200" lvl="1" indent="0">
              <a:lnSpc>
                <a:spcPct val="90000"/>
              </a:lnSpc>
              <a:buNone/>
            </a:pPr>
            <a:endParaRPr lang="en-US" altLang="en-US" sz="2400" dirty="0"/>
          </a:p>
        </p:txBody>
      </p:sp>
      <p:grpSp>
        <p:nvGrpSpPr>
          <p:cNvPr id="53253" name="Group 4"/>
          <p:cNvGrpSpPr>
            <a:grpSpLocks/>
          </p:cNvGrpSpPr>
          <p:nvPr/>
        </p:nvGrpSpPr>
        <p:grpSpPr bwMode="auto">
          <a:xfrm>
            <a:off x="1367539" y="1222870"/>
            <a:ext cx="6913562" cy="773113"/>
            <a:chOff x="884" y="981"/>
            <a:chExt cx="4355" cy="487"/>
          </a:xfrm>
        </p:grpSpPr>
        <p:sp>
          <p:nvSpPr>
            <p:cNvPr id="53254" name="Text Box 5"/>
            <p:cNvSpPr txBox="1">
              <a:spLocks noChangeArrowheads="1"/>
            </p:cNvSpPr>
            <p:nvPr/>
          </p:nvSpPr>
          <p:spPr bwMode="auto">
            <a:xfrm>
              <a:off x="884" y="981"/>
              <a:ext cx="817"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a:t>
              </a:r>
              <a:endParaRPr lang="en-AU" altLang="en-US" sz="2000"/>
            </a:p>
          </p:txBody>
        </p:sp>
        <p:sp>
          <p:nvSpPr>
            <p:cNvPr id="53255" name="Text Box 6"/>
            <p:cNvSpPr txBox="1">
              <a:spLocks noChangeArrowheads="1"/>
            </p:cNvSpPr>
            <p:nvPr/>
          </p:nvSpPr>
          <p:spPr bwMode="auto">
            <a:xfrm>
              <a:off x="170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a:t>
              </a:r>
              <a:endParaRPr lang="en-AU" altLang="en-US" sz="2000"/>
            </a:p>
          </p:txBody>
        </p:sp>
        <p:sp>
          <p:nvSpPr>
            <p:cNvPr id="53256" name="Text Box 7"/>
            <p:cNvSpPr txBox="1">
              <a:spLocks noChangeArrowheads="1"/>
            </p:cNvSpPr>
            <p:nvPr/>
          </p:nvSpPr>
          <p:spPr bwMode="auto">
            <a:xfrm>
              <a:off x="2381" y="981"/>
              <a:ext cx="680"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rt</a:t>
              </a:r>
              <a:endParaRPr lang="en-AU" altLang="en-US" sz="2000"/>
            </a:p>
          </p:txBody>
        </p:sp>
        <p:sp>
          <p:nvSpPr>
            <p:cNvPr id="53257" name="Text Box 8"/>
            <p:cNvSpPr txBox="1">
              <a:spLocks noChangeArrowheads="1"/>
            </p:cNvSpPr>
            <p:nvPr/>
          </p:nvSpPr>
          <p:spPr bwMode="auto">
            <a:xfrm>
              <a:off x="3061" y="981"/>
              <a:ext cx="2178" cy="26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constant or address</a:t>
              </a:r>
              <a:endParaRPr lang="en-AU" altLang="en-US" sz="2000"/>
            </a:p>
          </p:txBody>
        </p:sp>
        <p:sp>
          <p:nvSpPr>
            <p:cNvPr id="53258" name="Text Box 9"/>
            <p:cNvSpPr txBox="1">
              <a:spLocks noChangeArrowheads="1"/>
            </p:cNvSpPr>
            <p:nvPr/>
          </p:nvSpPr>
          <p:spPr bwMode="auto">
            <a:xfrm>
              <a:off x="1067"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3259" name="Text Box 10"/>
            <p:cNvSpPr txBox="1">
              <a:spLocks noChangeArrowheads="1"/>
            </p:cNvSpPr>
            <p:nvPr/>
          </p:nvSpPr>
          <p:spPr bwMode="auto">
            <a:xfrm>
              <a:off x="1838"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3260" name="Text Box 11"/>
            <p:cNvSpPr txBox="1">
              <a:spLocks noChangeArrowheads="1"/>
            </p:cNvSpPr>
            <p:nvPr/>
          </p:nvSpPr>
          <p:spPr bwMode="auto">
            <a:xfrm>
              <a:off x="2519" y="1256"/>
              <a:ext cx="42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3261" name="Text Box 12"/>
            <p:cNvSpPr txBox="1">
              <a:spLocks noChangeArrowheads="1"/>
            </p:cNvSpPr>
            <p:nvPr/>
          </p:nvSpPr>
          <p:spPr bwMode="auto">
            <a:xfrm>
              <a:off x="3935" y="1256"/>
              <a:ext cx="49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16 bits</a:t>
              </a:r>
              <a:endParaRPr lang="en-AU" altLang="en-US" sz="1600"/>
            </a:p>
          </p:txBody>
        </p:sp>
      </p:grpSp>
    </p:spTree>
    <p:extLst>
      <p:ext uri="{BB962C8B-B14F-4D97-AF65-F5344CB8AC3E}">
        <p14:creationId xmlns:p14="http://schemas.microsoft.com/office/powerpoint/2010/main" val="27812680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dirty="0">
                <a:solidFill>
                  <a:schemeClr val="accent1"/>
                </a:solidFill>
              </a:rPr>
              <a:t>I-Format Instructions</a:t>
            </a:r>
          </a:p>
        </p:txBody>
      </p:sp>
      <p:sp>
        <p:nvSpPr>
          <p:cNvPr id="2127875" name="Rectangle 3"/>
          <p:cNvSpPr>
            <a:spLocks noGrp="1" noChangeArrowheads="1"/>
          </p:cNvSpPr>
          <p:nvPr>
            <p:ph idx="1"/>
          </p:nvPr>
        </p:nvSpPr>
        <p:spPr>
          <a:xfrm>
            <a:off x="457200" y="1600200"/>
            <a:ext cx="8229600" cy="4937760"/>
          </a:xfrm>
        </p:spPr>
        <p:txBody>
          <a:bodyPr>
            <a:normAutofit/>
          </a:bodyPr>
          <a:lstStyle/>
          <a:p>
            <a:r>
              <a:rPr lang="en-US" dirty="0"/>
              <a:t>Define “fields” of the following number of bits each: 6 + 5 + 5 + 16 = 32 bits</a:t>
            </a:r>
          </a:p>
          <a:p>
            <a:endParaRPr lang="en-US" dirty="0"/>
          </a:p>
          <a:p>
            <a:pPr>
              <a:spcBef>
                <a:spcPts val="1500"/>
              </a:spcBef>
            </a:pPr>
            <a:r>
              <a:rPr lang="en-US" dirty="0"/>
              <a:t>Field names:</a:t>
            </a:r>
          </a:p>
          <a:p>
            <a:pPr>
              <a:buNone/>
            </a:pPr>
            <a:endParaRPr lang="en-US" dirty="0">
              <a:solidFill>
                <a:schemeClr val="accent2"/>
              </a:solidFill>
            </a:endParaRPr>
          </a:p>
          <a:p>
            <a:pPr>
              <a:spcBef>
                <a:spcPts val="3600"/>
              </a:spcBef>
            </a:pPr>
            <a:r>
              <a:rPr lang="en-US" b="1" dirty="0"/>
              <a:t>Key Concept:</a:t>
            </a:r>
            <a:r>
              <a:rPr lang="en-US" dirty="0"/>
              <a:t> Three fields are consistent with R-Format instructions</a:t>
            </a:r>
          </a:p>
          <a:p>
            <a:pPr lvl="1"/>
            <a:r>
              <a:rPr lang="en-US" dirty="0"/>
              <a:t>Most importantly, </a:t>
            </a:r>
            <a:r>
              <a:rPr lang="en-US" sz="2600" dirty="0" err="1">
                <a:latin typeface="Courier New" pitchFamily="-65" charset="0"/>
              </a:rPr>
              <a:t>opcode</a:t>
            </a:r>
            <a:r>
              <a:rPr lang="en-US" b="1" dirty="0"/>
              <a:t> </a:t>
            </a:r>
            <a:r>
              <a:rPr lang="en-US" dirty="0"/>
              <a:t>is still in same location</a:t>
            </a:r>
          </a:p>
          <a:p>
            <a:endParaRPr lang="en-US" dirty="0"/>
          </a:p>
          <a:p>
            <a:endParaRPr lang="en-US" dirty="0"/>
          </a:p>
        </p:txBody>
      </p:sp>
      <p:sp>
        <p:nvSpPr>
          <p:cNvPr id="8" name="Slide Number Placeholder 7"/>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78</a:t>
            </a:fld>
            <a:endParaRPr lang="en-US"/>
          </a:p>
        </p:txBody>
      </p:sp>
      <p:grpSp>
        <p:nvGrpSpPr>
          <p:cNvPr id="52" name="Group 51"/>
          <p:cNvGrpSpPr/>
          <p:nvPr/>
        </p:nvGrpSpPr>
        <p:grpSpPr>
          <a:xfrm>
            <a:off x="393192" y="2468880"/>
            <a:ext cx="8349870" cy="822960"/>
            <a:chOff x="351069" y="2468880"/>
            <a:chExt cx="8349870" cy="822960"/>
          </a:xfrm>
        </p:grpSpPr>
        <p:grpSp>
          <p:nvGrpSpPr>
            <p:cNvPr id="51" name="Group 50"/>
            <p:cNvGrpSpPr/>
            <p:nvPr/>
          </p:nvGrpSpPr>
          <p:grpSpPr>
            <a:xfrm>
              <a:off x="621792" y="2834640"/>
              <a:ext cx="7900416" cy="457200"/>
              <a:chOff x="621792" y="2834640"/>
              <a:chExt cx="7900416" cy="457200"/>
            </a:xfrm>
          </p:grpSpPr>
          <p:sp>
            <p:nvSpPr>
              <p:cNvPr id="45" name="Rectangle 44"/>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6</a:t>
                </a:r>
              </a:p>
            </p:txBody>
          </p:sp>
          <p:sp>
            <p:nvSpPr>
              <p:cNvPr id="47" name="Rectangle 46"/>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5</a:t>
                </a:r>
              </a:p>
            </p:txBody>
          </p:sp>
          <p:sp>
            <p:nvSpPr>
              <p:cNvPr id="48" name="Rectangle 47"/>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5</a:t>
                </a:r>
              </a:p>
            </p:txBody>
          </p:sp>
          <p:sp>
            <p:nvSpPr>
              <p:cNvPr id="49" name="Rectangle 48"/>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16</a:t>
                </a:r>
              </a:p>
            </p:txBody>
          </p:sp>
        </p:grpSp>
        <p:sp>
          <p:nvSpPr>
            <p:cNvPr id="43" name="TextBox 42"/>
            <p:cNvSpPr txBox="1"/>
            <p:nvPr/>
          </p:nvSpPr>
          <p:spPr>
            <a:xfrm>
              <a:off x="351069" y="24688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44" name="TextBox 43"/>
            <p:cNvSpPr txBox="1"/>
            <p:nvPr/>
          </p:nvSpPr>
          <p:spPr>
            <a:xfrm>
              <a:off x="8331927" y="24688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grpSp>
        <p:nvGrpSpPr>
          <p:cNvPr id="53" name="Group 52"/>
          <p:cNvGrpSpPr/>
          <p:nvPr/>
        </p:nvGrpSpPr>
        <p:grpSpPr>
          <a:xfrm>
            <a:off x="393192" y="3657600"/>
            <a:ext cx="8349870" cy="822960"/>
            <a:chOff x="351069" y="2468880"/>
            <a:chExt cx="8349870" cy="822960"/>
          </a:xfrm>
        </p:grpSpPr>
        <p:grpSp>
          <p:nvGrpSpPr>
            <p:cNvPr id="54" name="Group 50"/>
            <p:cNvGrpSpPr/>
            <p:nvPr/>
          </p:nvGrpSpPr>
          <p:grpSpPr>
            <a:xfrm>
              <a:off x="621792" y="2834640"/>
              <a:ext cx="7900416" cy="457200"/>
              <a:chOff x="621792" y="2834640"/>
              <a:chExt cx="7900416" cy="457200"/>
            </a:xfrm>
          </p:grpSpPr>
          <p:sp>
            <p:nvSpPr>
              <p:cNvPr id="57" name="Rectangle 56"/>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58" name="Rectangle 57"/>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59" name="Rectangle 58"/>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60" name="Rectangle 59"/>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immediate</a:t>
                </a:r>
              </a:p>
            </p:txBody>
          </p:sp>
        </p:grpSp>
        <p:sp>
          <p:nvSpPr>
            <p:cNvPr id="55" name="TextBox 54"/>
            <p:cNvSpPr txBox="1"/>
            <p:nvPr/>
          </p:nvSpPr>
          <p:spPr>
            <a:xfrm>
              <a:off x="351069" y="24688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56" name="TextBox 55"/>
            <p:cNvSpPr txBox="1"/>
            <p:nvPr/>
          </p:nvSpPr>
          <p:spPr>
            <a:xfrm>
              <a:off x="8331927" y="24688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spTree>
    <p:extLst>
      <p:ext uri="{BB962C8B-B14F-4D97-AF65-F5344CB8AC3E}">
        <p14:creationId xmlns:p14="http://schemas.microsoft.com/office/powerpoint/2010/main" val="34627525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78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78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46"/>
          <p:cNvSpPr>
            <a:spLocks noGrp="1"/>
          </p:cNvSpPr>
          <p:nvPr>
            <p:ph type="title"/>
          </p:nvPr>
        </p:nvSpPr>
        <p:spPr/>
        <p:txBody>
          <a:bodyPr/>
          <a:lstStyle/>
          <a:p>
            <a:r>
              <a:rPr lang="en-US" dirty="0">
                <a:solidFill>
                  <a:schemeClr val="accent1"/>
                </a:solidFill>
              </a:rPr>
              <a:t>I-Format Example</a:t>
            </a:r>
          </a:p>
        </p:txBody>
      </p:sp>
      <p:sp>
        <p:nvSpPr>
          <p:cNvPr id="2121731" name="Rectangle 3"/>
          <p:cNvSpPr>
            <a:spLocks noGrp="1" noChangeArrowheads="1"/>
          </p:cNvSpPr>
          <p:nvPr>
            <p:ph idx="1"/>
          </p:nvPr>
        </p:nvSpPr>
        <p:spPr>
          <a:xfrm>
            <a:off x="457200" y="1600200"/>
            <a:ext cx="8229600" cy="4937760"/>
          </a:xfrm>
        </p:spPr>
        <p:txBody>
          <a:bodyPr>
            <a:normAutofit/>
          </a:bodyPr>
          <a:lstStyle/>
          <a:p>
            <a:r>
              <a:rPr lang="en-US" dirty="0"/>
              <a:t>MIPS Instruction:	</a:t>
            </a:r>
            <a:r>
              <a:rPr lang="en-US" dirty="0" err="1">
                <a:latin typeface="Courier New" pitchFamily="-65" charset="0"/>
              </a:rPr>
              <a:t>addi</a:t>
            </a:r>
            <a:r>
              <a:rPr lang="en-US" dirty="0">
                <a:latin typeface="Courier New" pitchFamily="-65" charset="0"/>
              </a:rPr>
              <a:t> $21,$22,-50</a:t>
            </a:r>
          </a:p>
          <a:p>
            <a:pPr lvl="1">
              <a:spcBef>
                <a:spcPts val="1200"/>
              </a:spcBef>
              <a:buNone/>
            </a:pPr>
            <a:r>
              <a:rPr lang="en-US" dirty="0">
                <a:ea typeface="ＭＳ Ｐゴシック" pitchFamily="-65" charset="-128"/>
              </a:rPr>
              <a:t>Field representation (decimal):</a:t>
            </a:r>
          </a:p>
          <a:p>
            <a:pPr lvl="1">
              <a:buNone/>
            </a:pPr>
            <a:endParaRPr lang="en-US" sz="2400" dirty="0">
              <a:ea typeface="ＭＳ Ｐゴシック" pitchFamily="-65" charset="-128"/>
            </a:endParaRPr>
          </a:p>
          <a:p>
            <a:pPr lvl="1">
              <a:spcBef>
                <a:spcPts val="2400"/>
              </a:spcBef>
              <a:buNone/>
            </a:pPr>
            <a:r>
              <a:rPr lang="en-US" dirty="0">
                <a:ea typeface="ＭＳ Ｐゴシック" pitchFamily="-65" charset="-128"/>
              </a:rPr>
              <a:t>Field representation (binary):</a:t>
            </a:r>
          </a:p>
          <a:p>
            <a:pPr lvl="1">
              <a:buNone/>
            </a:pPr>
            <a:endParaRPr lang="en-US" sz="2400" dirty="0">
              <a:ea typeface="ＭＳ Ｐゴシック" pitchFamily="-65" charset="-128"/>
            </a:endParaRPr>
          </a:p>
          <a:p>
            <a:pPr lvl="1">
              <a:buNone/>
            </a:pPr>
            <a:endParaRPr lang="en-US" sz="2400" dirty="0">
              <a:ea typeface="ＭＳ Ｐゴシック" pitchFamily="-65" charset="-128"/>
            </a:endParaRPr>
          </a:p>
          <a:p>
            <a:pPr lvl="1">
              <a:buNone/>
            </a:pPr>
            <a:r>
              <a:rPr lang="en-US" sz="2400" dirty="0">
                <a:ea typeface="ＭＳ Ｐゴシック" pitchFamily="-65" charset="-128"/>
              </a:rPr>
              <a:t>hex representation:	</a:t>
            </a:r>
            <a:r>
              <a:rPr lang="en-US" sz="2400" dirty="0">
                <a:latin typeface="Courier New"/>
                <a:ea typeface="ＭＳ Ｐゴシック" pitchFamily="-65" charset="-128"/>
                <a:cs typeface="Courier New"/>
              </a:rPr>
              <a:t>0x</a:t>
            </a:r>
            <a:r>
              <a:rPr lang="en-US" sz="2400" dirty="0">
                <a:latin typeface="+mj-lt"/>
                <a:ea typeface="ＭＳ Ｐゴシック" pitchFamily="-65" charset="-128"/>
                <a:cs typeface="Courier New"/>
              </a:rPr>
              <a:t> </a:t>
            </a:r>
            <a:r>
              <a:rPr lang="en-US" sz="2400" dirty="0">
                <a:latin typeface="Courier New"/>
                <a:ea typeface="ＭＳ Ｐゴシック" pitchFamily="-65" charset="-128"/>
                <a:cs typeface="Courier New"/>
              </a:rPr>
              <a:t>22D5</a:t>
            </a:r>
            <a:r>
              <a:rPr lang="en-US" sz="2400" dirty="0">
                <a:latin typeface="+mj-lt"/>
                <a:ea typeface="ＭＳ Ｐゴシック" pitchFamily="-65" charset="-128"/>
                <a:cs typeface="Courier New"/>
              </a:rPr>
              <a:t> </a:t>
            </a:r>
            <a:r>
              <a:rPr lang="en-US" sz="2400" dirty="0">
                <a:latin typeface="Courier New"/>
                <a:ea typeface="ＭＳ Ｐゴシック" pitchFamily="-65" charset="-128"/>
                <a:cs typeface="Courier New"/>
              </a:rPr>
              <a:t>FFCE</a:t>
            </a:r>
            <a:endParaRPr lang="en-US" sz="2400" baseline="-25000" dirty="0">
              <a:ea typeface="ＭＳ Ｐゴシック" pitchFamily="-65" charset="-128"/>
            </a:endParaRPr>
          </a:p>
          <a:p>
            <a:pPr lvl="1">
              <a:buNone/>
            </a:pPr>
            <a:r>
              <a:rPr lang="en-US" sz="2400" dirty="0">
                <a:ea typeface="ＭＳ Ｐゴシック" pitchFamily="-65" charset="-128"/>
              </a:rPr>
              <a:t>decimal representation:	</a:t>
            </a:r>
            <a:r>
              <a:rPr lang="en-US" sz="2400" dirty="0">
                <a:latin typeface="Courier New"/>
                <a:ea typeface="ＭＳ Ｐゴシック" pitchFamily="-65" charset="-128"/>
                <a:cs typeface="Courier New"/>
              </a:rPr>
              <a:t>584,449,998</a:t>
            </a:r>
            <a:endParaRPr lang="en-US" sz="2400" baseline="-25000" dirty="0">
              <a:ea typeface="ＭＳ Ｐゴシック" pitchFamily="-65" charset="-128"/>
            </a:endParaRPr>
          </a:p>
          <a:p>
            <a:pPr lvl="1">
              <a:spcBef>
                <a:spcPts val="1800"/>
              </a:spcBef>
              <a:buNone/>
            </a:pPr>
            <a:r>
              <a:rPr lang="en-US" sz="2400" dirty="0">
                <a:solidFill>
                  <a:schemeClr val="bg1"/>
                </a:solidFill>
                <a:ea typeface="ＭＳ Ｐゴシック" pitchFamily="-65" charset="-128"/>
              </a:rPr>
              <a:t>Called a Machine Language Instruction</a:t>
            </a:r>
          </a:p>
          <a:p>
            <a:pPr lvl="1">
              <a:buNone/>
            </a:pPr>
            <a:endParaRPr lang="en-US" sz="2400" dirty="0">
              <a:solidFill>
                <a:srgbClr val="0D407F"/>
              </a:solidFill>
              <a:ea typeface="ＭＳ Ｐゴシック" pitchFamily="-65" charset="-128"/>
            </a:endParaRPr>
          </a:p>
          <a:p>
            <a:pPr lvl="1">
              <a:buNone/>
            </a:pPr>
            <a:endParaRPr lang="en-US" sz="2400" dirty="0">
              <a:solidFill>
                <a:srgbClr val="0D407F"/>
              </a:solidFill>
              <a:ea typeface="ＭＳ Ｐゴシック" pitchFamily="-65" charset="-128"/>
            </a:endParaRPr>
          </a:p>
          <a:p>
            <a:pPr lvl="1">
              <a:buFontTx/>
              <a:buNone/>
            </a:pPr>
            <a:endParaRPr lang="en-US" dirty="0"/>
          </a:p>
        </p:txBody>
      </p:sp>
      <p:sp>
        <p:nvSpPr>
          <p:cNvPr id="2121774" name="Text Box 46"/>
          <p:cNvSpPr txBox="1">
            <a:spLocks noChangeArrowheads="1"/>
          </p:cNvSpPr>
          <p:nvPr/>
        </p:nvSpPr>
        <p:spPr bwMode="auto">
          <a:xfrm>
            <a:off x="8485632" y="4279392"/>
            <a:ext cx="516360" cy="338554"/>
          </a:xfrm>
          <a:prstGeom prst="rect">
            <a:avLst/>
          </a:prstGeom>
          <a:noFill/>
          <a:ln w="12700">
            <a:noFill/>
            <a:miter lim="800000"/>
            <a:headEnd/>
            <a:tailEnd/>
          </a:ln>
          <a:effectLst/>
        </p:spPr>
        <p:txBody>
          <a:bodyPr wrap="none">
            <a:prstTxWarp prst="textNoShape">
              <a:avLst/>
            </a:prstTxWarp>
            <a:spAutoFit/>
          </a:bodyPr>
          <a:lstStyle/>
          <a:p>
            <a:r>
              <a:rPr lang="en-US" sz="2400" b="1" baseline="-25000" dirty="0">
                <a:latin typeface="+mj-lt"/>
                <a:cs typeface="Corbel"/>
              </a:rPr>
              <a:t>two</a:t>
            </a:r>
            <a:endParaRPr lang="en-US" sz="2400" baseline="-25000" dirty="0">
              <a:latin typeface="+mj-lt"/>
              <a:cs typeface="Corbel"/>
            </a:endParaRPr>
          </a:p>
        </p:txBody>
      </p:sp>
      <p:sp>
        <p:nvSpPr>
          <p:cNvPr id="9" name="Slide Number Placeholder 8"/>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79</a:t>
            </a:fld>
            <a:endParaRPr lang="en-US"/>
          </a:p>
        </p:txBody>
      </p:sp>
      <p:grpSp>
        <p:nvGrpSpPr>
          <p:cNvPr id="6" name="Group 74"/>
          <p:cNvGrpSpPr/>
          <p:nvPr/>
        </p:nvGrpSpPr>
        <p:grpSpPr>
          <a:xfrm>
            <a:off x="749808" y="3931920"/>
            <a:ext cx="7534656" cy="640080"/>
            <a:chOff x="740664" y="3931920"/>
            <a:chExt cx="7534656" cy="640080"/>
          </a:xfrm>
        </p:grpSpPr>
        <p:sp>
          <p:nvSpPr>
            <p:cNvPr id="2121766" name="Rectangle 38"/>
            <p:cNvSpPr>
              <a:spLocks noChangeArrowheads="1"/>
            </p:cNvSpPr>
            <p:nvPr/>
          </p:nvSpPr>
          <p:spPr bwMode="auto">
            <a:xfrm>
              <a:off x="740664" y="3931920"/>
              <a:ext cx="85039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68" name="Rectangle 38"/>
            <p:cNvSpPr>
              <a:spLocks noChangeArrowheads="1"/>
            </p:cNvSpPr>
            <p:nvPr/>
          </p:nvSpPr>
          <p:spPr bwMode="auto">
            <a:xfrm>
              <a:off x="1591056" y="3931920"/>
              <a:ext cx="103327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69" name="Rectangle 38"/>
            <p:cNvSpPr>
              <a:spLocks noChangeArrowheads="1"/>
            </p:cNvSpPr>
            <p:nvPr/>
          </p:nvSpPr>
          <p:spPr bwMode="auto">
            <a:xfrm>
              <a:off x="2624328" y="3931920"/>
              <a:ext cx="1014984"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0" name="Rectangle 38"/>
            <p:cNvSpPr>
              <a:spLocks noChangeArrowheads="1"/>
            </p:cNvSpPr>
            <p:nvPr/>
          </p:nvSpPr>
          <p:spPr bwMode="auto">
            <a:xfrm>
              <a:off x="3639312" y="3931920"/>
              <a:ext cx="1097280"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1" name="Rectangle 38"/>
            <p:cNvSpPr>
              <a:spLocks noChangeArrowheads="1"/>
            </p:cNvSpPr>
            <p:nvPr/>
          </p:nvSpPr>
          <p:spPr bwMode="auto">
            <a:xfrm>
              <a:off x="4736592" y="3931920"/>
              <a:ext cx="960120"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2" name="Rectangle 38"/>
            <p:cNvSpPr>
              <a:spLocks noChangeArrowheads="1"/>
            </p:cNvSpPr>
            <p:nvPr/>
          </p:nvSpPr>
          <p:spPr bwMode="auto">
            <a:xfrm>
              <a:off x="5696712" y="3931920"/>
              <a:ext cx="850392"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3" name="Rectangle 38"/>
            <p:cNvSpPr>
              <a:spLocks noChangeArrowheads="1"/>
            </p:cNvSpPr>
            <p:nvPr/>
          </p:nvSpPr>
          <p:spPr bwMode="auto">
            <a:xfrm>
              <a:off x="6547104" y="3931920"/>
              <a:ext cx="859536"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sp>
          <p:nvSpPr>
            <p:cNvPr id="74" name="Rectangle 38"/>
            <p:cNvSpPr>
              <a:spLocks noChangeArrowheads="1"/>
            </p:cNvSpPr>
            <p:nvPr/>
          </p:nvSpPr>
          <p:spPr bwMode="auto">
            <a:xfrm>
              <a:off x="7406640" y="3931920"/>
              <a:ext cx="868680" cy="640080"/>
            </a:xfrm>
            <a:prstGeom prst="rect">
              <a:avLst/>
            </a:prstGeom>
            <a:noFill/>
            <a:ln w="41275">
              <a:solidFill>
                <a:schemeClr val="accent1"/>
              </a:solidFill>
              <a:prstDash val="sysDot"/>
              <a:miter lim="800000"/>
              <a:headEnd/>
              <a:tailEnd/>
            </a:ln>
            <a:effectLst/>
          </p:spPr>
          <p:txBody>
            <a:bodyPr wrap="none" anchor="ctr">
              <a:prstTxWarp prst="textNoShape">
                <a:avLst/>
              </a:prstTxWarp>
            </a:bodyPr>
            <a:lstStyle/>
            <a:p>
              <a:endParaRPr lang="en-US"/>
            </a:p>
          </p:txBody>
        </p:sp>
      </p:grpSp>
      <p:grpSp>
        <p:nvGrpSpPr>
          <p:cNvPr id="37" name="Group 36"/>
          <p:cNvGrpSpPr/>
          <p:nvPr/>
        </p:nvGrpSpPr>
        <p:grpSpPr>
          <a:xfrm>
            <a:off x="365760" y="2468880"/>
            <a:ext cx="8349870" cy="822960"/>
            <a:chOff x="351069" y="2468880"/>
            <a:chExt cx="8349870" cy="822960"/>
          </a:xfrm>
        </p:grpSpPr>
        <p:grpSp>
          <p:nvGrpSpPr>
            <p:cNvPr id="38" name="Group 50"/>
            <p:cNvGrpSpPr/>
            <p:nvPr/>
          </p:nvGrpSpPr>
          <p:grpSpPr>
            <a:xfrm>
              <a:off x="621792" y="2834640"/>
              <a:ext cx="7900416" cy="457200"/>
              <a:chOff x="621792" y="2834640"/>
              <a:chExt cx="7900416" cy="457200"/>
            </a:xfrm>
          </p:grpSpPr>
          <p:sp>
            <p:nvSpPr>
              <p:cNvPr id="41" name="Rectangle 40"/>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8</a:t>
                </a:r>
              </a:p>
            </p:txBody>
          </p:sp>
          <p:sp>
            <p:nvSpPr>
              <p:cNvPr id="42" name="Rectangle 41"/>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22</a:t>
                </a:r>
              </a:p>
            </p:txBody>
          </p:sp>
          <p:sp>
            <p:nvSpPr>
              <p:cNvPr id="43" name="Rectangle 42"/>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21</a:t>
                </a:r>
              </a:p>
            </p:txBody>
          </p:sp>
          <p:sp>
            <p:nvSpPr>
              <p:cNvPr id="44" name="Rectangle 43"/>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-50</a:t>
                </a:r>
              </a:p>
            </p:txBody>
          </p:sp>
        </p:grpSp>
        <p:sp>
          <p:nvSpPr>
            <p:cNvPr id="39" name="TextBox 38"/>
            <p:cNvSpPr txBox="1"/>
            <p:nvPr/>
          </p:nvSpPr>
          <p:spPr>
            <a:xfrm>
              <a:off x="351069" y="24688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40" name="TextBox 39"/>
            <p:cNvSpPr txBox="1"/>
            <p:nvPr/>
          </p:nvSpPr>
          <p:spPr>
            <a:xfrm>
              <a:off x="8331927" y="24688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grpSp>
        <p:nvGrpSpPr>
          <p:cNvPr id="45" name="Group 44"/>
          <p:cNvGrpSpPr/>
          <p:nvPr/>
        </p:nvGrpSpPr>
        <p:grpSpPr>
          <a:xfrm>
            <a:off x="365760" y="3657600"/>
            <a:ext cx="8349870" cy="822960"/>
            <a:chOff x="351069" y="2468880"/>
            <a:chExt cx="8349870" cy="822960"/>
          </a:xfrm>
        </p:grpSpPr>
        <p:grpSp>
          <p:nvGrpSpPr>
            <p:cNvPr id="46" name="Group 50"/>
            <p:cNvGrpSpPr/>
            <p:nvPr/>
          </p:nvGrpSpPr>
          <p:grpSpPr>
            <a:xfrm>
              <a:off x="621792" y="2834640"/>
              <a:ext cx="7900416" cy="457200"/>
              <a:chOff x="621792" y="2834640"/>
              <a:chExt cx="7900416" cy="457200"/>
            </a:xfrm>
          </p:grpSpPr>
          <p:sp>
            <p:nvSpPr>
              <p:cNvPr id="58" name="Rectangle 57"/>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001000</a:t>
                </a:r>
              </a:p>
            </p:txBody>
          </p:sp>
          <p:sp>
            <p:nvSpPr>
              <p:cNvPr id="59" name="Rectangle 58"/>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latin typeface="Courier New" pitchFamily="49" charset="0"/>
                    <a:cs typeface="Courier New" pitchFamily="49" charset="0"/>
                  </a:rPr>
                  <a:t>10110</a:t>
                </a:r>
              </a:p>
            </p:txBody>
          </p:sp>
          <p:sp>
            <p:nvSpPr>
              <p:cNvPr id="75" name="Rectangle 74"/>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a:solidFill>
                      <a:schemeClr val="tx1"/>
                    </a:solidFill>
                    <a:latin typeface="Courier New" pitchFamily="49" charset="0"/>
                    <a:cs typeface="Courier New" pitchFamily="49" charset="0"/>
                  </a:rPr>
                  <a:t>10101</a:t>
                </a:r>
              </a:p>
            </p:txBody>
          </p:sp>
          <p:sp>
            <p:nvSpPr>
              <p:cNvPr id="76" name="Rectangle 75"/>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65" charset="0"/>
                  </a:rPr>
                  <a:t>1111111111001110</a:t>
                </a:r>
                <a:endParaRPr lang="en-US" sz="2000" dirty="0"/>
              </a:p>
            </p:txBody>
          </p:sp>
        </p:grpSp>
        <p:sp>
          <p:nvSpPr>
            <p:cNvPr id="48" name="TextBox 47"/>
            <p:cNvSpPr txBox="1"/>
            <p:nvPr/>
          </p:nvSpPr>
          <p:spPr>
            <a:xfrm>
              <a:off x="351069" y="24688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49" name="TextBox 48"/>
            <p:cNvSpPr txBox="1"/>
            <p:nvPr/>
          </p:nvSpPr>
          <p:spPr>
            <a:xfrm>
              <a:off x="8331927" y="24688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spTree>
    <p:extLst>
      <p:ext uri="{BB962C8B-B14F-4D97-AF65-F5344CB8AC3E}">
        <p14:creationId xmlns:p14="http://schemas.microsoft.com/office/powerpoint/2010/main" val="13946813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17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217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17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2173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177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2189"/>
            <a:ext cx="7886700" cy="478864"/>
          </a:xfrm>
        </p:spPr>
        <p:txBody>
          <a:bodyPr>
            <a:normAutofit fontScale="90000"/>
          </a:bodyPr>
          <a:lstStyle/>
          <a:p>
            <a:r>
              <a:rPr lang="en-US" dirty="0"/>
              <a:t>Background of RISC</a:t>
            </a:r>
          </a:p>
        </p:txBody>
      </p:sp>
      <p:sp>
        <p:nvSpPr>
          <p:cNvPr id="3" name="Content Placeholder 2"/>
          <p:cNvSpPr>
            <a:spLocks noGrp="1"/>
          </p:cNvSpPr>
          <p:nvPr>
            <p:ph idx="1"/>
          </p:nvPr>
        </p:nvSpPr>
        <p:spPr>
          <a:xfrm>
            <a:off x="192359" y="1618321"/>
            <a:ext cx="8789949" cy="4164980"/>
          </a:xfrm>
        </p:spPr>
        <p:txBody>
          <a:bodyPr>
            <a:normAutofit fontScale="70000" lnSpcReduction="20000"/>
          </a:bodyPr>
          <a:lstStyle/>
          <a:p>
            <a:pPr algn="just"/>
            <a:r>
              <a:rPr lang="en-US" dirty="0"/>
              <a:t>When the telephone project was terminated in 1975, the machine itself had not been built, but the design had progressed to the point where it seemed to be an excellent basis for a general-purpose, high-performance </a:t>
            </a:r>
            <a:r>
              <a:rPr lang="en-US" dirty="0" err="1"/>
              <a:t>miniprocessor</a:t>
            </a:r>
            <a:r>
              <a:rPr lang="en-US" dirty="0"/>
              <a:t>. The attractiveness of the processor design stemmed from projections that </a:t>
            </a:r>
            <a:r>
              <a:rPr lang="en-US" dirty="0">
                <a:highlight>
                  <a:srgbClr val="FFFF00"/>
                </a:highlight>
              </a:rPr>
              <a:t>it would be able to compute at high speed relative to its cost in a variety of application areas.</a:t>
            </a:r>
          </a:p>
          <a:p>
            <a:pPr algn="just"/>
            <a:r>
              <a:rPr lang="en-US" dirty="0"/>
              <a:t>The most important features of the telephone switching machine which contributed to its low cost/performance ratio were 1) separate instruction and data caches, allowing a much higher bandwidth between memory and CPU; 2) no arithmetic operations to storage, which greatly simplified the pipeline; and 3) uniform instruction length and simplicity of design, making possible a very short cycle time: ten levels of logic. (For example, all register-to-register operations executed in one cycle.)</a:t>
            </a:r>
          </a:p>
        </p:txBody>
      </p:sp>
    </p:spTree>
    <p:extLst>
      <p:ext uri="{BB962C8B-B14F-4D97-AF65-F5344CB8AC3E}">
        <p14:creationId xmlns:p14="http://schemas.microsoft.com/office/powerpoint/2010/main" val="8170003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192" y="96509"/>
            <a:ext cx="8663050" cy="366630"/>
          </a:xfrm>
        </p:spPr>
        <p:txBody>
          <a:bodyPr>
            <a:normAutofit fontScale="90000"/>
          </a:bodyPr>
          <a:lstStyle/>
          <a:p>
            <a:r>
              <a:rPr lang="en-US" dirty="0"/>
              <a:t>Load Instruction </a:t>
            </a:r>
            <a:r>
              <a:rPr lang="en-US" dirty="0" err="1">
                <a:latin typeface="Courier New" pitchFamily="49" charset="0"/>
                <a:cs typeface="Courier New" pitchFamily="49" charset="0"/>
              </a:rPr>
              <a:t>lw</a:t>
            </a:r>
            <a:r>
              <a:rPr lang="en-US" dirty="0">
                <a:latin typeface="Courier New" pitchFamily="49" charset="0"/>
                <a:cs typeface="Courier New" pitchFamily="49" charset="0"/>
              </a:rPr>
              <a:t> $t0,0($t1)</a:t>
            </a:r>
            <a:endParaRPr lang="en-US" dirty="0"/>
          </a:p>
        </p:txBody>
      </p:sp>
      <p:pic>
        <p:nvPicPr>
          <p:cNvPr id="4" name="Picture 3"/>
          <p:cNvPicPr>
            <a:picLocks noChangeAspect="1"/>
          </p:cNvPicPr>
          <p:nvPr/>
        </p:nvPicPr>
        <p:blipFill>
          <a:blip r:embed="rId2"/>
          <a:stretch>
            <a:fillRect/>
          </a:stretch>
        </p:blipFill>
        <p:spPr>
          <a:xfrm>
            <a:off x="0" y="660673"/>
            <a:ext cx="6822374" cy="3326211"/>
          </a:xfrm>
          <a:prstGeom prst="rect">
            <a:avLst/>
          </a:prstGeom>
        </p:spPr>
      </p:pic>
      <p:pic>
        <p:nvPicPr>
          <p:cNvPr id="5" name="Picture 4"/>
          <p:cNvPicPr>
            <a:picLocks noChangeAspect="1"/>
          </p:cNvPicPr>
          <p:nvPr/>
        </p:nvPicPr>
        <p:blipFill>
          <a:blip r:embed="rId3"/>
          <a:stretch>
            <a:fillRect/>
          </a:stretch>
        </p:blipFill>
        <p:spPr>
          <a:xfrm>
            <a:off x="3265714" y="3986884"/>
            <a:ext cx="5795159" cy="2871116"/>
          </a:xfrm>
          <a:prstGeom prst="rect">
            <a:avLst/>
          </a:prstGeom>
        </p:spPr>
      </p:pic>
    </p:spTree>
    <p:extLst>
      <p:ext uri="{BB962C8B-B14F-4D97-AF65-F5344CB8AC3E}">
        <p14:creationId xmlns:p14="http://schemas.microsoft.com/office/powerpoint/2010/main" val="3830196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318" y="387803"/>
            <a:ext cx="7394009" cy="1619126"/>
          </a:xfrm>
          <a:prstGeom prst="rect">
            <a:avLst/>
          </a:prstGeom>
        </p:spPr>
      </p:pic>
    </p:spTree>
    <p:extLst>
      <p:ext uri="{BB962C8B-B14F-4D97-AF65-F5344CB8AC3E}">
        <p14:creationId xmlns:p14="http://schemas.microsoft.com/office/powerpoint/2010/main" val="136354875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Branching Instructions</a:t>
            </a:r>
          </a:p>
        </p:txBody>
      </p:sp>
      <p:sp>
        <p:nvSpPr>
          <p:cNvPr id="3" name="Content Placeholder 2"/>
          <p:cNvSpPr>
            <a:spLocks noGrp="1"/>
          </p:cNvSpPr>
          <p:nvPr>
            <p:ph idx="1"/>
          </p:nvPr>
        </p:nvSpPr>
        <p:spPr>
          <a:xfrm>
            <a:off x="457200" y="1600199"/>
            <a:ext cx="8229600" cy="4937760"/>
          </a:xfrm>
        </p:spPr>
        <p:txBody>
          <a:bodyPr/>
          <a:lstStyle/>
          <a:p>
            <a:r>
              <a:rPr lang="en-US" dirty="0" err="1">
                <a:latin typeface="Courier New" pitchFamily="49" charset="0"/>
                <a:cs typeface="Courier New" pitchFamily="49" charset="0"/>
              </a:rPr>
              <a:t>beq</a:t>
            </a:r>
            <a:r>
              <a:rPr lang="en-US" dirty="0"/>
              <a:t> and </a:t>
            </a:r>
            <a:r>
              <a:rPr lang="en-US" dirty="0" err="1">
                <a:latin typeface="Courier New" pitchFamily="49" charset="0"/>
                <a:cs typeface="Courier New" pitchFamily="49" charset="0"/>
              </a:rPr>
              <a:t>bne</a:t>
            </a:r>
            <a:endParaRPr lang="en-US" dirty="0">
              <a:latin typeface="Courier New" pitchFamily="49" charset="0"/>
              <a:cs typeface="Courier New" pitchFamily="49" charset="0"/>
            </a:endParaRPr>
          </a:p>
          <a:p>
            <a:pPr lvl="1"/>
            <a:r>
              <a:rPr lang="en-US" dirty="0"/>
              <a:t>Need to specify an address to go to</a:t>
            </a:r>
          </a:p>
          <a:p>
            <a:pPr lvl="1"/>
            <a:r>
              <a:rPr lang="en-US" dirty="0"/>
              <a:t>Also take two registers to compare</a:t>
            </a:r>
          </a:p>
          <a:p>
            <a:r>
              <a:rPr lang="en-US" dirty="0"/>
              <a:t>Use I-Format:</a:t>
            </a:r>
          </a:p>
          <a:p>
            <a:endParaRPr lang="en-US" dirty="0"/>
          </a:p>
          <a:p>
            <a:pPr lvl="1">
              <a:spcBef>
                <a:spcPts val="1200"/>
              </a:spcBef>
            </a:pPr>
            <a:r>
              <a:rPr lang="en-US" sz="2600" dirty="0" err="1">
                <a:latin typeface="Courier New" pitchFamily="49" charset="0"/>
                <a:cs typeface="Courier New" pitchFamily="49" charset="0"/>
              </a:rPr>
              <a:t>opcode</a:t>
            </a:r>
            <a:r>
              <a:rPr lang="en-US" dirty="0"/>
              <a:t> specifies </a:t>
            </a:r>
            <a:r>
              <a:rPr lang="en-US" sz="2600" dirty="0" err="1">
                <a:latin typeface="Courier New" pitchFamily="49" charset="0"/>
                <a:cs typeface="Courier New" pitchFamily="49" charset="0"/>
              </a:rPr>
              <a:t>beq</a:t>
            </a:r>
            <a:r>
              <a:rPr lang="en-US" dirty="0"/>
              <a:t> (4) vs. </a:t>
            </a:r>
            <a:r>
              <a:rPr lang="en-US" sz="2600" dirty="0" err="1">
                <a:latin typeface="Courier New" pitchFamily="49" charset="0"/>
                <a:cs typeface="Courier New" pitchFamily="49" charset="0"/>
              </a:rPr>
              <a:t>bne</a:t>
            </a:r>
            <a:r>
              <a:rPr lang="en-US" dirty="0"/>
              <a:t> (5)</a:t>
            </a:r>
          </a:p>
          <a:p>
            <a:pPr lvl="1"/>
            <a:r>
              <a:rPr lang="en-US" sz="2600" dirty="0" err="1">
                <a:latin typeface="Courier New" pitchFamily="49" charset="0"/>
                <a:cs typeface="Courier New" pitchFamily="49" charset="0"/>
              </a:rPr>
              <a:t>rs</a:t>
            </a:r>
            <a:r>
              <a:rPr lang="en-US" dirty="0"/>
              <a:t> and </a:t>
            </a:r>
            <a:r>
              <a:rPr lang="en-US" sz="2600" dirty="0" err="1">
                <a:latin typeface="Courier New" pitchFamily="49" charset="0"/>
                <a:cs typeface="Courier New" pitchFamily="49" charset="0"/>
              </a:rPr>
              <a:t>rt</a:t>
            </a:r>
            <a:r>
              <a:rPr lang="en-US" dirty="0"/>
              <a:t> specify registers</a:t>
            </a:r>
          </a:p>
          <a:p>
            <a:pPr lvl="1"/>
            <a:r>
              <a:rPr lang="en-US" dirty="0">
                <a:solidFill>
                  <a:srgbClr val="FF0000"/>
                </a:solidFill>
              </a:rPr>
              <a:t>How to best use </a:t>
            </a:r>
            <a:r>
              <a:rPr lang="en-US" sz="2600" dirty="0">
                <a:solidFill>
                  <a:srgbClr val="FF0000"/>
                </a:solidFill>
                <a:latin typeface="Courier New" pitchFamily="49" charset="0"/>
                <a:cs typeface="Courier New" pitchFamily="49" charset="0"/>
              </a:rPr>
              <a:t>immediate</a:t>
            </a:r>
            <a:r>
              <a:rPr lang="en-US" dirty="0">
                <a:solidFill>
                  <a:srgbClr val="FF0000"/>
                </a:solidFill>
              </a:rPr>
              <a:t> to specify addresses?</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82</a:t>
            </a:fld>
            <a:endParaRPr lang="en-US"/>
          </a:p>
        </p:txBody>
      </p:sp>
      <p:grpSp>
        <p:nvGrpSpPr>
          <p:cNvPr id="7" name="Group 6"/>
          <p:cNvGrpSpPr/>
          <p:nvPr/>
        </p:nvGrpSpPr>
        <p:grpSpPr>
          <a:xfrm>
            <a:off x="393192" y="3566160"/>
            <a:ext cx="8349870" cy="822960"/>
            <a:chOff x="351069" y="2468880"/>
            <a:chExt cx="8349870" cy="822960"/>
          </a:xfrm>
        </p:grpSpPr>
        <p:grpSp>
          <p:nvGrpSpPr>
            <p:cNvPr id="8" name="Group 50"/>
            <p:cNvGrpSpPr/>
            <p:nvPr/>
          </p:nvGrpSpPr>
          <p:grpSpPr>
            <a:xfrm>
              <a:off x="621792" y="2834640"/>
              <a:ext cx="7900416" cy="457200"/>
              <a:chOff x="621792" y="2834640"/>
              <a:chExt cx="7900416" cy="457200"/>
            </a:xfrm>
          </p:grpSpPr>
          <p:sp>
            <p:nvSpPr>
              <p:cNvPr id="11" name="Rectangle 10"/>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12" name="Rectangle 11"/>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13" name="Rectangle 12"/>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14" name="Rectangle 13"/>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immediate</a:t>
                </a:r>
              </a:p>
            </p:txBody>
          </p:sp>
        </p:grpSp>
        <p:sp>
          <p:nvSpPr>
            <p:cNvPr id="9" name="TextBox 8"/>
            <p:cNvSpPr txBox="1"/>
            <p:nvPr/>
          </p:nvSpPr>
          <p:spPr>
            <a:xfrm>
              <a:off x="351069" y="24688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10" name="TextBox 9"/>
            <p:cNvSpPr txBox="1"/>
            <p:nvPr/>
          </p:nvSpPr>
          <p:spPr>
            <a:xfrm>
              <a:off x="8331927" y="24688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spTree>
    <p:extLst>
      <p:ext uri="{BB962C8B-B14F-4D97-AF65-F5344CB8AC3E}">
        <p14:creationId xmlns:p14="http://schemas.microsoft.com/office/powerpoint/2010/main" val="92533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1927" y="27957"/>
            <a:ext cx="6315075" cy="3619500"/>
          </a:xfrm>
          <a:prstGeom prst="rect">
            <a:avLst/>
          </a:prstGeom>
        </p:spPr>
      </p:pic>
      <p:pic>
        <p:nvPicPr>
          <p:cNvPr id="5" name="Picture 4"/>
          <p:cNvPicPr>
            <a:picLocks noChangeAspect="1"/>
          </p:cNvPicPr>
          <p:nvPr/>
        </p:nvPicPr>
        <p:blipFill>
          <a:blip r:embed="rId3"/>
          <a:stretch>
            <a:fillRect/>
          </a:stretch>
        </p:blipFill>
        <p:spPr>
          <a:xfrm>
            <a:off x="1690750" y="3886200"/>
            <a:ext cx="6515100" cy="2971800"/>
          </a:xfrm>
          <a:prstGeom prst="rect">
            <a:avLst/>
          </a:prstGeom>
        </p:spPr>
      </p:pic>
    </p:spTree>
    <p:extLst>
      <p:ext uri="{BB962C8B-B14F-4D97-AF65-F5344CB8AC3E}">
        <p14:creationId xmlns:p14="http://schemas.microsoft.com/office/powerpoint/2010/main" val="15101492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en-US" dirty="0">
                <a:solidFill>
                  <a:schemeClr val="accent1"/>
                </a:solidFill>
              </a:rPr>
              <a:t>J-Format Instructions</a:t>
            </a:r>
          </a:p>
        </p:txBody>
      </p:sp>
      <p:sp>
        <p:nvSpPr>
          <p:cNvPr id="2171907" name="Rectangle 3"/>
          <p:cNvSpPr>
            <a:spLocks noGrp="1" noChangeArrowheads="1"/>
          </p:cNvSpPr>
          <p:nvPr>
            <p:ph idx="1"/>
          </p:nvPr>
        </p:nvSpPr>
        <p:spPr>
          <a:xfrm>
            <a:off x="457200" y="1600199"/>
            <a:ext cx="8229600" cy="4937760"/>
          </a:xfrm>
        </p:spPr>
        <p:txBody>
          <a:bodyPr>
            <a:noAutofit/>
          </a:bodyPr>
          <a:lstStyle/>
          <a:p>
            <a:r>
              <a:rPr lang="en-US" dirty="0"/>
              <a:t>Define two “fields” of these bit widths:</a:t>
            </a:r>
          </a:p>
          <a:p>
            <a:pPr>
              <a:buNone/>
            </a:pPr>
            <a:endParaRPr lang="en-US" dirty="0"/>
          </a:p>
          <a:p>
            <a:pPr>
              <a:spcBef>
                <a:spcPts val="1200"/>
              </a:spcBef>
            </a:pPr>
            <a:r>
              <a:rPr lang="en-US" dirty="0"/>
              <a:t>As usual, each field has a name:</a:t>
            </a:r>
          </a:p>
          <a:p>
            <a:endParaRPr lang="en-US" dirty="0"/>
          </a:p>
          <a:p>
            <a:pPr>
              <a:spcBef>
                <a:spcPts val="2400"/>
              </a:spcBef>
            </a:pPr>
            <a:r>
              <a:rPr lang="en-US" b="1" dirty="0"/>
              <a:t>Key Concepts:</a:t>
            </a:r>
          </a:p>
          <a:p>
            <a:pPr lvl="1"/>
            <a:r>
              <a:rPr lang="en-US" dirty="0"/>
              <a:t>Keep </a:t>
            </a:r>
            <a:r>
              <a:rPr lang="en-US" sz="2600" dirty="0" err="1">
                <a:latin typeface="Courier New"/>
                <a:cs typeface="Courier New"/>
              </a:rPr>
              <a:t>opcode</a:t>
            </a:r>
            <a:r>
              <a:rPr lang="en-US" b="1" dirty="0"/>
              <a:t> </a:t>
            </a:r>
            <a:r>
              <a:rPr lang="en-US" dirty="0"/>
              <a:t>field identical to R-Format and </a:t>
            </a:r>
            <a:br>
              <a:rPr lang="en-US" dirty="0"/>
            </a:br>
            <a:r>
              <a:rPr lang="en-US" dirty="0"/>
              <a:t>I-Format for consistency</a:t>
            </a:r>
          </a:p>
          <a:p>
            <a:pPr lvl="1"/>
            <a:r>
              <a:rPr lang="en-US" dirty="0"/>
              <a:t>Collapse all other fields to make room for large target address</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84</a:t>
            </a:fld>
            <a:endParaRPr lang="en-US"/>
          </a:p>
        </p:txBody>
      </p:sp>
      <p:grpSp>
        <p:nvGrpSpPr>
          <p:cNvPr id="19" name="Group 18"/>
          <p:cNvGrpSpPr/>
          <p:nvPr/>
        </p:nvGrpSpPr>
        <p:grpSpPr>
          <a:xfrm>
            <a:off x="393192" y="1920240"/>
            <a:ext cx="8349870" cy="822960"/>
            <a:chOff x="351069" y="2468880"/>
            <a:chExt cx="8349870" cy="822960"/>
          </a:xfrm>
        </p:grpSpPr>
        <p:grpSp>
          <p:nvGrpSpPr>
            <p:cNvPr id="20" name="Group 50"/>
            <p:cNvGrpSpPr/>
            <p:nvPr/>
          </p:nvGrpSpPr>
          <p:grpSpPr>
            <a:xfrm>
              <a:off x="621792" y="2834640"/>
              <a:ext cx="7900416" cy="457200"/>
              <a:chOff x="621792" y="2834640"/>
              <a:chExt cx="7900416" cy="457200"/>
            </a:xfrm>
          </p:grpSpPr>
          <p:sp>
            <p:nvSpPr>
              <p:cNvPr id="23" name="Rectangle 22"/>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6</a:t>
                </a:r>
              </a:p>
            </p:txBody>
          </p:sp>
          <p:sp>
            <p:nvSpPr>
              <p:cNvPr id="24" name="Rectangle 23"/>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26</a:t>
                </a:r>
              </a:p>
            </p:txBody>
          </p:sp>
        </p:grpSp>
        <p:sp>
          <p:nvSpPr>
            <p:cNvPr id="21" name="TextBox 20"/>
            <p:cNvSpPr txBox="1"/>
            <p:nvPr/>
          </p:nvSpPr>
          <p:spPr>
            <a:xfrm>
              <a:off x="351069" y="24688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22" name="TextBox 21"/>
            <p:cNvSpPr txBox="1"/>
            <p:nvPr/>
          </p:nvSpPr>
          <p:spPr>
            <a:xfrm>
              <a:off x="8331927" y="24688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grpSp>
        <p:nvGrpSpPr>
          <p:cNvPr id="27" name="Group 26"/>
          <p:cNvGrpSpPr/>
          <p:nvPr/>
        </p:nvGrpSpPr>
        <p:grpSpPr>
          <a:xfrm>
            <a:off x="393192" y="3154680"/>
            <a:ext cx="8349870" cy="822960"/>
            <a:chOff x="351069" y="2468880"/>
            <a:chExt cx="8349870" cy="822960"/>
          </a:xfrm>
        </p:grpSpPr>
        <p:grpSp>
          <p:nvGrpSpPr>
            <p:cNvPr id="28" name="Group 50"/>
            <p:cNvGrpSpPr/>
            <p:nvPr/>
          </p:nvGrpSpPr>
          <p:grpSpPr>
            <a:xfrm>
              <a:off x="621792" y="2834640"/>
              <a:ext cx="7900416" cy="457200"/>
              <a:chOff x="621792" y="2834640"/>
              <a:chExt cx="7900416" cy="457200"/>
            </a:xfrm>
          </p:grpSpPr>
          <p:sp>
            <p:nvSpPr>
              <p:cNvPr id="31" name="Rectangle 30"/>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32" name="Rectangle 31"/>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target address</a:t>
                </a:r>
              </a:p>
            </p:txBody>
          </p:sp>
        </p:grpSp>
        <p:sp>
          <p:nvSpPr>
            <p:cNvPr id="29" name="TextBox 28"/>
            <p:cNvSpPr txBox="1"/>
            <p:nvPr/>
          </p:nvSpPr>
          <p:spPr>
            <a:xfrm>
              <a:off x="351069" y="24688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30" name="TextBox 29"/>
            <p:cNvSpPr txBox="1"/>
            <p:nvPr/>
          </p:nvSpPr>
          <p:spPr>
            <a:xfrm>
              <a:off x="8331927" y="24688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spTree>
    <p:extLst>
      <p:ext uri="{BB962C8B-B14F-4D97-AF65-F5344CB8AC3E}">
        <p14:creationId xmlns:p14="http://schemas.microsoft.com/office/powerpoint/2010/main" val="1498216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7190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719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4959" y="1757483"/>
            <a:ext cx="8823663" cy="4643317"/>
          </a:xfrm>
          <a:prstGeom prst="rect">
            <a:avLst/>
          </a:prstGeom>
        </p:spPr>
      </p:pic>
      <p:grpSp>
        <p:nvGrpSpPr>
          <p:cNvPr id="5" name="Group 4"/>
          <p:cNvGrpSpPr/>
          <p:nvPr/>
        </p:nvGrpSpPr>
        <p:grpSpPr>
          <a:xfrm>
            <a:off x="678631" y="281445"/>
            <a:ext cx="8349870" cy="822960"/>
            <a:chOff x="351069" y="2468880"/>
            <a:chExt cx="8349870" cy="822960"/>
          </a:xfrm>
        </p:grpSpPr>
        <p:grpSp>
          <p:nvGrpSpPr>
            <p:cNvPr id="6" name="Group 50"/>
            <p:cNvGrpSpPr/>
            <p:nvPr/>
          </p:nvGrpSpPr>
          <p:grpSpPr>
            <a:xfrm>
              <a:off x="621792" y="2834640"/>
              <a:ext cx="7900416" cy="457200"/>
              <a:chOff x="621792" y="2834640"/>
              <a:chExt cx="7900416" cy="457200"/>
            </a:xfrm>
          </p:grpSpPr>
          <p:sp>
            <p:nvSpPr>
              <p:cNvPr id="9" name="Rectangle 8"/>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6</a:t>
                </a:r>
              </a:p>
            </p:txBody>
          </p:sp>
          <p:sp>
            <p:nvSpPr>
              <p:cNvPr id="10" name="Rectangle 9"/>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26</a:t>
                </a:r>
              </a:p>
            </p:txBody>
          </p:sp>
        </p:grpSp>
        <p:sp>
          <p:nvSpPr>
            <p:cNvPr id="7" name="TextBox 6"/>
            <p:cNvSpPr txBox="1"/>
            <p:nvPr/>
          </p:nvSpPr>
          <p:spPr>
            <a:xfrm>
              <a:off x="351069" y="2468880"/>
              <a:ext cx="553357" cy="461665"/>
            </a:xfrm>
            <a:prstGeom prst="rect">
              <a:avLst/>
            </a:prstGeom>
            <a:noFill/>
          </p:spPr>
          <p:txBody>
            <a:bodyPr wrap="none" rtlCol="0">
              <a:spAutoFit/>
            </a:bodyPr>
            <a:lstStyle/>
            <a:p>
              <a:pPr algn="ctr"/>
              <a:r>
                <a:rPr lang="en-US" sz="2400" dirty="0">
                  <a:latin typeface="Courier New" pitchFamily="49" charset="0"/>
                  <a:cs typeface="Courier New" pitchFamily="49" charset="0"/>
                </a:rPr>
                <a:t>31</a:t>
              </a:r>
            </a:p>
          </p:txBody>
        </p:sp>
        <p:sp>
          <p:nvSpPr>
            <p:cNvPr id="8" name="TextBox 7"/>
            <p:cNvSpPr txBox="1"/>
            <p:nvPr/>
          </p:nvSpPr>
          <p:spPr>
            <a:xfrm>
              <a:off x="8331927" y="2468880"/>
              <a:ext cx="369012" cy="461665"/>
            </a:xfrm>
            <a:prstGeom prst="rect">
              <a:avLst/>
            </a:prstGeom>
            <a:noFill/>
          </p:spPr>
          <p:txBody>
            <a:bodyPr wrap="none" rtlCol="0">
              <a:spAutoFit/>
            </a:bodyPr>
            <a:lstStyle/>
            <a:p>
              <a:r>
                <a:rPr lang="en-US" sz="2400" dirty="0">
                  <a:latin typeface="Courier New" pitchFamily="49" charset="0"/>
                  <a:cs typeface="Courier New" pitchFamily="49" charset="0"/>
                </a:rPr>
                <a:t>0</a:t>
              </a:r>
            </a:p>
          </p:txBody>
        </p:sp>
      </p:grpSp>
    </p:spTree>
    <p:extLst>
      <p:ext uri="{BB962C8B-B14F-4D97-AF65-F5344CB8AC3E}">
        <p14:creationId xmlns:p14="http://schemas.microsoft.com/office/powerpoint/2010/main" val="20387945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79226" y="1"/>
            <a:ext cx="3081647" cy="534390"/>
          </a:xfrm>
        </p:spPr>
        <p:txBody>
          <a:bodyPr>
            <a:normAutofit/>
          </a:bodyPr>
          <a:lstStyle/>
          <a:p>
            <a:r>
              <a:rPr lang="en-US" sz="2400" dirty="0">
                <a:solidFill>
                  <a:schemeClr val="accent1"/>
                </a:solidFill>
              </a:rPr>
              <a:t>J-Format Instructions</a:t>
            </a:r>
          </a:p>
        </p:txBody>
      </p:sp>
      <p:sp>
        <p:nvSpPr>
          <p:cNvPr id="2174979" name="Rectangle 3"/>
          <p:cNvSpPr>
            <a:spLocks noGrp="1" noChangeArrowheads="1"/>
          </p:cNvSpPr>
          <p:nvPr>
            <p:ph idx="1"/>
          </p:nvPr>
        </p:nvSpPr>
        <p:spPr>
          <a:xfrm>
            <a:off x="95002" y="82374"/>
            <a:ext cx="8698675" cy="3828329"/>
          </a:xfrm>
        </p:spPr>
        <p:txBody>
          <a:bodyPr>
            <a:normAutofit/>
          </a:bodyPr>
          <a:lstStyle/>
          <a:p>
            <a:r>
              <a:rPr lang="en-US" dirty="0"/>
              <a:t>Jump instruction:</a:t>
            </a:r>
          </a:p>
          <a:p>
            <a:pPr lvl="1"/>
            <a:r>
              <a:rPr lang="en-US" dirty="0">
                <a:solidFill>
                  <a:srgbClr val="FF0000"/>
                </a:solidFill>
              </a:rPr>
              <a:t>New PC = { (PC+4)[31..28], target address, 0b00 }</a:t>
            </a:r>
          </a:p>
          <a:p>
            <a:r>
              <a:rPr lang="en-US" dirty="0"/>
              <a:t>Notes: </a:t>
            </a:r>
          </a:p>
          <a:p>
            <a:pPr lvl="1"/>
            <a:r>
              <a:rPr lang="en-US" dirty="0"/>
              <a:t>{ , , } means concatenation</a:t>
            </a:r>
            <a:br>
              <a:rPr lang="en-US" dirty="0"/>
            </a:br>
            <a:r>
              <a:rPr lang="en-US" dirty="0"/>
              <a:t>{ 4 bits , 26 bits , 2 bits } = 32 bit address</a:t>
            </a:r>
          </a:p>
          <a:p>
            <a:pPr lvl="1"/>
            <a:r>
              <a:rPr lang="en-US" dirty="0"/>
              <a:t>Array indexing:  [31..28] means highest 4 bits</a:t>
            </a:r>
          </a:p>
          <a:p>
            <a:pPr lvl="1"/>
            <a:r>
              <a:rPr lang="en-US" dirty="0"/>
              <a:t>For hardware reasons, use PC+4 instead of PC</a:t>
            </a:r>
          </a:p>
        </p:txBody>
      </p:sp>
      <p:sp>
        <p:nvSpPr>
          <p:cNvPr id="5" name="Slide Number Placeholder 4"/>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86</a:t>
            </a:fld>
            <a:endParaRPr lang="en-US"/>
          </a:p>
        </p:txBody>
      </p:sp>
      <p:pic>
        <p:nvPicPr>
          <p:cNvPr id="6" name="Picture 5"/>
          <p:cNvPicPr>
            <a:picLocks noChangeAspect="1"/>
          </p:cNvPicPr>
          <p:nvPr/>
        </p:nvPicPr>
        <p:blipFill>
          <a:blip r:embed="rId2"/>
          <a:stretch>
            <a:fillRect/>
          </a:stretch>
        </p:blipFill>
        <p:spPr>
          <a:xfrm>
            <a:off x="1438685" y="3790193"/>
            <a:ext cx="5570293" cy="2931281"/>
          </a:xfrm>
          <a:prstGeom prst="rect">
            <a:avLst/>
          </a:prstGeom>
        </p:spPr>
      </p:pic>
    </p:spTree>
    <p:extLst>
      <p:ext uri="{BB962C8B-B14F-4D97-AF65-F5344CB8AC3E}">
        <p14:creationId xmlns:p14="http://schemas.microsoft.com/office/powerpoint/2010/main" val="156577443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Summary</a:t>
            </a:r>
          </a:p>
        </p:txBody>
      </p:sp>
      <p:sp>
        <p:nvSpPr>
          <p:cNvPr id="3" name="Content Placeholder 2"/>
          <p:cNvSpPr>
            <a:spLocks noGrp="1"/>
          </p:cNvSpPr>
          <p:nvPr>
            <p:ph idx="1"/>
          </p:nvPr>
        </p:nvSpPr>
        <p:spPr>
          <a:xfrm>
            <a:off x="457200" y="1600199"/>
            <a:ext cx="8229600" cy="4937760"/>
          </a:xfrm>
        </p:spPr>
        <p:txBody>
          <a:bodyPr>
            <a:normAutofit/>
          </a:bodyPr>
          <a:lstStyle/>
          <a:p>
            <a:r>
              <a:rPr lang="en-US" dirty="0"/>
              <a:t>The Stored Program concept is very powerful</a:t>
            </a:r>
          </a:p>
          <a:p>
            <a:pPr lvl="1"/>
            <a:r>
              <a:rPr lang="en-US" dirty="0"/>
              <a:t>Instructions can be treated and manipulated the same way as data in both hardware and software</a:t>
            </a:r>
          </a:p>
          <a:p>
            <a:r>
              <a:rPr lang="en-US" dirty="0">
                <a:solidFill>
                  <a:srgbClr val="FF0000"/>
                </a:solidFill>
              </a:rPr>
              <a:t>MIPS Machine Language Instructions:</a:t>
            </a:r>
            <a:r>
              <a:rPr lang="en-US" dirty="0"/>
              <a:t> </a:t>
            </a:r>
            <a:br>
              <a:rPr lang="en-US" dirty="0"/>
            </a:br>
            <a:br>
              <a:rPr lang="en-US" dirty="0"/>
            </a:br>
            <a:br>
              <a:rPr lang="en-US" dirty="0"/>
            </a:br>
            <a:endParaRPr lang="en-US" dirty="0"/>
          </a:p>
          <a:p>
            <a:pPr>
              <a:spcBef>
                <a:spcPts val="1800"/>
              </a:spcBef>
            </a:pPr>
            <a:r>
              <a:rPr lang="en-US" dirty="0"/>
              <a:t>Branches use PC-relative addressing, </a:t>
            </a:r>
            <a:br>
              <a:rPr lang="en-US" dirty="0"/>
            </a:br>
            <a:r>
              <a:rPr lang="en-US" dirty="0"/>
              <a:t>Jumps use absolute addressing</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87</a:t>
            </a:fld>
            <a:endParaRPr lang="en-US"/>
          </a:p>
        </p:txBody>
      </p:sp>
      <p:grpSp>
        <p:nvGrpSpPr>
          <p:cNvPr id="17" name="Group 16"/>
          <p:cNvGrpSpPr/>
          <p:nvPr/>
        </p:nvGrpSpPr>
        <p:grpSpPr>
          <a:xfrm>
            <a:off x="274320" y="3730752"/>
            <a:ext cx="8449056" cy="492443"/>
            <a:chOff x="274320" y="2633472"/>
            <a:chExt cx="8449056" cy="492443"/>
          </a:xfrm>
        </p:grpSpPr>
        <p:grpSp>
          <p:nvGrpSpPr>
            <p:cNvPr id="7" name="Group 43"/>
            <p:cNvGrpSpPr/>
            <p:nvPr/>
          </p:nvGrpSpPr>
          <p:grpSpPr>
            <a:xfrm>
              <a:off x="822960" y="2651760"/>
              <a:ext cx="7900416" cy="457200"/>
              <a:chOff x="457200" y="4572000"/>
              <a:chExt cx="7900416" cy="457200"/>
            </a:xfrm>
          </p:grpSpPr>
          <p:sp>
            <p:nvSpPr>
              <p:cNvPr id="8" name="Rectangle 7"/>
              <p:cNvSpPr/>
              <p:nvPr/>
            </p:nvSpPr>
            <p:spPr>
              <a:xfrm>
                <a:off x="457200"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9" name="Rectangle 8"/>
              <p:cNvSpPr/>
              <p:nvPr/>
            </p:nvSpPr>
            <p:spPr>
              <a:xfrm>
                <a:off x="6876288" y="457200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funct</a:t>
                </a:r>
                <a:endParaRPr lang="en-US" sz="2800" dirty="0">
                  <a:solidFill>
                    <a:schemeClr val="tx1"/>
                  </a:solidFill>
                  <a:latin typeface="Courier New" pitchFamily="49" charset="0"/>
                  <a:cs typeface="Courier New" pitchFamily="49" charset="0"/>
                </a:endParaRPr>
              </a:p>
            </p:txBody>
          </p:sp>
          <p:sp>
            <p:nvSpPr>
              <p:cNvPr id="10" name="Rectangle 9"/>
              <p:cNvSpPr/>
              <p:nvPr/>
            </p:nvSpPr>
            <p:spPr>
              <a:xfrm>
                <a:off x="193852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11" name="Rectangle 10"/>
              <p:cNvSpPr/>
              <p:nvPr/>
            </p:nvSpPr>
            <p:spPr>
              <a:xfrm>
                <a:off x="317296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12" name="Rectangle 11"/>
              <p:cNvSpPr/>
              <p:nvPr/>
            </p:nvSpPr>
            <p:spPr>
              <a:xfrm>
                <a:off x="440740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rd</a:t>
                </a:r>
              </a:p>
            </p:txBody>
          </p:sp>
          <p:sp>
            <p:nvSpPr>
              <p:cNvPr id="13" name="Rectangle 12"/>
              <p:cNvSpPr/>
              <p:nvPr/>
            </p:nvSpPr>
            <p:spPr>
              <a:xfrm>
                <a:off x="5641848" y="457200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800" dirty="0" err="1">
                    <a:solidFill>
                      <a:schemeClr val="tx1"/>
                    </a:solidFill>
                    <a:latin typeface="Courier New" pitchFamily="49" charset="0"/>
                    <a:cs typeface="Courier New" pitchFamily="49" charset="0"/>
                  </a:rPr>
                  <a:t>shamt</a:t>
                </a:r>
                <a:endParaRPr lang="en-US" sz="2800" dirty="0">
                  <a:solidFill>
                    <a:schemeClr val="tx1"/>
                  </a:solidFill>
                  <a:latin typeface="Courier New" pitchFamily="49" charset="0"/>
                  <a:cs typeface="Courier New" pitchFamily="49" charset="0"/>
                </a:endParaRPr>
              </a:p>
            </p:txBody>
          </p:sp>
        </p:grpSp>
        <p:sp>
          <p:nvSpPr>
            <p:cNvPr id="28" name="TextBox 27"/>
            <p:cNvSpPr txBox="1"/>
            <p:nvPr/>
          </p:nvSpPr>
          <p:spPr>
            <a:xfrm>
              <a:off x="274320" y="2633472"/>
              <a:ext cx="548640" cy="492443"/>
            </a:xfrm>
            <a:prstGeom prst="rect">
              <a:avLst/>
            </a:prstGeom>
            <a:noFill/>
          </p:spPr>
          <p:txBody>
            <a:bodyPr wrap="none" tIns="0" bIns="0" rtlCol="0">
              <a:spAutoFit/>
            </a:bodyPr>
            <a:lstStyle/>
            <a:p>
              <a:pPr algn="r"/>
              <a:r>
                <a:rPr lang="en-US" sz="3200" b="1" dirty="0"/>
                <a:t>R:</a:t>
              </a:r>
            </a:p>
          </p:txBody>
        </p:sp>
      </p:grpSp>
      <p:grpSp>
        <p:nvGrpSpPr>
          <p:cNvPr id="16" name="Group 15"/>
          <p:cNvGrpSpPr/>
          <p:nvPr/>
        </p:nvGrpSpPr>
        <p:grpSpPr>
          <a:xfrm>
            <a:off x="365760" y="4279392"/>
            <a:ext cx="8357616" cy="492443"/>
            <a:chOff x="365760" y="3182112"/>
            <a:chExt cx="8357616" cy="492443"/>
          </a:xfrm>
        </p:grpSpPr>
        <p:grpSp>
          <p:nvGrpSpPr>
            <p:cNvPr id="15" name="Group 50"/>
            <p:cNvGrpSpPr/>
            <p:nvPr/>
          </p:nvGrpSpPr>
          <p:grpSpPr>
            <a:xfrm>
              <a:off x="822960" y="3200400"/>
              <a:ext cx="7900416" cy="457200"/>
              <a:chOff x="621792" y="2834640"/>
              <a:chExt cx="7900416" cy="457200"/>
            </a:xfrm>
          </p:grpSpPr>
          <p:sp>
            <p:nvSpPr>
              <p:cNvPr id="18" name="Rectangle 17"/>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19" name="Rectangle 18"/>
              <p:cNvSpPr/>
              <p:nvPr/>
            </p:nvSpPr>
            <p:spPr>
              <a:xfrm>
                <a:off x="210312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rs</a:t>
                </a:r>
                <a:endParaRPr lang="en-US" sz="2800" dirty="0">
                  <a:solidFill>
                    <a:schemeClr val="tx1"/>
                  </a:solidFill>
                  <a:latin typeface="Courier New" pitchFamily="49" charset="0"/>
                  <a:cs typeface="Courier New" pitchFamily="49" charset="0"/>
                </a:endParaRPr>
              </a:p>
            </p:txBody>
          </p:sp>
          <p:sp>
            <p:nvSpPr>
              <p:cNvPr id="20" name="Rectangle 19"/>
              <p:cNvSpPr/>
              <p:nvPr/>
            </p:nvSpPr>
            <p:spPr>
              <a:xfrm>
                <a:off x="3337560" y="2834640"/>
                <a:ext cx="1234440"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rt</a:t>
                </a:r>
                <a:endParaRPr lang="en-US" sz="2800" dirty="0">
                  <a:solidFill>
                    <a:schemeClr val="tx1"/>
                  </a:solidFill>
                  <a:latin typeface="Courier New" pitchFamily="49" charset="0"/>
                  <a:cs typeface="Courier New" pitchFamily="49" charset="0"/>
                </a:endParaRPr>
              </a:p>
            </p:txBody>
          </p:sp>
          <p:sp>
            <p:nvSpPr>
              <p:cNvPr id="21" name="Rectangle 20"/>
              <p:cNvSpPr/>
              <p:nvPr/>
            </p:nvSpPr>
            <p:spPr>
              <a:xfrm>
                <a:off x="4572000" y="2834640"/>
                <a:ext cx="395020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immediate</a:t>
                </a:r>
              </a:p>
            </p:txBody>
          </p:sp>
        </p:grpSp>
        <p:sp>
          <p:nvSpPr>
            <p:cNvPr id="29" name="TextBox 28"/>
            <p:cNvSpPr txBox="1"/>
            <p:nvPr/>
          </p:nvSpPr>
          <p:spPr>
            <a:xfrm>
              <a:off x="365760" y="3182112"/>
              <a:ext cx="457200" cy="492443"/>
            </a:xfrm>
            <a:prstGeom prst="rect">
              <a:avLst/>
            </a:prstGeom>
            <a:noFill/>
          </p:spPr>
          <p:txBody>
            <a:bodyPr wrap="none" tIns="0" bIns="0" rtlCol="0">
              <a:spAutoFit/>
            </a:bodyPr>
            <a:lstStyle/>
            <a:p>
              <a:pPr algn="r"/>
              <a:r>
                <a:rPr lang="en-US" sz="3200" b="1" dirty="0"/>
                <a:t>I:</a:t>
              </a:r>
            </a:p>
          </p:txBody>
        </p:sp>
      </p:grpSp>
      <p:grpSp>
        <p:nvGrpSpPr>
          <p:cNvPr id="14" name="Group 13"/>
          <p:cNvGrpSpPr/>
          <p:nvPr/>
        </p:nvGrpSpPr>
        <p:grpSpPr>
          <a:xfrm>
            <a:off x="365760" y="4828032"/>
            <a:ext cx="8357616" cy="492443"/>
            <a:chOff x="365760" y="3730752"/>
            <a:chExt cx="8357616" cy="492443"/>
          </a:xfrm>
        </p:grpSpPr>
        <p:grpSp>
          <p:nvGrpSpPr>
            <p:cNvPr id="23" name="Group 50"/>
            <p:cNvGrpSpPr/>
            <p:nvPr/>
          </p:nvGrpSpPr>
          <p:grpSpPr>
            <a:xfrm>
              <a:off x="822960" y="3749040"/>
              <a:ext cx="7900416" cy="457200"/>
              <a:chOff x="621792" y="2834640"/>
              <a:chExt cx="7900416" cy="457200"/>
            </a:xfrm>
          </p:grpSpPr>
          <p:sp>
            <p:nvSpPr>
              <p:cNvPr id="26" name="Rectangle 25"/>
              <p:cNvSpPr/>
              <p:nvPr/>
            </p:nvSpPr>
            <p:spPr>
              <a:xfrm>
                <a:off x="621792" y="2834640"/>
                <a:ext cx="148132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solidFill>
                      <a:schemeClr val="tx1"/>
                    </a:solidFill>
                    <a:latin typeface="Courier New" pitchFamily="49" charset="0"/>
                    <a:cs typeface="Courier New" pitchFamily="49" charset="0"/>
                  </a:rPr>
                  <a:t>opcode</a:t>
                </a:r>
                <a:endParaRPr lang="en-US" sz="2800" dirty="0">
                  <a:solidFill>
                    <a:schemeClr val="tx1"/>
                  </a:solidFill>
                  <a:latin typeface="Courier New" pitchFamily="49" charset="0"/>
                  <a:cs typeface="Courier New" pitchFamily="49" charset="0"/>
                </a:endParaRPr>
              </a:p>
            </p:txBody>
          </p:sp>
          <p:sp>
            <p:nvSpPr>
              <p:cNvPr id="27" name="Rectangle 26"/>
              <p:cNvSpPr/>
              <p:nvPr/>
            </p:nvSpPr>
            <p:spPr>
              <a:xfrm>
                <a:off x="2103120" y="2834640"/>
                <a:ext cx="6419088" cy="4572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Courier New" pitchFamily="49" charset="0"/>
                    <a:cs typeface="Courier New" pitchFamily="49" charset="0"/>
                  </a:rPr>
                  <a:t>target address</a:t>
                </a:r>
              </a:p>
            </p:txBody>
          </p:sp>
        </p:grpSp>
        <p:sp>
          <p:nvSpPr>
            <p:cNvPr id="30" name="TextBox 29"/>
            <p:cNvSpPr txBox="1"/>
            <p:nvPr/>
          </p:nvSpPr>
          <p:spPr>
            <a:xfrm>
              <a:off x="365760" y="3730752"/>
              <a:ext cx="457200" cy="492443"/>
            </a:xfrm>
            <a:prstGeom prst="rect">
              <a:avLst/>
            </a:prstGeom>
            <a:noFill/>
          </p:spPr>
          <p:txBody>
            <a:bodyPr wrap="none" tIns="0" bIns="0" rtlCol="0">
              <a:spAutoFit/>
            </a:bodyPr>
            <a:lstStyle/>
            <a:p>
              <a:pPr algn="r"/>
              <a:r>
                <a:rPr lang="en-US" sz="3200" b="1" dirty="0"/>
                <a:t>J:</a:t>
              </a:r>
            </a:p>
          </p:txBody>
        </p:sp>
      </p:grpSp>
    </p:spTree>
    <p:extLst>
      <p:ext uri="{BB962C8B-B14F-4D97-AF65-F5344CB8AC3E}">
        <p14:creationId xmlns:p14="http://schemas.microsoft.com/office/powerpoint/2010/main" val="10435295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solidFill>
              </a:rPr>
              <a:t>Assembly Practice</a:t>
            </a:r>
            <a:endParaRPr lang="en-US" dirty="0"/>
          </a:p>
        </p:txBody>
      </p:sp>
      <p:sp>
        <p:nvSpPr>
          <p:cNvPr id="3" name="Content Placeholder 2"/>
          <p:cNvSpPr>
            <a:spLocks noGrp="1"/>
          </p:cNvSpPr>
          <p:nvPr>
            <p:ph idx="1"/>
          </p:nvPr>
        </p:nvSpPr>
        <p:spPr>
          <a:xfrm>
            <a:off x="457200" y="1600199"/>
            <a:ext cx="8229600" cy="4937760"/>
          </a:xfrm>
        </p:spPr>
        <p:txBody>
          <a:bodyPr>
            <a:normAutofit fontScale="92500" lnSpcReduction="20000"/>
          </a:bodyPr>
          <a:lstStyle/>
          <a:p>
            <a:r>
              <a:rPr lang="en-US" dirty="0"/>
              <a:t>Assembly is the process of converting assembly instructions into machine code</a:t>
            </a:r>
          </a:p>
          <a:p>
            <a:r>
              <a:rPr lang="en-US" dirty="0"/>
              <a:t>On the following slides, there are 6-lines of assembly code, along with space for the machine code</a:t>
            </a:r>
          </a:p>
          <a:p>
            <a:r>
              <a:rPr lang="en-US" dirty="0"/>
              <a:t>For each instruction, </a:t>
            </a:r>
          </a:p>
          <a:p>
            <a:pPr marL="971550" lvl="1" indent="-514350">
              <a:buFont typeface="+mj-lt"/>
              <a:buAutoNum type="arabicParenR"/>
            </a:pPr>
            <a:r>
              <a:rPr lang="en-US" dirty="0"/>
              <a:t>Identify the instruction type (R/I/J)</a:t>
            </a:r>
          </a:p>
          <a:p>
            <a:pPr marL="971550" lvl="1" indent="-514350">
              <a:buFont typeface="+mj-lt"/>
              <a:buAutoNum type="arabicParenR"/>
            </a:pPr>
            <a:r>
              <a:rPr lang="en-US" dirty="0"/>
              <a:t>Break the space into the proper fields</a:t>
            </a:r>
          </a:p>
          <a:p>
            <a:pPr marL="971550" lvl="1" indent="-514350">
              <a:buFont typeface="+mj-lt"/>
              <a:buAutoNum type="arabicParenR"/>
            </a:pPr>
            <a:r>
              <a:rPr lang="en-US" dirty="0"/>
              <a:t>Write field values in decimal</a:t>
            </a:r>
          </a:p>
          <a:p>
            <a:pPr marL="971550" lvl="1" indent="-514350">
              <a:buFont typeface="+mj-lt"/>
              <a:buAutoNum type="arabicParenR"/>
            </a:pPr>
            <a:r>
              <a:rPr lang="en-US" dirty="0"/>
              <a:t>Convert fields to binary</a:t>
            </a:r>
          </a:p>
          <a:p>
            <a:pPr marL="971550" lvl="1" indent="-514350">
              <a:buFont typeface="+mj-lt"/>
              <a:buAutoNum type="arabicParenR"/>
            </a:pPr>
            <a:r>
              <a:rPr lang="en-US" dirty="0"/>
              <a:t>Write out the machine code in hex</a:t>
            </a:r>
          </a:p>
          <a:p>
            <a:r>
              <a:rPr lang="en-US" dirty="0"/>
              <a:t>Use your Green Sheet; answers follow</a:t>
            </a:r>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88</a:t>
            </a:fld>
            <a:endParaRPr lang="en-US"/>
          </a:p>
        </p:txBody>
      </p:sp>
    </p:spTree>
    <p:extLst>
      <p:ext uri="{BB962C8B-B14F-4D97-AF65-F5344CB8AC3E}">
        <p14:creationId xmlns:p14="http://schemas.microsoft.com/office/powerpoint/2010/main" val="23970280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Code Questions</a:t>
            </a:r>
          </a:p>
        </p:txBody>
      </p:sp>
      <p:sp>
        <p:nvSpPr>
          <p:cNvPr id="3" name="Content Placeholder 2"/>
          <p:cNvSpPr>
            <a:spLocks noGrp="1"/>
          </p:cNvSpPr>
          <p:nvPr>
            <p:ph idx="1"/>
          </p:nvPr>
        </p:nvSpPr>
        <p:spPr>
          <a:xfrm>
            <a:off x="457200" y="914400"/>
            <a:ext cx="4754880" cy="5852160"/>
          </a:xfrm>
        </p:spPr>
        <p:txBody>
          <a:bodyPr>
            <a:normAutofit lnSpcReduction="10000"/>
          </a:bodyPr>
          <a:lstStyle/>
          <a:p>
            <a:pPr>
              <a:buNone/>
              <a:tabLst>
                <a:tab pos="863600" algn="l"/>
              </a:tabLst>
            </a:pPr>
            <a:r>
              <a:rPr lang="en-US" sz="2400" b="1" dirty="0" err="1">
                <a:latin typeface="Courier New" pitchFamily="49" charset="0"/>
                <a:cs typeface="Courier New" pitchFamily="49" charset="0"/>
              </a:rPr>
              <a:t>Addr</a:t>
            </a:r>
            <a:r>
              <a:rPr lang="en-US" sz="2400" b="1" dirty="0">
                <a:latin typeface="Courier New" pitchFamily="49" charset="0"/>
                <a:cs typeface="Courier New" pitchFamily="49" charset="0"/>
              </a:rPr>
              <a:t>  Instruction</a:t>
            </a:r>
          </a:p>
          <a:p>
            <a:pPr>
              <a:buNone/>
              <a:tabLst>
                <a:tab pos="863600" algn="l"/>
              </a:tabLst>
            </a:pPr>
            <a:r>
              <a:rPr lang="en-US" sz="2400" dirty="0">
                <a:latin typeface="Courier New" pitchFamily="49" charset="0"/>
                <a:cs typeface="Courier New" pitchFamily="49" charset="0"/>
              </a:rPr>
              <a:t> 800  Loop: </a:t>
            </a:r>
            <a:r>
              <a:rPr lang="en-US" sz="2400" dirty="0" err="1">
                <a:latin typeface="Courier New" pitchFamily="49" charset="0"/>
                <a:cs typeface="Courier New" pitchFamily="49" charset="0"/>
              </a:rPr>
              <a:t>sll</a:t>
            </a:r>
            <a:r>
              <a:rPr lang="en-US" sz="2400" dirty="0">
                <a:latin typeface="Courier New" pitchFamily="49" charset="0"/>
                <a:cs typeface="Courier New" pitchFamily="49" charset="0"/>
              </a:rPr>
              <a:t> $t1,$s3,2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804  </a:t>
            </a:r>
            <a:r>
              <a:rPr lang="en-US" sz="2400" dirty="0" err="1">
                <a:latin typeface="Courier New" pitchFamily="49" charset="0"/>
                <a:cs typeface="Courier New" pitchFamily="49" charset="0"/>
              </a:rPr>
              <a:t>addu</a:t>
            </a:r>
            <a:r>
              <a:rPr lang="en-US" sz="2400" dirty="0">
                <a:latin typeface="Courier New" pitchFamily="49" charset="0"/>
                <a:cs typeface="Courier New" pitchFamily="49" charset="0"/>
              </a:rPr>
              <a:t>  $t1,$t1,$s6</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808  </a:t>
            </a:r>
            <a:r>
              <a:rPr lang="en-US" sz="2400" dirty="0" err="1">
                <a:latin typeface="Courier New" pitchFamily="49" charset="0"/>
                <a:cs typeface="Courier New" pitchFamily="49" charset="0"/>
              </a:rPr>
              <a:t>lw</a:t>
            </a:r>
            <a:r>
              <a:rPr lang="en-US" sz="2400" dirty="0">
                <a:latin typeface="Courier New" pitchFamily="49" charset="0"/>
                <a:cs typeface="Courier New" pitchFamily="49" charset="0"/>
              </a:rPr>
              <a:t>    $t0,0($t1)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812  </a:t>
            </a:r>
            <a:r>
              <a:rPr lang="en-US" sz="2400" dirty="0" err="1">
                <a:latin typeface="Courier New" pitchFamily="49" charset="0"/>
                <a:cs typeface="Courier New" pitchFamily="49" charset="0"/>
              </a:rPr>
              <a:t>beq</a:t>
            </a:r>
            <a:r>
              <a:rPr lang="en-US" sz="2400" dirty="0">
                <a:latin typeface="Courier New" pitchFamily="49" charset="0"/>
                <a:cs typeface="Courier New" pitchFamily="49" charset="0"/>
              </a:rPr>
              <a:t>   $t0,$s5, Exit</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816  </a:t>
            </a:r>
            <a:r>
              <a:rPr lang="en-US" sz="2400" dirty="0" err="1">
                <a:latin typeface="Courier New" pitchFamily="49" charset="0"/>
                <a:cs typeface="Courier New" pitchFamily="49" charset="0"/>
              </a:rPr>
              <a:t>addiu</a:t>
            </a:r>
            <a:r>
              <a:rPr lang="en-US" sz="2400" dirty="0">
                <a:latin typeface="Courier New" pitchFamily="49" charset="0"/>
                <a:cs typeface="Courier New" pitchFamily="49" charset="0"/>
              </a:rPr>
              <a:t> $s3,$s3,1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820  j     Loop</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Exit: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89</a:t>
            </a:fld>
            <a:endParaRPr lang="en-US"/>
          </a:p>
        </p:txBody>
      </p:sp>
      <p:sp>
        <p:nvSpPr>
          <p:cNvPr id="40" name="TextBox 39"/>
          <p:cNvSpPr txBox="1"/>
          <p:nvPr/>
        </p:nvSpPr>
        <p:spPr>
          <a:xfrm>
            <a:off x="5212080" y="914400"/>
            <a:ext cx="3749040" cy="5532120"/>
          </a:xfrm>
          <a:prstGeom prst="rect">
            <a:avLst/>
          </a:prstGeom>
          <a:solidFill>
            <a:schemeClr val="bg1"/>
          </a:solidFill>
        </p:spPr>
        <p:txBody>
          <a:bodyPr wrap="square" rtlCol="0">
            <a:noAutofit/>
          </a:bodyPr>
          <a:lstStyle/>
          <a:p>
            <a:r>
              <a:rPr lang="en-US" sz="2000" b="1" dirty="0"/>
              <a:t>Material from past lectures:</a:t>
            </a:r>
          </a:p>
          <a:p>
            <a:r>
              <a:rPr lang="en-US" sz="2000" dirty="0"/>
              <a:t>What type of C variable is probably stored in $s6?</a:t>
            </a:r>
          </a:p>
          <a:p>
            <a:endParaRPr lang="en-US" sz="2000" dirty="0">
              <a:solidFill>
                <a:srgbClr val="FF0000"/>
              </a:solidFill>
            </a:endParaRPr>
          </a:p>
          <a:p>
            <a:endParaRPr lang="en-US" sz="2000" dirty="0"/>
          </a:p>
          <a:p>
            <a:r>
              <a:rPr lang="en-US" sz="2000" dirty="0"/>
              <a:t>Write an equivalent C loop using a</a:t>
            </a:r>
            <a:r>
              <a:rPr lang="en-US" sz="2000" dirty="0">
                <a:sym typeface="Wingdings" pitchFamily="2" charset="2"/>
              </a:rPr>
              <a:t>$s3, b$s5, c$s6. Define variable types (assume they are initialized somewhere) and feel free to introduce other variables as you like.</a:t>
            </a:r>
          </a:p>
          <a:p>
            <a:endParaRPr lang="en-US" sz="2000" dirty="0">
              <a:solidFill>
                <a:srgbClr val="FF0000"/>
              </a:solidFill>
              <a:sym typeface="Wingdings" pitchFamily="2" charset="2"/>
            </a:endParaRPr>
          </a:p>
          <a:p>
            <a:endParaRPr lang="en-US" sz="2000" dirty="0">
              <a:solidFill>
                <a:srgbClr val="FF0000"/>
              </a:solidFill>
              <a:sym typeface="Wingdings" pitchFamily="2" charset="2"/>
            </a:endParaRPr>
          </a:p>
          <a:p>
            <a:endParaRPr lang="en-US" sz="2000" dirty="0">
              <a:solidFill>
                <a:srgbClr val="FF0000"/>
              </a:solidFill>
              <a:sym typeface="Wingdings" pitchFamily="2" charset="2"/>
            </a:endParaRPr>
          </a:p>
          <a:p>
            <a:endParaRPr lang="en-US" sz="2000" dirty="0">
              <a:sym typeface="Wingdings" pitchFamily="2" charset="2"/>
            </a:endParaRPr>
          </a:p>
          <a:p>
            <a:r>
              <a:rPr lang="en-US" sz="2000" dirty="0"/>
              <a:t>In English, what does this loop do?</a:t>
            </a:r>
          </a:p>
        </p:txBody>
      </p:sp>
    </p:spTree>
    <p:extLst>
      <p:ext uri="{BB962C8B-B14F-4D97-AF65-F5344CB8AC3E}">
        <p14:creationId xmlns:p14="http://schemas.microsoft.com/office/powerpoint/2010/main" val="232449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1" y="995865"/>
            <a:ext cx="8325386" cy="460252"/>
          </a:xfrm>
        </p:spPr>
        <p:txBody>
          <a:bodyPr>
            <a:normAutofit fontScale="90000"/>
          </a:bodyPr>
          <a:lstStyle/>
          <a:p>
            <a:r>
              <a:rPr lang="en-US" dirty="0"/>
              <a:t>Background of RISC</a:t>
            </a:r>
          </a:p>
        </p:txBody>
      </p:sp>
      <p:sp>
        <p:nvSpPr>
          <p:cNvPr id="3" name="Content Placeholder 2"/>
          <p:cNvSpPr>
            <a:spLocks noGrp="1"/>
          </p:cNvSpPr>
          <p:nvPr>
            <p:ph idx="1"/>
          </p:nvPr>
        </p:nvSpPr>
        <p:spPr>
          <a:xfrm>
            <a:off x="338071" y="1639642"/>
            <a:ext cx="7074123" cy="4221050"/>
          </a:xfrm>
        </p:spPr>
        <p:txBody>
          <a:bodyPr>
            <a:normAutofit fontScale="62500" lnSpcReduction="20000"/>
          </a:bodyPr>
          <a:lstStyle/>
          <a:p>
            <a:pPr algn="just">
              <a:lnSpc>
                <a:spcPct val="150000"/>
              </a:lnSpc>
            </a:pPr>
            <a:r>
              <a:rPr lang="en-US" dirty="0">
                <a:highlight>
                  <a:srgbClr val="FFFF00"/>
                </a:highlight>
              </a:rPr>
              <a:t>John </a:t>
            </a:r>
            <a:r>
              <a:rPr lang="en-US" dirty="0" err="1">
                <a:highlight>
                  <a:srgbClr val="FFFF00"/>
                </a:highlight>
              </a:rPr>
              <a:t>Cocke</a:t>
            </a:r>
            <a:r>
              <a:rPr lang="en-US" dirty="0">
                <a:highlight>
                  <a:srgbClr val="FFFF00"/>
                </a:highlight>
              </a:rPr>
              <a:t> </a:t>
            </a:r>
            <a:r>
              <a:rPr lang="en-US" dirty="0"/>
              <a:t>and his colleagues developed simpler ISAs and compilers for minicomputers. As an experiment, they retargeted their research compilers to use only the simple register-register operations and load-store data transfers of the IBM 360 ISA, avoiding the more complicated instructions. They found that programs ran up to three times faster using the simple subset.</a:t>
            </a:r>
          </a:p>
          <a:p>
            <a:pPr>
              <a:lnSpc>
                <a:spcPct val="150000"/>
              </a:lnSpc>
            </a:pPr>
            <a:r>
              <a:rPr lang="en-US" dirty="0" err="1">
                <a:highlight>
                  <a:srgbClr val="FFFF00"/>
                </a:highlight>
              </a:rPr>
              <a:t>Emer</a:t>
            </a:r>
            <a:r>
              <a:rPr lang="en-US" dirty="0">
                <a:highlight>
                  <a:srgbClr val="FFFF00"/>
                </a:highlight>
              </a:rPr>
              <a:t> and Clark found 20% of the VAX instructions needed 60% of the microcode and represented only 0.2% of the execution time.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1073" y="1851186"/>
            <a:ext cx="1428750" cy="178593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3344" y="4032194"/>
            <a:ext cx="889850" cy="130730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1489" y="4032193"/>
            <a:ext cx="875763" cy="1316039"/>
          </a:xfrm>
          <a:prstGeom prst="rect">
            <a:avLst/>
          </a:prstGeom>
        </p:spPr>
      </p:pic>
    </p:spTree>
    <p:extLst>
      <p:ext uri="{BB962C8B-B14F-4D97-AF65-F5344CB8AC3E}">
        <p14:creationId xmlns:p14="http://schemas.microsoft.com/office/powerpoint/2010/main" val="3047171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Code Questions</a:t>
            </a:r>
          </a:p>
        </p:txBody>
      </p:sp>
      <p:sp>
        <p:nvSpPr>
          <p:cNvPr id="3" name="Content Placeholder 2"/>
          <p:cNvSpPr>
            <a:spLocks noGrp="1"/>
          </p:cNvSpPr>
          <p:nvPr>
            <p:ph idx="1"/>
          </p:nvPr>
        </p:nvSpPr>
        <p:spPr>
          <a:xfrm>
            <a:off x="457200" y="914400"/>
            <a:ext cx="4754880" cy="5852160"/>
          </a:xfrm>
        </p:spPr>
        <p:txBody>
          <a:bodyPr>
            <a:normAutofit lnSpcReduction="10000"/>
          </a:bodyPr>
          <a:lstStyle/>
          <a:p>
            <a:pPr>
              <a:buNone/>
              <a:tabLst>
                <a:tab pos="863600" algn="l"/>
              </a:tabLst>
            </a:pPr>
            <a:r>
              <a:rPr lang="en-US" sz="2400" b="1" dirty="0" err="1">
                <a:latin typeface="Courier New" pitchFamily="49" charset="0"/>
                <a:cs typeface="Courier New" pitchFamily="49" charset="0"/>
              </a:rPr>
              <a:t>Addr</a:t>
            </a:r>
            <a:r>
              <a:rPr lang="en-US" sz="2400" b="1" dirty="0">
                <a:latin typeface="Courier New" pitchFamily="49" charset="0"/>
                <a:cs typeface="Courier New" pitchFamily="49" charset="0"/>
              </a:rPr>
              <a:t>  Instruction</a:t>
            </a:r>
          </a:p>
          <a:p>
            <a:pPr>
              <a:buNone/>
              <a:tabLst>
                <a:tab pos="863600" algn="l"/>
              </a:tabLst>
            </a:pPr>
            <a:r>
              <a:rPr lang="en-US" sz="2400" dirty="0">
                <a:latin typeface="Courier New" pitchFamily="49" charset="0"/>
                <a:cs typeface="Courier New" pitchFamily="49" charset="0"/>
              </a:rPr>
              <a:t> 800  Loop: </a:t>
            </a:r>
            <a:r>
              <a:rPr lang="en-US" sz="2400" dirty="0" err="1">
                <a:latin typeface="Courier New" pitchFamily="49" charset="0"/>
                <a:cs typeface="Courier New" pitchFamily="49" charset="0"/>
              </a:rPr>
              <a:t>sll</a:t>
            </a:r>
            <a:r>
              <a:rPr lang="en-US" sz="2400" dirty="0">
                <a:latin typeface="Courier New" pitchFamily="49" charset="0"/>
                <a:cs typeface="Courier New" pitchFamily="49" charset="0"/>
              </a:rPr>
              <a:t> $t1,$s3,2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804  </a:t>
            </a:r>
            <a:r>
              <a:rPr lang="en-US" sz="2400" dirty="0" err="1">
                <a:latin typeface="Courier New" pitchFamily="49" charset="0"/>
                <a:cs typeface="Courier New" pitchFamily="49" charset="0"/>
              </a:rPr>
              <a:t>addu</a:t>
            </a:r>
            <a:r>
              <a:rPr lang="en-US" sz="2400" dirty="0">
                <a:latin typeface="Courier New" pitchFamily="49" charset="0"/>
                <a:cs typeface="Courier New" pitchFamily="49" charset="0"/>
              </a:rPr>
              <a:t>  $t1,$t1,$s6</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808  </a:t>
            </a:r>
            <a:r>
              <a:rPr lang="en-US" sz="2400" dirty="0" err="1">
                <a:latin typeface="Courier New" pitchFamily="49" charset="0"/>
                <a:cs typeface="Courier New" pitchFamily="49" charset="0"/>
              </a:rPr>
              <a:t>lw</a:t>
            </a:r>
            <a:r>
              <a:rPr lang="en-US" sz="2400" dirty="0">
                <a:latin typeface="Courier New" pitchFamily="49" charset="0"/>
                <a:cs typeface="Courier New" pitchFamily="49" charset="0"/>
              </a:rPr>
              <a:t>    $t0,0($t1)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812  </a:t>
            </a:r>
            <a:r>
              <a:rPr lang="en-US" sz="2400" dirty="0" err="1">
                <a:latin typeface="Courier New" pitchFamily="49" charset="0"/>
                <a:cs typeface="Courier New" pitchFamily="49" charset="0"/>
              </a:rPr>
              <a:t>beq</a:t>
            </a:r>
            <a:r>
              <a:rPr lang="en-US" sz="2400" dirty="0">
                <a:latin typeface="Courier New" pitchFamily="49" charset="0"/>
                <a:cs typeface="Courier New" pitchFamily="49" charset="0"/>
              </a:rPr>
              <a:t>   $t0,$s5, Exit</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816  </a:t>
            </a:r>
            <a:r>
              <a:rPr lang="en-US" sz="2400" dirty="0" err="1">
                <a:latin typeface="Courier New" pitchFamily="49" charset="0"/>
                <a:cs typeface="Courier New" pitchFamily="49" charset="0"/>
              </a:rPr>
              <a:t>addiu</a:t>
            </a:r>
            <a:r>
              <a:rPr lang="en-US" sz="2400" dirty="0">
                <a:latin typeface="Courier New" pitchFamily="49" charset="0"/>
                <a:cs typeface="Courier New" pitchFamily="49" charset="0"/>
              </a:rPr>
              <a:t> $s3,$s3,1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820  j     Loop</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Exit: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90</a:t>
            </a:fld>
            <a:endParaRPr lang="en-US"/>
          </a:p>
        </p:txBody>
      </p:sp>
      <p:sp>
        <p:nvSpPr>
          <p:cNvPr id="8" name="TextBox 7"/>
          <p:cNvSpPr txBox="1"/>
          <p:nvPr/>
        </p:nvSpPr>
        <p:spPr>
          <a:xfrm>
            <a:off x="5212080" y="914400"/>
            <a:ext cx="3749040" cy="5852160"/>
          </a:xfrm>
          <a:prstGeom prst="rect">
            <a:avLst/>
          </a:prstGeom>
          <a:noFill/>
        </p:spPr>
        <p:txBody>
          <a:bodyPr wrap="square" rtlCol="0">
            <a:noAutofit/>
          </a:bodyPr>
          <a:lstStyle/>
          <a:p>
            <a:r>
              <a:rPr lang="en-US" sz="2000" b="1" dirty="0"/>
              <a:t>Material from past lectures:</a:t>
            </a:r>
          </a:p>
          <a:p>
            <a:r>
              <a:rPr lang="en-US" sz="2000" dirty="0"/>
              <a:t>What type of C variable is probably stored in $s6?</a:t>
            </a:r>
          </a:p>
          <a:p>
            <a:r>
              <a:rPr lang="en-US" sz="2000" dirty="0">
                <a:solidFill>
                  <a:srgbClr val="FF0000"/>
                </a:solidFill>
              </a:rPr>
              <a:t>   </a:t>
            </a:r>
            <a:r>
              <a:rPr lang="en-US" sz="2000" dirty="0" err="1">
                <a:solidFill>
                  <a:srgbClr val="FF0000"/>
                </a:solidFill>
              </a:rPr>
              <a:t>int</a:t>
            </a:r>
            <a:r>
              <a:rPr lang="en-US" sz="2000" dirty="0">
                <a:solidFill>
                  <a:srgbClr val="FF0000"/>
                </a:solidFill>
              </a:rPr>
              <a:t> * (or any pointer)</a:t>
            </a:r>
          </a:p>
          <a:p>
            <a:endParaRPr lang="en-US" sz="2000" dirty="0"/>
          </a:p>
          <a:p>
            <a:r>
              <a:rPr lang="en-US" sz="2000" dirty="0"/>
              <a:t>Write an equivalent C loop using a</a:t>
            </a:r>
            <a:r>
              <a:rPr lang="en-US" sz="2000" dirty="0">
                <a:sym typeface="Wingdings" pitchFamily="2" charset="2"/>
              </a:rPr>
              <a:t>$s3, b$s5, c$s6. Define variable types (assume they are initialized somewhere) and feel free to introduce other variables as you like.</a:t>
            </a:r>
          </a:p>
          <a:p>
            <a:r>
              <a:rPr lang="en-US" sz="2000" dirty="0">
                <a:sym typeface="Wingdings" pitchFamily="2" charset="2"/>
              </a:rPr>
              <a:t>   </a:t>
            </a:r>
            <a:r>
              <a:rPr lang="en-US" sz="2000" dirty="0" err="1">
                <a:solidFill>
                  <a:srgbClr val="FF0000"/>
                </a:solidFill>
                <a:sym typeface="Wingdings" pitchFamily="2" charset="2"/>
              </a:rPr>
              <a:t>int</a:t>
            </a:r>
            <a:r>
              <a:rPr lang="en-US" sz="2000" dirty="0">
                <a:solidFill>
                  <a:srgbClr val="FF0000"/>
                </a:solidFill>
                <a:sym typeface="Wingdings" pitchFamily="2" charset="2"/>
              </a:rPr>
              <a:t> </a:t>
            </a:r>
            <a:r>
              <a:rPr lang="en-US" sz="2000" dirty="0" err="1">
                <a:solidFill>
                  <a:srgbClr val="FF0000"/>
                </a:solidFill>
                <a:sym typeface="Wingdings" pitchFamily="2" charset="2"/>
              </a:rPr>
              <a:t>a,b</a:t>
            </a:r>
            <a:r>
              <a:rPr lang="en-US" sz="2000" dirty="0">
                <a:solidFill>
                  <a:srgbClr val="FF0000"/>
                </a:solidFill>
                <a:sym typeface="Wingdings" pitchFamily="2" charset="2"/>
              </a:rPr>
              <a:t>,*c;</a:t>
            </a:r>
          </a:p>
          <a:p>
            <a:r>
              <a:rPr lang="en-US" sz="2000" dirty="0">
                <a:solidFill>
                  <a:srgbClr val="FF0000"/>
                </a:solidFill>
                <a:sym typeface="Wingdings" pitchFamily="2" charset="2"/>
              </a:rPr>
              <a:t>   /* values initialized */</a:t>
            </a:r>
          </a:p>
          <a:p>
            <a:r>
              <a:rPr lang="en-US" sz="2000" dirty="0">
                <a:solidFill>
                  <a:srgbClr val="FF0000"/>
                </a:solidFill>
                <a:sym typeface="Wingdings" pitchFamily="2" charset="2"/>
              </a:rPr>
              <a:t>   while(c[a] != b)  a++;</a:t>
            </a:r>
          </a:p>
          <a:p>
            <a:endParaRPr lang="en-US" sz="2000" dirty="0">
              <a:sym typeface="Wingdings" pitchFamily="2" charset="2"/>
            </a:endParaRPr>
          </a:p>
          <a:p>
            <a:r>
              <a:rPr lang="en-US" sz="2000" dirty="0"/>
              <a:t>In English, what does this loop do?</a:t>
            </a:r>
          </a:p>
          <a:p>
            <a:r>
              <a:rPr lang="en-US" sz="2000" dirty="0">
                <a:solidFill>
                  <a:srgbClr val="FF0000"/>
                </a:solidFill>
              </a:rPr>
              <a:t>   Finds an entry in array c that matches b.</a:t>
            </a:r>
          </a:p>
        </p:txBody>
      </p:sp>
    </p:spTree>
    <p:extLst>
      <p:ext uri="{BB962C8B-B14F-4D97-AF65-F5344CB8AC3E}">
        <p14:creationId xmlns:p14="http://schemas.microsoft.com/office/powerpoint/2010/main" val="10214087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Assembly Practice Question</a:t>
            </a: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a:latin typeface="Courier New" pitchFamily="49" charset="0"/>
                <a:cs typeface="Courier New" pitchFamily="49" charset="0"/>
              </a:rPr>
              <a:t>Addr</a:t>
            </a:r>
            <a:r>
              <a:rPr lang="en-US" sz="2400" b="1" dirty="0">
                <a:latin typeface="Courier New" pitchFamily="49" charset="0"/>
                <a:cs typeface="Courier New" pitchFamily="49" charset="0"/>
              </a:rPr>
              <a:t>  Instruction</a:t>
            </a:r>
          </a:p>
          <a:p>
            <a:pPr>
              <a:buNone/>
              <a:tabLst>
                <a:tab pos="863600" algn="l"/>
              </a:tabLst>
            </a:pPr>
            <a:r>
              <a:rPr lang="en-US" sz="2400" dirty="0">
                <a:latin typeface="Courier New" pitchFamily="49" charset="0"/>
                <a:cs typeface="Courier New" pitchFamily="49" charset="0"/>
              </a:rPr>
              <a:t> 800  Loop: </a:t>
            </a:r>
            <a:r>
              <a:rPr lang="en-US" sz="2400" dirty="0" err="1">
                <a:latin typeface="Courier New" pitchFamily="49" charset="0"/>
                <a:cs typeface="Courier New" pitchFamily="49" charset="0"/>
              </a:rPr>
              <a:t>sll</a:t>
            </a:r>
            <a:r>
              <a:rPr lang="en-US" sz="2400" dirty="0">
                <a:latin typeface="Courier New" pitchFamily="49" charset="0"/>
                <a:cs typeface="Courier New" pitchFamily="49" charset="0"/>
              </a:rPr>
              <a:t> $t1,$s3,2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804  </a:t>
            </a:r>
            <a:r>
              <a:rPr lang="en-US" sz="2400" dirty="0" err="1">
                <a:latin typeface="Courier New" pitchFamily="49" charset="0"/>
                <a:cs typeface="Courier New" pitchFamily="49" charset="0"/>
              </a:rPr>
              <a:t>addu</a:t>
            </a:r>
            <a:r>
              <a:rPr lang="en-US" sz="2400" dirty="0">
                <a:latin typeface="Courier New" pitchFamily="49" charset="0"/>
                <a:cs typeface="Courier New" pitchFamily="49" charset="0"/>
              </a:rPr>
              <a:t>  $t1,$t1,$s6</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808  </a:t>
            </a:r>
            <a:r>
              <a:rPr lang="en-US" sz="2400" dirty="0" err="1">
                <a:latin typeface="Courier New" pitchFamily="49" charset="0"/>
                <a:cs typeface="Courier New" pitchFamily="49" charset="0"/>
              </a:rPr>
              <a:t>lw</a:t>
            </a:r>
            <a:r>
              <a:rPr lang="en-US" sz="2400" dirty="0">
                <a:latin typeface="Courier New" pitchFamily="49" charset="0"/>
                <a:cs typeface="Courier New" pitchFamily="49" charset="0"/>
              </a:rPr>
              <a:t>    $t0,0($t1)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812  </a:t>
            </a:r>
            <a:r>
              <a:rPr lang="en-US" sz="2400" dirty="0" err="1">
                <a:latin typeface="Courier New" pitchFamily="49" charset="0"/>
                <a:cs typeface="Courier New" pitchFamily="49" charset="0"/>
              </a:rPr>
              <a:t>beq</a:t>
            </a:r>
            <a:r>
              <a:rPr lang="en-US" sz="2400" dirty="0">
                <a:latin typeface="Courier New" pitchFamily="49" charset="0"/>
                <a:cs typeface="Courier New" pitchFamily="49" charset="0"/>
              </a:rPr>
              <a:t>   $t0,$s5, Exit</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816  </a:t>
            </a:r>
            <a:r>
              <a:rPr lang="en-US" sz="2400" dirty="0" err="1">
                <a:latin typeface="Courier New" pitchFamily="49" charset="0"/>
                <a:cs typeface="Courier New" pitchFamily="49" charset="0"/>
              </a:rPr>
              <a:t>addiu</a:t>
            </a:r>
            <a:r>
              <a:rPr lang="en-US" sz="2400" dirty="0">
                <a:latin typeface="Courier New" pitchFamily="49" charset="0"/>
                <a:cs typeface="Courier New" pitchFamily="49" charset="0"/>
              </a:rPr>
              <a:t> $s3,$s3,1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820  j     Loop</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Exit: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91</a:t>
            </a:fld>
            <a:endParaRPr lang="en-US"/>
          </a:p>
        </p:txBody>
      </p:sp>
      <p:grpSp>
        <p:nvGrpSpPr>
          <p:cNvPr id="10" name="Group 9"/>
          <p:cNvGrpSpPr/>
          <p:nvPr/>
        </p:nvGrpSpPr>
        <p:grpSpPr>
          <a:xfrm>
            <a:off x="365760" y="1645920"/>
            <a:ext cx="8543541" cy="457200"/>
            <a:chOff x="179835" y="3685032"/>
            <a:chExt cx="8543541" cy="457200"/>
          </a:xfrm>
        </p:grpSpPr>
        <p:grpSp>
          <p:nvGrpSpPr>
            <p:cNvPr id="11" name="Group 50"/>
            <p:cNvGrpSpPr/>
            <p:nvPr/>
          </p:nvGrpSpPr>
          <p:grpSpPr>
            <a:xfrm>
              <a:off x="822960" y="3749040"/>
              <a:ext cx="7900416" cy="365760"/>
              <a:chOff x="621792" y="2834640"/>
              <a:chExt cx="7900416" cy="365760"/>
            </a:xfrm>
          </p:grpSpPr>
          <p:sp>
            <p:nvSpPr>
              <p:cNvPr id="13" name="Rectangle 12"/>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14" name="Rectangle 13"/>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12" name="TextBox 11"/>
            <p:cNvSpPr txBox="1"/>
            <p:nvPr/>
          </p:nvSpPr>
          <p:spPr>
            <a:xfrm>
              <a:off x="179835" y="3685032"/>
              <a:ext cx="643125" cy="457200"/>
            </a:xfrm>
            <a:prstGeom prst="rect">
              <a:avLst/>
            </a:prstGeom>
            <a:noFill/>
          </p:spPr>
          <p:txBody>
            <a:bodyPr wrap="none" tIns="0" bIns="0" rtlCol="0">
              <a:spAutoFit/>
            </a:bodyPr>
            <a:lstStyle/>
            <a:p>
              <a:pPr algn="r"/>
              <a:r>
                <a:rPr lang="en-US" sz="2800" dirty="0"/>
                <a:t>__:</a:t>
              </a:r>
            </a:p>
          </p:txBody>
        </p:sp>
      </p:grpSp>
      <p:grpSp>
        <p:nvGrpSpPr>
          <p:cNvPr id="15" name="Group 14"/>
          <p:cNvGrpSpPr/>
          <p:nvPr/>
        </p:nvGrpSpPr>
        <p:grpSpPr>
          <a:xfrm>
            <a:off x="365760" y="2468880"/>
            <a:ext cx="8543541" cy="457200"/>
            <a:chOff x="179835" y="3685032"/>
            <a:chExt cx="8543541" cy="457200"/>
          </a:xfrm>
        </p:grpSpPr>
        <p:grpSp>
          <p:nvGrpSpPr>
            <p:cNvPr id="16" name="Group 50"/>
            <p:cNvGrpSpPr/>
            <p:nvPr/>
          </p:nvGrpSpPr>
          <p:grpSpPr>
            <a:xfrm>
              <a:off x="822960" y="3749040"/>
              <a:ext cx="7900416" cy="365760"/>
              <a:chOff x="621792" y="2834640"/>
              <a:chExt cx="7900416" cy="365760"/>
            </a:xfrm>
          </p:grpSpPr>
          <p:sp>
            <p:nvSpPr>
              <p:cNvPr id="18" name="Rectangle 1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19" name="Rectangle 1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17" name="TextBox 16"/>
            <p:cNvSpPr txBox="1"/>
            <p:nvPr/>
          </p:nvSpPr>
          <p:spPr>
            <a:xfrm>
              <a:off x="179835" y="3685032"/>
              <a:ext cx="643125" cy="457200"/>
            </a:xfrm>
            <a:prstGeom prst="rect">
              <a:avLst/>
            </a:prstGeom>
            <a:noFill/>
          </p:spPr>
          <p:txBody>
            <a:bodyPr wrap="none" tIns="0" bIns="0" rtlCol="0">
              <a:spAutoFit/>
            </a:bodyPr>
            <a:lstStyle/>
            <a:p>
              <a:pPr algn="r"/>
              <a:r>
                <a:rPr lang="en-US" sz="2800" dirty="0"/>
                <a:t>__:</a:t>
              </a:r>
            </a:p>
          </p:txBody>
        </p:sp>
      </p:grpSp>
      <p:grpSp>
        <p:nvGrpSpPr>
          <p:cNvPr id="20" name="Group 19"/>
          <p:cNvGrpSpPr/>
          <p:nvPr/>
        </p:nvGrpSpPr>
        <p:grpSpPr>
          <a:xfrm>
            <a:off x="365760" y="3291840"/>
            <a:ext cx="8543541" cy="457200"/>
            <a:chOff x="179835" y="3685032"/>
            <a:chExt cx="8543541" cy="457200"/>
          </a:xfrm>
        </p:grpSpPr>
        <p:grpSp>
          <p:nvGrpSpPr>
            <p:cNvPr id="21" name="Group 50"/>
            <p:cNvGrpSpPr/>
            <p:nvPr/>
          </p:nvGrpSpPr>
          <p:grpSpPr>
            <a:xfrm>
              <a:off x="822960" y="3749040"/>
              <a:ext cx="7900416" cy="365760"/>
              <a:chOff x="621792" y="2834640"/>
              <a:chExt cx="7900416" cy="365760"/>
            </a:xfrm>
          </p:grpSpPr>
          <p:sp>
            <p:nvSpPr>
              <p:cNvPr id="23" name="Rectangle 22"/>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24" name="Rectangle 23"/>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22" name="TextBox 21"/>
            <p:cNvSpPr txBox="1"/>
            <p:nvPr/>
          </p:nvSpPr>
          <p:spPr>
            <a:xfrm>
              <a:off x="179835" y="3685032"/>
              <a:ext cx="643125" cy="457200"/>
            </a:xfrm>
            <a:prstGeom prst="rect">
              <a:avLst/>
            </a:prstGeom>
            <a:noFill/>
          </p:spPr>
          <p:txBody>
            <a:bodyPr wrap="none" tIns="0" bIns="0" rtlCol="0">
              <a:spAutoFit/>
            </a:bodyPr>
            <a:lstStyle/>
            <a:p>
              <a:pPr algn="r"/>
              <a:r>
                <a:rPr lang="en-US" sz="2800" dirty="0"/>
                <a:t>__:</a:t>
              </a:r>
            </a:p>
          </p:txBody>
        </p:sp>
      </p:grpSp>
      <p:grpSp>
        <p:nvGrpSpPr>
          <p:cNvPr id="25" name="Group 24"/>
          <p:cNvGrpSpPr/>
          <p:nvPr/>
        </p:nvGrpSpPr>
        <p:grpSpPr>
          <a:xfrm>
            <a:off x="365760" y="4114800"/>
            <a:ext cx="8543541" cy="457200"/>
            <a:chOff x="179835" y="3685032"/>
            <a:chExt cx="8543541" cy="457200"/>
          </a:xfrm>
        </p:grpSpPr>
        <p:grpSp>
          <p:nvGrpSpPr>
            <p:cNvPr id="26" name="Group 50"/>
            <p:cNvGrpSpPr/>
            <p:nvPr/>
          </p:nvGrpSpPr>
          <p:grpSpPr>
            <a:xfrm>
              <a:off x="822960" y="3749040"/>
              <a:ext cx="7900416" cy="365760"/>
              <a:chOff x="621792" y="2834640"/>
              <a:chExt cx="7900416" cy="365760"/>
            </a:xfrm>
          </p:grpSpPr>
          <p:sp>
            <p:nvSpPr>
              <p:cNvPr id="28" name="Rectangle 2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29" name="Rectangle 2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27" name="TextBox 26"/>
            <p:cNvSpPr txBox="1"/>
            <p:nvPr/>
          </p:nvSpPr>
          <p:spPr>
            <a:xfrm>
              <a:off x="179835" y="3685032"/>
              <a:ext cx="643125" cy="457200"/>
            </a:xfrm>
            <a:prstGeom prst="rect">
              <a:avLst/>
            </a:prstGeom>
            <a:noFill/>
          </p:spPr>
          <p:txBody>
            <a:bodyPr wrap="none" tIns="0" bIns="0" rtlCol="0">
              <a:spAutoFit/>
            </a:bodyPr>
            <a:lstStyle/>
            <a:p>
              <a:pPr algn="r"/>
              <a:r>
                <a:rPr lang="en-US" sz="2800" dirty="0"/>
                <a:t>__:</a:t>
              </a:r>
            </a:p>
          </p:txBody>
        </p:sp>
      </p:grpSp>
      <p:grpSp>
        <p:nvGrpSpPr>
          <p:cNvPr id="30" name="Group 29"/>
          <p:cNvGrpSpPr/>
          <p:nvPr/>
        </p:nvGrpSpPr>
        <p:grpSpPr>
          <a:xfrm>
            <a:off x="365760" y="4846320"/>
            <a:ext cx="8543541" cy="457200"/>
            <a:chOff x="179835" y="3685032"/>
            <a:chExt cx="8543541" cy="457200"/>
          </a:xfrm>
        </p:grpSpPr>
        <p:grpSp>
          <p:nvGrpSpPr>
            <p:cNvPr id="31" name="Group 50"/>
            <p:cNvGrpSpPr/>
            <p:nvPr/>
          </p:nvGrpSpPr>
          <p:grpSpPr>
            <a:xfrm>
              <a:off x="822960" y="3749040"/>
              <a:ext cx="7900416" cy="365760"/>
              <a:chOff x="621792" y="2834640"/>
              <a:chExt cx="7900416" cy="365760"/>
            </a:xfrm>
          </p:grpSpPr>
          <p:sp>
            <p:nvSpPr>
              <p:cNvPr id="33" name="Rectangle 32"/>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34" name="Rectangle 33"/>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32" name="TextBox 31"/>
            <p:cNvSpPr txBox="1"/>
            <p:nvPr/>
          </p:nvSpPr>
          <p:spPr>
            <a:xfrm>
              <a:off x="179835" y="3685032"/>
              <a:ext cx="643125" cy="457200"/>
            </a:xfrm>
            <a:prstGeom prst="rect">
              <a:avLst/>
            </a:prstGeom>
            <a:noFill/>
          </p:spPr>
          <p:txBody>
            <a:bodyPr wrap="none" tIns="0" bIns="0" rtlCol="0">
              <a:spAutoFit/>
            </a:bodyPr>
            <a:lstStyle/>
            <a:p>
              <a:pPr algn="r"/>
              <a:r>
                <a:rPr lang="en-US" sz="2800" dirty="0"/>
                <a:t>__:</a:t>
              </a:r>
            </a:p>
          </p:txBody>
        </p:sp>
      </p:grpSp>
      <p:grpSp>
        <p:nvGrpSpPr>
          <p:cNvPr id="35" name="Group 34"/>
          <p:cNvGrpSpPr/>
          <p:nvPr/>
        </p:nvGrpSpPr>
        <p:grpSpPr>
          <a:xfrm>
            <a:off x="365760" y="5669280"/>
            <a:ext cx="8543541" cy="457200"/>
            <a:chOff x="179835" y="3685032"/>
            <a:chExt cx="8543541" cy="457200"/>
          </a:xfrm>
        </p:grpSpPr>
        <p:grpSp>
          <p:nvGrpSpPr>
            <p:cNvPr id="36" name="Group 50"/>
            <p:cNvGrpSpPr/>
            <p:nvPr/>
          </p:nvGrpSpPr>
          <p:grpSpPr>
            <a:xfrm>
              <a:off x="822960" y="3749040"/>
              <a:ext cx="7900416" cy="365760"/>
              <a:chOff x="621792" y="2834640"/>
              <a:chExt cx="7900416" cy="365760"/>
            </a:xfrm>
          </p:grpSpPr>
          <p:sp>
            <p:nvSpPr>
              <p:cNvPr id="38" name="Rectangle 3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sp>
            <p:nvSpPr>
              <p:cNvPr id="39" name="Rectangle 3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Courier New" pitchFamily="49" charset="0"/>
                  <a:cs typeface="Courier New" pitchFamily="49" charset="0"/>
                </a:endParaRPr>
              </a:p>
            </p:txBody>
          </p:sp>
        </p:grpSp>
        <p:sp>
          <p:nvSpPr>
            <p:cNvPr id="37" name="TextBox 36"/>
            <p:cNvSpPr txBox="1"/>
            <p:nvPr/>
          </p:nvSpPr>
          <p:spPr>
            <a:xfrm>
              <a:off x="179835" y="3685032"/>
              <a:ext cx="643125" cy="457200"/>
            </a:xfrm>
            <a:prstGeom prst="rect">
              <a:avLst/>
            </a:prstGeom>
            <a:noFill/>
          </p:spPr>
          <p:txBody>
            <a:bodyPr wrap="none" tIns="0" bIns="0" rtlCol="0">
              <a:spAutoFit/>
            </a:bodyPr>
            <a:lstStyle/>
            <a:p>
              <a:pPr algn="r"/>
              <a:r>
                <a:rPr lang="en-US" sz="2800" dirty="0"/>
                <a:t>__:</a:t>
              </a:r>
            </a:p>
          </p:txBody>
        </p:sp>
      </p:grpSp>
    </p:spTree>
    <p:extLst>
      <p:ext uri="{BB962C8B-B14F-4D97-AF65-F5344CB8AC3E}">
        <p14:creationId xmlns:p14="http://schemas.microsoft.com/office/powerpoint/2010/main" val="26765582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Assembly Practice Answer (1/4)</a:t>
            </a: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a:latin typeface="Courier New" pitchFamily="49" charset="0"/>
                <a:cs typeface="Courier New" pitchFamily="49" charset="0"/>
              </a:rPr>
              <a:t>Addr</a:t>
            </a:r>
            <a:r>
              <a:rPr lang="en-US" sz="2400" b="1" dirty="0">
                <a:latin typeface="Courier New" pitchFamily="49" charset="0"/>
                <a:cs typeface="Courier New" pitchFamily="49" charset="0"/>
              </a:rPr>
              <a:t>  Instruction</a:t>
            </a:r>
          </a:p>
          <a:p>
            <a:pPr>
              <a:buNone/>
              <a:tabLst>
                <a:tab pos="863600" algn="l"/>
              </a:tabLst>
            </a:pPr>
            <a:r>
              <a:rPr lang="en-US" sz="2400" dirty="0">
                <a:latin typeface="Courier New" pitchFamily="49" charset="0"/>
                <a:cs typeface="Courier New" pitchFamily="49" charset="0"/>
              </a:rPr>
              <a:t> 800  Loop: </a:t>
            </a:r>
            <a:r>
              <a:rPr lang="en-US" sz="2400" dirty="0" err="1">
                <a:latin typeface="Courier New" pitchFamily="49" charset="0"/>
                <a:cs typeface="Courier New" pitchFamily="49" charset="0"/>
              </a:rPr>
              <a:t>sll</a:t>
            </a:r>
            <a:r>
              <a:rPr lang="en-US" sz="2400" dirty="0">
                <a:latin typeface="Courier New" pitchFamily="49" charset="0"/>
                <a:cs typeface="Courier New" pitchFamily="49" charset="0"/>
              </a:rPr>
              <a:t> $t1,$s3,2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804  </a:t>
            </a:r>
            <a:r>
              <a:rPr lang="en-US" sz="2400" dirty="0" err="1">
                <a:latin typeface="Courier New" pitchFamily="49" charset="0"/>
                <a:cs typeface="Courier New" pitchFamily="49" charset="0"/>
              </a:rPr>
              <a:t>addu</a:t>
            </a:r>
            <a:r>
              <a:rPr lang="en-US" sz="2400" dirty="0">
                <a:latin typeface="Courier New" pitchFamily="49" charset="0"/>
                <a:cs typeface="Courier New" pitchFamily="49" charset="0"/>
              </a:rPr>
              <a:t>  $t1,$t1,$s6</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808  </a:t>
            </a:r>
            <a:r>
              <a:rPr lang="en-US" sz="2400" dirty="0" err="1">
                <a:latin typeface="Courier New" pitchFamily="49" charset="0"/>
                <a:cs typeface="Courier New" pitchFamily="49" charset="0"/>
              </a:rPr>
              <a:t>lw</a:t>
            </a:r>
            <a:r>
              <a:rPr lang="en-US" sz="2400" dirty="0">
                <a:latin typeface="Courier New" pitchFamily="49" charset="0"/>
                <a:cs typeface="Courier New" pitchFamily="49" charset="0"/>
              </a:rPr>
              <a:t>    $t0,0($t1)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812  </a:t>
            </a:r>
            <a:r>
              <a:rPr lang="en-US" sz="2400" dirty="0" err="1">
                <a:latin typeface="Courier New" pitchFamily="49" charset="0"/>
                <a:cs typeface="Courier New" pitchFamily="49" charset="0"/>
              </a:rPr>
              <a:t>beq</a:t>
            </a:r>
            <a:r>
              <a:rPr lang="en-US" sz="2400" dirty="0">
                <a:latin typeface="Courier New" pitchFamily="49" charset="0"/>
                <a:cs typeface="Courier New" pitchFamily="49" charset="0"/>
              </a:rPr>
              <a:t>   $t0,$s5, Exit</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816  </a:t>
            </a:r>
            <a:r>
              <a:rPr lang="en-US" sz="2400" dirty="0" err="1">
                <a:latin typeface="Courier New" pitchFamily="49" charset="0"/>
                <a:cs typeface="Courier New" pitchFamily="49" charset="0"/>
              </a:rPr>
              <a:t>addiu</a:t>
            </a:r>
            <a:r>
              <a:rPr lang="en-US" sz="2400" dirty="0">
                <a:latin typeface="Courier New" pitchFamily="49" charset="0"/>
                <a:cs typeface="Courier New" pitchFamily="49" charset="0"/>
              </a:rPr>
              <a:t> $s3,$s3,1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820  j     Loop</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Exit: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92</a:t>
            </a:fld>
            <a:endParaRPr lang="en-US"/>
          </a:p>
        </p:txBody>
      </p:sp>
      <p:grpSp>
        <p:nvGrpSpPr>
          <p:cNvPr id="35" name="Group 34"/>
          <p:cNvGrpSpPr/>
          <p:nvPr/>
        </p:nvGrpSpPr>
        <p:grpSpPr>
          <a:xfrm>
            <a:off x="614225" y="5669280"/>
            <a:ext cx="8295076" cy="430887"/>
            <a:chOff x="428300" y="3685032"/>
            <a:chExt cx="8295076" cy="430887"/>
          </a:xfrm>
        </p:grpSpPr>
        <p:grpSp>
          <p:nvGrpSpPr>
            <p:cNvPr id="36" name="Group 50"/>
            <p:cNvGrpSpPr/>
            <p:nvPr/>
          </p:nvGrpSpPr>
          <p:grpSpPr>
            <a:xfrm>
              <a:off x="822960" y="3749040"/>
              <a:ext cx="7900416" cy="365760"/>
              <a:chOff x="621792" y="2834640"/>
              <a:chExt cx="7900416" cy="365760"/>
            </a:xfrm>
          </p:grpSpPr>
          <p:sp>
            <p:nvSpPr>
              <p:cNvPr id="38" name="Rectangle 3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39" name="Rectangle 3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itchFamily="49" charset="0"/>
                    <a:cs typeface="Courier New" pitchFamily="49" charset="0"/>
                  </a:rPr>
                  <a:t>target address</a:t>
                </a:r>
              </a:p>
            </p:txBody>
          </p:sp>
        </p:grpSp>
        <p:sp>
          <p:nvSpPr>
            <p:cNvPr id="37" name="TextBox 36"/>
            <p:cNvSpPr txBox="1"/>
            <p:nvPr/>
          </p:nvSpPr>
          <p:spPr>
            <a:xfrm>
              <a:off x="428300" y="3685032"/>
              <a:ext cx="394660" cy="430887"/>
            </a:xfrm>
            <a:prstGeom prst="rect">
              <a:avLst/>
            </a:prstGeom>
            <a:noFill/>
          </p:spPr>
          <p:txBody>
            <a:bodyPr wrap="none" tIns="0" bIns="0" rtlCol="0">
              <a:spAutoFit/>
            </a:bodyPr>
            <a:lstStyle/>
            <a:p>
              <a:pPr algn="r"/>
              <a:r>
                <a:rPr lang="en-US" sz="2800" dirty="0">
                  <a:solidFill>
                    <a:srgbClr val="FF0000"/>
                  </a:solidFill>
                </a:rPr>
                <a:t>J:</a:t>
              </a:r>
            </a:p>
          </p:txBody>
        </p:sp>
      </p:grpSp>
      <p:grpSp>
        <p:nvGrpSpPr>
          <p:cNvPr id="8" name="Group 7"/>
          <p:cNvGrpSpPr/>
          <p:nvPr/>
        </p:nvGrpSpPr>
        <p:grpSpPr>
          <a:xfrm>
            <a:off x="532473" y="1645920"/>
            <a:ext cx="8373783" cy="430887"/>
            <a:chOff x="532473" y="1645920"/>
            <a:chExt cx="8373783" cy="430887"/>
          </a:xfrm>
        </p:grpSpPr>
        <p:sp>
          <p:nvSpPr>
            <p:cNvPr id="12" name="TextBox 11"/>
            <p:cNvSpPr txBox="1"/>
            <p:nvPr/>
          </p:nvSpPr>
          <p:spPr>
            <a:xfrm>
              <a:off x="532473" y="1645920"/>
              <a:ext cx="476412" cy="430887"/>
            </a:xfrm>
            <a:prstGeom prst="rect">
              <a:avLst/>
            </a:prstGeom>
            <a:noFill/>
          </p:spPr>
          <p:txBody>
            <a:bodyPr wrap="none" tIns="0" bIns="0" rtlCol="0">
              <a:spAutoFit/>
            </a:bodyPr>
            <a:lstStyle/>
            <a:p>
              <a:pPr algn="r"/>
              <a:r>
                <a:rPr lang="en-US" sz="2800" dirty="0">
                  <a:solidFill>
                    <a:srgbClr val="FF0000"/>
                  </a:solidFill>
                </a:rPr>
                <a:t>R:</a:t>
              </a:r>
            </a:p>
          </p:txBody>
        </p:sp>
        <p:grpSp>
          <p:nvGrpSpPr>
            <p:cNvPr id="7" name="Group 6"/>
            <p:cNvGrpSpPr/>
            <p:nvPr/>
          </p:nvGrpSpPr>
          <p:grpSpPr>
            <a:xfrm>
              <a:off x="1008885" y="1709928"/>
              <a:ext cx="7897371" cy="365760"/>
              <a:chOff x="1008885" y="1709928"/>
              <a:chExt cx="7897371" cy="365760"/>
            </a:xfrm>
          </p:grpSpPr>
          <p:sp>
            <p:nvSpPr>
              <p:cNvPr id="13" name="Rectangle 12"/>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14" name="Rectangle 13"/>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40" name="Rectangle 39"/>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41" name="Rectangle 40"/>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rd</a:t>
                </a:r>
                <a:endParaRPr lang="en-US" sz="2400" dirty="0">
                  <a:solidFill>
                    <a:schemeClr val="tx1"/>
                  </a:solidFill>
                  <a:latin typeface="Courier New" pitchFamily="49" charset="0"/>
                  <a:cs typeface="Courier New" pitchFamily="49" charset="0"/>
                </a:endParaRPr>
              </a:p>
            </p:txBody>
          </p:sp>
          <p:sp>
            <p:nvSpPr>
              <p:cNvPr id="42" name="Rectangle 41"/>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shamt</a:t>
                </a:r>
                <a:endParaRPr lang="en-US" sz="2400" dirty="0">
                  <a:solidFill>
                    <a:schemeClr val="tx1"/>
                  </a:solidFill>
                  <a:latin typeface="Courier New" pitchFamily="49" charset="0"/>
                  <a:cs typeface="Courier New" pitchFamily="49" charset="0"/>
                </a:endParaRPr>
              </a:p>
            </p:txBody>
          </p:sp>
          <p:sp>
            <p:nvSpPr>
              <p:cNvPr id="43" name="Rectangle 42"/>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funct</a:t>
                </a:r>
                <a:endParaRPr lang="en-US" sz="2400" dirty="0">
                  <a:solidFill>
                    <a:schemeClr val="tx1"/>
                  </a:solidFill>
                  <a:latin typeface="Courier New" pitchFamily="49" charset="0"/>
                  <a:cs typeface="Courier New" pitchFamily="49" charset="0"/>
                </a:endParaRPr>
              </a:p>
            </p:txBody>
          </p:sp>
        </p:grpSp>
      </p:grpSp>
      <p:grpSp>
        <p:nvGrpSpPr>
          <p:cNvPr id="44" name="Group 43"/>
          <p:cNvGrpSpPr/>
          <p:nvPr/>
        </p:nvGrpSpPr>
        <p:grpSpPr>
          <a:xfrm>
            <a:off x="532473" y="2468880"/>
            <a:ext cx="8373783" cy="430887"/>
            <a:chOff x="532473" y="1645920"/>
            <a:chExt cx="8373783" cy="430887"/>
          </a:xfrm>
        </p:grpSpPr>
        <p:sp>
          <p:nvSpPr>
            <p:cNvPr id="45" name="TextBox 44"/>
            <p:cNvSpPr txBox="1"/>
            <p:nvPr/>
          </p:nvSpPr>
          <p:spPr>
            <a:xfrm>
              <a:off x="532473" y="1645920"/>
              <a:ext cx="476412" cy="430887"/>
            </a:xfrm>
            <a:prstGeom prst="rect">
              <a:avLst/>
            </a:prstGeom>
            <a:noFill/>
          </p:spPr>
          <p:txBody>
            <a:bodyPr wrap="none" tIns="0" bIns="0" rtlCol="0">
              <a:spAutoFit/>
            </a:bodyPr>
            <a:lstStyle/>
            <a:p>
              <a:pPr algn="r"/>
              <a:r>
                <a:rPr lang="en-US" sz="2800" dirty="0">
                  <a:solidFill>
                    <a:srgbClr val="FF0000"/>
                  </a:solidFill>
                </a:rPr>
                <a:t>R:</a:t>
              </a:r>
            </a:p>
          </p:txBody>
        </p:sp>
        <p:grpSp>
          <p:nvGrpSpPr>
            <p:cNvPr id="46" name="Group 45"/>
            <p:cNvGrpSpPr/>
            <p:nvPr/>
          </p:nvGrpSpPr>
          <p:grpSpPr>
            <a:xfrm>
              <a:off x="1008885" y="1709928"/>
              <a:ext cx="7897371" cy="365760"/>
              <a:chOff x="1008885" y="1709928"/>
              <a:chExt cx="7897371" cy="365760"/>
            </a:xfrm>
          </p:grpSpPr>
          <p:sp>
            <p:nvSpPr>
              <p:cNvPr id="47" name="Rectangle 46"/>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48" name="Rectangle 47"/>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49" name="Rectangle 48"/>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50" name="Rectangle 49"/>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rd</a:t>
                </a:r>
                <a:endParaRPr lang="en-US" sz="2400" dirty="0">
                  <a:solidFill>
                    <a:schemeClr val="tx1"/>
                  </a:solidFill>
                  <a:latin typeface="Courier New" pitchFamily="49" charset="0"/>
                  <a:cs typeface="Courier New" pitchFamily="49" charset="0"/>
                </a:endParaRPr>
              </a:p>
            </p:txBody>
          </p:sp>
          <p:sp>
            <p:nvSpPr>
              <p:cNvPr id="51" name="Rectangle 50"/>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shamt</a:t>
                </a:r>
                <a:endParaRPr lang="en-US" sz="2400" dirty="0">
                  <a:solidFill>
                    <a:schemeClr val="tx1"/>
                  </a:solidFill>
                  <a:latin typeface="Courier New" pitchFamily="49" charset="0"/>
                  <a:cs typeface="Courier New" pitchFamily="49" charset="0"/>
                </a:endParaRPr>
              </a:p>
            </p:txBody>
          </p:sp>
          <p:sp>
            <p:nvSpPr>
              <p:cNvPr id="52" name="Rectangle 51"/>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funct</a:t>
                </a:r>
                <a:endParaRPr lang="en-US" sz="2400" dirty="0">
                  <a:solidFill>
                    <a:schemeClr val="tx1"/>
                  </a:solidFill>
                  <a:latin typeface="Courier New" pitchFamily="49" charset="0"/>
                  <a:cs typeface="Courier New" pitchFamily="49" charset="0"/>
                </a:endParaRPr>
              </a:p>
            </p:txBody>
          </p:sp>
        </p:grpSp>
      </p:grpSp>
      <p:grpSp>
        <p:nvGrpSpPr>
          <p:cNvPr id="53" name="Group 52"/>
          <p:cNvGrpSpPr/>
          <p:nvPr/>
        </p:nvGrpSpPr>
        <p:grpSpPr>
          <a:xfrm>
            <a:off x="638271" y="3291840"/>
            <a:ext cx="8267985" cy="430887"/>
            <a:chOff x="638271" y="1645920"/>
            <a:chExt cx="8267985" cy="430887"/>
          </a:xfrm>
        </p:grpSpPr>
        <p:sp>
          <p:nvSpPr>
            <p:cNvPr id="54" name="TextBox 53"/>
            <p:cNvSpPr txBox="1"/>
            <p:nvPr/>
          </p:nvSpPr>
          <p:spPr>
            <a:xfrm>
              <a:off x="638271" y="1645920"/>
              <a:ext cx="370614" cy="430887"/>
            </a:xfrm>
            <a:prstGeom prst="rect">
              <a:avLst/>
            </a:prstGeom>
            <a:noFill/>
          </p:spPr>
          <p:txBody>
            <a:bodyPr wrap="none" tIns="0" bIns="0" rtlCol="0">
              <a:spAutoFit/>
            </a:bodyPr>
            <a:lstStyle/>
            <a:p>
              <a:pPr algn="r"/>
              <a:r>
                <a:rPr lang="en-US" sz="2800" dirty="0">
                  <a:solidFill>
                    <a:srgbClr val="FF0000"/>
                  </a:solidFill>
                </a:rPr>
                <a:t>I:</a:t>
              </a:r>
            </a:p>
          </p:txBody>
        </p:sp>
        <p:grpSp>
          <p:nvGrpSpPr>
            <p:cNvPr id="55" name="Group 54"/>
            <p:cNvGrpSpPr/>
            <p:nvPr/>
          </p:nvGrpSpPr>
          <p:grpSpPr>
            <a:xfrm>
              <a:off x="1008885" y="1709928"/>
              <a:ext cx="7897371" cy="365760"/>
              <a:chOff x="1008885" y="1709928"/>
              <a:chExt cx="7897371" cy="365760"/>
            </a:xfrm>
          </p:grpSpPr>
          <p:sp>
            <p:nvSpPr>
              <p:cNvPr id="56" name="Rectangle 55"/>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57" name="Rectangle 56"/>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58" name="Rectangle 57"/>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59" name="Rectangle 58"/>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itchFamily="49" charset="0"/>
                    <a:cs typeface="Courier New" pitchFamily="49" charset="0"/>
                  </a:rPr>
                  <a:t>immediate</a:t>
                </a:r>
              </a:p>
            </p:txBody>
          </p:sp>
        </p:grpSp>
      </p:grpSp>
      <p:grpSp>
        <p:nvGrpSpPr>
          <p:cNvPr id="62" name="Group 61"/>
          <p:cNvGrpSpPr/>
          <p:nvPr/>
        </p:nvGrpSpPr>
        <p:grpSpPr>
          <a:xfrm>
            <a:off x="638271" y="4114800"/>
            <a:ext cx="8267985" cy="430887"/>
            <a:chOff x="638271" y="1645920"/>
            <a:chExt cx="8267985" cy="430887"/>
          </a:xfrm>
        </p:grpSpPr>
        <p:sp>
          <p:nvSpPr>
            <p:cNvPr id="63" name="TextBox 62"/>
            <p:cNvSpPr txBox="1"/>
            <p:nvPr/>
          </p:nvSpPr>
          <p:spPr>
            <a:xfrm>
              <a:off x="638271" y="1645920"/>
              <a:ext cx="370614" cy="430887"/>
            </a:xfrm>
            <a:prstGeom prst="rect">
              <a:avLst/>
            </a:prstGeom>
            <a:noFill/>
          </p:spPr>
          <p:txBody>
            <a:bodyPr wrap="none" tIns="0" bIns="0" rtlCol="0">
              <a:spAutoFit/>
            </a:bodyPr>
            <a:lstStyle/>
            <a:p>
              <a:pPr algn="r"/>
              <a:r>
                <a:rPr lang="en-US" sz="2800" dirty="0">
                  <a:solidFill>
                    <a:srgbClr val="FF0000"/>
                  </a:solidFill>
                </a:rPr>
                <a:t>I:</a:t>
              </a:r>
            </a:p>
          </p:txBody>
        </p:sp>
        <p:grpSp>
          <p:nvGrpSpPr>
            <p:cNvPr id="64" name="Group 63"/>
            <p:cNvGrpSpPr/>
            <p:nvPr/>
          </p:nvGrpSpPr>
          <p:grpSpPr>
            <a:xfrm>
              <a:off x="1008885" y="1709928"/>
              <a:ext cx="7897371" cy="365760"/>
              <a:chOff x="1008885" y="1709928"/>
              <a:chExt cx="7897371" cy="365760"/>
            </a:xfrm>
          </p:grpSpPr>
          <p:sp>
            <p:nvSpPr>
              <p:cNvPr id="65" name="Rectangle 64"/>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66" name="Rectangle 65"/>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67" name="Rectangle 66"/>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68" name="Rectangle 67"/>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itchFamily="49" charset="0"/>
                    <a:cs typeface="Courier New" pitchFamily="49" charset="0"/>
                  </a:rPr>
                  <a:t>immediate</a:t>
                </a:r>
              </a:p>
            </p:txBody>
          </p:sp>
        </p:grpSp>
      </p:grpSp>
      <p:grpSp>
        <p:nvGrpSpPr>
          <p:cNvPr id="69" name="Group 68"/>
          <p:cNvGrpSpPr/>
          <p:nvPr/>
        </p:nvGrpSpPr>
        <p:grpSpPr>
          <a:xfrm>
            <a:off x="638271" y="4846320"/>
            <a:ext cx="8267985" cy="430887"/>
            <a:chOff x="638271" y="1645920"/>
            <a:chExt cx="8267985" cy="430887"/>
          </a:xfrm>
        </p:grpSpPr>
        <p:sp>
          <p:nvSpPr>
            <p:cNvPr id="70" name="TextBox 69"/>
            <p:cNvSpPr txBox="1"/>
            <p:nvPr/>
          </p:nvSpPr>
          <p:spPr>
            <a:xfrm>
              <a:off x="638271" y="1645920"/>
              <a:ext cx="370614" cy="430887"/>
            </a:xfrm>
            <a:prstGeom prst="rect">
              <a:avLst/>
            </a:prstGeom>
            <a:noFill/>
          </p:spPr>
          <p:txBody>
            <a:bodyPr wrap="none" tIns="0" bIns="0" rtlCol="0">
              <a:spAutoFit/>
            </a:bodyPr>
            <a:lstStyle/>
            <a:p>
              <a:pPr algn="r"/>
              <a:r>
                <a:rPr lang="en-US" sz="2800" dirty="0">
                  <a:solidFill>
                    <a:srgbClr val="FF0000"/>
                  </a:solidFill>
                </a:rPr>
                <a:t>I:</a:t>
              </a:r>
            </a:p>
          </p:txBody>
        </p:sp>
        <p:grpSp>
          <p:nvGrpSpPr>
            <p:cNvPr id="71" name="Group 70"/>
            <p:cNvGrpSpPr/>
            <p:nvPr/>
          </p:nvGrpSpPr>
          <p:grpSpPr>
            <a:xfrm>
              <a:off x="1008885" y="1709928"/>
              <a:ext cx="7897371" cy="365760"/>
              <a:chOff x="1008885" y="1709928"/>
              <a:chExt cx="7897371" cy="365760"/>
            </a:xfrm>
          </p:grpSpPr>
          <p:sp>
            <p:nvSpPr>
              <p:cNvPr id="72" name="Rectangle 71"/>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opcode</a:t>
                </a:r>
                <a:endParaRPr lang="en-US" sz="2400" dirty="0">
                  <a:solidFill>
                    <a:schemeClr val="tx1"/>
                  </a:solidFill>
                  <a:latin typeface="Courier New" pitchFamily="49" charset="0"/>
                  <a:cs typeface="Courier New" pitchFamily="49" charset="0"/>
                </a:endParaRPr>
              </a:p>
            </p:txBody>
          </p:sp>
          <p:sp>
            <p:nvSpPr>
              <p:cNvPr id="73" name="Rectangle 72"/>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rs</a:t>
                </a:r>
                <a:endParaRPr lang="en-US" sz="2400" dirty="0">
                  <a:solidFill>
                    <a:schemeClr val="tx1"/>
                  </a:solidFill>
                  <a:latin typeface="Courier New" pitchFamily="49" charset="0"/>
                  <a:cs typeface="Courier New" pitchFamily="49" charset="0"/>
                </a:endParaRPr>
              </a:p>
            </p:txBody>
          </p:sp>
          <p:sp>
            <p:nvSpPr>
              <p:cNvPr id="74" name="Rectangle 73"/>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latin typeface="Courier New" pitchFamily="49" charset="0"/>
                    <a:cs typeface="Courier New" pitchFamily="49" charset="0"/>
                  </a:rPr>
                  <a:t>rt</a:t>
                </a:r>
                <a:endParaRPr lang="en-US" sz="2400" dirty="0">
                  <a:solidFill>
                    <a:schemeClr val="tx1"/>
                  </a:solidFill>
                  <a:latin typeface="Courier New" pitchFamily="49" charset="0"/>
                  <a:cs typeface="Courier New" pitchFamily="49" charset="0"/>
                </a:endParaRPr>
              </a:p>
            </p:txBody>
          </p:sp>
          <p:sp>
            <p:nvSpPr>
              <p:cNvPr id="75" name="Rectangle 74"/>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Courier New" pitchFamily="49" charset="0"/>
                    <a:cs typeface="Courier New" pitchFamily="49" charset="0"/>
                  </a:rPr>
                  <a:t>immediate</a:t>
                </a:r>
              </a:p>
            </p:txBody>
          </p:sp>
        </p:grpSp>
      </p:grpSp>
    </p:spTree>
    <p:extLst>
      <p:ext uri="{BB962C8B-B14F-4D97-AF65-F5344CB8AC3E}">
        <p14:creationId xmlns:p14="http://schemas.microsoft.com/office/powerpoint/2010/main" val="18385881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Assembly Practice Answer (2/4)</a:t>
            </a: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a:latin typeface="Courier New" pitchFamily="49" charset="0"/>
                <a:cs typeface="Courier New" pitchFamily="49" charset="0"/>
              </a:rPr>
              <a:t>Addr</a:t>
            </a:r>
            <a:r>
              <a:rPr lang="en-US" sz="2400" b="1" dirty="0">
                <a:latin typeface="Courier New" pitchFamily="49" charset="0"/>
                <a:cs typeface="Courier New" pitchFamily="49" charset="0"/>
              </a:rPr>
              <a:t>  Instruction</a:t>
            </a:r>
          </a:p>
          <a:p>
            <a:pPr>
              <a:buNone/>
              <a:tabLst>
                <a:tab pos="863600" algn="l"/>
              </a:tabLst>
            </a:pPr>
            <a:r>
              <a:rPr lang="en-US" sz="2400" dirty="0">
                <a:latin typeface="Courier New" pitchFamily="49" charset="0"/>
                <a:cs typeface="Courier New" pitchFamily="49" charset="0"/>
              </a:rPr>
              <a:t> 800  Loop: </a:t>
            </a:r>
            <a:r>
              <a:rPr lang="en-US" sz="2400" dirty="0" err="1">
                <a:latin typeface="Courier New" pitchFamily="49" charset="0"/>
                <a:cs typeface="Courier New" pitchFamily="49" charset="0"/>
              </a:rPr>
              <a:t>sll</a:t>
            </a:r>
            <a:r>
              <a:rPr lang="en-US" sz="2400" dirty="0">
                <a:latin typeface="Courier New" pitchFamily="49" charset="0"/>
                <a:cs typeface="Courier New" pitchFamily="49" charset="0"/>
              </a:rPr>
              <a:t> $t1,$s3,2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804  </a:t>
            </a:r>
            <a:r>
              <a:rPr lang="en-US" sz="2400" dirty="0" err="1">
                <a:latin typeface="Courier New" pitchFamily="49" charset="0"/>
                <a:cs typeface="Courier New" pitchFamily="49" charset="0"/>
              </a:rPr>
              <a:t>addu</a:t>
            </a:r>
            <a:r>
              <a:rPr lang="en-US" sz="2400" dirty="0">
                <a:latin typeface="Courier New" pitchFamily="49" charset="0"/>
                <a:cs typeface="Courier New" pitchFamily="49" charset="0"/>
              </a:rPr>
              <a:t>  $t1,$t1,$s6</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808  </a:t>
            </a:r>
            <a:r>
              <a:rPr lang="en-US" sz="2400" dirty="0" err="1">
                <a:latin typeface="Courier New" pitchFamily="49" charset="0"/>
                <a:cs typeface="Courier New" pitchFamily="49" charset="0"/>
              </a:rPr>
              <a:t>lw</a:t>
            </a:r>
            <a:r>
              <a:rPr lang="en-US" sz="2400" dirty="0">
                <a:latin typeface="Courier New" pitchFamily="49" charset="0"/>
                <a:cs typeface="Courier New" pitchFamily="49" charset="0"/>
              </a:rPr>
              <a:t>    $t0,0($t1)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812  </a:t>
            </a:r>
            <a:r>
              <a:rPr lang="en-US" sz="2400" dirty="0" err="1">
                <a:latin typeface="Courier New" pitchFamily="49" charset="0"/>
                <a:cs typeface="Courier New" pitchFamily="49" charset="0"/>
              </a:rPr>
              <a:t>beq</a:t>
            </a:r>
            <a:r>
              <a:rPr lang="en-US" sz="2400" dirty="0">
                <a:latin typeface="Courier New" pitchFamily="49" charset="0"/>
                <a:cs typeface="Courier New" pitchFamily="49" charset="0"/>
              </a:rPr>
              <a:t>   $t0,$s5, Exit</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816  </a:t>
            </a:r>
            <a:r>
              <a:rPr lang="en-US" sz="2400" dirty="0" err="1">
                <a:latin typeface="Courier New" pitchFamily="49" charset="0"/>
                <a:cs typeface="Courier New" pitchFamily="49" charset="0"/>
              </a:rPr>
              <a:t>addiu</a:t>
            </a:r>
            <a:r>
              <a:rPr lang="en-US" sz="2400" dirty="0">
                <a:latin typeface="Courier New" pitchFamily="49" charset="0"/>
                <a:cs typeface="Courier New" pitchFamily="49" charset="0"/>
              </a:rPr>
              <a:t> $s3,$s3,1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820  j     Loop</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Exit: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93</a:t>
            </a:fld>
            <a:endParaRPr lang="en-US"/>
          </a:p>
        </p:txBody>
      </p:sp>
      <p:grpSp>
        <p:nvGrpSpPr>
          <p:cNvPr id="35" name="Group 34"/>
          <p:cNvGrpSpPr/>
          <p:nvPr/>
        </p:nvGrpSpPr>
        <p:grpSpPr>
          <a:xfrm>
            <a:off x="614225" y="5669280"/>
            <a:ext cx="8295076" cy="430887"/>
            <a:chOff x="428300" y="3685032"/>
            <a:chExt cx="8295076" cy="430887"/>
          </a:xfrm>
        </p:grpSpPr>
        <p:grpSp>
          <p:nvGrpSpPr>
            <p:cNvPr id="36" name="Group 50"/>
            <p:cNvGrpSpPr/>
            <p:nvPr/>
          </p:nvGrpSpPr>
          <p:grpSpPr>
            <a:xfrm>
              <a:off x="822960" y="3749040"/>
              <a:ext cx="7900416" cy="365760"/>
              <a:chOff x="621792" y="2834640"/>
              <a:chExt cx="7900416" cy="365760"/>
            </a:xfrm>
          </p:grpSpPr>
          <p:sp>
            <p:nvSpPr>
              <p:cNvPr id="38" name="Rectangle 3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2</a:t>
                </a:r>
              </a:p>
            </p:txBody>
          </p:sp>
          <p:sp>
            <p:nvSpPr>
              <p:cNvPr id="39" name="Rectangle 3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200</a:t>
                </a:r>
              </a:p>
            </p:txBody>
          </p:sp>
        </p:grpSp>
        <p:sp>
          <p:nvSpPr>
            <p:cNvPr id="37" name="TextBox 36"/>
            <p:cNvSpPr txBox="1"/>
            <p:nvPr/>
          </p:nvSpPr>
          <p:spPr>
            <a:xfrm>
              <a:off x="428300" y="3685032"/>
              <a:ext cx="394660" cy="430887"/>
            </a:xfrm>
            <a:prstGeom prst="rect">
              <a:avLst/>
            </a:prstGeom>
            <a:noFill/>
          </p:spPr>
          <p:txBody>
            <a:bodyPr wrap="none" tIns="0" bIns="0" rtlCol="0">
              <a:spAutoFit/>
            </a:bodyPr>
            <a:lstStyle/>
            <a:p>
              <a:pPr algn="r"/>
              <a:r>
                <a:rPr lang="en-US" sz="2800" dirty="0"/>
                <a:t>J:</a:t>
              </a:r>
            </a:p>
          </p:txBody>
        </p:sp>
      </p:grpSp>
      <p:grpSp>
        <p:nvGrpSpPr>
          <p:cNvPr id="8" name="Group 7"/>
          <p:cNvGrpSpPr/>
          <p:nvPr/>
        </p:nvGrpSpPr>
        <p:grpSpPr>
          <a:xfrm>
            <a:off x="532473" y="1645920"/>
            <a:ext cx="8373783" cy="430887"/>
            <a:chOff x="532473" y="1645920"/>
            <a:chExt cx="8373783" cy="430887"/>
          </a:xfrm>
        </p:grpSpPr>
        <p:sp>
          <p:nvSpPr>
            <p:cNvPr id="12" name="TextBox 11"/>
            <p:cNvSpPr txBox="1"/>
            <p:nvPr/>
          </p:nvSpPr>
          <p:spPr>
            <a:xfrm>
              <a:off x="532473" y="1645920"/>
              <a:ext cx="476412" cy="430887"/>
            </a:xfrm>
            <a:prstGeom prst="rect">
              <a:avLst/>
            </a:prstGeom>
            <a:noFill/>
          </p:spPr>
          <p:txBody>
            <a:bodyPr wrap="none" tIns="0" bIns="0" rtlCol="0">
              <a:spAutoFit/>
            </a:bodyPr>
            <a:lstStyle/>
            <a:p>
              <a:pPr algn="r"/>
              <a:r>
                <a:rPr lang="en-US" sz="2800" dirty="0"/>
                <a:t>R:</a:t>
              </a:r>
            </a:p>
          </p:txBody>
        </p:sp>
        <p:grpSp>
          <p:nvGrpSpPr>
            <p:cNvPr id="7" name="Group 6"/>
            <p:cNvGrpSpPr/>
            <p:nvPr/>
          </p:nvGrpSpPr>
          <p:grpSpPr>
            <a:xfrm>
              <a:off x="1008885" y="1709928"/>
              <a:ext cx="7897371" cy="365760"/>
              <a:chOff x="1008885" y="1709928"/>
              <a:chExt cx="7897371" cy="365760"/>
            </a:xfrm>
          </p:grpSpPr>
          <p:sp>
            <p:nvSpPr>
              <p:cNvPr id="13" name="Rectangle 12"/>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a:t>
                </a:r>
              </a:p>
            </p:txBody>
          </p:sp>
          <p:sp>
            <p:nvSpPr>
              <p:cNvPr id="14" name="Rectangle 13"/>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a:t>
                </a:r>
              </a:p>
            </p:txBody>
          </p:sp>
          <p:sp>
            <p:nvSpPr>
              <p:cNvPr id="40" name="Rectangle 39"/>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19</a:t>
                </a:r>
              </a:p>
            </p:txBody>
          </p:sp>
          <p:sp>
            <p:nvSpPr>
              <p:cNvPr id="41" name="Rectangle 40"/>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9</a:t>
                </a:r>
              </a:p>
            </p:txBody>
          </p:sp>
          <p:sp>
            <p:nvSpPr>
              <p:cNvPr id="42" name="Rectangle 41"/>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2</a:t>
                </a:r>
              </a:p>
            </p:txBody>
          </p:sp>
          <p:sp>
            <p:nvSpPr>
              <p:cNvPr id="43" name="Rectangle 42"/>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a:t>
                </a:r>
              </a:p>
            </p:txBody>
          </p:sp>
        </p:grpSp>
      </p:grpSp>
      <p:grpSp>
        <p:nvGrpSpPr>
          <p:cNvPr id="44" name="Group 43"/>
          <p:cNvGrpSpPr/>
          <p:nvPr/>
        </p:nvGrpSpPr>
        <p:grpSpPr>
          <a:xfrm>
            <a:off x="532473" y="2468880"/>
            <a:ext cx="8373783" cy="430887"/>
            <a:chOff x="532473" y="1645920"/>
            <a:chExt cx="8373783" cy="430887"/>
          </a:xfrm>
        </p:grpSpPr>
        <p:sp>
          <p:nvSpPr>
            <p:cNvPr id="45" name="TextBox 44"/>
            <p:cNvSpPr txBox="1"/>
            <p:nvPr/>
          </p:nvSpPr>
          <p:spPr>
            <a:xfrm>
              <a:off x="532473" y="1645920"/>
              <a:ext cx="476412" cy="430887"/>
            </a:xfrm>
            <a:prstGeom prst="rect">
              <a:avLst/>
            </a:prstGeom>
            <a:noFill/>
          </p:spPr>
          <p:txBody>
            <a:bodyPr wrap="none" tIns="0" bIns="0" rtlCol="0">
              <a:spAutoFit/>
            </a:bodyPr>
            <a:lstStyle/>
            <a:p>
              <a:pPr algn="r"/>
              <a:r>
                <a:rPr lang="en-US" sz="2800" dirty="0"/>
                <a:t>R:</a:t>
              </a:r>
            </a:p>
          </p:txBody>
        </p:sp>
        <p:grpSp>
          <p:nvGrpSpPr>
            <p:cNvPr id="46" name="Group 45"/>
            <p:cNvGrpSpPr/>
            <p:nvPr/>
          </p:nvGrpSpPr>
          <p:grpSpPr>
            <a:xfrm>
              <a:off x="1008885" y="1709928"/>
              <a:ext cx="7897371" cy="365760"/>
              <a:chOff x="1008885" y="1709928"/>
              <a:chExt cx="7897371" cy="365760"/>
            </a:xfrm>
          </p:grpSpPr>
          <p:sp>
            <p:nvSpPr>
              <p:cNvPr id="47" name="Rectangle 46"/>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a:t>
                </a:r>
              </a:p>
            </p:txBody>
          </p:sp>
          <p:sp>
            <p:nvSpPr>
              <p:cNvPr id="48" name="Rectangle 47"/>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9</a:t>
                </a:r>
              </a:p>
            </p:txBody>
          </p:sp>
          <p:sp>
            <p:nvSpPr>
              <p:cNvPr id="49" name="Rectangle 48"/>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22</a:t>
                </a:r>
              </a:p>
            </p:txBody>
          </p:sp>
          <p:sp>
            <p:nvSpPr>
              <p:cNvPr id="50" name="Rectangle 49"/>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9</a:t>
                </a:r>
              </a:p>
            </p:txBody>
          </p:sp>
          <p:sp>
            <p:nvSpPr>
              <p:cNvPr id="51" name="Rectangle 50"/>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a:t>
                </a:r>
              </a:p>
            </p:txBody>
          </p:sp>
          <p:sp>
            <p:nvSpPr>
              <p:cNvPr id="52" name="Rectangle 51"/>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33</a:t>
                </a:r>
              </a:p>
            </p:txBody>
          </p:sp>
        </p:grpSp>
      </p:grpSp>
      <p:grpSp>
        <p:nvGrpSpPr>
          <p:cNvPr id="53" name="Group 52"/>
          <p:cNvGrpSpPr/>
          <p:nvPr/>
        </p:nvGrpSpPr>
        <p:grpSpPr>
          <a:xfrm>
            <a:off x="638271" y="3291840"/>
            <a:ext cx="8267985" cy="430887"/>
            <a:chOff x="638271" y="1645920"/>
            <a:chExt cx="8267985" cy="430887"/>
          </a:xfrm>
        </p:grpSpPr>
        <p:sp>
          <p:nvSpPr>
            <p:cNvPr id="54" name="TextBox 53"/>
            <p:cNvSpPr txBox="1"/>
            <p:nvPr/>
          </p:nvSpPr>
          <p:spPr>
            <a:xfrm>
              <a:off x="638271" y="1645920"/>
              <a:ext cx="370614" cy="430887"/>
            </a:xfrm>
            <a:prstGeom prst="rect">
              <a:avLst/>
            </a:prstGeom>
            <a:noFill/>
          </p:spPr>
          <p:txBody>
            <a:bodyPr wrap="none" tIns="0" bIns="0" rtlCol="0">
              <a:spAutoFit/>
            </a:bodyPr>
            <a:lstStyle/>
            <a:p>
              <a:pPr algn="r"/>
              <a:r>
                <a:rPr lang="en-US" sz="2800" dirty="0"/>
                <a:t>I:</a:t>
              </a:r>
            </a:p>
          </p:txBody>
        </p:sp>
        <p:grpSp>
          <p:nvGrpSpPr>
            <p:cNvPr id="55" name="Group 54"/>
            <p:cNvGrpSpPr/>
            <p:nvPr/>
          </p:nvGrpSpPr>
          <p:grpSpPr>
            <a:xfrm>
              <a:off x="1008885" y="1709928"/>
              <a:ext cx="7897371" cy="365760"/>
              <a:chOff x="1008885" y="1709928"/>
              <a:chExt cx="7897371" cy="365760"/>
            </a:xfrm>
          </p:grpSpPr>
          <p:sp>
            <p:nvSpPr>
              <p:cNvPr id="56" name="Rectangle 55"/>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35</a:t>
                </a:r>
              </a:p>
            </p:txBody>
          </p:sp>
          <p:sp>
            <p:nvSpPr>
              <p:cNvPr id="57" name="Rectangle 56"/>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9</a:t>
                </a:r>
              </a:p>
            </p:txBody>
          </p:sp>
          <p:sp>
            <p:nvSpPr>
              <p:cNvPr id="58" name="Rectangle 57"/>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8</a:t>
                </a:r>
              </a:p>
            </p:txBody>
          </p:sp>
          <p:sp>
            <p:nvSpPr>
              <p:cNvPr id="59" name="Rectangle 58"/>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a:t>
                </a:r>
              </a:p>
            </p:txBody>
          </p:sp>
        </p:grpSp>
      </p:grpSp>
      <p:grpSp>
        <p:nvGrpSpPr>
          <p:cNvPr id="62" name="Group 61"/>
          <p:cNvGrpSpPr/>
          <p:nvPr/>
        </p:nvGrpSpPr>
        <p:grpSpPr>
          <a:xfrm>
            <a:off x="638271" y="4114800"/>
            <a:ext cx="8267985" cy="430887"/>
            <a:chOff x="638271" y="1645920"/>
            <a:chExt cx="8267985" cy="430887"/>
          </a:xfrm>
        </p:grpSpPr>
        <p:sp>
          <p:nvSpPr>
            <p:cNvPr id="63" name="TextBox 62"/>
            <p:cNvSpPr txBox="1"/>
            <p:nvPr/>
          </p:nvSpPr>
          <p:spPr>
            <a:xfrm>
              <a:off x="638271" y="1645920"/>
              <a:ext cx="370614" cy="430887"/>
            </a:xfrm>
            <a:prstGeom prst="rect">
              <a:avLst/>
            </a:prstGeom>
            <a:noFill/>
          </p:spPr>
          <p:txBody>
            <a:bodyPr wrap="none" tIns="0" bIns="0" rtlCol="0">
              <a:spAutoFit/>
            </a:bodyPr>
            <a:lstStyle/>
            <a:p>
              <a:pPr algn="r"/>
              <a:r>
                <a:rPr lang="en-US" sz="2800" dirty="0"/>
                <a:t>I:</a:t>
              </a:r>
            </a:p>
          </p:txBody>
        </p:sp>
        <p:grpSp>
          <p:nvGrpSpPr>
            <p:cNvPr id="64" name="Group 63"/>
            <p:cNvGrpSpPr/>
            <p:nvPr/>
          </p:nvGrpSpPr>
          <p:grpSpPr>
            <a:xfrm>
              <a:off x="1008885" y="1709928"/>
              <a:ext cx="7897371" cy="365760"/>
              <a:chOff x="1008885" y="1709928"/>
              <a:chExt cx="7897371" cy="365760"/>
            </a:xfrm>
          </p:grpSpPr>
          <p:sp>
            <p:nvSpPr>
              <p:cNvPr id="65" name="Rectangle 64"/>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4</a:t>
                </a:r>
              </a:p>
            </p:txBody>
          </p:sp>
          <p:sp>
            <p:nvSpPr>
              <p:cNvPr id="66" name="Rectangle 65"/>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8</a:t>
                </a:r>
              </a:p>
            </p:txBody>
          </p:sp>
          <p:sp>
            <p:nvSpPr>
              <p:cNvPr id="67" name="Rectangle 66"/>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21</a:t>
                </a:r>
              </a:p>
            </p:txBody>
          </p:sp>
          <p:sp>
            <p:nvSpPr>
              <p:cNvPr id="68" name="Rectangle 67"/>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2</a:t>
                </a:r>
              </a:p>
            </p:txBody>
          </p:sp>
        </p:grpSp>
      </p:grpSp>
      <p:grpSp>
        <p:nvGrpSpPr>
          <p:cNvPr id="69" name="Group 68"/>
          <p:cNvGrpSpPr/>
          <p:nvPr/>
        </p:nvGrpSpPr>
        <p:grpSpPr>
          <a:xfrm>
            <a:off x="638271" y="4846320"/>
            <a:ext cx="8267985" cy="430887"/>
            <a:chOff x="638271" y="1645920"/>
            <a:chExt cx="8267985" cy="430887"/>
          </a:xfrm>
        </p:grpSpPr>
        <p:sp>
          <p:nvSpPr>
            <p:cNvPr id="70" name="TextBox 69"/>
            <p:cNvSpPr txBox="1"/>
            <p:nvPr/>
          </p:nvSpPr>
          <p:spPr>
            <a:xfrm>
              <a:off x="638271" y="1645920"/>
              <a:ext cx="370614" cy="430887"/>
            </a:xfrm>
            <a:prstGeom prst="rect">
              <a:avLst/>
            </a:prstGeom>
            <a:noFill/>
          </p:spPr>
          <p:txBody>
            <a:bodyPr wrap="none" tIns="0" bIns="0" rtlCol="0">
              <a:spAutoFit/>
            </a:bodyPr>
            <a:lstStyle/>
            <a:p>
              <a:pPr algn="r"/>
              <a:r>
                <a:rPr lang="en-US" sz="2800" dirty="0"/>
                <a:t>I:</a:t>
              </a:r>
            </a:p>
          </p:txBody>
        </p:sp>
        <p:grpSp>
          <p:nvGrpSpPr>
            <p:cNvPr id="71" name="Group 70"/>
            <p:cNvGrpSpPr/>
            <p:nvPr/>
          </p:nvGrpSpPr>
          <p:grpSpPr>
            <a:xfrm>
              <a:off x="1008885" y="1709928"/>
              <a:ext cx="7897371" cy="365760"/>
              <a:chOff x="1008885" y="1709928"/>
              <a:chExt cx="7897371" cy="365760"/>
            </a:xfrm>
          </p:grpSpPr>
          <p:sp>
            <p:nvSpPr>
              <p:cNvPr id="72" name="Rectangle 71"/>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8</a:t>
                </a:r>
              </a:p>
            </p:txBody>
          </p:sp>
          <p:sp>
            <p:nvSpPr>
              <p:cNvPr id="73" name="Rectangle 72"/>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19</a:t>
                </a:r>
              </a:p>
            </p:txBody>
          </p:sp>
          <p:sp>
            <p:nvSpPr>
              <p:cNvPr id="74" name="Rectangle 73"/>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19</a:t>
                </a:r>
              </a:p>
            </p:txBody>
          </p:sp>
          <p:sp>
            <p:nvSpPr>
              <p:cNvPr id="75" name="Rectangle 74"/>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a:t>
                </a:r>
              </a:p>
            </p:txBody>
          </p:sp>
        </p:grpSp>
      </p:grpSp>
    </p:spTree>
    <p:extLst>
      <p:ext uri="{BB962C8B-B14F-4D97-AF65-F5344CB8AC3E}">
        <p14:creationId xmlns:p14="http://schemas.microsoft.com/office/powerpoint/2010/main" val="12916632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Assembly Practice Answer (3/4)</a:t>
            </a: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a:latin typeface="Courier New" pitchFamily="49" charset="0"/>
                <a:cs typeface="Courier New" pitchFamily="49" charset="0"/>
              </a:rPr>
              <a:t>Addr</a:t>
            </a:r>
            <a:r>
              <a:rPr lang="en-US" sz="2400" b="1" dirty="0">
                <a:latin typeface="Courier New" pitchFamily="49" charset="0"/>
                <a:cs typeface="Courier New" pitchFamily="49" charset="0"/>
              </a:rPr>
              <a:t>  Instruction</a:t>
            </a:r>
          </a:p>
          <a:p>
            <a:pPr>
              <a:buNone/>
              <a:tabLst>
                <a:tab pos="863600" algn="l"/>
              </a:tabLst>
            </a:pPr>
            <a:r>
              <a:rPr lang="en-US" sz="2400" dirty="0">
                <a:latin typeface="Courier New" pitchFamily="49" charset="0"/>
                <a:cs typeface="Courier New" pitchFamily="49" charset="0"/>
              </a:rPr>
              <a:t> 800  Loop: </a:t>
            </a:r>
            <a:r>
              <a:rPr lang="en-US" sz="2400" dirty="0" err="1">
                <a:latin typeface="Courier New" pitchFamily="49" charset="0"/>
                <a:cs typeface="Courier New" pitchFamily="49" charset="0"/>
              </a:rPr>
              <a:t>sll</a:t>
            </a:r>
            <a:r>
              <a:rPr lang="en-US" sz="2400" dirty="0">
                <a:latin typeface="Courier New" pitchFamily="49" charset="0"/>
                <a:cs typeface="Courier New" pitchFamily="49" charset="0"/>
              </a:rPr>
              <a:t> $t1,$s3,2</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804  </a:t>
            </a:r>
            <a:r>
              <a:rPr lang="en-US" sz="2400" dirty="0" err="1">
                <a:latin typeface="Courier New" pitchFamily="49" charset="0"/>
                <a:cs typeface="Courier New" pitchFamily="49" charset="0"/>
              </a:rPr>
              <a:t>addu</a:t>
            </a:r>
            <a:r>
              <a:rPr lang="en-US" sz="2400" dirty="0">
                <a:latin typeface="Courier New" pitchFamily="49" charset="0"/>
                <a:cs typeface="Courier New" pitchFamily="49" charset="0"/>
              </a:rPr>
              <a:t>  $t1,$t1,$s6</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808  </a:t>
            </a:r>
            <a:r>
              <a:rPr lang="en-US" sz="2400" dirty="0" err="1">
                <a:latin typeface="Courier New" pitchFamily="49" charset="0"/>
                <a:cs typeface="Courier New" pitchFamily="49" charset="0"/>
              </a:rPr>
              <a:t>lw</a:t>
            </a:r>
            <a:r>
              <a:rPr lang="en-US" sz="2400" dirty="0">
                <a:latin typeface="Courier New" pitchFamily="49" charset="0"/>
                <a:cs typeface="Courier New" pitchFamily="49" charset="0"/>
              </a:rPr>
              <a:t>    $t0,0($t1)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812  </a:t>
            </a:r>
            <a:r>
              <a:rPr lang="en-US" sz="2400" dirty="0" err="1">
                <a:latin typeface="Courier New" pitchFamily="49" charset="0"/>
                <a:cs typeface="Courier New" pitchFamily="49" charset="0"/>
              </a:rPr>
              <a:t>beq</a:t>
            </a:r>
            <a:r>
              <a:rPr lang="en-US" sz="2400" dirty="0">
                <a:latin typeface="Courier New" pitchFamily="49" charset="0"/>
                <a:cs typeface="Courier New" pitchFamily="49" charset="0"/>
              </a:rPr>
              <a:t>   $t0,$s5, Exit</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816  </a:t>
            </a:r>
            <a:r>
              <a:rPr lang="en-US" sz="2400" dirty="0" err="1">
                <a:latin typeface="Courier New" pitchFamily="49" charset="0"/>
                <a:cs typeface="Courier New" pitchFamily="49" charset="0"/>
              </a:rPr>
              <a:t>addiu</a:t>
            </a:r>
            <a:r>
              <a:rPr lang="en-US" sz="2400" dirty="0">
                <a:latin typeface="Courier New" pitchFamily="49" charset="0"/>
                <a:cs typeface="Courier New" pitchFamily="49" charset="0"/>
              </a:rPr>
              <a:t> $s3,$s3,1</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820  j     Loop</a:t>
            </a:r>
          </a:p>
          <a:p>
            <a:pPr>
              <a:buNone/>
              <a:tabLst>
                <a:tab pos="863600" algn="l"/>
              </a:tabLst>
            </a:pPr>
            <a:endParaRPr lang="en-US" sz="2400" dirty="0">
              <a:latin typeface="Courier New" pitchFamily="49" charset="0"/>
              <a:cs typeface="Courier New" pitchFamily="49" charset="0"/>
            </a:endParaRPr>
          </a:p>
          <a:p>
            <a:pPr>
              <a:buNone/>
              <a:tabLst>
                <a:tab pos="863600" algn="l"/>
              </a:tabLst>
            </a:pPr>
            <a:r>
              <a:rPr lang="en-US" sz="2400" dirty="0">
                <a:latin typeface="Courier New" pitchFamily="49" charset="0"/>
                <a:cs typeface="Courier New" pitchFamily="49" charset="0"/>
              </a:rPr>
              <a:t>      Exit: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94</a:t>
            </a:fld>
            <a:endParaRPr lang="en-US"/>
          </a:p>
        </p:txBody>
      </p:sp>
      <p:grpSp>
        <p:nvGrpSpPr>
          <p:cNvPr id="35" name="Group 34"/>
          <p:cNvGrpSpPr/>
          <p:nvPr/>
        </p:nvGrpSpPr>
        <p:grpSpPr>
          <a:xfrm>
            <a:off x="614225" y="5669280"/>
            <a:ext cx="8295076" cy="430887"/>
            <a:chOff x="428300" y="3685032"/>
            <a:chExt cx="8295076" cy="430887"/>
          </a:xfrm>
        </p:grpSpPr>
        <p:grpSp>
          <p:nvGrpSpPr>
            <p:cNvPr id="36" name="Group 50"/>
            <p:cNvGrpSpPr/>
            <p:nvPr/>
          </p:nvGrpSpPr>
          <p:grpSpPr>
            <a:xfrm>
              <a:off x="822960" y="3749040"/>
              <a:ext cx="7900416" cy="365760"/>
              <a:chOff x="621792" y="2834640"/>
              <a:chExt cx="7900416" cy="365760"/>
            </a:xfrm>
          </p:grpSpPr>
          <p:sp>
            <p:nvSpPr>
              <p:cNvPr id="38" name="Rectangle 37"/>
              <p:cNvSpPr/>
              <p:nvPr/>
            </p:nvSpPr>
            <p:spPr>
              <a:xfrm>
                <a:off x="621792" y="2834640"/>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000010</a:t>
                </a:r>
              </a:p>
            </p:txBody>
          </p:sp>
          <p:sp>
            <p:nvSpPr>
              <p:cNvPr id="39" name="Rectangle 38"/>
              <p:cNvSpPr/>
              <p:nvPr/>
            </p:nvSpPr>
            <p:spPr>
              <a:xfrm>
                <a:off x="2103120" y="2834640"/>
                <a:ext cx="641908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00 0000 0000 0000 0000 1100 1000</a:t>
                </a:r>
              </a:p>
            </p:txBody>
          </p:sp>
        </p:grpSp>
        <p:sp>
          <p:nvSpPr>
            <p:cNvPr id="37" name="TextBox 36"/>
            <p:cNvSpPr txBox="1"/>
            <p:nvPr/>
          </p:nvSpPr>
          <p:spPr>
            <a:xfrm>
              <a:off x="428300" y="3685032"/>
              <a:ext cx="394660" cy="430887"/>
            </a:xfrm>
            <a:prstGeom prst="rect">
              <a:avLst/>
            </a:prstGeom>
            <a:noFill/>
          </p:spPr>
          <p:txBody>
            <a:bodyPr wrap="none" tIns="0" bIns="0" rtlCol="0">
              <a:spAutoFit/>
            </a:bodyPr>
            <a:lstStyle/>
            <a:p>
              <a:pPr algn="r"/>
              <a:r>
                <a:rPr lang="en-US" sz="2800" dirty="0"/>
                <a:t>J:</a:t>
              </a:r>
            </a:p>
          </p:txBody>
        </p:sp>
      </p:grpSp>
      <p:grpSp>
        <p:nvGrpSpPr>
          <p:cNvPr id="8" name="Group 7"/>
          <p:cNvGrpSpPr/>
          <p:nvPr/>
        </p:nvGrpSpPr>
        <p:grpSpPr>
          <a:xfrm>
            <a:off x="532473" y="1645920"/>
            <a:ext cx="8373783" cy="430887"/>
            <a:chOff x="532473" y="1645920"/>
            <a:chExt cx="8373783" cy="430887"/>
          </a:xfrm>
        </p:grpSpPr>
        <p:sp>
          <p:nvSpPr>
            <p:cNvPr id="12" name="TextBox 11"/>
            <p:cNvSpPr txBox="1"/>
            <p:nvPr/>
          </p:nvSpPr>
          <p:spPr>
            <a:xfrm>
              <a:off x="532473" y="1645920"/>
              <a:ext cx="476412" cy="430887"/>
            </a:xfrm>
            <a:prstGeom prst="rect">
              <a:avLst/>
            </a:prstGeom>
            <a:noFill/>
          </p:spPr>
          <p:txBody>
            <a:bodyPr wrap="none" tIns="0" bIns="0" rtlCol="0">
              <a:spAutoFit/>
            </a:bodyPr>
            <a:lstStyle/>
            <a:p>
              <a:pPr algn="r"/>
              <a:r>
                <a:rPr lang="en-US" sz="2800" dirty="0"/>
                <a:t>R:</a:t>
              </a:r>
            </a:p>
          </p:txBody>
        </p:sp>
        <p:grpSp>
          <p:nvGrpSpPr>
            <p:cNvPr id="7" name="Group 6"/>
            <p:cNvGrpSpPr/>
            <p:nvPr/>
          </p:nvGrpSpPr>
          <p:grpSpPr>
            <a:xfrm>
              <a:off x="1008885" y="1709928"/>
              <a:ext cx="7897371" cy="365760"/>
              <a:chOff x="1008885" y="1709928"/>
              <a:chExt cx="7897371" cy="365760"/>
            </a:xfrm>
          </p:grpSpPr>
          <p:sp>
            <p:nvSpPr>
              <p:cNvPr id="13" name="Rectangle 12"/>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000000</a:t>
                </a:r>
              </a:p>
            </p:txBody>
          </p:sp>
          <p:sp>
            <p:nvSpPr>
              <p:cNvPr id="14" name="Rectangle 13"/>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00000</a:t>
                </a:r>
              </a:p>
            </p:txBody>
          </p:sp>
          <p:sp>
            <p:nvSpPr>
              <p:cNvPr id="40" name="Rectangle 39"/>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10011</a:t>
                </a:r>
              </a:p>
            </p:txBody>
          </p:sp>
          <p:sp>
            <p:nvSpPr>
              <p:cNvPr id="41" name="Rectangle 40"/>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01001</a:t>
                </a:r>
              </a:p>
            </p:txBody>
          </p:sp>
          <p:sp>
            <p:nvSpPr>
              <p:cNvPr id="42" name="Rectangle 41"/>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00010</a:t>
                </a:r>
              </a:p>
            </p:txBody>
          </p:sp>
          <p:sp>
            <p:nvSpPr>
              <p:cNvPr id="43" name="Rectangle 42"/>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000000</a:t>
                </a:r>
              </a:p>
            </p:txBody>
          </p:sp>
        </p:grpSp>
      </p:grpSp>
      <p:grpSp>
        <p:nvGrpSpPr>
          <p:cNvPr id="44" name="Group 43"/>
          <p:cNvGrpSpPr/>
          <p:nvPr/>
        </p:nvGrpSpPr>
        <p:grpSpPr>
          <a:xfrm>
            <a:off x="532473" y="2468880"/>
            <a:ext cx="8373783" cy="430887"/>
            <a:chOff x="532473" y="1645920"/>
            <a:chExt cx="8373783" cy="430887"/>
          </a:xfrm>
        </p:grpSpPr>
        <p:sp>
          <p:nvSpPr>
            <p:cNvPr id="45" name="TextBox 44"/>
            <p:cNvSpPr txBox="1"/>
            <p:nvPr/>
          </p:nvSpPr>
          <p:spPr>
            <a:xfrm>
              <a:off x="532473" y="1645920"/>
              <a:ext cx="476412" cy="430887"/>
            </a:xfrm>
            <a:prstGeom prst="rect">
              <a:avLst/>
            </a:prstGeom>
            <a:noFill/>
          </p:spPr>
          <p:txBody>
            <a:bodyPr wrap="none" tIns="0" bIns="0" rtlCol="0">
              <a:spAutoFit/>
            </a:bodyPr>
            <a:lstStyle/>
            <a:p>
              <a:pPr algn="r"/>
              <a:r>
                <a:rPr lang="en-US" sz="2800" dirty="0"/>
                <a:t>R:</a:t>
              </a:r>
            </a:p>
          </p:txBody>
        </p:sp>
        <p:grpSp>
          <p:nvGrpSpPr>
            <p:cNvPr id="46" name="Group 45"/>
            <p:cNvGrpSpPr/>
            <p:nvPr/>
          </p:nvGrpSpPr>
          <p:grpSpPr>
            <a:xfrm>
              <a:off x="1008885" y="1709928"/>
              <a:ext cx="7897371" cy="365760"/>
              <a:chOff x="1008885" y="1709928"/>
              <a:chExt cx="7897371" cy="365760"/>
            </a:xfrm>
          </p:grpSpPr>
          <p:sp>
            <p:nvSpPr>
              <p:cNvPr id="47" name="Rectangle 46"/>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000000</a:t>
                </a:r>
              </a:p>
            </p:txBody>
          </p:sp>
          <p:sp>
            <p:nvSpPr>
              <p:cNvPr id="48" name="Rectangle 47"/>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01001</a:t>
                </a:r>
              </a:p>
            </p:txBody>
          </p:sp>
          <p:sp>
            <p:nvSpPr>
              <p:cNvPr id="49" name="Rectangle 48"/>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10110</a:t>
                </a:r>
              </a:p>
            </p:txBody>
          </p:sp>
          <p:sp>
            <p:nvSpPr>
              <p:cNvPr id="50" name="Rectangle 49"/>
              <p:cNvSpPr/>
              <p:nvPr/>
            </p:nvSpPr>
            <p:spPr>
              <a:xfrm>
                <a:off x="495604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01001</a:t>
                </a:r>
              </a:p>
            </p:txBody>
          </p:sp>
          <p:sp>
            <p:nvSpPr>
              <p:cNvPr id="51" name="Rectangle 50"/>
              <p:cNvSpPr/>
              <p:nvPr/>
            </p:nvSpPr>
            <p:spPr>
              <a:xfrm>
                <a:off x="619048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00000</a:t>
                </a:r>
              </a:p>
            </p:txBody>
          </p:sp>
          <p:sp>
            <p:nvSpPr>
              <p:cNvPr id="52" name="Rectangle 51"/>
              <p:cNvSpPr/>
              <p:nvPr/>
            </p:nvSpPr>
            <p:spPr>
              <a:xfrm>
                <a:off x="7424928"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100001</a:t>
                </a:r>
              </a:p>
            </p:txBody>
          </p:sp>
        </p:grpSp>
      </p:grpSp>
      <p:grpSp>
        <p:nvGrpSpPr>
          <p:cNvPr id="53" name="Group 52"/>
          <p:cNvGrpSpPr/>
          <p:nvPr/>
        </p:nvGrpSpPr>
        <p:grpSpPr>
          <a:xfrm>
            <a:off x="638271" y="3291840"/>
            <a:ext cx="8267985" cy="430887"/>
            <a:chOff x="638271" y="1645920"/>
            <a:chExt cx="8267985" cy="430887"/>
          </a:xfrm>
        </p:grpSpPr>
        <p:sp>
          <p:nvSpPr>
            <p:cNvPr id="54" name="TextBox 53"/>
            <p:cNvSpPr txBox="1"/>
            <p:nvPr/>
          </p:nvSpPr>
          <p:spPr>
            <a:xfrm>
              <a:off x="638271" y="1645920"/>
              <a:ext cx="370614" cy="430887"/>
            </a:xfrm>
            <a:prstGeom prst="rect">
              <a:avLst/>
            </a:prstGeom>
            <a:noFill/>
          </p:spPr>
          <p:txBody>
            <a:bodyPr wrap="none" tIns="0" bIns="0" rtlCol="0">
              <a:spAutoFit/>
            </a:bodyPr>
            <a:lstStyle/>
            <a:p>
              <a:pPr algn="r"/>
              <a:r>
                <a:rPr lang="en-US" sz="2800" dirty="0"/>
                <a:t>I:</a:t>
              </a:r>
            </a:p>
          </p:txBody>
        </p:sp>
        <p:grpSp>
          <p:nvGrpSpPr>
            <p:cNvPr id="55" name="Group 54"/>
            <p:cNvGrpSpPr/>
            <p:nvPr/>
          </p:nvGrpSpPr>
          <p:grpSpPr>
            <a:xfrm>
              <a:off x="1008885" y="1709928"/>
              <a:ext cx="7897371" cy="365760"/>
              <a:chOff x="1008885" y="1709928"/>
              <a:chExt cx="7897371" cy="365760"/>
            </a:xfrm>
          </p:grpSpPr>
          <p:sp>
            <p:nvSpPr>
              <p:cNvPr id="56" name="Rectangle 55"/>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100011</a:t>
                </a:r>
              </a:p>
            </p:txBody>
          </p:sp>
          <p:sp>
            <p:nvSpPr>
              <p:cNvPr id="57" name="Rectangle 56"/>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01001</a:t>
                </a:r>
              </a:p>
            </p:txBody>
          </p:sp>
          <p:sp>
            <p:nvSpPr>
              <p:cNvPr id="58" name="Rectangle 57"/>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01000</a:t>
                </a:r>
              </a:p>
            </p:txBody>
          </p:sp>
          <p:sp>
            <p:nvSpPr>
              <p:cNvPr id="59" name="Rectangle 58"/>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0000 0000 0000 0000</a:t>
                </a:r>
              </a:p>
            </p:txBody>
          </p:sp>
        </p:grpSp>
      </p:grpSp>
      <p:grpSp>
        <p:nvGrpSpPr>
          <p:cNvPr id="62" name="Group 61"/>
          <p:cNvGrpSpPr/>
          <p:nvPr/>
        </p:nvGrpSpPr>
        <p:grpSpPr>
          <a:xfrm>
            <a:off x="638271" y="4114800"/>
            <a:ext cx="8267985" cy="430887"/>
            <a:chOff x="638271" y="1645920"/>
            <a:chExt cx="8267985" cy="430887"/>
          </a:xfrm>
        </p:grpSpPr>
        <p:sp>
          <p:nvSpPr>
            <p:cNvPr id="63" name="TextBox 62"/>
            <p:cNvSpPr txBox="1"/>
            <p:nvPr/>
          </p:nvSpPr>
          <p:spPr>
            <a:xfrm>
              <a:off x="638271" y="1645920"/>
              <a:ext cx="370614" cy="430887"/>
            </a:xfrm>
            <a:prstGeom prst="rect">
              <a:avLst/>
            </a:prstGeom>
            <a:noFill/>
          </p:spPr>
          <p:txBody>
            <a:bodyPr wrap="none" tIns="0" bIns="0" rtlCol="0">
              <a:spAutoFit/>
            </a:bodyPr>
            <a:lstStyle/>
            <a:p>
              <a:pPr algn="r"/>
              <a:r>
                <a:rPr lang="en-US" sz="2800" dirty="0"/>
                <a:t>I:</a:t>
              </a:r>
            </a:p>
          </p:txBody>
        </p:sp>
        <p:grpSp>
          <p:nvGrpSpPr>
            <p:cNvPr id="64" name="Group 63"/>
            <p:cNvGrpSpPr/>
            <p:nvPr/>
          </p:nvGrpSpPr>
          <p:grpSpPr>
            <a:xfrm>
              <a:off x="1008885" y="1709928"/>
              <a:ext cx="7897371" cy="365760"/>
              <a:chOff x="1008885" y="1709928"/>
              <a:chExt cx="7897371" cy="365760"/>
            </a:xfrm>
          </p:grpSpPr>
          <p:sp>
            <p:nvSpPr>
              <p:cNvPr id="65" name="Rectangle 64"/>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000100</a:t>
                </a:r>
              </a:p>
            </p:txBody>
          </p:sp>
          <p:sp>
            <p:nvSpPr>
              <p:cNvPr id="66" name="Rectangle 65"/>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01000</a:t>
                </a:r>
              </a:p>
            </p:txBody>
          </p:sp>
          <p:sp>
            <p:nvSpPr>
              <p:cNvPr id="67" name="Rectangle 66"/>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10101</a:t>
                </a:r>
              </a:p>
            </p:txBody>
          </p:sp>
          <p:sp>
            <p:nvSpPr>
              <p:cNvPr id="68" name="Rectangle 67"/>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0000 0000 0000 0010</a:t>
                </a:r>
              </a:p>
            </p:txBody>
          </p:sp>
        </p:grpSp>
      </p:grpSp>
      <p:grpSp>
        <p:nvGrpSpPr>
          <p:cNvPr id="69" name="Group 68"/>
          <p:cNvGrpSpPr/>
          <p:nvPr/>
        </p:nvGrpSpPr>
        <p:grpSpPr>
          <a:xfrm>
            <a:off x="638271" y="4846320"/>
            <a:ext cx="8267985" cy="430887"/>
            <a:chOff x="638271" y="1645920"/>
            <a:chExt cx="8267985" cy="430887"/>
          </a:xfrm>
        </p:grpSpPr>
        <p:sp>
          <p:nvSpPr>
            <p:cNvPr id="70" name="TextBox 69"/>
            <p:cNvSpPr txBox="1"/>
            <p:nvPr/>
          </p:nvSpPr>
          <p:spPr>
            <a:xfrm>
              <a:off x="638271" y="1645920"/>
              <a:ext cx="370614" cy="430887"/>
            </a:xfrm>
            <a:prstGeom prst="rect">
              <a:avLst/>
            </a:prstGeom>
            <a:noFill/>
          </p:spPr>
          <p:txBody>
            <a:bodyPr wrap="none" tIns="0" bIns="0" rtlCol="0">
              <a:spAutoFit/>
            </a:bodyPr>
            <a:lstStyle/>
            <a:p>
              <a:pPr algn="r"/>
              <a:r>
                <a:rPr lang="en-US" sz="2800" dirty="0"/>
                <a:t>I:</a:t>
              </a:r>
            </a:p>
          </p:txBody>
        </p:sp>
        <p:grpSp>
          <p:nvGrpSpPr>
            <p:cNvPr id="71" name="Group 70"/>
            <p:cNvGrpSpPr/>
            <p:nvPr/>
          </p:nvGrpSpPr>
          <p:grpSpPr>
            <a:xfrm>
              <a:off x="1008885" y="1709928"/>
              <a:ext cx="7897371" cy="365760"/>
              <a:chOff x="1008885" y="1709928"/>
              <a:chExt cx="7897371" cy="365760"/>
            </a:xfrm>
          </p:grpSpPr>
          <p:sp>
            <p:nvSpPr>
              <p:cNvPr id="72" name="Rectangle 71"/>
              <p:cNvSpPr/>
              <p:nvPr/>
            </p:nvSpPr>
            <p:spPr>
              <a:xfrm>
                <a:off x="1008885" y="1709928"/>
                <a:ext cx="148132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001000</a:t>
                </a:r>
              </a:p>
            </p:txBody>
          </p:sp>
          <p:sp>
            <p:nvSpPr>
              <p:cNvPr id="73" name="Rectangle 72"/>
              <p:cNvSpPr/>
              <p:nvPr/>
            </p:nvSpPr>
            <p:spPr>
              <a:xfrm>
                <a:off x="2490213"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10011</a:t>
                </a:r>
              </a:p>
            </p:txBody>
          </p:sp>
          <p:sp>
            <p:nvSpPr>
              <p:cNvPr id="74" name="Rectangle 73"/>
              <p:cNvSpPr/>
              <p:nvPr/>
            </p:nvSpPr>
            <p:spPr>
              <a:xfrm>
                <a:off x="3721608" y="1709928"/>
                <a:ext cx="1234440"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10011</a:t>
                </a:r>
              </a:p>
            </p:txBody>
          </p:sp>
          <p:sp>
            <p:nvSpPr>
              <p:cNvPr id="75" name="Rectangle 74"/>
              <p:cNvSpPr/>
              <p:nvPr/>
            </p:nvSpPr>
            <p:spPr>
              <a:xfrm>
                <a:off x="4956048" y="1709928"/>
                <a:ext cx="3950208" cy="36576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latin typeface="Courier New" pitchFamily="49" charset="0"/>
                    <a:cs typeface="Courier New" pitchFamily="49" charset="0"/>
                  </a:rPr>
                  <a:t>0000 0000 0000 0001</a:t>
                </a:r>
              </a:p>
            </p:txBody>
          </p:sp>
        </p:grpSp>
      </p:grpSp>
    </p:spTree>
    <p:extLst>
      <p:ext uri="{BB962C8B-B14F-4D97-AF65-F5344CB8AC3E}">
        <p14:creationId xmlns:p14="http://schemas.microsoft.com/office/powerpoint/2010/main" val="68875624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dirty="0">
                <a:solidFill>
                  <a:schemeClr val="accent1"/>
                </a:solidFill>
              </a:rPr>
              <a:t>Assembly Practice Answer</a:t>
            </a:r>
          </a:p>
        </p:txBody>
      </p:sp>
      <p:sp>
        <p:nvSpPr>
          <p:cNvPr id="3" name="Content Placeholder 2"/>
          <p:cNvSpPr>
            <a:spLocks noGrp="1"/>
          </p:cNvSpPr>
          <p:nvPr>
            <p:ph idx="1"/>
          </p:nvPr>
        </p:nvSpPr>
        <p:spPr>
          <a:xfrm>
            <a:off x="457200" y="914400"/>
            <a:ext cx="8229600" cy="5852160"/>
          </a:xfrm>
        </p:spPr>
        <p:txBody>
          <a:bodyPr>
            <a:normAutofit lnSpcReduction="10000"/>
          </a:bodyPr>
          <a:lstStyle/>
          <a:p>
            <a:pPr>
              <a:buNone/>
              <a:tabLst>
                <a:tab pos="863600" algn="l"/>
              </a:tabLst>
            </a:pPr>
            <a:r>
              <a:rPr lang="en-US" sz="2400" b="1" dirty="0" err="1">
                <a:latin typeface="Courier New" pitchFamily="49" charset="0"/>
                <a:cs typeface="Courier New" pitchFamily="49" charset="0"/>
              </a:rPr>
              <a:t>Addr</a:t>
            </a:r>
            <a:r>
              <a:rPr lang="en-US" sz="2400" b="1" dirty="0">
                <a:latin typeface="Courier New" pitchFamily="49" charset="0"/>
                <a:cs typeface="Courier New" pitchFamily="49" charset="0"/>
              </a:rPr>
              <a:t>  Instruction</a:t>
            </a:r>
          </a:p>
          <a:p>
            <a:pPr>
              <a:buNone/>
              <a:tabLst>
                <a:tab pos="863600" algn="l"/>
              </a:tabLst>
            </a:pPr>
            <a:r>
              <a:rPr lang="en-US" sz="2400" dirty="0">
                <a:latin typeface="Courier New" pitchFamily="49" charset="0"/>
                <a:cs typeface="Courier New" pitchFamily="49" charset="0"/>
              </a:rPr>
              <a:t> 800  Loop: </a:t>
            </a:r>
            <a:r>
              <a:rPr lang="en-US" sz="2400" dirty="0" err="1">
                <a:latin typeface="Courier New" pitchFamily="49" charset="0"/>
                <a:cs typeface="Courier New" pitchFamily="49" charset="0"/>
              </a:rPr>
              <a:t>sll</a:t>
            </a:r>
            <a:r>
              <a:rPr lang="en-US" sz="2400" dirty="0">
                <a:latin typeface="Courier New" pitchFamily="49" charset="0"/>
                <a:cs typeface="Courier New" pitchFamily="49" charset="0"/>
              </a:rPr>
              <a:t> $t1,$s3,2</a:t>
            </a:r>
          </a:p>
          <a:p>
            <a:pPr>
              <a:buNone/>
              <a:tabLst>
                <a:tab pos="863600" algn="l"/>
              </a:tabLst>
            </a:pPr>
            <a:r>
              <a:rPr lang="en-US" sz="2400" dirty="0">
                <a:latin typeface="Courier New" pitchFamily="49" charset="0"/>
                <a:cs typeface="Courier New" pitchFamily="49" charset="0"/>
              </a:rPr>
              <a:t>      </a:t>
            </a:r>
            <a:r>
              <a:rPr lang="en-US" sz="2400" dirty="0">
                <a:solidFill>
                  <a:srgbClr val="FF0000"/>
                </a:solidFill>
                <a:latin typeface="Courier New" pitchFamily="49" charset="0"/>
                <a:cs typeface="Courier New" pitchFamily="49" charset="0"/>
              </a:rPr>
              <a:t>0x 0013 4880</a:t>
            </a:r>
          </a:p>
          <a:p>
            <a:pPr>
              <a:buNone/>
              <a:tabLst>
                <a:tab pos="863600" algn="l"/>
              </a:tabLst>
            </a:pPr>
            <a:r>
              <a:rPr lang="en-US" sz="2400" dirty="0">
                <a:latin typeface="Courier New" pitchFamily="49" charset="0"/>
                <a:cs typeface="Courier New" pitchFamily="49" charset="0"/>
              </a:rPr>
              <a:t> 804  </a:t>
            </a:r>
            <a:r>
              <a:rPr lang="en-US" sz="2400" dirty="0" err="1">
                <a:latin typeface="Courier New" pitchFamily="49" charset="0"/>
                <a:cs typeface="Courier New" pitchFamily="49" charset="0"/>
              </a:rPr>
              <a:t>addu</a:t>
            </a:r>
            <a:r>
              <a:rPr lang="en-US" sz="2400" dirty="0">
                <a:latin typeface="Courier New" pitchFamily="49" charset="0"/>
                <a:cs typeface="Courier New" pitchFamily="49" charset="0"/>
              </a:rPr>
              <a:t>  $t1,$t1,$s6</a:t>
            </a:r>
          </a:p>
          <a:p>
            <a:pPr>
              <a:buNone/>
              <a:tabLst>
                <a:tab pos="863600" algn="l"/>
              </a:tabLst>
            </a:pPr>
            <a:r>
              <a:rPr lang="en-US" sz="2400" dirty="0">
                <a:solidFill>
                  <a:srgbClr val="FF0000"/>
                </a:solidFill>
                <a:latin typeface="Courier New" pitchFamily="49" charset="0"/>
                <a:cs typeface="Courier New" pitchFamily="49" charset="0"/>
              </a:rPr>
              <a:t>      0x 0136 4821</a:t>
            </a:r>
          </a:p>
          <a:p>
            <a:pPr>
              <a:buNone/>
              <a:tabLst>
                <a:tab pos="863600" algn="l"/>
              </a:tabLst>
            </a:pPr>
            <a:r>
              <a:rPr lang="en-US" sz="2400" dirty="0">
                <a:latin typeface="Courier New" pitchFamily="49" charset="0"/>
                <a:cs typeface="Courier New" pitchFamily="49" charset="0"/>
              </a:rPr>
              <a:t> 808  </a:t>
            </a:r>
            <a:r>
              <a:rPr lang="en-US" sz="2400" dirty="0" err="1">
                <a:latin typeface="Courier New" pitchFamily="49" charset="0"/>
                <a:cs typeface="Courier New" pitchFamily="49" charset="0"/>
              </a:rPr>
              <a:t>lw</a:t>
            </a:r>
            <a:r>
              <a:rPr lang="en-US" sz="2400" dirty="0">
                <a:latin typeface="Courier New" pitchFamily="49" charset="0"/>
                <a:cs typeface="Courier New" pitchFamily="49" charset="0"/>
              </a:rPr>
              <a:t>    $t0,0($t1)</a:t>
            </a:r>
          </a:p>
          <a:p>
            <a:pPr>
              <a:buNone/>
              <a:tabLst>
                <a:tab pos="863600" algn="l"/>
              </a:tabLst>
            </a:pPr>
            <a:r>
              <a:rPr lang="en-US" sz="2400" dirty="0">
                <a:solidFill>
                  <a:srgbClr val="FF0000"/>
                </a:solidFill>
                <a:latin typeface="Courier New" pitchFamily="49" charset="0"/>
                <a:cs typeface="Courier New" pitchFamily="49" charset="0"/>
              </a:rPr>
              <a:t>      0x 8D28 0000</a:t>
            </a:r>
          </a:p>
          <a:p>
            <a:pPr>
              <a:buNone/>
              <a:tabLst>
                <a:tab pos="863600" algn="l"/>
              </a:tabLst>
            </a:pPr>
            <a:r>
              <a:rPr lang="en-US" sz="2400" dirty="0">
                <a:latin typeface="Courier New" pitchFamily="49" charset="0"/>
                <a:cs typeface="Courier New" pitchFamily="49" charset="0"/>
              </a:rPr>
              <a:t> 812  </a:t>
            </a:r>
            <a:r>
              <a:rPr lang="en-US" sz="2400" dirty="0" err="1">
                <a:latin typeface="Courier New" pitchFamily="49" charset="0"/>
                <a:cs typeface="Courier New" pitchFamily="49" charset="0"/>
              </a:rPr>
              <a:t>beq</a:t>
            </a:r>
            <a:r>
              <a:rPr lang="en-US" sz="2400" dirty="0">
                <a:latin typeface="Courier New" pitchFamily="49" charset="0"/>
                <a:cs typeface="Courier New" pitchFamily="49" charset="0"/>
              </a:rPr>
              <a:t>   $t0,$s5, Exit</a:t>
            </a:r>
          </a:p>
          <a:p>
            <a:pPr>
              <a:buNone/>
              <a:tabLst>
                <a:tab pos="863600" algn="l"/>
              </a:tabLst>
            </a:pPr>
            <a:r>
              <a:rPr lang="en-US" sz="2400" dirty="0">
                <a:solidFill>
                  <a:srgbClr val="FF0000"/>
                </a:solidFill>
                <a:latin typeface="Courier New" pitchFamily="49" charset="0"/>
                <a:cs typeface="Courier New" pitchFamily="49" charset="0"/>
              </a:rPr>
              <a:t>      0x 1115 0002</a:t>
            </a:r>
          </a:p>
          <a:p>
            <a:pPr>
              <a:buNone/>
              <a:tabLst>
                <a:tab pos="863600" algn="l"/>
              </a:tabLst>
            </a:pPr>
            <a:r>
              <a:rPr lang="en-US" sz="2400" dirty="0">
                <a:latin typeface="Courier New" pitchFamily="49" charset="0"/>
                <a:cs typeface="Courier New" pitchFamily="49" charset="0"/>
              </a:rPr>
              <a:t> 816  </a:t>
            </a:r>
            <a:r>
              <a:rPr lang="en-US" sz="2400" dirty="0" err="1">
                <a:latin typeface="Courier New" pitchFamily="49" charset="0"/>
                <a:cs typeface="Courier New" pitchFamily="49" charset="0"/>
              </a:rPr>
              <a:t>addiu</a:t>
            </a:r>
            <a:r>
              <a:rPr lang="en-US" sz="2400" dirty="0">
                <a:latin typeface="Courier New" pitchFamily="49" charset="0"/>
                <a:cs typeface="Courier New" pitchFamily="49" charset="0"/>
              </a:rPr>
              <a:t> $s3,$s3,1</a:t>
            </a:r>
          </a:p>
          <a:p>
            <a:pPr>
              <a:buNone/>
              <a:tabLst>
                <a:tab pos="863600" algn="l"/>
              </a:tabLst>
            </a:pPr>
            <a:r>
              <a:rPr lang="en-US" sz="2400" dirty="0">
                <a:solidFill>
                  <a:srgbClr val="FF0000"/>
                </a:solidFill>
                <a:latin typeface="Courier New" pitchFamily="49" charset="0"/>
                <a:cs typeface="Courier New" pitchFamily="49" charset="0"/>
              </a:rPr>
              <a:t>      0x 2273 0001</a:t>
            </a:r>
          </a:p>
          <a:p>
            <a:pPr>
              <a:buNone/>
              <a:tabLst>
                <a:tab pos="863600" algn="l"/>
              </a:tabLst>
            </a:pPr>
            <a:r>
              <a:rPr lang="en-US" sz="2400" dirty="0">
                <a:latin typeface="Courier New" pitchFamily="49" charset="0"/>
                <a:cs typeface="Courier New" pitchFamily="49" charset="0"/>
              </a:rPr>
              <a:t> 820  j     Loop</a:t>
            </a:r>
          </a:p>
          <a:p>
            <a:pPr>
              <a:buNone/>
              <a:tabLst>
                <a:tab pos="863600" algn="l"/>
              </a:tabLst>
            </a:pPr>
            <a:r>
              <a:rPr lang="en-US" sz="2400" dirty="0">
                <a:solidFill>
                  <a:srgbClr val="FF0000"/>
                </a:solidFill>
                <a:latin typeface="Courier New" pitchFamily="49" charset="0"/>
                <a:cs typeface="Courier New" pitchFamily="49" charset="0"/>
              </a:rPr>
              <a:t>      0x 0800 00C8</a:t>
            </a:r>
          </a:p>
          <a:p>
            <a:pPr>
              <a:buNone/>
              <a:tabLst>
                <a:tab pos="863600" algn="l"/>
              </a:tabLst>
            </a:pPr>
            <a:r>
              <a:rPr lang="en-US" sz="2400" dirty="0">
                <a:latin typeface="Courier New" pitchFamily="49" charset="0"/>
                <a:cs typeface="Courier New" pitchFamily="49" charset="0"/>
              </a:rPr>
              <a:t>      Exit:</a:t>
            </a:r>
          </a:p>
          <a:p>
            <a:pPr marL="0" indent="0">
              <a:buNone/>
            </a:pPr>
            <a:endParaRPr lang="en-US" dirty="0"/>
          </a:p>
        </p:txBody>
      </p:sp>
      <p:sp>
        <p:nvSpPr>
          <p:cNvPr id="6" name="Slide Number Placeholder 5"/>
          <p:cNvSpPr>
            <a:spLocks noGrp="1"/>
          </p:cNvSpPr>
          <p:nvPr>
            <p:ph type="sldNum" sz="quarter" idx="4294967295"/>
          </p:nvPr>
        </p:nvSpPr>
        <p:spPr>
          <a:xfrm>
            <a:off x="6553200" y="6356350"/>
            <a:ext cx="2133600" cy="365125"/>
          </a:xfrm>
          <a:prstGeom prst="rect">
            <a:avLst/>
          </a:prstGeom>
        </p:spPr>
        <p:txBody>
          <a:bodyPr/>
          <a:lstStyle/>
          <a:p>
            <a:fld id="{3CC63E4C-4642-794D-A2FD-70F6B81535F5}" type="slidenum">
              <a:rPr lang="en-US" smtClean="0"/>
              <a:pPr/>
              <a:t>95</a:t>
            </a:fld>
            <a:endParaRPr lang="en-US"/>
          </a:p>
        </p:txBody>
      </p:sp>
      <p:sp>
        <p:nvSpPr>
          <p:cNvPr id="37" name="TextBox 36"/>
          <p:cNvSpPr txBox="1"/>
          <p:nvPr/>
        </p:nvSpPr>
        <p:spPr>
          <a:xfrm>
            <a:off x="614225" y="5669280"/>
            <a:ext cx="394660" cy="430887"/>
          </a:xfrm>
          <a:prstGeom prst="rect">
            <a:avLst/>
          </a:prstGeom>
          <a:noFill/>
        </p:spPr>
        <p:txBody>
          <a:bodyPr wrap="none" tIns="0" bIns="0" rtlCol="0">
            <a:spAutoFit/>
          </a:bodyPr>
          <a:lstStyle/>
          <a:p>
            <a:pPr algn="r"/>
            <a:r>
              <a:rPr lang="en-US" sz="2800" dirty="0"/>
              <a:t>J:</a:t>
            </a:r>
          </a:p>
        </p:txBody>
      </p:sp>
      <p:sp>
        <p:nvSpPr>
          <p:cNvPr id="12" name="TextBox 11"/>
          <p:cNvSpPr txBox="1"/>
          <p:nvPr/>
        </p:nvSpPr>
        <p:spPr>
          <a:xfrm>
            <a:off x="532473" y="1645920"/>
            <a:ext cx="476412" cy="430887"/>
          </a:xfrm>
          <a:prstGeom prst="rect">
            <a:avLst/>
          </a:prstGeom>
          <a:noFill/>
        </p:spPr>
        <p:txBody>
          <a:bodyPr wrap="none" tIns="0" bIns="0" rtlCol="0">
            <a:spAutoFit/>
          </a:bodyPr>
          <a:lstStyle/>
          <a:p>
            <a:pPr algn="r"/>
            <a:r>
              <a:rPr lang="en-US" sz="2800" dirty="0"/>
              <a:t>R:</a:t>
            </a:r>
          </a:p>
        </p:txBody>
      </p:sp>
      <p:sp>
        <p:nvSpPr>
          <p:cNvPr id="45" name="TextBox 44"/>
          <p:cNvSpPr txBox="1"/>
          <p:nvPr/>
        </p:nvSpPr>
        <p:spPr>
          <a:xfrm>
            <a:off x="532473" y="2468880"/>
            <a:ext cx="476412" cy="430887"/>
          </a:xfrm>
          <a:prstGeom prst="rect">
            <a:avLst/>
          </a:prstGeom>
          <a:noFill/>
        </p:spPr>
        <p:txBody>
          <a:bodyPr wrap="none" tIns="0" bIns="0" rtlCol="0">
            <a:spAutoFit/>
          </a:bodyPr>
          <a:lstStyle/>
          <a:p>
            <a:pPr algn="r"/>
            <a:r>
              <a:rPr lang="en-US" sz="2800" dirty="0"/>
              <a:t>R:</a:t>
            </a:r>
          </a:p>
        </p:txBody>
      </p:sp>
      <p:sp>
        <p:nvSpPr>
          <p:cNvPr id="54" name="TextBox 53"/>
          <p:cNvSpPr txBox="1"/>
          <p:nvPr/>
        </p:nvSpPr>
        <p:spPr>
          <a:xfrm>
            <a:off x="638271" y="3291840"/>
            <a:ext cx="370614" cy="430887"/>
          </a:xfrm>
          <a:prstGeom prst="rect">
            <a:avLst/>
          </a:prstGeom>
          <a:noFill/>
        </p:spPr>
        <p:txBody>
          <a:bodyPr wrap="none" tIns="0" bIns="0" rtlCol="0">
            <a:spAutoFit/>
          </a:bodyPr>
          <a:lstStyle/>
          <a:p>
            <a:pPr algn="r"/>
            <a:r>
              <a:rPr lang="en-US" sz="2800" dirty="0"/>
              <a:t>I:</a:t>
            </a:r>
          </a:p>
        </p:txBody>
      </p:sp>
      <p:sp>
        <p:nvSpPr>
          <p:cNvPr id="63" name="TextBox 62"/>
          <p:cNvSpPr txBox="1"/>
          <p:nvPr/>
        </p:nvSpPr>
        <p:spPr>
          <a:xfrm>
            <a:off x="638271" y="4114800"/>
            <a:ext cx="370614" cy="430887"/>
          </a:xfrm>
          <a:prstGeom prst="rect">
            <a:avLst/>
          </a:prstGeom>
          <a:noFill/>
        </p:spPr>
        <p:txBody>
          <a:bodyPr wrap="none" tIns="0" bIns="0" rtlCol="0">
            <a:spAutoFit/>
          </a:bodyPr>
          <a:lstStyle/>
          <a:p>
            <a:pPr algn="r"/>
            <a:r>
              <a:rPr lang="en-US" sz="2800" dirty="0"/>
              <a:t>I:</a:t>
            </a:r>
          </a:p>
        </p:txBody>
      </p:sp>
      <p:sp>
        <p:nvSpPr>
          <p:cNvPr id="70" name="TextBox 69"/>
          <p:cNvSpPr txBox="1"/>
          <p:nvPr/>
        </p:nvSpPr>
        <p:spPr>
          <a:xfrm>
            <a:off x="638271" y="4846320"/>
            <a:ext cx="370614" cy="430887"/>
          </a:xfrm>
          <a:prstGeom prst="rect">
            <a:avLst/>
          </a:prstGeom>
          <a:noFill/>
        </p:spPr>
        <p:txBody>
          <a:bodyPr wrap="none" tIns="0" bIns="0" rtlCol="0">
            <a:spAutoFit/>
          </a:bodyPr>
          <a:lstStyle/>
          <a:p>
            <a:pPr algn="r"/>
            <a:r>
              <a:rPr lang="en-US" sz="2800" dirty="0"/>
              <a:t>I:</a:t>
            </a:r>
          </a:p>
        </p:txBody>
      </p:sp>
    </p:spTree>
    <p:extLst>
      <p:ext uri="{BB962C8B-B14F-4D97-AF65-F5344CB8AC3E}">
        <p14:creationId xmlns:p14="http://schemas.microsoft.com/office/powerpoint/2010/main" val="248792629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2635" y="237136"/>
            <a:ext cx="6191250" cy="3486150"/>
          </a:xfrm>
          <a:prstGeom prst="rect">
            <a:avLst/>
          </a:prstGeom>
        </p:spPr>
      </p:pic>
    </p:spTree>
    <p:extLst>
      <p:ext uri="{BB962C8B-B14F-4D97-AF65-F5344CB8AC3E}">
        <p14:creationId xmlns:p14="http://schemas.microsoft.com/office/powerpoint/2010/main" val="162976512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3053" y="154379"/>
            <a:ext cx="8233435" cy="6527704"/>
          </a:xfrm>
          <a:prstGeom prst="rect">
            <a:avLst/>
          </a:prstGeom>
        </p:spPr>
      </p:pic>
    </p:spTree>
    <p:extLst>
      <p:ext uri="{BB962C8B-B14F-4D97-AF65-F5344CB8AC3E}">
        <p14:creationId xmlns:p14="http://schemas.microsoft.com/office/powerpoint/2010/main" val="34663732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37840" y="280863"/>
            <a:ext cx="8537102" cy="4813651"/>
          </a:xfrm>
          <a:prstGeom prst="rect">
            <a:avLst/>
          </a:prstGeom>
        </p:spPr>
      </p:pic>
    </p:spTree>
    <p:extLst>
      <p:ext uri="{BB962C8B-B14F-4D97-AF65-F5344CB8AC3E}">
        <p14:creationId xmlns:p14="http://schemas.microsoft.com/office/powerpoint/2010/main" val="13414872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6385" y="0"/>
            <a:ext cx="8603114" cy="625681"/>
          </a:xfrm>
          <a:prstGeom prst="rect">
            <a:avLst/>
          </a:prstGeom>
        </p:spPr>
      </p:pic>
      <p:pic>
        <p:nvPicPr>
          <p:cNvPr id="5" name="Picture 4"/>
          <p:cNvPicPr>
            <a:picLocks noChangeAspect="1"/>
          </p:cNvPicPr>
          <p:nvPr/>
        </p:nvPicPr>
        <p:blipFill>
          <a:blip r:embed="rId3"/>
          <a:stretch>
            <a:fillRect/>
          </a:stretch>
        </p:blipFill>
        <p:spPr>
          <a:xfrm>
            <a:off x="433077" y="625680"/>
            <a:ext cx="7971369" cy="6095753"/>
          </a:xfrm>
          <a:prstGeom prst="rect">
            <a:avLst/>
          </a:prstGeom>
        </p:spPr>
      </p:pic>
    </p:spTree>
    <p:extLst>
      <p:ext uri="{BB962C8B-B14F-4D97-AF65-F5344CB8AC3E}">
        <p14:creationId xmlns:p14="http://schemas.microsoft.com/office/powerpoint/2010/main" val="2058828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9055</TotalTime>
  <Words>6360</Words>
  <Application>Microsoft Office PowerPoint</Application>
  <PresentationFormat>On-screen Show (4:3)</PresentationFormat>
  <Paragraphs>1173</Paragraphs>
  <Slides>100</Slides>
  <Notes>27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100</vt:i4>
      </vt:variant>
    </vt:vector>
  </HeadingPairs>
  <TitlesOfParts>
    <vt:vector size="111" baseType="lpstr">
      <vt:lpstr>ＭＳ Ｐゴシック</vt:lpstr>
      <vt:lpstr>Arial</vt:lpstr>
      <vt:lpstr>Calibri</vt:lpstr>
      <vt:lpstr>Corbel</vt:lpstr>
      <vt:lpstr>Courier New</vt:lpstr>
      <vt:lpstr>Lucida Console</vt:lpstr>
      <vt:lpstr>Symbol</vt:lpstr>
      <vt:lpstr>Times New Roman</vt:lpstr>
      <vt:lpstr>Verdana</vt:lpstr>
      <vt:lpstr>Wingdings</vt:lpstr>
      <vt:lpstr>Office Theme</vt:lpstr>
      <vt:lpstr>PowerPoint Presentation</vt:lpstr>
      <vt:lpstr>PowerPoint Presentation</vt:lpstr>
      <vt:lpstr>Instruction Set Architecture</vt:lpstr>
      <vt:lpstr>Classification of ISA</vt:lpstr>
      <vt:lpstr>PowerPoint Presentation</vt:lpstr>
      <vt:lpstr>Mainstream ISAs</vt:lpstr>
      <vt:lpstr>Background of RISC</vt:lpstr>
      <vt:lpstr>Background of RISC</vt:lpstr>
      <vt:lpstr>Background of RISC</vt:lpstr>
      <vt:lpstr>RISC: Reduced Instruction Set Computer</vt:lpstr>
      <vt:lpstr>MIPS</vt:lpstr>
      <vt:lpstr>MIPS Architecture</vt:lpstr>
      <vt:lpstr>PowerPoint Presentation</vt:lpstr>
      <vt:lpstr>How Pipelining Works</vt:lpstr>
      <vt:lpstr>Common RISC Simplifications</vt:lpstr>
      <vt:lpstr>MIPS  (Microprocessor without Interlocked Pipeline Stages) </vt:lpstr>
      <vt:lpstr>The instruction set consists of about 111 total instructions.  A variety of basic instructions, including:</vt:lpstr>
      <vt:lpstr>PowerPoint Presentation</vt:lpstr>
      <vt:lpstr>Instruction Execution</vt:lpstr>
      <vt:lpstr>CPU Overview</vt:lpstr>
      <vt:lpstr>PowerPoint Presentation</vt:lpstr>
      <vt:lpstr>PowerPoint Presentation</vt:lpstr>
      <vt:lpstr>PowerPoint Presentation</vt:lpstr>
      <vt:lpstr>PowerPoint Presentation</vt:lpstr>
      <vt:lpstr>PowerPoint Presentation</vt:lpstr>
      <vt:lpstr>CPU Overview</vt:lpstr>
      <vt:lpstr>Multiplexers</vt:lpstr>
      <vt:lpstr>Control</vt:lpstr>
      <vt:lpstr>Computer Hardware Operands</vt:lpstr>
      <vt:lpstr>MIPS Registers</vt:lpstr>
      <vt:lpstr>MIPS Registers</vt:lpstr>
      <vt:lpstr>MIPS</vt:lpstr>
      <vt:lpstr>PowerPoint Presentation</vt:lpstr>
      <vt:lpstr>MIPS Registers</vt:lpstr>
      <vt:lpstr>Register Operands</vt:lpstr>
      <vt:lpstr>PowerPoint Presentation</vt:lpstr>
      <vt:lpstr>Memory Operands</vt:lpstr>
      <vt:lpstr>MIPS Instructions</vt:lpstr>
      <vt:lpstr>MIPS Instructions</vt:lpstr>
      <vt:lpstr>MIPS Instructions</vt:lpstr>
      <vt:lpstr>MIPS Instructions Example</vt:lpstr>
      <vt:lpstr>Comments in MIPS</vt:lpstr>
      <vt:lpstr>The Zero Register</vt:lpstr>
      <vt:lpstr>Immediates</vt:lpstr>
      <vt:lpstr>Data Transfer</vt:lpstr>
      <vt:lpstr>Data Transfer</vt:lpstr>
      <vt:lpstr>Endianness</vt:lpstr>
      <vt:lpstr>Data Transfer Instructions</vt:lpstr>
      <vt:lpstr>PowerPoint Presentation</vt:lpstr>
      <vt:lpstr>PowerPoint Presentation</vt:lpstr>
      <vt:lpstr>Decision Making Instructions</vt:lpstr>
      <vt:lpstr>PowerPoint Presentation</vt:lpstr>
      <vt:lpstr>beq reg1,reg2,label j label</vt:lpstr>
      <vt:lpstr>Summary</vt:lpstr>
      <vt:lpstr>C to MIPS Practice</vt:lpstr>
      <vt:lpstr>C to MIPS Practice</vt:lpstr>
      <vt:lpstr>C to MIPS Practice</vt:lpstr>
      <vt:lpstr>C to MIPS Practice</vt:lpstr>
      <vt:lpstr>C to MIPS Practice</vt:lpstr>
      <vt:lpstr>PowerPoint Presentation</vt:lpstr>
      <vt:lpstr>MIPS Arithmetic Instructions:     Multiplication</vt:lpstr>
      <vt:lpstr>MIPS Arithmetic Instructions:     Division</vt:lpstr>
      <vt:lpstr>MIPS Bitwise Instructions</vt:lpstr>
      <vt:lpstr>Shifting Instructions</vt:lpstr>
      <vt:lpstr>Shifting Instructions</vt:lpstr>
      <vt:lpstr>Machine Code Instructions in Binary bits Instructions in Numbers 32 bits in binary 8-digits in hexcode  0x12A6012C</vt:lpstr>
      <vt:lpstr>Instruction Formats</vt:lpstr>
      <vt:lpstr>Instructions as Numbers</vt:lpstr>
      <vt:lpstr>Instruction Formats</vt:lpstr>
      <vt:lpstr>MIPS R-format Instructions</vt:lpstr>
      <vt:lpstr>R-format Example</vt:lpstr>
      <vt:lpstr>R-Format Instructions</vt:lpstr>
      <vt:lpstr>R-Format Instructions</vt:lpstr>
      <vt:lpstr>R-Format Example</vt:lpstr>
      <vt:lpstr>PowerPoint Presentation</vt:lpstr>
      <vt:lpstr>R-format Instruction</vt:lpstr>
      <vt:lpstr>MIPS I-format Instructions</vt:lpstr>
      <vt:lpstr>I-Format Instructions</vt:lpstr>
      <vt:lpstr>I-Format Example</vt:lpstr>
      <vt:lpstr>Load Instruction lw $t0,0($t1)</vt:lpstr>
      <vt:lpstr>PowerPoint Presentation</vt:lpstr>
      <vt:lpstr>Branching Instructions</vt:lpstr>
      <vt:lpstr>PowerPoint Presentation</vt:lpstr>
      <vt:lpstr>J-Format Instructions</vt:lpstr>
      <vt:lpstr>PowerPoint Presentation</vt:lpstr>
      <vt:lpstr>J-Format Instructions</vt:lpstr>
      <vt:lpstr>Summary</vt:lpstr>
      <vt:lpstr>Assembly Practice</vt:lpstr>
      <vt:lpstr>Code Questions</vt:lpstr>
      <vt:lpstr>Code Questions</vt:lpstr>
      <vt:lpstr>Assembly Practice Question</vt:lpstr>
      <vt:lpstr>Assembly Practice Answer (1/4)</vt:lpstr>
      <vt:lpstr>Assembly Practice Answer (2/4)</vt:lpstr>
      <vt:lpstr>Assembly Practice Answer (3/4)</vt:lpstr>
      <vt:lpstr>Assembly Practice Answer</vt:lpstr>
      <vt:lpstr>PowerPoint Presentation</vt:lpstr>
      <vt:lpstr>PowerPoint Presentation</vt:lpstr>
      <vt:lpstr>PowerPoint Presentation</vt:lpstr>
      <vt:lpstr>PowerPoint Presentation</vt:lpstr>
      <vt:lpstr>PowerPoint Presentation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Hossain Ahmmed Taufiq</cp:lastModifiedBy>
  <cp:revision>409</cp:revision>
  <cp:lastPrinted>2010-08-26T14:54:54Z</cp:lastPrinted>
  <dcterms:created xsi:type="dcterms:W3CDTF">2011-02-04T03:58:25Z</dcterms:created>
  <dcterms:modified xsi:type="dcterms:W3CDTF">2025-04-23T17:18:35Z</dcterms:modified>
</cp:coreProperties>
</file>