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78" r:id="rId7"/>
    <p:sldId id="280" r:id="rId8"/>
    <p:sldId id="281" r:id="rId9"/>
    <p:sldId id="279" r:id="rId10"/>
    <p:sldId id="292" r:id="rId11"/>
    <p:sldId id="293" r:id="rId12"/>
    <p:sldId id="288" r:id="rId13"/>
    <p:sldId id="291" r:id="rId14"/>
    <p:sldId id="294" r:id="rId15"/>
    <p:sldId id="295" r:id="rId16"/>
    <p:sldId id="296" r:id="rId17"/>
    <p:sldId id="297" r:id="rId18"/>
    <p:sldId id="298" r:id="rId19"/>
    <p:sldId id="289" r:id="rId20"/>
    <p:sldId id="283" r:id="rId21"/>
    <p:sldId id="284" r:id="rId22"/>
    <p:sldId id="285"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113" d="100"/>
          <a:sy n="113" d="100"/>
        </p:scale>
        <p:origin x="3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9ACE46-9993-4576-8011-EA8526641611}"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220765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9ACE46-9993-4576-8011-EA8526641611}"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149850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9ACE46-9993-4576-8011-EA8526641611}"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27631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9ACE46-9993-4576-8011-EA8526641611}"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255182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ACE46-9993-4576-8011-EA8526641611}"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249683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9ACE46-9993-4576-8011-EA8526641611}"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97716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9ACE46-9993-4576-8011-EA8526641611}"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149435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9ACE46-9993-4576-8011-EA8526641611}"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312184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ACE46-9993-4576-8011-EA8526641611}"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377206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9ACE46-9993-4576-8011-EA8526641611}"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22030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9ACE46-9993-4576-8011-EA8526641611}"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233690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ACE46-9993-4576-8011-EA8526641611}" type="datetimeFigureOut">
              <a:rPr lang="en-US" smtClean="0"/>
              <a:t>4/24/2025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EDD84-02BD-4544-A846-1EFF77757B7A}" type="slidenum">
              <a:rPr lang="en-US" smtClean="0"/>
              <a:t>‹#›</a:t>
            </a:fld>
            <a:endParaRPr lang="en-US"/>
          </a:p>
        </p:txBody>
      </p:sp>
    </p:spTree>
    <p:extLst>
      <p:ext uri="{BB962C8B-B14F-4D97-AF65-F5344CB8AC3E}">
        <p14:creationId xmlns:p14="http://schemas.microsoft.com/office/powerpoint/2010/main" val="3778416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2.emf"/><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35.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emf"/><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a:t>Multiplication, Multipliers and Booth’s algorithm </a:t>
            </a:r>
            <a:br>
              <a:rPr lang="en-US" dirty="0"/>
            </a:br>
            <a:endParaRPr lang="en-US" dirty="0"/>
          </a:p>
        </p:txBody>
      </p:sp>
    </p:spTree>
    <p:extLst>
      <p:ext uri="{BB962C8B-B14F-4D97-AF65-F5344CB8AC3E}">
        <p14:creationId xmlns:p14="http://schemas.microsoft.com/office/powerpoint/2010/main" val="66247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34" y="0"/>
            <a:ext cx="4143022" cy="1325563"/>
          </a:xfrm>
        </p:spPr>
        <p:txBody>
          <a:bodyPr>
            <a:normAutofit/>
          </a:bodyPr>
          <a:lstStyle/>
          <a:p>
            <a:r>
              <a:rPr lang="en-US" sz="2400" dirty="0"/>
              <a:t>Sequential multiplication of 2’s-complement numbers with right-shifts (positive multiplier)</a:t>
            </a:r>
          </a:p>
        </p:txBody>
      </p:sp>
      <p:pic>
        <p:nvPicPr>
          <p:cNvPr id="4" name="Picture 3"/>
          <p:cNvPicPr>
            <a:picLocks noChangeAspect="1"/>
          </p:cNvPicPr>
          <p:nvPr/>
        </p:nvPicPr>
        <p:blipFill>
          <a:blip r:embed="rId2"/>
          <a:stretch>
            <a:fillRect/>
          </a:stretch>
        </p:blipFill>
        <p:spPr>
          <a:xfrm>
            <a:off x="310266" y="1208851"/>
            <a:ext cx="3849641" cy="5530616"/>
          </a:xfrm>
          <a:prstGeom prst="rect">
            <a:avLst/>
          </a:prstGeom>
        </p:spPr>
      </p:pic>
      <p:pic>
        <p:nvPicPr>
          <p:cNvPr id="5" name="Picture 4"/>
          <p:cNvPicPr>
            <a:picLocks noChangeAspect="1"/>
          </p:cNvPicPr>
          <p:nvPr/>
        </p:nvPicPr>
        <p:blipFill>
          <a:blip r:embed="rId3"/>
          <a:stretch>
            <a:fillRect/>
          </a:stretch>
        </p:blipFill>
        <p:spPr>
          <a:xfrm>
            <a:off x="7126112" y="1208851"/>
            <a:ext cx="3688643" cy="5576877"/>
          </a:xfrm>
          <a:prstGeom prst="rect">
            <a:avLst/>
          </a:prstGeom>
        </p:spPr>
      </p:pic>
      <p:sp>
        <p:nvSpPr>
          <p:cNvPr id="6" name="Title 1"/>
          <p:cNvSpPr txBox="1">
            <a:spLocks/>
          </p:cNvSpPr>
          <p:nvPr/>
        </p:nvSpPr>
        <p:spPr>
          <a:xfrm>
            <a:off x="6914445" y="-25132"/>
            <a:ext cx="41430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Sequential multiplication of 2’s-complement numbers with right-shifts (negative multiplier)</a:t>
            </a:r>
          </a:p>
        </p:txBody>
      </p:sp>
    </p:spTree>
    <p:extLst>
      <p:ext uri="{BB962C8B-B14F-4D97-AF65-F5344CB8AC3E}">
        <p14:creationId xmlns:p14="http://schemas.microsoft.com/office/powerpoint/2010/main" val="345606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1388" y="137153"/>
            <a:ext cx="9811456" cy="6720847"/>
          </a:xfrm>
          <a:prstGeom prst="rect">
            <a:avLst/>
          </a:prstGeom>
        </p:spPr>
      </p:pic>
    </p:spTree>
    <p:extLst>
      <p:ext uri="{BB962C8B-B14F-4D97-AF65-F5344CB8AC3E}">
        <p14:creationId xmlns:p14="http://schemas.microsoft.com/office/powerpoint/2010/main" val="21275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312" y="135467"/>
            <a:ext cx="12000653" cy="3431822"/>
          </a:xfrm>
          <a:prstGeom prst="rect">
            <a:avLst/>
          </a:prstGeom>
        </p:spPr>
      </p:pic>
      <p:sp>
        <p:nvSpPr>
          <p:cNvPr id="3" name="Content Placeholder 2"/>
          <p:cNvSpPr>
            <a:spLocks noGrp="1"/>
          </p:cNvSpPr>
          <p:nvPr>
            <p:ph idx="1"/>
          </p:nvPr>
        </p:nvSpPr>
        <p:spPr>
          <a:xfrm>
            <a:off x="544689" y="4117269"/>
            <a:ext cx="11331222" cy="2486731"/>
          </a:xfrm>
        </p:spPr>
        <p:txBody>
          <a:bodyPr/>
          <a:lstStyle/>
          <a:p>
            <a:r>
              <a:rPr lang="en-US" dirty="0"/>
              <a:t>Convert both multiplier and multiplicand to positive numbers, perform the multiplication, and then take the twos complement of the result if and only if the sign of the two original numbers differed. </a:t>
            </a:r>
          </a:p>
          <a:p>
            <a:r>
              <a:rPr lang="en-US" dirty="0">
                <a:solidFill>
                  <a:srgbClr val="FF0000"/>
                </a:solidFill>
              </a:rPr>
              <a:t>Implementers have preferred to use techniques that do not require this final transformation step.</a:t>
            </a:r>
          </a:p>
        </p:txBody>
      </p:sp>
    </p:spTree>
    <p:extLst>
      <p:ext uri="{BB962C8B-B14F-4D97-AF65-F5344CB8AC3E}">
        <p14:creationId xmlns:p14="http://schemas.microsoft.com/office/powerpoint/2010/main" val="395789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888" y="466727"/>
            <a:ext cx="10515600" cy="684742"/>
          </a:xfrm>
        </p:spPr>
        <p:txBody>
          <a:bodyPr>
            <a:normAutofit fontScale="90000"/>
          </a:bodyPr>
          <a:lstStyle/>
          <a:p>
            <a:r>
              <a:rPr lang="en-US" dirty="0"/>
              <a:t>Multiplication of negative numbers</a:t>
            </a:r>
          </a:p>
        </p:txBody>
      </p:sp>
      <p:sp>
        <p:nvSpPr>
          <p:cNvPr id="3" name="Content Placeholder 2"/>
          <p:cNvSpPr>
            <a:spLocks noGrp="1"/>
          </p:cNvSpPr>
          <p:nvPr>
            <p:ph idx="1"/>
          </p:nvPr>
        </p:nvSpPr>
        <p:spPr>
          <a:xfrm>
            <a:off x="747888" y="2043290"/>
            <a:ext cx="10687755" cy="4402666"/>
          </a:xfrm>
        </p:spPr>
        <p:txBody>
          <a:bodyPr>
            <a:normAutofit/>
          </a:bodyPr>
          <a:lstStyle/>
          <a:p>
            <a:pPr algn="just"/>
            <a:r>
              <a:rPr lang="en-US" dirty="0"/>
              <a:t>Convert both multiplier and multiplicand to positive numbers, perform the multiplication, and then take the twos complement of the result if and only if the sign of the two original numbers differed. </a:t>
            </a:r>
          </a:p>
          <a:p>
            <a:pPr marL="0" indent="0" algn="just">
              <a:buNone/>
            </a:pPr>
            <a:endParaRPr lang="en-US" dirty="0"/>
          </a:p>
          <a:p>
            <a:pPr algn="just"/>
            <a:r>
              <a:rPr lang="en-US" dirty="0"/>
              <a:t>Implementers have preferred to use techniques that do not require this final transformation step.</a:t>
            </a:r>
          </a:p>
        </p:txBody>
      </p:sp>
    </p:spTree>
    <p:extLst>
      <p:ext uri="{BB962C8B-B14F-4D97-AF65-F5344CB8AC3E}">
        <p14:creationId xmlns:p14="http://schemas.microsoft.com/office/powerpoint/2010/main" val="332609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223" y="1332089"/>
            <a:ext cx="5712178" cy="4844874"/>
          </a:xfrm>
        </p:spPr>
        <p:txBody>
          <a:bodyPr/>
          <a:lstStyle/>
          <a:p>
            <a:pPr marL="0" indent="0" algn="just">
              <a:buNone/>
            </a:pPr>
            <a:r>
              <a:rPr lang="en-US" dirty="0"/>
              <a:t>Multiplicand must be sign-extended by </a:t>
            </a:r>
            <a:r>
              <a:rPr lang="en-US" i="1" dirty="0"/>
              <a:t>k </a:t>
            </a:r>
            <a:r>
              <a:rPr lang="en-US" dirty="0"/>
              <a:t>bits. We thus have a more complex adder as well as slower additions. With right shifts, on the other hand, sign extension occurs incrementally; thus the adder needs to be only 1 bit wider. </a:t>
            </a:r>
          </a:p>
          <a:p>
            <a:pPr marL="0" indent="0" algn="just">
              <a:buNone/>
            </a:pPr>
            <a:r>
              <a:rPr lang="en-US" dirty="0"/>
              <a:t>Alternatively, a </a:t>
            </a:r>
            <a:r>
              <a:rPr lang="en-US" i="1" dirty="0"/>
              <a:t>k</a:t>
            </a:r>
            <a:r>
              <a:rPr lang="en-US" dirty="0"/>
              <a:t>-bit adder can be augmented with special logic to handle the extra bit at the left.</a:t>
            </a:r>
          </a:p>
        </p:txBody>
      </p:sp>
      <p:sp>
        <p:nvSpPr>
          <p:cNvPr id="4" name="Title 1"/>
          <p:cNvSpPr>
            <a:spLocks noGrp="1"/>
          </p:cNvSpPr>
          <p:nvPr>
            <p:ph type="title"/>
          </p:nvPr>
        </p:nvSpPr>
        <p:spPr>
          <a:xfrm>
            <a:off x="747889" y="195793"/>
            <a:ext cx="10515600" cy="684742"/>
          </a:xfrm>
        </p:spPr>
        <p:txBody>
          <a:bodyPr>
            <a:normAutofit fontScale="90000"/>
          </a:bodyPr>
          <a:lstStyle/>
          <a:p>
            <a:r>
              <a:rPr lang="en-US" dirty="0"/>
              <a:t>2’s-complement sequential hardware multiplier</a:t>
            </a:r>
          </a:p>
        </p:txBody>
      </p:sp>
      <p:pic>
        <p:nvPicPr>
          <p:cNvPr id="5" name="Picture 4"/>
          <p:cNvPicPr>
            <a:picLocks noChangeAspect="1"/>
          </p:cNvPicPr>
          <p:nvPr/>
        </p:nvPicPr>
        <p:blipFill>
          <a:blip r:embed="rId2"/>
          <a:stretch>
            <a:fillRect/>
          </a:stretch>
        </p:blipFill>
        <p:spPr>
          <a:xfrm>
            <a:off x="6151034" y="982134"/>
            <a:ext cx="5638800" cy="5543550"/>
          </a:xfrm>
          <a:prstGeom prst="rect">
            <a:avLst/>
          </a:prstGeom>
        </p:spPr>
      </p:pic>
    </p:spTree>
    <p:extLst>
      <p:ext uri="{BB962C8B-B14F-4D97-AF65-F5344CB8AC3E}">
        <p14:creationId xmlns:p14="http://schemas.microsoft.com/office/powerpoint/2010/main" val="665933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1599"/>
            <a:ext cx="10515600" cy="995363"/>
          </a:xfrm>
        </p:spPr>
        <p:txBody>
          <a:bodyPr/>
          <a:lstStyle/>
          <a:p>
            <a:r>
              <a:rPr lang="en-US" dirty="0"/>
              <a:t>Adding zeros….. Could this be avoided?</a:t>
            </a:r>
          </a:p>
        </p:txBody>
      </p:sp>
      <p:pic>
        <p:nvPicPr>
          <p:cNvPr id="4" name="Picture 3"/>
          <p:cNvPicPr>
            <a:picLocks noChangeAspect="1"/>
          </p:cNvPicPr>
          <p:nvPr/>
        </p:nvPicPr>
        <p:blipFill>
          <a:blip r:embed="rId2"/>
          <a:stretch>
            <a:fillRect/>
          </a:stretch>
        </p:blipFill>
        <p:spPr>
          <a:xfrm>
            <a:off x="303565" y="218192"/>
            <a:ext cx="11295187" cy="4500563"/>
          </a:xfrm>
          <a:prstGeom prst="rect">
            <a:avLst/>
          </a:prstGeom>
        </p:spPr>
      </p:pic>
    </p:spTree>
    <p:extLst>
      <p:ext uri="{BB962C8B-B14F-4D97-AF65-F5344CB8AC3E}">
        <p14:creationId xmlns:p14="http://schemas.microsoft.com/office/powerpoint/2010/main" val="338506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15531"/>
          </a:xfrm>
        </p:spPr>
        <p:txBody>
          <a:bodyPr>
            <a:normAutofit/>
          </a:bodyPr>
          <a:lstStyle/>
          <a:p>
            <a:r>
              <a:rPr lang="en-US" dirty="0"/>
              <a:t>Shifting alone is faster than addition followed by shifting, and one may take advantage of this fact to reduce the multiplication time on the average. The resulting algorithm or its associated hardware implementation will have variable delay depending on the multiplier value: the more 1s there are in the binary representation of </a:t>
            </a:r>
            <a:r>
              <a:rPr lang="en-US" i="1" dirty="0"/>
              <a:t>x</a:t>
            </a:r>
            <a:r>
              <a:rPr lang="en-US" dirty="0"/>
              <a:t>, the slower the multiplication.</a:t>
            </a:r>
          </a:p>
        </p:txBody>
      </p:sp>
    </p:spTree>
    <p:extLst>
      <p:ext uri="{BB962C8B-B14F-4D97-AF65-F5344CB8AC3E}">
        <p14:creationId xmlns:p14="http://schemas.microsoft.com/office/powerpoint/2010/main" val="234409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444" y="139347"/>
            <a:ext cx="10515600" cy="650875"/>
          </a:xfrm>
        </p:spPr>
        <p:txBody>
          <a:bodyPr>
            <a:normAutofit fontScale="90000"/>
          </a:bodyPr>
          <a:lstStyle/>
          <a:p>
            <a:r>
              <a:rPr lang="en-US" dirty="0"/>
              <a:t>Booth’s algorithm</a:t>
            </a:r>
          </a:p>
        </p:txBody>
      </p:sp>
      <p:sp>
        <p:nvSpPr>
          <p:cNvPr id="3" name="Content Placeholder 2"/>
          <p:cNvSpPr>
            <a:spLocks noGrp="1"/>
          </p:cNvSpPr>
          <p:nvPr>
            <p:ph idx="1"/>
          </p:nvPr>
        </p:nvSpPr>
        <p:spPr>
          <a:xfrm>
            <a:off x="395111" y="790223"/>
            <a:ext cx="11525956" cy="5215466"/>
          </a:xfrm>
        </p:spPr>
        <p:txBody>
          <a:bodyPr>
            <a:normAutofit/>
          </a:bodyPr>
          <a:lstStyle/>
          <a:p>
            <a:r>
              <a:rPr lang="en-US" sz="2400" dirty="0"/>
              <a:t>Booth observed that whenever there are a large number of consecutive 1s in </a:t>
            </a:r>
            <a:r>
              <a:rPr lang="en-US" sz="2400" i="1" dirty="0"/>
              <a:t>x</a:t>
            </a:r>
            <a:r>
              <a:rPr lang="en-US" sz="2400" dirty="0"/>
              <a:t>, multiplication can be speeded up by replacing the corresponding sequence of additions with a subtraction at the least-significant end and an addition in the position immediately to the left of its most-significant end. In other words</a:t>
            </a:r>
          </a:p>
          <a:p>
            <a:pPr marL="0" indent="0">
              <a:buNone/>
            </a:pPr>
            <a:endParaRPr lang="en-US" sz="2400" dirty="0"/>
          </a:p>
          <a:p>
            <a:pPr marL="0" indent="0">
              <a:buNone/>
            </a:pPr>
            <a:endParaRPr lang="en-US" sz="2400" dirty="0"/>
          </a:p>
          <a:p>
            <a:r>
              <a:rPr lang="en-US" sz="2400" dirty="0"/>
              <a:t>The longer the sequence of 1s, the larger the savings achieved.</a:t>
            </a:r>
          </a:p>
          <a:p>
            <a:r>
              <a:rPr lang="en-US" sz="2400" dirty="0"/>
              <a:t>The effect of this transformation is to change the binary number </a:t>
            </a:r>
            <a:r>
              <a:rPr lang="en-US" sz="2400" i="1" dirty="0"/>
              <a:t>x </a:t>
            </a:r>
            <a:r>
              <a:rPr lang="en-US" sz="2400" dirty="0"/>
              <a:t>with digit set [0, 1] to the binary signed digit number </a:t>
            </a:r>
            <a:r>
              <a:rPr lang="en-US" sz="2400" i="1" dirty="0"/>
              <a:t>y </a:t>
            </a:r>
            <a:r>
              <a:rPr lang="en-US" sz="2400" dirty="0"/>
              <a:t>using the digit set [−1, 1].</a:t>
            </a:r>
          </a:p>
        </p:txBody>
      </p:sp>
      <p:pic>
        <p:nvPicPr>
          <p:cNvPr id="4" name="Picture 3"/>
          <p:cNvPicPr>
            <a:picLocks noChangeAspect="1"/>
          </p:cNvPicPr>
          <p:nvPr/>
        </p:nvPicPr>
        <p:blipFill>
          <a:blip r:embed="rId2"/>
          <a:stretch>
            <a:fillRect/>
          </a:stretch>
        </p:blipFill>
        <p:spPr>
          <a:xfrm>
            <a:off x="3273955" y="2133422"/>
            <a:ext cx="5621690" cy="930397"/>
          </a:xfrm>
          <a:prstGeom prst="rect">
            <a:avLst/>
          </a:prstGeom>
        </p:spPr>
      </p:pic>
      <p:pic>
        <p:nvPicPr>
          <p:cNvPr id="5" name="Picture 4"/>
          <p:cNvPicPr>
            <a:picLocks noChangeAspect="1"/>
          </p:cNvPicPr>
          <p:nvPr/>
        </p:nvPicPr>
        <p:blipFill>
          <a:blip r:embed="rId3"/>
          <a:stretch>
            <a:fillRect/>
          </a:stretch>
        </p:blipFill>
        <p:spPr>
          <a:xfrm>
            <a:off x="3628318" y="4271551"/>
            <a:ext cx="4625797" cy="2450982"/>
          </a:xfrm>
          <a:prstGeom prst="rect">
            <a:avLst/>
          </a:prstGeom>
        </p:spPr>
      </p:pic>
    </p:spTree>
    <p:extLst>
      <p:ext uri="{BB962C8B-B14F-4D97-AF65-F5344CB8AC3E}">
        <p14:creationId xmlns:p14="http://schemas.microsoft.com/office/powerpoint/2010/main" val="59882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133" y="150636"/>
            <a:ext cx="10515600" cy="504119"/>
          </a:xfrm>
        </p:spPr>
        <p:txBody>
          <a:bodyPr>
            <a:normAutofit fontScale="90000"/>
          </a:bodyPr>
          <a:lstStyle/>
          <a:p>
            <a:r>
              <a:rPr lang="en-US" dirty="0"/>
              <a:t>Booth’s algorithm</a:t>
            </a:r>
          </a:p>
        </p:txBody>
      </p:sp>
      <p:pic>
        <p:nvPicPr>
          <p:cNvPr id="4" name="Picture 3"/>
          <p:cNvPicPr>
            <a:picLocks noChangeAspect="1"/>
          </p:cNvPicPr>
          <p:nvPr/>
        </p:nvPicPr>
        <p:blipFill>
          <a:blip r:embed="rId2"/>
          <a:stretch>
            <a:fillRect/>
          </a:stretch>
        </p:blipFill>
        <p:spPr>
          <a:xfrm>
            <a:off x="601133" y="807154"/>
            <a:ext cx="4377267" cy="5968003"/>
          </a:xfrm>
          <a:prstGeom prst="rect">
            <a:avLst/>
          </a:prstGeom>
        </p:spPr>
      </p:pic>
      <p:pic>
        <p:nvPicPr>
          <p:cNvPr id="5" name="Picture 4"/>
          <p:cNvPicPr>
            <a:picLocks noChangeAspect="1"/>
          </p:cNvPicPr>
          <p:nvPr/>
        </p:nvPicPr>
        <p:blipFill>
          <a:blip r:embed="rId3"/>
          <a:stretch>
            <a:fillRect/>
          </a:stretch>
        </p:blipFill>
        <p:spPr>
          <a:xfrm>
            <a:off x="7441847" y="402695"/>
            <a:ext cx="4219575" cy="5991225"/>
          </a:xfrm>
          <a:prstGeom prst="rect">
            <a:avLst/>
          </a:prstGeom>
        </p:spPr>
      </p:pic>
    </p:spTree>
    <p:extLst>
      <p:ext uri="{BB962C8B-B14F-4D97-AF65-F5344CB8AC3E}">
        <p14:creationId xmlns:p14="http://schemas.microsoft.com/office/powerpoint/2010/main" val="4227689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2780" y="0"/>
            <a:ext cx="4126090" cy="496712"/>
          </a:xfrm>
        </p:spPr>
        <p:txBody>
          <a:bodyPr>
            <a:normAutofit fontScale="90000"/>
          </a:bodyPr>
          <a:lstStyle/>
          <a:p>
            <a:r>
              <a:rPr lang="en-US" dirty="0"/>
              <a:t>Booth’s Algorithm</a:t>
            </a:r>
          </a:p>
        </p:txBody>
      </p:sp>
      <p:pic>
        <p:nvPicPr>
          <p:cNvPr id="4" name="Picture 3"/>
          <p:cNvPicPr>
            <a:picLocks noChangeAspect="1"/>
          </p:cNvPicPr>
          <p:nvPr/>
        </p:nvPicPr>
        <p:blipFill>
          <a:blip r:embed="rId2"/>
          <a:stretch>
            <a:fillRect/>
          </a:stretch>
        </p:blipFill>
        <p:spPr>
          <a:xfrm>
            <a:off x="7712780" y="766614"/>
            <a:ext cx="4219575" cy="599122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0" y="35102"/>
            <a:ext cx="6886222" cy="3727124"/>
          </a:xfrm>
          <a:prstGeom prst="rect">
            <a:avLst/>
          </a:prstGeom>
          <a:noFill/>
          <a:ln>
            <a:noFill/>
          </a:ln>
        </p:spPr>
      </p:pic>
      <p:pic>
        <p:nvPicPr>
          <p:cNvPr id="6" name="Picture 5"/>
          <p:cNvPicPr>
            <a:picLocks noChangeAspect="1"/>
          </p:cNvPicPr>
          <p:nvPr/>
        </p:nvPicPr>
        <p:blipFill>
          <a:blip r:embed="rId4"/>
          <a:stretch>
            <a:fillRect/>
          </a:stretch>
        </p:blipFill>
        <p:spPr>
          <a:xfrm>
            <a:off x="296596" y="3708720"/>
            <a:ext cx="5494603" cy="3049119"/>
          </a:xfrm>
          <a:prstGeom prst="rect">
            <a:avLst/>
          </a:prstGeom>
        </p:spPr>
      </p:pic>
      <p:sp>
        <p:nvSpPr>
          <p:cNvPr id="7" name="Title 1"/>
          <p:cNvSpPr txBox="1">
            <a:spLocks/>
          </p:cNvSpPr>
          <p:nvPr/>
        </p:nvSpPr>
        <p:spPr>
          <a:xfrm>
            <a:off x="2760132" y="3265514"/>
            <a:ext cx="4126090" cy="49671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rPr>
              <a:t>Example: 7 X 3</a:t>
            </a:r>
          </a:p>
        </p:txBody>
      </p:sp>
    </p:spTree>
    <p:extLst>
      <p:ext uri="{BB962C8B-B14F-4D97-AF65-F5344CB8AC3E}">
        <p14:creationId xmlns:p14="http://schemas.microsoft.com/office/powerpoint/2010/main" val="298483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504"/>
            <a:ext cx="10515600" cy="718608"/>
          </a:xfrm>
        </p:spPr>
        <p:txBody>
          <a:bodyPr/>
          <a:lstStyle/>
          <a:p>
            <a:r>
              <a:rPr lang="en-US" dirty="0"/>
              <a:t>Multiplication: </a:t>
            </a:r>
            <a:r>
              <a:rPr lang="en-US" sz="3200" dirty="0"/>
              <a:t>SHIFT/ADD ALGORITHMS</a:t>
            </a:r>
          </a:p>
        </p:txBody>
      </p:sp>
      <p:pic>
        <p:nvPicPr>
          <p:cNvPr id="4" name="Picture 3"/>
          <p:cNvPicPr>
            <a:picLocks noChangeAspect="1"/>
          </p:cNvPicPr>
          <p:nvPr/>
        </p:nvPicPr>
        <p:blipFill>
          <a:blip r:embed="rId2"/>
          <a:stretch>
            <a:fillRect/>
          </a:stretch>
        </p:blipFill>
        <p:spPr>
          <a:xfrm>
            <a:off x="2666295" y="2469974"/>
            <a:ext cx="5753100" cy="3133725"/>
          </a:xfrm>
          <a:prstGeom prst="rect">
            <a:avLst/>
          </a:prstGeom>
        </p:spPr>
      </p:pic>
      <p:pic>
        <p:nvPicPr>
          <p:cNvPr id="5" name="Picture 4"/>
          <p:cNvPicPr>
            <a:picLocks noChangeAspect="1"/>
          </p:cNvPicPr>
          <p:nvPr/>
        </p:nvPicPr>
        <p:blipFill>
          <a:blip r:embed="rId3"/>
          <a:stretch>
            <a:fillRect/>
          </a:stretch>
        </p:blipFill>
        <p:spPr>
          <a:xfrm>
            <a:off x="2176462" y="877624"/>
            <a:ext cx="6970827" cy="1732313"/>
          </a:xfrm>
          <a:prstGeom prst="rect">
            <a:avLst/>
          </a:prstGeom>
        </p:spPr>
      </p:pic>
      <p:sp>
        <p:nvSpPr>
          <p:cNvPr id="6" name="Title 1"/>
          <p:cNvSpPr txBox="1">
            <a:spLocks/>
          </p:cNvSpPr>
          <p:nvPr/>
        </p:nvSpPr>
        <p:spPr>
          <a:xfrm>
            <a:off x="230011" y="5743662"/>
            <a:ext cx="11731978" cy="1018382"/>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Since </a:t>
            </a:r>
            <a:r>
              <a:rPr lang="en-US" i="1" dirty="0" err="1"/>
              <a:t>x</a:t>
            </a:r>
            <a:r>
              <a:rPr lang="en-US" sz="2200" i="1" dirty="0" err="1"/>
              <a:t>j</a:t>
            </a:r>
            <a:r>
              <a:rPr lang="en-US" i="1" dirty="0"/>
              <a:t> </a:t>
            </a:r>
            <a:r>
              <a:rPr lang="en-US" dirty="0"/>
              <a:t>is in {0, 1}, each term </a:t>
            </a:r>
            <a:r>
              <a:rPr lang="en-US" i="1" dirty="0" err="1"/>
              <a:t>x</a:t>
            </a:r>
            <a:r>
              <a:rPr lang="en-US" sz="2200" i="1" dirty="0" err="1"/>
              <a:t>j</a:t>
            </a:r>
            <a:r>
              <a:rPr lang="en-US" i="1" dirty="0" err="1"/>
              <a:t>a</a:t>
            </a:r>
            <a:r>
              <a:rPr lang="en-US" i="1" dirty="0"/>
              <a:t> </a:t>
            </a:r>
            <a:r>
              <a:rPr lang="en-US" dirty="0"/>
              <a:t>is either 0 or </a:t>
            </a:r>
            <a:r>
              <a:rPr lang="en-US" i="1" dirty="0"/>
              <a:t>a</a:t>
            </a:r>
            <a:r>
              <a:rPr lang="en-US" dirty="0"/>
              <a:t>. Thus, the problem of binary multiplication reduces to adding a set of numbers, each of which is 0 or a shifted version of the multiplicand </a:t>
            </a:r>
            <a:r>
              <a:rPr lang="en-US" i="1" dirty="0"/>
              <a:t>a</a:t>
            </a:r>
            <a:r>
              <a:rPr lang="en-US" dirty="0"/>
              <a:t>.</a:t>
            </a:r>
            <a:endParaRPr lang="en-US" sz="3200" dirty="0"/>
          </a:p>
        </p:txBody>
      </p:sp>
    </p:spTree>
    <p:extLst>
      <p:ext uri="{BB962C8B-B14F-4D97-AF65-F5344CB8AC3E}">
        <p14:creationId xmlns:p14="http://schemas.microsoft.com/office/powerpoint/2010/main" val="3003598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60828" y="903286"/>
            <a:ext cx="6667500" cy="3629025"/>
          </a:xfrm>
          <a:prstGeom prst="rect">
            <a:avLst/>
          </a:prstGeom>
        </p:spPr>
      </p:pic>
    </p:spTree>
    <p:extLst>
      <p:ext uri="{BB962C8B-B14F-4D97-AF65-F5344CB8AC3E}">
        <p14:creationId xmlns:p14="http://schemas.microsoft.com/office/powerpoint/2010/main" val="82033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01922" y="500000"/>
            <a:ext cx="4589868" cy="597139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30868" y="46681"/>
            <a:ext cx="4957133" cy="3235943"/>
          </a:xfrm>
          <a:prstGeom prst="rect">
            <a:avLst/>
          </a:prstGeom>
          <a:noFill/>
          <a:ln>
            <a:noFill/>
          </a:ln>
        </p:spPr>
      </p:pic>
      <p:sp>
        <p:nvSpPr>
          <p:cNvPr id="6" name="Title 1"/>
          <p:cNvSpPr>
            <a:spLocks noGrp="1"/>
          </p:cNvSpPr>
          <p:nvPr>
            <p:ph type="title"/>
          </p:nvPr>
        </p:nvSpPr>
        <p:spPr>
          <a:xfrm>
            <a:off x="5842835" y="46681"/>
            <a:ext cx="6198911" cy="453319"/>
          </a:xfrm>
        </p:spPr>
        <p:txBody>
          <a:bodyPr>
            <a:normAutofit fontScale="90000"/>
          </a:bodyPr>
          <a:lstStyle/>
          <a:p>
            <a:r>
              <a:rPr lang="en-US" dirty="0"/>
              <a:t>Signed Binary Multiplication</a:t>
            </a:r>
          </a:p>
        </p:txBody>
      </p:sp>
      <p:pic>
        <p:nvPicPr>
          <p:cNvPr id="2" name="Picture 1"/>
          <p:cNvPicPr>
            <a:picLocks noChangeAspect="1"/>
          </p:cNvPicPr>
          <p:nvPr/>
        </p:nvPicPr>
        <p:blipFill>
          <a:blip r:embed="rId4"/>
          <a:stretch>
            <a:fillRect/>
          </a:stretch>
        </p:blipFill>
        <p:spPr>
          <a:xfrm>
            <a:off x="461534" y="3280294"/>
            <a:ext cx="6244695" cy="3438887"/>
          </a:xfrm>
          <a:prstGeom prst="rect">
            <a:avLst/>
          </a:prstGeom>
        </p:spPr>
      </p:pic>
      <p:sp>
        <p:nvSpPr>
          <p:cNvPr id="7" name="Title 1"/>
          <p:cNvSpPr txBox="1">
            <a:spLocks/>
          </p:cNvSpPr>
          <p:nvPr/>
        </p:nvSpPr>
        <p:spPr>
          <a:xfrm>
            <a:off x="2615963" y="2822222"/>
            <a:ext cx="6065193" cy="436815"/>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rPr>
              <a:t>Example: 7 x (-6) </a:t>
            </a:r>
          </a:p>
        </p:txBody>
      </p:sp>
    </p:spTree>
    <p:extLst>
      <p:ext uri="{BB962C8B-B14F-4D97-AF65-F5344CB8AC3E}">
        <p14:creationId xmlns:p14="http://schemas.microsoft.com/office/powerpoint/2010/main" val="459522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85013" y="221415"/>
          <a:ext cx="11662607" cy="6245226"/>
        </p:xfrm>
        <a:graphic>
          <a:graphicData uri="http://schemas.openxmlformats.org/drawingml/2006/table">
            <a:tbl>
              <a:tblPr firstRow="1" firstCol="1" bandRow="1"/>
              <a:tblGrid>
                <a:gridCol w="1592616">
                  <a:extLst>
                    <a:ext uri="{9D8B030D-6E8A-4147-A177-3AD203B41FA5}">
                      <a16:colId xmlns:a16="http://schemas.microsoft.com/office/drawing/2014/main" val="20000"/>
                    </a:ext>
                  </a:extLst>
                </a:gridCol>
                <a:gridCol w="2545275">
                  <a:extLst>
                    <a:ext uri="{9D8B030D-6E8A-4147-A177-3AD203B41FA5}">
                      <a16:colId xmlns:a16="http://schemas.microsoft.com/office/drawing/2014/main" val="20001"/>
                    </a:ext>
                  </a:extLst>
                </a:gridCol>
                <a:gridCol w="1740062">
                  <a:extLst>
                    <a:ext uri="{9D8B030D-6E8A-4147-A177-3AD203B41FA5}">
                      <a16:colId xmlns:a16="http://schemas.microsoft.com/office/drawing/2014/main" val="20002"/>
                    </a:ext>
                  </a:extLst>
                </a:gridCol>
                <a:gridCol w="1740062">
                  <a:extLst>
                    <a:ext uri="{9D8B030D-6E8A-4147-A177-3AD203B41FA5}">
                      <a16:colId xmlns:a16="http://schemas.microsoft.com/office/drawing/2014/main" val="20003"/>
                    </a:ext>
                  </a:extLst>
                </a:gridCol>
                <a:gridCol w="710047">
                  <a:extLst>
                    <a:ext uri="{9D8B030D-6E8A-4147-A177-3AD203B41FA5}">
                      <a16:colId xmlns:a16="http://schemas.microsoft.com/office/drawing/2014/main" val="20004"/>
                    </a:ext>
                  </a:extLst>
                </a:gridCol>
                <a:gridCol w="2189850">
                  <a:extLst>
                    <a:ext uri="{9D8B030D-6E8A-4147-A177-3AD203B41FA5}">
                      <a16:colId xmlns:a16="http://schemas.microsoft.com/office/drawing/2014/main" val="20005"/>
                    </a:ext>
                  </a:extLst>
                </a:gridCol>
                <a:gridCol w="1144695">
                  <a:extLst>
                    <a:ext uri="{9D8B030D-6E8A-4147-A177-3AD203B41FA5}">
                      <a16:colId xmlns:a16="http://schemas.microsoft.com/office/drawing/2014/main" val="20006"/>
                    </a:ext>
                  </a:extLst>
                </a:gridCol>
              </a:tblGrid>
              <a:tr h="1186308">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CYCLE</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OPERATIONS</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Content of A</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Content of Q</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Comments, if any</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Content of </a:t>
                      </a:r>
                    </a:p>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M</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7718">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Initial Value</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Initialization</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0000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1010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0</a:t>
                      </a: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00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1">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0111</a:t>
                      </a:r>
                    </a:p>
                  </a:txBody>
                  <a:tcPr marL="51968" marR="51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18">
                <a:tc rowSpan="2">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Cycle-1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2"/>
                  </a:ext>
                </a:extLst>
              </a:tr>
              <a:tr h="396976">
                <a:tc vMerge="1">
                  <a:txBody>
                    <a:bodyPr/>
                    <a:lstStyle/>
                    <a:p>
                      <a:endParaRPr lang="en-US"/>
                    </a:p>
                  </a:txBody>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Arithmetic Shift right </a:t>
                      </a:r>
                    </a:p>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 Q 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2000" b="1" dirty="0">
                          <a:effectLst/>
                          <a:latin typeface="Calibri" panose="020F0502020204030204" pitchFamily="34" charset="0"/>
                          <a:ea typeface="Calibri" panose="020F0502020204030204" pitchFamily="34" charset="0"/>
                          <a:cs typeface="Times New Roman" panose="02020603050405020304" pitchFamily="18" charset="0"/>
                        </a:rPr>
                        <a:t>)</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0000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0101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0</a:t>
                      </a: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3"/>
                  </a:ext>
                </a:extLst>
              </a:tr>
              <a:tr h="197718">
                <a:tc rowSpan="2">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Cycle-2</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A= A-M</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1001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0101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0</a:t>
                      </a: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4"/>
                  </a:ext>
                </a:extLst>
              </a:tr>
              <a:tr h="395436">
                <a:tc vMerge="1">
                  <a:txBody>
                    <a:bodyPr/>
                    <a:lstStyle/>
                    <a:p>
                      <a:endParaRPr lang="en-US"/>
                    </a:p>
                  </a:txBody>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Shift right </a:t>
                      </a:r>
                    </a:p>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(A Q 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1100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1010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0</a:t>
                      </a: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5"/>
                  </a:ext>
                </a:extLst>
              </a:tr>
              <a:tr h="197718">
                <a:tc rowSpan="2">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Cycle-3</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A=A+M</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0011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1010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0</a:t>
                      </a: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6"/>
                  </a:ext>
                </a:extLst>
              </a:tr>
              <a:tr h="395436">
                <a:tc vMerge="1">
                  <a:txBody>
                    <a:bodyPr/>
                    <a:lstStyle/>
                    <a:p>
                      <a:endParaRPr lang="en-US"/>
                    </a:p>
                  </a:txBody>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Shift right </a:t>
                      </a:r>
                    </a:p>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(A Q 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0001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1101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000" b="1" dirty="0">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7"/>
                  </a:ext>
                </a:extLst>
              </a:tr>
              <a:tr h="197718">
                <a:tc rowSpan="2">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Cycle-4</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A=A-M</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1010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1101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000" b="1" dirty="0">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8"/>
                  </a:ext>
                </a:extLst>
              </a:tr>
              <a:tr h="395436">
                <a:tc vMerge="1">
                  <a:txBody>
                    <a:bodyPr/>
                    <a:lstStyle/>
                    <a:p>
                      <a:endParaRPr lang="en-US"/>
                    </a:p>
                  </a:txBody>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Shift right </a:t>
                      </a:r>
                    </a:p>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(A Q 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1101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0110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000" b="1" dirty="0">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9"/>
                  </a:ext>
                </a:extLst>
              </a:tr>
              <a:tr h="197718">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10"/>
                  </a:ext>
                </a:extLst>
              </a:tr>
              <a:tr h="395436">
                <a:tc gridSpan="6">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Product is in: AQ pair: 11010110 in 2’s complement since MSB is 1, to get magnitude, take 2’s complement of AQ: 00101001 + 1 = 00101010 = 42                                                Answer: - 42</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39044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BAE8FF-E85C-4121-91BD-4C40DE073BFF}"/>
              </a:ext>
            </a:extLst>
          </p:cNvPr>
          <p:cNvPicPr>
            <a:picLocks noChangeAspect="1"/>
          </p:cNvPicPr>
          <p:nvPr/>
        </p:nvPicPr>
        <p:blipFill>
          <a:blip r:embed="rId2"/>
          <a:stretch>
            <a:fillRect/>
          </a:stretch>
        </p:blipFill>
        <p:spPr>
          <a:xfrm>
            <a:off x="393432" y="985443"/>
            <a:ext cx="11405136" cy="5573692"/>
          </a:xfrm>
          <a:prstGeom prst="rect">
            <a:avLst/>
          </a:prstGeom>
        </p:spPr>
      </p:pic>
      <p:sp>
        <p:nvSpPr>
          <p:cNvPr id="6" name="Title 1">
            <a:extLst>
              <a:ext uri="{FF2B5EF4-FFF2-40B4-BE49-F238E27FC236}">
                <a16:creationId xmlns:a16="http://schemas.microsoft.com/office/drawing/2014/main" id="{FDA431AB-C84A-4330-A98A-FB2226525829}"/>
              </a:ext>
            </a:extLst>
          </p:cNvPr>
          <p:cNvSpPr>
            <a:spLocks noGrp="1"/>
          </p:cNvSpPr>
          <p:nvPr>
            <p:ph type="title"/>
          </p:nvPr>
        </p:nvSpPr>
        <p:spPr>
          <a:xfrm>
            <a:off x="414131" y="298865"/>
            <a:ext cx="10515600" cy="602284"/>
          </a:xfrm>
        </p:spPr>
        <p:txBody>
          <a:bodyPr>
            <a:normAutofit fontScale="90000"/>
          </a:bodyPr>
          <a:lstStyle/>
          <a:p>
            <a:r>
              <a:rPr lang="en-US" dirty="0"/>
              <a:t>Division</a:t>
            </a:r>
          </a:p>
        </p:txBody>
      </p:sp>
    </p:spTree>
    <p:extLst>
      <p:ext uri="{BB962C8B-B14F-4D97-AF65-F5344CB8AC3E}">
        <p14:creationId xmlns:p14="http://schemas.microsoft.com/office/powerpoint/2010/main" val="3927082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32893" y="133816"/>
            <a:ext cx="5153146" cy="936702"/>
          </a:xfrm>
        </p:spPr>
        <p:txBody>
          <a:bodyPr>
            <a:normAutofit/>
          </a:bodyPr>
          <a:lstStyle/>
          <a:p>
            <a:pPr marL="0" indent="0">
              <a:buNone/>
            </a:pPr>
            <a:r>
              <a:rPr lang="en-US" sz="2400" dirty="0"/>
              <a:t>Example:  Divide 7 by 2</a:t>
            </a:r>
          </a:p>
          <a:p>
            <a:pPr marL="0" indent="0">
              <a:buNone/>
            </a:pPr>
            <a:r>
              <a:rPr lang="en-US" sz="2400" dirty="0"/>
              <a:t>07= 0111 (Dividend)    2 = 0010 (Divisor)</a:t>
            </a:r>
          </a:p>
        </p:txBody>
      </p:sp>
      <p:pic>
        <p:nvPicPr>
          <p:cNvPr id="9" name="Picture 8"/>
          <p:cNvPicPr>
            <a:picLocks noChangeAspect="1"/>
          </p:cNvPicPr>
          <p:nvPr/>
        </p:nvPicPr>
        <p:blipFill>
          <a:blip r:embed="rId2"/>
          <a:stretch>
            <a:fillRect/>
          </a:stretch>
        </p:blipFill>
        <p:spPr>
          <a:xfrm>
            <a:off x="37691" y="995380"/>
            <a:ext cx="5543550" cy="3314700"/>
          </a:xfrm>
          <a:prstGeom prst="rect">
            <a:avLst/>
          </a:prstGeom>
        </p:spPr>
      </p:pic>
      <p:sp>
        <p:nvSpPr>
          <p:cNvPr id="6" name="Content Placeholder 2"/>
          <p:cNvSpPr txBox="1">
            <a:spLocks/>
          </p:cNvSpPr>
          <p:nvPr/>
        </p:nvSpPr>
        <p:spPr>
          <a:xfrm>
            <a:off x="232894" y="4386010"/>
            <a:ext cx="5242355" cy="2251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solidFill>
                  <a:prstClr val="black"/>
                </a:solidFill>
              </a:rPr>
              <a:t>Quotient register set to 0. </a:t>
            </a:r>
          </a:p>
          <a:p>
            <a:pPr>
              <a:lnSpc>
                <a:spcPct val="100000"/>
              </a:lnSpc>
            </a:pPr>
            <a:r>
              <a:rPr lang="en-US" sz="1800" dirty="0">
                <a:solidFill>
                  <a:prstClr val="black"/>
                </a:solidFill>
              </a:rPr>
              <a:t>Place the divisor in the left half of Divisor Register</a:t>
            </a:r>
          </a:p>
          <a:p>
            <a:pPr>
              <a:lnSpc>
                <a:spcPct val="100000"/>
              </a:lnSpc>
            </a:pPr>
            <a:r>
              <a:rPr lang="en-US" sz="1800" dirty="0">
                <a:solidFill>
                  <a:prstClr val="black"/>
                </a:solidFill>
              </a:rPr>
              <a:t>Remainder register is initialized with the dividend.</a:t>
            </a:r>
          </a:p>
          <a:p>
            <a:pPr>
              <a:lnSpc>
                <a:spcPct val="100000"/>
              </a:lnSpc>
            </a:pPr>
            <a:r>
              <a:rPr lang="en-US" sz="1800" dirty="0">
                <a:solidFill>
                  <a:prstClr val="black"/>
                </a:solidFill>
              </a:rPr>
              <a:t>In each iteration of the algorithm</a:t>
            </a:r>
          </a:p>
          <a:p>
            <a:pPr>
              <a:lnSpc>
                <a:spcPct val="100000"/>
              </a:lnSpc>
            </a:pPr>
            <a:r>
              <a:rPr lang="en-US" sz="1800" dirty="0">
                <a:solidFill>
                  <a:prstClr val="black"/>
                </a:solidFill>
              </a:rPr>
              <a:t>Move the divisor to the right one digit</a:t>
            </a:r>
          </a:p>
        </p:txBody>
      </p:sp>
      <p:sp>
        <p:nvSpPr>
          <p:cNvPr id="7" name="Content Placeholder 2"/>
          <p:cNvSpPr txBox="1">
            <a:spLocks/>
          </p:cNvSpPr>
          <p:nvPr/>
        </p:nvSpPr>
        <p:spPr>
          <a:xfrm>
            <a:off x="5386039" y="4111094"/>
            <a:ext cx="6679581" cy="26353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solidFill>
                  <a:prstClr val="black"/>
                </a:solidFill>
              </a:rPr>
              <a:t>first subtract the divisor in step 1; </a:t>
            </a:r>
          </a:p>
          <a:p>
            <a:pPr algn="just">
              <a:lnSpc>
                <a:spcPct val="100000"/>
              </a:lnSpc>
            </a:pPr>
            <a:r>
              <a:rPr lang="en-US" sz="1600" dirty="0">
                <a:solidFill>
                  <a:prstClr val="black"/>
                </a:solidFill>
              </a:rPr>
              <a:t>If the result is positive, the divisor was smaller or equal to the dividend, so we generate a 1 in the quotient </a:t>
            </a:r>
          </a:p>
          <a:p>
            <a:pPr algn="just">
              <a:lnSpc>
                <a:spcPct val="100000"/>
              </a:lnSpc>
            </a:pPr>
            <a:r>
              <a:rPr lang="en-US" sz="1600" dirty="0">
                <a:solidFill>
                  <a:prstClr val="black"/>
                </a:solidFill>
              </a:rPr>
              <a:t>If the result is negative, the next step is to restore the original value by adding the divisor back to the remainder and generate a 0 in the quotient</a:t>
            </a:r>
          </a:p>
          <a:p>
            <a:pPr algn="just">
              <a:lnSpc>
                <a:spcPct val="100000"/>
              </a:lnSpc>
            </a:pPr>
            <a:r>
              <a:rPr lang="en-US" sz="1600" dirty="0">
                <a:solidFill>
                  <a:prstClr val="black"/>
                </a:solidFill>
              </a:rPr>
              <a:t>The divisor is shifted right and then we iterate again. </a:t>
            </a:r>
          </a:p>
          <a:p>
            <a:pPr algn="just">
              <a:lnSpc>
                <a:spcPct val="100000"/>
              </a:lnSpc>
            </a:pPr>
            <a:r>
              <a:rPr lang="en-US" sz="1600" dirty="0">
                <a:solidFill>
                  <a:prstClr val="black"/>
                </a:solidFill>
              </a:rPr>
              <a:t>The remainder and quotient will be found in their namesake registers after the iterations are complete.</a:t>
            </a:r>
          </a:p>
        </p:txBody>
      </p:sp>
      <p:pic>
        <p:nvPicPr>
          <p:cNvPr id="2" name="Picture 1"/>
          <p:cNvPicPr>
            <a:picLocks noChangeAspect="1"/>
          </p:cNvPicPr>
          <p:nvPr/>
        </p:nvPicPr>
        <p:blipFill>
          <a:blip r:embed="rId3"/>
          <a:stretch>
            <a:fillRect/>
          </a:stretch>
        </p:blipFill>
        <p:spPr>
          <a:xfrm>
            <a:off x="5856393" y="21042"/>
            <a:ext cx="5934075" cy="3867150"/>
          </a:xfrm>
          <a:prstGeom prst="rect">
            <a:avLst/>
          </a:prstGeom>
        </p:spPr>
      </p:pic>
    </p:spTree>
    <p:extLst>
      <p:ext uri="{BB962C8B-B14F-4D97-AF65-F5344CB8AC3E}">
        <p14:creationId xmlns:p14="http://schemas.microsoft.com/office/powerpoint/2010/main" val="3401189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03626"/>
            <a:ext cx="5953125" cy="4867275"/>
          </a:xfrm>
          <a:prstGeom prst="rect">
            <a:avLst/>
          </a:prstGeom>
        </p:spPr>
      </p:pic>
      <p:pic>
        <p:nvPicPr>
          <p:cNvPr id="3" name="Picture 2"/>
          <p:cNvPicPr>
            <a:picLocks noChangeAspect="1"/>
          </p:cNvPicPr>
          <p:nvPr/>
        </p:nvPicPr>
        <p:blipFill>
          <a:blip r:embed="rId3"/>
          <a:stretch>
            <a:fillRect/>
          </a:stretch>
        </p:blipFill>
        <p:spPr>
          <a:xfrm>
            <a:off x="6339353" y="12884"/>
            <a:ext cx="5235614" cy="6845116"/>
          </a:xfrm>
          <a:prstGeom prst="rect">
            <a:avLst/>
          </a:prstGeom>
        </p:spPr>
      </p:pic>
    </p:spTree>
    <p:extLst>
      <p:ext uri="{BB962C8B-B14F-4D97-AF65-F5344CB8AC3E}">
        <p14:creationId xmlns:p14="http://schemas.microsoft.com/office/powerpoint/2010/main" val="306286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651C5F-DDCB-4899-9506-0C6689F16A67}"/>
              </a:ext>
            </a:extLst>
          </p:cNvPr>
          <p:cNvPicPr>
            <a:picLocks noChangeAspect="1"/>
          </p:cNvPicPr>
          <p:nvPr/>
        </p:nvPicPr>
        <p:blipFill>
          <a:blip r:embed="rId2"/>
          <a:stretch>
            <a:fillRect/>
          </a:stretch>
        </p:blipFill>
        <p:spPr>
          <a:xfrm>
            <a:off x="0" y="119269"/>
            <a:ext cx="4723877" cy="2754174"/>
          </a:xfrm>
          <a:prstGeom prst="rect">
            <a:avLst/>
          </a:prstGeom>
        </p:spPr>
      </p:pic>
      <p:pic>
        <p:nvPicPr>
          <p:cNvPr id="9" name="Picture 8">
            <a:extLst>
              <a:ext uri="{FF2B5EF4-FFF2-40B4-BE49-F238E27FC236}">
                <a16:creationId xmlns:a16="http://schemas.microsoft.com/office/drawing/2014/main" id="{BDEB60E5-703C-441A-AFFE-01B1EDF35613}"/>
              </a:ext>
            </a:extLst>
          </p:cNvPr>
          <p:cNvPicPr>
            <a:picLocks noChangeAspect="1"/>
          </p:cNvPicPr>
          <p:nvPr/>
        </p:nvPicPr>
        <p:blipFill>
          <a:blip r:embed="rId3"/>
          <a:stretch>
            <a:fillRect/>
          </a:stretch>
        </p:blipFill>
        <p:spPr>
          <a:xfrm>
            <a:off x="1" y="3429000"/>
            <a:ext cx="4773788" cy="2802006"/>
          </a:xfrm>
          <a:prstGeom prst="rect">
            <a:avLst/>
          </a:prstGeom>
        </p:spPr>
      </p:pic>
      <p:pic>
        <p:nvPicPr>
          <p:cNvPr id="11" name="Picture 10">
            <a:extLst>
              <a:ext uri="{FF2B5EF4-FFF2-40B4-BE49-F238E27FC236}">
                <a16:creationId xmlns:a16="http://schemas.microsoft.com/office/drawing/2014/main" id="{ECE45711-F2AE-438F-95BC-6FB33540893E}"/>
              </a:ext>
            </a:extLst>
          </p:cNvPr>
          <p:cNvPicPr>
            <a:picLocks noChangeAspect="1"/>
          </p:cNvPicPr>
          <p:nvPr/>
        </p:nvPicPr>
        <p:blipFill>
          <a:blip r:embed="rId4"/>
          <a:stretch>
            <a:fillRect/>
          </a:stretch>
        </p:blipFill>
        <p:spPr>
          <a:xfrm>
            <a:off x="5922479" y="119269"/>
            <a:ext cx="5276850" cy="3067050"/>
          </a:xfrm>
          <a:prstGeom prst="rect">
            <a:avLst/>
          </a:prstGeom>
        </p:spPr>
      </p:pic>
      <p:pic>
        <p:nvPicPr>
          <p:cNvPr id="13" name="Picture 12">
            <a:extLst>
              <a:ext uri="{FF2B5EF4-FFF2-40B4-BE49-F238E27FC236}">
                <a16:creationId xmlns:a16="http://schemas.microsoft.com/office/drawing/2014/main" id="{1556B5C6-836D-4507-94D3-A99C18FCA107}"/>
              </a:ext>
            </a:extLst>
          </p:cNvPr>
          <p:cNvPicPr>
            <a:picLocks noChangeAspect="1"/>
          </p:cNvPicPr>
          <p:nvPr/>
        </p:nvPicPr>
        <p:blipFill>
          <a:blip r:embed="rId5"/>
          <a:stretch>
            <a:fillRect/>
          </a:stretch>
        </p:blipFill>
        <p:spPr>
          <a:xfrm>
            <a:off x="5922479" y="3429000"/>
            <a:ext cx="5219700" cy="3171825"/>
          </a:xfrm>
          <a:prstGeom prst="rect">
            <a:avLst/>
          </a:prstGeom>
        </p:spPr>
      </p:pic>
    </p:spTree>
    <p:extLst>
      <p:ext uri="{BB962C8B-B14F-4D97-AF65-F5344CB8AC3E}">
        <p14:creationId xmlns:p14="http://schemas.microsoft.com/office/powerpoint/2010/main" val="240461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3482" y="-167426"/>
            <a:ext cx="10643262" cy="6883193"/>
          </a:xfrm>
          <a:prstGeom prst="rect">
            <a:avLst/>
          </a:prstGeom>
        </p:spPr>
      </p:pic>
    </p:spTree>
    <p:extLst>
      <p:ext uri="{BB962C8B-B14F-4D97-AF65-F5344CB8AC3E}">
        <p14:creationId xmlns:p14="http://schemas.microsoft.com/office/powerpoint/2010/main" val="2077275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17361" y="408948"/>
            <a:ext cx="6044777" cy="59532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solidFill>
                  <a:prstClr val="black"/>
                </a:solidFill>
              </a:rPr>
              <a:t>Quotient register set to 0. </a:t>
            </a:r>
          </a:p>
          <a:p>
            <a:pPr>
              <a:lnSpc>
                <a:spcPct val="100000"/>
              </a:lnSpc>
            </a:pPr>
            <a:r>
              <a:rPr lang="en-US" sz="2000" dirty="0">
                <a:solidFill>
                  <a:prstClr val="black"/>
                </a:solidFill>
              </a:rPr>
              <a:t>Place the divisor in the left half of Divisor Register</a:t>
            </a:r>
          </a:p>
          <a:p>
            <a:pPr>
              <a:lnSpc>
                <a:spcPct val="100000"/>
              </a:lnSpc>
            </a:pPr>
            <a:r>
              <a:rPr lang="en-US" sz="2000" dirty="0">
                <a:solidFill>
                  <a:prstClr val="black"/>
                </a:solidFill>
              </a:rPr>
              <a:t>Remainder register is initialized with the dividend.</a:t>
            </a:r>
          </a:p>
          <a:p>
            <a:pPr>
              <a:lnSpc>
                <a:spcPct val="100000"/>
              </a:lnSpc>
            </a:pPr>
            <a:r>
              <a:rPr lang="en-US" sz="2000" dirty="0">
                <a:solidFill>
                  <a:prstClr val="black"/>
                </a:solidFill>
              </a:rPr>
              <a:t>In each iteration of the algorithm</a:t>
            </a:r>
          </a:p>
          <a:p>
            <a:pPr>
              <a:lnSpc>
                <a:spcPct val="100000"/>
              </a:lnSpc>
            </a:pPr>
            <a:r>
              <a:rPr lang="en-US" sz="2000" dirty="0">
                <a:solidFill>
                  <a:prstClr val="black"/>
                </a:solidFill>
              </a:rPr>
              <a:t>Move the divisor to the right one digit</a:t>
            </a:r>
          </a:p>
          <a:p>
            <a:pPr>
              <a:lnSpc>
                <a:spcPct val="100000"/>
              </a:lnSpc>
            </a:pPr>
            <a:r>
              <a:rPr lang="en-US" sz="2000" dirty="0">
                <a:solidFill>
                  <a:prstClr val="black"/>
                </a:solidFill>
              </a:rPr>
              <a:t>first subtract the divisor in step 1; </a:t>
            </a:r>
          </a:p>
          <a:p>
            <a:pPr>
              <a:lnSpc>
                <a:spcPct val="100000"/>
              </a:lnSpc>
            </a:pPr>
            <a:r>
              <a:rPr lang="en-US" sz="2000" dirty="0">
                <a:solidFill>
                  <a:prstClr val="black"/>
                </a:solidFill>
              </a:rPr>
              <a:t>If the result is positive, the divisor was smaller or equal to the dividend, so we generate a 1 in the quotient </a:t>
            </a:r>
          </a:p>
          <a:p>
            <a:pPr>
              <a:lnSpc>
                <a:spcPct val="100000"/>
              </a:lnSpc>
            </a:pPr>
            <a:r>
              <a:rPr lang="en-US" sz="2000" dirty="0">
                <a:solidFill>
                  <a:prstClr val="black"/>
                </a:solidFill>
              </a:rPr>
              <a:t>If the result is negative, the next step is to restore the original value by adding the divisor back to the remainder and generate a 0 in the quotient</a:t>
            </a:r>
          </a:p>
          <a:p>
            <a:pPr>
              <a:lnSpc>
                <a:spcPct val="100000"/>
              </a:lnSpc>
            </a:pPr>
            <a:r>
              <a:rPr lang="en-US" sz="2000" dirty="0">
                <a:solidFill>
                  <a:prstClr val="black"/>
                </a:solidFill>
              </a:rPr>
              <a:t>The divisor is shifted right and then we iterate again. </a:t>
            </a:r>
          </a:p>
          <a:p>
            <a:pPr>
              <a:lnSpc>
                <a:spcPct val="100000"/>
              </a:lnSpc>
            </a:pPr>
            <a:r>
              <a:rPr lang="en-US" sz="2000" dirty="0">
                <a:solidFill>
                  <a:prstClr val="black"/>
                </a:solidFill>
              </a:rPr>
              <a:t>The remainder and quotient will be found in their namesake registers after the iterations are complete.</a:t>
            </a:r>
          </a:p>
        </p:txBody>
      </p:sp>
      <p:pic>
        <p:nvPicPr>
          <p:cNvPr id="6" name="Picture 5"/>
          <p:cNvPicPr>
            <a:picLocks noChangeAspect="1"/>
          </p:cNvPicPr>
          <p:nvPr/>
        </p:nvPicPr>
        <p:blipFill>
          <a:blip r:embed="rId2"/>
          <a:stretch>
            <a:fillRect/>
          </a:stretch>
        </p:blipFill>
        <p:spPr>
          <a:xfrm>
            <a:off x="102336" y="242501"/>
            <a:ext cx="5915025" cy="4733925"/>
          </a:xfrm>
          <a:prstGeom prst="rect">
            <a:avLst/>
          </a:prstGeom>
        </p:spPr>
      </p:pic>
    </p:spTree>
    <p:extLst>
      <p:ext uri="{BB962C8B-B14F-4D97-AF65-F5344CB8AC3E}">
        <p14:creationId xmlns:p14="http://schemas.microsoft.com/office/powerpoint/2010/main" val="1332084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454099" y="0"/>
            <a:ext cx="5265675" cy="6798433"/>
          </a:xfrm>
          <a:prstGeom prst="rect">
            <a:avLst/>
          </a:prstGeom>
        </p:spPr>
      </p:pic>
      <p:pic>
        <p:nvPicPr>
          <p:cNvPr id="6" name="Picture 5"/>
          <p:cNvPicPr>
            <a:picLocks noChangeAspect="1"/>
          </p:cNvPicPr>
          <p:nvPr/>
        </p:nvPicPr>
        <p:blipFill>
          <a:blip r:embed="rId3"/>
          <a:stretch>
            <a:fillRect/>
          </a:stretch>
        </p:blipFill>
        <p:spPr>
          <a:xfrm>
            <a:off x="168804" y="605308"/>
            <a:ext cx="6285295" cy="5164428"/>
          </a:xfrm>
          <a:prstGeom prst="rect">
            <a:avLst/>
          </a:prstGeom>
        </p:spPr>
      </p:pic>
    </p:spTree>
    <p:extLst>
      <p:ext uri="{BB962C8B-B14F-4D97-AF65-F5344CB8AC3E}">
        <p14:creationId xmlns:p14="http://schemas.microsoft.com/office/powerpoint/2010/main" val="251481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47648" y="85371"/>
            <a:ext cx="8738129" cy="6681287"/>
          </a:xfrm>
          <a:prstGeom prst="rect">
            <a:avLst/>
          </a:prstGeom>
        </p:spPr>
      </p:pic>
    </p:spTree>
    <p:extLst>
      <p:ext uri="{BB962C8B-B14F-4D97-AF65-F5344CB8AC3E}">
        <p14:creationId xmlns:p14="http://schemas.microsoft.com/office/powerpoint/2010/main" val="2708579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1935" y="0"/>
            <a:ext cx="5265675" cy="6798433"/>
          </a:xfrm>
          <a:prstGeom prst="rect">
            <a:avLst/>
          </a:prstGeom>
        </p:spPr>
      </p:pic>
      <p:pic>
        <p:nvPicPr>
          <p:cNvPr id="6" name="Picture 5"/>
          <p:cNvPicPr>
            <a:picLocks noChangeAspect="1"/>
          </p:cNvPicPr>
          <p:nvPr/>
        </p:nvPicPr>
        <p:blipFill>
          <a:blip r:embed="rId3"/>
          <a:stretch>
            <a:fillRect/>
          </a:stretch>
        </p:blipFill>
        <p:spPr>
          <a:xfrm>
            <a:off x="5357610" y="4640446"/>
            <a:ext cx="6794741" cy="1748402"/>
          </a:xfrm>
          <a:prstGeom prst="rect">
            <a:avLst/>
          </a:prstGeom>
        </p:spPr>
      </p:pic>
      <p:pic>
        <p:nvPicPr>
          <p:cNvPr id="7" name="Picture 6"/>
          <p:cNvPicPr>
            <a:picLocks noChangeAspect="1"/>
          </p:cNvPicPr>
          <p:nvPr/>
        </p:nvPicPr>
        <p:blipFill>
          <a:blip r:embed="rId4"/>
          <a:stretch>
            <a:fillRect/>
          </a:stretch>
        </p:blipFill>
        <p:spPr>
          <a:xfrm>
            <a:off x="5357610" y="-44605"/>
            <a:ext cx="6464431" cy="4275466"/>
          </a:xfrm>
          <a:prstGeom prst="rect">
            <a:avLst/>
          </a:prstGeom>
        </p:spPr>
      </p:pic>
    </p:spTree>
    <p:extLst>
      <p:ext uri="{BB962C8B-B14F-4D97-AF65-F5344CB8AC3E}">
        <p14:creationId xmlns:p14="http://schemas.microsoft.com/office/powerpoint/2010/main" val="2133787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7505" y="95597"/>
            <a:ext cx="11396967" cy="6650891"/>
          </a:xfrm>
          <a:prstGeom prst="rect">
            <a:avLst/>
          </a:prstGeom>
        </p:spPr>
      </p:pic>
    </p:spTree>
    <p:extLst>
      <p:ext uri="{BB962C8B-B14F-4D97-AF65-F5344CB8AC3E}">
        <p14:creationId xmlns:p14="http://schemas.microsoft.com/office/powerpoint/2010/main" val="178094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1968" y="676163"/>
            <a:ext cx="10469276" cy="6033730"/>
          </a:xfrm>
          <a:prstGeom prst="rect">
            <a:avLst/>
          </a:prstGeom>
        </p:spPr>
      </p:pic>
      <p:sp>
        <p:nvSpPr>
          <p:cNvPr id="5" name="Content Placeholder 2"/>
          <p:cNvSpPr>
            <a:spLocks noGrp="1"/>
          </p:cNvSpPr>
          <p:nvPr>
            <p:ph idx="1"/>
          </p:nvPr>
        </p:nvSpPr>
        <p:spPr>
          <a:xfrm>
            <a:off x="3642526" y="112735"/>
            <a:ext cx="5028159" cy="563428"/>
          </a:xfrm>
        </p:spPr>
        <p:txBody>
          <a:bodyPr/>
          <a:lstStyle/>
          <a:p>
            <a:pPr marL="0" indent="0">
              <a:buNone/>
            </a:pPr>
            <a:r>
              <a:rPr lang="en-US" dirty="0">
                <a:solidFill>
                  <a:srgbClr val="FF0000"/>
                </a:solidFill>
              </a:rPr>
              <a:t>Floating Point Representation</a:t>
            </a:r>
          </a:p>
        </p:txBody>
      </p:sp>
    </p:spTree>
    <p:extLst>
      <p:ext uri="{BB962C8B-B14F-4D97-AF65-F5344CB8AC3E}">
        <p14:creationId xmlns:p14="http://schemas.microsoft.com/office/powerpoint/2010/main" val="1854140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CA6FBB-8EDC-44F1-8E01-EC262F3F2380}"/>
              </a:ext>
            </a:extLst>
          </p:cNvPr>
          <p:cNvPicPr>
            <a:picLocks noChangeAspect="1"/>
          </p:cNvPicPr>
          <p:nvPr/>
        </p:nvPicPr>
        <p:blipFill>
          <a:blip r:embed="rId2"/>
          <a:stretch>
            <a:fillRect/>
          </a:stretch>
        </p:blipFill>
        <p:spPr>
          <a:xfrm>
            <a:off x="4490222" y="159025"/>
            <a:ext cx="7403117" cy="5420140"/>
          </a:xfrm>
          <a:prstGeom prst="rect">
            <a:avLst/>
          </a:prstGeom>
        </p:spPr>
      </p:pic>
    </p:spTree>
    <p:extLst>
      <p:ext uri="{BB962C8B-B14F-4D97-AF65-F5344CB8AC3E}">
        <p14:creationId xmlns:p14="http://schemas.microsoft.com/office/powerpoint/2010/main" val="1719088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E2A7A0-8EF9-44A8-8590-72AF73551C69}"/>
              </a:ext>
            </a:extLst>
          </p:cNvPr>
          <p:cNvPicPr>
            <a:picLocks noChangeAspect="1"/>
          </p:cNvPicPr>
          <p:nvPr/>
        </p:nvPicPr>
        <p:blipFill>
          <a:blip r:embed="rId2"/>
          <a:stretch>
            <a:fillRect/>
          </a:stretch>
        </p:blipFill>
        <p:spPr>
          <a:xfrm>
            <a:off x="286042" y="0"/>
            <a:ext cx="4925085" cy="3509542"/>
          </a:xfrm>
          <a:prstGeom prst="rect">
            <a:avLst/>
          </a:prstGeom>
        </p:spPr>
      </p:pic>
      <p:pic>
        <p:nvPicPr>
          <p:cNvPr id="7" name="Picture 6">
            <a:extLst>
              <a:ext uri="{FF2B5EF4-FFF2-40B4-BE49-F238E27FC236}">
                <a16:creationId xmlns:a16="http://schemas.microsoft.com/office/drawing/2014/main" id="{2D9230E2-4B43-436F-8BD5-2D9DABC603B9}"/>
              </a:ext>
            </a:extLst>
          </p:cNvPr>
          <p:cNvPicPr>
            <a:picLocks noChangeAspect="1"/>
          </p:cNvPicPr>
          <p:nvPr/>
        </p:nvPicPr>
        <p:blipFill>
          <a:blip r:embed="rId3"/>
          <a:stretch>
            <a:fillRect/>
          </a:stretch>
        </p:blipFill>
        <p:spPr>
          <a:xfrm>
            <a:off x="6296091" y="153876"/>
            <a:ext cx="5758004" cy="4092166"/>
          </a:xfrm>
          <a:prstGeom prst="rect">
            <a:avLst/>
          </a:prstGeom>
        </p:spPr>
      </p:pic>
      <p:pic>
        <p:nvPicPr>
          <p:cNvPr id="9" name="Picture 8">
            <a:extLst>
              <a:ext uri="{FF2B5EF4-FFF2-40B4-BE49-F238E27FC236}">
                <a16:creationId xmlns:a16="http://schemas.microsoft.com/office/drawing/2014/main" id="{F11BD043-C5F2-43CB-BD47-E9278D024719}"/>
              </a:ext>
            </a:extLst>
          </p:cNvPr>
          <p:cNvPicPr>
            <a:picLocks noChangeAspect="1"/>
          </p:cNvPicPr>
          <p:nvPr/>
        </p:nvPicPr>
        <p:blipFill>
          <a:blip r:embed="rId4"/>
          <a:stretch>
            <a:fillRect/>
          </a:stretch>
        </p:blipFill>
        <p:spPr>
          <a:xfrm>
            <a:off x="286042" y="3509542"/>
            <a:ext cx="5357533" cy="3348458"/>
          </a:xfrm>
          <a:prstGeom prst="rect">
            <a:avLst/>
          </a:prstGeom>
        </p:spPr>
      </p:pic>
      <p:sp>
        <p:nvSpPr>
          <p:cNvPr id="10" name="Content Placeholder 2">
            <a:extLst>
              <a:ext uri="{FF2B5EF4-FFF2-40B4-BE49-F238E27FC236}">
                <a16:creationId xmlns:a16="http://schemas.microsoft.com/office/drawing/2014/main" id="{41C83B14-C42A-45A1-9D80-9E7E5355E05B}"/>
              </a:ext>
            </a:extLst>
          </p:cNvPr>
          <p:cNvSpPr>
            <a:spLocks noGrp="1"/>
          </p:cNvSpPr>
          <p:nvPr>
            <p:ph idx="1"/>
          </p:nvPr>
        </p:nvSpPr>
        <p:spPr>
          <a:xfrm>
            <a:off x="6411982" y="4738152"/>
            <a:ext cx="5642113" cy="1965972"/>
          </a:xfrm>
        </p:spPr>
        <p:txBody>
          <a:bodyPr/>
          <a:lstStyle/>
          <a:p>
            <a:pPr marL="0" indent="0">
              <a:buNone/>
            </a:pPr>
            <a:r>
              <a:rPr lang="en-US" sz="2000" dirty="0"/>
              <a:t>0 00000000 00000000000000000000000 = 0</a:t>
            </a:r>
          </a:p>
          <a:p>
            <a:pPr marL="0" indent="0">
              <a:buNone/>
            </a:pPr>
            <a:r>
              <a:rPr lang="en-US" sz="2000" dirty="0"/>
              <a:t>1 00000000 00000000000000000000000 = -0</a:t>
            </a:r>
          </a:p>
          <a:p>
            <a:pPr marL="0" indent="0">
              <a:buNone/>
            </a:pPr>
            <a:r>
              <a:rPr lang="en-US" sz="2000" dirty="0"/>
              <a:t>0 11111111 00000000000000000000000 = Infinity</a:t>
            </a:r>
          </a:p>
          <a:p>
            <a:pPr marL="0" indent="0">
              <a:buNone/>
            </a:pPr>
            <a:r>
              <a:rPr lang="en-US" sz="2000" dirty="0"/>
              <a:t>1 11111111 00000000000000000000000 = -Infinity</a:t>
            </a:r>
          </a:p>
        </p:txBody>
      </p:sp>
    </p:spTree>
    <p:extLst>
      <p:ext uri="{BB962C8B-B14F-4D97-AF65-F5344CB8AC3E}">
        <p14:creationId xmlns:p14="http://schemas.microsoft.com/office/powerpoint/2010/main" val="674785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2202" y="20719"/>
            <a:ext cx="9084225" cy="2023743"/>
          </a:xfrm>
          <a:prstGeom prst="rect">
            <a:avLst/>
          </a:prstGeom>
        </p:spPr>
      </p:pic>
      <p:pic>
        <p:nvPicPr>
          <p:cNvPr id="5" name="Picture 4"/>
          <p:cNvPicPr>
            <a:picLocks noChangeAspect="1"/>
          </p:cNvPicPr>
          <p:nvPr/>
        </p:nvPicPr>
        <p:blipFill>
          <a:blip r:embed="rId3"/>
          <a:stretch>
            <a:fillRect/>
          </a:stretch>
        </p:blipFill>
        <p:spPr>
          <a:xfrm>
            <a:off x="9612571" y="136630"/>
            <a:ext cx="2579429" cy="6238412"/>
          </a:xfrm>
          <a:prstGeom prst="rect">
            <a:avLst/>
          </a:prstGeom>
        </p:spPr>
      </p:pic>
      <p:pic>
        <p:nvPicPr>
          <p:cNvPr id="6" name="Picture 5"/>
          <p:cNvPicPr>
            <a:picLocks noChangeAspect="1"/>
          </p:cNvPicPr>
          <p:nvPr/>
        </p:nvPicPr>
        <p:blipFill>
          <a:blip r:embed="rId4"/>
          <a:stretch>
            <a:fillRect/>
          </a:stretch>
        </p:blipFill>
        <p:spPr>
          <a:xfrm>
            <a:off x="697721" y="1973332"/>
            <a:ext cx="8869331" cy="1069537"/>
          </a:xfrm>
          <a:prstGeom prst="rect">
            <a:avLst/>
          </a:prstGeom>
        </p:spPr>
      </p:pic>
      <p:pic>
        <p:nvPicPr>
          <p:cNvPr id="7" name="Picture 6"/>
          <p:cNvPicPr>
            <a:picLocks noChangeAspect="1"/>
          </p:cNvPicPr>
          <p:nvPr/>
        </p:nvPicPr>
        <p:blipFill>
          <a:blip r:embed="rId5"/>
          <a:stretch>
            <a:fillRect/>
          </a:stretch>
        </p:blipFill>
        <p:spPr>
          <a:xfrm>
            <a:off x="697721" y="3075530"/>
            <a:ext cx="8869331" cy="1282944"/>
          </a:xfrm>
          <a:prstGeom prst="rect">
            <a:avLst/>
          </a:prstGeom>
        </p:spPr>
      </p:pic>
      <p:pic>
        <p:nvPicPr>
          <p:cNvPr id="8" name="Picture 7"/>
          <p:cNvPicPr>
            <a:picLocks noChangeAspect="1"/>
          </p:cNvPicPr>
          <p:nvPr/>
        </p:nvPicPr>
        <p:blipFill>
          <a:blip r:embed="rId6"/>
          <a:stretch>
            <a:fillRect/>
          </a:stretch>
        </p:blipFill>
        <p:spPr>
          <a:xfrm>
            <a:off x="652202" y="4326740"/>
            <a:ext cx="8869331" cy="1265203"/>
          </a:xfrm>
          <a:prstGeom prst="rect">
            <a:avLst/>
          </a:prstGeom>
        </p:spPr>
      </p:pic>
      <p:pic>
        <p:nvPicPr>
          <p:cNvPr id="9" name="Picture 8"/>
          <p:cNvPicPr>
            <a:picLocks noChangeAspect="1"/>
          </p:cNvPicPr>
          <p:nvPr/>
        </p:nvPicPr>
        <p:blipFill>
          <a:blip r:embed="rId7"/>
          <a:stretch>
            <a:fillRect/>
          </a:stretch>
        </p:blipFill>
        <p:spPr>
          <a:xfrm>
            <a:off x="652202" y="5603709"/>
            <a:ext cx="8453162" cy="1237563"/>
          </a:xfrm>
          <a:prstGeom prst="rect">
            <a:avLst/>
          </a:prstGeom>
        </p:spPr>
      </p:pic>
    </p:spTree>
    <p:extLst>
      <p:ext uri="{BB962C8B-B14F-4D97-AF65-F5344CB8AC3E}">
        <p14:creationId xmlns:p14="http://schemas.microsoft.com/office/powerpoint/2010/main" val="224928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6764" y="357261"/>
            <a:ext cx="10831191" cy="5815692"/>
          </a:xfrm>
          <a:prstGeom prst="rect">
            <a:avLst/>
          </a:prstGeom>
        </p:spPr>
      </p:pic>
    </p:spTree>
    <p:extLst>
      <p:ext uri="{BB962C8B-B14F-4D97-AF65-F5344CB8AC3E}">
        <p14:creationId xmlns:p14="http://schemas.microsoft.com/office/powerpoint/2010/main" val="188395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A83E55A-C3BC-45A2-B935-D1EF1E45750C}"/>
              </a:ext>
            </a:extLst>
          </p:cNvPr>
          <p:cNvPicPr>
            <a:picLocks noGrp="1" noChangeAspect="1"/>
          </p:cNvPicPr>
          <p:nvPr>
            <p:ph idx="1"/>
          </p:nvPr>
        </p:nvPicPr>
        <p:blipFill>
          <a:blip r:embed="rId2"/>
          <a:stretch>
            <a:fillRect/>
          </a:stretch>
        </p:blipFill>
        <p:spPr>
          <a:xfrm>
            <a:off x="1435695" y="0"/>
            <a:ext cx="7677339" cy="3802455"/>
          </a:xfrm>
        </p:spPr>
      </p:pic>
      <p:pic>
        <p:nvPicPr>
          <p:cNvPr id="8" name="Picture 7">
            <a:extLst>
              <a:ext uri="{FF2B5EF4-FFF2-40B4-BE49-F238E27FC236}">
                <a16:creationId xmlns:a16="http://schemas.microsoft.com/office/drawing/2014/main" id="{147C190D-C12C-4DF0-B81C-2BFA3E85E799}"/>
              </a:ext>
            </a:extLst>
          </p:cNvPr>
          <p:cNvPicPr>
            <a:picLocks noChangeAspect="1"/>
          </p:cNvPicPr>
          <p:nvPr/>
        </p:nvPicPr>
        <p:blipFill>
          <a:blip r:embed="rId3"/>
          <a:stretch>
            <a:fillRect/>
          </a:stretch>
        </p:blipFill>
        <p:spPr>
          <a:xfrm>
            <a:off x="1363268" y="3943013"/>
            <a:ext cx="7749766" cy="2951430"/>
          </a:xfrm>
          <a:prstGeom prst="rect">
            <a:avLst/>
          </a:prstGeom>
        </p:spPr>
      </p:pic>
    </p:spTree>
    <p:extLst>
      <p:ext uri="{BB962C8B-B14F-4D97-AF65-F5344CB8AC3E}">
        <p14:creationId xmlns:p14="http://schemas.microsoft.com/office/powerpoint/2010/main" val="485716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55728" y="0"/>
            <a:ext cx="5735235" cy="6826157"/>
          </a:xfrm>
          <a:prstGeom prst="rect">
            <a:avLst/>
          </a:prstGeom>
        </p:spPr>
      </p:pic>
    </p:spTree>
    <p:extLst>
      <p:ext uri="{BB962C8B-B14F-4D97-AF65-F5344CB8AC3E}">
        <p14:creationId xmlns:p14="http://schemas.microsoft.com/office/powerpoint/2010/main" val="1752392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7605" y="482364"/>
            <a:ext cx="9582182" cy="4265837"/>
          </a:xfrm>
          <a:prstGeom prst="rect">
            <a:avLst/>
          </a:prstGeom>
        </p:spPr>
      </p:pic>
    </p:spTree>
    <p:extLst>
      <p:ext uri="{BB962C8B-B14F-4D97-AF65-F5344CB8AC3E}">
        <p14:creationId xmlns:p14="http://schemas.microsoft.com/office/powerpoint/2010/main" val="176188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81340"/>
            <a:ext cx="6309838" cy="4414838"/>
          </a:xfrm>
          <a:prstGeom prst="rect">
            <a:avLst/>
          </a:prstGeom>
        </p:spPr>
      </p:pic>
      <p:pic>
        <p:nvPicPr>
          <p:cNvPr id="5" name="Picture 4"/>
          <p:cNvPicPr>
            <a:picLocks noChangeAspect="1"/>
          </p:cNvPicPr>
          <p:nvPr/>
        </p:nvPicPr>
        <p:blipFill>
          <a:blip r:embed="rId3"/>
          <a:stretch>
            <a:fillRect/>
          </a:stretch>
        </p:blipFill>
        <p:spPr>
          <a:xfrm>
            <a:off x="6309838" y="117424"/>
            <a:ext cx="5752102" cy="4398132"/>
          </a:xfrm>
          <a:prstGeom prst="rect">
            <a:avLst/>
          </a:prstGeom>
        </p:spPr>
      </p:pic>
      <p:sp>
        <p:nvSpPr>
          <p:cNvPr id="6" name="Title 1"/>
          <p:cNvSpPr>
            <a:spLocks noGrp="1"/>
          </p:cNvSpPr>
          <p:nvPr>
            <p:ph type="title"/>
          </p:nvPr>
        </p:nvSpPr>
        <p:spPr>
          <a:xfrm>
            <a:off x="722489" y="5366103"/>
            <a:ext cx="10938934" cy="718608"/>
          </a:xfrm>
        </p:spPr>
        <p:txBody>
          <a:bodyPr>
            <a:noAutofit/>
          </a:bodyPr>
          <a:lstStyle/>
          <a:p>
            <a:r>
              <a:rPr lang="en-US" sz="3200" dirty="0"/>
              <a:t>Multiplication with right shifts is the preferred method… Why?</a:t>
            </a:r>
          </a:p>
        </p:txBody>
      </p:sp>
    </p:spTree>
    <p:extLst>
      <p:ext uri="{BB962C8B-B14F-4D97-AF65-F5344CB8AC3E}">
        <p14:creationId xmlns:p14="http://schemas.microsoft.com/office/powerpoint/2010/main" val="3345760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DA0DEB-7652-4694-BD18-E948E2C31A6E}"/>
              </a:ext>
            </a:extLst>
          </p:cNvPr>
          <p:cNvPicPr>
            <a:picLocks noGrp="1" noChangeAspect="1"/>
          </p:cNvPicPr>
          <p:nvPr>
            <p:ph idx="1"/>
          </p:nvPr>
        </p:nvPicPr>
        <p:blipFill>
          <a:blip r:embed="rId2"/>
          <a:stretch>
            <a:fillRect/>
          </a:stretch>
        </p:blipFill>
        <p:spPr>
          <a:xfrm>
            <a:off x="1654422" y="136185"/>
            <a:ext cx="8220547" cy="3648547"/>
          </a:xfrm>
        </p:spPr>
      </p:pic>
      <p:pic>
        <p:nvPicPr>
          <p:cNvPr id="9" name="Picture 8">
            <a:extLst>
              <a:ext uri="{FF2B5EF4-FFF2-40B4-BE49-F238E27FC236}">
                <a16:creationId xmlns:a16="http://schemas.microsoft.com/office/drawing/2014/main" id="{D7DBCCEF-3E06-4B99-BA7A-FC4D14BB2D79}"/>
              </a:ext>
            </a:extLst>
          </p:cNvPr>
          <p:cNvPicPr>
            <a:picLocks noChangeAspect="1"/>
          </p:cNvPicPr>
          <p:nvPr/>
        </p:nvPicPr>
        <p:blipFill>
          <a:blip r:embed="rId3"/>
          <a:stretch>
            <a:fillRect/>
          </a:stretch>
        </p:blipFill>
        <p:spPr>
          <a:xfrm>
            <a:off x="1714056" y="3784732"/>
            <a:ext cx="8101277" cy="2987644"/>
          </a:xfrm>
          <a:prstGeom prst="rect">
            <a:avLst/>
          </a:prstGeom>
        </p:spPr>
      </p:pic>
    </p:spTree>
    <p:extLst>
      <p:ext uri="{BB962C8B-B14F-4D97-AF65-F5344CB8AC3E}">
        <p14:creationId xmlns:p14="http://schemas.microsoft.com/office/powerpoint/2010/main" val="1003313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D8272B-2DA0-4C5E-BF44-78013B26522B}"/>
              </a:ext>
            </a:extLst>
          </p:cNvPr>
          <p:cNvPicPr>
            <a:picLocks noGrp="1" noChangeAspect="1"/>
          </p:cNvPicPr>
          <p:nvPr>
            <p:ph idx="1"/>
          </p:nvPr>
        </p:nvPicPr>
        <p:blipFill>
          <a:blip r:embed="rId2"/>
          <a:stretch>
            <a:fillRect/>
          </a:stretch>
        </p:blipFill>
        <p:spPr>
          <a:xfrm>
            <a:off x="1968013" y="105089"/>
            <a:ext cx="7858408" cy="4028792"/>
          </a:xfrm>
        </p:spPr>
      </p:pic>
    </p:spTree>
    <p:extLst>
      <p:ext uri="{BB962C8B-B14F-4D97-AF65-F5344CB8AC3E}">
        <p14:creationId xmlns:p14="http://schemas.microsoft.com/office/powerpoint/2010/main" val="1029490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47194" y="0"/>
            <a:ext cx="5744806" cy="6862581"/>
          </a:xfrm>
          <a:prstGeom prst="rect">
            <a:avLst/>
          </a:prstGeom>
        </p:spPr>
      </p:pic>
      <p:pic>
        <p:nvPicPr>
          <p:cNvPr id="5" name="Picture 4"/>
          <p:cNvPicPr>
            <a:picLocks noChangeAspect="1"/>
          </p:cNvPicPr>
          <p:nvPr/>
        </p:nvPicPr>
        <p:blipFill>
          <a:blip r:embed="rId3"/>
          <a:stretch>
            <a:fillRect/>
          </a:stretch>
        </p:blipFill>
        <p:spPr>
          <a:xfrm>
            <a:off x="0" y="0"/>
            <a:ext cx="7087010" cy="6888363"/>
          </a:xfrm>
          <a:prstGeom prst="rect">
            <a:avLst/>
          </a:prstGeom>
        </p:spPr>
      </p:pic>
    </p:spTree>
    <p:extLst>
      <p:ext uri="{BB962C8B-B14F-4D97-AF65-F5344CB8AC3E}">
        <p14:creationId xmlns:p14="http://schemas.microsoft.com/office/powerpoint/2010/main" val="498819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131DF2-B6F4-40EF-970B-8E3F4B37C3D2}"/>
              </a:ext>
            </a:extLst>
          </p:cNvPr>
          <p:cNvPicPr>
            <a:picLocks noChangeAspect="1"/>
          </p:cNvPicPr>
          <p:nvPr/>
        </p:nvPicPr>
        <p:blipFill>
          <a:blip r:embed="rId2"/>
          <a:stretch>
            <a:fillRect/>
          </a:stretch>
        </p:blipFill>
        <p:spPr>
          <a:xfrm>
            <a:off x="3152030" y="106017"/>
            <a:ext cx="9039970" cy="6294782"/>
          </a:xfrm>
          <a:prstGeom prst="rect">
            <a:avLst/>
          </a:prstGeom>
        </p:spPr>
      </p:pic>
      <p:pic>
        <p:nvPicPr>
          <p:cNvPr id="4" name="Picture 3">
            <a:extLst>
              <a:ext uri="{FF2B5EF4-FFF2-40B4-BE49-F238E27FC236}">
                <a16:creationId xmlns:a16="http://schemas.microsoft.com/office/drawing/2014/main" id="{5B050BCE-DFB8-4880-95AC-81A999CA59B3}"/>
              </a:ext>
            </a:extLst>
          </p:cNvPr>
          <p:cNvPicPr>
            <a:picLocks noChangeAspect="1"/>
          </p:cNvPicPr>
          <p:nvPr/>
        </p:nvPicPr>
        <p:blipFill>
          <a:blip r:embed="rId3"/>
          <a:stretch>
            <a:fillRect/>
          </a:stretch>
        </p:blipFill>
        <p:spPr>
          <a:xfrm>
            <a:off x="120519" y="278296"/>
            <a:ext cx="3031511" cy="6473687"/>
          </a:xfrm>
          <a:prstGeom prst="rect">
            <a:avLst/>
          </a:prstGeom>
        </p:spPr>
      </p:pic>
    </p:spTree>
    <p:extLst>
      <p:ext uri="{BB962C8B-B14F-4D97-AF65-F5344CB8AC3E}">
        <p14:creationId xmlns:p14="http://schemas.microsoft.com/office/powerpoint/2010/main" val="3098461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3CDC-D0CE-4ED8-8645-E8A61B2BA100}"/>
              </a:ext>
            </a:extLst>
          </p:cNvPr>
          <p:cNvSpPr>
            <a:spLocks noGrp="1"/>
          </p:cNvSpPr>
          <p:nvPr>
            <p:ph type="title"/>
          </p:nvPr>
        </p:nvSpPr>
        <p:spPr>
          <a:xfrm>
            <a:off x="185530" y="225289"/>
            <a:ext cx="4837044" cy="6480309"/>
          </a:xfrm>
        </p:spPr>
        <p:txBody>
          <a:bodyPr>
            <a:noAutofit/>
          </a:bodyPr>
          <a:lstStyle/>
          <a:p>
            <a:pPr marL="0" marR="0">
              <a:lnSpc>
                <a:spcPct val="115000"/>
              </a:lnSpc>
              <a:spcBef>
                <a:spcPts val="0"/>
              </a:spcBef>
              <a:spcAft>
                <a:spcPts val="800"/>
              </a:spcAft>
            </a:pP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Question</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Using the hardware given to the right, show the addition of two numbers in steps as it would take place.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 8.625,         B = - 7.125</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Show the steps in detail. Also show the contents of different registers (R1, .. R8) and control bits (C1, .. C9). It is noted that Control bits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(C1, .. C9) could be either 1 or 0 and you can assign the logic levels for particular operations.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You must present your answer in a Table, given below. (Increase no of columns and rows as required)</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4" name="Rectangle 2">
            <a:extLst>
              <a:ext uri="{FF2B5EF4-FFF2-40B4-BE49-F238E27FC236}">
                <a16:creationId xmlns:a16="http://schemas.microsoft.com/office/drawing/2014/main" id="{300AF07F-4EB5-477E-8B7D-2A091A708146}"/>
              </a:ext>
            </a:extLst>
          </p:cNvPr>
          <p:cNvSpPr>
            <a:spLocks noChangeArrowheads="1"/>
          </p:cNvSpPr>
          <p:nvPr/>
        </p:nvSpPr>
        <p:spPr bwMode="auto">
          <a:xfrm>
            <a:off x="5827792" y="1552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5" name="Object 4">
            <a:extLst>
              <a:ext uri="{FF2B5EF4-FFF2-40B4-BE49-F238E27FC236}">
                <a16:creationId xmlns:a16="http://schemas.microsoft.com/office/drawing/2014/main" id="{A1C66A6F-57B3-4639-9DB3-4D4B88AD89B0}"/>
              </a:ext>
            </a:extLst>
          </p:cNvPr>
          <p:cNvGraphicFramePr>
            <a:graphicFrameLocks noChangeAspect="1"/>
          </p:cNvGraphicFramePr>
          <p:nvPr/>
        </p:nvGraphicFramePr>
        <p:xfrm>
          <a:off x="5193858" y="348560"/>
          <a:ext cx="6607617" cy="6144312"/>
        </p:xfrm>
        <a:graphic>
          <a:graphicData uri="http://schemas.openxmlformats.org/presentationml/2006/ole">
            <mc:AlternateContent xmlns:mc="http://schemas.openxmlformats.org/markup-compatibility/2006">
              <mc:Choice xmlns:v="urn:schemas-microsoft-com:vml" Requires="v">
                <p:oleObj name="Bitmap Image" r:id="rId2" imgW="4753639" imgH="4420217" progId="Paint.Picture">
                  <p:embed/>
                </p:oleObj>
              </mc:Choice>
              <mc:Fallback>
                <p:oleObj name="Bitmap Image" r:id="rId2" imgW="4753639" imgH="4420217"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858" y="348560"/>
                        <a:ext cx="6607617" cy="6144312"/>
                      </a:xfrm>
                      <a:prstGeom prst="rect">
                        <a:avLst/>
                      </a:prstGeom>
                      <a:noFill/>
                    </p:spPr>
                  </p:pic>
                </p:oleObj>
              </mc:Fallback>
            </mc:AlternateContent>
          </a:graphicData>
        </a:graphic>
      </p:graphicFrame>
    </p:spTree>
    <p:extLst>
      <p:ext uri="{BB962C8B-B14F-4D97-AF65-F5344CB8AC3E}">
        <p14:creationId xmlns:p14="http://schemas.microsoft.com/office/powerpoint/2010/main" val="12501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7D7E3D-BCC8-4CF1-8A78-0B53412F777A}"/>
              </a:ext>
            </a:extLst>
          </p:cNvPr>
          <p:cNvPicPr>
            <a:picLocks noChangeAspect="1"/>
          </p:cNvPicPr>
          <p:nvPr/>
        </p:nvPicPr>
        <p:blipFill>
          <a:blip r:embed="rId2"/>
          <a:stretch>
            <a:fillRect/>
          </a:stretch>
        </p:blipFill>
        <p:spPr>
          <a:xfrm>
            <a:off x="2372531" y="186874"/>
            <a:ext cx="7948835" cy="3339759"/>
          </a:xfrm>
          <a:prstGeom prst="rect">
            <a:avLst/>
          </a:prstGeom>
        </p:spPr>
      </p:pic>
      <p:pic>
        <p:nvPicPr>
          <p:cNvPr id="7" name="Picture 6">
            <a:extLst>
              <a:ext uri="{FF2B5EF4-FFF2-40B4-BE49-F238E27FC236}">
                <a16:creationId xmlns:a16="http://schemas.microsoft.com/office/drawing/2014/main" id="{415D2655-9ADE-41CD-89D5-A25DA7AA5AEB}"/>
              </a:ext>
            </a:extLst>
          </p:cNvPr>
          <p:cNvPicPr>
            <a:picLocks noChangeAspect="1"/>
          </p:cNvPicPr>
          <p:nvPr/>
        </p:nvPicPr>
        <p:blipFill>
          <a:blip r:embed="rId3"/>
          <a:stretch>
            <a:fillRect/>
          </a:stretch>
        </p:blipFill>
        <p:spPr>
          <a:xfrm>
            <a:off x="2372532" y="3617023"/>
            <a:ext cx="7948835" cy="2691012"/>
          </a:xfrm>
          <a:prstGeom prst="rect">
            <a:avLst/>
          </a:prstGeom>
        </p:spPr>
      </p:pic>
    </p:spTree>
    <p:extLst>
      <p:ext uri="{BB962C8B-B14F-4D97-AF65-F5344CB8AC3E}">
        <p14:creationId xmlns:p14="http://schemas.microsoft.com/office/powerpoint/2010/main" val="155005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07E276-5D4D-446B-91C9-3874F56781AE}"/>
              </a:ext>
            </a:extLst>
          </p:cNvPr>
          <p:cNvPicPr>
            <a:picLocks noChangeAspect="1"/>
          </p:cNvPicPr>
          <p:nvPr/>
        </p:nvPicPr>
        <p:blipFill>
          <a:blip r:embed="rId2"/>
          <a:stretch>
            <a:fillRect/>
          </a:stretch>
        </p:blipFill>
        <p:spPr>
          <a:xfrm>
            <a:off x="3877219" y="2748460"/>
            <a:ext cx="8206570" cy="4085047"/>
          </a:xfrm>
          <a:prstGeom prst="rect">
            <a:avLst/>
          </a:prstGeom>
        </p:spPr>
      </p:pic>
      <p:pic>
        <p:nvPicPr>
          <p:cNvPr id="7" name="Picture 6">
            <a:extLst>
              <a:ext uri="{FF2B5EF4-FFF2-40B4-BE49-F238E27FC236}">
                <a16:creationId xmlns:a16="http://schemas.microsoft.com/office/drawing/2014/main" id="{21009101-BCB9-4068-8355-94B57A1940B7}"/>
              </a:ext>
            </a:extLst>
          </p:cNvPr>
          <p:cNvPicPr>
            <a:picLocks noChangeAspect="1"/>
          </p:cNvPicPr>
          <p:nvPr/>
        </p:nvPicPr>
        <p:blipFill>
          <a:blip r:embed="rId3"/>
          <a:stretch>
            <a:fillRect/>
          </a:stretch>
        </p:blipFill>
        <p:spPr>
          <a:xfrm>
            <a:off x="108211" y="0"/>
            <a:ext cx="6541506" cy="2748460"/>
          </a:xfrm>
          <a:prstGeom prst="rect">
            <a:avLst/>
          </a:prstGeom>
        </p:spPr>
      </p:pic>
    </p:spTree>
    <p:extLst>
      <p:ext uri="{BB962C8B-B14F-4D97-AF65-F5344CB8AC3E}">
        <p14:creationId xmlns:p14="http://schemas.microsoft.com/office/powerpoint/2010/main" val="3631848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8CE2E5-EB38-4A6A-9359-DCA5B405A9C2}"/>
              </a:ext>
            </a:extLst>
          </p:cNvPr>
          <p:cNvPicPr>
            <a:picLocks noChangeAspect="1"/>
          </p:cNvPicPr>
          <p:nvPr/>
        </p:nvPicPr>
        <p:blipFill>
          <a:blip r:embed="rId2"/>
          <a:stretch>
            <a:fillRect/>
          </a:stretch>
        </p:blipFill>
        <p:spPr>
          <a:xfrm>
            <a:off x="0" y="77486"/>
            <a:ext cx="5223847" cy="2236730"/>
          </a:xfrm>
          <a:prstGeom prst="rect">
            <a:avLst/>
          </a:prstGeom>
        </p:spPr>
      </p:pic>
      <p:pic>
        <p:nvPicPr>
          <p:cNvPr id="7" name="Picture 6">
            <a:extLst>
              <a:ext uri="{FF2B5EF4-FFF2-40B4-BE49-F238E27FC236}">
                <a16:creationId xmlns:a16="http://schemas.microsoft.com/office/drawing/2014/main" id="{2B0775D4-6C77-45E7-8DA6-AA2C95DA17C8}"/>
              </a:ext>
            </a:extLst>
          </p:cNvPr>
          <p:cNvPicPr>
            <a:picLocks noChangeAspect="1"/>
          </p:cNvPicPr>
          <p:nvPr/>
        </p:nvPicPr>
        <p:blipFill>
          <a:blip r:embed="rId3"/>
          <a:stretch>
            <a:fillRect/>
          </a:stretch>
        </p:blipFill>
        <p:spPr>
          <a:xfrm>
            <a:off x="232013" y="4480459"/>
            <a:ext cx="6049517" cy="2236730"/>
          </a:xfrm>
          <a:prstGeom prst="rect">
            <a:avLst/>
          </a:prstGeom>
        </p:spPr>
      </p:pic>
      <p:pic>
        <p:nvPicPr>
          <p:cNvPr id="9" name="Picture 8">
            <a:extLst>
              <a:ext uri="{FF2B5EF4-FFF2-40B4-BE49-F238E27FC236}">
                <a16:creationId xmlns:a16="http://schemas.microsoft.com/office/drawing/2014/main" id="{74E27FA4-602B-4248-B9D9-FB243C8ECE89}"/>
              </a:ext>
            </a:extLst>
          </p:cNvPr>
          <p:cNvPicPr>
            <a:picLocks noChangeAspect="1"/>
          </p:cNvPicPr>
          <p:nvPr/>
        </p:nvPicPr>
        <p:blipFill>
          <a:blip r:embed="rId4"/>
          <a:stretch>
            <a:fillRect/>
          </a:stretch>
        </p:blipFill>
        <p:spPr>
          <a:xfrm>
            <a:off x="5223847" y="1050613"/>
            <a:ext cx="6833984" cy="3378338"/>
          </a:xfrm>
          <a:prstGeom prst="rect">
            <a:avLst/>
          </a:prstGeom>
        </p:spPr>
      </p:pic>
    </p:spTree>
    <p:extLst>
      <p:ext uri="{BB962C8B-B14F-4D97-AF65-F5344CB8AC3E}">
        <p14:creationId xmlns:p14="http://schemas.microsoft.com/office/powerpoint/2010/main" val="30729011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8533" y="768524"/>
            <a:ext cx="9144000" cy="574852"/>
          </a:xfrm>
        </p:spPr>
        <p:txBody>
          <a:bodyPr>
            <a:normAutofit lnSpcReduction="10000"/>
          </a:bodyPr>
          <a:lstStyle/>
          <a:p>
            <a:r>
              <a:rPr lang="en-US" sz="3600" dirty="0"/>
              <a:t>Example: FLOATING POINT ADDITION</a:t>
            </a:r>
          </a:p>
        </p:txBody>
      </p:sp>
      <p:pic>
        <p:nvPicPr>
          <p:cNvPr id="4" name="Picture 3"/>
          <p:cNvPicPr>
            <a:picLocks noChangeAspect="1"/>
          </p:cNvPicPr>
          <p:nvPr/>
        </p:nvPicPr>
        <p:blipFill>
          <a:blip r:embed="rId2"/>
          <a:stretch>
            <a:fillRect/>
          </a:stretch>
        </p:blipFill>
        <p:spPr>
          <a:xfrm>
            <a:off x="3711941" y="1614310"/>
            <a:ext cx="4861484" cy="1320801"/>
          </a:xfrm>
          <a:prstGeom prst="rect">
            <a:avLst/>
          </a:prstGeom>
        </p:spPr>
      </p:pic>
      <p:pic>
        <p:nvPicPr>
          <p:cNvPr id="5" name="Picture 4"/>
          <p:cNvPicPr>
            <a:picLocks noChangeAspect="1"/>
          </p:cNvPicPr>
          <p:nvPr/>
        </p:nvPicPr>
        <p:blipFill>
          <a:blip r:embed="rId3"/>
          <a:stretch>
            <a:fillRect/>
          </a:stretch>
        </p:blipFill>
        <p:spPr>
          <a:xfrm>
            <a:off x="2753607" y="3352799"/>
            <a:ext cx="8981956" cy="2381955"/>
          </a:xfrm>
          <a:prstGeom prst="rect">
            <a:avLst/>
          </a:prstGeom>
        </p:spPr>
      </p:pic>
    </p:spTree>
    <p:extLst>
      <p:ext uri="{BB962C8B-B14F-4D97-AF65-F5344CB8AC3E}">
        <p14:creationId xmlns:p14="http://schemas.microsoft.com/office/powerpoint/2010/main" val="2083436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64444" y="101600"/>
            <a:ext cx="10651813" cy="6620933"/>
          </a:xfrm>
          <a:prstGeom prst="rect">
            <a:avLst/>
          </a:prstGeom>
        </p:spPr>
      </p:pic>
    </p:spTree>
    <p:extLst>
      <p:ext uri="{BB962C8B-B14F-4D97-AF65-F5344CB8AC3E}">
        <p14:creationId xmlns:p14="http://schemas.microsoft.com/office/powerpoint/2010/main" val="352639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76798" y="567972"/>
            <a:ext cx="7094209" cy="3947584"/>
          </a:xfrm>
          <a:prstGeom prst="rect">
            <a:avLst/>
          </a:prstGeom>
        </p:spPr>
      </p:pic>
      <p:pic>
        <p:nvPicPr>
          <p:cNvPr id="5" name="Picture 4"/>
          <p:cNvPicPr>
            <a:picLocks noChangeAspect="1"/>
          </p:cNvPicPr>
          <p:nvPr/>
        </p:nvPicPr>
        <p:blipFill>
          <a:blip r:embed="rId3"/>
          <a:stretch>
            <a:fillRect/>
          </a:stretch>
        </p:blipFill>
        <p:spPr>
          <a:xfrm>
            <a:off x="297391" y="0"/>
            <a:ext cx="5017743" cy="6224940"/>
          </a:xfrm>
          <a:prstGeom prst="rect">
            <a:avLst/>
          </a:prstGeom>
        </p:spPr>
      </p:pic>
    </p:spTree>
    <p:extLst>
      <p:ext uri="{BB962C8B-B14F-4D97-AF65-F5344CB8AC3E}">
        <p14:creationId xmlns:p14="http://schemas.microsoft.com/office/powerpoint/2010/main" val="282567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50131" y="0"/>
            <a:ext cx="8784076" cy="6858000"/>
          </a:xfrm>
          <a:prstGeom prst="rect">
            <a:avLst/>
          </a:prstGeom>
        </p:spPr>
      </p:pic>
    </p:spTree>
    <p:extLst>
      <p:ext uri="{BB962C8B-B14F-4D97-AF65-F5344CB8AC3E}">
        <p14:creationId xmlns:p14="http://schemas.microsoft.com/office/powerpoint/2010/main" val="138864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5020" y="274107"/>
            <a:ext cx="7664802" cy="6559965"/>
          </a:xfrm>
          <a:prstGeom prst="rect">
            <a:avLst/>
          </a:prstGeom>
        </p:spPr>
      </p:pic>
    </p:spTree>
    <p:extLst>
      <p:ext uri="{BB962C8B-B14F-4D97-AF65-F5344CB8AC3E}">
        <p14:creationId xmlns:p14="http://schemas.microsoft.com/office/powerpoint/2010/main" val="2786968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4244" y="107244"/>
            <a:ext cx="8756719" cy="6620934"/>
          </a:xfrm>
          <a:prstGeom prst="rect">
            <a:avLst/>
          </a:prstGeom>
        </p:spPr>
      </p:pic>
    </p:spTree>
    <p:extLst>
      <p:ext uri="{BB962C8B-B14F-4D97-AF65-F5344CB8AC3E}">
        <p14:creationId xmlns:p14="http://schemas.microsoft.com/office/powerpoint/2010/main" val="143890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2615" y="338666"/>
            <a:ext cx="5659355" cy="3060171"/>
          </a:xfrm>
          <a:prstGeom prst="rect">
            <a:avLst/>
          </a:prstGeom>
        </p:spPr>
      </p:pic>
      <p:pic>
        <p:nvPicPr>
          <p:cNvPr id="5" name="Picture 4"/>
          <p:cNvPicPr>
            <a:picLocks noChangeAspect="1"/>
          </p:cNvPicPr>
          <p:nvPr/>
        </p:nvPicPr>
        <p:blipFill>
          <a:blip r:embed="rId3"/>
          <a:stretch>
            <a:fillRect/>
          </a:stretch>
        </p:blipFill>
        <p:spPr>
          <a:xfrm>
            <a:off x="207433" y="3510844"/>
            <a:ext cx="6837615" cy="3347156"/>
          </a:xfrm>
          <a:prstGeom prst="rect">
            <a:avLst/>
          </a:prstGeom>
        </p:spPr>
      </p:pic>
      <p:pic>
        <p:nvPicPr>
          <p:cNvPr id="2" name="Picture 1"/>
          <p:cNvPicPr>
            <a:picLocks noChangeAspect="1"/>
          </p:cNvPicPr>
          <p:nvPr/>
        </p:nvPicPr>
        <p:blipFill>
          <a:blip r:embed="rId4"/>
          <a:stretch>
            <a:fillRect/>
          </a:stretch>
        </p:blipFill>
        <p:spPr>
          <a:xfrm>
            <a:off x="6162592" y="-1"/>
            <a:ext cx="5751879" cy="3398838"/>
          </a:xfrm>
          <a:prstGeom prst="rect">
            <a:avLst/>
          </a:prstGeom>
        </p:spPr>
      </p:pic>
    </p:spTree>
    <p:extLst>
      <p:ext uri="{BB962C8B-B14F-4D97-AF65-F5344CB8AC3E}">
        <p14:creationId xmlns:p14="http://schemas.microsoft.com/office/powerpoint/2010/main" val="405461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698B88-BA73-4120-9C54-0E0B5D2DA23E}"/>
              </a:ext>
            </a:extLst>
          </p:cNvPr>
          <p:cNvPicPr>
            <a:picLocks noChangeAspect="1"/>
          </p:cNvPicPr>
          <p:nvPr/>
        </p:nvPicPr>
        <p:blipFill>
          <a:blip r:embed="rId2"/>
          <a:stretch>
            <a:fillRect/>
          </a:stretch>
        </p:blipFill>
        <p:spPr>
          <a:xfrm>
            <a:off x="141971" y="123896"/>
            <a:ext cx="4718244" cy="2950608"/>
          </a:xfrm>
          <a:prstGeom prst="rect">
            <a:avLst/>
          </a:prstGeom>
        </p:spPr>
      </p:pic>
      <p:pic>
        <p:nvPicPr>
          <p:cNvPr id="9" name="Picture 8">
            <a:extLst>
              <a:ext uri="{FF2B5EF4-FFF2-40B4-BE49-F238E27FC236}">
                <a16:creationId xmlns:a16="http://schemas.microsoft.com/office/drawing/2014/main" id="{65BB33B8-48A8-48B9-B143-E7060DD6CD3A}"/>
              </a:ext>
            </a:extLst>
          </p:cNvPr>
          <p:cNvPicPr>
            <a:picLocks noChangeAspect="1"/>
          </p:cNvPicPr>
          <p:nvPr/>
        </p:nvPicPr>
        <p:blipFill>
          <a:blip r:embed="rId3"/>
          <a:stretch>
            <a:fillRect/>
          </a:stretch>
        </p:blipFill>
        <p:spPr>
          <a:xfrm>
            <a:off x="593780" y="3179206"/>
            <a:ext cx="3749356" cy="3458457"/>
          </a:xfrm>
          <a:prstGeom prst="rect">
            <a:avLst/>
          </a:prstGeom>
        </p:spPr>
      </p:pic>
      <p:pic>
        <p:nvPicPr>
          <p:cNvPr id="13" name="Picture 12">
            <a:extLst>
              <a:ext uri="{FF2B5EF4-FFF2-40B4-BE49-F238E27FC236}">
                <a16:creationId xmlns:a16="http://schemas.microsoft.com/office/drawing/2014/main" id="{1AF9B3DE-8D2D-44ED-8A3A-27E0BFE96636}"/>
              </a:ext>
            </a:extLst>
          </p:cNvPr>
          <p:cNvPicPr>
            <a:picLocks noChangeAspect="1"/>
          </p:cNvPicPr>
          <p:nvPr/>
        </p:nvPicPr>
        <p:blipFill>
          <a:blip r:embed="rId4"/>
          <a:stretch>
            <a:fillRect/>
          </a:stretch>
        </p:blipFill>
        <p:spPr>
          <a:xfrm>
            <a:off x="5566060" y="123896"/>
            <a:ext cx="5690751" cy="4572282"/>
          </a:xfrm>
          <a:prstGeom prst="rect">
            <a:avLst/>
          </a:prstGeom>
        </p:spPr>
      </p:pic>
      <p:pic>
        <p:nvPicPr>
          <p:cNvPr id="5" name="Picture 4">
            <a:extLst>
              <a:ext uri="{FF2B5EF4-FFF2-40B4-BE49-F238E27FC236}">
                <a16:creationId xmlns:a16="http://schemas.microsoft.com/office/drawing/2014/main" id="{ECEA051D-D05F-4018-BCA7-479D52F8070B}"/>
              </a:ext>
            </a:extLst>
          </p:cNvPr>
          <p:cNvPicPr>
            <a:picLocks noChangeAspect="1"/>
          </p:cNvPicPr>
          <p:nvPr/>
        </p:nvPicPr>
        <p:blipFill>
          <a:blip r:embed="rId5"/>
          <a:stretch>
            <a:fillRect/>
          </a:stretch>
        </p:blipFill>
        <p:spPr>
          <a:xfrm>
            <a:off x="9288489" y="3875372"/>
            <a:ext cx="2468905" cy="2638114"/>
          </a:xfrm>
          <a:prstGeom prst="rect">
            <a:avLst/>
          </a:prstGeom>
        </p:spPr>
      </p:pic>
    </p:spTree>
    <p:extLst>
      <p:ext uri="{BB962C8B-B14F-4D97-AF65-F5344CB8AC3E}">
        <p14:creationId xmlns:p14="http://schemas.microsoft.com/office/powerpoint/2010/main" val="319349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698B88-BA73-4120-9C54-0E0B5D2DA23E}"/>
              </a:ext>
            </a:extLst>
          </p:cNvPr>
          <p:cNvPicPr>
            <a:picLocks noChangeAspect="1"/>
          </p:cNvPicPr>
          <p:nvPr/>
        </p:nvPicPr>
        <p:blipFill>
          <a:blip r:embed="rId2"/>
          <a:stretch>
            <a:fillRect/>
          </a:stretch>
        </p:blipFill>
        <p:spPr>
          <a:xfrm>
            <a:off x="141971" y="123896"/>
            <a:ext cx="4718244" cy="2950608"/>
          </a:xfrm>
          <a:prstGeom prst="rect">
            <a:avLst/>
          </a:prstGeom>
        </p:spPr>
      </p:pic>
      <p:pic>
        <p:nvPicPr>
          <p:cNvPr id="8" name="Picture 7">
            <a:extLst>
              <a:ext uri="{FF2B5EF4-FFF2-40B4-BE49-F238E27FC236}">
                <a16:creationId xmlns:a16="http://schemas.microsoft.com/office/drawing/2014/main" id="{ECEA051D-D05F-4018-BCA7-479D52F8070B}"/>
              </a:ext>
            </a:extLst>
          </p:cNvPr>
          <p:cNvPicPr>
            <a:picLocks noChangeAspect="1"/>
          </p:cNvPicPr>
          <p:nvPr/>
        </p:nvPicPr>
        <p:blipFill>
          <a:blip r:embed="rId3"/>
          <a:stretch>
            <a:fillRect/>
          </a:stretch>
        </p:blipFill>
        <p:spPr>
          <a:xfrm>
            <a:off x="742800" y="3100398"/>
            <a:ext cx="3434090" cy="3669449"/>
          </a:xfrm>
          <a:prstGeom prst="rect">
            <a:avLst/>
          </a:prstGeom>
        </p:spPr>
      </p:pic>
      <p:pic>
        <p:nvPicPr>
          <p:cNvPr id="12" name="Picture 11">
            <a:extLst>
              <a:ext uri="{FF2B5EF4-FFF2-40B4-BE49-F238E27FC236}">
                <a16:creationId xmlns:a16="http://schemas.microsoft.com/office/drawing/2014/main" id="{0836BE16-6AC3-482E-8FFC-DF2096F8ACFC}"/>
              </a:ext>
            </a:extLst>
          </p:cNvPr>
          <p:cNvPicPr>
            <a:picLocks noChangeAspect="1"/>
          </p:cNvPicPr>
          <p:nvPr/>
        </p:nvPicPr>
        <p:blipFill>
          <a:blip r:embed="rId4"/>
          <a:stretch>
            <a:fillRect/>
          </a:stretch>
        </p:blipFill>
        <p:spPr>
          <a:xfrm>
            <a:off x="5001327" y="445630"/>
            <a:ext cx="6967486" cy="5701171"/>
          </a:xfrm>
          <a:prstGeom prst="rect">
            <a:avLst/>
          </a:prstGeom>
        </p:spPr>
      </p:pic>
    </p:spTree>
    <p:extLst>
      <p:ext uri="{BB962C8B-B14F-4D97-AF65-F5344CB8AC3E}">
        <p14:creationId xmlns:p14="http://schemas.microsoft.com/office/powerpoint/2010/main" val="209230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222" y="358069"/>
            <a:ext cx="10515600" cy="635353"/>
          </a:xfrm>
        </p:spPr>
        <p:txBody>
          <a:bodyPr/>
          <a:lstStyle/>
          <a:p>
            <a:pPr marL="0" indent="0" algn="ctr">
              <a:buNone/>
            </a:pPr>
            <a:r>
              <a:rPr lang="en-US" dirty="0"/>
              <a:t>MULTIPLICATION OF SIGNED and UNSIGNED NUMBERS</a:t>
            </a:r>
          </a:p>
        </p:txBody>
      </p:sp>
      <p:pic>
        <p:nvPicPr>
          <p:cNvPr id="5" name="Picture 4"/>
          <p:cNvPicPr>
            <a:picLocks noChangeAspect="1"/>
          </p:cNvPicPr>
          <p:nvPr/>
        </p:nvPicPr>
        <p:blipFill>
          <a:blip r:embed="rId2"/>
          <a:stretch>
            <a:fillRect/>
          </a:stretch>
        </p:blipFill>
        <p:spPr>
          <a:xfrm>
            <a:off x="185737" y="1547812"/>
            <a:ext cx="11820525" cy="3762375"/>
          </a:xfrm>
          <a:prstGeom prst="rect">
            <a:avLst/>
          </a:prstGeom>
        </p:spPr>
      </p:pic>
      <p:sp>
        <p:nvSpPr>
          <p:cNvPr id="6" name="Content Placeholder 2"/>
          <p:cNvSpPr txBox="1">
            <a:spLocks/>
          </p:cNvSpPr>
          <p:nvPr/>
        </p:nvSpPr>
        <p:spPr>
          <a:xfrm>
            <a:off x="513115" y="5418667"/>
            <a:ext cx="10515600" cy="1058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Straightforward multiplication will not work</a:t>
            </a:r>
          </a:p>
          <a:p>
            <a:pPr marL="0" indent="0">
              <a:buFont typeface="Arial" panose="020B0604020202020204" pitchFamily="34" charset="0"/>
              <a:buNone/>
            </a:pPr>
            <a:r>
              <a:rPr lang="en-US" dirty="0"/>
              <a:t>DIFFERENT…..If multiplier is Negative, will method (b) work?</a:t>
            </a:r>
          </a:p>
        </p:txBody>
      </p:sp>
    </p:spTree>
    <p:extLst>
      <p:ext uri="{BB962C8B-B14F-4D97-AF65-F5344CB8AC3E}">
        <p14:creationId xmlns:p14="http://schemas.microsoft.com/office/powerpoint/2010/main" val="2324275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1066</Words>
  <Application>Microsoft Office PowerPoint</Application>
  <PresentationFormat>Widescreen</PresentationFormat>
  <Paragraphs>131</Paragraphs>
  <Slides>52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8" baseType="lpstr">
      <vt:lpstr>Arial</vt:lpstr>
      <vt:lpstr>Calibri</vt:lpstr>
      <vt:lpstr>Calibri Light</vt:lpstr>
      <vt:lpstr>Times New Roman</vt:lpstr>
      <vt:lpstr>Office Theme</vt:lpstr>
      <vt:lpstr>Bitmap Image</vt:lpstr>
      <vt:lpstr>Multiplication, Multipliers and Booth’s algorithm  </vt:lpstr>
      <vt:lpstr>Multiplication: SHIFT/ADD ALGORITHMS</vt:lpstr>
      <vt:lpstr>PowerPoint Presentation</vt:lpstr>
      <vt:lpstr>Multiplication with right shifts is the preferred method… Why?</vt:lpstr>
      <vt:lpstr>PowerPoint Presentation</vt:lpstr>
      <vt:lpstr>PowerPoint Presentation</vt:lpstr>
      <vt:lpstr>PowerPoint Presentation</vt:lpstr>
      <vt:lpstr>PowerPoint Presentation</vt:lpstr>
      <vt:lpstr>PowerPoint Presentation</vt:lpstr>
      <vt:lpstr>Sequential multiplication of 2’s-complement numbers with right-shifts (positive multiplier)</vt:lpstr>
      <vt:lpstr>PowerPoint Presentation</vt:lpstr>
      <vt:lpstr>PowerPoint Presentation</vt:lpstr>
      <vt:lpstr>Multiplication of negative numbers</vt:lpstr>
      <vt:lpstr>2’s-complement sequential hardware multiplier</vt:lpstr>
      <vt:lpstr>PowerPoint Presentation</vt:lpstr>
      <vt:lpstr>PowerPoint Presentation</vt:lpstr>
      <vt:lpstr>Booth’s algorithm</vt:lpstr>
      <vt:lpstr>Booth’s algorithm</vt:lpstr>
      <vt:lpstr>Booth’s Algorithm</vt:lpstr>
      <vt:lpstr>PowerPoint Presentation</vt:lpstr>
      <vt:lpstr>Signed Binary Multiplication</vt:lpstr>
      <vt:lpstr>PowerPoint Presentation</vt:lpstr>
      <vt:lpstr>Division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Using the hardware given to the right, show the addition of two numbers in steps as it would take place.  A = 8.625,         B = - 7.125 Show the steps in detail. Also show the contents of different registers (R1, .. R8) and control bits (C1, .. C9). It is noted that Control bits  (C1, .. C9) could be either 1 or 0 and you can assign the logic levels for particular operations.  You must present your answer in a Table, given below. (Increase no of columns and rows as required)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Hossain Ahmmed Taufiq</cp:lastModifiedBy>
  <cp:revision>76</cp:revision>
  <dcterms:created xsi:type="dcterms:W3CDTF">2024-09-28T13:55:17Z</dcterms:created>
  <dcterms:modified xsi:type="dcterms:W3CDTF">2025-04-24T17:30:52Z</dcterms:modified>
</cp:coreProperties>
</file>