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02"/>
  </p:notesMasterIdLst>
  <p:handoutMasterIdLst>
    <p:handoutMasterId r:id="rId103"/>
  </p:handoutMasterIdLst>
  <p:sldIdLst>
    <p:sldId id="465" r:id="rId2"/>
    <p:sldId id="580" r:id="rId3"/>
    <p:sldId id="562" r:id="rId4"/>
    <p:sldId id="600" r:id="rId5"/>
    <p:sldId id="601" r:id="rId6"/>
    <p:sldId id="602" r:id="rId7"/>
    <p:sldId id="589" r:id="rId8"/>
    <p:sldId id="590" r:id="rId9"/>
    <p:sldId id="591" r:id="rId10"/>
    <p:sldId id="592" r:id="rId11"/>
    <p:sldId id="593" r:id="rId12"/>
    <p:sldId id="594" r:id="rId13"/>
    <p:sldId id="595" r:id="rId14"/>
    <p:sldId id="599" r:id="rId15"/>
    <p:sldId id="577" r:id="rId16"/>
    <p:sldId id="567" r:id="rId17"/>
    <p:sldId id="598" r:id="rId18"/>
    <p:sldId id="613" r:id="rId19"/>
    <p:sldId id="614" r:id="rId20"/>
    <p:sldId id="533" r:id="rId21"/>
    <p:sldId id="608" r:id="rId22"/>
    <p:sldId id="609" r:id="rId23"/>
    <p:sldId id="610" r:id="rId24"/>
    <p:sldId id="611" r:id="rId25"/>
    <p:sldId id="612" r:id="rId26"/>
    <p:sldId id="615" r:id="rId27"/>
    <p:sldId id="534" r:id="rId28"/>
    <p:sldId id="535" r:id="rId29"/>
    <p:sldId id="389" r:id="rId30"/>
    <p:sldId id="401" r:id="rId31"/>
    <p:sldId id="621" r:id="rId32"/>
    <p:sldId id="622" r:id="rId33"/>
    <p:sldId id="582" r:id="rId34"/>
    <p:sldId id="391" r:id="rId35"/>
    <p:sldId id="583" r:id="rId36"/>
    <p:sldId id="584" r:id="rId37"/>
    <p:sldId id="586" r:id="rId38"/>
    <p:sldId id="405" r:id="rId39"/>
    <p:sldId id="402" r:id="rId40"/>
    <p:sldId id="414" r:id="rId41"/>
    <p:sldId id="392" r:id="rId42"/>
    <p:sldId id="284" r:id="rId43"/>
    <p:sldId id="415" r:id="rId44"/>
    <p:sldId id="419" r:id="rId45"/>
    <p:sldId id="291" r:id="rId46"/>
    <p:sldId id="424" r:id="rId47"/>
    <p:sldId id="432" r:id="rId48"/>
    <p:sldId id="425" r:id="rId49"/>
    <p:sldId id="624" r:id="rId50"/>
    <p:sldId id="625" r:id="rId51"/>
    <p:sldId id="434" r:id="rId52"/>
    <p:sldId id="627" r:id="rId53"/>
    <p:sldId id="616" r:id="rId54"/>
    <p:sldId id="272" r:id="rId55"/>
    <p:sldId id="457" r:id="rId56"/>
    <p:sldId id="458" r:id="rId57"/>
    <p:sldId id="459" r:id="rId58"/>
    <p:sldId id="460" r:id="rId59"/>
    <p:sldId id="461" r:id="rId60"/>
    <p:sldId id="626" r:id="rId61"/>
    <p:sldId id="617" r:id="rId62"/>
    <p:sldId id="618" r:id="rId63"/>
    <p:sldId id="410" r:id="rId64"/>
    <p:sldId id="442" r:id="rId65"/>
    <p:sldId id="443" r:id="rId66"/>
    <p:sldId id="619" r:id="rId67"/>
    <p:sldId id="620" r:id="rId68"/>
    <p:sldId id="474" r:id="rId69"/>
    <p:sldId id="475" r:id="rId70"/>
    <p:sldId id="563" r:id="rId71"/>
    <p:sldId id="564" r:id="rId72"/>
    <p:sldId id="477" r:id="rId73"/>
    <p:sldId id="588" r:id="rId74"/>
    <p:sldId id="482" r:id="rId75"/>
    <p:sldId id="628" r:id="rId76"/>
    <p:sldId id="607" r:id="rId77"/>
    <p:sldId id="566" r:id="rId78"/>
    <p:sldId id="488" r:id="rId79"/>
    <p:sldId id="492" r:id="rId80"/>
    <p:sldId id="605" r:id="rId81"/>
    <p:sldId id="606" r:id="rId82"/>
    <p:sldId id="496" r:id="rId83"/>
    <p:sldId id="604" r:id="rId84"/>
    <p:sldId id="507" r:id="rId85"/>
    <p:sldId id="603" r:id="rId86"/>
    <p:sldId id="509" r:id="rId87"/>
    <p:sldId id="511" r:id="rId88"/>
    <p:sldId id="514" r:id="rId89"/>
    <p:sldId id="515" r:id="rId90"/>
    <p:sldId id="516" r:id="rId91"/>
    <p:sldId id="517" r:id="rId92"/>
    <p:sldId id="518" r:id="rId93"/>
    <p:sldId id="519" r:id="rId94"/>
    <p:sldId id="520" r:id="rId95"/>
    <p:sldId id="521" r:id="rId96"/>
    <p:sldId id="623" r:id="rId97"/>
    <p:sldId id="629" r:id="rId98"/>
    <p:sldId id="630" r:id="rId99"/>
    <p:sldId id="631" r:id="rId100"/>
    <p:sldId id="632" r:id="rId10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8933265-5E23-BF49-B6BF-1934B9BC786E}" type="datetimeFigureOut">
              <a:rPr lang="en-US" smtClean="0"/>
              <a:pPr/>
              <a:t>3/21/2025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9019568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7AA1BC7-CCFC-484A-97F3-979F740C57F6}" type="datetimeFigureOut">
              <a:rPr lang="en-US" smtClean="0"/>
              <a:pPr/>
              <a:t>3/21/2025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10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D32DB5-0E7F-4ADE-98F5-6D13B680CA34}" type="datetime3">
              <a:rPr lang="en-US" altLang="en-US" smtClean="0">
                <a:latin typeface="Times New Roman" panose="02020603050405020304" pitchFamily="18" charset="0"/>
              </a:rPr>
              <a:pPr/>
              <a:t>21 March 2025</a:t>
            </a:fld>
            <a:endParaRPr lang="en-US" altLang="en-US" smtClean="0">
              <a:latin typeface="Times New Roman" panose="02020603050405020304" pitchFamily="18" charset="0"/>
            </a:endParaRPr>
          </a:p>
        </p:txBody>
      </p:sp>
      <p:sp>
        <p:nvSpPr>
          <p:cNvPr id="10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10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264F0C8-B041-4AA4-A75D-E9E4FE56760F}"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10246" name="Rectangle 2"/>
          <p:cNvSpPr>
            <a:spLocks noGrp="1" noRot="1" noChangeAspect="1" noChangeArrowheads="1" noTextEdit="1"/>
          </p:cNvSpPr>
          <p:nvPr>
            <p:ph type="sldImg"/>
          </p:nvPr>
        </p:nvSpPr>
        <p:spPr>
          <a:ln/>
        </p:spPr>
      </p:sp>
      <p:sp>
        <p:nvSpPr>
          <p:cNvPr id="10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425205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a:t>
            </a:r>
            <a:r>
              <a:rPr lang="en-US" baseline="0" dirty="0" smtClean="0"/>
              <a:t> the book and the a quick Google search do not provide a sufficient explanation for why $t8 and $t9 are separated from the other temporary registers.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a:p>
        </p:txBody>
      </p:sp>
    </p:spTree>
    <p:extLst>
      <p:ext uri="{BB962C8B-B14F-4D97-AF65-F5344CB8AC3E}">
        <p14:creationId xmlns:p14="http://schemas.microsoft.com/office/powerpoint/2010/main" val="77768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18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F96E91-9335-49F3-B410-6C746F06D230}" type="datetime3">
              <a:rPr lang="en-US" altLang="en-US" smtClean="0">
                <a:latin typeface="Times New Roman" panose="02020603050405020304" pitchFamily="18" charset="0"/>
              </a:rPr>
              <a:pPr/>
              <a:t>21 March 2025</a:t>
            </a:fld>
            <a:endParaRPr lang="en-US" altLang="en-US" smtClean="0">
              <a:latin typeface="Times New Roman" panose="02020603050405020304" pitchFamily="18" charset="0"/>
            </a:endParaRPr>
          </a:p>
        </p:txBody>
      </p:sp>
      <p:sp>
        <p:nvSpPr>
          <p:cNvPr id="18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18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7BF24A0-94B6-4E00-A610-463AD8D47BF2}" type="slidenum">
              <a:rPr lang="en-US" altLang="en-US" smtClean="0">
                <a:latin typeface="Times New Roman" panose="02020603050405020304" pitchFamily="18" charset="0"/>
              </a:rPr>
              <a:pPr/>
              <a:t>35</a:t>
            </a:fld>
            <a:endParaRPr lang="en-US" altLang="en-US" smtClean="0">
              <a:latin typeface="Times New Roman" panose="02020603050405020304" pitchFamily="18" charset="0"/>
            </a:endParaRPr>
          </a:p>
        </p:txBody>
      </p:sp>
      <p:sp>
        <p:nvSpPr>
          <p:cNvPr id="18438" name="Rectangle 2"/>
          <p:cNvSpPr>
            <a:spLocks noGrp="1" noRot="1" noChangeAspect="1" noChangeArrowheads="1" noTextEdit="1"/>
          </p:cNvSpPr>
          <p:nvPr>
            <p:ph type="sldImg"/>
          </p:nvPr>
        </p:nvSpPr>
        <p:spPr>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130111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50B2522-A376-413F-8A58-BB21BEEEF667}" type="datetime3">
              <a:rPr lang="en-US" altLang="en-US" smtClean="0">
                <a:latin typeface="Times New Roman" panose="02020603050405020304" pitchFamily="18" charset="0"/>
              </a:rPr>
              <a:pPr/>
              <a:t>21 March 2025</a:t>
            </a:fld>
            <a:endParaRPr lang="en-US" altLang="en-US" smtClean="0">
              <a:latin typeface="Times New Roman" panose="02020603050405020304" pitchFamily="18" charset="0"/>
            </a:endParaRPr>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9861DD-B3C6-4E71-BEB3-77120FDA3570}" type="slidenum">
              <a:rPr lang="en-US" altLang="en-US" smtClean="0">
                <a:latin typeface="Times New Roman" panose="02020603050405020304" pitchFamily="18" charset="0"/>
              </a:rPr>
              <a:pPr/>
              <a:t>37</a:t>
            </a:fld>
            <a:endParaRPr lang="en-US" altLang="en-US" smtClean="0">
              <a:latin typeface="Times New Roman" panose="02020603050405020304" pitchFamily="18" charset="0"/>
            </a:endParaRPr>
          </a:p>
        </p:txBody>
      </p:sp>
      <p:sp>
        <p:nvSpPr>
          <p:cNvPr id="23558" name="Rectangle 2"/>
          <p:cNvSpPr>
            <a:spLocks noGrp="1" noRot="1" noChangeAspect="1" noChangeArrowheads="1" noTextEdit="1"/>
          </p:cNvSpPr>
          <p:nvPr>
            <p:ph type="sldImg"/>
          </p:nvPr>
        </p:nvSpPr>
        <p:spPr>
          <a:ln/>
        </p:spPr>
      </p:sp>
      <p:sp>
        <p:nvSpPr>
          <p:cNvPr id="23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261770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$so,</a:t>
            </a:r>
            <a:r>
              <a:rPr lang="en-US" baseline="0" dirty="0" smtClean="0"/>
              <a:t> $s1, $s2</a:t>
            </a:r>
          </a:p>
          <a:p>
            <a:r>
              <a:rPr lang="en-US" baseline="0" dirty="0" smtClean="0"/>
              <a:t>add $t0, $s3, $s4</a:t>
            </a:r>
          </a:p>
          <a:p>
            <a:r>
              <a:rPr lang="en-US" baseline="0" dirty="0" smtClean="0"/>
              <a:t>sub $s0, $s0, $t0</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166368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Goal</a:t>
            </a:r>
            <a:r>
              <a:rPr lang="en-US" baseline="0" dirty="0" smtClean="0"/>
              <a:t> of RISC is to minimize instruction set.  </a:t>
            </a:r>
            <a:r>
              <a:rPr lang="en-US" baseline="0" dirty="0" err="1" smtClean="0"/>
              <a:t>subi</a:t>
            </a:r>
            <a:r>
              <a:rPr lang="en-US" baseline="0" dirty="0" smtClean="0"/>
              <a:t> </a:t>
            </a:r>
            <a:r>
              <a:rPr lang="en-US" baseline="0" dirty="0" err="1" smtClean="0"/>
              <a:t>dst</a:t>
            </a:r>
            <a:r>
              <a:rPr lang="en-US" baseline="0" dirty="0" smtClean="0"/>
              <a:t>, </a:t>
            </a:r>
            <a:r>
              <a:rPr lang="en-US" baseline="0" dirty="0" err="1" smtClean="0"/>
              <a:t>src</a:t>
            </a:r>
            <a:r>
              <a:rPr lang="en-US" baseline="0" dirty="0" smtClean="0"/>
              <a:t>, </a:t>
            </a:r>
            <a:r>
              <a:rPr lang="en-US" baseline="0" dirty="0" err="1" smtClean="0"/>
              <a:t>imm</a:t>
            </a:r>
            <a:r>
              <a:rPr lang="en-US" baseline="0" dirty="0" smtClean="0"/>
              <a:t> = </a:t>
            </a:r>
            <a:r>
              <a:rPr lang="en-US" baseline="0" dirty="0" err="1" smtClean="0"/>
              <a:t>addi</a:t>
            </a:r>
            <a:r>
              <a:rPr lang="en-US" baseline="0" dirty="0" smtClean="0"/>
              <a:t> </a:t>
            </a:r>
            <a:r>
              <a:rPr lang="en-US" baseline="0" dirty="0" err="1" smtClean="0"/>
              <a:t>dst</a:t>
            </a:r>
            <a:r>
              <a:rPr lang="en-US" baseline="0" dirty="0" smtClean="0"/>
              <a:t>, </a:t>
            </a:r>
            <a:r>
              <a:rPr lang="en-US" baseline="0" dirty="0" err="1" smtClean="0"/>
              <a:t>src</a:t>
            </a:r>
            <a:r>
              <a:rPr lang="en-US" baseline="0" dirty="0" smtClean="0"/>
              <a:t>, -</a:t>
            </a:r>
            <a:r>
              <a:rPr lang="en-US" baseline="0" dirty="0" err="1" smtClean="0"/>
              <a:t>imm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44</a:t>
            </a:fld>
            <a:endParaRPr lang="en-US"/>
          </a:p>
        </p:txBody>
      </p:sp>
    </p:spTree>
    <p:extLst>
      <p:ext uri="{BB962C8B-B14F-4D97-AF65-F5344CB8AC3E}">
        <p14:creationId xmlns:p14="http://schemas.microsoft.com/office/powerpoint/2010/main" val="1181631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the only way to write out this function?</a:t>
            </a:r>
            <a:r>
              <a:rPr lang="en-US" baseline="0" dirty="0" smtClean="0"/>
              <a:t>  Of course not.</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58</a:t>
            </a:fld>
            <a:endParaRPr lang="en-US"/>
          </a:p>
        </p:txBody>
      </p:sp>
    </p:spTree>
    <p:extLst>
      <p:ext uri="{BB962C8B-B14F-4D97-AF65-F5344CB8AC3E}">
        <p14:creationId xmlns:p14="http://schemas.microsoft.com/office/powerpoint/2010/main" val="340673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fewer instructions!</a:t>
            </a:r>
          </a:p>
          <a:p>
            <a:r>
              <a:rPr lang="en-US" dirty="0" smtClean="0"/>
              <a:t>Instead of “exit</a:t>
            </a:r>
            <a:r>
              <a:rPr lang="en-US" baseline="0" dirty="0" smtClean="0"/>
              <a:t> when equal to zero”, we are now using “loop when not equal to zero.”</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59</a:t>
            </a:fld>
            <a:endParaRPr lang="en-US"/>
          </a:p>
        </p:txBody>
      </p:sp>
    </p:spTree>
    <p:extLst>
      <p:ext uri="{BB962C8B-B14F-4D97-AF65-F5344CB8AC3E}">
        <p14:creationId xmlns:p14="http://schemas.microsoft.com/office/powerpoint/2010/main" val="2171964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08419"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2330708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0"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06371"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190900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08419"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370517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MIPS was</a:t>
            </a:r>
            <a:r>
              <a:rPr lang="en-US" dirty="0" smtClean="0"/>
              <a:t> originally an acronym for </a:t>
            </a:r>
            <a:r>
              <a:rPr lang="en-US" b="0" dirty="0" smtClean="0"/>
              <a:t>Microprocessor without Interlocked Pipeline Stages.</a:t>
            </a:r>
            <a:r>
              <a:rPr lang="en-US" dirty="0" smtClean="0"/>
              <a:t> </a:t>
            </a:r>
            <a:r>
              <a:rPr lang="en-US" baseline="0" dirty="0" smtClean="0"/>
              <a:t> D</a:t>
            </a:r>
            <a:r>
              <a:rPr lang="en-US" dirty="0" smtClean="0"/>
              <a:t>eveloped by MIPS Technologies (formerly MIPS Computer Systems, Inc.).</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a:p>
        </p:txBody>
      </p:sp>
    </p:spTree>
    <p:extLst>
      <p:ext uri="{BB962C8B-B14F-4D97-AF65-F5344CB8AC3E}">
        <p14:creationId xmlns:p14="http://schemas.microsoft.com/office/powerpoint/2010/main" val="1243183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46751B-2152-42C2-9885-34CD32A73001}" type="datetime3">
              <a:rPr lang="en-US" altLang="en-US" smtClean="0">
                <a:latin typeface="Times New Roman" panose="02020603050405020304" pitchFamily="18" charset="0"/>
              </a:rPr>
              <a:pPr/>
              <a:t>21 March 2025</a:t>
            </a:fld>
            <a:endParaRPr lang="en-US" altLang="en-US" smtClean="0">
              <a:latin typeface="Times New Roman" panose="02020603050405020304" pitchFamily="18" charset="0"/>
            </a:endParaRPr>
          </a:p>
        </p:txBody>
      </p:sp>
      <p:sp>
        <p:nvSpPr>
          <p:cNvPr id="481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481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21F53D-B247-43D7-95C0-6F2964B0A497}" type="slidenum">
              <a:rPr lang="en-US" altLang="en-US" smtClean="0">
                <a:latin typeface="Times New Roman" panose="02020603050405020304" pitchFamily="18" charset="0"/>
              </a:rPr>
              <a:pPr/>
              <a:t>70</a:t>
            </a:fld>
            <a:endParaRPr lang="en-US" altLang="en-US" smtClean="0">
              <a:latin typeface="Times New Roman" panose="02020603050405020304" pitchFamily="18" charset="0"/>
            </a:endParaRPr>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324138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F23365-81D3-45EB-BDE5-F62E1F3EA287}" type="datetime3">
              <a:rPr lang="en-US" altLang="en-US" smtClean="0">
                <a:latin typeface="Times New Roman" panose="02020603050405020304" pitchFamily="18" charset="0"/>
              </a:rPr>
              <a:pPr/>
              <a:t>21 March 2025</a:t>
            </a:fld>
            <a:endParaRPr lang="en-US" altLang="en-US" smtClean="0">
              <a:latin typeface="Times New Roman" panose="02020603050405020304" pitchFamily="18" charset="0"/>
            </a:endParaRPr>
          </a:p>
        </p:txBody>
      </p:sp>
      <p:sp>
        <p:nvSpPr>
          <p:cNvPr id="501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501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92F965-ADC8-4101-BD7D-C3CAD95927C3}" type="slidenum">
              <a:rPr lang="en-US" altLang="en-US" smtClean="0">
                <a:latin typeface="Times New Roman" panose="02020603050405020304" pitchFamily="18" charset="0"/>
              </a:rPr>
              <a:pPr/>
              <a:t>71</a:t>
            </a:fld>
            <a:endParaRPr lang="en-US" altLang="en-US" smtClean="0">
              <a:latin typeface="Times New Roman" panose="02020603050405020304" pitchFamily="18" charset="0"/>
            </a:endParaRPr>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4065167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466"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10467"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142657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514"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12515"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dirty="0"/>
          </a:p>
        </p:txBody>
      </p:sp>
    </p:spTree>
    <p:extLst>
      <p:ext uri="{BB962C8B-B14F-4D97-AF65-F5344CB8AC3E}">
        <p14:creationId xmlns:p14="http://schemas.microsoft.com/office/powerpoint/2010/main" val="778558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22755"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r>
              <a:rPr lang="en-US" dirty="0" smtClean="0"/>
              <a:t>$8 = $t0, $9 = $t1, $10 = $t2</a:t>
            </a:r>
            <a:endParaRPr lang="en-US" dirty="0"/>
          </a:p>
        </p:txBody>
      </p:sp>
    </p:spTree>
    <p:extLst>
      <p:ext uri="{BB962C8B-B14F-4D97-AF65-F5344CB8AC3E}">
        <p14:creationId xmlns:p14="http://schemas.microsoft.com/office/powerpoint/2010/main" val="1089949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The University of Adelaide, School of Computer Science</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A6B061-B41A-4588-A714-AC400377EA55}" type="datetime3">
              <a:rPr lang="en-US" altLang="en-US" smtClean="0">
                <a:latin typeface="Times New Roman" panose="02020603050405020304" pitchFamily="18" charset="0"/>
              </a:rPr>
              <a:pPr/>
              <a:t>21 March 2025</a:t>
            </a:fld>
            <a:endParaRPr lang="en-US" altLang="en-US" smtClean="0">
              <a:latin typeface="Times New Roman" panose="02020603050405020304" pitchFamily="18" charset="0"/>
            </a:endParaRP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2 — Instructions: Language of the Computer</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8B210D-58CE-42AA-AC23-66143CD2B340}" type="slidenum">
              <a:rPr lang="en-US" altLang="en-US" smtClean="0">
                <a:latin typeface="Times New Roman" panose="02020603050405020304" pitchFamily="18" charset="0"/>
              </a:rPr>
              <a:pPr/>
              <a:t>77</a:t>
            </a:fld>
            <a:endParaRPr lang="en-US" altLang="en-US" smtClean="0">
              <a:latin typeface="Times New Roman" panose="02020603050405020304" pitchFamily="18" charset="0"/>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p>
        </p:txBody>
      </p:sp>
    </p:spTree>
    <p:extLst>
      <p:ext uri="{BB962C8B-B14F-4D97-AF65-F5344CB8AC3E}">
        <p14:creationId xmlns:p14="http://schemas.microsoft.com/office/powerpoint/2010/main" val="480739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898"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28899"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3336492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22755"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pPr defTabSz="483306">
              <a:defRPr/>
            </a:pPr>
            <a:r>
              <a:rPr lang="en-US" dirty="0" smtClean="0"/>
              <a:t>$21 = $s5, $22 = $s6</a:t>
            </a:r>
          </a:p>
        </p:txBody>
      </p:sp>
    </p:spTree>
    <p:extLst>
      <p:ext uri="{BB962C8B-B14F-4D97-AF65-F5344CB8AC3E}">
        <p14:creationId xmlns:p14="http://schemas.microsoft.com/office/powerpoint/2010/main" val="180978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19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922A115E-8778-4941-A827-03489B04B346}" type="datetime3">
              <a:rPr lang="en-AU" altLang="en-US" sz="1300" smtClean="0">
                <a:latin typeface="Times New Roman" panose="02020603050405020304" pitchFamily="18" charset="0"/>
              </a:rPr>
              <a:pPr/>
              <a:t>21 March, 2025</a:t>
            </a:fld>
            <a:endParaRPr lang="en-AU" altLang="en-US" sz="1300" smtClean="0">
              <a:latin typeface="Times New Roman" panose="02020603050405020304" pitchFamily="18" charset="0"/>
            </a:endParaRPr>
          </a:p>
        </p:txBody>
      </p:sp>
      <p:sp>
        <p:nvSpPr>
          <p:cNvPr id="19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19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FC4EC586-1936-47F6-BD2C-8E5846F8871E}" type="slidenum">
              <a:rPr lang="en-AU" altLang="en-US" sz="1300" smtClean="0">
                <a:latin typeface="Times New Roman" panose="02020603050405020304" pitchFamily="18" charset="0"/>
              </a:rPr>
              <a:pPr/>
              <a:t>19</a:t>
            </a:fld>
            <a:endParaRPr lang="en-AU" altLang="en-US" sz="1300" smtClean="0">
              <a:latin typeface="Times New Roman" panose="02020603050405020304" pitchFamily="18" charset="0"/>
            </a:endParaRPr>
          </a:p>
        </p:txBody>
      </p:sp>
      <p:sp>
        <p:nvSpPr>
          <p:cNvPr id="19462" name="Rectangle 2"/>
          <p:cNvSpPr>
            <a:spLocks noGrp="1" noRot="1" noChangeAspect="1" noChangeArrowheads="1" noTextEdit="1"/>
          </p:cNvSpPr>
          <p:nvPr>
            <p:ph type="sldImg"/>
          </p:nvPr>
        </p:nvSpPr>
        <p:spPr>
          <a:ln/>
        </p:spPr>
      </p:sp>
      <p:sp>
        <p:nvSpPr>
          <p:cNvPr id="19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57205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1774D9C-C02B-4219-AD2A-3C68C2705854}" type="datetime3">
              <a:rPr lang="en-AU" altLang="en-US" sz="1300" smtClean="0">
                <a:latin typeface="Times New Roman" panose="02020603050405020304" pitchFamily="18" charset="0"/>
              </a:rPr>
              <a:pPr/>
              <a:t>21 March, 2025</a:t>
            </a:fld>
            <a:endParaRPr lang="en-AU" altLang="en-US" sz="1300" smtClean="0">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27FFFB4A-DA6A-4313-900E-0E314D55B72E}" type="slidenum">
              <a:rPr lang="en-AU" altLang="en-US" sz="1300" smtClean="0">
                <a:latin typeface="Times New Roman" panose="02020603050405020304" pitchFamily="18" charset="0"/>
              </a:rPr>
              <a:pPr/>
              <a:t>20</a:t>
            </a:fld>
            <a:endParaRPr lang="en-AU" altLang="en-US" sz="1300" smtClean="0">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0087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1774D9C-C02B-4219-AD2A-3C68C2705854}" type="datetime3">
              <a:rPr lang="en-AU" altLang="en-US" sz="1300" smtClean="0">
                <a:latin typeface="Times New Roman" panose="02020603050405020304" pitchFamily="18" charset="0"/>
              </a:rPr>
              <a:pPr/>
              <a:t>21 March, 2025</a:t>
            </a:fld>
            <a:endParaRPr lang="en-AU" altLang="en-US" sz="1300" smtClean="0">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27FFFB4A-DA6A-4313-900E-0E314D55B72E}" type="slidenum">
              <a:rPr lang="en-AU" altLang="en-US" sz="1300" smtClean="0">
                <a:latin typeface="Times New Roman" panose="02020603050405020304" pitchFamily="18" charset="0"/>
              </a:rPr>
              <a:pPr/>
              <a:t>26</a:t>
            </a:fld>
            <a:endParaRPr lang="en-AU" altLang="en-US" sz="1300" smtClean="0">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8105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FC8CBD03-6397-477D-981D-FA3DB69A72C0}" type="datetime3">
              <a:rPr lang="en-AU" altLang="en-US" sz="1300" smtClean="0">
                <a:latin typeface="Times New Roman" panose="02020603050405020304" pitchFamily="18" charset="0"/>
              </a:rPr>
              <a:pPr/>
              <a:t>21 March, 2025</a:t>
            </a:fld>
            <a:endParaRPr lang="en-AU" altLang="en-US" sz="1300" smtClean="0">
              <a:latin typeface="Times New Roman" panose="02020603050405020304" pitchFamily="18" charset="0"/>
            </a:endParaRPr>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06C54FFA-BB68-4397-93F0-9C1CCB839DBA}" type="slidenum">
              <a:rPr lang="en-AU" altLang="en-US" sz="1300" smtClean="0">
                <a:latin typeface="Times New Roman" panose="02020603050405020304" pitchFamily="18" charset="0"/>
              </a:rPr>
              <a:pPr/>
              <a:t>27</a:t>
            </a:fld>
            <a:endParaRPr lang="en-AU" altLang="en-US" sz="1300" smtClean="0">
              <a:latin typeface="Times New Roman" panose="02020603050405020304" pitchFamily="18" charset="0"/>
            </a:endParaRPr>
          </a:p>
        </p:txBody>
      </p:sp>
      <p:sp>
        <p:nvSpPr>
          <p:cNvPr id="23558" name="Rectangle 2"/>
          <p:cNvSpPr>
            <a:spLocks noGrp="1" noRot="1" noChangeAspect="1" noChangeArrowheads="1" noTextEdit="1"/>
          </p:cNvSpPr>
          <p:nvPr>
            <p:ph type="sldImg"/>
          </p:nvPr>
        </p:nvSpPr>
        <p:spPr>
          <a:ln/>
        </p:spPr>
      </p:sp>
      <p:sp>
        <p:nvSpPr>
          <p:cNvPr id="23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4810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2AF60F66-8CC4-458A-8DE1-EA720A5D9EBF}" type="datetime3">
              <a:rPr lang="en-AU" altLang="en-US" sz="1300" smtClean="0">
                <a:latin typeface="Times New Roman" panose="02020603050405020304" pitchFamily="18" charset="0"/>
              </a:rPr>
              <a:pPr/>
              <a:t>21 March, 2025</a:t>
            </a:fld>
            <a:endParaRPr lang="en-AU" altLang="en-US" sz="1300" smtClean="0">
              <a:latin typeface="Times New Roman" panose="02020603050405020304" pitchFamily="18" charset="0"/>
            </a:endParaRPr>
          </a:p>
        </p:txBody>
      </p:sp>
      <p:sp>
        <p:nvSpPr>
          <p:cNvPr id="25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25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EAD7EBBD-91CA-487F-B2D5-A11DDB10DD66}" type="slidenum">
              <a:rPr lang="en-AU" altLang="en-US" sz="1300" smtClean="0">
                <a:latin typeface="Times New Roman" panose="02020603050405020304" pitchFamily="18" charset="0"/>
              </a:rPr>
              <a:pPr/>
              <a:t>28</a:t>
            </a:fld>
            <a:endParaRPr lang="en-AU" altLang="en-US" sz="1300" smtClean="0">
              <a:latin typeface="Times New Roman" panose="02020603050405020304" pitchFamily="18" charset="0"/>
            </a:endParaRPr>
          </a:p>
        </p:txBody>
      </p:sp>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9206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Registers</a:t>
            </a:r>
            <a:r>
              <a:rPr lang="en-US" baseline="0" dirty="0" smtClean="0"/>
              <a:t> visible to compiler (or MIPS programmer).</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extLst>
      <p:ext uri="{BB962C8B-B14F-4D97-AF65-F5344CB8AC3E}">
        <p14:creationId xmlns:p14="http://schemas.microsoft.com/office/powerpoint/2010/main" val="2484158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word = group of 32 bits (like how byte</a:t>
            </a:r>
            <a:r>
              <a:rPr lang="en-US" baseline="0" dirty="0" smtClean="0"/>
              <a:t> = group of 8 bits)</a:t>
            </a:r>
          </a:p>
          <a:p>
            <a:r>
              <a:rPr lang="en-US" baseline="0" dirty="0" smtClean="0"/>
              <a:t>For the sake of comparison, ARM uses 16 registers.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extLst>
      <p:ext uri="{BB962C8B-B14F-4D97-AF65-F5344CB8AC3E}">
        <p14:creationId xmlns:p14="http://schemas.microsoft.com/office/powerpoint/2010/main" val="137380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r>
              <a:rPr lang="en-US" dirty="0" smtClean="0"/>
              <a:t>NSU/Spring 2021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7/01/2013</a:t>
            </a:r>
            <a:endParaRPr lang="en-US"/>
          </a:p>
        </p:txBody>
      </p:sp>
      <p:sp>
        <p:nvSpPr>
          <p:cNvPr id="5" name="Footer Placeholder 4"/>
          <p:cNvSpPr>
            <a:spLocks noGrp="1"/>
          </p:cNvSpPr>
          <p:nvPr>
            <p:ph type="ftr" sz="quarter" idx="11"/>
          </p:nvPr>
        </p:nvSpPr>
        <p:spPr/>
        <p:txBody>
          <a:bodyPr/>
          <a:lstStyle/>
          <a:p>
            <a:r>
              <a:rPr lang="en-US" smtClean="0"/>
              <a:t>Summer 2013 -- Lecture #5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7/01/2013</a:t>
            </a:r>
            <a:endParaRPr lang="en-US"/>
          </a:p>
        </p:txBody>
      </p:sp>
      <p:sp>
        <p:nvSpPr>
          <p:cNvPr id="5" name="Footer Placeholder 4"/>
          <p:cNvSpPr>
            <a:spLocks noGrp="1"/>
          </p:cNvSpPr>
          <p:nvPr>
            <p:ph type="ftr" sz="quarter" idx="11"/>
          </p:nvPr>
        </p:nvSpPr>
        <p:spPr/>
        <p:txBody>
          <a:bodyPr/>
          <a:lstStyle/>
          <a:p>
            <a:r>
              <a:rPr lang="en-US" smtClean="0"/>
              <a:t>Summer 2013 -- Lecture #5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7/01/2013</a:t>
            </a:r>
            <a:endParaRPr lang="en-US"/>
          </a:p>
        </p:txBody>
      </p:sp>
      <p:sp>
        <p:nvSpPr>
          <p:cNvPr id="5" name="Footer Placeholder 4"/>
          <p:cNvSpPr>
            <a:spLocks noGrp="1"/>
          </p:cNvSpPr>
          <p:nvPr>
            <p:ph type="ftr" sz="quarter" idx="11"/>
          </p:nvPr>
        </p:nvSpPr>
        <p:spPr/>
        <p:txBody>
          <a:bodyPr/>
          <a:lstStyle/>
          <a:p>
            <a:r>
              <a:rPr lang="en-US" smtClean="0"/>
              <a:t>Summer 2013 -- Lecture #5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7/01/2013</a:t>
            </a:r>
            <a:endParaRPr lang="en-US"/>
          </a:p>
        </p:txBody>
      </p:sp>
      <p:sp>
        <p:nvSpPr>
          <p:cNvPr id="6" name="Footer Placeholder 5"/>
          <p:cNvSpPr>
            <a:spLocks noGrp="1"/>
          </p:cNvSpPr>
          <p:nvPr>
            <p:ph type="ftr" sz="quarter" idx="11"/>
          </p:nvPr>
        </p:nvSpPr>
        <p:spPr/>
        <p:txBody>
          <a:bodyPr/>
          <a:lstStyle/>
          <a:p>
            <a:r>
              <a:rPr lang="en-US" smtClean="0"/>
              <a:t>Summer 2013 -- Lecture #5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7/01/2013</a:t>
            </a:r>
            <a:endParaRPr lang="en-US"/>
          </a:p>
        </p:txBody>
      </p:sp>
      <p:sp>
        <p:nvSpPr>
          <p:cNvPr id="8" name="Footer Placeholder 7"/>
          <p:cNvSpPr>
            <a:spLocks noGrp="1"/>
          </p:cNvSpPr>
          <p:nvPr>
            <p:ph type="ftr" sz="quarter" idx="11"/>
          </p:nvPr>
        </p:nvSpPr>
        <p:spPr/>
        <p:txBody>
          <a:bodyPr/>
          <a:lstStyle/>
          <a:p>
            <a:r>
              <a:rPr lang="en-US" smtClean="0"/>
              <a:t>Summer 2013 -- Lecture #5</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7/01/2013</a:t>
            </a:r>
            <a:endParaRPr lang="en-US"/>
          </a:p>
        </p:txBody>
      </p:sp>
      <p:sp>
        <p:nvSpPr>
          <p:cNvPr id="4" name="Footer Placeholder 3"/>
          <p:cNvSpPr>
            <a:spLocks noGrp="1"/>
          </p:cNvSpPr>
          <p:nvPr>
            <p:ph type="ftr" sz="quarter" idx="11"/>
          </p:nvPr>
        </p:nvSpPr>
        <p:spPr/>
        <p:txBody>
          <a:bodyPr/>
          <a:lstStyle/>
          <a:p>
            <a:r>
              <a:rPr lang="en-US" smtClean="0"/>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7/01/2013</a:t>
            </a:r>
            <a:endParaRPr lang="en-US"/>
          </a:p>
        </p:txBody>
      </p:sp>
      <p:sp>
        <p:nvSpPr>
          <p:cNvPr id="3" name="Footer Placeholder 2"/>
          <p:cNvSpPr>
            <a:spLocks noGrp="1"/>
          </p:cNvSpPr>
          <p:nvPr>
            <p:ph type="ftr" sz="quarter" idx="11"/>
          </p:nvPr>
        </p:nvSpPr>
        <p:spPr/>
        <p:txBody>
          <a:bodyPr/>
          <a:lstStyle/>
          <a:p>
            <a:r>
              <a:rPr lang="en-US" smtClean="0"/>
              <a:t>Summer 2013 -- Lecture #5</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7/01/2013</a:t>
            </a:r>
            <a:endParaRPr lang="en-US"/>
          </a:p>
        </p:txBody>
      </p:sp>
      <p:sp>
        <p:nvSpPr>
          <p:cNvPr id="6" name="Footer Placeholder 5"/>
          <p:cNvSpPr>
            <a:spLocks noGrp="1"/>
          </p:cNvSpPr>
          <p:nvPr>
            <p:ph type="ftr" sz="quarter" idx="11"/>
          </p:nvPr>
        </p:nvSpPr>
        <p:spPr/>
        <p:txBody>
          <a:bodyPr/>
          <a:lstStyle/>
          <a:p>
            <a:r>
              <a:rPr lang="en-US" smtClean="0"/>
              <a:t>Summer 2013 -- Lecture #5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7/01/2013</a:t>
            </a:r>
            <a:endParaRPr lang="en-US"/>
          </a:p>
        </p:txBody>
      </p:sp>
      <p:sp>
        <p:nvSpPr>
          <p:cNvPr id="6" name="Footer Placeholder 5"/>
          <p:cNvSpPr>
            <a:spLocks noGrp="1"/>
          </p:cNvSpPr>
          <p:nvPr>
            <p:ph type="ftr" sz="quarter" idx="11"/>
          </p:nvPr>
        </p:nvSpPr>
        <p:spPr/>
        <p:txBody>
          <a:bodyPr/>
          <a:lstStyle/>
          <a:p>
            <a:r>
              <a:rPr lang="en-US" smtClean="0"/>
              <a:t>Summer 2013 -- Lecture #5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7/01/2013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Summer 2013 -- Lecture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cs.stanford.edu/people/eroberts/courses/soco/projects/risc/about/interview.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struction_set_architecture" TargetMode="External"/><Relationship Id="rId2" Type="http://schemas.openxmlformats.org/officeDocument/2006/relationships/hyperlink" Target="https://en.wikipedia.org/wiki/MIPS_Technologies" TargetMode="External"/><Relationship Id="rId1" Type="http://schemas.openxmlformats.org/officeDocument/2006/relationships/slideLayout" Target="../slideLayouts/slideLayout2.xml"/><Relationship Id="rId6" Type="http://schemas.openxmlformats.org/officeDocument/2006/relationships/hyperlink" Target="https://en.wikipedia.org/wiki/MIPS_I" TargetMode="External"/><Relationship Id="rId5" Type="http://schemas.openxmlformats.org/officeDocument/2006/relationships/hyperlink" Target="https://en.wikipedia.org/wiki/Microprocessor" TargetMode="External"/><Relationship Id="rId4" Type="http://schemas.openxmlformats.org/officeDocument/2006/relationships/hyperlink" Target="https://en.wikipedia.org/wiki/32-b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Reduced_instruction_set_computer" TargetMode="External"/><Relationship Id="rId2" Type="http://schemas.openxmlformats.org/officeDocument/2006/relationships/hyperlink" Target="https://en.wikipedia.org/wiki/Complex_instruction_set_computer" TargetMode="External"/><Relationship Id="rId1" Type="http://schemas.openxmlformats.org/officeDocument/2006/relationships/slideLayout" Target="../slideLayouts/slideLayout2.xml"/><Relationship Id="rId5" Type="http://schemas.openxmlformats.org/officeDocument/2006/relationships/hyperlink" Target="https://en.wikipedia.org/wiki/Explicitly_parallel_instruction_computing" TargetMode="External"/><Relationship Id="rId4" Type="http://schemas.openxmlformats.org/officeDocument/2006/relationships/hyperlink" Target="https://en.wikipedia.org/wiki/Very_long_instruction_wor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BA2A7E-5181-A840-825F-018EFA86BC7E}" type="slidenum">
              <a:rPr lang="en-US" smtClean="0">
                <a:latin typeface="+mj-lt"/>
              </a:rPr>
              <a:pPr/>
              <a:t>1</a:t>
            </a:fld>
            <a:endParaRPr lang="en-US" dirty="0">
              <a:latin typeface="+mj-lt"/>
            </a:endParaRPr>
          </a:p>
        </p:txBody>
      </p:sp>
      <p:sp>
        <p:nvSpPr>
          <p:cNvPr id="7" name="Title 1"/>
          <p:cNvSpPr txBox="1">
            <a:spLocks/>
          </p:cNvSpPr>
          <p:nvPr/>
        </p:nvSpPr>
        <p:spPr>
          <a:xfrm>
            <a:off x="0" y="558800"/>
            <a:ext cx="9144000" cy="449217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smtClean="0">
                <a:solidFill>
                  <a:schemeClr val="accent1"/>
                </a:solidFill>
              </a:rPr>
              <a:t>MIPS architecture </a:t>
            </a:r>
          </a:p>
          <a:p>
            <a:r>
              <a:rPr lang="en-US" i="1" dirty="0" smtClean="0">
                <a:solidFill>
                  <a:schemeClr val="accent1"/>
                </a:solidFill>
              </a:rPr>
              <a:t>&amp;</a:t>
            </a:r>
          </a:p>
          <a:p>
            <a:r>
              <a:rPr lang="en-US" i="1" dirty="0" smtClean="0">
                <a:solidFill>
                  <a:schemeClr val="accent1"/>
                </a:solidFill>
              </a:rPr>
              <a:t>Instruction Set</a:t>
            </a:r>
            <a:endParaRPr lang="en-US" i="1" dirty="0" smtClean="0"/>
          </a:p>
        </p:txBody>
      </p:sp>
      <p:pic>
        <p:nvPicPr>
          <p:cNvPr id="2" name="Picture 1"/>
          <p:cNvPicPr>
            <a:picLocks noChangeAspect="1"/>
          </p:cNvPicPr>
          <p:nvPr/>
        </p:nvPicPr>
        <p:blipFill>
          <a:blip r:embed="rId2"/>
          <a:stretch>
            <a:fillRect/>
          </a:stretch>
        </p:blipFill>
        <p:spPr>
          <a:xfrm>
            <a:off x="1099765" y="2787650"/>
            <a:ext cx="7229475" cy="3933825"/>
          </a:xfrm>
          <a:prstGeom prst="rect">
            <a:avLst/>
          </a:prstGeom>
        </p:spPr>
      </p:pic>
    </p:spTree>
    <p:extLst>
      <p:ext uri="{BB962C8B-B14F-4D97-AF65-F5344CB8AC3E}">
        <p14:creationId xmlns:p14="http://schemas.microsoft.com/office/powerpoint/2010/main" val="3852424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7" y="131184"/>
            <a:ext cx="7886700" cy="1151351"/>
          </a:xfrm>
        </p:spPr>
        <p:txBody>
          <a:bodyPr>
            <a:normAutofit fontScale="90000"/>
          </a:bodyPr>
          <a:lstStyle/>
          <a:p>
            <a:r>
              <a:rPr lang="en-US" b="1" dirty="0" smtClean="0"/>
              <a:t>RISC: </a:t>
            </a:r>
            <a:r>
              <a:rPr lang="en-US" i="1" dirty="0" smtClean="0"/>
              <a:t>Reduced Instruction Set Computer</a:t>
            </a:r>
            <a:endParaRPr lang="en-US" dirty="0"/>
          </a:p>
        </p:txBody>
      </p:sp>
      <p:sp>
        <p:nvSpPr>
          <p:cNvPr id="3" name="Content Placeholder 2"/>
          <p:cNvSpPr>
            <a:spLocks noGrp="1"/>
          </p:cNvSpPr>
          <p:nvPr>
            <p:ph idx="1"/>
          </p:nvPr>
        </p:nvSpPr>
        <p:spPr>
          <a:xfrm>
            <a:off x="270457" y="1555667"/>
            <a:ext cx="8741535" cy="4607627"/>
          </a:xfrm>
        </p:spPr>
        <p:txBody>
          <a:bodyPr>
            <a:normAutofit fontScale="70000" lnSpcReduction="20000"/>
          </a:bodyPr>
          <a:lstStyle/>
          <a:p>
            <a:pPr marL="0" indent="0">
              <a:buNone/>
            </a:pPr>
            <a:r>
              <a:rPr lang="en-US" dirty="0" smtClean="0"/>
              <a:t>A </a:t>
            </a:r>
            <a:r>
              <a:rPr lang="en-US" dirty="0"/>
              <a:t>type of microprocessor architecture that utilizes a small, highly-optimized set of </a:t>
            </a:r>
            <a:r>
              <a:rPr lang="en-US" dirty="0" smtClean="0"/>
              <a:t>instructions</a:t>
            </a:r>
          </a:p>
          <a:p>
            <a:pPr marL="0" indent="0">
              <a:buNone/>
            </a:pPr>
            <a:r>
              <a:rPr lang="en-US" b="1" dirty="0" smtClean="0"/>
              <a:t>History: </a:t>
            </a:r>
            <a:r>
              <a:rPr lang="en-US" dirty="0" smtClean="0"/>
              <a:t>The </a:t>
            </a:r>
            <a:r>
              <a:rPr lang="en-US" dirty="0"/>
              <a:t>first RISC projects came from IBM, Stanford, and UC-Berkeley in the late 70s and early 80s. The IBM 801, Stanford MIPS, and Berkeley RISC 1 and 2 were all designed with a similar </a:t>
            </a:r>
            <a:r>
              <a:rPr lang="en-US" dirty="0" smtClean="0"/>
              <a:t>philosophy. </a:t>
            </a:r>
          </a:p>
          <a:p>
            <a:pPr marL="0" indent="0">
              <a:buNone/>
            </a:pPr>
            <a:r>
              <a:rPr lang="en-US" b="1" dirty="0" smtClean="0"/>
              <a:t>Design </a:t>
            </a:r>
            <a:r>
              <a:rPr lang="en-US" b="1" dirty="0"/>
              <a:t>features </a:t>
            </a:r>
            <a:r>
              <a:rPr lang="en-US" b="1" dirty="0" smtClean="0"/>
              <a:t>of RISC </a:t>
            </a:r>
            <a:r>
              <a:rPr lang="en-US" b="1" dirty="0"/>
              <a:t>processors:</a:t>
            </a:r>
          </a:p>
          <a:p>
            <a:r>
              <a:rPr lang="en-US" i="1" dirty="0"/>
              <a:t>one cycle execution time</a:t>
            </a:r>
            <a:r>
              <a:rPr lang="en-US" dirty="0"/>
              <a:t>: RISC processors have a CPI (clock per instruction) of one cycle. This is due to the optimization of each instruction on the CPU and a technique </a:t>
            </a:r>
            <a:r>
              <a:rPr lang="en-US" dirty="0" smtClean="0"/>
              <a:t>called pipelining;</a:t>
            </a:r>
            <a:endParaRPr lang="en-US" dirty="0"/>
          </a:p>
          <a:p>
            <a:r>
              <a:rPr lang="en-US" i="1" dirty="0" smtClean="0"/>
              <a:t>pipelining</a:t>
            </a:r>
            <a:r>
              <a:rPr lang="en-US" dirty="0"/>
              <a:t>: a </a:t>
            </a:r>
            <a:r>
              <a:rPr lang="en-US" dirty="0" smtClean="0"/>
              <a:t>technique </a:t>
            </a:r>
            <a:r>
              <a:rPr lang="en-US" dirty="0"/>
              <a:t>that allows for simultaneous execution of parts, or stages, of instructions to more efficiently process instructions;</a:t>
            </a:r>
          </a:p>
          <a:p>
            <a:r>
              <a:rPr lang="en-US" i="1" dirty="0"/>
              <a:t>large number of registers</a:t>
            </a:r>
            <a:r>
              <a:rPr lang="en-US" dirty="0"/>
              <a:t>: </a:t>
            </a:r>
            <a:r>
              <a:rPr lang="en-US" dirty="0" smtClean="0"/>
              <a:t>RISC </a:t>
            </a:r>
            <a:r>
              <a:rPr lang="en-US" dirty="0"/>
              <a:t>design philosophy generally incorporates a larger number of registers to prevent in large amounts of interactions with memory </a:t>
            </a:r>
          </a:p>
        </p:txBody>
      </p:sp>
    </p:spTree>
    <p:extLst>
      <p:ext uri="{BB962C8B-B14F-4D97-AF65-F5344CB8AC3E}">
        <p14:creationId xmlns:p14="http://schemas.microsoft.com/office/powerpoint/2010/main" val="20274912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997" y="291873"/>
            <a:ext cx="8685462" cy="6251431"/>
          </a:xfrm>
          <a:prstGeom prst="rect">
            <a:avLst/>
          </a:prstGeom>
        </p:spPr>
      </p:pic>
    </p:spTree>
    <p:extLst>
      <p:ext uri="{BB962C8B-B14F-4D97-AF65-F5344CB8AC3E}">
        <p14:creationId xmlns:p14="http://schemas.microsoft.com/office/powerpoint/2010/main" val="399232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61" y="937911"/>
            <a:ext cx="3708311" cy="460252"/>
          </a:xfrm>
        </p:spPr>
        <p:txBody>
          <a:bodyPr>
            <a:normAutofit fontScale="90000"/>
          </a:bodyPr>
          <a:lstStyle/>
          <a:p>
            <a:r>
              <a:rPr lang="en-US" dirty="0" smtClean="0"/>
              <a:t>MIPS</a:t>
            </a:r>
            <a:endParaRPr lang="en-US" dirty="0"/>
          </a:p>
        </p:txBody>
      </p:sp>
      <p:sp>
        <p:nvSpPr>
          <p:cNvPr id="3" name="Content Placeholder 2"/>
          <p:cNvSpPr>
            <a:spLocks noGrp="1"/>
          </p:cNvSpPr>
          <p:nvPr>
            <p:ph idx="1"/>
          </p:nvPr>
        </p:nvSpPr>
        <p:spPr>
          <a:xfrm>
            <a:off x="154547" y="1456118"/>
            <a:ext cx="4182414" cy="4423893"/>
          </a:xfrm>
        </p:spPr>
        <p:txBody>
          <a:bodyPr>
            <a:normAutofit fontScale="55000" lnSpcReduction="20000"/>
          </a:bodyPr>
          <a:lstStyle/>
          <a:p>
            <a:pPr marL="0" indent="0" algn="just">
              <a:buNone/>
            </a:pPr>
            <a:r>
              <a:rPr lang="en-US" dirty="0"/>
              <a:t>The MIPS processor was developed as part of a VLSI research program at Stanford University in the early 80s. </a:t>
            </a:r>
            <a:endParaRPr lang="en-US" dirty="0" smtClean="0"/>
          </a:p>
          <a:p>
            <a:pPr marL="0" indent="0" algn="just">
              <a:lnSpc>
                <a:spcPct val="150000"/>
              </a:lnSpc>
              <a:buNone/>
            </a:pPr>
            <a:r>
              <a:rPr lang="en-US" dirty="0" smtClean="0"/>
              <a:t>Professor </a:t>
            </a:r>
            <a:r>
              <a:rPr lang="en-US" dirty="0">
                <a:hlinkClick r:id="rId2"/>
              </a:rPr>
              <a:t>John </a:t>
            </a:r>
            <a:r>
              <a:rPr lang="en-US" dirty="0" smtClean="0">
                <a:hlinkClick r:id="rId2"/>
              </a:rPr>
              <a:t>Hennessy</a:t>
            </a:r>
            <a:r>
              <a:rPr lang="en-US" dirty="0" smtClean="0"/>
              <a:t> started </a:t>
            </a:r>
            <a:r>
              <a:rPr lang="en-US" dirty="0"/>
              <a:t>the development of MIPS with a brainstorming class for graduate students. The readings and idea sessions helped launch the development of the processor which became one of the first RISC processors, with IBM and Berkeley developing processors at around the same time.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649" y="1585075"/>
            <a:ext cx="4694351" cy="3520763"/>
          </a:xfrm>
          <a:prstGeom prst="rect">
            <a:avLst/>
          </a:prstGeom>
        </p:spPr>
      </p:pic>
    </p:spTree>
    <p:extLst>
      <p:ext uri="{BB962C8B-B14F-4D97-AF65-F5344CB8AC3E}">
        <p14:creationId xmlns:p14="http://schemas.microsoft.com/office/powerpoint/2010/main" val="15671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3501"/>
            <a:ext cx="7886700" cy="647165"/>
          </a:xfrm>
        </p:spPr>
        <p:txBody>
          <a:bodyPr>
            <a:normAutofit fontScale="90000"/>
          </a:bodyPr>
          <a:lstStyle/>
          <a:p>
            <a:r>
              <a:rPr lang="en-US" b="1" dirty="0" smtClean="0"/>
              <a:t>MIPS Architecture</a:t>
            </a:r>
            <a:endParaRPr lang="en-US" dirty="0"/>
          </a:p>
        </p:txBody>
      </p:sp>
      <p:sp>
        <p:nvSpPr>
          <p:cNvPr id="3" name="Content Placeholder 2"/>
          <p:cNvSpPr>
            <a:spLocks noGrp="1"/>
          </p:cNvSpPr>
          <p:nvPr>
            <p:ph idx="1"/>
          </p:nvPr>
        </p:nvSpPr>
        <p:spPr>
          <a:xfrm>
            <a:off x="299434" y="1745893"/>
            <a:ext cx="8683580" cy="4056845"/>
          </a:xfrm>
        </p:spPr>
        <p:txBody>
          <a:bodyPr>
            <a:normAutofit fontScale="70000" lnSpcReduction="20000"/>
          </a:bodyPr>
          <a:lstStyle/>
          <a:p>
            <a:pPr algn="just"/>
            <a:r>
              <a:rPr lang="en-US" dirty="0" smtClean="0"/>
              <a:t>The </a:t>
            </a:r>
            <a:r>
              <a:rPr lang="en-US" dirty="0"/>
              <a:t>Stanford research group had a strong background in compilers, which led them to develop a processor whose architecture would represent the lowering of the compiler to the hardware level, as opposed to the raising of hardware to the software level, which had been a long running design philosophy in the hardware industry.</a:t>
            </a:r>
          </a:p>
          <a:p>
            <a:pPr algn="just"/>
            <a:r>
              <a:rPr lang="en-US" dirty="0"/>
              <a:t>Thus, the MIPS processor implemented a smaller, simpler instruction set. Each of the instructions included in the chip design ran in a single clock cycle. The processor used a technique called </a:t>
            </a:r>
            <a:r>
              <a:rPr lang="en-US" u="sng" dirty="0">
                <a:solidFill>
                  <a:srgbClr val="FF0000"/>
                </a:solidFill>
              </a:rPr>
              <a:t>pipelining</a:t>
            </a:r>
            <a:r>
              <a:rPr lang="en-US" dirty="0"/>
              <a:t> to more efficiently process instructions.</a:t>
            </a:r>
          </a:p>
          <a:p>
            <a:pPr algn="just"/>
            <a:r>
              <a:rPr lang="en-US" dirty="0"/>
              <a:t>MIPS used 32 registers, each 32 bits wide (a bit pattern of this size is referred to as a </a:t>
            </a:r>
            <a:r>
              <a:rPr lang="en-US" i="1" dirty="0"/>
              <a:t>word</a:t>
            </a:r>
            <a:r>
              <a:rPr lang="en-US" dirty="0" smtClean="0"/>
              <a:t>).</a:t>
            </a:r>
            <a:endParaRPr lang="en-US" dirty="0"/>
          </a:p>
        </p:txBody>
      </p:sp>
    </p:spTree>
    <p:extLst>
      <p:ext uri="{BB962C8B-B14F-4D97-AF65-F5344CB8AC3E}">
        <p14:creationId xmlns:p14="http://schemas.microsoft.com/office/powerpoint/2010/main" val="42393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9" y="1209306"/>
            <a:ext cx="4897597" cy="2613305"/>
          </a:xfrm>
          <a:prstGeom prst="rect">
            <a:avLst/>
          </a:prstGeom>
        </p:spPr>
      </p:pic>
      <p:sp>
        <p:nvSpPr>
          <p:cNvPr id="6" name="Content Placeholder 2"/>
          <p:cNvSpPr>
            <a:spLocks noGrp="1"/>
          </p:cNvSpPr>
          <p:nvPr>
            <p:ph idx="1"/>
          </p:nvPr>
        </p:nvSpPr>
        <p:spPr>
          <a:xfrm>
            <a:off x="5235262" y="1083736"/>
            <a:ext cx="3815366" cy="3123983"/>
          </a:xfrm>
        </p:spPr>
        <p:txBody>
          <a:bodyPr>
            <a:normAutofit fontScale="70000" lnSpcReduction="20000"/>
          </a:bodyPr>
          <a:lstStyle/>
          <a:p>
            <a:r>
              <a:rPr lang="en-US" sz="1800" dirty="0"/>
              <a:t>Instruction cycle of MIPS processor was subdivided into </a:t>
            </a:r>
            <a:r>
              <a:rPr lang="en-US" sz="1800" b="1" u="sng" dirty="0">
                <a:solidFill>
                  <a:srgbClr val="FF0000"/>
                </a:solidFill>
              </a:rPr>
              <a:t>five stages</a:t>
            </a:r>
            <a:r>
              <a:rPr lang="en-US" sz="1800" dirty="0"/>
              <a:t>:</a:t>
            </a:r>
            <a:r>
              <a:rPr lang="en-US" dirty="0" smtClean="0"/>
              <a:t> </a:t>
            </a:r>
          </a:p>
          <a:p>
            <a:r>
              <a:rPr lang="en-US" b="1" dirty="0" smtClean="0"/>
              <a:t>Instruction Fetch </a:t>
            </a:r>
            <a:r>
              <a:rPr lang="en-US" b="1" dirty="0"/>
              <a:t>(IF</a:t>
            </a:r>
            <a:r>
              <a:rPr lang="en-US" b="1" dirty="0" smtClean="0"/>
              <a:t>) </a:t>
            </a:r>
          </a:p>
          <a:p>
            <a:r>
              <a:rPr lang="en-US" b="1" dirty="0" smtClean="0"/>
              <a:t>Instruction </a:t>
            </a:r>
            <a:r>
              <a:rPr lang="en-US" b="1" dirty="0"/>
              <a:t>Decode (ID</a:t>
            </a:r>
            <a:r>
              <a:rPr lang="en-US" b="1" dirty="0" smtClean="0"/>
              <a:t>) and Register Read </a:t>
            </a:r>
          </a:p>
          <a:p>
            <a:r>
              <a:rPr lang="en-US" b="1" dirty="0" smtClean="0"/>
              <a:t>Execution </a:t>
            </a:r>
            <a:r>
              <a:rPr lang="en-US" b="1" dirty="0"/>
              <a:t>(EXE</a:t>
            </a:r>
            <a:r>
              <a:rPr lang="en-US" b="1" dirty="0" smtClean="0"/>
              <a:t>) </a:t>
            </a:r>
          </a:p>
          <a:p>
            <a:r>
              <a:rPr lang="en-US" b="1" dirty="0" smtClean="0"/>
              <a:t>Memory read/write(MEM)</a:t>
            </a:r>
          </a:p>
          <a:p>
            <a:r>
              <a:rPr lang="en-US" b="1" dirty="0" smtClean="0"/>
              <a:t>Write </a:t>
            </a:r>
            <a:r>
              <a:rPr lang="en-US" b="1" dirty="0"/>
              <a:t>Back </a:t>
            </a:r>
            <a:r>
              <a:rPr lang="en-US" dirty="0" smtClean="0"/>
              <a:t>result </a:t>
            </a:r>
            <a:r>
              <a:rPr lang="en-US" b="1" dirty="0" smtClean="0"/>
              <a:t>(WB) </a:t>
            </a:r>
            <a:r>
              <a:rPr lang="en-US" dirty="0" smtClean="0"/>
              <a:t>to</a:t>
            </a:r>
            <a:r>
              <a:rPr lang="en-US" b="1" dirty="0" smtClean="0"/>
              <a:t> </a:t>
            </a:r>
            <a:r>
              <a:rPr lang="en-US" dirty="0" smtClean="0"/>
              <a:t>Registers</a:t>
            </a:r>
            <a:endParaRPr lang="en-US" dirty="0"/>
          </a:p>
        </p:txBody>
      </p:sp>
      <p:pic>
        <p:nvPicPr>
          <p:cNvPr id="8" name="Picture 7"/>
          <p:cNvPicPr>
            <a:picLocks noChangeAspect="1"/>
          </p:cNvPicPr>
          <p:nvPr/>
        </p:nvPicPr>
        <p:blipFill>
          <a:blip r:embed="rId3"/>
          <a:stretch>
            <a:fillRect/>
          </a:stretch>
        </p:blipFill>
        <p:spPr>
          <a:xfrm>
            <a:off x="152585" y="4207720"/>
            <a:ext cx="6636544" cy="1707356"/>
          </a:xfrm>
          <a:prstGeom prst="rect">
            <a:avLst/>
          </a:prstGeom>
        </p:spPr>
      </p:pic>
    </p:spTree>
    <p:extLst>
      <p:ext uri="{BB962C8B-B14F-4D97-AF65-F5344CB8AC3E}">
        <p14:creationId xmlns:p14="http://schemas.microsoft.com/office/powerpoint/2010/main" val="428504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884" y="902914"/>
            <a:ext cx="2463085" cy="305705"/>
          </a:xfrm>
        </p:spPr>
        <p:txBody>
          <a:bodyPr>
            <a:normAutofit fontScale="90000"/>
          </a:bodyPr>
          <a:lstStyle/>
          <a:p>
            <a:r>
              <a:rPr lang="en-US" sz="1800" b="1" dirty="0"/>
              <a:t>How Pipelining Works</a:t>
            </a:r>
            <a:endParaRPr lang="en-US" sz="1800" dirty="0"/>
          </a:p>
        </p:txBody>
      </p:sp>
      <p:sp>
        <p:nvSpPr>
          <p:cNvPr id="3" name="Content Placeholder 2"/>
          <p:cNvSpPr>
            <a:spLocks noGrp="1"/>
          </p:cNvSpPr>
          <p:nvPr>
            <p:ph idx="1"/>
          </p:nvPr>
        </p:nvSpPr>
        <p:spPr>
          <a:xfrm>
            <a:off x="5879679" y="1465777"/>
            <a:ext cx="3264321" cy="2820473"/>
          </a:xfrm>
        </p:spPr>
        <p:txBody>
          <a:bodyPr>
            <a:normAutofit fontScale="62500" lnSpcReduction="20000"/>
          </a:bodyPr>
          <a:lstStyle/>
          <a:p>
            <a:pPr marL="0" indent="0" algn="just">
              <a:buNone/>
            </a:pPr>
            <a:r>
              <a:rPr lang="en-US" dirty="0" smtClean="0"/>
              <a:t>Pipelining, </a:t>
            </a:r>
            <a:r>
              <a:rPr lang="en-US" dirty="0"/>
              <a:t>a standard feature in RISC processors, is much like an assembly line. Because the processor works on different steps of the instruction at the same time, more instructions can be executed in a shorter period of time</a:t>
            </a:r>
            <a:r>
              <a:rPr lang="en-US" dirty="0" smtClean="0"/>
              <a:t>. </a:t>
            </a:r>
          </a:p>
          <a:p>
            <a:pPr marL="0" indent="0" algn="just">
              <a:buNone/>
            </a:pPr>
            <a:r>
              <a:rPr lang="en-US" dirty="0">
                <a:solidFill>
                  <a:srgbClr val="7030A0"/>
                </a:solidFill>
              </a:rPr>
              <a:t>C</a:t>
            </a:r>
            <a:r>
              <a:rPr lang="en-US" dirty="0" smtClean="0">
                <a:solidFill>
                  <a:srgbClr val="7030A0"/>
                </a:solidFill>
              </a:rPr>
              <a:t>PI = 1</a:t>
            </a:r>
          </a:p>
          <a:p>
            <a:pPr marL="0" indent="0" algn="just">
              <a:buNone/>
            </a:pPr>
            <a:endParaRPr lang="en-US" dirty="0"/>
          </a:p>
        </p:txBody>
      </p:sp>
      <p:pic>
        <p:nvPicPr>
          <p:cNvPr id="5" name="Picture 4"/>
          <p:cNvPicPr>
            <a:picLocks noChangeAspect="1"/>
          </p:cNvPicPr>
          <p:nvPr/>
        </p:nvPicPr>
        <p:blipFill>
          <a:blip r:embed="rId2"/>
          <a:stretch>
            <a:fillRect/>
          </a:stretch>
        </p:blipFill>
        <p:spPr>
          <a:xfrm>
            <a:off x="0" y="922232"/>
            <a:ext cx="5744451" cy="1477851"/>
          </a:xfrm>
          <a:prstGeom prst="rect">
            <a:avLst/>
          </a:prstGeom>
        </p:spPr>
      </p:pic>
      <p:graphicFrame>
        <p:nvGraphicFramePr>
          <p:cNvPr id="6" name="Table 5"/>
          <p:cNvGraphicFramePr>
            <a:graphicFrameLocks noGrp="1"/>
          </p:cNvGraphicFramePr>
          <p:nvPr>
            <p:extLst/>
          </p:nvPr>
        </p:nvGraphicFramePr>
        <p:xfrm>
          <a:off x="27604" y="2419402"/>
          <a:ext cx="5689244" cy="2468784"/>
        </p:xfrm>
        <a:graphic>
          <a:graphicData uri="http://schemas.openxmlformats.org/drawingml/2006/table">
            <a:tbl>
              <a:tblPr firstRow="1" bandRow="1">
                <a:tableStyleId>{5C22544A-7EE6-4342-B048-85BDC9FD1C3A}</a:tableStyleId>
              </a:tblPr>
              <a:tblGrid>
                <a:gridCol w="1696566"/>
                <a:gridCol w="448317"/>
                <a:gridCol w="448316"/>
                <a:gridCol w="492268"/>
                <a:gridCol w="518641"/>
                <a:gridCol w="509849"/>
                <a:gridCol w="571384"/>
                <a:gridCol w="492268"/>
                <a:gridCol w="511635"/>
              </a:tblGrid>
              <a:tr h="480048">
                <a:tc>
                  <a:txBody>
                    <a:bodyPr/>
                    <a:lstStyle/>
                    <a:p>
                      <a:r>
                        <a:rPr lang="en-US" sz="1400" dirty="0">
                          <a:solidFill>
                            <a:schemeClr val="tx1"/>
                          </a:solidFill>
                        </a:rPr>
                        <a:t>Instruction</a:t>
                      </a:r>
                      <a:r>
                        <a:rPr lang="en-US" sz="1400" dirty="0">
                          <a:solidFill>
                            <a:srgbClr val="FF0000"/>
                          </a:solidFill>
                        </a:rPr>
                        <a:t>\ </a:t>
                      </a:r>
                      <a:r>
                        <a:rPr lang="en-US" sz="1400" dirty="0" smtClean="0">
                          <a:solidFill>
                            <a:srgbClr val="FF0000"/>
                          </a:solidFill>
                        </a:rPr>
                        <a:t>clock cycles</a:t>
                      </a:r>
                      <a:endParaRPr lang="en-US" sz="1400" dirty="0">
                        <a:solidFill>
                          <a:srgbClr val="FF0000"/>
                        </a:solidFill>
                      </a:endParaRPr>
                    </a:p>
                  </a:txBody>
                  <a:tcPr marL="68580" marR="68580" marT="34284" marB="34284"/>
                </a:tc>
                <a:tc>
                  <a:txBody>
                    <a:bodyPr/>
                    <a:lstStyle/>
                    <a:p>
                      <a:r>
                        <a:rPr lang="en-US" sz="1400" dirty="0">
                          <a:solidFill>
                            <a:srgbClr val="FF0000"/>
                          </a:solidFill>
                        </a:rPr>
                        <a:t>1</a:t>
                      </a:r>
                    </a:p>
                  </a:txBody>
                  <a:tcPr marL="68580" marR="68580" marT="34284" marB="34284"/>
                </a:tc>
                <a:tc>
                  <a:txBody>
                    <a:bodyPr/>
                    <a:lstStyle/>
                    <a:p>
                      <a:r>
                        <a:rPr lang="en-US" sz="1400" dirty="0">
                          <a:solidFill>
                            <a:srgbClr val="FF0000"/>
                          </a:solidFill>
                        </a:rPr>
                        <a:t>2</a:t>
                      </a:r>
                    </a:p>
                  </a:txBody>
                  <a:tcPr marL="68580" marR="68580" marT="34284" marB="34284"/>
                </a:tc>
                <a:tc>
                  <a:txBody>
                    <a:bodyPr/>
                    <a:lstStyle/>
                    <a:p>
                      <a:r>
                        <a:rPr lang="en-US" sz="1400" dirty="0">
                          <a:solidFill>
                            <a:srgbClr val="FF0000"/>
                          </a:solidFill>
                        </a:rPr>
                        <a:t>3</a:t>
                      </a:r>
                    </a:p>
                  </a:txBody>
                  <a:tcPr marL="68580" marR="68580" marT="34284" marB="34284"/>
                </a:tc>
                <a:tc>
                  <a:txBody>
                    <a:bodyPr/>
                    <a:lstStyle/>
                    <a:p>
                      <a:r>
                        <a:rPr lang="en-US" sz="1400" dirty="0">
                          <a:solidFill>
                            <a:srgbClr val="FF0000"/>
                          </a:solidFill>
                        </a:rPr>
                        <a:t>4</a:t>
                      </a:r>
                    </a:p>
                  </a:txBody>
                  <a:tcPr marL="68580" marR="68580" marT="34284" marB="34284"/>
                </a:tc>
                <a:tc>
                  <a:txBody>
                    <a:bodyPr/>
                    <a:lstStyle/>
                    <a:p>
                      <a:r>
                        <a:rPr lang="en-US" sz="1400" dirty="0">
                          <a:solidFill>
                            <a:srgbClr val="FF0000"/>
                          </a:solidFill>
                        </a:rPr>
                        <a:t>5</a:t>
                      </a:r>
                    </a:p>
                  </a:txBody>
                  <a:tcPr marL="68580" marR="68580" marT="34284" marB="34284"/>
                </a:tc>
                <a:tc>
                  <a:txBody>
                    <a:bodyPr/>
                    <a:lstStyle/>
                    <a:p>
                      <a:r>
                        <a:rPr lang="en-US" sz="1400" dirty="0">
                          <a:solidFill>
                            <a:srgbClr val="FF0000"/>
                          </a:solidFill>
                        </a:rPr>
                        <a:t>6</a:t>
                      </a:r>
                    </a:p>
                  </a:txBody>
                  <a:tcPr marL="68580" marR="68580" marT="34284" marB="34284"/>
                </a:tc>
                <a:tc>
                  <a:txBody>
                    <a:bodyPr/>
                    <a:lstStyle/>
                    <a:p>
                      <a:r>
                        <a:rPr lang="en-US" sz="1400" dirty="0">
                          <a:solidFill>
                            <a:srgbClr val="FF0000"/>
                          </a:solidFill>
                        </a:rPr>
                        <a:t>7</a:t>
                      </a:r>
                    </a:p>
                  </a:txBody>
                  <a:tcPr marL="68580" marR="68580" marT="34284" marB="34284"/>
                </a:tc>
                <a:tc>
                  <a:txBody>
                    <a:bodyPr/>
                    <a:lstStyle/>
                    <a:p>
                      <a:r>
                        <a:rPr lang="en-US" sz="1400" dirty="0">
                          <a:solidFill>
                            <a:srgbClr val="FF0000"/>
                          </a:solidFill>
                        </a:rPr>
                        <a:t>8</a:t>
                      </a:r>
                    </a:p>
                  </a:txBody>
                  <a:tcPr marL="68580" marR="68580" marT="34284" marB="34284"/>
                </a:tc>
              </a:tr>
              <a:tr h="279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Instruction-1</a:t>
                      </a: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smtClean="0">
                          <a:solidFill>
                            <a:srgbClr val="FF0000"/>
                          </a:solidFill>
                        </a:rPr>
                        <a:t>EX</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MA</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WB</a:t>
                      </a:r>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r>
              <a:tr h="279209">
                <a:tc>
                  <a:txBody>
                    <a:bodyPr/>
                    <a:lstStyle/>
                    <a:p>
                      <a:r>
                        <a:rPr lang="en-US" sz="1400" dirty="0">
                          <a:solidFill>
                            <a:schemeClr val="tx1"/>
                          </a:solidFill>
                        </a:rPr>
                        <a:t>Instruction-2</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smtClean="0">
                          <a:solidFill>
                            <a:srgbClr val="FF0000"/>
                          </a:solidFill>
                        </a:rPr>
                        <a:t>EX</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MA</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WB</a:t>
                      </a:r>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r>
              <a:tr h="279209">
                <a:tc>
                  <a:txBody>
                    <a:bodyPr/>
                    <a:lstStyle/>
                    <a:p>
                      <a:r>
                        <a:rPr lang="en-US" sz="1400" dirty="0">
                          <a:solidFill>
                            <a:schemeClr val="tx1"/>
                          </a:solidFill>
                        </a:rPr>
                        <a:t>Instruction-3</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smtClean="0">
                          <a:solidFill>
                            <a:srgbClr val="FF0000"/>
                          </a:solidFill>
                        </a:rPr>
                        <a:t>EX</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MA</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WB</a:t>
                      </a:r>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r>
              <a:tr h="279209">
                <a:tc>
                  <a:txBody>
                    <a:bodyPr/>
                    <a:lstStyle/>
                    <a:p>
                      <a:r>
                        <a:rPr lang="en-US" sz="1400" dirty="0">
                          <a:solidFill>
                            <a:schemeClr val="tx1"/>
                          </a:solidFill>
                        </a:rPr>
                        <a:t>Instruction-4</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smtClean="0">
                          <a:solidFill>
                            <a:srgbClr val="FF0000"/>
                          </a:solidFill>
                        </a:rPr>
                        <a:t>EX</a:t>
                      </a:r>
                      <a:endParaRPr lang="en-US" sz="1400" dirty="0">
                        <a:solidFill>
                          <a:srgbClr val="FF0000"/>
                        </a:solidFill>
                      </a:endParaRPr>
                    </a:p>
                  </a:txBody>
                  <a:tcPr marL="68580" marR="68580" marT="34284" marB="34284">
                    <a:solidFill>
                      <a:schemeClr val="accent1"/>
                    </a:solidFill>
                  </a:tcPr>
                </a:tc>
                <a:tc>
                  <a:txBody>
                    <a:bodyPr/>
                    <a:lstStyle/>
                    <a:p>
                      <a:r>
                        <a:rPr lang="en-US" sz="1400" dirty="0" smtClean="0">
                          <a:solidFill>
                            <a:srgbClr val="FF0000"/>
                          </a:solidFill>
                        </a:rPr>
                        <a:t>MA</a:t>
                      </a:r>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r>
              <a:tr h="279209">
                <a:tc>
                  <a:txBody>
                    <a:bodyPr/>
                    <a:lstStyle/>
                    <a:p>
                      <a:r>
                        <a:rPr lang="en-US" sz="1400" dirty="0">
                          <a:solidFill>
                            <a:schemeClr val="tx1"/>
                          </a:solidFill>
                        </a:rPr>
                        <a:t>Instruction-5</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smtClean="0">
                          <a:solidFill>
                            <a:srgbClr val="FF0000"/>
                          </a:solidFill>
                        </a:rPr>
                        <a:t>EX</a:t>
                      </a:r>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r>
              <a:tr h="279209">
                <a:tc>
                  <a:txBody>
                    <a:bodyPr/>
                    <a:lstStyle/>
                    <a:p>
                      <a:r>
                        <a:rPr lang="en-US" sz="1400" dirty="0">
                          <a:solidFill>
                            <a:schemeClr val="tx1"/>
                          </a:solidFill>
                        </a:rPr>
                        <a:t>Instruction-6</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r>
              <a:tr h="279209">
                <a:tc>
                  <a:txBody>
                    <a:bodyPr/>
                    <a:lstStyle/>
                    <a:p>
                      <a:r>
                        <a:rPr lang="en-US" sz="1400" dirty="0">
                          <a:solidFill>
                            <a:schemeClr val="tx1"/>
                          </a:solidFill>
                        </a:rPr>
                        <a:t>Instruction-7</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r>
            </a:tbl>
          </a:graphicData>
        </a:graphic>
      </p:graphicFrame>
      <p:graphicFrame>
        <p:nvGraphicFramePr>
          <p:cNvPr id="8" name="Table 7"/>
          <p:cNvGraphicFramePr>
            <a:graphicFrameLocks noGrp="1"/>
          </p:cNvGraphicFramePr>
          <p:nvPr>
            <p:extLst/>
          </p:nvPr>
        </p:nvGraphicFramePr>
        <p:xfrm>
          <a:off x="9576" y="4903310"/>
          <a:ext cx="9031395" cy="977972"/>
        </p:xfrm>
        <a:graphic>
          <a:graphicData uri="http://schemas.openxmlformats.org/drawingml/2006/table">
            <a:tbl>
              <a:tblPr firstRow="1" firstCol="1" bandRow="1">
                <a:tableStyleId>{5C22544A-7EE6-4342-B048-85BDC9FD1C3A}</a:tableStyleId>
              </a:tblPr>
              <a:tblGrid>
                <a:gridCol w="1828977"/>
                <a:gridCol w="426034"/>
                <a:gridCol w="440003"/>
                <a:gridCol w="450479"/>
                <a:gridCol w="611114"/>
                <a:gridCol w="484526"/>
                <a:gridCol w="425161"/>
                <a:gridCol w="437383"/>
                <a:gridCol w="447859"/>
                <a:gridCol w="611114"/>
                <a:gridCol w="480161"/>
                <a:gridCol w="421669"/>
                <a:gridCol w="432145"/>
                <a:gridCol w="441749"/>
                <a:gridCol w="611114"/>
                <a:gridCol w="481907"/>
              </a:tblGrid>
              <a:tr h="244493">
                <a:tc>
                  <a:txBody>
                    <a:bodyPr/>
                    <a:lstStyle/>
                    <a:p>
                      <a:pPr marL="0" marR="0">
                        <a:lnSpc>
                          <a:spcPct val="107000"/>
                        </a:lnSpc>
                        <a:spcBef>
                          <a:spcPts val="0"/>
                        </a:spcBef>
                        <a:spcAft>
                          <a:spcPts val="0"/>
                        </a:spcAft>
                      </a:pPr>
                      <a:r>
                        <a:rPr lang="en-US" sz="1200" dirty="0">
                          <a:solidFill>
                            <a:schemeClr val="tx1"/>
                          </a:solidFill>
                          <a:effectLst/>
                        </a:rPr>
                        <a:t>Instruction/Clock cycles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 </a:t>
                      </a:r>
                      <a:r>
                        <a:rPr lang="en-US" sz="1200" dirty="0" smtClean="0">
                          <a:solidFill>
                            <a:schemeClr val="tx1"/>
                          </a:solidFill>
                          <a:effectLst/>
                        </a:rPr>
                        <a:t>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8</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9</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10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11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12</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13</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14</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smtClean="0">
                          <a:solidFill>
                            <a:schemeClr val="tx1"/>
                          </a:solidFill>
                          <a:effectLst/>
                        </a:rPr>
                        <a:t>15</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r>
              <a:tr h="244493">
                <a:tc>
                  <a:txBody>
                    <a:bodyPr/>
                    <a:lstStyle/>
                    <a:p>
                      <a:pPr marL="0" marR="0">
                        <a:lnSpc>
                          <a:spcPct val="107000"/>
                        </a:lnSpc>
                        <a:spcBef>
                          <a:spcPts val="0"/>
                        </a:spcBef>
                        <a:spcAft>
                          <a:spcPts val="0"/>
                        </a:spcAft>
                      </a:pPr>
                      <a:r>
                        <a:rPr lang="en-US" sz="1200" dirty="0">
                          <a:solidFill>
                            <a:schemeClr val="tx1"/>
                          </a:solidFill>
                          <a:effectLst/>
                        </a:rPr>
                        <a:t>Instruction-1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IF</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ID</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EX</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MEM</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WB</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r>
              <a:tr h="244493">
                <a:tc>
                  <a:txBody>
                    <a:bodyPr/>
                    <a:lstStyle/>
                    <a:p>
                      <a:pPr marL="0" marR="0">
                        <a:lnSpc>
                          <a:spcPct val="107000"/>
                        </a:lnSpc>
                        <a:spcBef>
                          <a:spcPts val="0"/>
                        </a:spcBef>
                        <a:spcAft>
                          <a:spcPts val="0"/>
                        </a:spcAft>
                      </a:pPr>
                      <a:r>
                        <a:rPr lang="en-US" sz="1200" dirty="0">
                          <a:solidFill>
                            <a:schemeClr val="tx1"/>
                          </a:solidFill>
                          <a:effectLst/>
                        </a:rPr>
                        <a:t>Instruction-2</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IF</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ID</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EX</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MEM</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WB</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r>
              <a:tr h="244493">
                <a:tc>
                  <a:txBody>
                    <a:bodyPr/>
                    <a:lstStyle/>
                    <a:p>
                      <a:pPr marL="0" marR="0">
                        <a:lnSpc>
                          <a:spcPct val="107000"/>
                        </a:lnSpc>
                        <a:spcBef>
                          <a:spcPts val="0"/>
                        </a:spcBef>
                        <a:spcAft>
                          <a:spcPts val="0"/>
                        </a:spcAft>
                      </a:pPr>
                      <a:r>
                        <a:rPr lang="en-US" sz="1200" dirty="0">
                          <a:solidFill>
                            <a:schemeClr val="tx1"/>
                          </a:solidFill>
                          <a:effectLst/>
                        </a:rPr>
                        <a:t>Instruction-3</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IF</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ID</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EX</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MEM</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WB</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r>
            </a:tbl>
          </a:graphicData>
        </a:graphic>
      </p:graphicFrame>
      <p:sp>
        <p:nvSpPr>
          <p:cNvPr id="9" name="Title 1"/>
          <p:cNvSpPr txBox="1">
            <a:spLocks/>
          </p:cNvSpPr>
          <p:nvPr/>
        </p:nvSpPr>
        <p:spPr>
          <a:xfrm>
            <a:off x="5879679" y="4543407"/>
            <a:ext cx="3093676" cy="305705"/>
          </a:xfrm>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FF0000"/>
                </a:solidFill>
              </a:rPr>
              <a:t>Non-pipelined processor </a:t>
            </a:r>
            <a:r>
              <a:rPr lang="en-US" sz="1800" b="1" dirty="0"/>
              <a:t>(CPI = 5)</a:t>
            </a:r>
            <a:endParaRPr lang="en-US" sz="1800" dirty="0"/>
          </a:p>
        </p:txBody>
      </p:sp>
    </p:spTree>
    <p:extLst>
      <p:ext uri="{BB962C8B-B14F-4D97-AF65-F5344CB8AC3E}">
        <p14:creationId xmlns:p14="http://schemas.microsoft.com/office/powerpoint/2010/main" val="209748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Common RISC Simplifications</a:t>
            </a:r>
            <a:endParaRPr lang="en-US" dirty="0">
              <a:solidFill>
                <a:schemeClr val="accent1"/>
              </a:solidFill>
            </a:endParaRPr>
          </a:p>
        </p:txBody>
      </p:sp>
      <p:sp>
        <p:nvSpPr>
          <p:cNvPr id="3" name="Content Placeholder 2"/>
          <p:cNvSpPr>
            <a:spLocks noGrp="1"/>
          </p:cNvSpPr>
          <p:nvPr>
            <p:ph idx="1"/>
          </p:nvPr>
        </p:nvSpPr>
        <p:spPr>
          <a:xfrm>
            <a:off x="457200" y="1600200"/>
            <a:ext cx="8229600" cy="4936067"/>
          </a:xfrm>
        </p:spPr>
        <p:txBody>
          <a:bodyPr>
            <a:normAutofit lnSpcReduction="10000"/>
          </a:bodyPr>
          <a:lstStyle/>
          <a:p>
            <a:r>
              <a:rPr lang="en-US" sz="2800" b="1" dirty="0" smtClean="0"/>
              <a:t>Fixed instruction length:</a:t>
            </a:r>
            <a:r>
              <a:rPr lang="en-US" sz="2800" dirty="0" smtClean="0"/>
              <a:t/>
            </a:r>
            <a:br>
              <a:rPr lang="en-US" sz="2800" dirty="0" smtClean="0"/>
            </a:br>
            <a:r>
              <a:rPr lang="en-US" sz="2800" dirty="0" smtClean="0"/>
              <a:t>Simplifies fetching instructions from memory</a:t>
            </a:r>
          </a:p>
          <a:p>
            <a:r>
              <a:rPr lang="en-US" sz="2800" b="1" dirty="0" smtClean="0"/>
              <a:t>Simplified addressing modes:</a:t>
            </a:r>
            <a:r>
              <a:rPr lang="en-US" sz="2800" dirty="0" smtClean="0"/>
              <a:t/>
            </a:r>
            <a:br>
              <a:rPr lang="en-US" sz="2800" dirty="0" smtClean="0"/>
            </a:br>
            <a:r>
              <a:rPr lang="en-US" sz="2800" dirty="0" smtClean="0"/>
              <a:t>Simplifies fetching operands from memory</a:t>
            </a:r>
          </a:p>
          <a:p>
            <a:r>
              <a:rPr lang="en-US" sz="2800" b="1" dirty="0" smtClean="0"/>
              <a:t>Few and simple instructions in the instruction set:</a:t>
            </a:r>
            <a:r>
              <a:rPr lang="en-US" sz="2800" dirty="0" smtClean="0"/>
              <a:t/>
            </a:r>
            <a:br>
              <a:rPr lang="en-US" sz="2800" dirty="0" smtClean="0"/>
            </a:br>
            <a:r>
              <a:rPr lang="en-US" sz="2800" dirty="0" smtClean="0"/>
              <a:t>Simplifies instruction execution</a:t>
            </a:r>
          </a:p>
          <a:p>
            <a:r>
              <a:rPr lang="en-US" sz="2800" b="1" dirty="0" smtClean="0"/>
              <a:t>Minimize memory access instructions (load/store):</a:t>
            </a:r>
            <a:br>
              <a:rPr lang="en-US" sz="2800" b="1" dirty="0" smtClean="0"/>
            </a:br>
            <a:r>
              <a:rPr lang="en-US" sz="2800" dirty="0" smtClean="0"/>
              <a:t>Simplifies necessary hardware for memory access</a:t>
            </a:r>
          </a:p>
          <a:p>
            <a:r>
              <a:rPr lang="en-US" sz="2800" b="1" dirty="0" smtClean="0"/>
              <a:t>Let compiler do heavy lifting:</a:t>
            </a:r>
            <a:br>
              <a:rPr lang="en-US" sz="2800" b="1" dirty="0" smtClean="0"/>
            </a:br>
            <a:r>
              <a:rPr lang="en-US" sz="2800" dirty="0" smtClean="0"/>
              <a:t>Breaks complex statements into multiple assembly instructions</a:t>
            </a:r>
            <a:endParaRPr lang="en-US" sz="2800" b="1" dirty="0" smtClean="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3926282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5296"/>
          </a:xfrm>
        </p:spPr>
        <p:txBody>
          <a:bodyPr>
            <a:normAutofit fontScale="90000"/>
          </a:bodyPr>
          <a:lstStyle/>
          <a:p>
            <a:r>
              <a:rPr lang="en-US" dirty="0" smtClean="0"/>
              <a:t>MIPS </a:t>
            </a:r>
            <a:br>
              <a:rPr lang="en-US" dirty="0" smtClean="0"/>
            </a:br>
            <a:r>
              <a:rPr lang="en-US" sz="2700" dirty="0" smtClean="0"/>
              <a:t>(</a:t>
            </a:r>
            <a:r>
              <a:rPr lang="en-US" sz="2700" b="1" dirty="0">
                <a:solidFill>
                  <a:srgbClr val="FF0000"/>
                </a:solidFill>
              </a:rPr>
              <a:t>Microprocessor without Interlocked Pipeline </a:t>
            </a:r>
            <a:r>
              <a:rPr lang="en-US" sz="2700" b="1" dirty="0" smtClean="0">
                <a:solidFill>
                  <a:srgbClr val="FF0000"/>
                </a:solidFill>
              </a:rPr>
              <a:t>Stages</a:t>
            </a:r>
            <a:r>
              <a:rPr lang="en-US" sz="2700" b="1" dirty="0" smtClean="0"/>
              <a:t>)</a:t>
            </a:r>
            <a:r>
              <a:rPr lang="en-US" sz="2700" dirty="0" smtClean="0"/>
              <a:t> </a:t>
            </a:r>
            <a:endParaRPr lang="en-US" sz="2700" dirty="0"/>
          </a:p>
        </p:txBody>
      </p:sp>
      <p:sp>
        <p:nvSpPr>
          <p:cNvPr id="3" name="Content Placeholder 2"/>
          <p:cNvSpPr>
            <a:spLocks noGrp="1"/>
          </p:cNvSpPr>
          <p:nvPr>
            <p:ph idx="1"/>
          </p:nvPr>
        </p:nvSpPr>
        <p:spPr>
          <a:xfrm>
            <a:off x="614148" y="1050878"/>
            <a:ext cx="8270543" cy="5525661"/>
          </a:xfrm>
        </p:spPr>
        <p:txBody>
          <a:bodyPr>
            <a:normAutofit fontScale="70000" lnSpcReduction="20000"/>
          </a:bodyPr>
          <a:lstStyle/>
          <a:p>
            <a:pPr algn="just">
              <a:lnSpc>
                <a:spcPct val="110000"/>
              </a:lnSpc>
            </a:pPr>
            <a:r>
              <a:rPr lang="en-US" dirty="0"/>
              <a:t>MIPS, an acronym for Microprocessor </a:t>
            </a:r>
            <a:r>
              <a:rPr lang="en-US" b="1" dirty="0"/>
              <a:t>without Interlocked Pipeline Stages</a:t>
            </a:r>
            <a:r>
              <a:rPr lang="en-US" dirty="0"/>
              <a:t>, was a research project conducted by John L. Hennessy at Stanford University between 1981 and 1984. </a:t>
            </a:r>
            <a:endParaRPr lang="en-US" dirty="0" smtClean="0"/>
          </a:p>
          <a:p>
            <a:pPr algn="just">
              <a:lnSpc>
                <a:spcPct val="110000"/>
              </a:lnSpc>
            </a:pPr>
            <a:r>
              <a:rPr lang="en-US" dirty="0" smtClean="0"/>
              <a:t>MIPS is </a:t>
            </a:r>
            <a:r>
              <a:rPr lang="en-US" dirty="0"/>
              <a:t>a </a:t>
            </a:r>
            <a:r>
              <a:rPr lang="en-US" dirty="0">
                <a:solidFill>
                  <a:srgbClr val="FF0000"/>
                </a:solidFill>
              </a:rPr>
              <a:t>reduced instruction set computer </a:t>
            </a:r>
            <a:r>
              <a:rPr lang="en-US" dirty="0"/>
              <a:t>(RISC) instruction set </a:t>
            </a:r>
            <a:r>
              <a:rPr lang="en-US" i="1" dirty="0"/>
              <a:t>architecture</a:t>
            </a:r>
            <a:r>
              <a:rPr lang="en-US" dirty="0"/>
              <a:t> (ISA)</a:t>
            </a:r>
            <a:endParaRPr lang="en-US" dirty="0" smtClean="0"/>
          </a:p>
          <a:p>
            <a:pPr algn="just">
              <a:lnSpc>
                <a:spcPct val="110000"/>
              </a:lnSpc>
            </a:pPr>
            <a:r>
              <a:rPr lang="en-US" dirty="0" smtClean="0"/>
              <a:t>In </a:t>
            </a:r>
            <a:r>
              <a:rPr lang="en-US" dirty="0"/>
              <a:t>1985, MIPS Computer </a:t>
            </a:r>
            <a:r>
              <a:rPr lang="en-US" dirty="0" smtClean="0"/>
              <a:t>Systems (</a:t>
            </a:r>
            <a:r>
              <a:rPr lang="en-US" dirty="0"/>
              <a:t>now </a:t>
            </a:r>
            <a:r>
              <a:rPr lang="en-US" dirty="0">
                <a:hlinkClick r:id="rId2" tooltip="MIPS Technologies"/>
              </a:rPr>
              <a:t>MIPS Technologies</a:t>
            </a:r>
            <a:r>
              <a:rPr lang="en-US" dirty="0"/>
              <a:t>, based in the United </a:t>
            </a:r>
            <a:r>
              <a:rPr lang="en-US" dirty="0" smtClean="0"/>
              <a:t>States) </a:t>
            </a:r>
            <a:r>
              <a:rPr lang="en-US" dirty="0"/>
              <a:t>announced a new </a:t>
            </a:r>
            <a:r>
              <a:rPr lang="en-US" dirty="0">
                <a:hlinkClick r:id="rId3" tooltip="Instruction set architecture"/>
              </a:rPr>
              <a:t>instruction set architecture</a:t>
            </a:r>
            <a:r>
              <a:rPr lang="en-US" dirty="0"/>
              <a:t> </a:t>
            </a:r>
            <a:r>
              <a:rPr lang="en-US" dirty="0" smtClean="0"/>
              <a:t>(ISA) </a:t>
            </a:r>
            <a:r>
              <a:rPr lang="en-US" dirty="0"/>
              <a:t>also called MIPS, and its first implementation, the R2000 microprocessor</a:t>
            </a:r>
            <a:r>
              <a:rPr lang="en-US" dirty="0" smtClean="0"/>
              <a:t>.</a:t>
            </a:r>
            <a:endParaRPr lang="en-US" b="1" dirty="0" smtClean="0"/>
          </a:p>
          <a:p>
            <a:pPr algn="just">
              <a:lnSpc>
                <a:spcPct val="110000"/>
              </a:lnSpc>
            </a:pPr>
            <a:r>
              <a:rPr lang="en-US" dirty="0"/>
              <a:t>The </a:t>
            </a:r>
            <a:r>
              <a:rPr lang="en-US" b="1" dirty="0"/>
              <a:t>R2000</a:t>
            </a:r>
            <a:r>
              <a:rPr lang="en-US" dirty="0"/>
              <a:t> is a </a:t>
            </a:r>
            <a:r>
              <a:rPr lang="en-US" dirty="0">
                <a:hlinkClick r:id="rId4" tooltip="32-bit"/>
              </a:rPr>
              <a:t>32-bit</a:t>
            </a:r>
            <a:r>
              <a:rPr lang="en-US" dirty="0"/>
              <a:t> </a:t>
            </a:r>
            <a:r>
              <a:rPr lang="en-US" dirty="0">
                <a:hlinkClick r:id="rId5" tooltip="Microprocessor"/>
              </a:rPr>
              <a:t>microprocessor</a:t>
            </a:r>
            <a:r>
              <a:rPr lang="en-US" dirty="0"/>
              <a:t> chip set </a:t>
            </a:r>
            <a:r>
              <a:rPr lang="en-US" dirty="0" smtClean="0"/>
              <a:t>that </a:t>
            </a:r>
            <a:r>
              <a:rPr lang="en-US" dirty="0"/>
              <a:t>implemented the </a:t>
            </a:r>
            <a:r>
              <a:rPr lang="en-US" dirty="0">
                <a:hlinkClick r:id="rId6" tooltip="MIPS I"/>
              </a:rPr>
              <a:t>MIPS I</a:t>
            </a:r>
            <a:r>
              <a:rPr lang="en-US" dirty="0"/>
              <a:t> </a:t>
            </a:r>
            <a:r>
              <a:rPr lang="en-US" dirty="0">
                <a:hlinkClick r:id="rId3" tooltip="Instruction set architecture"/>
              </a:rPr>
              <a:t>instruction set architecture</a:t>
            </a:r>
            <a:r>
              <a:rPr lang="en-US" dirty="0"/>
              <a:t> (ISA). </a:t>
            </a:r>
            <a:endParaRPr lang="en-US" dirty="0" smtClean="0"/>
          </a:p>
          <a:p>
            <a:pPr algn="just">
              <a:lnSpc>
                <a:spcPct val="110000"/>
              </a:lnSpc>
            </a:pPr>
            <a:r>
              <a:rPr lang="en-US" dirty="0"/>
              <a:t>A fixed-length, regularly encoded instruction set and uses a load/store data model –Used by NEC, Cisco, Silicon Graphics, Sony, </a:t>
            </a:r>
            <a:r>
              <a:rPr lang="en-US" dirty="0" smtClean="0"/>
              <a:t>Nintendo.</a:t>
            </a:r>
          </a:p>
          <a:p>
            <a:pPr>
              <a:lnSpc>
                <a:spcPct val="110000"/>
              </a:lnSpc>
            </a:pPr>
            <a:r>
              <a:rPr lang="en-US" b="1" dirty="0" smtClean="0"/>
              <a:t>R2000</a:t>
            </a:r>
            <a:r>
              <a:rPr lang="en-US" dirty="0" smtClean="0"/>
              <a:t> </a:t>
            </a:r>
            <a:r>
              <a:rPr lang="en-US" dirty="0"/>
              <a:t>was used in the </a:t>
            </a:r>
            <a:r>
              <a:rPr lang="en-US" dirty="0" smtClean="0"/>
              <a:t>DEC station </a:t>
            </a:r>
            <a:r>
              <a:rPr lang="en-US" dirty="0"/>
              <a:t>2100 and </a:t>
            </a:r>
            <a:r>
              <a:rPr lang="en-US" dirty="0" smtClean="0"/>
              <a:t>DEC station </a:t>
            </a:r>
            <a:r>
              <a:rPr lang="en-US" dirty="0"/>
              <a:t>3100 as well as several others</a:t>
            </a:r>
            <a:r>
              <a:rPr lang="en-US" dirty="0" smtClean="0"/>
              <a:t>.</a:t>
            </a:r>
          </a:p>
        </p:txBody>
      </p:sp>
    </p:spTree>
    <p:extLst>
      <p:ext uri="{BB962C8B-B14F-4D97-AF65-F5344CB8AC3E}">
        <p14:creationId xmlns:p14="http://schemas.microsoft.com/office/powerpoint/2010/main" val="379658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25" y="937911"/>
            <a:ext cx="8780171" cy="759686"/>
          </a:xfrm>
        </p:spPr>
        <p:txBody>
          <a:bodyPr>
            <a:normAutofit/>
          </a:bodyPr>
          <a:lstStyle/>
          <a:p>
            <a:pPr lvl="0"/>
            <a:r>
              <a:rPr lang="en-US" altLang="en-US" sz="2100" dirty="0">
                <a:latin typeface="Times New Roman" panose="02020603050405020304" pitchFamily="18" charset="0"/>
                <a:cs typeface="Times New Roman" panose="02020603050405020304" pitchFamily="18" charset="0"/>
              </a:rPr>
              <a:t>The instruction set consists of </a:t>
            </a:r>
            <a:r>
              <a:rPr lang="en-US" sz="2100" dirty="0">
                <a:latin typeface="Times New Roman" panose="02020603050405020304" pitchFamily="18" charset="0"/>
                <a:cs typeface="Times New Roman" panose="02020603050405020304" pitchFamily="18" charset="0"/>
              </a:rPr>
              <a:t>about 111 total instructions. </a:t>
            </a:r>
            <a:r>
              <a:rPr lang="en-US" sz="2100" dirty="0" smtClean="0">
                <a:latin typeface="Times New Roman" panose="02020603050405020304" pitchFamily="18" charset="0"/>
                <a:cs typeface="Times New Roman" panose="02020603050405020304" pitchFamily="18" charset="0"/>
              </a:rPr>
              <a:t/>
            </a:r>
            <a:br>
              <a:rPr lang="en-US" sz="2100" dirty="0" smtClean="0">
                <a:latin typeface="Times New Roman" panose="02020603050405020304" pitchFamily="18" charset="0"/>
                <a:cs typeface="Times New Roman" panose="02020603050405020304" pitchFamily="18" charset="0"/>
              </a:rPr>
            </a:br>
            <a:r>
              <a:rPr lang="en-US" sz="2100" dirty="0" smtClean="0">
                <a:latin typeface="Times New Roman" panose="02020603050405020304" pitchFamily="18" charset="0"/>
                <a:cs typeface="Times New Roman" panose="02020603050405020304" pitchFamily="18" charset="0"/>
              </a:rPr>
              <a:t>A</a:t>
            </a:r>
            <a:r>
              <a:rPr lang="en-US" altLang="en-US" sz="2100" dirty="0" smtClean="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variety of basic instructions, including:</a:t>
            </a:r>
            <a:endParaRPr lang="en-US" sz="21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569891" y="1849979"/>
            <a:ext cx="8393805"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21 arithmetic instructions (+, -, *, /, %)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8 logic instructions (&amp;, |, ~)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8 bit manipulation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12 comparison instructions (&gt;, &lt;, =, &gt;=, &lt;=, ¬)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25 branch/jump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15 load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10 store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8 move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4 miscellaneous instructions </a:t>
            </a:r>
            <a:endParaRPr lang="en-US" altLang="en-US" sz="1800" dirty="0"/>
          </a:p>
          <a:p>
            <a:pPr marL="0" indent="0" defTabSz="685800" eaLnBrk="0" fontAlgn="base" hangingPunct="0">
              <a:spcBef>
                <a:spcPct val="0"/>
              </a:spcBef>
              <a:spcAft>
                <a:spcPct val="0"/>
              </a:spcAft>
              <a:buNone/>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14218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9" y="1209306"/>
            <a:ext cx="4897597" cy="2613305"/>
          </a:xfrm>
          <a:prstGeom prst="rect">
            <a:avLst/>
          </a:prstGeom>
        </p:spPr>
      </p:pic>
      <p:sp>
        <p:nvSpPr>
          <p:cNvPr id="6" name="Content Placeholder 2"/>
          <p:cNvSpPr>
            <a:spLocks noGrp="1"/>
          </p:cNvSpPr>
          <p:nvPr>
            <p:ph idx="1"/>
          </p:nvPr>
        </p:nvSpPr>
        <p:spPr>
          <a:xfrm>
            <a:off x="5235262" y="1083736"/>
            <a:ext cx="3815366" cy="3123983"/>
          </a:xfrm>
        </p:spPr>
        <p:txBody>
          <a:bodyPr>
            <a:normAutofit fontScale="70000" lnSpcReduction="20000"/>
          </a:bodyPr>
          <a:lstStyle/>
          <a:p>
            <a:r>
              <a:rPr lang="en-US" sz="1800" dirty="0"/>
              <a:t>Instruction cycle of MIPS processor was subdivided into </a:t>
            </a:r>
            <a:r>
              <a:rPr lang="en-US" sz="1800" b="1" u="sng" dirty="0">
                <a:solidFill>
                  <a:srgbClr val="FF0000"/>
                </a:solidFill>
              </a:rPr>
              <a:t>five stages</a:t>
            </a:r>
            <a:r>
              <a:rPr lang="en-US" sz="1800" dirty="0"/>
              <a:t>:</a:t>
            </a:r>
            <a:r>
              <a:rPr lang="en-US" dirty="0" smtClean="0"/>
              <a:t> </a:t>
            </a:r>
          </a:p>
          <a:p>
            <a:r>
              <a:rPr lang="en-US" b="1" dirty="0" smtClean="0"/>
              <a:t>Instruction Fetch </a:t>
            </a:r>
            <a:r>
              <a:rPr lang="en-US" b="1" dirty="0"/>
              <a:t>(IF</a:t>
            </a:r>
            <a:r>
              <a:rPr lang="en-US" b="1" dirty="0" smtClean="0"/>
              <a:t>) </a:t>
            </a:r>
          </a:p>
          <a:p>
            <a:r>
              <a:rPr lang="en-US" b="1" dirty="0" smtClean="0"/>
              <a:t>Instruction </a:t>
            </a:r>
            <a:r>
              <a:rPr lang="en-US" b="1" dirty="0"/>
              <a:t>Decode (ID</a:t>
            </a:r>
            <a:r>
              <a:rPr lang="en-US" b="1" dirty="0" smtClean="0"/>
              <a:t>) and Register Read </a:t>
            </a:r>
          </a:p>
          <a:p>
            <a:r>
              <a:rPr lang="en-US" b="1" dirty="0" smtClean="0"/>
              <a:t>Execution </a:t>
            </a:r>
            <a:r>
              <a:rPr lang="en-US" b="1" dirty="0"/>
              <a:t>(EXE</a:t>
            </a:r>
            <a:r>
              <a:rPr lang="en-US" b="1" dirty="0" smtClean="0"/>
              <a:t>) </a:t>
            </a:r>
          </a:p>
          <a:p>
            <a:r>
              <a:rPr lang="en-US" b="1" dirty="0" smtClean="0"/>
              <a:t>Memory read/write(MEM)</a:t>
            </a:r>
          </a:p>
          <a:p>
            <a:r>
              <a:rPr lang="en-US" b="1" dirty="0" smtClean="0"/>
              <a:t>Write </a:t>
            </a:r>
            <a:r>
              <a:rPr lang="en-US" b="1" dirty="0"/>
              <a:t>Back </a:t>
            </a:r>
            <a:r>
              <a:rPr lang="en-US" dirty="0" smtClean="0"/>
              <a:t>result </a:t>
            </a:r>
            <a:r>
              <a:rPr lang="en-US" b="1" dirty="0" smtClean="0"/>
              <a:t>(WB) </a:t>
            </a:r>
            <a:r>
              <a:rPr lang="en-US" dirty="0" smtClean="0"/>
              <a:t>to</a:t>
            </a:r>
            <a:r>
              <a:rPr lang="en-US" b="1" dirty="0" smtClean="0"/>
              <a:t> </a:t>
            </a:r>
            <a:r>
              <a:rPr lang="en-US" dirty="0" smtClean="0"/>
              <a:t>Registers</a:t>
            </a:r>
            <a:endParaRPr lang="en-US" dirty="0"/>
          </a:p>
        </p:txBody>
      </p:sp>
      <p:pic>
        <p:nvPicPr>
          <p:cNvPr id="8" name="Picture 7"/>
          <p:cNvPicPr>
            <a:picLocks noChangeAspect="1"/>
          </p:cNvPicPr>
          <p:nvPr/>
        </p:nvPicPr>
        <p:blipFill>
          <a:blip r:embed="rId3"/>
          <a:stretch>
            <a:fillRect/>
          </a:stretch>
        </p:blipFill>
        <p:spPr>
          <a:xfrm>
            <a:off x="152585" y="4207720"/>
            <a:ext cx="6636544" cy="1707356"/>
          </a:xfrm>
          <a:prstGeom prst="rect">
            <a:avLst/>
          </a:prstGeom>
        </p:spPr>
      </p:pic>
    </p:spTree>
    <p:extLst>
      <p:ext uri="{BB962C8B-B14F-4D97-AF65-F5344CB8AC3E}">
        <p14:creationId xmlns:p14="http://schemas.microsoft.com/office/powerpoint/2010/main" val="74203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mtClean="0"/>
              <a:t>Instruction Execution</a:t>
            </a:r>
            <a:endParaRPr lang="en-AU" altLang="en-US" smtClean="0"/>
          </a:p>
        </p:txBody>
      </p:sp>
      <p:sp>
        <p:nvSpPr>
          <p:cNvPr id="18436" name="Rectangle 3"/>
          <p:cNvSpPr>
            <a:spLocks noGrp="1" noChangeArrowheads="1"/>
          </p:cNvSpPr>
          <p:nvPr>
            <p:ph type="body" idx="1"/>
          </p:nvPr>
        </p:nvSpPr>
        <p:spPr/>
        <p:txBody>
          <a:bodyPr/>
          <a:lstStyle/>
          <a:p>
            <a:pPr eaLnBrk="1" hangingPunct="1"/>
            <a:r>
              <a:rPr lang="en-US" altLang="en-US" sz="2800" dirty="0" smtClean="0"/>
              <a:t>PC </a:t>
            </a:r>
            <a:r>
              <a:rPr lang="en-US" altLang="en-US" sz="2800" dirty="0" smtClean="0">
                <a:sym typeface="Symbol" panose="05050102010706020507" pitchFamily="18" charset="2"/>
              </a:rPr>
              <a:t> instruction memory, fetch instruction</a:t>
            </a:r>
          </a:p>
          <a:p>
            <a:pPr eaLnBrk="1" hangingPunct="1"/>
            <a:r>
              <a:rPr lang="en-US" altLang="en-US" sz="2800" dirty="0" smtClean="0">
                <a:sym typeface="Symbol" panose="05050102010706020507" pitchFamily="18" charset="2"/>
              </a:rPr>
              <a:t>Register numbers</a:t>
            </a:r>
            <a:r>
              <a:rPr lang="en-US" altLang="en-US" sz="2800" dirty="0" smtClean="0"/>
              <a:t> </a:t>
            </a:r>
            <a:r>
              <a:rPr lang="en-US" altLang="en-US" sz="2800" dirty="0" smtClean="0">
                <a:sym typeface="Symbol" panose="05050102010706020507" pitchFamily="18" charset="2"/>
              </a:rPr>
              <a:t> register file, read registers</a:t>
            </a:r>
          </a:p>
          <a:p>
            <a:pPr eaLnBrk="1" hangingPunct="1"/>
            <a:r>
              <a:rPr lang="en-US" altLang="en-US" sz="2800" dirty="0" smtClean="0">
                <a:sym typeface="Symbol" panose="05050102010706020507" pitchFamily="18" charset="2"/>
              </a:rPr>
              <a:t>Depending on instruction class</a:t>
            </a:r>
          </a:p>
          <a:p>
            <a:pPr lvl="1" eaLnBrk="1" hangingPunct="1"/>
            <a:r>
              <a:rPr lang="en-US" altLang="en-US" sz="2400" dirty="0" smtClean="0">
                <a:sym typeface="Symbol" panose="05050102010706020507" pitchFamily="18" charset="2"/>
              </a:rPr>
              <a:t>Use ALU to calculate</a:t>
            </a:r>
          </a:p>
          <a:p>
            <a:pPr lvl="2" eaLnBrk="1" hangingPunct="1"/>
            <a:r>
              <a:rPr lang="en-US" altLang="en-US" sz="2000" dirty="0" smtClean="0">
                <a:sym typeface="Symbol" panose="05050102010706020507" pitchFamily="18" charset="2"/>
              </a:rPr>
              <a:t>Arithmetic result</a:t>
            </a:r>
          </a:p>
          <a:p>
            <a:pPr lvl="2" eaLnBrk="1" hangingPunct="1"/>
            <a:r>
              <a:rPr lang="en-US" altLang="en-US" sz="2000" dirty="0" smtClean="0">
                <a:sym typeface="Symbol" panose="05050102010706020507" pitchFamily="18" charset="2"/>
              </a:rPr>
              <a:t>Memory address for load/store</a:t>
            </a:r>
          </a:p>
          <a:p>
            <a:pPr lvl="2" eaLnBrk="1" hangingPunct="1"/>
            <a:r>
              <a:rPr lang="en-US" altLang="en-US" sz="2000" dirty="0" smtClean="0">
                <a:sym typeface="Symbol" panose="05050102010706020507" pitchFamily="18" charset="2"/>
              </a:rPr>
              <a:t>Branch target address</a:t>
            </a:r>
          </a:p>
          <a:p>
            <a:pPr lvl="1" eaLnBrk="1" hangingPunct="1"/>
            <a:r>
              <a:rPr lang="en-US" altLang="en-US" sz="2400" dirty="0" smtClean="0">
                <a:sym typeface="Symbol" panose="05050102010706020507" pitchFamily="18" charset="2"/>
              </a:rPr>
              <a:t>Access data memory for load/store</a:t>
            </a:r>
          </a:p>
          <a:p>
            <a:pPr lvl="1" eaLnBrk="1" hangingPunct="1"/>
            <a:r>
              <a:rPr lang="en-US" altLang="en-US" sz="2400" dirty="0" smtClean="0">
                <a:sym typeface="Symbol" panose="05050102010706020507" pitchFamily="18" charset="2"/>
              </a:rPr>
              <a:t>PC  target address or PC + 4</a:t>
            </a:r>
          </a:p>
        </p:txBody>
      </p:sp>
    </p:spTree>
    <p:extLst>
      <p:ext uri="{BB962C8B-B14F-4D97-AF65-F5344CB8AC3E}">
        <p14:creationId xmlns:p14="http://schemas.microsoft.com/office/powerpoint/2010/main" val="2856063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28850" y="2634016"/>
            <a:ext cx="6287859" cy="4053387"/>
          </a:xfrm>
          <a:prstGeom prst="rect">
            <a:avLst/>
          </a:prstGeom>
        </p:spPr>
      </p:pic>
      <p:pic>
        <p:nvPicPr>
          <p:cNvPr id="5" name="Picture 4"/>
          <p:cNvPicPr>
            <a:picLocks noChangeAspect="1"/>
          </p:cNvPicPr>
          <p:nvPr/>
        </p:nvPicPr>
        <p:blipFill>
          <a:blip r:embed="rId3"/>
          <a:stretch>
            <a:fillRect/>
          </a:stretch>
        </p:blipFill>
        <p:spPr>
          <a:xfrm>
            <a:off x="3672813" y="0"/>
            <a:ext cx="3915344" cy="2403877"/>
          </a:xfrm>
          <a:prstGeom prst="rect">
            <a:avLst/>
          </a:prstGeom>
        </p:spPr>
      </p:pic>
      <p:pic>
        <p:nvPicPr>
          <p:cNvPr id="10" name="Picture 9"/>
          <p:cNvPicPr>
            <a:picLocks noChangeAspect="1"/>
          </p:cNvPicPr>
          <p:nvPr/>
        </p:nvPicPr>
        <p:blipFill>
          <a:blip r:embed="rId4"/>
          <a:stretch>
            <a:fillRect/>
          </a:stretch>
        </p:blipFill>
        <p:spPr>
          <a:xfrm>
            <a:off x="42719" y="1762431"/>
            <a:ext cx="1944777" cy="1403849"/>
          </a:xfrm>
          <a:prstGeom prst="rect">
            <a:avLst/>
          </a:prstGeom>
        </p:spPr>
      </p:pic>
      <p:pic>
        <p:nvPicPr>
          <p:cNvPr id="11" name="Picture 10"/>
          <p:cNvPicPr>
            <a:picLocks noChangeAspect="1"/>
          </p:cNvPicPr>
          <p:nvPr/>
        </p:nvPicPr>
        <p:blipFill>
          <a:blip r:embed="rId5"/>
          <a:stretch>
            <a:fillRect/>
          </a:stretch>
        </p:blipFill>
        <p:spPr>
          <a:xfrm>
            <a:off x="42719" y="0"/>
            <a:ext cx="2042740" cy="1390198"/>
          </a:xfrm>
          <a:prstGeom prst="rect">
            <a:avLst/>
          </a:prstGeom>
        </p:spPr>
      </p:pic>
      <p:pic>
        <p:nvPicPr>
          <p:cNvPr id="12" name="Picture 11"/>
          <p:cNvPicPr>
            <a:picLocks noChangeAspect="1"/>
          </p:cNvPicPr>
          <p:nvPr/>
        </p:nvPicPr>
        <p:blipFill>
          <a:blip r:embed="rId6"/>
          <a:stretch>
            <a:fillRect/>
          </a:stretch>
        </p:blipFill>
        <p:spPr>
          <a:xfrm>
            <a:off x="265467" y="3388387"/>
            <a:ext cx="1720765" cy="1210909"/>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20" y="4829436"/>
            <a:ext cx="2786130" cy="1756508"/>
          </a:xfrm>
          <a:prstGeom prst="rect">
            <a:avLst/>
          </a:prstGeom>
        </p:spPr>
      </p:pic>
    </p:spTree>
    <p:extLst>
      <p:ext uri="{BB962C8B-B14F-4D97-AF65-F5344CB8AC3E}">
        <p14:creationId xmlns:p14="http://schemas.microsoft.com/office/powerpoint/2010/main" val="109956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mtClean="0"/>
              <a:t>CPU Overview</a:t>
            </a:r>
            <a:endParaRPr lang="en-AU" altLang="en-US" smtClean="0"/>
          </a:p>
        </p:txBody>
      </p:sp>
      <p:pic>
        <p:nvPicPr>
          <p:cNvPr id="20484" name="Picture 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7338"/>
            <a:ext cx="8181975" cy="443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168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7/01/2013</a:t>
            </a:r>
            <a:endParaRPr lang="en-US"/>
          </a:p>
        </p:txBody>
      </p:sp>
      <p:sp>
        <p:nvSpPr>
          <p:cNvPr id="4" name="Footer Placeholder 3"/>
          <p:cNvSpPr>
            <a:spLocks noGrp="1"/>
          </p:cNvSpPr>
          <p:nvPr>
            <p:ph type="ftr" sz="quarter" idx="11"/>
          </p:nvPr>
        </p:nvSpPr>
        <p:spPr/>
        <p:txBody>
          <a:bodyPr/>
          <a:lstStyle/>
          <a:p>
            <a:r>
              <a:rPr lang="en-US" smtClean="0"/>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21</a:t>
            </a:fld>
            <a:endParaRPr lang="en-US"/>
          </a:p>
        </p:txBody>
      </p:sp>
      <p:pic>
        <p:nvPicPr>
          <p:cNvPr id="6" name="Picture 5"/>
          <p:cNvPicPr>
            <a:picLocks noChangeAspect="1"/>
          </p:cNvPicPr>
          <p:nvPr/>
        </p:nvPicPr>
        <p:blipFill>
          <a:blip r:embed="rId2"/>
          <a:stretch>
            <a:fillRect/>
          </a:stretch>
        </p:blipFill>
        <p:spPr>
          <a:xfrm>
            <a:off x="674419" y="684863"/>
            <a:ext cx="7391400" cy="4076700"/>
          </a:xfrm>
          <a:prstGeom prst="rect">
            <a:avLst/>
          </a:prstGeom>
        </p:spPr>
      </p:pic>
    </p:spTree>
    <p:extLst>
      <p:ext uri="{BB962C8B-B14F-4D97-AF65-F5344CB8AC3E}">
        <p14:creationId xmlns:p14="http://schemas.microsoft.com/office/powerpoint/2010/main" val="377189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7/01/2013</a:t>
            </a:r>
            <a:endParaRPr lang="en-US"/>
          </a:p>
        </p:txBody>
      </p:sp>
      <p:sp>
        <p:nvSpPr>
          <p:cNvPr id="4" name="Footer Placeholder 3"/>
          <p:cNvSpPr>
            <a:spLocks noGrp="1"/>
          </p:cNvSpPr>
          <p:nvPr>
            <p:ph type="ftr" sz="quarter" idx="11"/>
          </p:nvPr>
        </p:nvSpPr>
        <p:spPr/>
        <p:txBody>
          <a:bodyPr/>
          <a:lstStyle/>
          <a:p>
            <a:r>
              <a:rPr lang="en-US" smtClean="0"/>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22</a:t>
            </a:fld>
            <a:endParaRPr lang="en-US"/>
          </a:p>
        </p:txBody>
      </p:sp>
      <p:pic>
        <p:nvPicPr>
          <p:cNvPr id="6" name="Picture 5"/>
          <p:cNvPicPr>
            <a:picLocks noChangeAspect="1"/>
          </p:cNvPicPr>
          <p:nvPr/>
        </p:nvPicPr>
        <p:blipFill>
          <a:blip r:embed="rId2"/>
          <a:stretch>
            <a:fillRect/>
          </a:stretch>
        </p:blipFill>
        <p:spPr>
          <a:xfrm>
            <a:off x="885825" y="1100880"/>
            <a:ext cx="7372350" cy="4086225"/>
          </a:xfrm>
          <a:prstGeom prst="rect">
            <a:avLst/>
          </a:prstGeom>
        </p:spPr>
      </p:pic>
    </p:spTree>
    <p:extLst>
      <p:ext uri="{BB962C8B-B14F-4D97-AF65-F5344CB8AC3E}">
        <p14:creationId xmlns:p14="http://schemas.microsoft.com/office/powerpoint/2010/main" val="3514688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7/01/2013</a:t>
            </a:r>
            <a:endParaRPr lang="en-US"/>
          </a:p>
        </p:txBody>
      </p:sp>
      <p:sp>
        <p:nvSpPr>
          <p:cNvPr id="4" name="Footer Placeholder 3"/>
          <p:cNvSpPr>
            <a:spLocks noGrp="1"/>
          </p:cNvSpPr>
          <p:nvPr>
            <p:ph type="ftr" sz="quarter" idx="11"/>
          </p:nvPr>
        </p:nvSpPr>
        <p:spPr/>
        <p:txBody>
          <a:bodyPr/>
          <a:lstStyle/>
          <a:p>
            <a:r>
              <a:rPr lang="en-US" smtClean="0"/>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23</a:t>
            </a:fld>
            <a:endParaRPr lang="en-US"/>
          </a:p>
        </p:txBody>
      </p:sp>
      <p:pic>
        <p:nvPicPr>
          <p:cNvPr id="6" name="Picture 5"/>
          <p:cNvPicPr>
            <a:picLocks noChangeAspect="1"/>
          </p:cNvPicPr>
          <p:nvPr/>
        </p:nvPicPr>
        <p:blipFill>
          <a:blip r:embed="rId2"/>
          <a:stretch>
            <a:fillRect/>
          </a:stretch>
        </p:blipFill>
        <p:spPr>
          <a:xfrm>
            <a:off x="81148" y="1416234"/>
            <a:ext cx="8811492" cy="3801733"/>
          </a:xfrm>
          <a:prstGeom prst="rect">
            <a:avLst/>
          </a:prstGeom>
        </p:spPr>
      </p:pic>
    </p:spTree>
    <p:extLst>
      <p:ext uri="{BB962C8B-B14F-4D97-AF65-F5344CB8AC3E}">
        <p14:creationId xmlns:p14="http://schemas.microsoft.com/office/powerpoint/2010/main" val="263780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7/01/2013</a:t>
            </a:r>
            <a:endParaRPr lang="en-US"/>
          </a:p>
        </p:txBody>
      </p:sp>
      <p:sp>
        <p:nvSpPr>
          <p:cNvPr id="4" name="Footer Placeholder 3"/>
          <p:cNvSpPr>
            <a:spLocks noGrp="1"/>
          </p:cNvSpPr>
          <p:nvPr>
            <p:ph type="ftr" sz="quarter" idx="11"/>
          </p:nvPr>
        </p:nvSpPr>
        <p:spPr/>
        <p:txBody>
          <a:bodyPr/>
          <a:lstStyle/>
          <a:p>
            <a:r>
              <a:rPr lang="en-US" smtClean="0"/>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24</a:t>
            </a:fld>
            <a:endParaRPr lang="en-US"/>
          </a:p>
        </p:txBody>
      </p:sp>
      <p:pic>
        <p:nvPicPr>
          <p:cNvPr id="6" name="Picture 5"/>
          <p:cNvPicPr>
            <a:picLocks noChangeAspect="1"/>
          </p:cNvPicPr>
          <p:nvPr/>
        </p:nvPicPr>
        <p:blipFill>
          <a:blip r:embed="rId2"/>
          <a:stretch>
            <a:fillRect/>
          </a:stretch>
        </p:blipFill>
        <p:spPr>
          <a:xfrm>
            <a:off x="0" y="1523622"/>
            <a:ext cx="9132496" cy="3938965"/>
          </a:xfrm>
          <a:prstGeom prst="rect">
            <a:avLst/>
          </a:prstGeom>
        </p:spPr>
      </p:pic>
    </p:spTree>
    <p:extLst>
      <p:ext uri="{BB962C8B-B14F-4D97-AF65-F5344CB8AC3E}">
        <p14:creationId xmlns:p14="http://schemas.microsoft.com/office/powerpoint/2010/main" val="131199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C63E4C-4642-794D-A2FD-70F6B81535F5}" type="slidenum">
              <a:rPr lang="en-US" smtClean="0"/>
              <a:pPr/>
              <a:t>25</a:t>
            </a:fld>
            <a:endParaRPr lang="en-US"/>
          </a:p>
        </p:txBody>
      </p:sp>
      <p:pic>
        <p:nvPicPr>
          <p:cNvPr id="7" name="Picture 6"/>
          <p:cNvPicPr>
            <a:picLocks noChangeAspect="1"/>
          </p:cNvPicPr>
          <p:nvPr/>
        </p:nvPicPr>
        <p:blipFill>
          <a:blip r:embed="rId2"/>
          <a:stretch>
            <a:fillRect/>
          </a:stretch>
        </p:blipFill>
        <p:spPr>
          <a:xfrm>
            <a:off x="2088634" y="689634"/>
            <a:ext cx="4752975" cy="4362450"/>
          </a:xfrm>
          <a:prstGeom prst="rect">
            <a:avLst/>
          </a:prstGeom>
        </p:spPr>
      </p:pic>
    </p:spTree>
    <p:extLst>
      <p:ext uri="{BB962C8B-B14F-4D97-AF65-F5344CB8AC3E}">
        <p14:creationId xmlns:p14="http://schemas.microsoft.com/office/powerpoint/2010/main" val="862436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mtClean="0"/>
              <a:t>CPU Overview</a:t>
            </a:r>
            <a:endParaRPr lang="en-AU" altLang="en-US" smtClean="0"/>
          </a:p>
        </p:txBody>
      </p:sp>
      <p:pic>
        <p:nvPicPr>
          <p:cNvPr id="20484" name="Picture 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7338"/>
            <a:ext cx="8181975" cy="443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5044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557338"/>
            <a:ext cx="7739062"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Oval 3"/>
          <p:cNvSpPr>
            <a:spLocks noChangeArrowheads="1"/>
          </p:cNvSpPr>
          <p:nvPr/>
        </p:nvSpPr>
        <p:spPr bwMode="auto">
          <a:xfrm>
            <a:off x="6191250" y="2995613"/>
            <a:ext cx="936625" cy="8651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p>
        </p:txBody>
      </p:sp>
      <p:sp>
        <p:nvSpPr>
          <p:cNvPr id="22533" name="Oval 4"/>
          <p:cNvSpPr>
            <a:spLocks noChangeArrowheads="1"/>
          </p:cNvSpPr>
          <p:nvPr/>
        </p:nvSpPr>
        <p:spPr bwMode="auto">
          <a:xfrm>
            <a:off x="3132138" y="1195388"/>
            <a:ext cx="936625" cy="8651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p>
        </p:txBody>
      </p:sp>
      <p:sp>
        <p:nvSpPr>
          <p:cNvPr id="22534" name="Rectangle 5"/>
          <p:cNvSpPr>
            <a:spLocks noGrp="1" noChangeArrowheads="1"/>
          </p:cNvSpPr>
          <p:nvPr>
            <p:ph type="title"/>
          </p:nvPr>
        </p:nvSpPr>
        <p:spPr/>
        <p:txBody>
          <a:bodyPr/>
          <a:lstStyle/>
          <a:p>
            <a:pPr eaLnBrk="1" hangingPunct="1"/>
            <a:r>
              <a:rPr lang="en-US" altLang="en-US" smtClean="0"/>
              <a:t>Multiplexers</a:t>
            </a:r>
            <a:endParaRPr lang="en-AU" altLang="en-US" smtClean="0"/>
          </a:p>
        </p:txBody>
      </p:sp>
      <p:sp>
        <p:nvSpPr>
          <p:cNvPr id="22535" name="Line 6"/>
          <p:cNvSpPr>
            <a:spLocks noChangeShapeType="1"/>
          </p:cNvSpPr>
          <p:nvPr/>
        </p:nvSpPr>
        <p:spPr bwMode="auto">
          <a:xfrm flipH="1">
            <a:off x="3348038" y="1484313"/>
            <a:ext cx="5762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Arc 7"/>
          <p:cNvSpPr>
            <a:spLocks/>
          </p:cNvSpPr>
          <p:nvPr/>
        </p:nvSpPr>
        <p:spPr bwMode="auto">
          <a:xfrm rot="10800000" flipH="1" flipV="1">
            <a:off x="3348038" y="1700213"/>
            <a:ext cx="287337"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7" name="Line 8"/>
          <p:cNvSpPr>
            <a:spLocks noChangeShapeType="1"/>
          </p:cNvSpPr>
          <p:nvPr/>
        </p:nvSpPr>
        <p:spPr bwMode="auto">
          <a:xfrm flipH="1">
            <a:off x="6372225" y="3284538"/>
            <a:ext cx="5762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Arc 9"/>
          <p:cNvSpPr>
            <a:spLocks/>
          </p:cNvSpPr>
          <p:nvPr/>
        </p:nvSpPr>
        <p:spPr bwMode="auto">
          <a:xfrm rot="10800000" flipH="1" flipV="1">
            <a:off x="6372225" y="3500438"/>
            <a:ext cx="287338"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9" name="Oval 10"/>
          <p:cNvSpPr>
            <a:spLocks noChangeArrowheads="1"/>
          </p:cNvSpPr>
          <p:nvPr/>
        </p:nvSpPr>
        <p:spPr bwMode="auto">
          <a:xfrm>
            <a:off x="5362575" y="4581525"/>
            <a:ext cx="936625" cy="86518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p>
        </p:txBody>
      </p:sp>
      <p:sp>
        <p:nvSpPr>
          <p:cNvPr id="22540" name="Line 11"/>
          <p:cNvSpPr>
            <a:spLocks noChangeShapeType="1"/>
          </p:cNvSpPr>
          <p:nvPr/>
        </p:nvSpPr>
        <p:spPr bwMode="auto">
          <a:xfrm>
            <a:off x="5651500" y="4797425"/>
            <a:ext cx="3587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Arc 12"/>
          <p:cNvSpPr>
            <a:spLocks/>
          </p:cNvSpPr>
          <p:nvPr/>
        </p:nvSpPr>
        <p:spPr bwMode="auto">
          <a:xfrm rot="10800000" flipV="1">
            <a:off x="5899150" y="5013325"/>
            <a:ext cx="144463" cy="2889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2" name="Rectangle 13"/>
          <p:cNvSpPr>
            <a:spLocks noChangeArrowheads="1"/>
          </p:cNvSpPr>
          <p:nvPr/>
        </p:nvSpPr>
        <p:spPr bwMode="auto">
          <a:xfrm>
            <a:off x="5508625" y="1196975"/>
            <a:ext cx="35274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a:t>Can’t just join wires together</a:t>
            </a:r>
          </a:p>
          <a:p>
            <a:pPr lvl="1" eaLnBrk="1" hangingPunct="1"/>
            <a:r>
              <a:rPr lang="en-AU" altLang="en-US" sz="2400"/>
              <a:t>Use multiplexers</a:t>
            </a:r>
          </a:p>
        </p:txBody>
      </p:sp>
    </p:spTree>
    <p:extLst>
      <p:ext uri="{BB962C8B-B14F-4D97-AF65-F5344CB8AC3E}">
        <p14:creationId xmlns:p14="http://schemas.microsoft.com/office/powerpoint/2010/main" val="4082001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5" descr="f04-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25538"/>
            <a:ext cx="7007225"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p:cNvSpPr>
            <a:spLocks noGrp="1" noChangeArrowheads="1"/>
          </p:cNvSpPr>
          <p:nvPr>
            <p:ph type="title"/>
          </p:nvPr>
        </p:nvSpPr>
        <p:spPr/>
        <p:txBody>
          <a:bodyPr/>
          <a:lstStyle/>
          <a:p>
            <a:pPr eaLnBrk="1" hangingPunct="1"/>
            <a:r>
              <a:rPr lang="en-US" altLang="en-US" smtClean="0"/>
              <a:t>Control</a:t>
            </a:r>
            <a:endParaRPr lang="en-AU" altLang="en-US" smtClean="0"/>
          </a:p>
        </p:txBody>
      </p:sp>
    </p:spTree>
    <p:extLst>
      <p:ext uri="{BB962C8B-B14F-4D97-AF65-F5344CB8AC3E}">
        <p14:creationId xmlns:p14="http://schemas.microsoft.com/office/powerpoint/2010/main" val="2065624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Computer Hardware Operands</a:t>
            </a:r>
            <a:endParaRPr lang="en-US" dirty="0">
              <a:solidFill>
                <a:schemeClr val="accent1"/>
              </a:solidFill>
            </a:endParaRPr>
          </a:p>
        </p:txBody>
      </p:sp>
      <p:sp>
        <p:nvSpPr>
          <p:cNvPr id="3" name="Content Placeholder 2"/>
          <p:cNvSpPr>
            <a:spLocks noGrp="1"/>
          </p:cNvSpPr>
          <p:nvPr>
            <p:ph idx="1"/>
          </p:nvPr>
        </p:nvSpPr>
        <p:spPr>
          <a:xfrm>
            <a:off x="457200" y="1600200"/>
            <a:ext cx="8229600" cy="4852555"/>
          </a:xfrm>
        </p:spPr>
        <p:txBody>
          <a:bodyPr>
            <a:normAutofit/>
          </a:bodyPr>
          <a:lstStyle/>
          <a:p>
            <a:r>
              <a:rPr lang="en-US" dirty="0" smtClean="0"/>
              <a:t>In high-level languages, number of variables limited only by available memory</a:t>
            </a:r>
          </a:p>
          <a:p>
            <a:r>
              <a:rPr lang="en-US" dirty="0" smtClean="0"/>
              <a:t>ISAs have a fixed, small number of operands called </a:t>
            </a:r>
            <a:r>
              <a:rPr lang="en-US" dirty="0" smtClean="0">
                <a:solidFill>
                  <a:srgbClr val="FF0000"/>
                </a:solidFill>
              </a:rPr>
              <a:t>registers</a:t>
            </a:r>
          </a:p>
          <a:p>
            <a:pPr lvl="1"/>
            <a:r>
              <a:rPr lang="en-US" dirty="0" smtClean="0"/>
              <a:t>Special locations built directly into hardware</a:t>
            </a:r>
          </a:p>
          <a:p>
            <a:pPr lvl="1"/>
            <a:r>
              <a:rPr lang="en-US" b="1" dirty="0" smtClean="0"/>
              <a:t>Benefit:</a:t>
            </a:r>
            <a:r>
              <a:rPr lang="en-US" dirty="0" smtClean="0"/>
              <a:t>  Registers are EXTREMELY FAST </a:t>
            </a:r>
            <a:br>
              <a:rPr lang="en-US" dirty="0" smtClean="0"/>
            </a:br>
            <a:r>
              <a:rPr lang="en-US" dirty="0" smtClean="0"/>
              <a:t>(faster than 1 billionth of a second)</a:t>
            </a:r>
          </a:p>
          <a:p>
            <a:pPr lvl="1"/>
            <a:r>
              <a:rPr lang="en-US" b="1" dirty="0" smtClean="0"/>
              <a:t>Drawback:</a:t>
            </a:r>
            <a:r>
              <a:rPr lang="en-US" dirty="0" smtClean="0"/>
              <a:t>  Operations </a:t>
            </a:r>
            <a:r>
              <a:rPr lang="en-US" dirty="0"/>
              <a:t>can only be performed on </a:t>
            </a:r>
            <a:r>
              <a:rPr lang="en-US" dirty="0" smtClean="0"/>
              <a:t>these predetermined number of registers</a:t>
            </a:r>
          </a:p>
          <a:p>
            <a:endParaRPr lang="en-US" dirty="0" smtClean="0"/>
          </a:p>
          <a:p>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29</a:t>
            </a:fld>
            <a:endParaRPr lang="en-US"/>
          </a:p>
        </p:txBody>
      </p:sp>
    </p:spTree>
    <p:extLst>
      <p:ext uri="{BB962C8B-B14F-4D97-AF65-F5344CB8AC3E}">
        <p14:creationId xmlns:p14="http://schemas.microsoft.com/office/powerpoint/2010/main" val="6860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3773" y="0"/>
            <a:ext cx="8229600" cy="789887"/>
          </a:xfrm>
        </p:spPr>
        <p:txBody>
          <a:bodyPr/>
          <a:lstStyle/>
          <a:p>
            <a:pPr eaLnBrk="1" hangingPunct="1"/>
            <a:r>
              <a:rPr lang="en-US" altLang="en-US" dirty="0" smtClean="0"/>
              <a:t>Instruction Set Architecture</a:t>
            </a:r>
            <a:endParaRPr lang="en-AU" altLang="en-US" dirty="0" smtClean="0"/>
          </a:p>
        </p:txBody>
      </p:sp>
      <p:sp>
        <p:nvSpPr>
          <p:cNvPr id="9220" name="Rectangle 3"/>
          <p:cNvSpPr>
            <a:spLocks noGrp="1" noChangeArrowheads="1"/>
          </p:cNvSpPr>
          <p:nvPr>
            <p:ph type="body" idx="1"/>
          </p:nvPr>
        </p:nvSpPr>
        <p:spPr>
          <a:xfrm>
            <a:off x="163773" y="1023582"/>
            <a:ext cx="4114800" cy="5718412"/>
          </a:xfrm>
        </p:spPr>
        <p:txBody>
          <a:bodyPr>
            <a:normAutofit fontScale="85000" lnSpcReduction="20000"/>
          </a:bodyPr>
          <a:lstStyle/>
          <a:p>
            <a:pPr algn="just">
              <a:lnSpc>
                <a:spcPct val="90000"/>
              </a:lnSpc>
            </a:pPr>
            <a:r>
              <a:rPr lang="en-US" sz="2400" dirty="0">
                <a:latin typeface="Times New Roman" panose="02020603050405020304" pitchFamily="18" charset="0"/>
                <a:cs typeface="Times New Roman" panose="02020603050405020304" pitchFamily="18" charset="0"/>
              </a:rPr>
              <a:t>The instruction set provides commands to the processor, to tell it what it needs to do. </a:t>
            </a:r>
            <a:endParaRPr lang="en-US" sz="2400" dirty="0" smtClean="0">
              <a:latin typeface="Times New Roman" panose="02020603050405020304" pitchFamily="18" charset="0"/>
              <a:cs typeface="Times New Roman" panose="02020603050405020304" pitchFamily="18" charset="0"/>
            </a:endParaRPr>
          </a:p>
          <a:p>
            <a:pPr algn="just">
              <a:lnSpc>
                <a:spcPct val="90000"/>
              </a:lnSpc>
            </a:pPr>
            <a:endParaRPr lang="en-US" sz="2400" dirty="0" smtClean="0">
              <a:latin typeface="Times New Roman" panose="02020603050405020304" pitchFamily="18" charset="0"/>
              <a:cs typeface="Times New Roman" panose="02020603050405020304" pitchFamily="18" charset="0"/>
            </a:endParaRPr>
          </a:p>
          <a:p>
            <a:pPr algn="just">
              <a:lnSpc>
                <a:spcPct val="9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instruction set consists of addressing modes, instructions, </a:t>
            </a: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types, registers, memory architecture, </a:t>
            </a:r>
            <a:r>
              <a:rPr lang="en-US" sz="2400" dirty="0" smtClean="0">
                <a:latin typeface="Times New Roman" panose="02020603050405020304" pitchFamily="18" charset="0"/>
                <a:cs typeface="Times New Roman" panose="02020603050405020304" pitchFamily="18" charset="0"/>
              </a:rPr>
              <a:t>I/O mechanisms etc.</a:t>
            </a:r>
          </a:p>
          <a:p>
            <a:pPr algn="just">
              <a:lnSpc>
                <a:spcPct val="90000"/>
              </a:lnSpc>
            </a:pPr>
            <a:endParaRPr lang="en-US" sz="2400" dirty="0" smtClean="0">
              <a:latin typeface="Times New Roman" panose="02020603050405020304" pitchFamily="18" charset="0"/>
              <a:cs typeface="Times New Roman" panose="02020603050405020304" pitchFamily="18" charset="0"/>
            </a:endParaRPr>
          </a:p>
          <a:p>
            <a:pPr algn="just">
              <a:lnSpc>
                <a:spcPct val="90000"/>
              </a:lnSpc>
            </a:pPr>
            <a:r>
              <a:rPr lang="en-US" sz="2400" dirty="0">
                <a:latin typeface="Times New Roman" panose="02020603050405020304" pitchFamily="18" charset="0"/>
                <a:cs typeface="Times New Roman" panose="02020603050405020304" pitchFamily="18" charset="0"/>
              </a:rPr>
              <a:t>The processor's architecture and instruction set determine how many cycles, or ticks, are needed to execute a given instruction</a:t>
            </a:r>
            <a:r>
              <a:rPr lang="en-US" sz="2400" dirty="0" smtClean="0">
                <a:latin typeface="Times New Roman" panose="02020603050405020304" pitchFamily="18" charset="0"/>
                <a:cs typeface="Times New Roman" panose="02020603050405020304" pitchFamily="18" charset="0"/>
              </a:rPr>
              <a:t>.</a:t>
            </a:r>
          </a:p>
          <a:p>
            <a:pPr algn="just">
              <a:lnSpc>
                <a:spcPct val="90000"/>
              </a:lnSpc>
            </a:pPr>
            <a:endParaRPr lang="en-US" altLang="en-US" sz="24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Different computers have different instruction sets</a:t>
            </a:r>
          </a:p>
          <a:p>
            <a:pPr lvl="1" eaLnBrk="1" hangingPunct="1">
              <a:lnSpc>
                <a:spcPct val="90000"/>
              </a:lnSpc>
            </a:pPr>
            <a:r>
              <a:rPr lang="en-US" altLang="en-US" sz="2400" dirty="0" smtClean="0">
                <a:latin typeface="Times New Roman" panose="02020603050405020304" pitchFamily="18" charset="0"/>
                <a:cs typeface="Times New Roman" panose="02020603050405020304" pitchFamily="18" charset="0"/>
              </a:rPr>
              <a:t>But with many aspects in common</a:t>
            </a:r>
          </a:p>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Early computers had very simple instruction sets</a:t>
            </a:r>
          </a:p>
          <a:p>
            <a:pPr lvl="1" eaLnBrk="1" hangingPunct="1">
              <a:lnSpc>
                <a:spcPct val="90000"/>
              </a:lnSpc>
            </a:pPr>
            <a:r>
              <a:rPr lang="en-US" altLang="en-US" sz="2400" dirty="0" smtClean="0">
                <a:latin typeface="Times New Roman" panose="02020603050405020304" pitchFamily="18" charset="0"/>
                <a:cs typeface="Times New Roman" panose="02020603050405020304" pitchFamily="18" charset="0"/>
              </a:rPr>
              <a:t>Simplified implementation</a:t>
            </a:r>
          </a:p>
          <a:p>
            <a:pPr eaLnBrk="1" hangingPunct="1">
              <a:lnSpc>
                <a:spcPct val="90000"/>
              </a:lnSpc>
            </a:pPr>
            <a:r>
              <a:rPr lang="en-US" altLang="en-US" sz="2400" dirty="0" smtClean="0">
                <a:latin typeface="Times New Roman" panose="02020603050405020304" pitchFamily="18" charset="0"/>
                <a:cs typeface="Times New Roman" panose="02020603050405020304" pitchFamily="18" charset="0"/>
              </a:rPr>
              <a:t>Many modern computers also have simple instruction set.</a:t>
            </a:r>
          </a:p>
        </p:txBody>
      </p:sp>
      <p:pic>
        <p:nvPicPr>
          <p:cNvPr id="4" name="Content Placeholder 3"/>
          <p:cNvPicPr>
            <a:picLocks noChangeAspect="1"/>
          </p:cNvPicPr>
          <p:nvPr/>
        </p:nvPicPr>
        <p:blipFill>
          <a:blip r:embed="rId3"/>
          <a:stretch>
            <a:fillRect/>
          </a:stretch>
        </p:blipFill>
        <p:spPr>
          <a:xfrm>
            <a:off x="4278573" y="1171978"/>
            <a:ext cx="4865427" cy="5215174"/>
          </a:xfrm>
          <a:prstGeom prst="rect">
            <a:avLst/>
          </a:prstGeom>
        </p:spPr>
      </p:pic>
    </p:spTree>
    <p:extLst>
      <p:ext uri="{BB962C8B-B14F-4D97-AF65-F5344CB8AC3E}">
        <p14:creationId xmlns:p14="http://schemas.microsoft.com/office/powerpoint/2010/main" val="3843725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MIPS Registers</a:t>
            </a:r>
            <a:endParaRPr lang="en-US" dirty="0">
              <a:solidFill>
                <a:schemeClr val="accent1"/>
              </a:solidFill>
            </a:endParaRPr>
          </a:p>
        </p:txBody>
      </p:sp>
      <p:sp>
        <p:nvSpPr>
          <p:cNvPr id="3" name="Content Placeholder 2"/>
          <p:cNvSpPr>
            <a:spLocks noGrp="1"/>
          </p:cNvSpPr>
          <p:nvPr>
            <p:ph idx="1"/>
          </p:nvPr>
        </p:nvSpPr>
        <p:spPr>
          <a:xfrm>
            <a:off x="457200" y="1600200"/>
            <a:ext cx="8229600" cy="4831773"/>
          </a:xfrm>
        </p:spPr>
        <p:txBody>
          <a:bodyPr>
            <a:normAutofit/>
          </a:bodyPr>
          <a:lstStyle/>
          <a:p>
            <a:r>
              <a:rPr lang="en-US" dirty="0" smtClean="0"/>
              <a:t>MIPS has 32 registers</a:t>
            </a:r>
          </a:p>
          <a:p>
            <a:pPr lvl="1"/>
            <a:r>
              <a:rPr lang="en-US" dirty="0" smtClean="0"/>
              <a:t>Each register is 32 bits wide and holds a </a:t>
            </a:r>
            <a:r>
              <a:rPr lang="en-US" dirty="0" smtClean="0">
                <a:solidFill>
                  <a:srgbClr val="FF0000"/>
                </a:solidFill>
              </a:rPr>
              <a:t>word</a:t>
            </a:r>
          </a:p>
          <a:p>
            <a:r>
              <a:rPr lang="en-US" dirty="0" smtClean="0"/>
              <a:t>Tradeoff between speed and availability</a:t>
            </a:r>
          </a:p>
          <a:p>
            <a:pPr lvl="1"/>
            <a:r>
              <a:rPr lang="en-US" dirty="0" smtClean="0"/>
              <a:t>Smaller number means faster hardware but insufficient to hold data for typical C programs</a:t>
            </a:r>
          </a:p>
          <a:p>
            <a:r>
              <a:rPr lang="en-US" i="1" dirty="0" smtClean="0">
                <a:solidFill>
                  <a:srgbClr val="FF0000"/>
                </a:solidFill>
              </a:rPr>
              <a:t>Registers have no type</a:t>
            </a:r>
            <a:r>
              <a:rPr lang="en-US" dirty="0" smtClean="0"/>
              <a:t> (C concept); the operation being performed determines how register contents are treated</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30</a:t>
            </a:fld>
            <a:endParaRPr lang="en-US"/>
          </a:p>
        </p:txBody>
      </p:sp>
    </p:spTree>
    <p:extLst>
      <p:ext uri="{BB962C8B-B14F-4D97-AF65-F5344CB8AC3E}">
        <p14:creationId xmlns:p14="http://schemas.microsoft.com/office/powerpoint/2010/main" val="14624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Registers</a:t>
            </a:r>
            <a:endParaRPr lang="en-US" dirty="0"/>
          </a:p>
        </p:txBody>
      </p:sp>
      <p:pic>
        <p:nvPicPr>
          <p:cNvPr id="4" name="Picture 3"/>
          <p:cNvPicPr>
            <a:picLocks noChangeAspect="1"/>
          </p:cNvPicPr>
          <p:nvPr/>
        </p:nvPicPr>
        <p:blipFill>
          <a:blip r:embed="rId2"/>
          <a:stretch>
            <a:fillRect/>
          </a:stretch>
        </p:blipFill>
        <p:spPr>
          <a:xfrm>
            <a:off x="148442" y="1780803"/>
            <a:ext cx="8635936" cy="4905003"/>
          </a:xfrm>
          <a:prstGeom prst="rect">
            <a:avLst/>
          </a:prstGeom>
        </p:spPr>
      </p:pic>
    </p:spTree>
    <p:extLst>
      <p:ext uri="{BB962C8B-B14F-4D97-AF65-F5344CB8AC3E}">
        <p14:creationId xmlns:p14="http://schemas.microsoft.com/office/powerpoint/2010/main" val="1026618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6635"/>
          </a:xfrm>
        </p:spPr>
        <p:txBody>
          <a:bodyPr>
            <a:normAutofit fontScale="90000"/>
          </a:bodyPr>
          <a:lstStyle/>
          <a:p>
            <a:r>
              <a:rPr lang="en-US" dirty="0" smtClean="0"/>
              <a:t>MIPS</a:t>
            </a:r>
            <a:endParaRPr lang="en-US" dirty="0"/>
          </a:p>
        </p:txBody>
      </p:sp>
      <p:pic>
        <p:nvPicPr>
          <p:cNvPr id="4" name="Picture 3"/>
          <p:cNvPicPr>
            <a:picLocks noChangeAspect="1"/>
          </p:cNvPicPr>
          <p:nvPr/>
        </p:nvPicPr>
        <p:blipFill>
          <a:blip r:embed="rId2"/>
          <a:stretch>
            <a:fillRect/>
          </a:stretch>
        </p:blipFill>
        <p:spPr>
          <a:xfrm>
            <a:off x="1593426" y="990125"/>
            <a:ext cx="6356689" cy="5778809"/>
          </a:xfrm>
          <a:prstGeom prst="rect">
            <a:avLst/>
          </a:prstGeom>
        </p:spPr>
      </p:pic>
    </p:spTree>
    <p:extLst>
      <p:ext uri="{BB962C8B-B14F-4D97-AF65-F5344CB8AC3E}">
        <p14:creationId xmlns:p14="http://schemas.microsoft.com/office/powerpoint/2010/main" val="2901199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C63E4C-4642-794D-A2FD-70F6B81535F5}" type="slidenum">
              <a:rPr lang="en-US" smtClean="0"/>
              <a:pPr/>
              <a:t>33</a:t>
            </a:fld>
            <a:endParaRPr lang="en-US"/>
          </a:p>
        </p:txBody>
      </p:sp>
      <p:pic>
        <p:nvPicPr>
          <p:cNvPr id="6" name="Picture 5"/>
          <p:cNvPicPr>
            <a:picLocks noChangeAspect="1"/>
          </p:cNvPicPr>
          <p:nvPr/>
        </p:nvPicPr>
        <p:blipFill>
          <a:blip r:embed="rId2"/>
          <a:stretch>
            <a:fillRect/>
          </a:stretch>
        </p:blipFill>
        <p:spPr>
          <a:xfrm>
            <a:off x="297701" y="327546"/>
            <a:ext cx="8511929" cy="6028804"/>
          </a:xfrm>
          <a:prstGeom prst="rect">
            <a:avLst/>
          </a:prstGeom>
        </p:spPr>
      </p:pic>
    </p:spTree>
    <p:extLst>
      <p:ext uri="{BB962C8B-B14F-4D97-AF65-F5344CB8AC3E}">
        <p14:creationId xmlns:p14="http://schemas.microsoft.com/office/powerpoint/2010/main" val="10930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MIPS Registers</a:t>
            </a:r>
            <a:endParaRPr lang="en-US" dirty="0">
              <a:solidFill>
                <a:schemeClr val="accent1"/>
              </a:solidFill>
            </a:endParaRPr>
          </a:p>
        </p:txBody>
      </p:sp>
      <p:sp>
        <p:nvSpPr>
          <p:cNvPr id="3" name="Content Placeholder 2"/>
          <p:cNvSpPr>
            <a:spLocks noGrp="1"/>
          </p:cNvSpPr>
          <p:nvPr>
            <p:ph idx="1"/>
          </p:nvPr>
        </p:nvSpPr>
        <p:spPr>
          <a:xfrm>
            <a:off x="457200" y="1566323"/>
            <a:ext cx="8229600" cy="4896822"/>
          </a:xfrm>
        </p:spPr>
        <p:txBody>
          <a:bodyPr>
            <a:normAutofit lnSpcReduction="10000"/>
          </a:bodyPr>
          <a:lstStyle/>
          <a:p>
            <a:r>
              <a:rPr lang="en-US" dirty="0"/>
              <a:t>Register denoted by ‘</a:t>
            </a:r>
            <a:r>
              <a:rPr lang="en-US" sz="3000" dirty="0">
                <a:latin typeface="Courier New" pitchFamily="49" charset="0"/>
                <a:cs typeface="Courier New" pitchFamily="49" charset="0"/>
              </a:rPr>
              <a:t>$</a:t>
            </a:r>
            <a:r>
              <a:rPr lang="en-US" dirty="0"/>
              <a:t>’ can be referenced by number (</a:t>
            </a:r>
            <a:r>
              <a:rPr lang="en-US" sz="3000" dirty="0">
                <a:latin typeface="Courier New" pitchFamily="49" charset="0"/>
                <a:cs typeface="Courier New" pitchFamily="49" charset="0"/>
              </a:rPr>
              <a:t>$0</a:t>
            </a:r>
            <a:r>
              <a:rPr lang="en-US" dirty="0"/>
              <a:t>-</a:t>
            </a:r>
            <a:r>
              <a:rPr lang="en-US" sz="3000" dirty="0">
                <a:latin typeface="Courier New" pitchFamily="49" charset="0"/>
                <a:cs typeface="Courier New" pitchFamily="49" charset="0"/>
              </a:rPr>
              <a:t>$31</a:t>
            </a:r>
            <a:r>
              <a:rPr lang="en-US" dirty="0"/>
              <a:t>) or </a:t>
            </a:r>
            <a:r>
              <a:rPr lang="en-US" dirty="0" smtClean="0"/>
              <a:t>name:</a:t>
            </a:r>
          </a:p>
          <a:p>
            <a:pPr lvl="1"/>
            <a:r>
              <a:rPr lang="en-US" dirty="0" smtClean="0"/>
              <a:t>Registers that hold programmer variables:</a:t>
            </a:r>
          </a:p>
          <a:p>
            <a:pPr>
              <a:buNone/>
            </a:pPr>
            <a:r>
              <a:rPr lang="en-US" sz="3000" dirty="0" smtClean="0"/>
              <a:t>		</a:t>
            </a:r>
            <a:r>
              <a:rPr lang="en-US" sz="3000" dirty="0" smtClean="0">
                <a:latin typeface="Courier New"/>
                <a:cs typeface="Courier New"/>
              </a:rPr>
              <a:t>$s0</a:t>
            </a:r>
            <a:r>
              <a:rPr lang="en-US" sz="3000" dirty="0" smtClean="0">
                <a:latin typeface="Courier New" pitchFamily="49" charset="0"/>
                <a:cs typeface="Courier New" pitchFamily="49" charset="0"/>
              </a:rPr>
              <a:t>-</a:t>
            </a:r>
            <a:r>
              <a:rPr lang="en-US" sz="3000" dirty="0" smtClean="0">
                <a:latin typeface="Courier New"/>
                <a:cs typeface="Courier New"/>
              </a:rPr>
              <a:t>$s7</a:t>
            </a:r>
            <a:r>
              <a:rPr lang="en-US" sz="3000" dirty="0">
                <a:latin typeface="Courier New" pitchFamily="49" charset="0"/>
                <a:cs typeface="Courier New" pitchFamily="49" charset="0"/>
              </a:rPr>
              <a:t> </a:t>
            </a:r>
            <a:r>
              <a:rPr lang="en-US" sz="3000" dirty="0" smtClean="0">
                <a:latin typeface="Courier New" pitchFamily="49" charset="0"/>
                <a:cs typeface="Courier New" pitchFamily="49" charset="0"/>
              </a:rPr>
              <a:t> 		$16-$23</a:t>
            </a:r>
          </a:p>
          <a:p>
            <a:pPr lvl="1"/>
            <a:r>
              <a:rPr lang="en-US" dirty="0" smtClean="0"/>
              <a:t>Registers that hold temporary variables:</a:t>
            </a:r>
          </a:p>
          <a:p>
            <a:pPr>
              <a:buNone/>
            </a:pPr>
            <a:r>
              <a:rPr lang="en-US" sz="3000" dirty="0" smtClean="0"/>
              <a:t>		</a:t>
            </a:r>
            <a:r>
              <a:rPr lang="en-US" sz="3000" dirty="0" smtClean="0">
                <a:latin typeface="Courier New"/>
                <a:cs typeface="Courier New"/>
              </a:rPr>
              <a:t>$t0</a:t>
            </a:r>
            <a:r>
              <a:rPr lang="en-US" sz="3000" dirty="0" smtClean="0">
                <a:latin typeface="Courier New" pitchFamily="49" charset="0"/>
                <a:cs typeface="Courier New" pitchFamily="49" charset="0"/>
              </a:rPr>
              <a:t>-</a:t>
            </a:r>
            <a:r>
              <a:rPr lang="en-US" sz="3000" dirty="0" smtClean="0">
                <a:latin typeface="Courier New"/>
                <a:cs typeface="Courier New"/>
              </a:rPr>
              <a:t>$t7			 $8-$15</a:t>
            </a:r>
          </a:p>
          <a:p>
            <a:pPr>
              <a:buNone/>
            </a:pPr>
            <a:r>
              <a:rPr lang="en-US" sz="3000" dirty="0" smtClean="0">
                <a:latin typeface="Courier New"/>
                <a:cs typeface="Courier New"/>
              </a:rPr>
              <a:t>		$t8-$t9			$24-$25</a:t>
            </a:r>
            <a:endParaRPr lang="en-US" sz="3000" dirty="0" smtClean="0"/>
          </a:p>
          <a:p>
            <a:pPr lvl="1"/>
            <a:r>
              <a:rPr lang="en-US" dirty="0" smtClean="0"/>
              <a:t>You’ll learn about the other 14 registers later</a:t>
            </a:r>
          </a:p>
          <a:p>
            <a:r>
              <a:rPr lang="en-US" dirty="0" smtClean="0"/>
              <a:t>In general, using register names makes code more readable</a:t>
            </a:r>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34</a:t>
            </a:fld>
            <a:endParaRPr lang="en-US"/>
          </a:p>
        </p:txBody>
      </p:sp>
      <p:cxnSp>
        <p:nvCxnSpPr>
          <p:cNvPr id="8" name="Straight Arrow Connector 7"/>
          <p:cNvCxnSpPr/>
          <p:nvPr/>
        </p:nvCxnSpPr>
        <p:spPr>
          <a:xfrm>
            <a:off x="3429000" y="3255264"/>
            <a:ext cx="13716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4224528"/>
            <a:ext cx="13716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29000" y="4718304"/>
            <a:ext cx="13716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7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altLang="en-US" smtClean="0"/>
              <a:t>Register Operands</a:t>
            </a:r>
            <a:endParaRPr lang="en-AU" altLang="en-US" smtClean="0"/>
          </a:p>
        </p:txBody>
      </p:sp>
      <p:sp>
        <p:nvSpPr>
          <p:cNvPr id="17412" name="Rectangle 6"/>
          <p:cNvSpPr>
            <a:spLocks noGrp="1" noChangeArrowheads="1"/>
          </p:cNvSpPr>
          <p:nvPr>
            <p:ph type="body" idx="1"/>
          </p:nvPr>
        </p:nvSpPr>
        <p:spPr>
          <a:xfrm>
            <a:off x="457200" y="1600200"/>
            <a:ext cx="8229600" cy="4909782"/>
          </a:xfrm>
        </p:spPr>
        <p:txBody>
          <a:bodyPr>
            <a:normAutofit/>
          </a:bodyPr>
          <a:lstStyle/>
          <a:p>
            <a:pPr eaLnBrk="1" hangingPunct="1">
              <a:lnSpc>
                <a:spcPct val="90000"/>
              </a:lnSpc>
            </a:pPr>
            <a:r>
              <a:rPr lang="en-US" altLang="en-US" dirty="0" smtClean="0"/>
              <a:t>Arithmetic instructions use register operands</a:t>
            </a:r>
          </a:p>
          <a:p>
            <a:pPr eaLnBrk="1" hangingPunct="1">
              <a:lnSpc>
                <a:spcPct val="90000"/>
              </a:lnSpc>
            </a:pPr>
            <a:r>
              <a:rPr lang="en-US" altLang="en-US" dirty="0" smtClean="0"/>
              <a:t>MIPS has a 32 × 32-bit register file</a:t>
            </a:r>
          </a:p>
          <a:p>
            <a:pPr lvl="1" eaLnBrk="1" hangingPunct="1">
              <a:lnSpc>
                <a:spcPct val="90000"/>
              </a:lnSpc>
            </a:pPr>
            <a:r>
              <a:rPr lang="en-US" altLang="en-US" sz="3200" dirty="0" smtClean="0"/>
              <a:t>Use for frequently accessed data</a:t>
            </a:r>
          </a:p>
          <a:p>
            <a:pPr lvl="1" eaLnBrk="1" hangingPunct="1">
              <a:lnSpc>
                <a:spcPct val="90000"/>
              </a:lnSpc>
            </a:pPr>
            <a:r>
              <a:rPr lang="en-US" altLang="en-US" sz="3200" dirty="0" smtClean="0"/>
              <a:t>Numbered 0 to 31</a:t>
            </a:r>
          </a:p>
          <a:p>
            <a:pPr lvl="1" eaLnBrk="1" hangingPunct="1">
              <a:lnSpc>
                <a:spcPct val="90000"/>
              </a:lnSpc>
            </a:pPr>
            <a:r>
              <a:rPr lang="en-US" altLang="en-US" sz="3200" dirty="0" smtClean="0"/>
              <a:t>32-bit data called a “word”</a:t>
            </a:r>
          </a:p>
          <a:p>
            <a:pPr eaLnBrk="1" hangingPunct="1">
              <a:lnSpc>
                <a:spcPct val="90000"/>
              </a:lnSpc>
            </a:pPr>
            <a:r>
              <a:rPr lang="en-US" altLang="en-US" dirty="0" smtClean="0"/>
              <a:t>Assembler names</a:t>
            </a:r>
          </a:p>
          <a:p>
            <a:pPr lvl="1" eaLnBrk="1" hangingPunct="1">
              <a:lnSpc>
                <a:spcPct val="90000"/>
              </a:lnSpc>
            </a:pPr>
            <a:r>
              <a:rPr lang="en-US" altLang="en-US" sz="3200" dirty="0" smtClean="0"/>
              <a:t>$t0, $t1, …, $t7 for temporary values</a:t>
            </a:r>
          </a:p>
          <a:p>
            <a:pPr lvl="1" eaLnBrk="1" hangingPunct="1">
              <a:lnSpc>
                <a:spcPct val="90000"/>
              </a:lnSpc>
            </a:pPr>
            <a:r>
              <a:rPr lang="en-US" altLang="en-US" sz="3200" dirty="0" smtClean="0"/>
              <a:t>$s0, $s1, …, $s7 for saved variables</a:t>
            </a:r>
          </a:p>
        </p:txBody>
      </p:sp>
    </p:spTree>
    <p:extLst>
      <p:ext uri="{BB962C8B-B14F-4D97-AF65-F5344CB8AC3E}">
        <p14:creationId xmlns:p14="http://schemas.microsoft.com/office/powerpoint/2010/main" val="41983691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11188" y="476250"/>
            <a:ext cx="8270875" cy="5111750"/>
          </a:xfrm>
        </p:spPr>
        <p:txBody>
          <a:bodyPr>
            <a:normAutofit fontScale="92500" lnSpcReduction="10000"/>
          </a:bodyPr>
          <a:lstStyle/>
          <a:p>
            <a:r>
              <a:rPr lang="en-US" altLang="en-US" smtClean="0"/>
              <a:t>In MIPS assembly language</a:t>
            </a:r>
          </a:p>
          <a:p>
            <a:r>
              <a:rPr lang="en-US" altLang="en-US" smtClean="0"/>
              <a:t>$s0 - $s7  maps onto register 16 to 23</a:t>
            </a:r>
          </a:p>
          <a:p>
            <a:r>
              <a:rPr lang="en-US" altLang="en-US" smtClean="0"/>
              <a:t>$t0 - $t7    maps onto register 8 to 15</a:t>
            </a:r>
          </a:p>
          <a:p>
            <a:endParaRPr lang="en-US" altLang="en-US" smtClean="0"/>
          </a:p>
          <a:p>
            <a:r>
              <a:rPr lang="en-US" altLang="en-US" smtClean="0"/>
              <a:t>$s0   means register 16</a:t>
            </a:r>
          </a:p>
          <a:p>
            <a:r>
              <a:rPr lang="en-US" altLang="en-US" smtClean="0"/>
              <a:t>$s1   means register 17</a:t>
            </a:r>
          </a:p>
          <a:p>
            <a:r>
              <a:rPr lang="en-US" altLang="en-US" smtClean="0"/>
              <a:t>…….</a:t>
            </a:r>
          </a:p>
          <a:p>
            <a:r>
              <a:rPr lang="en-US" altLang="en-US" smtClean="0"/>
              <a:t>$t0    means register 8</a:t>
            </a:r>
          </a:p>
          <a:p>
            <a:r>
              <a:rPr lang="en-US" altLang="en-US" smtClean="0"/>
              <a:t>$t1    means register 9</a:t>
            </a:r>
          </a:p>
          <a:p>
            <a:r>
              <a:rPr lang="en-US" altLang="en-US" smtClean="0"/>
              <a:t>……..</a:t>
            </a:r>
          </a:p>
        </p:txBody>
      </p:sp>
    </p:spTree>
    <p:extLst>
      <p:ext uri="{BB962C8B-B14F-4D97-AF65-F5344CB8AC3E}">
        <p14:creationId xmlns:p14="http://schemas.microsoft.com/office/powerpoint/2010/main" val="376637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484495" y="0"/>
            <a:ext cx="8229600" cy="750627"/>
          </a:xfrm>
        </p:spPr>
        <p:txBody>
          <a:bodyPr>
            <a:normAutofit fontScale="90000"/>
          </a:bodyPr>
          <a:lstStyle/>
          <a:p>
            <a:pPr eaLnBrk="1" hangingPunct="1"/>
            <a:r>
              <a:rPr lang="en-US" altLang="en-US" dirty="0" smtClean="0"/>
              <a:t>Memory Operands</a:t>
            </a:r>
            <a:endParaRPr lang="en-AU" altLang="en-US" dirty="0" smtClean="0"/>
          </a:p>
        </p:txBody>
      </p:sp>
      <p:sp>
        <p:nvSpPr>
          <p:cNvPr id="22532" name="Rectangle 5"/>
          <p:cNvSpPr>
            <a:spLocks noGrp="1" noChangeArrowheads="1"/>
          </p:cNvSpPr>
          <p:nvPr>
            <p:ph type="body" idx="1"/>
          </p:nvPr>
        </p:nvSpPr>
        <p:spPr>
          <a:xfrm>
            <a:off x="641350" y="908050"/>
            <a:ext cx="8270875" cy="5111750"/>
          </a:xfrm>
        </p:spPr>
        <p:txBody>
          <a:bodyPr>
            <a:normAutofit lnSpcReduction="10000"/>
          </a:bodyPr>
          <a:lstStyle/>
          <a:p>
            <a:pPr eaLnBrk="1" hangingPunct="1">
              <a:lnSpc>
                <a:spcPct val="80000"/>
              </a:lnSpc>
              <a:defRPr/>
            </a:pPr>
            <a:r>
              <a:rPr lang="en-US" altLang="en-US" sz="2000" dirty="0" smtClean="0"/>
              <a:t>Main memory used for composite data</a:t>
            </a:r>
          </a:p>
          <a:p>
            <a:pPr lvl="1" eaLnBrk="1" hangingPunct="1">
              <a:lnSpc>
                <a:spcPct val="80000"/>
              </a:lnSpc>
              <a:defRPr/>
            </a:pPr>
            <a:r>
              <a:rPr lang="en-US" altLang="en-US" sz="1800" dirty="0" smtClean="0"/>
              <a:t>Arrays, structures, dynamic data</a:t>
            </a:r>
          </a:p>
          <a:p>
            <a:pPr eaLnBrk="1" hangingPunct="1">
              <a:lnSpc>
                <a:spcPct val="80000"/>
              </a:lnSpc>
              <a:defRPr/>
            </a:pPr>
            <a:r>
              <a:rPr lang="en-US" altLang="en-US" sz="2000" dirty="0" smtClean="0"/>
              <a:t>To apply arithmetic operations</a:t>
            </a:r>
          </a:p>
          <a:p>
            <a:pPr lvl="1" eaLnBrk="1" hangingPunct="1">
              <a:lnSpc>
                <a:spcPct val="80000"/>
              </a:lnSpc>
              <a:defRPr/>
            </a:pPr>
            <a:r>
              <a:rPr lang="en-US" altLang="en-US" sz="1800" dirty="0" smtClean="0"/>
              <a:t>Load values from memory into registers</a:t>
            </a:r>
          </a:p>
          <a:p>
            <a:pPr lvl="1" eaLnBrk="1" hangingPunct="1">
              <a:lnSpc>
                <a:spcPct val="80000"/>
              </a:lnSpc>
              <a:defRPr/>
            </a:pPr>
            <a:r>
              <a:rPr lang="en-US" altLang="en-US" sz="1800" dirty="0" smtClean="0"/>
              <a:t>Store result from register to memory</a:t>
            </a:r>
          </a:p>
          <a:p>
            <a:pPr eaLnBrk="1" hangingPunct="1">
              <a:lnSpc>
                <a:spcPct val="80000"/>
              </a:lnSpc>
              <a:defRPr/>
            </a:pPr>
            <a:r>
              <a:rPr lang="en-US" altLang="en-US" sz="2000" dirty="0" smtClean="0"/>
              <a:t>Memory is byte addressed</a:t>
            </a:r>
          </a:p>
          <a:p>
            <a:pPr lvl="1" eaLnBrk="1" hangingPunct="1">
              <a:lnSpc>
                <a:spcPct val="80000"/>
              </a:lnSpc>
              <a:defRPr/>
            </a:pPr>
            <a:r>
              <a:rPr lang="en-US" altLang="en-US" sz="1800" dirty="0" smtClean="0"/>
              <a:t>Each address identifies an 8-bit byte</a:t>
            </a:r>
          </a:p>
          <a:p>
            <a:pPr eaLnBrk="1" hangingPunct="1">
              <a:lnSpc>
                <a:spcPct val="80000"/>
              </a:lnSpc>
              <a:defRPr/>
            </a:pPr>
            <a:r>
              <a:rPr lang="en-US" altLang="en-US" sz="2000" dirty="0" smtClean="0"/>
              <a:t>Words are aligned in memory</a:t>
            </a:r>
          </a:p>
          <a:p>
            <a:pPr lvl="1" eaLnBrk="1" hangingPunct="1">
              <a:lnSpc>
                <a:spcPct val="80000"/>
              </a:lnSpc>
              <a:defRPr/>
            </a:pPr>
            <a:r>
              <a:rPr lang="en-US" altLang="en-US" sz="1800" dirty="0" smtClean="0"/>
              <a:t>Address must be a multiple of 4</a:t>
            </a:r>
          </a:p>
          <a:p>
            <a:pPr eaLnBrk="1" hangingPunct="1">
              <a:lnSpc>
                <a:spcPct val="80000"/>
              </a:lnSpc>
              <a:defRPr/>
            </a:pPr>
            <a:r>
              <a:rPr lang="en-US" altLang="en-US" sz="2000" dirty="0" smtClean="0"/>
              <a:t>MIPS is Big Endian</a:t>
            </a:r>
          </a:p>
          <a:p>
            <a:pPr lvl="1" eaLnBrk="1" hangingPunct="1">
              <a:lnSpc>
                <a:spcPct val="80000"/>
              </a:lnSpc>
              <a:defRPr/>
            </a:pPr>
            <a:r>
              <a:rPr lang="en-US" altLang="en-US" sz="2000" dirty="0" smtClean="0">
                <a:solidFill>
                  <a:srgbClr val="00B050"/>
                </a:solidFill>
              </a:rPr>
              <a:t>Most-significant byte at least address of a word</a:t>
            </a:r>
          </a:p>
          <a:p>
            <a:pPr lvl="2" eaLnBrk="1" hangingPunct="1">
              <a:lnSpc>
                <a:spcPct val="80000"/>
              </a:lnSpc>
              <a:defRPr/>
            </a:pPr>
            <a:r>
              <a:rPr lang="en-US" altLang="en-US" sz="2000" dirty="0" smtClean="0"/>
              <a:t>Big here means the largest address, the least significant byte at the largest address.  </a:t>
            </a:r>
            <a:r>
              <a:rPr lang="en-US" altLang="en-US" sz="2000" dirty="0" smtClean="0">
                <a:solidFill>
                  <a:srgbClr val="FF0000"/>
                </a:solidFill>
              </a:rPr>
              <a:t>Byte address 0 1 2 3. The MSB at address 0 the LSB at address 3</a:t>
            </a:r>
            <a:endParaRPr lang="en-US" altLang="en-US" sz="2000" dirty="0">
              <a:solidFill>
                <a:srgbClr val="FF0000"/>
              </a:solidFill>
            </a:endParaRPr>
          </a:p>
          <a:p>
            <a:pPr eaLnBrk="1" hangingPunct="1">
              <a:lnSpc>
                <a:spcPct val="80000"/>
              </a:lnSpc>
              <a:defRPr/>
            </a:pPr>
            <a:r>
              <a:rPr lang="en-AU" altLang="en-US" sz="2000" dirty="0" smtClean="0"/>
              <a:t>Little Endian:</a:t>
            </a:r>
            <a:r>
              <a:rPr lang="en-AU" altLang="en-US" dirty="0" smtClean="0"/>
              <a:t> </a:t>
            </a:r>
          </a:p>
          <a:p>
            <a:pPr lvl="1" eaLnBrk="1" hangingPunct="1">
              <a:lnSpc>
                <a:spcPct val="80000"/>
              </a:lnSpc>
              <a:defRPr/>
            </a:pPr>
            <a:r>
              <a:rPr lang="en-AU" altLang="en-US" sz="2400" dirty="0" smtClean="0">
                <a:solidFill>
                  <a:srgbClr val="00B050"/>
                </a:solidFill>
              </a:rPr>
              <a:t>least-significant byte at least address</a:t>
            </a:r>
          </a:p>
          <a:p>
            <a:pPr marL="457200" lvl="1" indent="0" eaLnBrk="1" hangingPunct="1">
              <a:lnSpc>
                <a:spcPct val="80000"/>
              </a:lnSpc>
              <a:buFont typeface="Wingdings" panose="05000000000000000000" pitchFamily="2" charset="2"/>
              <a:buNone/>
              <a:defRPr/>
            </a:pPr>
            <a:r>
              <a:rPr lang="en-AU" altLang="en-US" sz="2000" dirty="0"/>
              <a:t>	</a:t>
            </a:r>
            <a:r>
              <a:rPr lang="en-AU" altLang="en-US" sz="2000" dirty="0" smtClean="0"/>
              <a:t>Little here means the least address. The least significant 	byte at the least address. </a:t>
            </a:r>
            <a:r>
              <a:rPr lang="en-AU" altLang="en-US" sz="2000" dirty="0" smtClean="0">
                <a:solidFill>
                  <a:srgbClr val="FF0000"/>
                </a:solidFill>
              </a:rPr>
              <a:t>Byte Address 0 1 2 3. MSB at 	address 3, the LSB at address 0</a:t>
            </a:r>
          </a:p>
        </p:txBody>
      </p:sp>
    </p:spTree>
    <p:extLst>
      <p:ext uri="{BB962C8B-B14F-4D97-AF65-F5344CB8AC3E}">
        <p14:creationId xmlns:p14="http://schemas.microsoft.com/office/powerpoint/2010/main" val="32605865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MIPS Instructions</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One operation per instruction, </a:t>
            </a:r>
            <a:br>
              <a:rPr lang="en-US" dirty="0" smtClean="0"/>
            </a:br>
            <a:r>
              <a:rPr lang="en-US" dirty="0" smtClean="0"/>
              <a:t>at most one instruction per line</a:t>
            </a:r>
          </a:p>
          <a:p>
            <a:r>
              <a:rPr lang="en-US" dirty="0" smtClean="0"/>
              <a:t>Assembly instructions are related to C operations (</a:t>
            </a:r>
            <a:r>
              <a:rPr lang="en-US" sz="3000" dirty="0" smtClean="0">
                <a:latin typeface="Courier New" pitchFamily="49" charset="0"/>
                <a:cs typeface="Courier New" pitchFamily="49" charset="0"/>
              </a:rPr>
              <a:t>=</a:t>
            </a:r>
            <a:r>
              <a:rPr lang="en-US" dirty="0" smtClean="0"/>
              <a:t>, </a:t>
            </a:r>
            <a:r>
              <a:rPr lang="en-US" sz="3000" dirty="0" smtClean="0">
                <a:latin typeface="Courier New" pitchFamily="49" charset="0"/>
                <a:cs typeface="Courier New" pitchFamily="49" charset="0"/>
              </a:rPr>
              <a:t>+</a:t>
            </a:r>
            <a:r>
              <a:rPr lang="en-US" dirty="0" smtClean="0"/>
              <a:t>, </a:t>
            </a:r>
            <a:r>
              <a:rPr lang="en-US" sz="3000" dirty="0" smtClean="0">
                <a:latin typeface="Courier New" pitchFamily="49" charset="0"/>
                <a:cs typeface="Courier New" pitchFamily="49" charset="0"/>
              </a:rPr>
              <a:t>-</a:t>
            </a:r>
            <a:r>
              <a:rPr lang="en-US" dirty="0" smtClean="0"/>
              <a:t>, </a:t>
            </a:r>
            <a:r>
              <a:rPr lang="en-US" sz="3000" dirty="0" smtClean="0">
                <a:latin typeface="Courier New" pitchFamily="49" charset="0"/>
                <a:cs typeface="Courier New" pitchFamily="49" charset="0"/>
              </a:rPr>
              <a:t>*</a:t>
            </a:r>
            <a:r>
              <a:rPr lang="en-US" dirty="0" smtClean="0"/>
              <a:t>, </a:t>
            </a:r>
            <a:r>
              <a:rPr lang="en-US" sz="3000" dirty="0" smtClean="0">
                <a:latin typeface="Courier New" pitchFamily="49" charset="0"/>
                <a:cs typeface="Courier New" pitchFamily="49" charset="0"/>
              </a:rPr>
              <a:t>/</a:t>
            </a:r>
            <a:r>
              <a:rPr lang="en-US" dirty="0" smtClean="0"/>
              <a:t>, </a:t>
            </a:r>
            <a:r>
              <a:rPr lang="en-US" sz="3000" dirty="0" smtClean="0">
                <a:latin typeface="Courier New" pitchFamily="49" charset="0"/>
                <a:cs typeface="Courier New" pitchFamily="49" charset="0"/>
              </a:rPr>
              <a:t>&amp;</a:t>
            </a:r>
            <a:r>
              <a:rPr lang="en-US" dirty="0" smtClean="0"/>
              <a:t>, </a:t>
            </a:r>
            <a:r>
              <a:rPr lang="en-US" sz="3000" dirty="0" smtClean="0">
                <a:latin typeface="Courier New" pitchFamily="49" charset="0"/>
                <a:cs typeface="Courier New" pitchFamily="49" charset="0"/>
              </a:rPr>
              <a:t>|</a:t>
            </a:r>
            <a:r>
              <a:rPr lang="en-US" dirty="0" smtClean="0"/>
              <a:t>, etc.)</a:t>
            </a:r>
          </a:p>
          <a:p>
            <a:pPr lvl="1"/>
            <a:r>
              <a:rPr lang="en-US" dirty="0" smtClean="0"/>
              <a:t>Must be, since C code decomposes into assembly!</a:t>
            </a:r>
          </a:p>
          <a:p>
            <a:pPr lvl="1"/>
            <a:r>
              <a:rPr lang="en-US" dirty="0" smtClean="0"/>
              <a:t>A single line of C may break up into several lines of MIPS</a:t>
            </a:r>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MIPS Instructions</a:t>
            </a:r>
            <a:endParaRPr lang="en-US" dirty="0">
              <a:solidFill>
                <a:schemeClr val="accent1"/>
              </a:solidFill>
            </a:endParaRPr>
          </a:p>
        </p:txBody>
      </p:sp>
      <p:sp>
        <p:nvSpPr>
          <p:cNvPr id="3" name="Content Placeholder 2"/>
          <p:cNvSpPr>
            <a:spLocks noGrp="1"/>
          </p:cNvSpPr>
          <p:nvPr>
            <p:ph idx="1"/>
          </p:nvPr>
        </p:nvSpPr>
        <p:spPr>
          <a:xfrm>
            <a:off x="457200" y="1600200"/>
            <a:ext cx="8229600" cy="4822372"/>
          </a:xfrm>
        </p:spPr>
        <p:txBody>
          <a:bodyPr>
            <a:normAutofit/>
          </a:bodyPr>
          <a:lstStyle/>
          <a:p>
            <a:pPr marL="0" indent="0">
              <a:spcBef>
                <a:spcPts val="1200"/>
              </a:spcBef>
              <a:buNone/>
            </a:pPr>
            <a:r>
              <a:rPr lang="en-US" dirty="0" smtClean="0"/>
              <a:t>Instruction Syntax is rigid:</a:t>
            </a:r>
          </a:p>
          <a:p>
            <a:pPr marL="0" indent="0">
              <a:spcBef>
                <a:spcPts val="1200"/>
              </a:spcBef>
              <a:buNone/>
            </a:pPr>
            <a:r>
              <a:rPr lang="en-US" b="1" dirty="0" smtClean="0">
                <a:solidFill>
                  <a:srgbClr val="FF0000"/>
                </a:solidFill>
                <a:latin typeface="Courier New" pitchFamily="49" charset="0"/>
                <a:cs typeface="Courier New" pitchFamily="49" charset="0"/>
              </a:rPr>
              <a:t>       add  </a:t>
            </a:r>
            <a:r>
              <a:rPr lang="en-US" b="1" dirty="0">
                <a:solidFill>
                  <a:schemeClr val="accent1"/>
                </a:solidFill>
                <a:latin typeface="Courier New" pitchFamily="49" charset="0"/>
                <a:cs typeface="Courier New" pitchFamily="49" charset="0"/>
              </a:rPr>
              <a:t>$s1</a:t>
            </a:r>
            <a:r>
              <a:rPr lang="en-US" b="1" dirty="0">
                <a:solidFill>
                  <a:srgbClr val="FF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$s2</a:t>
            </a:r>
            <a:r>
              <a:rPr lang="en-US" b="1" dirty="0">
                <a:solidFill>
                  <a:srgbClr val="FF0000"/>
                </a:solidFill>
                <a:latin typeface="Courier New" pitchFamily="49" charset="0"/>
                <a:cs typeface="Courier New" pitchFamily="49" charset="0"/>
              </a:rPr>
              <a:t>, </a:t>
            </a:r>
            <a:r>
              <a:rPr lang="en-US" b="1" dirty="0">
                <a:solidFill>
                  <a:srgbClr val="92D050"/>
                </a:solidFill>
                <a:latin typeface="Courier New" pitchFamily="49" charset="0"/>
                <a:cs typeface="Courier New" pitchFamily="49" charset="0"/>
              </a:rPr>
              <a:t>$s3</a:t>
            </a:r>
            <a:endParaRPr lang="en-US" dirty="0" smtClean="0">
              <a:solidFill>
                <a:srgbClr val="92D050"/>
              </a:solidFill>
            </a:endParaRPr>
          </a:p>
          <a:p>
            <a:pPr>
              <a:spcBef>
                <a:spcPts val="1200"/>
              </a:spcBef>
              <a:buNone/>
            </a:pPr>
            <a:r>
              <a:rPr lang="en-US" dirty="0" smtClean="0"/>
              <a:t>			</a:t>
            </a:r>
            <a:r>
              <a:rPr lang="en-US" b="1" dirty="0" smtClean="0">
                <a:solidFill>
                  <a:srgbClr val="FF0000"/>
                </a:solidFill>
                <a:latin typeface="Courier New" pitchFamily="49" charset="0"/>
                <a:cs typeface="Courier New" pitchFamily="49" charset="0"/>
              </a:rPr>
              <a:t>op </a:t>
            </a:r>
            <a:r>
              <a:rPr lang="en-US" b="1" dirty="0" err="1" smtClean="0">
                <a:solidFill>
                  <a:schemeClr val="accent1"/>
                </a:solidFill>
                <a:latin typeface="Courier New" pitchFamily="49" charset="0"/>
                <a:cs typeface="Courier New" pitchFamily="49" charset="0"/>
              </a:rPr>
              <a:t>dst</a:t>
            </a:r>
            <a:r>
              <a:rPr lang="en-US" b="1" dirty="0" smtClean="0">
                <a:solidFill>
                  <a:srgbClr val="FF0000"/>
                </a:solidFill>
                <a:latin typeface="Courier New" pitchFamily="49" charset="0"/>
                <a:cs typeface="Courier New" pitchFamily="49" charset="0"/>
              </a:rPr>
              <a:t>, </a:t>
            </a:r>
            <a:r>
              <a:rPr lang="en-US" b="1" dirty="0" smtClean="0">
                <a:solidFill>
                  <a:schemeClr val="accent4"/>
                </a:solidFill>
                <a:latin typeface="Courier New" pitchFamily="49" charset="0"/>
                <a:cs typeface="Courier New" pitchFamily="49" charset="0"/>
              </a:rPr>
              <a:t>src1</a:t>
            </a:r>
            <a:r>
              <a:rPr lang="en-US" b="1" dirty="0" smtClean="0">
                <a:solidFill>
                  <a:srgbClr val="FF0000"/>
                </a:solidFill>
                <a:latin typeface="Courier New" pitchFamily="49" charset="0"/>
                <a:cs typeface="Courier New" pitchFamily="49" charset="0"/>
              </a:rPr>
              <a:t>, </a:t>
            </a:r>
            <a:r>
              <a:rPr lang="en-US" b="1" dirty="0" smtClean="0">
                <a:solidFill>
                  <a:srgbClr val="92D050"/>
                </a:solidFill>
                <a:latin typeface="Courier New" pitchFamily="49" charset="0"/>
                <a:cs typeface="Courier New" pitchFamily="49" charset="0"/>
              </a:rPr>
              <a:t>src2</a:t>
            </a:r>
          </a:p>
          <a:p>
            <a:pPr marL="457200" lvl="1" indent="0">
              <a:spcBef>
                <a:spcPts val="1200"/>
              </a:spcBef>
              <a:buNone/>
            </a:pPr>
            <a:r>
              <a:rPr lang="en-US" dirty="0" smtClean="0">
                <a:latin typeface="+mj-lt"/>
                <a:cs typeface="Courier New" pitchFamily="49" charset="0"/>
              </a:rPr>
              <a:t>1 operator, 3 operands</a:t>
            </a:r>
          </a:p>
          <a:p>
            <a:pPr lvl="2"/>
            <a:r>
              <a:rPr lang="en-US" dirty="0" smtClean="0">
                <a:latin typeface="Courier New" pitchFamily="49" charset="0"/>
                <a:cs typeface="Courier New" pitchFamily="49" charset="0"/>
              </a:rPr>
              <a:t>op</a:t>
            </a:r>
            <a:r>
              <a:rPr lang="en-US" dirty="0" smtClean="0"/>
              <a:t> = operation name (“operator”)</a:t>
            </a:r>
          </a:p>
          <a:p>
            <a:pPr lvl="2"/>
            <a:r>
              <a:rPr lang="en-US" dirty="0" err="1" smtClean="0">
                <a:latin typeface="Courier New" pitchFamily="49" charset="0"/>
                <a:cs typeface="Courier New" pitchFamily="49" charset="0"/>
              </a:rPr>
              <a:t>dst</a:t>
            </a:r>
            <a:r>
              <a:rPr lang="en-US" dirty="0" smtClean="0"/>
              <a:t> = register getting result (“destination”)</a:t>
            </a:r>
          </a:p>
          <a:p>
            <a:pPr lvl="2"/>
            <a:r>
              <a:rPr lang="en-US" dirty="0" smtClean="0">
                <a:latin typeface="Courier New" pitchFamily="49" charset="0"/>
                <a:cs typeface="Courier New" pitchFamily="49" charset="0"/>
              </a:rPr>
              <a:t>src1</a:t>
            </a:r>
            <a:r>
              <a:rPr lang="en-US" dirty="0" smtClean="0"/>
              <a:t> = first register for operation (“source 1”)</a:t>
            </a:r>
          </a:p>
          <a:p>
            <a:pPr lvl="2"/>
            <a:r>
              <a:rPr lang="en-US" dirty="0" smtClean="0">
                <a:latin typeface="Courier New" pitchFamily="49" charset="0"/>
                <a:cs typeface="Courier New" pitchFamily="49" charset="0"/>
              </a:rPr>
              <a:t>src2</a:t>
            </a:r>
            <a:r>
              <a:rPr lang="en-US" dirty="0" smtClean="0"/>
              <a:t> = second register for operation (“source 2”)</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39</a:t>
            </a:fld>
            <a:endParaRPr lang="en-US"/>
          </a:p>
        </p:txBody>
      </p:sp>
    </p:spTree>
    <p:extLst>
      <p:ext uri="{BB962C8B-B14F-4D97-AF65-F5344CB8AC3E}">
        <p14:creationId xmlns:p14="http://schemas.microsoft.com/office/powerpoint/2010/main" val="543589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513"/>
            <a:ext cx="8229600" cy="585171"/>
          </a:xfrm>
        </p:spPr>
        <p:txBody>
          <a:bodyPr>
            <a:normAutofit fontScale="90000"/>
          </a:bodyPr>
          <a:lstStyle/>
          <a:p>
            <a:r>
              <a:rPr lang="en-US" dirty="0" smtClean="0"/>
              <a:t>Classification of ISA</a:t>
            </a:r>
            <a:endParaRPr lang="en-US" dirty="0"/>
          </a:p>
        </p:txBody>
      </p:sp>
      <p:sp>
        <p:nvSpPr>
          <p:cNvPr id="3" name="Content Placeholder 2"/>
          <p:cNvSpPr>
            <a:spLocks noGrp="1"/>
          </p:cNvSpPr>
          <p:nvPr>
            <p:ph idx="1"/>
          </p:nvPr>
        </p:nvSpPr>
        <p:spPr>
          <a:xfrm>
            <a:off x="232012" y="914404"/>
            <a:ext cx="8775510" cy="5841241"/>
          </a:xfrm>
        </p:spPr>
        <p:txBody>
          <a:bodyPr>
            <a:normAutofit fontScale="77500" lnSpcReduction="20000"/>
          </a:bodyPr>
          <a:lstStyle/>
          <a:p>
            <a:pPr algn="just"/>
            <a:r>
              <a:rPr lang="en-US" dirty="0"/>
              <a:t>An </a:t>
            </a:r>
            <a:r>
              <a:rPr lang="en-US" dirty="0">
                <a:solidFill>
                  <a:srgbClr val="FF0000"/>
                </a:solidFill>
              </a:rPr>
              <a:t>ISA</a:t>
            </a:r>
            <a:r>
              <a:rPr lang="en-US" dirty="0"/>
              <a:t> may be classified in a number of different ways. A common classification is by architectural </a:t>
            </a:r>
            <a:r>
              <a:rPr lang="en-US" i="1" dirty="0"/>
              <a:t>complexity</a:t>
            </a:r>
            <a:r>
              <a:rPr lang="en-US" dirty="0"/>
              <a:t>. </a:t>
            </a:r>
            <a:endParaRPr lang="en-US" dirty="0" smtClean="0"/>
          </a:p>
          <a:p>
            <a:pPr algn="just"/>
            <a:r>
              <a:rPr lang="en-US" dirty="0" smtClean="0"/>
              <a:t>C</a:t>
            </a:r>
            <a:r>
              <a:rPr lang="en-US" dirty="0" smtClean="0">
                <a:hlinkClick r:id="rId2" tooltip="Complex instruction set computer"/>
              </a:rPr>
              <a:t>omplex </a:t>
            </a:r>
            <a:r>
              <a:rPr lang="en-US" dirty="0">
                <a:hlinkClick r:id="rId2" tooltip="Complex instruction set computer"/>
              </a:rPr>
              <a:t>instruction set computer</a:t>
            </a:r>
            <a:r>
              <a:rPr lang="en-US" dirty="0"/>
              <a:t> (CISC) has many specialized instructions, some of which may only be rarely used in practical programs. </a:t>
            </a:r>
            <a:endParaRPr lang="en-US" dirty="0" smtClean="0"/>
          </a:p>
          <a:p>
            <a:pPr algn="just"/>
            <a:r>
              <a:rPr lang="en-US" dirty="0" smtClean="0">
                <a:hlinkClick r:id="rId3" tooltip="Reduced instruction set computer"/>
              </a:rPr>
              <a:t>Reduced </a:t>
            </a:r>
            <a:r>
              <a:rPr lang="en-US" dirty="0">
                <a:hlinkClick r:id="rId3" tooltip="Reduced instruction set computer"/>
              </a:rPr>
              <a:t>instruction set computer</a:t>
            </a:r>
            <a:r>
              <a:rPr lang="en-US" dirty="0"/>
              <a:t> (RISC) simplifies the processor by efficiently implementing only the instructions that are frequently used in programs, while the less common operations are implemented as subroutines, having their resulting additional processor execution time offset by infrequent </a:t>
            </a:r>
            <a:r>
              <a:rPr lang="en-US" dirty="0" smtClean="0"/>
              <a:t>use. </a:t>
            </a:r>
            <a:endParaRPr lang="en-US" dirty="0"/>
          </a:p>
          <a:p>
            <a:pPr algn="just"/>
            <a:r>
              <a:rPr lang="en-US" dirty="0" smtClean="0">
                <a:solidFill>
                  <a:srgbClr val="00B0F0"/>
                </a:solidFill>
              </a:rPr>
              <a:t>V</a:t>
            </a:r>
            <a:r>
              <a:rPr lang="en-US" dirty="0" smtClean="0">
                <a:hlinkClick r:id="rId4" tooltip="Very long instruction word"/>
              </a:rPr>
              <a:t>ery </a:t>
            </a:r>
            <a:r>
              <a:rPr lang="en-US" dirty="0">
                <a:hlinkClick r:id="rId4" tooltip="Very long instruction word"/>
              </a:rPr>
              <a:t>long instruction word</a:t>
            </a:r>
            <a:r>
              <a:rPr lang="en-US" dirty="0"/>
              <a:t> (VLIW) architectures, and the closely related </a:t>
            </a:r>
            <a:r>
              <a:rPr lang="en-US" i="1" dirty="0"/>
              <a:t>long instruction word</a:t>
            </a:r>
            <a:r>
              <a:rPr lang="en-US" dirty="0"/>
              <a:t> (LIW) and </a:t>
            </a:r>
            <a:r>
              <a:rPr lang="en-US" i="1" dirty="0">
                <a:hlinkClick r:id="rId5" tooltip="Explicitly parallel instruction computing"/>
              </a:rPr>
              <a:t>explicitly parallel instruction computing</a:t>
            </a:r>
            <a:r>
              <a:rPr lang="en-US" dirty="0"/>
              <a:t> (EPIC) architectures. These architectures seek to exploit instruction-level parallelism with less hardware than RISC and CISC by making the compiler responsible for instruction issue and scheduling. </a:t>
            </a:r>
          </a:p>
        </p:txBody>
      </p:sp>
    </p:spTree>
    <p:extLst>
      <p:ext uri="{BB962C8B-B14F-4D97-AF65-F5344CB8AC3E}">
        <p14:creationId xmlns:p14="http://schemas.microsoft.com/office/powerpoint/2010/main" val="2628263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8944"/>
          </a:xfrm>
        </p:spPr>
        <p:txBody>
          <a:bodyPr>
            <a:normAutofit fontScale="90000"/>
          </a:bodyPr>
          <a:lstStyle/>
          <a:p>
            <a:r>
              <a:rPr lang="en-US" dirty="0" smtClean="0">
                <a:solidFill>
                  <a:schemeClr val="accent1"/>
                </a:solidFill>
              </a:rPr>
              <a:t>MIPS Instructions</a:t>
            </a:r>
            <a:endParaRPr lang="en-US" dirty="0">
              <a:solidFill>
                <a:schemeClr val="accent1"/>
              </a:solidFill>
            </a:endParaRPr>
          </a:p>
        </p:txBody>
      </p:sp>
      <p:sp>
        <p:nvSpPr>
          <p:cNvPr id="3" name="Content Placeholder 2"/>
          <p:cNvSpPr>
            <a:spLocks noGrp="1"/>
          </p:cNvSpPr>
          <p:nvPr>
            <p:ph idx="1"/>
          </p:nvPr>
        </p:nvSpPr>
        <p:spPr>
          <a:xfrm>
            <a:off x="457199" y="748944"/>
            <a:ext cx="8509379" cy="5856572"/>
          </a:xfrm>
        </p:spPr>
        <p:txBody>
          <a:bodyPr>
            <a:normAutofit/>
          </a:bodyPr>
          <a:lstStyle/>
          <a:p>
            <a:pPr>
              <a:spcBef>
                <a:spcPts val="0"/>
              </a:spcBef>
            </a:pPr>
            <a:r>
              <a:rPr lang="en-US" dirty="0"/>
              <a:t>Instruction Syntax </a:t>
            </a:r>
            <a:r>
              <a:rPr lang="en-US" dirty="0" smtClean="0"/>
              <a:t>:</a:t>
            </a:r>
            <a:endParaRPr lang="en-US" dirty="0"/>
          </a:p>
          <a:p>
            <a:pPr>
              <a:spcBef>
                <a:spcPts val="0"/>
              </a:spcBef>
              <a:buNone/>
            </a:pPr>
            <a:r>
              <a:rPr lang="en-US" dirty="0"/>
              <a:t>			</a:t>
            </a:r>
            <a:r>
              <a:rPr lang="en-US" dirty="0">
                <a:solidFill>
                  <a:srgbClr val="FF0000"/>
                </a:solidFill>
                <a:latin typeface="Courier New" pitchFamily="49" charset="0"/>
                <a:cs typeface="Courier New" pitchFamily="49" charset="0"/>
              </a:rPr>
              <a:t>op </a:t>
            </a:r>
            <a:r>
              <a:rPr lang="en-US" dirty="0" err="1">
                <a:solidFill>
                  <a:srgbClr val="FF0000"/>
                </a:solidFill>
                <a:latin typeface="Courier New" pitchFamily="49" charset="0"/>
                <a:cs typeface="Courier New" pitchFamily="49" charset="0"/>
              </a:rPr>
              <a:t>dst</a:t>
            </a:r>
            <a:r>
              <a:rPr lang="en-US" dirty="0">
                <a:solidFill>
                  <a:srgbClr val="FF0000"/>
                </a:solidFill>
                <a:latin typeface="Courier New" pitchFamily="49" charset="0"/>
                <a:cs typeface="Courier New" pitchFamily="49" charset="0"/>
              </a:rPr>
              <a:t>, src1, </a:t>
            </a:r>
            <a:r>
              <a:rPr lang="en-US" dirty="0" smtClean="0">
                <a:solidFill>
                  <a:srgbClr val="FF0000"/>
                </a:solidFill>
                <a:latin typeface="Courier New" pitchFamily="49" charset="0"/>
                <a:cs typeface="Courier New" pitchFamily="49" charset="0"/>
              </a:rPr>
              <a:t>src2</a:t>
            </a:r>
          </a:p>
          <a:p>
            <a:pPr lvl="2"/>
            <a:r>
              <a:rPr lang="en-US" dirty="0">
                <a:latin typeface="Courier New" pitchFamily="49" charset="0"/>
                <a:cs typeface="Courier New" pitchFamily="49" charset="0"/>
              </a:rPr>
              <a:t>op</a:t>
            </a:r>
            <a:r>
              <a:rPr lang="en-US" dirty="0"/>
              <a:t> = operation name (“operator”)</a:t>
            </a:r>
          </a:p>
          <a:p>
            <a:pPr lvl="2"/>
            <a:r>
              <a:rPr lang="en-US" dirty="0" err="1">
                <a:latin typeface="Courier New" pitchFamily="49" charset="0"/>
                <a:cs typeface="Courier New" pitchFamily="49" charset="0"/>
              </a:rPr>
              <a:t>dst</a:t>
            </a:r>
            <a:r>
              <a:rPr lang="en-US" dirty="0"/>
              <a:t> = register getting result (“destination”)</a:t>
            </a:r>
          </a:p>
          <a:p>
            <a:pPr lvl="2"/>
            <a:r>
              <a:rPr lang="en-US" dirty="0">
                <a:latin typeface="Courier New" pitchFamily="49" charset="0"/>
                <a:cs typeface="Courier New" pitchFamily="49" charset="0"/>
              </a:rPr>
              <a:t>src1</a:t>
            </a:r>
            <a:r>
              <a:rPr lang="en-US" dirty="0"/>
              <a:t> = first register for operation (“source 1”)</a:t>
            </a:r>
          </a:p>
          <a:p>
            <a:pPr lvl="2"/>
            <a:r>
              <a:rPr lang="en-US" dirty="0">
                <a:latin typeface="Courier New" pitchFamily="49" charset="0"/>
                <a:cs typeface="Courier New" pitchFamily="49" charset="0"/>
              </a:rPr>
              <a:t>src2</a:t>
            </a:r>
            <a:r>
              <a:rPr lang="en-US" dirty="0"/>
              <a:t> = second register for operation (“source 2”)</a:t>
            </a:r>
          </a:p>
          <a:p>
            <a:pPr>
              <a:spcBef>
                <a:spcPts val="0"/>
              </a:spcBef>
            </a:pPr>
            <a:r>
              <a:rPr lang="en-US" dirty="0" smtClean="0"/>
              <a:t>Integer Addition (</a:t>
            </a:r>
            <a:r>
              <a:rPr lang="en-US" sz="3000" dirty="0" smtClean="0">
                <a:latin typeface="Courier New" pitchFamily="49" charset="0"/>
                <a:cs typeface="Courier New" pitchFamily="49" charset="0"/>
              </a:rPr>
              <a:t>add</a:t>
            </a:r>
            <a:r>
              <a:rPr lang="en-US" dirty="0" smtClean="0"/>
              <a:t>)</a:t>
            </a:r>
          </a:p>
          <a:p>
            <a:pPr marL="457200" lvl="1" indent="0">
              <a:spcBef>
                <a:spcPts val="0"/>
              </a:spcBef>
              <a:buNone/>
            </a:pPr>
            <a:r>
              <a:rPr lang="en-US" dirty="0" smtClean="0"/>
              <a:t>C:	</a:t>
            </a:r>
            <a:r>
              <a:rPr lang="en-US" dirty="0" smtClean="0">
                <a:latin typeface="Courier New" pitchFamily="49" charset="0"/>
                <a:cs typeface="Courier New" pitchFamily="49" charset="0"/>
              </a:rPr>
              <a:t>a = b + c</a:t>
            </a:r>
          </a:p>
          <a:p>
            <a:pPr marL="457200" lvl="1" indent="0">
              <a:spcBef>
                <a:spcPts val="0"/>
              </a:spcBef>
              <a:buNone/>
            </a:pPr>
            <a:r>
              <a:rPr lang="en-US" dirty="0" smtClean="0"/>
              <a:t>MIPS: 	</a:t>
            </a:r>
            <a:r>
              <a:rPr lang="en-US" b="1" dirty="0" smtClean="0">
                <a:solidFill>
                  <a:srgbClr val="FF0000"/>
                </a:solidFill>
                <a:latin typeface="Courier New" pitchFamily="49" charset="0"/>
                <a:cs typeface="Courier New" pitchFamily="49" charset="0"/>
              </a:rPr>
              <a:t>add  $s1, $s2, $s3</a:t>
            </a:r>
          </a:p>
          <a:p>
            <a:pPr>
              <a:spcBef>
                <a:spcPts val="0"/>
              </a:spcBef>
            </a:pPr>
            <a:r>
              <a:rPr lang="en-US" dirty="0" smtClean="0"/>
              <a:t>Integer Subtraction (</a:t>
            </a:r>
            <a:r>
              <a:rPr lang="en-US" sz="3000" dirty="0" smtClean="0">
                <a:latin typeface="Courier New" pitchFamily="49" charset="0"/>
                <a:cs typeface="Courier New" pitchFamily="49" charset="0"/>
              </a:rPr>
              <a:t>sub</a:t>
            </a:r>
            <a:r>
              <a:rPr lang="en-US" dirty="0" smtClean="0"/>
              <a:t>)</a:t>
            </a:r>
          </a:p>
          <a:p>
            <a:pPr marL="457200" lvl="1" indent="0">
              <a:spcBef>
                <a:spcPts val="0"/>
              </a:spcBef>
              <a:buNone/>
            </a:pPr>
            <a:r>
              <a:rPr lang="en-US" dirty="0" smtClean="0"/>
              <a:t>C:	</a:t>
            </a:r>
            <a:r>
              <a:rPr lang="en-US" dirty="0" smtClean="0">
                <a:latin typeface="Courier New" pitchFamily="49" charset="0"/>
                <a:cs typeface="Courier New" pitchFamily="49" charset="0"/>
              </a:rPr>
              <a:t>a = b - c</a:t>
            </a:r>
          </a:p>
          <a:p>
            <a:pPr marL="457200" lvl="1" indent="0">
              <a:spcBef>
                <a:spcPts val="0"/>
              </a:spcBef>
              <a:buNone/>
            </a:pPr>
            <a:r>
              <a:rPr lang="en-US" dirty="0" smtClean="0"/>
              <a:t>MIPS:	</a:t>
            </a:r>
            <a:r>
              <a:rPr lang="en-US" b="1" dirty="0" smtClean="0">
                <a:solidFill>
                  <a:srgbClr val="FF0000"/>
                </a:solidFill>
                <a:latin typeface="Courier New" pitchFamily="49" charset="0"/>
                <a:cs typeface="Courier New" pitchFamily="49" charset="0"/>
              </a:rPr>
              <a:t>sub  $s1, $s2, $s3</a:t>
            </a:r>
            <a:endParaRPr lang="en-US" b="1" dirty="0">
              <a:solidFill>
                <a:srgbClr val="FF0000"/>
              </a:solidFill>
              <a:latin typeface="Courier New" pitchFamily="49" charset="0"/>
              <a:cs typeface="Courier New" pitchFamily="49" charset="0"/>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MIPS Instructions Example</a:t>
            </a:r>
            <a:endParaRPr lang="en-US" dirty="0">
              <a:solidFill>
                <a:schemeClr val="accent1"/>
              </a:solidFill>
            </a:endParaRPr>
          </a:p>
        </p:txBody>
      </p:sp>
      <p:sp>
        <p:nvSpPr>
          <p:cNvPr id="3" name="Content Placeholder 2"/>
          <p:cNvSpPr>
            <a:spLocks noGrp="1"/>
          </p:cNvSpPr>
          <p:nvPr>
            <p:ph idx="1"/>
          </p:nvPr>
        </p:nvSpPr>
        <p:spPr>
          <a:xfrm>
            <a:off x="457200" y="1160061"/>
            <a:ext cx="8577618" cy="4932226"/>
          </a:xfrm>
        </p:spPr>
        <p:txBody>
          <a:bodyPr>
            <a:normAutofit fontScale="92500" lnSpcReduction="10000"/>
          </a:bodyPr>
          <a:lstStyle/>
          <a:p>
            <a:r>
              <a:rPr lang="en-US" dirty="0" smtClean="0"/>
              <a:t>Suppose       </a:t>
            </a:r>
            <a:r>
              <a:rPr lang="en-US" sz="2400" dirty="0" smtClean="0">
                <a:latin typeface="Courier New"/>
                <a:cs typeface="Courier New"/>
              </a:rPr>
              <a:t>a=$s0</a:t>
            </a:r>
            <a:r>
              <a:rPr lang="en-US" sz="2400" dirty="0" smtClean="0"/>
              <a:t>,</a:t>
            </a:r>
            <a:r>
              <a:rPr lang="en-US" sz="2400" b="1" dirty="0" smtClean="0">
                <a:latin typeface="+mj-lt"/>
                <a:cs typeface="Courier New"/>
              </a:rPr>
              <a:t> </a:t>
            </a:r>
          </a:p>
          <a:p>
            <a:pPr marL="2228850" lvl="5" indent="0">
              <a:buNone/>
            </a:pPr>
            <a:r>
              <a:rPr lang="en-US" sz="2400" dirty="0" smtClean="0">
                <a:latin typeface="Courier New"/>
                <a:cs typeface="Courier New"/>
              </a:rPr>
              <a:t>b=</a:t>
            </a:r>
            <a:r>
              <a:rPr lang="en-US" sz="2400" dirty="0" smtClean="0">
                <a:latin typeface="Courier New"/>
                <a:cs typeface="Courier New"/>
                <a:sym typeface="Wingdings" pitchFamily="2" charset="2"/>
              </a:rPr>
              <a:t>$s1</a:t>
            </a:r>
            <a:r>
              <a:rPr lang="en-US" sz="2400" dirty="0" smtClean="0"/>
              <a:t>,</a:t>
            </a:r>
            <a:r>
              <a:rPr lang="en-US" sz="2400" b="1" dirty="0" smtClean="0">
                <a:latin typeface="+mj-lt"/>
                <a:cs typeface="Courier New"/>
              </a:rPr>
              <a:t> </a:t>
            </a:r>
          </a:p>
          <a:p>
            <a:pPr marL="2228850" lvl="5" indent="0">
              <a:buNone/>
            </a:pPr>
            <a:r>
              <a:rPr lang="en-US" sz="2400" dirty="0" smtClean="0">
                <a:latin typeface="Courier New"/>
                <a:cs typeface="Courier New"/>
              </a:rPr>
              <a:t>c</a:t>
            </a:r>
            <a:r>
              <a:rPr lang="en-US" sz="2400" dirty="0" smtClean="0">
                <a:latin typeface="Courier New"/>
                <a:cs typeface="Courier New"/>
                <a:sym typeface="Wingdings" pitchFamily="2" charset="2"/>
              </a:rPr>
              <a:t>=$s2</a:t>
            </a:r>
            <a:r>
              <a:rPr lang="en-US" sz="2400" dirty="0" smtClean="0"/>
              <a:t>,</a:t>
            </a:r>
            <a:r>
              <a:rPr lang="en-US" sz="2400" b="1" dirty="0" smtClean="0">
                <a:latin typeface="+mj-lt"/>
                <a:cs typeface="Courier New"/>
              </a:rPr>
              <a:t> </a:t>
            </a:r>
          </a:p>
          <a:p>
            <a:pPr marL="2228850" lvl="5" indent="0">
              <a:buNone/>
            </a:pPr>
            <a:r>
              <a:rPr lang="en-US" sz="2400" dirty="0" smtClean="0">
                <a:latin typeface="Courier New"/>
                <a:cs typeface="Courier New"/>
              </a:rPr>
              <a:t>d=</a:t>
            </a:r>
            <a:r>
              <a:rPr lang="en-US" sz="2400" dirty="0" smtClean="0">
                <a:latin typeface="Courier New"/>
                <a:cs typeface="Courier New"/>
                <a:sym typeface="Wingdings" pitchFamily="2" charset="2"/>
              </a:rPr>
              <a:t>$s3</a:t>
            </a:r>
            <a:r>
              <a:rPr lang="en-US" sz="2400" dirty="0" smtClean="0"/>
              <a:t>,</a:t>
            </a:r>
            <a:r>
              <a:rPr lang="en-US" sz="2400" b="1" dirty="0" smtClean="0">
                <a:cs typeface="Courier New"/>
              </a:rPr>
              <a:t> </a:t>
            </a:r>
            <a:r>
              <a:rPr lang="en-US" sz="2400" dirty="0" smtClean="0"/>
              <a:t>and </a:t>
            </a:r>
          </a:p>
          <a:p>
            <a:pPr marL="2228850" lvl="5" indent="0">
              <a:buNone/>
            </a:pPr>
            <a:r>
              <a:rPr lang="en-US" sz="2400" dirty="0" smtClean="0">
                <a:latin typeface="Courier New"/>
                <a:cs typeface="Courier New"/>
              </a:rPr>
              <a:t>e=</a:t>
            </a:r>
            <a:r>
              <a:rPr lang="en-US" sz="2400" dirty="0" smtClean="0">
                <a:latin typeface="Courier New"/>
                <a:cs typeface="Courier New"/>
                <a:sym typeface="Wingdings" pitchFamily="2" charset="2"/>
              </a:rPr>
              <a:t>$s4</a:t>
            </a:r>
            <a:r>
              <a:rPr lang="en-US" sz="2400" dirty="0" smtClean="0">
                <a:latin typeface="+mj-lt"/>
                <a:cs typeface="Courier New"/>
                <a:sym typeface="Wingdings" pitchFamily="2" charset="2"/>
              </a:rPr>
              <a:t>.</a:t>
            </a:r>
            <a:r>
              <a:rPr lang="en-US" sz="2400" dirty="0" smtClean="0">
                <a:cs typeface="Courier New"/>
              </a:rPr>
              <a:t>  </a:t>
            </a:r>
          </a:p>
          <a:p>
            <a:r>
              <a:rPr lang="en-US" dirty="0" smtClean="0">
                <a:cs typeface="Courier New"/>
              </a:rPr>
              <a:t>Convert the following C statement to MIPS:</a:t>
            </a:r>
          </a:p>
          <a:p>
            <a:pPr>
              <a:buNone/>
            </a:pPr>
            <a:r>
              <a:rPr lang="en-US" dirty="0" smtClean="0"/>
              <a:t>		</a:t>
            </a:r>
            <a:r>
              <a:rPr lang="en-US" dirty="0" smtClean="0">
                <a:latin typeface="Courier New"/>
                <a:cs typeface="Courier New"/>
              </a:rPr>
              <a:t>a = (b + c) – (d + e);</a:t>
            </a:r>
          </a:p>
          <a:p>
            <a:pPr>
              <a:spcBef>
                <a:spcPts val="2400"/>
              </a:spcBef>
              <a:buNone/>
            </a:pPr>
            <a:r>
              <a:rPr lang="en-US" dirty="0" smtClean="0">
                <a:latin typeface="Courier New"/>
                <a:cs typeface="Courier New"/>
              </a:rPr>
              <a:t>		</a:t>
            </a:r>
            <a:r>
              <a:rPr lang="en-US" dirty="0" smtClean="0">
                <a:solidFill>
                  <a:srgbClr val="FF0000"/>
                </a:solidFill>
                <a:latin typeface="Courier New"/>
                <a:cs typeface="Courier New"/>
              </a:rPr>
              <a:t>add $t1, $s3, $s4</a:t>
            </a:r>
          </a:p>
          <a:p>
            <a:pPr>
              <a:buNone/>
            </a:pPr>
            <a:r>
              <a:rPr lang="en-US" dirty="0" smtClean="0">
                <a:solidFill>
                  <a:srgbClr val="FF0000"/>
                </a:solidFill>
                <a:latin typeface="Courier New"/>
                <a:cs typeface="Courier New"/>
              </a:rPr>
              <a:t>		add $t2, $s1, $s2</a:t>
            </a:r>
          </a:p>
          <a:p>
            <a:pPr>
              <a:buNone/>
            </a:pPr>
            <a:r>
              <a:rPr lang="en-US" dirty="0" smtClean="0">
                <a:solidFill>
                  <a:srgbClr val="FF0000"/>
                </a:solidFill>
                <a:latin typeface="Courier New"/>
                <a:cs typeface="Courier New"/>
              </a:rPr>
              <a:t>		sub $s0, $t2, $t1</a:t>
            </a:r>
          </a:p>
          <a:p>
            <a:pPr>
              <a:buNone/>
            </a:pPr>
            <a:endParaRPr lang="en-US" dirty="0" smtClean="0"/>
          </a:p>
          <a:p>
            <a:pPr>
              <a:buNone/>
            </a:pPr>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41</a:t>
            </a:fld>
            <a:endParaRPr lang="en-US"/>
          </a:p>
        </p:txBody>
      </p:sp>
      <p:grpSp>
        <p:nvGrpSpPr>
          <p:cNvPr id="22" name="Group 21"/>
          <p:cNvGrpSpPr/>
          <p:nvPr/>
        </p:nvGrpSpPr>
        <p:grpSpPr>
          <a:xfrm>
            <a:off x="6335490" y="3940628"/>
            <a:ext cx="2590146" cy="2415721"/>
            <a:chOff x="6335490" y="3940629"/>
            <a:chExt cx="2808510" cy="1613202"/>
          </a:xfrm>
        </p:grpSpPr>
        <p:cxnSp>
          <p:nvCxnSpPr>
            <p:cNvPr id="8" name="Straight Arrow Connector 7"/>
            <p:cNvCxnSpPr/>
            <p:nvPr/>
          </p:nvCxnSpPr>
          <p:spPr>
            <a:xfrm>
              <a:off x="6335490" y="3940629"/>
              <a:ext cx="10886" cy="1589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79029" y="3984171"/>
              <a:ext cx="2764971" cy="1569660"/>
            </a:xfrm>
            <a:prstGeom prst="rect">
              <a:avLst/>
            </a:prstGeom>
            <a:noFill/>
          </p:spPr>
          <p:txBody>
            <a:bodyPr wrap="square" rtlCol="0">
              <a:spAutoFit/>
            </a:bodyPr>
            <a:lstStyle/>
            <a:p>
              <a:r>
                <a:rPr lang="en-US" sz="2400" dirty="0" smtClean="0"/>
                <a:t>Ordering of instructions matters (must follow order of operations)</a:t>
              </a:r>
              <a:endParaRPr lang="en-US" sz="2400" dirty="0"/>
            </a:p>
          </p:txBody>
        </p:sp>
      </p:grpSp>
    </p:spTree>
    <p:extLst>
      <p:ext uri="{BB962C8B-B14F-4D97-AF65-F5344CB8AC3E}">
        <p14:creationId xmlns:p14="http://schemas.microsoft.com/office/powerpoint/2010/main" val="1572719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Comments in MIPS</a:t>
            </a:r>
            <a:endParaRPr lang="en-US" dirty="0">
              <a:solidFill>
                <a:schemeClr val="accent1"/>
              </a:solidFill>
            </a:endParaRPr>
          </a:p>
        </p:txBody>
      </p:sp>
      <p:sp>
        <p:nvSpPr>
          <p:cNvPr id="3" name="Content Placeholder 2"/>
          <p:cNvSpPr>
            <a:spLocks noGrp="1"/>
          </p:cNvSpPr>
          <p:nvPr>
            <p:ph idx="1"/>
          </p:nvPr>
        </p:nvSpPr>
        <p:spPr>
          <a:xfrm>
            <a:off x="457200" y="1600200"/>
            <a:ext cx="8229600" cy="4833257"/>
          </a:xfrm>
        </p:spPr>
        <p:txBody>
          <a:bodyPr/>
          <a:lstStyle/>
          <a:p>
            <a:r>
              <a:rPr lang="en-US" dirty="0" smtClean="0"/>
              <a:t>Comments in MIPS follow hash mark (</a:t>
            </a:r>
            <a:r>
              <a:rPr lang="en-US" dirty="0" smtClean="0">
                <a:latin typeface="Courier New" pitchFamily="49" charset="0"/>
                <a:cs typeface="Courier New" pitchFamily="49" charset="0"/>
              </a:rPr>
              <a:t>#</a:t>
            </a:r>
            <a:r>
              <a:rPr lang="en-US" dirty="0" smtClean="0"/>
              <a:t>) until the end of line</a:t>
            </a:r>
          </a:p>
          <a:p>
            <a:pPr lvl="1"/>
            <a:r>
              <a:rPr lang="en-US" dirty="0" smtClean="0">
                <a:latin typeface="+mj-lt"/>
                <a:cs typeface="Courier New"/>
              </a:rPr>
              <a:t>Improves readability and helps you keep track of variables/registers!</a:t>
            </a:r>
          </a:p>
          <a:p>
            <a:pPr>
              <a:spcBef>
                <a:spcPts val="2400"/>
              </a:spcBef>
              <a:buNone/>
            </a:pPr>
            <a:r>
              <a:rPr lang="en-US" sz="2800" dirty="0" smtClean="0">
                <a:latin typeface="Courier New" pitchFamily="49" charset="0"/>
                <a:cs typeface="Courier New" pitchFamily="49" charset="0"/>
              </a:rPr>
              <a:t>	  add $t1, $s3, $s4	</a:t>
            </a:r>
            <a:r>
              <a:rPr lang="en-US" sz="2800" dirty="0" smtClean="0">
                <a:solidFill>
                  <a:srgbClr val="FF0000"/>
                </a:solidFill>
                <a:latin typeface="Courier New" pitchFamily="49" charset="0"/>
                <a:cs typeface="Courier New" pitchFamily="49" charset="0"/>
              </a:rPr>
              <a:t># $t1=</a:t>
            </a:r>
            <a:r>
              <a:rPr lang="en-US" sz="2800" dirty="0" err="1" smtClean="0">
                <a:solidFill>
                  <a:srgbClr val="FF0000"/>
                </a:solidFill>
                <a:latin typeface="Courier New" pitchFamily="49" charset="0"/>
                <a:cs typeface="Courier New" pitchFamily="49" charset="0"/>
              </a:rPr>
              <a:t>d+e</a:t>
            </a:r>
            <a:endParaRPr lang="en-US" sz="2800" dirty="0" smtClean="0">
              <a:solidFill>
                <a:srgbClr val="FF0000"/>
              </a:solidFill>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add $t2, $s1, $s2	</a:t>
            </a:r>
            <a:r>
              <a:rPr lang="en-US" sz="2800" dirty="0" smtClean="0">
                <a:solidFill>
                  <a:srgbClr val="FF0000"/>
                </a:solidFill>
                <a:latin typeface="Courier New" pitchFamily="49" charset="0"/>
                <a:cs typeface="Courier New" pitchFamily="49" charset="0"/>
              </a:rPr>
              <a:t># $t2=</a:t>
            </a:r>
            <a:r>
              <a:rPr lang="en-US" sz="2800" dirty="0" err="1" smtClean="0">
                <a:solidFill>
                  <a:srgbClr val="FF0000"/>
                </a:solidFill>
                <a:latin typeface="Courier New" pitchFamily="49" charset="0"/>
                <a:cs typeface="Courier New" pitchFamily="49" charset="0"/>
              </a:rPr>
              <a:t>b+c</a:t>
            </a:r>
            <a:endParaRPr lang="en-US" sz="2800" dirty="0" smtClean="0">
              <a:solidFill>
                <a:srgbClr val="FF0000"/>
              </a:solidFill>
              <a:latin typeface="Courier New" pitchFamily="49" charset="0"/>
              <a:cs typeface="Courier New" pitchFamily="49" charset="0"/>
            </a:endParaRPr>
          </a:p>
          <a:p>
            <a:pPr>
              <a:buNone/>
            </a:pPr>
            <a:r>
              <a:rPr lang="en-US" sz="2800" dirty="0" smtClean="0">
                <a:latin typeface="Courier New" pitchFamily="49" charset="0"/>
                <a:cs typeface="Courier New" pitchFamily="49" charset="0"/>
              </a:rPr>
              <a:t>	  sub $s0, $t2, $t1	</a:t>
            </a:r>
            <a:r>
              <a:rPr lang="en-US" sz="2800" dirty="0" smtClean="0">
                <a:solidFill>
                  <a:srgbClr val="FF0000"/>
                </a:solidFill>
                <a:latin typeface="Courier New" pitchFamily="49" charset="0"/>
                <a:cs typeface="Courier New" pitchFamily="49" charset="0"/>
              </a:rPr>
              <a:t># a=(</a:t>
            </a:r>
            <a:r>
              <a:rPr lang="en-US" sz="2800" dirty="0" err="1" smtClean="0">
                <a:solidFill>
                  <a:srgbClr val="FF0000"/>
                </a:solidFill>
                <a:latin typeface="Courier New" pitchFamily="49" charset="0"/>
                <a:cs typeface="Courier New" pitchFamily="49" charset="0"/>
              </a:rPr>
              <a:t>b+c</a:t>
            </a:r>
            <a:r>
              <a:rPr lang="en-US" sz="2800" dirty="0" smtClean="0">
                <a:solidFill>
                  <a:srgbClr val="FF0000"/>
                </a:solidFill>
                <a:latin typeface="Courier New" pitchFamily="49" charset="0"/>
                <a:cs typeface="Courier New" pitchFamily="49" charset="0"/>
              </a:rPr>
              <a:t>)-(</a:t>
            </a:r>
            <a:r>
              <a:rPr lang="en-US" sz="2800" dirty="0" err="1" smtClean="0">
                <a:solidFill>
                  <a:srgbClr val="FF0000"/>
                </a:solidFill>
                <a:latin typeface="Courier New" pitchFamily="49" charset="0"/>
                <a:cs typeface="Courier New" pitchFamily="49" charset="0"/>
              </a:rPr>
              <a:t>d+e</a:t>
            </a:r>
            <a:r>
              <a:rPr lang="en-US" sz="2800" dirty="0" smtClean="0">
                <a:solidFill>
                  <a:srgbClr val="FF0000"/>
                </a:solidFill>
                <a:latin typeface="Courier New" pitchFamily="49" charset="0"/>
                <a:cs typeface="Courier New" pitchFamily="49" charset="0"/>
              </a:rPr>
              <a:t>)</a:t>
            </a:r>
          </a:p>
          <a:p>
            <a:pPr>
              <a:buNone/>
            </a:pPr>
            <a:endParaRPr lang="en-US" dirty="0" smtClean="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The Zero Register</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Zero appears so often in code and is so useful that it has its own register!</a:t>
            </a:r>
          </a:p>
          <a:p>
            <a:r>
              <a:rPr lang="en-US" dirty="0" smtClean="0"/>
              <a:t>Register zero (</a:t>
            </a:r>
            <a:r>
              <a:rPr lang="en-US" sz="3000" dirty="0" smtClean="0">
                <a:solidFill>
                  <a:srgbClr val="FF0000"/>
                </a:solidFill>
                <a:latin typeface="Courier New" pitchFamily="49" charset="0"/>
                <a:cs typeface="Courier New" pitchFamily="49" charset="0"/>
              </a:rPr>
              <a:t>$0</a:t>
            </a:r>
            <a:r>
              <a:rPr lang="en-US" dirty="0" smtClean="0">
                <a:solidFill>
                  <a:srgbClr val="FF0000"/>
                </a:solidFill>
                <a:latin typeface="+mj-lt"/>
                <a:cs typeface="Courier New" pitchFamily="49" charset="0"/>
              </a:rPr>
              <a:t> </a:t>
            </a:r>
            <a:r>
              <a:rPr lang="en-US" dirty="0" smtClean="0"/>
              <a:t>or</a:t>
            </a:r>
            <a:r>
              <a:rPr lang="en-US" dirty="0" smtClean="0">
                <a:solidFill>
                  <a:srgbClr val="FF0000"/>
                </a:solidFill>
              </a:rPr>
              <a:t> </a:t>
            </a:r>
            <a:r>
              <a:rPr lang="en-US" sz="3000" dirty="0" smtClean="0">
                <a:solidFill>
                  <a:srgbClr val="FF0000"/>
                </a:solidFill>
                <a:latin typeface="Courier New" pitchFamily="49" charset="0"/>
                <a:cs typeface="Courier New" pitchFamily="49" charset="0"/>
              </a:rPr>
              <a:t>$zero</a:t>
            </a:r>
            <a:r>
              <a:rPr lang="en-US" dirty="0" smtClean="0"/>
              <a:t>) always has the value 0 and cannot be changed!</a:t>
            </a:r>
          </a:p>
          <a:p>
            <a:pPr lvl="1"/>
            <a:r>
              <a:rPr lang="en-US" dirty="0" smtClean="0"/>
              <a:t>i.e. any instruction with </a:t>
            </a:r>
            <a:r>
              <a:rPr lang="en-US" sz="2600" dirty="0" smtClean="0">
                <a:latin typeface="Courier New" pitchFamily="49" charset="0"/>
                <a:cs typeface="Courier New" pitchFamily="49" charset="0"/>
              </a:rPr>
              <a:t>$0</a:t>
            </a:r>
            <a:r>
              <a:rPr lang="en-US" dirty="0" smtClean="0"/>
              <a:t> as </a:t>
            </a:r>
            <a:r>
              <a:rPr lang="en-US" sz="2600" dirty="0" err="1" smtClean="0">
                <a:latin typeface="Courier New" pitchFamily="49" charset="0"/>
                <a:cs typeface="Courier New" pitchFamily="49" charset="0"/>
              </a:rPr>
              <a:t>dst</a:t>
            </a:r>
            <a:r>
              <a:rPr lang="en-US" dirty="0" smtClean="0"/>
              <a:t> has no effect</a:t>
            </a:r>
          </a:p>
          <a:p>
            <a:r>
              <a:rPr lang="en-US" dirty="0" smtClean="0"/>
              <a:t>Example Uses:</a:t>
            </a:r>
          </a:p>
          <a:p>
            <a:pPr lvl="1"/>
            <a:r>
              <a:rPr lang="en-US" sz="2600" dirty="0" smtClean="0">
                <a:latin typeface="Courier New" pitchFamily="49" charset="0"/>
                <a:cs typeface="Courier New" pitchFamily="49" charset="0"/>
              </a:rPr>
              <a:t>add  $s3,  $0,  $0  # c=0</a:t>
            </a:r>
          </a:p>
          <a:p>
            <a:pPr lvl="1"/>
            <a:r>
              <a:rPr lang="en-US" sz="2600" dirty="0" smtClean="0">
                <a:latin typeface="Courier New" pitchFamily="49" charset="0"/>
                <a:cs typeface="Courier New" pitchFamily="49" charset="0"/>
              </a:rPr>
              <a:t>add  $s1, $s2,  $0  # a=b</a:t>
            </a:r>
          </a:p>
          <a:p>
            <a:pPr lvl="1"/>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Immediates</a:t>
            </a:r>
            <a:endParaRPr lang="en-US" dirty="0">
              <a:solidFill>
                <a:schemeClr val="accent1"/>
              </a:solidFill>
            </a:endParaRPr>
          </a:p>
        </p:txBody>
      </p:sp>
      <p:sp>
        <p:nvSpPr>
          <p:cNvPr id="3" name="Content Placeholder 2"/>
          <p:cNvSpPr>
            <a:spLocks noGrp="1"/>
          </p:cNvSpPr>
          <p:nvPr>
            <p:ph idx="1"/>
          </p:nvPr>
        </p:nvSpPr>
        <p:spPr>
          <a:xfrm>
            <a:off x="457200" y="1600200"/>
            <a:ext cx="8229600" cy="4974771"/>
          </a:xfrm>
        </p:spPr>
        <p:txBody>
          <a:bodyPr>
            <a:normAutofit/>
          </a:bodyPr>
          <a:lstStyle/>
          <a:p>
            <a:r>
              <a:rPr lang="en-US" dirty="0" smtClean="0"/>
              <a:t>Numerical constants are called </a:t>
            </a:r>
            <a:r>
              <a:rPr lang="en-US" dirty="0" err="1" smtClean="0">
                <a:solidFill>
                  <a:srgbClr val="FF0000"/>
                </a:solidFill>
              </a:rPr>
              <a:t>immediates</a:t>
            </a:r>
            <a:endParaRPr lang="en-US" dirty="0" smtClean="0">
              <a:solidFill>
                <a:srgbClr val="FF0000"/>
              </a:solidFill>
            </a:endParaRPr>
          </a:p>
          <a:p>
            <a:r>
              <a:rPr lang="en-US" dirty="0" smtClean="0"/>
              <a:t>Separate instruction syntax for </a:t>
            </a:r>
            <a:r>
              <a:rPr lang="en-US" dirty="0" err="1" smtClean="0"/>
              <a:t>immediates</a:t>
            </a:r>
            <a:r>
              <a:rPr lang="en-US" dirty="0" smtClean="0"/>
              <a:t>:</a:t>
            </a:r>
          </a:p>
          <a:p>
            <a:pPr>
              <a:buNone/>
            </a:pP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opi</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dst</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src</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imm</a:t>
            </a:r>
            <a:endParaRPr lang="en-US" dirty="0" smtClean="0"/>
          </a:p>
          <a:p>
            <a:pPr marL="457200" lvl="1" indent="0">
              <a:buNone/>
            </a:pPr>
            <a:r>
              <a:rPr lang="en-US" sz="2400" dirty="0" smtClean="0"/>
              <a:t>Operation names end with ‘</a:t>
            </a:r>
            <a:r>
              <a:rPr lang="en-US" sz="2400" dirty="0" err="1" smtClean="0">
                <a:latin typeface="Courier New" pitchFamily="49" charset="0"/>
                <a:cs typeface="Courier New" pitchFamily="49" charset="0"/>
              </a:rPr>
              <a:t>i</a:t>
            </a:r>
            <a:r>
              <a:rPr lang="en-US" sz="2400" dirty="0" smtClean="0"/>
              <a:t>’, replace 2</a:t>
            </a:r>
            <a:r>
              <a:rPr lang="en-US" sz="2400" baseline="30000" dirty="0" smtClean="0"/>
              <a:t>nd</a:t>
            </a:r>
            <a:r>
              <a:rPr lang="en-US" sz="2400" dirty="0" smtClean="0"/>
              <a:t> source register with an immediate </a:t>
            </a:r>
          </a:p>
          <a:p>
            <a:pPr marL="457200" lvl="1" indent="0">
              <a:buNone/>
            </a:pPr>
            <a:r>
              <a:rPr lang="en-US" dirty="0" smtClean="0"/>
              <a:t>Example Uses:</a:t>
            </a:r>
          </a:p>
          <a:p>
            <a:pPr marL="457200" lvl="1" indent="0">
              <a:buNone/>
            </a:pPr>
            <a:r>
              <a:rPr lang="en-US" sz="2600" dirty="0" err="1" smtClean="0">
                <a:latin typeface="Courier New" pitchFamily="49" charset="0"/>
                <a:cs typeface="Courier New" pitchFamily="49" charset="0"/>
              </a:rPr>
              <a:t>addi</a:t>
            </a:r>
            <a:r>
              <a:rPr lang="en-US" sz="2600" dirty="0" smtClean="0">
                <a:latin typeface="Courier New" pitchFamily="49" charset="0"/>
                <a:cs typeface="Courier New" pitchFamily="49" charset="0"/>
              </a:rPr>
              <a:t> $s1, $s2, 5  # a=b+5</a:t>
            </a:r>
          </a:p>
          <a:p>
            <a:pPr marL="457200" lvl="1" indent="0">
              <a:buNone/>
            </a:pPr>
            <a:r>
              <a:rPr lang="en-US" sz="2600" dirty="0" err="1" smtClean="0">
                <a:latin typeface="Courier New" pitchFamily="49" charset="0"/>
                <a:cs typeface="Courier New" pitchFamily="49" charset="0"/>
              </a:rPr>
              <a:t>addi</a:t>
            </a:r>
            <a:r>
              <a:rPr lang="en-US" sz="2600" dirty="0" smtClean="0">
                <a:latin typeface="Courier New" pitchFamily="49" charset="0"/>
                <a:cs typeface="Courier New" pitchFamily="49" charset="0"/>
              </a:rPr>
              <a:t> $s3, $s3, 1  # </a:t>
            </a:r>
            <a:r>
              <a:rPr lang="en-US" sz="2600" dirty="0" err="1" smtClean="0">
                <a:latin typeface="Courier New" pitchFamily="49" charset="0"/>
                <a:cs typeface="Courier New" pitchFamily="49" charset="0"/>
              </a:rPr>
              <a:t>c++</a:t>
            </a:r>
            <a:endParaRPr lang="en-US" sz="2600" dirty="0" smtClean="0">
              <a:latin typeface="Courier New" pitchFamily="49" charset="0"/>
              <a:cs typeface="Courier New" pitchFamily="49" charset="0"/>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solidFill>
                  <a:schemeClr val="accent1"/>
                </a:solidFill>
              </a:rPr>
              <a:t>Data Transfer</a:t>
            </a:r>
            <a:endParaRPr lang="en-US" dirty="0">
              <a:solidFill>
                <a:schemeClr val="accent1"/>
              </a:solidFill>
            </a:endParaRPr>
          </a:p>
        </p:txBody>
      </p:sp>
      <p:sp>
        <p:nvSpPr>
          <p:cNvPr id="3" name="Content Placeholder 2"/>
          <p:cNvSpPr>
            <a:spLocks noGrp="1"/>
          </p:cNvSpPr>
          <p:nvPr>
            <p:ph idx="1"/>
          </p:nvPr>
        </p:nvSpPr>
        <p:spPr>
          <a:xfrm>
            <a:off x="457200" y="1282535"/>
            <a:ext cx="8229600" cy="5438939"/>
          </a:xfrm>
        </p:spPr>
        <p:txBody>
          <a:bodyPr>
            <a:normAutofit/>
          </a:bodyPr>
          <a:lstStyle/>
          <a:p>
            <a:pPr marL="457200" lvl="1" indent="0">
              <a:buNone/>
            </a:pPr>
            <a:r>
              <a:rPr lang="en-US" sz="4000" b="1" dirty="0" smtClean="0">
                <a:solidFill>
                  <a:srgbClr val="FF0000"/>
                </a:solidFill>
                <a:latin typeface="+mj-lt"/>
                <a:ea typeface="ＭＳ Ｐゴシック" pitchFamily="34" charset="-128"/>
              </a:rPr>
              <a:t>Store</a:t>
            </a:r>
            <a:r>
              <a:rPr lang="en-US" sz="4000" dirty="0" smtClean="0">
                <a:latin typeface="+mj-lt"/>
                <a:ea typeface="ＭＳ Ｐゴシック" pitchFamily="34" charset="-128"/>
              </a:rPr>
              <a:t>:  register to memory</a:t>
            </a:r>
          </a:p>
          <a:p>
            <a:pPr marL="457200" lvl="1" indent="0">
              <a:buNone/>
            </a:pPr>
            <a:r>
              <a:rPr lang="en-US" sz="4000" b="1" dirty="0" smtClean="0">
                <a:solidFill>
                  <a:srgbClr val="FF0000"/>
                </a:solidFill>
                <a:latin typeface="+mj-lt"/>
                <a:ea typeface="ＭＳ Ｐゴシック" pitchFamily="34" charset="-128"/>
              </a:rPr>
              <a:t>Load</a:t>
            </a:r>
            <a:r>
              <a:rPr lang="en-US" sz="4000" dirty="0" smtClean="0">
                <a:latin typeface="+mj-lt"/>
                <a:ea typeface="ＭＳ Ｐゴシック" pitchFamily="34" charset="-128"/>
              </a:rPr>
              <a:t>:  register from memory</a:t>
            </a:r>
          </a:p>
          <a:p>
            <a:r>
              <a:rPr lang="en-US" dirty="0">
                <a:solidFill>
                  <a:srgbClr val="FF0000"/>
                </a:solidFill>
              </a:rPr>
              <a:t>Load Word </a:t>
            </a:r>
            <a:endParaRPr lang="en-US" dirty="0" smtClean="0">
              <a:solidFill>
                <a:srgbClr val="FF0000"/>
              </a:solidFill>
            </a:endParaRPr>
          </a:p>
          <a:p>
            <a:pPr marL="0" indent="0">
              <a:buNone/>
            </a:pPr>
            <a:r>
              <a:rPr lang="en-US" dirty="0" smtClean="0"/>
              <a:t>Reads </a:t>
            </a:r>
            <a:r>
              <a:rPr lang="en-US" dirty="0"/>
              <a:t>data </a:t>
            </a:r>
            <a:r>
              <a:rPr lang="en-US" dirty="0" smtClean="0"/>
              <a:t>FROM </a:t>
            </a:r>
            <a:r>
              <a:rPr lang="en-US" dirty="0"/>
              <a:t>memory and places it into </a:t>
            </a:r>
            <a:r>
              <a:rPr lang="en-US" sz="2600" dirty="0" err="1">
                <a:latin typeface="Courier New" pitchFamily="49" charset="0"/>
                <a:cs typeface="Courier New" pitchFamily="49" charset="0"/>
              </a:rPr>
              <a:t>reg</a:t>
            </a:r>
            <a:endParaRPr lang="en-US" sz="2600" dirty="0">
              <a:latin typeface="Courier New" pitchFamily="49" charset="0"/>
              <a:cs typeface="Courier New" pitchFamily="49" charset="0"/>
            </a:endParaRPr>
          </a:p>
          <a:p>
            <a:r>
              <a:rPr lang="en-US" dirty="0">
                <a:solidFill>
                  <a:srgbClr val="FF0000"/>
                </a:solidFill>
              </a:rPr>
              <a:t>Store Word </a:t>
            </a:r>
            <a:endParaRPr lang="en-US" dirty="0" smtClean="0">
              <a:solidFill>
                <a:srgbClr val="FF0000"/>
              </a:solidFill>
            </a:endParaRPr>
          </a:p>
          <a:p>
            <a:pPr marL="0" indent="0">
              <a:buNone/>
            </a:pPr>
            <a:r>
              <a:rPr lang="en-US" dirty="0" smtClean="0"/>
              <a:t>Saves contents of a </a:t>
            </a:r>
            <a:r>
              <a:rPr lang="en-US" sz="2600" dirty="0" err="1" smtClean="0">
                <a:latin typeface="Courier New" pitchFamily="49" charset="0"/>
                <a:cs typeface="Courier New" pitchFamily="49" charset="0"/>
              </a:rPr>
              <a:t>reg</a:t>
            </a:r>
            <a:r>
              <a:rPr lang="en-US" dirty="0" smtClean="0"/>
              <a:t> </a:t>
            </a:r>
            <a:r>
              <a:rPr lang="en-US" dirty="0"/>
              <a:t>and stores it </a:t>
            </a:r>
            <a:r>
              <a:rPr lang="en-US" dirty="0" smtClean="0"/>
              <a:t>to memory</a:t>
            </a:r>
            <a:endParaRPr lang="en-US" sz="4000" dirty="0" smtClean="0">
              <a:latin typeface="+mj-lt"/>
              <a:ea typeface="ＭＳ Ｐゴシック" pitchFamily="34" charset="-128"/>
            </a:endParaRPr>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45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383"/>
            <a:ext cx="8229600" cy="711014"/>
          </a:xfrm>
        </p:spPr>
        <p:txBody>
          <a:bodyPr>
            <a:normAutofit fontScale="90000"/>
          </a:bodyPr>
          <a:lstStyle/>
          <a:p>
            <a:r>
              <a:rPr lang="en-US" dirty="0" smtClean="0">
                <a:solidFill>
                  <a:schemeClr val="accent1"/>
                </a:solidFill>
              </a:rPr>
              <a:t>Data Transfer</a:t>
            </a:r>
            <a:endParaRPr lang="en-US" dirty="0">
              <a:solidFill>
                <a:schemeClr val="accent1"/>
              </a:solidFill>
            </a:endParaRPr>
          </a:p>
        </p:txBody>
      </p:sp>
      <p:sp>
        <p:nvSpPr>
          <p:cNvPr id="3" name="Content Placeholder 2"/>
          <p:cNvSpPr>
            <a:spLocks noGrp="1"/>
          </p:cNvSpPr>
          <p:nvPr>
            <p:ph idx="1"/>
          </p:nvPr>
        </p:nvSpPr>
        <p:spPr>
          <a:xfrm>
            <a:off x="201881" y="819398"/>
            <a:ext cx="8787740" cy="5902078"/>
          </a:xfrm>
        </p:spPr>
        <p:txBody>
          <a:bodyPr>
            <a:normAutofit fontScale="92500" lnSpcReduction="20000"/>
          </a:bodyPr>
          <a:lstStyle/>
          <a:p>
            <a:r>
              <a:rPr lang="en-US" dirty="0" smtClean="0"/>
              <a:t>Instruction syntax for data transfer between </a:t>
            </a:r>
          </a:p>
          <a:p>
            <a:pPr marL="0" indent="0">
              <a:buNone/>
            </a:pPr>
            <a:r>
              <a:rPr lang="en-US" dirty="0"/>
              <a:t> </a:t>
            </a:r>
            <a:r>
              <a:rPr lang="en-US" dirty="0" smtClean="0"/>
              <a:t>              </a:t>
            </a:r>
            <a:r>
              <a:rPr lang="en-US" dirty="0" smtClean="0">
                <a:solidFill>
                  <a:srgbClr val="7030A0"/>
                </a:solidFill>
              </a:rPr>
              <a:t>Register and Memory</a:t>
            </a:r>
          </a:p>
          <a:p>
            <a:pPr>
              <a:spcBef>
                <a:spcPts val="1200"/>
              </a:spcBef>
              <a:buNone/>
            </a:pPr>
            <a:r>
              <a:rPr lang="en-US" dirty="0" smtClean="0">
                <a:solidFill>
                  <a:srgbClr val="FF0000"/>
                </a:solidFill>
                <a:latin typeface="Courier New" pitchFamily="49" charset="0"/>
                <a:cs typeface="Courier New" pitchFamily="49" charset="0"/>
              </a:rPr>
              <a:t>		op </a:t>
            </a:r>
            <a:r>
              <a:rPr lang="en-US" dirty="0" err="1" smtClean="0">
                <a:solidFill>
                  <a:srgbClr val="FF0000"/>
                </a:solidFill>
                <a:latin typeface="Courier New" pitchFamily="49" charset="0"/>
                <a:cs typeface="Courier New" pitchFamily="49" charset="0"/>
              </a:rPr>
              <a:t>reg</a:t>
            </a:r>
            <a:r>
              <a:rPr lang="en-US" dirty="0" smtClean="0">
                <a:solidFill>
                  <a:srgbClr val="FF0000"/>
                </a:solidFill>
                <a:latin typeface="Courier New" pitchFamily="49" charset="0"/>
                <a:cs typeface="Courier New" pitchFamily="49" charset="0"/>
              </a:rPr>
              <a:t>, off(</a:t>
            </a:r>
            <a:r>
              <a:rPr lang="en-US" dirty="0" err="1" smtClean="0">
                <a:solidFill>
                  <a:srgbClr val="FF0000"/>
                </a:solidFill>
                <a:latin typeface="Courier New" pitchFamily="49" charset="0"/>
                <a:cs typeface="Courier New" pitchFamily="49" charset="0"/>
              </a:rPr>
              <a:t>bAddr</a:t>
            </a:r>
            <a:r>
              <a:rPr lang="en-US" dirty="0" smtClean="0">
                <a:solidFill>
                  <a:srgbClr val="FF0000"/>
                </a:solidFill>
                <a:latin typeface="Courier New" pitchFamily="49" charset="0"/>
                <a:cs typeface="Courier New" pitchFamily="49" charset="0"/>
              </a:rPr>
              <a:t>)</a:t>
            </a:r>
            <a:endParaRPr lang="en-US" dirty="0" smtClean="0"/>
          </a:p>
          <a:p>
            <a:pPr lvl="1">
              <a:spcBef>
                <a:spcPts val="1200"/>
              </a:spcBef>
            </a:pPr>
            <a:r>
              <a:rPr lang="en-US" sz="2400" dirty="0" smtClean="0">
                <a:latin typeface="Courier New" pitchFamily="49" charset="0"/>
                <a:cs typeface="Courier New" pitchFamily="49" charset="0"/>
              </a:rPr>
              <a:t>op</a:t>
            </a:r>
            <a:r>
              <a:rPr lang="en-US" sz="2400" dirty="0" smtClean="0"/>
              <a:t> = operation name (“operator”)</a:t>
            </a:r>
          </a:p>
          <a:p>
            <a:pPr lvl="1"/>
            <a:r>
              <a:rPr lang="en-US" sz="2400" dirty="0" err="1" smtClean="0">
                <a:latin typeface="Courier New" pitchFamily="49" charset="0"/>
                <a:cs typeface="Courier New" pitchFamily="49" charset="0"/>
              </a:rPr>
              <a:t>reg</a:t>
            </a:r>
            <a:r>
              <a:rPr lang="en-US" sz="2400" dirty="0" smtClean="0"/>
              <a:t> = register for operation source or destination</a:t>
            </a:r>
          </a:p>
          <a:p>
            <a:pPr lvl="1"/>
            <a:r>
              <a:rPr lang="en-US" sz="2400" dirty="0" err="1" smtClean="0">
                <a:latin typeface="Courier New" pitchFamily="49" charset="0"/>
                <a:cs typeface="Courier New" pitchFamily="49" charset="0"/>
              </a:rPr>
              <a:t>bAddr</a:t>
            </a:r>
            <a:r>
              <a:rPr lang="en-US" sz="2400" dirty="0" smtClean="0"/>
              <a:t> = register with pointer to memory (“base address”)</a:t>
            </a:r>
          </a:p>
          <a:p>
            <a:pPr lvl="1"/>
            <a:r>
              <a:rPr lang="en-US" sz="2400" dirty="0" smtClean="0">
                <a:latin typeface="Courier New" pitchFamily="49" charset="0"/>
                <a:cs typeface="Courier New" pitchFamily="49" charset="0"/>
              </a:rPr>
              <a:t>off</a:t>
            </a:r>
            <a:r>
              <a:rPr lang="en-US" sz="2400" dirty="0" smtClean="0"/>
              <a:t> = address offset (immediate) in bytes (“offset”)</a:t>
            </a:r>
          </a:p>
          <a:p>
            <a:pPr>
              <a:spcBef>
                <a:spcPts val="1200"/>
              </a:spcBef>
            </a:pPr>
            <a:r>
              <a:rPr lang="en-US" dirty="0" smtClean="0"/>
              <a:t>Accesses memory at address </a:t>
            </a:r>
            <a:r>
              <a:rPr lang="en-US" sz="3000" dirty="0" err="1" smtClean="0">
                <a:solidFill>
                  <a:srgbClr val="FF0000"/>
                </a:solidFill>
                <a:latin typeface="Courier New" pitchFamily="49" charset="0"/>
                <a:cs typeface="Courier New" pitchFamily="49" charset="0"/>
              </a:rPr>
              <a:t>bAddr+off</a:t>
            </a:r>
            <a:endParaRPr lang="en-US" sz="3000" dirty="0" smtClean="0">
              <a:solidFill>
                <a:srgbClr val="FF0000"/>
              </a:solidFill>
              <a:latin typeface="Courier New" pitchFamily="49" charset="0"/>
              <a:cs typeface="Courier New" pitchFamily="49" charset="0"/>
            </a:endParaRPr>
          </a:p>
          <a:p>
            <a:r>
              <a:rPr lang="en-US" dirty="0">
                <a:solidFill>
                  <a:srgbClr val="FF0000"/>
                </a:solidFill>
              </a:rPr>
              <a:t>Load </a:t>
            </a:r>
            <a:r>
              <a:rPr lang="en-US" dirty="0" smtClean="0">
                <a:solidFill>
                  <a:srgbClr val="FF0000"/>
                </a:solidFill>
              </a:rPr>
              <a:t>Word: </a:t>
            </a:r>
            <a:r>
              <a:rPr lang="en-US" dirty="0" err="1">
                <a:latin typeface="Courier New"/>
                <a:cs typeface="Courier New"/>
              </a:rPr>
              <a:t>lw</a:t>
            </a:r>
            <a:r>
              <a:rPr lang="en-US" dirty="0">
                <a:latin typeface="Courier New"/>
                <a:cs typeface="Courier New"/>
              </a:rPr>
              <a:t>  $t0,</a:t>
            </a:r>
            <a:r>
              <a:rPr lang="en-US" dirty="0">
                <a:solidFill>
                  <a:srgbClr val="FF0000"/>
                </a:solidFill>
                <a:latin typeface="Courier New"/>
                <a:cs typeface="Courier New"/>
              </a:rPr>
              <a:t>12</a:t>
            </a:r>
            <a:r>
              <a:rPr lang="en-US" dirty="0">
                <a:latin typeface="Courier New"/>
                <a:cs typeface="Courier New"/>
              </a:rPr>
              <a:t>($s3</a:t>
            </a:r>
            <a:r>
              <a:rPr lang="en-US" dirty="0">
                <a:latin typeface="Courier New" pitchFamily="49" charset="0"/>
                <a:cs typeface="Courier New" pitchFamily="49" charset="0"/>
              </a:rPr>
              <a:t>)</a:t>
            </a:r>
            <a:endParaRPr lang="en-US" dirty="0"/>
          </a:p>
          <a:p>
            <a:pPr lvl="1"/>
            <a:r>
              <a:rPr lang="en-US" dirty="0"/>
              <a:t>Takes data at address </a:t>
            </a:r>
            <a:r>
              <a:rPr lang="en-US" sz="2600" dirty="0" err="1">
                <a:latin typeface="Courier New" pitchFamily="49" charset="0"/>
                <a:cs typeface="Courier New" pitchFamily="49" charset="0"/>
              </a:rPr>
              <a:t>bAddr+off</a:t>
            </a:r>
            <a:r>
              <a:rPr lang="en-US" dirty="0"/>
              <a:t> FROM memory and places it into </a:t>
            </a:r>
            <a:r>
              <a:rPr lang="en-US" sz="2600" dirty="0" err="1">
                <a:latin typeface="Courier New" pitchFamily="49" charset="0"/>
                <a:cs typeface="Courier New" pitchFamily="49" charset="0"/>
              </a:rPr>
              <a:t>reg</a:t>
            </a:r>
            <a:endParaRPr lang="en-US" sz="2600" dirty="0">
              <a:latin typeface="Courier New" pitchFamily="49" charset="0"/>
              <a:cs typeface="Courier New" pitchFamily="49" charset="0"/>
            </a:endParaRPr>
          </a:p>
          <a:p>
            <a:r>
              <a:rPr lang="en-US" dirty="0">
                <a:solidFill>
                  <a:srgbClr val="FF0000"/>
                </a:solidFill>
              </a:rPr>
              <a:t>Store </a:t>
            </a:r>
            <a:r>
              <a:rPr lang="en-US" dirty="0" smtClean="0">
                <a:solidFill>
                  <a:srgbClr val="FF0000"/>
                </a:solidFill>
              </a:rPr>
              <a:t>Word: </a:t>
            </a:r>
            <a:r>
              <a:rPr lang="en-US" dirty="0" err="1">
                <a:latin typeface="Courier New"/>
                <a:cs typeface="Courier New"/>
              </a:rPr>
              <a:t>sw</a:t>
            </a:r>
            <a:r>
              <a:rPr lang="en-US" dirty="0">
                <a:latin typeface="Courier New"/>
                <a:cs typeface="Courier New"/>
              </a:rPr>
              <a:t>  $t0,</a:t>
            </a:r>
            <a:r>
              <a:rPr lang="en-US" dirty="0">
                <a:solidFill>
                  <a:srgbClr val="FF0000"/>
                </a:solidFill>
                <a:latin typeface="Courier New"/>
                <a:cs typeface="Courier New"/>
              </a:rPr>
              <a:t>40</a:t>
            </a:r>
            <a:r>
              <a:rPr lang="en-US" dirty="0">
                <a:latin typeface="Courier New"/>
                <a:cs typeface="Courier New"/>
              </a:rPr>
              <a:t>($s3</a:t>
            </a:r>
            <a:r>
              <a:rPr lang="en-US" dirty="0" smtClean="0">
                <a:latin typeface="Courier New" pitchFamily="49" charset="0"/>
                <a:cs typeface="Courier New" pitchFamily="49" charset="0"/>
              </a:rPr>
              <a:t>) </a:t>
            </a:r>
            <a:endParaRPr lang="en-US" dirty="0"/>
          </a:p>
          <a:p>
            <a:pPr lvl="1"/>
            <a:r>
              <a:rPr lang="en-US" dirty="0"/>
              <a:t>Takes data in </a:t>
            </a:r>
            <a:r>
              <a:rPr lang="en-US" sz="2600" dirty="0" err="1">
                <a:latin typeface="Courier New" pitchFamily="49" charset="0"/>
                <a:cs typeface="Courier New" pitchFamily="49" charset="0"/>
              </a:rPr>
              <a:t>reg</a:t>
            </a:r>
            <a:r>
              <a:rPr lang="en-US" dirty="0"/>
              <a:t> and stores it TO memory at address </a:t>
            </a:r>
            <a:r>
              <a:rPr lang="en-US" sz="2600" dirty="0" err="1">
                <a:latin typeface="Courier New" pitchFamily="49" charset="0"/>
                <a:cs typeface="Courier New" pitchFamily="49" charset="0"/>
              </a:rPr>
              <a:t>bAddr+off</a:t>
            </a:r>
            <a:endParaRPr lang="en-US" sz="2600" dirty="0">
              <a:latin typeface="Courier New" pitchFamily="49" charset="0"/>
              <a:cs typeface="Courier New" pitchFamily="49" charset="0"/>
            </a:endParaRPr>
          </a:p>
          <a:p>
            <a:pPr>
              <a:spcBef>
                <a:spcPts val="1200"/>
              </a:spcBef>
            </a:pPr>
            <a:endParaRPr lang="en-US" dirty="0" smtClean="0"/>
          </a:p>
          <a:p>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Endianness</a:t>
            </a:r>
            <a:endParaRPr lang="en-US" dirty="0">
              <a:solidFill>
                <a:schemeClr val="accent1"/>
              </a:solidFill>
            </a:endParaRPr>
          </a:p>
        </p:txBody>
      </p:sp>
      <p:sp>
        <p:nvSpPr>
          <p:cNvPr id="3" name="Content Placeholder 2"/>
          <p:cNvSpPr>
            <a:spLocks noGrp="1"/>
          </p:cNvSpPr>
          <p:nvPr>
            <p:ph idx="1"/>
          </p:nvPr>
        </p:nvSpPr>
        <p:spPr>
          <a:xfrm>
            <a:off x="446810" y="1280160"/>
            <a:ext cx="8229600" cy="5224600"/>
          </a:xfrm>
        </p:spPr>
        <p:txBody>
          <a:bodyPr>
            <a:normAutofit/>
          </a:bodyPr>
          <a:lstStyle/>
          <a:p>
            <a:pPr>
              <a:lnSpc>
                <a:spcPct val="80000"/>
              </a:lnSpc>
            </a:pPr>
            <a:r>
              <a:rPr lang="en-US" sz="2800" dirty="0">
                <a:solidFill>
                  <a:srgbClr val="00B7A5"/>
                </a:solidFill>
              </a:rPr>
              <a:t>Big Endian:  </a:t>
            </a:r>
            <a:r>
              <a:rPr lang="en-US" sz="2400" dirty="0"/>
              <a:t>Most-significant byte at least address of word</a:t>
            </a:r>
          </a:p>
          <a:p>
            <a:pPr lvl="1">
              <a:lnSpc>
                <a:spcPct val="80000"/>
              </a:lnSpc>
            </a:pPr>
            <a:r>
              <a:rPr lang="en-US" sz="2400" dirty="0"/>
              <a:t>word address = address of most significant byte</a:t>
            </a:r>
          </a:p>
          <a:p>
            <a:pPr>
              <a:lnSpc>
                <a:spcPct val="80000"/>
              </a:lnSpc>
            </a:pPr>
            <a:r>
              <a:rPr lang="en-AU" sz="2800" dirty="0" smtClean="0">
                <a:solidFill>
                  <a:schemeClr val="accent1"/>
                </a:solidFill>
              </a:rPr>
              <a:t>Little </a:t>
            </a:r>
            <a:r>
              <a:rPr lang="en-AU" sz="2800" dirty="0">
                <a:solidFill>
                  <a:schemeClr val="accent1"/>
                </a:solidFill>
              </a:rPr>
              <a:t>Endian: </a:t>
            </a:r>
            <a:r>
              <a:rPr lang="en-AU" sz="2800" dirty="0" smtClean="0">
                <a:solidFill>
                  <a:schemeClr val="accent1"/>
                </a:solidFill>
              </a:rPr>
              <a:t> </a:t>
            </a:r>
            <a:r>
              <a:rPr lang="en-AU" sz="2400" dirty="0" smtClean="0"/>
              <a:t>Least-significant </a:t>
            </a:r>
            <a:r>
              <a:rPr lang="en-AU" sz="2400" dirty="0"/>
              <a:t>byte at least address of word</a:t>
            </a:r>
          </a:p>
          <a:p>
            <a:pPr lvl="1">
              <a:lnSpc>
                <a:spcPct val="80000"/>
              </a:lnSpc>
            </a:pPr>
            <a:r>
              <a:rPr lang="en-AU" sz="2400" dirty="0"/>
              <a:t>word address = address of least significant byte</a:t>
            </a:r>
          </a:p>
          <a:p>
            <a:endParaRPr lang="en-US" dirty="0" smtClean="0"/>
          </a:p>
          <a:p>
            <a:endParaRPr lang="en-US" dirty="0"/>
          </a:p>
          <a:p>
            <a:r>
              <a:rPr lang="en-US" sz="2800" dirty="0" smtClean="0"/>
              <a:t>MIPS is bi-endian (can go either way)</a:t>
            </a:r>
          </a:p>
          <a:p>
            <a:pPr lvl="1"/>
            <a:r>
              <a:rPr lang="en-US" sz="2400" dirty="0" smtClean="0"/>
              <a:t>Using MARS simulator in lab, which is </a:t>
            </a:r>
            <a:r>
              <a:rPr lang="en-US" sz="2400" dirty="0" smtClean="0">
                <a:solidFill>
                  <a:srgbClr val="FF0000"/>
                </a:solidFill>
              </a:rPr>
              <a:t>little endian</a:t>
            </a:r>
          </a:p>
          <a:p>
            <a:r>
              <a:rPr lang="en-US" sz="2800" dirty="0" smtClean="0"/>
              <a:t>Why is this confusing?</a:t>
            </a:r>
          </a:p>
          <a:p>
            <a:pPr lvl="1"/>
            <a:r>
              <a:rPr lang="en-US" sz="2400" dirty="0" smtClean="0"/>
              <a:t>Data stored in reverse order than you write it out!</a:t>
            </a:r>
          </a:p>
          <a:p>
            <a:pPr lvl="1"/>
            <a:r>
              <a:rPr lang="en-US" sz="2400" dirty="0" smtClean="0"/>
              <a:t>Data </a:t>
            </a:r>
            <a:r>
              <a:rPr lang="en-US" sz="2400" dirty="0" smtClean="0">
                <a:latin typeface="Courier New" pitchFamily="49" charset="0"/>
                <a:cs typeface="Courier New" pitchFamily="49" charset="0"/>
              </a:rPr>
              <a:t>0x01020304</a:t>
            </a:r>
            <a:r>
              <a:rPr lang="en-US" sz="2400" dirty="0" smtClean="0"/>
              <a:t>  stored as </a:t>
            </a:r>
            <a:r>
              <a:rPr lang="en-US" sz="2400" dirty="0" smtClean="0">
                <a:latin typeface="Courier New" pitchFamily="49" charset="0"/>
                <a:cs typeface="Courier New" pitchFamily="49" charset="0"/>
              </a:rPr>
              <a:t>04</a:t>
            </a:r>
            <a:r>
              <a:rPr lang="en-US" sz="2400" dirty="0" smtClean="0">
                <a:latin typeface="+mj-lt"/>
                <a:cs typeface="Courier New" pitchFamily="49" charset="0"/>
              </a:rPr>
              <a:t> </a:t>
            </a:r>
            <a:r>
              <a:rPr lang="en-US" sz="2400" dirty="0" smtClean="0">
                <a:latin typeface="Courier New" pitchFamily="49" charset="0"/>
                <a:cs typeface="Courier New" pitchFamily="49" charset="0"/>
              </a:rPr>
              <a:t>03</a:t>
            </a:r>
            <a:r>
              <a:rPr lang="en-US" sz="2400" dirty="0" smtClean="0">
                <a:latin typeface="+mj-lt"/>
                <a:cs typeface="Courier New" pitchFamily="49" charset="0"/>
              </a:rPr>
              <a:t> </a:t>
            </a:r>
            <a:r>
              <a:rPr lang="en-US" sz="2400" dirty="0" smtClean="0">
                <a:latin typeface="Courier New" pitchFamily="49" charset="0"/>
                <a:cs typeface="Courier New" pitchFamily="49" charset="0"/>
              </a:rPr>
              <a:t>02</a:t>
            </a:r>
            <a:r>
              <a:rPr lang="en-US" sz="2400" dirty="0" smtClean="0">
                <a:latin typeface="+mj-lt"/>
                <a:cs typeface="Courier New" pitchFamily="49" charset="0"/>
              </a:rPr>
              <a:t> </a:t>
            </a:r>
            <a:r>
              <a:rPr lang="en-US" sz="2400" dirty="0" smtClean="0">
                <a:latin typeface="Courier New" pitchFamily="49" charset="0"/>
                <a:cs typeface="Courier New" pitchFamily="49" charset="0"/>
              </a:rPr>
              <a:t>01</a:t>
            </a:r>
            <a:r>
              <a:rPr lang="en-US" sz="2400" dirty="0" smtClean="0"/>
              <a:t> in memory</a:t>
            </a:r>
            <a:endParaRPr lang="en-US" sz="2400" dirty="0"/>
          </a:p>
        </p:txBody>
      </p:sp>
      <p:sp>
        <p:nvSpPr>
          <p:cNvPr id="4" name="Date Placeholder 3"/>
          <p:cNvSpPr>
            <a:spLocks noGrp="1"/>
          </p:cNvSpPr>
          <p:nvPr>
            <p:ph type="dt" sz="half" idx="4294967295"/>
          </p:nvPr>
        </p:nvSpPr>
        <p:spPr>
          <a:xfrm>
            <a:off x="457200" y="6356350"/>
            <a:ext cx="2133600" cy="365125"/>
          </a:xfrm>
        </p:spPr>
        <p:txBody>
          <a:bodyPr/>
          <a:lstStyle/>
          <a:p>
            <a:r>
              <a:rPr lang="en-US" smtClean="0"/>
              <a:t>7/01/2013</a:t>
            </a:r>
            <a:endParaRPr lang="en-US"/>
          </a:p>
        </p:txBody>
      </p:sp>
      <p:sp>
        <p:nvSpPr>
          <p:cNvPr id="5" name="Footer Placeholder 4"/>
          <p:cNvSpPr>
            <a:spLocks noGrp="1"/>
          </p:cNvSpPr>
          <p:nvPr>
            <p:ph type="ftr" sz="quarter" idx="4294967295"/>
          </p:nvPr>
        </p:nvSpPr>
        <p:spPr>
          <a:xfrm>
            <a:off x="3124200" y="6356350"/>
            <a:ext cx="2895600" cy="365125"/>
          </a:xfrm>
        </p:spPr>
        <p:txBody>
          <a:bodyPr/>
          <a:lstStyle/>
          <a:p>
            <a:r>
              <a:rPr lang="en-US" smtClean="0"/>
              <a:t>Summer 2013 -- Lecture #5</a:t>
            </a:r>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47</a:t>
            </a:fld>
            <a:endParaRPr lang="en-US"/>
          </a:p>
        </p:txBody>
      </p:sp>
      <p:grpSp>
        <p:nvGrpSpPr>
          <p:cNvPr id="7" name="Group 6"/>
          <p:cNvGrpSpPr/>
          <p:nvPr/>
        </p:nvGrpSpPr>
        <p:grpSpPr>
          <a:xfrm>
            <a:off x="1261872" y="2944368"/>
            <a:ext cx="6632599" cy="1128907"/>
            <a:chOff x="1298448" y="3044952"/>
            <a:chExt cx="6632599" cy="1128907"/>
          </a:xfrm>
        </p:grpSpPr>
        <p:sp>
          <p:nvSpPr>
            <p:cNvPr id="8" name="Rectangle 4"/>
            <p:cNvSpPr>
              <a:spLocks noChangeArrowheads="1"/>
            </p:cNvSpPr>
            <p:nvPr/>
          </p:nvSpPr>
          <p:spPr bwMode="auto">
            <a:xfrm>
              <a:off x="3017520" y="3333076"/>
              <a:ext cx="2926080" cy="4572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Line 5"/>
            <p:cNvSpPr>
              <a:spLocks noChangeShapeType="1"/>
            </p:cNvSpPr>
            <p:nvPr/>
          </p:nvSpPr>
          <p:spPr bwMode="auto">
            <a:xfrm>
              <a:off x="4480560" y="3337560"/>
              <a:ext cx="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0" name="Line 6"/>
            <p:cNvSpPr>
              <a:spLocks noChangeShapeType="1"/>
            </p:cNvSpPr>
            <p:nvPr/>
          </p:nvSpPr>
          <p:spPr bwMode="auto">
            <a:xfrm>
              <a:off x="3749040" y="3337560"/>
              <a:ext cx="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1" name="Line 7"/>
            <p:cNvSpPr>
              <a:spLocks noChangeShapeType="1"/>
            </p:cNvSpPr>
            <p:nvPr/>
          </p:nvSpPr>
          <p:spPr bwMode="auto">
            <a:xfrm>
              <a:off x="5212080" y="3337560"/>
              <a:ext cx="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2" name="Rectangle 8"/>
            <p:cNvSpPr>
              <a:spLocks noChangeArrowheads="1"/>
            </p:cNvSpPr>
            <p:nvPr/>
          </p:nvSpPr>
          <p:spPr bwMode="auto">
            <a:xfrm>
              <a:off x="2286000" y="3429914"/>
              <a:ext cx="596900" cy="284162"/>
            </a:xfrm>
            <a:prstGeom prst="rect">
              <a:avLst/>
            </a:prstGeom>
            <a:noFill/>
            <a:ln w="9525">
              <a:noFill/>
              <a:miter lim="800000"/>
              <a:headEnd/>
              <a:tailEnd/>
            </a:ln>
            <a:effectLst/>
          </p:spPr>
          <p:txBody>
            <a:bodyPr wrap="none" lIns="63500" tIns="25400" rIns="63500" bIns="25400">
              <a:prstTxWarp prst="textNoShape">
                <a:avLst/>
              </a:prstTxWarp>
              <a:spAutoFit/>
            </a:bodyPr>
            <a:lstStyle/>
            <a:p>
              <a:pPr algn="r">
                <a:lnSpc>
                  <a:spcPct val="85000"/>
                </a:lnSpc>
              </a:pPr>
              <a:r>
                <a:rPr lang="en-US" sz="1800" b="1" dirty="0" err="1">
                  <a:latin typeface="Arial" pitchFamily="1" charset="0"/>
                </a:rPr>
                <a:t>msb</a:t>
              </a:r>
              <a:endParaRPr lang="en-US" sz="1800" b="1" dirty="0">
                <a:latin typeface="Arial" pitchFamily="1" charset="0"/>
              </a:endParaRPr>
            </a:p>
          </p:txBody>
        </p:sp>
        <p:sp>
          <p:nvSpPr>
            <p:cNvPr id="13" name="Rectangle 9"/>
            <p:cNvSpPr>
              <a:spLocks noChangeArrowheads="1"/>
            </p:cNvSpPr>
            <p:nvPr/>
          </p:nvSpPr>
          <p:spPr bwMode="auto">
            <a:xfrm>
              <a:off x="6080760" y="3428326"/>
              <a:ext cx="457200" cy="284163"/>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pPr>
              <a:r>
                <a:rPr lang="en-US" sz="1800" b="1" dirty="0" err="1">
                  <a:latin typeface="Arial" pitchFamily="1" charset="0"/>
                </a:rPr>
                <a:t>lsb</a:t>
              </a:r>
              <a:endParaRPr lang="en-US" sz="1800" b="1" dirty="0">
                <a:latin typeface="Arial" pitchFamily="1" charset="0"/>
              </a:endParaRPr>
            </a:p>
          </p:txBody>
        </p:sp>
        <p:sp>
          <p:nvSpPr>
            <p:cNvPr id="14" name="Rectangle 10"/>
            <p:cNvSpPr>
              <a:spLocks noChangeArrowheads="1"/>
            </p:cNvSpPr>
            <p:nvPr/>
          </p:nvSpPr>
          <p:spPr bwMode="auto">
            <a:xfrm>
              <a:off x="3264408" y="3048914"/>
              <a:ext cx="2472472"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tabLst>
                  <a:tab pos="731520" algn="l"/>
                  <a:tab pos="1463040" algn="l"/>
                  <a:tab pos="2194560" algn="l"/>
                </a:tabLst>
              </a:pPr>
              <a:r>
                <a:rPr lang="en-US" sz="1800" b="1" dirty="0" smtClean="0">
                  <a:solidFill>
                    <a:schemeClr val="accent1"/>
                  </a:solidFill>
                  <a:latin typeface="Arial" pitchFamily="1" charset="0"/>
                </a:rPr>
                <a:t>3	2	1	0</a:t>
              </a:r>
              <a:endParaRPr lang="en-US" sz="1800" b="1" dirty="0">
                <a:solidFill>
                  <a:schemeClr val="accent1"/>
                </a:solidFill>
                <a:latin typeface="Arial" pitchFamily="1" charset="0"/>
              </a:endParaRPr>
            </a:p>
          </p:txBody>
        </p:sp>
        <p:sp>
          <p:nvSpPr>
            <p:cNvPr id="15" name="Rectangle 11"/>
            <p:cNvSpPr>
              <a:spLocks noChangeArrowheads="1"/>
            </p:cNvSpPr>
            <p:nvPr/>
          </p:nvSpPr>
          <p:spPr bwMode="auto">
            <a:xfrm>
              <a:off x="6520404" y="3044952"/>
              <a:ext cx="1410643"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pPr>
              <a:r>
                <a:rPr lang="en-US" sz="1800" b="1" i="1" dirty="0">
                  <a:solidFill>
                    <a:schemeClr val="accent1"/>
                  </a:solidFill>
                  <a:latin typeface="Arial" pitchFamily="1" charset="0"/>
                </a:rPr>
                <a:t>little </a:t>
              </a:r>
              <a:r>
                <a:rPr lang="en-US" sz="1800" b="1" i="1" dirty="0" smtClean="0">
                  <a:solidFill>
                    <a:schemeClr val="accent1"/>
                  </a:solidFill>
                  <a:latin typeface="Arial" pitchFamily="1" charset="0"/>
                </a:rPr>
                <a:t>endian</a:t>
              </a:r>
              <a:endParaRPr lang="en-US" sz="1800" b="1" i="1" dirty="0">
                <a:solidFill>
                  <a:schemeClr val="accent1"/>
                </a:solidFill>
                <a:latin typeface="Arial" pitchFamily="1" charset="0"/>
              </a:endParaRPr>
            </a:p>
          </p:txBody>
        </p:sp>
        <p:sp>
          <p:nvSpPr>
            <p:cNvPr id="16" name="Rectangle 12"/>
            <p:cNvSpPr>
              <a:spLocks noChangeArrowheads="1"/>
            </p:cNvSpPr>
            <p:nvPr/>
          </p:nvSpPr>
          <p:spPr bwMode="auto">
            <a:xfrm>
              <a:off x="3264408" y="3887114"/>
              <a:ext cx="2472472"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tabLst>
                  <a:tab pos="731520" algn="l"/>
                  <a:tab pos="1463040" algn="l"/>
                  <a:tab pos="2194560" algn="l"/>
                </a:tabLst>
              </a:pPr>
              <a:r>
                <a:rPr lang="en-US" sz="1800" b="1" dirty="0" smtClean="0">
                  <a:solidFill>
                    <a:srgbClr val="00B7A5"/>
                  </a:solidFill>
                  <a:latin typeface="Arial" pitchFamily="1" charset="0"/>
                </a:rPr>
                <a:t>0	1	2	3</a:t>
              </a:r>
              <a:endParaRPr lang="en-US" sz="1800" b="1" dirty="0">
                <a:solidFill>
                  <a:srgbClr val="00B7A5"/>
                </a:solidFill>
                <a:latin typeface="Arial" pitchFamily="1" charset="0"/>
              </a:endParaRPr>
            </a:p>
          </p:txBody>
        </p:sp>
        <p:sp>
          <p:nvSpPr>
            <p:cNvPr id="17" name="Rectangle 13"/>
            <p:cNvSpPr>
              <a:spLocks noChangeArrowheads="1"/>
            </p:cNvSpPr>
            <p:nvPr/>
          </p:nvSpPr>
          <p:spPr bwMode="auto">
            <a:xfrm>
              <a:off x="1298448" y="3886200"/>
              <a:ext cx="1282402"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pPr>
              <a:r>
                <a:rPr lang="en-US" sz="1800" b="1" i="1" dirty="0">
                  <a:solidFill>
                    <a:srgbClr val="00B7A5"/>
                  </a:solidFill>
                  <a:latin typeface="Arial" pitchFamily="1" charset="0"/>
                </a:rPr>
                <a:t>big </a:t>
              </a:r>
              <a:r>
                <a:rPr lang="en-US" sz="1800" b="1" i="1" dirty="0" smtClean="0">
                  <a:solidFill>
                    <a:srgbClr val="00B7A5"/>
                  </a:solidFill>
                  <a:latin typeface="Arial" pitchFamily="1" charset="0"/>
                </a:rPr>
                <a:t>endian</a:t>
              </a:r>
              <a:endParaRPr lang="en-US" sz="1800" b="1" i="1" dirty="0">
                <a:solidFill>
                  <a:srgbClr val="00B7A5"/>
                </a:solidFill>
                <a:latin typeface="Arial" pitchFamily="1" charset="0"/>
              </a:endParaRPr>
            </a:p>
          </p:txBody>
        </p:sp>
        <p:cxnSp>
          <p:nvCxnSpPr>
            <p:cNvPr id="18" name="Straight Arrow Connector 17"/>
            <p:cNvCxnSpPr/>
            <p:nvPr/>
          </p:nvCxnSpPr>
          <p:spPr>
            <a:xfrm flipV="1">
              <a:off x="2578608" y="4029195"/>
              <a:ext cx="667512" cy="378"/>
            </a:xfrm>
            <a:prstGeom prst="straightConnector1">
              <a:avLst/>
            </a:prstGeom>
            <a:ln w="25400">
              <a:solidFill>
                <a:srgbClr val="00B7A5"/>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4" idx="3"/>
            </p:cNvCxnSpPr>
            <p:nvPr/>
          </p:nvCxnSpPr>
          <p:spPr>
            <a:xfrm flipH="1">
              <a:off x="5736880" y="3188325"/>
              <a:ext cx="783524" cy="3962"/>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937760" y="6309360"/>
            <a:ext cx="2376898" cy="369332"/>
            <a:chOff x="4937760" y="6309360"/>
            <a:chExt cx="2376898" cy="369332"/>
          </a:xfrm>
        </p:grpSpPr>
        <p:cxnSp>
          <p:nvCxnSpPr>
            <p:cNvPr id="21" name="Straight Arrow Connector 20"/>
            <p:cNvCxnSpPr/>
            <p:nvPr/>
          </p:nvCxnSpPr>
          <p:spPr>
            <a:xfrm>
              <a:off x="5175504" y="6359236"/>
              <a:ext cx="14630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37760" y="6309360"/>
              <a:ext cx="2376898" cy="369332"/>
            </a:xfrm>
            <a:prstGeom prst="rect">
              <a:avLst/>
            </a:prstGeom>
            <a:noFill/>
          </p:spPr>
          <p:txBody>
            <a:bodyPr wrap="square" rtlCol="0">
              <a:spAutoFit/>
            </a:bodyPr>
            <a:lstStyle/>
            <a:p>
              <a:r>
                <a:rPr lang="en-US" dirty="0" smtClean="0">
                  <a:solidFill>
                    <a:srgbClr val="FF0000"/>
                  </a:solidFill>
                </a:rPr>
                <a:t>Increasing address</a:t>
              </a:r>
              <a:endParaRPr lang="en-US" dirty="0">
                <a:solidFill>
                  <a:srgbClr val="FF0000"/>
                </a:solidFill>
              </a:endParaRPr>
            </a:p>
          </p:txBody>
        </p:sp>
      </p:grpSp>
    </p:spTree>
    <p:extLst>
      <p:ext uri="{BB962C8B-B14F-4D97-AF65-F5344CB8AC3E}">
        <p14:creationId xmlns:p14="http://schemas.microsoft.com/office/powerpoint/2010/main" val="295835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Data Transfer Instructions</a:t>
            </a:r>
            <a:endParaRPr lang="en-US" dirty="0">
              <a:solidFill>
                <a:schemeClr val="accent1"/>
              </a:solidFill>
            </a:endParaRPr>
          </a:p>
        </p:txBody>
      </p:sp>
      <p:sp>
        <p:nvSpPr>
          <p:cNvPr id="3" name="Content Placeholder 2"/>
          <p:cNvSpPr>
            <a:spLocks noGrp="1"/>
          </p:cNvSpPr>
          <p:nvPr>
            <p:ph idx="1"/>
          </p:nvPr>
        </p:nvSpPr>
        <p:spPr>
          <a:xfrm>
            <a:off x="457200" y="1600200"/>
            <a:ext cx="8229600" cy="4931229"/>
          </a:xfrm>
        </p:spPr>
        <p:txBody>
          <a:bodyPr>
            <a:normAutofit fontScale="92500" lnSpcReduction="10000"/>
          </a:bodyPr>
          <a:lstStyle/>
          <a:p>
            <a:r>
              <a:rPr lang="en-US" dirty="0" smtClean="0">
                <a:solidFill>
                  <a:srgbClr val="FF0000"/>
                </a:solidFill>
              </a:rPr>
              <a:t>Load Word </a:t>
            </a:r>
            <a:r>
              <a:rPr lang="en-US" dirty="0" smtClean="0"/>
              <a:t>(</a:t>
            </a:r>
            <a:r>
              <a:rPr lang="en-US" sz="3000" dirty="0" err="1" smtClean="0">
                <a:latin typeface="Courier New" pitchFamily="49" charset="0"/>
                <a:cs typeface="Courier New" pitchFamily="49" charset="0"/>
              </a:rPr>
              <a:t>lw</a:t>
            </a:r>
            <a:r>
              <a:rPr lang="en-US" dirty="0" smtClean="0"/>
              <a:t>)</a:t>
            </a:r>
          </a:p>
          <a:p>
            <a:pPr lvl="1"/>
            <a:r>
              <a:rPr lang="en-US" dirty="0" smtClean="0"/>
              <a:t>Takes data at address </a:t>
            </a:r>
            <a:r>
              <a:rPr lang="en-US" sz="2600" dirty="0" err="1" smtClean="0">
                <a:latin typeface="Courier New" pitchFamily="49" charset="0"/>
                <a:cs typeface="Courier New" pitchFamily="49" charset="0"/>
              </a:rPr>
              <a:t>bAddr+off</a:t>
            </a:r>
            <a:r>
              <a:rPr lang="en-US" dirty="0" smtClean="0"/>
              <a:t> FROM memory and places it into </a:t>
            </a:r>
            <a:r>
              <a:rPr lang="en-US" sz="2600" dirty="0" err="1" smtClean="0">
                <a:latin typeface="Courier New" pitchFamily="49" charset="0"/>
                <a:cs typeface="Courier New" pitchFamily="49" charset="0"/>
              </a:rPr>
              <a:t>reg</a:t>
            </a:r>
            <a:endParaRPr lang="en-US" sz="2600" dirty="0" smtClean="0">
              <a:latin typeface="Courier New" pitchFamily="49" charset="0"/>
              <a:cs typeface="Courier New" pitchFamily="49" charset="0"/>
            </a:endParaRPr>
          </a:p>
          <a:p>
            <a:r>
              <a:rPr lang="en-US" dirty="0" smtClean="0">
                <a:solidFill>
                  <a:srgbClr val="FF0000"/>
                </a:solidFill>
              </a:rPr>
              <a:t>Store Word </a:t>
            </a:r>
            <a:r>
              <a:rPr lang="en-US" dirty="0" smtClean="0"/>
              <a:t>(</a:t>
            </a:r>
            <a:r>
              <a:rPr lang="en-US" sz="3000" dirty="0" err="1" smtClean="0">
                <a:latin typeface="Courier New" pitchFamily="49" charset="0"/>
                <a:cs typeface="Courier New" pitchFamily="49" charset="0"/>
              </a:rPr>
              <a:t>sw</a:t>
            </a:r>
            <a:r>
              <a:rPr lang="en-US" dirty="0" smtClean="0"/>
              <a:t>)</a:t>
            </a:r>
          </a:p>
          <a:p>
            <a:pPr lvl="1"/>
            <a:r>
              <a:rPr lang="en-US" dirty="0" smtClean="0"/>
              <a:t>Takes data in </a:t>
            </a:r>
            <a:r>
              <a:rPr lang="en-US" sz="2600" dirty="0" err="1" smtClean="0">
                <a:latin typeface="Courier New" pitchFamily="49" charset="0"/>
                <a:cs typeface="Courier New" pitchFamily="49" charset="0"/>
              </a:rPr>
              <a:t>reg</a:t>
            </a:r>
            <a:r>
              <a:rPr lang="en-US" dirty="0" smtClean="0"/>
              <a:t> and stores it TO memory at address </a:t>
            </a:r>
            <a:r>
              <a:rPr lang="en-US" sz="2600" dirty="0" err="1" smtClean="0">
                <a:latin typeface="Courier New" pitchFamily="49" charset="0"/>
                <a:cs typeface="Courier New" pitchFamily="49" charset="0"/>
              </a:rPr>
              <a:t>bAddr+off</a:t>
            </a:r>
            <a:endParaRPr lang="en-US" sz="2600" dirty="0" smtClean="0">
              <a:latin typeface="Courier New" pitchFamily="49" charset="0"/>
              <a:cs typeface="Courier New" pitchFamily="49" charset="0"/>
            </a:endParaRPr>
          </a:p>
          <a:p>
            <a:r>
              <a:rPr lang="en-US" dirty="0" smtClean="0"/>
              <a:t>Example Usage:</a:t>
            </a:r>
          </a:p>
          <a:p>
            <a:pPr>
              <a:buNone/>
            </a:pPr>
            <a:r>
              <a:rPr lang="en-US" sz="2800" dirty="0" smtClean="0">
                <a:latin typeface="Courier New" pitchFamily="49" charset="0"/>
                <a:cs typeface="Courier New" pitchFamily="49" charset="0"/>
              </a:rPr>
              <a:t>		# </a:t>
            </a:r>
            <a:r>
              <a:rPr lang="en-US" sz="2800" dirty="0" err="1" smtClean="0">
                <a:latin typeface="Courier New" pitchFamily="49" charset="0"/>
                <a:cs typeface="Courier New" pitchFamily="49" charset="0"/>
              </a:rPr>
              <a:t>addr</a:t>
            </a:r>
            <a:r>
              <a:rPr lang="en-US" sz="2800" dirty="0" smtClean="0">
                <a:latin typeface="Courier New" pitchFamily="49" charset="0"/>
                <a:cs typeface="Courier New" pitchFamily="49" charset="0"/>
              </a:rPr>
              <a:t> of </a:t>
            </a:r>
            <a:r>
              <a:rPr lang="en-US" sz="2800" dirty="0" err="1" smtClean="0">
                <a:latin typeface="Courier New" pitchFamily="49" charset="0"/>
                <a:cs typeface="Courier New" pitchFamily="49" charset="0"/>
              </a:rPr>
              <a:t>int</a:t>
            </a:r>
            <a:r>
              <a:rPr lang="en-US" sz="2800" dirty="0" smtClean="0">
                <a:latin typeface="Courier New" pitchFamily="49" charset="0"/>
                <a:cs typeface="Courier New" pitchFamily="49" charset="0"/>
              </a:rPr>
              <a:t> A[] -&gt; $s3, a -&gt; $s0</a:t>
            </a:r>
          </a:p>
          <a:p>
            <a:pPr>
              <a:buNone/>
            </a:pPr>
            <a:r>
              <a:rPr lang="en-US" sz="2800" dirty="0" smtClean="0">
                <a:latin typeface="Courier New"/>
                <a:cs typeface="Courier New"/>
              </a:rPr>
              <a:t>		</a:t>
            </a:r>
            <a:r>
              <a:rPr lang="en-US" sz="2800" dirty="0" err="1" smtClean="0">
                <a:latin typeface="Courier New"/>
                <a:cs typeface="Courier New"/>
              </a:rPr>
              <a:t>lw</a:t>
            </a:r>
            <a:r>
              <a:rPr lang="en-US" sz="2800" dirty="0" smtClean="0">
                <a:latin typeface="Courier New"/>
                <a:cs typeface="Courier New"/>
              </a:rPr>
              <a:t>  $t0,</a:t>
            </a:r>
            <a:r>
              <a:rPr lang="en-US" sz="2800" dirty="0" smtClean="0">
                <a:solidFill>
                  <a:srgbClr val="FF0000"/>
                </a:solidFill>
                <a:latin typeface="Courier New"/>
                <a:cs typeface="Courier New"/>
              </a:rPr>
              <a:t>12</a:t>
            </a:r>
            <a:r>
              <a:rPr lang="en-US" sz="2800" dirty="0" smtClean="0">
                <a:latin typeface="Courier New"/>
                <a:cs typeface="Courier New"/>
              </a:rPr>
              <a:t>($s3</a:t>
            </a:r>
            <a:r>
              <a:rPr lang="en-US" sz="2800" dirty="0" smtClean="0">
                <a:latin typeface="Courier New" pitchFamily="49" charset="0"/>
                <a:cs typeface="Courier New" pitchFamily="49" charset="0"/>
              </a:rPr>
              <a:t>) # $t0=A[</a:t>
            </a:r>
            <a:r>
              <a:rPr lang="en-US" sz="2800" dirty="0" smtClean="0">
                <a:solidFill>
                  <a:srgbClr val="FF0000"/>
                </a:solidFill>
                <a:latin typeface="Courier New" pitchFamily="49" charset="0"/>
                <a:cs typeface="Courier New" pitchFamily="49" charset="0"/>
              </a:rPr>
              <a:t>3</a:t>
            </a:r>
            <a:r>
              <a:rPr lang="en-US" sz="2800" dirty="0" smtClean="0">
                <a:latin typeface="Courier New" pitchFamily="49" charset="0"/>
                <a:cs typeface="Courier New" pitchFamily="49" charset="0"/>
              </a:rPr>
              <a:t>]</a:t>
            </a:r>
          </a:p>
          <a:p>
            <a:pPr>
              <a:buNone/>
            </a:pPr>
            <a:r>
              <a:rPr lang="en-US" sz="2800" dirty="0" smtClean="0">
                <a:solidFill>
                  <a:srgbClr val="3366FF"/>
                </a:solidFill>
                <a:latin typeface="Courier New"/>
                <a:cs typeface="Courier New"/>
              </a:rPr>
              <a:t>		</a:t>
            </a:r>
            <a:r>
              <a:rPr lang="en-US" sz="2800" dirty="0" smtClean="0">
                <a:latin typeface="Courier New"/>
                <a:cs typeface="Courier New"/>
              </a:rPr>
              <a:t>add $t0,$s2,$t0</a:t>
            </a:r>
            <a:r>
              <a:rPr lang="en-US" sz="2800" dirty="0" smtClean="0">
                <a:latin typeface="Courier New" pitchFamily="49" charset="0"/>
                <a:cs typeface="Courier New" pitchFamily="49" charset="0"/>
              </a:rPr>
              <a:t> # $t0=A[3]+a</a:t>
            </a:r>
          </a:p>
          <a:p>
            <a:pPr>
              <a:buNone/>
            </a:pPr>
            <a:r>
              <a:rPr lang="en-US" sz="2800" dirty="0" smtClean="0">
                <a:latin typeface="Courier New"/>
                <a:cs typeface="Courier New"/>
              </a:rPr>
              <a:t>		</a:t>
            </a:r>
            <a:r>
              <a:rPr lang="en-US" sz="2800" dirty="0" err="1" smtClean="0">
                <a:latin typeface="Courier New"/>
                <a:cs typeface="Courier New"/>
              </a:rPr>
              <a:t>sw</a:t>
            </a:r>
            <a:r>
              <a:rPr lang="en-US" sz="2800" dirty="0" smtClean="0">
                <a:latin typeface="Courier New"/>
                <a:cs typeface="Courier New"/>
              </a:rPr>
              <a:t>  $t0,</a:t>
            </a:r>
            <a:r>
              <a:rPr lang="en-US" sz="2800" dirty="0" smtClean="0">
                <a:solidFill>
                  <a:srgbClr val="FF0000"/>
                </a:solidFill>
                <a:latin typeface="Courier New"/>
                <a:cs typeface="Courier New"/>
              </a:rPr>
              <a:t>40</a:t>
            </a:r>
            <a:r>
              <a:rPr lang="en-US" sz="2800" dirty="0" smtClean="0">
                <a:latin typeface="Courier New"/>
                <a:cs typeface="Courier New"/>
              </a:rPr>
              <a:t>($s3</a:t>
            </a:r>
            <a:r>
              <a:rPr lang="en-US" sz="2800" dirty="0" smtClean="0">
                <a:latin typeface="Courier New" pitchFamily="49" charset="0"/>
                <a:cs typeface="Courier New" pitchFamily="49" charset="0"/>
              </a:rPr>
              <a:t>) # A[</a:t>
            </a:r>
            <a:r>
              <a:rPr lang="en-US" sz="2800" dirty="0" smtClean="0">
                <a:solidFill>
                  <a:srgbClr val="FF0000"/>
                </a:solidFill>
                <a:latin typeface="Courier New" pitchFamily="49" charset="0"/>
                <a:cs typeface="Courier New" pitchFamily="49" charset="0"/>
              </a:rPr>
              <a:t>10</a:t>
            </a:r>
            <a:r>
              <a:rPr lang="en-US" sz="2800" dirty="0" smtClean="0">
                <a:latin typeface="Courier New" pitchFamily="49" charset="0"/>
                <a:cs typeface="Courier New" pitchFamily="49" charset="0"/>
              </a:rPr>
              <a:t>]=A[3]+a</a:t>
            </a:r>
            <a:endParaRPr lang="en-US" sz="2800" b="1" dirty="0" smtClean="0">
              <a:solidFill>
                <a:srgbClr val="3366FF"/>
              </a:solidFill>
              <a:latin typeface="Courier New" pitchFamily="49" charset="0"/>
              <a:cs typeface="Courier New" pitchFamily="49" charset="0"/>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389" y="867764"/>
            <a:ext cx="8714506" cy="5343031"/>
          </a:xfrm>
          <a:prstGeom prst="rect">
            <a:avLst/>
          </a:prstGeom>
        </p:spPr>
      </p:pic>
    </p:spTree>
    <p:extLst>
      <p:ext uri="{BB962C8B-B14F-4D97-AF65-F5344CB8AC3E}">
        <p14:creationId xmlns:p14="http://schemas.microsoft.com/office/powerpoint/2010/main" val="262388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790825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984" y="373329"/>
            <a:ext cx="8805718" cy="6110597"/>
          </a:xfrm>
          <a:prstGeom prst="rect">
            <a:avLst/>
          </a:prstGeom>
        </p:spPr>
      </p:pic>
    </p:spTree>
    <p:extLst>
      <p:ext uri="{BB962C8B-B14F-4D97-AF65-F5344CB8AC3E}">
        <p14:creationId xmlns:p14="http://schemas.microsoft.com/office/powerpoint/2010/main" val="1840662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Decision Making Instructions</a:t>
            </a:r>
            <a:endParaRPr lang="en-US" dirty="0">
              <a:solidFill>
                <a:schemeClr val="accent1"/>
              </a:solidFill>
            </a:endParaRPr>
          </a:p>
        </p:txBody>
      </p:sp>
      <p:sp>
        <p:nvSpPr>
          <p:cNvPr id="3" name="Content Placeholder 2"/>
          <p:cNvSpPr>
            <a:spLocks noGrp="1"/>
          </p:cNvSpPr>
          <p:nvPr>
            <p:ph idx="1"/>
          </p:nvPr>
        </p:nvSpPr>
        <p:spPr>
          <a:xfrm>
            <a:off x="457200" y="1600200"/>
            <a:ext cx="8229600" cy="4873336"/>
          </a:xfrm>
        </p:spPr>
        <p:txBody>
          <a:bodyPr>
            <a:normAutofit/>
          </a:bodyPr>
          <a:lstStyle/>
          <a:p>
            <a:r>
              <a:rPr lang="en-US" dirty="0" smtClean="0">
                <a:solidFill>
                  <a:srgbClr val="FF0000"/>
                </a:solidFill>
              </a:rPr>
              <a:t>Branch If Equal</a:t>
            </a:r>
            <a:r>
              <a:rPr lang="en-US" dirty="0" smtClean="0"/>
              <a:t> (</a:t>
            </a:r>
            <a:r>
              <a:rPr lang="en-US" sz="3000" dirty="0" err="1" smtClean="0">
                <a:latin typeface="Courier New" pitchFamily="49" charset="0"/>
                <a:cs typeface="Courier New" pitchFamily="49" charset="0"/>
              </a:rPr>
              <a:t>beq</a:t>
            </a:r>
            <a:r>
              <a:rPr lang="en-US" dirty="0" smtClean="0"/>
              <a:t>)</a:t>
            </a:r>
          </a:p>
          <a:p>
            <a:pPr lvl="1"/>
            <a:r>
              <a:rPr lang="en-US" dirty="0" err="1" smtClean="0">
                <a:latin typeface="Courier New" pitchFamily="49" charset="0"/>
                <a:cs typeface="Courier New" pitchFamily="49" charset="0"/>
              </a:rPr>
              <a:t>beq</a:t>
            </a:r>
            <a:r>
              <a:rPr lang="en-US" dirty="0" smtClean="0">
                <a:latin typeface="Courier New" pitchFamily="49" charset="0"/>
                <a:cs typeface="Courier New" pitchFamily="49" charset="0"/>
              </a:rPr>
              <a:t> reg1,reg2,label</a:t>
            </a:r>
          </a:p>
          <a:p>
            <a:pPr lvl="1"/>
            <a:r>
              <a:rPr lang="en-US" dirty="0" smtClean="0"/>
              <a:t>If value in </a:t>
            </a:r>
            <a:r>
              <a:rPr lang="en-US" sz="2600" dirty="0" smtClean="0">
                <a:latin typeface="Courier New" pitchFamily="49" charset="0"/>
                <a:cs typeface="Courier New" pitchFamily="49" charset="0"/>
              </a:rPr>
              <a:t>reg1</a:t>
            </a:r>
            <a:r>
              <a:rPr lang="en-US" dirty="0" smtClean="0"/>
              <a:t> = value in </a:t>
            </a:r>
            <a:r>
              <a:rPr lang="en-US" sz="2600" dirty="0" smtClean="0">
                <a:latin typeface="Courier New" pitchFamily="49" charset="0"/>
                <a:cs typeface="Courier New" pitchFamily="49" charset="0"/>
              </a:rPr>
              <a:t>reg2</a:t>
            </a:r>
            <a:r>
              <a:rPr lang="en-US" dirty="0" smtClean="0"/>
              <a:t>, go to </a:t>
            </a:r>
            <a:r>
              <a:rPr lang="en-US" sz="2600" dirty="0" smtClean="0">
                <a:latin typeface="Courier New" pitchFamily="49" charset="0"/>
                <a:cs typeface="Courier New" pitchFamily="49" charset="0"/>
              </a:rPr>
              <a:t>label</a:t>
            </a:r>
            <a:endParaRPr lang="en-US" sz="2600" dirty="0">
              <a:latin typeface="Courier New" pitchFamily="49" charset="0"/>
              <a:cs typeface="Courier New" pitchFamily="49" charset="0"/>
            </a:endParaRPr>
          </a:p>
          <a:p>
            <a:r>
              <a:rPr lang="en-US" dirty="0" smtClean="0">
                <a:solidFill>
                  <a:srgbClr val="FF0000"/>
                </a:solidFill>
              </a:rPr>
              <a:t>Branch If Not Equal</a:t>
            </a:r>
            <a:r>
              <a:rPr lang="en-US" dirty="0" smtClean="0"/>
              <a:t> (</a:t>
            </a:r>
            <a:r>
              <a:rPr lang="en-US" sz="3000" dirty="0" err="1" smtClean="0">
                <a:latin typeface="Courier New" pitchFamily="49" charset="0"/>
                <a:cs typeface="Courier New" pitchFamily="49" charset="0"/>
              </a:rPr>
              <a:t>bne</a:t>
            </a:r>
            <a:r>
              <a:rPr lang="en-US" dirty="0" smtClean="0"/>
              <a:t>)</a:t>
            </a:r>
          </a:p>
          <a:p>
            <a:pPr lvl="1"/>
            <a:r>
              <a:rPr lang="en-US" dirty="0" err="1" smtClean="0">
                <a:latin typeface="Courier New" pitchFamily="49" charset="0"/>
                <a:cs typeface="Courier New" pitchFamily="49" charset="0"/>
              </a:rPr>
              <a:t>bne</a:t>
            </a:r>
            <a:r>
              <a:rPr lang="en-US" dirty="0" smtClean="0">
                <a:latin typeface="Courier New" pitchFamily="49" charset="0"/>
                <a:cs typeface="Courier New" pitchFamily="49" charset="0"/>
              </a:rPr>
              <a:t> reg1,reg2,label</a:t>
            </a:r>
          </a:p>
          <a:p>
            <a:pPr lvl="1"/>
            <a:r>
              <a:rPr lang="en-US" dirty="0" smtClean="0"/>
              <a:t>If value in </a:t>
            </a:r>
            <a:r>
              <a:rPr lang="en-US" sz="2600" dirty="0" smtClean="0">
                <a:latin typeface="Courier New" pitchFamily="49" charset="0"/>
                <a:cs typeface="Courier New" pitchFamily="49" charset="0"/>
              </a:rPr>
              <a:t>reg1</a:t>
            </a:r>
            <a:r>
              <a:rPr lang="en-US" dirty="0" smtClean="0"/>
              <a:t> ≠ value in </a:t>
            </a:r>
            <a:r>
              <a:rPr lang="en-US" sz="2600" dirty="0" smtClean="0">
                <a:latin typeface="Courier New" pitchFamily="49" charset="0"/>
                <a:cs typeface="Courier New" pitchFamily="49" charset="0"/>
              </a:rPr>
              <a:t>reg2</a:t>
            </a:r>
            <a:r>
              <a:rPr lang="en-US" dirty="0" smtClean="0"/>
              <a:t>, go to </a:t>
            </a:r>
            <a:r>
              <a:rPr lang="en-US" sz="2600" dirty="0" smtClean="0">
                <a:latin typeface="Courier New" pitchFamily="49" charset="0"/>
                <a:cs typeface="Courier New" pitchFamily="49" charset="0"/>
              </a:rPr>
              <a:t>label</a:t>
            </a:r>
          </a:p>
          <a:p>
            <a:r>
              <a:rPr lang="en-US" dirty="0" smtClean="0">
                <a:solidFill>
                  <a:srgbClr val="FF0000"/>
                </a:solidFill>
              </a:rPr>
              <a:t>Jump</a:t>
            </a:r>
            <a:r>
              <a:rPr lang="en-US" dirty="0" smtClean="0"/>
              <a:t> (</a:t>
            </a:r>
            <a:r>
              <a:rPr lang="en-US" sz="3000" dirty="0" smtClean="0">
                <a:latin typeface="Courier New" pitchFamily="49" charset="0"/>
                <a:cs typeface="Courier New" pitchFamily="49" charset="0"/>
              </a:rPr>
              <a:t>j</a:t>
            </a:r>
            <a:r>
              <a:rPr lang="en-US" dirty="0" smtClean="0"/>
              <a:t>)</a:t>
            </a:r>
          </a:p>
          <a:p>
            <a:pPr lvl="1"/>
            <a:r>
              <a:rPr lang="en-US" dirty="0" smtClean="0">
                <a:latin typeface="Courier New" pitchFamily="49" charset="0"/>
                <a:cs typeface="Courier New" pitchFamily="49" charset="0"/>
              </a:rPr>
              <a:t>j label</a:t>
            </a:r>
          </a:p>
          <a:p>
            <a:pPr lvl="1"/>
            <a:r>
              <a:rPr lang="en-US" dirty="0" smtClean="0"/>
              <a:t>Unconditional jump to </a:t>
            </a:r>
            <a:r>
              <a:rPr lang="en-US" sz="2600" dirty="0" smtClean="0">
                <a:latin typeface="Courier New" pitchFamily="49" charset="0"/>
                <a:cs typeface="Courier New" pitchFamily="49" charset="0"/>
              </a:rPr>
              <a:t>label</a:t>
            </a:r>
            <a:endParaRPr lang="en-US" sz="2600" dirty="0">
              <a:latin typeface="Courier New" pitchFamily="49" charset="0"/>
              <a:cs typeface="Courier New" pitchFamily="49" charset="0"/>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51</a:t>
            </a:fld>
            <a:endParaRPr lang="en-US"/>
          </a:p>
        </p:txBody>
      </p:sp>
    </p:spTree>
    <p:extLst>
      <p:ext uri="{BB962C8B-B14F-4D97-AF65-F5344CB8AC3E}">
        <p14:creationId xmlns:p14="http://schemas.microsoft.com/office/powerpoint/2010/main" val="12381187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689" y="1242888"/>
            <a:ext cx="8443520" cy="5051034"/>
          </a:xfrm>
          <a:prstGeom prst="rect">
            <a:avLst/>
          </a:prstGeom>
        </p:spPr>
      </p:pic>
    </p:spTree>
    <p:extLst>
      <p:ext uri="{BB962C8B-B14F-4D97-AF65-F5344CB8AC3E}">
        <p14:creationId xmlns:p14="http://schemas.microsoft.com/office/powerpoint/2010/main" val="234504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4" y="154379"/>
            <a:ext cx="7249886" cy="1674421"/>
          </a:xfrm>
        </p:spPr>
        <p:txBody>
          <a:bodyPr>
            <a:normAutofit/>
          </a:bodyPr>
          <a:lstStyle/>
          <a:p>
            <a:pPr lvl="1" algn="l" rtl="0">
              <a:spcBef>
                <a:spcPct val="0"/>
              </a:spcBef>
            </a:pPr>
            <a:r>
              <a:rPr lang="en-US" sz="4000" dirty="0" err="1" smtClean="0">
                <a:latin typeface="Courier New" pitchFamily="49" charset="0"/>
                <a:cs typeface="Courier New" pitchFamily="49" charset="0"/>
              </a:rPr>
              <a:t>beq</a:t>
            </a:r>
            <a:r>
              <a:rPr lang="en-US" sz="4000" dirty="0" smtClean="0">
                <a:latin typeface="Courier New" pitchFamily="49" charset="0"/>
                <a:cs typeface="Courier New" pitchFamily="49" charset="0"/>
              </a:rPr>
              <a:t> reg1,reg2,label</a:t>
            </a:r>
            <a:r>
              <a:rPr lang="en-US" sz="4000" dirty="0" smtClean="0">
                <a:solidFill>
                  <a:schemeClr val="accent1"/>
                </a:solidFill>
              </a:rPr>
              <a:t/>
            </a:r>
            <a:br>
              <a:rPr lang="en-US" sz="4000" dirty="0" smtClean="0">
                <a:solidFill>
                  <a:schemeClr val="accent1"/>
                </a:solidFill>
              </a:rPr>
            </a:br>
            <a:r>
              <a:rPr lang="en-US" sz="4000" dirty="0" smtClean="0">
                <a:latin typeface="Courier New" pitchFamily="49" charset="0"/>
                <a:cs typeface="Courier New" pitchFamily="49" charset="0"/>
              </a:rPr>
              <a:t>j label</a:t>
            </a:r>
            <a:endParaRPr lang="en-US" sz="4000" dirty="0"/>
          </a:p>
        </p:txBody>
      </p:sp>
      <p:pic>
        <p:nvPicPr>
          <p:cNvPr id="5" name="Picture 4"/>
          <p:cNvPicPr>
            <a:picLocks noChangeAspect="1"/>
          </p:cNvPicPr>
          <p:nvPr/>
        </p:nvPicPr>
        <p:blipFill>
          <a:blip r:embed="rId2"/>
          <a:stretch>
            <a:fillRect/>
          </a:stretch>
        </p:blipFill>
        <p:spPr>
          <a:xfrm>
            <a:off x="1264650" y="2033073"/>
            <a:ext cx="7107454" cy="4652735"/>
          </a:xfrm>
          <a:prstGeom prst="rect">
            <a:avLst/>
          </a:prstGeom>
        </p:spPr>
      </p:pic>
    </p:spTree>
    <p:extLst>
      <p:ext uri="{BB962C8B-B14F-4D97-AF65-F5344CB8AC3E}">
        <p14:creationId xmlns:p14="http://schemas.microsoft.com/office/powerpoint/2010/main" val="3230184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Summary</a:t>
            </a:r>
            <a:endParaRPr lang="en-US" dirty="0">
              <a:solidFill>
                <a:schemeClr val="accent1"/>
              </a:solidFill>
            </a:endParaRPr>
          </a:p>
        </p:txBody>
      </p:sp>
      <p:sp>
        <p:nvSpPr>
          <p:cNvPr id="3" name="Content Placeholder 2"/>
          <p:cNvSpPr>
            <a:spLocks noGrp="1"/>
          </p:cNvSpPr>
          <p:nvPr>
            <p:ph idx="1"/>
          </p:nvPr>
        </p:nvSpPr>
        <p:spPr>
          <a:xfrm>
            <a:off x="457200" y="1371599"/>
            <a:ext cx="8229600" cy="5083629"/>
          </a:xfrm>
        </p:spPr>
        <p:txBody>
          <a:bodyPr>
            <a:normAutofit lnSpcReduction="10000"/>
          </a:bodyPr>
          <a:lstStyle/>
          <a:p>
            <a:r>
              <a:rPr lang="en-US" dirty="0" smtClean="0"/>
              <a:t>Computers understand the </a:t>
            </a:r>
            <a:r>
              <a:rPr lang="en-US" i="1" dirty="0" smtClean="0"/>
              <a:t>instructions </a:t>
            </a:r>
            <a:r>
              <a:rPr lang="en-US" dirty="0" smtClean="0"/>
              <a:t>of their </a:t>
            </a:r>
            <a:r>
              <a:rPr lang="en-US" i="1" dirty="0" smtClean="0"/>
              <a:t>ISA</a:t>
            </a:r>
          </a:p>
          <a:p>
            <a:r>
              <a:rPr lang="en-US" dirty="0" smtClean="0"/>
              <a:t>RISC Design Principles</a:t>
            </a:r>
          </a:p>
          <a:p>
            <a:pPr lvl="1"/>
            <a:r>
              <a:rPr lang="en-US" dirty="0" smtClean="0"/>
              <a:t>Smaller is faster, keep it simple</a:t>
            </a:r>
          </a:p>
          <a:p>
            <a:r>
              <a:rPr lang="en-US" dirty="0" smtClean="0"/>
              <a:t>MIPS Registers:  </a:t>
            </a:r>
            <a:r>
              <a:rPr lang="en-US" sz="3000" dirty="0" smtClean="0">
                <a:latin typeface="Courier New" pitchFamily="49" charset="0"/>
                <a:cs typeface="Courier New" pitchFamily="49" charset="0"/>
              </a:rPr>
              <a:t>$s0-$s7</a:t>
            </a:r>
            <a:r>
              <a:rPr lang="en-US" dirty="0" smtClean="0"/>
              <a:t>, </a:t>
            </a:r>
            <a:r>
              <a:rPr lang="en-US" sz="3000" dirty="0" smtClean="0">
                <a:latin typeface="Courier New" pitchFamily="49" charset="0"/>
                <a:cs typeface="Courier New" pitchFamily="49" charset="0"/>
              </a:rPr>
              <a:t>$t0-$t9</a:t>
            </a:r>
            <a:r>
              <a:rPr lang="en-US" dirty="0" smtClean="0"/>
              <a:t>, </a:t>
            </a:r>
            <a:r>
              <a:rPr lang="en-US" sz="3000" dirty="0" smtClean="0">
                <a:latin typeface="Courier New" pitchFamily="49" charset="0"/>
                <a:cs typeface="Courier New" pitchFamily="49" charset="0"/>
              </a:rPr>
              <a:t>$0</a:t>
            </a:r>
          </a:p>
          <a:p>
            <a:r>
              <a:rPr lang="en-US" dirty="0" smtClean="0"/>
              <a:t>MIPS Instructions</a:t>
            </a:r>
          </a:p>
          <a:p>
            <a:pPr lvl="1"/>
            <a:r>
              <a:rPr lang="en-US" dirty="0" smtClean="0">
                <a:latin typeface="+mj-lt"/>
                <a:cs typeface="Courier New"/>
              </a:rPr>
              <a:t>Arithmetic: 		</a:t>
            </a:r>
            <a:r>
              <a:rPr lang="en-US" dirty="0" smtClean="0">
                <a:latin typeface="Courier New"/>
                <a:cs typeface="Courier New"/>
              </a:rPr>
              <a:t>add</a:t>
            </a:r>
            <a:r>
              <a:rPr lang="en-US" dirty="0" smtClean="0"/>
              <a:t>, </a:t>
            </a:r>
            <a:r>
              <a:rPr lang="en-US" dirty="0" smtClean="0">
                <a:latin typeface="Courier New"/>
                <a:cs typeface="Courier New"/>
              </a:rPr>
              <a:t>sub</a:t>
            </a:r>
            <a:r>
              <a:rPr lang="en-US" dirty="0" smtClean="0"/>
              <a:t>, </a:t>
            </a:r>
            <a:r>
              <a:rPr lang="en-US" dirty="0" err="1" smtClean="0">
                <a:latin typeface="Courier New"/>
                <a:cs typeface="Courier New"/>
              </a:rPr>
              <a:t>addi</a:t>
            </a:r>
            <a:endParaRPr lang="en-US" dirty="0" smtClean="0">
              <a:latin typeface="Courier New"/>
              <a:cs typeface="Courier New"/>
            </a:endParaRPr>
          </a:p>
          <a:p>
            <a:pPr lvl="1"/>
            <a:r>
              <a:rPr lang="en-US" dirty="0" smtClean="0">
                <a:latin typeface="+mj-lt"/>
                <a:cs typeface="Courier New"/>
              </a:rPr>
              <a:t>Data Transfer: 	</a:t>
            </a:r>
            <a:r>
              <a:rPr lang="en-US" dirty="0" err="1" smtClean="0">
                <a:latin typeface="Courier New"/>
                <a:cs typeface="Courier New"/>
              </a:rPr>
              <a:t>lw</a:t>
            </a:r>
            <a:r>
              <a:rPr lang="en-US" dirty="0" smtClean="0"/>
              <a:t>, </a:t>
            </a:r>
            <a:r>
              <a:rPr lang="en-US" dirty="0" err="1" smtClean="0">
                <a:latin typeface="Courier New"/>
                <a:cs typeface="Courier New"/>
              </a:rPr>
              <a:t>sw</a:t>
            </a:r>
            <a:r>
              <a:rPr lang="en-US" dirty="0" smtClean="0">
                <a:latin typeface="+mj-lt"/>
                <a:cs typeface="Courier New"/>
              </a:rPr>
              <a:t>, </a:t>
            </a:r>
            <a:r>
              <a:rPr lang="en-US" dirty="0" smtClean="0">
                <a:latin typeface="Courier New"/>
                <a:cs typeface="Courier New"/>
              </a:rPr>
              <a:t>lb</a:t>
            </a:r>
            <a:r>
              <a:rPr lang="en-US" dirty="0" smtClean="0">
                <a:latin typeface="+mj-lt"/>
                <a:cs typeface="Courier New"/>
              </a:rPr>
              <a:t>, </a:t>
            </a:r>
            <a:r>
              <a:rPr lang="en-US" dirty="0" err="1" smtClean="0">
                <a:latin typeface="Courier New"/>
                <a:cs typeface="Courier New"/>
              </a:rPr>
              <a:t>sb</a:t>
            </a:r>
            <a:r>
              <a:rPr lang="en-US" dirty="0" smtClean="0">
                <a:latin typeface="+mj-lt"/>
                <a:cs typeface="Courier New"/>
              </a:rPr>
              <a:t>, </a:t>
            </a:r>
            <a:r>
              <a:rPr lang="en-US" dirty="0" err="1" smtClean="0">
                <a:latin typeface="Courier New"/>
                <a:cs typeface="Courier New"/>
              </a:rPr>
              <a:t>lbu</a:t>
            </a:r>
            <a:endParaRPr lang="en-US" dirty="0" smtClean="0">
              <a:latin typeface="Courier New"/>
              <a:cs typeface="Courier New"/>
            </a:endParaRPr>
          </a:p>
          <a:p>
            <a:pPr lvl="1"/>
            <a:r>
              <a:rPr lang="en-US" dirty="0" smtClean="0">
                <a:latin typeface="+mj-lt"/>
                <a:cs typeface="Courier New"/>
              </a:rPr>
              <a:t>Branching:</a:t>
            </a:r>
            <a:r>
              <a:rPr lang="en-US" dirty="0" smtClean="0">
                <a:latin typeface="Courier New"/>
                <a:cs typeface="Courier New"/>
              </a:rPr>
              <a:t>		</a:t>
            </a:r>
            <a:r>
              <a:rPr lang="en-US" dirty="0" err="1" smtClean="0">
                <a:latin typeface="Courier New"/>
                <a:cs typeface="Courier New"/>
              </a:rPr>
              <a:t>beq</a:t>
            </a:r>
            <a:r>
              <a:rPr lang="en-US" dirty="0" smtClean="0">
                <a:latin typeface="+mj-lt"/>
                <a:cs typeface="Courier New"/>
              </a:rPr>
              <a:t>, </a:t>
            </a:r>
            <a:r>
              <a:rPr lang="en-US" dirty="0" err="1" smtClean="0">
                <a:latin typeface="Courier New"/>
                <a:cs typeface="Courier New"/>
              </a:rPr>
              <a:t>bne</a:t>
            </a:r>
            <a:r>
              <a:rPr lang="en-US" dirty="0" smtClean="0">
                <a:latin typeface="+mj-lt"/>
                <a:cs typeface="Courier New"/>
              </a:rPr>
              <a:t>, </a:t>
            </a:r>
            <a:r>
              <a:rPr lang="en-US" dirty="0" smtClean="0">
                <a:latin typeface="Courier New"/>
                <a:cs typeface="Courier New"/>
              </a:rPr>
              <a:t>j</a:t>
            </a:r>
          </a:p>
          <a:p>
            <a:r>
              <a:rPr lang="en-US" dirty="0" smtClean="0">
                <a:latin typeface="+mj-lt"/>
                <a:cs typeface="Courier New"/>
              </a:rPr>
              <a:t>Memory is byte-addressed</a:t>
            </a:r>
            <a:endParaRPr lang="en-US" dirty="0" smtClean="0">
              <a:latin typeface="+mj-lt"/>
            </a:endParaRPr>
          </a:p>
          <a:p>
            <a:endParaRPr lang="en-US" dirty="0" smtClean="0"/>
          </a:p>
          <a:p>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C to MIPS Practice</a:t>
            </a:r>
            <a:endParaRPr lang="en-US" dirty="0">
              <a:solidFill>
                <a:schemeClr val="accent1"/>
              </a:solidFill>
            </a:endParaRPr>
          </a:p>
        </p:txBody>
      </p:sp>
      <p:sp>
        <p:nvSpPr>
          <p:cNvPr id="3" name="Content Placeholder 2"/>
          <p:cNvSpPr>
            <a:spLocks noGrp="1"/>
          </p:cNvSpPr>
          <p:nvPr>
            <p:ph idx="1"/>
          </p:nvPr>
        </p:nvSpPr>
        <p:spPr>
          <a:xfrm>
            <a:off x="457199" y="1600200"/>
            <a:ext cx="8229600" cy="4754880"/>
          </a:xfrm>
        </p:spPr>
        <p:txBody>
          <a:bodyPr>
            <a:normAutofit lnSpcReduction="10000"/>
          </a:bodyPr>
          <a:lstStyle/>
          <a:p>
            <a:r>
              <a:rPr lang="en-US" dirty="0" smtClean="0">
                <a:latin typeface="+mj-lt"/>
                <a:cs typeface="Courier New" pitchFamily="49" charset="0"/>
              </a:rPr>
              <a:t>Let’s put our all of our new MIPS knowledge to use in an example:  “Fast String Copy”</a:t>
            </a:r>
          </a:p>
          <a:p>
            <a:pPr>
              <a:spcBef>
                <a:spcPts val="1200"/>
              </a:spcBef>
            </a:pPr>
            <a:r>
              <a:rPr lang="en-US" dirty="0" smtClean="0">
                <a:latin typeface="+mj-lt"/>
                <a:cs typeface="Courier New" pitchFamily="49" charset="0"/>
              </a:rPr>
              <a:t>C code is as follows:</a:t>
            </a:r>
            <a:endParaRPr lang="en-US" sz="2800" dirty="0"/>
          </a:p>
          <a:p>
            <a:pPr marL="0" indent="0">
              <a:spcBef>
                <a:spcPts val="600"/>
              </a:spcBef>
              <a:buNone/>
            </a:pPr>
            <a:r>
              <a:rPr lang="en-US" sz="2800" dirty="0" smtClean="0"/>
              <a:t>	</a:t>
            </a:r>
            <a:r>
              <a:rPr lang="en-US" sz="2800" dirty="0" smtClean="0">
                <a:latin typeface="Courier New" pitchFamily="49" charset="0"/>
                <a:cs typeface="Courier New" pitchFamily="49" charset="0"/>
              </a:rPr>
              <a:t>/* Copy string from p to q */</a:t>
            </a:r>
          </a:p>
          <a:p>
            <a:pPr>
              <a:buNone/>
            </a:pPr>
            <a:r>
              <a:rPr lang="en-US" sz="2800" dirty="0" smtClean="0">
                <a:latin typeface="Courier New"/>
                <a:cs typeface="Courier New"/>
              </a:rPr>
              <a:t>		char *p, *q;</a:t>
            </a:r>
          </a:p>
          <a:p>
            <a:pPr>
              <a:buNone/>
            </a:pPr>
            <a:r>
              <a:rPr lang="en-US" sz="2800" dirty="0" smtClean="0">
                <a:solidFill>
                  <a:srgbClr val="FF0000"/>
                </a:solidFill>
                <a:latin typeface="Courier New"/>
                <a:cs typeface="Courier New"/>
              </a:rPr>
              <a:t>		while((*q++ = *p++) != ‘\0’) ;</a:t>
            </a:r>
          </a:p>
          <a:p>
            <a:pPr>
              <a:spcBef>
                <a:spcPts val="1200"/>
              </a:spcBef>
            </a:pPr>
            <a:r>
              <a:rPr lang="en-US" dirty="0" smtClean="0"/>
              <a:t>What do we know about its structure?</a:t>
            </a:r>
          </a:p>
          <a:p>
            <a:pPr lvl="1"/>
            <a:r>
              <a:rPr lang="en-US" dirty="0" smtClean="0"/>
              <a:t>Single </a:t>
            </a:r>
            <a:r>
              <a:rPr lang="en-US" sz="2600" dirty="0" smtClean="0">
                <a:latin typeface="Courier New" pitchFamily="49" charset="0"/>
                <a:cs typeface="Courier New" pitchFamily="49" charset="0"/>
              </a:rPr>
              <a:t>while</a:t>
            </a:r>
            <a:r>
              <a:rPr lang="en-US" dirty="0" smtClean="0"/>
              <a:t> loop</a:t>
            </a:r>
          </a:p>
          <a:p>
            <a:pPr lvl="1"/>
            <a:r>
              <a:rPr lang="en-US" dirty="0" smtClean="0"/>
              <a:t>Exit condition is an equality test</a:t>
            </a:r>
            <a:endParaRPr lang="en-US" dirty="0"/>
          </a:p>
        </p:txBody>
      </p:sp>
      <p:sp>
        <p:nvSpPr>
          <p:cNvPr id="4" name="Date Placeholder 3"/>
          <p:cNvSpPr>
            <a:spLocks noGrp="1"/>
          </p:cNvSpPr>
          <p:nvPr>
            <p:ph type="dt" sz="half" idx="4294967295"/>
          </p:nvPr>
        </p:nvSpPr>
        <p:spPr>
          <a:xfrm>
            <a:off x="457200" y="6356350"/>
            <a:ext cx="2133600" cy="365125"/>
          </a:xfrm>
        </p:spPr>
        <p:txBody>
          <a:bodyPr/>
          <a:lstStyle/>
          <a:p>
            <a:r>
              <a:rPr lang="en-US" smtClean="0"/>
              <a:t>7/01/2013</a:t>
            </a:r>
            <a:endParaRPr lang="en-US"/>
          </a:p>
        </p:txBody>
      </p:sp>
      <p:sp>
        <p:nvSpPr>
          <p:cNvPr id="5" name="Footer Placeholder 4"/>
          <p:cNvSpPr>
            <a:spLocks noGrp="1"/>
          </p:cNvSpPr>
          <p:nvPr>
            <p:ph type="ftr" sz="quarter" idx="4294967295"/>
          </p:nvPr>
        </p:nvSpPr>
        <p:spPr>
          <a:xfrm>
            <a:off x="3124200" y="6356350"/>
            <a:ext cx="2895600" cy="365125"/>
          </a:xfrm>
        </p:spPr>
        <p:txBody>
          <a:bodyPr/>
          <a:lstStyle/>
          <a:p>
            <a:r>
              <a:rPr lang="en-US" smtClean="0"/>
              <a:t>Summer 2013 -- Lecture #5</a:t>
            </a:r>
            <a:endParaRPr lang="en-US"/>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55</a:t>
            </a:fld>
            <a:endParaRPr lang="en-US"/>
          </a:p>
        </p:txBody>
      </p:sp>
    </p:spTree>
    <p:extLst>
      <p:ext uri="{BB962C8B-B14F-4D97-AF65-F5344CB8AC3E}">
        <p14:creationId xmlns:p14="http://schemas.microsoft.com/office/powerpoint/2010/main" val="2263589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smtClean="0"/>
              <a:t>Start with code skeleton:</a:t>
            </a:r>
            <a:endParaRPr lang="en-US" dirty="0"/>
          </a:p>
          <a:p>
            <a:pPr>
              <a:lnSpc>
                <a:spcPct val="90000"/>
              </a:lnSpc>
              <a:spcBef>
                <a:spcPts val="1800"/>
              </a:spcBef>
              <a:buNone/>
              <a:tabLst>
                <a:tab pos="1085850" algn="l"/>
                <a:tab pos="3829050" algn="l"/>
              </a:tabLst>
            </a:pPr>
            <a:r>
              <a:rPr lang="en-US" sz="2400" dirty="0" smtClean="0">
                <a:latin typeface="Courier New" pitchFamily="49" charset="0"/>
                <a:cs typeface="Courier New" pitchFamily="49" charset="0"/>
              </a:rPr>
              <a:t># copy String p to q</a:t>
            </a: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smtClean="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smtClean="0">
                <a:solidFill>
                  <a:srgbClr val="FF0000"/>
                </a:solidFill>
                <a:latin typeface="Courier New" pitchFamily="49" charset="0"/>
                <a:cs typeface="Courier New" pitchFamily="49" charset="0"/>
              </a:rPr>
              <a:t>Loop: </a:t>
            </a:r>
            <a:r>
              <a:rPr lang="en-US" sz="2400" dirty="0" smtClean="0">
                <a:solidFill>
                  <a:schemeClr val="bg1"/>
                </a:solidFill>
                <a:latin typeface="Courier New" pitchFamily="49" charset="0"/>
                <a:cs typeface="Courier New" pitchFamily="49" charset="0"/>
              </a:rPr>
              <a:t>lb   $t0,0($s0)  # $t0 = *p</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a:t>
            </a:r>
            <a:r>
              <a:rPr lang="en-US" sz="2400" dirty="0" smtClean="0">
                <a:solidFill>
                  <a:schemeClr val="bg1"/>
                </a:solidFill>
                <a:latin typeface="Courier New" pitchFamily="49" charset="0"/>
                <a:cs typeface="Courier New" pitchFamily="49" charset="0"/>
              </a:rPr>
              <a:t>     sb   $t0,0($s1)  # *q = $t0</a:t>
            </a:r>
          </a:p>
          <a:p>
            <a:pPr>
              <a:lnSpc>
                <a:spcPct val="90000"/>
              </a:lnSpc>
              <a:buNone/>
              <a:tabLst>
                <a:tab pos="1085850" algn="l"/>
                <a:tab pos="3829050" algn="l"/>
              </a:tabLst>
            </a:pPr>
            <a:r>
              <a:rPr lang="en-US" sz="2400" dirty="0" smtClean="0">
                <a:solidFill>
                  <a:schemeClr val="bg1"/>
                </a:solidFill>
                <a:latin typeface="Courier New" pitchFamily="49" charset="0"/>
                <a:cs typeface="Courier New" pitchFamily="49" charset="0"/>
              </a:rPr>
              <a:t>      addi $s0,$s0,1	  # p = p + 1</a:t>
            </a:r>
          </a:p>
          <a:p>
            <a:pPr>
              <a:lnSpc>
                <a:spcPct val="90000"/>
              </a:lnSpc>
              <a:buNone/>
              <a:tabLst>
                <a:tab pos="1085850" algn="l"/>
                <a:tab pos="3829050" algn="l"/>
              </a:tabLst>
            </a:pPr>
            <a:r>
              <a:rPr lang="en-US" sz="2400" dirty="0" smtClean="0">
                <a:solidFill>
                  <a:schemeClr val="bg1"/>
                </a:solidFill>
                <a:latin typeface="Courier New" pitchFamily="49" charset="0"/>
                <a:cs typeface="Courier New" pitchFamily="49" charset="0"/>
              </a:rPr>
              <a:t>      addi $s1,$s1,1   # q = q + 1</a:t>
            </a:r>
          </a:p>
          <a:p>
            <a:pPr>
              <a:lnSpc>
                <a:spcPct val="90000"/>
              </a:lnSpc>
              <a:buNone/>
              <a:tabLst>
                <a:tab pos="1085850" algn="l"/>
                <a:tab pos="3829050" algn="l"/>
              </a:tabLst>
            </a:pPr>
            <a:r>
              <a:rPr lang="en-US" sz="2400" dirty="0" smtClean="0">
                <a:solidFill>
                  <a:schemeClr val="bg1"/>
                </a:solidFill>
                <a:latin typeface="Courier New" pitchFamily="49" charset="0"/>
                <a:cs typeface="Courier New" pitchFamily="49" charset="0"/>
              </a:rPr>
              <a:t>      beq  $t0,$0,Exit # if *p==0, go to Exit</a:t>
            </a: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j Loop </a:t>
            </a:r>
            <a:r>
              <a:rPr lang="en-US" sz="2400" dirty="0" smtClean="0">
                <a:solidFill>
                  <a:schemeClr val="bg1"/>
                </a:solidFill>
                <a:latin typeface="Courier New" pitchFamily="49" charset="0"/>
                <a:cs typeface="Courier New" pitchFamily="49" charset="0"/>
              </a:rPr>
              <a:t>          # go to Loop</a:t>
            </a:r>
          </a:p>
          <a:p>
            <a:pPr>
              <a:buNone/>
            </a:pPr>
            <a:r>
              <a:rPr lang="en-US" sz="2400" dirty="0" smtClean="0">
                <a:solidFill>
                  <a:srgbClr val="FF0000"/>
                </a:solidFill>
                <a:latin typeface="Courier New" pitchFamily="49" charset="0"/>
                <a:cs typeface="Courier New" pitchFamily="49" charset="0"/>
              </a:rPr>
              <a:t>Exit:</a:t>
            </a:r>
            <a:r>
              <a:rPr lang="en-US" sz="2400" dirty="0" smtClean="0">
                <a:latin typeface="Courier New" pitchFamily="49" charset="0"/>
                <a:cs typeface="Courier New" pitchFamily="49" charset="0"/>
              </a:rPr>
              <a:t> </a:t>
            </a:r>
            <a:r>
              <a:rPr lang="en-US" sz="2400" dirty="0" smtClean="0">
                <a:solidFill>
                  <a:schemeClr val="bg1"/>
                </a:solidFill>
                <a:latin typeface="Courier New" pitchFamily="49" charset="0"/>
                <a:cs typeface="Courier New" pitchFamily="49" charset="0"/>
              </a:rPr>
              <a:t># N chars in p =&gt; N*6 instructions</a:t>
            </a:r>
            <a:endParaRPr lang="en-US" dirty="0" smtClean="0">
              <a:solidFill>
                <a:schemeClr val="bg1"/>
              </a:solidFill>
              <a:latin typeface="Courier New" pitchFamily="49" charset="0"/>
              <a:cs typeface="Courier New" pitchFamily="49" charset="0"/>
            </a:endParaRPr>
          </a:p>
          <a:p>
            <a:pPr>
              <a:buNone/>
            </a:pPr>
            <a:endParaRPr lang="en-US" dirty="0" smtClean="0"/>
          </a:p>
        </p:txBody>
      </p:sp>
      <p:sp>
        <p:nvSpPr>
          <p:cNvPr id="5" name="Date Placeholder 4"/>
          <p:cNvSpPr>
            <a:spLocks noGrp="1"/>
          </p:cNvSpPr>
          <p:nvPr>
            <p:ph type="dt" sz="half" idx="4294967295"/>
          </p:nvPr>
        </p:nvSpPr>
        <p:spPr>
          <a:xfrm>
            <a:off x="457200" y="6356350"/>
            <a:ext cx="2133600" cy="365125"/>
          </a:xfrm>
        </p:spPr>
        <p:txBody>
          <a:bodyPr/>
          <a:lstStyle/>
          <a:p>
            <a:r>
              <a:rPr lang="en-US" smtClean="0"/>
              <a:t>7/01/2013</a:t>
            </a:r>
            <a:endParaRPr lang="en-US"/>
          </a:p>
        </p:txBody>
      </p:sp>
      <p:sp>
        <p:nvSpPr>
          <p:cNvPr id="6" name="Footer Placeholder 5"/>
          <p:cNvSpPr>
            <a:spLocks noGrp="1"/>
          </p:cNvSpPr>
          <p:nvPr>
            <p:ph type="ftr" sz="quarter" idx="4294967295"/>
          </p:nvPr>
        </p:nvSpPr>
        <p:spPr>
          <a:xfrm>
            <a:off x="3124200" y="6356350"/>
            <a:ext cx="2895600" cy="365125"/>
          </a:xfrm>
        </p:spPr>
        <p:txBody>
          <a:bodyPr/>
          <a:lstStyle/>
          <a:p>
            <a:r>
              <a:rPr lang="en-US" smtClean="0"/>
              <a:t>Summer 2013 -- Lecture #5</a:t>
            </a:r>
            <a:endParaRPr lang="en-US"/>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56</a:t>
            </a:fld>
            <a:endParaRPr lang="en-US"/>
          </a:p>
        </p:txBody>
      </p:sp>
      <p:sp>
        <p:nvSpPr>
          <p:cNvPr id="7" name="TextBox 6"/>
          <p:cNvSpPr txBox="1"/>
          <p:nvPr/>
        </p:nvSpPr>
        <p:spPr>
          <a:xfrm>
            <a:off x="4658751" y="3055894"/>
            <a:ext cx="4240263" cy="2520690"/>
          </a:xfrm>
          <a:prstGeom prst="rect">
            <a:avLst/>
          </a:prstGeom>
          <a:noFill/>
        </p:spPr>
        <p:txBody>
          <a:bodyPr wrap="none" rtlCol="0">
            <a:spAutoFit/>
          </a:bodyPr>
          <a:lstStyle/>
          <a:p>
            <a:pPr>
              <a:lnSpc>
                <a:spcPct val="110000"/>
              </a:lnSpc>
              <a:buNone/>
              <a:tabLst>
                <a:tab pos="1085850" algn="l"/>
                <a:tab pos="3829050" algn="l"/>
              </a:tabLst>
            </a:pPr>
            <a:r>
              <a:rPr lang="en-US" sz="2400" dirty="0">
                <a:latin typeface="Courier New" pitchFamily="49" charset="0"/>
                <a:cs typeface="Courier New" pitchFamily="49" charset="0"/>
              </a:rPr>
              <a:t># $t0 = *p</a:t>
            </a:r>
          </a:p>
          <a:p>
            <a:pPr>
              <a:lnSpc>
                <a:spcPct val="11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*q = $t0</a:t>
            </a:r>
          </a:p>
          <a:p>
            <a:pPr>
              <a:lnSpc>
                <a:spcPct val="110000"/>
              </a:lnSpc>
              <a:buNone/>
              <a:tabLst>
                <a:tab pos="1085850" algn="l"/>
                <a:tab pos="3829050" algn="l"/>
              </a:tabLst>
            </a:pPr>
            <a:r>
              <a:rPr lang="en-US" sz="2400" dirty="0" smtClean="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p = p + 1</a:t>
            </a:r>
          </a:p>
          <a:p>
            <a:pPr>
              <a:lnSpc>
                <a:spcPct val="110000"/>
              </a:lnSpc>
              <a:buNone/>
              <a:tabLst>
                <a:tab pos="1085850" algn="l"/>
                <a:tab pos="3829050" algn="l"/>
              </a:tabLst>
            </a:pPr>
            <a:r>
              <a:rPr lang="en-US" sz="2400" dirty="0" smtClean="0">
                <a:solidFill>
                  <a:srgbClr val="000000"/>
                </a:solidFill>
                <a:latin typeface="Courier New" pitchFamily="49" charset="0"/>
                <a:cs typeface="Courier New" pitchFamily="49" charset="0"/>
              </a:rPr>
              <a:t># </a:t>
            </a:r>
            <a:r>
              <a:rPr lang="en-US" sz="2400" dirty="0">
                <a:solidFill>
                  <a:srgbClr val="000000"/>
                </a:solidFill>
                <a:latin typeface="Courier New" pitchFamily="49" charset="0"/>
                <a:cs typeface="Courier New" pitchFamily="49" charset="0"/>
              </a:rPr>
              <a:t>q = q + 1</a:t>
            </a:r>
          </a:p>
          <a:p>
            <a:pPr>
              <a:lnSpc>
                <a:spcPct val="11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if *p==0, go to Exit</a:t>
            </a:r>
            <a:endParaRPr lang="en-US" sz="2400" dirty="0">
              <a:solidFill>
                <a:srgbClr val="000000"/>
              </a:solidFill>
              <a:latin typeface="Courier New" pitchFamily="49" charset="0"/>
              <a:cs typeface="Courier New" pitchFamily="49" charset="0"/>
            </a:endParaRPr>
          </a:p>
          <a:p>
            <a:pPr>
              <a:lnSpc>
                <a:spcPct val="11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go to Loop</a:t>
            </a:r>
          </a:p>
        </p:txBody>
      </p:sp>
    </p:spTree>
    <p:extLst>
      <p:ext uri="{BB962C8B-B14F-4D97-AF65-F5344CB8AC3E}">
        <p14:creationId xmlns:p14="http://schemas.microsoft.com/office/powerpoint/2010/main" val="3375934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smtClean="0"/>
              <a:t>Fill in lines:</a:t>
            </a:r>
            <a:endParaRPr lang="en-US" dirty="0"/>
          </a:p>
          <a:p>
            <a:pPr>
              <a:lnSpc>
                <a:spcPct val="90000"/>
              </a:lnSpc>
              <a:spcBef>
                <a:spcPts val="1800"/>
              </a:spcBef>
              <a:buNone/>
              <a:tabLst>
                <a:tab pos="1085850" algn="l"/>
                <a:tab pos="3829050" algn="l"/>
              </a:tabLst>
            </a:pPr>
            <a:r>
              <a:rPr lang="en-US" sz="2400" dirty="0" smtClean="0">
                <a:latin typeface="Courier New" pitchFamily="49" charset="0"/>
                <a:cs typeface="Courier New" pitchFamily="49" charset="0"/>
              </a:rPr>
              <a:t># copy String p to q</a:t>
            </a: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smtClean="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smtClean="0">
                <a:solidFill>
                  <a:srgbClr val="FF0000"/>
                </a:solidFill>
                <a:latin typeface="Courier New" pitchFamily="49" charset="0"/>
                <a:cs typeface="Courier New" pitchFamily="49" charset="0"/>
              </a:rPr>
              <a:t>Loop:</a:t>
            </a:r>
            <a:r>
              <a:rPr lang="en-US" sz="2400" dirty="0" smtClean="0">
                <a:solidFill>
                  <a:schemeClr val="bg1"/>
                </a:solidFill>
                <a:latin typeface="Courier New" pitchFamily="49" charset="0"/>
                <a:cs typeface="Courier New" pitchFamily="49" charset="0"/>
              </a:rPr>
              <a:t> lb   $t0,0($s0)  </a:t>
            </a:r>
            <a:r>
              <a:rPr lang="en-US" sz="2400" dirty="0" smtClean="0">
                <a:latin typeface="Courier New" pitchFamily="49" charset="0"/>
                <a:cs typeface="Courier New" pitchFamily="49" charset="0"/>
              </a:rPr>
              <a:t># $t0 = *p</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a:t>
            </a:r>
            <a:r>
              <a:rPr lang="en-US" sz="2400" dirty="0" smtClean="0">
                <a:solidFill>
                  <a:schemeClr val="bg1"/>
                </a:solidFill>
                <a:latin typeface="Courier New" pitchFamily="49" charset="0"/>
                <a:cs typeface="Courier New" pitchFamily="49" charset="0"/>
              </a:rPr>
              <a:t>     sb   $t0,0($s1)  </a:t>
            </a:r>
            <a:r>
              <a:rPr lang="en-US" sz="2400" dirty="0" smtClean="0">
                <a:latin typeface="Courier New" pitchFamily="49" charset="0"/>
                <a:cs typeface="Courier New" pitchFamily="49" charset="0"/>
              </a:rPr>
              <a:t># *q = $t0</a:t>
            </a:r>
          </a:p>
          <a:p>
            <a:pPr>
              <a:lnSpc>
                <a:spcPct val="90000"/>
              </a:lnSpc>
              <a:buNone/>
              <a:tabLst>
                <a:tab pos="1085850" algn="l"/>
                <a:tab pos="3829050" algn="l"/>
              </a:tabLst>
            </a:pPr>
            <a:r>
              <a:rPr lang="en-US" sz="2400" dirty="0" smtClean="0">
                <a:solidFill>
                  <a:schemeClr val="bg1"/>
                </a:solidFill>
                <a:latin typeface="Courier New" pitchFamily="49" charset="0"/>
                <a:cs typeface="Courier New" pitchFamily="49" charset="0"/>
              </a:rPr>
              <a:t>      addi $s0,$s0,1	  </a:t>
            </a:r>
            <a:r>
              <a:rPr lang="en-US" sz="2400" dirty="0" smtClean="0">
                <a:solidFill>
                  <a:srgbClr val="000000"/>
                </a:solidFill>
                <a:latin typeface="Courier New" pitchFamily="49" charset="0"/>
                <a:cs typeface="Courier New" pitchFamily="49" charset="0"/>
              </a:rPr>
              <a:t># p = p + 1</a:t>
            </a:r>
          </a:p>
          <a:p>
            <a:pPr>
              <a:lnSpc>
                <a:spcPct val="90000"/>
              </a:lnSpc>
              <a:buNone/>
              <a:tabLst>
                <a:tab pos="1085850" algn="l"/>
                <a:tab pos="3829050" algn="l"/>
              </a:tabLst>
            </a:pPr>
            <a:r>
              <a:rPr lang="en-US" sz="2400" dirty="0" smtClean="0">
                <a:solidFill>
                  <a:schemeClr val="bg1"/>
                </a:solidFill>
                <a:latin typeface="Courier New" pitchFamily="49" charset="0"/>
                <a:cs typeface="Courier New" pitchFamily="49" charset="0"/>
              </a:rPr>
              <a:t>      addi $s1,$s1,1   </a:t>
            </a:r>
            <a:r>
              <a:rPr lang="en-US" sz="2400" dirty="0" smtClean="0">
                <a:solidFill>
                  <a:srgbClr val="000000"/>
                </a:solidFill>
                <a:latin typeface="Courier New" pitchFamily="49" charset="0"/>
                <a:cs typeface="Courier New" pitchFamily="49" charset="0"/>
              </a:rPr>
              <a:t># q = q + 1</a:t>
            </a:r>
          </a:p>
          <a:p>
            <a:pPr>
              <a:lnSpc>
                <a:spcPct val="90000"/>
              </a:lnSpc>
              <a:buNone/>
              <a:tabLst>
                <a:tab pos="1085850" algn="l"/>
                <a:tab pos="3829050" algn="l"/>
              </a:tabLst>
            </a:pPr>
            <a:r>
              <a:rPr lang="en-US" sz="2400" dirty="0" smtClean="0">
                <a:solidFill>
                  <a:schemeClr val="bg1"/>
                </a:solidFill>
                <a:latin typeface="Courier New" pitchFamily="49" charset="0"/>
                <a:cs typeface="Courier New" pitchFamily="49" charset="0"/>
              </a:rPr>
              <a:t>      beq  $t0,$0,Exit </a:t>
            </a:r>
            <a:r>
              <a:rPr lang="en-US" sz="2400" dirty="0" smtClean="0">
                <a:latin typeface="Courier New" pitchFamily="49" charset="0"/>
                <a:cs typeface="Courier New" pitchFamily="49" charset="0"/>
              </a:rPr>
              <a:t># if *p==0, go to Exit</a:t>
            </a:r>
            <a:endParaRPr lang="en-US" sz="2400" dirty="0" smtClean="0">
              <a:solidFill>
                <a:srgbClr val="000000"/>
              </a:solidFill>
              <a:latin typeface="Courier New" pitchFamily="49" charset="0"/>
              <a:cs typeface="Courier New" pitchFamily="49" charset="0"/>
            </a:endParaRP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j Loop           </a:t>
            </a:r>
            <a:r>
              <a:rPr lang="en-US" sz="2400" dirty="0" smtClean="0">
                <a:latin typeface="Courier New" pitchFamily="49" charset="0"/>
                <a:cs typeface="Courier New" pitchFamily="49" charset="0"/>
              </a:rPr>
              <a:t># go to Loop</a:t>
            </a:r>
          </a:p>
          <a:p>
            <a:pPr>
              <a:buNone/>
            </a:pPr>
            <a:r>
              <a:rPr lang="en-US" sz="2400" dirty="0" smtClean="0">
                <a:solidFill>
                  <a:srgbClr val="FF0000"/>
                </a:solidFill>
                <a:latin typeface="Courier New" pitchFamily="49" charset="0"/>
                <a:cs typeface="Courier New" pitchFamily="49" charset="0"/>
              </a:rPr>
              <a:t>Exit:</a:t>
            </a:r>
            <a:r>
              <a:rPr lang="en-US" sz="2400" dirty="0" smtClean="0">
                <a:latin typeface="Courier New" pitchFamily="49" charset="0"/>
                <a:cs typeface="Courier New" pitchFamily="49" charset="0"/>
              </a:rPr>
              <a:t> </a:t>
            </a:r>
            <a:r>
              <a:rPr lang="en-US" sz="2400" dirty="0" smtClean="0">
                <a:solidFill>
                  <a:schemeClr val="bg1"/>
                </a:solidFill>
                <a:latin typeface="Courier New" pitchFamily="49" charset="0"/>
                <a:cs typeface="Courier New" pitchFamily="49" charset="0"/>
              </a:rPr>
              <a:t># N chars in p =&gt; N*6 instructions</a:t>
            </a:r>
            <a:endParaRPr lang="en-US" dirty="0" smtClean="0">
              <a:solidFill>
                <a:schemeClr val="bg1"/>
              </a:solidFill>
              <a:latin typeface="Courier New" pitchFamily="49" charset="0"/>
              <a:cs typeface="Courier New" pitchFamily="49" charset="0"/>
            </a:endParaRPr>
          </a:p>
          <a:p>
            <a:pPr>
              <a:buNone/>
            </a:pPr>
            <a:endParaRPr lang="en-US" dirty="0" smtClean="0"/>
          </a:p>
        </p:txBody>
      </p:sp>
      <p:sp>
        <p:nvSpPr>
          <p:cNvPr id="5" name="Date Placeholder 4"/>
          <p:cNvSpPr>
            <a:spLocks noGrp="1"/>
          </p:cNvSpPr>
          <p:nvPr>
            <p:ph type="dt" sz="half" idx="4294967295"/>
          </p:nvPr>
        </p:nvSpPr>
        <p:spPr>
          <a:xfrm>
            <a:off x="457200" y="6356350"/>
            <a:ext cx="2133600" cy="365125"/>
          </a:xfrm>
        </p:spPr>
        <p:txBody>
          <a:bodyPr/>
          <a:lstStyle/>
          <a:p>
            <a:r>
              <a:rPr lang="en-US" smtClean="0"/>
              <a:t>7/01/2013</a:t>
            </a:r>
            <a:endParaRPr lang="en-US"/>
          </a:p>
        </p:txBody>
      </p:sp>
      <p:sp>
        <p:nvSpPr>
          <p:cNvPr id="6" name="Footer Placeholder 5"/>
          <p:cNvSpPr>
            <a:spLocks noGrp="1"/>
          </p:cNvSpPr>
          <p:nvPr>
            <p:ph type="ftr" sz="quarter" idx="4294967295"/>
          </p:nvPr>
        </p:nvSpPr>
        <p:spPr>
          <a:xfrm>
            <a:off x="3124200" y="6356350"/>
            <a:ext cx="2895600" cy="365125"/>
          </a:xfrm>
        </p:spPr>
        <p:txBody>
          <a:bodyPr/>
          <a:lstStyle/>
          <a:p>
            <a:r>
              <a:rPr lang="en-US" smtClean="0"/>
              <a:t>Summer 2013 -- Lecture #5</a:t>
            </a:r>
            <a:endParaRPr lang="en-US"/>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57</a:t>
            </a:fld>
            <a:endParaRPr lang="en-US"/>
          </a:p>
        </p:txBody>
      </p:sp>
      <p:sp>
        <p:nvSpPr>
          <p:cNvPr id="7" name="TextBox 6"/>
          <p:cNvSpPr txBox="1"/>
          <p:nvPr/>
        </p:nvSpPr>
        <p:spPr>
          <a:xfrm>
            <a:off x="1558636" y="3054927"/>
            <a:ext cx="3134191" cy="2114425"/>
          </a:xfrm>
          <a:prstGeom prst="rect">
            <a:avLst/>
          </a:prstGeom>
          <a:noFill/>
        </p:spPr>
        <p:txBody>
          <a:bodyPr wrap="none" rtlCol="0">
            <a:spAutoFit/>
          </a:bodyPr>
          <a:lstStyle/>
          <a:p>
            <a:pPr>
              <a:lnSpc>
                <a:spcPct val="110000"/>
              </a:lnSpc>
              <a:buNone/>
              <a:tabLst>
                <a:tab pos="1085850" algn="l"/>
                <a:tab pos="3829050" algn="l"/>
              </a:tabLst>
            </a:pPr>
            <a:r>
              <a:rPr lang="en-US" sz="2400" dirty="0">
                <a:solidFill>
                  <a:srgbClr val="FF0000"/>
                </a:solidFill>
                <a:latin typeface="Courier New" pitchFamily="49" charset="0"/>
                <a:cs typeface="Courier New" pitchFamily="49" charset="0"/>
              </a:rPr>
              <a:t>lb   $t0,0($s0</a:t>
            </a:r>
            <a:r>
              <a:rPr lang="en-US" sz="2400" dirty="0" smtClean="0">
                <a:solidFill>
                  <a:srgbClr val="FF0000"/>
                </a:solidFill>
                <a:latin typeface="Courier New" pitchFamily="49" charset="0"/>
                <a:cs typeface="Courier New" pitchFamily="49" charset="0"/>
              </a:rPr>
              <a:t>)</a:t>
            </a:r>
          </a:p>
          <a:p>
            <a:pPr>
              <a:lnSpc>
                <a:spcPct val="110000"/>
              </a:lnSpc>
              <a:buNone/>
              <a:tabLst>
                <a:tab pos="1085850" algn="l"/>
                <a:tab pos="3829050" algn="l"/>
              </a:tabLst>
            </a:pPr>
            <a:r>
              <a:rPr lang="en-US" sz="2400" dirty="0" smtClean="0">
                <a:solidFill>
                  <a:srgbClr val="FF0000"/>
                </a:solidFill>
                <a:latin typeface="Courier New" pitchFamily="49" charset="0"/>
                <a:cs typeface="Courier New" pitchFamily="49" charset="0"/>
              </a:rPr>
              <a:t>sb   </a:t>
            </a:r>
            <a:r>
              <a:rPr lang="en-US" sz="2400" dirty="0">
                <a:solidFill>
                  <a:srgbClr val="FF0000"/>
                </a:solidFill>
                <a:latin typeface="Courier New" pitchFamily="49" charset="0"/>
                <a:cs typeface="Courier New" pitchFamily="49" charset="0"/>
              </a:rPr>
              <a:t>$t0,0($s1</a:t>
            </a:r>
            <a:r>
              <a:rPr lang="en-US" sz="2400" dirty="0" smtClean="0">
                <a:solidFill>
                  <a:srgbClr val="FF0000"/>
                </a:solidFill>
                <a:latin typeface="Courier New" pitchFamily="49" charset="0"/>
                <a:cs typeface="Courier New" pitchFamily="49" charset="0"/>
              </a:rPr>
              <a:t>)</a:t>
            </a:r>
            <a:endParaRPr lang="en-US" sz="2400" dirty="0">
              <a:latin typeface="Courier New" pitchFamily="49" charset="0"/>
              <a:cs typeface="Courier New" pitchFamily="49" charset="0"/>
            </a:endParaRPr>
          </a:p>
          <a:p>
            <a:pPr>
              <a:lnSpc>
                <a:spcPct val="110000"/>
              </a:lnSpc>
              <a:buNone/>
              <a:tabLst>
                <a:tab pos="1085850" algn="l"/>
                <a:tab pos="3829050" algn="l"/>
              </a:tabLst>
            </a:pPr>
            <a:r>
              <a:rPr lang="en-US" sz="2400" dirty="0" smtClean="0">
                <a:solidFill>
                  <a:srgbClr val="FF0000"/>
                </a:solidFill>
                <a:latin typeface="Courier New" pitchFamily="49" charset="0"/>
                <a:cs typeface="Courier New" pitchFamily="49" charset="0"/>
              </a:rPr>
              <a:t>addi </a:t>
            </a:r>
            <a:r>
              <a:rPr lang="en-US" sz="2400" dirty="0">
                <a:solidFill>
                  <a:srgbClr val="FF0000"/>
                </a:solidFill>
                <a:latin typeface="Courier New" pitchFamily="49" charset="0"/>
                <a:cs typeface="Courier New" pitchFamily="49" charset="0"/>
              </a:rPr>
              <a:t>$s0,$</a:t>
            </a:r>
            <a:r>
              <a:rPr lang="en-US" sz="2400" dirty="0" smtClean="0">
                <a:solidFill>
                  <a:srgbClr val="FF0000"/>
                </a:solidFill>
                <a:latin typeface="Courier New" pitchFamily="49" charset="0"/>
                <a:cs typeface="Courier New" pitchFamily="49" charset="0"/>
              </a:rPr>
              <a:t>s0,1</a:t>
            </a:r>
          </a:p>
          <a:p>
            <a:pPr>
              <a:lnSpc>
                <a:spcPct val="110000"/>
              </a:lnSpc>
              <a:buNone/>
              <a:tabLst>
                <a:tab pos="1085850" algn="l"/>
                <a:tab pos="3829050" algn="l"/>
              </a:tabLst>
            </a:pPr>
            <a:r>
              <a:rPr lang="en-US" sz="2400" dirty="0" smtClean="0">
                <a:solidFill>
                  <a:srgbClr val="FF0000"/>
                </a:solidFill>
                <a:latin typeface="Courier New" pitchFamily="49" charset="0"/>
                <a:cs typeface="Courier New" pitchFamily="49" charset="0"/>
              </a:rPr>
              <a:t>addi </a:t>
            </a:r>
            <a:r>
              <a:rPr lang="en-US" sz="2400" dirty="0">
                <a:solidFill>
                  <a:srgbClr val="FF0000"/>
                </a:solidFill>
                <a:latin typeface="Courier New" pitchFamily="49" charset="0"/>
                <a:cs typeface="Courier New" pitchFamily="49" charset="0"/>
              </a:rPr>
              <a:t>$s1,$</a:t>
            </a:r>
            <a:r>
              <a:rPr lang="en-US" sz="2400" dirty="0" smtClean="0">
                <a:solidFill>
                  <a:srgbClr val="FF0000"/>
                </a:solidFill>
                <a:latin typeface="Courier New" pitchFamily="49" charset="0"/>
                <a:cs typeface="Courier New" pitchFamily="49" charset="0"/>
              </a:rPr>
              <a:t>s1,1</a:t>
            </a:r>
            <a:endParaRPr lang="en-US" sz="2400" dirty="0">
              <a:solidFill>
                <a:srgbClr val="000000"/>
              </a:solidFill>
              <a:latin typeface="Courier New" pitchFamily="49" charset="0"/>
              <a:cs typeface="Courier New" pitchFamily="49" charset="0"/>
            </a:endParaRPr>
          </a:p>
          <a:p>
            <a:pPr>
              <a:lnSpc>
                <a:spcPct val="110000"/>
              </a:lnSpc>
              <a:buNone/>
              <a:tabLst>
                <a:tab pos="1085850" algn="l"/>
                <a:tab pos="3829050" algn="l"/>
              </a:tabLst>
            </a:pPr>
            <a:r>
              <a:rPr lang="en-US" sz="2400" dirty="0" smtClean="0">
                <a:solidFill>
                  <a:srgbClr val="FF0000"/>
                </a:solidFill>
                <a:latin typeface="Courier New" pitchFamily="49" charset="0"/>
                <a:cs typeface="Courier New" pitchFamily="49" charset="0"/>
              </a:rPr>
              <a:t>beq  </a:t>
            </a:r>
            <a:r>
              <a:rPr lang="en-US" sz="2400" dirty="0">
                <a:solidFill>
                  <a:srgbClr val="FF0000"/>
                </a:solidFill>
                <a:latin typeface="Courier New" pitchFamily="49" charset="0"/>
                <a:cs typeface="Courier New" pitchFamily="49" charset="0"/>
              </a:rPr>
              <a:t>$t0,$0,Exit</a:t>
            </a:r>
            <a:endParaRPr lang="en-US" sz="2400" dirty="0"/>
          </a:p>
        </p:txBody>
      </p:sp>
    </p:spTree>
    <p:extLst>
      <p:ext uri="{BB962C8B-B14F-4D97-AF65-F5344CB8AC3E}">
        <p14:creationId xmlns:p14="http://schemas.microsoft.com/office/powerpoint/2010/main" val="2729167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smtClean="0"/>
              <a:t>Finished code:</a:t>
            </a:r>
            <a:endParaRPr lang="en-US" dirty="0"/>
          </a:p>
          <a:p>
            <a:pPr>
              <a:lnSpc>
                <a:spcPct val="90000"/>
              </a:lnSpc>
              <a:spcBef>
                <a:spcPts val="1800"/>
              </a:spcBef>
              <a:buNone/>
              <a:tabLst>
                <a:tab pos="1085850" algn="l"/>
                <a:tab pos="3829050" algn="l"/>
              </a:tabLst>
            </a:pPr>
            <a:r>
              <a:rPr lang="en-US" sz="2400" dirty="0" smtClean="0">
                <a:latin typeface="Courier New" pitchFamily="49" charset="0"/>
                <a:cs typeface="Courier New" pitchFamily="49" charset="0"/>
              </a:rPr>
              <a:t># copy String p to q</a:t>
            </a: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smtClean="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smtClean="0">
                <a:solidFill>
                  <a:schemeClr val="accent5"/>
                </a:solidFill>
                <a:latin typeface="Courier New" pitchFamily="49" charset="0"/>
                <a:cs typeface="Courier New" pitchFamily="49" charset="0"/>
              </a:rPr>
              <a:t>Loop</a:t>
            </a:r>
            <a:r>
              <a:rPr lang="en-US" sz="2400" dirty="0" smtClean="0">
                <a:solidFill>
                  <a:srgbClr val="7030A0"/>
                </a:solidFill>
                <a:latin typeface="Courier New" pitchFamily="49" charset="0"/>
                <a:cs typeface="Courier New" pitchFamily="49" charset="0"/>
              </a:rPr>
              <a:t>: lb   $t0,0($s0)  </a:t>
            </a:r>
            <a:r>
              <a:rPr lang="en-US" sz="2400" dirty="0" smtClean="0">
                <a:latin typeface="Courier New" pitchFamily="49" charset="0"/>
                <a:cs typeface="Courier New" pitchFamily="49" charset="0"/>
              </a:rPr>
              <a:t># $t0 = *p</a:t>
            </a:r>
          </a:p>
          <a:p>
            <a:pPr>
              <a:lnSpc>
                <a:spcPct val="90000"/>
              </a:lnSpc>
              <a:buNone/>
              <a:tabLst>
                <a:tab pos="1085850" algn="l"/>
                <a:tab pos="3829050" algn="l"/>
              </a:tabLst>
            </a:pPr>
            <a:r>
              <a:rPr lang="en-US" sz="2400" dirty="0">
                <a:solidFill>
                  <a:srgbClr val="7030A0"/>
                </a:solidFill>
                <a:latin typeface="Courier New" pitchFamily="49" charset="0"/>
                <a:cs typeface="Courier New" pitchFamily="49" charset="0"/>
              </a:rPr>
              <a:t> </a:t>
            </a:r>
            <a:r>
              <a:rPr lang="en-US" sz="2400" dirty="0" smtClean="0">
                <a:solidFill>
                  <a:srgbClr val="7030A0"/>
                </a:solidFill>
                <a:latin typeface="Courier New" pitchFamily="49" charset="0"/>
                <a:cs typeface="Courier New" pitchFamily="49" charset="0"/>
              </a:rPr>
              <a:t>     sb   $t0,0($s1)  </a:t>
            </a:r>
            <a:r>
              <a:rPr lang="en-US" sz="2400" dirty="0" smtClean="0">
                <a:latin typeface="Courier New" pitchFamily="49" charset="0"/>
                <a:cs typeface="Courier New" pitchFamily="49" charset="0"/>
              </a:rPr>
              <a:t># *q = $t0</a:t>
            </a:r>
          </a:p>
          <a:p>
            <a:pPr>
              <a:lnSpc>
                <a:spcPct val="90000"/>
              </a:lnSpc>
              <a:buNone/>
              <a:tabLst>
                <a:tab pos="1085850" algn="l"/>
                <a:tab pos="3829050" algn="l"/>
              </a:tabLst>
            </a:pPr>
            <a:r>
              <a:rPr lang="en-US" sz="2400" dirty="0" smtClean="0">
                <a:solidFill>
                  <a:srgbClr val="7030A0"/>
                </a:solidFill>
                <a:latin typeface="Courier New" pitchFamily="49" charset="0"/>
                <a:cs typeface="Courier New" pitchFamily="49" charset="0"/>
              </a:rPr>
              <a:t>      addi $s0,$s0,1	  </a:t>
            </a:r>
            <a:r>
              <a:rPr lang="en-US" sz="2400" dirty="0" smtClean="0">
                <a:latin typeface="Courier New" pitchFamily="49" charset="0"/>
                <a:cs typeface="Courier New" pitchFamily="49" charset="0"/>
              </a:rPr>
              <a:t># p = p + 1</a:t>
            </a:r>
          </a:p>
          <a:p>
            <a:pPr>
              <a:lnSpc>
                <a:spcPct val="90000"/>
              </a:lnSpc>
              <a:buNone/>
              <a:tabLst>
                <a:tab pos="1085850" algn="l"/>
                <a:tab pos="3829050" algn="l"/>
              </a:tabLst>
            </a:pPr>
            <a:r>
              <a:rPr lang="en-US" sz="2400" dirty="0" smtClean="0">
                <a:solidFill>
                  <a:srgbClr val="7030A0"/>
                </a:solidFill>
                <a:latin typeface="Courier New" pitchFamily="49" charset="0"/>
                <a:cs typeface="Courier New" pitchFamily="49" charset="0"/>
              </a:rPr>
              <a:t>      addi $s1,$s1,1   </a:t>
            </a:r>
            <a:r>
              <a:rPr lang="en-US" sz="2400" dirty="0" smtClean="0">
                <a:latin typeface="Courier New" pitchFamily="49" charset="0"/>
                <a:cs typeface="Courier New" pitchFamily="49" charset="0"/>
              </a:rPr>
              <a:t># q = q + 1</a:t>
            </a:r>
          </a:p>
          <a:p>
            <a:pPr>
              <a:lnSpc>
                <a:spcPct val="90000"/>
              </a:lnSpc>
              <a:buNone/>
              <a:tabLst>
                <a:tab pos="1085850" algn="l"/>
                <a:tab pos="3829050" algn="l"/>
              </a:tabLst>
            </a:pPr>
            <a:r>
              <a:rPr lang="en-US" sz="2400" dirty="0" smtClean="0">
                <a:solidFill>
                  <a:srgbClr val="7030A0"/>
                </a:solidFill>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beq</a:t>
            </a:r>
            <a:r>
              <a:rPr lang="en-US" sz="2400" dirty="0" smtClean="0">
                <a:solidFill>
                  <a:srgbClr val="7030A0"/>
                </a:solidFill>
                <a:latin typeface="Courier New" pitchFamily="49" charset="0"/>
                <a:cs typeface="Courier New" pitchFamily="49" charset="0"/>
              </a:rPr>
              <a:t>  $t0,$0,</a:t>
            </a:r>
            <a:r>
              <a:rPr lang="en-US" sz="2400" dirty="0" smtClean="0">
                <a:solidFill>
                  <a:schemeClr val="accent5"/>
                </a:solidFill>
                <a:latin typeface="Courier New" pitchFamily="49" charset="0"/>
                <a:cs typeface="Courier New" pitchFamily="49" charset="0"/>
              </a:rPr>
              <a:t>Exit</a:t>
            </a:r>
            <a:r>
              <a:rPr lang="en-US" sz="2400" dirty="0" smtClean="0">
                <a:solidFill>
                  <a:srgbClr val="7030A0"/>
                </a:solidFill>
                <a:latin typeface="Courier New" pitchFamily="49" charset="0"/>
                <a:cs typeface="Courier New" pitchFamily="49" charset="0"/>
              </a:rPr>
              <a:t> </a:t>
            </a:r>
            <a:r>
              <a:rPr lang="en-US" sz="2400" dirty="0" smtClean="0">
                <a:latin typeface="Courier New" pitchFamily="49" charset="0"/>
                <a:cs typeface="Courier New" pitchFamily="49" charset="0"/>
              </a:rPr>
              <a:t># if *p==0, go to Exit</a:t>
            </a:r>
          </a:p>
          <a:p>
            <a:pPr>
              <a:lnSpc>
                <a:spcPct val="90000"/>
              </a:lnSpc>
              <a:buNone/>
              <a:tabLst>
                <a:tab pos="1085850" algn="l"/>
                <a:tab pos="3829050" algn="l"/>
              </a:tabLst>
            </a:pPr>
            <a:r>
              <a:rPr lang="en-US" sz="2400" dirty="0" smtClean="0">
                <a:solidFill>
                  <a:srgbClr val="7030A0"/>
                </a:solidFill>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j</a:t>
            </a:r>
            <a:r>
              <a:rPr lang="en-US" sz="2400" dirty="0" smtClean="0">
                <a:solidFill>
                  <a:srgbClr val="7030A0"/>
                </a:solidFill>
                <a:latin typeface="Courier New" pitchFamily="49" charset="0"/>
                <a:cs typeface="Courier New" pitchFamily="49" charset="0"/>
              </a:rPr>
              <a:t> </a:t>
            </a:r>
            <a:r>
              <a:rPr lang="en-US" sz="2400" dirty="0" smtClean="0">
                <a:solidFill>
                  <a:schemeClr val="accent5"/>
                </a:solidFill>
                <a:latin typeface="Courier New" pitchFamily="49" charset="0"/>
                <a:cs typeface="Courier New" pitchFamily="49" charset="0"/>
              </a:rPr>
              <a:t>Loop</a:t>
            </a:r>
            <a:r>
              <a:rPr lang="en-US" sz="2400" dirty="0" smtClean="0">
                <a:solidFill>
                  <a:srgbClr val="7030A0"/>
                </a:solidFill>
                <a:latin typeface="Courier New" pitchFamily="49" charset="0"/>
                <a:cs typeface="Courier New" pitchFamily="49" charset="0"/>
              </a:rPr>
              <a:t>           </a:t>
            </a:r>
            <a:r>
              <a:rPr lang="en-US" sz="2400" dirty="0" smtClean="0">
                <a:latin typeface="Courier New" pitchFamily="49" charset="0"/>
                <a:cs typeface="Courier New" pitchFamily="49" charset="0"/>
              </a:rPr>
              <a:t># go to Loop</a:t>
            </a:r>
          </a:p>
          <a:p>
            <a:pPr>
              <a:buNone/>
            </a:pPr>
            <a:r>
              <a:rPr lang="en-US" sz="2400" dirty="0" smtClean="0">
                <a:solidFill>
                  <a:schemeClr val="accent5"/>
                </a:solidFill>
                <a:latin typeface="Courier New" pitchFamily="49" charset="0"/>
                <a:cs typeface="Courier New" pitchFamily="49" charset="0"/>
              </a:rPr>
              <a:t>Exit</a:t>
            </a:r>
            <a:r>
              <a:rPr lang="en-US" sz="2400" dirty="0" smtClean="0">
                <a:solidFill>
                  <a:srgbClr val="7030A0"/>
                </a:solidFill>
                <a:latin typeface="Courier New" pitchFamily="49" charset="0"/>
                <a:cs typeface="Courier New" pitchFamily="49" charset="0"/>
              </a:rPr>
              <a:t>: </a:t>
            </a:r>
            <a:r>
              <a:rPr lang="en-US" sz="2400" dirty="0" smtClean="0">
                <a:latin typeface="Courier New" pitchFamily="49" charset="0"/>
                <a:cs typeface="Courier New" pitchFamily="49" charset="0"/>
              </a:rPr>
              <a:t># N chars in p =&gt; N*6 instructions</a:t>
            </a:r>
            <a:endParaRPr lang="en-US" dirty="0" smtClean="0">
              <a:latin typeface="Courier New" pitchFamily="49" charset="0"/>
              <a:cs typeface="Courier New" pitchFamily="49" charset="0"/>
            </a:endParaRPr>
          </a:p>
          <a:p>
            <a:pPr>
              <a:buNone/>
            </a:pPr>
            <a:endParaRPr lang="en-US" dirty="0" smtClean="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58</a:t>
            </a:fld>
            <a:endParaRPr lang="en-US"/>
          </a:p>
        </p:txBody>
      </p:sp>
    </p:spTree>
    <p:extLst>
      <p:ext uri="{BB962C8B-B14F-4D97-AF65-F5344CB8AC3E}">
        <p14:creationId xmlns:p14="http://schemas.microsoft.com/office/powerpoint/2010/main" val="100467908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smtClean="0"/>
              <a:t>Alternate code using </a:t>
            </a:r>
            <a:r>
              <a:rPr lang="en-US" dirty="0" err="1" smtClean="0"/>
              <a:t>bne</a:t>
            </a:r>
            <a:r>
              <a:rPr lang="en-US" dirty="0" smtClean="0"/>
              <a:t>:</a:t>
            </a:r>
            <a:endParaRPr lang="en-US" dirty="0"/>
          </a:p>
          <a:p>
            <a:pPr>
              <a:lnSpc>
                <a:spcPct val="90000"/>
              </a:lnSpc>
              <a:spcBef>
                <a:spcPts val="1800"/>
              </a:spcBef>
              <a:buNone/>
              <a:tabLst>
                <a:tab pos="1085850" algn="l"/>
                <a:tab pos="3829050" algn="l"/>
              </a:tabLst>
            </a:pPr>
            <a:r>
              <a:rPr lang="en-US" sz="2400" dirty="0" smtClean="0">
                <a:latin typeface="Courier New" pitchFamily="49" charset="0"/>
                <a:cs typeface="Courier New" pitchFamily="49" charset="0"/>
              </a:rPr>
              <a:t># copy String p to q</a:t>
            </a: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smtClean="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smtClean="0">
                <a:solidFill>
                  <a:srgbClr val="FF0000"/>
                </a:solidFill>
                <a:latin typeface="Courier New" pitchFamily="49" charset="0"/>
                <a:cs typeface="Courier New" pitchFamily="49" charset="0"/>
              </a:rPr>
              <a:t>Loop: lb   $t0,0($s0)  </a:t>
            </a:r>
            <a:r>
              <a:rPr lang="en-US" sz="2400" dirty="0" smtClean="0">
                <a:latin typeface="Courier New" pitchFamily="49" charset="0"/>
                <a:cs typeface="Courier New" pitchFamily="49" charset="0"/>
              </a:rPr>
              <a:t># $t0 = *p</a:t>
            </a:r>
          </a:p>
          <a:p>
            <a:pPr>
              <a:lnSpc>
                <a:spcPct val="90000"/>
              </a:lnSpc>
              <a:buNone/>
              <a:tabLst>
                <a:tab pos="1085850" algn="l"/>
                <a:tab pos="3829050" algn="l"/>
              </a:tabLst>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sb   $t0,0($s1)</a:t>
            </a:r>
            <a:r>
              <a:rPr lang="en-US" sz="2400" dirty="0" smtClean="0">
                <a:latin typeface="Courier New" pitchFamily="49" charset="0"/>
                <a:cs typeface="Courier New" pitchFamily="49" charset="0"/>
              </a:rPr>
              <a:t>  # *q = $t0</a:t>
            </a:r>
          </a:p>
          <a:p>
            <a:pPr>
              <a:lnSpc>
                <a:spcPct val="90000"/>
              </a:lnSpc>
              <a:buNone/>
              <a:tabLst>
                <a:tab pos="1085850" algn="l"/>
                <a:tab pos="3829050" algn="l"/>
              </a:tabLst>
            </a:pPr>
            <a:r>
              <a:rPr lang="en-US" sz="2400" dirty="0" smtClean="0">
                <a:solidFill>
                  <a:srgbClr val="000000"/>
                </a:solidFill>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addi $s0,$s0,1</a:t>
            </a:r>
            <a:r>
              <a:rPr lang="en-US" sz="2400" dirty="0" smtClean="0">
                <a:solidFill>
                  <a:srgbClr val="000000"/>
                </a:solidFill>
                <a:latin typeface="Courier New" pitchFamily="49" charset="0"/>
                <a:cs typeface="Courier New" pitchFamily="49" charset="0"/>
              </a:rPr>
              <a:t>	  # p = p + 1</a:t>
            </a:r>
          </a:p>
          <a:p>
            <a:pPr>
              <a:lnSpc>
                <a:spcPct val="90000"/>
              </a:lnSpc>
              <a:buNone/>
              <a:tabLst>
                <a:tab pos="1085850" algn="l"/>
                <a:tab pos="3829050" algn="l"/>
              </a:tabLst>
            </a:pPr>
            <a:r>
              <a:rPr lang="en-US" sz="2400" dirty="0" smtClean="0">
                <a:solidFill>
                  <a:srgbClr val="000000"/>
                </a:solidFill>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addi $s1,$s1,1</a:t>
            </a:r>
            <a:r>
              <a:rPr lang="en-US" sz="2400" dirty="0" smtClean="0">
                <a:solidFill>
                  <a:srgbClr val="000000"/>
                </a:solidFill>
                <a:latin typeface="Courier New" pitchFamily="49" charset="0"/>
                <a:cs typeface="Courier New" pitchFamily="49" charset="0"/>
              </a:rPr>
              <a:t>   # q = q + 1</a:t>
            </a:r>
          </a:p>
          <a:p>
            <a:pPr>
              <a:lnSpc>
                <a:spcPct val="90000"/>
              </a:lnSpc>
              <a:buNone/>
              <a:tabLst>
                <a:tab pos="1085850" algn="l"/>
                <a:tab pos="3829050" algn="l"/>
              </a:tabLst>
            </a:pPr>
            <a:r>
              <a:rPr lang="en-US" sz="2400" dirty="0" smtClean="0">
                <a:latin typeface="Courier New" pitchFamily="49" charset="0"/>
                <a:cs typeface="Courier New" pitchFamily="49" charset="0"/>
              </a:rPr>
              <a:t>      </a:t>
            </a:r>
            <a:r>
              <a:rPr lang="en-US" sz="2400" dirty="0" err="1" smtClean="0">
                <a:solidFill>
                  <a:srgbClr val="FF0000"/>
                </a:solidFill>
                <a:latin typeface="Courier New" pitchFamily="49" charset="0"/>
                <a:cs typeface="Courier New" pitchFamily="49" charset="0"/>
              </a:rPr>
              <a:t>bne</a:t>
            </a:r>
            <a:r>
              <a:rPr lang="en-US" sz="2400" dirty="0" smtClean="0">
                <a:solidFill>
                  <a:srgbClr val="FF0000"/>
                </a:solidFill>
                <a:latin typeface="Courier New" pitchFamily="49" charset="0"/>
                <a:cs typeface="Courier New" pitchFamily="49" charset="0"/>
              </a:rPr>
              <a:t>  $t0,$0,Loop</a:t>
            </a:r>
            <a:r>
              <a:rPr lang="en-US" sz="2400" dirty="0" smtClean="0">
                <a:latin typeface="Courier New" pitchFamily="49" charset="0"/>
                <a:cs typeface="Courier New" pitchFamily="49" charset="0"/>
              </a:rPr>
              <a:t> # if *p!=0, go to Loop</a:t>
            </a:r>
            <a:endParaRPr lang="en-US" sz="2400" dirty="0" smtClean="0">
              <a:solidFill>
                <a:srgbClr val="000000"/>
              </a:solidFill>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N chars in p =&gt; N*5 instructions</a:t>
            </a:r>
            <a:endParaRPr lang="en-US" dirty="0" smtClean="0">
              <a:latin typeface="Courier New" pitchFamily="49" charset="0"/>
              <a:cs typeface="Courier New" pitchFamily="49" charset="0"/>
            </a:endParaRPr>
          </a:p>
          <a:p>
            <a:pPr>
              <a:buNone/>
            </a:pPr>
            <a:endParaRPr lang="en-US" dirty="0" smtClean="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59</a:t>
            </a:fld>
            <a:endParaRPr lang="en-US"/>
          </a:p>
        </p:txBody>
      </p:sp>
    </p:spTree>
    <p:extLst>
      <p:ext uri="{BB962C8B-B14F-4D97-AF65-F5344CB8AC3E}">
        <p14:creationId xmlns:p14="http://schemas.microsoft.com/office/powerpoint/2010/main" val="38090116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Mainstream ISAs</a:t>
            </a:r>
            <a:endParaRPr lang="en-US" dirty="0">
              <a:solidFill>
                <a:schemeClr val="accent1"/>
              </a:solidFill>
            </a:endParaRPr>
          </a:p>
        </p:txBody>
      </p:sp>
      <p:sp>
        <p:nvSpPr>
          <p:cNvPr id="3" name="Content Placeholder 2"/>
          <p:cNvSpPr>
            <a:spLocks noGrp="1"/>
          </p:cNvSpPr>
          <p:nvPr>
            <p:ph idx="1"/>
          </p:nvPr>
        </p:nvSpPr>
        <p:spPr>
          <a:xfrm>
            <a:off x="457199" y="1600200"/>
            <a:ext cx="8229600" cy="4938712"/>
          </a:xfrm>
        </p:spPr>
        <p:txBody>
          <a:bodyPr>
            <a:normAutofit lnSpcReduction="10000"/>
          </a:bodyPr>
          <a:lstStyle/>
          <a:p>
            <a:r>
              <a:rPr lang="en-US" dirty="0" smtClean="0"/>
              <a:t>Intel 80x86</a:t>
            </a:r>
          </a:p>
          <a:p>
            <a:pPr lvl="1"/>
            <a:r>
              <a:rPr lang="en-US" dirty="0" smtClean="0"/>
              <a:t>Used in </a:t>
            </a:r>
            <a:r>
              <a:rPr lang="en-US" dirty="0" err="1" smtClean="0"/>
              <a:t>Macbooks</a:t>
            </a:r>
            <a:r>
              <a:rPr lang="en-US" dirty="0" smtClean="0"/>
              <a:t> and PCs</a:t>
            </a:r>
          </a:p>
          <a:p>
            <a:pPr lvl="1"/>
            <a:r>
              <a:rPr lang="en-US" dirty="0" smtClean="0"/>
              <a:t>Found in Core i3, Core i5, Core i7, etc.</a:t>
            </a:r>
          </a:p>
          <a:p>
            <a:r>
              <a:rPr lang="en-US" dirty="0" smtClean="0"/>
              <a:t>Advanced RISC Machine</a:t>
            </a:r>
            <a:r>
              <a:rPr lang="en-US" dirty="0"/>
              <a:t> </a:t>
            </a:r>
            <a:r>
              <a:rPr lang="en-US" dirty="0" smtClean="0"/>
              <a:t>(ARM)</a:t>
            </a:r>
          </a:p>
          <a:p>
            <a:pPr lvl="1"/>
            <a:r>
              <a:rPr lang="en-US" dirty="0" smtClean="0"/>
              <a:t>Smart phone-like devices:  iPhone, </a:t>
            </a:r>
            <a:r>
              <a:rPr lang="en-US" dirty="0" err="1" smtClean="0"/>
              <a:t>iPad</a:t>
            </a:r>
            <a:r>
              <a:rPr lang="en-US" dirty="0" smtClean="0"/>
              <a:t>, iPod, etc.</a:t>
            </a:r>
          </a:p>
          <a:p>
            <a:pPr lvl="1"/>
            <a:r>
              <a:rPr lang="en-US" dirty="0" smtClean="0"/>
              <a:t>The most popular RISC (20x more common than 80x86)</a:t>
            </a:r>
          </a:p>
          <a:p>
            <a:r>
              <a:rPr lang="en-US" dirty="0" smtClean="0"/>
              <a:t>MIPS</a:t>
            </a:r>
          </a:p>
          <a:p>
            <a:pPr lvl="1"/>
            <a:r>
              <a:rPr lang="en-US" dirty="0" smtClean="0"/>
              <a:t>Networking equipment, PS2, PSP</a:t>
            </a:r>
          </a:p>
          <a:p>
            <a:pPr lvl="1"/>
            <a:r>
              <a:rPr lang="en-US" dirty="0" smtClean="0"/>
              <a:t>Very similar to ARM</a:t>
            </a:r>
          </a:p>
          <a:p>
            <a:pPr lvl="1"/>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6</a:t>
            </a:fld>
            <a:endParaRPr lang="en-US"/>
          </a:p>
        </p:txBody>
      </p:sp>
    </p:spTree>
    <p:extLst>
      <p:ext uri="{BB962C8B-B14F-4D97-AF65-F5344CB8AC3E}">
        <p14:creationId xmlns:p14="http://schemas.microsoft.com/office/powerpoint/2010/main" val="41855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22" y="1231631"/>
            <a:ext cx="8686069" cy="2461595"/>
          </a:xfrm>
          <a:prstGeom prst="rect">
            <a:avLst/>
          </a:prstGeom>
        </p:spPr>
      </p:pic>
    </p:spTree>
    <p:extLst>
      <p:ext uri="{BB962C8B-B14F-4D97-AF65-F5344CB8AC3E}">
        <p14:creationId xmlns:p14="http://schemas.microsoft.com/office/powerpoint/2010/main" val="2868681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44010"/>
            <a:ext cx="8892503" cy="687263"/>
          </a:xfrm>
        </p:spPr>
        <p:txBody>
          <a:bodyPr>
            <a:normAutofit/>
          </a:bodyPr>
          <a:lstStyle/>
          <a:p>
            <a:r>
              <a:rPr lang="en-US" sz="3200" dirty="0">
                <a:solidFill>
                  <a:schemeClr val="accent1"/>
                </a:solidFill>
              </a:rPr>
              <a:t>MIPS Arithmetic </a:t>
            </a:r>
            <a:r>
              <a:rPr lang="en-US" sz="3200" dirty="0" smtClean="0">
                <a:solidFill>
                  <a:schemeClr val="accent1"/>
                </a:solidFill>
              </a:rPr>
              <a:t>Instructions:     </a:t>
            </a:r>
            <a:r>
              <a:rPr lang="en-US" sz="3200" dirty="0" smtClean="0">
                <a:solidFill>
                  <a:srgbClr val="FF0000"/>
                </a:solidFill>
              </a:rPr>
              <a:t>Multiplication</a:t>
            </a:r>
            <a:endParaRPr lang="en-US" sz="3200" dirty="0">
              <a:solidFill>
                <a:srgbClr val="FF0000"/>
              </a:solidFill>
            </a:endParaRPr>
          </a:p>
        </p:txBody>
      </p:sp>
      <p:pic>
        <p:nvPicPr>
          <p:cNvPr id="7" name="Picture 6"/>
          <p:cNvPicPr>
            <a:picLocks noChangeAspect="1"/>
          </p:cNvPicPr>
          <p:nvPr/>
        </p:nvPicPr>
        <p:blipFill>
          <a:blip r:embed="rId2"/>
          <a:stretch>
            <a:fillRect/>
          </a:stretch>
        </p:blipFill>
        <p:spPr>
          <a:xfrm>
            <a:off x="1845809" y="989223"/>
            <a:ext cx="5113132" cy="3048824"/>
          </a:xfrm>
          <a:prstGeom prst="rect">
            <a:avLst/>
          </a:prstGeom>
        </p:spPr>
      </p:pic>
      <p:pic>
        <p:nvPicPr>
          <p:cNvPr id="8" name="Picture 7"/>
          <p:cNvPicPr>
            <a:picLocks noChangeAspect="1"/>
          </p:cNvPicPr>
          <p:nvPr/>
        </p:nvPicPr>
        <p:blipFill>
          <a:blip r:embed="rId3"/>
          <a:stretch>
            <a:fillRect/>
          </a:stretch>
        </p:blipFill>
        <p:spPr>
          <a:xfrm>
            <a:off x="253877" y="4195998"/>
            <a:ext cx="8733629" cy="1860418"/>
          </a:xfrm>
          <a:prstGeom prst="rect">
            <a:avLst/>
          </a:prstGeom>
        </p:spPr>
      </p:pic>
    </p:spTree>
    <p:extLst>
      <p:ext uri="{BB962C8B-B14F-4D97-AF65-F5344CB8AC3E}">
        <p14:creationId xmlns:p14="http://schemas.microsoft.com/office/powerpoint/2010/main" val="13995638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85"/>
            <a:ext cx="8229600" cy="699139"/>
          </a:xfrm>
        </p:spPr>
        <p:txBody>
          <a:bodyPr>
            <a:normAutofit/>
          </a:bodyPr>
          <a:lstStyle/>
          <a:p>
            <a:r>
              <a:rPr lang="en-US" sz="3200" dirty="0">
                <a:solidFill>
                  <a:schemeClr val="accent1"/>
                </a:solidFill>
              </a:rPr>
              <a:t>MIPS Arithmetic Instructions:     </a:t>
            </a:r>
            <a:r>
              <a:rPr lang="en-US" sz="3200" dirty="0" smtClean="0">
                <a:solidFill>
                  <a:srgbClr val="FF0000"/>
                </a:solidFill>
              </a:rPr>
              <a:t>Division</a:t>
            </a:r>
            <a:endParaRPr lang="en-US" sz="3200" dirty="0"/>
          </a:p>
        </p:txBody>
      </p:sp>
      <p:pic>
        <p:nvPicPr>
          <p:cNvPr id="5" name="Picture 4"/>
          <p:cNvPicPr>
            <a:picLocks noChangeAspect="1"/>
          </p:cNvPicPr>
          <p:nvPr/>
        </p:nvPicPr>
        <p:blipFill>
          <a:blip r:embed="rId2"/>
          <a:stretch>
            <a:fillRect/>
          </a:stretch>
        </p:blipFill>
        <p:spPr>
          <a:xfrm>
            <a:off x="1841108" y="855024"/>
            <a:ext cx="5236585" cy="2735032"/>
          </a:xfrm>
          <a:prstGeom prst="rect">
            <a:avLst/>
          </a:prstGeom>
        </p:spPr>
      </p:pic>
      <p:pic>
        <p:nvPicPr>
          <p:cNvPr id="6" name="Picture 5"/>
          <p:cNvPicPr>
            <a:picLocks noChangeAspect="1"/>
          </p:cNvPicPr>
          <p:nvPr/>
        </p:nvPicPr>
        <p:blipFill>
          <a:blip r:embed="rId3"/>
          <a:stretch>
            <a:fillRect/>
          </a:stretch>
        </p:blipFill>
        <p:spPr>
          <a:xfrm>
            <a:off x="284243" y="4633579"/>
            <a:ext cx="8575514" cy="1132615"/>
          </a:xfrm>
          <a:prstGeom prst="rect">
            <a:avLst/>
          </a:prstGeom>
        </p:spPr>
      </p:pic>
    </p:spTree>
    <p:extLst>
      <p:ext uri="{BB962C8B-B14F-4D97-AF65-F5344CB8AC3E}">
        <p14:creationId xmlns:p14="http://schemas.microsoft.com/office/powerpoint/2010/main" val="1034783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MIPS Bitwise Instructions</a:t>
            </a:r>
            <a:endParaRPr lang="en-US" dirty="0">
              <a:solidFill>
                <a:schemeClr val="accent1"/>
              </a:solidFill>
            </a:endParaRPr>
          </a:p>
        </p:txBody>
      </p:sp>
      <p:sp>
        <p:nvSpPr>
          <p:cNvPr id="3" name="Content Placeholder 2"/>
          <p:cNvSpPr>
            <a:spLocks noGrp="1"/>
          </p:cNvSpPr>
          <p:nvPr>
            <p:ph idx="1"/>
          </p:nvPr>
        </p:nvSpPr>
        <p:spPr>
          <a:xfrm>
            <a:off x="457200" y="1600201"/>
            <a:ext cx="8229600" cy="914400"/>
          </a:xfrm>
        </p:spPr>
        <p:txBody>
          <a:bodyPr>
            <a:normAutofit/>
          </a:bodyPr>
          <a:lstStyle/>
          <a:p>
            <a:pPr marL="0" indent="0">
              <a:buNone/>
            </a:pPr>
            <a:r>
              <a:rPr lang="en-US" sz="2400" b="1" dirty="0" smtClean="0"/>
              <a:t>Note:</a:t>
            </a:r>
            <a:r>
              <a:rPr lang="en-US" sz="2400" dirty="0" smtClean="0"/>
              <a:t>  a</a:t>
            </a:r>
            <a:r>
              <a:rPr lang="en-US" sz="2400" dirty="0" smtClean="0">
                <a:sym typeface="Wingdings" pitchFamily="2" charset="2"/>
              </a:rPr>
              <a:t>$s1, b$s2, c$s3</a:t>
            </a:r>
            <a:endParaRPr lang="en-US" sz="2400" dirty="0" smtClean="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63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35590648"/>
              </p:ext>
            </p:extLst>
          </p:nvPr>
        </p:nvGraphicFramePr>
        <p:xfrm>
          <a:off x="457198" y="2194560"/>
          <a:ext cx="8229603" cy="4023360"/>
        </p:xfrm>
        <a:graphic>
          <a:graphicData uri="http://schemas.openxmlformats.org/drawingml/2006/table">
            <a:tbl>
              <a:tblPr firstRow="1" bandRow="1">
                <a:tableStyleId>{5C22544A-7EE6-4342-B048-85BDC9FD1C3A}</a:tableStyleId>
              </a:tblPr>
              <a:tblGrid>
                <a:gridCol w="2220688"/>
                <a:gridCol w="2634343"/>
                <a:gridCol w="3374572"/>
              </a:tblGrid>
              <a:tr h="370840">
                <a:tc>
                  <a:txBody>
                    <a:bodyPr/>
                    <a:lstStyle/>
                    <a:p>
                      <a:pPr algn="ctr"/>
                      <a:r>
                        <a:rPr lang="en-US" sz="2400" dirty="0" smtClean="0">
                          <a:solidFill>
                            <a:schemeClr val="tx1"/>
                          </a:solidFill>
                        </a:rPr>
                        <a:t>Instruction</a:t>
                      </a:r>
                      <a:endParaRPr lang="en-US" sz="2400" dirty="0">
                        <a:solidFill>
                          <a:schemeClr val="tx1"/>
                        </a:solidFill>
                      </a:endParaRPr>
                    </a:p>
                  </a:txBody>
                  <a:tcPr/>
                </a:tc>
                <a:tc>
                  <a:txBody>
                    <a:bodyPr/>
                    <a:lstStyle/>
                    <a:p>
                      <a:pPr algn="ctr"/>
                      <a:r>
                        <a:rPr lang="en-US" sz="2400" dirty="0" smtClean="0">
                          <a:solidFill>
                            <a:schemeClr val="tx1"/>
                          </a:solidFill>
                        </a:rPr>
                        <a:t>C</a:t>
                      </a:r>
                      <a:endParaRPr lang="en-US" sz="2400" dirty="0">
                        <a:solidFill>
                          <a:schemeClr val="tx1"/>
                        </a:solidFill>
                      </a:endParaRPr>
                    </a:p>
                  </a:txBody>
                  <a:tcPr/>
                </a:tc>
                <a:tc>
                  <a:txBody>
                    <a:bodyPr/>
                    <a:lstStyle/>
                    <a:p>
                      <a:pPr algn="ctr"/>
                      <a:r>
                        <a:rPr lang="en-US" sz="2400" dirty="0" smtClean="0">
                          <a:solidFill>
                            <a:schemeClr val="tx1"/>
                          </a:solidFill>
                        </a:rPr>
                        <a:t>MIPS</a:t>
                      </a:r>
                      <a:endParaRPr lang="en-US" sz="2400" dirty="0">
                        <a:solidFill>
                          <a:schemeClr val="tx1"/>
                        </a:solidFill>
                      </a:endParaRPr>
                    </a:p>
                  </a:txBody>
                  <a:tcPr/>
                </a:tc>
              </a:tr>
              <a:tr h="370840">
                <a:tc>
                  <a:txBody>
                    <a:bodyPr/>
                    <a:lstStyle/>
                    <a:p>
                      <a:r>
                        <a:rPr lang="en-US" sz="2400" dirty="0" smtClean="0"/>
                        <a:t>And</a:t>
                      </a:r>
                      <a:endParaRPr lang="en-US" sz="2400" dirty="0"/>
                    </a:p>
                  </a:txBody>
                  <a:tcPr/>
                </a:tc>
                <a:tc>
                  <a:txBody>
                    <a:bodyPr/>
                    <a:lstStyle/>
                    <a:p>
                      <a:r>
                        <a:rPr lang="en-US" sz="2400" dirty="0" smtClean="0">
                          <a:latin typeface="Courier New" pitchFamily="49" charset="0"/>
                          <a:cs typeface="Courier New" pitchFamily="49" charset="0"/>
                        </a:rPr>
                        <a:t>a</a:t>
                      </a:r>
                      <a:r>
                        <a:rPr lang="en-US" sz="2400" baseline="0" dirty="0" smtClean="0">
                          <a:latin typeface="Courier New" pitchFamily="49" charset="0"/>
                          <a:cs typeface="Courier New" pitchFamily="49" charset="0"/>
                        </a:rPr>
                        <a:t> = b &amp; c;</a:t>
                      </a:r>
                      <a:endParaRPr lang="en-US" sz="2400" dirty="0">
                        <a:latin typeface="Courier New" pitchFamily="49" charset="0"/>
                        <a:cs typeface="Courier New" pitchFamily="49" charset="0"/>
                      </a:endParaRPr>
                    </a:p>
                  </a:txBody>
                  <a:tcPr/>
                </a:tc>
                <a:tc>
                  <a:txBody>
                    <a:bodyPr/>
                    <a:lstStyle/>
                    <a:p>
                      <a:r>
                        <a:rPr lang="en-US" sz="2400" dirty="0" smtClean="0">
                          <a:latin typeface="Courier New" pitchFamily="49" charset="0"/>
                          <a:cs typeface="Courier New" pitchFamily="49" charset="0"/>
                        </a:rPr>
                        <a:t>and  $s1,$s2,$s3</a:t>
                      </a:r>
                      <a:endParaRPr lang="en-US" sz="2400" dirty="0">
                        <a:latin typeface="Courier New" pitchFamily="49" charset="0"/>
                        <a:cs typeface="Courier New" pitchFamily="49" charset="0"/>
                      </a:endParaRPr>
                    </a:p>
                  </a:txBody>
                  <a:tcPr/>
                </a:tc>
              </a:tr>
              <a:tr h="370840">
                <a:tc>
                  <a:txBody>
                    <a:bodyPr/>
                    <a:lstStyle/>
                    <a:p>
                      <a:r>
                        <a:rPr lang="en-US" sz="2400" dirty="0" smtClean="0"/>
                        <a:t>And Immediate</a:t>
                      </a:r>
                      <a:endParaRPr lang="en-US" sz="2400" dirty="0"/>
                    </a:p>
                  </a:txBody>
                  <a:tcPr/>
                </a:tc>
                <a:tc>
                  <a:txBody>
                    <a:bodyPr/>
                    <a:lstStyle/>
                    <a:p>
                      <a:r>
                        <a:rPr lang="en-US" sz="2400" dirty="0" smtClean="0">
                          <a:latin typeface="Courier New" pitchFamily="49" charset="0"/>
                          <a:cs typeface="Courier New" pitchFamily="49" charset="0"/>
                        </a:rPr>
                        <a:t>a = b &amp; 0x1;</a:t>
                      </a:r>
                      <a:endParaRPr lang="en-US" sz="2400" dirty="0">
                        <a:latin typeface="Courier New" pitchFamily="49" charset="0"/>
                        <a:cs typeface="Courier New" pitchFamily="49" charset="0"/>
                      </a:endParaRPr>
                    </a:p>
                  </a:txBody>
                  <a:tcPr/>
                </a:tc>
                <a:tc>
                  <a:txBody>
                    <a:bodyPr/>
                    <a:lstStyle/>
                    <a:p>
                      <a:r>
                        <a:rPr lang="en-US" sz="2400" dirty="0" err="1" smtClean="0">
                          <a:latin typeface="Courier New" pitchFamily="49" charset="0"/>
                          <a:cs typeface="Courier New" pitchFamily="49" charset="0"/>
                        </a:rPr>
                        <a:t>andi</a:t>
                      </a:r>
                      <a:r>
                        <a:rPr lang="en-US" sz="2400" dirty="0" smtClean="0">
                          <a:latin typeface="Courier New" pitchFamily="49" charset="0"/>
                          <a:cs typeface="Courier New" pitchFamily="49" charset="0"/>
                        </a:rPr>
                        <a:t> $s1,$s2,0x1</a:t>
                      </a:r>
                      <a:endParaRPr lang="en-US" sz="2400" dirty="0">
                        <a:latin typeface="Courier New" pitchFamily="49" charset="0"/>
                        <a:cs typeface="Courier New" pitchFamily="49" charset="0"/>
                      </a:endParaRPr>
                    </a:p>
                  </a:txBody>
                  <a:tcPr/>
                </a:tc>
              </a:tr>
              <a:tr h="370840">
                <a:tc>
                  <a:txBody>
                    <a:bodyPr/>
                    <a:lstStyle/>
                    <a:p>
                      <a:r>
                        <a:rPr lang="en-US" sz="2400" dirty="0" smtClean="0"/>
                        <a:t>Or</a:t>
                      </a:r>
                      <a:endParaRPr lang="en-US" sz="2400" dirty="0"/>
                    </a:p>
                  </a:txBody>
                  <a:tcPr/>
                </a:tc>
                <a:tc>
                  <a:txBody>
                    <a:bodyPr/>
                    <a:lstStyle/>
                    <a:p>
                      <a:r>
                        <a:rPr lang="en-US" sz="2400" dirty="0" smtClean="0">
                          <a:latin typeface="Courier New" pitchFamily="49" charset="0"/>
                          <a:cs typeface="Courier New" pitchFamily="49" charset="0"/>
                        </a:rPr>
                        <a:t>a = b | c;</a:t>
                      </a:r>
                      <a:endParaRPr lang="en-US" sz="2400" dirty="0">
                        <a:latin typeface="Courier New" pitchFamily="49" charset="0"/>
                        <a:cs typeface="Courier New" pitchFamily="49" charset="0"/>
                      </a:endParaRPr>
                    </a:p>
                  </a:txBody>
                  <a:tcPr/>
                </a:tc>
                <a:tc>
                  <a:txBody>
                    <a:bodyPr/>
                    <a:lstStyle/>
                    <a:p>
                      <a:r>
                        <a:rPr lang="en-US" sz="2400" dirty="0" smtClean="0">
                          <a:latin typeface="Courier New" pitchFamily="49" charset="0"/>
                          <a:cs typeface="Courier New" pitchFamily="49" charset="0"/>
                        </a:rPr>
                        <a:t>or   $s1,$s2,$s3</a:t>
                      </a:r>
                      <a:endParaRPr lang="en-US" sz="2400" dirty="0">
                        <a:latin typeface="Courier New" pitchFamily="49" charset="0"/>
                        <a:cs typeface="Courier New" pitchFamily="49" charset="0"/>
                      </a:endParaRPr>
                    </a:p>
                  </a:txBody>
                  <a:tcPr/>
                </a:tc>
              </a:tr>
              <a:tr h="370840">
                <a:tc>
                  <a:txBody>
                    <a:bodyPr/>
                    <a:lstStyle/>
                    <a:p>
                      <a:r>
                        <a:rPr lang="en-US" sz="2400" dirty="0" smtClean="0"/>
                        <a:t>Or Immediate</a:t>
                      </a:r>
                      <a:endParaRPr lang="en-US" sz="2400" dirty="0"/>
                    </a:p>
                  </a:txBody>
                  <a:tcPr/>
                </a:tc>
                <a:tc>
                  <a:txBody>
                    <a:bodyPr/>
                    <a:lstStyle/>
                    <a:p>
                      <a:r>
                        <a:rPr lang="en-US" sz="2400" dirty="0" smtClean="0">
                          <a:latin typeface="Courier New" pitchFamily="49" charset="0"/>
                          <a:cs typeface="Courier New" pitchFamily="49" charset="0"/>
                        </a:rPr>
                        <a:t>a = b | 0x5;</a:t>
                      </a:r>
                      <a:endParaRPr lang="en-US" sz="2400" dirty="0">
                        <a:latin typeface="Courier New" pitchFamily="49" charset="0"/>
                        <a:cs typeface="Courier New" pitchFamily="49" charset="0"/>
                      </a:endParaRPr>
                    </a:p>
                  </a:txBody>
                  <a:tcPr/>
                </a:tc>
                <a:tc>
                  <a:txBody>
                    <a:bodyPr/>
                    <a:lstStyle/>
                    <a:p>
                      <a:r>
                        <a:rPr lang="en-US" sz="2400" dirty="0" err="1" smtClean="0">
                          <a:latin typeface="Courier New" pitchFamily="49" charset="0"/>
                          <a:cs typeface="Courier New" pitchFamily="49" charset="0"/>
                        </a:rPr>
                        <a:t>ori</a:t>
                      </a:r>
                      <a:r>
                        <a:rPr lang="en-US" sz="2400" dirty="0" smtClean="0">
                          <a:latin typeface="Courier New" pitchFamily="49" charset="0"/>
                          <a:cs typeface="Courier New" pitchFamily="49" charset="0"/>
                        </a:rPr>
                        <a:t>  $s1,$s2,0x5</a:t>
                      </a:r>
                      <a:endParaRPr lang="en-US" sz="2400" dirty="0">
                        <a:latin typeface="Courier New" pitchFamily="49" charset="0"/>
                        <a:cs typeface="Courier New" pitchFamily="49" charset="0"/>
                      </a:endParaRPr>
                    </a:p>
                  </a:txBody>
                  <a:tcPr/>
                </a:tc>
              </a:tr>
              <a:tr h="370840">
                <a:tc>
                  <a:txBody>
                    <a:bodyPr/>
                    <a:lstStyle/>
                    <a:p>
                      <a:r>
                        <a:rPr lang="en-US" sz="2400" dirty="0" smtClean="0"/>
                        <a:t>Not Or</a:t>
                      </a:r>
                      <a:endParaRPr lang="en-US" sz="2400" dirty="0"/>
                    </a:p>
                  </a:txBody>
                  <a:tcPr/>
                </a:tc>
                <a:tc>
                  <a:txBody>
                    <a:bodyPr/>
                    <a:lstStyle/>
                    <a:p>
                      <a:r>
                        <a:rPr lang="en-US" sz="2400" dirty="0" smtClean="0">
                          <a:latin typeface="Courier New" pitchFamily="49" charset="0"/>
                          <a:cs typeface="Courier New" pitchFamily="49" charset="0"/>
                        </a:rPr>
                        <a:t>a = ~(b | c);</a:t>
                      </a:r>
                      <a:endParaRPr lang="en-US" sz="2400" dirty="0">
                        <a:latin typeface="Courier New" pitchFamily="49" charset="0"/>
                        <a:cs typeface="Courier New" pitchFamily="49" charset="0"/>
                      </a:endParaRPr>
                    </a:p>
                  </a:txBody>
                  <a:tcPr/>
                </a:tc>
                <a:tc>
                  <a:txBody>
                    <a:bodyPr/>
                    <a:lstStyle/>
                    <a:p>
                      <a:r>
                        <a:rPr lang="en-US" sz="2400" dirty="0" smtClean="0">
                          <a:latin typeface="Courier New" pitchFamily="49" charset="0"/>
                          <a:cs typeface="Courier New" pitchFamily="49" charset="0"/>
                        </a:rPr>
                        <a:t>nor  $s1,$s2,$s3</a:t>
                      </a:r>
                      <a:endParaRPr lang="en-US" sz="2400" dirty="0">
                        <a:latin typeface="Courier New" pitchFamily="49" charset="0"/>
                        <a:cs typeface="Courier New" pitchFamily="49" charset="0"/>
                      </a:endParaRPr>
                    </a:p>
                  </a:txBody>
                  <a:tcPr/>
                </a:tc>
              </a:tr>
              <a:tr h="370840">
                <a:tc>
                  <a:txBody>
                    <a:bodyPr/>
                    <a:lstStyle/>
                    <a:p>
                      <a:r>
                        <a:rPr lang="en-US" sz="2400" dirty="0" smtClean="0"/>
                        <a:t>Exclusive</a:t>
                      </a:r>
                      <a:r>
                        <a:rPr lang="en-US" sz="2400" baseline="0" dirty="0" smtClean="0"/>
                        <a:t> Or</a:t>
                      </a:r>
                      <a:endParaRPr lang="en-US" sz="2400" dirty="0"/>
                    </a:p>
                  </a:txBody>
                  <a:tcPr/>
                </a:tc>
                <a:tc>
                  <a:txBody>
                    <a:bodyPr/>
                    <a:lstStyle/>
                    <a:p>
                      <a:r>
                        <a:rPr lang="en-US" sz="2400" dirty="0" smtClean="0">
                          <a:latin typeface="Courier New" pitchFamily="49" charset="0"/>
                          <a:cs typeface="Courier New" pitchFamily="49" charset="0"/>
                        </a:rPr>
                        <a:t>a = b ^ c;</a:t>
                      </a:r>
                      <a:endParaRPr lang="en-US" sz="2400" dirty="0">
                        <a:latin typeface="Courier New" pitchFamily="49" charset="0"/>
                        <a:cs typeface="Courier New" pitchFamily="49" charset="0"/>
                      </a:endParaRPr>
                    </a:p>
                  </a:txBody>
                  <a:tcPr/>
                </a:tc>
                <a:tc>
                  <a:txBody>
                    <a:bodyPr/>
                    <a:lstStyle/>
                    <a:p>
                      <a:r>
                        <a:rPr lang="en-US" sz="2400" dirty="0" err="1" smtClean="0">
                          <a:latin typeface="Courier New" pitchFamily="49" charset="0"/>
                          <a:cs typeface="Courier New" pitchFamily="49" charset="0"/>
                        </a:rPr>
                        <a:t>xor</a:t>
                      </a:r>
                      <a:r>
                        <a:rPr lang="en-US" sz="2400" dirty="0" smtClean="0">
                          <a:latin typeface="Courier New" pitchFamily="49" charset="0"/>
                          <a:cs typeface="Courier New" pitchFamily="49" charset="0"/>
                        </a:rPr>
                        <a:t>  $s1,$s2,$s3</a:t>
                      </a:r>
                      <a:endParaRPr lang="en-US" sz="2400" dirty="0">
                        <a:latin typeface="Courier New" pitchFamily="49" charset="0"/>
                        <a:cs typeface="Courier New" pitchFamily="49" charset="0"/>
                      </a:endParaRPr>
                    </a:p>
                  </a:txBody>
                  <a:tcPr/>
                </a:tc>
              </a:tr>
              <a:tr h="370840">
                <a:tc>
                  <a:txBody>
                    <a:bodyPr/>
                    <a:lstStyle/>
                    <a:p>
                      <a:r>
                        <a:rPr lang="en-US" sz="2400" dirty="0" smtClean="0"/>
                        <a:t>Exclusive Or</a:t>
                      </a:r>
                      <a:r>
                        <a:rPr lang="en-US" sz="2400" baseline="0" dirty="0" smtClean="0"/>
                        <a:t> Immediate</a:t>
                      </a:r>
                      <a:endParaRPr lang="en-US" sz="2400" dirty="0"/>
                    </a:p>
                  </a:txBody>
                  <a:tcPr/>
                </a:tc>
                <a:tc>
                  <a:txBody>
                    <a:bodyPr/>
                    <a:lstStyle/>
                    <a:p>
                      <a:r>
                        <a:rPr lang="en-US" sz="2400" dirty="0" smtClean="0">
                          <a:latin typeface="Courier New" pitchFamily="49" charset="0"/>
                          <a:cs typeface="Courier New" pitchFamily="49" charset="0"/>
                        </a:rPr>
                        <a:t>a = b</a:t>
                      </a:r>
                      <a:r>
                        <a:rPr lang="en-US" sz="2400" baseline="0" dirty="0" smtClean="0">
                          <a:latin typeface="Courier New" pitchFamily="49" charset="0"/>
                          <a:cs typeface="Courier New" pitchFamily="49" charset="0"/>
                        </a:rPr>
                        <a:t> ^ 0xF;</a:t>
                      </a:r>
                      <a:endParaRPr lang="en-US" sz="2400" dirty="0">
                        <a:latin typeface="Courier New" pitchFamily="49" charset="0"/>
                        <a:cs typeface="Courier New" pitchFamily="49" charset="0"/>
                      </a:endParaRPr>
                    </a:p>
                  </a:txBody>
                  <a:tcPr/>
                </a:tc>
                <a:tc>
                  <a:txBody>
                    <a:bodyPr/>
                    <a:lstStyle/>
                    <a:p>
                      <a:r>
                        <a:rPr lang="en-US" sz="2400" dirty="0" err="1" smtClean="0">
                          <a:latin typeface="Courier New" pitchFamily="49" charset="0"/>
                          <a:cs typeface="Courier New" pitchFamily="49" charset="0"/>
                        </a:rPr>
                        <a:t>xori</a:t>
                      </a:r>
                      <a:r>
                        <a:rPr lang="en-US" sz="2400" dirty="0" smtClean="0">
                          <a:latin typeface="Courier New" pitchFamily="49" charset="0"/>
                          <a:cs typeface="Courier New" pitchFamily="49" charset="0"/>
                        </a:rPr>
                        <a:t> $s1,$s2,0xF</a:t>
                      </a:r>
                      <a:endParaRPr lang="en-US" sz="2400" dirty="0">
                        <a:latin typeface="Courier New" pitchFamily="49" charset="0"/>
                        <a:cs typeface="Courier New" pitchFamily="49" charset="0"/>
                      </a:endParaRPr>
                    </a:p>
                  </a:txBody>
                  <a:tcPr/>
                </a:tc>
              </a:tr>
            </a:tbl>
          </a:graphicData>
        </a:graphic>
      </p:graphicFrame>
    </p:spTree>
    <p:extLst>
      <p:ext uri="{BB962C8B-B14F-4D97-AF65-F5344CB8AC3E}">
        <p14:creationId xmlns:p14="http://schemas.microsoft.com/office/powerpoint/2010/main" val="75424322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Shifting Instructions</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dirty="0" smtClean="0"/>
              <a:t>In binary, shifting an unsigned number left is the same as multiplying by the corresponding power of 2</a:t>
            </a:r>
          </a:p>
          <a:p>
            <a:pPr lvl="1"/>
            <a:r>
              <a:rPr lang="en-US" dirty="0" smtClean="0"/>
              <a:t>Shifting operations are faster</a:t>
            </a:r>
          </a:p>
          <a:p>
            <a:pPr lvl="1"/>
            <a:r>
              <a:rPr lang="en-US" dirty="0" smtClean="0"/>
              <a:t>Does not work with shifting right/division</a:t>
            </a:r>
          </a:p>
          <a:p>
            <a:r>
              <a:rPr lang="en-US" i="1" dirty="0" smtClean="0"/>
              <a:t>Logical shift</a:t>
            </a:r>
            <a:r>
              <a:rPr lang="en-US" dirty="0" smtClean="0"/>
              <a:t>:  Add zeros as you shift</a:t>
            </a:r>
          </a:p>
          <a:p>
            <a:r>
              <a:rPr lang="en-US" i="1" dirty="0" smtClean="0"/>
              <a:t>Arithmetic shift</a:t>
            </a:r>
            <a:r>
              <a:rPr lang="en-US" dirty="0" smtClean="0"/>
              <a:t>:  Sign-extend as you shift</a:t>
            </a:r>
          </a:p>
          <a:p>
            <a:pPr lvl="1"/>
            <a:r>
              <a:rPr lang="en-US" dirty="0" smtClean="0"/>
              <a:t>Only applies when you shift right (preserves sign)</a:t>
            </a:r>
          </a:p>
          <a:p>
            <a:r>
              <a:rPr lang="en-US" dirty="0" smtClean="0"/>
              <a:t>Can shift by immediate or value in a register</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Shifting Instructions</a:t>
            </a:r>
            <a:endParaRPr lang="en-US" dirty="0">
              <a:solidFill>
                <a:schemeClr val="accent1"/>
              </a:solidFill>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65</a:t>
            </a:fld>
            <a:endParaRPr lang="en-US"/>
          </a:p>
        </p:txBody>
      </p:sp>
      <p:graphicFrame>
        <p:nvGraphicFramePr>
          <p:cNvPr id="7" name="Table 6"/>
          <p:cNvGraphicFramePr>
            <a:graphicFrameLocks noGrp="1"/>
          </p:cNvGraphicFramePr>
          <p:nvPr/>
        </p:nvGraphicFramePr>
        <p:xfrm>
          <a:off x="468084" y="1574074"/>
          <a:ext cx="8229602" cy="3200400"/>
        </p:xfrm>
        <a:graphic>
          <a:graphicData uri="http://schemas.openxmlformats.org/drawingml/2006/table">
            <a:tbl>
              <a:tblPr firstRow="1" bandRow="1">
                <a:tableStyleId>{5C22544A-7EE6-4342-B048-85BDC9FD1C3A}</a:tableStyleId>
              </a:tblPr>
              <a:tblGrid>
                <a:gridCol w="4114801"/>
                <a:gridCol w="4114801"/>
              </a:tblGrid>
              <a:tr h="370840">
                <a:tc>
                  <a:txBody>
                    <a:bodyPr/>
                    <a:lstStyle/>
                    <a:p>
                      <a:pPr algn="ctr"/>
                      <a:r>
                        <a:rPr lang="en-US" sz="2400" dirty="0" smtClean="0">
                          <a:solidFill>
                            <a:schemeClr val="tx1"/>
                          </a:solidFill>
                        </a:rPr>
                        <a:t>Instruction Name</a:t>
                      </a:r>
                      <a:endParaRPr lang="en-US" sz="2400" dirty="0">
                        <a:solidFill>
                          <a:schemeClr val="tx1"/>
                        </a:solidFill>
                      </a:endParaRPr>
                    </a:p>
                  </a:txBody>
                  <a:tcPr/>
                </a:tc>
                <a:tc>
                  <a:txBody>
                    <a:bodyPr/>
                    <a:lstStyle/>
                    <a:p>
                      <a:pPr algn="ctr"/>
                      <a:r>
                        <a:rPr lang="en-US" sz="2400" dirty="0" smtClean="0">
                          <a:solidFill>
                            <a:schemeClr val="tx1"/>
                          </a:solidFill>
                        </a:rPr>
                        <a:t>MIPS</a:t>
                      </a:r>
                      <a:endParaRPr lang="en-US" sz="2400" dirty="0">
                        <a:solidFill>
                          <a:schemeClr val="tx1"/>
                        </a:solidFill>
                      </a:endParaRPr>
                    </a:p>
                  </a:txBody>
                  <a:tcPr/>
                </a:tc>
              </a:tr>
              <a:tr h="370840">
                <a:tc>
                  <a:txBody>
                    <a:bodyPr/>
                    <a:lstStyle/>
                    <a:p>
                      <a:r>
                        <a:rPr lang="en-US" sz="2400" dirty="0" smtClean="0"/>
                        <a:t>Shift</a:t>
                      </a:r>
                      <a:r>
                        <a:rPr lang="en-US" sz="2400" baseline="0" dirty="0" smtClean="0"/>
                        <a:t> Left Logical</a:t>
                      </a:r>
                      <a:endParaRPr lang="en-US" sz="2400" dirty="0"/>
                    </a:p>
                  </a:txBody>
                  <a:tcPr/>
                </a:tc>
                <a:tc>
                  <a:txBody>
                    <a:bodyPr/>
                    <a:lstStyle/>
                    <a:p>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$s1,$s2,1</a:t>
                      </a:r>
                      <a:endParaRPr lang="en-US" sz="2400" dirty="0">
                        <a:latin typeface="Courier New" pitchFamily="49" charset="0"/>
                        <a:cs typeface="Courier New" pitchFamily="49" charset="0"/>
                      </a:endParaRPr>
                    </a:p>
                  </a:txBody>
                  <a:tcPr/>
                </a:tc>
              </a:tr>
              <a:tr h="370840">
                <a:tc>
                  <a:txBody>
                    <a:bodyPr/>
                    <a:lstStyle/>
                    <a:p>
                      <a:r>
                        <a:rPr lang="en-US" sz="2400" dirty="0" smtClean="0"/>
                        <a:t>Shift Left</a:t>
                      </a:r>
                      <a:r>
                        <a:rPr lang="en-US" sz="2400" baseline="0" dirty="0" smtClean="0"/>
                        <a:t> Logical Variable</a:t>
                      </a:r>
                      <a:endParaRPr lang="en-US" sz="2400" dirty="0"/>
                    </a:p>
                  </a:txBody>
                  <a:tcPr/>
                </a:tc>
                <a:tc>
                  <a:txBody>
                    <a:bodyPr/>
                    <a:lstStyle/>
                    <a:p>
                      <a:r>
                        <a:rPr lang="en-US" sz="2400" dirty="0" err="1" smtClean="0">
                          <a:latin typeface="Courier New" pitchFamily="49" charset="0"/>
                          <a:cs typeface="Courier New" pitchFamily="49" charset="0"/>
                        </a:rPr>
                        <a:t>sllv</a:t>
                      </a:r>
                      <a:r>
                        <a:rPr lang="en-US" sz="2400" dirty="0" smtClean="0">
                          <a:latin typeface="Courier New" pitchFamily="49" charset="0"/>
                          <a:cs typeface="Courier New" pitchFamily="49" charset="0"/>
                        </a:rPr>
                        <a:t> $s1,$s2,$s3</a:t>
                      </a:r>
                      <a:endParaRPr lang="en-US" sz="2400" dirty="0">
                        <a:latin typeface="Courier New" pitchFamily="49" charset="0"/>
                        <a:cs typeface="Courier New" pitchFamily="49" charset="0"/>
                      </a:endParaRPr>
                    </a:p>
                  </a:txBody>
                  <a:tcPr/>
                </a:tc>
              </a:tr>
              <a:tr h="370840">
                <a:tc>
                  <a:txBody>
                    <a:bodyPr/>
                    <a:lstStyle/>
                    <a:p>
                      <a:r>
                        <a:rPr lang="en-US" sz="2400" dirty="0" smtClean="0"/>
                        <a:t>Shift Right Logical</a:t>
                      </a:r>
                    </a:p>
                  </a:txBody>
                  <a:tcPr/>
                </a:tc>
                <a:tc>
                  <a:txBody>
                    <a:bodyPr/>
                    <a:lstStyle/>
                    <a:p>
                      <a:r>
                        <a:rPr lang="en-US" sz="2400" dirty="0" err="1" smtClean="0">
                          <a:latin typeface="Courier New" pitchFamily="49" charset="0"/>
                          <a:cs typeface="Courier New" pitchFamily="49" charset="0"/>
                        </a:rPr>
                        <a:t>srl</a:t>
                      </a:r>
                      <a:r>
                        <a:rPr lang="en-US" sz="2400" dirty="0" smtClean="0">
                          <a:latin typeface="Courier New" pitchFamily="49" charset="0"/>
                          <a:cs typeface="Courier New" pitchFamily="49" charset="0"/>
                        </a:rPr>
                        <a:t>  $s1,$s2,2</a:t>
                      </a:r>
                      <a:endParaRPr lang="en-US" sz="2400" dirty="0">
                        <a:latin typeface="Courier New" pitchFamily="49" charset="0"/>
                        <a:cs typeface="Courier New" pitchFamily="49" charset="0"/>
                      </a:endParaRPr>
                    </a:p>
                  </a:txBody>
                  <a:tcPr/>
                </a:tc>
              </a:tr>
              <a:tr h="370840">
                <a:tc>
                  <a:txBody>
                    <a:bodyPr/>
                    <a:lstStyle/>
                    <a:p>
                      <a:r>
                        <a:rPr lang="en-US" sz="2400" dirty="0" smtClean="0"/>
                        <a:t>Shift</a:t>
                      </a:r>
                      <a:r>
                        <a:rPr lang="en-US" sz="2400" baseline="0" dirty="0" smtClean="0"/>
                        <a:t> Right Logical Variable</a:t>
                      </a:r>
                    </a:p>
                  </a:txBody>
                  <a:tcPr/>
                </a:tc>
                <a:tc>
                  <a:txBody>
                    <a:bodyPr/>
                    <a:lstStyle/>
                    <a:p>
                      <a:r>
                        <a:rPr lang="en-US" sz="2400" dirty="0" err="1" smtClean="0">
                          <a:latin typeface="Courier New" pitchFamily="49" charset="0"/>
                          <a:cs typeface="Courier New" pitchFamily="49" charset="0"/>
                        </a:rPr>
                        <a:t>srlv</a:t>
                      </a:r>
                      <a:r>
                        <a:rPr lang="en-US" sz="2400" dirty="0" smtClean="0">
                          <a:latin typeface="Courier New" pitchFamily="49" charset="0"/>
                          <a:cs typeface="Courier New" pitchFamily="49" charset="0"/>
                        </a:rPr>
                        <a:t> $s1,$s2,$s3</a:t>
                      </a:r>
                      <a:endParaRPr lang="en-US" sz="2400" dirty="0">
                        <a:latin typeface="Courier New" pitchFamily="49" charset="0"/>
                        <a:cs typeface="Courier New" pitchFamily="49" charset="0"/>
                      </a:endParaRPr>
                    </a:p>
                  </a:txBody>
                  <a:tcPr/>
                </a:tc>
              </a:tr>
              <a:tr h="370840">
                <a:tc>
                  <a:txBody>
                    <a:bodyPr/>
                    <a:lstStyle/>
                    <a:p>
                      <a:r>
                        <a:rPr lang="en-US" sz="2400" dirty="0" smtClean="0"/>
                        <a:t>Shift Right</a:t>
                      </a:r>
                      <a:r>
                        <a:rPr lang="en-US" sz="2400" baseline="0" dirty="0" smtClean="0"/>
                        <a:t> Arithmetic</a:t>
                      </a:r>
                      <a:endParaRPr lang="en-US" sz="2400" dirty="0"/>
                    </a:p>
                  </a:txBody>
                  <a:tcPr/>
                </a:tc>
                <a:tc>
                  <a:txBody>
                    <a:bodyPr/>
                    <a:lstStyle/>
                    <a:p>
                      <a:r>
                        <a:rPr lang="en-US" sz="2400" dirty="0" err="1" smtClean="0">
                          <a:latin typeface="Courier New" pitchFamily="49" charset="0"/>
                          <a:cs typeface="Courier New" pitchFamily="49" charset="0"/>
                        </a:rPr>
                        <a:t>sra</a:t>
                      </a:r>
                      <a:r>
                        <a:rPr lang="en-US" sz="2400" dirty="0" smtClean="0">
                          <a:latin typeface="Courier New" pitchFamily="49" charset="0"/>
                          <a:cs typeface="Courier New" pitchFamily="49" charset="0"/>
                        </a:rPr>
                        <a:t>  $s1,$s2,3</a:t>
                      </a:r>
                    </a:p>
                  </a:txBody>
                  <a:tcPr/>
                </a:tc>
              </a:tr>
              <a:tr h="370840">
                <a:tc>
                  <a:txBody>
                    <a:bodyPr/>
                    <a:lstStyle/>
                    <a:p>
                      <a:r>
                        <a:rPr lang="en-US" sz="2400" dirty="0" smtClean="0"/>
                        <a:t>Shift Right Arithmetic Variable</a:t>
                      </a:r>
                      <a:endParaRPr lang="en-US" sz="2400" dirty="0"/>
                    </a:p>
                  </a:txBody>
                  <a:tcPr/>
                </a:tc>
                <a:tc>
                  <a:txBody>
                    <a:bodyPr/>
                    <a:lstStyle/>
                    <a:p>
                      <a:r>
                        <a:rPr lang="en-US" sz="2400" dirty="0" err="1" smtClean="0">
                          <a:latin typeface="Courier New" pitchFamily="49" charset="0"/>
                          <a:cs typeface="Courier New" pitchFamily="49" charset="0"/>
                        </a:rPr>
                        <a:t>srav</a:t>
                      </a:r>
                      <a:r>
                        <a:rPr lang="en-US" sz="2400" dirty="0" smtClean="0">
                          <a:latin typeface="Courier New" pitchFamily="49" charset="0"/>
                          <a:cs typeface="Courier New" pitchFamily="49" charset="0"/>
                        </a:rPr>
                        <a:t> $s1,$s2,$s3</a:t>
                      </a:r>
                      <a:endParaRPr lang="en-US" sz="2400" dirty="0">
                        <a:latin typeface="Courier New" pitchFamily="49" charset="0"/>
                        <a:cs typeface="Courier New" pitchFamily="49" charset="0"/>
                      </a:endParaRPr>
                    </a:p>
                  </a:txBody>
                  <a:tcPr/>
                </a:tc>
              </a:tr>
            </a:tbl>
          </a:graphicData>
        </a:graphic>
      </p:graphicFrame>
      <p:sp>
        <p:nvSpPr>
          <p:cNvPr id="8" name="TextBox 7"/>
          <p:cNvSpPr txBox="1"/>
          <p:nvPr/>
        </p:nvSpPr>
        <p:spPr>
          <a:xfrm>
            <a:off x="457200" y="5029200"/>
            <a:ext cx="8229600" cy="707886"/>
          </a:xfrm>
          <a:prstGeom prst="rect">
            <a:avLst/>
          </a:prstGeom>
          <a:noFill/>
        </p:spPr>
        <p:txBody>
          <a:bodyPr wrap="square" rtlCol="0">
            <a:spAutoFit/>
          </a:bodyPr>
          <a:lstStyle/>
          <a:p>
            <a:pPr>
              <a:buFont typeface="Arial" pitchFamily="34" charset="0"/>
              <a:buChar char="•"/>
            </a:pPr>
            <a:r>
              <a:rPr lang="en-US" sz="2000" dirty="0" smtClean="0"/>
              <a:t>  When using immediate, only values 0-31 are accepted</a:t>
            </a:r>
          </a:p>
          <a:p>
            <a:pPr>
              <a:buFont typeface="Arial" pitchFamily="34" charset="0"/>
              <a:buChar char="•"/>
            </a:pPr>
            <a:r>
              <a:rPr lang="en-US" sz="2000" dirty="0" smtClean="0"/>
              <a:t>  When using variable, only lowest 5 bits are used (read as unsigned)</a:t>
            </a:r>
            <a:endParaRPr lang="en-US"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47" y="178130"/>
            <a:ext cx="8229600" cy="4334493"/>
          </a:xfrm>
        </p:spPr>
        <p:txBody>
          <a:bodyPr>
            <a:normAutofit/>
          </a:bodyPr>
          <a:lstStyle/>
          <a:p>
            <a:r>
              <a:rPr lang="en-US" dirty="0" smtClean="0"/>
              <a:t>Machine Code</a:t>
            </a:r>
            <a:br>
              <a:rPr lang="en-US" dirty="0" smtClean="0"/>
            </a:br>
            <a:r>
              <a:rPr lang="en-US" dirty="0">
                <a:solidFill>
                  <a:schemeClr val="accent1"/>
                </a:solidFill>
              </a:rPr>
              <a:t>Instructions </a:t>
            </a:r>
            <a:r>
              <a:rPr lang="en-US" dirty="0" smtClean="0">
                <a:solidFill>
                  <a:schemeClr val="accent1"/>
                </a:solidFill>
              </a:rPr>
              <a:t>in Binary bits</a:t>
            </a:r>
            <a:br>
              <a:rPr lang="en-US" dirty="0" smtClean="0">
                <a:solidFill>
                  <a:schemeClr val="accent1"/>
                </a:solidFill>
              </a:rPr>
            </a:br>
            <a:r>
              <a:rPr lang="en-US" dirty="0" smtClean="0">
                <a:solidFill>
                  <a:schemeClr val="accent1"/>
                </a:solidFill>
              </a:rPr>
              <a:t>Instructions in Numbers</a:t>
            </a:r>
            <a:br>
              <a:rPr lang="en-US" dirty="0" smtClean="0">
                <a:solidFill>
                  <a:schemeClr val="accent1"/>
                </a:solidFill>
              </a:rPr>
            </a:br>
            <a:r>
              <a:rPr lang="en-US" dirty="0" smtClean="0">
                <a:solidFill>
                  <a:schemeClr val="accent1"/>
                </a:solidFill>
              </a:rPr>
              <a:t>32 bits in binary</a:t>
            </a:r>
            <a:br>
              <a:rPr lang="en-US" dirty="0" smtClean="0">
                <a:solidFill>
                  <a:schemeClr val="accent1"/>
                </a:solidFill>
              </a:rPr>
            </a:br>
            <a:r>
              <a:rPr lang="en-US" dirty="0" smtClean="0">
                <a:solidFill>
                  <a:schemeClr val="accent1"/>
                </a:solidFill>
              </a:rPr>
              <a:t>8-digits in </a:t>
            </a:r>
            <a:r>
              <a:rPr lang="en-US" dirty="0" err="1" smtClean="0">
                <a:solidFill>
                  <a:schemeClr val="accent1"/>
                </a:solidFill>
              </a:rPr>
              <a:t>hexcode</a:t>
            </a:r>
            <a:r>
              <a:rPr lang="en-US" dirty="0" smtClean="0">
                <a:solidFill>
                  <a:schemeClr val="accent1"/>
                </a:solidFill>
              </a:rPr>
              <a:t> </a:t>
            </a:r>
            <a:br>
              <a:rPr lang="en-US" dirty="0" smtClean="0">
                <a:solidFill>
                  <a:schemeClr val="accent1"/>
                </a:solidFill>
              </a:rPr>
            </a:br>
            <a:r>
              <a:rPr lang="en-US" dirty="0" smtClean="0"/>
              <a:t>0x12A6012C</a:t>
            </a:r>
            <a:endParaRPr lang="en-US" dirty="0"/>
          </a:p>
        </p:txBody>
      </p:sp>
      <p:pic>
        <p:nvPicPr>
          <p:cNvPr id="3" name="Picture 2"/>
          <p:cNvPicPr>
            <a:picLocks noChangeAspect="1"/>
          </p:cNvPicPr>
          <p:nvPr/>
        </p:nvPicPr>
        <p:blipFill>
          <a:blip r:embed="rId2"/>
          <a:stretch>
            <a:fillRect/>
          </a:stretch>
        </p:blipFill>
        <p:spPr>
          <a:xfrm>
            <a:off x="17823" y="4364923"/>
            <a:ext cx="8870847" cy="2178380"/>
          </a:xfrm>
          <a:prstGeom prst="rect">
            <a:avLst/>
          </a:prstGeom>
        </p:spPr>
      </p:pic>
    </p:spTree>
    <p:extLst>
      <p:ext uri="{BB962C8B-B14F-4D97-AF65-F5344CB8AC3E}">
        <p14:creationId xmlns:p14="http://schemas.microsoft.com/office/powerpoint/2010/main" val="3275053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394" name="Rectangle 2"/>
          <p:cNvSpPr>
            <a:spLocks noGrp="1" noChangeArrowheads="1"/>
          </p:cNvSpPr>
          <p:nvPr>
            <p:ph type="title"/>
          </p:nvPr>
        </p:nvSpPr>
        <p:spPr>
          <a:xfrm>
            <a:off x="457200" y="274638"/>
            <a:ext cx="8229600" cy="485383"/>
          </a:xfrm>
        </p:spPr>
        <p:txBody>
          <a:bodyPr>
            <a:normAutofit fontScale="90000"/>
          </a:bodyPr>
          <a:lstStyle/>
          <a:p>
            <a:r>
              <a:rPr lang="en-US" dirty="0" smtClean="0">
                <a:solidFill>
                  <a:schemeClr val="accent1"/>
                </a:solidFill>
              </a:rPr>
              <a:t>Instruction Formats</a:t>
            </a:r>
            <a:endParaRPr lang="en-US" dirty="0">
              <a:solidFill>
                <a:schemeClr val="accent1"/>
              </a:solidFill>
            </a:endParaRPr>
          </a:p>
        </p:txBody>
      </p:sp>
      <p:sp>
        <p:nvSpPr>
          <p:cNvPr id="2107395" name="Rectangle 3"/>
          <p:cNvSpPr>
            <a:spLocks noGrp="1" noChangeArrowheads="1"/>
          </p:cNvSpPr>
          <p:nvPr>
            <p:ph type="body" idx="1"/>
          </p:nvPr>
        </p:nvSpPr>
        <p:spPr>
          <a:xfrm>
            <a:off x="457200" y="853456"/>
            <a:ext cx="8229600" cy="1877869"/>
          </a:xfrm>
        </p:spPr>
        <p:txBody>
          <a:bodyPr>
            <a:normAutofit fontScale="92500" lnSpcReduction="20000"/>
          </a:bodyPr>
          <a:lstStyle/>
          <a:p>
            <a:r>
              <a:rPr lang="en-US" dirty="0" smtClean="0">
                <a:solidFill>
                  <a:srgbClr val="FF0000"/>
                </a:solidFill>
              </a:rPr>
              <a:t>I-Format:</a:t>
            </a:r>
            <a:r>
              <a:rPr lang="en-US" dirty="0" smtClean="0"/>
              <a:t>  instructions with </a:t>
            </a:r>
            <a:r>
              <a:rPr lang="en-US" dirty="0" err="1" smtClean="0"/>
              <a:t>immediates</a:t>
            </a:r>
            <a:r>
              <a:rPr lang="en-US" dirty="0" smtClean="0"/>
              <a:t>, </a:t>
            </a:r>
            <a:r>
              <a:rPr lang="en-US" dirty="0" err="1" smtClean="0">
                <a:latin typeface="Courier New"/>
                <a:cs typeface="Courier New"/>
              </a:rPr>
              <a:t>lw</a:t>
            </a:r>
            <a:r>
              <a:rPr lang="en-US" dirty="0" smtClean="0"/>
              <a:t>/</a:t>
            </a:r>
            <a:r>
              <a:rPr lang="en-US" dirty="0" err="1" smtClean="0">
                <a:latin typeface="Courier New"/>
                <a:cs typeface="Courier New"/>
              </a:rPr>
              <a:t>sw</a:t>
            </a:r>
            <a:r>
              <a:rPr lang="en-US" dirty="0" smtClean="0"/>
              <a:t> (offset is immediate), and </a:t>
            </a:r>
            <a:r>
              <a:rPr lang="en-US" dirty="0" err="1" smtClean="0">
                <a:latin typeface="Courier New" pitchFamily="49" charset="0"/>
                <a:cs typeface="Courier New" pitchFamily="49" charset="0"/>
              </a:rPr>
              <a:t>beq</a:t>
            </a:r>
            <a:r>
              <a:rPr lang="en-US" dirty="0" smtClean="0"/>
              <a:t>/</a:t>
            </a:r>
            <a:r>
              <a:rPr lang="en-US" dirty="0" err="1" smtClean="0">
                <a:latin typeface="Courier New" pitchFamily="49" charset="0"/>
                <a:cs typeface="Courier New" pitchFamily="49" charset="0"/>
              </a:rPr>
              <a:t>bne</a:t>
            </a:r>
            <a:endParaRPr lang="en-US" dirty="0" smtClean="0">
              <a:latin typeface="Courier New" pitchFamily="49" charset="0"/>
              <a:cs typeface="Courier New" pitchFamily="49" charset="0"/>
            </a:endParaRPr>
          </a:p>
          <a:p>
            <a:r>
              <a:rPr lang="en-US" dirty="0" smtClean="0">
                <a:solidFill>
                  <a:srgbClr val="FF0000"/>
                </a:solidFill>
              </a:rPr>
              <a:t>J-Format</a:t>
            </a:r>
            <a:r>
              <a:rPr lang="en-US" dirty="0" smtClean="0">
                <a:solidFill>
                  <a:srgbClr val="FF0000"/>
                </a:solidFill>
              </a:rPr>
              <a:t>:</a:t>
            </a:r>
            <a:r>
              <a:rPr lang="en-US" dirty="0" smtClean="0"/>
              <a:t>  </a:t>
            </a:r>
            <a:r>
              <a:rPr lang="en-US" dirty="0" smtClean="0">
                <a:latin typeface="Courier New"/>
                <a:cs typeface="Courier New"/>
              </a:rPr>
              <a:t>j</a:t>
            </a:r>
            <a:r>
              <a:rPr lang="en-US" dirty="0" smtClean="0"/>
              <a:t> and </a:t>
            </a:r>
            <a:r>
              <a:rPr lang="en-US" dirty="0" err="1" smtClean="0">
                <a:latin typeface="Courier New"/>
                <a:cs typeface="Courier New"/>
              </a:rPr>
              <a:t>jal</a:t>
            </a:r>
            <a:r>
              <a:rPr lang="en-US" dirty="0" smtClean="0"/>
              <a:t> </a:t>
            </a:r>
          </a:p>
          <a:p>
            <a:r>
              <a:rPr lang="en-US" dirty="0" smtClean="0">
                <a:solidFill>
                  <a:srgbClr val="FF0000"/>
                </a:solidFill>
              </a:rPr>
              <a:t>R-Format</a:t>
            </a:r>
            <a:r>
              <a:rPr lang="en-US" dirty="0" smtClean="0">
                <a:solidFill>
                  <a:srgbClr val="FF0000"/>
                </a:solidFill>
              </a:rPr>
              <a:t>:</a:t>
            </a:r>
            <a:r>
              <a:rPr lang="en-US" dirty="0" smtClean="0"/>
              <a:t>  all other instructions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67</a:t>
            </a:fld>
            <a:endParaRPr lang="en-US"/>
          </a:p>
        </p:txBody>
      </p:sp>
      <p:pic>
        <p:nvPicPr>
          <p:cNvPr id="2" name="Picture 1"/>
          <p:cNvPicPr>
            <a:picLocks noChangeAspect="1"/>
          </p:cNvPicPr>
          <p:nvPr/>
        </p:nvPicPr>
        <p:blipFill>
          <a:blip r:embed="rId3"/>
          <a:stretch>
            <a:fillRect/>
          </a:stretch>
        </p:blipFill>
        <p:spPr>
          <a:xfrm>
            <a:off x="895907" y="2598585"/>
            <a:ext cx="6981825" cy="1714500"/>
          </a:xfrm>
          <a:prstGeom prst="rect">
            <a:avLst/>
          </a:prstGeom>
        </p:spPr>
      </p:pic>
      <p:sp>
        <p:nvSpPr>
          <p:cNvPr id="3" name="Rectangle 2"/>
          <p:cNvSpPr/>
          <p:nvPr/>
        </p:nvSpPr>
        <p:spPr>
          <a:xfrm>
            <a:off x="1330036" y="4180344"/>
            <a:ext cx="7540832" cy="2677656"/>
          </a:xfrm>
          <a:prstGeom prst="rect">
            <a:avLst/>
          </a:prstGeom>
        </p:spPr>
        <p:txBody>
          <a:bodyPr wrap="square">
            <a:spAutoFit/>
          </a:bodyPr>
          <a:lstStyle/>
          <a:p>
            <a:r>
              <a:rPr lang="en-US" altLang="en-US" sz="2400" dirty="0"/>
              <a:t>Instruction fields</a:t>
            </a:r>
          </a:p>
          <a:p>
            <a:pPr lvl="1"/>
            <a:r>
              <a:rPr lang="en-US" altLang="en-US" sz="2400" dirty="0"/>
              <a:t>op: operation code (</a:t>
            </a:r>
            <a:r>
              <a:rPr lang="en-US" altLang="en-US" sz="2400" dirty="0" err="1"/>
              <a:t>opcode</a:t>
            </a:r>
            <a:r>
              <a:rPr lang="en-US" altLang="en-US" sz="2400" dirty="0"/>
              <a:t>)</a:t>
            </a:r>
          </a:p>
          <a:p>
            <a:pPr lvl="1"/>
            <a:r>
              <a:rPr lang="en-US" altLang="en-US" sz="2400" dirty="0" err="1" smtClean="0"/>
              <a:t>Rs</a:t>
            </a:r>
            <a:r>
              <a:rPr lang="en-US" altLang="en-US" sz="2400" dirty="0"/>
              <a:t>: first source register number</a:t>
            </a:r>
          </a:p>
          <a:p>
            <a:pPr lvl="1"/>
            <a:r>
              <a:rPr lang="en-US" altLang="en-US" sz="2400" dirty="0" err="1" smtClean="0"/>
              <a:t>Rt</a:t>
            </a:r>
            <a:r>
              <a:rPr lang="en-US" altLang="en-US" sz="2400" dirty="0"/>
              <a:t>: second source register number</a:t>
            </a:r>
          </a:p>
          <a:p>
            <a:pPr lvl="1"/>
            <a:r>
              <a:rPr lang="en-US" altLang="en-US" sz="2400" dirty="0" smtClean="0"/>
              <a:t>Rd</a:t>
            </a:r>
            <a:r>
              <a:rPr lang="en-US" altLang="en-US" sz="2400" dirty="0"/>
              <a:t>: destination register number</a:t>
            </a:r>
          </a:p>
          <a:p>
            <a:pPr lvl="1"/>
            <a:r>
              <a:rPr lang="en-US" altLang="en-US" sz="2400" dirty="0" smtClean="0"/>
              <a:t>Shift: </a:t>
            </a:r>
            <a:r>
              <a:rPr lang="en-US" altLang="en-US" sz="2400" dirty="0"/>
              <a:t>shift amount (00000 for now)</a:t>
            </a:r>
          </a:p>
          <a:p>
            <a:pPr lvl="1"/>
            <a:r>
              <a:rPr lang="en-US" altLang="en-US" sz="2400" dirty="0" smtClean="0"/>
              <a:t>Function: </a:t>
            </a:r>
            <a:r>
              <a:rPr lang="en-US" altLang="en-US" sz="2400" dirty="0"/>
              <a:t>function code (extends </a:t>
            </a:r>
            <a:r>
              <a:rPr lang="en-US" altLang="en-US" sz="2400" dirty="0" err="1"/>
              <a:t>opcode</a:t>
            </a:r>
            <a:r>
              <a:rPr lang="en-US" altLang="en-US" sz="2400" dirty="0"/>
              <a:t>)</a:t>
            </a:r>
            <a:endParaRPr lang="en-AU" altLang="en-US" sz="2400" dirty="0"/>
          </a:p>
        </p:txBody>
      </p:sp>
    </p:spTree>
    <p:extLst>
      <p:ext uri="{BB962C8B-B14F-4D97-AF65-F5344CB8AC3E}">
        <p14:creationId xmlns:p14="http://schemas.microsoft.com/office/powerpoint/2010/main" val="289205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4136"/>
          </a:xfrm>
        </p:spPr>
        <p:txBody>
          <a:bodyPr>
            <a:normAutofit fontScale="90000"/>
          </a:bodyPr>
          <a:lstStyle/>
          <a:p>
            <a:r>
              <a:rPr lang="en-US" dirty="0" smtClean="0">
                <a:solidFill>
                  <a:schemeClr val="accent1"/>
                </a:solidFill>
              </a:rPr>
              <a:t>Instructions as Numbers</a:t>
            </a:r>
            <a:endParaRPr lang="en-US" dirty="0">
              <a:solidFill>
                <a:schemeClr val="accent1"/>
              </a:solidFill>
            </a:endParaRPr>
          </a:p>
        </p:txBody>
      </p:sp>
      <p:sp>
        <p:nvSpPr>
          <p:cNvPr id="2105347" name="Rectangle 3"/>
          <p:cNvSpPr>
            <a:spLocks noGrp="1" noChangeArrowheads="1"/>
          </p:cNvSpPr>
          <p:nvPr>
            <p:ph idx="1"/>
          </p:nvPr>
        </p:nvSpPr>
        <p:spPr>
          <a:xfrm>
            <a:off x="201881" y="840178"/>
            <a:ext cx="8752113" cy="4610596"/>
          </a:xfrm>
        </p:spPr>
        <p:txBody>
          <a:bodyPr>
            <a:normAutofit lnSpcReduction="10000"/>
          </a:bodyPr>
          <a:lstStyle/>
          <a:p>
            <a:r>
              <a:rPr lang="en-US" dirty="0" smtClean="0"/>
              <a:t>Divide the 32 bits of an instruction into “</a:t>
            </a:r>
            <a:r>
              <a:rPr lang="en-US" dirty="0" smtClean="0">
                <a:solidFill>
                  <a:srgbClr val="FF0000"/>
                </a:solidFill>
              </a:rPr>
              <a:t>fields</a:t>
            </a:r>
            <a:r>
              <a:rPr lang="en-US" dirty="0" smtClean="0"/>
              <a:t>”</a:t>
            </a:r>
          </a:p>
          <a:p>
            <a:pPr lvl="1"/>
            <a:r>
              <a:rPr lang="en-US" dirty="0" smtClean="0"/>
              <a:t>Each field tells the processor something about the instruction</a:t>
            </a:r>
          </a:p>
          <a:p>
            <a:pPr lvl="1"/>
            <a:r>
              <a:rPr lang="en-US" dirty="0" smtClean="0"/>
              <a:t>Could use different fields for every instruction, but regularity leads to simplicity</a:t>
            </a:r>
          </a:p>
          <a:p>
            <a:r>
              <a:rPr lang="en-US" dirty="0" smtClean="0"/>
              <a:t>Define 3 types of </a:t>
            </a:r>
            <a:r>
              <a:rPr lang="en-US" i="1" dirty="0" smtClean="0">
                <a:solidFill>
                  <a:srgbClr val="FF0000"/>
                </a:solidFill>
              </a:rPr>
              <a:t>instruction </a:t>
            </a:r>
            <a:r>
              <a:rPr lang="en-US" i="1" dirty="0" smtClean="0">
                <a:solidFill>
                  <a:srgbClr val="FF0000"/>
                </a:solidFill>
              </a:rPr>
              <a:t>formats:</a:t>
            </a:r>
          </a:p>
          <a:p>
            <a:r>
              <a:rPr lang="en-US" dirty="0" smtClean="0"/>
              <a:t>R-Format</a:t>
            </a:r>
            <a:endParaRPr lang="en-US" dirty="0"/>
          </a:p>
          <a:p>
            <a:r>
              <a:rPr lang="en-US" dirty="0" smtClean="0"/>
              <a:t>I-Format</a:t>
            </a:r>
            <a:endParaRPr lang="en-US" dirty="0"/>
          </a:p>
          <a:p>
            <a:r>
              <a:rPr lang="en-US" dirty="0" smtClean="0"/>
              <a:t>J-Format</a:t>
            </a:r>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68</a:t>
            </a:fld>
            <a:endParaRPr lang="en-US"/>
          </a:p>
        </p:txBody>
      </p:sp>
      <p:pic>
        <p:nvPicPr>
          <p:cNvPr id="2" name="Picture 1"/>
          <p:cNvPicPr>
            <a:picLocks noChangeAspect="1"/>
          </p:cNvPicPr>
          <p:nvPr/>
        </p:nvPicPr>
        <p:blipFill>
          <a:blip r:embed="rId3"/>
          <a:stretch>
            <a:fillRect/>
          </a:stretch>
        </p:blipFill>
        <p:spPr>
          <a:xfrm>
            <a:off x="2162175" y="3623458"/>
            <a:ext cx="6981825" cy="1714500"/>
          </a:xfrm>
          <a:prstGeom prst="rect">
            <a:avLst/>
          </a:prstGeom>
        </p:spPr>
      </p:pic>
    </p:spTree>
    <p:extLst>
      <p:ext uri="{BB962C8B-B14F-4D97-AF65-F5344CB8AC3E}">
        <p14:creationId xmlns:p14="http://schemas.microsoft.com/office/powerpoint/2010/main" val="2599917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53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53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53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53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5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394" name="Rectangle 2"/>
          <p:cNvSpPr>
            <a:spLocks noGrp="1" noChangeArrowheads="1"/>
          </p:cNvSpPr>
          <p:nvPr>
            <p:ph type="title"/>
          </p:nvPr>
        </p:nvSpPr>
        <p:spPr>
          <a:xfrm>
            <a:off x="457200" y="274638"/>
            <a:ext cx="8229600" cy="485383"/>
          </a:xfrm>
        </p:spPr>
        <p:txBody>
          <a:bodyPr>
            <a:normAutofit fontScale="90000"/>
          </a:bodyPr>
          <a:lstStyle/>
          <a:p>
            <a:r>
              <a:rPr lang="en-US" dirty="0" smtClean="0">
                <a:solidFill>
                  <a:schemeClr val="accent1"/>
                </a:solidFill>
              </a:rPr>
              <a:t>Instruction Formats</a:t>
            </a:r>
            <a:endParaRPr lang="en-US" dirty="0">
              <a:solidFill>
                <a:schemeClr val="accent1"/>
              </a:solidFill>
            </a:endParaRPr>
          </a:p>
        </p:txBody>
      </p:sp>
      <p:sp>
        <p:nvSpPr>
          <p:cNvPr id="2107395" name="Rectangle 3"/>
          <p:cNvSpPr>
            <a:spLocks noGrp="1" noChangeArrowheads="1"/>
          </p:cNvSpPr>
          <p:nvPr>
            <p:ph type="body" idx="1"/>
          </p:nvPr>
        </p:nvSpPr>
        <p:spPr>
          <a:xfrm>
            <a:off x="457200" y="853456"/>
            <a:ext cx="8229600" cy="1877869"/>
          </a:xfrm>
        </p:spPr>
        <p:txBody>
          <a:bodyPr>
            <a:normAutofit fontScale="92500" lnSpcReduction="20000"/>
          </a:bodyPr>
          <a:lstStyle/>
          <a:p>
            <a:r>
              <a:rPr lang="en-US" dirty="0" smtClean="0">
                <a:solidFill>
                  <a:srgbClr val="FF0000"/>
                </a:solidFill>
              </a:rPr>
              <a:t>I-Format:</a:t>
            </a:r>
            <a:r>
              <a:rPr lang="en-US" dirty="0" smtClean="0"/>
              <a:t>  instructions with </a:t>
            </a:r>
            <a:r>
              <a:rPr lang="en-US" dirty="0" err="1" smtClean="0"/>
              <a:t>immediates</a:t>
            </a:r>
            <a:r>
              <a:rPr lang="en-US" dirty="0" smtClean="0"/>
              <a:t>, </a:t>
            </a:r>
            <a:r>
              <a:rPr lang="en-US" dirty="0" err="1" smtClean="0">
                <a:latin typeface="Courier New"/>
                <a:cs typeface="Courier New"/>
              </a:rPr>
              <a:t>lw</a:t>
            </a:r>
            <a:r>
              <a:rPr lang="en-US" dirty="0" smtClean="0"/>
              <a:t>/</a:t>
            </a:r>
            <a:r>
              <a:rPr lang="en-US" dirty="0" err="1" smtClean="0">
                <a:latin typeface="Courier New"/>
                <a:cs typeface="Courier New"/>
              </a:rPr>
              <a:t>sw</a:t>
            </a:r>
            <a:r>
              <a:rPr lang="en-US" dirty="0" smtClean="0"/>
              <a:t> (offset is immediate), and </a:t>
            </a:r>
            <a:r>
              <a:rPr lang="en-US" dirty="0" err="1" smtClean="0">
                <a:latin typeface="Courier New" pitchFamily="49" charset="0"/>
                <a:cs typeface="Courier New" pitchFamily="49" charset="0"/>
              </a:rPr>
              <a:t>beq</a:t>
            </a:r>
            <a:r>
              <a:rPr lang="en-US" dirty="0" smtClean="0"/>
              <a:t>/</a:t>
            </a:r>
            <a:r>
              <a:rPr lang="en-US" dirty="0" err="1" smtClean="0">
                <a:latin typeface="Courier New" pitchFamily="49" charset="0"/>
                <a:cs typeface="Courier New" pitchFamily="49" charset="0"/>
              </a:rPr>
              <a:t>bne</a:t>
            </a:r>
            <a:endParaRPr lang="en-US" dirty="0" smtClean="0">
              <a:latin typeface="Courier New" pitchFamily="49" charset="0"/>
              <a:cs typeface="Courier New" pitchFamily="49" charset="0"/>
            </a:endParaRPr>
          </a:p>
          <a:p>
            <a:r>
              <a:rPr lang="en-US" dirty="0" smtClean="0">
                <a:solidFill>
                  <a:srgbClr val="FF0000"/>
                </a:solidFill>
              </a:rPr>
              <a:t>J-Format</a:t>
            </a:r>
            <a:r>
              <a:rPr lang="en-US" dirty="0" smtClean="0">
                <a:solidFill>
                  <a:srgbClr val="FF0000"/>
                </a:solidFill>
              </a:rPr>
              <a:t>:</a:t>
            </a:r>
            <a:r>
              <a:rPr lang="en-US" dirty="0" smtClean="0"/>
              <a:t>  </a:t>
            </a:r>
            <a:r>
              <a:rPr lang="en-US" dirty="0" smtClean="0">
                <a:latin typeface="Courier New"/>
                <a:cs typeface="Courier New"/>
              </a:rPr>
              <a:t>j</a:t>
            </a:r>
            <a:r>
              <a:rPr lang="en-US" dirty="0" smtClean="0"/>
              <a:t> and </a:t>
            </a:r>
            <a:r>
              <a:rPr lang="en-US" dirty="0" err="1" smtClean="0">
                <a:latin typeface="Courier New"/>
                <a:cs typeface="Courier New"/>
              </a:rPr>
              <a:t>jal</a:t>
            </a:r>
            <a:r>
              <a:rPr lang="en-US" dirty="0" smtClean="0"/>
              <a:t> </a:t>
            </a:r>
          </a:p>
          <a:p>
            <a:r>
              <a:rPr lang="en-US" dirty="0" smtClean="0">
                <a:solidFill>
                  <a:srgbClr val="FF0000"/>
                </a:solidFill>
              </a:rPr>
              <a:t>R-Format</a:t>
            </a:r>
            <a:r>
              <a:rPr lang="en-US" dirty="0" smtClean="0">
                <a:solidFill>
                  <a:srgbClr val="FF0000"/>
                </a:solidFill>
              </a:rPr>
              <a:t>:</a:t>
            </a:r>
            <a:r>
              <a:rPr lang="en-US" dirty="0" smtClean="0"/>
              <a:t>  all other instructions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69</a:t>
            </a:fld>
            <a:endParaRPr lang="en-US"/>
          </a:p>
        </p:txBody>
      </p:sp>
      <p:pic>
        <p:nvPicPr>
          <p:cNvPr id="2" name="Picture 1"/>
          <p:cNvPicPr>
            <a:picLocks noChangeAspect="1"/>
          </p:cNvPicPr>
          <p:nvPr/>
        </p:nvPicPr>
        <p:blipFill>
          <a:blip r:embed="rId3"/>
          <a:stretch>
            <a:fillRect/>
          </a:stretch>
        </p:blipFill>
        <p:spPr>
          <a:xfrm>
            <a:off x="895907" y="2598585"/>
            <a:ext cx="6981825" cy="1714500"/>
          </a:xfrm>
          <a:prstGeom prst="rect">
            <a:avLst/>
          </a:prstGeom>
        </p:spPr>
      </p:pic>
      <p:sp>
        <p:nvSpPr>
          <p:cNvPr id="3" name="Rectangle 2"/>
          <p:cNvSpPr/>
          <p:nvPr/>
        </p:nvSpPr>
        <p:spPr>
          <a:xfrm>
            <a:off x="1330036" y="4180344"/>
            <a:ext cx="7540832" cy="2677656"/>
          </a:xfrm>
          <a:prstGeom prst="rect">
            <a:avLst/>
          </a:prstGeom>
        </p:spPr>
        <p:txBody>
          <a:bodyPr wrap="square">
            <a:spAutoFit/>
          </a:bodyPr>
          <a:lstStyle/>
          <a:p>
            <a:r>
              <a:rPr lang="en-US" altLang="en-US" sz="2400" dirty="0"/>
              <a:t>Instruction fields</a:t>
            </a:r>
          </a:p>
          <a:p>
            <a:pPr lvl="1"/>
            <a:r>
              <a:rPr lang="en-US" altLang="en-US" sz="2400" dirty="0"/>
              <a:t>op: operation code (</a:t>
            </a:r>
            <a:r>
              <a:rPr lang="en-US" altLang="en-US" sz="2400" dirty="0" err="1"/>
              <a:t>opcode</a:t>
            </a:r>
            <a:r>
              <a:rPr lang="en-US" altLang="en-US" sz="2400" dirty="0"/>
              <a:t>)</a:t>
            </a:r>
          </a:p>
          <a:p>
            <a:pPr lvl="1"/>
            <a:r>
              <a:rPr lang="en-US" altLang="en-US" sz="2400" dirty="0" err="1" smtClean="0"/>
              <a:t>Rs</a:t>
            </a:r>
            <a:r>
              <a:rPr lang="en-US" altLang="en-US" sz="2400" dirty="0"/>
              <a:t>: first source register number</a:t>
            </a:r>
          </a:p>
          <a:p>
            <a:pPr lvl="1"/>
            <a:r>
              <a:rPr lang="en-US" altLang="en-US" sz="2400" dirty="0" err="1" smtClean="0"/>
              <a:t>Rt</a:t>
            </a:r>
            <a:r>
              <a:rPr lang="en-US" altLang="en-US" sz="2400" dirty="0"/>
              <a:t>: second source register number</a:t>
            </a:r>
          </a:p>
          <a:p>
            <a:pPr lvl="1"/>
            <a:r>
              <a:rPr lang="en-US" altLang="en-US" sz="2400" dirty="0" smtClean="0"/>
              <a:t>Rd</a:t>
            </a:r>
            <a:r>
              <a:rPr lang="en-US" altLang="en-US" sz="2400" dirty="0"/>
              <a:t>: destination register number</a:t>
            </a:r>
          </a:p>
          <a:p>
            <a:pPr lvl="1"/>
            <a:r>
              <a:rPr lang="en-US" altLang="en-US" sz="2400" dirty="0" smtClean="0"/>
              <a:t>Shift: </a:t>
            </a:r>
            <a:r>
              <a:rPr lang="en-US" altLang="en-US" sz="2400" dirty="0"/>
              <a:t>shift amount (00000 for now)</a:t>
            </a:r>
          </a:p>
          <a:p>
            <a:pPr lvl="1"/>
            <a:r>
              <a:rPr lang="en-US" altLang="en-US" sz="2400" dirty="0" smtClean="0"/>
              <a:t>Function: </a:t>
            </a:r>
            <a:r>
              <a:rPr lang="en-US" altLang="en-US" sz="2400" dirty="0"/>
              <a:t>function code (extends </a:t>
            </a:r>
            <a:r>
              <a:rPr lang="en-US" altLang="en-US" sz="2400" dirty="0" err="1"/>
              <a:t>opcode</a:t>
            </a:r>
            <a:r>
              <a:rPr lang="en-US" altLang="en-US" sz="2400" dirty="0"/>
              <a:t>)</a:t>
            </a:r>
            <a:endParaRPr lang="en-AU" altLang="en-US" sz="2400" dirty="0"/>
          </a:p>
        </p:txBody>
      </p:sp>
    </p:spTree>
    <p:extLst>
      <p:ext uri="{BB962C8B-B14F-4D97-AF65-F5344CB8AC3E}">
        <p14:creationId xmlns:p14="http://schemas.microsoft.com/office/powerpoint/2010/main" val="1501751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263" y="1156185"/>
            <a:ext cx="7886700" cy="420320"/>
          </a:xfrm>
        </p:spPr>
        <p:txBody>
          <a:bodyPr>
            <a:normAutofit fontScale="90000"/>
          </a:bodyPr>
          <a:lstStyle/>
          <a:p>
            <a:r>
              <a:rPr lang="en-US" dirty="0"/>
              <a:t>Background of RISC</a:t>
            </a:r>
          </a:p>
        </p:txBody>
      </p:sp>
      <p:sp>
        <p:nvSpPr>
          <p:cNvPr id="3" name="Content Placeholder 2"/>
          <p:cNvSpPr>
            <a:spLocks noGrp="1"/>
          </p:cNvSpPr>
          <p:nvPr>
            <p:ph idx="1"/>
          </p:nvPr>
        </p:nvSpPr>
        <p:spPr>
          <a:xfrm>
            <a:off x="200722" y="1952857"/>
            <a:ext cx="8789948" cy="3872261"/>
          </a:xfrm>
        </p:spPr>
        <p:txBody>
          <a:bodyPr>
            <a:normAutofit fontScale="77500" lnSpcReduction="20000"/>
          </a:bodyPr>
          <a:lstStyle/>
          <a:p>
            <a:pPr algn="just"/>
            <a:r>
              <a:rPr lang="en-US" dirty="0"/>
              <a:t>IBM RISC technology originated in 1974 in a project </a:t>
            </a:r>
            <a:r>
              <a:rPr lang="en-US" dirty="0" smtClean="0"/>
              <a:t>to design </a:t>
            </a:r>
            <a:r>
              <a:rPr lang="en-US" dirty="0"/>
              <a:t>a large telephone-switching network capable </a:t>
            </a:r>
            <a:r>
              <a:rPr lang="en-US" dirty="0" smtClean="0"/>
              <a:t>of handing </a:t>
            </a:r>
            <a:r>
              <a:rPr lang="en-US" dirty="0"/>
              <a:t>an average of three hundred calls per second</a:t>
            </a:r>
            <a:r>
              <a:rPr lang="en-US" dirty="0" smtClean="0"/>
              <a:t>. With </a:t>
            </a:r>
            <a:r>
              <a:rPr lang="en-US" dirty="0"/>
              <a:t>an approximate 20 000 </a:t>
            </a:r>
            <a:r>
              <a:rPr lang="en-US" dirty="0" smtClean="0"/>
              <a:t>instructions per </a:t>
            </a:r>
            <a:r>
              <a:rPr lang="en-US" dirty="0"/>
              <a:t>call </a:t>
            </a:r>
            <a:r>
              <a:rPr lang="en-US" dirty="0" smtClean="0"/>
              <a:t>and </a:t>
            </a:r>
            <a:r>
              <a:rPr lang="en-US" dirty="0"/>
              <a:t>Stringent real-time response requirements, </a:t>
            </a:r>
            <a:r>
              <a:rPr lang="en-US" dirty="0" smtClean="0"/>
              <a:t>the performance </a:t>
            </a:r>
            <a:r>
              <a:rPr lang="en-US" dirty="0"/>
              <a:t>target was 12 million instructions </a:t>
            </a:r>
            <a:r>
              <a:rPr lang="en-US" dirty="0" smtClean="0"/>
              <a:t>per second </a:t>
            </a:r>
            <a:r>
              <a:rPr lang="en-US" dirty="0"/>
              <a:t>(MIPS</a:t>
            </a:r>
            <a:r>
              <a:rPr lang="en-US" dirty="0" smtClean="0"/>
              <a:t>). </a:t>
            </a:r>
          </a:p>
          <a:p>
            <a:pPr algn="just"/>
            <a:r>
              <a:rPr lang="en-US" dirty="0" smtClean="0"/>
              <a:t>This </a:t>
            </a:r>
            <a:r>
              <a:rPr lang="en-US" dirty="0"/>
              <a:t>specialized </a:t>
            </a:r>
            <a:r>
              <a:rPr lang="en-US" dirty="0" smtClean="0"/>
              <a:t>application required a </a:t>
            </a:r>
            <a:r>
              <a:rPr lang="en-US" dirty="0"/>
              <a:t>very fast processor, but did not have to </a:t>
            </a:r>
            <a:r>
              <a:rPr lang="en-US" dirty="0" smtClean="0"/>
              <a:t>perform computed </a:t>
            </a:r>
            <a:r>
              <a:rPr lang="en-US" dirty="0"/>
              <a:t>instructions and had little demand </a:t>
            </a:r>
            <a:r>
              <a:rPr lang="en-US" dirty="0" smtClean="0"/>
              <a:t>for floating-point  calculations</a:t>
            </a:r>
            <a:r>
              <a:rPr lang="en-US" dirty="0"/>
              <a:t>. Other than moving </a:t>
            </a:r>
            <a:r>
              <a:rPr lang="en-US" dirty="0" smtClean="0"/>
              <a:t>data between </a:t>
            </a:r>
            <a:r>
              <a:rPr lang="en-US" dirty="0"/>
              <a:t>registers and memory, the machine had to </a:t>
            </a:r>
            <a:r>
              <a:rPr lang="en-US" dirty="0" smtClean="0"/>
              <a:t>be able </a:t>
            </a:r>
            <a:r>
              <a:rPr lang="en-US" dirty="0"/>
              <a:t>to add, combine fields extracted from </a:t>
            </a:r>
            <a:r>
              <a:rPr lang="en-US" dirty="0" smtClean="0"/>
              <a:t>several registers</a:t>
            </a:r>
            <a:r>
              <a:rPr lang="en-US" dirty="0"/>
              <a:t>, perform branches, and carry out </a:t>
            </a:r>
            <a:r>
              <a:rPr lang="en-US" dirty="0" smtClean="0"/>
              <a:t>input/output operations. </a:t>
            </a:r>
            <a:endParaRPr lang="en-US" dirty="0"/>
          </a:p>
        </p:txBody>
      </p:sp>
    </p:spTree>
    <p:extLst>
      <p:ext uri="{BB962C8B-B14F-4D97-AF65-F5344CB8AC3E}">
        <p14:creationId xmlns:p14="http://schemas.microsoft.com/office/powerpoint/2010/main" val="614253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7"/>
          <p:cNvSpPr>
            <a:spLocks noGrp="1" noChangeArrowheads="1"/>
          </p:cNvSpPr>
          <p:nvPr>
            <p:ph type="title"/>
          </p:nvPr>
        </p:nvSpPr>
        <p:spPr>
          <a:xfrm>
            <a:off x="457200" y="274638"/>
            <a:ext cx="8229600" cy="497258"/>
          </a:xfrm>
        </p:spPr>
        <p:txBody>
          <a:bodyPr>
            <a:normAutofit fontScale="90000"/>
          </a:bodyPr>
          <a:lstStyle/>
          <a:p>
            <a:pPr eaLnBrk="1" hangingPunct="1"/>
            <a:r>
              <a:rPr lang="en-US" altLang="en-US" dirty="0" smtClean="0"/>
              <a:t>MIPS R-format Instructions</a:t>
            </a:r>
            <a:endParaRPr lang="en-AU" altLang="en-US" dirty="0" smtClean="0"/>
          </a:p>
        </p:txBody>
      </p:sp>
      <p:sp>
        <p:nvSpPr>
          <p:cNvPr id="47108" name="Rectangle 18"/>
          <p:cNvSpPr>
            <a:spLocks noGrp="1" noChangeArrowheads="1"/>
          </p:cNvSpPr>
          <p:nvPr>
            <p:ph type="body" idx="1"/>
          </p:nvPr>
        </p:nvSpPr>
        <p:spPr>
          <a:xfrm>
            <a:off x="616836" y="1790989"/>
            <a:ext cx="8270875" cy="3960813"/>
          </a:xfrm>
        </p:spPr>
        <p:txBody>
          <a:bodyPr>
            <a:normAutofit/>
          </a:bodyPr>
          <a:lstStyle/>
          <a:p>
            <a:pPr eaLnBrk="1" hangingPunct="1"/>
            <a:r>
              <a:rPr lang="en-US" altLang="en-US" sz="2400" dirty="0" smtClean="0"/>
              <a:t>Instruction fields</a:t>
            </a:r>
          </a:p>
          <a:p>
            <a:pPr lvl="1" eaLnBrk="1" hangingPunct="1"/>
            <a:r>
              <a:rPr lang="en-US" altLang="en-US" sz="2400" dirty="0" smtClean="0"/>
              <a:t>op: operation code (</a:t>
            </a:r>
            <a:r>
              <a:rPr lang="en-US" altLang="en-US" sz="2400" dirty="0" err="1" smtClean="0"/>
              <a:t>opcode</a:t>
            </a:r>
            <a:r>
              <a:rPr lang="en-US" altLang="en-US" sz="2400" dirty="0" smtClean="0"/>
              <a:t>)</a:t>
            </a:r>
          </a:p>
          <a:p>
            <a:pPr lvl="1" eaLnBrk="1" hangingPunct="1"/>
            <a:r>
              <a:rPr lang="en-US" altLang="en-US" sz="2400" dirty="0" err="1" smtClean="0"/>
              <a:t>rs</a:t>
            </a:r>
            <a:r>
              <a:rPr lang="en-US" altLang="en-US" sz="2400" dirty="0" smtClean="0"/>
              <a:t>: first source register number</a:t>
            </a:r>
          </a:p>
          <a:p>
            <a:pPr lvl="1" eaLnBrk="1" hangingPunct="1"/>
            <a:r>
              <a:rPr lang="en-US" altLang="en-US" sz="2400" dirty="0" err="1" smtClean="0"/>
              <a:t>rt</a:t>
            </a:r>
            <a:r>
              <a:rPr lang="en-US" altLang="en-US" sz="2400" dirty="0" smtClean="0"/>
              <a:t>: second source register number</a:t>
            </a:r>
          </a:p>
          <a:p>
            <a:pPr lvl="1" eaLnBrk="1" hangingPunct="1"/>
            <a:r>
              <a:rPr lang="en-US" altLang="en-US" sz="2400" dirty="0" err="1" smtClean="0"/>
              <a:t>rd</a:t>
            </a:r>
            <a:r>
              <a:rPr lang="en-US" altLang="en-US" sz="2400" dirty="0" smtClean="0"/>
              <a:t>: destination register number</a:t>
            </a:r>
          </a:p>
          <a:p>
            <a:pPr lvl="1" eaLnBrk="1" hangingPunct="1"/>
            <a:r>
              <a:rPr lang="en-US" altLang="en-US" sz="2400" dirty="0" err="1" smtClean="0"/>
              <a:t>shamt</a:t>
            </a:r>
            <a:r>
              <a:rPr lang="en-US" altLang="en-US" sz="2400" dirty="0" smtClean="0"/>
              <a:t>: shift amount (00000 for now)</a:t>
            </a:r>
          </a:p>
          <a:p>
            <a:pPr lvl="1" eaLnBrk="1" hangingPunct="1"/>
            <a:r>
              <a:rPr lang="en-US" altLang="en-US" sz="2400" dirty="0" err="1" smtClean="0"/>
              <a:t>funct</a:t>
            </a:r>
            <a:r>
              <a:rPr lang="en-US" altLang="en-US" sz="2400" dirty="0" smtClean="0"/>
              <a:t>: function code (extends </a:t>
            </a:r>
            <a:r>
              <a:rPr lang="en-US" altLang="en-US" sz="2400" dirty="0" err="1" smtClean="0"/>
              <a:t>opcode</a:t>
            </a:r>
            <a:r>
              <a:rPr lang="en-US" altLang="en-US" sz="2400" dirty="0" smtClean="0"/>
              <a:t>)</a:t>
            </a:r>
            <a:endParaRPr lang="en-AU" altLang="en-US" sz="2400" dirty="0" smtClean="0"/>
          </a:p>
        </p:txBody>
      </p:sp>
      <p:grpSp>
        <p:nvGrpSpPr>
          <p:cNvPr id="47109" name="Group 4"/>
          <p:cNvGrpSpPr>
            <a:grpSpLocks/>
          </p:cNvGrpSpPr>
          <p:nvPr/>
        </p:nvGrpSpPr>
        <p:grpSpPr bwMode="auto">
          <a:xfrm>
            <a:off x="1296287" y="997238"/>
            <a:ext cx="6913562" cy="773113"/>
            <a:chOff x="703" y="981"/>
            <a:chExt cx="4355" cy="487"/>
          </a:xfrm>
        </p:grpSpPr>
        <p:sp>
          <p:nvSpPr>
            <p:cNvPr id="47110"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47111"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47112"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47113"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7114"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47115"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47116"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7117"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7118"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19"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20"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21"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pic>
        <p:nvPicPr>
          <p:cNvPr id="2" name="Picture 1"/>
          <p:cNvPicPr>
            <a:picLocks noChangeAspect="1"/>
          </p:cNvPicPr>
          <p:nvPr/>
        </p:nvPicPr>
        <p:blipFill>
          <a:blip r:embed="rId3"/>
          <a:stretch>
            <a:fillRect/>
          </a:stretch>
        </p:blipFill>
        <p:spPr>
          <a:xfrm>
            <a:off x="891474" y="4894552"/>
            <a:ext cx="6981825" cy="1714500"/>
          </a:xfrm>
          <a:prstGeom prst="rect">
            <a:avLst/>
          </a:prstGeom>
        </p:spPr>
      </p:pic>
    </p:spTree>
    <p:extLst>
      <p:ext uri="{BB962C8B-B14F-4D97-AF65-F5344CB8AC3E}">
        <p14:creationId xmlns:p14="http://schemas.microsoft.com/office/powerpoint/2010/main" val="34752631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6"/>
          <p:cNvSpPr>
            <a:spLocks noGrp="1" noChangeArrowheads="1"/>
          </p:cNvSpPr>
          <p:nvPr>
            <p:ph type="title"/>
          </p:nvPr>
        </p:nvSpPr>
        <p:spPr/>
        <p:txBody>
          <a:bodyPr/>
          <a:lstStyle/>
          <a:p>
            <a:pPr eaLnBrk="1" hangingPunct="1"/>
            <a:r>
              <a:rPr lang="en-US" altLang="en-US" smtClean="0"/>
              <a:t>R-format Example</a:t>
            </a:r>
            <a:endParaRPr lang="en-AU" altLang="en-US" smtClean="0"/>
          </a:p>
        </p:txBody>
      </p:sp>
      <p:sp>
        <p:nvSpPr>
          <p:cNvPr id="49156" name="Rectangle 37"/>
          <p:cNvSpPr>
            <a:spLocks noGrp="1" noChangeArrowheads="1"/>
          </p:cNvSpPr>
          <p:nvPr>
            <p:ph type="body" idx="1"/>
          </p:nvPr>
        </p:nvSpPr>
        <p:spPr>
          <a:xfrm>
            <a:off x="684213" y="2492375"/>
            <a:ext cx="8270875" cy="649288"/>
          </a:xfrm>
        </p:spPr>
        <p:txBody>
          <a:bodyPr/>
          <a:lstStyle/>
          <a:p>
            <a:pPr eaLnBrk="1" hangingPunct="1">
              <a:buFont typeface="Wingdings" panose="05000000000000000000" pitchFamily="2" charset="2"/>
              <a:buNone/>
            </a:pPr>
            <a:r>
              <a:rPr lang="en-US" altLang="en-US" smtClean="0">
                <a:latin typeface="Lucida Console" panose="020B0609040504020204" pitchFamily="49" charset="0"/>
              </a:rPr>
              <a:t>	add $t0, $s1, $s2</a:t>
            </a:r>
          </a:p>
        </p:txBody>
      </p:sp>
      <p:sp>
        <p:nvSpPr>
          <p:cNvPr id="49157" name="Text Box 17"/>
          <p:cNvSpPr txBox="1">
            <a:spLocks noChangeArrowheads="1"/>
          </p:cNvSpPr>
          <p:nvPr/>
        </p:nvSpPr>
        <p:spPr bwMode="auto">
          <a:xfrm>
            <a:off x="1331913" y="342900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special</a:t>
            </a:r>
            <a:endParaRPr lang="en-AU" altLang="en-US" sz="2000"/>
          </a:p>
        </p:txBody>
      </p:sp>
      <p:sp>
        <p:nvSpPr>
          <p:cNvPr id="49158" name="Text Box 18"/>
          <p:cNvSpPr txBox="1">
            <a:spLocks noChangeArrowheads="1"/>
          </p:cNvSpPr>
          <p:nvPr/>
        </p:nvSpPr>
        <p:spPr bwMode="auto">
          <a:xfrm>
            <a:off x="26289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$s1</a:t>
            </a:r>
            <a:endParaRPr lang="en-AU" altLang="en-US" sz="2000"/>
          </a:p>
        </p:txBody>
      </p:sp>
      <p:sp>
        <p:nvSpPr>
          <p:cNvPr id="49159" name="Text Box 19"/>
          <p:cNvSpPr txBox="1">
            <a:spLocks noChangeArrowheads="1"/>
          </p:cNvSpPr>
          <p:nvPr/>
        </p:nvSpPr>
        <p:spPr bwMode="auto">
          <a:xfrm>
            <a:off x="37084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$s2</a:t>
            </a:r>
            <a:endParaRPr lang="en-AU" altLang="en-US" sz="2000"/>
          </a:p>
        </p:txBody>
      </p:sp>
      <p:sp>
        <p:nvSpPr>
          <p:cNvPr id="49160" name="Text Box 20"/>
          <p:cNvSpPr txBox="1">
            <a:spLocks noChangeArrowheads="1"/>
          </p:cNvSpPr>
          <p:nvPr/>
        </p:nvSpPr>
        <p:spPr bwMode="auto">
          <a:xfrm>
            <a:off x="47879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$t0</a:t>
            </a:r>
            <a:endParaRPr lang="en-AU" altLang="en-US" sz="2000"/>
          </a:p>
        </p:txBody>
      </p:sp>
      <p:sp>
        <p:nvSpPr>
          <p:cNvPr id="49161" name="Text Box 21"/>
          <p:cNvSpPr txBox="1">
            <a:spLocks noChangeArrowheads="1"/>
          </p:cNvSpPr>
          <p:nvPr/>
        </p:nvSpPr>
        <p:spPr bwMode="auto">
          <a:xfrm>
            <a:off x="5868988"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9162" name="Text Box 22"/>
          <p:cNvSpPr txBox="1">
            <a:spLocks noChangeArrowheads="1"/>
          </p:cNvSpPr>
          <p:nvPr/>
        </p:nvSpPr>
        <p:spPr bwMode="auto">
          <a:xfrm>
            <a:off x="6948488" y="342900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a:t>
            </a:r>
            <a:endParaRPr lang="en-AU" altLang="en-US" sz="2000"/>
          </a:p>
        </p:txBody>
      </p:sp>
      <p:sp>
        <p:nvSpPr>
          <p:cNvPr id="49163" name="Text Box 23"/>
          <p:cNvSpPr txBox="1">
            <a:spLocks noChangeArrowheads="1"/>
          </p:cNvSpPr>
          <p:nvPr/>
        </p:nvSpPr>
        <p:spPr bwMode="auto">
          <a:xfrm>
            <a:off x="1331913" y="40782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9164" name="Text Box 24"/>
          <p:cNvSpPr txBox="1">
            <a:spLocks noChangeArrowheads="1"/>
          </p:cNvSpPr>
          <p:nvPr/>
        </p:nvSpPr>
        <p:spPr bwMode="auto">
          <a:xfrm>
            <a:off x="26289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17</a:t>
            </a:r>
            <a:endParaRPr lang="en-AU" altLang="en-US" sz="2000"/>
          </a:p>
        </p:txBody>
      </p:sp>
      <p:sp>
        <p:nvSpPr>
          <p:cNvPr id="49165" name="Text Box 25"/>
          <p:cNvSpPr txBox="1">
            <a:spLocks noChangeArrowheads="1"/>
          </p:cNvSpPr>
          <p:nvPr/>
        </p:nvSpPr>
        <p:spPr bwMode="auto">
          <a:xfrm>
            <a:off x="37084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18</a:t>
            </a:r>
            <a:endParaRPr lang="en-AU" altLang="en-US" sz="2000"/>
          </a:p>
        </p:txBody>
      </p:sp>
      <p:sp>
        <p:nvSpPr>
          <p:cNvPr id="49166" name="Text Box 26"/>
          <p:cNvSpPr txBox="1">
            <a:spLocks noChangeArrowheads="1"/>
          </p:cNvSpPr>
          <p:nvPr/>
        </p:nvSpPr>
        <p:spPr bwMode="auto">
          <a:xfrm>
            <a:off x="47879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8</a:t>
            </a:r>
            <a:endParaRPr lang="en-AU" altLang="en-US" sz="2000"/>
          </a:p>
        </p:txBody>
      </p:sp>
      <p:sp>
        <p:nvSpPr>
          <p:cNvPr id="49167" name="Text Box 27"/>
          <p:cNvSpPr txBox="1">
            <a:spLocks noChangeArrowheads="1"/>
          </p:cNvSpPr>
          <p:nvPr/>
        </p:nvSpPr>
        <p:spPr bwMode="auto">
          <a:xfrm>
            <a:off x="5868988"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9168" name="Text Box 28"/>
          <p:cNvSpPr txBox="1">
            <a:spLocks noChangeArrowheads="1"/>
          </p:cNvSpPr>
          <p:nvPr/>
        </p:nvSpPr>
        <p:spPr bwMode="auto">
          <a:xfrm>
            <a:off x="6948488" y="40782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32</a:t>
            </a:r>
            <a:endParaRPr lang="en-AU" altLang="en-US" sz="2000"/>
          </a:p>
        </p:txBody>
      </p:sp>
      <p:sp>
        <p:nvSpPr>
          <p:cNvPr id="49169" name="Text Box 29"/>
          <p:cNvSpPr txBox="1">
            <a:spLocks noChangeArrowheads="1"/>
          </p:cNvSpPr>
          <p:nvPr/>
        </p:nvSpPr>
        <p:spPr bwMode="auto">
          <a:xfrm>
            <a:off x="1331913" y="47259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000000</a:t>
            </a:r>
            <a:endParaRPr lang="en-AU" altLang="en-US" sz="2000"/>
          </a:p>
        </p:txBody>
      </p:sp>
      <p:sp>
        <p:nvSpPr>
          <p:cNvPr id="49170" name="Text Box 30"/>
          <p:cNvSpPr txBox="1">
            <a:spLocks noChangeArrowheads="1"/>
          </p:cNvSpPr>
          <p:nvPr/>
        </p:nvSpPr>
        <p:spPr bwMode="auto">
          <a:xfrm>
            <a:off x="26289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10001</a:t>
            </a:r>
            <a:endParaRPr lang="en-AU" altLang="en-US" sz="2000"/>
          </a:p>
        </p:txBody>
      </p:sp>
      <p:sp>
        <p:nvSpPr>
          <p:cNvPr id="49171" name="Text Box 31"/>
          <p:cNvSpPr txBox="1">
            <a:spLocks noChangeArrowheads="1"/>
          </p:cNvSpPr>
          <p:nvPr/>
        </p:nvSpPr>
        <p:spPr bwMode="auto">
          <a:xfrm>
            <a:off x="37084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10010</a:t>
            </a:r>
            <a:endParaRPr lang="en-AU" altLang="en-US" sz="2000"/>
          </a:p>
        </p:txBody>
      </p:sp>
      <p:sp>
        <p:nvSpPr>
          <p:cNvPr id="49172" name="Text Box 32"/>
          <p:cNvSpPr txBox="1">
            <a:spLocks noChangeArrowheads="1"/>
          </p:cNvSpPr>
          <p:nvPr/>
        </p:nvSpPr>
        <p:spPr bwMode="auto">
          <a:xfrm>
            <a:off x="47879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01000</a:t>
            </a:r>
            <a:endParaRPr lang="en-AU" altLang="en-US" sz="2000"/>
          </a:p>
        </p:txBody>
      </p:sp>
      <p:sp>
        <p:nvSpPr>
          <p:cNvPr id="49173" name="Text Box 33"/>
          <p:cNvSpPr txBox="1">
            <a:spLocks noChangeArrowheads="1"/>
          </p:cNvSpPr>
          <p:nvPr/>
        </p:nvSpPr>
        <p:spPr bwMode="auto">
          <a:xfrm>
            <a:off x="5868988"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a:t>
            </a:r>
            <a:endParaRPr lang="en-AU" altLang="en-US" sz="2000"/>
          </a:p>
        </p:txBody>
      </p:sp>
      <p:sp>
        <p:nvSpPr>
          <p:cNvPr id="49174" name="Text Box 34"/>
          <p:cNvSpPr txBox="1">
            <a:spLocks noChangeArrowheads="1"/>
          </p:cNvSpPr>
          <p:nvPr/>
        </p:nvSpPr>
        <p:spPr bwMode="auto">
          <a:xfrm>
            <a:off x="6948488" y="47259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100000</a:t>
            </a:r>
            <a:endParaRPr lang="en-AU" altLang="en-US" sz="2000"/>
          </a:p>
        </p:txBody>
      </p:sp>
      <p:sp>
        <p:nvSpPr>
          <p:cNvPr id="49175" name="Rectangle 35"/>
          <p:cNvSpPr>
            <a:spLocks noChangeArrowheads="1"/>
          </p:cNvSpPr>
          <p:nvPr/>
        </p:nvSpPr>
        <p:spPr bwMode="auto">
          <a:xfrm>
            <a:off x="684213" y="5516563"/>
            <a:ext cx="8140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dirty="0"/>
              <a:t>00000010001100100100000000100000</a:t>
            </a:r>
            <a:r>
              <a:rPr lang="en-US" altLang="en-US" sz="2400" baseline="-25000" dirty="0"/>
              <a:t>2</a:t>
            </a:r>
            <a:r>
              <a:rPr lang="en-US" altLang="en-US" sz="2400" dirty="0"/>
              <a:t> = </a:t>
            </a:r>
            <a:r>
              <a:rPr lang="en-US" altLang="en-US" sz="2400" dirty="0" smtClean="0"/>
              <a:t>0x02324020</a:t>
            </a:r>
            <a:endParaRPr lang="en-AU" altLang="en-US" sz="2400" dirty="0"/>
          </a:p>
        </p:txBody>
      </p:sp>
      <p:grpSp>
        <p:nvGrpSpPr>
          <p:cNvPr id="49176" name="Group 38"/>
          <p:cNvGrpSpPr>
            <a:grpSpLocks/>
          </p:cNvGrpSpPr>
          <p:nvPr/>
        </p:nvGrpSpPr>
        <p:grpSpPr bwMode="auto">
          <a:xfrm>
            <a:off x="1331913" y="1412875"/>
            <a:ext cx="6913562" cy="773113"/>
            <a:chOff x="703" y="981"/>
            <a:chExt cx="4355" cy="487"/>
          </a:xfrm>
        </p:grpSpPr>
        <p:sp>
          <p:nvSpPr>
            <p:cNvPr id="49177" name="Text Box 39"/>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49178" name="Text Box 40"/>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49179" name="Text Box 41"/>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49180" name="Text Box 42"/>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9181" name="Text Box 43"/>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49182" name="Text Box 44"/>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49183" name="Text Box 45"/>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9184" name="Text Box 46"/>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9185" name="Text Box 47"/>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86" name="Text Box 48"/>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87" name="Text Box 49"/>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88" name="Text Box 50"/>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extLst>
      <p:ext uri="{BB962C8B-B14F-4D97-AF65-F5344CB8AC3E}">
        <p14:creationId xmlns:p14="http://schemas.microsoft.com/office/powerpoint/2010/main" val="9995680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42" name="Rectangle 2"/>
          <p:cNvSpPr>
            <a:spLocks noGrp="1" noChangeArrowheads="1"/>
          </p:cNvSpPr>
          <p:nvPr>
            <p:ph type="title"/>
          </p:nvPr>
        </p:nvSpPr>
        <p:spPr/>
        <p:txBody>
          <a:bodyPr/>
          <a:lstStyle/>
          <a:p>
            <a:r>
              <a:rPr lang="en-US" dirty="0" smtClean="0">
                <a:solidFill>
                  <a:schemeClr val="accent1"/>
                </a:solidFill>
              </a:rPr>
              <a:t>R-Format Instructions</a:t>
            </a:r>
            <a:endParaRPr lang="en-US" dirty="0">
              <a:solidFill>
                <a:schemeClr val="accent1"/>
              </a:solidFill>
            </a:endParaRPr>
          </a:p>
        </p:txBody>
      </p:sp>
      <p:sp>
        <p:nvSpPr>
          <p:cNvPr id="2109443" name="Rectangle 3"/>
          <p:cNvSpPr>
            <a:spLocks noGrp="1" noChangeArrowheads="1"/>
          </p:cNvSpPr>
          <p:nvPr>
            <p:ph idx="1"/>
          </p:nvPr>
        </p:nvSpPr>
        <p:spPr>
          <a:xfrm>
            <a:off x="457200" y="1600200"/>
            <a:ext cx="8229600" cy="4937760"/>
          </a:xfrm>
        </p:spPr>
        <p:txBody>
          <a:bodyPr>
            <a:normAutofit/>
          </a:bodyPr>
          <a:lstStyle/>
          <a:p>
            <a:r>
              <a:rPr lang="en-US" dirty="0" smtClean="0"/>
              <a:t>Define “</a:t>
            </a:r>
            <a:r>
              <a:rPr lang="en-US" dirty="0" smtClean="0">
                <a:solidFill>
                  <a:srgbClr val="FF0000"/>
                </a:solidFill>
              </a:rPr>
              <a:t>fields</a:t>
            </a:r>
            <a:r>
              <a:rPr lang="en-US" dirty="0" smtClean="0"/>
              <a:t>” of the following number of bits each:  6 + 5 + 5 + 5 + 5 + 6 = 32</a:t>
            </a:r>
          </a:p>
          <a:p>
            <a:pPr>
              <a:buNone/>
            </a:pPr>
            <a:endParaRPr lang="en-US" dirty="0" smtClean="0">
              <a:cs typeface="Corbel"/>
            </a:endParaRPr>
          </a:p>
          <a:p>
            <a:pPr>
              <a:spcBef>
                <a:spcPts val="1800"/>
              </a:spcBef>
            </a:pPr>
            <a:r>
              <a:rPr lang="en-US" dirty="0" smtClean="0">
                <a:cs typeface="Corbel"/>
              </a:rPr>
              <a:t>Each field has a name:</a:t>
            </a:r>
          </a:p>
          <a:p>
            <a:pPr>
              <a:buNone/>
            </a:pPr>
            <a:endParaRPr lang="en-US" sz="2800" dirty="0" smtClean="0">
              <a:solidFill>
                <a:schemeClr val="accent2"/>
              </a:solidFill>
              <a:cs typeface="Corbel"/>
            </a:endParaRPr>
          </a:p>
          <a:p>
            <a:pPr>
              <a:spcBef>
                <a:spcPts val="3600"/>
              </a:spcBef>
            </a:pPr>
            <a:r>
              <a:rPr lang="en-US" dirty="0" smtClean="0">
                <a:cs typeface="Corbel"/>
              </a:rPr>
              <a:t>Each field is viewed as its own </a:t>
            </a:r>
            <a:r>
              <a:rPr lang="en-US" u="sng" dirty="0" smtClean="0">
                <a:cs typeface="Corbel"/>
              </a:rPr>
              <a:t>unsigned </a:t>
            </a:r>
            <a:r>
              <a:rPr lang="en-US" u="sng" dirty="0" err="1" smtClean="0">
                <a:cs typeface="Corbel"/>
              </a:rPr>
              <a:t>int</a:t>
            </a:r>
            <a:endParaRPr lang="en-US" u="sng" dirty="0" smtClean="0">
              <a:cs typeface="Corbel"/>
            </a:endParaRPr>
          </a:p>
          <a:p>
            <a:pPr lvl="1"/>
            <a:r>
              <a:rPr lang="en-US" dirty="0" smtClean="0">
                <a:ea typeface="ＭＳ Ｐゴシック" pitchFamily="-65" charset="-128"/>
                <a:cs typeface="Corbel"/>
              </a:rPr>
              <a:t>5-bit fields can represent any number 0-31, </a:t>
            </a:r>
            <a:br>
              <a:rPr lang="en-US" dirty="0" smtClean="0">
                <a:ea typeface="ＭＳ Ｐゴシック" pitchFamily="-65" charset="-128"/>
                <a:cs typeface="Corbel"/>
              </a:rPr>
            </a:br>
            <a:r>
              <a:rPr lang="en-US" dirty="0" smtClean="0">
                <a:ea typeface="ＭＳ Ｐゴシック" pitchFamily="-65" charset="-128"/>
                <a:cs typeface="Corbel"/>
              </a:rPr>
              <a:t>while 6-bit fields can represent any number 0-63</a:t>
            </a:r>
            <a:endParaRPr lang="en-US" sz="3200" dirty="0" smtClean="0">
              <a:cs typeface="Corbel"/>
            </a:endParaRPr>
          </a:p>
          <a:p>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72</a:t>
            </a:fld>
            <a:endParaRPr lang="en-US"/>
          </a:p>
        </p:txBody>
      </p:sp>
      <p:grpSp>
        <p:nvGrpSpPr>
          <p:cNvPr id="53" name="Group 52"/>
          <p:cNvGrpSpPr/>
          <p:nvPr/>
        </p:nvGrpSpPr>
        <p:grpSpPr>
          <a:xfrm>
            <a:off x="351068" y="2468880"/>
            <a:ext cx="8349870" cy="822960"/>
            <a:chOff x="351068" y="2048256"/>
            <a:chExt cx="8349870" cy="822960"/>
          </a:xfrm>
        </p:grpSpPr>
        <p:sp>
          <p:nvSpPr>
            <p:cNvPr id="32" name="TextBox 31"/>
            <p:cNvSpPr txBox="1"/>
            <p:nvPr/>
          </p:nvSpPr>
          <p:spPr>
            <a:xfrm>
              <a:off x="351068" y="2049238"/>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33" name="TextBox 32"/>
            <p:cNvSpPr txBox="1"/>
            <p:nvPr/>
          </p:nvSpPr>
          <p:spPr>
            <a:xfrm>
              <a:off x="8331926" y="2048256"/>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nvGrpSpPr>
            <p:cNvPr id="43" name="Group 42"/>
            <p:cNvGrpSpPr/>
            <p:nvPr/>
          </p:nvGrpSpPr>
          <p:grpSpPr>
            <a:xfrm>
              <a:off x="621792" y="2414016"/>
              <a:ext cx="7900416" cy="457200"/>
              <a:chOff x="457200" y="4572000"/>
              <a:chExt cx="7900416" cy="457200"/>
            </a:xfrm>
          </p:grpSpPr>
          <p:sp>
            <p:nvSpPr>
              <p:cNvPr id="37" name="Rectangle 36"/>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6</a:t>
                </a:r>
                <a:endParaRPr lang="en-US" sz="2800" dirty="0">
                  <a:solidFill>
                    <a:schemeClr val="tx1"/>
                  </a:solidFill>
                  <a:latin typeface="Courier New" pitchFamily="49" charset="0"/>
                  <a:cs typeface="Courier New" pitchFamily="49" charset="0"/>
                </a:endParaRPr>
              </a:p>
            </p:txBody>
          </p:sp>
          <p:sp>
            <p:nvSpPr>
              <p:cNvPr id="38" name="Rectangle 37"/>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6</a:t>
                </a:r>
                <a:endParaRPr lang="en-US" sz="2800" dirty="0">
                  <a:solidFill>
                    <a:schemeClr val="tx1"/>
                  </a:solidFill>
                  <a:latin typeface="Courier New" pitchFamily="49" charset="0"/>
                  <a:cs typeface="Courier New" pitchFamily="49" charset="0"/>
                </a:endParaRPr>
              </a:p>
            </p:txBody>
          </p:sp>
          <p:sp>
            <p:nvSpPr>
              <p:cNvPr id="39" name="Rectangle 38"/>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a:t>
                </a:r>
                <a:endParaRPr lang="en-US" sz="2800" dirty="0">
                  <a:solidFill>
                    <a:schemeClr val="tx1"/>
                  </a:solidFill>
                  <a:latin typeface="Courier New" pitchFamily="49" charset="0"/>
                  <a:cs typeface="Courier New" pitchFamily="49" charset="0"/>
                </a:endParaRPr>
              </a:p>
            </p:txBody>
          </p:sp>
          <p:sp>
            <p:nvSpPr>
              <p:cNvPr id="40" name="Rectangle 39"/>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a:t>
                </a:r>
                <a:endParaRPr lang="en-US" sz="2800" dirty="0">
                  <a:solidFill>
                    <a:schemeClr val="tx1"/>
                  </a:solidFill>
                  <a:latin typeface="Courier New" pitchFamily="49" charset="0"/>
                  <a:cs typeface="Courier New" pitchFamily="49" charset="0"/>
                </a:endParaRPr>
              </a:p>
            </p:txBody>
          </p:sp>
          <p:sp>
            <p:nvSpPr>
              <p:cNvPr id="41" name="Rectangle 40"/>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a:t>
                </a:r>
                <a:endParaRPr lang="en-US" sz="2800" dirty="0">
                  <a:solidFill>
                    <a:schemeClr val="tx1"/>
                  </a:solidFill>
                  <a:latin typeface="Courier New" pitchFamily="49" charset="0"/>
                  <a:cs typeface="Courier New" pitchFamily="49" charset="0"/>
                </a:endParaRPr>
              </a:p>
            </p:txBody>
          </p:sp>
          <p:sp>
            <p:nvSpPr>
              <p:cNvPr id="42" name="Rectangle 41"/>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a:t>
                </a:r>
                <a:endParaRPr lang="en-US" sz="2800" dirty="0">
                  <a:solidFill>
                    <a:schemeClr val="tx1"/>
                  </a:solidFill>
                  <a:latin typeface="Courier New" pitchFamily="49" charset="0"/>
                  <a:cs typeface="Courier New" pitchFamily="49" charset="0"/>
                </a:endParaRPr>
              </a:p>
            </p:txBody>
          </p:sp>
        </p:grpSp>
      </p:grpSp>
      <p:grpSp>
        <p:nvGrpSpPr>
          <p:cNvPr id="54" name="Group 53"/>
          <p:cNvGrpSpPr/>
          <p:nvPr/>
        </p:nvGrpSpPr>
        <p:grpSpPr>
          <a:xfrm>
            <a:off x="351069" y="3749040"/>
            <a:ext cx="8349870" cy="822960"/>
            <a:chOff x="351069" y="3383280"/>
            <a:chExt cx="8349870" cy="822960"/>
          </a:xfrm>
        </p:grpSpPr>
        <p:grpSp>
          <p:nvGrpSpPr>
            <p:cNvPr id="44" name="Group 43"/>
            <p:cNvGrpSpPr/>
            <p:nvPr/>
          </p:nvGrpSpPr>
          <p:grpSpPr>
            <a:xfrm>
              <a:off x="621792" y="3749040"/>
              <a:ext cx="7900416" cy="457200"/>
              <a:chOff x="457200" y="4572000"/>
              <a:chExt cx="7900416" cy="457200"/>
            </a:xfrm>
          </p:grpSpPr>
          <p:sp>
            <p:nvSpPr>
              <p:cNvPr id="45" name="Rectangle 44"/>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46" name="Rectangle 45"/>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47" name="Rectangle 46"/>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48" name="Rectangle 47"/>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49" name="Rectangle 48"/>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rd</a:t>
                </a:r>
                <a:endParaRPr lang="en-US" sz="2800" dirty="0">
                  <a:solidFill>
                    <a:schemeClr val="tx1"/>
                  </a:solidFill>
                  <a:latin typeface="Courier New" pitchFamily="49" charset="0"/>
                  <a:cs typeface="Courier New" pitchFamily="49" charset="0"/>
                </a:endParaRPr>
              </a:p>
            </p:txBody>
          </p:sp>
          <p:sp>
            <p:nvSpPr>
              <p:cNvPr id="50" name="Rectangle 49"/>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smtClean="0">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51" name="TextBox 50"/>
            <p:cNvSpPr txBox="1"/>
            <p:nvPr/>
          </p:nvSpPr>
          <p:spPr>
            <a:xfrm>
              <a:off x="351069" y="33832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52" name="TextBox 51"/>
            <p:cNvSpPr txBox="1"/>
            <p:nvPr/>
          </p:nvSpPr>
          <p:spPr>
            <a:xfrm>
              <a:off x="8331927" y="33832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311710584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490" name="Rectangle 2"/>
          <p:cNvSpPr>
            <a:spLocks noGrp="1" noChangeArrowheads="1"/>
          </p:cNvSpPr>
          <p:nvPr>
            <p:ph type="title"/>
          </p:nvPr>
        </p:nvSpPr>
        <p:spPr>
          <a:xfrm>
            <a:off x="457200" y="0"/>
            <a:ext cx="8229600" cy="530580"/>
          </a:xfrm>
        </p:spPr>
        <p:txBody>
          <a:bodyPr>
            <a:normAutofit fontScale="90000"/>
          </a:bodyPr>
          <a:lstStyle/>
          <a:p>
            <a:r>
              <a:rPr lang="en-US" dirty="0" smtClean="0">
                <a:solidFill>
                  <a:schemeClr val="accent1"/>
                </a:solidFill>
              </a:rPr>
              <a:t>R-Format Instructions</a:t>
            </a:r>
            <a:endParaRPr lang="en-US" dirty="0">
              <a:solidFill>
                <a:schemeClr val="accent1"/>
              </a:solidFill>
            </a:endParaRPr>
          </a:p>
        </p:txBody>
      </p:sp>
      <p:sp>
        <p:nvSpPr>
          <p:cNvPr id="2111491" name="Rectangle 3"/>
          <p:cNvSpPr>
            <a:spLocks noGrp="1" noChangeArrowheads="1"/>
          </p:cNvSpPr>
          <p:nvPr>
            <p:ph idx="1"/>
          </p:nvPr>
        </p:nvSpPr>
        <p:spPr>
          <a:xfrm>
            <a:off x="457200" y="1685451"/>
            <a:ext cx="8229600" cy="5036024"/>
          </a:xfrm>
        </p:spPr>
        <p:txBody>
          <a:bodyPr>
            <a:normAutofit fontScale="85000" lnSpcReduction="20000"/>
          </a:bodyPr>
          <a:lstStyle/>
          <a:p>
            <a:r>
              <a:rPr lang="en-US" sz="3200" dirty="0" err="1" smtClean="0">
                <a:solidFill>
                  <a:srgbClr val="FF0000"/>
                </a:solidFill>
                <a:latin typeface="Courier New"/>
                <a:cs typeface="Courier New"/>
              </a:rPr>
              <a:t>opcode</a:t>
            </a:r>
            <a:r>
              <a:rPr lang="en-US" sz="3200" dirty="0" smtClean="0"/>
              <a:t> (6):  partially specifies operation</a:t>
            </a:r>
          </a:p>
          <a:p>
            <a:pPr lvl="1"/>
            <a:r>
              <a:rPr lang="en-US" sz="3200" dirty="0" smtClean="0"/>
              <a:t>Set at 0b000000</a:t>
            </a:r>
            <a:r>
              <a:rPr lang="en-US" sz="3200" b="1" dirty="0" smtClean="0"/>
              <a:t> </a:t>
            </a:r>
            <a:r>
              <a:rPr lang="en-US" sz="3200" dirty="0" smtClean="0"/>
              <a:t>for all R-Format instructions</a:t>
            </a:r>
          </a:p>
          <a:p>
            <a:r>
              <a:rPr lang="en-US" sz="3200" dirty="0" err="1" smtClean="0">
                <a:solidFill>
                  <a:srgbClr val="FF0000"/>
                </a:solidFill>
                <a:latin typeface="Courier New"/>
                <a:cs typeface="Courier New"/>
              </a:rPr>
              <a:t>funct</a:t>
            </a:r>
            <a:r>
              <a:rPr lang="en-US" sz="3200" dirty="0" smtClean="0"/>
              <a:t> (6):  combined with </a:t>
            </a:r>
            <a:r>
              <a:rPr lang="en-US" sz="3000" dirty="0" smtClean="0">
                <a:latin typeface="Courier New"/>
                <a:cs typeface="Courier New"/>
              </a:rPr>
              <a:t>opcode</a:t>
            </a:r>
            <a:r>
              <a:rPr lang="en-US" sz="3200" dirty="0" smtClean="0"/>
              <a:t>, this number exactly specifies the instruction</a:t>
            </a:r>
          </a:p>
          <a:p>
            <a:r>
              <a:rPr lang="en-US" dirty="0" err="1">
                <a:solidFill>
                  <a:srgbClr val="FF0000"/>
                </a:solidFill>
                <a:latin typeface="Courier New" pitchFamily="-65" charset="0"/>
              </a:rPr>
              <a:t>rs</a:t>
            </a:r>
            <a:r>
              <a:rPr lang="en-US" dirty="0"/>
              <a:t> (5):  specifies register containing 1</a:t>
            </a:r>
            <a:r>
              <a:rPr lang="en-US" baseline="30000" dirty="0"/>
              <a:t>st</a:t>
            </a:r>
            <a:r>
              <a:rPr lang="en-US" dirty="0"/>
              <a:t> operand (“source register”)</a:t>
            </a:r>
          </a:p>
          <a:p>
            <a:r>
              <a:rPr lang="en-US" dirty="0" err="1">
                <a:solidFill>
                  <a:srgbClr val="FF0000"/>
                </a:solidFill>
                <a:latin typeface="Courier New" pitchFamily="-65" charset="0"/>
              </a:rPr>
              <a:t>rt</a:t>
            </a:r>
            <a:r>
              <a:rPr lang="en-US" dirty="0"/>
              <a:t> (5):  specifies register containing 2</a:t>
            </a:r>
            <a:r>
              <a:rPr lang="en-US" baseline="30000" dirty="0"/>
              <a:t>nd</a:t>
            </a:r>
            <a:r>
              <a:rPr lang="en-US" dirty="0"/>
              <a:t> operand (“target register” – name is misleading)</a:t>
            </a:r>
          </a:p>
          <a:p>
            <a:r>
              <a:rPr lang="en-US" dirty="0" err="1">
                <a:solidFill>
                  <a:srgbClr val="FF0000"/>
                </a:solidFill>
                <a:latin typeface="Courier New" pitchFamily="-65" charset="0"/>
              </a:rPr>
              <a:t>rd</a:t>
            </a:r>
            <a:r>
              <a:rPr lang="en-US" dirty="0"/>
              <a:t> (5):  specifies register that receives the result of the computation (“destination register”)</a:t>
            </a:r>
          </a:p>
          <a:p>
            <a:r>
              <a:rPr lang="en-US" dirty="0" err="1">
                <a:solidFill>
                  <a:srgbClr val="FF0000"/>
                </a:solidFill>
                <a:latin typeface="Courier New" pitchFamily="-65" charset="0"/>
              </a:rPr>
              <a:t>shamt</a:t>
            </a:r>
            <a:r>
              <a:rPr lang="en-US" dirty="0"/>
              <a:t> (5):  The amount a shift instruction will shift by</a:t>
            </a:r>
          </a:p>
          <a:p>
            <a:pPr lvl="1"/>
            <a:r>
              <a:rPr lang="en-US" dirty="0"/>
              <a:t>Shifting a 32-bit word by more than 31 is useless</a:t>
            </a:r>
          </a:p>
          <a:p>
            <a:pPr lvl="1"/>
            <a:r>
              <a:rPr lang="en-US" dirty="0"/>
              <a:t>This field is set to </a:t>
            </a:r>
            <a:r>
              <a:rPr lang="en-US" dirty="0">
                <a:latin typeface="Courier New"/>
                <a:cs typeface="Courier New"/>
              </a:rPr>
              <a:t>0</a:t>
            </a:r>
            <a:r>
              <a:rPr lang="en-US" b="1" dirty="0"/>
              <a:t> </a:t>
            </a:r>
            <a:r>
              <a:rPr lang="en-US" dirty="0"/>
              <a:t>in all but the shift </a:t>
            </a:r>
            <a:r>
              <a:rPr lang="en-US" dirty="0" smtClean="0"/>
              <a:t>instructions</a:t>
            </a:r>
            <a:endParaRPr lang="en-US" dirty="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73</a:t>
            </a:fld>
            <a:endParaRPr lang="en-US"/>
          </a:p>
        </p:txBody>
      </p:sp>
    </p:spTree>
    <p:extLst>
      <p:ext uri="{BB962C8B-B14F-4D97-AF65-F5344CB8AC3E}">
        <p14:creationId xmlns:p14="http://schemas.microsoft.com/office/powerpoint/2010/main" val="2116802206"/>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108960" y="2057400"/>
            <a:ext cx="3749040" cy="731520"/>
            <a:chOff x="3108960" y="2057400"/>
            <a:chExt cx="3749040" cy="731520"/>
          </a:xfrm>
        </p:grpSpPr>
        <p:cxnSp>
          <p:nvCxnSpPr>
            <p:cNvPr id="3" name="Straight Arrow Connector 2"/>
            <p:cNvCxnSpPr/>
            <p:nvPr/>
          </p:nvCxnSpPr>
          <p:spPr>
            <a:xfrm flipH="1">
              <a:off x="5532120" y="2057400"/>
              <a:ext cx="0" cy="731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108960" y="2057400"/>
              <a:ext cx="3017520" cy="731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89120" y="2057400"/>
              <a:ext cx="2468880" cy="731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7" name="Title 46"/>
          <p:cNvSpPr>
            <a:spLocks noGrp="1"/>
          </p:cNvSpPr>
          <p:nvPr>
            <p:ph type="title"/>
          </p:nvPr>
        </p:nvSpPr>
        <p:spPr>
          <a:xfrm>
            <a:off x="457200" y="146444"/>
            <a:ext cx="8229600" cy="409892"/>
          </a:xfrm>
        </p:spPr>
        <p:txBody>
          <a:bodyPr>
            <a:normAutofit fontScale="90000"/>
          </a:bodyPr>
          <a:lstStyle/>
          <a:p>
            <a:r>
              <a:rPr lang="en-US" dirty="0" smtClean="0">
                <a:solidFill>
                  <a:schemeClr val="accent1"/>
                </a:solidFill>
              </a:rPr>
              <a:t>R-Format Example</a:t>
            </a:r>
            <a:endParaRPr lang="en-US" dirty="0">
              <a:solidFill>
                <a:schemeClr val="accent1"/>
              </a:solidFill>
            </a:endParaRPr>
          </a:p>
        </p:txBody>
      </p:sp>
      <p:sp>
        <p:nvSpPr>
          <p:cNvPr id="2121731" name="Rectangle 3"/>
          <p:cNvSpPr>
            <a:spLocks noGrp="1" noChangeArrowheads="1"/>
          </p:cNvSpPr>
          <p:nvPr>
            <p:ph idx="1"/>
          </p:nvPr>
        </p:nvSpPr>
        <p:spPr>
          <a:xfrm>
            <a:off x="457200" y="1600200"/>
            <a:ext cx="8229600" cy="4937760"/>
          </a:xfrm>
        </p:spPr>
        <p:txBody>
          <a:bodyPr>
            <a:normAutofit/>
          </a:bodyPr>
          <a:lstStyle/>
          <a:p>
            <a:r>
              <a:rPr lang="en-US" dirty="0"/>
              <a:t>MIPS </a:t>
            </a:r>
            <a:r>
              <a:rPr lang="en-US" dirty="0" smtClean="0"/>
              <a:t>Instruction:	</a:t>
            </a:r>
            <a:r>
              <a:rPr lang="en-US" dirty="0" smtClean="0">
                <a:latin typeface="Courier New" pitchFamily="-65" charset="0"/>
              </a:rPr>
              <a:t>add $8,$</a:t>
            </a:r>
            <a:r>
              <a:rPr lang="en-US" dirty="0">
                <a:latin typeface="Courier New" pitchFamily="-65" charset="0"/>
              </a:rPr>
              <a:t>9,$</a:t>
            </a:r>
            <a:r>
              <a:rPr lang="en-US" dirty="0" smtClean="0">
                <a:latin typeface="Courier New" pitchFamily="-65" charset="0"/>
              </a:rPr>
              <a:t>10</a:t>
            </a:r>
          </a:p>
          <a:p>
            <a:pPr lvl="1">
              <a:spcBef>
                <a:spcPts val="1200"/>
              </a:spcBef>
              <a:buNone/>
            </a:pPr>
            <a:r>
              <a:rPr lang="en-US" dirty="0" smtClean="0">
                <a:ln w="12700">
                  <a:solidFill>
                    <a:schemeClr val="bg1"/>
                  </a:solidFill>
                </a:ln>
                <a:ea typeface="ＭＳ Ｐゴシック" pitchFamily="-65" charset="-128"/>
              </a:rPr>
              <a:t>Field representation (decimal):</a:t>
            </a:r>
          </a:p>
          <a:p>
            <a:pPr lvl="1">
              <a:buNone/>
            </a:pPr>
            <a:endParaRPr lang="en-US" sz="2400" dirty="0" smtClean="0">
              <a:ea typeface="ＭＳ Ｐゴシック" pitchFamily="-65" charset="-128"/>
            </a:endParaRPr>
          </a:p>
          <a:p>
            <a:pPr lvl="1">
              <a:spcBef>
                <a:spcPts val="2400"/>
              </a:spcBef>
              <a:buNone/>
            </a:pPr>
            <a:r>
              <a:rPr lang="en-US" dirty="0" smtClean="0">
                <a:ea typeface="ＭＳ Ｐゴシック" pitchFamily="-65" charset="-128"/>
              </a:rPr>
              <a:t>Field representation (binary):</a:t>
            </a:r>
          </a:p>
          <a:p>
            <a:pPr lvl="1">
              <a:buNone/>
            </a:pPr>
            <a:endParaRPr lang="en-US" sz="2400" dirty="0" smtClean="0">
              <a:ea typeface="ＭＳ Ｐゴシック" pitchFamily="-65" charset="-128"/>
            </a:endParaRPr>
          </a:p>
          <a:p>
            <a:pPr lvl="1">
              <a:buNone/>
            </a:pPr>
            <a:endParaRPr lang="en-US" sz="2400" dirty="0" smtClean="0">
              <a:ea typeface="ＭＳ Ｐゴシック" pitchFamily="-65" charset="-128"/>
            </a:endParaRPr>
          </a:p>
          <a:p>
            <a:pPr lvl="1">
              <a:buNone/>
            </a:pPr>
            <a:r>
              <a:rPr lang="en-US" sz="2400" dirty="0" smtClean="0">
                <a:ea typeface="ＭＳ Ｐゴシック" pitchFamily="-65" charset="-128"/>
              </a:rPr>
              <a:t>hex representation:	</a:t>
            </a:r>
            <a:r>
              <a:rPr lang="en-US" sz="2400" dirty="0" smtClean="0">
                <a:latin typeface="Courier New"/>
                <a:ea typeface="ＭＳ Ｐゴシック" pitchFamily="-65" charset="-128"/>
                <a:cs typeface="Courier New"/>
              </a:rPr>
              <a:t>0x</a:t>
            </a:r>
            <a:r>
              <a:rPr lang="en-US" sz="2400" dirty="0" smtClean="0">
                <a:latin typeface="+mj-lt"/>
                <a:ea typeface="ＭＳ Ｐゴシック" pitchFamily="-65" charset="-128"/>
                <a:cs typeface="Courier New"/>
              </a:rPr>
              <a:t> </a:t>
            </a:r>
            <a:r>
              <a:rPr lang="en-US" sz="2400" dirty="0" smtClean="0">
                <a:latin typeface="Courier New"/>
                <a:ea typeface="ＭＳ Ｐゴシック" pitchFamily="-65" charset="-128"/>
                <a:cs typeface="Courier New"/>
              </a:rPr>
              <a:t>012A</a:t>
            </a:r>
            <a:r>
              <a:rPr lang="en-US" sz="2400" dirty="0" smtClean="0">
                <a:latin typeface="+mj-lt"/>
                <a:ea typeface="ＭＳ Ｐゴシック" pitchFamily="-65" charset="-128"/>
                <a:cs typeface="Courier New"/>
              </a:rPr>
              <a:t> </a:t>
            </a:r>
            <a:r>
              <a:rPr lang="en-US" sz="2400" dirty="0" smtClean="0">
                <a:latin typeface="Courier New"/>
                <a:ea typeface="ＭＳ Ｐゴシック" pitchFamily="-65" charset="-128"/>
                <a:cs typeface="Courier New"/>
              </a:rPr>
              <a:t>4020</a:t>
            </a:r>
            <a:endParaRPr lang="en-US" sz="2400" baseline="-25000" dirty="0" smtClean="0">
              <a:ea typeface="ＭＳ Ｐゴシック" pitchFamily="-65" charset="-128"/>
            </a:endParaRPr>
          </a:p>
          <a:p>
            <a:pPr lvl="1">
              <a:buNone/>
            </a:pPr>
            <a:r>
              <a:rPr lang="en-US" sz="2400" dirty="0" smtClean="0">
                <a:ea typeface="ＭＳ Ｐゴシック" pitchFamily="-65" charset="-128"/>
              </a:rPr>
              <a:t>decimal representation:	</a:t>
            </a:r>
            <a:r>
              <a:rPr lang="en-US" sz="2400" dirty="0" smtClean="0">
                <a:latin typeface="Courier New"/>
                <a:ea typeface="ＭＳ Ｐゴシック" pitchFamily="-65" charset="-128"/>
                <a:cs typeface="Courier New"/>
              </a:rPr>
              <a:t>19,546,144</a:t>
            </a:r>
            <a:endParaRPr lang="en-US" sz="2400" baseline="-25000" dirty="0" smtClean="0">
              <a:ea typeface="ＭＳ Ｐゴシック" pitchFamily="-65" charset="-128"/>
            </a:endParaRPr>
          </a:p>
          <a:p>
            <a:pPr lvl="1">
              <a:spcBef>
                <a:spcPts val="1800"/>
              </a:spcBef>
              <a:buNone/>
            </a:pPr>
            <a:r>
              <a:rPr lang="en-US" sz="2400" dirty="0" smtClean="0">
                <a:ea typeface="ＭＳ Ｐゴシック" pitchFamily="-65" charset="-128"/>
              </a:rPr>
              <a:t>Called a </a:t>
            </a:r>
            <a:r>
              <a:rPr lang="en-US" sz="2400" dirty="0" smtClean="0">
                <a:solidFill>
                  <a:srgbClr val="FF0000"/>
                </a:solidFill>
                <a:ea typeface="ＭＳ Ｐゴシック" pitchFamily="-65" charset="-128"/>
              </a:rPr>
              <a:t>Machine Language Instruction</a:t>
            </a:r>
          </a:p>
          <a:p>
            <a:pPr lvl="1">
              <a:buNone/>
            </a:pPr>
            <a:endParaRPr lang="en-US" sz="2400" dirty="0" smtClean="0">
              <a:solidFill>
                <a:srgbClr val="0D407F"/>
              </a:solidFill>
              <a:ea typeface="ＭＳ Ｐゴシック" pitchFamily="-65" charset="-128"/>
            </a:endParaRPr>
          </a:p>
          <a:p>
            <a:pPr lvl="1">
              <a:buNone/>
            </a:pPr>
            <a:endParaRPr lang="en-US" sz="2400" dirty="0" smtClean="0">
              <a:solidFill>
                <a:srgbClr val="0D407F"/>
              </a:solidFill>
              <a:ea typeface="ＭＳ Ｐゴシック" pitchFamily="-65" charset="-128"/>
            </a:endParaRPr>
          </a:p>
          <a:p>
            <a:pPr lvl="1">
              <a:buFontTx/>
              <a:buNone/>
            </a:pPr>
            <a:endParaRPr lang="en-US" dirty="0"/>
          </a:p>
        </p:txBody>
      </p:sp>
      <p:sp>
        <p:nvSpPr>
          <p:cNvPr id="2121774" name="Text Box 46"/>
          <p:cNvSpPr txBox="1">
            <a:spLocks noChangeArrowheads="1"/>
          </p:cNvSpPr>
          <p:nvPr/>
        </p:nvSpPr>
        <p:spPr bwMode="auto">
          <a:xfrm>
            <a:off x="8485632" y="4279392"/>
            <a:ext cx="516360" cy="338554"/>
          </a:xfrm>
          <a:prstGeom prst="rect">
            <a:avLst/>
          </a:prstGeom>
          <a:noFill/>
          <a:ln w="12700">
            <a:noFill/>
            <a:miter lim="800000"/>
            <a:headEnd/>
            <a:tailEnd/>
          </a:ln>
          <a:effectLst/>
        </p:spPr>
        <p:txBody>
          <a:bodyPr wrap="none">
            <a:prstTxWarp prst="textNoShape">
              <a:avLst/>
            </a:prstTxWarp>
            <a:spAutoFit/>
          </a:bodyPr>
          <a:lstStyle/>
          <a:p>
            <a:r>
              <a:rPr lang="en-US" sz="2400" b="1" baseline="-25000" dirty="0" smtClean="0">
                <a:latin typeface="+mj-lt"/>
                <a:cs typeface="Corbel"/>
              </a:rPr>
              <a:t>two</a:t>
            </a:r>
            <a:endParaRPr lang="en-US" sz="2400" baseline="-25000" dirty="0">
              <a:latin typeface="+mj-lt"/>
              <a:cs typeface="Corbel"/>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74</a:t>
            </a:fld>
            <a:endParaRPr lang="en-US"/>
          </a:p>
        </p:txBody>
      </p:sp>
      <p:grpSp>
        <p:nvGrpSpPr>
          <p:cNvPr id="48" name="Group 47"/>
          <p:cNvGrpSpPr/>
          <p:nvPr/>
        </p:nvGrpSpPr>
        <p:grpSpPr>
          <a:xfrm>
            <a:off x="351069" y="2468880"/>
            <a:ext cx="8349870" cy="822960"/>
            <a:chOff x="351069" y="3383280"/>
            <a:chExt cx="8349870" cy="822960"/>
          </a:xfrm>
        </p:grpSpPr>
        <p:grpSp>
          <p:nvGrpSpPr>
            <p:cNvPr id="49" name="Group 43"/>
            <p:cNvGrpSpPr/>
            <p:nvPr/>
          </p:nvGrpSpPr>
          <p:grpSpPr>
            <a:xfrm>
              <a:off x="621792" y="3749040"/>
              <a:ext cx="7900416" cy="457200"/>
              <a:chOff x="457200" y="4572000"/>
              <a:chExt cx="7900416" cy="457200"/>
            </a:xfrm>
          </p:grpSpPr>
          <p:sp>
            <p:nvSpPr>
              <p:cNvPr id="52" name="Rectangle 51"/>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0</a:t>
                </a:r>
                <a:endParaRPr lang="en-US" sz="2800" dirty="0">
                  <a:solidFill>
                    <a:schemeClr val="tx1"/>
                  </a:solidFill>
                  <a:latin typeface="Courier New" pitchFamily="49" charset="0"/>
                  <a:cs typeface="Courier New" pitchFamily="49" charset="0"/>
                </a:endParaRPr>
              </a:p>
            </p:txBody>
          </p:sp>
          <p:sp>
            <p:nvSpPr>
              <p:cNvPr id="53" name="Rectangle 52"/>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32</a:t>
                </a:r>
                <a:endParaRPr lang="en-US" sz="2800" dirty="0">
                  <a:solidFill>
                    <a:schemeClr val="tx1"/>
                  </a:solidFill>
                  <a:latin typeface="Courier New" pitchFamily="49" charset="0"/>
                  <a:cs typeface="Courier New" pitchFamily="49" charset="0"/>
                </a:endParaRPr>
              </a:p>
            </p:txBody>
          </p:sp>
          <p:sp>
            <p:nvSpPr>
              <p:cNvPr id="54" name="Rectangle 53"/>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9</a:t>
                </a:r>
                <a:endParaRPr lang="en-US" sz="2800" dirty="0">
                  <a:solidFill>
                    <a:schemeClr val="tx1"/>
                  </a:solidFill>
                  <a:latin typeface="Courier New" pitchFamily="49" charset="0"/>
                  <a:cs typeface="Courier New" pitchFamily="49" charset="0"/>
                </a:endParaRPr>
              </a:p>
            </p:txBody>
          </p:sp>
          <p:sp>
            <p:nvSpPr>
              <p:cNvPr id="55" name="Rectangle 54"/>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10</a:t>
                </a:r>
                <a:endParaRPr lang="en-US" sz="2800" dirty="0">
                  <a:solidFill>
                    <a:schemeClr val="tx1"/>
                  </a:solidFill>
                  <a:latin typeface="Courier New" pitchFamily="49" charset="0"/>
                  <a:cs typeface="Courier New" pitchFamily="49" charset="0"/>
                </a:endParaRPr>
              </a:p>
            </p:txBody>
          </p:sp>
          <p:sp>
            <p:nvSpPr>
              <p:cNvPr id="56" name="Rectangle 5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8</a:t>
                </a:r>
                <a:endParaRPr lang="en-US" sz="2800" dirty="0">
                  <a:solidFill>
                    <a:schemeClr val="tx1"/>
                  </a:solidFill>
                  <a:latin typeface="Courier New" pitchFamily="49" charset="0"/>
                  <a:cs typeface="Courier New" pitchFamily="49" charset="0"/>
                </a:endParaRPr>
              </a:p>
            </p:txBody>
          </p:sp>
          <p:sp>
            <p:nvSpPr>
              <p:cNvPr id="57" name="Rectangle 5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a:t>
                </a:r>
                <a:endParaRPr lang="en-US" sz="2800" dirty="0">
                  <a:solidFill>
                    <a:schemeClr val="tx1"/>
                  </a:solidFill>
                  <a:latin typeface="Courier New" pitchFamily="49" charset="0"/>
                  <a:cs typeface="Courier New" pitchFamily="49" charset="0"/>
                </a:endParaRPr>
              </a:p>
            </p:txBody>
          </p:sp>
        </p:grpSp>
        <p:sp>
          <p:nvSpPr>
            <p:cNvPr id="50" name="TextBox 49"/>
            <p:cNvSpPr txBox="1"/>
            <p:nvPr/>
          </p:nvSpPr>
          <p:spPr>
            <a:xfrm>
              <a:off x="351069" y="33832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51" name="TextBox 50"/>
            <p:cNvSpPr txBox="1"/>
            <p:nvPr/>
          </p:nvSpPr>
          <p:spPr>
            <a:xfrm>
              <a:off x="8331927" y="33832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58" name="Group 57"/>
          <p:cNvGrpSpPr/>
          <p:nvPr/>
        </p:nvGrpSpPr>
        <p:grpSpPr>
          <a:xfrm>
            <a:off x="351069" y="3657600"/>
            <a:ext cx="8349870" cy="822960"/>
            <a:chOff x="351069" y="3383280"/>
            <a:chExt cx="8349870" cy="822960"/>
          </a:xfrm>
        </p:grpSpPr>
        <p:grpSp>
          <p:nvGrpSpPr>
            <p:cNvPr id="59" name="Group 43"/>
            <p:cNvGrpSpPr/>
            <p:nvPr/>
          </p:nvGrpSpPr>
          <p:grpSpPr>
            <a:xfrm>
              <a:off x="621792" y="3749040"/>
              <a:ext cx="7900416" cy="457200"/>
              <a:chOff x="457200" y="4572000"/>
              <a:chExt cx="7900416" cy="457200"/>
            </a:xfrm>
          </p:grpSpPr>
          <p:sp>
            <p:nvSpPr>
              <p:cNvPr id="62" name="Rectangle 61"/>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000000</a:t>
                </a:r>
                <a:endParaRPr lang="en-US" sz="2800" dirty="0">
                  <a:solidFill>
                    <a:schemeClr val="tx1"/>
                  </a:solidFill>
                  <a:latin typeface="Courier New" pitchFamily="49" charset="0"/>
                  <a:cs typeface="Courier New" pitchFamily="49" charset="0"/>
                </a:endParaRPr>
              </a:p>
            </p:txBody>
          </p:sp>
          <p:sp>
            <p:nvSpPr>
              <p:cNvPr id="63" name="Rectangle 62"/>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100000</a:t>
                </a:r>
                <a:endParaRPr lang="en-US" sz="2800" dirty="0">
                  <a:solidFill>
                    <a:schemeClr val="tx1"/>
                  </a:solidFill>
                  <a:latin typeface="Courier New" pitchFamily="49" charset="0"/>
                  <a:cs typeface="Courier New" pitchFamily="49" charset="0"/>
                </a:endParaRPr>
              </a:p>
            </p:txBody>
          </p:sp>
          <p:sp>
            <p:nvSpPr>
              <p:cNvPr id="64" name="Rectangle 63"/>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01001</a:t>
                </a:r>
                <a:endParaRPr lang="en-US" sz="2800" dirty="0">
                  <a:solidFill>
                    <a:schemeClr val="tx1"/>
                  </a:solidFill>
                  <a:latin typeface="Courier New" pitchFamily="49" charset="0"/>
                  <a:cs typeface="Courier New" pitchFamily="49" charset="0"/>
                </a:endParaRPr>
              </a:p>
            </p:txBody>
          </p:sp>
          <p:sp>
            <p:nvSpPr>
              <p:cNvPr id="65" name="Rectangle 64"/>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01010</a:t>
                </a:r>
                <a:endParaRPr lang="en-US" sz="2800" dirty="0">
                  <a:solidFill>
                    <a:schemeClr val="tx1"/>
                  </a:solidFill>
                  <a:latin typeface="Courier New" pitchFamily="49" charset="0"/>
                  <a:cs typeface="Courier New" pitchFamily="49" charset="0"/>
                </a:endParaRPr>
              </a:p>
            </p:txBody>
          </p:sp>
          <p:sp>
            <p:nvSpPr>
              <p:cNvPr id="66" name="Rectangle 6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01000</a:t>
                </a:r>
                <a:endParaRPr lang="en-US" sz="2800" dirty="0">
                  <a:solidFill>
                    <a:schemeClr val="tx1"/>
                  </a:solidFill>
                  <a:latin typeface="Courier New" pitchFamily="49" charset="0"/>
                  <a:cs typeface="Courier New" pitchFamily="49" charset="0"/>
                </a:endParaRPr>
              </a:p>
            </p:txBody>
          </p:sp>
          <p:sp>
            <p:nvSpPr>
              <p:cNvPr id="67" name="Rectangle 6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00000</a:t>
                </a:r>
                <a:endParaRPr lang="en-US" sz="2800" dirty="0">
                  <a:solidFill>
                    <a:schemeClr val="tx1"/>
                  </a:solidFill>
                  <a:latin typeface="Courier New" pitchFamily="49" charset="0"/>
                  <a:cs typeface="Courier New" pitchFamily="49" charset="0"/>
                </a:endParaRPr>
              </a:p>
            </p:txBody>
          </p:sp>
        </p:grpSp>
        <p:sp>
          <p:nvSpPr>
            <p:cNvPr id="60" name="TextBox 59"/>
            <p:cNvSpPr txBox="1"/>
            <p:nvPr/>
          </p:nvSpPr>
          <p:spPr>
            <a:xfrm>
              <a:off x="351069" y="33832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61" name="TextBox 60"/>
            <p:cNvSpPr txBox="1"/>
            <p:nvPr/>
          </p:nvSpPr>
          <p:spPr>
            <a:xfrm>
              <a:off x="8331927" y="33832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75" name="Group 74"/>
          <p:cNvGrpSpPr/>
          <p:nvPr/>
        </p:nvGrpSpPr>
        <p:grpSpPr>
          <a:xfrm>
            <a:off x="740664" y="3931920"/>
            <a:ext cx="7680960" cy="640080"/>
            <a:chOff x="740664" y="3931920"/>
            <a:chExt cx="7680960" cy="640080"/>
          </a:xfrm>
        </p:grpSpPr>
        <p:sp>
          <p:nvSpPr>
            <p:cNvPr id="2121766" name="Rectangle 38"/>
            <p:cNvSpPr>
              <a:spLocks noChangeArrowheads="1"/>
            </p:cNvSpPr>
            <p:nvPr/>
          </p:nvSpPr>
          <p:spPr bwMode="auto">
            <a:xfrm>
              <a:off x="740664"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8" name="Rectangle 38"/>
            <p:cNvSpPr>
              <a:spLocks noChangeArrowheads="1"/>
            </p:cNvSpPr>
            <p:nvPr/>
          </p:nvSpPr>
          <p:spPr bwMode="auto">
            <a:xfrm>
              <a:off x="1591056" y="3931920"/>
              <a:ext cx="1014984"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9" name="Rectangle 38"/>
            <p:cNvSpPr>
              <a:spLocks noChangeArrowheads="1"/>
            </p:cNvSpPr>
            <p:nvPr/>
          </p:nvSpPr>
          <p:spPr bwMode="auto">
            <a:xfrm>
              <a:off x="2606040" y="3931920"/>
              <a:ext cx="103327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0" name="Rectangle 38"/>
            <p:cNvSpPr>
              <a:spLocks noChangeArrowheads="1"/>
            </p:cNvSpPr>
            <p:nvPr/>
          </p:nvSpPr>
          <p:spPr bwMode="auto">
            <a:xfrm>
              <a:off x="3639312" y="3931920"/>
              <a:ext cx="94183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1" name="Rectangle 38"/>
            <p:cNvSpPr>
              <a:spLocks noChangeArrowheads="1"/>
            </p:cNvSpPr>
            <p:nvPr/>
          </p:nvSpPr>
          <p:spPr bwMode="auto">
            <a:xfrm>
              <a:off x="4581144" y="3931920"/>
              <a:ext cx="923544"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2" name="Rectangle 38"/>
            <p:cNvSpPr>
              <a:spLocks noChangeArrowheads="1"/>
            </p:cNvSpPr>
            <p:nvPr/>
          </p:nvSpPr>
          <p:spPr bwMode="auto">
            <a:xfrm>
              <a:off x="5504688" y="3931920"/>
              <a:ext cx="1024128"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3" name="Rectangle 38"/>
            <p:cNvSpPr>
              <a:spLocks noChangeArrowheads="1"/>
            </p:cNvSpPr>
            <p:nvPr/>
          </p:nvSpPr>
          <p:spPr bwMode="auto">
            <a:xfrm>
              <a:off x="6528816" y="3931920"/>
              <a:ext cx="1042416"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4" name="Rectangle 38"/>
            <p:cNvSpPr>
              <a:spLocks noChangeArrowheads="1"/>
            </p:cNvSpPr>
            <p:nvPr/>
          </p:nvSpPr>
          <p:spPr bwMode="auto">
            <a:xfrm>
              <a:off x="7571232"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grpSp>
      <p:grpSp>
        <p:nvGrpSpPr>
          <p:cNvPr id="39" name="Group 38"/>
          <p:cNvGrpSpPr/>
          <p:nvPr/>
        </p:nvGrpSpPr>
        <p:grpSpPr>
          <a:xfrm>
            <a:off x="621792" y="325199"/>
            <a:ext cx="8349870" cy="822960"/>
            <a:chOff x="351069" y="3383280"/>
            <a:chExt cx="8349870" cy="822960"/>
          </a:xfrm>
        </p:grpSpPr>
        <p:grpSp>
          <p:nvGrpSpPr>
            <p:cNvPr id="40" name="Group 39"/>
            <p:cNvGrpSpPr/>
            <p:nvPr/>
          </p:nvGrpSpPr>
          <p:grpSpPr>
            <a:xfrm>
              <a:off x="621792" y="3749040"/>
              <a:ext cx="7900416" cy="457200"/>
              <a:chOff x="457200" y="4572000"/>
              <a:chExt cx="7900416" cy="457200"/>
            </a:xfrm>
          </p:grpSpPr>
          <p:sp>
            <p:nvSpPr>
              <p:cNvPr id="43" name="Rectangle 42"/>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44" name="Rectangle 43"/>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45" name="Rectangle 44"/>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46" name="Rectangle 45"/>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76" name="Rectangle 7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rd</a:t>
                </a:r>
                <a:endParaRPr lang="en-US" sz="2800" dirty="0">
                  <a:solidFill>
                    <a:schemeClr val="tx1"/>
                  </a:solidFill>
                  <a:latin typeface="Courier New" pitchFamily="49" charset="0"/>
                  <a:cs typeface="Courier New" pitchFamily="49" charset="0"/>
                </a:endParaRPr>
              </a:p>
            </p:txBody>
          </p:sp>
          <p:sp>
            <p:nvSpPr>
              <p:cNvPr id="77" name="Rectangle 7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smtClean="0">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41" name="TextBox 40"/>
            <p:cNvSpPr txBox="1"/>
            <p:nvPr/>
          </p:nvSpPr>
          <p:spPr>
            <a:xfrm>
              <a:off x="351069" y="33832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42" name="TextBox 41"/>
            <p:cNvSpPr txBox="1"/>
            <p:nvPr/>
          </p:nvSpPr>
          <p:spPr>
            <a:xfrm>
              <a:off x="8331927" y="33832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2084574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17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21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17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2173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21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9905" y="392688"/>
            <a:ext cx="7987367" cy="4203061"/>
          </a:xfrm>
          <a:prstGeom prst="rect">
            <a:avLst/>
          </a:prstGeom>
        </p:spPr>
      </p:pic>
    </p:spTree>
    <p:extLst>
      <p:ext uri="{BB962C8B-B14F-4D97-AF65-F5344CB8AC3E}">
        <p14:creationId xmlns:p14="http://schemas.microsoft.com/office/powerpoint/2010/main" val="281579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R-format Instruction</a:t>
            </a:r>
            <a:endParaRPr lang="en-US" dirty="0"/>
          </a:p>
        </p:txBody>
      </p:sp>
      <p:pic>
        <p:nvPicPr>
          <p:cNvPr id="4" name="Picture 3"/>
          <p:cNvPicPr>
            <a:picLocks noChangeAspect="1"/>
          </p:cNvPicPr>
          <p:nvPr/>
        </p:nvPicPr>
        <p:blipFill>
          <a:blip r:embed="rId2"/>
          <a:stretch>
            <a:fillRect/>
          </a:stretch>
        </p:blipFill>
        <p:spPr>
          <a:xfrm>
            <a:off x="457200" y="1570326"/>
            <a:ext cx="8590477" cy="5044230"/>
          </a:xfrm>
          <a:prstGeom prst="rect">
            <a:avLst/>
          </a:prstGeom>
        </p:spPr>
      </p:pic>
    </p:spTree>
    <p:extLst>
      <p:ext uri="{BB962C8B-B14F-4D97-AF65-F5344CB8AC3E}">
        <p14:creationId xmlns:p14="http://schemas.microsoft.com/office/powerpoint/2010/main" val="23653176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6"/>
          <p:cNvSpPr>
            <a:spLocks noGrp="1" noChangeArrowheads="1"/>
          </p:cNvSpPr>
          <p:nvPr>
            <p:ph type="title"/>
          </p:nvPr>
        </p:nvSpPr>
        <p:spPr>
          <a:xfrm>
            <a:off x="457200" y="274638"/>
            <a:ext cx="8229600" cy="782266"/>
          </a:xfrm>
        </p:spPr>
        <p:txBody>
          <a:bodyPr/>
          <a:lstStyle/>
          <a:p>
            <a:pPr eaLnBrk="1" hangingPunct="1"/>
            <a:r>
              <a:rPr lang="en-US" altLang="en-US" dirty="0" smtClean="0"/>
              <a:t>MIPS I-format Instructions</a:t>
            </a:r>
            <a:endParaRPr lang="en-AU" altLang="en-US" dirty="0" smtClean="0"/>
          </a:p>
        </p:txBody>
      </p:sp>
      <p:sp>
        <p:nvSpPr>
          <p:cNvPr id="53252" name="Rectangle 27"/>
          <p:cNvSpPr>
            <a:spLocks noGrp="1" noChangeArrowheads="1"/>
          </p:cNvSpPr>
          <p:nvPr>
            <p:ph type="body" idx="1"/>
          </p:nvPr>
        </p:nvSpPr>
        <p:spPr>
          <a:xfrm>
            <a:off x="684213" y="2137558"/>
            <a:ext cx="8270875" cy="4571999"/>
          </a:xfrm>
        </p:spPr>
        <p:txBody>
          <a:bodyPr>
            <a:normAutofit/>
          </a:bodyPr>
          <a:lstStyle/>
          <a:p>
            <a:pPr marL="342900" lvl="1" indent="-342900">
              <a:lnSpc>
                <a:spcPct val="90000"/>
              </a:lnSpc>
              <a:buFont typeface="Arial" pitchFamily="34" charset="0"/>
              <a:buChar char="•"/>
            </a:pPr>
            <a:r>
              <a:rPr lang="en-US" altLang="en-US" sz="2800" dirty="0" smtClean="0"/>
              <a:t>Immediate arithmetic: </a:t>
            </a:r>
            <a:r>
              <a:rPr lang="en-US" sz="2400" b="1" dirty="0" err="1">
                <a:solidFill>
                  <a:srgbClr val="FF0000"/>
                </a:solidFill>
                <a:latin typeface="Courier New" pitchFamily="49" charset="0"/>
                <a:cs typeface="Courier New" pitchFamily="49" charset="0"/>
              </a:rPr>
              <a:t>addi</a:t>
            </a:r>
            <a:r>
              <a:rPr lang="en-US" sz="2400" b="1" dirty="0">
                <a:solidFill>
                  <a:srgbClr val="FF0000"/>
                </a:solidFill>
                <a:latin typeface="Courier New" pitchFamily="49" charset="0"/>
                <a:cs typeface="Courier New" pitchFamily="49" charset="0"/>
              </a:rPr>
              <a:t> $s1,$</a:t>
            </a:r>
            <a:r>
              <a:rPr lang="en-US" sz="2400" b="1" dirty="0" smtClean="0">
                <a:solidFill>
                  <a:srgbClr val="FF0000"/>
                </a:solidFill>
                <a:latin typeface="Courier New" pitchFamily="49" charset="0"/>
                <a:cs typeface="Courier New" pitchFamily="49" charset="0"/>
              </a:rPr>
              <a:t>s2,16</a:t>
            </a:r>
            <a:endParaRPr lang="en-US" altLang="en-US" sz="2800" dirty="0" smtClean="0">
              <a:solidFill>
                <a:srgbClr val="FF0000"/>
              </a:solidFill>
            </a:endParaRPr>
          </a:p>
          <a:p>
            <a:pPr marL="342900" lvl="1" indent="-342900">
              <a:lnSpc>
                <a:spcPct val="90000"/>
              </a:lnSpc>
              <a:buFont typeface="Arial" pitchFamily="34" charset="0"/>
              <a:buChar char="•"/>
            </a:pPr>
            <a:r>
              <a:rPr lang="en-US" altLang="en-US" sz="2800" dirty="0" smtClean="0"/>
              <a:t>Load:                                </a:t>
            </a:r>
            <a:r>
              <a:rPr lang="en-US" sz="2400" b="1" dirty="0" err="1" smtClean="0">
                <a:solidFill>
                  <a:srgbClr val="FF0000"/>
                </a:solidFill>
                <a:latin typeface="Courier New"/>
                <a:cs typeface="Courier New"/>
              </a:rPr>
              <a:t>lw</a:t>
            </a:r>
            <a:r>
              <a:rPr lang="en-US" sz="2400" b="1" dirty="0" smtClean="0">
                <a:solidFill>
                  <a:srgbClr val="FF0000"/>
                </a:solidFill>
                <a:latin typeface="Courier New"/>
                <a:cs typeface="Courier New"/>
              </a:rPr>
              <a:t>  </a:t>
            </a:r>
            <a:r>
              <a:rPr lang="en-US" sz="2400" b="1" dirty="0">
                <a:solidFill>
                  <a:srgbClr val="FF0000"/>
                </a:solidFill>
                <a:latin typeface="Courier New"/>
                <a:cs typeface="Courier New"/>
              </a:rPr>
              <a:t>$t0,12($s3</a:t>
            </a:r>
            <a:r>
              <a:rPr lang="en-US" sz="2400" b="1" dirty="0" smtClean="0">
                <a:solidFill>
                  <a:srgbClr val="FF0000"/>
                </a:solidFill>
                <a:latin typeface="Courier New" pitchFamily="49" charset="0"/>
                <a:cs typeface="Courier New" pitchFamily="49" charset="0"/>
              </a:rPr>
              <a:t>)</a:t>
            </a:r>
            <a:endParaRPr lang="en-US" altLang="en-US" sz="2800" dirty="0" smtClean="0">
              <a:solidFill>
                <a:srgbClr val="FF0000"/>
              </a:solidFill>
            </a:endParaRPr>
          </a:p>
          <a:p>
            <a:pPr marL="342900" lvl="1" indent="-342900">
              <a:lnSpc>
                <a:spcPct val="90000"/>
              </a:lnSpc>
              <a:buFont typeface="Arial" pitchFamily="34" charset="0"/>
              <a:buChar char="•"/>
            </a:pPr>
            <a:r>
              <a:rPr lang="en-US" altLang="en-US" sz="2800" dirty="0" smtClean="0"/>
              <a:t>Store:                               </a:t>
            </a:r>
            <a:r>
              <a:rPr lang="en-US" sz="2400" b="1" dirty="0" err="1" smtClean="0">
                <a:solidFill>
                  <a:srgbClr val="FF0000"/>
                </a:solidFill>
                <a:latin typeface="Courier New"/>
                <a:cs typeface="Courier New"/>
              </a:rPr>
              <a:t>sw</a:t>
            </a:r>
            <a:r>
              <a:rPr lang="en-US" sz="2400" b="1" dirty="0" smtClean="0">
                <a:solidFill>
                  <a:srgbClr val="FF0000"/>
                </a:solidFill>
                <a:latin typeface="Courier New"/>
                <a:cs typeface="Courier New"/>
              </a:rPr>
              <a:t>  </a:t>
            </a:r>
            <a:r>
              <a:rPr lang="en-US" sz="2400" b="1" dirty="0">
                <a:solidFill>
                  <a:srgbClr val="FF0000"/>
                </a:solidFill>
                <a:latin typeface="Courier New"/>
                <a:cs typeface="Courier New"/>
              </a:rPr>
              <a:t>$t0,40($s3</a:t>
            </a:r>
            <a:r>
              <a:rPr lang="en-US" sz="2400" b="1" dirty="0" smtClean="0">
                <a:solidFill>
                  <a:srgbClr val="FF0000"/>
                </a:solidFill>
                <a:latin typeface="Courier New" pitchFamily="49" charset="0"/>
                <a:cs typeface="Courier New" pitchFamily="49" charset="0"/>
              </a:rPr>
              <a:t>)</a:t>
            </a:r>
          </a:p>
          <a:p>
            <a:pPr marL="457200" lvl="1" indent="0" eaLnBrk="1" hangingPunct="1">
              <a:lnSpc>
                <a:spcPct val="90000"/>
              </a:lnSpc>
              <a:buNone/>
            </a:pPr>
            <a:r>
              <a:rPr lang="en-US" altLang="en-US" sz="4000" dirty="0" err="1" smtClean="0">
                <a:solidFill>
                  <a:srgbClr val="7030A0"/>
                </a:solidFill>
              </a:rPr>
              <a:t>rt</a:t>
            </a:r>
            <a:r>
              <a:rPr lang="en-US" altLang="en-US" sz="2400" dirty="0" smtClean="0"/>
              <a:t>: destination or source register number</a:t>
            </a:r>
          </a:p>
          <a:p>
            <a:pPr marL="457200" lvl="1" indent="0" eaLnBrk="1" hangingPunct="1">
              <a:lnSpc>
                <a:spcPct val="90000"/>
              </a:lnSpc>
              <a:buNone/>
            </a:pPr>
            <a:r>
              <a:rPr lang="en-US" altLang="en-US" sz="4000" dirty="0" smtClean="0">
                <a:solidFill>
                  <a:srgbClr val="7030A0"/>
                </a:solidFill>
              </a:rPr>
              <a:t>Constant/offset</a:t>
            </a:r>
            <a:r>
              <a:rPr lang="en-US" altLang="en-US" sz="2400" dirty="0" smtClean="0"/>
              <a:t>: –2</a:t>
            </a:r>
            <a:r>
              <a:rPr lang="en-US" altLang="en-US" sz="2400" baseline="30000" dirty="0" smtClean="0"/>
              <a:t>15</a:t>
            </a:r>
            <a:r>
              <a:rPr lang="en-US" altLang="en-US" sz="2400" dirty="0" smtClean="0"/>
              <a:t> to +2</a:t>
            </a:r>
            <a:r>
              <a:rPr lang="en-US" altLang="en-US" sz="2400" baseline="30000" dirty="0" smtClean="0"/>
              <a:t>15</a:t>
            </a:r>
            <a:r>
              <a:rPr lang="en-US" altLang="en-US" sz="2400" dirty="0" smtClean="0"/>
              <a:t> – 1</a:t>
            </a:r>
          </a:p>
          <a:p>
            <a:pPr marL="457200" lvl="1" indent="0" eaLnBrk="1" hangingPunct="1">
              <a:lnSpc>
                <a:spcPct val="90000"/>
              </a:lnSpc>
              <a:buNone/>
            </a:pPr>
            <a:r>
              <a:rPr lang="en-US" altLang="en-US" sz="4000" dirty="0" err="1">
                <a:solidFill>
                  <a:srgbClr val="7030A0"/>
                </a:solidFill>
              </a:rPr>
              <a:t>r</a:t>
            </a:r>
            <a:r>
              <a:rPr lang="en-US" altLang="en-US" sz="4000" dirty="0" err="1" smtClean="0">
                <a:solidFill>
                  <a:srgbClr val="7030A0"/>
                </a:solidFill>
              </a:rPr>
              <a:t>s</a:t>
            </a:r>
            <a:r>
              <a:rPr lang="en-US" altLang="en-US" sz="2400" dirty="0" smtClean="0"/>
              <a:t>: first source register in ALU instruction</a:t>
            </a:r>
          </a:p>
          <a:p>
            <a:pPr marL="457200" lvl="1" indent="0" eaLnBrk="1" hangingPunct="1">
              <a:lnSpc>
                <a:spcPct val="90000"/>
              </a:lnSpc>
              <a:buNone/>
            </a:pPr>
            <a:r>
              <a:rPr lang="en-US" altLang="en-US" sz="2400" dirty="0" smtClean="0"/>
              <a:t>      Base register in load/store instruction</a:t>
            </a:r>
          </a:p>
          <a:p>
            <a:pPr marL="457200" lvl="1" indent="0" eaLnBrk="1" hangingPunct="1">
              <a:lnSpc>
                <a:spcPct val="90000"/>
              </a:lnSpc>
              <a:buNone/>
            </a:pPr>
            <a:r>
              <a:rPr lang="en-US" altLang="en-US" sz="2400" dirty="0" smtClean="0"/>
              <a:t>Address: offset added to base address in </a:t>
            </a:r>
            <a:r>
              <a:rPr lang="en-US" altLang="en-US" sz="4000" dirty="0" err="1" smtClean="0">
                <a:solidFill>
                  <a:srgbClr val="7030A0"/>
                </a:solidFill>
              </a:rPr>
              <a:t>rs</a:t>
            </a:r>
            <a:endParaRPr lang="en-US" altLang="en-US" sz="4000" dirty="0" smtClean="0">
              <a:solidFill>
                <a:srgbClr val="7030A0"/>
              </a:solidFill>
            </a:endParaRPr>
          </a:p>
          <a:p>
            <a:pPr marL="457200" lvl="1" indent="0" eaLnBrk="1" hangingPunct="1">
              <a:lnSpc>
                <a:spcPct val="90000"/>
              </a:lnSpc>
              <a:buNone/>
            </a:pPr>
            <a:endParaRPr lang="en-US" altLang="en-US" sz="2400" dirty="0"/>
          </a:p>
          <a:p>
            <a:pPr marL="457200" lvl="1" indent="0">
              <a:lnSpc>
                <a:spcPct val="90000"/>
              </a:lnSpc>
              <a:buNone/>
            </a:pPr>
            <a:endParaRPr lang="en-US" altLang="en-US" sz="2400" dirty="0" smtClean="0"/>
          </a:p>
        </p:txBody>
      </p:sp>
      <p:grpSp>
        <p:nvGrpSpPr>
          <p:cNvPr id="53253" name="Group 4"/>
          <p:cNvGrpSpPr>
            <a:grpSpLocks/>
          </p:cNvGrpSpPr>
          <p:nvPr/>
        </p:nvGrpSpPr>
        <p:grpSpPr bwMode="auto">
          <a:xfrm>
            <a:off x="1367539" y="1222870"/>
            <a:ext cx="6913562" cy="773113"/>
            <a:chOff x="884" y="981"/>
            <a:chExt cx="4355" cy="487"/>
          </a:xfrm>
        </p:grpSpPr>
        <p:sp>
          <p:nvSpPr>
            <p:cNvPr id="53254"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3255"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3256"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3257"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53258"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3259"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3260"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3261"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Tree>
    <p:extLst>
      <p:ext uri="{BB962C8B-B14F-4D97-AF65-F5344CB8AC3E}">
        <p14:creationId xmlns:p14="http://schemas.microsoft.com/office/powerpoint/2010/main" val="2781268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smtClean="0">
                <a:solidFill>
                  <a:schemeClr val="accent1"/>
                </a:solidFill>
              </a:rPr>
              <a:t>I-Format Instructions</a:t>
            </a:r>
            <a:endParaRPr lang="en-US" dirty="0">
              <a:solidFill>
                <a:schemeClr val="accent1"/>
              </a:solidFill>
            </a:endParaRPr>
          </a:p>
        </p:txBody>
      </p:sp>
      <p:sp>
        <p:nvSpPr>
          <p:cNvPr id="2127875" name="Rectangle 3"/>
          <p:cNvSpPr>
            <a:spLocks noGrp="1" noChangeArrowheads="1"/>
          </p:cNvSpPr>
          <p:nvPr>
            <p:ph idx="1"/>
          </p:nvPr>
        </p:nvSpPr>
        <p:spPr>
          <a:xfrm>
            <a:off x="457200" y="1600200"/>
            <a:ext cx="8229600" cy="4937760"/>
          </a:xfrm>
        </p:spPr>
        <p:txBody>
          <a:bodyPr>
            <a:normAutofit/>
          </a:bodyPr>
          <a:lstStyle/>
          <a:p>
            <a:r>
              <a:rPr lang="en-US" dirty="0"/>
              <a:t>Define “fields” of the following number of bits each: 6 + 5 + 5 + 16 = 32 </a:t>
            </a:r>
            <a:r>
              <a:rPr lang="en-US" dirty="0" smtClean="0"/>
              <a:t>bits</a:t>
            </a:r>
          </a:p>
          <a:p>
            <a:endParaRPr lang="en-US" dirty="0" smtClean="0"/>
          </a:p>
          <a:p>
            <a:pPr>
              <a:spcBef>
                <a:spcPts val="1500"/>
              </a:spcBef>
            </a:pPr>
            <a:r>
              <a:rPr lang="en-US" dirty="0" smtClean="0"/>
              <a:t>Field names:</a:t>
            </a:r>
          </a:p>
          <a:p>
            <a:pPr>
              <a:buNone/>
            </a:pPr>
            <a:endParaRPr lang="en-US" dirty="0" smtClean="0">
              <a:solidFill>
                <a:schemeClr val="accent2"/>
              </a:solidFill>
            </a:endParaRPr>
          </a:p>
          <a:p>
            <a:pPr>
              <a:spcBef>
                <a:spcPts val="3600"/>
              </a:spcBef>
            </a:pPr>
            <a:r>
              <a:rPr lang="en-US" b="1" dirty="0" smtClean="0"/>
              <a:t>Key Concept:</a:t>
            </a:r>
            <a:r>
              <a:rPr lang="en-US" dirty="0" smtClean="0"/>
              <a:t> Three fields are consistent with R-Format instructions</a:t>
            </a:r>
          </a:p>
          <a:p>
            <a:pPr lvl="1"/>
            <a:r>
              <a:rPr lang="en-US" dirty="0" smtClean="0"/>
              <a:t>Most importantly, </a:t>
            </a:r>
            <a:r>
              <a:rPr lang="en-US" sz="2600" dirty="0" err="1" smtClean="0">
                <a:latin typeface="Courier New" pitchFamily="-65" charset="0"/>
              </a:rPr>
              <a:t>opcode</a:t>
            </a:r>
            <a:r>
              <a:rPr lang="en-US" b="1" dirty="0" smtClean="0"/>
              <a:t> </a:t>
            </a:r>
            <a:r>
              <a:rPr lang="en-US" dirty="0" smtClean="0"/>
              <a:t>is still in same location</a:t>
            </a:r>
          </a:p>
          <a:p>
            <a:endParaRPr lang="en-US" dirty="0" smtClean="0"/>
          </a:p>
          <a:p>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78</a:t>
            </a:fld>
            <a:endParaRPr lang="en-US"/>
          </a:p>
        </p:txBody>
      </p:sp>
      <p:grpSp>
        <p:nvGrpSpPr>
          <p:cNvPr id="52" name="Group 51"/>
          <p:cNvGrpSpPr/>
          <p:nvPr/>
        </p:nvGrpSpPr>
        <p:grpSpPr>
          <a:xfrm>
            <a:off x="393192" y="2468880"/>
            <a:ext cx="8349870" cy="822960"/>
            <a:chOff x="351069" y="2468880"/>
            <a:chExt cx="8349870" cy="822960"/>
          </a:xfrm>
        </p:grpSpPr>
        <p:grpSp>
          <p:nvGrpSpPr>
            <p:cNvPr id="51" name="Group 50"/>
            <p:cNvGrpSpPr/>
            <p:nvPr/>
          </p:nvGrpSpPr>
          <p:grpSpPr>
            <a:xfrm>
              <a:off x="621792" y="2834640"/>
              <a:ext cx="7900416" cy="457200"/>
              <a:chOff x="621792" y="2834640"/>
              <a:chExt cx="7900416" cy="457200"/>
            </a:xfrm>
          </p:grpSpPr>
          <p:sp>
            <p:nvSpPr>
              <p:cNvPr id="45" name="Rectangle 44"/>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6</a:t>
                </a:r>
                <a:endParaRPr lang="en-US" sz="2800" dirty="0">
                  <a:solidFill>
                    <a:schemeClr val="tx1"/>
                  </a:solidFill>
                  <a:latin typeface="Courier New" pitchFamily="49" charset="0"/>
                  <a:cs typeface="Courier New" pitchFamily="49" charset="0"/>
                </a:endParaRPr>
              </a:p>
            </p:txBody>
          </p:sp>
          <p:sp>
            <p:nvSpPr>
              <p:cNvPr id="47" name="Rectangle 46"/>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a:t>
                </a:r>
                <a:endParaRPr lang="en-US" sz="2800" dirty="0">
                  <a:solidFill>
                    <a:schemeClr val="tx1"/>
                  </a:solidFill>
                  <a:latin typeface="Courier New" pitchFamily="49" charset="0"/>
                  <a:cs typeface="Courier New" pitchFamily="49" charset="0"/>
                </a:endParaRPr>
              </a:p>
            </p:txBody>
          </p:sp>
          <p:sp>
            <p:nvSpPr>
              <p:cNvPr id="48" name="Rectangle 47"/>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a:t>
                </a:r>
                <a:endParaRPr lang="en-US" sz="2800" dirty="0">
                  <a:solidFill>
                    <a:schemeClr val="tx1"/>
                  </a:solidFill>
                  <a:latin typeface="Courier New" pitchFamily="49" charset="0"/>
                  <a:cs typeface="Courier New" pitchFamily="49" charset="0"/>
                </a:endParaRPr>
              </a:p>
            </p:txBody>
          </p:sp>
          <p:sp>
            <p:nvSpPr>
              <p:cNvPr id="49" name="Rectangle 48"/>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16</a:t>
                </a:r>
                <a:endParaRPr lang="en-US" sz="2800" dirty="0">
                  <a:solidFill>
                    <a:schemeClr val="tx1"/>
                  </a:solidFill>
                  <a:latin typeface="Courier New" pitchFamily="49" charset="0"/>
                  <a:cs typeface="Courier New" pitchFamily="49" charset="0"/>
                </a:endParaRPr>
              </a:p>
            </p:txBody>
          </p:sp>
        </p:grpSp>
        <p:sp>
          <p:nvSpPr>
            <p:cNvPr id="43" name="TextBox 42"/>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44" name="TextBox 43"/>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53" name="Group 52"/>
          <p:cNvGrpSpPr/>
          <p:nvPr/>
        </p:nvGrpSpPr>
        <p:grpSpPr>
          <a:xfrm>
            <a:off x="393192" y="3657600"/>
            <a:ext cx="8349870" cy="822960"/>
            <a:chOff x="351069" y="2468880"/>
            <a:chExt cx="8349870" cy="822960"/>
          </a:xfrm>
        </p:grpSpPr>
        <p:grpSp>
          <p:nvGrpSpPr>
            <p:cNvPr id="54" name="Group 50"/>
            <p:cNvGrpSpPr/>
            <p:nvPr/>
          </p:nvGrpSpPr>
          <p:grpSpPr>
            <a:xfrm>
              <a:off x="621792" y="2834640"/>
              <a:ext cx="7900416" cy="457200"/>
              <a:chOff x="621792" y="2834640"/>
              <a:chExt cx="7900416" cy="457200"/>
            </a:xfrm>
          </p:grpSpPr>
          <p:sp>
            <p:nvSpPr>
              <p:cNvPr id="57" name="Rectangle 56"/>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58" name="Rectangle 57"/>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59" name="Rectangle 58"/>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60" name="Rectangle 59"/>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immediate</a:t>
                </a:r>
                <a:endParaRPr lang="en-US" sz="2800" dirty="0">
                  <a:solidFill>
                    <a:schemeClr val="tx1"/>
                  </a:solidFill>
                  <a:latin typeface="Courier New" pitchFamily="49" charset="0"/>
                  <a:cs typeface="Courier New" pitchFamily="49" charset="0"/>
                </a:endParaRPr>
              </a:p>
            </p:txBody>
          </p:sp>
        </p:grpSp>
        <p:sp>
          <p:nvSpPr>
            <p:cNvPr id="55" name="TextBox 54"/>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56" name="TextBox 55"/>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3462752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78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7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lstStyle/>
          <a:p>
            <a:r>
              <a:rPr lang="en-US" dirty="0" smtClean="0">
                <a:solidFill>
                  <a:schemeClr val="accent1"/>
                </a:solidFill>
              </a:rPr>
              <a:t>I-Format Example</a:t>
            </a:r>
            <a:endParaRPr lang="en-US" dirty="0">
              <a:solidFill>
                <a:schemeClr val="accent1"/>
              </a:solidFill>
            </a:endParaRPr>
          </a:p>
        </p:txBody>
      </p:sp>
      <p:sp>
        <p:nvSpPr>
          <p:cNvPr id="2121731" name="Rectangle 3"/>
          <p:cNvSpPr>
            <a:spLocks noGrp="1" noChangeArrowheads="1"/>
          </p:cNvSpPr>
          <p:nvPr>
            <p:ph idx="1"/>
          </p:nvPr>
        </p:nvSpPr>
        <p:spPr>
          <a:xfrm>
            <a:off x="457200" y="1600200"/>
            <a:ext cx="8229600" cy="4937760"/>
          </a:xfrm>
        </p:spPr>
        <p:txBody>
          <a:bodyPr>
            <a:normAutofit/>
          </a:bodyPr>
          <a:lstStyle/>
          <a:p>
            <a:r>
              <a:rPr lang="en-US" dirty="0"/>
              <a:t>MIPS </a:t>
            </a:r>
            <a:r>
              <a:rPr lang="en-US" dirty="0" smtClean="0"/>
              <a:t>Instruction:	</a:t>
            </a:r>
            <a:r>
              <a:rPr lang="en-US" dirty="0" err="1" smtClean="0">
                <a:latin typeface="Courier New" pitchFamily="-65" charset="0"/>
              </a:rPr>
              <a:t>addi</a:t>
            </a:r>
            <a:r>
              <a:rPr lang="en-US" dirty="0" smtClean="0">
                <a:latin typeface="Courier New" pitchFamily="-65" charset="0"/>
              </a:rPr>
              <a:t> $21,$22,-50</a:t>
            </a:r>
          </a:p>
          <a:p>
            <a:pPr lvl="1">
              <a:spcBef>
                <a:spcPts val="1200"/>
              </a:spcBef>
              <a:buNone/>
            </a:pPr>
            <a:r>
              <a:rPr lang="en-US" dirty="0" smtClean="0">
                <a:ea typeface="ＭＳ Ｐゴシック" pitchFamily="-65" charset="-128"/>
              </a:rPr>
              <a:t>Field representation (decimal):</a:t>
            </a:r>
          </a:p>
          <a:p>
            <a:pPr lvl="1">
              <a:buNone/>
            </a:pPr>
            <a:endParaRPr lang="en-US" sz="2400" dirty="0" smtClean="0">
              <a:ea typeface="ＭＳ Ｐゴシック" pitchFamily="-65" charset="-128"/>
            </a:endParaRPr>
          </a:p>
          <a:p>
            <a:pPr lvl="1">
              <a:spcBef>
                <a:spcPts val="2400"/>
              </a:spcBef>
              <a:buNone/>
            </a:pPr>
            <a:r>
              <a:rPr lang="en-US" dirty="0" smtClean="0">
                <a:ea typeface="ＭＳ Ｐゴシック" pitchFamily="-65" charset="-128"/>
              </a:rPr>
              <a:t>Field representation (binary):</a:t>
            </a:r>
          </a:p>
          <a:p>
            <a:pPr lvl="1">
              <a:buNone/>
            </a:pPr>
            <a:endParaRPr lang="en-US" sz="2400" dirty="0" smtClean="0">
              <a:ea typeface="ＭＳ Ｐゴシック" pitchFamily="-65" charset="-128"/>
            </a:endParaRPr>
          </a:p>
          <a:p>
            <a:pPr lvl="1">
              <a:buNone/>
            </a:pPr>
            <a:endParaRPr lang="en-US" sz="2400" dirty="0" smtClean="0">
              <a:ea typeface="ＭＳ Ｐゴシック" pitchFamily="-65" charset="-128"/>
            </a:endParaRPr>
          </a:p>
          <a:p>
            <a:pPr lvl="1">
              <a:buNone/>
            </a:pPr>
            <a:r>
              <a:rPr lang="en-US" sz="2400" dirty="0" smtClean="0">
                <a:ea typeface="ＭＳ Ｐゴシック" pitchFamily="-65" charset="-128"/>
              </a:rPr>
              <a:t>hex representation:	</a:t>
            </a:r>
            <a:r>
              <a:rPr lang="en-US" sz="2400" dirty="0" smtClean="0">
                <a:latin typeface="Courier New"/>
                <a:ea typeface="ＭＳ Ｐゴシック" pitchFamily="-65" charset="-128"/>
                <a:cs typeface="Courier New"/>
              </a:rPr>
              <a:t>0x</a:t>
            </a:r>
            <a:r>
              <a:rPr lang="en-US" sz="2400" dirty="0" smtClean="0">
                <a:latin typeface="+mj-lt"/>
                <a:ea typeface="ＭＳ Ｐゴシック" pitchFamily="-65" charset="-128"/>
                <a:cs typeface="Courier New"/>
              </a:rPr>
              <a:t> </a:t>
            </a:r>
            <a:r>
              <a:rPr lang="en-US" sz="2400" dirty="0" smtClean="0">
                <a:latin typeface="Courier New"/>
                <a:ea typeface="ＭＳ Ｐゴシック" pitchFamily="-65" charset="-128"/>
                <a:cs typeface="Courier New"/>
              </a:rPr>
              <a:t>22D5</a:t>
            </a:r>
            <a:r>
              <a:rPr lang="en-US" sz="2400" dirty="0" smtClean="0">
                <a:latin typeface="+mj-lt"/>
                <a:ea typeface="ＭＳ Ｐゴシック" pitchFamily="-65" charset="-128"/>
                <a:cs typeface="Courier New"/>
              </a:rPr>
              <a:t> </a:t>
            </a:r>
            <a:r>
              <a:rPr lang="en-US" sz="2400" dirty="0" smtClean="0">
                <a:latin typeface="Courier New"/>
                <a:ea typeface="ＭＳ Ｐゴシック" pitchFamily="-65" charset="-128"/>
                <a:cs typeface="Courier New"/>
              </a:rPr>
              <a:t>FFCE</a:t>
            </a:r>
            <a:endParaRPr lang="en-US" sz="2400" baseline="-25000" dirty="0" smtClean="0">
              <a:ea typeface="ＭＳ Ｐゴシック" pitchFamily="-65" charset="-128"/>
            </a:endParaRPr>
          </a:p>
          <a:p>
            <a:pPr lvl="1">
              <a:buNone/>
            </a:pPr>
            <a:r>
              <a:rPr lang="en-US" sz="2400" dirty="0" smtClean="0">
                <a:ea typeface="ＭＳ Ｐゴシック" pitchFamily="-65" charset="-128"/>
              </a:rPr>
              <a:t>decimal representation:	</a:t>
            </a:r>
            <a:r>
              <a:rPr lang="en-US" sz="2400" dirty="0" smtClean="0">
                <a:latin typeface="Courier New"/>
                <a:ea typeface="ＭＳ Ｐゴシック" pitchFamily="-65" charset="-128"/>
                <a:cs typeface="Courier New"/>
              </a:rPr>
              <a:t>584,449,998</a:t>
            </a:r>
            <a:endParaRPr lang="en-US" sz="2400" baseline="-25000" dirty="0" smtClean="0">
              <a:ea typeface="ＭＳ Ｐゴシック" pitchFamily="-65" charset="-128"/>
            </a:endParaRPr>
          </a:p>
          <a:p>
            <a:pPr lvl="1">
              <a:spcBef>
                <a:spcPts val="1800"/>
              </a:spcBef>
              <a:buNone/>
            </a:pPr>
            <a:r>
              <a:rPr lang="en-US" sz="2400" dirty="0" smtClean="0">
                <a:solidFill>
                  <a:schemeClr val="bg1"/>
                </a:solidFill>
                <a:ea typeface="ＭＳ Ｐゴシック" pitchFamily="-65" charset="-128"/>
              </a:rPr>
              <a:t>Called a Machine Language Instruction</a:t>
            </a:r>
          </a:p>
          <a:p>
            <a:pPr lvl="1">
              <a:buNone/>
            </a:pPr>
            <a:endParaRPr lang="en-US" sz="2400" dirty="0" smtClean="0">
              <a:solidFill>
                <a:srgbClr val="0D407F"/>
              </a:solidFill>
              <a:ea typeface="ＭＳ Ｐゴシック" pitchFamily="-65" charset="-128"/>
            </a:endParaRPr>
          </a:p>
          <a:p>
            <a:pPr lvl="1">
              <a:buNone/>
            </a:pPr>
            <a:endParaRPr lang="en-US" sz="2400" dirty="0" smtClean="0">
              <a:solidFill>
                <a:srgbClr val="0D407F"/>
              </a:solidFill>
              <a:ea typeface="ＭＳ Ｐゴシック" pitchFamily="-65" charset="-128"/>
            </a:endParaRPr>
          </a:p>
          <a:p>
            <a:pPr lvl="1">
              <a:buFontTx/>
              <a:buNone/>
            </a:pPr>
            <a:endParaRPr lang="en-US" dirty="0"/>
          </a:p>
        </p:txBody>
      </p:sp>
      <p:sp>
        <p:nvSpPr>
          <p:cNvPr id="2121774" name="Text Box 46"/>
          <p:cNvSpPr txBox="1">
            <a:spLocks noChangeArrowheads="1"/>
          </p:cNvSpPr>
          <p:nvPr/>
        </p:nvSpPr>
        <p:spPr bwMode="auto">
          <a:xfrm>
            <a:off x="8485632" y="4279392"/>
            <a:ext cx="516360" cy="338554"/>
          </a:xfrm>
          <a:prstGeom prst="rect">
            <a:avLst/>
          </a:prstGeom>
          <a:noFill/>
          <a:ln w="12700">
            <a:noFill/>
            <a:miter lim="800000"/>
            <a:headEnd/>
            <a:tailEnd/>
          </a:ln>
          <a:effectLst/>
        </p:spPr>
        <p:txBody>
          <a:bodyPr wrap="none">
            <a:prstTxWarp prst="textNoShape">
              <a:avLst/>
            </a:prstTxWarp>
            <a:spAutoFit/>
          </a:bodyPr>
          <a:lstStyle/>
          <a:p>
            <a:r>
              <a:rPr lang="en-US" sz="2400" b="1" baseline="-25000" dirty="0" smtClean="0">
                <a:latin typeface="+mj-lt"/>
                <a:cs typeface="Corbel"/>
              </a:rPr>
              <a:t>two</a:t>
            </a:r>
            <a:endParaRPr lang="en-US" sz="2400" baseline="-25000" dirty="0">
              <a:latin typeface="+mj-lt"/>
              <a:cs typeface="Corbel"/>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79</a:t>
            </a:fld>
            <a:endParaRPr lang="en-US"/>
          </a:p>
        </p:txBody>
      </p:sp>
      <p:grpSp>
        <p:nvGrpSpPr>
          <p:cNvPr id="6" name="Group 74"/>
          <p:cNvGrpSpPr/>
          <p:nvPr/>
        </p:nvGrpSpPr>
        <p:grpSpPr>
          <a:xfrm>
            <a:off x="749808" y="3931920"/>
            <a:ext cx="7534656" cy="640080"/>
            <a:chOff x="740664" y="3931920"/>
            <a:chExt cx="7534656" cy="640080"/>
          </a:xfrm>
        </p:grpSpPr>
        <p:sp>
          <p:nvSpPr>
            <p:cNvPr id="2121766" name="Rectangle 38"/>
            <p:cNvSpPr>
              <a:spLocks noChangeArrowheads="1"/>
            </p:cNvSpPr>
            <p:nvPr/>
          </p:nvSpPr>
          <p:spPr bwMode="auto">
            <a:xfrm>
              <a:off x="740664"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8" name="Rectangle 38"/>
            <p:cNvSpPr>
              <a:spLocks noChangeArrowheads="1"/>
            </p:cNvSpPr>
            <p:nvPr/>
          </p:nvSpPr>
          <p:spPr bwMode="auto">
            <a:xfrm>
              <a:off x="1591056" y="3931920"/>
              <a:ext cx="103327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9" name="Rectangle 38"/>
            <p:cNvSpPr>
              <a:spLocks noChangeArrowheads="1"/>
            </p:cNvSpPr>
            <p:nvPr/>
          </p:nvSpPr>
          <p:spPr bwMode="auto">
            <a:xfrm>
              <a:off x="2624328" y="3931920"/>
              <a:ext cx="1014984"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0" name="Rectangle 38"/>
            <p:cNvSpPr>
              <a:spLocks noChangeArrowheads="1"/>
            </p:cNvSpPr>
            <p:nvPr/>
          </p:nvSpPr>
          <p:spPr bwMode="auto">
            <a:xfrm>
              <a:off x="3639312" y="3931920"/>
              <a:ext cx="1097280"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1" name="Rectangle 38"/>
            <p:cNvSpPr>
              <a:spLocks noChangeArrowheads="1"/>
            </p:cNvSpPr>
            <p:nvPr/>
          </p:nvSpPr>
          <p:spPr bwMode="auto">
            <a:xfrm>
              <a:off x="4736592" y="3931920"/>
              <a:ext cx="960120"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2" name="Rectangle 38"/>
            <p:cNvSpPr>
              <a:spLocks noChangeArrowheads="1"/>
            </p:cNvSpPr>
            <p:nvPr/>
          </p:nvSpPr>
          <p:spPr bwMode="auto">
            <a:xfrm>
              <a:off x="5696712"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3" name="Rectangle 38"/>
            <p:cNvSpPr>
              <a:spLocks noChangeArrowheads="1"/>
            </p:cNvSpPr>
            <p:nvPr/>
          </p:nvSpPr>
          <p:spPr bwMode="auto">
            <a:xfrm>
              <a:off x="6547104" y="3931920"/>
              <a:ext cx="859536"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4" name="Rectangle 38"/>
            <p:cNvSpPr>
              <a:spLocks noChangeArrowheads="1"/>
            </p:cNvSpPr>
            <p:nvPr/>
          </p:nvSpPr>
          <p:spPr bwMode="auto">
            <a:xfrm>
              <a:off x="7406640" y="3931920"/>
              <a:ext cx="868680"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grpSp>
      <p:grpSp>
        <p:nvGrpSpPr>
          <p:cNvPr id="37" name="Group 36"/>
          <p:cNvGrpSpPr/>
          <p:nvPr/>
        </p:nvGrpSpPr>
        <p:grpSpPr>
          <a:xfrm>
            <a:off x="365760" y="2468880"/>
            <a:ext cx="8349870" cy="822960"/>
            <a:chOff x="351069" y="2468880"/>
            <a:chExt cx="8349870" cy="822960"/>
          </a:xfrm>
        </p:grpSpPr>
        <p:grpSp>
          <p:nvGrpSpPr>
            <p:cNvPr id="38" name="Group 50"/>
            <p:cNvGrpSpPr/>
            <p:nvPr/>
          </p:nvGrpSpPr>
          <p:grpSpPr>
            <a:xfrm>
              <a:off x="621792" y="2834640"/>
              <a:ext cx="7900416" cy="457200"/>
              <a:chOff x="621792" y="2834640"/>
              <a:chExt cx="7900416" cy="457200"/>
            </a:xfrm>
          </p:grpSpPr>
          <p:sp>
            <p:nvSpPr>
              <p:cNvPr id="41" name="Rectangle 4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8</a:t>
                </a:r>
                <a:endParaRPr lang="en-US" sz="2800" dirty="0">
                  <a:solidFill>
                    <a:schemeClr val="tx1"/>
                  </a:solidFill>
                  <a:latin typeface="Courier New" pitchFamily="49" charset="0"/>
                  <a:cs typeface="Courier New" pitchFamily="49" charset="0"/>
                </a:endParaRPr>
              </a:p>
            </p:txBody>
          </p:sp>
          <p:sp>
            <p:nvSpPr>
              <p:cNvPr id="42" name="Rectangle 41"/>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22</a:t>
                </a:r>
                <a:endParaRPr lang="en-US" sz="2800" dirty="0">
                  <a:solidFill>
                    <a:schemeClr val="tx1"/>
                  </a:solidFill>
                  <a:latin typeface="Courier New" pitchFamily="49" charset="0"/>
                  <a:cs typeface="Courier New" pitchFamily="49" charset="0"/>
                </a:endParaRPr>
              </a:p>
            </p:txBody>
          </p:sp>
          <p:sp>
            <p:nvSpPr>
              <p:cNvPr id="43" name="Rectangle 42"/>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21</a:t>
                </a:r>
                <a:endParaRPr lang="en-US" sz="2800" dirty="0">
                  <a:solidFill>
                    <a:schemeClr val="tx1"/>
                  </a:solidFill>
                  <a:latin typeface="Courier New" pitchFamily="49" charset="0"/>
                  <a:cs typeface="Courier New" pitchFamily="49" charset="0"/>
                </a:endParaRPr>
              </a:p>
            </p:txBody>
          </p:sp>
          <p:sp>
            <p:nvSpPr>
              <p:cNvPr id="44" name="Rectangle 43"/>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-50</a:t>
                </a:r>
                <a:endParaRPr lang="en-US" sz="2800" dirty="0">
                  <a:solidFill>
                    <a:schemeClr val="tx1"/>
                  </a:solidFill>
                  <a:latin typeface="Courier New" pitchFamily="49" charset="0"/>
                  <a:cs typeface="Courier New" pitchFamily="49" charset="0"/>
                </a:endParaRPr>
              </a:p>
            </p:txBody>
          </p:sp>
        </p:grpSp>
        <p:sp>
          <p:nvSpPr>
            <p:cNvPr id="39" name="TextBox 38"/>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40" name="TextBox 39"/>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45" name="Group 44"/>
          <p:cNvGrpSpPr/>
          <p:nvPr/>
        </p:nvGrpSpPr>
        <p:grpSpPr>
          <a:xfrm>
            <a:off x="365760" y="3657600"/>
            <a:ext cx="8349870" cy="822960"/>
            <a:chOff x="351069" y="2468880"/>
            <a:chExt cx="8349870" cy="822960"/>
          </a:xfrm>
        </p:grpSpPr>
        <p:grpSp>
          <p:nvGrpSpPr>
            <p:cNvPr id="46" name="Group 50"/>
            <p:cNvGrpSpPr/>
            <p:nvPr/>
          </p:nvGrpSpPr>
          <p:grpSpPr>
            <a:xfrm>
              <a:off x="621792" y="2834640"/>
              <a:ext cx="7900416" cy="457200"/>
              <a:chOff x="621792" y="2834640"/>
              <a:chExt cx="7900416" cy="457200"/>
            </a:xfrm>
          </p:grpSpPr>
          <p:sp>
            <p:nvSpPr>
              <p:cNvPr id="58" name="Rectangle 57"/>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001000</a:t>
                </a:r>
                <a:endParaRPr lang="en-US" sz="2800" dirty="0">
                  <a:solidFill>
                    <a:schemeClr val="tx1"/>
                  </a:solidFill>
                  <a:latin typeface="Courier New" pitchFamily="49" charset="0"/>
                  <a:cs typeface="Courier New" pitchFamily="49" charset="0"/>
                </a:endParaRPr>
              </a:p>
            </p:txBody>
          </p:sp>
          <p:sp>
            <p:nvSpPr>
              <p:cNvPr id="59" name="Rectangle 58"/>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10110</a:t>
                </a:r>
                <a:endParaRPr lang="en-US" sz="2800" dirty="0">
                  <a:solidFill>
                    <a:schemeClr val="tx1"/>
                  </a:solidFill>
                  <a:latin typeface="Courier New" pitchFamily="49" charset="0"/>
                  <a:cs typeface="Courier New" pitchFamily="49" charset="0"/>
                </a:endParaRPr>
              </a:p>
            </p:txBody>
          </p:sp>
          <p:sp>
            <p:nvSpPr>
              <p:cNvPr id="75" name="Rectangle 74"/>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solidFill>
                      <a:schemeClr val="tx1"/>
                    </a:solidFill>
                    <a:latin typeface="Courier New" pitchFamily="49" charset="0"/>
                    <a:cs typeface="Courier New" pitchFamily="49" charset="0"/>
                  </a:rPr>
                  <a:t>10101</a:t>
                </a:r>
                <a:endParaRPr lang="en-US" sz="2800" dirty="0">
                  <a:solidFill>
                    <a:schemeClr val="tx1"/>
                  </a:solidFill>
                  <a:latin typeface="Courier New" pitchFamily="49" charset="0"/>
                  <a:cs typeface="Courier New" pitchFamily="49" charset="0"/>
                </a:endParaRPr>
              </a:p>
            </p:txBody>
          </p:sp>
          <p:sp>
            <p:nvSpPr>
              <p:cNvPr id="76" name="Rectangle 75"/>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65" charset="0"/>
                  </a:rPr>
                  <a:t>1111111111001110</a:t>
                </a:r>
                <a:endParaRPr lang="en-US" sz="2000" dirty="0" smtClean="0"/>
              </a:p>
            </p:txBody>
          </p:sp>
        </p:grpSp>
        <p:sp>
          <p:nvSpPr>
            <p:cNvPr id="48" name="TextBox 47"/>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49" name="TextBox 48"/>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1394681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1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17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17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17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2189"/>
            <a:ext cx="7886700" cy="478864"/>
          </a:xfrm>
        </p:spPr>
        <p:txBody>
          <a:bodyPr>
            <a:normAutofit fontScale="90000"/>
          </a:bodyPr>
          <a:lstStyle/>
          <a:p>
            <a:r>
              <a:rPr lang="en-US" dirty="0"/>
              <a:t>Background of RISC</a:t>
            </a:r>
          </a:p>
        </p:txBody>
      </p:sp>
      <p:sp>
        <p:nvSpPr>
          <p:cNvPr id="3" name="Content Placeholder 2"/>
          <p:cNvSpPr>
            <a:spLocks noGrp="1"/>
          </p:cNvSpPr>
          <p:nvPr>
            <p:ph idx="1"/>
          </p:nvPr>
        </p:nvSpPr>
        <p:spPr>
          <a:xfrm>
            <a:off x="192359" y="1618321"/>
            <a:ext cx="8789949" cy="4164980"/>
          </a:xfrm>
        </p:spPr>
        <p:txBody>
          <a:bodyPr>
            <a:normAutofit fontScale="70000" lnSpcReduction="20000"/>
          </a:bodyPr>
          <a:lstStyle/>
          <a:p>
            <a:pPr algn="just"/>
            <a:r>
              <a:rPr lang="en-US" dirty="0"/>
              <a:t>When the telephone project was terminated in 1975, the machine itself had not been built, but the design had progressed to the point where it seemed to be an excellent basis for a general-purpose, high-performance </a:t>
            </a:r>
            <a:r>
              <a:rPr lang="en-US" dirty="0" err="1"/>
              <a:t>miniprocessor</a:t>
            </a:r>
            <a:r>
              <a:rPr lang="en-US" dirty="0"/>
              <a:t>. The attractiveness of the processor design stemmed from projections that it would be able to compute at high speed relative to its cost in a variety of application areas</a:t>
            </a:r>
            <a:r>
              <a:rPr lang="en-US" dirty="0" smtClean="0"/>
              <a:t>.</a:t>
            </a:r>
          </a:p>
          <a:p>
            <a:pPr algn="just"/>
            <a:r>
              <a:rPr lang="en-US" dirty="0" smtClean="0"/>
              <a:t>The </a:t>
            </a:r>
            <a:r>
              <a:rPr lang="en-US" dirty="0"/>
              <a:t>most important features of the </a:t>
            </a:r>
            <a:r>
              <a:rPr lang="en-US" dirty="0" smtClean="0"/>
              <a:t>telephone switching machine </a:t>
            </a:r>
            <a:r>
              <a:rPr lang="en-US" dirty="0"/>
              <a:t>which contributed to its low </a:t>
            </a:r>
            <a:r>
              <a:rPr lang="en-US" dirty="0" smtClean="0"/>
              <a:t>cost/performance </a:t>
            </a:r>
            <a:r>
              <a:rPr lang="en-US" dirty="0"/>
              <a:t>ratio were 1) separate instruction and </a:t>
            </a:r>
            <a:r>
              <a:rPr lang="en-US" dirty="0" smtClean="0"/>
              <a:t>data caches</a:t>
            </a:r>
            <a:r>
              <a:rPr lang="en-US" dirty="0"/>
              <a:t>, allowing a much higher bandwidth </a:t>
            </a:r>
            <a:r>
              <a:rPr lang="en-US" dirty="0" smtClean="0"/>
              <a:t>between memory </a:t>
            </a:r>
            <a:r>
              <a:rPr lang="en-US" dirty="0"/>
              <a:t>and CPU; 2) no arithmetic operations </a:t>
            </a:r>
            <a:r>
              <a:rPr lang="en-US" dirty="0" smtClean="0"/>
              <a:t>to storage</a:t>
            </a:r>
            <a:r>
              <a:rPr lang="en-US" dirty="0"/>
              <a:t>, which greatly simplified the pipeline; and 3</a:t>
            </a:r>
            <a:r>
              <a:rPr lang="en-US" dirty="0" smtClean="0"/>
              <a:t>) uniform </a:t>
            </a:r>
            <a:r>
              <a:rPr lang="en-US" dirty="0"/>
              <a:t>instruction length and simplicity of design</a:t>
            </a:r>
            <a:r>
              <a:rPr lang="en-US" dirty="0" smtClean="0"/>
              <a:t>, making </a:t>
            </a:r>
            <a:r>
              <a:rPr lang="en-US" dirty="0"/>
              <a:t>possible a very short cycle time: ten levels </a:t>
            </a:r>
            <a:r>
              <a:rPr lang="en-US" dirty="0" smtClean="0"/>
              <a:t>of logic</a:t>
            </a:r>
            <a:r>
              <a:rPr lang="en-US" dirty="0"/>
              <a:t>. (For example, all register-to-register </a:t>
            </a:r>
            <a:r>
              <a:rPr lang="en-US" dirty="0" smtClean="0"/>
              <a:t>operations executed </a:t>
            </a:r>
            <a:r>
              <a:rPr lang="en-US" dirty="0"/>
              <a:t>in one cycle.)</a:t>
            </a:r>
          </a:p>
        </p:txBody>
      </p:sp>
    </p:spTree>
    <p:extLst>
      <p:ext uri="{BB962C8B-B14F-4D97-AF65-F5344CB8AC3E}">
        <p14:creationId xmlns:p14="http://schemas.microsoft.com/office/powerpoint/2010/main" val="8170003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92" y="96509"/>
            <a:ext cx="8663050" cy="366630"/>
          </a:xfrm>
        </p:spPr>
        <p:txBody>
          <a:bodyPr>
            <a:normAutofit fontScale="90000"/>
          </a:bodyPr>
          <a:lstStyle/>
          <a:p>
            <a:r>
              <a:rPr lang="en-US" dirty="0" smtClean="0"/>
              <a:t>Load Instruction </a:t>
            </a:r>
            <a:r>
              <a:rPr lang="en-US" dirty="0" err="1">
                <a:latin typeface="Courier New" pitchFamily="49" charset="0"/>
                <a:cs typeface="Courier New" pitchFamily="49" charset="0"/>
              </a:rPr>
              <a:t>lw</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dirty="0">
                <a:latin typeface="Courier New" pitchFamily="49" charset="0"/>
                <a:cs typeface="Courier New" pitchFamily="49" charset="0"/>
              </a:rPr>
              <a:t>t0,0($t1)</a:t>
            </a:r>
            <a:endParaRPr lang="en-US" dirty="0"/>
          </a:p>
        </p:txBody>
      </p:sp>
      <p:pic>
        <p:nvPicPr>
          <p:cNvPr id="4" name="Picture 3"/>
          <p:cNvPicPr>
            <a:picLocks noChangeAspect="1"/>
          </p:cNvPicPr>
          <p:nvPr/>
        </p:nvPicPr>
        <p:blipFill>
          <a:blip r:embed="rId2"/>
          <a:stretch>
            <a:fillRect/>
          </a:stretch>
        </p:blipFill>
        <p:spPr>
          <a:xfrm>
            <a:off x="0" y="660673"/>
            <a:ext cx="6822374" cy="3326211"/>
          </a:xfrm>
          <a:prstGeom prst="rect">
            <a:avLst/>
          </a:prstGeom>
        </p:spPr>
      </p:pic>
      <p:pic>
        <p:nvPicPr>
          <p:cNvPr id="5" name="Picture 4"/>
          <p:cNvPicPr>
            <a:picLocks noChangeAspect="1"/>
          </p:cNvPicPr>
          <p:nvPr/>
        </p:nvPicPr>
        <p:blipFill>
          <a:blip r:embed="rId3"/>
          <a:stretch>
            <a:fillRect/>
          </a:stretch>
        </p:blipFill>
        <p:spPr>
          <a:xfrm>
            <a:off x="3265714" y="3986884"/>
            <a:ext cx="5795159" cy="2871116"/>
          </a:xfrm>
          <a:prstGeom prst="rect">
            <a:avLst/>
          </a:prstGeom>
        </p:spPr>
      </p:pic>
    </p:spTree>
    <p:extLst>
      <p:ext uri="{BB962C8B-B14F-4D97-AF65-F5344CB8AC3E}">
        <p14:creationId xmlns:p14="http://schemas.microsoft.com/office/powerpoint/2010/main" val="3830196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318" y="387803"/>
            <a:ext cx="7394009" cy="1619126"/>
          </a:xfrm>
          <a:prstGeom prst="rect">
            <a:avLst/>
          </a:prstGeom>
        </p:spPr>
      </p:pic>
    </p:spTree>
    <p:extLst>
      <p:ext uri="{BB962C8B-B14F-4D97-AF65-F5344CB8AC3E}">
        <p14:creationId xmlns:p14="http://schemas.microsoft.com/office/powerpoint/2010/main" val="13635487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Branching Instructions</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lstStyle/>
          <a:p>
            <a:r>
              <a:rPr lang="en-US" dirty="0" err="1" smtClean="0">
                <a:latin typeface="Courier New" pitchFamily="49" charset="0"/>
                <a:cs typeface="Courier New" pitchFamily="49" charset="0"/>
              </a:rPr>
              <a:t>beq</a:t>
            </a:r>
            <a:r>
              <a:rPr lang="en-US" dirty="0" smtClean="0"/>
              <a:t> and </a:t>
            </a:r>
            <a:r>
              <a:rPr lang="en-US" dirty="0" err="1" smtClean="0">
                <a:latin typeface="Courier New" pitchFamily="49" charset="0"/>
                <a:cs typeface="Courier New" pitchFamily="49" charset="0"/>
              </a:rPr>
              <a:t>bne</a:t>
            </a:r>
            <a:endParaRPr lang="en-US" dirty="0" smtClean="0">
              <a:latin typeface="Courier New" pitchFamily="49" charset="0"/>
              <a:cs typeface="Courier New" pitchFamily="49" charset="0"/>
            </a:endParaRPr>
          </a:p>
          <a:p>
            <a:pPr lvl="1"/>
            <a:r>
              <a:rPr lang="en-US" dirty="0" smtClean="0"/>
              <a:t>Need to specify an address to go to</a:t>
            </a:r>
          </a:p>
          <a:p>
            <a:pPr lvl="1"/>
            <a:r>
              <a:rPr lang="en-US" dirty="0" smtClean="0"/>
              <a:t>Also take two registers to compare</a:t>
            </a:r>
          </a:p>
          <a:p>
            <a:r>
              <a:rPr lang="en-US" dirty="0" smtClean="0"/>
              <a:t>Use I-Format:</a:t>
            </a:r>
          </a:p>
          <a:p>
            <a:endParaRPr lang="en-US" dirty="0" smtClean="0"/>
          </a:p>
          <a:p>
            <a:pPr lvl="1">
              <a:spcBef>
                <a:spcPts val="1200"/>
              </a:spcBef>
            </a:pPr>
            <a:r>
              <a:rPr lang="en-US" sz="2600" dirty="0" err="1" smtClean="0">
                <a:latin typeface="Courier New" pitchFamily="49" charset="0"/>
                <a:cs typeface="Courier New" pitchFamily="49" charset="0"/>
              </a:rPr>
              <a:t>opcode</a:t>
            </a:r>
            <a:r>
              <a:rPr lang="en-US" dirty="0" smtClean="0"/>
              <a:t> specifies </a:t>
            </a:r>
            <a:r>
              <a:rPr lang="en-US" sz="2600" dirty="0" err="1" smtClean="0">
                <a:latin typeface="Courier New" pitchFamily="49" charset="0"/>
                <a:cs typeface="Courier New" pitchFamily="49" charset="0"/>
              </a:rPr>
              <a:t>beq</a:t>
            </a:r>
            <a:r>
              <a:rPr lang="en-US" dirty="0" smtClean="0"/>
              <a:t> (4) vs. </a:t>
            </a:r>
            <a:r>
              <a:rPr lang="en-US" sz="2600" dirty="0" err="1" smtClean="0">
                <a:latin typeface="Courier New" pitchFamily="49" charset="0"/>
                <a:cs typeface="Courier New" pitchFamily="49" charset="0"/>
              </a:rPr>
              <a:t>bne</a:t>
            </a:r>
            <a:r>
              <a:rPr lang="en-US" dirty="0" smtClean="0"/>
              <a:t> (5)</a:t>
            </a:r>
          </a:p>
          <a:p>
            <a:pPr lvl="1"/>
            <a:r>
              <a:rPr lang="en-US" sz="2600" dirty="0" err="1" smtClean="0">
                <a:latin typeface="Courier New" pitchFamily="49" charset="0"/>
                <a:cs typeface="Courier New" pitchFamily="49" charset="0"/>
              </a:rPr>
              <a:t>rs</a:t>
            </a:r>
            <a:r>
              <a:rPr lang="en-US" dirty="0" smtClean="0"/>
              <a:t> and </a:t>
            </a:r>
            <a:r>
              <a:rPr lang="en-US" sz="2600" dirty="0" err="1" smtClean="0">
                <a:latin typeface="Courier New" pitchFamily="49" charset="0"/>
                <a:cs typeface="Courier New" pitchFamily="49" charset="0"/>
              </a:rPr>
              <a:t>rt</a:t>
            </a:r>
            <a:r>
              <a:rPr lang="en-US" dirty="0" smtClean="0"/>
              <a:t> specify registers</a:t>
            </a:r>
          </a:p>
          <a:p>
            <a:pPr lvl="1"/>
            <a:r>
              <a:rPr lang="en-US" dirty="0" smtClean="0">
                <a:solidFill>
                  <a:srgbClr val="FF0000"/>
                </a:solidFill>
              </a:rPr>
              <a:t>How to best use </a:t>
            </a:r>
            <a:r>
              <a:rPr lang="en-US" sz="2600" dirty="0" smtClean="0">
                <a:solidFill>
                  <a:srgbClr val="FF0000"/>
                </a:solidFill>
                <a:latin typeface="Courier New" pitchFamily="49" charset="0"/>
                <a:cs typeface="Courier New" pitchFamily="49" charset="0"/>
              </a:rPr>
              <a:t>immediate</a:t>
            </a:r>
            <a:r>
              <a:rPr lang="en-US" dirty="0" smtClean="0">
                <a:solidFill>
                  <a:srgbClr val="FF0000"/>
                </a:solidFill>
              </a:rPr>
              <a:t> to specify addresses?</a:t>
            </a:r>
            <a:endParaRPr lang="en-US" dirty="0">
              <a:solidFill>
                <a:srgbClr val="FF0000"/>
              </a:solidFill>
            </a:endParaRP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82</a:t>
            </a:fld>
            <a:endParaRPr lang="en-US"/>
          </a:p>
        </p:txBody>
      </p:sp>
      <p:grpSp>
        <p:nvGrpSpPr>
          <p:cNvPr id="7" name="Group 6"/>
          <p:cNvGrpSpPr/>
          <p:nvPr/>
        </p:nvGrpSpPr>
        <p:grpSpPr>
          <a:xfrm>
            <a:off x="393192" y="3566160"/>
            <a:ext cx="8349870" cy="822960"/>
            <a:chOff x="351069" y="2468880"/>
            <a:chExt cx="8349870" cy="822960"/>
          </a:xfrm>
        </p:grpSpPr>
        <p:grpSp>
          <p:nvGrpSpPr>
            <p:cNvPr id="8" name="Group 50"/>
            <p:cNvGrpSpPr/>
            <p:nvPr/>
          </p:nvGrpSpPr>
          <p:grpSpPr>
            <a:xfrm>
              <a:off x="621792" y="2834640"/>
              <a:ext cx="7900416" cy="457200"/>
              <a:chOff x="621792" y="2834640"/>
              <a:chExt cx="7900416" cy="457200"/>
            </a:xfrm>
          </p:grpSpPr>
          <p:sp>
            <p:nvSpPr>
              <p:cNvPr id="11" name="Rectangle 1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2" name="Rectangle 11"/>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13" name="Rectangle 12"/>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14" name="Rectangle 13"/>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immediate</a:t>
                </a:r>
                <a:endParaRPr lang="en-US" sz="2800" dirty="0">
                  <a:solidFill>
                    <a:schemeClr val="tx1"/>
                  </a:solidFill>
                  <a:latin typeface="Courier New" pitchFamily="49" charset="0"/>
                  <a:cs typeface="Courier New" pitchFamily="49" charset="0"/>
                </a:endParaRPr>
              </a:p>
            </p:txBody>
          </p:sp>
        </p:grpSp>
        <p:sp>
          <p:nvSpPr>
            <p:cNvPr id="9" name="TextBox 8"/>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10" name="TextBox 9"/>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9253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927" y="27957"/>
            <a:ext cx="6315075" cy="3619500"/>
          </a:xfrm>
          <a:prstGeom prst="rect">
            <a:avLst/>
          </a:prstGeom>
        </p:spPr>
      </p:pic>
      <p:pic>
        <p:nvPicPr>
          <p:cNvPr id="5" name="Picture 4"/>
          <p:cNvPicPr>
            <a:picLocks noChangeAspect="1"/>
          </p:cNvPicPr>
          <p:nvPr/>
        </p:nvPicPr>
        <p:blipFill>
          <a:blip r:embed="rId3"/>
          <a:stretch>
            <a:fillRect/>
          </a:stretch>
        </p:blipFill>
        <p:spPr>
          <a:xfrm>
            <a:off x="1690750" y="3886200"/>
            <a:ext cx="6515100" cy="2971800"/>
          </a:xfrm>
          <a:prstGeom prst="rect">
            <a:avLst/>
          </a:prstGeom>
        </p:spPr>
      </p:pic>
    </p:spTree>
    <p:extLst>
      <p:ext uri="{BB962C8B-B14F-4D97-AF65-F5344CB8AC3E}">
        <p14:creationId xmlns:p14="http://schemas.microsoft.com/office/powerpoint/2010/main" val="15101492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solidFill>
                  <a:schemeClr val="accent1"/>
                </a:solidFill>
              </a:rPr>
              <a:t>J-Format Instructions</a:t>
            </a:r>
            <a:endParaRPr lang="en-US" dirty="0">
              <a:solidFill>
                <a:schemeClr val="accent1"/>
              </a:solidFill>
            </a:endParaRPr>
          </a:p>
        </p:txBody>
      </p:sp>
      <p:sp>
        <p:nvSpPr>
          <p:cNvPr id="2171907" name="Rectangle 3"/>
          <p:cNvSpPr>
            <a:spLocks noGrp="1" noChangeArrowheads="1"/>
          </p:cNvSpPr>
          <p:nvPr>
            <p:ph idx="1"/>
          </p:nvPr>
        </p:nvSpPr>
        <p:spPr>
          <a:xfrm>
            <a:off x="457200" y="1600199"/>
            <a:ext cx="8229600" cy="4937760"/>
          </a:xfrm>
        </p:spPr>
        <p:txBody>
          <a:bodyPr>
            <a:noAutofit/>
          </a:bodyPr>
          <a:lstStyle/>
          <a:p>
            <a:r>
              <a:rPr lang="en-US" dirty="0" smtClean="0"/>
              <a:t>Define two “fields” of these bit widths:</a:t>
            </a:r>
          </a:p>
          <a:p>
            <a:pPr>
              <a:buNone/>
            </a:pPr>
            <a:endParaRPr lang="en-US" dirty="0" smtClean="0"/>
          </a:p>
          <a:p>
            <a:pPr>
              <a:spcBef>
                <a:spcPts val="1200"/>
              </a:spcBef>
            </a:pPr>
            <a:r>
              <a:rPr lang="en-US" dirty="0" smtClean="0"/>
              <a:t>As usual, each field has a name:</a:t>
            </a:r>
          </a:p>
          <a:p>
            <a:endParaRPr lang="en-US" dirty="0" smtClean="0"/>
          </a:p>
          <a:p>
            <a:pPr>
              <a:spcBef>
                <a:spcPts val="2400"/>
              </a:spcBef>
            </a:pPr>
            <a:r>
              <a:rPr lang="en-US" b="1" dirty="0" smtClean="0"/>
              <a:t>Key Concepts:</a:t>
            </a:r>
          </a:p>
          <a:p>
            <a:pPr lvl="1"/>
            <a:r>
              <a:rPr lang="en-US" dirty="0" smtClean="0"/>
              <a:t>Keep </a:t>
            </a:r>
            <a:r>
              <a:rPr lang="en-US" sz="2600" dirty="0" err="1" smtClean="0">
                <a:latin typeface="Courier New"/>
                <a:cs typeface="Courier New"/>
              </a:rPr>
              <a:t>opcode</a:t>
            </a:r>
            <a:r>
              <a:rPr lang="en-US" b="1" dirty="0" smtClean="0"/>
              <a:t> </a:t>
            </a:r>
            <a:r>
              <a:rPr lang="en-US" dirty="0" smtClean="0"/>
              <a:t>field identical to R-Format and </a:t>
            </a:r>
            <a:br>
              <a:rPr lang="en-US" dirty="0" smtClean="0"/>
            </a:br>
            <a:r>
              <a:rPr lang="en-US" dirty="0" smtClean="0"/>
              <a:t>I-Format for consistency</a:t>
            </a:r>
          </a:p>
          <a:p>
            <a:pPr lvl="1"/>
            <a:r>
              <a:rPr lang="en-US" dirty="0" smtClean="0"/>
              <a:t>Collapse all other fields to make room for large target address</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84</a:t>
            </a:fld>
            <a:endParaRPr lang="en-US"/>
          </a:p>
        </p:txBody>
      </p:sp>
      <p:grpSp>
        <p:nvGrpSpPr>
          <p:cNvPr id="19" name="Group 18"/>
          <p:cNvGrpSpPr/>
          <p:nvPr/>
        </p:nvGrpSpPr>
        <p:grpSpPr>
          <a:xfrm>
            <a:off x="393192" y="1920240"/>
            <a:ext cx="8349870" cy="822960"/>
            <a:chOff x="351069" y="2468880"/>
            <a:chExt cx="8349870" cy="822960"/>
          </a:xfrm>
        </p:grpSpPr>
        <p:grpSp>
          <p:nvGrpSpPr>
            <p:cNvPr id="20" name="Group 50"/>
            <p:cNvGrpSpPr/>
            <p:nvPr/>
          </p:nvGrpSpPr>
          <p:grpSpPr>
            <a:xfrm>
              <a:off x="621792" y="2834640"/>
              <a:ext cx="7900416" cy="457200"/>
              <a:chOff x="621792" y="2834640"/>
              <a:chExt cx="7900416" cy="457200"/>
            </a:xfrm>
          </p:grpSpPr>
          <p:sp>
            <p:nvSpPr>
              <p:cNvPr id="23" name="Rectangle 22"/>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6</a:t>
                </a:r>
                <a:endParaRPr lang="en-US" sz="2800" dirty="0">
                  <a:solidFill>
                    <a:schemeClr val="tx1"/>
                  </a:solidFill>
                  <a:latin typeface="Courier New" pitchFamily="49" charset="0"/>
                  <a:cs typeface="Courier New" pitchFamily="49" charset="0"/>
                </a:endParaRPr>
              </a:p>
            </p:txBody>
          </p:sp>
          <p:sp>
            <p:nvSpPr>
              <p:cNvPr id="24" name="Rectangle 23"/>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26</a:t>
                </a:r>
                <a:endParaRPr lang="en-US" sz="2800" dirty="0">
                  <a:solidFill>
                    <a:schemeClr val="tx1"/>
                  </a:solidFill>
                  <a:latin typeface="Courier New" pitchFamily="49" charset="0"/>
                  <a:cs typeface="Courier New" pitchFamily="49" charset="0"/>
                </a:endParaRPr>
              </a:p>
            </p:txBody>
          </p:sp>
        </p:grpSp>
        <p:sp>
          <p:nvSpPr>
            <p:cNvPr id="21" name="TextBox 20"/>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22" name="TextBox 21"/>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grpSp>
        <p:nvGrpSpPr>
          <p:cNvPr id="27" name="Group 26"/>
          <p:cNvGrpSpPr/>
          <p:nvPr/>
        </p:nvGrpSpPr>
        <p:grpSpPr>
          <a:xfrm>
            <a:off x="393192" y="3154680"/>
            <a:ext cx="8349870" cy="822960"/>
            <a:chOff x="351069" y="2468880"/>
            <a:chExt cx="8349870" cy="822960"/>
          </a:xfrm>
        </p:grpSpPr>
        <p:grpSp>
          <p:nvGrpSpPr>
            <p:cNvPr id="28" name="Group 50"/>
            <p:cNvGrpSpPr/>
            <p:nvPr/>
          </p:nvGrpSpPr>
          <p:grpSpPr>
            <a:xfrm>
              <a:off x="621792" y="2834640"/>
              <a:ext cx="7900416" cy="457200"/>
              <a:chOff x="621792" y="2834640"/>
              <a:chExt cx="7900416" cy="457200"/>
            </a:xfrm>
          </p:grpSpPr>
          <p:sp>
            <p:nvSpPr>
              <p:cNvPr id="31" name="Rectangle 3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32" name="Rectangle 31"/>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target address</a:t>
                </a:r>
                <a:endParaRPr lang="en-US" sz="2800" dirty="0">
                  <a:solidFill>
                    <a:schemeClr val="tx1"/>
                  </a:solidFill>
                  <a:latin typeface="Courier New" pitchFamily="49" charset="0"/>
                  <a:cs typeface="Courier New" pitchFamily="49" charset="0"/>
                </a:endParaRPr>
              </a:p>
            </p:txBody>
          </p:sp>
        </p:grpSp>
        <p:sp>
          <p:nvSpPr>
            <p:cNvPr id="29" name="TextBox 28"/>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30" name="TextBox 29"/>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149821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719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71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959" y="1757483"/>
            <a:ext cx="8823663" cy="4643317"/>
          </a:xfrm>
          <a:prstGeom prst="rect">
            <a:avLst/>
          </a:prstGeom>
        </p:spPr>
      </p:pic>
      <p:grpSp>
        <p:nvGrpSpPr>
          <p:cNvPr id="5" name="Group 4"/>
          <p:cNvGrpSpPr/>
          <p:nvPr/>
        </p:nvGrpSpPr>
        <p:grpSpPr>
          <a:xfrm>
            <a:off x="678631" y="281445"/>
            <a:ext cx="8349870" cy="822960"/>
            <a:chOff x="351069" y="2468880"/>
            <a:chExt cx="8349870" cy="822960"/>
          </a:xfrm>
        </p:grpSpPr>
        <p:grpSp>
          <p:nvGrpSpPr>
            <p:cNvPr id="6" name="Group 50"/>
            <p:cNvGrpSpPr/>
            <p:nvPr/>
          </p:nvGrpSpPr>
          <p:grpSpPr>
            <a:xfrm>
              <a:off x="621792" y="2834640"/>
              <a:ext cx="7900416" cy="457200"/>
              <a:chOff x="621792" y="2834640"/>
              <a:chExt cx="7900416" cy="457200"/>
            </a:xfrm>
          </p:grpSpPr>
          <p:sp>
            <p:nvSpPr>
              <p:cNvPr id="9" name="Rectangle 8"/>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6</a:t>
                </a:r>
                <a:endParaRPr lang="en-US" sz="2800" dirty="0">
                  <a:solidFill>
                    <a:schemeClr val="tx1"/>
                  </a:solidFill>
                  <a:latin typeface="Courier New" pitchFamily="49" charset="0"/>
                  <a:cs typeface="Courier New" pitchFamily="49" charset="0"/>
                </a:endParaRPr>
              </a:p>
            </p:txBody>
          </p:sp>
          <p:sp>
            <p:nvSpPr>
              <p:cNvPr id="10" name="Rectangle 9"/>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26</a:t>
                </a:r>
                <a:endParaRPr lang="en-US" sz="2800" dirty="0">
                  <a:solidFill>
                    <a:schemeClr val="tx1"/>
                  </a:solidFill>
                  <a:latin typeface="Courier New" pitchFamily="49" charset="0"/>
                  <a:cs typeface="Courier New" pitchFamily="49" charset="0"/>
                </a:endParaRPr>
              </a:p>
            </p:txBody>
          </p:sp>
        </p:grpSp>
        <p:sp>
          <p:nvSpPr>
            <p:cNvPr id="7" name="TextBox 6"/>
            <p:cNvSpPr txBox="1"/>
            <p:nvPr/>
          </p:nvSpPr>
          <p:spPr>
            <a:xfrm>
              <a:off x="351069" y="2468880"/>
              <a:ext cx="553357" cy="461665"/>
            </a:xfrm>
            <a:prstGeom prst="rect">
              <a:avLst/>
            </a:prstGeom>
            <a:noFill/>
          </p:spPr>
          <p:txBody>
            <a:bodyPr wrap="none" rtlCol="0">
              <a:spAutoFit/>
            </a:bodyPr>
            <a:lstStyle/>
            <a:p>
              <a:pPr algn="ctr"/>
              <a:r>
                <a:rPr lang="en-US" sz="2400" dirty="0" smtClean="0">
                  <a:latin typeface="Courier New" pitchFamily="49" charset="0"/>
                  <a:cs typeface="Courier New" pitchFamily="49" charset="0"/>
                </a:rPr>
                <a:t>31</a:t>
              </a:r>
              <a:endParaRPr lang="en-US" sz="2400" dirty="0">
                <a:latin typeface="Courier New" pitchFamily="49" charset="0"/>
                <a:cs typeface="Courier New" pitchFamily="49" charset="0"/>
              </a:endParaRPr>
            </a:p>
          </p:txBody>
        </p:sp>
        <p:sp>
          <p:nvSpPr>
            <p:cNvPr id="8" name="TextBox 7"/>
            <p:cNvSpPr txBox="1"/>
            <p:nvPr/>
          </p:nvSpPr>
          <p:spPr>
            <a:xfrm>
              <a:off x="8331927" y="2468880"/>
              <a:ext cx="369012" cy="461665"/>
            </a:xfrm>
            <a:prstGeom prst="rect">
              <a:avLst/>
            </a:prstGeom>
            <a:noFill/>
          </p:spPr>
          <p:txBody>
            <a:bodyPr wrap="none" rtlCol="0">
              <a:spAutoFit/>
            </a:bodyPr>
            <a:lstStyle/>
            <a:p>
              <a:r>
                <a:rPr lang="en-US" sz="2400" dirty="0" smtClean="0">
                  <a:latin typeface="Courier New" pitchFamily="49" charset="0"/>
                  <a:cs typeface="Courier New" pitchFamily="49" charset="0"/>
                </a:rPr>
                <a:t>0</a:t>
              </a:r>
              <a:endParaRPr lang="en-US" sz="2400" dirty="0">
                <a:latin typeface="Courier New" pitchFamily="49" charset="0"/>
                <a:cs typeface="Courier New" pitchFamily="49" charset="0"/>
              </a:endParaRPr>
            </a:p>
          </p:txBody>
        </p:sp>
      </p:grpSp>
    </p:spTree>
    <p:extLst>
      <p:ext uri="{BB962C8B-B14F-4D97-AF65-F5344CB8AC3E}">
        <p14:creationId xmlns:p14="http://schemas.microsoft.com/office/powerpoint/2010/main" val="2038794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79226" y="1"/>
            <a:ext cx="3081647" cy="534390"/>
          </a:xfrm>
        </p:spPr>
        <p:txBody>
          <a:bodyPr>
            <a:normAutofit/>
          </a:bodyPr>
          <a:lstStyle/>
          <a:p>
            <a:r>
              <a:rPr lang="en-US" sz="2400" dirty="0" smtClean="0">
                <a:solidFill>
                  <a:schemeClr val="accent1"/>
                </a:solidFill>
              </a:rPr>
              <a:t>J-Format Instructions</a:t>
            </a:r>
            <a:endParaRPr lang="en-US" sz="2400" dirty="0">
              <a:solidFill>
                <a:schemeClr val="accent1"/>
              </a:solidFill>
            </a:endParaRPr>
          </a:p>
        </p:txBody>
      </p:sp>
      <p:sp>
        <p:nvSpPr>
          <p:cNvPr id="2174979" name="Rectangle 3"/>
          <p:cNvSpPr>
            <a:spLocks noGrp="1" noChangeArrowheads="1"/>
          </p:cNvSpPr>
          <p:nvPr>
            <p:ph idx="1"/>
          </p:nvPr>
        </p:nvSpPr>
        <p:spPr>
          <a:xfrm>
            <a:off x="95002" y="82374"/>
            <a:ext cx="8698675" cy="3828329"/>
          </a:xfrm>
        </p:spPr>
        <p:txBody>
          <a:bodyPr>
            <a:normAutofit/>
          </a:bodyPr>
          <a:lstStyle/>
          <a:p>
            <a:r>
              <a:rPr lang="en-US" dirty="0" smtClean="0"/>
              <a:t>Jump instruction:</a:t>
            </a:r>
          </a:p>
          <a:p>
            <a:pPr lvl="1"/>
            <a:r>
              <a:rPr lang="en-US" dirty="0" smtClean="0">
                <a:solidFill>
                  <a:srgbClr val="FF0000"/>
                </a:solidFill>
              </a:rPr>
              <a:t>New </a:t>
            </a:r>
            <a:r>
              <a:rPr lang="en-US" dirty="0">
                <a:solidFill>
                  <a:srgbClr val="FF0000"/>
                </a:solidFill>
              </a:rPr>
              <a:t>PC = {</a:t>
            </a:r>
            <a:r>
              <a:rPr lang="en-US" dirty="0" smtClean="0">
                <a:solidFill>
                  <a:srgbClr val="FF0000"/>
                </a:solidFill>
              </a:rPr>
              <a:t> (PC+4)[</a:t>
            </a:r>
            <a:r>
              <a:rPr lang="en-US" dirty="0">
                <a:solidFill>
                  <a:srgbClr val="FF0000"/>
                </a:solidFill>
              </a:rPr>
              <a:t>31..28], target address, </a:t>
            </a:r>
            <a:r>
              <a:rPr lang="en-US" dirty="0" smtClean="0">
                <a:solidFill>
                  <a:srgbClr val="FF0000"/>
                </a:solidFill>
              </a:rPr>
              <a:t>0b00 </a:t>
            </a:r>
            <a:r>
              <a:rPr lang="en-US" dirty="0">
                <a:solidFill>
                  <a:srgbClr val="FF0000"/>
                </a:solidFill>
              </a:rPr>
              <a:t>}</a:t>
            </a:r>
          </a:p>
          <a:p>
            <a:r>
              <a:rPr lang="en-US" dirty="0" smtClean="0"/>
              <a:t>Notes: </a:t>
            </a:r>
          </a:p>
          <a:p>
            <a:pPr lvl="1"/>
            <a:r>
              <a:rPr lang="en-US" dirty="0" smtClean="0"/>
              <a:t>{ </a:t>
            </a:r>
            <a:r>
              <a:rPr lang="en-US" dirty="0"/>
              <a:t>, , } means </a:t>
            </a:r>
            <a:r>
              <a:rPr lang="en-US" dirty="0" smtClean="0"/>
              <a:t>concatenation</a:t>
            </a:r>
            <a:r>
              <a:rPr lang="en-US" dirty="0"/>
              <a:t/>
            </a:r>
            <a:br>
              <a:rPr lang="en-US" dirty="0"/>
            </a:br>
            <a:r>
              <a:rPr lang="en-US" dirty="0"/>
              <a:t>{ 4 bits , 26 bits , 2 bits } = 32 bit </a:t>
            </a:r>
            <a:r>
              <a:rPr lang="en-US" dirty="0" smtClean="0"/>
              <a:t>address</a:t>
            </a:r>
          </a:p>
          <a:p>
            <a:pPr lvl="1"/>
            <a:r>
              <a:rPr lang="en-US" dirty="0" smtClean="0"/>
              <a:t>Array indexing:  [31..28] means highest 4 bits</a:t>
            </a:r>
          </a:p>
          <a:p>
            <a:pPr lvl="1"/>
            <a:r>
              <a:rPr lang="en-US" dirty="0" smtClean="0"/>
              <a:t>For hardware reasons, use PC+4 instead of PC</a:t>
            </a:r>
            <a:endParaRPr lang="en-US" dirty="0"/>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86</a:t>
            </a:fld>
            <a:endParaRPr lang="en-US"/>
          </a:p>
        </p:txBody>
      </p:sp>
      <p:pic>
        <p:nvPicPr>
          <p:cNvPr id="6" name="Picture 5"/>
          <p:cNvPicPr>
            <a:picLocks noChangeAspect="1"/>
          </p:cNvPicPr>
          <p:nvPr/>
        </p:nvPicPr>
        <p:blipFill>
          <a:blip r:embed="rId2"/>
          <a:stretch>
            <a:fillRect/>
          </a:stretch>
        </p:blipFill>
        <p:spPr>
          <a:xfrm>
            <a:off x="1438685" y="3790193"/>
            <a:ext cx="5570293" cy="2931281"/>
          </a:xfrm>
          <a:prstGeom prst="rect">
            <a:avLst/>
          </a:prstGeom>
        </p:spPr>
      </p:pic>
    </p:spTree>
    <p:extLst>
      <p:ext uri="{BB962C8B-B14F-4D97-AF65-F5344CB8AC3E}">
        <p14:creationId xmlns:p14="http://schemas.microsoft.com/office/powerpoint/2010/main" val="15657744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Summary</a:t>
            </a:r>
            <a:endParaRPr lang="en-US" dirty="0">
              <a:solidFill>
                <a:schemeClr val="accent1"/>
              </a:solidFill>
            </a:endParaRPr>
          </a:p>
        </p:txBody>
      </p:sp>
      <p:sp>
        <p:nvSpPr>
          <p:cNvPr id="3" name="Content Placeholder 2"/>
          <p:cNvSpPr>
            <a:spLocks noGrp="1"/>
          </p:cNvSpPr>
          <p:nvPr>
            <p:ph idx="1"/>
          </p:nvPr>
        </p:nvSpPr>
        <p:spPr>
          <a:xfrm>
            <a:off x="457200" y="1600199"/>
            <a:ext cx="8229600" cy="4937760"/>
          </a:xfrm>
        </p:spPr>
        <p:txBody>
          <a:bodyPr>
            <a:normAutofit/>
          </a:bodyPr>
          <a:lstStyle/>
          <a:p>
            <a:r>
              <a:rPr lang="en-US" dirty="0" smtClean="0"/>
              <a:t>The Stored Program concept is very powerful</a:t>
            </a:r>
          </a:p>
          <a:p>
            <a:pPr lvl="1"/>
            <a:r>
              <a:rPr lang="en-US" dirty="0" smtClean="0"/>
              <a:t>Instructions can be treated and manipulated the same way as data in both hardware and software</a:t>
            </a:r>
          </a:p>
          <a:p>
            <a:r>
              <a:rPr lang="en-US" dirty="0" smtClean="0">
                <a:solidFill>
                  <a:srgbClr val="FF0000"/>
                </a:solidFill>
              </a:rPr>
              <a:t>MIPS Machine Language Instructions:</a:t>
            </a:r>
            <a:r>
              <a:rPr lang="en-US" dirty="0" smtClean="0"/>
              <a:t> </a:t>
            </a:r>
            <a:br>
              <a:rPr lang="en-US" dirty="0" smtClean="0"/>
            </a:br>
            <a:r>
              <a:rPr lang="en-US" dirty="0" smtClean="0"/>
              <a:t/>
            </a:r>
            <a:br>
              <a:rPr lang="en-US" dirty="0" smtClean="0"/>
            </a:br>
            <a:r>
              <a:rPr lang="en-US" dirty="0" smtClean="0"/>
              <a:t/>
            </a:r>
            <a:br>
              <a:rPr lang="en-US" dirty="0" smtClean="0"/>
            </a:br>
            <a:endParaRPr lang="en-US" dirty="0" smtClean="0"/>
          </a:p>
          <a:p>
            <a:pPr>
              <a:spcBef>
                <a:spcPts val="1800"/>
              </a:spcBef>
            </a:pPr>
            <a:r>
              <a:rPr lang="en-US" dirty="0" smtClean="0"/>
              <a:t>Branches use PC-relative addressing, </a:t>
            </a:r>
            <a:br>
              <a:rPr lang="en-US" dirty="0" smtClean="0"/>
            </a:br>
            <a:r>
              <a:rPr lang="en-US" dirty="0" smtClean="0"/>
              <a:t>Jumps use absolute addressing</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87</a:t>
            </a:fld>
            <a:endParaRPr lang="en-US"/>
          </a:p>
        </p:txBody>
      </p:sp>
      <p:grpSp>
        <p:nvGrpSpPr>
          <p:cNvPr id="17" name="Group 16"/>
          <p:cNvGrpSpPr/>
          <p:nvPr/>
        </p:nvGrpSpPr>
        <p:grpSpPr>
          <a:xfrm>
            <a:off x="274320" y="3730752"/>
            <a:ext cx="8449056" cy="492443"/>
            <a:chOff x="274320" y="2633472"/>
            <a:chExt cx="8449056" cy="492443"/>
          </a:xfrm>
        </p:grpSpPr>
        <p:grpSp>
          <p:nvGrpSpPr>
            <p:cNvPr id="7" name="Group 43"/>
            <p:cNvGrpSpPr/>
            <p:nvPr/>
          </p:nvGrpSpPr>
          <p:grpSpPr>
            <a:xfrm>
              <a:off x="822960" y="2651760"/>
              <a:ext cx="7900416" cy="457200"/>
              <a:chOff x="457200" y="4572000"/>
              <a:chExt cx="7900416" cy="457200"/>
            </a:xfrm>
          </p:grpSpPr>
          <p:sp>
            <p:nvSpPr>
              <p:cNvPr id="8" name="Rectangle 7"/>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9" name="Rectangle 8"/>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10" name="Rectangle 9"/>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11" name="Rectangle 10"/>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12" name="Rectangle 11"/>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rd</a:t>
                </a:r>
                <a:endParaRPr lang="en-US" sz="2800" dirty="0">
                  <a:solidFill>
                    <a:schemeClr val="tx1"/>
                  </a:solidFill>
                  <a:latin typeface="Courier New" pitchFamily="49" charset="0"/>
                  <a:cs typeface="Courier New" pitchFamily="49" charset="0"/>
                </a:endParaRPr>
              </a:p>
            </p:txBody>
          </p:sp>
          <p:sp>
            <p:nvSpPr>
              <p:cNvPr id="13" name="Rectangle 12"/>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smtClean="0">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28" name="TextBox 27"/>
            <p:cNvSpPr txBox="1"/>
            <p:nvPr/>
          </p:nvSpPr>
          <p:spPr>
            <a:xfrm>
              <a:off x="274320" y="2633472"/>
              <a:ext cx="548640" cy="492443"/>
            </a:xfrm>
            <a:prstGeom prst="rect">
              <a:avLst/>
            </a:prstGeom>
            <a:noFill/>
          </p:spPr>
          <p:txBody>
            <a:bodyPr wrap="none" tIns="0" bIns="0" rtlCol="0">
              <a:spAutoFit/>
            </a:bodyPr>
            <a:lstStyle/>
            <a:p>
              <a:pPr algn="r"/>
              <a:r>
                <a:rPr lang="en-US" sz="3200" b="1" dirty="0" smtClean="0"/>
                <a:t>R:</a:t>
              </a:r>
              <a:endParaRPr lang="en-US" sz="3200" b="1" dirty="0"/>
            </a:p>
          </p:txBody>
        </p:sp>
      </p:grpSp>
      <p:grpSp>
        <p:nvGrpSpPr>
          <p:cNvPr id="16" name="Group 15"/>
          <p:cNvGrpSpPr/>
          <p:nvPr/>
        </p:nvGrpSpPr>
        <p:grpSpPr>
          <a:xfrm>
            <a:off x="365760" y="4279392"/>
            <a:ext cx="8357616" cy="492443"/>
            <a:chOff x="365760" y="3182112"/>
            <a:chExt cx="8357616" cy="492443"/>
          </a:xfrm>
        </p:grpSpPr>
        <p:grpSp>
          <p:nvGrpSpPr>
            <p:cNvPr id="15" name="Group 50"/>
            <p:cNvGrpSpPr/>
            <p:nvPr/>
          </p:nvGrpSpPr>
          <p:grpSpPr>
            <a:xfrm>
              <a:off x="822960" y="3200400"/>
              <a:ext cx="7900416" cy="457200"/>
              <a:chOff x="621792" y="2834640"/>
              <a:chExt cx="7900416" cy="457200"/>
            </a:xfrm>
          </p:grpSpPr>
          <p:sp>
            <p:nvSpPr>
              <p:cNvPr id="18" name="Rectangle 17"/>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9" name="Rectangle 18"/>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20" name="Rectangle 19"/>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21" name="Rectangle 20"/>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immediate</a:t>
                </a:r>
                <a:endParaRPr lang="en-US" sz="2800" dirty="0">
                  <a:solidFill>
                    <a:schemeClr val="tx1"/>
                  </a:solidFill>
                  <a:latin typeface="Courier New" pitchFamily="49" charset="0"/>
                  <a:cs typeface="Courier New" pitchFamily="49" charset="0"/>
                </a:endParaRPr>
              </a:p>
            </p:txBody>
          </p:sp>
        </p:grpSp>
        <p:sp>
          <p:nvSpPr>
            <p:cNvPr id="29" name="TextBox 28"/>
            <p:cNvSpPr txBox="1"/>
            <p:nvPr/>
          </p:nvSpPr>
          <p:spPr>
            <a:xfrm>
              <a:off x="365760" y="3182112"/>
              <a:ext cx="457200" cy="492443"/>
            </a:xfrm>
            <a:prstGeom prst="rect">
              <a:avLst/>
            </a:prstGeom>
            <a:noFill/>
          </p:spPr>
          <p:txBody>
            <a:bodyPr wrap="none" tIns="0" bIns="0" rtlCol="0">
              <a:spAutoFit/>
            </a:bodyPr>
            <a:lstStyle/>
            <a:p>
              <a:pPr algn="r"/>
              <a:r>
                <a:rPr lang="en-US" sz="3200" b="1" dirty="0" smtClean="0"/>
                <a:t>I:</a:t>
              </a:r>
              <a:endParaRPr lang="en-US" sz="3200" b="1" dirty="0"/>
            </a:p>
          </p:txBody>
        </p:sp>
      </p:grpSp>
      <p:grpSp>
        <p:nvGrpSpPr>
          <p:cNvPr id="14" name="Group 13"/>
          <p:cNvGrpSpPr/>
          <p:nvPr/>
        </p:nvGrpSpPr>
        <p:grpSpPr>
          <a:xfrm>
            <a:off x="365760" y="4828032"/>
            <a:ext cx="8357616" cy="492443"/>
            <a:chOff x="365760" y="3730752"/>
            <a:chExt cx="8357616" cy="492443"/>
          </a:xfrm>
        </p:grpSpPr>
        <p:grpSp>
          <p:nvGrpSpPr>
            <p:cNvPr id="23" name="Group 50"/>
            <p:cNvGrpSpPr/>
            <p:nvPr/>
          </p:nvGrpSpPr>
          <p:grpSpPr>
            <a:xfrm>
              <a:off x="822960" y="3749040"/>
              <a:ext cx="7900416" cy="457200"/>
              <a:chOff x="621792" y="2834640"/>
              <a:chExt cx="7900416" cy="457200"/>
            </a:xfrm>
          </p:grpSpPr>
          <p:sp>
            <p:nvSpPr>
              <p:cNvPr id="26" name="Rectangle 25"/>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27" name="Rectangle 26"/>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Courier New" pitchFamily="49" charset="0"/>
                    <a:cs typeface="Courier New" pitchFamily="49" charset="0"/>
                  </a:rPr>
                  <a:t>target address</a:t>
                </a:r>
                <a:endParaRPr lang="en-US" sz="2800" dirty="0">
                  <a:solidFill>
                    <a:schemeClr val="tx1"/>
                  </a:solidFill>
                  <a:latin typeface="Courier New" pitchFamily="49" charset="0"/>
                  <a:cs typeface="Courier New" pitchFamily="49" charset="0"/>
                </a:endParaRPr>
              </a:p>
            </p:txBody>
          </p:sp>
        </p:grpSp>
        <p:sp>
          <p:nvSpPr>
            <p:cNvPr id="30" name="TextBox 29"/>
            <p:cNvSpPr txBox="1"/>
            <p:nvPr/>
          </p:nvSpPr>
          <p:spPr>
            <a:xfrm>
              <a:off x="365760" y="3730752"/>
              <a:ext cx="457200" cy="492443"/>
            </a:xfrm>
            <a:prstGeom prst="rect">
              <a:avLst/>
            </a:prstGeom>
            <a:noFill/>
          </p:spPr>
          <p:txBody>
            <a:bodyPr wrap="none" tIns="0" bIns="0" rtlCol="0">
              <a:spAutoFit/>
            </a:bodyPr>
            <a:lstStyle/>
            <a:p>
              <a:pPr algn="r"/>
              <a:r>
                <a:rPr lang="en-US" sz="3200" b="1" dirty="0" smtClean="0"/>
                <a:t>J:</a:t>
              </a:r>
              <a:endParaRPr lang="en-US" sz="3200" b="1" dirty="0"/>
            </a:p>
          </p:txBody>
        </p:sp>
      </p:grpSp>
    </p:spTree>
    <p:extLst>
      <p:ext uri="{BB962C8B-B14F-4D97-AF65-F5344CB8AC3E}">
        <p14:creationId xmlns:p14="http://schemas.microsoft.com/office/powerpoint/2010/main" val="10435295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rPr>
              <a:t>Assembly </a:t>
            </a:r>
            <a:r>
              <a:rPr lang="en-US" dirty="0">
                <a:solidFill>
                  <a:schemeClr val="accent1"/>
                </a:solidFill>
              </a:rPr>
              <a:t>Practice</a:t>
            </a:r>
            <a:endParaRPr lang="en-US" dirty="0"/>
          </a:p>
        </p:txBody>
      </p:sp>
      <p:sp>
        <p:nvSpPr>
          <p:cNvPr id="3" name="Content Placeholder 2"/>
          <p:cNvSpPr>
            <a:spLocks noGrp="1"/>
          </p:cNvSpPr>
          <p:nvPr>
            <p:ph idx="1"/>
          </p:nvPr>
        </p:nvSpPr>
        <p:spPr>
          <a:xfrm>
            <a:off x="457200" y="1600199"/>
            <a:ext cx="8229600" cy="4937760"/>
          </a:xfrm>
        </p:spPr>
        <p:txBody>
          <a:bodyPr>
            <a:normAutofit fontScale="92500" lnSpcReduction="20000"/>
          </a:bodyPr>
          <a:lstStyle/>
          <a:p>
            <a:r>
              <a:rPr lang="en-US" dirty="0" smtClean="0"/>
              <a:t>Assembly is the process of converting assembly instructions into machine code</a:t>
            </a:r>
          </a:p>
          <a:p>
            <a:r>
              <a:rPr lang="en-US" dirty="0" smtClean="0"/>
              <a:t>On the following slides, there are 6-lines of assembly code, along with space for the machine code</a:t>
            </a:r>
          </a:p>
          <a:p>
            <a:r>
              <a:rPr lang="en-US" dirty="0" smtClean="0"/>
              <a:t>For each instruction, </a:t>
            </a:r>
          </a:p>
          <a:p>
            <a:pPr marL="971550" lvl="1" indent="-514350">
              <a:buFont typeface="+mj-lt"/>
              <a:buAutoNum type="arabicParenR"/>
            </a:pPr>
            <a:r>
              <a:rPr lang="en-US" dirty="0" smtClean="0"/>
              <a:t>Identify the instruction type (R/I/J)</a:t>
            </a:r>
          </a:p>
          <a:p>
            <a:pPr marL="971550" lvl="1" indent="-514350">
              <a:buFont typeface="+mj-lt"/>
              <a:buAutoNum type="arabicParenR"/>
            </a:pPr>
            <a:r>
              <a:rPr lang="en-US" dirty="0" smtClean="0"/>
              <a:t>Break the space into the proper fields</a:t>
            </a:r>
          </a:p>
          <a:p>
            <a:pPr marL="971550" lvl="1" indent="-514350">
              <a:buFont typeface="+mj-lt"/>
              <a:buAutoNum type="arabicParenR"/>
            </a:pPr>
            <a:r>
              <a:rPr lang="en-US" dirty="0" smtClean="0"/>
              <a:t>Write field values in decimal</a:t>
            </a:r>
          </a:p>
          <a:p>
            <a:pPr marL="971550" lvl="1" indent="-514350">
              <a:buFont typeface="+mj-lt"/>
              <a:buAutoNum type="arabicParenR"/>
            </a:pPr>
            <a:r>
              <a:rPr lang="en-US" dirty="0" smtClean="0"/>
              <a:t>Convert fields to binary</a:t>
            </a:r>
          </a:p>
          <a:p>
            <a:pPr marL="971550" lvl="1" indent="-514350">
              <a:buFont typeface="+mj-lt"/>
              <a:buAutoNum type="arabicParenR"/>
            </a:pPr>
            <a:r>
              <a:rPr lang="en-US" dirty="0" smtClean="0"/>
              <a:t>Write out the machine code in hex</a:t>
            </a:r>
          </a:p>
          <a:p>
            <a:r>
              <a:rPr lang="en-US" dirty="0" smtClean="0"/>
              <a:t>Use your Green Sheet; answers follow</a:t>
            </a: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88</a:t>
            </a:fld>
            <a:endParaRPr lang="en-US"/>
          </a:p>
        </p:txBody>
      </p:sp>
    </p:spTree>
    <p:extLst>
      <p:ext uri="{BB962C8B-B14F-4D97-AF65-F5344CB8AC3E}">
        <p14:creationId xmlns:p14="http://schemas.microsoft.com/office/powerpoint/2010/main" val="23970280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solidFill>
                  <a:schemeClr val="accent1"/>
                </a:solidFill>
              </a:rPr>
              <a:t>Code Questions</a:t>
            </a:r>
            <a:endParaRPr lang="en-US" dirty="0">
              <a:solidFill>
                <a:schemeClr val="accent1"/>
              </a:solidFill>
            </a:endParaRPr>
          </a:p>
        </p:txBody>
      </p:sp>
      <p:sp>
        <p:nvSpPr>
          <p:cNvPr id="3" name="Content Placeholder 2"/>
          <p:cNvSpPr>
            <a:spLocks noGrp="1"/>
          </p:cNvSpPr>
          <p:nvPr>
            <p:ph idx="1"/>
          </p:nvPr>
        </p:nvSpPr>
        <p:spPr>
          <a:xfrm>
            <a:off x="457200" y="914400"/>
            <a:ext cx="475488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89</a:t>
            </a:fld>
            <a:endParaRPr lang="en-US"/>
          </a:p>
        </p:txBody>
      </p:sp>
      <p:sp>
        <p:nvSpPr>
          <p:cNvPr id="40" name="TextBox 39"/>
          <p:cNvSpPr txBox="1"/>
          <p:nvPr/>
        </p:nvSpPr>
        <p:spPr>
          <a:xfrm>
            <a:off x="5212080" y="914400"/>
            <a:ext cx="3749040" cy="5532120"/>
          </a:xfrm>
          <a:prstGeom prst="rect">
            <a:avLst/>
          </a:prstGeom>
          <a:solidFill>
            <a:schemeClr val="bg1"/>
          </a:solidFill>
        </p:spPr>
        <p:txBody>
          <a:bodyPr wrap="square" rtlCol="0">
            <a:noAutofit/>
          </a:bodyPr>
          <a:lstStyle/>
          <a:p>
            <a:r>
              <a:rPr lang="en-US" sz="2000" b="1" dirty="0" smtClean="0"/>
              <a:t>Material from past lectures:</a:t>
            </a:r>
          </a:p>
          <a:p>
            <a:r>
              <a:rPr lang="en-US" sz="2000" dirty="0" smtClean="0"/>
              <a:t>What type of C variable is probably stored in $s6?</a:t>
            </a:r>
          </a:p>
          <a:p>
            <a:endParaRPr lang="en-US" sz="2000" dirty="0">
              <a:solidFill>
                <a:srgbClr val="FF0000"/>
              </a:solidFill>
            </a:endParaRPr>
          </a:p>
          <a:p>
            <a:endParaRPr lang="en-US" sz="2000" dirty="0" smtClean="0"/>
          </a:p>
          <a:p>
            <a:r>
              <a:rPr lang="en-US" sz="2000" dirty="0" smtClean="0"/>
              <a:t>Write an equivalent C loop using a</a:t>
            </a:r>
            <a:r>
              <a:rPr lang="en-US" sz="2000" dirty="0" smtClean="0">
                <a:sym typeface="Wingdings" pitchFamily="2" charset="2"/>
              </a:rPr>
              <a:t>$s3, b$s5, c$s6. Define variable types (assume they are initialized somewhere) and feel free to introduce other variables as you like.</a:t>
            </a:r>
          </a:p>
          <a:p>
            <a:endParaRPr lang="en-US" sz="2000" dirty="0" smtClean="0">
              <a:solidFill>
                <a:srgbClr val="FF0000"/>
              </a:solidFill>
              <a:sym typeface="Wingdings" pitchFamily="2" charset="2"/>
            </a:endParaRPr>
          </a:p>
          <a:p>
            <a:endParaRPr lang="en-US" sz="2000" dirty="0" smtClean="0">
              <a:solidFill>
                <a:srgbClr val="FF0000"/>
              </a:solidFill>
              <a:sym typeface="Wingdings" pitchFamily="2" charset="2"/>
            </a:endParaRPr>
          </a:p>
          <a:p>
            <a:endParaRPr lang="en-US" sz="2000" dirty="0" smtClean="0">
              <a:solidFill>
                <a:srgbClr val="FF0000"/>
              </a:solidFill>
              <a:sym typeface="Wingdings" pitchFamily="2" charset="2"/>
            </a:endParaRPr>
          </a:p>
          <a:p>
            <a:endParaRPr lang="en-US" sz="2000" dirty="0">
              <a:sym typeface="Wingdings" pitchFamily="2" charset="2"/>
            </a:endParaRPr>
          </a:p>
          <a:p>
            <a:r>
              <a:rPr lang="en-US" sz="2000" dirty="0" smtClean="0"/>
              <a:t>In English, what does this loop do?</a:t>
            </a:r>
          </a:p>
        </p:txBody>
      </p:sp>
    </p:spTree>
    <p:extLst>
      <p:ext uri="{BB962C8B-B14F-4D97-AF65-F5344CB8AC3E}">
        <p14:creationId xmlns:p14="http://schemas.microsoft.com/office/powerpoint/2010/main" val="2324493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995865"/>
            <a:ext cx="8325386" cy="460252"/>
          </a:xfrm>
        </p:spPr>
        <p:txBody>
          <a:bodyPr>
            <a:normAutofit fontScale="90000"/>
          </a:bodyPr>
          <a:lstStyle/>
          <a:p>
            <a:r>
              <a:rPr lang="en-US" dirty="0" smtClean="0"/>
              <a:t>Background of RISC</a:t>
            </a:r>
            <a:endParaRPr lang="en-US" dirty="0"/>
          </a:p>
        </p:txBody>
      </p:sp>
      <p:sp>
        <p:nvSpPr>
          <p:cNvPr id="3" name="Content Placeholder 2"/>
          <p:cNvSpPr>
            <a:spLocks noGrp="1"/>
          </p:cNvSpPr>
          <p:nvPr>
            <p:ph idx="1"/>
          </p:nvPr>
        </p:nvSpPr>
        <p:spPr>
          <a:xfrm>
            <a:off x="338071" y="1639642"/>
            <a:ext cx="7074123" cy="4221050"/>
          </a:xfrm>
        </p:spPr>
        <p:txBody>
          <a:bodyPr>
            <a:normAutofit fontScale="62500" lnSpcReduction="20000"/>
          </a:bodyPr>
          <a:lstStyle/>
          <a:p>
            <a:pPr algn="just">
              <a:lnSpc>
                <a:spcPct val="150000"/>
              </a:lnSpc>
            </a:pPr>
            <a:r>
              <a:rPr lang="en-US" dirty="0"/>
              <a:t>John </a:t>
            </a:r>
            <a:r>
              <a:rPr lang="en-US" dirty="0" err="1"/>
              <a:t>Cocke</a:t>
            </a:r>
            <a:r>
              <a:rPr lang="en-US" dirty="0"/>
              <a:t> and </a:t>
            </a:r>
            <a:r>
              <a:rPr lang="en-US" dirty="0" smtClean="0"/>
              <a:t>his colleagues </a:t>
            </a:r>
            <a:r>
              <a:rPr lang="en-US" dirty="0"/>
              <a:t>developed simpler ISAs </a:t>
            </a:r>
            <a:r>
              <a:rPr lang="en-US" dirty="0" smtClean="0"/>
              <a:t>and compilers </a:t>
            </a:r>
            <a:r>
              <a:rPr lang="en-US" dirty="0"/>
              <a:t>for minicomputers. As </a:t>
            </a:r>
            <a:r>
              <a:rPr lang="en-US" dirty="0" smtClean="0"/>
              <a:t>an experiment</a:t>
            </a:r>
            <a:r>
              <a:rPr lang="en-US" dirty="0"/>
              <a:t>, they retargeted their </a:t>
            </a:r>
            <a:r>
              <a:rPr lang="en-US" dirty="0" smtClean="0"/>
              <a:t>research compilers </a:t>
            </a:r>
            <a:r>
              <a:rPr lang="en-US" dirty="0"/>
              <a:t>to use only the </a:t>
            </a:r>
            <a:r>
              <a:rPr lang="en-US" dirty="0" smtClean="0"/>
              <a:t>simple register-register </a:t>
            </a:r>
            <a:r>
              <a:rPr lang="en-US" dirty="0"/>
              <a:t>operations and </a:t>
            </a:r>
            <a:r>
              <a:rPr lang="en-US" dirty="0" smtClean="0"/>
              <a:t>load-store data </a:t>
            </a:r>
            <a:r>
              <a:rPr lang="en-US" dirty="0"/>
              <a:t>transfers of the IBM 360 ISA</a:t>
            </a:r>
            <a:r>
              <a:rPr lang="en-US" dirty="0" smtClean="0"/>
              <a:t>, avoiding </a:t>
            </a:r>
            <a:r>
              <a:rPr lang="en-US" dirty="0"/>
              <a:t>the more complicated instructions</a:t>
            </a:r>
            <a:r>
              <a:rPr lang="en-US" dirty="0" smtClean="0"/>
              <a:t>. They </a:t>
            </a:r>
            <a:r>
              <a:rPr lang="en-US" dirty="0"/>
              <a:t>found that programs ran </a:t>
            </a:r>
            <a:r>
              <a:rPr lang="en-US" dirty="0" smtClean="0"/>
              <a:t>up to </a:t>
            </a:r>
            <a:r>
              <a:rPr lang="en-US" dirty="0"/>
              <a:t>three times faster </a:t>
            </a:r>
            <a:r>
              <a:rPr lang="en-US" dirty="0" smtClean="0"/>
              <a:t>using </a:t>
            </a:r>
            <a:r>
              <a:rPr lang="en-US" dirty="0"/>
              <a:t>the </a:t>
            </a:r>
            <a:r>
              <a:rPr lang="en-US" dirty="0" smtClean="0"/>
              <a:t>simple subset.</a:t>
            </a:r>
          </a:p>
          <a:p>
            <a:pPr>
              <a:lnSpc>
                <a:spcPct val="150000"/>
              </a:lnSpc>
            </a:pPr>
            <a:r>
              <a:rPr lang="en-US" dirty="0" err="1"/>
              <a:t>Emer</a:t>
            </a:r>
            <a:r>
              <a:rPr lang="en-US" dirty="0"/>
              <a:t> and </a:t>
            </a:r>
            <a:r>
              <a:rPr lang="en-US" dirty="0" smtClean="0"/>
              <a:t>Clark </a:t>
            </a:r>
            <a:r>
              <a:rPr lang="en-US" dirty="0"/>
              <a:t>found 20% </a:t>
            </a:r>
            <a:r>
              <a:rPr lang="en-US" dirty="0" smtClean="0"/>
              <a:t>of the </a:t>
            </a:r>
            <a:r>
              <a:rPr lang="en-US" dirty="0"/>
              <a:t>VAX instructions needed 60% of </a:t>
            </a:r>
            <a:r>
              <a:rPr lang="en-US" dirty="0" smtClean="0"/>
              <a:t>the microcode </a:t>
            </a:r>
            <a:r>
              <a:rPr lang="en-US" dirty="0"/>
              <a:t>and represented only 0.2</a:t>
            </a:r>
            <a:r>
              <a:rPr lang="en-US" dirty="0" smtClean="0"/>
              <a:t>% of </a:t>
            </a:r>
            <a:r>
              <a:rPr lang="en-US" dirty="0"/>
              <a:t>the execution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73" y="1851186"/>
            <a:ext cx="1428750" cy="17859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344" y="4032194"/>
            <a:ext cx="889850" cy="1307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1489" y="4032193"/>
            <a:ext cx="875763" cy="1316039"/>
          </a:xfrm>
          <a:prstGeom prst="rect">
            <a:avLst/>
          </a:prstGeom>
        </p:spPr>
      </p:pic>
    </p:spTree>
    <p:extLst>
      <p:ext uri="{BB962C8B-B14F-4D97-AF65-F5344CB8AC3E}">
        <p14:creationId xmlns:p14="http://schemas.microsoft.com/office/powerpoint/2010/main" val="3047171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solidFill>
                  <a:schemeClr val="accent1"/>
                </a:solidFill>
              </a:rPr>
              <a:t>Code Questions</a:t>
            </a:r>
            <a:endParaRPr lang="en-US" dirty="0">
              <a:solidFill>
                <a:schemeClr val="accent1"/>
              </a:solidFill>
            </a:endParaRPr>
          </a:p>
        </p:txBody>
      </p:sp>
      <p:sp>
        <p:nvSpPr>
          <p:cNvPr id="3" name="Content Placeholder 2"/>
          <p:cNvSpPr>
            <a:spLocks noGrp="1"/>
          </p:cNvSpPr>
          <p:nvPr>
            <p:ph idx="1"/>
          </p:nvPr>
        </p:nvSpPr>
        <p:spPr>
          <a:xfrm>
            <a:off x="457200" y="914400"/>
            <a:ext cx="475488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90</a:t>
            </a:fld>
            <a:endParaRPr lang="en-US"/>
          </a:p>
        </p:txBody>
      </p:sp>
      <p:sp>
        <p:nvSpPr>
          <p:cNvPr id="8" name="TextBox 7"/>
          <p:cNvSpPr txBox="1"/>
          <p:nvPr/>
        </p:nvSpPr>
        <p:spPr>
          <a:xfrm>
            <a:off x="5212080" y="914400"/>
            <a:ext cx="3749040" cy="5852160"/>
          </a:xfrm>
          <a:prstGeom prst="rect">
            <a:avLst/>
          </a:prstGeom>
          <a:noFill/>
        </p:spPr>
        <p:txBody>
          <a:bodyPr wrap="square" rtlCol="0">
            <a:noAutofit/>
          </a:bodyPr>
          <a:lstStyle/>
          <a:p>
            <a:r>
              <a:rPr lang="en-US" sz="2000" b="1" dirty="0" smtClean="0"/>
              <a:t>Material from past lectures:</a:t>
            </a:r>
          </a:p>
          <a:p>
            <a:r>
              <a:rPr lang="en-US" sz="2000" dirty="0" smtClean="0"/>
              <a:t>What type of C variable is probably stored in $s6?</a:t>
            </a:r>
          </a:p>
          <a:p>
            <a:r>
              <a:rPr lang="en-US" sz="2000" dirty="0" smtClean="0">
                <a:solidFill>
                  <a:srgbClr val="FF0000"/>
                </a:solidFill>
              </a:rPr>
              <a:t>   </a:t>
            </a:r>
            <a:r>
              <a:rPr lang="en-US" sz="2000" dirty="0" err="1" smtClean="0">
                <a:solidFill>
                  <a:srgbClr val="FF0000"/>
                </a:solidFill>
              </a:rPr>
              <a:t>int</a:t>
            </a:r>
            <a:r>
              <a:rPr lang="en-US" sz="2000" dirty="0" smtClean="0">
                <a:solidFill>
                  <a:srgbClr val="FF0000"/>
                </a:solidFill>
              </a:rPr>
              <a:t> * (or any pointer)</a:t>
            </a:r>
            <a:endParaRPr lang="en-US" sz="2000" dirty="0">
              <a:solidFill>
                <a:srgbClr val="FF0000"/>
              </a:solidFill>
            </a:endParaRPr>
          </a:p>
          <a:p>
            <a:endParaRPr lang="en-US" sz="2000" dirty="0" smtClean="0"/>
          </a:p>
          <a:p>
            <a:r>
              <a:rPr lang="en-US" sz="2000" dirty="0" smtClean="0"/>
              <a:t>Write an equivalent C loop using a</a:t>
            </a:r>
            <a:r>
              <a:rPr lang="en-US" sz="2000" dirty="0" smtClean="0">
                <a:sym typeface="Wingdings" pitchFamily="2" charset="2"/>
              </a:rPr>
              <a:t>$s3, b$s5, c$s6. Define variable types (assume they are initialized somewhere) and feel free to introduce other variables as you like.</a:t>
            </a:r>
          </a:p>
          <a:p>
            <a:r>
              <a:rPr lang="en-US" sz="2000" dirty="0" smtClean="0">
                <a:sym typeface="Wingdings" pitchFamily="2" charset="2"/>
              </a:rPr>
              <a:t>   </a:t>
            </a:r>
            <a:r>
              <a:rPr lang="en-US" sz="2000" dirty="0" err="1" smtClean="0">
                <a:solidFill>
                  <a:srgbClr val="FF0000"/>
                </a:solidFill>
                <a:sym typeface="Wingdings" pitchFamily="2" charset="2"/>
              </a:rPr>
              <a:t>int</a:t>
            </a:r>
            <a:r>
              <a:rPr lang="en-US" sz="2000" dirty="0" smtClean="0">
                <a:solidFill>
                  <a:srgbClr val="FF0000"/>
                </a:solidFill>
                <a:sym typeface="Wingdings" pitchFamily="2" charset="2"/>
              </a:rPr>
              <a:t> </a:t>
            </a:r>
            <a:r>
              <a:rPr lang="en-US" sz="2000" dirty="0" err="1" smtClean="0">
                <a:solidFill>
                  <a:srgbClr val="FF0000"/>
                </a:solidFill>
                <a:sym typeface="Wingdings" pitchFamily="2" charset="2"/>
              </a:rPr>
              <a:t>a,b</a:t>
            </a:r>
            <a:r>
              <a:rPr lang="en-US" sz="2000" dirty="0" smtClean="0">
                <a:solidFill>
                  <a:srgbClr val="FF0000"/>
                </a:solidFill>
                <a:sym typeface="Wingdings" pitchFamily="2" charset="2"/>
              </a:rPr>
              <a:t>,*c;</a:t>
            </a:r>
          </a:p>
          <a:p>
            <a:r>
              <a:rPr lang="en-US" sz="2000" dirty="0">
                <a:solidFill>
                  <a:srgbClr val="FF0000"/>
                </a:solidFill>
                <a:sym typeface="Wingdings" pitchFamily="2" charset="2"/>
              </a:rPr>
              <a:t> </a:t>
            </a:r>
            <a:r>
              <a:rPr lang="en-US" sz="2000" dirty="0" smtClean="0">
                <a:solidFill>
                  <a:srgbClr val="FF0000"/>
                </a:solidFill>
                <a:sym typeface="Wingdings" pitchFamily="2" charset="2"/>
              </a:rPr>
              <a:t>  /* values initialized */</a:t>
            </a:r>
          </a:p>
          <a:p>
            <a:r>
              <a:rPr lang="en-US" sz="2000" dirty="0" smtClean="0">
                <a:solidFill>
                  <a:srgbClr val="FF0000"/>
                </a:solidFill>
                <a:sym typeface="Wingdings" pitchFamily="2" charset="2"/>
              </a:rPr>
              <a:t>   while(c[a] != b)  a++;</a:t>
            </a:r>
          </a:p>
          <a:p>
            <a:endParaRPr lang="en-US" sz="2000" dirty="0">
              <a:sym typeface="Wingdings" pitchFamily="2" charset="2"/>
            </a:endParaRPr>
          </a:p>
          <a:p>
            <a:r>
              <a:rPr lang="en-US" sz="2000" dirty="0" smtClean="0"/>
              <a:t>In English, what does this loop do?</a:t>
            </a:r>
          </a:p>
          <a:p>
            <a:r>
              <a:rPr lang="en-US" sz="2000" dirty="0">
                <a:solidFill>
                  <a:srgbClr val="FF0000"/>
                </a:solidFill>
              </a:rPr>
              <a:t> </a:t>
            </a:r>
            <a:r>
              <a:rPr lang="en-US" sz="2000" dirty="0" smtClean="0">
                <a:solidFill>
                  <a:srgbClr val="FF0000"/>
                </a:solidFill>
              </a:rPr>
              <a:t>  Finds an entry in array c that matches b.</a:t>
            </a:r>
            <a:endParaRPr lang="en-US" sz="2000" dirty="0">
              <a:solidFill>
                <a:srgbClr val="FF0000"/>
              </a:solidFill>
            </a:endParaRPr>
          </a:p>
        </p:txBody>
      </p:sp>
    </p:spTree>
    <p:extLst>
      <p:ext uri="{BB962C8B-B14F-4D97-AF65-F5344CB8AC3E}">
        <p14:creationId xmlns:p14="http://schemas.microsoft.com/office/powerpoint/2010/main" val="10214087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solidFill>
                  <a:schemeClr val="accent1"/>
                </a:solidFill>
              </a:rPr>
              <a:t>Assembly Practice Question</a:t>
            </a:r>
            <a:endParaRPr lang="en-US" dirty="0">
              <a:solidFill>
                <a:schemeClr val="accent1"/>
              </a:solidFill>
            </a:endParaRP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91</a:t>
            </a:fld>
            <a:endParaRPr lang="en-US"/>
          </a:p>
        </p:txBody>
      </p:sp>
      <p:grpSp>
        <p:nvGrpSpPr>
          <p:cNvPr id="10" name="Group 9"/>
          <p:cNvGrpSpPr/>
          <p:nvPr/>
        </p:nvGrpSpPr>
        <p:grpSpPr>
          <a:xfrm>
            <a:off x="365760" y="1645920"/>
            <a:ext cx="8543541" cy="457200"/>
            <a:chOff x="179835" y="3685032"/>
            <a:chExt cx="8543541" cy="457200"/>
          </a:xfrm>
        </p:grpSpPr>
        <p:grpSp>
          <p:nvGrpSpPr>
            <p:cNvPr id="11" name="Group 50"/>
            <p:cNvGrpSpPr/>
            <p:nvPr/>
          </p:nvGrpSpPr>
          <p:grpSpPr>
            <a:xfrm>
              <a:off x="822960" y="3749040"/>
              <a:ext cx="7900416" cy="365760"/>
              <a:chOff x="621792" y="2834640"/>
              <a:chExt cx="7900416" cy="365760"/>
            </a:xfrm>
          </p:grpSpPr>
          <p:sp>
            <p:nvSpPr>
              <p:cNvPr id="13" name="Rectangle 12"/>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14" name="Rectangle 13"/>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12" name="TextBox 11"/>
            <p:cNvSpPr txBox="1"/>
            <p:nvPr/>
          </p:nvSpPr>
          <p:spPr>
            <a:xfrm>
              <a:off x="179835" y="3685032"/>
              <a:ext cx="643125" cy="457200"/>
            </a:xfrm>
            <a:prstGeom prst="rect">
              <a:avLst/>
            </a:prstGeom>
            <a:noFill/>
          </p:spPr>
          <p:txBody>
            <a:bodyPr wrap="none" tIns="0" bIns="0" rtlCol="0">
              <a:spAutoFit/>
            </a:bodyPr>
            <a:lstStyle/>
            <a:p>
              <a:pPr algn="r"/>
              <a:r>
                <a:rPr lang="en-US" sz="2800" dirty="0" smtClean="0"/>
                <a:t>__:</a:t>
              </a:r>
              <a:endParaRPr lang="en-US" sz="2800" dirty="0"/>
            </a:p>
          </p:txBody>
        </p:sp>
      </p:grpSp>
      <p:grpSp>
        <p:nvGrpSpPr>
          <p:cNvPr id="15" name="Group 14"/>
          <p:cNvGrpSpPr/>
          <p:nvPr/>
        </p:nvGrpSpPr>
        <p:grpSpPr>
          <a:xfrm>
            <a:off x="365760" y="2468880"/>
            <a:ext cx="8543541" cy="457200"/>
            <a:chOff x="179835" y="3685032"/>
            <a:chExt cx="8543541" cy="457200"/>
          </a:xfrm>
        </p:grpSpPr>
        <p:grpSp>
          <p:nvGrpSpPr>
            <p:cNvPr id="16" name="Group 50"/>
            <p:cNvGrpSpPr/>
            <p:nvPr/>
          </p:nvGrpSpPr>
          <p:grpSpPr>
            <a:xfrm>
              <a:off x="822960" y="3749040"/>
              <a:ext cx="7900416" cy="365760"/>
              <a:chOff x="621792" y="2834640"/>
              <a:chExt cx="7900416" cy="365760"/>
            </a:xfrm>
          </p:grpSpPr>
          <p:sp>
            <p:nvSpPr>
              <p:cNvPr id="18" name="Rectangle 1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19" name="Rectangle 1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17" name="TextBox 16"/>
            <p:cNvSpPr txBox="1"/>
            <p:nvPr/>
          </p:nvSpPr>
          <p:spPr>
            <a:xfrm>
              <a:off x="179835" y="3685032"/>
              <a:ext cx="643125" cy="457200"/>
            </a:xfrm>
            <a:prstGeom prst="rect">
              <a:avLst/>
            </a:prstGeom>
            <a:noFill/>
          </p:spPr>
          <p:txBody>
            <a:bodyPr wrap="none" tIns="0" bIns="0" rtlCol="0">
              <a:spAutoFit/>
            </a:bodyPr>
            <a:lstStyle/>
            <a:p>
              <a:pPr algn="r"/>
              <a:r>
                <a:rPr lang="en-US" sz="2800" dirty="0" smtClean="0"/>
                <a:t>__:</a:t>
              </a:r>
              <a:endParaRPr lang="en-US" sz="2800" dirty="0"/>
            </a:p>
          </p:txBody>
        </p:sp>
      </p:grpSp>
      <p:grpSp>
        <p:nvGrpSpPr>
          <p:cNvPr id="20" name="Group 19"/>
          <p:cNvGrpSpPr/>
          <p:nvPr/>
        </p:nvGrpSpPr>
        <p:grpSpPr>
          <a:xfrm>
            <a:off x="365760" y="3291840"/>
            <a:ext cx="8543541" cy="457200"/>
            <a:chOff x="179835" y="3685032"/>
            <a:chExt cx="8543541" cy="457200"/>
          </a:xfrm>
        </p:grpSpPr>
        <p:grpSp>
          <p:nvGrpSpPr>
            <p:cNvPr id="21" name="Group 50"/>
            <p:cNvGrpSpPr/>
            <p:nvPr/>
          </p:nvGrpSpPr>
          <p:grpSpPr>
            <a:xfrm>
              <a:off x="822960" y="3749040"/>
              <a:ext cx="7900416" cy="365760"/>
              <a:chOff x="621792" y="2834640"/>
              <a:chExt cx="7900416" cy="365760"/>
            </a:xfrm>
          </p:grpSpPr>
          <p:sp>
            <p:nvSpPr>
              <p:cNvPr id="23" name="Rectangle 22"/>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24" name="Rectangle 23"/>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22" name="TextBox 21"/>
            <p:cNvSpPr txBox="1"/>
            <p:nvPr/>
          </p:nvSpPr>
          <p:spPr>
            <a:xfrm>
              <a:off x="179835" y="3685032"/>
              <a:ext cx="643125" cy="457200"/>
            </a:xfrm>
            <a:prstGeom prst="rect">
              <a:avLst/>
            </a:prstGeom>
            <a:noFill/>
          </p:spPr>
          <p:txBody>
            <a:bodyPr wrap="none" tIns="0" bIns="0" rtlCol="0">
              <a:spAutoFit/>
            </a:bodyPr>
            <a:lstStyle/>
            <a:p>
              <a:pPr algn="r"/>
              <a:r>
                <a:rPr lang="en-US" sz="2800" dirty="0" smtClean="0"/>
                <a:t>__:</a:t>
              </a:r>
              <a:endParaRPr lang="en-US" sz="2800" dirty="0"/>
            </a:p>
          </p:txBody>
        </p:sp>
      </p:grpSp>
      <p:grpSp>
        <p:nvGrpSpPr>
          <p:cNvPr id="25" name="Group 24"/>
          <p:cNvGrpSpPr/>
          <p:nvPr/>
        </p:nvGrpSpPr>
        <p:grpSpPr>
          <a:xfrm>
            <a:off x="365760" y="4114800"/>
            <a:ext cx="8543541" cy="457200"/>
            <a:chOff x="179835" y="3685032"/>
            <a:chExt cx="8543541" cy="457200"/>
          </a:xfrm>
        </p:grpSpPr>
        <p:grpSp>
          <p:nvGrpSpPr>
            <p:cNvPr id="26" name="Group 50"/>
            <p:cNvGrpSpPr/>
            <p:nvPr/>
          </p:nvGrpSpPr>
          <p:grpSpPr>
            <a:xfrm>
              <a:off x="822960" y="3749040"/>
              <a:ext cx="7900416" cy="365760"/>
              <a:chOff x="621792" y="2834640"/>
              <a:chExt cx="7900416" cy="365760"/>
            </a:xfrm>
          </p:grpSpPr>
          <p:sp>
            <p:nvSpPr>
              <p:cNvPr id="28" name="Rectangle 2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29" name="Rectangle 2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27" name="TextBox 26"/>
            <p:cNvSpPr txBox="1"/>
            <p:nvPr/>
          </p:nvSpPr>
          <p:spPr>
            <a:xfrm>
              <a:off x="179835" y="3685032"/>
              <a:ext cx="643125" cy="457200"/>
            </a:xfrm>
            <a:prstGeom prst="rect">
              <a:avLst/>
            </a:prstGeom>
            <a:noFill/>
          </p:spPr>
          <p:txBody>
            <a:bodyPr wrap="none" tIns="0" bIns="0" rtlCol="0">
              <a:spAutoFit/>
            </a:bodyPr>
            <a:lstStyle/>
            <a:p>
              <a:pPr algn="r"/>
              <a:r>
                <a:rPr lang="en-US" sz="2800" dirty="0" smtClean="0"/>
                <a:t>__:</a:t>
              </a:r>
              <a:endParaRPr lang="en-US" sz="2800" dirty="0"/>
            </a:p>
          </p:txBody>
        </p:sp>
      </p:grpSp>
      <p:grpSp>
        <p:nvGrpSpPr>
          <p:cNvPr id="30" name="Group 29"/>
          <p:cNvGrpSpPr/>
          <p:nvPr/>
        </p:nvGrpSpPr>
        <p:grpSpPr>
          <a:xfrm>
            <a:off x="365760" y="4846320"/>
            <a:ext cx="8543541" cy="457200"/>
            <a:chOff x="179835" y="3685032"/>
            <a:chExt cx="8543541" cy="457200"/>
          </a:xfrm>
        </p:grpSpPr>
        <p:grpSp>
          <p:nvGrpSpPr>
            <p:cNvPr id="31" name="Group 50"/>
            <p:cNvGrpSpPr/>
            <p:nvPr/>
          </p:nvGrpSpPr>
          <p:grpSpPr>
            <a:xfrm>
              <a:off x="822960" y="3749040"/>
              <a:ext cx="7900416" cy="365760"/>
              <a:chOff x="621792" y="2834640"/>
              <a:chExt cx="7900416" cy="365760"/>
            </a:xfrm>
          </p:grpSpPr>
          <p:sp>
            <p:nvSpPr>
              <p:cNvPr id="33" name="Rectangle 32"/>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34" name="Rectangle 33"/>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32" name="TextBox 31"/>
            <p:cNvSpPr txBox="1"/>
            <p:nvPr/>
          </p:nvSpPr>
          <p:spPr>
            <a:xfrm>
              <a:off x="179835" y="3685032"/>
              <a:ext cx="643125" cy="457200"/>
            </a:xfrm>
            <a:prstGeom prst="rect">
              <a:avLst/>
            </a:prstGeom>
            <a:noFill/>
          </p:spPr>
          <p:txBody>
            <a:bodyPr wrap="none" tIns="0" bIns="0" rtlCol="0">
              <a:spAutoFit/>
            </a:bodyPr>
            <a:lstStyle/>
            <a:p>
              <a:pPr algn="r"/>
              <a:r>
                <a:rPr lang="en-US" sz="2800" dirty="0" smtClean="0"/>
                <a:t>__:</a:t>
              </a:r>
              <a:endParaRPr lang="en-US" sz="2800" dirty="0"/>
            </a:p>
          </p:txBody>
        </p:sp>
      </p:grpSp>
      <p:grpSp>
        <p:nvGrpSpPr>
          <p:cNvPr id="35" name="Group 34"/>
          <p:cNvGrpSpPr/>
          <p:nvPr/>
        </p:nvGrpSpPr>
        <p:grpSpPr>
          <a:xfrm>
            <a:off x="365760" y="5669280"/>
            <a:ext cx="8543541" cy="457200"/>
            <a:chOff x="179835" y="3685032"/>
            <a:chExt cx="8543541" cy="457200"/>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37" name="TextBox 36"/>
            <p:cNvSpPr txBox="1"/>
            <p:nvPr/>
          </p:nvSpPr>
          <p:spPr>
            <a:xfrm>
              <a:off x="179835" y="3685032"/>
              <a:ext cx="643125" cy="457200"/>
            </a:xfrm>
            <a:prstGeom prst="rect">
              <a:avLst/>
            </a:prstGeom>
            <a:noFill/>
          </p:spPr>
          <p:txBody>
            <a:bodyPr wrap="none" tIns="0" bIns="0" rtlCol="0">
              <a:spAutoFit/>
            </a:bodyPr>
            <a:lstStyle/>
            <a:p>
              <a:pPr algn="r"/>
              <a:r>
                <a:rPr lang="en-US" sz="2800" dirty="0" smtClean="0"/>
                <a:t>__:</a:t>
              </a:r>
              <a:endParaRPr lang="en-US" sz="2800" dirty="0"/>
            </a:p>
          </p:txBody>
        </p:sp>
      </p:grpSp>
    </p:spTree>
    <p:extLst>
      <p:ext uri="{BB962C8B-B14F-4D97-AF65-F5344CB8AC3E}">
        <p14:creationId xmlns:p14="http://schemas.microsoft.com/office/powerpoint/2010/main" val="26765582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solidFill>
                  <a:schemeClr val="accent1"/>
                </a:solidFill>
              </a:rPr>
              <a:t>Assembly </a:t>
            </a:r>
            <a:r>
              <a:rPr lang="en-US" dirty="0">
                <a:solidFill>
                  <a:schemeClr val="accent1"/>
                </a:solidFill>
              </a:rPr>
              <a:t>Practice Answer (1/4)</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92</a:t>
            </a:fld>
            <a:endParaRPr lang="en-US"/>
          </a:p>
        </p:txBody>
      </p:sp>
      <p:grpSp>
        <p:nvGrpSpPr>
          <p:cNvPr id="35" name="Group 34"/>
          <p:cNvGrpSpPr/>
          <p:nvPr/>
        </p:nvGrpSpPr>
        <p:grpSpPr>
          <a:xfrm>
            <a:off x="614225" y="5669280"/>
            <a:ext cx="8295076" cy="430887"/>
            <a:chOff x="428300" y="3685032"/>
            <a:chExt cx="8295076" cy="430887"/>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itchFamily="49" charset="0"/>
                    <a:cs typeface="Courier New" pitchFamily="49" charset="0"/>
                  </a:rPr>
                  <a:t>target address</a:t>
                </a:r>
                <a:endParaRPr lang="en-US" sz="2400" dirty="0">
                  <a:solidFill>
                    <a:schemeClr val="tx1"/>
                  </a:solidFill>
                  <a:latin typeface="Courier New" pitchFamily="49" charset="0"/>
                  <a:cs typeface="Courier New" pitchFamily="49" charset="0"/>
                </a:endParaRPr>
              </a:p>
            </p:txBody>
          </p:sp>
        </p:grpSp>
        <p:sp>
          <p:nvSpPr>
            <p:cNvPr id="37" name="TextBox 36"/>
            <p:cNvSpPr txBox="1"/>
            <p:nvPr/>
          </p:nvSpPr>
          <p:spPr>
            <a:xfrm>
              <a:off x="428300" y="3685032"/>
              <a:ext cx="394660" cy="430887"/>
            </a:xfrm>
            <a:prstGeom prst="rect">
              <a:avLst/>
            </a:prstGeom>
            <a:noFill/>
          </p:spPr>
          <p:txBody>
            <a:bodyPr wrap="none" tIns="0" bIns="0" rtlCol="0">
              <a:spAutoFit/>
            </a:bodyPr>
            <a:lstStyle/>
            <a:p>
              <a:pPr algn="r"/>
              <a:r>
                <a:rPr lang="en-US" sz="2800" dirty="0" smtClean="0">
                  <a:solidFill>
                    <a:srgbClr val="FF0000"/>
                  </a:solidFill>
                </a:rPr>
                <a:t>J:</a:t>
              </a:r>
              <a:endParaRPr lang="en-US" sz="2800" dirty="0">
                <a:solidFill>
                  <a:srgbClr val="FF0000"/>
                </a:solidFill>
              </a:endParaRPr>
            </a:p>
          </p:txBody>
        </p:sp>
      </p:grpSp>
      <p:grpSp>
        <p:nvGrpSpPr>
          <p:cNvPr id="8" name="Group 7"/>
          <p:cNvGrpSpPr/>
          <p:nvPr/>
        </p:nvGrpSpPr>
        <p:grpSpPr>
          <a:xfrm>
            <a:off x="532473" y="1645920"/>
            <a:ext cx="8373783" cy="430887"/>
            <a:chOff x="532473" y="1645920"/>
            <a:chExt cx="8373783" cy="430887"/>
          </a:xfrm>
        </p:grpSpPr>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smtClean="0">
                  <a:solidFill>
                    <a:srgbClr val="FF0000"/>
                  </a:solidFill>
                </a:rPr>
                <a:t>R:</a:t>
              </a:r>
              <a:endParaRPr lang="en-US" sz="2800" dirty="0">
                <a:solidFill>
                  <a:srgbClr val="FF0000"/>
                </a:solidFill>
              </a:endParaRPr>
            </a:p>
          </p:txBody>
        </p:sp>
        <p:grpSp>
          <p:nvGrpSpPr>
            <p:cNvPr id="7" name="Group 6"/>
            <p:cNvGrpSpPr/>
            <p:nvPr/>
          </p:nvGrpSpPr>
          <p:grpSpPr>
            <a:xfrm>
              <a:off x="1008885" y="1709928"/>
              <a:ext cx="7897371" cy="365760"/>
              <a:chOff x="1008885" y="1709928"/>
              <a:chExt cx="7897371" cy="365760"/>
            </a:xfrm>
          </p:grpSpPr>
          <p:sp>
            <p:nvSpPr>
              <p:cNvPr id="13" name="Rectangle 12"/>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14" name="Rectangle 13"/>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40" name="Rectangle 39"/>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41" name="Rectangle 40"/>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rd</a:t>
                </a:r>
                <a:endParaRPr lang="en-US" sz="2400" dirty="0">
                  <a:solidFill>
                    <a:schemeClr val="tx1"/>
                  </a:solidFill>
                  <a:latin typeface="Courier New" pitchFamily="49" charset="0"/>
                  <a:cs typeface="Courier New" pitchFamily="49" charset="0"/>
                </a:endParaRPr>
              </a:p>
            </p:txBody>
          </p:sp>
          <p:sp>
            <p:nvSpPr>
              <p:cNvPr id="42" name="Rectangle 41"/>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shamt</a:t>
                </a:r>
                <a:endParaRPr lang="en-US" sz="2400" dirty="0">
                  <a:solidFill>
                    <a:schemeClr val="tx1"/>
                  </a:solidFill>
                  <a:latin typeface="Courier New" pitchFamily="49" charset="0"/>
                  <a:cs typeface="Courier New" pitchFamily="49" charset="0"/>
                </a:endParaRPr>
              </a:p>
            </p:txBody>
          </p:sp>
          <p:sp>
            <p:nvSpPr>
              <p:cNvPr id="43" name="Rectangle 42"/>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funct</a:t>
                </a:r>
                <a:endParaRPr lang="en-US" sz="2400" dirty="0">
                  <a:solidFill>
                    <a:schemeClr val="tx1"/>
                  </a:solidFill>
                  <a:latin typeface="Courier New" pitchFamily="49" charset="0"/>
                  <a:cs typeface="Courier New" pitchFamily="49" charset="0"/>
                </a:endParaRPr>
              </a:p>
            </p:txBody>
          </p:sp>
        </p:grpSp>
      </p:grpSp>
      <p:grpSp>
        <p:nvGrpSpPr>
          <p:cNvPr id="44" name="Group 43"/>
          <p:cNvGrpSpPr/>
          <p:nvPr/>
        </p:nvGrpSpPr>
        <p:grpSpPr>
          <a:xfrm>
            <a:off x="532473" y="2468880"/>
            <a:ext cx="8373783" cy="430887"/>
            <a:chOff x="532473" y="1645920"/>
            <a:chExt cx="8373783" cy="430887"/>
          </a:xfrm>
        </p:grpSpPr>
        <p:sp>
          <p:nvSpPr>
            <p:cNvPr id="45" name="TextBox 44"/>
            <p:cNvSpPr txBox="1"/>
            <p:nvPr/>
          </p:nvSpPr>
          <p:spPr>
            <a:xfrm>
              <a:off x="532473" y="1645920"/>
              <a:ext cx="476412" cy="430887"/>
            </a:xfrm>
            <a:prstGeom prst="rect">
              <a:avLst/>
            </a:prstGeom>
            <a:noFill/>
          </p:spPr>
          <p:txBody>
            <a:bodyPr wrap="none" tIns="0" bIns="0" rtlCol="0">
              <a:spAutoFit/>
            </a:bodyPr>
            <a:lstStyle/>
            <a:p>
              <a:pPr algn="r"/>
              <a:r>
                <a:rPr lang="en-US" sz="2800" dirty="0">
                  <a:solidFill>
                    <a:srgbClr val="FF0000"/>
                  </a:solidFill>
                </a:rPr>
                <a:t>R</a:t>
              </a:r>
              <a:r>
                <a:rPr lang="en-US" sz="2800" dirty="0" smtClean="0">
                  <a:solidFill>
                    <a:srgbClr val="FF0000"/>
                  </a:solidFill>
                </a:rPr>
                <a:t>:</a:t>
              </a:r>
              <a:endParaRPr lang="en-US" sz="2800" dirty="0">
                <a:solidFill>
                  <a:srgbClr val="FF0000"/>
                </a:solidFill>
              </a:endParaRPr>
            </a:p>
          </p:txBody>
        </p:sp>
        <p:grpSp>
          <p:nvGrpSpPr>
            <p:cNvPr id="46" name="Group 45"/>
            <p:cNvGrpSpPr/>
            <p:nvPr/>
          </p:nvGrpSpPr>
          <p:grpSpPr>
            <a:xfrm>
              <a:off x="1008885" y="1709928"/>
              <a:ext cx="7897371" cy="365760"/>
              <a:chOff x="1008885" y="1709928"/>
              <a:chExt cx="7897371" cy="365760"/>
            </a:xfrm>
          </p:grpSpPr>
          <p:sp>
            <p:nvSpPr>
              <p:cNvPr id="47" name="Rectangle 46"/>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48" name="Rectangle 47"/>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49" name="Rectangle 48"/>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50" name="Rectangle 49"/>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rd</a:t>
                </a:r>
                <a:endParaRPr lang="en-US" sz="2400" dirty="0">
                  <a:solidFill>
                    <a:schemeClr val="tx1"/>
                  </a:solidFill>
                  <a:latin typeface="Courier New" pitchFamily="49" charset="0"/>
                  <a:cs typeface="Courier New" pitchFamily="49" charset="0"/>
                </a:endParaRPr>
              </a:p>
            </p:txBody>
          </p:sp>
          <p:sp>
            <p:nvSpPr>
              <p:cNvPr id="51" name="Rectangle 50"/>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shamt</a:t>
                </a:r>
                <a:endParaRPr lang="en-US" sz="2400" dirty="0">
                  <a:solidFill>
                    <a:schemeClr val="tx1"/>
                  </a:solidFill>
                  <a:latin typeface="Courier New" pitchFamily="49" charset="0"/>
                  <a:cs typeface="Courier New" pitchFamily="49" charset="0"/>
                </a:endParaRPr>
              </a:p>
            </p:txBody>
          </p:sp>
          <p:sp>
            <p:nvSpPr>
              <p:cNvPr id="52" name="Rectangle 51"/>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funct</a:t>
                </a:r>
                <a:endParaRPr lang="en-US" sz="2400" dirty="0">
                  <a:solidFill>
                    <a:schemeClr val="tx1"/>
                  </a:solidFill>
                  <a:latin typeface="Courier New" pitchFamily="49" charset="0"/>
                  <a:cs typeface="Courier New" pitchFamily="49" charset="0"/>
                </a:endParaRPr>
              </a:p>
            </p:txBody>
          </p:sp>
        </p:grpSp>
      </p:grpSp>
      <p:grpSp>
        <p:nvGrpSpPr>
          <p:cNvPr id="53" name="Group 52"/>
          <p:cNvGrpSpPr/>
          <p:nvPr/>
        </p:nvGrpSpPr>
        <p:grpSpPr>
          <a:xfrm>
            <a:off x="638271" y="3291840"/>
            <a:ext cx="8267985" cy="430887"/>
            <a:chOff x="638271" y="1645920"/>
            <a:chExt cx="8267985" cy="430887"/>
          </a:xfrm>
        </p:grpSpPr>
        <p:sp>
          <p:nvSpPr>
            <p:cNvPr id="54" name="TextBox 53"/>
            <p:cNvSpPr txBox="1"/>
            <p:nvPr/>
          </p:nvSpPr>
          <p:spPr>
            <a:xfrm>
              <a:off x="638271" y="1645920"/>
              <a:ext cx="370614" cy="430887"/>
            </a:xfrm>
            <a:prstGeom prst="rect">
              <a:avLst/>
            </a:prstGeom>
            <a:noFill/>
          </p:spPr>
          <p:txBody>
            <a:bodyPr wrap="none" tIns="0" bIns="0" rtlCol="0">
              <a:spAutoFit/>
            </a:bodyPr>
            <a:lstStyle/>
            <a:p>
              <a:pPr algn="r"/>
              <a:r>
                <a:rPr lang="en-US" sz="2800" dirty="0">
                  <a:solidFill>
                    <a:srgbClr val="FF0000"/>
                  </a:solidFill>
                </a:rPr>
                <a:t>I</a:t>
              </a:r>
              <a:r>
                <a:rPr lang="en-US" sz="2800" dirty="0" smtClean="0">
                  <a:solidFill>
                    <a:srgbClr val="FF0000"/>
                  </a:solidFill>
                </a:rPr>
                <a:t>:</a:t>
              </a:r>
              <a:endParaRPr lang="en-US" sz="2800" dirty="0">
                <a:solidFill>
                  <a:srgbClr val="FF0000"/>
                </a:solidFill>
              </a:endParaRPr>
            </a:p>
          </p:txBody>
        </p:sp>
        <p:grpSp>
          <p:nvGrpSpPr>
            <p:cNvPr id="55" name="Group 54"/>
            <p:cNvGrpSpPr/>
            <p:nvPr/>
          </p:nvGrpSpPr>
          <p:grpSpPr>
            <a:xfrm>
              <a:off x="1008885" y="1709928"/>
              <a:ext cx="7897371" cy="365760"/>
              <a:chOff x="1008885" y="1709928"/>
              <a:chExt cx="7897371" cy="365760"/>
            </a:xfrm>
          </p:grpSpPr>
          <p:sp>
            <p:nvSpPr>
              <p:cNvPr id="56" name="Rectangle 55"/>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57" name="Rectangle 56"/>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58" name="Rectangle 57"/>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59" name="Rectangle 58"/>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itchFamily="49" charset="0"/>
                    <a:cs typeface="Courier New" pitchFamily="49" charset="0"/>
                  </a:rPr>
                  <a:t>immediate</a:t>
                </a:r>
                <a:endParaRPr lang="en-US" sz="2400" dirty="0">
                  <a:solidFill>
                    <a:schemeClr val="tx1"/>
                  </a:solidFill>
                  <a:latin typeface="Courier New" pitchFamily="49" charset="0"/>
                  <a:cs typeface="Courier New" pitchFamily="49" charset="0"/>
                </a:endParaRPr>
              </a:p>
            </p:txBody>
          </p:sp>
        </p:grpSp>
      </p:grpSp>
      <p:grpSp>
        <p:nvGrpSpPr>
          <p:cNvPr id="62" name="Group 61"/>
          <p:cNvGrpSpPr/>
          <p:nvPr/>
        </p:nvGrpSpPr>
        <p:grpSpPr>
          <a:xfrm>
            <a:off x="638271" y="4114800"/>
            <a:ext cx="8267985" cy="430887"/>
            <a:chOff x="638271" y="1645920"/>
            <a:chExt cx="8267985" cy="430887"/>
          </a:xfrm>
        </p:grpSpPr>
        <p:sp>
          <p:nvSpPr>
            <p:cNvPr id="63" name="TextBox 62"/>
            <p:cNvSpPr txBox="1"/>
            <p:nvPr/>
          </p:nvSpPr>
          <p:spPr>
            <a:xfrm>
              <a:off x="638271" y="1645920"/>
              <a:ext cx="370614" cy="430887"/>
            </a:xfrm>
            <a:prstGeom prst="rect">
              <a:avLst/>
            </a:prstGeom>
            <a:noFill/>
          </p:spPr>
          <p:txBody>
            <a:bodyPr wrap="none" tIns="0" bIns="0" rtlCol="0">
              <a:spAutoFit/>
            </a:bodyPr>
            <a:lstStyle/>
            <a:p>
              <a:pPr algn="r"/>
              <a:r>
                <a:rPr lang="en-US" sz="2800" dirty="0">
                  <a:solidFill>
                    <a:srgbClr val="FF0000"/>
                  </a:solidFill>
                </a:rPr>
                <a:t>I</a:t>
              </a:r>
              <a:r>
                <a:rPr lang="en-US" sz="2800" dirty="0" smtClean="0">
                  <a:solidFill>
                    <a:srgbClr val="FF0000"/>
                  </a:solidFill>
                </a:rPr>
                <a:t>:</a:t>
              </a:r>
              <a:endParaRPr lang="en-US" sz="2800" dirty="0">
                <a:solidFill>
                  <a:srgbClr val="FF0000"/>
                </a:solidFill>
              </a:endParaRPr>
            </a:p>
          </p:txBody>
        </p:sp>
        <p:grpSp>
          <p:nvGrpSpPr>
            <p:cNvPr id="64" name="Group 63"/>
            <p:cNvGrpSpPr/>
            <p:nvPr/>
          </p:nvGrpSpPr>
          <p:grpSpPr>
            <a:xfrm>
              <a:off x="1008885" y="1709928"/>
              <a:ext cx="7897371" cy="365760"/>
              <a:chOff x="1008885" y="1709928"/>
              <a:chExt cx="7897371" cy="365760"/>
            </a:xfrm>
          </p:grpSpPr>
          <p:sp>
            <p:nvSpPr>
              <p:cNvPr id="65" name="Rectangle 64"/>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66" name="Rectangle 65"/>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67" name="Rectangle 66"/>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68" name="Rectangle 67"/>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itchFamily="49" charset="0"/>
                    <a:cs typeface="Courier New" pitchFamily="49" charset="0"/>
                  </a:rPr>
                  <a:t>immediate</a:t>
                </a:r>
                <a:endParaRPr lang="en-US" sz="2400" dirty="0">
                  <a:solidFill>
                    <a:schemeClr val="tx1"/>
                  </a:solidFill>
                  <a:latin typeface="Courier New" pitchFamily="49" charset="0"/>
                  <a:cs typeface="Courier New" pitchFamily="49" charset="0"/>
                </a:endParaRPr>
              </a:p>
            </p:txBody>
          </p:sp>
        </p:grpSp>
      </p:grpSp>
      <p:grpSp>
        <p:nvGrpSpPr>
          <p:cNvPr id="69" name="Group 68"/>
          <p:cNvGrpSpPr/>
          <p:nvPr/>
        </p:nvGrpSpPr>
        <p:grpSpPr>
          <a:xfrm>
            <a:off x="638271" y="4846320"/>
            <a:ext cx="8267985" cy="430887"/>
            <a:chOff x="638271" y="1645920"/>
            <a:chExt cx="8267985" cy="430887"/>
          </a:xfrm>
        </p:grpSpPr>
        <p:sp>
          <p:nvSpPr>
            <p:cNvPr id="70" name="TextBox 69"/>
            <p:cNvSpPr txBox="1"/>
            <p:nvPr/>
          </p:nvSpPr>
          <p:spPr>
            <a:xfrm>
              <a:off x="638271" y="1645920"/>
              <a:ext cx="370614" cy="430887"/>
            </a:xfrm>
            <a:prstGeom prst="rect">
              <a:avLst/>
            </a:prstGeom>
            <a:noFill/>
          </p:spPr>
          <p:txBody>
            <a:bodyPr wrap="none" tIns="0" bIns="0" rtlCol="0">
              <a:spAutoFit/>
            </a:bodyPr>
            <a:lstStyle/>
            <a:p>
              <a:pPr algn="r"/>
              <a:r>
                <a:rPr lang="en-US" sz="2800" dirty="0">
                  <a:solidFill>
                    <a:srgbClr val="FF0000"/>
                  </a:solidFill>
                </a:rPr>
                <a:t>I</a:t>
              </a:r>
              <a:r>
                <a:rPr lang="en-US" sz="2800" dirty="0" smtClean="0">
                  <a:solidFill>
                    <a:srgbClr val="FF0000"/>
                  </a:solidFill>
                </a:rPr>
                <a:t>:</a:t>
              </a:r>
              <a:endParaRPr lang="en-US" sz="2800" dirty="0">
                <a:solidFill>
                  <a:srgbClr val="FF0000"/>
                </a:solidFill>
              </a:endParaRPr>
            </a:p>
          </p:txBody>
        </p:sp>
        <p:grpSp>
          <p:nvGrpSpPr>
            <p:cNvPr id="71" name="Group 70"/>
            <p:cNvGrpSpPr/>
            <p:nvPr/>
          </p:nvGrpSpPr>
          <p:grpSpPr>
            <a:xfrm>
              <a:off x="1008885" y="1709928"/>
              <a:ext cx="7897371" cy="365760"/>
              <a:chOff x="1008885" y="1709928"/>
              <a:chExt cx="7897371" cy="365760"/>
            </a:xfrm>
          </p:grpSpPr>
          <p:sp>
            <p:nvSpPr>
              <p:cNvPr id="72" name="Rectangle 71"/>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73" name="Rectangle 72"/>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74" name="Rectangle 73"/>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75" name="Rectangle 74"/>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ourier New" pitchFamily="49" charset="0"/>
                    <a:cs typeface="Courier New" pitchFamily="49" charset="0"/>
                  </a:rPr>
                  <a:t>immediate</a:t>
                </a:r>
                <a:endParaRPr lang="en-US" sz="2400" dirty="0">
                  <a:solidFill>
                    <a:schemeClr val="tx1"/>
                  </a:solidFill>
                  <a:latin typeface="Courier New" pitchFamily="49" charset="0"/>
                  <a:cs typeface="Courier New" pitchFamily="49" charset="0"/>
                </a:endParaRPr>
              </a:p>
            </p:txBody>
          </p:sp>
        </p:grpSp>
      </p:grpSp>
    </p:spTree>
    <p:extLst>
      <p:ext uri="{BB962C8B-B14F-4D97-AF65-F5344CB8AC3E}">
        <p14:creationId xmlns:p14="http://schemas.microsoft.com/office/powerpoint/2010/main" val="18385881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solidFill>
                  <a:schemeClr val="accent1"/>
                </a:solidFill>
              </a:rPr>
              <a:t>Assembly </a:t>
            </a:r>
            <a:r>
              <a:rPr lang="en-US" dirty="0">
                <a:solidFill>
                  <a:schemeClr val="accent1"/>
                </a:solidFill>
              </a:rPr>
              <a:t>Practice Answer </a:t>
            </a:r>
            <a:r>
              <a:rPr lang="en-US" dirty="0" smtClean="0">
                <a:solidFill>
                  <a:schemeClr val="accent1"/>
                </a:solidFill>
              </a:rPr>
              <a:t>(2/4</a:t>
            </a:r>
            <a:r>
              <a:rPr lang="en-US" dirty="0">
                <a:solidFill>
                  <a:schemeClr val="accent1"/>
                </a:solidFill>
              </a:rPr>
              <a:t>)</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93</a:t>
            </a:fld>
            <a:endParaRPr lang="en-US"/>
          </a:p>
        </p:txBody>
      </p:sp>
      <p:grpSp>
        <p:nvGrpSpPr>
          <p:cNvPr id="35" name="Group 34"/>
          <p:cNvGrpSpPr/>
          <p:nvPr/>
        </p:nvGrpSpPr>
        <p:grpSpPr>
          <a:xfrm>
            <a:off x="614225" y="5669280"/>
            <a:ext cx="8295076" cy="430887"/>
            <a:chOff x="428300" y="3685032"/>
            <a:chExt cx="8295076" cy="430887"/>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2</a:t>
                </a:r>
                <a:endParaRPr lang="en-US" sz="2400" dirty="0">
                  <a:solidFill>
                    <a:srgbClr val="FF0000"/>
                  </a:solidFill>
                  <a:latin typeface="Courier New" pitchFamily="49" charset="0"/>
                  <a:cs typeface="Courier New" pitchFamily="49" charset="0"/>
                </a:endParaRP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200</a:t>
                </a:r>
                <a:endParaRPr lang="en-US" sz="2400" dirty="0">
                  <a:solidFill>
                    <a:srgbClr val="FF0000"/>
                  </a:solidFill>
                  <a:latin typeface="Courier New" pitchFamily="49" charset="0"/>
                  <a:cs typeface="Courier New" pitchFamily="49" charset="0"/>
                </a:endParaRPr>
              </a:p>
            </p:txBody>
          </p:sp>
        </p:grpSp>
        <p:sp>
          <p:nvSpPr>
            <p:cNvPr id="37" name="TextBox 36"/>
            <p:cNvSpPr txBox="1"/>
            <p:nvPr/>
          </p:nvSpPr>
          <p:spPr>
            <a:xfrm>
              <a:off x="428300" y="3685032"/>
              <a:ext cx="394660" cy="430887"/>
            </a:xfrm>
            <a:prstGeom prst="rect">
              <a:avLst/>
            </a:prstGeom>
            <a:noFill/>
          </p:spPr>
          <p:txBody>
            <a:bodyPr wrap="none" tIns="0" bIns="0" rtlCol="0">
              <a:spAutoFit/>
            </a:bodyPr>
            <a:lstStyle/>
            <a:p>
              <a:pPr algn="r"/>
              <a:r>
                <a:rPr lang="en-US" sz="2800" dirty="0" smtClean="0"/>
                <a:t>J:</a:t>
              </a:r>
              <a:endParaRPr lang="en-US" sz="2800" dirty="0"/>
            </a:p>
          </p:txBody>
        </p:sp>
      </p:grpSp>
      <p:grpSp>
        <p:nvGrpSpPr>
          <p:cNvPr id="8" name="Group 7"/>
          <p:cNvGrpSpPr/>
          <p:nvPr/>
        </p:nvGrpSpPr>
        <p:grpSpPr>
          <a:xfrm>
            <a:off x="532473" y="1645920"/>
            <a:ext cx="8373783" cy="430887"/>
            <a:chOff x="532473" y="1645920"/>
            <a:chExt cx="8373783" cy="430887"/>
          </a:xfrm>
        </p:grpSpPr>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smtClean="0"/>
                <a:t>R:</a:t>
              </a:r>
              <a:endParaRPr lang="en-US" sz="2800" dirty="0"/>
            </a:p>
          </p:txBody>
        </p:sp>
        <p:grpSp>
          <p:nvGrpSpPr>
            <p:cNvPr id="7" name="Group 6"/>
            <p:cNvGrpSpPr/>
            <p:nvPr/>
          </p:nvGrpSpPr>
          <p:grpSpPr>
            <a:xfrm>
              <a:off x="1008885" y="1709928"/>
              <a:ext cx="7897371" cy="365760"/>
              <a:chOff x="1008885" y="1709928"/>
              <a:chExt cx="7897371" cy="365760"/>
            </a:xfrm>
          </p:grpSpPr>
          <p:sp>
            <p:nvSpPr>
              <p:cNvPr id="13" name="Rectangle 12"/>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a:t>
                </a:r>
                <a:endParaRPr lang="en-US" sz="2400" dirty="0">
                  <a:solidFill>
                    <a:srgbClr val="FF0000"/>
                  </a:solidFill>
                  <a:latin typeface="Courier New" pitchFamily="49" charset="0"/>
                  <a:cs typeface="Courier New" pitchFamily="49" charset="0"/>
                </a:endParaRPr>
              </a:p>
            </p:txBody>
          </p:sp>
          <p:sp>
            <p:nvSpPr>
              <p:cNvPr id="14" name="Rectangle 13"/>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sp>
            <p:nvSpPr>
              <p:cNvPr id="40" name="Rectangle 39"/>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19</a:t>
                </a:r>
                <a:endParaRPr lang="en-US" sz="2400" dirty="0">
                  <a:solidFill>
                    <a:srgbClr val="FF0000"/>
                  </a:solidFill>
                  <a:latin typeface="Courier New" pitchFamily="49" charset="0"/>
                  <a:cs typeface="Courier New" pitchFamily="49" charset="0"/>
                </a:endParaRPr>
              </a:p>
            </p:txBody>
          </p:sp>
          <p:sp>
            <p:nvSpPr>
              <p:cNvPr id="41" name="Rectangle 40"/>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9</a:t>
                </a:r>
              </a:p>
            </p:txBody>
          </p:sp>
          <p:sp>
            <p:nvSpPr>
              <p:cNvPr id="42" name="Rectangle 41"/>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a:t>
                </a:r>
              </a:p>
            </p:txBody>
          </p:sp>
          <p:sp>
            <p:nvSpPr>
              <p:cNvPr id="43" name="Rectangle 42"/>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a:t>
                </a:r>
                <a:endParaRPr lang="en-US" sz="2400" dirty="0">
                  <a:solidFill>
                    <a:srgbClr val="FF0000"/>
                  </a:solidFill>
                  <a:latin typeface="Courier New" pitchFamily="49" charset="0"/>
                  <a:cs typeface="Courier New" pitchFamily="49" charset="0"/>
                </a:endParaRPr>
              </a:p>
            </p:txBody>
          </p:sp>
        </p:grpSp>
      </p:grpSp>
      <p:grpSp>
        <p:nvGrpSpPr>
          <p:cNvPr id="44" name="Group 43"/>
          <p:cNvGrpSpPr/>
          <p:nvPr/>
        </p:nvGrpSpPr>
        <p:grpSpPr>
          <a:xfrm>
            <a:off x="532473" y="2468880"/>
            <a:ext cx="8373783" cy="430887"/>
            <a:chOff x="532473" y="1645920"/>
            <a:chExt cx="8373783" cy="430887"/>
          </a:xfrm>
        </p:grpSpPr>
        <p:sp>
          <p:nvSpPr>
            <p:cNvPr id="45" name="TextBox 44"/>
            <p:cNvSpPr txBox="1"/>
            <p:nvPr/>
          </p:nvSpPr>
          <p:spPr>
            <a:xfrm>
              <a:off x="532473" y="1645920"/>
              <a:ext cx="476412" cy="430887"/>
            </a:xfrm>
            <a:prstGeom prst="rect">
              <a:avLst/>
            </a:prstGeom>
            <a:noFill/>
          </p:spPr>
          <p:txBody>
            <a:bodyPr wrap="none" tIns="0" bIns="0" rtlCol="0">
              <a:spAutoFit/>
            </a:bodyPr>
            <a:lstStyle/>
            <a:p>
              <a:pPr algn="r"/>
              <a:r>
                <a:rPr lang="en-US" sz="2800" dirty="0"/>
                <a:t>R</a:t>
              </a:r>
              <a:r>
                <a:rPr lang="en-US" sz="2800" dirty="0" smtClean="0"/>
                <a:t>:</a:t>
              </a:r>
              <a:endParaRPr lang="en-US" sz="2800" dirty="0"/>
            </a:p>
          </p:txBody>
        </p:sp>
        <p:grpSp>
          <p:nvGrpSpPr>
            <p:cNvPr id="46" name="Group 45"/>
            <p:cNvGrpSpPr/>
            <p:nvPr/>
          </p:nvGrpSpPr>
          <p:grpSpPr>
            <a:xfrm>
              <a:off x="1008885" y="1709928"/>
              <a:ext cx="7897371" cy="365760"/>
              <a:chOff x="1008885" y="1709928"/>
              <a:chExt cx="7897371" cy="365760"/>
            </a:xfrm>
          </p:grpSpPr>
          <p:sp>
            <p:nvSpPr>
              <p:cNvPr id="47" name="Rectangle 46"/>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a:t>
                </a:r>
                <a:endParaRPr lang="en-US" sz="2400" dirty="0">
                  <a:solidFill>
                    <a:srgbClr val="FF0000"/>
                  </a:solidFill>
                  <a:latin typeface="Courier New" pitchFamily="49" charset="0"/>
                  <a:cs typeface="Courier New" pitchFamily="49" charset="0"/>
                </a:endParaRPr>
              </a:p>
            </p:txBody>
          </p:sp>
          <p:sp>
            <p:nvSpPr>
              <p:cNvPr id="48" name="Rectangle 47"/>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9</a:t>
                </a:r>
                <a:endParaRPr lang="en-US" sz="2400" dirty="0">
                  <a:solidFill>
                    <a:srgbClr val="FF0000"/>
                  </a:solidFill>
                  <a:latin typeface="Courier New" pitchFamily="49" charset="0"/>
                  <a:cs typeface="Courier New" pitchFamily="49" charset="0"/>
                </a:endParaRPr>
              </a:p>
            </p:txBody>
          </p:sp>
          <p:sp>
            <p:nvSpPr>
              <p:cNvPr id="49" name="Rectangle 48"/>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22</a:t>
                </a:r>
                <a:endParaRPr lang="en-US" sz="2400" dirty="0">
                  <a:solidFill>
                    <a:srgbClr val="FF0000"/>
                  </a:solidFill>
                  <a:latin typeface="Courier New" pitchFamily="49" charset="0"/>
                  <a:cs typeface="Courier New" pitchFamily="49" charset="0"/>
                </a:endParaRPr>
              </a:p>
            </p:txBody>
          </p:sp>
          <p:sp>
            <p:nvSpPr>
              <p:cNvPr id="50" name="Rectangle 49"/>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9</a:t>
                </a:r>
              </a:p>
            </p:txBody>
          </p:sp>
          <p:sp>
            <p:nvSpPr>
              <p:cNvPr id="51" name="Rectangle 50"/>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a:t>
                </a:r>
                <a:endParaRPr lang="en-US" sz="2400" dirty="0">
                  <a:solidFill>
                    <a:srgbClr val="FF0000"/>
                  </a:solidFill>
                  <a:latin typeface="Courier New" pitchFamily="49" charset="0"/>
                  <a:cs typeface="Courier New" pitchFamily="49" charset="0"/>
                </a:endParaRPr>
              </a:p>
            </p:txBody>
          </p:sp>
          <p:sp>
            <p:nvSpPr>
              <p:cNvPr id="52" name="Rectangle 51"/>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33</a:t>
                </a:r>
                <a:endParaRPr lang="en-US" sz="2400" dirty="0">
                  <a:solidFill>
                    <a:srgbClr val="FF0000"/>
                  </a:solidFill>
                  <a:latin typeface="Courier New" pitchFamily="49" charset="0"/>
                  <a:cs typeface="Courier New" pitchFamily="49" charset="0"/>
                </a:endParaRPr>
              </a:p>
            </p:txBody>
          </p:sp>
        </p:grpSp>
      </p:grpSp>
      <p:grpSp>
        <p:nvGrpSpPr>
          <p:cNvPr id="53" name="Group 52"/>
          <p:cNvGrpSpPr/>
          <p:nvPr/>
        </p:nvGrpSpPr>
        <p:grpSpPr>
          <a:xfrm>
            <a:off x="638271" y="3291840"/>
            <a:ext cx="8267985" cy="430887"/>
            <a:chOff x="638271" y="1645920"/>
            <a:chExt cx="8267985" cy="430887"/>
          </a:xfrm>
        </p:grpSpPr>
        <p:sp>
          <p:nvSpPr>
            <p:cNvPr id="54" name="TextBox 53"/>
            <p:cNvSpPr txBox="1"/>
            <p:nvPr/>
          </p:nvSpPr>
          <p:spPr>
            <a:xfrm>
              <a:off x="638271" y="16459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grpSp>
          <p:nvGrpSpPr>
            <p:cNvPr id="55" name="Group 54"/>
            <p:cNvGrpSpPr/>
            <p:nvPr/>
          </p:nvGrpSpPr>
          <p:grpSpPr>
            <a:xfrm>
              <a:off x="1008885" y="1709928"/>
              <a:ext cx="7897371" cy="365760"/>
              <a:chOff x="1008885" y="1709928"/>
              <a:chExt cx="7897371" cy="365760"/>
            </a:xfrm>
          </p:grpSpPr>
          <p:sp>
            <p:nvSpPr>
              <p:cNvPr id="56" name="Rectangle 55"/>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35</a:t>
                </a:r>
                <a:endParaRPr lang="en-US" sz="2400" dirty="0">
                  <a:solidFill>
                    <a:srgbClr val="FF0000"/>
                  </a:solidFill>
                  <a:latin typeface="Courier New" pitchFamily="49" charset="0"/>
                  <a:cs typeface="Courier New" pitchFamily="49" charset="0"/>
                </a:endParaRPr>
              </a:p>
            </p:txBody>
          </p:sp>
          <p:sp>
            <p:nvSpPr>
              <p:cNvPr id="57" name="Rectangle 56"/>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9</a:t>
                </a:r>
                <a:endParaRPr lang="en-US" sz="2400" dirty="0">
                  <a:solidFill>
                    <a:srgbClr val="FF0000"/>
                  </a:solidFill>
                  <a:latin typeface="Courier New" pitchFamily="49" charset="0"/>
                  <a:cs typeface="Courier New" pitchFamily="49" charset="0"/>
                </a:endParaRPr>
              </a:p>
            </p:txBody>
          </p:sp>
          <p:sp>
            <p:nvSpPr>
              <p:cNvPr id="58" name="Rectangle 57"/>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8</a:t>
                </a:r>
                <a:endParaRPr lang="en-US" sz="2400" dirty="0">
                  <a:solidFill>
                    <a:srgbClr val="FF0000"/>
                  </a:solidFill>
                  <a:latin typeface="Courier New" pitchFamily="49" charset="0"/>
                  <a:cs typeface="Courier New" pitchFamily="49" charset="0"/>
                </a:endParaRPr>
              </a:p>
            </p:txBody>
          </p:sp>
          <p:sp>
            <p:nvSpPr>
              <p:cNvPr id="59" name="Rectangle 58"/>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grpSp>
      </p:grpSp>
      <p:grpSp>
        <p:nvGrpSpPr>
          <p:cNvPr id="62" name="Group 61"/>
          <p:cNvGrpSpPr/>
          <p:nvPr/>
        </p:nvGrpSpPr>
        <p:grpSpPr>
          <a:xfrm>
            <a:off x="638271" y="4114800"/>
            <a:ext cx="8267985" cy="430887"/>
            <a:chOff x="638271" y="1645920"/>
            <a:chExt cx="8267985" cy="430887"/>
          </a:xfrm>
        </p:grpSpPr>
        <p:sp>
          <p:nvSpPr>
            <p:cNvPr id="63" name="TextBox 62"/>
            <p:cNvSpPr txBox="1"/>
            <p:nvPr/>
          </p:nvSpPr>
          <p:spPr>
            <a:xfrm>
              <a:off x="638271" y="16459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grpSp>
          <p:nvGrpSpPr>
            <p:cNvPr id="64" name="Group 63"/>
            <p:cNvGrpSpPr/>
            <p:nvPr/>
          </p:nvGrpSpPr>
          <p:grpSpPr>
            <a:xfrm>
              <a:off x="1008885" y="1709928"/>
              <a:ext cx="7897371" cy="365760"/>
              <a:chOff x="1008885" y="1709928"/>
              <a:chExt cx="7897371" cy="365760"/>
            </a:xfrm>
          </p:grpSpPr>
          <p:sp>
            <p:nvSpPr>
              <p:cNvPr id="65" name="Rectangle 64"/>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4</a:t>
                </a:r>
              </a:p>
            </p:txBody>
          </p:sp>
          <p:sp>
            <p:nvSpPr>
              <p:cNvPr id="66" name="Rectangle 65"/>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8</a:t>
                </a:r>
                <a:endParaRPr lang="en-US" sz="2400" dirty="0">
                  <a:solidFill>
                    <a:srgbClr val="FF0000"/>
                  </a:solidFill>
                  <a:latin typeface="Courier New" pitchFamily="49" charset="0"/>
                  <a:cs typeface="Courier New" pitchFamily="49" charset="0"/>
                </a:endParaRPr>
              </a:p>
            </p:txBody>
          </p:sp>
          <p:sp>
            <p:nvSpPr>
              <p:cNvPr id="67" name="Rectangle 66"/>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21</a:t>
                </a:r>
                <a:endParaRPr lang="en-US" sz="2400" dirty="0">
                  <a:solidFill>
                    <a:srgbClr val="FF0000"/>
                  </a:solidFill>
                  <a:latin typeface="Courier New" pitchFamily="49" charset="0"/>
                  <a:cs typeface="Courier New" pitchFamily="49" charset="0"/>
                </a:endParaRPr>
              </a:p>
            </p:txBody>
          </p:sp>
          <p:sp>
            <p:nvSpPr>
              <p:cNvPr id="68" name="Rectangle 67"/>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2</a:t>
                </a:r>
                <a:endParaRPr lang="en-US" sz="2400" dirty="0">
                  <a:solidFill>
                    <a:srgbClr val="FF0000"/>
                  </a:solidFill>
                  <a:latin typeface="Courier New" pitchFamily="49" charset="0"/>
                  <a:cs typeface="Courier New" pitchFamily="49" charset="0"/>
                </a:endParaRPr>
              </a:p>
            </p:txBody>
          </p:sp>
        </p:grpSp>
      </p:grpSp>
      <p:grpSp>
        <p:nvGrpSpPr>
          <p:cNvPr id="69" name="Group 68"/>
          <p:cNvGrpSpPr/>
          <p:nvPr/>
        </p:nvGrpSpPr>
        <p:grpSpPr>
          <a:xfrm>
            <a:off x="638271" y="4846320"/>
            <a:ext cx="8267985" cy="430887"/>
            <a:chOff x="638271" y="1645920"/>
            <a:chExt cx="8267985" cy="430887"/>
          </a:xfrm>
        </p:grpSpPr>
        <p:sp>
          <p:nvSpPr>
            <p:cNvPr id="70" name="TextBox 69"/>
            <p:cNvSpPr txBox="1"/>
            <p:nvPr/>
          </p:nvSpPr>
          <p:spPr>
            <a:xfrm>
              <a:off x="638271" y="16459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grpSp>
          <p:nvGrpSpPr>
            <p:cNvPr id="71" name="Group 70"/>
            <p:cNvGrpSpPr/>
            <p:nvPr/>
          </p:nvGrpSpPr>
          <p:grpSpPr>
            <a:xfrm>
              <a:off x="1008885" y="1709928"/>
              <a:ext cx="7897371" cy="365760"/>
              <a:chOff x="1008885" y="1709928"/>
              <a:chExt cx="7897371" cy="365760"/>
            </a:xfrm>
          </p:grpSpPr>
          <p:sp>
            <p:nvSpPr>
              <p:cNvPr id="72" name="Rectangle 71"/>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8</a:t>
                </a:r>
                <a:endParaRPr lang="en-US" sz="2400" dirty="0">
                  <a:solidFill>
                    <a:srgbClr val="FF0000"/>
                  </a:solidFill>
                  <a:latin typeface="Courier New" pitchFamily="49" charset="0"/>
                  <a:cs typeface="Courier New" pitchFamily="49" charset="0"/>
                </a:endParaRPr>
              </a:p>
            </p:txBody>
          </p:sp>
          <p:sp>
            <p:nvSpPr>
              <p:cNvPr id="73" name="Rectangle 72"/>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19</a:t>
                </a:r>
                <a:endParaRPr lang="en-US" sz="2400" dirty="0">
                  <a:solidFill>
                    <a:srgbClr val="FF0000"/>
                  </a:solidFill>
                  <a:latin typeface="Courier New" pitchFamily="49" charset="0"/>
                  <a:cs typeface="Courier New" pitchFamily="49" charset="0"/>
                </a:endParaRPr>
              </a:p>
            </p:txBody>
          </p:sp>
          <p:sp>
            <p:nvSpPr>
              <p:cNvPr id="74" name="Rectangle 73"/>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19</a:t>
                </a:r>
                <a:endParaRPr lang="en-US" sz="2400" dirty="0">
                  <a:solidFill>
                    <a:srgbClr val="FF0000"/>
                  </a:solidFill>
                  <a:latin typeface="Courier New" pitchFamily="49" charset="0"/>
                  <a:cs typeface="Courier New" pitchFamily="49" charset="0"/>
                </a:endParaRPr>
              </a:p>
            </p:txBody>
          </p:sp>
          <p:sp>
            <p:nvSpPr>
              <p:cNvPr id="75" name="Rectangle 74"/>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a:t>
                </a:r>
                <a:endParaRPr lang="en-US" sz="2400" dirty="0">
                  <a:solidFill>
                    <a:srgbClr val="FF0000"/>
                  </a:solidFill>
                  <a:latin typeface="Courier New" pitchFamily="49" charset="0"/>
                  <a:cs typeface="Courier New" pitchFamily="49" charset="0"/>
                </a:endParaRPr>
              </a:p>
            </p:txBody>
          </p:sp>
        </p:grpSp>
      </p:grpSp>
    </p:spTree>
    <p:extLst>
      <p:ext uri="{BB962C8B-B14F-4D97-AF65-F5344CB8AC3E}">
        <p14:creationId xmlns:p14="http://schemas.microsoft.com/office/powerpoint/2010/main" val="12916632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Answer </a:t>
            </a:r>
            <a:r>
              <a:rPr lang="en-US" dirty="0" smtClean="0">
                <a:solidFill>
                  <a:schemeClr val="accent1"/>
                </a:solidFill>
              </a:rPr>
              <a:t>(3/4</a:t>
            </a:r>
            <a:r>
              <a:rPr lang="en-US" dirty="0">
                <a:solidFill>
                  <a:schemeClr val="accent1"/>
                </a:solidFill>
              </a:rPr>
              <a:t>)</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endParaRPr lang="en-US" sz="2400" dirty="0" smtClean="0">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94</a:t>
            </a:fld>
            <a:endParaRPr lang="en-US"/>
          </a:p>
        </p:txBody>
      </p:sp>
      <p:grpSp>
        <p:nvGrpSpPr>
          <p:cNvPr id="35" name="Group 34"/>
          <p:cNvGrpSpPr/>
          <p:nvPr/>
        </p:nvGrpSpPr>
        <p:grpSpPr>
          <a:xfrm>
            <a:off x="614225" y="5669280"/>
            <a:ext cx="8295076" cy="430887"/>
            <a:chOff x="428300" y="3685032"/>
            <a:chExt cx="8295076" cy="430887"/>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000010</a:t>
                </a:r>
                <a:endParaRPr lang="en-US" sz="2400" dirty="0">
                  <a:solidFill>
                    <a:srgbClr val="FF0000"/>
                  </a:solidFill>
                  <a:latin typeface="Courier New" pitchFamily="49" charset="0"/>
                  <a:cs typeface="Courier New" pitchFamily="49" charset="0"/>
                </a:endParaRP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00 0000 0000 0000 0000 1100 1000</a:t>
                </a:r>
                <a:endParaRPr lang="en-US" sz="2400" dirty="0">
                  <a:solidFill>
                    <a:srgbClr val="FF0000"/>
                  </a:solidFill>
                  <a:latin typeface="Courier New" pitchFamily="49" charset="0"/>
                  <a:cs typeface="Courier New" pitchFamily="49" charset="0"/>
                </a:endParaRPr>
              </a:p>
            </p:txBody>
          </p:sp>
        </p:grpSp>
        <p:sp>
          <p:nvSpPr>
            <p:cNvPr id="37" name="TextBox 36"/>
            <p:cNvSpPr txBox="1"/>
            <p:nvPr/>
          </p:nvSpPr>
          <p:spPr>
            <a:xfrm>
              <a:off x="428300" y="3685032"/>
              <a:ext cx="394660" cy="430887"/>
            </a:xfrm>
            <a:prstGeom prst="rect">
              <a:avLst/>
            </a:prstGeom>
            <a:noFill/>
          </p:spPr>
          <p:txBody>
            <a:bodyPr wrap="none" tIns="0" bIns="0" rtlCol="0">
              <a:spAutoFit/>
            </a:bodyPr>
            <a:lstStyle/>
            <a:p>
              <a:pPr algn="r"/>
              <a:r>
                <a:rPr lang="en-US" sz="2800" dirty="0" smtClean="0"/>
                <a:t>J:</a:t>
              </a:r>
              <a:endParaRPr lang="en-US" sz="2800" dirty="0"/>
            </a:p>
          </p:txBody>
        </p:sp>
      </p:grpSp>
      <p:grpSp>
        <p:nvGrpSpPr>
          <p:cNvPr id="8" name="Group 7"/>
          <p:cNvGrpSpPr/>
          <p:nvPr/>
        </p:nvGrpSpPr>
        <p:grpSpPr>
          <a:xfrm>
            <a:off x="532473" y="1645920"/>
            <a:ext cx="8373783" cy="430887"/>
            <a:chOff x="532473" y="1645920"/>
            <a:chExt cx="8373783" cy="430887"/>
          </a:xfrm>
        </p:grpSpPr>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smtClean="0"/>
                <a:t>R:</a:t>
              </a:r>
              <a:endParaRPr lang="en-US" sz="2800" dirty="0"/>
            </a:p>
          </p:txBody>
        </p:sp>
        <p:grpSp>
          <p:nvGrpSpPr>
            <p:cNvPr id="7" name="Group 6"/>
            <p:cNvGrpSpPr/>
            <p:nvPr/>
          </p:nvGrpSpPr>
          <p:grpSpPr>
            <a:xfrm>
              <a:off x="1008885" y="1709928"/>
              <a:ext cx="7897371" cy="365760"/>
              <a:chOff x="1008885" y="1709928"/>
              <a:chExt cx="7897371" cy="365760"/>
            </a:xfrm>
          </p:grpSpPr>
          <p:sp>
            <p:nvSpPr>
              <p:cNvPr id="13" name="Rectangle 12"/>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000000</a:t>
                </a:r>
                <a:endParaRPr lang="en-US" sz="2400" dirty="0">
                  <a:solidFill>
                    <a:srgbClr val="FF0000"/>
                  </a:solidFill>
                  <a:latin typeface="Courier New" pitchFamily="49" charset="0"/>
                  <a:cs typeface="Courier New" pitchFamily="49" charset="0"/>
                </a:endParaRPr>
              </a:p>
            </p:txBody>
          </p:sp>
          <p:sp>
            <p:nvSpPr>
              <p:cNvPr id="14" name="Rectangle 13"/>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00000</a:t>
                </a:r>
                <a:endParaRPr lang="en-US" sz="2400" dirty="0">
                  <a:solidFill>
                    <a:srgbClr val="FF0000"/>
                  </a:solidFill>
                  <a:latin typeface="Courier New" pitchFamily="49" charset="0"/>
                  <a:cs typeface="Courier New" pitchFamily="49" charset="0"/>
                </a:endParaRPr>
              </a:p>
            </p:txBody>
          </p:sp>
          <p:sp>
            <p:nvSpPr>
              <p:cNvPr id="40" name="Rectangle 39"/>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10011</a:t>
                </a:r>
                <a:endParaRPr lang="en-US" sz="2400" dirty="0">
                  <a:solidFill>
                    <a:srgbClr val="FF0000"/>
                  </a:solidFill>
                  <a:latin typeface="Courier New" pitchFamily="49" charset="0"/>
                  <a:cs typeface="Courier New" pitchFamily="49" charset="0"/>
                </a:endParaRPr>
              </a:p>
            </p:txBody>
          </p:sp>
          <p:sp>
            <p:nvSpPr>
              <p:cNvPr id="41" name="Rectangle 40"/>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01001</a:t>
                </a:r>
                <a:endParaRPr lang="en-US" sz="2400" dirty="0">
                  <a:solidFill>
                    <a:srgbClr val="FF0000"/>
                  </a:solidFill>
                  <a:latin typeface="Courier New" pitchFamily="49" charset="0"/>
                  <a:cs typeface="Courier New" pitchFamily="49" charset="0"/>
                </a:endParaRPr>
              </a:p>
            </p:txBody>
          </p:sp>
          <p:sp>
            <p:nvSpPr>
              <p:cNvPr id="42" name="Rectangle 41"/>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00010</a:t>
                </a:r>
                <a:endParaRPr lang="en-US" sz="2400" dirty="0">
                  <a:solidFill>
                    <a:srgbClr val="FF0000"/>
                  </a:solidFill>
                  <a:latin typeface="Courier New" pitchFamily="49" charset="0"/>
                  <a:cs typeface="Courier New" pitchFamily="49" charset="0"/>
                </a:endParaRPr>
              </a:p>
            </p:txBody>
          </p:sp>
          <p:sp>
            <p:nvSpPr>
              <p:cNvPr id="43" name="Rectangle 42"/>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000000</a:t>
                </a:r>
                <a:endParaRPr lang="en-US" sz="2400" dirty="0">
                  <a:solidFill>
                    <a:srgbClr val="FF0000"/>
                  </a:solidFill>
                  <a:latin typeface="Courier New" pitchFamily="49" charset="0"/>
                  <a:cs typeface="Courier New" pitchFamily="49" charset="0"/>
                </a:endParaRPr>
              </a:p>
            </p:txBody>
          </p:sp>
        </p:grpSp>
      </p:grpSp>
      <p:grpSp>
        <p:nvGrpSpPr>
          <p:cNvPr id="44" name="Group 43"/>
          <p:cNvGrpSpPr/>
          <p:nvPr/>
        </p:nvGrpSpPr>
        <p:grpSpPr>
          <a:xfrm>
            <a:off x="532473" y="2468880"/>
            <a:ext cx="8373783" cy="430887"/>
            <a:chOff x="532473" y="1645920"/>
            <a:chExt cx="8373783" cy="430887"/>
          </a:xfrm>
        </p:grpSpPr>
        <p:sp>
          <p:nvSpPr>
            <p:cNvPr id="45" name="TextBox 44"/>
            <p:cNvSpPr txBox="1"/>
            <p:nvPr/>
          </p:nvSpPr>
          <p:spPr>
            <a:xfrm>
              <a:off x="532473" y="1645920"/>
              <a:ext cx="476412" cy="430887"/>
            </a:xfrm>
            <a:prstGeom prst="rect">
              <a:avLst/>
            </a:prstGeom>
            <a:noFill/>
          </p:spPr>
          <p:txBody>
            <a:bodyPr wrap="none" tIns="0" bIns="0" rtlCol="0">
              <a:spAutoFit/>
            </a:bodyPr>
            <a:lstStyle/>
            <a:p>
              <a:pPr algn="r"/>
              <a:r>
                <a:rPr lang="en-US" sz="2800" dirty="0"/>
                <a:t>R</a:t>
              </a:r>
              <a:r>
                <a:rPr lang="en-US" sz="2800" dirty="0" smtClean="0"/>
                <a:t>:</a:t>
              </a:r>
              <a:endParaRPr lang="en-US" sz="2800" dirty="0"/>
            </a:p>
          </p:txBody>
        </p:sp>
        <p:grpSp>
          <p:nvGrpSpPr>
            <p:cNvPr id="46" name="Group 45"/>
            <p:cNvGrpSpPr/>
            <p:nvPr/>
          </p:nvGrpSpPr>
          <p:grpSpPr>
            <a:xfrm>
              <a:off x="1008885" y="1709928"/>
              <a:ext cx="7897371" cy="365760"/>
              <a:chOff x="1008885" y="1709928"/>
              <a:chExt cx="7897371" cy="365760"/>
            </a:xfrm>
          </p:grpSpPr>
          <p:sp>
            <p:nvSpPr>
              <p:cNvPr id="47" name="Rectangle 46"/>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000000</a:t>
                </a:r>
                <a:endParaRPr lang="en-US" sz="2400" dirty="0">
                  <a:solidFill>
                    <a:srgbClr val="FF0000"/>
                  </a:solidFill>
                  <a:latin typeface="Courier New" pitchFamily="49" charset="0"/>
                  <a:cs typeface="Courier New" pitchFamily="49" charset="0"/>
                </a:endParaRPr>
              </a:p>
            </p:txBody>
          </p:sp>
          <p:sp>
            <p:nvSpPr>
              <p:cNvPr id="48" name="Rectangle 47"/>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01001</a:t>
                </a:r>
                <a:endParaRPr lang="en-US" sz="2400" dirty="0">
                  <a:solidFill>
                    <a:srgbClr val="FF0000"/>
                  </a:solidFill>
                  <a:latin typeface="Courier New" pitchFamily="49" charset="0"/>
                  <a:cs typeface="Courier New" pitchFamily="49" charset="0"/>
                </a:endParaRPr>
              </a:p>
            </p:txBody>
          </p:sp>
          <p:sp>
            <p:nvSpPr>
              <p:cNvPr id="49" name="Rectangle 48"/>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10110</a:t>
                </a:r>
                <a:endParaRPr lang="en-US" sz="2400" dirty="0">
                  <a:solidFill>
                    <a:srgbClr val="FF0000"/>
                  </a:solidFill>
                  <a:latin typeface="Courier New" pitchFamily="49" charset="0"/>
                  <a:cs typeface="Courier New" pitchFamily="49" charset="0"/>
                </a:endParaRPr>
              </a:p>
            </p:txBody>
          </p:sp>
          <p:sp>
            <p:nvSpPr>
              <p:cNvPr id="50" name="Rectangle 49"/>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01001</a:t>
                </a:r>
                <a:endParaRPr lang="en-US" sz="2400" dirty="0">
                  <a:solidFill>
                    <a:srgbClr val="FF0000"/>
                  </a:solidFill>
                  <a:latin typeface="Courier New" pitchFamily="49" charset="0"/>
                  <a:cs typeface="Courier New" pitchFamily="49" charset="0"/>
                </a:endParaRPr>
              </a:p>
            </p:txBody>
          </p:sp>
          <p:sp>
            <p:nvSpPr>
              <p:cNvPr id="51" name="Rectangle 50"/>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00000</a:t>
                </a:r>
                <a:endParaRPr lang="en-US" sz="2400" dirty="0">
                  <a:solidFill>
                    <a:srgbClr val="FF0000"/>
                  </a:solidFill>
                  <a:latin typeface="Courier New" pitchFamily="49" charset="0"/>
                  <a:cs typeface="Courier New" pitchFamily="49" charset="0"/>
                </a:endParaRPr>
              </a:p>
            </p:txBody>
          </p:sp>
          <p:sp>
            <p:nvSpPr>
              <p:cNvPr id="52" name="Rectangle 51"/>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100001</a:t>
                </a:r>
                <a:endParaRPr lang="en-US" sz="2400" dirty="0">
                  <a:solidFill>
                    <a:srgbClr val="FF0000"/>
                  </a:solidFill>
                  <a:latin typeface="Courier New" pitchFamily="49" charset="0"/>
                  <a:cs typeface="Courier New" pitchFamily="49" charset="0"/>
                </a:endParaRPr>
              </a:p>
            </p:txBody>
          </p:sp>
        </p:grpSp>
      </p:grpSp>
      <p:grpSp>
        <p:nvGrpSpPr>
          <p:cNvPr id="53" name="Group 52"/>
          <p:cNvGrpSpPr/>
          <p:nvPr/>
        </p:nvGrpSpPr>
        <p:grpSpPr>
          <a:xfrm>
            <a:off x="638271" y="3291840"/>
            <a:ext cx="8267985" cy="430887"/>
            <a:chOff x="638271" y="1645920"/>
            <a:chExt cx="8267985" cy="430887"/>
          </a:xfrm>
        </p:grpSpPr>
        <p:sp>
          <p:nvSpPr>
            <p:cNvPr id="54" name="TextBox 53"/>
            <p:cNvSpPr txBox="1"/>
            <p:nvPr/>
          </p:nvSpPr>
          <p:spPr>
            <a:xfrm>
              <a:off x="638271" y="16459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grpSp>
          <p:nvGrpSpPr>
            <p:cNvPr id="55" name="Group 54"/>
            <p:cNvGrpSpPr/>
            <p:nvPr/>
          </p:nvGrpSpPr>
          <p:grpSpPr>
            <a:xfrm>
              <a:off x="1008885" y="1709928"/>
              <a:ext cx="7897371" cy="365760"/>
              <a:chOff x="1008885" y="1709928"/>
              <a:chExt cx="7897371" cy="365760"/>
            </a:xfrm>
          </p:grpSpPr>
          <p:sp>
            <p:nvSpPr>
              <p:cNvPr id="56" name="Rectangle 55"/>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100011</a:t>
                </a:r>
                <a:endParaRPr lang="en-US" sz="2400" dirty="0">
                  <a:solidFill>
                    <a:srgbClr val="FF0000"/>
                  </a:solidFill>
                  <a:latin typeface="Courier New" pitchFamily="49" charset="0"/>
                  <a:cs typeface="Courier New" pitchFamily="49" charset="0"/>
                </a:endParaRPr>
              </a:p>
            </p:txBody>
          </p:sp>
          <p:sp>
            <p:nvSpPr>
              <p:cNvPr id="57" name="Rectangle 56"/>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01001</a:t>
                </a:r>
                <a:endParaRPr lang="en-US" sz="2400" dirty="0">
                  <a:solidFill>
                    <a:srgbClr val="FF0000"/>
                  </a:solidFill>
                  <a:latin typeface="Courier New" pitchFamily="49" charset="0"/>
                  <a:cs typeface="Courier New" pitchFamily="49" charset="0"/>
                </a:endParaRPr>
              </a:p>
            </p:txBody>
          </p:sp>
          <p:sp>
            <p:nvSpPr>
              <p:cNvPr id="58" name="Rectangle 57"/>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01000</a:t>
                </a:r>
                <a:endParaRPr lang="en-US" sz="2400" dirty="0">
                  <a:solidFill>
                    <a:srgbClr val="FF0000"/>
                  </a:solidFill>
                  <a:latin typeface="Courier New" pitchFamily="49" charset="0"/>
                  <a:cs typeface="Courier New" pitchFamily="49" charset="0"/>
                </a:endParaRPr>
              </a:p>
            </p:txBody>
          </p:sp>
          <p:sp>
            <p:nvSpPr>
              <p:cNvPr id="59" name="Rectangle 58"/>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0000 0000 0000 0000</a:t>
                </a:r>
                <a:endParaRPr lang="en-US" sz="2400" dirty="0">
                  <a:solidFill>
                    <a:srgbClr val="FF0000"/>
                  </a:solidFill>
                  <a:latin typeface="Courier New" pitchFamily="49" charset="0"/>
                  <a:cs typeface="Courier New" pitchFamily="49" charset="0"/>
                </a:endParaRPr>
              </a:p>
            </p:txBody>
          </p:sp>
        </p:grpSp>
      </p:grpSp>
      <p:grpSp>
        <p:nvGrpSpPr>
          <p:cNvPr id="62" name="Group 61"/>
          <p:cNvGrpSpPr/>
          <p:nvPr/>
        </p:nvGrpSpPr>
        <p:grpSpPr>
          <a:xfrm>
            <a:off x="638271" y="4114800"/>
            <a:ext cx="8267985" cy="430887"/>
            <a:chOff x="638271" y="1645920"/>
            <a:chExt cx="8267985" cy="430887"/>
          </a:xfrm>
        </p:grpSpPr>
        <p:sp>
          <p:nvSpPr>
            <p:cNvPr id="63" name="TextBox 62"/>
            <p:cNvSpPr txBox="1"/>
            <p:nvPr/>
          </p:nvSpPr>
          <p:spPr>
            <a:xfrm>
              <a:off x="638271" y="16459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grpSp>
          <p:nvGrpSpPr>
            <p:cNvPr id="64" name="Group 63"/>
            <p:cNvGrpSpPr/>
            <p:nvPr/>
          </p:nvGrpSpPr>
          <p:grpSpPr>
            <a:xfrm>
              <a:off x="1008885" y="1709928"/>
              <a:ext cx="7897371" cy="365760"/>
              <a:chOff x="1008885" y="1709928"/>
              <a:chExt cx="7897371" cy="365760"/>
            </a:xfrm>
          </p:grpSpPr>
          <p:sp>
            <p:nvSpPr>
              <p:cNvPr id="65" name="Rectangle 64"/>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000100</a:t>
                </a:r>
                <a:endParaRPr lang="en-US" sz="2400" dirty="0">
                  <a:solidFill>
                    <a:srgbClr val="FF0000"/>
                  </a:solidFill>
                  <a:latin typeface="Courier New" pitchFamily="49" charset="0"/>
                  <a:cs typeface="Courier New" pitchFamily="49" charset="0"/>
                </a:endParaRPr>
              </a:p>
            </p:txBody>
          </p:sp>
          <p:sp>
            <p:nvSpPr>
              <p:cNvPr id="66" name="Rectangle 65"/>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01000</a:t>
                </a:r>
                <a:endParaRPr lang="en-US" sz="2400" dirty="0">
                  <a:solidFill>
                    <a:srgbClr val="FF0000"/>
                  </a:solidFill>
                  <a:latin typeface="Courier New" pitchFamily="49" charset="0"/>
                  <a:cs typeface="Courier New" pitchFamily="49" charset="0"/>
                </a:endParaRPr>
              </a:p>
            </p:txBody>
          </p:sp>
          <p:sp>
            <p:nvSpPr>
              <p:cNvPr id="67" name="Rectangle 66"/>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10101</a:t>
                </a:r>
                <a:endParaRPr lang="en-US" sz="2400" dirty="0">
                  <a:solidFill>
                    <a:srgbClr val="FF0000"/>
                  </a:solidFill>
                  <a:latin typeface="Courier New" pitchFamily="49" charset="0"/>
                  <a:cs typeface="Courier New" pitchFamily="49" charset="0"/>
                </a:endParaRPr>
              </a:p>
            </p:txBody>
          </p:sp>
          <p:sp>
            <p:nvSpPr>
              <p:cNvPr id="68" name="Rectangle 67"/>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0000 0000 0000 0010</a:t>
                </a:r>
                <a:endParaRPr lang="en-US" sz="2400" dirty="0">
                  <a:solidFill>
                    <a:srgbClr val="FF0000"/>
                  </a:solidFill>
                  <a:latin typeface="Courier New" pitchFamily="49" charset="0"/>
                  <a:cs typeface="Courier New" pitchFamily="49" charset="0"/>
                </a:endParaRPr>
              </a:p>
            </p:txBody>
          </p:sp>
        </p:grpSp>
      </p:grpSp>
      <p:grpSp>
        <p:nvGrpSpPr>
          <p:cNvPr id="69" name="Group 68"/>
          <p:cNvGrpSpPr/>
          <p:nvPr/>
        </p:nvGrpSpPr>
        <p:grpSpPr>
          <a:xfrm>
            <a:off x="638271" y="4846320"/>
            <a:ext cx="8267985" cy="430887"/>
            <a:chOff x="638271" y="1645920"/>
            <a:chExt cx="8267985" cy="430887"/>
          </a:xfrm>
        </p:grpSpPr>
        <p:sp>
          <p:nvSpPr>
            <p:cNvPr id="70" name="TextBox 69"/>
            <p:cNvSpPr txBox="1"/>
            <p:nvPr/>
          </p:nvSpPr>
          <p:spPr>
            <a:xfrm>
              <a:off x="638271" y="16459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grpSp>
          <p:nvGrpSpPr>
            <p:cNvPr id="71" name="Group 70"/>
            <p:cNvGrpSpPr/>
            <p:nvPr/>
          </p:nvGrpSpPr>
          <p:grpSpPr>
            <a:xfrm>
              <a:off x="1008885" y="1709928"/>
              <a:ext cx="7897371" cy="365760"/>
              <a:chOff x="1008885" y="1709928"/>
              <a:chExt cx="7897371" cy="365760"/>
            </a:xfrm>
          </p:grpSpPr>
          <p:sp>
            <p:nvSpPr>
              <p:cNvPr id="72" name="Rectangle 71"/>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001000</a:t>
                </a:r>
                <a:endParaRPr lang="en-US" sz="2400" dirty="0">
                  <a:solidFill>
                    <a:srgbClr val="FF0000"/>
                  </a:solidFill>
                  <a:latin typeface="Courier New" pitchFamily="49" charset="0"/>
                  <a:cs typeface="Courier New" pitchFamily="49" charset="0"/>
                </a:endParaRPr>
              </a:p>
            </p:txBody>
          </p:sp>
          <p:sp>
            <p:nvSpPr>
              <p:cNvPr id="73" name="Rectangle 72"/>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10011</a:t>
                </a:r>
                <a:endParaRPr lang="en-US" sz="2400" dirty="0">
                  <a:solidFill>
                    <a:srgbClr val="FF0000"/>
                  </a:solidFill>
                  <a:latin typeface="Courier New" pitchFamily="49" charset="0"/>
                  <a:cs typeface="Courier New" pitchFamily="49" charset="0"/>
                </a:endParaRPr>
              </a:p>
            </p:txBody>
          </p:sp>
          <p:sp>
            <p:nvSpPr>
              <p:cNvPr id="74" name="Rectangle 73"/>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10011</a:t>
                </a:r>
                <a:endParaRPr lang="en-US" sz="2400" dirty="0">
                  <a:solidFill>
                    <a:srgbClr val="FF0000"/>
                  </a:solidFill>
                  <a:latin typeface="Courier New" pitchFamily="49" charset="0"/>
                  <a:cs typeface="Courier New" pitchFamily="49" charset="0"/>
                </a:endParaRPr>
              </a:p>
            </p:txBody>
          </p:sp>
          <p:sp>
            <p:nvSpPr>
              <p:cNvPr id="75" name="Rectangle 74"/>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latin typeface="Courier New" pitchFamily="49" charset="0"/>
                    <a:cs typeface="Courier New" pitchFamily="49" charset="0"/>
                  </a:rPr>
                  <a:t>0000 0000 0000 0001</a:t>
                </a:r>
                <a:endParaRPr lang="en-US" sz="2400" dirty="0">
                  <a:solidFill>
                    <a:srgbClr val="FF0000"/>
                  </a:solidFill>
                  <a:latin typeface="Courier New" pitchFamily="49" charset="0"/>
                  <a:cs typeface="Courier New" pitchFamily="49" charset="0"/>
                </a:endParaRPr>
              </a:p>
            </p:txBody>
          </p:sp>
        </p:grpSp>
      </p:grpSp>
    </p:spTree>
    <p:extLst>
      <p:ext uri="{BB962C8B-B14F-4D97-AF65-F5344CB8AC3E}">
        <p14:creationId xmlns:p14="http://schemas.microsoft.com/office/powerpoint/2010/main" val="68875624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a:t>
            </a:r>
            <a:r>
              <a:rPr lang="en-US" dirty="0" smtClean="0">
                <a:solidFill>
                  <a:schemeClr val="accent1"/>
                </a:solidFill>
              </a:rPr>
              <a:t>Answer</a:t>
            </a:r>
            <a:endParaRPr lang="en-US" dirty="0">
              <a:solidFill>
                <a:schemeClr val="accent1"/>
              </a:solidFill>
            </a:endParaRP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smtClean="0">
                <a:latin typeface="Courier New" pitchFamily="49" charset="0"/>
                <a:cs typeface="Courier New" pitchFamily="49" charset="0"/>
              </a:rPr>
              <a:t>Addr</a:t>
            </a:r>
            <a:r>
              <a:rPr lang="en-US" sz="2400" b="1" dirty="0" smtClean="0">
                <a:latin typeface="Courier New" pitchFamily="49" charset="0"/>
                <a:cs typeface="Courier New" pitchFamily="49" charset="0"/>
              </a:rPr>
              <a:t>  Instruction</a:t>
            </a:r>
          </a:p>
          <a:p>
            <a:pPr>
              <a:buNone/>
              <a:tabLst>
                <a:tab pos="863600" algn="l"/>
              </a:tabLst>
            </a:pPr>
            <a:r>
              <a:rPr lang="en-US" sz="2400" dirty="0" smtClean="0">
                <a:latin typeface="Courier New" pitchFamily="49" charset="0"/>
                <a:cs typeface="Courier New" pitchFamily="49" charset="0"/>
              </a:rPr>
              <a:t> 800  Loop: </a:t>
            </a:r>
            <a:r>
              <a:rPr lang="en-US" sz="2400" dirty="0" err="1" smtClean="0">
                <a:latin typeface="Courier New" pitchFamily="49" charset="0"/>
                <a:cs typeface="Courier New" pitchFamily="49" charset="0"/>
              </a:rPr>
              <a:t>sll</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a:t>
            </a:r>
            <a:r>
              <a:rPr lang="en-US" sz="2400" dirty="0" smtClean="0">
                <a:latin typeface="Courier New" pitchFamily="49" charset="0"/>
                <a:cs typeface="Courier New" pitchFamily="49" charset="0"/>
              </a:rPr>
              <a:t>s3,2</a:t>
            </a:r>
          </a:p>
          <a:p>
            <a:pPr>
              <a:buNone/>
              <a:tabLst>
                <a:tab pos="863600" algn="l"/>
              </a:tabLst>
            </a:pPr>
            <a:r>
              <a:rPr lang="en-US" sz="2400" dirty="0" smtClean="0">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0x 0013 4880</a:t>
            </a:r>
            <a:endParaRPr lang="en-US" sz="2400" dirty="0">
              <a:solidFill>
                <a:srgbClr val="FF0000"/>
              </a:solidFill>
              <a:latin typeface="Courier New" pitchFamily="49" charset="0"/>
              <a:cs typeface="Courier New" pitchFamily="49" charset="0"/>
            </a:endParaRPr>
          </a:p>
          <a:p>
            <a:pPr>
              <a:buNone/>
              <a:tabLst>
                <a:tab pos="863600" algn="l"/>
              </a:tabLst>
            </a:pPr>
            <a:r>
              <a:rPr lang="en-US" sz="2400" dirty="0" smtClean="0">
                <a:latin typeface="Courier New" pitchFamily="49" charset="0"/>
                <a:cs typeface="Courier New" pitchFamily="49" charset="0"/>
              </a:rPr>
              <a:t> 804  </a:t>
            </a:r>
            <a:r>
              <a:rPr lang="en-US" sz="2400" dirty="0" err="1" smtClean="0">
                <a:latin typeface="Courier New" pitchFamily="49" charset="0"/>
                <a:cs typeface="Courier New" pitchFamily="49" charset="0"/>
              </a:rPr>
              <a:t>addu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t1,$t1,$s6</a:t>
            </a:r>
          </a:p>
          <a:p>
            <a:pPr>
              <a:buNone/>
              <a:tabLst>
                <a:tab pos="863600" algn="l"/>
              </a:tabLst>
            </a:pPr>
            <a:r>
              <a:rPr lang="en-US" sz="2400" dirty="0" smtClean="0">
                <a:solidFill>
                  <a:srgbClr val="FF0000"/>
                </a:solidFill>
                <a:latin typeface="Courier New" pitchFamily="49" charset="0"/>
                <a:cs typeface="Courier New" pitchFamily="49" charset="0"/>
              </a:rPr>
              <a:t>      0x 0136 4821</a:t>
            </a:r>
          </a:p>
          <a:p>
            <a:pPr>
              <a:buNone/>
              <a:tabLst>
                <a:tab pos="863600" algn="l"/>
              </a:tabLst>
            </a:pPr>
            <a:r>
              <a:rPr lang="en-US" sz="2400" dirty="0" smtClean="0">
                <a:latin typeface="Courier New" pitchFamily="49" charset="0"/>
                <a:cs typeface="Courier New" pitchFamily="49" charset="0"/>
              </a:rPr>
              <a:t> 808  </a:t>
            </a:r>
            <a:r>
              <a:rPr lang="en-US" sz="2400" dirty="0" err="1" smtClean="0">
                <a:latin typeface="Courier New" pitchFamily="49" charset="0"/>
                <a:cs typeface="Courier New" pitchFamily="49" charset="0"/>
              </a:rPr>
              <a:t>lw</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t0,0($t1)</a:t>
            </a:r>
          </a:p>
          <a:p>
            <a:pPr>
              <a:buNone/>
              <a:tabLst>
                <a:tab pos="863600" algn="l"/>
              </a:tabLst>
            </a:pPr>
            <a:r>
              <a:rPr lang="en-US" sz="2400" dirty="0" smtClean="0">
                <a:solidFill>
                  <a:srgbClr val="FF0000"/>
                </a:solidFill>
                <a:latin typeface="Courier New" pitchFamily="49" charset="0"/>
                <a:cs typeface="Courier New" pitchFamily="49" charset="0"/>
              </a:rPr>
              <a:t>      0x 8D28 0000</a:t>
            </a:r>
          </a:p>
          <a:p>
            <a:pPr>
              <a:buNone/>
              <a:tabLst>
                <a:tab pos="863600" algn="l"/>
              </a:tabLst>
            </a:pPr>
            <a:r>
              <a:rPr lang="en-US" sz="2400" dirty="0" smtClean="0">
                <a:latin typeface="Courier New" pitchFamily="49" charset="0"/>
                <a:cs typeface="Courier New" pitchFamily="49" charset="0"/>
              </a:rPr>
              <a:t> 812  </a:t>
            </a:r>
            <a:r>
              <a:rPr lang="en-US" sz="2400" dirty="0" err="1" smtClean="0">
                <a:latin typeface="Courier New" pitchFamily="49" charset="0"/>
                <a:cs typeface="Courier New" pitchFamily="49" charset="0"/>
              </a:rPr>
              <a:t>beq</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t0,$s5, Exit</a:t>
            </a:r>
          </a:p>
          <a:p>
            <a:pPr>
              <a:buNone/>
              <a:tabLst>
                <a:tab pos="863600" algn="l"/>
              </a:tabLst>
            </a:pPr>
            <a:r>
              <a:rPr lang="en-US" sz="2400" dirty="0" smtClean="0">
                <a:solidFill>
                  <a:srgbClr val="FF0000"/>
                </a:solidFill>
                <a:latin typeface="Courier New" pitchFamily="49" charset="0"/>
                <a:cs typeface="Courier New" pitchFamily="49" charset="0"/>
              </a:rPr>
              <a:t>      0x 1115 0002</a:t>
            </a:r>
          </a:p>
          <a:p>
            <a:pPr>
              <a:buNone/>
              <a:tabLst>
                <a:tab pos="863600" algn="l"/>
              </a:tabLst>
            </a:pPr>
            <a:r>
              <a:rPr lang="en-US" sz="2400" dirty="0" smtClean="0">
                <a:latin typeface="Courier New" pitchFamily="49" charset="0"/>
                <a:cs typeface="Courier New" pitchFamily="49" charset="0"/>
              </a:rPr>
              <a:t> 816  </a:t>
            </a:r>
            <a:r>
              <a:rPr lang="en-US" sz="2400" dirty="0" err="1" smtClean="0">
                <a:latin typeface="Courier New" pitchFamily="49" charset="0"/>
                <a:cs typeface="Courier New" pitchFamily="49" charset="0"/>
              </a:rPr>
              <a:t>addiu</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$s3,$s3,1</a:t>
            </a:r>
          </a:p>
          <a:p>
            <a:pPr>
              <a:buNone/>
              <a:tabLst>
                <a:tab pos="863600" algn="l"/>
              </a:tabLst>
            </a:pPr>
            <a:r>
              <a:rPr lang="en-US" sz="2400" dirty="0" smtClean="0">
                <a:solidFill>
                  <a:srgbClr val="FF0000"/>
                </a:solidFill>
                <a:latin typeface="Courier New" pitchFamily="49" charset="0"/>
                <a:cs typeface="Courier New" pitchFamily="49" charset="0"/>
              </a:rPr>
              <a:t>      0x 2273 0001</a:t>
            </a:r>
          </a:p>
          <a:p>
            <a:pPr>
              <a:buNone/>
              <a:tabLst>
                <a:tab pos="863600" algn="l"/>
              </a:tabLst>
            </a:pPr>
            <a:r>
              <a:rPr lang="en-US" sz="2400" dirty="0" smtClean="0">
                <a:latin typeface="Courier New" pitchFamily="49" charset="0"/>
                <a:cs typeface="Courier New" pitchFamily="49" charset="0"/>
              </a:rPr>
              <a:t> 820  j     Loop</a:t>
            </a:r>
            <a:endParaRPr lang="en-US" sz="2400" dirty="0">
              <a:latin typeface="Courier New" pitchFamily="49" charset="0"/>
              <a:cs typeface="Courier New" pitchFamily="49" charset="0"/>
            </a:endParaRPr>
          </a:p>
          <a:p>
            <a:pPr>
              <a:buNone/>
              <a:tabLst>
                <a:tab pos="863600" algn="l"/>
              </a:tabLst>
            </a:pPr>
            <a:r>
              <a:rPr lang="en-US" sz="2400" dirty="0">
                <a:solidFill>
                  <a:srgbClr val="FF0000"/>
                </a:solidFill>
                <a:latin typeface="Courier New" pitchFamily="49" charset="0"/>
                <a:cs typeface="Courier New" pitchFamily="49" charset="0"/>
              </a:rPr>
              <a:t> </a:t>
            </a:r>
            <a:r>
              <a:rPr lang="en-US" sz="2400" dirty="0" smtClean="0">
                <a:solidFill>
                  <a:srgbClr val="FF0000"/>
                </a:solidFill>
                <a:latin typeface="Courier New" pitchFamily="49" charset="0"/>
                <a:cs typeface="Courier New" pitchFamily="49" charset="0"/>
              </a:rPr>
              <a:t>     0x 0800 00C8</a:t>
            </a:r>
          </a:p>
          <a:p>
            <a:pPr>
              <a:buNone/>
              <a:tabLst>
                <a:tab pos="863600" algn="l"/>
              </a:tabLst>
            </a:pPr>
            <a:r>
              <a:rPr lang="en-US" sz="2400" dirty="0" smtClean="0">
                <a:latin typeface="Courier New" pitchFamily="49" charset="0"/>
                <a:cs typeface="Courier New" pitchFamily="49" charset="0"/>
              </a:rPr>
              <a:t>      Exit</a:t>
            </a:r>
            <a:r>
              <a:rPr lang="en-US" sz="2400" dirty="0">
                <a:latin typeface="Courier New" pitchFamily="49" charset="0"/>
                <a:cs typeface="Courier New" pitchFamily="49" charset="0"/>
              </a:rPr>
              <a: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95</a:t>
            </a:fld>
            <a:endParaRPr lang="en-US"/>
          </a:p>
        </p:txBody>
      </p:sp>
      <p:sp>
        <p:nvSpPr>
          <p:cNvPr id="37" name="TextBox 36"/>
          <p:cNvSpPr txBox="1"/>
          <p:nvPr/>
        </p:nvSpPr>
        <p:spPr>
          <a:xfrm>
            <a:off x="614225" y="5669280"/>
            <a:ext cx="394660" cy="430887"/>
          </a:xfrm>
          <a:prstGeom prst="rect">
            <a:avLst/>
          </a:prstGeom>
          <a:noFill/>
        </p:spPr>
        <p:txBody>
          <a:bodyPr wrap="none" tIns="0" bIns="0" rtlCol="0">
            <a:spAutoFit/>
          </a:bodyPr>
          <a:lstStyle/>
          <a:p>
            <a:pPr algn="r"/>
            <a:r>
              <a:rPr lang="en-US" sz="2800" dirty="0" smtClean="0"/>
              <a:t>J:</a:t>
            </a:r>
            <a:endParaRPr lang="en-US" sz="2800" dirty="0"/>
          </a:p>
        </p:txBody>
      </p:sp>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smtClean="0"/>
              <a:t>R:</a:t>
            </a:r>
            <a:endParaRPr lang="en-US" sz="2800" dirty="0"/>
          </a:p>
        </p:txBody>
      </p:sp>
      <p:sp>
        <p:nvSpPr>
          <p:cNvPr id="45" name="TextBox 44"/>
          <p:cNvSpPr txBox="1"/>
          <p:nvPr/>
        </p:nvSpPr>
        <p:spPr>
          <a:xfrm>
            <a:off x="532473" y="2468880"/>
            <a:ext cx="476412" cy="430887"/>
          </a:xfrm>
          <a:prstGeom prst="rect">
            <a:avLst/>
          </a:prstGeom>
          <a:noFill/>
        </p:spPr>
        <p:txBody>
          <a:bodyPr wrap="none" tIns="0" bIns="0" rtlCol="0">
            <a:spAutoFit/>
          </a:bodyPr>
          <a:lstStyle/>
          <a:p>
            <a:pPr algn="r"/>
            <a:r>
              <a:rPr lang="en-US" sz="2800" dirty="0"/>
              <a:t>R</a:t>
            </a:r>
            <a:r>
              <a:rPr lang="en-US" sz="2800" dirty="0" smtClean="0"/>
              <a:t>:</a:t>
            </a:r>
            <a:endParaRPr lang="en-US" sz="2800" dirty="0"/>
          </a:p>
        </p:txBody>
      </p:sp>
      <p:sp>
        <p:nvSpPr>
          <p:cNvPr id="54" name="TextBox 53"/>
          <p:cNvSpPr txBox="1"/>
          <p:nvPr/>
        </p:nvSpPr>
        <p:spPr>
          <a:xfrm>
            <a:off x="638271" y="329184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sp>
        <p:nvSpPr>
          <p:cNvPr id="63" name="TextBox 62"/>
          <p:cNvSpPr txBox="1"/>
          <p:nvPr/>
        </p:nvSpPr>
        <p:spPr>
          <a:xfrm>
            <a:off x="638271" y="411480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sp>
        <p:nvSpPr>
          <p:cNvPr id="70" name="TextBox 69"/>
          <p:cNvSpPr txBox="1"/>
          <p:nvPr/>
        </p:nvSpPr>
        <p:spPr>
          <a:xfrm>
            <a:off x="638271" y="4846320"/>
            <a:ext cx="370614" cy="430887"/>
          </a:xfrm>
          <a:prstGeom prst="rect">
            <a:avLst/>
          </a:prstGeom>
          <a:noFill/>
        </p:spPr>
        <p:txBody>
          <a:bodyPr wrap="none" tIns="0" bIns="0" rtlCol="0">
            <a:spAutoFit/>
          </a:bodyPr>
          <a:lstStyle/>
          <a:p>
            <a:pPr algn="r"/>
            <a:r>
              <a:rPr lang="en-US" sz="2800" dirty="0"/>
              <a:t>I</a:t>
            </a:r>
            <a:r>
              <a:rPr lang="en-US" sz="2800" dirty="0" smtClean="0"/>
              <a:t>:</a:t>
            </a:r>
            <a:endParaRPr lang="en-US" sz="2800" dirty="0"/>
          </a:p>
        </p:txBody>
      </p:sp>
    </p:spTree>
    <p:extLst>
      <p:ext uri="{BB962C8B-B14F-4D97-AF65-F5344CB8AC3E}">
        <p14:creationId xmlns:p14="http://schemas.microsoft.com/office/powerpoint/2010/main" val="24879262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2635" y="237136"/>
            <a:ext cx="6191250" cy="3486150"/>
          </a:xfrm>
          <a:prstGeom prst="rect">
            <a:avLst/>
          </a:prstGeom>
        </p:spPr>
      </p:pic>
    </p:spTree>
    <p:extLst>
      <p:ext uri="{BB962C8B-B14F-4D97-AF65-F5344CB8AC3E}">
        <p14:creationId xmlns:p14="http://schemas.microsoft.com/office/powerpoint/2010/main" val="16297651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3053" y="154379"/>
            <a:ext cx="8233435" cy="6527704"/>
          </a:xfrm>
          <a:prstGeom prst="rect">
            <a:avLst/>
          </a:prstGeom>
        </p:spPr>
      </p:pic>
    </p:spTree>
    <p:extLst>
      <p:ext uri="{BB962C8B-B14F-4D97-AF65-F5344CB8AC3E}">
        <p14:creationId xmlns:p14="http://schemas.microsoft.com/office/powerpoint/2010/main" val="3466373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840" y="280863"/>
            <a:ext cx="8537102" cy="4813651"/>
          </a:xfrm>
          <a:prstGeom prst="rect">
            <a:avLst/>
          </a:prstGeom>
        </p:spPr>
      </p:pic>
    </p:spTree>
    <p:extLst>
      <p:ext uri="{BB962C8B-B14F-4D97-AF65-F5344CB8AC3E}">
        <p14:creationId xmlns:p14="http://schemas.microsoft.com/office/powerpoint/2010/main" val="13414872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6385" y="0"/>
            <a:ext cx="8603114" cy="625681"/>
          </a:xfrm>
          <a:prstGeom prst="rect">
            <a:avLst/>
          </a:prstGeom>
        </p:spPr>
      </p:pic>
      <p:pic>
        <p:nvPicPr>
          <p:cNvPr id="5" name="Picture 4"/>
          <p:cNvPicPr>
            <a:picLocks noChangeAspect="1"/>
          </p:cNvPicPr>
          <p:nvPr/>
        </p:nvPicPr>
        <p:blipFill>
          <a:blip r:embed="rId3"/>
          <a:stretch>
            <a:fillRect/>
          </a:stretch>
        </p:blipFill>
        <p:spPr>
          <a:xfrm>
            <a:off x="433077" y="625680"/>
            <a:ext cx="7971369" cy="6095753"/>
          </a:xfrm>
          <a:prstGeom prst="rect">
            <a:avLst/>
          </a:prstGeom>
        </p:spPr>
      </p:pic>
    </p:spTree>
    <p:extLst>
      <p:ext uri="{BB962C8B-B14F-4D97-AF65-F5344CB8AC3E}">
        <p14:creationId xmlns:p14="http://schemas.microsoft.com/office/powerpoint/2010/main" val="2058828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8444</TotalTime>
  <Words>5047</Words>
  <Application>Microsoft Office PowerPoint</Application>
  <PresentationFormat>On-screen Show (4:3)</PresentationFormat>
  <Paragraphs>1173</Paragraphs>
  <Slides>100</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ＭＳ Ｐゴシック</vt:lpstr>
      <vt:lpstr>Arial</vt:lpstr>
      <vt:lpstr>Calibri</vt:lpstr>
      <vt:lpstr>Corbel</vt:lpstr>
      <vt:lpstr>Courier New</vt:lpstr>
      <vt:lpstr>Lucida Console</vt:lpstr>
      <vt:lpstr>Symbol</vt:lpstr>
      <vt:lpstr>Times New Roman</vt:lpstr>
      <vt:lpstr>Verdana</vt:lpstr>
      <vt:lpstr>Wingdings</vt:lpstr>
      <vt:lpstr>Office Theme</vt:lpstr>
      <vt:lpstr>PowerPoint Presentation</vt:lpstr>
      <vt:lpstr>PowerPoint Presentation</vt:lpstr>
      <vt:lpstr>Instruction Set Architecture</vt:lpstr>
      <vt:lpstr>Classification of ISA</vt:lpstr>
      <vt:lpstr>PowerPoint Presentation</vt:lpstr>
      <vt:lpstr>Mainstream ISAs</vt:lpstr>
      <vt:lpstr>Background of RISC</vt:lpstr>
      <vt:lpstr>Background of RISC</vt:lpstr>
      <vt:lpstr>Background of RISC</vt:lpstr>
      <vt:lpstr>RISC: Reduced Instruction Set Computer</vt:lpstr>
      <vt:lpstr>MIPS</vt:lpstr>
      <vt:lpstr>MIPS Architecture</vt:lpstr>
      <vt:lpstr>PowerPoint Presentation</vt:lpstr>
      <vt:lpstr>How Pipelining Works</vt:lpstr>
      <vt:lpstr>Common RISC Simplifications</vt:lpstr>
      <vt:lpstr>MIPS  (Microprocessor without Interlocked Pipeline Stages) </vt:lpstr>
      <vt:lpstr>The instruction set consists of about 111 total instructions.  A variety of basic instructions, including:</vt:lpstr>
      <vt:lpstr>PowerPoint Presentation</vt:lpstr>
      <vt:lpstr>Instruction Execution</vt:lpstr>
      <vt:lpstr>CPU Overview</vt:lpstr>
      <vt:lpstr>PowerPoint Presentation</vt:lpstr>
      <vt:lpstr>PowerPoint Presentation</vt:lpstr>
      <vt:lpstr>PowerPoint Presentation</vt:lpstr>
      <vt:lpstr>PowerPoint Presentation</vt:lpstr>
      <vt:lpstr>PowerPoint Presentation</vt:lpstr>
      <vt:lpstr>CPU Overview</vt:lpstr>
      <vt:lpstr>Multiplexers</vt:lpstr>
      <vt:lpstr>Control</vt:lpstr>
      <vt:lpstr>Computer Hardware Operands</vt:lpstr>
      <vt:lpstr>MIPS Registers</vt:lpstr>
      <vt:lpstr>MIPS Registers</vt:lpstr>
      <vt:lpstr>MIPS</vt:lpstr>
      <vt:lpstr>PowerPoint Presentation</vt:lpstr>
      <vt:lpstr>MIPS Registers</vt:lpstr>
      <vt:lpstr>Register Operands</vt:lpstr>
      <vt:lpstr>PowerPoint Presentation</vt:lpstr>
      <vt:lpstr>Memory Operands</vt:lpstr>
      <vt:lpstr>MIPS Instructions</vt:lpstr>
      <vt:lpstr>MIPS Instructions</vt:lpstr>
      <vt:lpstr>MIPS Instructions</vt:lpstr>
      <vt:lpstr>MIPS Instructions Example</vt:lpstr>
      <vt:lpstr>Comments in MIPS</vt:lpstr>
      <vt:lpstr>The Zero Register</vt:lpstr>
      <vt:lpstr>Immediates</vt:lpstr>
      <vt:lpstr>Data Transfer</vt:lpstr>
      <vt:lpstr>Data Transfer</vt:lpstr>
      <vt:lpstr>Endianness</vt:lpstr>
      <vt:lpstr>Data Transfer Instructions</vt:lpstr>
      <vt:lpstr>PowerPoint Presentation</vt:lpstr>
      <vt:lpstr>PowerPoint Presentation</vt:lpstr>
      <vt:lpstr>Decision Making Instructions</vt:lpstr>
      <vt:lpstr>PowerPoint Presentation</vt:lpstr>
      <vt:lpstr>beq reg1,reg2,label j label</vt:lpstr>
      <vt:lpstr>Summary</vt:lpstr>
      <vt:lpstr>C to MIPS Practice</vt:lpstr>
      <vt:lpstr>C to MIPS Practice</vt:lpstr>
      <vt:lpstr>C to MIPS Practice</vt:lpstr>
      <vt:lpstr>C to MIPS Practice</vt:lpstr>
      <vt:lpstr>C to MIPS Practice</vt:lpstr>
      <vt:lpstr>PowerPoint Presentation</vt:lpstr>
      <vt:lpstr>MIPS Arithmetic Instructions:     Multiplication</vt:lpstr>
      <vt:lpstr>MIPS Arithmetic Instructions:     Division</vt:lpstr>
      <vt:lpstr>MIPS Bitwise Instructions</vt:lpstr>
      <vt:lpstr>Shifting Instructions</vt:lpstr>
      <vt:lpstr>Shifting Instructions</vt:lpstr>
      <vt:lpstr>Machine Code Instructions in Binary bits Instructions in Numbers 32 bits in binary 8-digits in hexcode  0x12A6012C</vt:lpstr>
      <vt:lpstr>Instruction Formats</vt:lpstr>
      <vt:lpstr>Instructions as Numbers</vt:lpstr>
      <vt:lpstr>Instruction Formats</vt:lpstr>
      <vt:lpstr>MIPS R-format Instructions</vt:lpstr>
      <vt:lpstr>R-format Example</vt:lpstr>
      <vt:lpstr>R-Format Instructions</vt:lpstr>
      <vt:lpstr>R-Format Instructions</vt:lpstr>
      <vt:lpstr>R-Format Example</vt:lpstr>
      <vt:lpstr>PowerPoint Presentation</vt:lpstr>
      <vt:lpstr>R-format Instruction</vt:lpstr>
      <vt:lpstr>MIPS I-format Instructions</vt:lpstr>
      <vt:lpstr>I-Format Instructions</vt:lpstr>
      <vt:lpstr>I-Format Example</vt:lpstr>
      <vt:lpstr>Load Instruction lw $t0,0($t1)</vt:lpstr>
      <vt:lpstr>PowerPoint Presentation</vt:lpstr>
      <vt:lpstr>Branching Instructions</vt:lpstr>
      <vt:lpstr>PowerPoint Presentation</vt:lpstr>
      <vt:lpstr>J-Format Instructions</vt:lpstr>
      <vt:lpstr>PowerPoint Presentation</vt:lpstr>
      <vt:lpstr>J-Format Instructions</vt:lpstr>
      <vt:lpstr>Summary</vt:lpstr>
      <vt:lpstr>Assembly Practice</vt:lpstr>
      <vt:lpstr>Code Questions</vt:lpstr>
      <vt:lpstr>Code Questions</vt:lpstr>
      <vt:lpstr>Assembly Practice Question</vt:lpstr>
      <vt:lpstr>Assembly Practice Answer (1/4)</vt:lpstr>
      <vt:lpstr>Assembly Practice Answer (2/4)</vt:lpstr>
      <vt:lpstr>Assembly Practice Answer (3/4)</vt:lpstr>
      <vt:lpstr>Assembly Practice Answer</vt:lpstr>
      <vt:lpstr>PowerPoint Presentation</vt:lpstr>
      <vt:lpstr>PowerPoint Presentation</vt:lpstr>
      <vt:lpstr>PowerPoint Presentation</vt:lpstr>
      <vt:lpstr>PowerPoint Presentation</vt:lpstr>
      <vt:lpstr>PowerPoint Presentation</vt:lpstr>
    </vt:vector>
  </TitlesOfParts>
  <Company>UC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User</cp:lastModifiedBy>
  <cp:revision>406</cp:revision>
  <cp:lastPrinted>2010-08-26T14:54:54Z</cp:lastPrinted>
  <dcterms:created xsi:type="dcterms:W3CDTF">2011-02-04T03:58:25Z</dcterms:created>
  <dcterms:modified xsi:type="dcterms:W3CDTF">2025-03-21T10:14:31Z</dcterms:modified>
</cp:coreProperties>
</file>