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80" r:id="rId8"/>
    <p:sldId id="281" r:id="rId9"/>
    <p:sldId id="279" r:id="rId10"/>
    <p:sldId id="292" r:id="rId11"/>
    <p:sldId id="293" r:id="rId12"/>
    <p:sldId id="288" r:id="rId13"/>
    <p:sldId id="291" r:id="rId14"/>
    <p:sldId id="294" r:id="rId15"/>
    <p:sldId id="295" r:id="rId16"/>
    <p:sldId id="296" r:id="rId17"/>
    <p:sldId id="297" r:id="rId18"/>
    <p:sldId id="298" r:id="rId19"/>
    <p:sldId id="289" r:id="rId20"/>
    <p:sldId id="283" r:id="rId21"/>
    <p:sldId id="284" r:id="rId22"/>
    <p:sldId id="285"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9ACE46-9993-4576-8011-EA8526641611}"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20765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ACE46-9993-4576-8011-EA8526641611}"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149850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ACE46-9993-4576-8011-EA8526641611}"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7631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ACE46-9993-4576-8011-EA8526641611}"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55182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9ACE46-9993-4576-8011-EA8526641611}"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49683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9ACE46-9993-4576-8011-EA8526641611}"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9771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9ACE46-9993-4576-8011-EA8526641611}"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149435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9ACE46-9993-4576-8011-EA8526641611}"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312184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ACE46-9993-4576-8011-EA8526641611}"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377206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ACE46-9993-4576-8011-EA8526641611}"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2030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ACE46-9993-4576-8011-EA8526641611}"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EDD84-02BD-4544-A846-1EFF77757B7A}" type="slidenum">
              <a:rPr lang="en-US" smtClean="0"/>
              <a:t>‹#›</a:t>
            </a:fld>
            <a:endParaRPr lang="en-US"/>
          </a:p>
        </p:txBody>
      </p:sp>
    </p:spTree>
    <p:extLst>
      <p:ext uri="{BB962C8B-B14F-4D97-AF65-F5344CB8AC3E}">
        <p14:creationId xmlns:p14="http://schemas.microsoft.com/office/powerpoint/2010/main" val="233690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ACE46-9993-4576-8011-EA8526641611}" type="datetimeFigureOut">
              <a:rPr lang="en-US" smtClean="0"/>
              <a:t>4/18/2025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EDD84-02BD-4544-A846-1EFF77757B7A}" type="slidenum">
              <a:rPr lang="en-US" smtClean="0"/>
              <a:t>‹#›</a:t>
            </a:fld>
            <a:endParaRPr lang="en-US"/>
          </a:p>
        </p:txBody>
      </p:sp>
    </p:spTree>
    <p:extLst>
      <p:ext uri="{BB962C8B-B14F-4D97-AF65-F5344CB8AC3E}">
        <p14:creationId xmlns:p14="http://schemas.microsoft.com/office/powerpoint/2010/main" val="37784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5.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emf"/><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Multiplication, Multipliers </a:t>
            </a:r>
            <a:r>
              <a:rPr lang="en-US" dirty="0"/>
              <a:t>and Booth’s algorithm </a:t>
            </a:r>
            <a:br>
              <a:rPr lang="en-US" dirty="0"/>
            </a:br>
            <a:endParaRPr lang="en-US" dirty="0"/>
          </a:p>
        </p:txBody>
      </p:sp>
    </p:spTree>
    <p:extLst>
      <p:ext uri="{BB962C8B-B14F-4D97-AF65-F5344CB8AC3E}">
        <p14:creationId xmlns:p14="http://schemas.microsoft.com/office/powerpoint/2010/main" val="6624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4" y="0"/>
            <a:ext cx="4143022" cy="1325563"/>
          </a:xfrm>
        </p:spPr>
        <p:txBody>
          <a:bodyPr>
            <a:normAutofit/>
          </a:bodyPr>
          <a:lstStyle/>
          <a:p>
            <a:r>
              <a:rPr lang="en-US" sz="2400" dirty="0" smtClean="0"/>
              <a:t>Sequential multiplication of 2’s-complement numbers with right-shifts </a:t>
            </a:r>
            <a:r>
              <a:rPr lang="en-US" sz="2400" dirty="0"/>
              <a:t>(</a:t>
            </a:r>
            <a:r>
              <a:rPr lang="en-US" sz="2400" dirty="0" smtClean="0"/>
              <a:t>positive multiplier</a:t>
            </a:r>
            <a:r>
              <a:rPr lang="en-US" sz="2400" dirty="0"/>
              <a:t>)</a:t>
            </a:r>
          </a:p>
        </p:txBody>
      </p:sp>
      <p:pic>
        <p:nvPicPr>
          <p:cNvPr id="4" name="Picture 3"/>
          <p:cNvPicPr>
            <a:picLocks noChangeAspect="1"/>
          </p:cNvPicPr>
          <p:nvPr/>
        </p:nvPicPr>
        <p:blipFill>
          <a:blip r:embed="rId2"/>
          <a:stretch>
            <a:fillRect/>
          </a:stretch>
        </p:blipFill>
        <p:spPr>
          <a:xfrm>
            <a:off x="310266" y="1208851"/>
            <a:ext cx="3849641" cy="5530616"/>
          </a:xfrm>
          <a:prstGeom prst="rect">
            <a:avLst/>
          </a:prstGeom>
        </p:spPr>
      </p:pic>
      <p:pic>
        <p:nvPicPr>
          <p:cNvPr id="5" name="Picture 4"/>
          <p:cNvPicPr>
            <a:picLocks noChangeAspect="1"/>
          </p:cNvPicPr>
          <p:nvPr/>
        </p:nvPicPr>
        <p:blipFill>
          <a:blip r:embed="rId3"/>
          <a:stretch>
            <a:fillRect/>
          </a:stretch>
        </p:blipFill>
        <p:spPr>
          <a:xfrm>
            <a:off x="7126112" y="1208851"/>
            <a:ext cx="3688643" cy="5576877"/>
          </a:xfrm>
          <a:prstGeom prst="rect">
            <a:avLst/>
          </a:prstGeom>
        </p:spPr>
      </p:pic>
      <p:sp>
        <p:nvSpPr>
          <p:cNvPr id="6" name="Title 1"/>
          <p:cNvSpPr txBox="1">
            <a:spLocks/>
          </p:cNvSpPr>
          <p:nvPr/>
        </p:nvSpPr>
        <p:spPr>
          <a:xfrm>
            <a:off x="6914445" y="-25132"/>
            <a:ext cx="4143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Sequential multiplication of 2’s-complement numbers with right-shifts (negative multiplier)</a:t>
            </a:r>
            <a:endParaRPr lang="en-US" sz="2400" dirty="0"/>
          </a:p>
        </p:txBody>
      </p:sp>
    </p:spTree>
    <p:extLst>
      <p:ext uri="{BB962C8B-B14F-4D97-AF65-F5344CB8AC3E}">
        <p14:creationId xmlns:p14="http://schemas.microsoft.com/office/powerpoint/2010/main" val="345606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1388" y="137153"/>
            <a:ext cx="9811456" cy="6720847"/>
          </a:xfrm>
          <a:prstGeom prst="rect">
            <a:avLst/>
          </a:prstGeom>
        </p:spPr>
      </p:pic>
    </p:spTree>
    <p:extLst>
      <p:ext uri="{BB962C8B-B14F-4D97-AF65-F5344CB8AC3E}">
        <p14:creationId xmlns:p14="http://schemas.microsoft.com/office/powerpoint/2010/main" val="21275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312" y="135467"/>
            <a:ext cx="12000653" cy="3431822"/>
          </a:xfrm>
          <a:prstGeom prst="rect">
            <a:avLst/>
          </a:prstGeom>
        </p:spPr>
      </p:pic>
      <p:sp>
        <p:nvSpPr>
          <p:cNvPr id="3" name="Content Placeholder 2"/>
          <p:cNvSpPr>
            <a:spLocks noGrp="1"/>
          </p:cNvSpPr>
          <p:nvPr>
            <p:ph idx="1"/>
          </p:nvPr>
        </p:nvSpPr>
        <p:spPr>
          <a:xfrm>
            <a:off x="544689" y="4117269"/>
            <a:ext cx="11331222" cy="2486731"/>
          </a:xfrm>
        </p:spPr>
        <p:txBody>
          <a:bodyPr/>
          <a:lstStyle/>
          <a:p>
            <a:r>
              <a:rPr lang="en-US" dirty="0" smtClean="0"/>
              <a:t>Convert both </a:t>
            </a:r>
            <a:r>
              <a:rPr lang="en-US" dirty="0"/>
              <a:t>multiplier and multiplicand to positive numbers, perform the multiplication</a:t>
            </a:r>
            <a:r>
              <a:rPr lang="en-US" dirty="0" smtClean="0"/>
              <a:t>, and </a:t>
            </a:r>
            <a:r>
              <a:rPr lang="en-US" dirty="0"/>
              <a:t>then take the twos complement of the result if and only if the sign of the </a:t>
            </a:r>
            <a:r>
              <a:rPr lang="en-US" dirty="0" smtClean="0"/>
              <a:t>two original </a:t>
            </a:r>
            <a:r>
              <a:rPr lang="en-US" dirty="0"/>
              <a:t>numbers differed. </a:t>
            </a:r>
            <a:endParaRPr lang="en-US" dirty="0" smtClean="0"/>
          </a:p>
          <a:p>
            <a:r>
              <a:rPr lang="en-US" dirty="0" smtClean="0">
                <a:solidFill>
                  <a:srgbClr val="FF0000"/>
                </a:solidFill>
              </a:rPr>
              <a:t>Implementers </a:t>
            </a:r>
            <a:r>
              <a:rPr lang="en-US" dirty="0">
                <a:solidFill>
                  <a:srgbClr val="FF0000"/>
                </a:solidFill>
              </a:rPr>
              <a:t>have preferred to use techniques that </a:t>
            </a:r>
            <a:r>
              <a:rPr lang="en-US" dirty="0" smtClean="0">
                <a:solidFill>
                  <a:srgbClr val="FF0000"/>
                </a:solidFill>
              </a:rPr>
              <a:t>do not </a:t>
            </a:r>
            <a:r>
              <a:rPr lang="en-US" dirty="0">
                <a:solidFill>
                  <a:srgbClr val="FF0000"/>
                </a:solidFill>
              </a:rPr>
              <a:t>require this final transformation step.</a:t>
            </a:r>
          </a:p>
        </p:txBody>
      </p:sp>
    </p:spTree>
    <p:extLst>
      <p:ext uri="{BB962C8B-B14F-4D97-AF65-F5344CB8AC3E}">
        <p14:creationId xmlns:p14="http://schemas.microsoft.com/office/powerpoint/2010/main" val="39578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888" y="466727"/>
            <a:ext cx="10515600" cy="684742"/>
          </a:xfrm>
        </p:spPr>
        <p:txBody>
          <a:bodyPr>
            <a:normAutofit fontScale="90000"/>
          </a:bodyPr>
          <a:lstStyle/>
          <a:p>
            <a:r>
              <a:rPr lang="en-US" dirty="0" smtClean="0"/>
              <a:t>Multiplication of negative numbers</a:t>
            </a:r>
            <a:endParaRPr lang="en-US" dirty="0"/>
          </a:p>
        </p:txBody>
      </p:sp>
      <p:sp>
        <p:nvSpPr>
          <p:cNvPr id="3" name="Content Placeholder 2"/>
          <p:cNvSpPr>
            <a:spLocks noGrp="1"/>
          </p:cNvSpPr>
          <p:nvPr>
            <p:ph idx="1"/>
          </p:nvPr>
        </p:nvSpPr>
        <p:spPr>
          <a:xfrm>
            <a:off x="747888" y="2043290"/>
            <a:ext cx="10687755" cy="4402666"/>
          </a:xfrm>
        </p:spPr>
        <p:txBody>
          <a:bodyPr>
            <a:normAutofit/>
          </a:bodyPr>
          <a:lstStyle/>
          <a:p>
            <a:pPr algn="just"/>
            <a:r>
              <a:rPr lang="en-US" dirty="0" smtClean="0"/>
              <a:t>Convert both </a:t>
            </a:r>
            <a:r>
              <a:rPr lang="en-US" dirty="0"/>
              <a:t>multiplier and multiplicand to positive numbers, perform the multiplication</a:t>
            </a:r>
            <a:r>
              <a:rPr lang="en-US" dirty="0" smtClean="0"/>
              <a:t>, and </a:t>
            </a:r>
            <a:r>
              <a:rPr lang="en-US" dirty="0"/>
              <a:t>then take the twos complement of the result if and only if the sign of the </a:t>
            </a:r>
            <a:r>
              <a:rPr lang="en-US" dirty="0" smtClean="0"/>
              <a:t>two original </a:t>
            </a:r>
            <a:r>
              <a:rPr lang="en-US" dirty="0"/>
              <a:t>numbers differed. </a:t>
            </a:r>
            <a:endParaRPr lang="en-US" dirty="0" smtClean="0"/>
          </a:p>
          <a:p>
            <a:pPr marL="0" indent="0" algn="just">
              <a:buNone/>
            </a:pPr>
            <a:endParaRPr lang="en-US" dirty="0" smtClean="0"/>
          </a:p>
          <a:p>
            <a:pPr algn="just"/>
            <a:r>
              <a:rPr lang="en-US" dirty="0" smtClean="0"/>
              <a:t>Implementers </a:t>
            </a:r>
            <a:r>
              <a:rPr lang="en-US" dirty="0"/>
              <a:t>have preferred to use techniques that </a:t>
            </a:r>
            <a:r>
              <a:rPr lang="en-US" dirty="0" smtClean="0"/>
              <a:t>do not </a:t>
            </a:r>
            <a:r>
              <a:rPr lang="en-US" dirty="0"/>
              <a:t>require this final transformation step.</a:t>
            </a:r>
          </a:p>
        </p:txBody>
      </p:sp>
    </p:spTree>
    <p:extLst>
      <p:ext uri="{BB962C8B-B14F-4D97-AF65-F5344CB8AC3E}">
        <p14:creationId xmlns:p14="http://schemas.microsoft.com/office/powerpoint/2010/main" val="33260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223" y="1332089"/>
            <a:ext cx="5712178" cy="4844874"/>
          </a:xfrm>
        </p:spPr>
        <p:txBody>
          <a:bodyPr/>
          <a:lstStyle/>
          <a:p>
            <a:pPr marL="0" indent="0" algn="just">
              <a:buNone/>
            </a:pPr>
            <a:r>
              <a:rPr lang="en-US" dirty="0" smtClean="0"/>
              <a:t>Multiplicand </a:t>
            </a:r>
            <a:r>
              <a:rPr lang="en-US" dirty="0"/>
              <a:t>must be sign-extended by </a:t>
            </a:r>
            <a:r>
              <a:rPr lang="en-US" i="1" dirty="0"/>
              <a:t>k </a:t>
            </a:r>
            <a:r>
              <a:rPr lang="en-US" dirty="0"/>
              <a:t>bits. We thus have a more complex adder </a:t>
            </a:r>
            <a:r>
              <a:rPr lang="en-US" dirty="0" smtClean="0"/>
              <a:t>as well </a:t>
            </a:r>
            <a:r>
              <a:rPr lang="en-US" dirty="0"/>
              <a:t>as slower additions. With right shifts, on the other hand, sign extension </a:t>
            </a:r>
            <a:r>
              <a:rPr lang="en-US" dirty="0" smtClean="0"/>
              <a:t>occurs incrementally</a:t>
            </a:r>
            <a:r>
              <a:rPr lang="en-US" dirty="0"/>
              <a:t>; thus the adder needs to be only 1 bit wider. </a:t>
            </a:r>
            <a:endParaRPr lang="en-US" dirty="0" smtClean="0"/>
          </a:p>
          <a:p>
            <a:pPr marL="0" indent="0" algn="just">
              <a:buNone/>
            </a:pPr>
            <a:r>
              <a:rPr lang="en-US" dirty="0" smtClean="0"/>
              <a:t>Alternatively</a:t>
            </a:r>
            <a:r>
              <a:rPr lang="en-US" dirty="0"/>
              <a:t>, a </a:t>
            </a:r>
            <a:r>
              <a:rPr lang="en-US" i="1" dirty="0"/>
              <a:t>k</a:t>
            </a:r>
            <a:r>
              <a:rPr lang="en-US" dirty="0"/>
              <a:t>-bit </a:t>
            </a:r>
            <a:r>
              <a:rPr lang="en-US" dirty="0" smtClean="0"/>
              <a:t>adder can </a:t>
            </a:r>
            <a:r>
              <a:rPr lang="en-US" dirty="0"/>
              <a:t>be augmented with special logic to handle the extra bit at the left.</a:t>
            </a:r>
          </a:p>
        </p:txBody>
      </p:sp>
      <p:sp>
        <p:nvSpPr>
          <p:cNvPr id="4" name="Title 1"/>
          <p:cNvSpPr>
            <a:spLocks noGrp="1"/>
          </p:cNvSpPr>
          <p:nvPr>
            <p:ph type="title"/>
          </p:nvPr>
        </p:nvSpPr>
        <p:spPr>
          <a:xfrm>
            <a:off x="747889" y="195793"/>
            <a:ext cx="10515600" cy="684742"/>
          </a:xfrm>
        </p:spPr>
        <p:txBody>
          <a:bodyPr>
            <a:normAutofit fontScale="90000"/>
          </a:bodyPr>
          <a:lstStyle/>
          <a:p>
            <a:r>
              <a:rPr lang="en-US" dirty="0" smtClean="0"/>
              <a:t>2’s-complement sequential hardware multiplier</a:t>
            </a:r>
            <a:endParaRPr lang="en-US" dirty="0"/>
          </a:p>
        </p:txBody>
      </p:sp>
      <p:pic>
        <p:nvPicPr>
          <p:cNvPr id="5" name="Picture 4"/>
          <p:cNvPicPr>
            <a:picLocks noChangeAspect="1"/>
          </p:cNvPicPr>
          <p:nvPr/>
        </p:nvPicPr>
        <p:blipFill>
          <a:blip r:embed="rId2"/>
          <a:stretch>
            <a:fillRect/>
          </a:stretch>
        </p:blipFill>
        <p:spPr>
          <a:xfrm>
            <a:off x="6151034" y="982134"/>
            <a:ext cx="5638800" cy="5543550"/>
          </a:xfrm>
          <a:prstGeom prst="rect">
            <a:avLst/>
          </a:prstGeom>
        </p:spPr>
      </p:pic>
    </p:spTree>
    <p:extLst>
      <p:ext uri="{BB962C8B-B14F-4D97-AF65-F5344CB8AC3E}">
        <p14:creationId xmlns:p14="http://schemas.microsoft.com/office/powerpoint/2010/main" val="66593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1599"/>
            <a:ext cx="10515600" cy="995363"/>
          </a:xfrm>
        </p:spPr>
        <p:txBody>
          <a:bodyPr/>
          <a:lstStyle/>
          <a:p>
            <a:r>
              <a:rPr lang="en-US" dirty="0" smtClean="0"/>
              <a:t>Adding zeros….. Could this be avoided?</a:t>
            </a:r>
            <a:endParaRPr lang="en-US" dirty="0"/>
          </a:p>
        </p:txBody>
      </p:sp>
      <p:pic>
        <p:nvPicPr>
          <p:cNvPr id="4" name="Picture 3"/>
          <p:cNvPicPr>
            <a:picLocks noChangeAspect="1"/>
          </p:cNvPicPr>
          <p:nvPr/>
        </p:nvPicPr>
        <p:blipFill>
          <a:blip r:embed="rId2"/>
          <a:stretch>
            <a:fillRect/>
          </a:stretch>
        </p:blipFill>
        <p:spPr>
          <a:xfrm>
            <a:off x="303565" y="218192"/>
            <a:ext cx="11295187" cy="4500563"/>
          </a:xfrm>
          <a:prstGeom prst="rect">
            <a:avLst/>
          </a:prstGeom>
        </p:spPr>
      </p:pic>
    </p:spTree>
    <p:extLst>
      <p:ext uri="{BB962C8B-B14F-4D97-AF65-F5344CB8AC3E}">
        <p14:creationId xmlns:p14="http://schemas.microsoft.com/office/powerpoint/2010/main" val="338506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15531"/>
          </a:xfrm>
        </p:spPr>
        <p:txBody>
          <a:bodyPr>
            <a:normAutofit/>
          </a:bodyPr>
          <a:lstStyle/>
          <a:p>
            <a:r>
              <a:rPr lang="en-US" dirty="0" smtClean="0"/>
              <a:t>Shifting </a:t>
            </a:r>
            <a:r>
              <a:rPr lang="en-US" dirty="0"/>
              <a:t>alone is faster than addition followed by shifting, and one may take </a:t>
            </a:r>
            <a:r>
              <a:rPr lang="en-US" dirty="0" smtClean="0"/>
              <a:t>advantage of </a:t>
            </a:r>
            <a:r>
              <a:rPr lang="en-US" dirty="0"/>
              <a:t>this fact to reduce the multiplication time on the average. The resulting </a:t>
            </a:r>
            <a:r>
              <a:rPr lang="en-US" dirty="0" smtClean="0"/>
              <a:t>algorithm or </a:t>
            </a:r>
            <a:r>
              <a:rPr lang="en-US" dirty="0"/>
              <a:t>its associated </a:t>
            </a:r>
            <a:r>
              <a:rPr lang="en-US" dirty="0" smtClean="0"/>
              <a:t>hardware implementation </a:t>
            </a:r>
            <a:r>
              <a:rPr lang="en-US" dirty="0"/>
              <a:t>will have variable delay depending on </a:t>
            </a:r>
            <a:r>
              <a:rPr lang="en-US" dirty="0" smtClean="0"/>
              <a:t>the multiplier </a:t>
            </a:r>
            <a:r>
              <a:rPr lang="en-US" dirty="0"/>
              <a:t>value: the more 1s there are in the binary representation of </a:t>
            </a:r>
            <a:r>
              <a:rPr lang="en-US" i="1" dirty="0"/>
              <a:t>x</a:t>
            </a:r>
            <a:r>
              <a:rPr lang="en-US" dirty="0"/>
              <a:t>, the slower </a:t>
            </a:r>
            <a:r>
              <a:rPr lang="en-US" dirty="0" smtClean="0"/>
              <a:t>the multiplication.</a:t>
            </a:r>
          </a:p>
        </p:txBody>
      </p:sp>
    </p:spTree>
    <p:extLst>
      <p:ext uri="{BB962C8B-B14F-4D97-AF65-F5344CB8AC3E}">
        <p14:creationId xmlns:p14="http://schemas.microsoft.com/office/powerpoint/2010/main" val="234409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44" y="139347"/>
            <a:ext cx="10515600" cy="650875"/>
          </a:xfrm>
        </p:spPr>
        <p:txBody>
          <a:bodyPr>
            <a:normAutofit fontScale="90000"/>
          </a:bodyPr>
          <a:lstStyle/>
          <a:p>
            <a:r>
              <a:rPr lang="en-US" dirty="0" smtClean="0"/>
              <a:t>Booth’s algorithm</a:t>
            </a:r>
            <a:endParaRPr lang="en-US" dirty="0"/>
          </a:p>
        </p:txBody>
      </p:sp>
      <p:sp>
        <p:nvSpPr>
          <p:cNvPr id="3" name="Content Placeholder 2"/>
          <p:cNvSpPr>
            <a:spLocks noGrp="1"/>
          </p:cNvSpPr>
          <p:nvPr>
            <p:ph idx="1"/>
          </p:nvPr>
        </p:nvSpPr>
        <p:spPr>
          <a:xfrm>
            <a:off x="395111" y="790223"/>
            <a:ext cx="11525956" cy="5215466"/>
          </a:xfrm>
        </p:spPr>
        <p:txBody>
          <a:bodyPr>
            <a:normAutofit/>
          </a:bodyPr>
          <a:lstStyle/>
          <a:p>
            <a:r>
              <a:rPr lang="en-US" sz="2400" dirty="0"/>
              <a:t>Booth observed that whenever there are a large number of consecutive 1s in </a:t>
            </a:r>
            <a:r>
              <a:rPr lang="en-US" sz="2400" i="1" dirty="0"/>
              <a:t>x</a:t>
            </a:r>
            <a:r>
              <a:rPr lang="en-US" sz="2400" dirty="0"/>
              <a:t>, multiplication can be speeded up by replacing the corresponding sequence of additions with a subtraction at the least-significant end and an addition in the position immediately to the left of its most-significant end. In other </a:t>
            </a:r>
            <a:r>
              <a:rPr lang="en-US" sz="2400" dirty="0" smtClean="0"/>
              <a:t>words</a:t>
            </a:r>
          </a:p>
          <a:p>
            <a:pPr marL="0" indent="0">
              <a:buNone/>
            </a:pPr>
            <a:endParaRPr lang="en-US" sz="2400" dirty="0" smtClean="0"/>
          </a:p>
          <a:p>
            <a:pPr marL="0" indent="0">
              <a:buNone/>
            </a:pPr>
            <a:endParaRPr lang="en-US" sz="2400" dirty="0" smtClean="0"/>
          </a:p>
          <a:p>
            <a:r>
              <a:rPr lang="en-US" sz="2400" dirty="0"/>
              <a:t>The longer the sequence of 1s, the larger the savings achieved</a:t>
            </a:r>
            <a:r>
              <a:rPr lang="en-US" sz="2400" dirty="0" smtClean="0"/>
              <a:t>.</a:t>
            </a:r>
          </a:p>
          <a:p>
            <a:r>
              <a:rPr lang="en-US" sz="2400" dirty="0"/>
              <a:t>The effect of </a:t>
            </a:r>
            <a:r>
              <a:rPr lang="en-US" sz="2400" dirty="0" smtClean="0"/>
              <a:t>this transformation </a:t>
            </a:r>
            <a:r>
              <a:rPr lang="en-US" sz="2400" dirty="0"/>
              <a:t>is to change the binary number </a:t>
            </a:r>
            <a:r>
              <a:rPr lang="en-US" sz="2400" i="1" dirty="0"/>
              <a:t>x </a:t>
            </a:r>
            <a:r>
              <a:rPr lang="en-US" sz="2400" dirty="0"/>
              <a:t>with digit set [0, 1] to the binary </a:t>
            </a:r>
            <a:r>
              <a:rPr lang="en-US" sz="2400" dirty="0" smtClean="0"/>
              <a:t>signed digit number </a:t>
            </a:r>
            <a:r>
              <a:rPr lang="en-US" sz="2400" i="1" dirty="0"/>
              <a:t>y </a:t>
            </a:r>
            <a:r>
              <a:rPr lang="en-US" sz="2400" dirty="0"/>
              <a:t>using the digit set [−1, 1].</a:t>
            </a:r>
          </a:p>
        </p:txBody>
      </p:sp>
      <p:pic>
        <p:nvPicPr>
          <p:cNvPr id="4" name="Picture 3"/>
          <p:cNvPicPr>
            <a:picLocks noChangeAspect="1"/>
          </p:cNvPicPr>
          <p:nvPr/>
        </p:nvPicPr>
        <p:blipFill>
          <a:blip r:embed="rId2"/>
          <a:stretch>
            <a:fillRect/>
          </a:stretch>
        </p:blipFill>
        <p:spPr>
          <a:xfrm>
            <a:off x="3273955" y="2133422"/>
            <a:ext cx="5621690" cy="930397"/>
          </a:xfrm>
          <a:prstGeom prst="rect">
            <a:avLst/>
          </a:prstGeom>
        </p:spPr>
      </p:pic>
      <p:pic>
        <p:nvPicPr>
          <p:cNvPr id="5" name="Picture 4"/>
          <p:cNvPicPr>
            <a:picLocks noChangeAspect="1"/>
          </p:cNvPicPr>
          <p:nvPr/>
        </p:nvPicPr>
        <p:blipFill>
          <a:blip r:embed="rId3"/>
          <a:stretch>
            <a:fillRect/>
          </a:stretch>
        </p:blipFill>
        <p:spPr>
          <a:xfrm>
            <a:off x="3628318" y="4271551"/>
            <a:ext cx="4625797" cy="2450982"/>
          </a:xfrm>
          <a:prstGeom prst="rect">
            <a:avLst/>
          </a:prstGeom>
        </p:spPr>
      </p:pic>
    </p:spTree>
    <p:extLst>
      <p:ext uri="{BB962C8B-B14F-4D97-AF65-F5344CB8AC3E}">
        <p14:creationId xmlns:p14="http://schemas.microsoft.com/office/powerpoint/2010/main" val="5988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3" y="150636"/>
            <a:ext cx="10515600" cy="504119"/>
          </a:xfrm>
        </p:spPr>
        <p:txBody>
          <a:bodyPr>
            <a:normAutofit fontScale="90000"/>
          </a:bodyPr>
          <a:lstStyle/>
          <a:p>
            <a:r>
              <a:rPr lang="en-US" dirty="0" smtClean="0"/>
              <a:t>Booth’s algorithm</a:t>
            </a:r>
            <a:endParaRPr lang="en-US" dirty="0"/>
          </a:p>
        </p:txBody>
      </p:sp>
      <p:pic>
        <p:nvPicPr>
          <p:cNvPr id="4" name="Picture 3"/>
          <p:cNvPicPr>
            <a:picLocks noChangeAspect="1"/>
          </p:cNvPicPr>
          <p:nvPr/>
        </p:nvPicPr>
        <p:blipFill>
          <a:blip r:embed="rId2"/>
          <a:stretch>
            <a:fillRect/>
          </a:stretch>
        </p:blipFill>
        <p:spPr>
          <a:xfrm>
            <a:off x="601133" y="807154"/>
            <a:ext cx="4377267" cy="5968003"/>
          </a:xfrm>
          <a:prstGeom prst="rect">
            <a:avLst/>
          </a:prstGeom>
        </p:spPr>
      </p:pic>
      <p:pic>
        <p:nvPicPr>
          <p:cNvPr id="5" name="Picture 4"/>
          <p:cNvPicPr>
            <a:picLocks noChangeAspect="1"/>
          </p:cNvPicPr>
          <p:nvPr/>
        </p:nvPicPr>
        <p:blipFill>
          <a:blip r:embed="rId3"/>
          <a:stretch>
            <a:fillRect/>
          </a:stretch>
        </p:blipFill>
        <p:spPr>
          <a:xfrm>
            <a:off x="7441847" y="402695"/>
            <a:ext cx="4219575" cy="5991225"/>
          </a:xfrm>
          <a:prstGeom prst="rect">
            <a:avLst/>
          </a:prstGeom>
        </p:spPr>
      </p:pic>
    </p:spTree>
    <p:extLst>
      <p:ext uri="{BB962C8B-B14F-4D97-AF65-F5344CB8AC3E}">
        <p14:creationId xmlns:p14="http://schemas.microsoft.com/office/powerpoint/2010/main" val="422768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2780" y="0"/>
            <a:ext cx="4126090" cy="496712"/>
          </a:xfrm>
        </p:spPr>
        <p:txBody>
          <a:bodyPr>
            <a:normAutofit fontScale="90000"/>
          </a:bodyPr>
          <a:lstStyle/>
          <a:p>
            <a:r>
              <a:rPr lang="en-US" dirty="0"/>
              <a:t>Booth’s Algorithm</a:t>
            </a:r>
          </a:p>
        </p:txBody>
      </p:sp>
      <p:pic>
        <p:nvPicPr>
          <p:cNvPr id="4" name="Picture 3"/>
          <p:cNvPicPr>
            <a:picLocks noChangeAspect="1"/>
          </p:cNvPicPr>
          <p:nvPr/>
        </p:nvPicPr>
        <p:blipFill>
          <a:blip r:embed="rId2"/>
          <a:stretch>
            <a:fillRect/>
          </a:stretch>
        </p:blipFill>
        <p:spPr>
          <a:xfrm>
            <a:off x="7712780" y="766614"/>
            <a:ext cx="4219575" cy="59912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35102"/>
            <a:ext cx="6886222" cy="3727124"/>
          </a:xfrm>
          <a:prstGeom prst="rect">
            <a:avLst/>
          </a:prstGeom>
          <a:noFill/>
          <a:ln>
            <a:noFill/>
          </a:ln>
        </p:spPr>
      </p:pic>
      <p:pic>
        <p:nvPicPr>
          <p:cNvPr id="6" name="Picture 5"/>
          <p:cNvPicPr>
            <a:picLocks noChangeAspect="1"/>
          </p:cNvPicPr>
          <p:nvPr/>
        </p:nvPicPr>
        <p:blipFill>
          <a:blip r:embed="rId4"/>
          <a:stretch>
            <a:fillRect/>
          </a:stretch>
        </p:blipFill>
        <p:spPr>
          <a:xfrm>
            <a:off x="296596" y="3708720"/>
            <a:ext cx="5494603" cy="3049119"/>
          </a:xfrm>
          <a:prstGeom prst="rect">
            <a:avLst/>
          </a:prstGeom>
        </p:spPr>
      </p:pic>
      <p:sp>
        <p:nvSpPr>
          <p:cNvPr id="7" name="Title 1"/>
          <p:cNvSpPr txBox="1">
            <a:spLocks/>
          </p:cNvSpPr>
          <p:nvPr/>
        </p:nvSpPr>
        <p:spPr>
          <a:xfrm>
            <a:off x="2760132" y="3265514"/>
            <a:ext cx="4126090" cy="4967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Example: 7 X 3</a:t>
            </a:r>
            <a:endParaRPr lang="en-US" dirty="0">
              <a:solidFill>
                <a:srgbClr val="FF0000"/>
              </a:solidFill>
            </a:endParaRPr>
          </a:p>
        </p:txBody>
      </p:sp>
    </p:spTree>
    <p:extLst>
      <p:ext uri="{BB962C8B-B14F-4D97-AF65-F5344CB8AC3E}">
        <p14:creationId xmlns:p14="http://schemas.microsoft.com/office/powerpoint/2010/main" val="298483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04"/>
            <a:ext cx="10515600" cy="718608"/>
          </a:xfrm>
        </p:spPr>
        <p:txBody>
          <a:bodyPr/>
          <a:lstStyle/>
          <a:p>
            <a:r>
              <a:rPr lang="en-US" dirty="0" smtClean="0"/>
              <a:t>Multiplication: </a:t>
            </a:r>
            <a:r>
              <a:rPr lang="en-US" sz="3200" dirty="0"/>
              <a:t>SHIFT/ADD </a:t>
            </a:r>
            <a:r>
              <a:rPr lang="en-US" sz="3200" dirty="0" smtClean="0"/>
              <a:t>ALGORITHMS</a:t>
            </a:r>
            <a:endParaRPr lang="en-US" sz="3200" dirty="0"/>
          </a:p>
        </p:txBody>
      </p:sp>
      <p:pic>
        <p:nvPicPr>
          <p:cNvPr id="4" name="Picture 3"/>
          <p:cNvPicPr>
            <a:picLocks noChangeAspect="1"/>
          </p:cNvPicPr>
          <p:nvPr/>
        </p:nvPicPr>
        <p:blipFill>
          <a:blip r:embed="rId2"/>
          <a:stretch>
            <a:fillRect/>
          </a:stretch>
        </p:blipFill>
        <p:spPr>
          <a:xfrm>
            <a:off x="2666295" y="2469974"/>
            <a:ext cx="5753100" cy="3133725"/>
          </a:xfrm>
          <a:prstGeom prst="rect">
            <a:avLst/>
          </a:prstGeom>
        </p:spPr>
      </p:pic>
      <p:pic>
        <p:nvPicPr>
          <p:cNvPr id="5" name="Picture 4"/>
          <p:cNvPicPr>
            <a:picLocks noChangeAspect="1"/>
          </p:cNvPicPr>
          <p:nvPr/>
        </p:nvPicPr>
        <p:blipFill>
          <a:blip r:embed="rId3"/>
          <a:stretch>
            <a:fillRect/>
          </a:stretch>
        </p:blipFill>
        <p:spPr>
          <a:xfrm>
            <a:off x="2176462" y="877624"/>
            <a:ext cx="6970827" cy="1732313"/>
          </a:xfrm>
          <a:prstGeom prst="rect">
            <a:avLst/>
          </a:prstGeom>
        </p:spPr>
      </p:pic>
      <p:sp>
        <p:nvSpPr>
          <p:cNvPr id="6" name="Title 1"/>
          <p:cNvSpPr txBox="1">
            <a:spLocks/>
          </p:cNvSpPr>
          <p:nvPr/>
        </p:nvSpPr>
        <p:spPr>
          <a:xfrm>
            <a:off x="230011" y="5743662"/>
            <a:ext cx="11731978" cy="101838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Since </a:t>
            </a:r>
            <a:r>
              <a:rPr lang="en-US" i="1" dirty="0" err="1"/>
              <a:t>x</a:t>
            </a:r>
            <a:r>
              <a:rPr lang="en-US" sz="2200" i="1" dirty="0" err="1"/>
              <a:t>j</a:t>
            </a:r>
            <a:r>
              <a:rPr lang="en-US" i="1" dirty="0"/>
              <a:t> </a:t>
            </a:r>
            <a:r>
              <a:rPr lang="en-US" dirty="0"/>
              <a:t>is in {0, 1}, each </a:t>
            </a:r>
            <a:r>
              <a:rPr lang="en-US" dirty="0" smtClean="0"/>
              <a:t>term </a:t>
            </a:r>
            <a:r>
              <a:rPr lang="en-US" i="1" dirty="0" err="1" smtClean="0"/>
              <a:t>x</a:t>
            </a:r>
            <a:r>
              <a:rPr lang="en-US" sz="2200" i="1" dirty="0" err="1" smtClean="0"/>
              <a:t>j</a:t>
            </a:r>
            <a:r>
              <a:rPr lang="en-US" i="1" dirty="0" err="1" smtClean="0"/>
              <a:t>a</a:t>
            </a:r>
            <a:r>
              <a:rPr lang="en-US" i="1" dirty="0" smtClean="0"/>
              <a:t> </a:t>
            </a:r>
            <a:r>
              <a:rPr lang="en-US" dirty="0"/>
              <a:t>is either 0 or </a:t>
            </a:r>
            <a:r>
              <a:rPr lang="en-US" i="1" dirty="0"/>
              <a:t>a</a:t>
            </a:r>
            <a:r>
              <a:rPr lang="en-US" dirty="0"/>
              <a:t>. Thus, the problem of binary multiplication reduces to adding a </a:t>
            </a:r>
            <a:r>
              <a:rPr lang="en-US" dirty="0" smtClean="0"/>
              <a:t>set of </a:t>
            </a:r>
            <a:r>
              <a:rPr lang="en-US" dirty="0"/>
              <a:t>numbers, each of which is 0 or a shifted version of the multiplicand </a:t>
            </a:r>
            <a:r>
              <a:rPr lang="en-US" i="1" dirty="0"/>
              <a:t>a</a:t>
            </a:r>
            <a:r>
              <a:rPr lang="en-US" dirty="0"/>
              <a:t>.</a:t>
            </a:r>
            <a:endParaRPr lang="en-US" sz="3200" dirty="0"/>
          </a:p>
        </p:txBody>
      </p:sp>
    </p:spTree>
    <p:extLst>
      <p:ext uri="{BB962C8B-B14F-4D97-AF65-F5344CB8AC3E}">
        <p14:creationId xmlns:p14="http://schemas.microsoft.com/office/powerpoint/2010/main" val="300359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0828" y="903286"/>
            <a:ext cx="6667500" cy="3629025"/>
          </a:xfrm>
          <a:prstGeom prst="rect">
            <a:avLst/>
          </a:prstGeom>
        </p:spPr>
      </p:pic>
    </p:spTree>
    <p:extLst>
      <p:ext uri="{BB962C8B-B14F-4D97-AF65-F5344CB8AC3E}">
        <p14:creationId xmlns:p14="http://schemas.microsoft.com/office/powerpoint/2010/main" val="82033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01922" y="500000"/>
            <a:ext cx="4589868" cy="597139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0868" y="46681"/>
            <a:ext cx="4957133" cy="3235943"/>
          </a:xfrm>
          <a:prstGeom prst="rect">
            <a:avLst/>
          </a:prstGeom>
          <a:noFill/>
          <a:ln>
            <a:noFill/>
          </a:ln>
        </p:spPr>
      </p:pic>
      <p:sp>
        <p:nvSpPr>
          <p:cNvPr id="6" name="Title 1"/>
          <p:cNvSpPr>
            <a:spLocks noGrp="1"/>
          </p:cNvSpPr>
          <p:nvPr>
            <p:ph type="title"/>
          </p:nvPr>
        </p:nvSpPr>
        <p:spPr>
          <a:xfrm>
            <a:off x="5842835" y="46681"/>
            <a:ext cx="6198911" cy="453319"/>
          </a:xfrm>
        </p:spPr>
        <p:txBody>
          <a:bodyPr>
            <a:normAutofit fontScale="90000"/>
          </a:bodyPr>
          <a:lstStyle/>
          <a:p>
            <a:r>
              <a:rPr lang="en-US" dirty="0"/>
              <a:t>Signed Binary Multiplication</a:t>
            </a:r>
          </a:p>
        </p:txBody>
      </p:sp>
      <p:pic>
        <p:nvPicPr>
          <p:cNvPr id="2" name="Picture 1"/>
          <p:cNvPicPr>
            <a:picLocks noChangeAspect="1"/>
          </p:cNvPicPr>
          <p:nvPr/>
        </p:nvPicPr>
        <p:blipFill>
          <a:blip r:embed="rId4"/>
          <a:stretch>
            <a:fillRect/>
          </a:stretch>
        </p:blipFill>
        <p:spPr>
          <a:xfrm>
            <a:off x="461534" y="3280294"/>
            <a:ext cx="6244695" cy="3438887"/>
          </a:xfrm>
          <a:prstGeom prst="rect">
            <a:avLst/>
          </a:prstGeom>
        </p:spPr>
      </p:pic>
      <p:sp>
        <p:nvSpPr>
          <p:cNvPr id="7" name="Title 1"/>
          <p:cNvSpPr txBox="1">
            <a:spLocks/>
          </p:cNvSpPr>
          <p:nvPr/>
        </p:nvSpPr>
        <p:spPr>
          <a:xfrm>
            <a:off x="2615963" y="2822222"/>
            <a:ext cx="6065193" cy="436815"/>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Example: 7 x (-6) </a:t>
            </a:r>
            <a:endParaRPr lang="en-US" dirty="0">
              <a:solidFill>
                <a:srgbClr val="FF0000"/>
              </a:solidFill>
            </a:endParaRPr>
          </a:p>
        </p:txBody>
      </p:sp>
    </p:spTree>
    <p:extLst>
      <p:ext uri="{BB962C8B-B14F-4D97-AF65-F5344CB8AC3E}">
        <p14:creationId xmlns:p14="http://schemas.microsoft.com/office/powerpoint/2010/main" val="45952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385013" y="221415"/>
          <a:ext cx="11662607" cy="6404484"/>
        </p:xfrm>
        <a:graphic>
          <a:graphicData uri="http://schemas.openxmlformats.org/drawingml/2006/table">
            <a:tbl>
              <a:tblPr firstRow="1" firstCol="1" bandRow="1"/>
              <a:tblGrid>
                <a:gridCol w="1592616">
                  <a:extLst>
                    <a:ext uri="{9D8B030D-6E8A-4147-A177-3AD203B41FA5}">
                      <a16:colId xmlns:a16="http://schemas.microsoft.com/office/drawing/2014/main" xmlns="" val="20000"/>
                    </a:ext>
                  </a:extLst>
                </a:gridCol>
                <a:gridCol w="2545275">
                  <a:extLst>
                    <a:ext uri="{9D8B030D-6E8A-4147-A177-3AD203B41FA5}">
                      <a16:colId xmlns:a16="http://schemas.microsoft.com/office/drawing/2014/main" xmlns="" val="20001"/>
                    </a:ext>
                  </a:extLst>
                </a:gridCol>
                <a:gridCol w="1740062">
                  <a:extLst>
                    <a:ext uri="{9D8B030D-6E8A-4147-A177-3AD203B41FA5}">
                      <a16:colId xmlns:a16="http://schemas.microsoft.com/office/drawing/2014/main" xmlns="" val="20002"/>
                    </a:ext>
                  </a:extLst>
                </a:gridCol>
                <a:gridCol w="1740062">
                  <a:extLst>
                    <a:ext uri="{9D8B030D-6E8A-4147-A177-3AD203B41FA5}">
                      <a16:colId xmlns:a16="http://schemas.microsoft.com/office/drawing/2014/main" xmlns="" val="20003"/>
                    </a:ext>
                  </a:extLst>
                </a:gridCol>
                <a:gridCol w="710047">
                  <a:extLst>
                    <a:ext uri="{9D8B030D-6E8A-4147-A177-3AD203B41FA5}">
                      <a16:colId xmlns:a16="http://schemas.microsoft.com/office/drawing/2014/main" xmlns="" val="20004"/>
                    </a:ext>
                  </a:extLst>
                </a:gridCol>
                <a:gridCol w="2189850">
                  <a:extLst>
                    <a:ext uri="{9D8B030D-6E8A-4147-A177-3AD203B41FA5}">
                      <a16:colId xmlns:a16="http://schemas.microsoft.com/office/drawing/2014/main" xmlns="" val="20005"/>
                    </a:ext>
                  </a:extLst>
                </a:gridCol>
                <a:gridCol w="1144695">
                  <a:extLst>
                    <a:ext uri="{9D8B030D-6E8A-4147-A177-3AD203B41FA5}">
                      <a16:colId xmlns:a16="http://schemas.microsoft.com/office/drawing/2014/main" xmlns="" val="20006"/>
                    </a:ext>
                  </a:extLst>
                </a:gridCol>
              </a:tblGrid>
              <a:tr h="1186308">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CYCLE</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OPERATIONS</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A</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Q</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Comments, if any</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Content of </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7718">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Initial Value</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Initialization</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1">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0111</a:t>
                      </a:r>
                    </a:p>
                  </a:txBody>
                  <a:tcPr marL="51968" marR="519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2"/>
                  </a:ext>
                </a:extLst>
              </a:tr>
              <a:tr h="396976">
                <a:tc vMerge="1">
                  <a:txBody>
                    <a:bodyPr/>
                    <a:lstStyle/>
                    <a:p>
                      <a:endParaRPr lang="en-US"/>
                    </a:p>
                  </a:txBody>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Arithmetic Shift right </a:t>
                      </a:r>
                    </a:p>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3"/>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Cycle-2</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4"/>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5"/>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Cycle-3</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0011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0</a:t>
                      </a:r>
                      <a:r>
                        <a:rPr lang="en-US" sz="2000" b="1">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6"/>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0001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7"/>
                  </a:ext>
                </a:extLst>
              </a:tr>
              <a:tr h="197718">
                <a:tc rowSpan="2">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Cycle-4</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A=A-M</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1010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8"/>
                  </a:ext>
                </a:extLst>
              </a:tr>
              <a:tr h="395436">
                <a:tc vMerge="1">
                  <a:txBody>
                    <a:bodyPr/>
                    <a:lstStyle/>
                    <a:p>
                      <a:endParaRPr lang="en-US"/>
                    </a:p>
                  </a:txBody>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Shift right </a:t>
                      </a:r>
                    </a:p>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(A Q Q</a:t>
                      </a:r>
                      <a:r>
                        <a:rPr lang="en-US" sz="2000" b="1" baseline="-25000">
                          <a:effectLst/>
                          <a:latin typeface="Calibri" panose="020F0502020204030204" pitchFamily="34" charset="0"/>
                          <a:ea typeface="Calibri" panose="020F0502020204030204" pitchFamily="34" charset="0"/>
                          <a:cs typeface="Times New Roman" panose="02020603050405020304" pitchFamily="18" charset="0"/>
                        </a:rPr>
                        <a:t>-1</a:t>
                      </a: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1101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0110</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a:t>
                      </a:r>
                      <a:r>
                        <a:rPr lang="en-US" sz="2000" b="1"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01</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9"/>
                  </a:ext>
                </a:extLst>
              </a:tr>
              <a:tr h="197718">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10"/>
                  </a:ext>
                </a:extLst>
              </a:tr>
              <a:tr h="395436">
                <a:tc gridSpan="6">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Product is in: AQ pair: 11010110 in 2’s complement since MSB is 1, to get magnitude, take 2’s complement of AQ: 00101001 + 1 = 00101010 = 42                                                Answer: - 42</a:t>
                      </a:r>
                    </a:p>
                  </a:txBody>
                  <a:tcPr marL="51968" marR="519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3904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5BAE8FF-E85C-4121-91BD-4C40DE073BFF}"/>
              </a:ext>
            </a:extLst>
          </p:cNvPr>
          <p:cNvPicPr>
            <a:picLocks noChangeAspect="1"/>
          </p:cNvPicPr>
          <p:nvPr/>
        </p:nvPicPr>
        <p:blipFill>
          <a:blip r:embed="rId2"/>
          <a:stretch>
            <a:fillRect/>
          </a:stretch>
        </p:blipFill>
        <p:spPr>
          <a:xfrm>
            <a:off x="393432" y="985443"/>
            <a:ext cx="11405136" cy="5573692"/>
          </a:xfrm>
          <a:prstGeom prst="rect">
            <a:avLst/>
          </a:prstGeom>
        </p:spPr>
      </p:pic>
      <p:sp>
        <p:nvSpPr>
          <p:cNvPr id="6" name="Title 1">
            <a:extLst>
              <a:ext uri="{FF2B5EF4-FFF2-40B4-BE49-F238E27FC236}">
                <a16:creationId xmlns="" xmlns:a16="http://schemas.microsoft.com/office/drawing/2014/main" id="{FDA431AB-C84A-4330-A98A-FB2226525829}"/>
              </a:ext>
            </a:extLst>
          </p:cNvPr>
          <p:cNvSpPr>
            <a:spLocks noGrp="1"/>
          </p:cNvSpPr>
          <p:nvPr>
            <p:ph type="title"/>
          </p:nvPr>
        </p:nvSpPr>
        <p:spPr>
          <a:xfrm>
            <a:off x="414131" y="298865"/>
            <a:ext cx="10515600" cy="602284"/>
          </a:xfrm>
        </p:spPr>
        <p:txBody>
          <a:bodyPr>
            <a:normAutofit fontScale="90000"/>
          </a:bodyPr>
          <a:lstStyle/>
          <a:p>
            <a:r>
              <a:rPr lang="en-US" dirty="0"/>
              <a:t>Division</a:t>
            </a:r>
          </a:p>
        </p:txBody>
      </p:sp>
    </p:spTree>
    <p:extLst>
      <p:ext uri="{BB962C8B-B14F-4D97-AF65-F5344CB8AC3E}">
        <p14:creationId xmlns:p14="http://schemas.microsoft.com/office/powerpoint/2010/main" val="3927082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32893" y="133816"/>
            <a:ext cx="5153146" cy="936702"/>
          </a:xfrm>
        </p:spPr>
        <p:txBody>
          <a:bodyPr>
            <a:normAutofit/>
          </a:bodyPr>
          <a:lstStyle/>
          <a:p>
            <a:pPr marL="0" indent="0">
              <a:buNone/>
            </a:pPr>
            <a:r>
              <a:rPr lang="en-US" sz="2400" dirty="0"/>
              <a:t>Example:  Divide 7 by 2</a:t>
            </a:r>
          </a:p>
          <a:p>
            <a:pPr marL="0" indent="0">
              <a:buNone/>
            </a:pPr>
            <a:r>
              <a:rPr lang="en-US" sz="2400" dirty="0"/>
              <a:t>07= 0111 (Dividend</a:t>
            </a:r>
            <a:r>
              <a:rPr lang="en-US" sz="2400" dirty="0" smtClean="0"/>
              <a:t>)    2 </a:t>
            </a:r>
            <a:r>
              <a:rPr lang="en-US" sz="2400" dirty="0"/>
              <a:t>= 0010 (Divisor)</a:t>
            </a:r>
          </a:p>
        </p:txBody>
      </p:sp>
      <p:pic>
        <p:nvPicPr>
          <p:cNvPr id="9" name="Picture 8"/>
          <p:cNvPicPr>
            <a:picLocks noChangeAspect="1"/>
          </p:cNvPicPr>
          <p:nvPr/>
        </p:nvPicPr>
        <p:blipFill>
          <a:blip r:embed="rId2"/>
          <a:stretch>
            <a:fillRect/>
          </a:stretch>
        </p:blipFill>
        <p:spPr>
          <a:xfrm>
            <a:off x="37691" y="995380"/>
            <a:ext cx="5543550" cy="3314700"/>
          </a:xfrm>
          <a:prstGeom prst="rect">
            <a:avLst/>
          </a:prstGeom>
        </p:spPr>
      </p:pic>
      <p:sp>
        <p:nvSpPr>
          <p:cNvPr id="6" name="Content Placeholder 2"/>
          <p:cNvSpPr txBox="1">
            <a:spLocks/>
          </p:cNvSpPr>
          <p:nvPr/>
        </p:nvSpPr>
        <p:spPr>
          <a:xfrm>
            <a:off x="232894" y="4386010"/>
            <a:ext cx="5242355" cy="2251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solidFill>
                  <a:prstClr val="black"/>
                </a:solidFill>
              </a:rPr>
              <a:t>Quotient register set to 0. </a:t>
            </a:r>
          </a:p>
          <a:p>
            <a:pPr>
              <a:lnSpc>
                <a:spcPct val="100000"/>
              </a:lnSpc>
            </a:pPr>
            <a:r>
              <a:rPr lang="en-US" sz="1800" dirty="0">
                <a:solidFill>
                  <a:prstClr val="black"/>
                </a:solidFill>
              </a:rPr>
              <a:t>Place the divisor in the left half of Divisor Register</a:t>
            </a:r>
          </a:p>
          <a:p>
            <a:pPr>
              <a:lnSpc>
                <a:spcPct val="100000"/>
              </a:lnSpc>
            </a:pPr>
            <a:r>
              <a:rPr lang="en-US" sz="1800" dirty="0">
                <a:solidFill>
                  <a:prstClr val="black"/>
                </a:solidFill>
              </a:rPr>
              <a:t>Remainder register is initialized with the dividend.</a:t>
            </a:r>
          </a:p>
          <a:p>
            <a:pPr>
              <a:lnSpc>
                <a:spcPct val="100000"/>
              </a:lnSpc>
            </a:pPr>
            <a:r>
              <a:rPr lang="en-US" sz="1800" dirty="0">
                <a:solidFill>
                  <a:prstClr val="black"/>
                </a:solidFill>
              </a:rPr>
              <a:t>In each iteration of the algorithm</a:t>
            </a:r>
          </a:p>
          <a:p>
            <a:pPr>
              <a:lnSpc>
                <a:spcPct val="100000"/>
              </a:lnSpc>
            </a:pPr>
            <a:r>
              <a:rPr lang="en-US" sz="1800" dirty="0">
                <a:solidFill>
                  <a:prstClr val="black"/>
                </a:solidFill>
              </a:rPr>
              <a:t>Move the divisor to the right one </a:t>
            </a:r>
            <a:r>
              <a:rPr lang="en-US" sz="1800" dirty="0" smtClean="0">
                <a:solidFill>
                  <a:prstClr val="black"/>
                </a:solidFill>
              </a:rPr>
              <a:t>digit</a:t>
            </a:r>
            <a:endParaRPr lang="en-US" sz="1800" dirty="0">
              <a:solidFill>
                <a:prstClr val="black"/>
              </a:solidFill>
            </a:endParaRPr>
          </a:p>
        </p:txBody>
      </p:sp>
      <p:sp>
        <p:nvSpPr>
          <p:cNvPr id="7" name="Content Placeholder 2"/>
          <p:cNvSpPr txBox="1">
            <a:spLocks/>
          </p:cNvSpPr>
          <p:nvPr/>
        </p:nvSpPr>
        <p:spPr>
          <a:xfrm>
            <a:off x="5386039" y="4111094"/>
            <a:ext cx="6679581" cy="2635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smtClean="0">
                <a:solidFill>
                  <a:prstClr val="black"/>
                </a:solidFill>
              </a:rPr>
              <a:t>first </a:t>
            </a:r>
            <a:r>
              <a:rPr lang="en-US" sz="1600" dirty="0">
                <a:solidFill>
                  <a:prstClr val="black"/>
                </a:solidFill>
              </a:rPr>
              <a:t>subtract the divisor in step 1; </a:t>
            </a:r>
          </a:p>
          <a:p>
            <a:pPr algn="just">
              <a:lnSpc>
                <a:spcPct val="100000"/>
              </a:lnSpc>
            </a:pPr>
            <a:r>
              <a:rPr lang="en-US" sz="1600" dirty="0">
                <a:solidFill>
                  <a:prstClr val="black"/>
                </a:solidFill>
              </a:rPr>
              <a:t>If the result is positive, the divisor was smaller or equal to the dividend, so we generate a 1 in the quotient </a:t>
            </a:r>
          </a:p>
          <a:p>
            <a:pPr algn="just">
              <a:lnSpc>
                <a:spcPct val="100000"/>
              </a:lnSpc>
            </a:pPr>
            <a:r>
              <a:rPr lang="en-US" sz="1600" dirty="0">
                <a:solidFill>
                  <a:prstClr val="black"/>
                </a:solidFill>
              </a:rPr>
              <a:t>If the result is negative, the next step is to restore the original value by adding the divisor back to the remainder and generate a 0 in the quotient</a:t>
            </a:r>
          </a:p>
          <a:p>
            <a:pPr algn="just">
              <a:lnSpc>
                <a:spcPct val="100000"/>
              </a:lnSpc>
            </a:pPr>
            <a:r>
              <a:rPr lang="en-US" sz="1600" dirty="0">
                <a:solidFill>
                  <a:prstClr val="black"/>
                </a:solidFill>
              </a:rPr>
              <a:t>The divisor is shifted right and then we iterate again. </a:t>
            </a:r>
          </a:p>
          <a:p>
            <a:pPr algn="just">
              <a:lnSpc>
                <a:spcPct val="100000"/>
              </a:lnSpc>
            </a:pPr>
            <a:r>
              <a:rPr lang="en-US" sz="1600" dirty="0">
                <a:solidFill>
                  <a:prstClr val="black"/>
                </a:solidFill>
              </a:rPr>
              <a:t>The remainder and quotient will be found in their namesake registers after the iterations are complete.</a:t>
            </a:r>
          </a:p>
        </p:txBody>
      </p:sp>
      <p:pic>
        <p:nvPicPr>
          <p:cNvPr id="2" name="Picture 1"/>
          <p:cNvPicPr>
            <a:picLocks noChangeAspect="1"/>
          </p:cNvPicPr>
          <p:nvPr/>
        </p:nvPicPr>
        <p:blipFill>
          <a:blip r:embed="rId3"/>
          <a:stretch>
            <a:fillRect/>
          </a:stretch>
        </p:blipFill>
        <p:spPr>
          <a:xfrm>
            <a:off x="5856393" y="21042"/>
            <a:ext cx="5934075" cy="3867150"/>
          </a:xfrm>
          <a:prstGeom prst="rect">
            <a:avLst/>
          </a:prstGeom>
        </p:spPr>
      </p:pic>
    </p:spTree>
    <p:extLst>
      <p:ext uri="{BB962C8B-B14F-4D97-AF65-F5344CB8AC3E}">
        <p14:creationId xmlns:p14="http://schemas.microsoft.com/office/powerpoint/2010/main" val="340118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3626"/>
            <a:ext cx="5953125" cy="4867275"/>
          </a:xfrm>
          <a:prstGeom prst="rect">
            <a:avLst/>
          </a:prstGeom>
        </p:spPr>
      </p:pic>
      <p:pic>
        <p:nvPicPr>
          <p:cNvPr id="3" name="Picture 2"/>
          <p:cNvPicPr>
            <a:picLocks noChangeAspect="1"/>
          </p:cNvPicPr>
          <p:nvPr/>
        </p:nvPicPr>
        <p:blipFill>
          <a:blip r:embed="rId3"/>
          <a:stretch>
            <a:fillRect/>
          </a:stretch>
        </p:blipFill>
        <p:spPr>
          <a:xfrm>
            <a:off x="6339353" y="12884"/>
            <a:ext cx="5235614" cy="6845116"/>
          </a:xfrm>
          <a:prstGeom prst="rect">
            <a:avLst/>
          </a:prstGeom>
        </p:spPr>
      </p:pic>
    </p:spTree>
    <p:extLst>
      <p:ext uri="{BB962C8B-B14F-4D97-AF65-F5344CB8AC3E}">
        <p14:creationId xmlns:p14="http://schemas.microsoft.com/office/powerpoint/2010/main" val="306286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B651C5F-DDCB-4899-9506-0C6689F16A67}"/>
              </a:ext>
            </a:extLst>
          </p:cNvPr>
          <p:cNvPicPr>
            <a:picLocks noChangeAspect="1"/>
          </p:cNvPicPr>
          <p:nvPr/>
        </p:nvPicPr>
        <p:blipFill>
          <a:blip r:embed="rId2"/>
          <a:stretch>
            <a:fillRect/>
          </a:stretch>
        </p:blipFill>
        <p:spPr>
          <a:xfrm>
            <a:off x="0" y="119269"/>
            <a:ext cx="4723877" cy="2754174"/>
          </a:xfrm>
          <a:prstGeom prst="rect">
            <a:avLst/>
          </a:prstGeom>
        </p:spPr>
      </p:pic>
      <p:pic>
        <p:nvPicPr>
          <p:cNvPr id="9" name="Picture 8">
            <a:extLst>
              <a:ext uri="{FF2B5EF4-FFF2-40B4-BE49-F238E27FC236}">
                <a16:creationId xmlns="" xmlns:a16="http://schemas.microsoft.com/office/drawing/2014/main" id="{BDEB60E5-703C-441A-AFFE-01B1EDF35613}"/>
              </a:ext>
            </a:extLst>
          </p:cNvPr>
          <p:cNvPicPr>
            <a:picLocks noChangeAspect="1"/>
          </p:cNvPicPr>
          <p:nvPr/>
        </p:nvPicPr>
        <p:blipFill>
          <a:blip r:embed="rId3"/>
          <a:stretch>
            <a:fillRect/>
          </a:stretch>
        </p:blipFill>
        <p:spPr>
          <a:xfrm>
            <a:off x="1" y="3429000"/>
            <a:ext cx="4773788" cy="2802006"/>
          </a:xfrm>
          <a:prstGeom prst="rect">
            <a:avLst/>
          </a:prstGeom>
        </p:spPr>
      </p:pic>
      <p:pic>
        <p:nvPicPr>
          <p:cNvPr id="11" name="Picture 10">
            <a:extLst>
              <a:ext uri="{FF2B5EF4-FFF2-40B4-BE49-F238E27FC236}">
                <a16:creationId xmlns="" xmlns:a16="http://schemas.microsoft.com/office/drawing/2014/main" id="{ECE45711-F2AE-438F-95BC-6FB33540893E}"/>
              </a:ext>
            </a:extLst>
          </p:cNvPr>
          <p:cNvPicPr>
            <a:picLocks noChangeAspect="1"/>
          </p:cNvPicPr>
          <p:nvPr/>
        </p:nvPicPr>
        <p:blipFill>
          <a:blip r:embed="rId4"/>
          <a:stretch>
            <a:fillRect/>
          </a:stretch>
        </p:blipFill>
        <p:spPr>
          <a:xfrm>
            <a:off x="5922479" y="119269"/>
            <a:ext cx="5276850" cy="3067050"/>
          </a:xfrm>
          <a:prstGeom prst="rect">
            <a:avLst/>
          </a:prstGeom>
        </p:spPr>
      </p:pic>
      <p:pic>
        <p:nvPicPr>
          <p:cNvPr id="13" name="Picture 12">
            <a:extLst>
              <a:ext uri="{FF2B5EF4-FFF2-40B4-BE49-F238E27FC236}">
                <a16:creationId xmlns="" xmlns:a16="http://schemas.microsoft.com/office/drawing/2014/main" id="{1556B5C6-836D-4507-94D3-A99C18FCA107}"/>
              </a:ext>
            </a:extLst>
          </p:cNvPr>
          <p:cNvPicPr>
            <a:picLocks noChangeAspect="1"/>
          </p:cNvPicPr>
          <p:nvPr/>
        </p:nvPicPr>
        <p:blipFill>
          <a:blip r:embed="rId5"/>
          <a:stretch>
            <a:fillRect/>
          </a:stretch>
        </p:blipFill>
        <p:spPr>
          <a:xfrm>
            <a:off x="5922479" y="3429000"/>
            <a:ext cx="5219700" cy="3171825"/>
          </a:xfrm>
          <a:prstGeom prst="rect">
            <a:avLst/>
          </a:prstGeom>
        </p:spPr>
      </p:pic>
    </p:spTree>
    <p:extLst>
      <p:ext uri="{BB962C8B-B14F-4D97-AF65-F5344CB8AC3E}">
        <p14:creationId xmlns:p14="http://schemas.microsoft.com/office/powerpoint/2010/main" val="24046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3482" y="-167426"/>
            <a:ext cx="10643262" cy="6883193"/>
          </a:xfrm>
          <a:prstGeom prst="rect">
            <a:avLst/>
          </a:prstGeom>
        </p:spPr>
      </p:pic>
    </p:spTree>
    <p:extLst>
      <p:ext uri="{BB962C8B-B14F-4D97-AF65-F5344CB8AC3E}">
        <p14:creationId xmlns:p14="http://schemas.microsoft.com/office/powerpoint/2010/main" val="2077275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17361" y="408948"/>
            <a:ext cx="6044777" cy="59532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solidFill>
                  <a:prstClr val="black"/>
                </a:solidFill>
              </a:rPr>
              <a:t>Quotient register set to 0. </a:t>
            </a:r>
          </a:p>
          <a:p>
            <a:pPr>
              <a:lnSpc>
                <a:spcPct val="100000"/>
              </a:lnSpc>
            </a:pPr>
            <a:r>
              <a:rPr lang="en-US" sz="2000" dirty="0">
                <a:solidFill>
                  <a:prstClr val="black"/>
                </a:solidFill>
              </a:rPr>
              <a:t>Place the divisor in the left half of Divisor Register</a:t>
            </a:r>
          </a:p>
          <a:p>
            <a:pPr>
              <a:lnSpc>
                <a:spcPct val="100000"/>
              </a:lnSpc>
            </a:pPr>
            <a:r>
              <a:rPr lang="en-US" sz="2000" dirty="0">
                <a:solidFill>
                  <a:prstClr val="black"/>
                </a:solidFill>
              </a:rPr>
              <a:t>Remainder register is initialized with the dividend.</a:t>
            </a:r>
          </a:p>
          <a:p>
            <a:pPr>
              <a:lnSpc>
                <a:spcPct val="100000"/>
              </a:lnSpc>
            </a:pPr>
            <a:r>
              <a:rPr lang="en-US" sz="2000" dirty="0">
                <a:solidFill>
                  <a:prstClr val="black"/>
                </a:solidFill>
              </a:rPr>
              <a:t>In each iteration of the algorithm</a:t>
            </a:r>
          </a:p>
          <a:p>
            <a:pPr>
              <a:lnSpc>
                <a:spcPct val="100000"/>
              </a:lnSpc>
            </a:pPr>
            <a:r>
              <a:rPr lang="en-US" sz="2000" dirty="0">
                <a:solidFill>
                  <a:prstClr val="black"/>
                </a:solidFill>
              </a:rPr>
              <a:t>Move the divisor to the right one digit</a:t>
            </a:r>
          </a:p>
          <a:p>
            <a:pPr>
              <a:lnSpc>
                <a:spcPct val="100000"/>
              </a:lnSpc>
            </a:pPr>
            <a:r>
              <a:rPr lang="en-US" sz="2000" dirty="0">
                <a:solidFill>
                  <a:prstClr val="black"/>
                </a:solidFill>
              </a:rPr>
              <a:t>first subtract the divisor in step 1; </a:t>
            </a:r>
          </a:p>
          <a:p>
            <a:pPr>
              <a:lnSpc>
                <a:spcPct val="100000"/>
              </a:lnSpc>
            </a:pPr>
            <a:r>
              <a:rPr lang="en-US" sz="2000" dirty="0">
                <a:solidFill>
                  <a:prstClr val="black"/>
                </a:solidFill>
              </a:rPr>
              <a:t>If the result is positive, the divisor was smaller or equal to the dividend, so we generate a 1 in the quotient </a:t>
            </a:r>
          </a:p>
          <a:p>
            <a:pPr>
              <a:lnSpc>
                <a:spcPct val="100000"/>
              </a:lnSpc>
            </a:pPr>
            <a:r>
              <a:rPr lang="en-US" sz="2000" dirty="0">
                <a:solidFill>
                  <a:prstClr val="black"/>
                </a:solidFill>
              </a:rPr>
              <a:t>If the result is negative, the next step is to restore the original value by adding the divisor back to the remainder and generate a 0 in the quotient</a:t>
            </a:r>
          </a:p>
          <a:p>
            <a:pPr>
              <a:lnSpc>
                <a:spcPct val="100000"/>
              </a:lnSpc>
            </a:pPr>
            <a:r>
              <a:rPr lang="en-US" sz="2000" dirty="0">
                <a:solidFill>
                  <a:prstClr val="black"/>
                </a:solidFill>
              </a:rPr>
              <a:t>The divisor is shifted right and then we iterate again. </a:t>
            </a:r>
          </a:p>
          <a:p>
            <a:pPr>
              <a:lnSpc>
                <a:spcPct val="100000"/>
              </a:lnSpc>
            </a:pPr>
            <a:r>
              <a:rPr lang="en-US" sz="2000" dirty="0">
                <a:solidFill>
                  <a:prstClr val="black"/>
                </a:solidFill>
              </a:rPr>
              <a:t>The remainder and quotient will be found in their namesake registers after the iterations are complete.</a:t>
            </a:r>
          </a:p>
        </p:txBody>
      </p:sp>
      <p:pic>
        <p:nvPicPr>
          <p:cNvPr id="6" name="Picture 5"/>
          <p:cNvPicPr>
            <a:picLocks noChangeAspect="1"/>
          </p:cNvPicPr>
          <p:nvPr/>
        </p:nvPicPr>
        <p:blipFill>
          <a:blip r:embed="rId2"/>
          <a:stretch>
            <a:fillRect/>
          </a:stretch>
        </p:blipFill>
        <p:spPr>
          <a:xfrm>
            <a:off x="102336" y="242501"/>
            <a:ext cx="5915025" cy="4733925"/>
          </a:xfrm>
          <a:prstGeom prst="rect">
            <a:avLst/>
          </a:prstGeom>
        </p:spPr>
      </p:pic>
    </p:spTree>
    <p:extLst>
      <p:ext uri="{BB962C8B-B14F-4D97-AF65-F5344CB8AC3E}">
        <p14:creationId xmlns:p14="http://schemas.microsoft.com/office/powerpoint/2010/main" val="133208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54099" y="0"/>
            <a:ext cx="5265675" cy="6798433"/>
          </a:xfrm>
          <a:prstGeom prst="rect">
            <a:avLst/>
          </a:prstGeom>
        </p:spPr>
      </p:pic>
      <p:pic>
        <p:nvPicPr>
          <p:cNvPr id="6" name="Picture 5"/>
          <p:cNvPicPr>
            <a:picLocks noChangeAspect="1"/>
          </p:cNvPicPr>
          <p:nvPr/>
        </p:nvPicPr>
        <p:blipFill>
          <a:blip r:embed="rId3"/>
          <a:stretch>
            <a:fillRect/>
          </a:stretch>
        </p:blipFill>
        <p:spPr>
          <a:xfrm>
            <a:off x="168804" y="605308"/>
            <a:ext cx="6285295" cy="5164428"/>
          </a:xfrm>
          <a:prstGeom prst="rect">
            <a:avLst/>
          </a:prstGeom>
        </p:spPr>
      </p:pic>
    </p:spTree>
    <p:extLst>
      <p:ext uri="{BB962C8B-B14F-4D97-AF65-F5344CB8AC3E}">
        <p14:creationId xmlns:p14="http://schemas.microsoft.com/office/powerpoint/2010/main" val="251481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7648" y="85371"/>
            <a:ext cx="8738129" cy="6681287"/>
          </a:xfrm>
          <a:prstGeom prst="rect">
            <a:avLst/>
          </a:prstGeom>
        </p:spPr>
      </p:pic>
    </p:spTree>
    <p:extLst>
      <p:ext uri="{BB962C8B-B14F-4D97-AF65-F5344CB8AC3E}">
        <p14:creationId xmlns:p14="http://schemas.microsoft.com/office/powerpoint/2010/main" val="2708579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935" y="0"/>
            <a:ext cx="5265675" cy="6798433"/>
          </a:xfrm>
          <a:prstGeom prst="rect">
            <a:avLst/>
          </a:prstGeom>
        </p:spPr>
      </p:pic>
      <p:pic>
        <p:nvPicPr>
          <p:cNvPr id="6" name="Picture 5"/>
          <p:cNvPicPr>
            <a:picLocks noChangeAspect="1"/>
          </p:cNvPicPr>
          <p:nvPr/>
        </p:nvPicPr>
        <p:blipFill>
          <a:blip r:embed="rId3"/>
          <a:stretch>
            <a:fillRect/>
          </a:stretch>
        </p:blipFill>
        <p:spPr>
          <a:xfrm>
            <a:off x="5357610" y="4640446"/>
            <a:ext cx="6794741" cy="1748402"/>
          </a:xfrm>
          <a:prstGeom prst="rect">
            <a:avLst/>
          </a:prstGeom>
        </p:spPr>
      </p:pic>
      <p:pic>
        <p:nvPicPr>
          <p:cNvPr id="7" name="Picture 6"/>
          <p:cNvPicPr>
            <a:picLocks noChangeAspect="1"/>
          </p:cNvPicPr>
          <p:nvPr/>
        </p:nvPicPr>
        <p:blipFill>
          <a:blip r:embed="rId4"/>
          <a:stretch>
            <a:fillRect/>
          </a:stretch>
        </p:blipFill>
        <p:spPr>
          <a:xfrm>
            <a:off x="5357610" y="-44605"/>
            <a:ext cx="6464431" cy="4275466"/>
          </a:xfrm>
          <a:prstGeom prst="rect">
            <a:avLst/>
          </a:prstGeom>
        </p:spPr>
      </p:pic>
    </p:spTree>
    <p:extLst>
      <p:ext uri="{BB962C8B-B14F-4D97-AF65-F5344CB8AC3E}">
        <p14:creationId xmlns:p14="http://schemas.microsoft.com/office/powerpoint/2010/main" val="213378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7505" y="95597"/>
            <a:ext cx="11396967" cy="6650891"/>
          </a:xfrm>
          <a:prstGeom prst="rect">
            <a:avLst/>
          </a:prstGeom>
        </p:spPr>
      </p:pic>
    </p:spTree>
    <p:extLst>
      <p:ext uri="{BB962C8B-B14F-4D97-AF65-F5344CB8AC3E}">
        <p14:creationId xmlns:p14="http://schemas.microsoft.com/office/powerpoint/2010/main" val="17809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968" y="676163"/>
            <a:ext cx="10469276" cy="6033730"/>
          </a:xfrm>
          <a:prstGeom prst="rect">
            <a:avLst/>
          </a:prstGeom>
        </p:spPr>
      </p:pic>
      <p:sp>
        <p:nvSpPr>
          <p:cNvPr id="5" name="Content Placeholder 2"/>
          <p:cNvSpPr>
            <a:spLocks noGrp="1"/>
          </p:cNvSpPr>
          <p:nvPr>
            <p:ph idx="1"/>
          </p:nvPr>
        </p:nvSpPr>
        <p:spPr>
          <a:xfrm>
            <a:off x="3642526" y="112735"/>
            <a:ext cx="5028159" cy="563428"/>
          </a:xfrm>
        </p:spPr>
        <p:txBody>
          <a:bodyPr/>
          <a:lstStyle/>
          <a:p>
            <a:pPr marL="0" indent="0">
              <a:buNone/>
            </a:pPr>
            <a:r>
              <a:rPr lang="en-US" dirty="0">
                <a:solidFill>
                  <a:srgbClr val="FF0000"/>
                </a:solidFill>
              </a:rPr>
              <a:t>Floating Point Representation</a:t>
            </a:r>
          </a:p>
        </p:txBody>
      </p:sp>
    </p:spTree>
    <p:extLst>
      <p:ext uri="{BB962C8B-B14F-4D97-AF65-F5344CB8AC3E}">
        <p14:creationId xmlns:p14="http://schemas.microsoft.com/office/powerpoint/2010/main" val="185414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ECA6FBB-8EDC-44F1-8E01-EC262F3F2380}"/>
              </a:ext>
            </a:extLst>
          </p:cNvPr>
          <p:cNvPicPr>
            <a:picLocks noChangeAspect="1"/>
          </p:cNvPicPr>
          <p:nvPr/>
        </p:nvPicPr>
        <p:blipFill>
          <a:blip r:embed="rId2"/>
          <a:stretch>
            <a:fillRect/>
          </a:stretch>
        </p:blipFill>
        <p:spPr>
          <a:xfrm>
            <a:off x="4490222" y="159025"/>
            <a:ext cx="7403117" cy="5420140"/>
          </a:xfrm>
          <a:prstGeom prst="rect">
            <a:avLst/>
          </a:prstGeom>
        </p:spPr>
      </p:pic>
    </p:spTree>
    <p:extLst>
      <p:ext uri="{BB962C8B-B14F-4D97-AF65-F5344CB8AC3E}">
        <p14:creationId xmlns:p14="http://schemas.microsoft.com/office/powerpoint/2010/main" val="1719088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EE2A7A0-8EF9-44A8-8590-72AF73551C69}"/>
              </a:ext>
            </a:extLst>
          </p:cNvPr>
          <p:cNvPicPr>
            <a:picLocks noChangeAspect="1"/>
          </p:cNvPicPr>
          <p:nvPr/>
        </p:nvPicPr>
        <p:blipFill>
          <a:blip r:embed="rId2"/>
          <a:stretch>
            <a:fillRect/>
          </a:stretch>
        </p:blipFill>
        <p:spPr>
          <a:xfrm>
            <a:off x="286042" y="0"/>
            <a:ext cx="4925085" cy="3509542"/>
          </a:xfrm>
          <a:prstGeom prst="rect">
            <a:avLst/>
          </a:prstGeom>
        </p:spPr>
      </p:pic>
      <p:pic>
        <p:nvPicPr>
          <p:cNvPr id="7" name="Picture 6">
            <a:extLst>
              <a:ext uri="{FF2B5EF4-FFF2-40B4-BE49-F238E27FC236}">
                <a16:creationId xmlns="" xmlns:a16="http://schemas.microsoft.com/office/drawing/2014/main" id="{2D9230E2-4B43-436F-8BD5-2D9DABC603B9}"/>
              </a:ext>
            </a:extLst>
          </p:cNvPr>
          <p:cNvPicPr>
            <a:picLocks noChangeAspect="1"/>
          </p:cNvPicPr>
          <p:nvPr/>
        </p:nvPicPr>
        <p:blipFill>
          <a:blip r:embed="rId3"/>
          <a:stretch>
            <a:fillRect/>
          </a:stretch>
        </p:blipFill>
        <p:spPr>
          <a:xfrm>
            <a:off x="6296091" y="153876"/>
            <a:ext cx="5758004" cy="4092166"/>
          </a:xfrm>
          <a:prstGeom prst="rect">
            <a:avLst/>
          </a:prstGeom>
        </p:spPr>
      </p:pic>
      <p:pic>
        <p:nvPicPr>
          <p:cNvPr id="9" name="Picture 8">
            <a:extLst>
              <a:ext uri="{FF2B5EF4-FFF2-40B4-BE49-F238E27FC236}">
                <a16:creationId xmlns="" xmlns:a16="http://schemas.microsoft.com/office/drawing/2014/main" id="{F11BD043-C5F2-43CB-BD47-E9278D024719}"/>
              </a:ext>
            </a:extLst>
          </p:cNvPr>
          <p:cNvPicPr>
            <a:picLocks noChangeAspect="1"/>
          </p:cNvPicPr>
          <p:nvPr/>
        </p:nvPicPr>
        <p:blipFill>
          <a:blip r:embed="rId4"/>
          <a:stretch>
            <a:fillRect/>
          </a:stretch>
        </p:blipFill>
        <p:spPr>
          <a:xfrm>
            <a:off x="286042" y="3509542"/>
            <a:ext cx="5357533" cy="3348458"/>
          </a:xfrm>
          <a:prstGeom prst="rect">
            <a:avLst/>
          </a:prstGeom>
        </p:spPr>
      </p:pic>
      <p:sp>
        <p:nvSpPr>
          <p:cNvPr id="10" name="Content Placeholder 2">
            <a:extLst>
              <a:ext uri="{FF2B5EF4-FFF2-40B4-BE49-F238E27FC236}">
                <a16:creationId xmlns="" xmlns:a16="http://schemas.microsoft.com/office/drawing/2014/main" id="{41C83B14-C42A-45A1-9D80-9E7E5355E05B}"/>
              </a:ext>
            </a:extLst>
          </p:cNvPr>
          <p:cNvSpPr>
            <a:spLocks noGrp="1"/>
          </p:cNvSpPr>
          <p:nvPr>
            <p:ph idx="1"/>
          </p:nvPr>
        </p:nvSpPr>
        <p:spPr>
          <a:xfrm>
            <a:off x="6411982" y="4738152"/>
            <a:ext cx="5642113" cy="1965972"/>
          </a:xfrm>
        </p:spPr>
        <p:txBody>
          <a:bodyPr/>
          <a:lstStyle/>
          <a:p>
            <a:pPr marL="0" indent="0">
              <a:buNone/>
            </a:pPr>
            <a:r>
              <a:rPr lang="en-US" sz="2000" dirty="0"/>
              <a:t>0 00000000 00000000000000000000000 = 0</a:t>
            </a:r>
          </a:p>
          <a:p>
            <a:pPr marL="0" indent="0">
              <a:buNone/>
            </a:pPr>
            <a:r>
              <a:rPr lang="en-US" sz="2000" dirty="0"/>
              <a:t>1 00000000 00000000000000000000000 = -0</a:t>
            </a:r>
          </a:p>
          <a:p>
            <a:pPr marL="0" indent="0">
              <a:buNone/>
            </a:pPr>
            <a:r>
              <a:rPr lang="en-US" sz="2000" dirty="0"/>
              <a:t>0 11111111 00000000000000000000000 = Infinity</a:t>
            </a:r>
          </a:p>
          <a:p>
            <a:pPr marL="0" indent="0">
              <a:buNone/>
            </a:pPr>
            <a:r>
              <a:rPr lang="en-US" sz="2000" dirty="0"/>
              <a:t>1 11111111 00000000000000000000000 = -Infinity</a:t>
            </a:r>
          </a:p>
        </p:txBody>
      </p:sp>
    </p:spTree>
    <p:extLst>
      <p:ext uri="{BB962C8B-B14F-4D97-AF65-F5344CB8AC3E}">
        <p14:creationId xmlns:p14="http://schemas.microsoft.com/office/powerpoint/2010/main" val="674785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202" y="20719"/>
            <a:ext cx="9084225" cy="2023743"/>
          </a:xfrm>
          <a:prstGeom prst="rect">
            <a:avLst/>
          </a:prstGeom>
        </p:spPr>
      </p:pic>
      <p:pic>
        <p:nvPicPr>
          <p:cNvPr id="5" name="Picture 4"/>
          <p:cNvPicPr>
            <a:picLocks noChangeAspect="1"/>
          </p:cNvPicPr>
          <p:nvPr/>
        </p:nvPicPr>
        <p:blipFill>
          <a:blip r:embed="rId3"/>
          <a:stretch>
            <a:fillRect/>
          </a:stretch>
        </p:blipFill>
        <p:spPr>
          <a:xfrm>
            <a:off x="9612571" y="136630"/>
            <a:ext cx="2579429" cy="6238412"/>
          </a:xfrm>
          <a:prstGeom prst="rect">
            <a:avLst/>
          </a:prstGeom>
        </p:spPr>
      </p:pic>
      <p:pic>
        <p:nvPicPr>
          <p:cNvPr id="6" name="Picture 5"/>
          <p:cNvPicPr>
            <a:picLocks noChangeAspect="1"/>
          </p:cNvPicPr>
          <p:nvPr/>
        </p:nvPicPr>
        <p:blipFill>
          <a:blip r:embed="rId4"/>
          <a:stretch>
            <a:fillRect/>
          </a:stretch>
        </p:blipFill>
        <p:spPr>
          <a:xfrm>
            <a:off x="697721" y="1973332"/>
            <a:ext cx="8869331" cy="1069537"/>
          </a:xfrm>
          <a:prstGeom prst="rect">
            <a:avLst/>
          </a:prstGeom>
        </p:spPr>
      </p:pic>
      <p:pic>
        <p:nvPicPr>
          <p:cNvPr id="7" name="Picture 6"/>
          <p:cNvPicPr>
            <a:picLocks noChangeAspect="1"/>
          </p:cNvPicPr>
          <p:nvPr/>
        </p:nvPicPr>
        <p:blipFill>
          <a:blip r:embed="rId5"/>
          <a:stretch>
            <a:fillRect/>
          </a:stretch>
        </p:blipFill>
        <p:spPr>
          <a:xfrm>
            <a:off x="697721" y="3075530"/>
            <a:ext cx="8869331" cy="1282944"/>
          </a:xfrm>
          <a:prstGeom prst="rect">
            <a:avLst/>
          </a:prstGeom>
        </p:spPr>
      </p:pic>
      <p:pic>
        <p:nvPicPr>
          <p:cNvPr id="8" name="Picture 7"/>
          <p:cNvPicPr>
            <a:picLocks noChangeAspect="1"/>
          </p:cNvPicPr>
          <p:nvPr/>
        </p:nvPicPr>
        <p:blipFill>
          <a:blip r:embed="rId6"/>
          <a:stretch>
            <a:fillRect/>
          </a:stretch>
        </p:blipFill>
        <p:spPr>
          <a:xfrm>
            <a:off x="652202" y="4326740"/>
            <a:ext cx="8869331" cy="1265203"/>
          </a:xfrm>
          <a:prstGeom prst="rect">
            <a:avLst/>
          </a:prstGeom>
        </p:spPr>
      </p:pic>
      <p:pic>
        <p:nvPicPr>
          <p:cNvPr id="9" name="Picture 8"/>
          <p:cNvPicPr>
            <a:picLocks noChangeAspect="1"/>
          </p:cNvPicPr>
          <p:nvPr/>
        </p:nvPicPr>
        <p:blipFill>
          <a:blip r:embed="rId7"/>
          <a:stretch>
            <a:fillRect/>
          </a:stretch>
        </p:blipFill>
        <p:spPr>
          <a:xfrm>
            <a:off x="652202" y="5603709"/>
            <a:ext cx="8453162" cy="1237563"/>
          </a:xfrm>
          <a:prstGeom prst="rect">
            <a:avLst/>
          </a:prstGeom>
        </p:spPr>
      </p:pic>
    </p:spTree>
    <p:extLst>
      <p:ext uri="{BB962C8B-B14F-4D97-AF65-F5344CB8AC3E}">
        <p14:creationId xmlns:p14="http://schemas.microsoft.com/office/powerpoint/2010/main" val="22492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6764" y="357261"/>
            <a:ext cx="10831191" cy="5815692"/>
          </a:xfrm>
          <a:prstGeom prst="rect">
            <a:avLst/>
          </a:prstGeom>
        </p:spPr>
      </p:pic>
    </p:spTree>
    <p:extLst>
      <p:ext uri="{BB962C8B-B14F-4D97-AF65-F5344CB8AC3E}">
        <p14:creationId xmlns:p14="http://schemas.microsoft.com/office/powerpoint/2010/main" val="18839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8A83E55A-C3BC-45A2-B935-D1EF1E45750C}"/>
              </a:ext>
            </a:extLst>
          </p:cNvPr>
          <p:cNvPicPr>
            <a:picLocks noGrp="1" noChangeAspect="1"/>
          </p:cNvPicPr>
          <p:nvPr>
            <p:ph idx="1"/>
          </p:nvPr>
        </p:nvPicPr>
        <p:blipFill>
          <a:blip r:embed="rId2"/>
          <a:stretch>
            <a:fillRect/>
          </a:stretch>
        </p:blipFill>
        <p:spPr>
          <a:xfrm>
            <a:off x="1435695" y="0"/>
            <a:ext cx="7677339" cy="3802455"/>
          </a:xfrm>
        </p:spPr>
      </p:pic>
      <p:pic>
        <p:nvPicPr>
          <p:cNvPr id="8" name="Picture 7">
            <a:extLst>
              <a:ext uri="{FF2B5EF4-FFF2-40B4-BE49-F238E27FC236}">
                <a16:creationId xmlns="" xmlns:a16="http://schemas.microsoft.com/office/drawing/2014/main" id="{147C190D-C12C-4DF0-B81C-2BFA3E85E799}"/>
              </a:ext>
            </a:extLst>
          </p:cNvPr>
          <p:cNvPicPr>
            <a:picLocks noChangeAspect="1"/>
          </p:cNvPicPr>
          <p:nvPr/>
        </p:nvPicPr>
        <p:blipFill>
          <a:blip r:embed="rId3"/>
          <a:stretch>
            <a:fillRect/>
          </a:stretch>
        </p:blipFill>
        <p:spPr>
          <a:xfrm>
            <a:off x="1363268" y="3943013"/>
            <a:ext cx="7749766" cy="2951430"/>
          </a:xfrm>
          <a:prstGeom prst="rect">
            <a:avLst/>
          </a:prstGeom>
        </p:spPr>
      </p:pic>
    </p:spTree>
    <p:extLst>
      <p:ext uri="{BB962C8B-B14F-4D97-AF65-F5344CB8AC3E}">
        <p14:creationId xmlns:p14="http://schemas.microsoft.com/office/powerpoint/2010/main" val="485716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5728" y="0"/>
            <a:ext cx="5735235" cy="6826157"/>
          </a:xfrm>
          <a:prstGeom prst="rect">
            <a:avLst/>
          </a:prstGeom>
        </p:spPr>
      </p:pic>
    </p:spTree>
    <p:extLst>
      <p:ext uri="{BB962C8B-B14F-4D97-AF65-F5344CB8AC3E}">
        <p14:creationId xmlns:p14="http://schemas.microsoft.com/office/powerpoint/2010/main" val="1752392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7605" y="482364"/>
            <a:ext cx="9582182" cy="4265837"/>
          </a:xfrm>
          <a:prstGeom prst="rect">
            <a:avLst/>
          </a:prstGeom>
        </p:spPr>
      </p:pic>
    </p:spTree>
    <p:extLst>
      <p:ext uri="{BB962C8B-B14F-4D97-AF65-F5344CB8AC3E}">
        <p14:creationId xmlns:p14="http://schemas.microsoft.com/office/powerpoint/2010/main" val="176188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81340"/>
            <a:ext cx="6309838" cy="4414838"/>
          </a:xfrm>
          <a:prstGeom prst="rect">
            <a:avLst/>
          </a:prstGeom>
        </p:spPr>
      </p:pic>
      <p:pic>
        <p:nvPicPr>
          <p:cNvPr id="5" name="Picture 4"/>
          <p:cNvPicPr>
            <a:picLocks noChangeAspect="1"/>
          </p:cNvPicPr>
          <p:nvPr/>
        </p:nvPicPr>
        <p:blipFill>
          <a:blip r:embed="rId3"/>
          <a:stretch>
            <a:fillRect/>
          </a:stretch>
        </p:blipFill>
        <p:spPr>
          <a:xfrm>
            <a:off x="6309838" y="117424"/>
            <a:ext cx="5752102" cy="4398132"/>
          </a:xfrm>
          <a:prstGeom prst="rect">
            <a:avLst/>
          </a:prstGeom>
        </p:spPr>
      </p:pic>
      <p:sp>
        <p:nvSpPr>
          <p:cNvPr id="6" name="Title 1"/>
          <p:cNvSpPr>
            <a:spLocks noGrp="1"/>
          </p:cNvSpPr>
          <p:nvPr>
            <p:ph type="title"/>
          </p:nvPr>
        </p:nvSpPr>
        <p:spPr>
          <a:xfrm>
            <a:off x="722489" y="5366103"/>
            <a:ext cx="10938934" cy="718608"/>
          </a:xfrm>
        </p:spPr>
        <p:txBody>
          <a:bodyPr>
            <a:noAutofit/>
          </a:bodyPr>
          <a:lstStyle/>
          <a:p>
            <a:r>
              <a:rPr lang="en-US" sz="3200" dirty="0" smtClean="0"/>
              <a:t>Multiplication </a:t>
            </a:r>
            <a:r>
              <a:rPr lang="en-US" sz="3200" dirty="0"/>
              <a:t>with right shifts is the </a:t>
            </a:r>
            <a:r>
              <a:rPr lang="en-US" sz="3200" dirty="0" smtClean="0"/>
              <a:t>preferred method… Why?</a:t>
            </a:r>
            <a:endParaRPr lang="en-US" sz="3200" dirty="0"/>
          </a:p>
        </p:txBody>
      </p:sp>
    </p:spTree>
    <p:extLst>
      <p:ext uri="{BB962C8B-B14F-4D97-AF65-F5344CB8AC3E}">
        <p14:creationId xmlns:p14="http://schemas.microsoft.com/office/powerpoint/2010/main" val="3345760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BDA0DEB-7652-4694-BD18-E948E2C31A6E}"/>
              </a:ext>
            </a:extLst>
          </p:cNvPr>
          <p:cNvPicPr>
            <a:picLocks noGrp="1" noChangeAspect="1"/>
          </p:cNvPicPr>
          <p:nvPr>
            <p:ph idx="1"/>
          </p:nvPr>
        </p:nvPicPr>
        <p:blipFill>
          <a:blip r:embed="rId2"/>
          <a:stretch>
            <a:fillRect/>
          </a:stretch>
        </p:blipFill>
        <p:spPr>
          <a:xfrm>
            <a:off x="1654422" y="136185"/>
            <a:ext cx="8220547" cy="3648547"/>
          </a:xfrm>
        </p:spPr>
      </p:pic>
      <p:pic>
        <p:nvPicPr>
          <p:cNvPr id="9" name="Picture 8">
            <a:extLst>
              <a:ext uri="{FF2B5EF4-FFF2-40B4-BE49-F238E27FC236}">
                <a16:creationId xmlns="" xmlns:a16="http://schemas.microsoft.com/office/drawing/2014/main" id="{D7DBCCEF-3E06-4B99-BA7A-FC4D14BB2D79}"/>
              </a:ext>
            </a:extLst>
          </p:cNvPr>
          <p:cNvPicPr>
            <a:picLocks noChangeAspect="1"/>
          </p:cNvPicPr>
          <p:nvPr/>
        </p:nvPicPr>
        <p:blipFill>
          <a:blip r:embed="rId3"/>
          <a:stretch>
            <a:fillRect/>
          </a:stretch>
        </p:blipFill>
        <p:spPr>
          <a:xfrm>
            <a:off x="1714056" y="3784732"/>
            <a:ext cx="8101277" cy="2987644"/>
          </a:xfrm>
          <a:prstGeom prst="rect">
            <a:avLst/>
          </a:prstGeom>
        </p:spPr>
      </p:pic>
    </p:spTree>
    <p:extLst>
      <p:ext uri="{BB962C8B-B14F-4D97-AF65-F5344CB8AC3E}">
        <p14:creationId xmlns:p14="http://schemas.microsoft.com/office/powerpoint/2010/main" val="1003313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23D8272B-2DA0-4C5E-BF44-78013B26522B}"/>
              </a:ext>
            </a:extLst>
          </p:cNvPr>
          <p:cNvPicPr>
            <a:picLocks noGrp="1" noChangeAspect="1"/>
          </p:cNvPicPr>
          <p:nvPr>
            <p:ph idx="1"/>
          </p:nvPr>
        </p:nvPicPr>
        <p:blipFill>
          <a:blip r:embed="rId2"/>
          <a:stretch>
            <a:fillRect/>
          </a:stretch>
        </p:blipFill>
        <p:spPr>
          <a:xfrm>
            <a:off x="1968013" y="105089"/>
            <a:ext cx="7858408" cy="4028792"/>
          </a:xfrm>
        </p:spPr>
      </p:pic>
    </p:spTree>
    <p:extLst>
      <p:ext uri="{BB962C8B-B14F-4D97-AF65-F5344CB8AC3E}">
        <p14:creationId xmlns:p14="http://schemas.microsoft.com/office/powerpoint/2010/main" val="1029490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7194" y="0"/>
            <a:ext cx="5744806" cy="6862581"/>
          </a:xfrm>
          <a:prstGeom prst="rect">
            <a:avLst/>
          </a:prstGeom>
        </p:spPr>
      </p:pic>
      <p:pic>
        <p:nvPicPr>
          <p:cNvPr id="5" name="Picture 4"/>
          <p:cNvPicPr>
            <a:picLocks noChangeAspect="1"/>
          </p:cNvPicPr>
          <p:nvPr/>
        </p:nvPicPr>
        <p:blipFill>
          <a:blip r:embed="rId3"/>
          <a:stretch>
            <a:fillRect/>
          </a:stretch>
        </p:blipFill>
        <p:spPr>
          <a:xfrm>
            <a:off x="0" y="0"/>
            <a:ext cx="7087010" cy="6888363"/>
          </a:xfrm>
          <a:prstGeom prst="rect">
            <a:avLst/>
          </a:prstGeom>
        </p:spPr>
      </p:pic>
    </p:spTree>
    <p:extLst>
      <p:ext uri="{BB962C8B-B14F-4D97-AF65-F5344CB8AC3E}">
        <p14:creationId xmlns:p14="http://schemas.microsoft.com/office/powerpoint/2010/main" val="498819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D131DF2-B6F4-40EF-970B-8E3F4B37C3D2}"/>
              </a:ext>
            </a:extLst>
          </p:cNvPr>
          <p:cNvPicPr>
            <a:picLocks noChangeAspect="1"/>
          </p:cNvPicPr>
          <p:nvPr/>
        </p:nvPicPr>
        <p:blipFill>
          <a:blip r:embed="rId2"/>
          <a:stretch>
            <a:fillRect/>
          </a:stretch>
        </p:blipFill>
        <p:spPr>
          <a:xfrm>
            <a:off x="3152030" y="106017"/>
            <a:ext cx="9039970" cy="6294782"/>
          </a:xfrm>
          <a:prstGeom prst="rect">
            <a:avLst/>
          </a:prstGeom>
        </p:spPr>
      </p:pic>
      <p:pic>
        <p:nvPicPr>
          <p:cNvPr id="4" name="Picture 3">
            <a:extLst>
              <a:ext uri="{FF2B5EF4-FFF2-40B4-BE49-F238E27FC236}">
                <a16:creationId xmlns="" xmlns:a16="http://schemas.microsoft.com/office/drawing/2014/main" id="{5B050BCE-DFB8-4880-95AC-81A999CA59B3}"/>
              </a:ext>
            </a:extLst>
          </p:cNvPr>
          <p:cNvPicPr>
            <a:picLocks noChangeAspect="1"/>
          </p:cNvPicPr>
          <p:nvPr/>
        </p:nvPicPr>
        <p:blipFill>
          <a:blip r:embed="rId3"/>
          <a:stretch>
            <a:fillRect/>
          </a:stretch>
        </p:blipFill>
        <p:spPr>
          <a:xfrm>
            <a:off x="120519" y="278296"/>
            <a:ext cx="3031511" cy="6473687"/>
          </a:xfrm>
          <a:prstGeom prst="rect">
            <a:avLst/>
          </a:prstGeom>
        </p:spPr>
      </p:pic>
    </p:spTree>
    <p:extLst>
      <p:ext uri="{BB962C8B-B14F-4D97-AF65-F5344CB8AC3E}">
        <p14:creationId xmlns:p14="http://schemas.microsoft.com/office/powerpoint/2010/main" val="3098461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E3CDC-D0CE-4ED8-8645-E8A61B2BA100}"/>
              </a:ext>
            </a:extLst>
          </p:cNvPr>
          <p:cNvSpPr>
            <a:spLocks noGrp="1"/>
          </p:cNvSpPr>
          <p:nvPr>
            <p:ph type="title"/>
          </p:nvPr>
        </p:nvSpPr>
        <p:spPr>
          <a:xfrm>
            <a:off x="185530" y="225289"/>
            <a:ext cx="4837044" cy="6480309"/>
          </a:xfrm>
        </p:spPr>
        <p:txBody>
          <a:bodyPr>
            <a:noAutofit/>
          </a:bodyPr>
          <a:lstStyle/>
          <a:p>
            <a:pPr marL="0" marR="0">
              <a:lnSpc>
                <a:spcPct val="115000"/>
              </a:lnSpc>
              <a:spcBef>
                <a:spcPts val="0"/>
              </a:spcBef>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Using the hardware given to the right, show the addition of two numbers in steps as it would take place. </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 8.625,         B = - 7.125</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Show the steps in detail. Also show the contents of different registers (R1, .. R8) and control bits (C1, .. C9). It is noted that Control bits </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(C1, .. C9) could be either 1 or 0 and you can assign the logic levels for particular operations. </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 must present your answer in a Table, given below. (Increase no of columns and rows as required)</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Rectangle 2">
            <a:extLst>
              <a:ext uri="{FF2B5EF4-FFF2-40B4-BE49-F238E27FC236}">
                <a16:creationId xmlns="" xmlns:a16="http://schemas.microsoft.com/office/drawing/2014/main" id="{300AF07F-4EB5-477E-8B7D-2A091A708146}"/>
              </a:ext>
            </a:extLst>
          </p:cNvPr>
          <p:cNvSpPr>
            <a:spLocks noChangeArrowheads="1"/>
          </p:cNvSpPr>
          <p:nvPr/>
        </p:nvSpPr>
        <p:spPr bwMode="auto">
          <a:xfrm>
            <a:off x="5827792"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a:extLst>
              <a:ext uri="{FF2B5EF4-FFF2-40B4-BE49-F238E27FC236}">
                <a16:creationId xmlns="" xmlns:a16="http://schemas.microsoft.com/office/drawing/2014/main" id="{A1C66A6F-57B3-4639-9DB3-4D4B88AD89B0}"/>
              </a:ext>
            </a:extLst>
          </p:cNvPr>
          <p:cNvGraphicFramePr>
            <a:graphicFrameLocks noChangeAspect="1"/>
          </p:cNvGraphicFramePr>
          <p:nvPr/>
        </p:nvGraphicFramePr>
        <p:xfrm>
          <a:off x="5193858" y="348560"/>
          <a:ext cx="6607617" cy="6144312"/>
        </p:xfrm>
        <a:graphic>
          <a:graphicData uri="http://schemas.openxmlformats.org/presentationml/2006/ole">
            <mc:AlternateContent xmlns:mc="http://schemas.openxmlformats.org/markup-compatibility/2006">
              <mc:Choice xmlns:v="urn:schemas-microsoft-com:vml" Requires="v">
                <p:oleObj spid="_x0000_s1028" name="Bitmap Image" r:id="rId3" imgW="4753639" imgH="4420217" progId="Paint.Picture">
                  <p:embed/>
                </p:oleObj>
              </mc:Choice>
              <mc:Fallback>
                <p:oleObj name="Bitmap Image" r:id="rId3" imgW="4753639" imgH="442021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858" y="348560"/>
                        <a:ext cx="6607617" cy="6144312"/>
                      </a:xfrm>
                      <a:prstGeom prst="rect">
                        <a:avLst/>
                      </a:prstGeom>
                      <a:noFill/>
                    </p:spPr>
                  </p:pic>
                </p:oleObj>
              </mc:Fallback>
            </mc:AlternateContent>
          </a:graphicData>
        </a:graphic>
      </p:graphicFrame>
    </p:spTree>
    <p:extLst>
      <p:ext uri="{BB962C8B-B14F-4D97-AF65-F5344CB8AC3E}">
        <p14:creationId xmlns:p14="http://schemas.microsoft.com/office/powerpoint/2010/main" val="12501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37D7E3D-BCC8-4CF1-8A78-0B53412F777A}"/>
              </a:ext>
            </a:extLst>
          </p:cNvPr>
          <p:cNvPicPr>
            <a:picLocks noChangeAspect="1"/>
          </p:cNvPicPr>
          <p:nvPr/>
        </p:nvPicPr>
        <p:blipFill>
          <a:blip r:embed="rId2"/>
          <a:stretch>
            <a:fillRect/>
          </a:stretch>
        </p:blipFill>
        <p:spPr>
          <a:xfrm>
            <a:off x="2372531" y="186874"/>
            <a:ext cx="7948835" cy="3339759"/>
          </a:xfrm>
          <a:prstGeom prst="rect">
            <a:avLst/>
          </a:prstGeom>
        </p:spPr>
      </p:pic>
      <p:pic>
        <p:nvPicPr>
          <p:cNvPr id="7" name="Picture 6">
            <a:extLst>
              <a:ext uri="{FF2B5EF4-FFF2-40B4-BE49-F238E27FC236}">
                <a16:creationId xmlns="" xmlns:a16="http://schemas.microsoft.com/office/drawing/2014/main" id="{415D2655-9ADE-41CD-89D5-A25DA7AA5AEB}"/>
              </a:ext>
            </a:extLst>
          </p:cNvPr>
          <p:cNvPicPr>
            <a:picLocks noChangeAspect="1"/>
          </p:cNvPicPr>
          <p:nvPr/>
        </p:nvPicPr>
        <p:blipFill>
          <a:blip r:embed="rId3"/>
          <a:stretch>
            <a:fillRect/>
          </a:stretch>
        </p:blipFill>
        <p:spPr>
          <a:xfrm>
            <a:off x="2372532" y="3617023"/>
            <a:ext cx="7948835" cy="2691012"/>
          </a:xfrm>
          <a:prstGeom prst="rect">
            <a:avLst/>
          </a:prstGeom>
        </p:spPr>
      </p:pic>
    </p:spTree>
    <p:extLst>
      <p:ext uri="{BB962C8B-B14F-4D97-AF65-F5344CB8AC3E}">
        <p14:creationId xmlns:p14="http://schemas.microsoft.com/office/powerpoint/2010/main" val="155005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D07E276-5D4D-446B-91C9-3874F56781AE}"/>
              </a:ext>
            </a:extLst>
          </p:cNvPr>
          <p:cNvPicPr>
            <a:picLocks noChangeAspect="1"/>
          </p:cNvPicPr>
          <p:nvPr/>
        </p:nvPicPr>
        <p:blipFill>
          <a:blip r:embed="rId2"/>
          <a:stretch>
            <a:fillRect/>
          </a:stretch>
        </p:blipFill>
        <p:spPr>
          <a:xfrm>
            <a:off x="3877219" y="2748460"/>
            <a:ext cx="8206570" cy="4085047"/>
          </a:xfrm>
          <a:prstGeom prst="rect">
            <a:avLst/>
          </a:prstGeom>
        </p:spPr>
      </p:pic>
      <p:pic>
        <p:nvPicPr>
          <p:cNvPr id="7" name="Picture 6">
            <a:extLst>
              <a:ext uri="{FF2B5EF4-FFF2-40B4-BE49-F238E27FC236}">
                <a16:creationId xmlns="" xmlns:a16="http://schemas.microsoft.com/office/drawing/2014/main" id="{21009101-BCB9-4068-8355-94B57A1940B7}"/>
              </a:ext>
            </a:extLst>
          </p:cNvPr>
          <p:cNvPicPr>
            <a:picLocks noChangeAspect="1"/>
          </p:cNvPicPr>
          <p:nvPr/>
        </p:nvPicPr>
        <p:blipFill>
          <a:blip r:embed="rId3"/>
          <a:stretch>
            <a:fillRect/>
          </a:stretch>
        </p:blipFill>
        <p:spPr>
          <a:xfrm>
            <a:off x="108211" y="0"/>
            <a:ext cx="6541506" cy="2748460"/>
          </a:xfrm>
          <a:prstGeom prst="rect">
            <a:avLst/>
          </a:prstGeom>
        </p:spPr>
      </p:pic>
    </p:spTree>
    <p:extLst>
      <p:ext uri="{BB962C8B-B14F-4D97-AF65-F5344CB8AC3E}">
        <p14:creationId xmlns:p14="http://schemas.microsoft.com/office/powerpoint/2010/main" val="363184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58CE2E5-EB38-4A6A-9359-DCA5B405A9C2}"/>
              </a:ext>
            </a:extLst>
          </p:cNvPr>
          <p:cNvPicPr>
            <a:picLocks noChangeAspect="1"/>
          </p:cNvPicPr>
          <p:nvPr/>
        </p:nvPicPr>
        <p:blipFill>
          <a:blip r:embed="rId2"/>
          <a:stretch>
            <a:fillRect/>
          </a:stretch>
        </p:blipFill>
        <p:spPr>
          <a:xfrm>
            <a:off x="0" y="77486"/>
            <a:ext cx="5223847" cy="2236730"/>
          </a:xfrm>
          <a:prstGeom prst="rect">
            <a:avLst/>
          </a:prstGeom>
        </p:spPr>
      </p:pic>
      <p:pic>
        <p:nvPicPr>
          <p:cNvPr id="7" name="Picture 6">
            <a:extLst>
              <a:ext uri="{FF2B5EF4-FFF2-40B4-BE49-F238E27FC236}">
                <a16:creationId xmlns="" xmlns:a16="http://schemas.microsoft.com/office/drawing/2014/main" id="{2B0775D4-6C77-45E7-8DA6-AA2C95DA17C8}"/>
              </a:ext>
            </a:extLst>
          </p:cNvPr>
          <p:cNvPicPr>
            <a:picLocks noChangeAspect="1"/>
          </p:cNvPicPr>
          <p:nvPr/>
        </p:nvPicPr>
        <p:blipFill>
          <a:blip r:embed="rId3"/>
          <a:stretch>
            <a:fillRect/>
          </a:stretch>
        </p:blipFill>
        <p:spPr>
          <a:xfrm>
            <a:off x="232013" y="4480459"/>
            <a:ext cx="6049517" cy="2236730"/>
          </a:xfrm>
          <a:prstGeom prst="rect">
            <a:avLst/>
          </a:prstGeom>
        </p:spPr>
      </p:pic>
      <p:pic>
        <p:nvPicPr>
          <p:cNvPr id="9" name="Picture 8">
            <a:extLst>
              <a:ext uri="{FF2B5EF4-FFF2-40B4-BE49-F238E27FC236}">
                <a16:creationId xmlns="" xmlns:a16="http://schemas.microsoft.com/office/drawing/2014/main" id="{74E27FA4-602B-4248-B9D9-FB243C8ECE89}"/>
              </a:ext>
            </a:extLst>
          </p:cNvPr>
          <p:cNvPicPr>
            <a:picLocks noChangeAspect="1"/>
          </p:cNvPicPr>
          <p:nvPr/>
        </p:nvPicPr>
        <p:blipFill>
          <a:blip r:embed="rId4"/>
          <a:stretch>
            <a:fillRect/>
          </a:stretch>
        </p:blipFill>
        <p:spPr>
          <a:xfrm>
            <a:off x="5223847" y="1050613"/>
            <a:ext cx="6833984" cy="3378338"/>
          </a:xfrm>
          <a:prstGeom prst="rect">
            <a:avLst/>
          </a:prstGeom>
        </p:spPr>
      </p:pic>
    </p:spTree>
    <p:extLst>
      <p:ext uri="{BB962C8B-B14F-4D97-AF65-F5344CB8AC3E}">
        <p14:creationId xmlns:p14="http://schemas.microsoft.com/office/powerpoint/2010/main" val="3072901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8533" y="768524"/>
            <a:ext cx="9144000" cy="574852"/>
          </a:xfrm>
        </p:spPr>
        <p:txBody>
          <a:bodyPr>
            <a:normAutofit lnSpcReduction="10000"/>
          </a:bodyPr>
          <a:lstStyle/>
          <a:p>
            <a:r>
              <a:rPr lang="en-US" sz="3600" dirty="0" smtClean="0"/>
              <a:t>Example: FLOATING POINT ADDITION</a:t>
            </a:r>
            <a:endParaRPr lang="en-US" sz="3600" dirty="0"/>
          </a:p>
        </p:txBody>
      </p:sp>
      <p:pic>
        <p:nvPicPr>
          <p:cNvPr id="4" name="Picture 3"/>
          <p:cNvPicPr>
            <a:picLocks noChangeAspect="1"/>
          </p:cNvPicPr>
          <p:nvPr/>
        </p:nvPicPr>
        <p:blipFill>
          <a:blip r:embed="rId2"/>
          <a:stretch>
            <a:fillRect/>
          </a:stretch>
        </p:blipFill>
        <p:spPr>
          <a:xfrm>
            <a:off x="3711941" y="1614310"/>
            <a:ext cx="4861484" cy="1320801"/>
          </a:xfrm>
          <a:prstGeom prst="rect">
            <a:avLst/>
          </a:prstGeom>
        </p:spPr>
      </p:pic>
      <p:pic>
        <p:nvPicPr>
          <p:cNvPr id="5" name="Picture 4"/>
          <p:cNvPicPr>
            <a:picLocks noChangeAspect="1"/>
          </p:cNvPicPr>
          <p:nvPr/>
        </p:nvPicPr>
        <p:blipFill>
          <a:blip r:embed="rId3"/>
          <a:stretch>
            <a:fillRect/>
          </a:stretch>
        </p:blipFill>
        <p:spPr>
          <a:xfrm>
            <a:off x="2753607" y="3352799"/>
            <a:ext cx="8981956" cy="2381955"/>
          </a:xfrm>
          <a:prstGeom prst="rect">
            <a:avLst/>
          </a:prstGeom>
        </p:spPr>
      </p:pic>
    </p:spTree>
    <p:extLst>
      <p:ext uri="{BB962C8B-B14F-4D97-AF65-F5344CB8AC3E}">
        <p14:creationId xmlns:p14="http://schemas.microsoft.com/office/powerpoint/2010/main" val="2083436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64444" y="101600"/>
            <a:ext cx="10651813" cy="6620933"/>
          </a:xfrm>
          <a:prstGeom prst="rect">
            <a:avLst/>
          </a:prstGeom>
        </p:spPr>
      </p:pic>
    </p:spTree>
    <p:extLst>
      <p:ext uri="{BB962C8B-B14F-4D97-AF65-F5344CB8AC3E}">
        <p14:creationId xmlns:p14="http://schemas.microsoft.com/office/powerpoint/2010/main" val="352639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6798" y="567972"/>
            <a:ext cx="7094209" cy="3947584"/>
          </a:xfrm>
          <a:prstGeom prst="rect">
            <a:avLst/>
          </a:prstGeom>
        </p:spPr>
      </p:pic>
      <p:pic>
        <p:nvPicPr>
          <p:cNvPr id="5" name="Picture 4"/>
          <p:cNvPicPr>
            <a:picLocks noChangeAspect="1"/>
          </p:cNvPicPr>
          <p:nvPr/>
        </p:nvPicPr>
        <p:blipFill>
          <a:blip r:embed="rId3"/>
          <a:stretch>
            <a:fillRect/>
          </a:stretch>
        </p:blipFill>
        <p:spPr>
          <a:xfrm>
            <a:off x="297391" y="0"/>
            <a:ext cx="5017743" cy="6224940"/>
          </a:xfrm>
          <a:prstGeom prst="rect">
            <a:avLst/>
          </a:prstGeom>
        </p:spPr>
      </p:pic>
    </p:spTree>
    <p:extLst>
      <p:ext uri="{BB962C8B-B14F-4D97-AF65-F5344CB8AC3E}">
        <p14:creationId xmlns:p14="http://schemas.microsoft.com/office/powerpoint/2010/main" val="282567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50131" y="0"/>
            <a:ext cx="8784076" cy="6858000"/>
          </a:xfrm>
          <a:prstGeom prst="rect">
            <a:avLst/>
          </a:prstGeom>
        </p:spPr>
      </p:pic>
    </p:spTree>
    <p:extLst>
      <p:ext uri="{BB962C8B-B14F-4D97-AF65-F5344CB8AC3E}">
        <p14:creationId xmlns:p14="http://schemas.microsoft.com/office/powerpoint/2010/main" val="138864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5020" y="274107"/>
            <a:ext cx="7664802" cy="6559965"/>
          </a:xfrm>
          <a:prstGeom prst="rect">
            <a:avLst/>
          </a:prstGeom>
        </p:spPr>
      </p:pic>
    </p:spTree>
    <p:extLst>
      <p:ext uri="{BB962C8B-B14F-4D97-AF65-F5344CB8AC3E}">
        <p14:creationId xmlns:p14="http://schemas.microsoft.com/office/powerpoint/2010/main" val="2786968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4244" y="107244"/>
            <a:ext cx="8756719" cy="6620934"/>
          </a:xfrm>
          <a:prstGeom prst="rect">
            <a:avLst/>
          </a:prstGeom>
        </p:spPr>
      </p:pic>
    </p:spTree>
    <p:extLst>
      <p:ext uri="{BB962C8B-B14F-4D97-AF65-F5344CB8AC3E}">
        <p14:creationId xmlns:p14="http://schemas.microsoft.com/office/powerpoint/2010/main" val="143890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2615" y="338666"/>
            <a:ext cx="5659355" cy="3060171"/>
          </a:xfrm>
          <a:prstGeom prst="rect">
            <a:avLst/>
          </a:prstGeom>
        </p:spPr>
      </p:pic>
      <p:pic>
        <p:nvPicPr>
          <p:cNvPr id="5" name="Picture 4"/>
          <p:cNvPicPr>
            <a:picLocks noChangeAspect="1"/>
          </p:cNvPicPr>
          <p:nvPr/>
        </p:nvPicPr>
        <p:blipFill>
          <a:blip r:embed="rId3"/>
          <a:stretch>
            <a:fillRect/>
          </a:stretch>
        </p:blipFill>
        <p:spPr>
          <a:xfrm>
            <a:off x="207433" y="3510844"/>
            <a:ext cx="6837615" cy="3347156"/>
          </a:xfrm>
          <a:prstGeom prst="rect">
            <a:avLst/>
          </a:prstGeom>
        </p:spPr>
      </p:pic>
      <p:pic>
        <p:nvPicPr>
          <p:cNvPr id="2" name="Picture 1"/>
          <p:cNvPicPr>
            <a:picLocks noChangeAspect="1"/>
          </p:cNvPicPr>
          <p:nvPr/>
        </p:nvPicPr>
        <p:blipFill>
          <a:blip r:embed="rId4"/>
          <a:stretch>
            <a:fillRect/>
          </a:stretch>
        </p:blipFill>
        <p:spPr>
          <a:xfrm>
            <a:off x="6162592" y="-1"/>
            <a:ext cx="5751879" cy="3398838"/>
          </a:xfrm>
          <a:prstGeom prst="rect">
            <a:avLst/>
          </a:prstGeom>
        </p:spPr>
      </p:pic>
    </p:spTree>
    <p:extLst>
      <p:ext uri="{BB962C8B-B14F-4D97-AF65-F5344CB8AC3E}">
        <p14:creationId xmlns:p14="http://schemas.microsoft.com/office/powerpoint/2010/main" val="405461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7698B88-BA73-4120-9C54-0E0B5D2DA23E}"/>
              </a:ext>
            </a:extLst>
          </p:cNvPr>
          <p:cNvPicPr>
            <a:picLocks noChangeAspect="1"/>
          </p:cNvPicPr>
          <p:nvPr/>
        </p:nvPicPr>
        <p:blipFill>
          <a:blip r:embed="rId2"/>
          <a:stretch>
            <a:fillRect/>
          </a:stretch>
        </p:blipFill>
        <p:spPr>
          <a:xfrm>
            <a:off x="141971" y="123896"/>
            <a:ext cx="4718244" cy="2950608"/>
          </a:xfrm>
          <a:prstGeom prst="rect">
            <a:avLst/>
          </a:prstGeom>
        </p:spPr>
      </p:pic>
      <p:pic>
        <p:nvPicPr>
          <p:cNvPr id="9" name="Picture 8">
            <a:extLst>
              <a:ext uri="{FF2B5EF4-FFF2-40B4-BE49-F238E27FC236}">
                <a16:creationId xmlns:a16="http://schemas.microsoft.com/office/drawing/2014/main" xmlns="" id="{65BB33B8-48A8-48B9-B143-E7060DD6CD3A}"/>
              </a:ext>
            </a:extLst>
          </p:cNvPr>
          <p:cNvPicPr>
            <a:picLocks noChangeAspect="1"/>
          </p:cNvPicPr>
          <p:nvPr/>
        </p:nvPicPr>
        <p:blipFill>
          <a:blip r:embed="rId3"/>
          <a:stretch>
            <a:fillRect/>
          </a:stretch>
        </p:blipFill>
        <p:spPr>
          <a:xfrm>
            <a:off x="593780" y="3179206"/>
            <a:ext cx="3749356" cy="3458457"/>
          </a:xfrm>
          <a:prstGeom prst="rect">
            <a:avLst/>
          </a:prstGeom>
        </p:spPr>
      </p:pic>
      <p:pic>
        <p:nvPicPr>
          <p:cNvPr id="13" name="Picture 12">
            <a:extLst>
              <a:ext uri="{FF2B5EF4-FFF2-40B4-BE49-F238E27FC236}">
                <a16:creationId xmlns:a16="http://schemas.microsoft.com/office/drawing/2014/main" xmlns="" id="{1AF9B3DE-8D2D-44ED-8A3A-27E0BFE96636}"/>
              </a:ext>
            </a:extLst>
          </p:cNvPr>
          <p:cNvPicPr>
            <a:picLocks noChangeAspect="1"/>
          </p:cNvPicPr>
          <p:nvPr/>
        </p:nvPicPr>
        <p:blipFill>
          <a:blip r:embed="rId4"/>
          <a:stretch>
            <a:fillRect/>
          </a:stretch>
        </p:blipFill>
        <p:spPr>
          <a:xfrm>
            <a:off x="5566060" y="123896"/>
            <a:ext cx="5690751" cy="4572282"/>
          </a:xfrm>
          <a:prstGeom prst="rect">
            <a:avLst/>
          </a:prstGeom>
        </p:spPr>
      </p:pic>
      <p:pic>
        <p:nvPicPr>
          <p:cNvPr id="5" name="Picture 4">
            <a:extLst>
              <a:ext uri="{FF2B5EF4-FFF2-40B4-BE49-F238E27FC236}">
                <a16:creationId xmlns:a16="http://schemas.microsoft.com/office/drawing/2014/main" xmlns="" id="{ECEA051D-D05F-4018-BCA7-479D52F8070B}"/>
              </a:ext>
            </a:extLst>
          </p:cNvPr>
          <p:cNvPicPr>
            <a:picLocks noChangeAspect="1"/>
          </p:cNvPicPr>
          <p:nvPr/>
        </p:nvPicPr>
        <p:blipFill>
          <a:blip r:embed="rId5"/>
          <a:stretch>
            <a:fillRect/>
          </a:stretch>
        </p:blipFill>
        <p:spPr>
          <a:xfrm>
            <a:off x="9288489" y="3875372"/>
            <a:ext cx="2468905" cy="2638114"/>
          </a:xfrm>
          <a:prstGeom prst="rect">
            <a:avLst/>
          </a:prstGeom>
        </p:spPr>
      </p:pic>
    </p:spTree>
    <p:extLst>
      <p:ext uri="{BB962C8B-B14F-4D97-AF65-F5344CB8AC3E}">
        <p14:creationId xmlns:p14="http://schemas.microsoft.com/office/powerpoint/2010/main" val="319349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7698B88-BA73-4120-9C54-0E0B5D2DA23E}"/>
              </a:ext>
            </a:extLst>
          </p:cNvPr>
          <p:cNvPicPr>
            <a:picLocks noChangeAspect="1"/>
          </p:cNvPicPr>
          <p:nvPr/>
        </p:nvPicPr>
        <p:blipFill>
          <a:blip r:embed="rId2"/>
          <a:stretch>
            <a:fillRect/>
          </a:stretch>
        </p:blipFill>
        <p:spPr>
          <a:xfrm>
            <a:off x="141971" y="123896"/>
            <a:ext cx="4718244" cy="2950608"/>
          </a:xfrm>
          <a:prstGeom prst="rect">
            <a:avLst/>
          </a:prstGeom>
        </p:spPr>
      </p:pic>
      <p:pic>
        <p:nvPicPr>
          <p:cNvPr id="8" name="Picture 7">
            <a:extLst>
              <a:ext uri="{FF2B5EF4-FFF2-40B4-BE49-F238E27FC236}">
                <a16:creationId xmlns:a16="http://schemas.microsoft.com/office/drawing/2014/main" xmlns="" id="{ECEA051D-D05F-4018-BCA7-479D52F8070B}"/>
              </a:ext>
            </a:extLst>
          </p:cNvPr>
          <p:cNvPicPr>
            <a:picLocks noChangeAspect="1"/>
          </p:cNvPicPr>
          <p:nvPr/>
        </p:nvPicPr>
        <p:blipFill>
          <a:blip r:embed="rId3"/>
          <a:stretch>
            <a:fillRect/>
          </a:stretch>
        </p:blipFill>
        <p:spPr>
          <a:xfrm>
            <a:off x="742800" y="3100398"/>
            <a:ext cx="3434090" cy="3669449"/>
          </a:xfrm>
          <a:prstGeom prst="rect">
            <a:avLst/>
          </a:prstGeom>
        </p:spPr>
      </p:pic>
      <p:pic>
        <p:nvPicPr>
          <p:cNvPr id="12" name="Picture 11">
            <a:extLst>
              <a:ext uri="{FF2B5EF4-FFF2-40B4-BE49-F238E27FC236}">
                <a16:creationId xmlns:a16="http://schemas.microsoft.com/office/drawing/2014/main" xmlns="" id="{0836BE16-6AC3-482E-8FFC-DF2096F8ACFC}"/>
              </a:ext>
            </a:extLst>
          </p:cNvPr>
          <p:cNvPicPr>
            <a:picLocks noChangeAspect="1"/>
          </p:cNvPicPr>
          <p:nvPr/>
        </p:nvPicPr>
        <p:blipFill>
          <a:blip r:embed="rId4"/>
          <a:stretch>
            <a:fillRect/>
          </a:stretch>
        </p:blipFill>
        <p:spPr>
          <a:xfrm>
            <a:off x="5085993" y="123896"/>
            <a:ext cx="6967486" cy="5701171"/>
          </a:xfrm>
          <a:prstGeom prst="rect">
            <a:avLst/>
          </a:prstGeom>
        </p:spPr>
      </p:pic>
    </p:spTree>
    <p:extLst>
      <p:ext uri="{BB962C8B-B14F-4D97-AF65-F5344CB8AC3E}">
        <p14:creationId xmlns:p14="http://schemas.microsoft.com/office/powerpoint/2010/main" val="209230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222" y="358069"/>
            <a:ext cx="10515600" cy="635353"/>
          </a:xfrm>
        </p:spPr>
        <p:txBody>
          <a:bodyPr/>
          <a:lstStyle/>
          <a:p>
            <a:pPr marL="0" indent="0" algn="ctr">
              <a:buNone/>
            </a:pPr>
            <a:r>
              <a:rPr lang="en-US" dirty="0"/>
              <a:t>MULTIPLICATION OF SIGNED </a:t>
            </a:r>
            <a:r>
              <a:rPr lang="en-US" dirty="0" smtClean="0"/>
              <a:t>and UNSIGNED NUMBERS</a:t>
            </a:r>
            <a:endParaRPr lang="en-US" dirty="0"/>
          </a:p>
        </p:txBody>
      </p:sp>
      <p:pic>
        <p:nvPicPr>
          <p:cNvPr id="5" name="Picture 4"/>
          <p:cNvPicPr>
            <a:picLocks noChangeAspect="1"/>
          </p:cNvPicPr>
          <p:nvPr/>
        </p:nvPicPr>
        <p:blipFill>
          <a:blip r:embed="rId2"/>
          <a:stretch>
            <a:fillRect/>
          </a:stretch>
        </p:blipFill>
        <p:spPr>
          <a:xfrm>
            <a:off x="185737" y="1547812"/>
            <a:ext cx="11820525" cy="3762375"/>
          </a:xfrm>
          <a:prstGeom prst="rect">
            <a:avLst/>
          </a:prstGeom>
        </p:spPr>
      </p:pic>
      <p:sp>
        <p:nvSpPr>
          <p:cNvPr id="6" name="Content Placeholder 2"/>
          <p:cNvSpPr txBox="1">
            <a:spLocks/>
          </p:cNvSpPr>
          <p:nvPr/>
        </p:nvSpPr>
        <p:spPr>
          <a:xfrm>
            <a:off x="513115" y="5418667"/>
            <a:ext cx="10515600" cy="1058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Straightforward multiplication will not </a:t>
            </a:r>
            <a:r>
              <a:rPr lang="en-US" dirty="0" smtClean="0"/>
              <a:t>work</a:t>
            </a:r>
          </a:p>
          <a:p>
            <a:pPr marL="0" indent="0">
              <a:buFont typeface="Arial" panose="020B0604020202020204" pitchFamily="34" charset="0"/>
              <a:buNone/>
            </a:pPr>
            <a:r>
              <a:rPr lang="en-US" dirty="0" smtClean="0"/>
              <a:t>DIFFERENT…..If multiplier is Negative, will method (b) work?</a:t>
            </a:r>
            <a:endParaRPr lang="en-US" dirty="0"/>
          </a:p>
        </p:txBody>
      </p:sp>
    </p:spTree>
    <p:extLst>
      <p:ext uri="{BB962C8B-B14F-4D97-AF65-F5344CB8AC3E}">
        <p14:creationId xmlns:p14="http://schemas.microsoft.com/office/powerpoint/2010/main" val="2324275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931</Words>
  <Application>Microsoft Office PowerPoint</Application>
  <PresentationFormat>Widescreen</PresentationFormat>
  <Paragraphs>131</Paragraphs>
  <Slides>52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Office Theme</vt:lpstr>
      <vt:lpstr>Bitmap Image</vt:lpstr>
      <vt:lpstr>Multiplication, Multipliers and Booth’s algorithm  </vt:lpstr>
      <vt:lpstr>Multiplication: SHIFT/ADD ALGORITHMS</vt:lpstr>
      <vt:lpstr>PowerPoint Presentation</vt:lpstr>
      <vt:lpstr>Multiplication with right shifts is the preferred method… Why?</vt:lpstr>
      <vt:lpstr>PowerPoint Presentation</vt:lpstr>
      <vt:lpstr>PowerPoint Presentation</vt:lpstr>
      <vt:lpstr>PowerPoint Presentation</vt:lpstr>
      <vt:lpstr>PowerPoint Presentation</vt:lpstr>
      <vt:lpstr>PowerPoint Presentation</vt:lpstr>
      <vt:lpstr>Sequential multiplication of 2’s-complement numbers with right-shifts (positive multiplier)</vt:lpstr>
      <vt:lpstr>PowerPoint Presentation</vt:lpstr>
      <vt:lpstr>PowerPoint Presentation</vt:lpstr>
      <vt:lpstr>Multiplication of negative numbers</vt:lpstr>
      <vt:lpstr>2’s-complement sequential hardware multiplier</vt:lpstr>
      <vt:lpstr>PowerPoint Presentation</vt:lpstr>
      <vt:lpstr>PowerPoint Presentation</vt:lpstr>
      <vt:lpstr>Booth’s algorithm</vt:lpstr>
      <vt:lpstr>Booth’s algorithm</vt:lpstr>
      <vt:lpstr>Booth’s Algorithm</vt:lpstr>
      <vt:lpstr>PowerPoint Presentation</vt:lpstr>
      <vt:lpstr>Signed Binary Multiplication</vt:lpstr>
      <vt:lpstr>PowerPoint Presentation</vt:lpstr>
      <vt:lpstr>Division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Using the hardware given to the right, show the addition of two numbers in steps as it would take place.  A = 8.625,         B = - 7.125 Show the steps in detail. Also show the contents of different registers (R1, .. R8) and control bits (C1, .. C9). It is noted that Control bits  (C1, .. C9) could be either 1 or 0 and you can assign the logic levels for particular operations.  You must present your answer in a Table, given below. (Increase no of columns and rows as required)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75</cp:revision>
  <dcterms:created xsi:type="dcterms:W3CDTF">2024-09-28T13:55:17Z</dcterms:created>
  <dcterms:modified xsi:type="dcterms:W3CDTF">2025-04-17T23:57:07Z</dcterms:modified>
</cp:coreProperties>
</file>