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4" r:id="rId4"/>
    <p:sldId id="285" r:id="rId5"/>
    <p:sldId id="277" r:id="rId6"/>
    <p:sldId id="257" r:id="rId7"/>
    <p:sldId id="258" r:id="rId8"/>
    <p:sldId id="259" r:id="rId9"/>
    <p:sldId id="274" r:id="rId10"/>
    <p:sldId id="276" r:id="rId11"/>
    <p:sldId id="260" r:id="rId12"/>
    <p:sldId id="261" r:id="rId13"/>
    <p:sldId id="262" r:id="rId14"/>
    <p:sldId id="281" r:id="rId15"/>
    <p:sldId id="282" r:id="rId16"/>
    <p:sldId id="280" r:id="rId17"/>
    <p:sldId id="263" r:id="rId18"/>
    <p:sldId id="264" r:id="rId19"/>
    <p:sldId id="265" r:id="rId20"/>
    <p:sldId id="266" r:id="rId21"/>
    <p:sldId id="267" r:id="rId22"/>
    <p:sldId id="268" r:id="rId23"/>
    <p:sldId id="269" r:id="rId24"/>
    <p:sldId id="270" r:id="rId25"/>
    <p:sldId id="271" r:id="rId26"/>
    <p:sldId id="272" r:id="rId27"/>
    <p:sldId id="273"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3" d="100"/>
          <a:sy n="113" d="100"/>
        </p:scale>
        <p:origin x="51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6548149-1009-4B3D-B8C5-01E353538C9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790913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48149-1009-4B3D-B8C5-01E353538C9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322661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48149-1009-4B3D-B8C5-01E353538C9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64487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548149-1009-4B3D-B8C5-01E353538C9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8682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548149-1009-4B3D-B8C5-01E353538C9C}"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388015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548149-1009-4B3D-B8C5-01E353538C9C}"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9891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548149-1009-4B3D-B8C5-01E353538C9C}"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3622123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548149-1009-4B3D-B8C5-01E353538C9C}"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437502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548149-1009-4B3D-B8C5-01E353538C9C}"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1262136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48149-1009-4B3D-B8C5-01E353538C9C}"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27383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548149-1009-4B3D-B8C5-01E353538C9C}"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F07FEA-06DC-4A96-90D2-D1236D96429E}" type="slidenum">
              <a:rPr lang="en-US" smtClean="0"/>
              <a:t>‹#›</a:t>
            </a:fld>
            <a:endParaRPr lang="en-US"/>
          </a:p>
        </p:txBody>
      </p:sp>
    </p:spTree>
    <p:extLst>
      <p:ext uri="{BB962C8B-B14F-4D97-AF65-F5344CB8AC3E}">
        <p14:creationId xmlns:p14="http://schemas.microsoft.com/office/powerpoint/2010/main" val="239999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48149-1009-4B3D-B8C5-01E353538C9C}" type="datetimeFigureOut">
              <a:rPr lang="en-US" smtClean="0"/>
              <a:t>4/16/2025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F07FEA-06DC-4A96-90D2-D1236D96429E}" type="slidenum">
              <a:rPr lang="en-US" smtClean="0"/>
              <a:t>‹#›</a:t>
            </a:fld>
            <a:endParaRPr lang="en-US"/>
          </a:p>
        </p:txBody>
      </p:sp>
    </p:spTree>
    <p:extLst>
      <p:ext uri="{BB962C8B-B14F-4D97-AF65-F5344CB8AC3E}">
        <p14:creationId xmlns:p14="http://schemas.microsoft.com/office/powerpoint/2010/main" val="325502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cs.stanford.edu/people/eroberts/courses/soco/projects/risc/about/interview.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RISC Processors</a:t>
            </a:r>
          </a:p>
        </p:txBody>
      </p:sp>
    </p:spTree>
    <p:extLst>
      <p:ext uri="{BB962C8B-B14F-4D97-AF65-F5344CB8AC3E}">
        <p14:creationId xmlns:p14="http://schemas.microsoft.com/office/powerpoint/2010/main" val="360574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4961" y="-38637"/>
            <a:ext cx="8848725" cy="22764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3806966"/>
              </p:ext>
            </p:extLst>
          </p:nvPr>
        </p:nvGraphicFramePr>
        <p:xfrm>
          <a:off x="254961" y="2559810"/>
          <a:ext cx="8848727" cy="3679924"/>
        </p:xfrm>
        <a:graphic>
          <a:graphicData uri="http://schemas.openxmlformats.org/drawingml/2006/table">
            <a:tbl>
              <a:tblPr firstRow="1" bandRow="1">
                <a:tableStyleId>{5C22544A-7EE6-4342-B048-85BDC9FD1C3A}</a:tableStyleId>
              </a:tblPr>
              <a:tblGrid>
                <a:gridCol w="2638745">
                  <a:extLst>
                    <a:ext uri="{9D8B030D-6E8A-4147-A177-3AD203B41FA5}">
                      <a16:colId xmlns:a16="http://schemas.microsoft.com/office/drawing/2014/main" val="20000"/>
                    </a:ext>
                  </a:extLst>
                </a:gridCol>
                <a:gridCol w="697286">
                  <a:extLst>
                    <a:ext uri="{9D8B030D-6E8A-4147-A177-3AD203B41FA5}">
                      <a16:colId xmlns:a16="http://schemas.microsoft.com/office/drawing/2014/main" val="20001"/>
                    </a:ext>
                  </a:extLst>
                </a:gridCol>
                <a:gridCol w="697285">
                  <a:extLst>
                    <a:ext uri="{9D8B030D-6E8A-4147-A177-3AD203B41FA5}">
                      <a16:colId xmlns:a16="http://schemas.microsoft.com/office/drawing/2014/main" val="20002"/>
                    </a:ext>
                  </a:extLst>
                </a:gridCol>
                <a:gridCol w="765646">
                  <a:extLst>
                    <a:ext uri="{9D8B030D-6E8A-4147-A177-3AD203B41FA5}">
                      <a16:colId xmlns:a16="http://schemas.microsoft.com/office/drawing/2014/main" val="20003"/>
                    </a:ext>
                  </a:extLst>
                </a:gridCol>
                <a:gridCol w="806664">
                  <a:extLst>
                    <a:ext uri="{9D8B030D-6E8A-4147-A177-3AD203B41FA5}">
                      <a16:colId xmlns:a16="http://schemas.microsoft.com/office/drawing/2014/main" val="20004"/>
                    </a:ext>
                  </a:extLst>
                </a:gridCol>
                <a:gridCol w="792990">
                  <a:extLst>
                    <a:ext uri="{9D8B030D-6E8A-4147-A177-3AD203B41FA5}">
                      <a16:colId xmlns:a16="http://schemas.microsoft.com/office/drawing/2014/main" val="20005"/>
                    </a:ext>
                  </a:extLst>
                </a:gridCol>
                <a:gridCol w="888697">
                  <a:extLst>
                    <a:ext uri="{9D8B030D-6E8A-4147-A177-3AD203B41FA5}">
                      <a16:colId xmlns:a16="http://schemas.microsoft.com/office/drawing/2014/main" val="20006"/>
                    </a:ext>
                  </a:extLst>
                </a:gridCol>
                <a:gridCol w="765646">
                  <a:extLst>
                    <a:ext uri="{9D8B030D-6E8A-4147-A177-3AD203B41FA5}">
                      <a16:colId xmlns:a16="http://schemas.microsoft.com/office/drawing/2014/main" val="20007"/>
                    </a:ext>
                  </a:extLst>
                </a:gridCol>
                <a:gridCol w="795768">
                  <a:extLst>
                    <a:ext uri="{9D8B030D-6E8A-4147-A177-3AD203B41FA5}">
                      <a16:colId xmlns:a16="http://schemas.microsoft.com/office/drawing/2014/main" val="20008"/>
                    </a:ext>
                  </a:extLst>
                </a:gridCol>
              </a:tblGrid>
              <a:tr h="370769">
                <a:tc>
                  <a:txBody>
                    <a:bodyPr/>
                    <a:lstStyle/>
                    <a:p>
                      <a:r>
                        <a:rPr lang="en-US" sz="1800" dirty="0">
                          <a:solidFill>
                            <a:schemeClr val="tx1"/>
                          </a:solidFill>
                        </a:rPr>
                        <a:t>Instruction</a:t>
                      </a:r>
                      <a:r>
                        <a:rPr lang="en-US" sz="1800" dirty="0">
                          <a:solidFill>
                            <a:srgbClr val="FF0000"/>
                          </a:solidFill>
                        </a:rPr>
                        <a:t>\ clock cycles</a:t>
                      </a:r>
                    </a:p>
                  </a:txBody>
                  <a:tcPr marT="45712" marB="45712"/>
                </a:tc>
                <a:tc>
                  <a:txBody>
                    <a:bodyPr/>
                    <a:lstStyle/>
                    <a:p>
                      <a:r>
                        <a:rPr lang="en-US" sz="2400" dirty="0">
                          <a:solidFill>
                            <a:srgbClr val="FF0000"/>
                          </a:solidFill>
                        </a:rPr>
                        <a:t>1</a:t>
                      </a:r>
                    </a:p>
                  </a:txBody>
                  <a:tcPr marT="45712" marB="45712"/>
                </a:tc>
                <a:tc>
                  <a:txBody>
                    <a:bodyPr/>
                    <a:lstStyle/>
                    <a:p>
                      <a:r>
                        <a:rPr lang="en-US" sz="2400" dirty="0">
                          <a:solidFill>
                            <a:srgbClr val="FF0000"/>
                          </a:solidFill>
                        </a:rPr>
                        <a:t>2</a:t>
                      </a:r>
                    </a:p>
                  </a:txBody>
                  <a:tcPr marT="45712" marB="45712"/>
                </a:tc>
                <a:tc>
                  <a:txBody>
                    <a:bodyPr/>
                    <a:lstStyle/>
                    <a:p>
                      <a:r>
                        <a:rPr lang="en-US" sz="2400" dirty="0">
                          <a:solidFill>
                            <a:srgbClr val="FF0000"/>
                          </a:solidFill>
                        </a:rPr>
                        <a:t>3</a:t>
                      </a:r>
                    </a:p>
                  </a:txBody>
                  <a:tcPr marT="45712" marB="45712"/>
                </a:tc>
                <a:tc>
                  <a:txBody>
                    <a:bodyPr/>
                    <a:lstStyle/>
                    <a:p>
                      <a:r>
                        <a:rPr lang="en-US" sz="2400" dirty="0">
                          <a:solidFill>
                            <a:srgbClr val="FF0000"/>
                          </a:solidFill>
                        </a:rPr>
                        <a:t>4</a:t>
                      </a:r>
                    </a:p>
                  </a:txBody>
                  <a:tcPr marT="45712" marB="45712"/>
                </a:tc>
                <a:tc>
                  <a:txBody>
                    <a:bodyPr/>
                    <a:lstStyle/>
                    <a:p>
                      <a:r>
                        <a:rPr lang="en-US" sz="2400" dirty="0">
                          <a:solidFill>
                            <a:srgbClr val="FF0000"/>
                          </a:solidFill>
                        </a:rPr>
                        <a:t>5</a:t>
                      </a:r>
                    </a:p>
                  </a:txBody>
                  <a:tcPr marT="45712" marB="45712"/>
                </a:tc>
                <a:tc>
                  <a:txBody>
                    <a:bodyPr/>
                    <a:lstStyle/>
                    <a:p>
                      <a:r>
                        <a:rPr lang="en-US" sz="2400" dirty="0">
                          <a:solidFill>
                            <a:srgbClr val="FF0000"/>
                          </a:solidFill>
                        </a:rPr>
                        <a:t>6</a:t>
                      </a:r>
                    </a:p>
                  </a:txBody>
                  <a:tcPr marT="45712" marB="45712"/>
                </a:tc>
                <a:tc>
                  <a:txBody>
                    <a:bodyPr/>
                    <a:lstStyle/>
                    <a:p>
                      <a:r>
                        <a:rPr lang="en-US" sz="2400" dirty="0">
                          <a:solidFill>
                            <a:srgbClr val="FF0000"/>
                          </a:solidFill>
                        </a:rPr>
                        <a:t>7</a:t>
                      </a:r>
                    </a:p>
                  </a:txBody>
                  <a:tcPr marT="45712" marB="45712"/>
                </a:tc>
                <a:tc>
                  <a:txBody>
                    <a:bodyPr/>
                    <a:lstStyle/>
                    <a:p>
                      <a:r>
                        <a:rPr lang="en-US" sz="2400" dirty="0">
                          <a:solidFill>
                            <a:srgbClr val="FF0000"/>
                          </a:solidFill>
                        </a:rPr>
                        <a:t>8</a:t>
                      </a:r>
                    </a:p>
                  </a:txBody>
                  <a:tcPr marT="45712" marB="45712"/>
                </a:tc>
                <a:extLst>
                  <a:ext uri="{0D108BD9-81ED-4DB2-BD59-A6C34878D82A}">
                    <a16:rowId xmlns:a16="http://schemas.microsoft.com/office/drawing/2014/main" val="10000"/>
                  </a:ext>
                </a:extLst>
              </a:tr>
              <a:tr h="3707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Instruction-1</a:t>
                      </a: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r>
                        <a:rPr lang="en-US" sz="2400" dirty="0">
                          <a:solidFill>
                            <a:srgbClr val="FF0000"/>
                          </a:solidFill>
                        </a:rPr>
                        <a:t>EX</a:t>
                      </a:r>
                    </a:p>
                  </a:txBody>
                  <a:tcPr marT="45712" marB="45712">
                    <a:solidFill>
                      <a:schemeClr val="accent1"/>
                    </a:solidFill>
                  </a:tcPr>
                </a:tc>
                <a:tc>
                  <a:txBody>
                    <a:bodyPr/>
                    <a:lstStyle/>
                    <a:p>
                      <a:r>
                        <a:rPr lang="en-US" sz="2400" dirty="0">
                          <a:solidFill>
                            <a:srgbClr val="FF0000"/>
                          </a:solidFill>
                        </a:rPr>
                        <a:t>MA</a:t>
                      </a:r>
                    </a:p>
                  </a:txBody>
                  <a:tcPr marT="45712" marB="45712">
                    <a:solidFill>
                      <a:schemeClr val="accent1"/>
                    </a:solidFill>
                  </a:tcPr>
                </a:tc>
                <a:tc>
                  <a:txBody>
                    <a:bodyPr/>
                    <a:lstStyle/>
                    <a:p>
                      <a:r>
                        <a:rPr lang="en-US" sz="2400" dirty="0">
                          <a:solidFill>
                            <a:srgbClr val="FF0000"/>
                          </a:solidFill>
                        </a:rPr>
                        <a:t>WB</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1"/>
                  </a:ext>
                </a:extLst>
              </a:tr>
              <a:tr h="479636">
                <a:tc>
                  <a:txBody>
                    <a:bodyPr/>
                    <a:lstStyle/>
                    <a:p>
                      <a:r>
                        <a:rPr lang="en-US" sz="2400" dirty="0">
                          <a:solidFill>
                            <a:schemeClr val="tx1"/>
                          </a:solidFill>
                        </a:rPr>
                        <a:t>Instruction-2</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r>
                        <a:rPr lang="en-US" sz="2400" dirty="0">
                          <a:solidFill>
                            <a:srgbClr val="FF0000"/>
                          </a:solidFill>
                        </a:rPr>
                        <a:t>EX</a:t>
                      </a:r>
                    </a:p>
                  </a:txBody>
                  <a:tcPr marT="45712" marB="45712">
                    <a:solidFill>
                      <a:schemeClr val="accent1"/>
                    </a:solidFill>
                  </a:tcPr>
                </a:tc>
                <a:tc>
                  <a:txBody>
                    <a:bodyPr/>
                    <a:lstStyle/>
                    <a:p>
                      <a:r>
                        <a:rPr lang="en-US" sz="2400" dirty="0">
                          <a:solidFill>
                            <a:srgbClr val="FF0000"/>
                          </a:solidFill>
                        </a:rPr>
                        <a:t>MA</a:t>
                      </a:r>
                    </a:p>
                  </a:txBody>
                  <a:tcPr marT="45712" marB="45712">
                    <a:solidFill>
                      <a:schemeClr val="accent1"/>
                    </a:solidFill>
                  </a:tcPr>
                </a:tc>
                <a:tc>
                  <a:txBody>
                    <a:bodyPr/>
                    <a:lstStyle/>
                    <a:p>
                      <a:r>
                        <a:rPr lang="en-US" sz="2400" dirty="0">
                          <a:solidFill>
                            <a:srgbClr val="FF0000"/>
                          </a:solidFill>
                        </a:rPr>
                        <a:t>WB</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2"/>
                  </a:ext>
                </a:extLst>
              </a:tr>
              <a:tr h="370769">
                <a:tc>
                  <a:txBody>
                    <a:bodyPr/>
                    <a:lstStyle/>
                    <a:p>
                      <a:r>
                        <a:rPr lang="en-US" sz="2400" dirty="0">
                          <a:solidFill>
                            <a:schemeClr val="tx1"/>
                          </a:solidFill>
                        </a:rPr>
                        <a:t>Instruction-3</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r>
                        <a:rPr lang="en-US" sz="2400" dirty="0">
                          <a:solidFill>
                            <a:srgbClr val="FF0000"/>
                          </a:solidFill>
                        </a:rPr>
                        <a:t>EX</a:t>
                      </a:r>
                    </a:p>
                  </a:txBody>
                  <a:tcPr marT="45712" marB="45712">
                    <a:solidFill>
                      <a:schemeClr val="accent1"/>
                    </a:solidFill>
                  </a:tcPr>
                </a:tc>
                <a:tc>
                  <a:txBody>
                    <a:bodyPr/>
                    <a:lstStyle/>
                    <a:p>
                      <a:r>
                        <a:rPr lang="en-US" sz="2400" dirty="0">
                          <a:solidFill>
                            <a:srgbClr val="FF0000"/>
                          </a:solidFill>
                        </a:rPr>
                        <a:t>MA</a:t>
                      </a:r>
                    </a:p>
                  </a:txBody>
                  <a:tcPr marT="45712" marB="45712">
                    <a:solidFill>
                      <a:schemeClr val="accent1"/>
                    </a:solidFill>
                  </a:tcPr>
                </a:tc>
                <a:tc>
                  <a:txBody>
                    <a:bodyPr/>
                    <a:lstStyle/>
                    <a:p>
                      <a:r>
                        <a:rPr lang="en-US" sz="2400" dirty="0">
                          <a:solidFill>
                            <a:srgbClr val="FF0000"/>
                          </a:solidFill>
                        </a:rPr>
                        <a:t>WB</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3"/>
                  </a:ext>
                </a:extLst>
              </a:tr>
              <a:tr h="370769">
                <a:tc>
                  <a:txBody>
                    <a:bodyPr/>
                    <a:lstStyle/>
                    <a:p>
                      <a:r>
                        <a:rPr lang="en-US" sz="2400" dirty="0">
                          <a:solidFill>
                            <a:schemeClr val="tx1"/>
                          </a:solidFill>
                        </a:rPr>
                        <a:t>Instruction-4</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r>
                        <a:rPr lang="en-US" sz="2400" dirty="0">
                          <a:solidFill>
                            <a:srgbClr val="FF0000"/>
                          </a:solidFill>
                        </a:rPr>
                        <a:t>EX</a:t>
                      </a:r>
                    </a:p>
                  </a:txBody>
                  <a:tcPr marT="45712" marB="45712">
                    <a:solidFill>
                      <a:schemeClr val="accent1"/>
                    </a:solidFill>
                  </a:tcPr>
                </a:tc>
                <a:tc>
                  <a:txBody>
                    <a:bodyPr/>
                    <a:lstStyle/>
                    <a:p>
                      <a:r>
                        <a:rPr lang="en-US" sz="2400" dirty="0">
                          <a:solidFill>
                            <a:srgbClr val="FF0000"/>
                          </a:solidFill>
                        </a:rPr>
                        <a:t>MA</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4"/>
                  </a:ext>
                </a:extLst>
              </a:tr>
              <a:tr h="370769">
                <a:tc>
                  <a:txBody>
                    <a:bodyPr/>
                    <a:lstStyle/>
                    <a:p>
                      <a:r>
                        <a:rPr lang="en-US" sz="2400" dirty="0">
                          <a:solidFill>
                            <a:schemeClr val="tx1"/>
                          </a:solidFill>
                        </a:rPr>
                        <a:t>Instruction-5</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r>
                        <a:rPr lang="en-US" sz="2400" dirty="0">
                          <a:solidFill>
                            <a:srgbClr val="FF0000"/>
                          </a:solidFill>
                        </a:rPr>
                        <a:t>EX</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5"/>
                  </a:ext>
                </a:extLst>
              </a:tr>
              <a:tr h="370769">
                <a:tc>
                  <a:txBody>
                    <a:bodyPr/>
                    <a:lstStyle/>
                    <a:p>
                      <a:r>
                        <a:rPr lang="en-US" sz="2400" dirty="0">
                          <a:solidFill>
                            <a:schemeClr val="tx1"/>
                          </a:solidFill>
                        </a:rPr>
                        <a:t>Instruction-6</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r>
                        <a:rPr lang="en-US" sz="2400" dirty="0">
                          <a:solidFill>
                            <a:srgbClr val="FF0000"/>
                          </a:solidFill>
                        </a:rPr>
                        <a:t>ID</a:t>
                      </a:r>
                    </a:p>
                  </a:txBody>
                  <a:tcPr marT="45712" marB="45712">
                    <a:solidFill>
                      <a:schemeClr val="accent1"/>
                    </a:solidFill>
                  </a:tcPr>
                </a:tc>
                <a:tc>
                  <a:txBody>
                    <a:bodyPr/>
                    <a:lstStyle/>
                    <a:p>
                      <a:endParaRPr lang="en-US" sz="2400">
                        <a:solidFill>
                          <a:srgbClr val="FF0000"/>
                        </a:solidFill>
                      </a:endParaRPr>
                    </a:p>
                  </a:txBody>
                  <a:tcPr marT="45712" marB="45712">
                    <a:solidFill>
                      <a:schemeClr val="accent1"/>
                    </a:solidFill>
                  </a:tcPr>
                </a:tc>
                <a:extLst>
                  <a:ext uri="{0D108BD9-81ED-4DB2-BD59-A6C34878D82A}">
                    <a16:rowId xmlns:a16="http://schemas.microsoft.com/office/drawing/2014/main" val="10006"/>
                  </a:ext>
                </a:extLst>
              </a:tr>
              <a:tr h="370769">
                <a:tc>
                  <a:txBody>
                    <a:bodyPr/>
                    <a:lstStyle/>
                    <a:p>
                      <a:r>
                        <a:rPr lang="en-US" sz="2400" dirty="0">
                          <a:solidFill>
                            <a:schemeClr val="tx1"/>
                          </a:solidFill>
                        </a:rPr>
                        <a:t>Instruction-7</a:t>
                      </a: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tc>
                  <a:txBody>
                    <a:bodyPr/>
                    <a:lstStyle/>
                    <a:p>
                      <a:r>
                        <a:rPr lang="en-US" sz="2400" dirty="0">
                          <a:solidFill>
                            <a:srgbClr val="FF0000"/>
                          </a:solidFill>
                        </a:rPr>
                        <a:t>IF</a:t>
                      </a:r>
                    </a:p>
                  </a:txBody>
                  <a:tcPr marT="45712" marB="45712">
                    <a:solidFill>
                      <a:schemeClr val="accent1"/>
                    </a:solidFill>
                  </a:tcPr>
                </a:tc>
                <a:tc>
                  <a:txBody>
                    <a:bodyPr/>
                    <a:lstStyle/>
                    <a:p>
                      <a:endParaRPr lang="en-US" sz="2400" dirty="0">
                        <a:solidFill>
                          <a:srgbClr val="FF0000"/>
                        </a:solidFill>
                      </a:endParaRPr>
                    </a:p>
                  </a:txBody>
                  <a:tcPr marT="45712" marB="45712">
                    <a:solidFill>
                      <a:schemeClr val="accent1"/>
                    </a:solidFill>
                  </a:tcPr>
                </a:tc>
                <a:extLst>
                  <a:ext uri="{0D108BD9-81ED-4DB2-BD59-A6C34878D82A}">
                    <a16:rowId xmlns:a16="http://schemas.microsoft.com/office/drawing/2014/main" val="10007"/>
                  </a:ext>
                </a:extLst>
              </a:tr>
            </a:tbl>
          </a:graphicData>
        </a:graphic>
      </p:graphicFrame>
      <p:sp>
        <p:nvSpPr>
          <p:cNvPr id="6" name="Content Placeholder 2"/>
          <p:cNvSpPr>
            <a:spLocks noGrp="1"/>
          </p:cNvSpPr>
          <p:nvPr>
            <p:ph idx="1"/>
          </p:nvPr>
        </p:nvSpPr>
        <p:spPr>
          <a:xfrm>
            <a:off x="9243812" y="2572599"/>
            <a:ext cx="2819399" cy="1213789"/>
          </a:xfrm>
        </p:spPr>
        <p:txBody>
          <a:bodyPr/>
          <a:lstStyle/>
          <a:p>
            <a:r>
              <a:rPr lang="en-US" dirty="0"/>
              <a:t>Single cycle implementation</a:t>
            </a:r>
          </a:p>
        </p:txBody>
      </p:sp>
    </p:spTree>
    <p:extLst>
      <p:ext uri="{BB962C8B-B14F-4D97-AF65-F5344CB8AC3E}">
        <p14:creationId xmlns:p14="http://schemas.microsoft.com/office/powerpoint/2010/main" val="105684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71584"/>
            <a:ext cx="10515600" cy="587912"/>
          </a:xfrm>
        </p:spPr>
        <p:txBody>
          <a:bodyPr>
            <a:normAutofit fontScale="90000"/>
          </a:bodyPr>
          <a:lstStyle/>
          <a:p>
            <a:r>
              <a:rPr lang="en-US" b="1" dirty="0"/>
              <a:t>Instruction Set</a:t>
            </a:r>
            <a:endParaRPr lang="en-US" dirty="0"/>
          </a:p>
        </p:txBody>
      </p:sp>
      <p:sp>
        <p:nvSpPr>
          <p:cNvPr id="3" name="Content Placeholder 2"/>
          <p:cNvSpPr>
            <a:spLocks noGrp="1"/>
          </p:cNvSpPr>
          <p:nvPr>
            <p:ph idx="1"/>
          </p:nvPr>
        </p:nvSpPr>
        <p:spPr>
          <a:xfrm>
            <a:off x="218941" y="825008"/>
            <a:ext cx="11784168" cy="1622738"/>
          </a:xfrm>
        </p:spPr>
        <p:txBody>
          <a:bodyPr>
            <a:normAutofit fontScale="92500" lnSpcReduction="10000"/>
          </a:bodyPr>
          <a:lstStyle/>
          <a:p>
            <a:r>
              <a:rPr lang="en-US" dirty="0">
                <a:highlight>
                  <a:srgbClr val="FFFF00"/>
                </a:highlight>
              </a:rPr>
              <a:t>The MIPS instruction set consists of about </a:t>
            </a:r>
            <a:r>
              <a:rPr lang="en-US" b="1" dirty="0">
                <a:solidFill>
                  <a:srgbClr val="FF0000"/>
                </a:solidFill>
                <a:highlight>
                  <a:srgbClr val="FFFF00"/>
                </a:highlight>
              </a:rPr>
              <a:t>111 total instructions</a:t>
            </a:r>
            <a:r>
              <a:rPr lang="en-US" dirty="0">
                <a:highlight>
                  <a:srgbClr val="FFFF00"/>
                </a:highlight>
              </a:rPr>
              <a:t>, each represented in 32 bits. An example of a MIPS instruction is below:</a:t>
            </a:r>
          </a:p>
          <a:p>
            <a:pPr marL="0" indent="0">
              <a:buNone/>
            </a:pPr>
            <a:r>
              <a:rPr lang="en-US" dirty="0"/>
              <a:t>    </a:t>
            </a:r>
          </a:p>
          <a:p>
            <a:pPr marL="0" indent="0">
              <a:buNone/>
            </a:pPr>
            <a:r>
              <a:rPr lang="en-US" dirty="0">
                <a:highlight>
                  <a:srgbClr val="FFFF00"/>
                </a:highlight>
              </a:rPr>
              <a:t>                 add $r12, $r7, $r8, </a:t>
            </a:r>
          </a:p>
          <a:p>
            <a:pPr marL="0" indent="0">
              <a:buNone/>
            </a:pPr>
            <a:endParaRPr lang="en-US" dirty="0"/>
          </a:p>
        </p:txBody>
      </p:sp>
      <p:pic>
        <p:nvPicPr>
          <p:cNvPr id="1032" name="Picture 8" descr=" addition instruc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0338" y="1636377"/>
            <a:ext cx="6554206" cy="1312126"/>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218940" y="2948503"/>
            <a:ext cx="11784169" cy="374851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highlight>
                  <a:srgbClr val="FFFF00"/>
                </a:highlight>
              </a:rPr>
              <a:t>Three-operand arithmetical and logical instructions and all instructions are 32-bit</a:t>
            </a:r>
          </a:p>
          <a:p>
            <a:pPr algn="just"/>
            <a:r>
              <a:rPr lang="en-US" dirty="0">
                <a:highlight>
                  <a:srgbClr val="FFFF00"/>
                </a:highlight>
              </a:rPr>
              <a:t>Arithmetical and logical instructions are Register based (operands in registers and result will be stored in register)</a:t>
            </a:r>
          </a:p>
          <a:p>
            <a:pPr algn="just"/>
            <a:r>
              <a:rPr lang="en-US" dirty="0">
                <a:highlight>
                  <a:srgbClr val="FFFF00"/>
                </a:highlight>
              </a:rPr>
              <a:t>32 general-purpose registers of 32-bits each </a:t>
            </a:r>
          </a:p>
          <a:p>
            <a:pPr algn="just"/>
            <a:r>
              <a:rPr lang="en-US" dirty="0"/>
              <a:t>MIPS addition instruction. The instruction tells the processor to compute the sum of the values in registers </a:t>
            </a:r>
            <a:r>
              <a:rPr lang="en-US" dirty="0">
                <a:highlight>
                  <a:srgbClr val="FFFF00"/>
                </a:highlight>
              </a:rPr>
              <a:t>7 and 8 </a:t>
            </a:r>
            <a:r>
              <a:rPr lang="en-US" dirty="0"/>
              <a:t>and store the result in </a:t>
            </a:r>
            <a:r>
              <a:rPr lang="en-US" dirty="0">
                <a:highlight>
                  <a:srgbClr val="FFFF00"/>
                </a:highlight>
              </a:rPr>
              <a:t>register 12</a:t>
            </a:r>
            <a:r>
              <a:rPr lang="en-US" dirty="0"/>
              <a:t>. The </a:t>
            </a:r>
            <a:r>
              <a:rPr lang="en-US" dirty="0">
                <a:highlight>
                  <a:srgbClr val="FFFF00"/>
                </a:highlight>
              </a:rPr>
              <a:t>dollar signs </a:t>
            </a:r>
            <a:r>
              <a:rPr lang="en-US" dirty="0"/>
              <a:t>are used to </a:t>
            </a:r>
            <a:r>
              <a:rPr lang="en-US" dirty="0">
                <a:highlight>
                  <a:srgbClr val="FFFF00"/>
                </a:highlight>
              </a:rPr>
              <a:t>indicate an operation on a register. </a:t>
            </a:r>
            <a:r>
              <a:rPr lang="en-US" dirty="0"/>
              <a:t>The colored binary representation on the right illustrates the 6 fields of a MIPS instruction. The processor identifies the type of instruction by the binary digits in the first and last fields. In this case, the processor recognizes that this instruction is an addition from the zero in its first field and the 20 in its last field.</a:t>
            </a:r>
          </a:p>
          <a:p>
            <a:pPr algn="just"/>
            <a:r>
              <a:rPr lang="en-US" dirty="0"/>
              <a:t>The </a:t>
            </a:r>
            <a:r>
              <a:rPr lang="en-US" dirty="0">
                <a:highlight>
                  <a:srgbClr val="FFFF00"/>
                </a:highlight>
              </a:rPr>
              <a:t>operands are represented in the blue and yellow fields</a:t>
            </a:r>
            <a:r>
              <a:rPr lang="en-US" dirty="0"/>
              <a:t>, and the desired result location is presented in the fourth (purple) field. The orange field represents the </a:t>
            </a:r>
            <a:r>
              <a:rPr lang="en-US" i="1" dirty="0">
                <a:highlight>
                  <a:srgbClr val="FFFF00"/>
                </a:highlight>
              </a:rPr>
              <a:t>shift amount</a:t>
            </a:r>
            <a:r>
              <a:rPr lang="en-US" dirty="0"/>
              <a:t>, something that is not used in an addition operation.</a:t>
            </a:r>
          </a:p>
        </p:txBody>
      </p:sp>
    </p:spTree>
    <p:extLst>
      <p:ext uri="{BB962C8B-B14F-4D97-AF65-F5344CB8AC3E}">
        <p14:creationId xmlns:p14="http://schemas.microsoft.com/office/powerpoint/2010/main" val="302346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99" y="107548"/>
            <a:ext cx="11706895" cy="1012914"/>
          </a:xfrm>
        </p:spPr>
        <p:txBody>
          <a:bodyPr>
            <a:normAutofit/>
          </a:bodyPr>
          <a:lstStyle/>
          <a:p>
            <a:pPr lvl="0"/>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instruction set consists of </a:t>
            </a:r>
            <a:r>
              <a:rPr lang="en-US" sz="2800" dirty="0">
                <a:latin typeface="Times New Roman" panose="02020603050405020304" pitchFamily="18" charset="0"/>
                <a:cs typeface="Times New Roman" panose="02020603050405020304" pitchFamily="18" charset="0"/>
              </a:rPr>
              <a:t>about </a:t>
            </a:r>
            <a:r>
              <a:rPr lang="en-US" sz="2800" dirty="0">
                <a:highlight>
                  <a:srgbClr val="FFFF00"/>
                </a:highlight>
                <a:latin typeface="Times New Roman" panose="02020603050405020304" pitchFamily="18" charset="0"/>
                <a:cs typeface="Times New Roman" panose="02020603050405020304" pitchFamily="18" charset="0"/>
              </a:rPr>
              <a:t>111 </a:t>
            </a:r>
            <a:r>
              <a:rPr lang="en-US" sz="2800" dirty="0">
                <a:latin typeface="Times New Roman" panose="02020603050405020304" pitchFamily="18" charset="0"/>
                <a:cs typeface="Times New Roman" panose="02020603050405020304" pitchFamily="18" charset="0"/>
              </a:rPr>
              <a:t>total instructions. 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variety of basic instructions, including:</a:t>
            </a:r>
            <a:endParaRPr lang="en-US" sz="28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759855" y="1323638"/>
            <a:ext cx="1119174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21 arithmetic instructions (+, -, *, /, %)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8 logic instructions (&amp;, |, ~)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8 bit manipulation instructions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12 comparison instructions (&gt;, &lt;, =, &gt;=, &lt;=, ¬)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25 branch/jump instructions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15 load instructions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10 store instructions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8 move instructions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highlight>
                  <a:srgbClr val="FFFF00"/>
                </a:highlight>
                <a:latin typeface="Verdana" panose="020B0604030504040204" pitchFamily="34" charset="0"/>
              </a:rPr>
              <a:t>4 miscellaneous instructions </a:t>
            </a:r>
            <a:endParaRPr kumimoji="0" lang="en-US" altLang="en-US" sz="24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611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0512" y="60885"/>
            <a:ext cx="3284113" cy="407606"/>
          </a:xfrm>
        </p:spPr>
        <p:txBody>
          <a:bodyPr>
            <a:normAutofit fontScale="90000"/>
          </a:bodyPr>
          <a:lstStyle/>
          <a:p>
            <a:r>
              <a:rPr lang="en-US" sz="2400" b="1" dirty="0"/>
              <a:t>How Pipelining Works</a:t>
            </a:r>
            <a:endParaRPr lang="en-US" sz="2400" dirty="0"/>
          </a:p>
        </p:txBody>
      </p:sp>
      <p:sp>
        <p:nvSpPr>
          <p:cNvPr id="3" name="Content Placeholder 2"/>
          <p:cNvSpPr>
            <a:spLocks noGrp="1"/>
          </p:cNvSpPr>
          <p:nvPr>
            <p:ph idx="1"/>
          </p:nvPr>
        </p:nvSpPr>
        <p:spPr>
          <a:xfrm>
            <a:off x="7839572" y="811368"/>
            <a:ext cx="4352428" cy="3760631"/>
          </a:xfrm>
        </p:spPr>
        <p:txBody>
          <a:bodyPr>
            <a:normAutofit lnSpcReduction="10000"/>
          </a:bodyPr>
          <a:lstStyle/>
          <a:p>
            <a:pPr marL="0" indent="0" algn="just">
              <a:buNone/>
            </a:pPr>
            <a:r>
              <a:rPr lang="en-US" dirty="0">
                <a:highlight>
                  <a:srgbClr val="FFFF00"/>
                </a:highlight>
              </a:rPr>
              <a:t>Pipelining, a standard feature in RISC processors, is much like an assembly line. </a:t>
            </a:r>
            <a:r>
              <a:rPr lang="en-US" dirty="0"/>
              <a:t>Because the processor works on different steps of the instruction at the same time, more instructions can be executed in a shorter period of time. </a:t>
            </a:r>
          </a:p>
          <a:p>
            <a:pPr marL="0" indent="0" algn="just">
              <a:buNone/>
            </a:pPr>
            <a:r>
              <a:rPr lang="en-US" dirty="0">
                <a:solidFill>
                  <a:srgbClr val="7030A0"/>
                </a:solidFill>
                <a:highlight>
                  <a:srgbClr val="FFFF00"/>
                </a:highlight>
              </a:rPr>
              <a:t>CPI = 1</a:t>
            </a:r>
          </a:p>
          <a:p>
            <a:pPr marL="0" indent="0" algn="just">
              <a:buNone/>
            </a:pPr>
            <a:endParaRPr lang="en-US" dirty="0"/>
          </a:p>
        </p:txBody>
      </p:sp>
      <p:pic>
        <p:nvPicPr>
          <p:cNvPr id="5" name="Picture 4"/>
          <p:cNvPicPr>
            <a:picLocks noChangeAspect="1"/>
          </p:cNvPicPr>
          <p:nvPr/>
        </p:nvPicPr>
        <p:blipFill>
          <a:blip r:embed="rId2"/>
          <a:stretch>
            <a:fillRect/>
          </a:stretch>
        </p:blipFill>
        <p:spPr>
          <a:xfrm>
            <a:off x="0" y="86643"/>
            <a:ext cx="7659268" cy="197046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467721102"/>
              </p:ext>
            </p:extLst>
          </p:nvPr>
        </p:nvGraphicFramePr>
        <p:xfrm>
          <a:off x="36805" y="2082869"/>
          <a:ext cx="7585657" cy="3246017"/>
        </p:xfrm>
        <a:graphic>
          <a:graphicData uri="http://schemas.openxmlformats.org/drawingml/2006/table">
            <a:tbl>
              <a:tblPr firstRow="1" bandRow="1">
                <a:tableStyleId>{5C22544A-7EE6-4342-B048-85BDC9FD1C3A}</a:tableStyleId>
              </a:tblPr>
              <a:tblGrid>
                <a:gridCol w="2262088">
                  <a:extLst>
                    <a:ext uri="{9D8B030D-6E8A-4147-A177-3AD203B41FA5}">
                      <a16:colId xmlns:a16="http://schemas.microsoft.com/office/drawing/2014/main" val="20000"/>
                    </a:ext>
                  </a:extLst>
                </a:gridCol>
                <a:gridCol w="597756">
                  <a:extLst>
                    <a:ext uri="{9D8B030D-6E8A-4147-A177-3AD203B41FA5}">
                      <a16:colId xmlns:a16="http://schemas.microsoft.com/office/drawing/2014/main" val="20001"/>
                    </a:ext>
                  </a:extLst>
                </a:gridCol>
                <a:gridCol w="597755">
                  <a:extLst>
                    <a:ext uri="{9D8B030D-6E8A-4147-A177-3AD203B41FA5}">
                      <a16:colId xmlns:a16="http://schemas.microsoft.com/office/drawing/2014/main" val="20002"/>
                    </a:ext>
                  </a:extLst>
                </a:gridCol>
                <a:gridCol w="656357">
                  <a:extLst>
                    <a:ext uri="{9D8B030D-6E8A-4147-A177-3AD203B41FA5}">
                      <a16:colId xmlns:a16="http://schemas.microsoft.com/office/drawing/2014/main" val="20003"/>
                    </a:ext>
                  </a:extLst>
                </a:gridCol>
                <a:gridCol w="691521">
                  <a:extLst>
                    <a:ext uri="{9D8B030D-6E8A-4147-A177-3AD203B41FA5}">
                      <a16:colId xmlns:a16="http://schemas.microsoft.com/office/drawing/2014/main" val="20004"/>
                    </a:ext>
                  </a:extLst>
                </a:gridCol>
                <a:gridCol w="679798">
                  <a:extLst>
                    <a:ext uri="{9D8B030D-6E8A-4147-A177-3AD203B41FA5}">
                      <a16:colId xmlns:a16="http://schemas.microsoft.com/office/drawing/2014/main" val="20005"/>
                    </a:ext>
                  </a:extLst>
                </a:gridCol>
                <a:gridCol w="761845">
                  <a:extLst>
                    <a:ext uri="{9D8B030D-6E8A-4147-A177-3AD203B41FA5}">
                      <a16:colId xmlns:a16="http://schemas.microsoft.com/office/drawing/2014/main" val="20006"/>
                    </a:ext>
                  </a:extLst>
                </a:gridCol>
                <a:gridCol w="656357">
                  <a:extLst>
                    <a:ext uri="{9D8B030D-6E8A-4147-A177-3AD203B41FA5}">
                      <a16:colId xmlns:a16="http://schemas.microsoft.com/office/drawing/2014/main" val="20007"/>
                    </a:ext>
                  </a:extLst>
                </a:gridCol>
                <a:gridCol w="682180">
                  <a:extLst>
                    <a:ext uri="{9D8B030D-6E8A-4147-A177-3AD203B41FA5}">
                      <a16:colId xmlns:a16="http://schemas.microsoft.com/office/drawing/2014/main" val="20008"/>
                    </a:ext>
                  </a:extLst>
                </a:gridCol>
              </a:tblGrid>
              <a:tr h="623293">
                <a:tc>
                  <a:txBody>
                    <a:bodyPr/>
                    <a:lstStyle/>
                    <a:p>
                      <a:r>
                        <a:rPr lang="en-US" sz="1800" dirty="0">
                          <a:solidFill>
                            <a:schemeClr val="tx1"/>
                          </a:solidFill>
                        </a:rPr>
                        <a:t>Instruction</a:t>
                      </a:r>
                      <a:r>
                        <a:rPr lang="en-US" sz="1800" dirty="0">
                          <a:solidFill>
                            <a:srgbClr val="FF0000"/>
                          </a:solidFill>
                        </a:rPr>
                        <a:t>\ clock cycles</a:t>
                      </a:r>
                    </a:p>
                  </a:txBody>
                  <a:tcPr marT="45712" marB="45712"/>
                </a:tc>
                <a:tc>
                  <a:txBody>
                    <a:bodyPr/>
                    <a:lstStyle/>
                    <a:p>
                      <a:r>
                        <a:rPr lang="en-US" sz="1800" dirty="0">
                          <a:solidFill>
                            <a:srgbClr val="FF0000"/>
                          </a:solidFill>
                        </a:rPr>
                        <a:t>1</a:t>
                      </a:r>
                    </a:p>
                  </a:txBody>
                  <a:tcPr marT="45712" marB="45712"/>
                </a:tc>
                <a:tc>
                  <a:txBody>
                    <a:bodyPr/>
                    <a:lstStyle/>
                    <a:p>
                      <a:r>
                        <a:rPr lang="en-US" sz="1800" dirty="0">
                          <a:solidFill>
                            <a:srgbClr val="FF0000"/>
                          </a:solidFill>
                        </a:rPr>
                        <a:t>2</a:t>
                      </a:r>
                    </a:p>
                  </a:txBody>
                  <a:tcPr marT="45712" marB="45712"/>
                </a:tc>
                <a:tc>
                  <a:txBody>
                    <a:bodyPr/>
                    <a:lstStyle/>
                    <a:p>
                      <a:r>
                        <a:rPr lang="en-US" sz="1800" dirty="0">
                          <a:solidFill>
                            <a:srgbClr val="FF0000"/>
                          </a:solidFill>
                        </a:rPr>
                        <a:t>3</a:t>
                      </a:r>
                    </a:p>
                  </a:txBody>
                  <a:tcPr marT="45712" marB="45712"/>
                </a:tc>
                <a:tc>
                  <a:txBody>
                    <a:bodyPr/>
                    <a:lstStyle/>
                    <a:p>
                      <a:r>
                        <a:rPr lang="en-US" sz="1800" dirty="0">
                          <a:solidFill>
                            <a:srgbClr val="FF0000"/>
                          </a:solidFill>
                        </a:rPr>
                        <a:t>4</a:t>
                      </a:r>
                    </a:p>
                  </a:txBody>
                  <a:tcPr marT="45712" marB="45712"/>
                </a:tc>
                <a:tc>
                  <a:txBody>
                    <a:bodyPr/>
                    <a:lstStyle/>
                    <a:p>
                      <a:r>
                        <a:rPr lang="en-US" sz="1800" dirty="0">
                          <a:solidFill>
                            <a:srgbClr val="FF0000"/>
                          </a:solidFill>
                        </a:rPr>
                        <a:t>5</a:t>
                      </a:r>
                    </a:p>
                  </a:txBody>
                  <a:tcPr marT="45712" marB="45712"/>
                </a:tc>
                <a:tc>
                  <a:txBody>
                    <a:bodyPr/>
                    <a:lstStyle/>
                    <a:p>
                      <a:r>
                        <a:rPr lang="en-US" sz="1800" dirty="0">
                          <a:solidFill>
                            <a:srgbClr val="FF0000"/>
                          </a:solidFill>
                        </a:rPr>
                        <a:t>6</a:t>
                      </a:r>
                    </a:p>
                  </a:txBody>
                  <a:tcPr marT="45712" marB="45712"/>
                </a:tc>
                <a:tc>
                  <a:txBody>
                    <a:bodyPr/>
                    <a:lstStyle/>
                    <a:p>
                      <a:r>
                        <a:rPr lang="en-US" sz="1800" dirty="0">
                          <a:solidFill>
                            <a:srgbClr val="FF0000"/>
                          </a:solidFill>
                        </a:rPr>
                        <a:t>7</a:t>
                      </a:r>
                    </a:p>
                  </a:txBody>
                  <a:tcPr marT="45712" marB="45712"/>
                </a:tc>
                <a:tc>
                  <a:txBody>
                    <a:bodyPr/>
                    <a:lstStyle/>
                    <a:p>
                      <a:r>
                        <a:rPr lang="en-US" sz="1800" dirty="0">
                          <a:solidFill>
                            <a:srgbClr val="FF0000"/>
                          </a:solidFill>
                        </a:rPr>
                        <a:t>8</a:t>
                      </a:r>
                    </a:p>
                  </a:txBody>
                  <a:tcPr marT="45712" marB="45712"/>
                </a:tc>
                <a:extLst>
                  <a:ext uri="{0D108BD9-81ED-4DB2-BD59-A6C34878D82A}">
                    <a16:rowId xmlns:a16="http://schemas.microsoft.com/office/drawing/2014/main" val="10000"/>
                  </a:ext>
                </a:extLst>
              </a:tr>
              <a:tr h="372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Instruction-1</a:t>
                      </a: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r>
                        <a:rPr lang="en-US" sz="1800" dirty="0">
                          <a:solidFill>
                            <a:srgbClr val="FF0000"/>
                          </a:solidFill>
                        </a:rPr>
                        <a:t>EX</a:t>
                      </a:r>
                    </a:p>
                  </a:txBody>
                  <a:tcPr marT="45712" marB="45712">
                    <a:solidFill>
                      <a:schemeClr val="accent1"/>
                    </a:solidFill>
                  </a:tcPr>
                </a:tc>
                <a:tc>
                  <a:txBody>
                    <a:bodyPr/>
                    <a:lstStyle/>
                    <a:p>
                      <a:r>
                        <a:rPr lang="en-US" sz="1800" dirty="0">
                          <a:solidFill>
                            <a:srgbClr val="FF0000"/>
                          </a:solidFill>
                        </a:rPr>
                        <a:t>MA</a:t>
                      </a:r>
                    </a:p>
                  </a:txBody>
                  <a:tcPr marT="45712" marB="45712">
                    <a:solidFill>
                      <a:schemeClr val="accent1"/>
                    </a:solidFill>
                  </a:tcPr>
                </a:tc>
                <a:tc>
                  <a:txBody>
                    <a:bodyPr/>
                    <a:lstStyle/>
                    <a:p>
                      <a:r>
                        <a:rPr lang="en-US" sz="1800" dirty="0">
                          <a:solidFill>
                            <a:srgbClr val="FF0000"/>
                          </a:solidFill>
                        </a:rPr>
                        <a:t>WB</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1"/>
                  </a:ext>
                </a:extLst>
              </a:tr>
              <a:tr h="372279">
                <a:tc>
                  <a:txBody>
                    <a:bodyPr/>
                    <a:lstStyle/>
                    <a:p>
                      <a:r>
                        <a:rPr lang="en-US" sz="1800" dirty="0">
                          <a:solidFill>
                            <a:schemeClr val="tx1"/>
                          </a:solidFill>
                        </a:rPr>
                        <a:t>Instruction-2</a:t>
                      </a: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r>
                        <a:rPr lang="en-US" sz="1800" dirty="0">
                          <a:solidFill>
                            <a:srgbClr val="FF0000"/>
                          </a:solidFill>
                        </a:rPr>
                        <a:t>EX</a:t>
                      </a:r>
                    </a:p>
                  </a:txBody>
                  <a:tcPr marT="45712" marB="45712">
                    <a:solidFill>
                      <a:schemeClr val="accent1"/>
                    </a:solidFill>
                  </a:tcPr>
                </a:tc>
                <a:tc>
                  <a:txBody>
                    <a:bodyPr/>
                    <a:lstStyle/>
                    <a:p>
                      <a:r>
                        <a:rPr lang="en-US" sz="1800" dirty="0">
                          <a:solidFill>
                            <a:srgbClr val="FF0000"/>
                          </a:solidFill>
                        </a:rPr>
                        <a:t>MA</a:t>
                      </a:r>
                    </a:p>
                  </a:txBody>
                  <a:tcPr marT="45712" marB="45712">
                    <a:solidFill>
                      <a:schemeClr val="accent1"/>
                    </a:solidFill>
                  </a:tcPr>
                </a:tc>
                <a:tc>
                  <a:txBody>
                    <a:bodyPr/>
                    <a:lstStyle/>
                    <a:p>
                      <a:r>
                        <a:rPr lang="en-US" sz="1800" dirty="0">
                          <a:solidFill>
                            <a:srgbClr val="FF0000"/>
                          </a:solidFill>
                        </a:rPr>
                        <a:t>WB</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2"/>
                  </a:ext>
                </a:extLst>
              </a:tr>
              <a:tr h="372279">
                <a:tc>
                  <a:txBody>
                    <a:bodyPr/>
                    <a:lstStyle/>
                    <a:p>
                      <a:r>
                        <a:rPr lang="en-US" sz="1800" dirty="0">
                          <a:solidFill>
                            <a:schemeClr val="tx1"/>
                          </a:solidFill>
                        </a:rPr>
                        <a:t>Instruction-3</a:t>
                      </a: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r>
                        <a:rPr lang="en-US" sz="1800" dirty="0">
                          <a:solidFill>
                            <a:srgbClr val="FF0000"/>
                          </a:solidFill>
                        </a:rPr>
                        <a:t>EX</a:t>
                      </a:r>
                    </a:p>
                  </a:txBody>
                  <a:tcPr marT="45712" marB="45712">
                    <a:solidFill>
                      <a:schemeClr val="accent1"/>
                    </a:solidFill>
                  </a:tcPr>
                </a:tc>
                <a:tc>
                  <a:txBody>
                    <a:bodyPr/>
                    <a:lstStyle/>
                    <a:p>
                      <a:r>
                        <a:rPr lang="en-US" sz="1800" dirty="0">
                          <a:solidFill>
                            <a:srgbClr val="FF0000"/>
                          </a:solidFill>
                        </a:rPr>
                        <a:t>MA</a:t>
                      </a:r>
                    </a:p>
                  </a:txBody>
                  <a:tcPr marT="45712" marB="45712">
                    <a:solidFill>
                      <a:schemeClr val="accent1"/>
                    </a:solidFill>
                  </a:tcPr>
                </a:tc>
                <a:tc>
                  <a:txBody>
                    <a:bodyPr/>
                    <a:lstStyle/>
                    <a:p>
                      <a:r>
                        <a:rPr lang="en-US" sz="1800" dirty="0">
                          <a:solidFill>
                            <a:srgbClr val="FF0000"/>
                          </a:solidFill>
                        </a:rPr>
                        <a:t>WB</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3"/>
                  </a:ext>
                </a:extLst>
              </a:tr>
              <a:tr h="372279">
                <a:tc>
                  <a:txBody>
                    <a:bodyPr/>
                    <a:lstStyle/>
                    <a:p>
                      <a:r>
                        <a:rPr lang="en-US" sz="1800" dirty="0">
                          <a:solidFill>
                            <a:schemeClr val="tx1"/>
                          </a:solidFill>
                        </a:rPr>
                        <a:t>Instruction-4</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r>
                        <a:rPr lang="en-US" sz="1800" dirty="0">
                          <a:solidFill>
                            <a:srgbClr val="FF0000"/>
                          </a:solidFill>
                        </a:rPr>
                        <a:t>EX</a:t>
                      </a:r>
                    </a:p>
                  </a:txBody>
                  <a:tcPr marT="45712" marB="45712">
                    <a:solidFill>
                      <a:schemeClr val="accent1"/>
                    </a:solidFill>
                  </a:tcPr>
                </a:tc>
                <a:tc>
                  <a:txBody>
                    <a:bodyPr/>
                    <a:lstStyle/>
                    <a:p>
                      <a:r>
                        <a:rPr lang="en-US" sz="1800" dirty="0">
                          <a:solidFill>
                            <a:srgbClr val="FF0000"/>
                          </a:solidFill>
                        </a:rPr>
                        <a:t>MA</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4"/>
                  </a:ext>
                </a:extLst>
              </a:tr>
              <a:tr h="372279">
                <a:tc>
                  <a:txBody>
                    <a:bodyPr/>
                    <a:lstStyle/>
                    <a:p>
                      <a:r>
                        <a:rPr lang="en-US" sz="1800" dirty="0">
                          <a:solidFill>
                            <a:schemeClr val="tx1"/>
                          </a:solidFill>
                        </a:rPr>
                        <a:t>Instruction-5</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r>
                        <a:rPr lang="en-US" sz="1800" dirty="0">
                          <a:solidFill>
                            <a:srgbClr val="FF0000"/>
                          </a:solidFill>
                        </a:rPr>
                        <a:t>EX</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5"/>
                  </a:ext>
                </a:extLst>
              </a:tr>
              <a:tr h="372279">
                <a:tc>
                  <a:txBody>
                    <a:bodyPr/>
                    <a:lstStyle/>
                    <a:p>
                      <a:r>
                        <a:rPr lang="en-US" sz="1800" dirty="0">
                          <a:solidFill>
                            <a:schemeClr val="tx1"/>
                          </a:solidFill>
                        </a:rPr>
                        <a:t>Instruction-6</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r>
                        <a:rPr lang="en-US" sz="1800" dirty="0">
                          <a:solidFill>
                            <a:srgbClr val="FF0000"/>
                          </a:solidFill>
                        </a:rPr>
                        <a:t>ID</a:t>
                      </a:r>
                    </a:p>
                  </a:txBody>
                  <a:tcPr marT="45712" marB="45712">
                    <a:solidFill>
                      <a:schemeClr val="accent1"/>
                    </a:solidFill>
                  </a:tcPr>
                </a:tc>
                <a:tc>
                  <a:txBody>
                    <a:bodyPr/>
                    <a:lstStyle/>
                    <a:p>
                      <a:endParaRPr lang="en-US" sz="1800">
                        <a:solidFill>
                          <a:srgbClr val="FF0000"/>
                        </a:solidFill>
                      </a:endParaRPr>
                    </a:p>
                  </a:txBody>
                  <a:tcPr marT="45712" marB="45712">
                    <a:solidFill>
                      <a:schemeClr val="accent1"/>
                    </a:solidFill>
                  </a:tcPr>
                </a:tc>
                <a:extLst>
                  <a:ext uri="{0D108BD9-81ED-4DB2-BD59-A6C34878D82A}">
                    <a16:rowId xmlns:a16="http://schemas.microsoft.com/office/drawing/2014/main" val="10006"/>
                  </a:ext>
                </a:extLst>
              </a:tr>
              <a:tr h="372279">
                <a:tc>
                  <a:txBody>
                    <a:bodyPr/>
                    <a:lstStyle/>
                    <a:p>
                      <a:r>
                        <a:rPr lang="en-US" sz="1800" dirty="0">
                          <a:solidFill>
                            <a:schemeClr val="tx1"/>
                          </a:solidFill>
                        </a:rPr>
                        <a:t>Instruction-7</a:t>
                      </a: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tc>
                  <a:txBody>
                    <a:bodyPr/>
                    <a:lstStyle/>
                    <a:p>
                      <a:r>
                        <a:rPr lang="en-US" sz="1800" dirty="0">
                          <a:solidFill>
                            <a:srgbClr val="FF0000"/>
                          </a:solidFill>
                        </a:rPr>
                        <a:t>IF</a:t>
                      </a:r>
                    </a:p>
                  </a:txBody>
                  <a:tcPr marT="45712" marB="45712">
                    <a:solidFill>
                      <a:schemeClr val="accent1"/>
                    </a:solidFill>
                  </a:tcPr>
                </a:tc>
                <a:tc>
                  <a:txBody>
                    <a:bodyPr/>
                    <a:lstStyle/>
                    <a:p>
                      <a:endParaRPr lang="en-US" sz="1800" dirty="0">
                        <a:solidFill>
                          <a:srgbClr val="FF0000"/>
                        </a:solidFill>
                      </a:endParaRPr>
                    </a:p>
                  </a:txBody>
                  <a:tcPr marT="45712" marB="45712">
                    <a:solidFill>
                      <a:schemeClr val="accent1"/>
                    </a:solidFill>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11945186"/>
              </p:ext>
            </p:extLst>
          </p:nvPr>
        </p:nvGraphicFramePr>
        <p:xfrm>
          <a:off x="12768" y="5394746"/>
          <a:ext cx="12041857" cy="1303960"/>
        </p:xfrm>
        <a:graphic>
          <a:graphicData uri="http://schemas.openxmlformats.org/drawingml/2006/table">
            <a:tbl>
              <a:tblPr firstRow="1" firstCol="1" bandRow="1">
                <a:tableStyleId>{5C22544A-7EE6-4342-B048-85BDC9FD1C3A}</a:tableStyleId>
              </a:tblPr>
              <a:tblGrid>
                <a:gridCol w="2438636">
                  <a:extLst>
                    <a:ext uri="{9D8B030D-6E8A-4147-A177-3AD203B41FA5}">
                      <a16:colId xmlns:a16="http://schemas.microsoft.com/office/drawing/2014/main" val="20000"/>
                    </a:ext>
                  </a:extLst>
                </a:gridCol>
                <a:gridCol w="568045">
                  <a:extLst>
                    <a:ext uri="{9D8B030D-6E8A-4147-A177-3AD203B41FA5}">
                      <a16:colId xmlns:a16="http://schemas.microsoft.com/office/drawing/2014/main" val="20001"/>
                    </a:ext>
                  </a:extLst>
                </a:gridCol>
                <a:gridCol w="586670">
                  <a:extLst>
                    <a:ext uri="{9D8B030D-6E8A-4147-A177-3AD203B41FA5}">
                      <a16:colId xmlns:a16="http://schemas.microsoft.com/office/drawing/2014/main" val="20002"/>
                    </a:ext>
                  </a:extLst>
                </a:gridCol>
                <a:gridCol w="600638">
                  <a:extLst>
                    <a:ext uri="{9D8B030D-6E8A-4147-A177-3AD203B41FA5}">
                      <a16:colId xmlns:a16="http://schemas.microsoft.com/office/drawing/2014/main" val="20003"/>
                    </a:ext>
                  </a:extLst>
                </a:gridCol>
                <a:gridCol w="814819">
                  <a:extLst>
                    <a:ext uri="{9D8B030D-6E8A-4147-A177-3AD203B41FA5}">
                      <a16:colId xmlns:a16="http://schemas.microsoft.com/office/drawing/2014/main" val="20004"/>
                    </a:ext>
                  </a:extLst>
                </a:gridCol>
                <a:gridCol w="646035">
                  <a:extLst>
                    <a:ext uri="{9D8B030D-6E8A-4147-A177-3AD203B41FA5}">
                      <a16:colId xmlns:a16="http://schemas.microsoft.com/office/drawing/2014/main" val="20005"/>
                    </a:ext>
                  </a:extLst>
                </a:gridCol>
                <a:gridCol w="566881">
                  <a:extLst>
                    <a:ext uri="{9D8B030D-6E8A-4147-A177-3AD203B41FA5}">
                      <a16:colId xmlns:a16="http://schemas.microsoft.com/office/drawing/2014/main" val="20006"/>
                    </a:ext>
                  </a:extLst>
                </a:gridCol>
                <a:gridCol w="583177">
                  <a:extLst>
                    <a:ext uri="{9D8B030D-6E8A-4147-A177-3AD203B41FA5}">
                      <a16:colId xmlns:a16="http://schemas.microsoft.com/office/drawing/2014/main" val="20007"/>
                    </a:ext>
                  </a:extLst>
                </a:gridCol>
                <a:gridCol w="597145">
                  <a:extLst>
                    <a:ext uri="{9D8B030D-6E8A-4147-A177-3AD203B41FA5}">
                      <a16:colId xmlns:a16="http://schemas.microsoft.com/office/drawing/2014/main" val="20008"/>
                    </a:ext>
                  </a:extLst>
                </a:gridCol>
                <a:gridCol w="814819">
                  <a:extLst>
                    <a:ext uri="{9D8B030D-6E8A-4147-A177-3AD203B41FA5}">
                      <a16:colId xmlns:a16="http://schemas.microsoft.com/office/drawing/2014/main" val="20009"/>
                    </a:ext>
                  </a:extLst>
                </a:gridCol>
                <a:gridCol w="640214">
                  <a:extLst>
                    <a:ext uri="{9D8B030D-6E8A-4147-A177-3AD203B41FA5}">
                      <a16:colId xmlns:a16="http://schemas.microsoft.com/office/drawing/2014/main" val="20010"/>
                    </a:ext>
                  </a:extLst>
                </a:gridCol>
                <a:gridCol w="562225">
                  <a:extLst>
                    <a:ext uri="{9D8B030D-6E8A-4147-A177-3AD203B41FA5}">
                      <a16:colId xmlns:a16="http://schemas.microsoft.com/office/drawing/2014/main" val="20011"/>
                    </a:ext>
                  </a:extLst>
                </a:gridCol>
                <a:gridCol w="576193">
                  <a:extLst>
                    <a:ext uri="{9D8B030D-6E8A-4147-A177-3AD203B41FA5}">
                      <a16:colId xmlns:a16="http://schemas.microsoft.com/office/drawing/2014/main" val="20012"/>
                    </a:ext>
                  </a:extLst>
                </a:gridCol>
                <a:gridCol w="588998">
                  <a:extLst>
                    <a:ext uri="{9D8B030D-6E8A-4147-A177-3AD203B41FA5}">
                      <a16:colId xmlns:a16="http://schemas.microsoft.com/office/drawing/2014/main" val="20013"/>
                    </a:ext>
                  </a:extLst>
                </a:gridCol>
                <a:gridCol w="814819">
                  <a:extLst>
                    <a:ext uri="{9D8B030D-6E8A-4147-A177-3AD203B41FA5}">
                      <a16:colId xmlns:a16="http://schemas.microsoft.com/office/drawing/2014/main" val="20014"/>
                    </a:ext>
                  </a:extLst>
                </a:gridCol>
                <a:gridCol w="642543">
                  <a:extLst>
                    <a:ext uri="{9D8B030D-6E8A-4147-A177-3AD203B41FA5}">
                      <a16:colId xmlns:a16="http://schemas.microsoft.com/office/drawing/2014/main" val="20015"/>
                    </a:ext>
                  </a:extLst>
                </a:gridCol>
              </a:tblGrid>
              <a:tr h="325990">
                <a:tc>
                  <a:txBody>
                    <a:bodyPr/>
                    <a:lstStyle/>
                    <a:p>
                      <a:pPr marL="0" marR="0">
                        <a:lnSpc>
                          <a:spcPct val="107000"/>
                        </a:lnSpc>
                        <a:spcBef>
                          <a:spcPts val="0"/>
                        </a:spcBef>
                        <a:spcAft>
                          <a:spcPts val="0"/>
                        </a:spcAft>
                      </a:pPr>
                      <a:r>
                        <a:rPr lang="en-US" sz="1600" dirty="0">
                          <a:solidFill>
                            <a:schemeClr val="tx1"/>
                          </a:solidFill>
                          <a:effectLst/>
                        </a:rPr>
                        <a:t>Instruction/Clock cycles</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 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8</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9</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10</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14</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chemeClr val="tx1"/>
                          </a:solidFill>
                          <a:effectLst/>
                        </a:rPr>
                        <a:t>15</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0000"/>
                  </a:ext>
                </a:extLst>
              </a:tr>
              <a:tr h="325990">
                <a:tc>
                  <a:txBody>
                    <a:bodyPr/>
                    <a:lstStyle/>
                    <a:p>
                      <a:pPr marL="0" marR="0">
                        <a:lnSpc>
                          <a:spcPct val="107000"/>
                        </a:lnSpc>
                        <a:spcBef>
                          <a:spcPts val="0"/>
                        </a:spcBef>
                        <a:spcAft>
                          <a:spcPts val="0"/>
                        </a:spcAft>
                      </a:pPr>
                      <a:r>
                        <a:rPr lang="en-US" sz="1600" dirty="0">
                          <a:solidFill>
                            <a:schemeClr val="tx1"/>
                          </a:solidFill>
                          <a:effectLst/>
                        </a:rPr>
                        <a:t>Instruction-1</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IF</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ID</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EX</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MEM</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WB</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0001"/>
                  </a:ext>
                </a:extLst>
              </a:tr>
              <a:tr h="325990">
                <a:tc>
                  <a:txBody>
                    <a:bodyPr/>
                    <a:lstStyle/>
                    <a:p>
                      <a:pPr marL="0" marR="0">
                        <a:lnSpc>
                          <a:spcPct val="107000"/>
                        </a:lnSpc>
                        <a:spcBef>
                          <a:spcPts val="0"/>
                        </a:spcBef>
                        <a:spcAft>
                          <a:spcPts val="0"/>
                        </a:spcAft>
                      </a:pPr>
                      <a:r>
                        <a:rPr lang="en-US" sz="1600" dirty="0">
                          <a:solidFill>
                            <a:schemeClr val="tx1"/>
                          </a:solidFill>
                          <a:effectLst/>
                        </a:rPr>
                        <a:t>Instruction-2</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IF</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ID</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EX</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MEM</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WB</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a:solidFill>
                            <a:srgbClr val="FF0000"/>
                          </a:solidFill>
                          <a:effectLst/>
                        </a:rPr>
                        <a:t> </a:t>
                      </a:r>
                      <a:endParaRPr lang="en-US" sz="16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0002"/>
                  </a:ext>
                </a:extLst>
              </a:tr>
              <a:tr h="325990">
                <a:tc>
                  <a:txBody>
                    <a:bodyPr/>
                    <a:lstStyle/>
                    <a:p>
                      <a:pPr marL="0" marR="0">
                        <a:lnSpc>
                          <a:spcPct val="107000"/>
                        </a:lnSpc>
                        <a:spcBef>
                          <a:spcPts val="0"/>
                        </a:spcBef>
                        <a:spcAft>
                          <a:spcPts val="0"/>
                        </a:spcAft>
                      </a:pPr>
                      <a:r>
                        <a:rPr lang="en-US" sz="1600" dirty="0">
                          <a:solidFill>
                            <a:schemeClr val="tx1"/>
                          </a:solidFill>
                          <a:effectLst/>
                        </a:rPr>
                        <a:t>Instruction-3</a:t>
                      </a:r>
                      <a:endParaRPr lang="en-US"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 </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IF</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ID</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EX</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MEM</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tc>
                  <a:txBody>
                    <a:bodyPr/>
                    <a:lstStyle/>
                    <a:p>
                      <a:pPr marL="0" marR="0">
                        <a:lnSpc>
                          <a:spcPct val="107000"/>
                        </a:lnSpc>
                        <a:spcBef>
                          <a:spcPts val="0"/>
                        </a:spcBef>
                        <a:spcAft>
                          <a:spcPts val="0"/>
                        </a:spcAft>
                      </a:pPr>
                      <a:r>
                        <a:rPr lang="en-US" sz="1600" dirty="0">
                          <a:solidFill>
                            <a:srgbClr val="FF0000"/>
                          </a:solidFill>
                          <a:effectLst/>
                        </a:rPr>
                        <a:t>WB</a:t>
                      </a:r>
                      <a:endParaRPr lang="en-US" sz="16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9" name="Title 1"/>
          <p:cNvSpPr txBox="1">
            <a:spLocks/>
          </p:cNvSpPr>
          <p:nvPr/>
        </p:nvSpPr>
        <p:spPr>
          <a:xfrm>
            <a:off x="7839572" y="4914876"/>
            <a:ext cx="4124901" cy="407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solidFill>
                  <a:srgbClr val="FF0000"/>
                </a:solidFill>
              </a:rPr>
              <a:t>Non-pipelined processor </a:t>
            </a:r>
            <a:r>
              <a:rPr lang="en-US" sz="2400" b="1" dirty="0"/>
              <a:t>(</a:t>
            </a:r>
            <a:r>
              <a:rPr lang="en-US" sz="2400" b="1" dirty="0">
                <a:highlight>
                  <a:srgbClr val="FFFF00"/>
                </a:highlight>
              </a:rPr>
              <a:t>CPI = 5)</a:t>
            </a:r>
            <a:endParaRPr lang="en-US" sz="2400" dirty="0">
              <a:highlight>
                <a:srgbClr val="FFFF00"/>
              </a:highlight>
            </a:endParaRPr>
          </a:p>
        </p:txBody>
      </p:sp>
    </p:spTree>
    <p:extLst>
      <p:ext uri="{BB962C8B-B14F-4D97-AF65-F5344CB8AC3E}">
        <p14:creationId xmlns:p14="http://schemas.microsoft.com/office/powerpoint/2010/main" val="20226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045" y="120428"/>
            <a:ext cx="10515600" cy="510638"/>
          </a:xfrm>
        </p:spPr>
        <p:txBody>
          <a:bodyPr>
            <a:normAutofit fontScale="90000"/>
          </a:bodyPr>
          <a:lstStyle/>
          <a:p>
            <a:r>
              <a:rPr lang="en-US" dirty="0"/>
              <a:t>Features of RISC Processors</a:t>
            </a:r>
          </a:p>
        </p:txBody>
      </p:sp>
      <p:pic>
        <p:nvPicPr>
          <p:cNvPr id="4" name="Picture 3"/>
          <p:cNvPicPr>
            <a:picLocks noChangeAspect="1"/>
          </p:cNvPicPr>
          <p:nvPr/>
        </p:nvPicPr>
        <p:blipFill>
          <a:blip r:embed="rId2"/>
          <a:stretch>
            <a:fillRect/>
          </a:stretch>
        </p:blipFill>
        <p:spPr>
          <a:xfrm>
            <a:off x="323045" y="924875"/>
            <a:ext cx="7762875" cy="5743575"/>
          </a:xfrm>
          <a:prstGeom prst="rect">
            <a:avLst/>
          </a:prstGeom>
        </p:spPr>
      </p:pic>
    </p:spTree>
    <p:extLst>
      <p:ext uri="{BB962C8B-B14F-4D97-AF65-F5344CB8AC3E}">
        <p14:creationId xmlns:p14="http://schemas.microsoft.com/office/powerpoint/2010/main" val="214404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772" y="159064"/>
            <a:ext cx="10515600" cy="793974"/>
          </a:xfrm>
        </p:spPr>
        <p:txBody>
          <a:bodyPr/>
          <a:lstStyle/>
          <a:p>
            <a:r>
              <a:rPr lang="en-US" dirty="0"/>
              <a:t>CISC features</a:t>
            </a:r>
          </a:p>
        </p:txBody>
      </p:sp>
      <p:pic>
        <p:nvPicPr>
          <p:cNvPr id="4" name="Picture 3"/>
          <p:cNvPicPr>
            <a:picLocks noChangeAspect="1"/>
          </p:cNvPicPr>
          <p:nvPr/>
        </p:nvPicPr>
        <p:blipFill>
          <a:blip r:embed="rId2"/>
          <a:stretch>
            <a:fillRect/>
          </a:stretch>
        </p:blipFill>
        <p:spPr>
          <a:xfrm>
            <a:off x="245772" y="953038"/>
            <a:ext cx="7915275" cy="5534025"/>
          </a:xfrm>
          <a:prstGeom prst="rect">
            <a:avLst/>
          </a:prstGeom>
        </p:spPr>
      </p:pic>
    </p:spTree>
    <p:extLst>
      <p:ext uri="{BB962C8B-B14F-4D97-AF65-F5344CB8AC3E}">
        <p14:creationId xmlns:p14="http://schemas.microsoft.com/office/powerpoint/2010/main" val="37278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210579"/>
            <a:ext cx="11237890" cy="626548"/>
          </a:xfrm>
        </p:spPr>
        <p:txBody>
          <a:bodyPr>
            <a:normAutofit fontScale="90000"/>
          </a:bodyPr>
          <a:lstStyle/>
          <a:p>
            <a:r>
              <a:rPr lang="en-US" dirty="0"/>
              <a:t>RISC vs CISC</a:t>
            </a:r>
          </a:p>
        </p:txBody>
      </p:sp>
      <p:sp>
        <p:nvSpPr>
          <p:cNvPr id="3" name="Content Placeholder 2"/>
          <p:cNvSpPr>
            <a:spLocks noGrp="1"/>
          </p:cNvSpPr>
          <p:nvPr>
            <p:ph idx="1"/>
          </p:nvPr>
        </p:nvSpPr>
        <p:spPr>
          <a:xfrm>
            <a:off x="115910" y="1825625"/>
            <a:ext cx="12076089" cy="4351338"/>
          </a:xfrm>
        </p:spPr>
        <p:txBody>
          <a:bodyPr>
            <a:normAutofit/>
          </a:bodyPr>
          <a:lstStyle/>
          <a:p>
            <a:r>
              <a:rPr lang="en-US" dirty="0">
                <a:highlight>
                  <a:srgbClr val="FFFF00"/>
                </a:highlight>
              </a:rPr>
              <a:t>The formula for processor performance: </a:t>
            </a:r>
          </a:p>
          <a:p>
            <a:pPr marL="0" indent="0">
              <a:buNone/>
            </a:pPr>
            <a:r>
              <a:rPr lang="en-US" sz="2400" i="1" dirty="0">
                <a:solidFill>
                  <a:srgbClr val="FF0000"/>
                </a:solidFill>
              </a:rPr>
              <a:t>Time/Program </a:t>
            </a:r>
            <a:r>
              <a:rPr lang="en-US" sz="2400" dirty="0">
                <a:solidFill>
                  <a:srgbClr val="FF0000"/>
                </a:solidFill>
              </a:rPr>
              <a:t>= </a:t>
            </a:r>
            <a:r>
              <a:rPr lang="en-US" sz="2400" i="1" dirty="0">
                <a:solidFill>
                  <a:srgbClr val="7030A0"/>
                </a:solidFill>
              </a:rPr>
              <a:t>Instructions </a:t>
            </a:r>
            <a:r>
              <a:rPr lang="en-US" sz="2400" dirty="0">
                <a:solidFill>
                  <a:srgbClr val="7030A0"/>
                </a:solidFill>
              </a:rPr>
              <a:t>/</a:t>
            </a:r>
            <a:r>
              <a:rPr lang="en-US" sz="2400" i="1" dirty="0">
                <a:solidFill>
                  <a:srgbClr val="7030A0"/>
                </a:solidFill>
              </a:rPr>
              <a:t>Program </a:t>
            </a:r>
            <a:r>
              <a:rPr lang="en-US" sz="2400" dirty="0">
                <a:solidFill>
                  <a:srgbClr val="FF0000"/>
                </a:solidFill>
              </a:rPr>
              <a:t>× (</a:t>
            </a:r>
            <a:r>
              <a:rPr lang="en-US" sz="2400" i="1" dirty="0">
                <a:solidFill>
                  <a:srgbClr val="FF0000"/>
                </a:solidFill>
              </a:rPr>
              <a:t>Clock cycles</a:t>
            </a:r>
            <a:r>
              <a:rPr lang="en-US" sz="2400" dirty="0">
                <a:solidFill>
                  <a:srgbClr val="FF0000"/>
                </a:solidFill>
              </a:rPr>
              <a:t>) /</a:t>
            </a:r>
            <a:r>
              <a:rPr lang="en-US" sz="2400" i="1" dirty="0">
                <a:solidFill>
                  <a:srgbClr val="FF0000"/>
                </a:solidFill>
              </a:rPr>
              <a:t>Instruction </a:t>
            </a:r>
            <a:r>
              <a:rPr lang="en-US" sz="2400" dirty="0">
                <a:solidFill>
                  <a:srgbClr val="FF0000"/>
                </a:solidFill>
              </a:rPr>
              <a:t>× </a:t>
            </a:r>
            <a:r>
              <a:rPr lang="en-US" sz="2400" i="1" dirty="0"/>
              <a:t>Time</a:t>
            </a:r>
            <a:r>
              <a:rPr lang="en-US" sz="2400" dirty="0"/>
              <a:t>/ (</a:t>
            </a:r>
            <a:r>
              <a:rPr lang="en-US" sz="2400" i="1" dirty="0"/>
              <a:t>Clock cycle</a:t>
            </a:r>
            <a:r>
              <a:rPr lang="en-US" sz="2400" dirty="0"/>
              <a:t>)</a:t>
            </a:r>
          </a:p>
          <a:p>
            <a:pPr marL="0" indent="0">
              <a:buNone/>
            </a:pPr>
            <a:endParaRPr lang="en-US" sz="2400" dirty="0"/>
          </a:p>
          <a:p>
            <a:pPr algn="just"/>
            <a:r>
              <a:rPr lang="en-US" dirty="0">
                <a:highlight>
                  <a:srgbClr val="FFFF00"/>
                </a:highlight>
              </a:rPr>
              <a:t>DEC engineers later showed that the more complicated CISC ISA executed about 75% of the number instructions per program as RISC (the first term), but in a similar technology CISC executed about five to six more clock cycles per instruction (the second term), making RISC microprocessors approximately 4× faster.</a:t>
            </a:r>
          </a:p>
        </p:txBody>
      </p:sp>
    </p:spTree>
    <p:extLst>
      <p:ext uri="{BB962C8B-B14F-4D97-AF65-F5344CB8AC3E}">
        <p14:creationId xmlns:p14="http://schemas.microsoft.com/office/powerpoint/2010/main" val="1077947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67281"/>
            <a:ext cx="11719775" cy="3441835"/>
          </a:xfrm>
        </p:spPr>
        <p:txBody>
          <a:bodyPr/>
          <a:lstStyle/>
          <a:p>
            <a:pPr algn="just"/>
            <a:r>
              <a:rPr lang="en-US" dirty="0"/>
              <a:t>A useful method of demonstrating this is the laundry analogy. Let's say that there are four loads of dirty laundry that need to be washed, dried, and folded. We could put the first load in the washer for </a:t>
            </a:r>
            <a:r>
              <a:rPr lang="en-US" dirty="0">
                <a:highlight>
                  <a:srgbClr val="FFFF00"/>
                </a:highlight>
              </a:rPr>
              <a:t>30 minutes</a:t>
            </a:r>
            <a:r>
              <a:rPr lang="en-US" dirty="0"/>
              <a:t>, dry it for 40 minutes, and then take 20 minutes to fold the clothes. Then pick up the second load and wash, dry, and fold, and repeat for the third and fourth loads. Supposing we started at 6 PM and worked as efficiently as possible, we would still be doing laundry until midnight.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9622" y="3049610"/>
            <a:ext cx="6664682" cy="3510224"/>
          </a:xfrm>
          <a:prstGeom prst="rect">
            <a:avLst/>
          </a:prstGeom>
        </p:spPr>
      </p:pic>
    </p:spTree>
    <p:extLst>
      <p:ext uri="{BB962C8B-B14F-4D97-AF65-F5344CB8AC3E}">
        <p14:creationId xmlns:p14="http://schemas.microsoft.com/office/powerpoint/2010/main" val="146242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698" y="215766"/>
            <a:ext cx="11732653" cy="2102431"/>
          </a:xfrm>
        </p:spPr>
        <p:txBody>
          <a:bodyPr/>
          <a:lstStyle/>
          <a:p>
            <a:pPr algn="just"/>
            <a:r>
              <a:rPr lang="en-US" dirty="0"/>
              <a:t>However, a smarter approach to the problem would be to put the second load of dirty laundry into the washer after the first was already clean and whirling happily in the dryer. Then, while the first load was being folded, the second load would dry, and a third load could be added to the pipeline of laundry. Using this method, the laundry would be finished </a:t>
            </a:r>
            <a:r>
              <a:rPr lang="en-US" dirty="0">
                <a:highlight>
                  <a:srgbClr val="FFFF00"/>
                </a:highlight>
              </a:rPr>
              <a:t>by 9:30</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3048"/>
            <a:ext cx="6258063" cy="33098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670" y="2784655"/>
            <a:ext cx="5814330" cy="3062352"/>
          </a:xfrm>
          <a:prstGeom prst="rect">
            <a:avLst/>
          </a:prstGeom>
        </p:spPr>
      </p:pic>
    </p:spTree>
    <p:extLst>
      <p:ext uri="{BB962C8B-B14F-4D97-AF65-F5344CB8AC3E}">
        <p14:creationId xmlns:p14="http://schemas.microsoft.com/office/powerpoint/2010/main" val="1875719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3"/>
            <a:ext cx="10515600" cy="459122"/>
          </a:xfrm>
        </p:spPr>
        <p:txBody>
          <a:bodyPr>
            <a:normAutofit fontScale="90000"/>
          </a:bodyPr>
          <a:lstStyle/>
          <a:p>
            <a:r>
              <a:rPr lang="en-US" b="1" dirty="0"/>
              <a:t>RISC Pipelines</a:t>
            </a:r>
            <a:endParaRPr lang="en-US" dirty="0"/>
          </a:p>
        </p:txBody>
      </p:sp>
      <p:sp>
        <p:nvSpPr>
          <p:cNvPr id="3" name="Content Placeholder 2"/>
          <p:cNvSpPr>
            <a:spLocks noGrp="1"/>
          </p:cNvSpPr>
          <p:nvPr>
            <p:ph idx="1"/>
          </p:nvPr>
        </p:nvSpPr>
        <p:spPr>
          <a:xfrm>
            <a:off x="218941" y="811369"/>
            <a:ext cx="11835684" cy="5782614"/>
          </a:xfrm>
        </p:spPr>
        <p:txBody>
          <a:bodyPr>
            <a:normAutofit fontScale="85000" lnSpcReduction="20000"/>
          </a:bodyPr>
          <a:lstStyle/>
          <a:p>
            <a:pPr marL="0" indent="0" algn="just">
              <a:buNone/>
            </a:pPr>
            <a:r>
              <a:rPr lang="en-US" dirty="0"/>
              <a:t>A RISC processor pipeline operates in much the same way, although the stages in the pipeline are different. While different processors have different numbers of steps, they are basically variations of </a:t>
            </a:r>
            <a:r>
              <a:rPr lang="en-US" dirty="0">
                <a:highlight>
                  <a:srgbClr val="FFFF00"/>
                </a:highlight>
              </a:rPr>
              <a:t>these five</a:t>
            </a:r>
            <a:r>
              <a:rPr lang="en-US" dirty="0"/>
              <a:t>, used in the </a:t>
            </a:r>
            <a:r>
              <a:rPr lang="en-US" dirty="0">
                <a:highlight>
                  <a:srgbClr val="FFFF00"/>
                </a:highlight>
              </a:rPr>
              <a:t>MIPS R3000 processor:</a:t>
            </a:r>
          </a:p>
          <a:p>
            <a:r>
              <a:rPr lang="en-US" dirty="0"/>
              <a:t>fetch instructions from memory</a:t>
            </a:r>
          </a:p>
          <a:p>
            <a:r>
              <a:rPr lang="en-US" dirty="0"/>
              <a:t>read registers and decode the instruction</a:t>
            </a:r>
          </a:p>
          <a:p>
            <a:r>
              <a:rPr lang="en-US" dirty="0"/>
              <a:t>execute the instruction or calculate an address</a:t>
            </a:r>
          </a:p>
          <a:p>
            <a:r>
              <a:rPr lang="en-US" dirty="0">
                <a:highlight>
                  <a:srgbClr val="FFFF00"/>
                </a:highlight>
              </a:rPr>
              <a:t>access an operand in data memory</a:t>
            </a:r>
          </a:p>
          <a:p>
            <a:r>
              <a:rPr lang="en-US" dirty="0"/>
              <a:t>write the result into a register</a:t>
            </a:r>
          </a:p>
          <a:p>
            <a:pPr marL="0" indent="0" algn="just">
              <a:buNone/>
            </a:pPr>
            <a:endParaRPr lang="en-US" dirty="0"/>
          </a:p>
          <a:p>
            <a:pPr marL="0" indent="0" algn="just">
              <a:buNone/>
            </a:pPr>
            <a:r>
              <a:rPr lang="en-US" dirty="0"/>
              <a:t>If you glance back at the diagram of the laundry pipeline, you'll notice that although the washer finishes in half an hour, </a:t>
            </a:r>
            <a:r>
              <a:rPr lang="en-US" dirty="0">
                <a:highlight>
                  <a:srgbClr val="FFFF00"/>
                </a:highlight>
              </a:rPr>
              <a:t>the dryer takes an extra ten minutes</a:t>
            </a:r>
            <a:r>
              <a:rPr lang="en-US" dirty="0"/>
              <a:t>, and thus the wet clothes must wait ten minutes for the dryer to free up. Thus, </a:t>
            </a:r>
            <a:r>
              <a:rPr lang="en-US" dirty="0">
                <a:highlight>
                  <a:srgbClr val="FFFF00"/>
                </a:highlight>
              </a:rPr>
              <a:t>the length of the pipeline is dependent on the length of the longest step</a:t>
            </a:r>
            <a:r>
              <a:rPr lang="en-US" dirty="0"/>
              <a:t>. Because RISC instructions are simpler than those used in pre-RISC processors (now called CISC, or Complex Instruction Set Computer), they are more </a:t>
            </a:r>
            <a:r>
              <a:rPr lang="en-US" dirty="0">
                <a:highlight>
                  <a:srgbClr val="FFFF00"/>
                </a:highlight>
              </a:rPr>
              <a:t>conducive to pipelining</a:t>
            </a:r>
            <a:r>
              <a:rPr lang="en-US" dirty="0"/>
              <a:t>. While CISC instructions varied in length, RISC instructions are all the same length and can be fetched in a single operation. Ideally, each of the stages in a RISC processor pipeline should take 1 clock cycle so that the processor finishes an instruction each clock cycle and </a:t>
            </a:r>
            <a:r>
              <a:rPr lang="en-US" dirty="0">
                <a:highlight>
                  <a:srgbClr val="FFFF00"/>
                </a:highlight>
              </a:rPr>
              <a:t>averages one cycle per instruction (CPI).</a:t>
            </a:r>
          </a:p>
        </p:txBody>
      </p:sp>
    </p:spTree>
    <p:extLst>
      <p:ext uri="{BB962C8B-B14F-4D97-AF65-F5344CB8AC3E}">
        <p14:creationId xmlns:p14="http://schemas.microsoft.com/office/powerpoint/2010/main" val="349847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06828" y="735771"/>
            <a:ext cx="8010525" cy="5953125"/>
          </a:xfrm>
          <a:prstGeom prst="rect">
            <a:avLst/>
          </a:prstGeom>
        </p:spPr>
      </p:pic>
      <p:pic>
        <p:nvPicPr>
          <p:cNvPr id="6" name="Picture 5"/>
          <p:cNvPicPr>
            <a:picLocks noChangeAspect="1"/>
          </p:cNvPicPr>
          <p:nvPr/>
        </p:nvPicPr>
        <p:blipFill>
          <a:blip r:embed="rId3"/>
          <a:stretch>
            <a:fillRect/>
          </a:stretch>
        </p:blipFill>
        <p:spPr>
          <a:xfrm>
            <a:off x="2658749" y="173796"/>
            <a:ext cx="5457825" cy="561975"/>
          </a:xfrm>
          <a:prstGeom prst="rect">
            <a:avLst/>
          </a:prstGeom>
        </p:spPr>
      </p:pic>
    </p:spTree>
    <p:extLst>
      <p:ext uri="{BB962C8B-B14F-4D97-AF65-F5344CB8AC3E}">
        <p14:creationId xmlns:p14="http://schemas.microsoft.com/office/powerpoint/2010/main" val="193674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652306"/>
          </a:xfrm>
        </p:spPr>
        <p:txBody>
          <a:bodyPr>
            <a:normAutofit fontScale="90000"/>
          </a:bodyPr>
          <a:lstStyle/>
          <a:p>
            <a:r>
              <a:rPr lang="en-US" b="1" dirty="0"/>
              <a:t>Pipeline Problems</a:t>
            </a:r>
            <a:endParaRPr lang="en-US" dirty="0"/>
          </a:p>
        </p:txBody>
      </p:sp>
      <p:sp>
        <p:nvSpPr>
          <p:cNvPr id="3" name="Content Placeholder 2"/>
          <p:cNvSpPr>
            <a:spLocks noGrp="1"/>
          </p:cNvSpPr>
          <p:nvPr>
            <p:ph idx="1"/>
          </p:nvPr>
        </p:nvSpPr>
        <p:spPr>
          <a:xfrm>
            <a:off x="296213" y="875764"/>
            <a:ext cx="11719775" cy="5589430"/>
          </a:xfrm>
        </p:spPr>
        <p:txBody>
          <a:bodyPr/>
          <a:lstStyle/>
          <a:p>
            <a:pPr marL="0" indent="0" algn="just">
              <a:buNone/>
            </a:pPr>
            <a:r>
              <a:rPr lang="en-US" dirty="0"/>
              <a:t>In practice, however, RISC processors operate at more than one cycle per instruction. </a:t>
            </a:r>
            <a:r>
              <a:rPr lang="en-US" dirty="0">
                <a:highlight>
                  <a:srgbClr val="FFFF00"/>
                </a:highlight>
              </a:rPr>
              <a:t>The processor might occasionally stall a result of data dependencies and branch instructions.</a:t>
            </a:r>
          </a:p>
          <a:p>
            <a:pPr algn="just"/>
            <a:r>
              <a:rPr lang="en-US" dirty="0"/>
              <a:t>A data dependency occurs when an instruction depends on the results of a previous instruction. </a:t>
            </a:r>
            <a:r>
              <a:rPr lang="en-US" dirty="0">
                <a:highlight>
                  <a:srgbClr val="FFFF00"/>
                </a:highlight>
              </a:rPr>
              <a:t>A particular instruction might need data in a register which has not yet been stored since that is the job of a preceding instruction which has not yet reached that step in the pipeline</a:t>
            </a:r>
            <a:r>
              <a:rPr lang="en-US" dirty="0"/>
              <a:t>.</a:t>
            </a:r>
          </a:p>
        </p:txBody>
      </p:sp>
    </p:spTree>
    <p:extLst>
      <p:ext uri="{BB962C8B-B14F-4D97-AF65-F5344CB8AC3E}">
        <p14:creationId xmlns:p14="http://schemas.microsoft.com/office/powerpoint/2010/main" val="671249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19" y="244699"/>
            <a:ext cx="11784169" cy="6387921"/>
          </a:xfrm>
        </p:spPr>
        <p:txBody>
          <a:bodyPr>
            <a:normAutofit lnSpcReduction="10000"/>
          </a:bodyPr>
          <a:lstStyle/>
          <a:p>
            <a:pPr marL="0" indent="0" algn="just">
              <a:buNone/>
            </a:pPr>
            <a:r>
              <a:rPr lang="en-US" dirty="0"/>
              <a:t>For example:</a:t>
            </a:r>
          </a:p>
          <a:p>
            <a:pPr marL="0" indent="0" algn="just">
              <a:buNone/>
            </a:pPr>
            <a:r>
              <a:rPr lang="en-US" dirty="0">
                <a:solidFill>
                  <a:srgbClr val="FF0000"/>
                </a:solidFill>
              </a:rPr>
              <a:t>add $r3, $r2, $r1</a:t>
            </a:r>
          </a:p>
          <a:p>
            <a:pPr marL="0" indent="0" algn="just">
              <a:buNone/>
            </a:pPr>
            <a:r>
              <a:rPr lang="en-US" dirty="0">
                <a:solidFill>
                  <a:srgbClr val="FF0000"/>
                </a:solidFill>
              </a:rPr>
              <a:t>add $r5, $r4, $r3</a:t>
            </a:r>
          </a:p>
          <a:p>
            <a:pPr marL="0" indent="0" algn="just">
              <a:buNone/>
            </a:pPr>
            <a:r>
              <a:rPr lang="en-US" dirty="0"/>
              <a:t>In this example, the first instruction tells the processor to add the contents of registers r1 and r2 and store the result in register r3. </a:t>
            </a:r>
          </a:p>
          <a:p>
            <a:pPr marL="0" indent="0" algn="just">
              <a:buNone/>
            </a:pPr>
            <a:r>
              <a:rPr lang="en-US" dirty="0"/>
              <a:t>The second instructs it to add r3 and r4 and store the sum in r5. We place this set of instructions in a pipeline. When the second instruction is in the second stage, the processor will be attempting </a:t>
            </a:r>
            <a:r>
              <a:rPr lang="en-US" dirty="0">
                <a:highlight>
                  <a:srgbClr val="FFFF00"/>
                </a:highlight>
              </a:rPr>
              <a:t>to read r3 and r4 from the registers</a:t>
            </a:r>
            <a:r>
              <a:rPr lang="en-US" dirty="0"/>
              <a:t>. Remember, though, that the first instruction is just one step ahead of the second, </a:t>
            </a:r>
            <a:r>
              <a:rPr lang="en-US" dirty="0">
                <a:highlight>
                  <a:srgbClr val="FFFF00"/>
                </a:highlight>
              </a:rPr>
              <a:t>so the contents of r1 and r2 are being added</a:t>
            </a:r>
            <a:r>
              <a:rPr lang="en-US" dirty="0"/>
              <a:t>, but the result has not yet been written into register r3. The second instruction therefore cannot read from the register r3 because it hasn't been written yet and must wait until the data it needs is stored. </a:t>
            </a:r>
            <a:r>
              <a:rPr lang="en-US" dirty="0">
                <a:highlight>
                  <a:srgbClr val="FFFF00"/>
                </a:highlight>
              </a:rPr>
              <a:t>Consequently,</a:t>
            </a:r>
            <a:r>
              <a:rPr lang="en-US" dirty="0"/>
              <a:t> the pipeline is stalled and a number of empty instructions (known as </a:t>
            </a:r>
            <a:r>
              <a:rPr lang="en-US" i="1" dirty="0"/>
              <a:t>bubbles</a:t>
            </a:r>
            <a:r>
              <a:rPr lang="en-US" dirty="0"/>
              <a:t> go into the pipeline. </a:t>
            </a:r>
            <a:r>
              <a:rPr lang="en-US" dirty="0">
                <a:highlight>
                  <a:srgbClr val="FFFF00"/>
                </a:highlight>
              </a:rPr>
              <a:t>Data dependency affects long pipelines more than shorter ones since it takes a longer period of time for an instruction to reach the final register-writing stage of a long pipeline</a:t>
            </a:r>
            <a:r>
              <a:rPr lang="en-US" dirty="0"/>
              <a:t>.</a:t>
            </a:r>
          </a:p>
        </p:txBody>
      </p:sp>
    </p:spTree>
    <p:extLst>
      <p:ext uri="{BB962C8B-B14F-4D97-AF65-F5344CB8AC3E}">
        <p14:creationId xmlns:p14="http://schemas.microsoft.com/office/powerpoint/2010/main" val="672431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6"/>
            <a:ext cx="10515600" cy="703821"/>
          </a:xfrm>
        </p:spPr>
        <p:txBody>
          <a:bodyPr/>
          <a:lstStyle/>
          <a:p>
            <a:r>
              <a:rPr lang="en-US" dirty="0"/>
              <a:t>data dependency</a:t>
            </a:r>
          </a:p>
        </p:txBody>
      </p:sp>
      <p:sp>
        <p:nvSpPr>
          <p:cNvPr id="3" name="Content Placeholder 2"/>
          <p:cNvSpPr>
            <a:spLocks noGrp="1"/>
          </p:cNvSpPr>
          <p:nvPr>
            <p:ph idx="1"/>
          </p:nvPr>
        </p:nvSpPr>
        <p:spPr>
          <a:xfrm>
            <a:off x="321971" y="927279"/>
            <a:ext cx="11642501" cy="5249684"/>
          </a:xfrm>
        </p:spPr>
        <p:txBody>
          <a:bodyPr/>
          <a:lstStyle/>
          <a:p>
            <a:pPr algn="just"/>
            <a:r>
              <a:rPr lang="en-US" dirty="0">
                <a:highlight>
                  <a:srgbClr val="FFFF00"/>
                </a:highlight>
              </a:rPr>
              <a:t>MIPS' solution to this problem is code reordering</a:t>
            </a:r>
            <a:r>
              <a:rPr lang="en-US" dirty="0"/>
              <a:t>. If, as in the example above, the following instructions have nothing to do with the first two, the code could be rearranged so that those instructions are executed in between the two dependent instructions and the pipeline could flow efficiently. </a:t>
            </a:r>
            <a:r>
              <a:rPr lang="en-US" dirty="0">
                <a:highlight>
                  <a:srgbClr val="FFFF00"/>
                </a:highlight>
              </a:rPr>
              <a:t>The task of code reordering is generally left to the compiler</a:t>
            </a:r>
            <a:r>
              <a:rPr lang="en-US" dirty="0"/>
              <a:t>, which recognizes data dependencies and attempts to minimize performance stalls.</a:t>
            </a:r>
          </a:p>
        </p:txBody>
      </p:sp>
    </p:spTree>
    <p:extLst>
      <p:ext uri="{BB962C8B-B14F-4D97-AF65-F5344CB8AC3E}">
        <p14:creationId xmlns:p14="http://schemas.microsoft.com/office/powerpoint/2010/main" val="3455880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600790"/>
          </a:xfrm>
        </p:spPr>
        <p:txBody>
          <a:bodyPr>
            <a:normAutofit fontScale="90000"/>
          </a:bodyPr>
          <a:lstStyle/>
          <a:p>
            <a:r>
              <a:rPr lang="en-US" dirty="0"/>
              <a:t>Branch instructions</a:t>
            </a:r>
          </a:p>
        </p:txBody>
      </p:sp>
      <p:sp>
        <p:nvSpPr>
          <p:cNvPr id="3" name="Content Placeholder 2"/>
          <p:cNvSpPr>
            <a:spLocks noGrp="1"/>
          </p:cNvSpPr>
          <p:nvPr>
            <p:ph idx="1"/>
          </p:nvPr>
        </p:nvSpPr>
        <p:spPr>
          <a:xfrm>
            <a:off x="255431" y="721216"/>
            <a:ext cx="11681138" cy="5975797"/>
          </a:xfrm>
        </p:spPr>
        <p:txBody>
          <a:bodyPr>
            <a:normAutofit lnSpcReduction="10000"/>
          </a:bodyPr>
          <a:lstStyle/>
          <a:p>
            <a:pPr algn="just"/>
            <a:r>
              <a:rPr lang="en-US" dirty="0">
                <a:highlight>
                  <a:srgbClr val="FFFF00"/>
                </a:highlight>
              </a:rPr>
              <a:t>Branch instructions are those that tell the processor to make a decision about what the next instruction to be executed should be based on the results of another instruction. </a:t>
            </a:r>
            <a:r>
              <a:rPr lang="en-US" dirty="0"/>
              <a:t>Branch instructions can be troublesome in a pipeline if a branch is conditional on the results of an instruction which has not yet finished its path through the pipeline.</a:t>
            </a:r>
          </a:p>
          <a:p>
            <a:pPr marL="0" indent="0" algn="just">
              <a:buNone/>
            </a:pPr>
            <a:r>
              <a:rPr lang="en-US" dirty="0">
                <a:solidFill>
                  <a:srgbClr val="FF0000"/>
                </a:solidFill>
              </a:rPr>
              <a:t>Loop: </a:t>
            </a:r>
            <a:r>
              <a:rPr lang="en-US" dirty="0"/>
              <a:t>add $r3, $r2, $r1</a:t>
            </a:r>
          </a:p>
          <a:p>
            <a:pPr marL="0" indent="0" algn="just">
              <a:buNone/>
            </a:pPr>
            <a:r>
              <a:rPr lang="en-US" dirty="0">
                <a:solidFill>
                  <a:srgbClr val="FF0000"/>
                </a:solidFill>
              </a:rPr>
              <a:t>           </a:t>
            </a:r>
            <a:r>
              <a:rPr lang="en-US" dirty="0"/>
              <a:t>sub $r6, $r5, $r4</a:t>
            </a:r>
          </a:p>
          <a:p>
            <a:pPr marL="0" indent="0" algn="just">
              <a:buNone/>
            </a:pPr>
            <a:r>
              <a:rPr lang="en-US" dirty="0"/>
              <a:t>           </a:t>
            </a:r>
            <a:r>
              <a:rPr lang="en-US" dirty="0" err="1"/>
              <a:t>beq</a:t>
            </a:r>
            <a:r>
              <a:rPr lang="en-US" dirty="0"/>
              <a:t> $r3, $r6, loop</a:t>
            </a:r>
          </a:p>
          <a:p>
            <a:pPr marL="0" indent="0" algn="just">
              <a:buNone/>
            </a:pPr>
            <a:r>
              <a:rPr lang="en-US" dirty="0"/>
              <a:t>The example above instructs the processor to add r1 and r2 and put the result in r3, then subtract r4 from r5, storing the difference in r6. In the third instruction, </a:t>
            </a:r>
            <a:r>
              <a:rPr lang="en-US" dirty="0" err="1">
                <a:highlight>
                  <a:srgbClr val="FFFF00"/>
                </a:highlight>
              </a:rPr>
              <a:t>beq</a:t>
            </a:r>
            <a:r>
              <a:rPr lang="en-US" dirty="0">
                <a:highlight>
                  <a:srgbClr val="FFFF00"/>
                </a:highlight>
              </a:rPr>
              <a:t> stands for branch if equal</a:t>
            </a:r>
            <a:r>
              <a:rPr lang="en-US" dirty="0"/>
              <a:t>. If the contents of r3 and r6 are equal, the processor should execute the instruction labeled "</a:t>
            </a:r>
            <a:r>
              <a:rPr lang="en-US" dirty="0">
                <a:highlight>
                  <a:srgbClr val="FFFF00"/>
                </a:highlight>
              </a:rPr>
              <a:t>Loop</a:t>
            </a:r>
            <a:r>
              <a:rPr lang="en-US" dirty="0"/>
              <a:t>." Otherwise, </a:t>
            </a:r>
            <a:r>
              <a:rPr lang="en-US" dirty="0">
                <a:highlight>
                  <a:srgbClr val="FFFF00"/>
                </a:highlight>
              </a:rPr>
              <a:t>i</a:t>
            </a:r>
            <a:r>
              <a:rPr lang="en-US" dirty="0"/>
              <a:t>t should continue to the next instruction. In this example, </a:t>
            </a:r>
            <a:r>
              <a:rPr lang="en-US" dirty="0">
                <a:highlight>
                  <a:srgbClr val="FFFF00"/>
                </a:highlight>
              </a:rPr>
              <a:t>the processor cannot make a decision about which branch to take because neither the value of r3 or r6 have been written into the registers yet.</a:t>
            </a:r>
            <a:endParaRPr lang="en-US" dirty="0">
              <a:solidFill>
                <a:srgbClr val="FF0000"/>
              </a:solidFill>
              <a:highlight>
                <a:srgbClr val="FFFF00"/>
              </a:highlight>
            </a:endParaRPr>
          </a:p>
        </p:txBody>
      </p:sp>
    </p:spTree>
    <p:extLst>
      <p:ext uri="{BB962C8B-B14F-4D97-AF65-F5344CB8AC3E}">
        <p14:creationId xmlns:p14="http://schemas.microsoft.com/office/powerpoint/2010/main" val="4040096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820" y="334851"/>
            <a:ext cx="11797048" cy="64008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processor could stall, but a more sophisticated method of dealing with branch instructions </a:t>
            </a:r>
            <a:r>
              <a:rPr lang="en-US" dirty="0">
                <a:highlight>
                  <a:srgbClr val="FFFF00"/>
                </a:highlight>
                <a:latin typeface="Times New Roman" panose="02020603050405020304" pitchFamily="18" charset="0"/>
                <a:cs typeface="Times New Roman" panose="02020603050405020304" pitchFamily="18" charset="0"/>
              </a:rPr>
              <a:t>is branch prediction</a:t>
            </a:r>
            <a:r>
              <a:rPr lang="en-US" dirty="0">
                <a:latin typeface="Times New Roman" panose="02020603050405020304" pitchFamily="18" charset="0"/>
                <a:cs typeface="Times New Roman" panose="02020603050405020304" pitchFamily="18" charset="0"/>
              </a:rPr>
              <a:t>. The processor makes a guess about which path to take - if the guess is wrong, anything written into the registers must be cleared, and the pipeline must be started again with the correct instruction. </a:t>
            </a:r>
            <a:r>
              <a:rPr lang="en-US" dirty="0">
                <a:highlight>
                  <a:srgbClr val="FFFF00"/>
                </a:highlight>
                <a:latin typeface="Times New Roman" panose="02020603050405020304" pitchFamily="18" charset="0"/>
                <a:cs typeface="Times New Roman" panose="02020603050405020304" pitchFamily="18" charset="0"/>
              </a:rPr>
              <a:t>Some methods of branch prediction depend on stereotypical behavior</a:t>
            </a:r>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Branches pointing backward are taken about 90% of the time since backward-pointing branches are often found at the bottom of loops</a:t>
            </a:r>
            <a:r>
              <a:rPr lang="en-US" dirty="0">
                <a:latin typeface="Times New Roman" panose="02020603050405020304" pitchFamily="18" charset="0"/>
                <a:cs typeface="Times New Roman" panose="02020603050405020304" pitchFamily="18" charset="0"/>
              </a:rPr>
              <a:t>. On the other hand, branches pointing forward, are only taken approximately 50% of the time. Thus, it would be logical for processors to always follow the branch when it points backward, but not when it points forward. Other methods of branch prediction are less static: </a:t>
            </a:r>
            <a:r>
              <a:rPr lang="en-US" dirty="0">
                <a:highlight>
                  <a:srgbClr val="FFFF00"/>
                </a:highlight>
                <a:latin typeface="Times New Roman" panose="02020603050405020304" pitchFamily="18" charset="0"/>
                <a:cs typeface="Times New Roman" panose="02020603050405020304" pitchFamily="18" charset="0"/>
              </a:rPr>
              <a:t>processors that use dynamic prediction keep a history for each branch and uses it to predict future branches. </a:t>
            </a:r>
            <a:r>
              <a:rPr lang="en-US" dirty="0">
                <a:latin typeface="Times New Roman" panose="02020603050405020304" pitchFamily="18" charset="0"/>
                <a:cs typeface="Times New Roman" panose="02020603050405020304" pitchFamily="18" charset="0"/>
              </a:rPr>
              <a:t>These processors are correct in their predictions </a:t>
            </a:r>
            <a:r>
              <a:rPr lang="en-US" dirty="0">
                <a:highlight>
                  <a:srgbClr val="FFFF00"/>
                </a:highlight>
                <a:latin typeface="Times New Roman" panose="02020603050405020304" pitchFamily="18" charset="0"/>
                <a:cs typeface="Times New Roman" panose="02020603050405020304" pitchFamily="18" charset="0"/>
              </a:rPr>
              <a:t>90% of the time</a:t>
            </a:r>
            <a:r>
              <a:rPr lang="en-US" dirty="0">
                <a:latin typeface="Times New Roman" panose="02020603050405020304" pitchFamily="18" charset="0"/>
                <a:cs typeface="Times New Roman" panose="02020603050405020304" pitchFamily="18" charset="0"/>
              </a:rPr>
              <a:t>.</a:t>
            </a:r>
          </a:p>
          <a:p>
            <a:pPr algn="just"/>
            <a:r>
              <a:rPr lang="en-US" dirty="0">
                <a:highlight>
                  <a:srgbClr val="FFFF00"/>
                </a:highlight>
                <a:latin typeface="Times New Roman" panose="02020603050405020304" pitchFamily="18" charset="0"/>
                <a:cs typeface="Times New Roman" panose="02020603050405020304" pitchFamily="18" charset="0"/>
              </a:rPr>
              <a:t>Still other processors forgo the entire branch prediction ordeal</a:t>
            </a:r>
            <a:r>
              <a:rPr lang="en-US" dirty="0">
                <a:latin typeface="Times New Roman" panose="02020603050405020304" pitchFamily="18" charset="0"/>
                <a:cs typeface="Times New Roman" panose="02020603050405020304" pitchFamily="18" charset="0"/>
              </a:rPr>
              <a:t>. The RISC System/6000 fetches and starts decoding instructions from both sides of the branch. </a:t>
            </a:r>
            <a:r>
              <a:rPr lang="en-US" dirty="0">
                <a:highlight>
                  <a:srgbClr val="FFFF00"/>
                </a:highlight>
                <a:latin typeface="Times New Roman" panose="02020603050405020304" pitchFamily="18" charset="0"/>
                <a:cs typeface="Times New Roman" panose="02020603050405020304" pitchFamily="18" charset="0"/>
              </a:rPr>
              <a:t>When it determines which branch should be followed, it then sends the correct instructions down the pipeline to be executed.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282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873096140"/>
              </p:ext>
            </p:extLst>
          </p:nvPr>
        </p:nvGraphicFramePr>
        <p:xfrm>
          <a:off x="330557" y="711386"/>
          <a:ext cx="11320530" cy="4480560"/>
        </p:xfrm>
        <a:graphic>
          <a:graphicData uri="http://schemas.openxmlformats.org/drawingml/2006/table">
            <a:tbl>
              <a:tblPr/>
              <a:tblGrid>
                <a:gridCol w="5660265">
                  <a:extLst>
                    <a:ext uri="{9D8B030D-6E8A-4147-A177-3AD203B41FA5}">
                      <a16:colId xmlns:a16="http://schemas.microsoft.com/office/drawing/2014/main" val="20000"/>
                    </a:ext>
                  </a:extLst>
                </a:gridCol>
                <a:gridCol w="5660265">
                  <a:extLst>
                    <a:ext uri="{9D8B030D-6E8A-4147-A177-3AD203B41FA5}">
                      <a16:colId xmlns:a16="http://schemas.microsoft.com/office/drawing/2014/main" val="20001"/>
                    </a:ext>
                  </a:extLst>
                </a:gridCol>
              </a:tblGrid>
              <a:tr h="0">
                <a:tc>
                  <a:txBody>
                    <a:bodyPr/>
                    <a:lstStyle/>
                    <a:p>
                      <a:pPr algn="ctr"/>
                      <a:r>
                        <a:rPr lang="en-US" b="1" dirty="0">
                          <a:latin typeface="Verdana,Arial"/>
                        </a:rPr>
                        <a:t>CISC</a:t>
                      </a:r>
                      <a:r>
                        <a:rPr lang="en-US" dirty="0"/>
                        <a:t> </a:t>
                      </a:r>
                    </a:p>
                  </a:txBody>
                  <a:tcPr anchor="ctr">
                    <a:lnL>
                      <a:noFill/>
                    </a:lnL>
                    <a:lnR>
                      <a:noFill/>
                    </a:lnR>
                    <a:lnT>
                      <a:noFill/>
                    </a:lnT>
                    <a:lnB>
                      <a:noFill/>
                    </a:lnB>
                    <a:solidFill>
                      <a:schemeClr val="bg1"/>
                    </a:solidFill>
                  </a:tcPr>
                </a:tc>
                <a:tc>
                  <a:txBody>
                    <a:bodyPr/>
                    <a:lstStyle/>
                    <a:p>
                      <a:pPr algn="ctr"/>
                      <a:r>
                        <a:rPr lang="en-US" b="1">
                          <a:latin typeface="Verdana,Arial"/>
                        </a:rPr>
                        <a:t>RISC</a:t>
                      </a:r>
                      <a:r>
                        <a:rPr lang="en-US"/>
                        <a:t> </a:t>
                      </a:r>
                    </a:p>
                  </a:txBody>
                  <a:tcPr anchor="ctr">
                    <a:lnL>
                      <a:noFill/>
                    </a:lnL>
                    <a:lnR>
                      <a:noFill/>
                    </a:lnR>
                    <a:lnT>
                      <a:noFill/>
                    </a:lnT>
                    <a:lnB>
                      <a:noFill/>
                    </a:lnB>
                    <a:solidFill>
                      <a:schemeClr val="bg1"/>
                    </a:solidFill>
                  </a:tcPr>
                </a:tc>
                <a:extLst>
                  <a:ext uri="{0D108BD9-81ED-4DB2-BD59-A6C34878D82A}">
                    <a16:rowId xmlns:a16="http://schemas.microsoft.com/office/drawing/2014/main" val="10000"/>
                  </a:ext>
                </a:extLst>
              </a:tr>
              <a:tr h="0">
                <a:tc>
                  <a:txBody>
                    <a:bodyPr/>
                    <a:lstStyle/>
                    <a:p>
                      <a:pPr algn="l"/>
                      <a:r>
                        <a:rPr lang="en-US" sz="2400" dirty="0">
                          <a:highlight>
                            <a:srgbClr val="FFFF00"/>
                          </a:highlight>
                          <a:latin typeface="Verdana,Arial"/>
                        </a:rPr>
                        <a:t>Emphasis on hardware</a:t>
                      </a:r>
                      <a:r>
                        <a:rPr lang="en-US" sz="2400" dirty="0">
                          <a:highlight>
                            <a:srgbClr val="FFFF00"/>
                          </a:highlight>
                        </a:rPr>
                        <a:t> </a:t>
                      </a:r>
                    </a:p>
                  </a:txBody>
                  <a:tcPr anchor="ctr">
                    <a:lnL>
                      <a:noFill/>
                    </a:lnL>
                    <a:lnR>
                      <a:noFill/>
                    </a:lnR>
                    <a:lnT>
                      <a:noFill/>
                    </a:lnT>
                    <a:lnB>
                      <a:noFill/>
                    </a:lnB>
                    <a:solidFill>
                      <a:schemeClr val="bg1"/>
                    </a:solidFill>
                  </a:tcPr>
                </a:tc>
                <a:tc>
                  <a:txBody>
                    <a:bodyPr/>
                    <a:lstStyle/>
                    <a:p>
                      <a:pPr algn="l"/>
                      <a:r>
                        <a:rPr lang="en-US" sz="2400" dirty="0">
                          <a:highlight>
                            <a:srgbClr val="FFFF00"/>
                          </a:highlight>
                          <a:latin typeface="Verdana,Arial"/>
                        </a:rPr>
                        <a:t>Emphasis on software</a:t>
                      </a:r>
                      <a:r>
                        <a:rPr lang="en-US" sz="2400" dirty="0">
                          <a:highlight>
                            <a:srgbClr val="FFFF00"/>
                          </a:highlight>
                        </a:rPr>
                        <a:t> </a:t>
                      </a:r>
                    </a:p>
                  </a:txBody>
                  <a:tcPr anchor="ctr">
                    <a:lnL>
                      <a:noFill/>
                    </a:lnL>
                    <a:lnR>
                      <a:noFill/>
                    </a:lnR>
                    <a:lnT>
                      <a:noFill/>
                    </a:lnT>
                    <a:lnB>
                      <a:noFill/>
                    </a:lnB>
                    <a:solidFill>
                      <a:schemeClr val="bg1"/>
                    </a:solidFill>
                  </a:tcPr>
                </a:tc>
                <a:extLst>
                  <a:ext uri="{0D108BD9-81ED-4DB2-BD59-A6C34878D82A}">
                    <a16:rowId xmlns:a16="http://schemas.microsoft.com/office/drawing/2014/main" val="10001"/>
                  </a:ext>
                </a:extLst>
              </a:tr>
              <a:tr h="0">
                <a:tc>
                  <a:txBody>
                    <a:bodyPr/>
                    <a:lstStyle/>
                    <a:p>
                      <a:pPr algn="l"/>
                      <a:r>
                        <a:rPr lang="en-US" sz="2400" dirty="0">
                          <a:highlight>
                            <a:srgbClr val="FFFF00"/>
                          </a:highlight>
                          <a:latin typeface="Verdana,Arial"/>
                        </a:rPr>
                        <a:t>Includes multi-clock</a:t>
                      </a:r>
                      <a:br>
                        <a:rPr lang="en-US" sz="2400" dirty="0">
                          <a:highlight>
                            <a:srgbClr val="FFFF00"/>
                          </a:highlight>
                          <a:latin typeface="Verdana,Arial"/>
                        </a:rPr>
                      </a:br>
                      <a:r>
                        <a:rPr lang="en-US" sz="2400" dirty="0">
                          <a:highlight>
                            <a:srgbClr val="FFFF00"/>
                          </a:highlight>
                          <a:latin typeface="Verdana,Arial"/>
                        </a:rPr>
                        <a:t>complex instructions</a:t>
                      </a:r>
                      <a:r>
                        <a:rPr lang="en-US" sz="2400" dirty="0">
                          <a:highlight>
                            <a:srgbClr val="FFFF00"/>
                          </a:highlight>
                        </a:rPr>
                        <a:t> </a:t>
                      </a:r>
                    </a:p>
                  </a:txBody>
                  <a:tcPr anchor="ctr">
                    <a:lnL>
                      <a:noFill/>
                    </a:lnL>
                    <a:lnR>
                      <a:noFill/>
                    </a:lnR>
                    <a:lnT>
                      <a:noFill/>
                    </a:lnT>
                    <a:lnB>
                      <a:noFill/>
                    </a:lnB>
                    <a:solidFill>
                      <a:schemeClr val="bg1"/>
                    </a:solidFill>
                  </a:tcPr>
                </a:tc>
                <a:tc>
                  <a:txBody>
                    <a:bodyPr/>
                    <a:lstStyle/>
                    <a:p>
                      <a:pPr algn="l"/>
                      <a:r>
                        <a:rPr lang="en-US" sz="2400" dirty="0">
                          <a:highlight>
                            <a:srgbClr val="FFFF00"/>
                          </a:highlight>
                          <a:latin typeface="Verdana,Arial"/>
                        </a:rPr>
                        <a:t>Single-clock,</a:t>
                      </a:r>
                      <a:br>
                        <a:rPr lang="en-US" sz="2400" dirty="0">
                          <a:highlight>
                            <a:srgbClr val="FFFF00"/>
                          </a:highlight>
                          <a:latin typeface="Verdana,Arial"/>
                        </a:rPr>
                      </a:br>
                      <a:r>
                        <a:rPr lang="en-US" sz="2400" dirty="0">
                          <a:highlight>
                            <a:srgbClr val="FFFF00"/>
                          </a:highlight>
                          <a:latin typeface="Verdana,Arial"/>
                        </a:rPr>
                        <a:t>reduced instruction only</a:t>
                      </a:r>
                      <a:r>
                        <a:rPr lang="en-US" sz="2400" dirty="0">
                          <a:highlight>
                            <a:srgbClr val="FFFF00"/>
                          </a:highlight>
                        </a:rPr>
                        <a:t> </a:t>
                      </a:r>
                    </a:p>
                  </a:txBody>
                  <a:tcPr anchor="ctr">
                    <a:lnL>
                      <a:noFill/>
                    </a:lnL>
                    <a:lnR>
                      <a:noFill/>
                    </a:lnR>
                    <a:lnT>
                      <a:noFill/>
                    </a:lnT>
                    <a:lnB>
                      <a:noFill/>
                    </a:lnB>
                    <a:solidFill>
                      <a:schemeClr val="bg1"/>
                    </a:solidFill>
                  </a:tcPr>
                </a:tc>
                <a:extLst>
                  <a:ext uri="{0D108BD9-81ED-4DB2-BD59-A6C34878D82A}">
                    <a16:rowId xmlns:a16="http://schemas.microsoft.com/office/drawing/2014/main" val="10002"/>
                  </a:ext>
                </a:extLst>
              </a:tr>
              <a:tr h="0">
                <a:tc>
                  <a:txBody>
                    <a:bodyPr/>
                    <a:lstStyle/>
                    <a:p>
                      <a:pPr algn="l"/>
                      <a:r>
                        <a:rPr lang="en-US" sz="2400" dirty="0">
                          <a:latin typeface="Verdana,Arial"/>
                        </a:rPr>
                        <a:t>Memory-to-memory:</a:t>
                      </a:r>
                      <a:br>
                        <a:rPr lang="en-US" sz="2400" dirty="0">
                          <a:latin typeface="Verdana,Arial"/>
                        </a:rPr>
                      </a:br>
                      <a:r>
                        <a:rPr lang="en-US" sz="2400" dirty="0">
                          <a:latin typeface="Verdana,Arial"/>
                        </a:rPr>
                        <a:t>"LOAD" and "STORE"</a:t>
                      </a:r>
                      <a:br>
                        <a:rPr lang="en-US" sz="2400" dirty="0">
                          <a:latin typeface="Verdana,Arial"/>
                        </a:rPr>
                      </a:br>
                      <a:r>
                        <a:rPr lang="en-US" sz="2400" dirty="0">
                          <a:highlight>
                            <a:srgbClr val="FFFF00"/>
                          </a:highlight>
                          <a:latin typeface="Verdana,Arial"/>
                        </a:rPr>
                        <a:t>incorporated </a:t>
                      </a:r>
                      <a:r>
                        <a:rPr lang="en-US" sz="2400" dirty="0">
                          <a:latin typeface="Verdana,Arial"/>
                        </a:rPr>
                        <a:t>in instructions</a:t>
                      </a:r>
                      <a:r>
                        <a:rPr lang="en-US" sz="2400" dirty="0"/>
                        <a:t> </a:t>
                      </a:r>
                    </a:p>
                  </a:txBody>
                  <a:tcPr anchor="ctr">
                    <a:lnL>
                      <a:noFill/>
                    </a:lnL>
                    <a:lnR>
                      <a:noFill/>
                    </a:lnR>
                    <a:lnT>
                      <a:noFill/>
                    </a:lnT>
                    <a:lnB>
                      <a:noFill/>
                    </a:lnB>
                    <a:solidFill>
                      <a:schemeClr val="bg1"/>
                    </a:solidFill>
                  </a:tcPr>
                </a:tc>
                <a:tc>
                  <a:txBody>
                    <a:bodyPr/>
                    <a:lstStyle/>
                    <a:p>
                      <a:pPr algn="l"/>
                      <a:r>
                        <a:rPr lang="en-US" sz="2400" dirty="0">
                          <a:latin typeface="Verdana,Arial"/>
                        </a:rPr>
                        <a:t>Register to register:</a:t>
                      </a:r>
                      <a:br>
                        <a:rPr lang="en-US" sz="2400" dirty="0">
                          <a:latin typeface="Verdana,Arial"/>
                        </a:rPr>
                      </a:br>
                      <a:r>
                        <a:rPr lang="en-US" sz="2400" dirty="0">
                          <a:latin typeface="Verdana,Arial"/>
                        </a:rPr>
                        <a:t>"LOAD" and "STORE"</a:t>
                      </a:r>
                      <a:br>
                        <a:rPr lang="en-US" sz="2400" dirty="0">
                          <a:latin typeface="Verdana,Arial"/>
                        </a:rPr>
                      </a:br>
                      <a:r>
                        <a:rPr lang="en-US" sz="2400" dirty="0">
                          <a:latin typeface="Verdana,Arial"/>
                        </a:rPr>
                        <a:t>are i</a:t>
                      </a:r>
                      <a:r>
                        <a:rPr lang="en-US" sz="2400" dirty="0">
                          <a:highlight>
                            <a:srgbClr val="FFFF00"/>
                          </a:highlight>
                          <a:latin typeface="Verdana,Arial"/>
                        </a:rPr>
                        <a:t>ndependent</a:t>
                      </a:r>
                      <a:r>
                        <a:rPr lang="en-US" sz="2400" dirty="0">
                          <a:latin typeface="Verdana,Arial"/>
                        </a:rPr>
                        <a:t> instructions</a:t>
                      </a:r>
                      <a:r>
                        <a:rPr lang="en-US" sz="2400" dirty="0"/>
                        <a:t> </a:t>
                      </a:r>
                    </a:p>
                  </a:txBody>
                  <a:tcPr anchor="ctr">
                    <a:lnL>
                      <a:noFill/>
                    </a:lnL>
                    <a:lnR>
                      <a:noFill/>
                    </a:lnR>
                    <a:lnT>
                      <a:noFill/>
                    </a:lnT>
                    <a:lnB>
                      <a:noFill/>
                    </a:lnB>
                    <a:solidFill>
                      <a:schemeClr val="bg1"/>
                    </a:solidFill>
                  </a:tcPr>
                </a:tc>
                <a:extLst>
                  <a:ext uri="{0D108BD9-81ED-4DB2-BD59-A6C34878D82A}">
                    <a16:rowId xmlns:a16="http://schemas.microsoft.com/office/drawing/2014/main" val="10003"/>
                  </a:ext>
                </a:extLst>
              </a:tr>
              <a:tr h="0">
                <a:tc>
                  <a:txBody>
                    <a:bodyPr/>
                    <a:lstStyle/>
                    <a:p>
                      <a:pPr algn="l"/>
                      <a:r>
                        <a:rPr lang="en-US" sz="2400">
                          <a:latin typeface="Verdana,Arial"/>
                        </a:rPr>
                        <a:t>Small code sizes,</a:t>
                      </a:r>
                      <a:br>
                        <a:rPr lang="en-US" sz="2400">
                          <a:latin typeface="Verdana,Arial"/>
                        </a:rPr>
                      </a:br>
                      <a:r>
                        <a:rPr lang="en-US" sz="2400">
                          <a:latin typeface="Verdana,Arial"/>
                        </a:rPr>
                        <a:t>high cycles per second</a:t>
                      </a:r>
                      <a:r>
                        <a:rPr lang="en-US" sz="2400"/>
                        <a:t> </a:t>
                      </a:r>
                    </a:p>
                  </a:txBody>
                  <a:tcPr anchor="ctr">
                    <a:lnL>
                      <a:noFill/>
                    </a:lnL>
                    <a:lnR>
                      <a:noFill/>
                    </a:lnR>
                    <a:lnT>
                      <a:noFill/>
                    </a:lnT>
                    <a:lnB>
                      <a:noFill/>
                    </a:lnB>
                    <a:solidFill>
                      <a:schemeClr val="bg1"/>
                    </a:solidFill>
                  </a:tcPr>
                </a:tc>
                <a:tc>
                  <a:txBody>
                    <a:bodyPr/>
                    <a:lstStyle/>
                    <a:p>
                      <a:pPr algn="l"/>
                      <a:r>
                        <a:rPr lang="en-US" sz="2400" dirty="0">
                          <a:latin typeface="Verdana,Arial"/>
                        </a:rPr>
                        <a:t>Low cycles per second,</a:t>
                      </a:r>
                      <a:br>
                        <a:rPr lang="en-US" sz="2400" dirty="0">
                          <a:latin typeface="Verdana,Arial"/>
                        </a:rPr>
                      </a:br>
                      <a:r>
                        <a:rPr lang="en-US" sz="2400" dirty="0">
                          <a:highlight>
                            <a:srgbClr val="FFFF00"/>
                          </a:highlight>
                          <a:latin typeface="Verdana,Arial"/>
                        </a:rPr>
                        <a:t>large code sizes</a:t>
                      </a:r>
                      <a:r>
                        <a:rPr lang="en-US" sz="2400" dirty="0">
                          <a:highlight>
                            <a:srgbClr val="FFFF00"/>
                          </a:highlight>
                        </a:rPr>
                        <a:t> </a:t>
                      </a:r>
                    </a:p>
                  </a:txBody>
                  <a:tcPr anchor="ctr">
                    <a:lnL>
                      <a:noFill/>
                    </a:lnL>
                    <a:lnR>
                      <a:noFill/>
                    </a:lnR>
                    <a:lnT>
                      <a:noFill/>
                    </a:lnT>
                    <a:lnB>
                      <a:noFill/>
                    </a:lnB>
                    <a:solidFill>
                      <a:schemeClr val="bg1"/>
                    </a:solidFill>
                  </a:tcPr>
                </a:tc>
                <a:extLst>
                  <a:ext uri="{0D108BD9-81ED-4DB2-BD59-A6C34878D82A}">
                    <a16:rowId xmlns:a16="http://schemas.microsoft.com/office/drawing/2014/main" val="10004"/>
                  </a:ext>
                </a:extLst>
              </a:tr>
              <a:tr h="0">
                <a:tc>
                  <a:txBody>
                    <a:bodyPr/>
                    <a:lstStyle/>
                    <a:p>
                      <a:pPr algn="l"/>
                      <a:r>
                        <a:rPr lang="en-US" sz="2400" dirty="0">
                          <a:latin typeface="Verdana,Arial"/>
                        </a:rPr>
                        <a:t>Transistors used for storing</a:t>
                      </a:r>
                      <a:br>
                        <a:rPr lang="en-US" sz="2400" dirty="0">
                          <a:latin typeface="Verdana,Arial"/>
                        </a:rPr>
                      </a:br>
                      <a:r>
                        <a:rPr lang="en-US" sz="2400" dirty="0">
                          <a:latin typeface="Verdana,Arial"/>
                        </a:rPr>
                        <a:t>complex instructions</a:t>
                      </a:r>
                      <a:r>
                        <a:rPr lang="en-US" sz="2400" dirty="0"/>
                        <a:t> </a:t>
                      </a:r>
                    </a:p>
                  </a:txBody>
                  <a:tcPr anchor="ctr">
                    <a:lnL>
                      <a:noFill/>
                    </a:lnL>
                    <a:lnR>
                      <a:noFill/>
                    </a:lnR>
                    <a:lnT>
                      <a:noFill/>
                    </a:lnT>
                    <a:lnB>
                      <a:noFill/>
                    </a:lnB>
                    <a:solidFill>
                      <a:schemeClr val="bg1"/>
                    </a:solidFill>
                  </a:tcPr>
                </a:tc>
                <a:tc>
                  <a:txBody>
                    <a:bodyPr/>
                    <a:lstStyle/>
                    <a:p>
                      <a:pPr algn="l"/>
                      <a:r>
                        <a:rPr lang="en-US" sz="2400" dirty="0">
                          <a:latin typeface="Verdana,Arial"/>
                        </a:rPr>
                        <a:t>Spends more </a:t>
                      </a:r>
                      <a:r>
                        <a:rPr lang="en-US" sz="2400" dirty="0">
                          <a:highlight>
                            <a:srgbClr val="FFFF00"/>
                          </a:highlight>
                          <a:latin typeface="Verdana,Arial"/>
                        </a:rPr>
                        <a:t>transistors</a:t>
                      </a:r>
                      <a:br>
                        <a:rPr lang="en-US" sz="2400" dirty="0">
                          <a:latin typeface="Verdana,Arial"/>
                        </a:rPr>
                      </a:br>
                      <a:r>
                        <a:rPr lang="en-US" sz="2400" dirty="0">
                          <a:highlight>
                            <a:srgbClr val="FFFF00"/>
                          </a:highlight>
                          <a:latin typeface="Verdana,Arial"/>
                        </a:rPr>
                        <a:t>on memory registers</a:t>
                      </a:r>
                      <a:endParaRPr lang="en-US" sz="2400" dirty="0">
                        <a:highlight>
                          <a:srgbClr val="FFFF00"/>
                        </a:highlight>
                      </a:endParaRPr>
                    </a:p>
                  </a:txBody>
                  <a:tcPr anchor="ctr">
                    <a:lnL>
                      <a:noFill/>
                    </a:lnL>
                    <a:lnR>
                      <a:noFill/>
                    </a:lnR>
                    <a:lnT>
                      <a:noFill/>
                    </a:lnT>
                    <a:lnB>
                      <a:noFill/>
                    </a:lnB>
                    <a:solidFill>
                      <a:schemeClr val="bg1"/>
                    </a:solidFill>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55715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734097"/>
          </a:xfrm>
        </p:spPr>
        <p:txBody>
          <a:bodyPr>
            <a:normAutofit/>
          </a:bodyPr>
          <a:lstStyle/>
          <a:p>
            <a:r>
              <a:rPr lang="en-US" b="1" dirty="0"/>
              <a:t>The Performance Equation</a:t>
            </a:r>
            <a:endParaRPr lang="en-US" dirty="0"/>
          </a:p>
        </p:txBody>
      </p:sp>
      <p:sp>
        <p:nvSpPr>
          <p:cNvPr id="3" name="Content Placeholder 2"/>
          <p:cNvSpPr>
            <a:spLocks noGrp="1"/>
          </p:cNvSpPr>
          <p:nvPr>
            <p:ph idx="1"/>
          </p:nvPr>
        </p:nvSpPr>
        <p:spPr>
          <a:xfrm>
            <a:off x="838200" y="1197735"/>
            <a:ext cx="10515600" cy="4979228"/>
          </a:xfrm>
        </p:spPr>
        <p:txBody>
          <a:bodyPr/>
          <a:lstStyle/>
          <a:p>
            <a:r>
              <a:rPr lang="en-US" dirty="0"/>
              <a:t>The following equation is commonly used for expressing a computer's performance ability:</a:t>
            </a:r>
          </a:p>
          <a:p>
            <a:endParaRPr lang="en-US" dirty="0"/>
          </a:p>
          <a:p>
            <a:endParaRPr lang="en-US" dirty="0"/>
          </a:p>
          <a:p>
            <a:r>
              <a:rPr lang="en-US" dirty="0">
                <a:highlight>
                  <a:srgbClr val="FFFF00"/>
                </a:highlight>
              </a:rPr>
              <a:t>The CISC approach attempts to minimize the number of instructions per program</a:t>
            </a:r>
            <a:r>
              <a:rPr lang="en-US" dirty="0"/>
              <a:t>, </a:t>
            </a:r>
            <a:r>
              <a:rPr lang="en-US" dirty="0">
                <a:highlight>
                  <a:srgbClr val="FFFF00"/>
                </a:highlight>
              </a:rPr>
              <a:t>sacrificing the number of cycles per instruction</a:t>
            </a:r>
            <a:r>
              <a:rPr lang="en-US" dirty="0"/>
              <a:t>. RISC does the opposite, reducing the cycles per instruction at the cost of the number of instructions per program.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921" y="2062833"/>
            <a:ext cx="7240277" cy="937945"/>
          </a:xfrm>
          <a:prstGeom prst="rect">
            <a:avLst/>
          </a:prstGeom>
        </p:spPr>
      </p:pic>
    </p:spTree>
    <p:extLst>
      <p:ext uri="{BB962C8B-B14F-4D97-AF65-F5344CB8AC3E}">
        <p14:creationId xmlns:p14="http://schemas.microsoft.com/office/powerpoint/2010/main" val="88445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Overall RISC Advantage</a:t>
            </a:r>
            <a:r>
              <a:rPr lang="en-US" dirty="0"/>
              <a:t> </a:t>
            </a:r>
          </a:p>
        </p:txBody>
      </p:sp>
      <p:sp>
        <p:nvSpPr>
          <p:cNvPr id="3" name="Content Placeholder 2"/>
          <p:cNvSpPr>
            <a:spLocks noGrp="1"/>
          </p:cNvSpPr>
          <p:nvPr>
            <p:ph idx="1"/>
          </p:nvPr>
        </p:nvSpPr>
        <p:spPr/>
        <p:txBody>
          <a:bodyPr/>
          <a:lstStyle/>
          <a:p>
            <a:pPr algn="just"/>
            <a:r>
              <a:rPr lang="en-US" dirty="0"/>
              <a:t>Today, </a:t>
            </a:r>
            <a:r>
              <a:rPr lang="en-US" dirty="0">
                <a:highlight>
                  <a:srgbClr val="FFFF00"/>
                </a:highlight>
              </a:rPr>
              <a:t>the Intel x86</a:t>
            </a:r>
            <a:r>
              <a:rPr lang="en-US" dirty="0"/>
              <a:t> is arguable the only chip which retains CISC architecture. This is primarily due to advancements in other areas of computer technology. The price of RAM has decreased dramatically. In 1977, 1MB of DRAM cost about $5,000. By 1994, the same amount of memory cost only $6 (when adjusted for inflation). Compiler technology has also become more sophisticated, </a:t>
            </a:r>
            <a:r>
              <a:rPr lang="en-US" dirty="0">
                <a:highlight>
                  <a:srgbClr val="FFFF00"/>
                </a:highlight>
              </a:rPr>
              <a:t>so that the RISC use of RAM and emphasis on software has become ideal.</a:t>
            </a:r>
          </a:p>
        </p:txBody>
      </p:sp>
    </p:spTree>
    <p:extLst>
      <p:ext uri="{BB962C8B-B14F-4D97-AF65-F5344CB8AC3E}">
        <p14:creationId xmlns:p14="http://schemas.microsoft.com/office/powerpoint/2010/main" val="475272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10" y="210579"/>
            <a:ext cx="11237890" cy="626548"/>
          </a:xfrm>
        </p:spPr>
        <p:txBody>
          <a:bodyPr>
            <a:normAutofit fontScale="90000"/>
          </a:bodyPr>
          <a:lstStyle/>
          <a:p>
            <a:r>
              <a:rPr lang="en-US" dirty="0">
                <a:highlight>
                  <a:srgbClr val="FFFF00"/>
                </a:highlight>
              </a:rPr>
              <a:t>RISC vs CISC</a:t>
            </a:r>
          </a:p>
        </p:txBody>
      </p:sp>
      <p:sp>
        <p:nvSpPr>
          <p:cNvPr id="3" name="Content Placeholder 2"/>
          <p:cNvSpPr>
            <a:spLocks noGrp="1"/>
          </p:cNvSpPr>
          <p:nvPr>
            <p:ph idx="1"/>
          </p:nvPr>
        </p:nvSpPr>
        <p:spPr>
          <a:xfrm>
            <a:off x="115910" y="1825625"/>
            <a:ext cx="12076089" cy="4351338"/>
          </a:xfrm>
        </p:spPr>
        <p:txBody>
          <a:bodyPr>
            <a:normAutofit/>
          </a:bodyPr>
          <a:lstStyle/>
          <a:p>
            <a:r>
              <a:rPr lang="en-US" dirty="0"/>
              <a:t>The formula for processor performance: </a:t>
            </a:r>
          </a:p>
          <a:p>
            <a:pPr marL="0" indent="0">
              <a:buNone/>
            </a:pPr>
            <a:r>
              <a:rPr lang="en-US" sz="2400" i="1" dirty="0">
                <a:solidFill>
                  <a:srgbClr val="FF0000"/>
                </a:solidFill>
                <a:highlight>
                  <a:srgbClr val="FFFF00"/>
                </a:highlight>
              </a:rPr>
              <a:t>Time/Program </a:t>
            </a:r>
            <a:r>
              <a:rPr lang="en-US" sz="2400" dirty="0">
                <a:solidFill>
                  <a:srgbClr val="FF0000"/>
                </a:solidFill>
                <a:highlight>
                  <a:srgbClr val="FFFF00"/>
                </a:highlight>
              </a:rPr>
              <a:t>= </a:t>
            </a:r>
            <a:r>
              <a:rPr lang="en-US" sz="2400" i="1" dirty="0">
                <a:solidFill>
                  <a:srgbClr val="7030A0"/>
                </a:solidFill>
                <a:highlight>
                  <a:srgbClr val="FFFF00"/>
                </a:highlight>
              </a:rPr>
              <a:t>Instructions </a:t>
            </a:r>
            <a:r>
              <a:rPr lang="en-US" sz="2400" dirty="0">
                <a:solidFill>
                  <a:srgbClr val="7030A0"/>
                </a:solidFill>
                <a:highlight>
                  <a:srgbClr val="FFFF00"/>
                </a:highlight>
              </a:rPr>
              <a:t>/</a:t>
            </a:r>
            <a:r>
              <a:rPr lang="en-US" sz="2400" i="1" dirty="0">
                <a:solidFill>
                  <a:srgbClr val="7030A0"/>
                </a:solidFill>
                <a:highlight>
                  <a:srgbClr val="FFFF00"/>
                </a:highlight>
              </a:rPr>
              <a:t>Program </a:t>
            </a:r>
            <a:r>
              <a:rPr lang="en-US" sz="2400" dirty="0">
                <a:solidFill>
                  <a:srgbClr val="FF0000"/>
                </a:solidFill>
                <a:highlight>
                  <a:srgbClr val="FFFF00"/>
                </a:highlight>
              </a:rPr>
              <a:t>× (</a:t>
            </a:r>
            <a:r>
              <a:rPr lang="en-US" sz="2400" i="1" dirty="0">
                <a:solidFill>
                  <a:srgbClr val="FF0000"/>
                </a:solidFill>
                <a:highlight>
                  <a:srgbClr val="FFFF00"/>
                </a:highlight>
              </a:rPr>
              <a:t>Clock cycles</a:t>
            </a:r>
            <a:r>
              <a:rPr lang="en-US" sz="2400" dirty="0">
                <a:solidFill>
                  <a:srgbClr val="FF0000"/>
                </a:solidFill>
                <a:highlight>
                  <a:srgbClr val="FFFF00"/>
                </a:highlight>
              </a:rPr>
              <a:t>) /</a:t>
            </a:r>
            <a:r>
              <a:rPr lang="en-US" sz="2400" i="1" dirty="0">
                <a:solidFill>
                  <a:srgbClr val="FF0000"/>
                </a:solidFill>
                <a:highlight>
                  <a:srgbClr val="FFFF00"/>
                </a:highlight>
              </a:rPr>
              <a:t>Instruction </a:t>
            </a:r>
            <a:r>
              <a:rPr lang="en-US" sz="2400" dirty="0">
                <a:solidFill>
                  <a:srgbClr val="FF0000"/>
                </a:solidFill>
                <a:highlight>
                  <a:srgbClr val="FFFF00"/>
                </a:highlight>
              </a:rPr>
              <a:t>× </a:t>
            </a:r>
            <a:r>
              <a:rPr lang="en-US" sz="2400" i="1" dirty="0">
                <a:highlight>
                  <a:srgbClr val="FFFF00"/>
                </a:highlight>
              </a:rPr>
              <a:t>Time</a:t>
            </a:r>
            <a:r>
              <a:rPr lang="en-US" sz="2400" dirty="0">
                <a:highlight>
                  <a:srgbClr val="FFFF00"/>
                </a:highlight>
              </a:rPr>
              <a:t>/ (</a:t>
            </a:r>
            <a:r>
              <a:rPr lang="en-US" sz="2400" i="1" dirty="0">
                <a:highlight>
                  <a:srgbClr val="FFFF00"/>
                </a:highlight>
              </a:rPr>
              <a:t>Clock cycle</a:t>
            </a:r>
            <a:r>
              <a:rPr lang="en-US" sz="2400" dirty="0">
                <a:highlight>
                  <a:srgbClr val="FFFF00"/>
                </a:highlight>
              </a:rPr>
              <a:t>)</a:t>
            </a:r>
          </a:p>
          <a:p>
            <a:pPr marL="0" indent="0">
              <a:buNone/>
            </a:pPr>
            <a:endParaRPr lang="en-US" sz="2400" dirty="0"/>
          </a:p>
          <a:p>
            <a:pPr algn="just"/>
            <a:r>
              <a:rPr lang="en-US" dirty="0"/>
              <a:t>DEC engineers later showed that the more complicated </a:t>
            </a:r>
            <a:r>
              <a:rPr lang="en-US" dirty="0">
                <a:highlight>
                  <a:srgbClr val="FFFF00"/>
                </a:highlight>
              </a:rPr>
              <a:t>CISC ISA </a:t>
            </a:r>
            <a:r>
              <a:rPr lang="en-US" dirty="0"/>
              <a:t>executed about </a:t>
            </a:r>
            <a:r>
              <a:rPr lang="en-US" dirty="0">
                <a:highlight>
                  <a:srgbClr val="FFFF00"/>
                </a:highlight>
              </a:rPr>
              <a:t>75% of the number instructions per program as RISC (the first term), </a:t>
            </a:r>
            <a:r>
              <a:rPr lang="en-US" dirty="0"/>
              <a:t>but in a similar </a:t>
            </a:r>
            <a:r>
              <a:rPr lang="en-US" dirty="0">
                <a:highlight>
                  <a:srgbClr val="FFFF00"/>
                </a:highlight>
              </a:rPr>
              <a:t>technology CISC executed about five to six more clock cycles per instruction (the second term), making RISC microprocessors approximately 4× faster.</a:t>
            </a:r>
          </a:p>
        </p:txBody>
      </p:sp>
    </p:spTree>
    <p:extLst>
      <p:ext uri="{BB962C8B-B14F-4D97-AF65-F5344CB8AC3E}">
        <p14:creationId xmlns:p14="http://schemas.microsoft.com/office/powerpoint/2010/main" val="413587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8906" y="195932"/>
            <a:ext cx="9702781" cy="6076079"/>
          </a:xfrm>
          <a:prstGeom prst="rect">
            <a:avLst/>
          </a:prstGeom>
        </p:spPr>
      </p:pic>
    </p:spTree>
    <p:extLst>
      <p:ext uri="{BB962C8B-B14F-4D97-AF65-F5344CB8AC3E}">
        <p14:creationId xmlns:p14="http://schemas.microsoft.com/office/powerpoint/2010/main" val="129258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934" y="159064"/>
            <a:ext cx="9215438" cy="793974"/>
          </a:xfrm>
        </p:spPr>
        <p:txBody>
          <a:bodyPr/>
          <a:lstStyle/>
          <a:p>
            <a:r>
              <a:rPr lang="en-US" dirty="0"/>
              <a:t>CISC features</a:t>
            </a:r>
          </a:p>
        </p:txBody>
      </p:sp>
      <p:pic>
        <p:nvPicPr>
          <p:cNvPr id="4" name="Picture 3"/>
          <p:cNvPicPr>
            <a:picLocks noChangeAspect="1"/>
          </p:cNvPicPr>
          <p:nvPr/>
        </p:nvPicPr>
        <p:blipFill>
          <a:blip r:embed="rId2"/>
          <a:stretch>
            <a:fillRect/>
          </a:stretch>
        </p:blipFill>
        <p:spPr>
          <a:xfrm>
            <a:off x="1545934" y="1197737"/>
            <a:ext cx="7915275" cy="5534025"/>
          </a:xfrm>
          <a:prstGeom prst="rect">
            <a:avLst/>
          </a:prstGeom>
        </p:spPr>
      </p:pic>
    </p:spTree>
    <p:extLst>
      <p:ext uri="{BB962C8B-B14F-4D97-AF65-F5344CB8AC3E}">
        <p14:creationId xmlns:p14="http://schemas.microsoft.com/office/powerpoint/2010/main" val="4587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0"/>
            <a:ext cx="11100515" cy="613669"/>
          </a:xfrm>
        </p:spPr>
        <p:txBody>
          <a:bodyPr>
            <a:normAutofit fontScale="90000"/>
          </a:bodyPr>
          <a:lstStyle/>
          <a:p>
            <a:r>
              <a:rPr lang="en-US" dirty="0"/>
              <a:t>Background of RISC</a:t>
            </a:r>
          </a:p>
        </p:txBody>
      </p:sp>
      <p:sp>
        <p:nvSpPr>
          <p:cNvPr id="3" name="Content Placeholder 2"/>
          <p:cNvSpPr>
            <a:spLocks noGrp="1"/>
          </p:cNvSpPr>
          <p:nvPr>
            <p:ph idx="1"/>
          </p:nvPr>
        </p:nvSpPr>
        <p:spPr>
          <a:xfrm>
            <a:off x="450761" y="1043188"/>
            <a:ext cx="9432164" cy="5628067"/>
          </a:xfrm>
        </p:spPr>
        <p:txBody>
          <a:bodyPr>
            <a:normAutofit fontScale="92500"/>
          </a:bodyPr>
          <a:lstStyle/>
          <a:p>
            <a:pPr algn="just">
              <a:lnSpc>
                <a:spcPct val="150000"/>
              </a:lnSpc>
            </a:pPr>
            <a:r>
              <a:rPr lang="en-US" dirty="0">
                <a:highlight>
                  <a:srgbClr val="FFFF00"/>
                </a:highlight>
              </a:rPr>
              <a:t>John </a:t>
            </a:r>
            <a:r>
              <a:rPr lang="en-US" dirty="0" err="1">
                <a:highlight>
                  <a:srgbClr val="FFFF00"/>
                </a:highlight>
              </a:rPr>
              <a:t>Cocke</a:t>
            </a:r>
            <a:r>
              <a:rPr lang="en-US" dirty="0">
                <a:highlight>
                  <a:srgbClr val="FFFF00"/>
                </a:highlight>
              </a:rPr>
              <a:t> </a:t>
            </a:r>
            <a:r>
              <a:rPr lang="en-US" dirty="0"/>
              <a:t>and his colleagues developed simpler ISAs and compilers for minicomputers. As an experiment, they retargeted </a:t>
            </a:r>
            <a:r>
              <a:rPr lang="en-US" dirty="0">
                <a:highlight>
                  <a:srgbClr val="FFFF00"/>
                </a:highlight>
              </a:rPr>
              <a:t>their research compilers to use only the simple register-register operations and load-store data transfers of the IBM 360 ISA, avoiding the more complicated instructions. </a:t>
            </a:r>
            <a:r>
              <a:rPr lang="en-US" dirty="0"/>
              <a:t>They found that programs ran up to three times faster using the simple subset.</a:t>
            </a:r>
          </a:p>
          <a:p>
            <a:pPr>
              <a:lnSpc>
                <a:spcPct val="150000"/>
              </a:lnSpc>
            </a:pPr>
            <a:r>
              <a:rPr lang="en-US" dirty="0" err="1">
                <a:highlight>
                  <a:srgbClr val="FFFF00"/>
                </a:highlight>
              </a:rPr>
              <a:t>Emer</a:t>
            </a:r>
            <a:r>
              <a:rPr lang="en-US" dirty="0">
                <a:highlight>
                  <a:srgbClr val="FFFF00"/>
                </a:highlight>
              </a:rPr>
              <a:t> and Clark found 20% of the VAX instructions needed 60% of the microcode and represented only 0.2% of the execution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430" y="1325248"/>
            <a:ext cx="1905000" cy="23812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7792" y="4233258"/>
            <a:ext cx="1186466" cy="174307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8652" y="4233258"/>
            <a:ext cx="1167684" cy="1754718"/>
          </a:xfrm>
          <a:prstGeom prst="rect">
            <a:avLst/>
          </a:prstGeom>
        </p:spPr>
      </p:pic>
    </p:spTree>
    <p:extLst>
      <p:ext uri="{BB962C8B-B14F-4D97-AF65-F5344CB8AC3E}">
        <p14:creationId xmlns:p14="http://schemas.microsoft.com/office/powerpoint/2010/main" val="72410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71943"/>
            <a:ext cx="10515600" cy="510638"/>
          </a:xfrm>
        </p:spPr>
        <p:txBody>
          <a:bodyPr>
            <a:normAutofit fontScale="90000"/>
          </a:bodyPr>
          <a:lstStyle/>
          <a:p>
            <a:r>
              <a:rPr lang="en-US" b="1" dirty="0"/>
              <a:t>RISC: </a:t>
            </a:r>
            <a:r>
              <a:rPr lang="en-US" i="1" dirty="0"/>
              <a:t>Reduced Instruction Set Computer</a:t>
            </a:r>
            <a:endParaRPr lang="en-US" dirty="0"/>
          </a:p>
        </p:txBody>
      </p:sp>
      <p:sp>
        <p:nvSpPr>
          <p:cNvPr id="3" name="Content Placeholder 2"/>
          <p:cNvSpPr>
            <a:spLocks noGrp="1"/>
          </p:cNvSpPr>
          <p:nvPr>
            <p:ph idx="1"/>
          </p:nvPr>
        </p:nvSpPr>
        <p:spPr>
          <a:xfrm>
            <a:off x="360609" y="862885"/>
            <a:ext cx="11655380" cy="5808371"/>
          </a:xfrm>
        </p:spPr>
        <p:txBody>
          <a:bodyPr>
            <a:normAutofit lnSpcReduction="10000"/>
          </a:bodyPr>
          <a:lstStyle/>
          <a:p>
            <a:pPr marL="0" indent="0">
              <a:buNone/>
            </a:pPr>
            <a:r>
              <a:rPr lang="en-US" dirty="0">
                <a:highlight>
                  <a:srgbClr val="FFFF00"/>
                </a:highlight>
              </a:rPr>
              <a:t>A type of microprocessor architecture that utilizes a small, highly-optimized set of instructions</a:t>
            </a:r>
          </a:p>
          <a:p>
            <a:pPr marL="0" indent="0">
              <a:buNone/>
            </a:pPr>
            <a:r>
              <a:rPr lang="en-US" b="1" dirty="0"/>
              <a:t>History: </a:t>
            </a:r>
            <a:r>
              <a:rPr lang="en-US" dirty="0">
                <a:highlight>
                  <a:srgbClr val="FFFF00"/>
                </a:highlight>
              </a:rPr>
              <a:t>The first RISC projects came from IBM, Stanford, and UC-Berkeley in the late 70s and early 80s</a:t>
            </a:r>
            <a:r>
              <a:rPr lang="en-US" dirty="0"/>
              <a:t>. The IBM 801, Stanford MIPS, and Berkeley RISC 1 and 2 were all designed with a similar philosophy. </a:t>
            </a:r>
          </a:p>
          <a:p>
            <a:pPr marL="0" indent="0">
              <a:buNone/>
            </a:pPr>
            <a:r>
              <a:rPr lang="en-US" b="1" dirty="0"/>
              <a:t>Design features of RISC processors:</a:t>
            </a:r>
          </a:p>
          <a:p>
            <a:r>
              <a:rPr lang="en-US" i="1" dirty="0">
                <a:highlight>
                  <a:srgbClr val="FFFF00"/>
                </a:highlight>
              </a:rPr>
              <a:t>one cycle execution time</a:t>
            </a:r>
            <a:r>
              <a:rPr lang="en-US" dirty="0">
                <a:highlight>
                  <a:srgbClr val="FFFF00"/>
                </a:highlight>
              </a:rPr>
              <a:t>: </a:t>
            </a:r>
            <a:r>
              <a:rPr lang="en-US" dirty="0"/>
              <a:t>RISC processors have a </a:t>
            </a:r>
            <a:r>
              <a:rPr lang="en-US" dirty="0">
                <a:highlight>
                  <a:srgbClr val="FFFF00"/>
                </a:highlight>
              </a:rPr>
              <a:t>CPI </a:t>
            </a:r>
            <a:r>
              <a:rPr lang="en-US" dirty="0"/>
              <a:t>(clock per instruction) of </a:t>
            </a:r>
            <a:r>
              <a:rPr lang="en-US" dirty="0">
                <a:highlight>
                  <a:srgbClr val="FFFF00"/>
                </a:highlight>
              </a:rPr>
              <a:t>one cycle</a:t>
            </a:r>
            <a:r>
              <a:rPr lang="en-US" dirty="0"/>
              <a:t>. This is due to the optimization of each instruction on the CPU and a technique called </a:t>
            </a:r>
            <a:r>
              <a:rPr lang="en-US" dirty="0">
                <a:highlight>
                  <a:srgbClr val="FFFF00"/>
                </a:highlight>
              </a:rPr>
              <a:t>pipelining;</a:t>
            </a:r>
          </a:p>
          <a:p>
            <a:r>
              <a:rPr lang="en-US" i="1" dirty="0">
                <a:highlight>
                  <a:srgbClr val="FFFF00"/>
                </a:highlight>
              </a:rPr>
              <a:t>pipelining</a:t>
            </a:r>
            <a:r>
              <a:rPr lang="en-US" dirty="0">
                <a:highlight>
                  <a:srgbClr val="FFFF00"/>
                </a:highlight>
              </a:rPr>
              <a:t>:</a:t>
            </a:r>
            <a:r>
              <a:rPr lang="en-US" dirty="0"/>
              <a:t> </a:t>
            </a:r>
            <a:r>
              <a:rPr lang="en-US" dirty="0">
                <a:highlight>
                  <a:srgbClr val="FFFF00"/>
                </a:highlight>
              </a:rPr>
              <a:t>a technique that allows for simultaneous execution of parts, or stages, of instructions to more efficiently process instructions;</a:t>
            </a:r>
          </a:p>
          <a:p>
            <a:r>
              <a:rPr lang="en-US" i="1" dirty="0"/>
              <a:t>large number of registers</a:t>
            </a:r>
            <a:r>
              <a:rPr lang="en-US" dirty="0">
                <a:highlight>
                  <a:srgbClr val="FFFF00"/>
                </a:highlight>
              </a:rPr>
              <a:t>: RISC design philosophy generally incorporates a larger number of registers to prevent in large amounts of interactions with memory </a:t>
            </a:r>
          </a:p>
        </p:txBody>
      </p:sp>
    </p:spTree>
    <p:extLst>
      <p:ext uri="{BB962C8B-B14F-4D97-AF65-F5344CB8AC3E}">
        <p14:creationId xmlns:p14="http://schemas.microsoft.com/office/powerpoint/2010/main" val="84486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82" y="107548"/>
            <a:ext cx="4944414" cy="613669"/>
          </a:xfrm>
        </p:spPr>
        <p:txBody>
          <a:bodyPr>
            <a:normAutofit fontScale="90000"/>
          </a:bodyPr>
          <a:lstStyle/>
          <a:p>
            <a:r>
              <a:rPr lang="en-US" dirty="0"/>
              <a:t>MIPS</a:t>
            </a:r>
          </a:p>
        </p:txBody>
      </p:sp>
      <p:sp>
        <p:nvSpPr>
          <p:cNvPr id="3" name="Content Placeholder 2"/>
          <p:cNvSpPr>
            <a:spLocks noGrp="1"/>
          </p:cNvSpPr>
          <p:nvPr>
            <p:ph idx="1"/>
          </p:nvPr>
        </p:nvSpPr>
        <p:spPr>
          <a:xfrm>
            <a:off x="206062" y="798490"/>
            <a:ext cx="5576552" cy="5898524"/>
          </a:xfrm>
        </p:spPr>
        <p:txBody>
          <a:bodyPr>
            <a:normAutofit fontScale="92500" lnSpcReduction="20000"/>
          </a:bodyPr>
          <a:lstStyle/>
          <a:p>
            <a:pPr marL="0" indent="0" algn="just">
              <a:buNone/>
            </a:pPr>
            <a:r>
              <a:rPr lang="en-US" dirty="0">
                <a:highlight>
                  <a:srgbClr val="FFFF00"/>
                </a:highlight>
              </a:rPr>
              <a:t>The MIPS processor was developed as part of a VLSI research program at Stanford University in the early 80s</a:t>
            </a:r>
            <a:r>
              <a:rPr lang="en-US" dirty="0"/>
              <a:t>. </a:t>
            </a:r>
          </a:p>
          <a:p>
            <a:pPr marL="0" indent="0" algn="just">
              <a:lnSpc>
                <a:spcPct val="150000"/>
              </a:lnSpc>
              <a:buNone/>
            </a:pPr>
            <a:r>
              <a:rPr lang="en-US" dirty="0"/>
              <a:t>Professor </a:t>
            </a:r>
            <a:r>
              <a:rPr lang="en-US" dirty="0">
                <a:hlinkClick r:id="rId2"/>
              </a:rPr>
              <a:t>John Hennessy</a:t>
            </a:r>
            <a:r>
              <a:rPr lang="en-US" dirty="0"/>
              <a:t> started the development of MIPS with a brainstorming class for graduate students. The readings and idea sessions helped launch the development of the processor which became one of the </a:t>
            </a:r>
            <a:r>
              <a:rPr lang="en-US" dirty="0">
                <a:highlight>
                  <a:srgbClr val="FFFF00"/>
                </a:highlight>
              </a:rPr>
              <a:t>first RISC processors,</a:t>
            </a:r>
            <a:r>
              <a:rPr lang="en-US" dirty="0"/>
              <a:t> with IBM and Berkeley developing processors at around the same time.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865" y="970432"/>
            <a:ext cx="6259135" cy="4694351"/>
          </a:xfrm>
          <a:prstGeom prst="rect">
            <a:avLst/>
          </a:prstGeom>
        </p:spPr>
      </p:pic>
    </p:spTree>
    <p:extLst>
      <p:ext uri="{BB962C8B-B14F-4D97-AF65-F5344CB8AC3E}">
        <p14:creationId xmlns:p14="http://schemas.microsoft.com/office/powerpoint/2010/main" val="117980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862886"/>
          </a:xfrm>
        </p:spPr>
        <p:txBody>
          <a:bodyPr>
            <a:normAutofit/>
          </a:bodyPr>
          <a:lstStyle/>
          <a:p>
            <a:r>
              <a:rPr lang="en-US" b="1" dirty="0"/>
              <a:t>MIPS Architecture</a:t>
            </a:r>
            <a:endParaRPr lang="en-US" dirty="0"/>
          </a:p>
        </p:txBody>
      </p:sp>
      <p:sp>
        <p:nvSpPr>
          <p:cNvPr id="3" name="Content Placeholder 2"/>
          <p:cNvSpPr>
            <a:spLocks noGrp="1"/>
          </p:cNvSpPr>
          <p:nvPr>
            <p:ph idx="1"/>
          </p:nvPr>
        </p:nvSpPr>
        <p:spPr>
          <a:xfrm>
            <a:off x="399245" y="1184856"/>
            <a:ext cx="11578107" cy="5409127"/>
          </a:xfrm>
        </p:spPr>
        <p:txBody>
          <a:bodyPr>
            <a:normAutofit/>
          </a:bodyPr>
          <a:lstStyle/>
          <a:p>
            <a:pPr algn="just"/>
            <a:r>
              <a:rPr lang="en-US" dirty="0"/>
              <a:t>The Stanford research group had a strong background in compilers, which led them to develop a processor whose architecture would represent the lowering of the compiler to the hardware level, as opposed to the raising of hardware to the software level, which had been a long running design philosophy in the hardware industry.</a:t>
            </a:r>
          </a:p>
          <a:p>
            <a:pPr algn="just"/>
            <a:r>
              <a:rPr lang="en-US" dirty="0"/>
              <a:t>Thus, the MIPS processor implemented a smaller, simpler instruction set. Each of the instructions included in the chip </a:t>
            </a:r>
            <a:r>
              <a:rPr lang="en-US" dirty="0">
                <a:highlight>
                  <a:srgbClr val="FFFF00"/>
                </a:highlight>
              </a:rPr>
              <a:t>design ran in a single clock cycle</a:t>
            </a:r>
            <a:r>
              <a:rPr lang="en-US" dirty="0"/>
              <a:t>. </a:t>
            </a:r>
            <a:r>
              <a:rPr lang="en-US" dirty="0">
                <a:highlight>
                  <a:srgbClr val="FFFF00"/>
                </a:highlight>
              </a:rPr>
              <a:t>The processor used a technique called </a:t>
            </a:r>
            <a:r>
              <a:rPr lang="en-US" u="sng" dirty="0">
                <a:solidFill>
                  <a:srgbClr val="FF0000"/>
                </a:solidFill>
                <a:highlight>
                  <a:srgbClr val="FFFF00"/>
                </a:highlight>
              </a:rPr>
              <a:t>pipelining</a:t>
            </a:r>
            <a:r>
              <a:rPr lang="en-US" dirty="0">
                <a:highlight>
                  <a:srgbClr val="FFFF00"/>
                </a:highlight>
              </a:rPr>
              <a:t> to more efficiently process instructions.</a:t>
            </a:r>
          </a:p>
          <a:p>
            <a:pPr algn="just"/>
            <a:r>
              <a:rPr lang="en-US" dirty="0"/>
              <a:t>MIPS used </a:t>
            </a:r>
            <a:r>
              <a:rPr lang="en-US" dirty="0">
                <a:highlight>
                  <a:srgbClr val="FFFF00"/>
                </a:highlight>
              </a:rPr>
              <a:t>32 registers, each 32 bits wide (a bit pattern of this size is referred to as a </a:t>
            </a:r>
            <a:r>
              <a:rPr lang="en-US" i="1" dirty="0">
                <a:highlight>
                  <a:srgbClr val="FFFF00"/>
                </a:highlight>
              </a:rPr>
              <a:t>word</a:t>
            </a:r>
            <a:r>
              <a:rPr lang="en-US" dirty="0">
                <a:highlight>
                  <a:srgbClr val="FFFF00"/>
                </a:highlight>
              </a:rPr>
              <a:t>).</a:t>
            </a:r>
          </a:p>
        </p:txBody>
      </p:sp>
    </p:spTree>
    <p:extLst>
      <p:ext uri="{BB962C8B-B14F-4D97-AF65-F5344CB8AC3E}">
        <p14:creationId xmlns:p14="http://schemas.microsoft.com/office/powerpoint/2010/main" val="84820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25" y="469407"/>
            <a:ext cx="6530129" cy="3484407"/>
          </a:xfrm>
          <a:prstGeom prst="rect">
            <a:avLst/>
          </a:prstGeom>
        </p:spPr>
      </p:pic>
      <p:sp>
        <p:nvSpPr>
          <p:cNvPr id="6" name="Content Placeholder 2"/>
          <p:cNvSpPr>
            <a:spLocks noGrp="1"/>
          </p:cNvSpPr>
          <p:nvPr>
            <p:ph idx="1"/>
          </p:nvPr>
        </p:nvSpPr>
        <p:spPr>
          <a:xfrm>
            <a:off x="6980348" y="301981"/>
            <a:ext cx="5087155" cy="4165311"/>
          </a:xfrm>
        </p:spPr>
        <p:txBody>
          <a:bodyPr/>
          <a:lstStyle/>
          <a:p>
            <a:r>
              <a:rPr lang="en-US" sz="2400" dirty="0"/>
              <a:t>Instruction cycle of MIPS processor was subdivided into </a:t>
            </a:r>
            <a:r>
              <a:rPr lang="en-US" sz="2400" b="1" u="sng" dirty="0">
                <a:solidFill>
                  <a:srgbClr val="FF0000"/>
                </a:solidFill>
              </a:rPr>
              <a:t>five stages</a:t>
            </a:r>
            <a:r>
              <a:rPr lang="en-US" sz="2400" dirty="0"/>
              <a:t>:</a:t>
            </a:r>
            <a:r>
              <a:rPr lang="en-US" dirty="0"/>
              <a:t> </a:t>
            </a:r>
          </a:p>
          <a:p>
            <a:r>
              <a:rPr lang="en-US" b="1" dirty="0">
                <a:highlight>
                  <a:srgbClr val="FFFF00"/>
                </a:highlight>
              </a:rPr>
              <a:t>Instruction Fetch (IF) </a:t>
            </a:r>
          </a:p>
          <a:p>
            <a:r>
              <a:rPr lang="en-US" b="1" dirty="0">
                <a:highlight>
                  <a:srgbClr val="FFFF00"/>
                </a:highlight>
              </a:rPr>
              <a:t>Instruction Decode (ID) and Register Read </a:t>
            </a:r>
          </a:p>
          <a:p>
            <a:r>
              <a:rPr lang="en-US" b="1" dirty="0">
                <a:highlight>
                  <a:srgbClr val="FFFF00"/>
                </a:highlight>
              </a:rPr>
              <a:t>Execution (EXE) </a:t>
            </a:r>
          </a:p>
          <a:p>
            <a:r>
              <a:rPr lang="en-US" b="1" dirty="0">
                <a:highlight>
                  <a:srgbClr val="FFFF00"/>
                </a:highlight>
              </a:rPr>
              <a:t>Memory read/write(MEM)</a:t>
            </a:r>
          </a:p>
          <a:p>
            <a:r>
              <a:rPr lang="en-US" b="1" dirty="0">
                <a:highlight>
                  <a:srgbClr val="FFFF00"/>
                </a:highlight>
              </a:rPr>
              <a:t>Write Back </a:t>
            </a:r>
            <a:r>
              <a:rPr lang="en-US" dirty="0">
                <a:highlight>
                  <a:srgbClr val="FFFF00"/>
                </a:highlight>
              </a:rPr>
              <a:t>result </a:t>
            </a:r>
            <a:r>
              <a:rPr lang="en-US" b="1" dirty="0">
                <a:highlight>
                  <a:srgbClr val="FFFF00"/>
                </a:highlight>
              </a:rPr>
              <a:t>(WB) </a:t>
            </a:r>
            <a:r>
              <a:rPr lang="en-US" dirty="0">
                <a:highlight>
                  <a:srgbClr val="FFFF00"/>
                </a:highlight>
              </a:rPr>
              <a:t>to</a:t>
            </a:r>
            <a:r>
              <a:rPr lang="en-US" b="1" dirty="0">
                <a:highlight>
                  <a:srgbClr val="FFFF00"/>
                </a:highlight>
              </a:rPr>
              <a:t> </a:t>
            </a:r>
            <a:r>
              <a:rPr lang="en-US" dirty="0">
                <a:highlight>
                  <a:srgbClr val="FFFF00"/>
                </a:highlight>
              </a:rPr>
              <a:t>Registers</a:t>
            </a:r>
          </a:p>
        </p:txBody>
      </p:sp>
      <p:pic>
        <p:nvPicPr>
          <p:cNvPr id="8" name="Picture 7"/>
          <p:cNvPicPr>
            <a:picLocks noChangeAspect="1"/>
          </p:cNvPicPr>
          <p:nvPr/>
        </p:nvPicPr>
        <p:blipFill>
          <a:blip r:embed="rId3"/>
          <a:stretch>
            <a:fillRect/>
          </a:stretch>
        </p:blipFill>
        <p:spPr>
          <a:xfrm>
            <a:off x="203446" y="4467292"/>
            <a:ext cx="8848725" cy="2276475"/>
          </a:xfrm>
          <a:prstGeom prst="rect">
            <a:avLst/>
          </a:prstGeom>
        </p:spPr>
      </p:pic>
    </p:spTree>
    <p:extLst>
      <p:ext uri="{BB962C8B-B14F-4D97-AF65-F5344CB8AC3E}">
        <p14:creationId xmlns:p14="http://schemas.microsoft.com/office/powerpoint/2010/main" val="1133192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2598</Words>
  <Application>Microsoft Office PowerPoint</Application>
  <PresentationFormat>Widescreen</PresentationFormat>
  <Paragraphs>255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Times New Roman</vt:lpstr>
      <vt:lpstr>Verdana</vt:lpstr>
      <vt:lpstr>Verdana,Arial</vt:lpstr>
      <vt:lpstr>Office Theme</vt:lpstr>
      <vt:lpstr>RISC Processors</vt:lpstr>
      <vt:lpstr>PowerPoint Presentation</vt:lpstr>
      <vt:lpstr>PowerPoint Presentation</vt:lpstr>
      <vt:lpstr>CISC features</vt:lpstr>
      <vt:lpstr>Background of RISC</vt:lpstr>
      <vt:lpstr>RISC: Reduced Instruction Set Computer</vt:lpstr>
      <vt:lpstr>MIPS</vt:lpstr>
      <vt:lpstr>MIPS Architecture</vt:lpstr>
      <vt:lpstr>PowerPoint Presentation</vt:lpstr>
      <vt:lpstr>PowerPoint Presentation</vt:lpstr>
      <vt:lpstr>Instruction Set</vt:lpstr>
      <vt:lpstr>The instruction set consists of about 111 total instructions. A variety of basic instructions, including:</vt:lpstr>
      <vt:lpstr>How Pipelining Works</vt:lpstr>
      <vt:lpstr>Features of RISC Processors</vt:lpstr>
      <vt:lpstr>CISC features</vt:lpstr>
      <vt:lpstr>RISC vs CISC</vt:lpstr>
      <vt:lpstr>PowerPoint Presentation</vt:lpstr>
      <vt:lpstr>PowerPoint Presentation</vt:lpstr>
      <vt:lpstr>RISC Pipelines</vt:lpstr>
      <vt:lpstr>Pipeline Problems</vt:lpstr>
      <vt:lpstr>PowerPoint Presentation</vt:lpstr>
      <vt:lpstr>data dependency</vt:lpstr>
      <vt:lpstr>Branch instructions</vt:lpstr>
      <vt:lpstr>PowerPoint Presentation</vt:lpstr>
      <vt:lpstr>PowerPoint Presentation</vt:lpstr>
      <vt:lpstr>The Performance Equation</vt:lpstr>
      <vt:lpstr>The Overall RISC Advantage </vt:lpstr>
      <vt:lpstr>RISC vs CISC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Hossain Ahmmed Taufiq</cp:lastModifiedBy>
  <cp:revision>65</cp:revision>
  <dcterms:created xsi:type="dcterms:W3CDTF">2023-09-05T14:04:55Z</dcterms:created>
  <dcterms:modified xsi:type="dcterms:W3CDTF">2025-04-16T01:54:28Z</dcterms:modified>
</cp:coreProperties>
</file>