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97" r:id="rId3"/>
    <p:sldId id="29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00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01" r:id="rId23"/>
    <p:sldId id="302" r:id="rId24"/>
    <p:sldId id="274" r:id="rId25"/>
    <p:sldId id="275" r:id="rId26"/>
    <p:sldId id="276" r:id="rId27"/>
    <p:sldId id="277" r:id="rId28"/>
    <p:sldId id="278" r:id="rId29"/>
    <p:sldId id="303" r:id="rId30"/>
    <p:sldId id="292" r:id="rId31"/>
    <p:sldId id="293" r:id="rId32"/>
    <p:sldId id="294" r:id="rId33"/>
    <p:sldId id="295" r:id="rId34"/>
    <p:sldId id="296" r:id="rId35"/>
    <p:sldId id="304" r:id="rId36"/>
    <p:sldId id="305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89313" autoAdjust="0"/>
  </p:normalViewPr>
  <p:slideViewPr>
    <p:cSldViewPr snapToGrid="0">
      <p:cViewPr>
        <p:scale>
          <a:sx n="70" d="100"/>
          <a:sy n="70" d="100"/>
        </p:scale>
        <p:origin x="-66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AEB27-D0B7-4662-84F1-13C6C9DFB06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18C60-2AC8-4EFB-8415-67335A87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57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18C60-2AC8-4EFB-8415-67335A87D6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6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18C60-2AC8-4EFB-8415-67335A87D6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4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18C60-2AC8-4EFB-8415-67335A87D66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4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18C60-2AC8-4EFB-8415-67335A87D66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25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18C60-2AC8-4EFB-8415-67335A87D6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6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member1-2-3-5-6/5-1-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C54C40E0-632E-4823-8B97-BDA0D2665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HR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48A9AEF0-B417-4515-BC12-C8992A2A3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94505"/>
          </a:xfrm>
        </p:spPr>
        <p:txBody>
          <a:bodyPr/>
          <a:lstStyle/>
          <a:p>
            <a:r>
              <a:rPr dirty="0"/>
              <a:t>File created on: 10/19/2024 8:27:21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1-2-2 Job Role-Satisfaction">
            <a:extLst>
              <a:ext uri="{FF2B5EF4-FFF2-40B4-BE49-F238E27FC236}">
                <a16:creationId xmlns:a16="http://schemas.microsoft.com/office/drawing/2014/main" xmlns="" id="{7738E3F4-AD50-434D-9D66-57B5C738B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785812"/>
            <a:ext cx="9315450" cy="5286375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5F76D2A2-D636-E2C1-BB58-C093FA742FB7}"/>
              </a:ext>
            </a:extLst>
          </p:cNvPr>
          <p:cNvSpPr txBox="1">
            <a:spLocks/>
          </p:cNvSpPr>
          <p:nvPr/>
        </p:nvSpPr>
        <p:spPr>
          <a:xfrm>
            <a:off x="560613" y="126050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Write here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1-3-1 Invironment &amp;amp; performance">
            <a:extLst>
              <a:ext uri="{FF2B5EF4-FFF2-40B4-BE49-F238E27FC236}">
                <a16:creationId xmlns:a16="http://schemas.microsoft.com/office/drawing/2014/main" xmlns="" id="{D68BFA1A-F43D-45F6-B60B-586938736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442"/>
            <a:ext cx="12192000" cy="5147116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3DC2314B-0562-7673-5F4A-9156AB7037D5}"/>
              </a:ext>
            </a:extLst>
          </p:cNvPr>
          <p:cNvSpPr txBox="1">
            <a:spLocks/>
          </p:cNvSpPr>
          <p:nvPr/>
        </p:nvSpPr>
        <p:spPr>
          <a:xfrm>
            <a:off x="560613" y="126050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Write here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1-3-2 Invironment - Age Group - Gender">
            <a:extLst>
              <a:ext uri="{FF2B5EF4-FFF2-40B4-BE49-F238E27FC236}">
                <a16:creationId xmlns:a16="http://schemas.microsoft.com/office/drawing/2014/main" xmlns="" id="{871A22A5-D725-4795-BD43-EBD9D674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486"/>
            <a:ext cx="12192000" cy="5151027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4A17C5E9-92A5-92EF-2B2D-6956442C953E}"/>
              </a:ext>
            </a:extLst>
          </p:cNvPr>
          <p:cNvSpPr txBox="1">
            <a:spLocks/>
          </p:cNvSpPr>
          <p:nvPr/>
        </p:nvSpPr>
        <p:spPr>
          <a:xfrm>
            <a:off x="560613" y="126050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Write here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81233B9-60E0-C81E-68B9-6DEE41C76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74D03338-D43D-FAD9-978B-1F03E3DB4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2428"/>
            <a:ext cx="9144000" cy="10114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Job Satisfaction and Training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467278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2-1-1:Education Level">
            <a:extLst>
              <a:ext uri="{FF2B5EF4-FFF2-40B4-BE49-F238E27FC236}">
                <a16:creationId xmlns:a16="http://schemas.microsoft.com/office/drawing/2014/main" xmlns="" id="{DD7F4235-3D02-499E-8FE2-7072D39BD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5" y="670214"/>
            <a:ext cx="5671127" cy="5295900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ADFF45B5-C888-B052-C75B-C29E527E452D}"/>
              </a:ext>
            </a:extLst>
          </p:cNvPr>
          <p:cNvSpPr txBox="1">
            <a:spLocks/>
          </p:cNvSpPr>
          <p:nvPr/>
        </p:nvSpPr>
        <p:spPr>
          <a:xfrm>
            <a:off x="505194" y="6076950"/>
            <a:ext cx="10902043" cy="655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Are more highly educated employees more satisfied with training opportunities, and how does this reflect in their performance?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2-1-2:Job Role">
            <a:extLst>
              <a:ext uri="{FF2B5EF4-FFF2-40B4-BE49-F238E27FC236}">
                <a16:creationId xmlns:a16="http://schemas.microsoft.com/office/drawing/2014/main" xmlns="" id="{6D4D5778-3A9C-4D4E-A9A0-8A11A628C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388"/>
            <a:ext cx="12192000" cy="5147116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F3F07F11-145D-6A99-7333-446259A1503D}"/>
              </a:ext>
            </a:extLst>
          </p:cNvPr>
          <p:cNvSpPr txBox="1">
            <a:spLocks/>
          </p:cNvSpPr>
          <p:nvPr/>
        </p:nvSpPr>
        <p:spPr>
          <a:xfrm>
            <a:off x="422068" y="5895643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Which job roles or departments are linked to higher satisfaction post-training?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2-1-3:Performance">
            <a:extLst>
              <a:ext uri="{FF2B5EF4-FFF2-40B4-BE49-F238E27FC236}">
                <a16:creationId xmlns:a16="http://schemas.microsoft.com/office/drawing/2014/main" xmlns="" id="{FFD3DA21-FCD5-4636-A5AE-472536EB6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381"/>
            <a:ext cx="12192000" cy="5036220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6C38E63A-B6D3-14B2-0ACA-4004DA758030}"/>
              </a:ext>
            </a:extLst>
          </p:cNvPr>
          <p:cNvSpPr txBox="1">
            <a:spLocks/>
          </p:cNvSpPr>
          <p:nvPr/>
        </p:nvSpPr>
        <p:spPr>
          <a:xfrm>
            <a:off x="542141" y="5880305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How do employees who undergo more training programs compare in terms of both Job Satisfaction and Performance?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2-2-1:Gender">
            <a:extLst>
              <a:ext uri="{FF2B5EF4-FFF2-40B4-BE49-F238E27FC236}">
                <a16:creationId xmlns:a16="http://schemas.microsoft.com/office/drawing/2014/main" xmlns="" id="{4E06BF18-710D-4ED8-9330-7FEF2B413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64" y="420832"/>
            <a:ext cx="7010400" cy="5295900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B41C4E73-644F-2BD1-6392-C02F3EEC662D}"/>
              </a:ext>
            </a:extLst>
          </p:cNvPr>
          <p:cNvSpPr txBox="1">
            <a:spLocks/>
          </p:cNvSpPr>
          <p:nvPr/>
        </p:nvSpPr>
        <p:spPr>
          <a:xfrm>
            <a:off x="449777" y="5988007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Do employees across different gender identities show stronger correlations between satisfaction and performance?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2-2-2:Job Role &amp;amp; Department">
            <a:extLst>
              <a:ext uri="{FF2B5EF4-FFF2-40B4-BE49-F238E27FC236}">
                <a16:creationId xmlns:a16="http://schemas.microsoft.com/office/drawing/2014/main" xmlns="" id="{1B1E378D-5AB1-4D26-97D8-B14D37919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924"/>
            <a:ext cx="12192000" cy="5002769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B8AA8833-F3ED-5554-1375-6D12DB561D46}"/>
              </a:ext>
            </a:extLst>
          </p:cNvPr>
          <p:cNvSpPr txBox="1">
            <a:spLocks/>
          </p:cNvSpPr>
          <p:nvPr/>
        </p:nvSpPr>
        <p:spPr>
          <a:xfrm>
            <a:off x="323273" y="5988007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kern="1200" dirty="0">
                <a:latin typeface="+mj-lt"/>
                <a:ea typeface="+mj-ea"/>
                <a:cs typeface="+mj-cs"/>
              </a:rPr>
              <a:t>Are some departments better at maintaining both high satisfaction and high performance?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2-2-3:Age Group">
            <a:extLst>
              <a:ext uri="{FF2B5EF4-FFF2-40B4-BE49-F238E27FC236}">
                <a16:creationId xmlns:a16="http://schemas.microsoft.com/office/drawing/2014/main" xmlns="" id="{5E73823F-20A3-45A8-81C7-AAFD0CE44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551"/>
            <a:ext cx="12192000" cy="4730462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8B41C629-69D6-9988-830B-B15EB89D243A}"/>
              </a:ext>
            </a:extLst>
          </p:cNvPr>
          <p:cNvSpPr txBox="1">
            <a:spLocks/>
          </p:cNvSpPr>
          <p:nvPr/>
        </p:nvSpPr>
        <p:spPr>
          <a:xfrm>
            <a:off x="348177" y="5794231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Does the relationship between satisfaction and performance vary by age group?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25D0A2C3-6DB0-2A55-BFE6-47244A867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8470"/>
            <a:ext cx="9144000" cy="10114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Part 1: Training, Satisfaction, and Performance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xmlns="" id="{034DB2ED-D979-837F-737E-AF5CD248C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977" y="3602038"/>
            <a:ext cx="9496023" cy="1907492"/>
          </a:xfrm>
        </p:spPr>
        <p:txBody>
          <a:bodyPr>
            <a:noAutofit/>
          </a:bodyPr>
          <a:lstStyle/>
          <a:p>
            <a:pPr algn="l"/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part focuses on the relationships between training, employee satisfaction, and performance, diving deep into how different demographics respond to training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358237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2-3-1:Education Level">
            <a:extLst>
              <a:ext uri="{FF2B5EF4-FFF2-40B4-BE49-F238E27FC236}">
                <a16:creationId xmlns:a16="http://schemas.microsoft.com/office/drawing/2014/main" xmlns="" id="{CA53C056-15E8-4E80-A2F6-B248DB173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55" y="522432"/>
            <a:ext cx="6428509" cy="5295900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F29615CB-347F-FF1C-2390-A17AD09A8EBE}"/>
              </a:ext>
            </a:extLst>
          </p:cNvPr>
          <p:cNvSpPr txBox="1">
            <a:spLocks/>
          </p:cNvSpPr>
          <p:nvPr/>
        </p:nvSpPr>
        <p:spPr>
          <a:xfrm>
            <a:off x="551377" y="5988007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en-US" sz="3200" b="1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Are more highly educated employees more satisfied with training opportunities?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2-3-2:Job Role">
            <a:extLst>
              <a:ext uri="{FF2B5EF4-FFF2-40B4-BE49-F238E27FC236}">
                <a16:creationId xmlns:a16="http://schemas.microsoft.com/office/drawing/2014/main" xmlns="" id="{0FC141F9-3D7A-434A-9102-FF7228B99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0" y="365413"/>
            <a:ext cx="10086975" cy="5295900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3AF4B8D2-A99B-B43D-8B6D-9948392B7740}"/>
              </a:ext>
            </a:extLst>
          </p:cNvPr>
          <p:cNvSpPr txBox="1">
            <a:spLocks/>
          </p:cNvSpPr>
          <p:nvPr/>
        </p:nvSpPr>
        <p:spPr>
          <a:xfrm>
            <a:off x="644975" y="5762914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kern="1200" dirty="0">
                <a:solidFill>
                  <a:schemeClr val="tx1"/>
                </a:solidFill>
              </a:rPr>
              <a:t>Which job roles or departments are linked to higher satisfaction post-training?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A74F403-506E-19D3-9047-4A5B08099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0E324565-F9F6-EEEE-8995-5D0882FD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8470"/>
            <a:ext cx="9144000" cy="10114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Part 2: Overtime, Work-Life Balance, and Attrition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xmlns="" id="{4BE7912C-54BA-B2A7-303D-2DD44A588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977" y="3602038"/>
            <a:ext cx="9496023" cy="1907492"/>
          </a:xfrm>
        </p:spPr>
        <p:txBody>
          <a:bodyPr>
            <a:noAutofit/>
          </a:bodyPr>
          <a:lstStyle/>
          <a:p>
            <a:pPr algn="l"/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section explores how overtime and work-life balance affect employee performance, satisfaction, and retention, with a focus on demographic variations.</a:t>
            </a:r>
          </a:p>
        </p:txBody>
      </p:sp>
    </p:spTree>
    <p:extLst>
      <p:ext uri="{BB962C8B-B14F-4D97-AF65-F5344CB8AC3E}">
        <p14:creationId xmlns:p14="http://schemas.microsoft.com/office/powerpoint/2010/main" val="3139904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1879F93-6F38-C862-9BAA-597E1AEB4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E7EB72F2-9106-729A-213A-7EBBA02B0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2428"/>
            <a:ext cx="9144000" cy="10114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Work-Life Balance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2683781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4-1-1:Age and Gender &amp;amp; all performance">
            <a:extLst>
              <a:ext uri="{FF2B5EF4-FFF2-40B4-BE49-F238E27FC236}">
                <a16:creationId xmlns:a16="http://schemas.microsoft.com/office/drawing/2014/main" xmlns="" id="{456BB09C-10C8-4CC8-ADC6-012177031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533"/>
            <a:ext cx="12192000" cy="5151027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479A9CA6-799C-7CA5-B6FD-F0CFA30F2D57}"/>
              </a:ext>
            </a:extLst>
          </p:cNvPr>
          <p:cNvSpPr txBox="1">
            <a:spLocks/>
          </p:cNvSpPr>
          <p:nvPr/>
        </p:nvSpPr>
        <p:spPr>
          <a:xfrm>
            <a:off x="399248" y="5654474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onsolas" panose="020B0609020204030204" pitchFamily="49" charset="0"/>
              </a:rPr>
              <a:t>Overall Performance Ratings The older the employee,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the lower the employee's performance</a:t>
            </a:r>
            <a:r>
              <a:rPr lang="ar-EG" sz="2000" b="1" dirty="0">
                <a:latin typeface="Consolas" panose="020B0609020204030204" pitchFamily="49" charset="0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4-1-1:Age and Gender &amp;amp; Work Life Balance">
            <a:extLst>
              <a:ext uri="{FF2B5EF4-FFF2-40B4-BE49-F238E27FC236}">
                <a16:creationId xmlns:a16="http://schemas.microsoft.com/office/drawing/2014/main" xmlns="" id="{C3DB546A-F276-4047-87F7-F49A61BCC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851"/>
            <a:ext cx="12192000" cy="5151027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81925EA5-AA8D-6B0C-061F-9F8E2BEA68CD}"/>
              </a:ext>
            </a:extLst>
          </p:cNvPr>
          <p:cNvSpPr txBox="1">
            <a:spLocks/>
          </p:cNvSpPr>
          <p:nvPr/>
        </p:nvSpPr>
        <p:spPr>
          <a:xfrm>
            <a:off x="309601" y="5735156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b="1"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US" dirty="0"/>
              <a:t>Total Work-Life Balance Ratings The older the employee,</a:t>
            </a:r>
          </a:p>
          <a:p>
            <a:r>
              <a:rPr lang="en-US" dirty="0"/>
              <a:t>the lower the employee's work-life balance.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4-1-2:OverTime &amp;amp; all performance and work life balance ">
            <a:extLst>
              <a:ext uri="{FF2B5EF4-FFF2-40B4-BE49-F238E27FC236}">
                <a16:creationId xmlns:a16="http://schemas.microsoft.com/office/drawing/2014/main" xmlns="" id="{0FCB64F3-3ACF-4F09-AA43-84EA4A9A6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703"/>
            <a:ext cx="12192000" cy="5147116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42ABFDAD-02B8-0D88-BB13-F8958C10FF27}"/>
              </a:ext>
            </a:extLst>
          </p:cNvPr>
          <p:cNvSpPr txBox="1">
            <a:spLocks/>
          </p:cNvSpPr>
          <p:nvPr/>
        </p:nvSpPr>
        <p:spPr>
          <a:xfrm>
            <a:off x="381318" y="5495909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onsolas" panose="020B0609020204030204" pitchFamily="49" charset="0"/>
              </a:rPr>
              <a:t>Employees who do not work overtime have better performance and greater balance in their lives, at a low rate.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4-2-1:Age and Gender &amp;amp; performance(s+m)">
            <a:extLst>
              <a:ext uri="{FF2B5EF4-FFF2-40B4-BE49-F238E27FC236}">
                <a16:creationId xmlns:a16="http://schemas.microsoft.com/office/drawing/2014/main" xmlns="" id="{B9A66016-475E-4E26-8951-D517A341F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482"/>
            <a:ext cx="12192000" cy="5151027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3C335908-6CE2-C987-A0D0-E286B3ED46C3}"/>
              </a:ext>
            </a:extLst>
          </p:cNvPr>
          <p:cNvSpPr txBox="1">
            <a:spLocks/>
          </p:cNvSpPr>
          <p:nvPr/>
        </p:nvSpPr>
        <p:spPr>
          <a:xfrm>
            <a:off x="1272988" y="5645509"/>
            <a:ext cx="9778892" cy="869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b="1" dirty="0">
                <a:latin typeface="Consolas" panose="020B0609020204030204" pitchFamily="49" charset="0"/>
              </a:rPr>
              <a:t>Performance Ratings (</a:t>
            </a:r>
            <a:r>
              <a:rPr lang="ar-EG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Self Rating</a:t>
            </a:r>
            <a:r>
              <a:rPr lang="ar-EG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, Manager Rating</a:t>
            </a:r>
            <a:r>
              <a:rPr lang="ar-EG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) The older the employee, the lower the employee's performance.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4-2-2:OverTime &amp;amp; performance (s+m) and work life balance ">
            <a:extLst>
              <a:ext uri="{FF2B5EF4-FFF2-40B4-BE49-F238E27FC236}">
                <a16:creationId xmlns:a16="http://schemas.microsoft.com/office/drawing/2014/main" xmlns="" id="{75C3DB9F-E76E-44E0-8B6D-EA47D5FF6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469"/>
            <a:ext cx="12192000" cy="5147116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3347D9C4-26DB-421F-4D2B-EE7F55DB7947}"/>
              </a:ext>
            </a:extLst>
          </p:cNvPr>
          <p:cNvSpPr txBox="1">
            <a:spLocks/>
          </p:cNvSpPr>
          <p:nvPr/>
        </p:nvSpPr>
        <p:spPr>
          <a:xfrm>
            <a:off x="644978" y="5693067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onsolas" panose="020B0609020204030204" pitchFamily="49" charset="0"/>
              </a:rPr>
              <a:t>Employees who do not work overtime have better performance and greater balance in their lives, at a low rate.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1F56C93-ABBA-CE6A-F98D-1AE6FDCFD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25942983-7C02-F3AF-7A2E-98C4162A9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2428"/>
            <a:ext cx="9144000" cy="10114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Work-Life Balance and Attrition</a:t>
            </a:r>
          </a:p>
        </p:txBody>
      </p:sp>
    </p:spTree>
    <p:extLst>
      <p:ext uri="{BB962C8B-B14F-4D97-AF65-F5344CB8AC3E}">
        <p14:creationId xmlns:p14="http://schemas.microsoft.com/office/powerpoint/2010/main" val="242177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C3FD4C1-8926-CD1B-6A05-F8348D54A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B14E95D8-E06D-5198-AAE7-3AB2638A2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2428"/>
            <a:ext cx="9144000" cy="10114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Training's Impact on Performance</a:t>
            </a:r>
          </a:p>
        </p:txBody>
      </p:sp>
    </p:spTree>
    <p:extLst>
      <p:ext uri="{BB962C8B-B14F-4D97-AF65-F5344CB8AC3E}">
        <p14:creationId xmlns:p14="http://schemas.microsoft.com/office/powerpoint/2010/main" val="500581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lide37" descr="5-1-1">
            <a:extLst>
              <a:ext uri="{FF2B5EF4-FFF2-40B4-BE49-F238E27FC236}">
                <a16:creationId xmlns:a16="http://schemas.microsoft.com/office/drawing/2014/main" xmlns="" id="{EA9A6A59-5ECA-4D2B-94A8-9E7E3CEF1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427"/>
            <a:ext cx="12192000" cy="4577145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61F77956-B423-A2E8-6CAD-48A56FFD5346}"/>
              </a:ext>
            </a:extLst>
          </p:cNvPr>
          <p:cNvSpPr txBox="1">
            <a:spLocks/>
          </p:cNvSpPr>
          <p:nvPr/>
        </p:nvSpPr>
        <p:spPr>
          <a:xfrm>
            <a:off x="560613" y="126050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/>
              <a:t>Balance&amp;performance</a:t>
            </a:r>
            <a:r>
              <a:rPr lang="en-US" sz="2400" dirty="0" smtClean="0"/>
              <a:t> by gender </a:t>
            </a:r>
            <a:r>
              <a:rPr lang="en-US" sz="2400" smtClean="0"/>
              <a:t>and age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lide38" descr="5-1-2">
            <a:extLst>
              <a:ext uri="{FF2B5EF4-FFF2-40B4-BE49-F238E27FC236}">
                <a16:creationId xmlns:a16="http://schemas.microsoft.com/office/drawing/2014/main" xmlns="" id="{5780F145-A9D4-4A92-829E-9591B6102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427"/>
            <a:ext cx="12192000" cy="4577145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FC6E1BB6-74C7-A693-62E1-FA5DA3039439}"/>
              </a:ext>
            </a:extLst>
          </p:cNvPr>
          <p:cNvSpPr txBox="1">
            <a:spLocks/>
          </p:cNvSpPr>
          <p:nvPr/>
        </p:nvSpPr>
        <p:spPr>
          <a:xfrm>
            <a:off x="560613" y="126050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Employees who work overtime have lower work-life balance.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lide39" descr="5-1-3">
            <a:extLst>
              <a:ext uri="{FF2B5EF4-FFF2-40B4-BE49-F238E27FC236}">
                <a16:creationId xmlns:a16="http://schemas.microsoft.com/office/drawing/2014/main" xmlns="" id="{2BCFE1A3-F538-41C4-A38A-BE1A49D0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543"/>
            <a:ext cx="12192000" cy="4568913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B884360F-52BC-F542-4F29-B68B960A2A82}"/>
              </a:ext>
            </a:extLst>
          </p:cNvPr>
          <p:cNvSpPr txBox="1">
            <a:spLocks/>
          </p:cNvSpPr>
          <p:nvPr/>
        </p:nvSpPr>
        <p:spPr>
          <a:xfrm>
            <a:off x="560613" y="126050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sales </a:t>
            </a:r>
            <a:r>
              <a:rPr lang="en-US" sz="2400" dirty="0" err="1" smtClean="0"/>
              <a:t>excutive</a:t>
            </a:r>
            <a:r>
              <a:rPr lang="en-US" sz="2400" dirty="0" err="1" smtClean="0"/>
              <a:t>,software</a:t>
            </a:r>
            <a:r>
              <a:rPr lang="en-US" sz="2400" dirty="0" smtClean="0"/>
              <a:t> engineers &amp;data scientists are of greater work-life balance.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lide40" descr="5-2-1">
            <a:extLst>
              <a:ext uri="{FF2B5EF4-FFF2-40B4-BE49-F238E27FC236}">
                <a16:creationId xmlns:a16="http://schemas.microsoft.com/office/drawing/2014/main" xmlns="" id="{DEB4AD95-D313-45B1-AA5B-2A1630355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486"/>
            <a:ext cx="12192000" cy="5151027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4A0BB0C0-24CA-9FB1-341F-308473809E9A}"/>
              </a:ext>
            </a:extLst>
          </p:cNvPr>
          <p:cNvSpPr txBox="1">
            <a:spLocks/>
          </p:cNvSpPr>
          <p:nvPr/>
        </p:nvSpPr>
        <p:spPr>
          <a:xfrm>
            <a:off x="560613" y="126050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xmlns="" id="{7B2A793C-0C8C-70B2-D0EA-A3EE3B9F762B}"/>
              </a:ext>
            </a:extLst>
          </p:cNvPr>
          <p:cNvSpPr txBox="1">
            <a:spLocks/>
          </p:cNvSpPr>
          <p:nvPr/>
        </p:nvSpPr>
        <p:spPr>
          <a:xfrm>
            <a:off x="644978" y="126049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xmlns="" id="{7B2A793C-0C8C-70B2-D0EA-A3EE3B9F762B}"/>
              </a:ext>
            </a:extLst>
          </p:cNvPr>
          <p:cNvSpPr txBox="1">
            <a:spLocks/>
          </p:cNvSpPr>
          <p:nvPr/>
        </p:nvSpPr>
        <p:spPr>
          <a:xfrm>
            <a:off x="644977" y="3218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Older age groups show least job satisfaction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lide41" descr="5-2-2">
            <a:extLst>
              <a:ext uri="{FF2B5EF4-FFF2-40B4-BE49-F238E27FC236}">
                <a16:creationId xmlns:a16="http://schemas.microsoft.com/office/drawing/2014/main" xmlns="" id="{4D588A2C-6416-4261-8D00-B508140DC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442"/>
            <a:ext cx="12192000" cy="5147116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7B2A793C-0C8C-70B2-D0EA-A3EE3B9F762B}"/>
              </a:ext>
            </a:extLst>
          </p:cNvPr>
          <p:cNvSpPr txBox="1">
            <a:spLocks/>
          </p:cNvSpPr>
          <p:nvPr/>
        </p:nvSpPr>
        <p:spPr>
          <a:xfrm>
            <a:off x="560613" y="126050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Overtime lower job satisfaction in all departments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6D702D8-D901-0755-C19D-5E5FA5E13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6DA57538-C3CC-9E03-D81B-85FBFCBB5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8470"/>
            <a:ext cx="9144000" cy="10114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Part 3: Manager Roles, Retention, and Loyalty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xmlns="" id="{4EB89C1F-E128-5352-B781-AF395D646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977" y="3602038"/>
            <a:ext cx="9496023" cy="1907492"/>
          </a:xfrm>
        </p:spPr>
        <p:txBody>
          <a:bodyPr>
            <a:noAutofit/>
          </a:bodyPr>
          <a:lstStyle/>
          <a:p>
            <a:pPr algn="l"/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part examines how demographic factors influence managerial roles and dives into the long-term metrics of retention and loyalty, including attrition rates, tenure, and promotions.</a:t>
            </a:r>
          </a:p>
        </p:txBody>
      </p:sp>
    </p:spTree>
    <p:extLst>
      <p:ext uri="{BB962C8B-B14F-4D97-AF65-F5344CB8AC3E}">
        <p14:creationId xmlns:p14="http://schemas.microsoft.com/office/powerpoint/2010/main" val="3912390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35A8823-9ACA-C6FE-BCF6-18B342C1D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461520DC-E8B8-E46A-D03E-246C36019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2428"/>
            <a:ext cx="9144000" cy="10114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Manager Role and Retention Analysis</a:t>
            </a:r>
          </a:p>
        </p:txBody>
      </p:sp>
    </p:spTree>
    <p:extLst>
      <p:ext uri="{BB962C8B-B14F-4D97-AF65-F5344CB8AC3E}">
        <p14:creationId xmlns:p14="http://schemas.microsoft.com/office/powerpoint/2010/main" val="4022358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 descr="6-1-1:Gender">
            <a:extLst>
              <a:ext uri="{FF2B5EF4-FFF2-40B4-BE49-F238E27FC236}">
                <a16:creationId xmlns:a16="http://schemas.microsoft.com/office/drawing/2014/main" xmlns="" id="{DA0AB989-BD2E-4298-99ED-940F9A0F1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540" y="369502"/>
            <a:ext cx="7014950" cy="5321613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xmlns="" id="{29683024-7DE0-2B09-3458-14D8CAB095E7}"/>
              </a:ext>
            </a:extLst>
          </p:cNvPr>
          <p:cNvSpPr txBox="1">
            <a:spLocks/>
          </p:cNvSpPr>
          <p:nvPr/>
        </p:nvSpPr>
        <p:spPr>
          <a:xfrm>
            <a:off x="644978" y="5964072"/>
            <a:ext cx="10902043" cy="598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percentage of male and female employees in managerial roles are in balances in leadership positions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 descr="6-1-2-1:Age Group">
            <a:extLst>
              <a:ext uri="{FF2B5EF4-FFF2-40B4-BE49-F238E27FC236}">
                <a16:creationId xmlns:a16="http://schemas.microsoft.com/office/drawing/2014/main" xmlns="" id="{5F4FF18D-0A49-4890-9432-B79AE34C1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88" y="289728"/>
            <a:ext cx="5694599" cy="52959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AF166D77-AE1B-2414-7B4E-BB66C01CA5DC}"/>
              </a:ext>
            </a:extLst>
          </p:cNvPr>
          <p:cNvSpPr txBox="1">
            <a:spLocks/>
          </p:cNvSpPr>
          <p:nvPr/>
        </p:nvSpPr>
        <p:spPr>
          <a:xfrm>
            <a:off x="644978" y="5964072"/>
            <a:ext cx="10902043" cy="598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Different age groups compare in terms of percentage in managerial positions showing that employees with age range between 25 and 46 more likely to be in leadership roles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 descr="6-1-3:Education Level">
            <a:extLst>
              <a:ext uri="{FF2B5EF4-FFF2-40B4-BE49-F238E27FC236}">
                <a16:creationId xmlns:a16="http://schemas.microsoft.com/office/drawing/2014/main" xmlns="" id="{8C974251-1859-47EA-8F06-AEDA0C068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25" y="289729"/>
            <a:ext cx="5977720" cy="52959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9704096E-1504-8CCE-D53D-B3022A529032}"/>
              </a:ext>
            </a:extLst>
          </p:cNvPr>
          <p:cNvSpPr txBox="1">
            <a:spLocks/>
          </p:cNvSpPr>
          <p:nvPr/>
        </p:nvSpPr>
        <p:spPr>
          <a:xfrm>
            <a:off x="644978" y="5964072"/>
            <a:ext cx="10902043" cy="598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percentage of employees with different education levels in managerial roles showing that employees with Bachelors and Masters are more likely to be in leadership roles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1-1-1 Gender &amp;amp; performance">
            <a:extLst>
              <a:ext uri="{FF2B5EF4-FFF2-40B4-BE49-F238E27FC236}">
                <a16:creationId xmlns:a16="http://schemas.microsoft.com/office/drawing/2014/main" xmlns="" id="{8C36408C-CB3A-49CF-A0EB-EB1A6C6F2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043"/>
            <a:ext cx="12192000" cy="500847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41545F-F3E7-9783-93BE-0ADF1CEF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3" y="126050"/>
            <a:ext cx="10902043" cy="727437"/>
          </a:xfrm>
        </p:spPr>
        <p:txBody>
          <a:bodyPr/>
          <a:lstStyle/>
          <a:p>
            <a:r>
              <a:rPr lang="en-US" dirty="0"/>
              <a:t>Gender &amp; Performance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 descr="6-1:Overall Gender Percentage">
            <a:extLst>
              <a:ext uri="{FF2B5EF4-FFF2-40B4-BE49-F238E27FC236}">
                <a16:creationId xmlns:a16="http://schemas.microsoft.com/office/drawing/2014/main" xmlns="" id="{5118494D-DD18-4228-8E65-06A32138E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9" y="434046"/>
            <a:ext cx="11327642" cy="508915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BA3BE97F-6EEA-85E4-F916-B7C6F754301C}"/>
              </a:ext>
            </a:extLst>
          </p:cNvPr>
          <p:cNvSpPr txBox="1">
            <a:spLocks/>
          </p:cNvSpPr>
          <p:nvPr/>
        </p:nvSpPr>
        <p:spPr>
          <a:xfrm>
            <a:off x="644978" y="5677469"/>
            <a:ext cx="10902043" cy="598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percentage of employees according to Gender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lide28" descr="6-1-4:Hiring Over Time">
            <a:extLst>
              <a:ext uri="{FF2B5EF4-FFF2-40B4-BE49-F238E27FC236}">
                <a16:creationId xmlns:a16="http://schemas.microsoft.com/office/drawing/2014/main" xmlns="" id="{1504AEFC-CB8E-4F76-A625-9153BD2BF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3" y="200583"/>
            <a:ext cx="11682484" cy="547688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0AD8EB51-E03D-85A7-7770-EF44EFF78A7F}"/>
              </a:ext>
            </a:extLst>
          </p:cNvPr>
          <p:cNvSpPr txBox="1">
            <a:spLocks/>
          </p:cNvSpPr>
          <p:nvPr/>
        </p:nvSpPr>
        <p:spPr>
          <a:xfrm>
            <a:off x="644978" y="5841245"/>
            <a:ext cx="10902043" cy="598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trends in hiring over time, and how do the correlate with workforce development and managerial growth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lide29" descr="6-2-2:AVG Tenure">
            <a:extLst>
              <a:ext uri="{FF2B5EF4-FFF2-40B4-BE49-F238E27FC236}">
                <a16:creationId xmlns:a16="http://schemas.microsoft.com/office/drawing/2014/main" xmlns="" id="{E97E750D-6C5B-4C0B-AAB0-2107A3170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244053"/>
            <a:ext cx="11887201" cy="559719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DC5FAEF7-1C4F-0BD8-2F7B-F5B521400E11}"/>
              </a:ext>
            </a:extLst>
          </p:cNvPr>
          <p:cNvSpPr txBox="1">
            <a:spLocks/>
          </p:cNvSpPr>
          <p:nvPr/>
        </p:nvSpPr>
        <p:spPr>
          <a:xfrm>
            <a:off x="644978" y="5841245"/>
            <a:ext cx="10902043" cy="598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How long employees stay with the company, according to Department, Job Role, and Education Level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lide30" descr="6-2-3-1:Attration Rate">
            <a:extLst>
              <a:ext uri="{FF2B5EF4-FFF2-40B4-BE49-F238E27FC236}">
                <a16:creationId xmlns:a16="http://schemas.microsoft.com/office/drawing/2014/main" xmlns="" id="{E12A28A1-EA89-4D3B-91B6-4DC8F273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186701"/>
            <a:ext cx="11887201" cy="546347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074F1361-3067-2358-EACC-1FE117F43D10}"/>
              </a:ext>
            </a:extLst>
          </p:cNvPr>
          <p:cNvSpPr txBox="1">
            <a:spLocks/>
          </p:cNvSpPr>
          <p:nvPr/>
        </p:nvSpPr>
        <p:spPr>
          <a:xfrm>
            <a:off x="644978" y="5841245"/>
            <a:ext cx="10902043" cy="598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Calculate attrition rates by Department, Role, and Job Satisfaction. Showing employees with higher satisfaction less likely to leave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lide31" descr="6-2-3-2:Attration Rate">
            <a:extLst>
              <a:ext uri="{FF2B5EF4-FFF2-40B4-BE49-F238E27FC236}">
                <a16:creationId xmlns:a16="http://schemas.microsoft.com/office/drawing/2014/main" xmlns="" id="{83922A02-0D95-4AA6-810D-C2BD98564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4" y="405063"/>
            <a:ext cx="11668836" cy="536793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65A34FB6-2399-3D04-F9DE-294A513D116C}"/>
              </a:ext>
            </a:extLst>
          </p:cNvPr>
          <p:cNvSpPr txBox="1">
            <a:spLocks/>
          </p:cNvSpPr>
          <p:nvPr/>
        </p:nvSpPr>
        <p:spPr>
          <a:xfrm>
            <a:off x="644978" y="5923133"/>
            <a:ext cx="10902043" cy="598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Calculate attrition rates by Department, Role, and work-life balance. Showing employees with higher satisfaction less likely to leave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lide32" descr="6-2-4:Permotion Rate">
            <a:extLst>
              <a:ext uri="{FF2B5EF4-FFF2-40B4-BE49-F238E27FC236}">
                <a16:creationId xmlns:a16="http://schemas.microsoft.com/office/drawing/2014/main" xmlns="" id="{D8BE5262-7045-4837-8C32-922154D6A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4" y="254937"/>
            <a:ext cx="12096466" cy="51471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E46741AF-E60C-B81E-B126-81B9C824C754}"/>
              </a:ext>
            </a:extLst>
          </p:cNvPr>
          <p:cNvSpPr txBox="1">
            <a:spLocks/>
          </p:cNvSpPr>
          <p:nvPr/>
        </p:nvSpPr>
        <p:spPr>
          <a:xfrm>
            <a:off x="644978" y="5923133"/>
            <a:ext cx="10902043" cy="598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Track promotion rates by Department and Job Role, showing whether training opportunities correlate with faster promotions.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lide33" descr="6-2-5:Education and Salary">
            <a:extLst>
              <a:ext uri="{FF2B5EF4-FFF2-40B4-BE49-F238E27FC236}">
                <a16:creationId xmlns:a16="http://schemas.microsoft.com/office/drawing/2014/main" xmlns="" id="{06669104-6F41-40D3-9BD6-71491706A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" y="450376"/>
            <a:ext cx="11232107" cy="49404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50ACC437-74C2-C84A-C034-AAE376BDB9B6}"/>
              </a:ext>
            </a:extLst>
          </p:cNvPr>
          <p:cNvSpPr txBox="1">
            <a:spLocks/>
          </p:cNvSpPr>
          <p:nvPr/>
        </p:nvSpPr>
        <p:spPr>
          <a:xfrm>
            <a:off x="644978" y="5923133"/>
            <a:ext cx="10902043" cy="598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Employees with higher education levels receive higher salaries, showing how does this compare across Job Role &amp; Department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lide34" descr="6-2-6:Training and Retention">
            <a:extLst>
              <a:ext uri="{FF2B5EF4-FFF2-40B4-BE49-F238E27FC236}">
                <a16:creationId xmlns:a16="http://schemas.microsoft.com/office/drawing/2014/main" xmlns="" id="{DBBDA356-01F2-4D92-955D-EE43DF1B2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1" y="344320"/>
            <a:ext cx="10672549" cy="52959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38F9DF24-BF73-C2E4-7C56-8D7887BCC5ED}"/>
              </a:ext>
            </a:extLst>
          </p:cNvPr>
          <p:cNvSpPr txBox="1">
            <a:spLocks/>
          </p:cNvSpPr>
          <p:nvPr/>
        </p:nvSpPr>
        <p:spPr>
          <a:xfrm>
            <a:off x="644978" y="5923133"/>
            <a:ext cx="10902043" cy="598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Assess whether providing training opportunities improves employee loyalty.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lide35" descr="6-2-7-1:Job Satisfy and Retention">
            <a:extLst>
              <a:ext uri="{FF2B5EF4-FFF2-40B4-BE49-F238E27FC236}">
                <a16:creationId xmlns:a16="http://schemas.microsoft.com/office/drawing/2014/main" xmlns="" id="{6338304C-629F-4316-9E99-28BB6236F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06" y="289725"/>
            <a:ext cx="8939284" cy="52959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D95C85E6-B134-F3A1-7D41-2129858CDEF6}"/>
              </a:ext>
            </a:extLst>
          </p:cNvPr>
          <p:cNvSpPr txBox="1">
            <a:spLocks/>
          </p:cNvSpPr>
          <p:nvPr/>
        </p:nvSpPr>
        <p:spPr>
          <a:xfrm>
            <a:off x="644978" y="5923133"/>
            <a:ext cx="10902043" cy="598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Employees with higher job satisfaction stay longer in the company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lide36" descr="6-2-7-2:Life Balance and Retention">
            <a:extLst>
              <a:ext uri="{FF2B5EF4-FFF2-40B4-BE49-F238E27FC236}">
                <a16:creationId xmlns:a16="http://schemas.microsoft.com/office/drawing/2014/main" xmlns="" id="{00F4D937-4192-4011-91C7-945F23CBB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79" y="313900"/>
            <a:ext cx="8679976" cy="544545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B304A253-34F1-579F-4942-A7B4245E1FEC}"/>
              </a:ext>
            </a:extLst>
          </p:cNvPr>
          <p:cNvSpPr txBox="1">
            <a:spLocks/>
          </p:cNvSpPr>
          <p:nvPr/>
        </p:nvSpPr>
        <p:spPr>
          <a:xfrm>
            <a:off x="644978" y="5923133"/>
            <a:ext cx="10902043" cy="598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Employees with better work-life balance stay longer in the company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1-1-2 Age group">
            <a:extLst>
              <a:ext uri="{FF2B5EF4-FFF2-40B4-BE49-F238E27FC236}">
                <a16:creationId xmlns:a16="http://schemas.microsoft.com/office/drawing/2014/main" xmlns="" id="{20AB10D2-30E3-4103-9286-AF088EA8A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329"/>
            <a:ext cx="12192000" cy="5041127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6DD041F6-3266-4658-54C7-B129F4A74ADF}"/>
              </a:ext>
            </a:extLst>
          </p:cNvPr>
          <p:cNvSpPr txBox="1">
            <a:spLocks/>
          </p:cNvSpPr>
          <p:nvPr/>
        </p:nvSpPr>
        <p:spPr>
          <a:xfrm>
            <a:off x="560613" y="126050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Write here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1-1-3 Department &amp;amp; Job Role">
            <a:extLst>
              <a:ext uri="{FF2B5EF4-FFF2-40B4-BE49-F238E27FC236}">
                <a16:creationId xmlns:a16="http://schemas.microsoft.com/office/drawing/2014/main" xmlns="" id="{49B66E26-BBA5-4342-A999-DBB41FFCF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1985"/>
            <a:ext cx="12192000" cy="4827117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514FBEEC-8DA9-537E-776A-933A32DB3119}"/>
              </a:ext>
            </a:extLst>
          </p:cNvPr>
          <p:cNvSpPr txBox="1">
            <a:spLocks/>
          </p:cNvSpPr>
          <p:nvPr/>
        </p:nvSpPr>
        <p:spPr>
          <a:xfrm>
            <a:off x="560613" y="126050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Write here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1-1-4 Distance To Work">
            <a:extLst>
              <a:ext uri="{FF2B5EF4-FFF2-40B4-BE49-F238E27FC236}">
                <a16:creationId xmlns:a16="http://schemas.microsoft.com/office/drawing/2014/main" xmlns="" id="{296DF5C7-9DC3-4FE5-90BA-D15E689CF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118"/>
            <a:ext cx="12192000" cy="5141763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9C5BE23A-B6DA-43FA-F229-1344C84A231B}"/>
              </a:ext>
            </a:extLst>
          </p:cNvPr>
          <p:cNvSpPr txBox="1">
            <a:spLocks/>
          </p:cNvSpPr>
          <p:nvPr/>
        </p:nvSpPr>
        <p:spPr>
          <a:xfrm>
            <a:off x="429985" y="126050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Write here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1-1-5 Education Level">
            <a:extLst>
              <a:ext uri="{FF2B5EF4-FFF2-40B4-BE49-F238E27FC236}">
                <a16:creationId xmlns:a16="http://schemas.microsoft.com/office/drawing/2014/main" xmlns="" id="{66D41E62-2FC6-42DF-AD0F-44F8D5409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442"/>
            <a:ext cx="12192000" cy="5147116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291AF5C8-8810-E834-CB9B-B2A8698F309C}"/>
              </a:ext>
            </a:extLst>
          </p:cNvPr>
          <p:cNvSpPr txBox="1">
            <a:spLocks/>
          </p:cNvSpPr>
          <p:nvPr/>
        </p:nvSpPr>
        <p:spPr>
          <a:xfrm>
            <a:off x="560613" y="126050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Write here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1-2-1 Satisfaction vs Education level">
            <a:extLst>
              <a:ext uri="{FF2B5EF4-FFF2-40B4-BE49-F238E27FC236}">
                <a16:creationId xmlns:a16="http://schemas.microsoft.com/office/drawing/2014/main" xmlns="" id="{498F42E4-8C02-44B0-BA5F-0C9452101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118"/>
            <a:ext cx="12192000" cy="5141763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xmlns="" id="{A8F7C1EE-D44C-E394-2317-4C8007F0859A}"/>
              </a:ext>
            </a:extLst>
          </p:cNvPr>
          <p:cNvSpPr txBox="1">
            <a:spLocks/>
          </p:cNvSpPr>
          <p:nvPr/>
        </p:nvSpPr>
        <p:spPr>
          <a:xfrm>
            <a:off x="560613" y="126050"/>
            <a:ext cx="10902043" cy="86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Write here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628</Words>
  <Application>Microsoft Office PowerPoint</Application>
  <PresentationFormat>Custom</PresentationFormat>
  <Paragraphs>60</Paragraphs>
  <Slides>49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HR</vt:lpstr>
      <vt:lpstr>Part 1: Training, Satisfaction, and Performance</vt:lpstr>
      <vt:lpstr>Training's Impact on Performance</vt:lpstr>
      <vt:lpstr>Gender &amp;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 Satisfaction and Training Opportunities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2: Overtime, Work-Life Balance, and Attrition</vt:lpstr>
      <vt:lpstr>Work-Life Balance and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Work-Life Balance and Attrition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3: Manager Roles, Retention, and Loyalty</vt:lpstr>
      <vt:lpstr>Manager Role and Retention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</dc:title>
  <dc:creator/>
  <cp:lastModifiedBy>dream</cp:lastModifiedBy>
  <cp:revision>15</cp:revision>
  <dcterms:created xsi:type="dcterms:W3CDTF">2024-10-19T20:27:22Z</dcterms:created>
  <dcterms:modified xsi:type="dcterms:W3CDTF">2024-10-20T16:28:57Z</dcterms:modified>
</cp:coreProperties>
</file>