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Montserrat Bold" charset="1" panose="00000800000000000000"/>
      <p:regular r:id="rId24"/>
    </p:embeddedFont>
    <p:embeddedFont>
      <p:font typeface="Open Sans Bold" charset="1" panose="00000000000000000000"/>
      <p:regular r:id="rId25"/>
    </p:embeddedFont>
    <p:embeddedFont>
      <p:font typeface="Poppins Bold" charset="1" panose="00000800000000000000"/>
      <p:regular r:id="rId26"/>
    </p:embeddedFont>
    <p:embeddedFont>
      <p:font typeface="Open San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91809" y="3600450"/>
            <a:ext cx="13304382" cy="3086100"/>
            <a:chOff x="0" y="0"/>
            <a:chExt cx="350403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04035" cy="812800"/>
            </a:xfrm>
            <a:custGeom>
              <a:avLst/>
              <a:gdLst/>
              <a:ahLst/>
              <a:cxnLst/>
              <a:rect r="r" b="b" t="t" l="l"/>
              <a:pathLst>
                <a:path h="812800" w="3504035">
                  <a:moveTo>
                    <a:pt x="0" y="0"/>
                  </a:moveTo>
                  <a:lnTo>
                    <a:pt x="3504035" y="0"/>
                  </a:lnTo>
                  <a:lnTo>
                    <a:pt x="350403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50403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45090" y="3854101"/>
            <a:ext cx="12797819" cy="2321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b="true" sz="1359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TRIPS EDA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34018" y="8296862"/>
            <a:ext cx="8115300" cy="53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6"/>
              </a:lnSpc>
              <a:spcBef>
                <a:spcPct val="0"/>
              </a:spcBef>
            </a:pPr>
            <a:r>
              <a:rPr lang="en-US" b="true" sz="3090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BY MARK MAGED AND AHMED RABIE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476802" y="5735223"/>
            <a:ext cx="1334396" cy="60958"/>
            <a:chOff x="0" y="0"/>
            <a:chExt cx="274578" cy="125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24130" y="4452719"/>
            <a:ext cx="8639740" cy="925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5837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Fare Amount Analysis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6296" y="2613813"/>
            <a:ext cx="8312863" cy="6378609"/>
          </a:xfrm>
          <a:custGeom>
            <a:avLst/>
            <a:gdLst/>
            <a:ahLst/>
            <a:cxnLst/>
            <a:rect r="r" b="b" t="t" l="l"/>
            <a:pathLst>
              <a:path h="6378609" w="8312863">
                <a:moveTo>
                  <a:pt x="0" y="0"/>
                </a:moveTo>
                <a:lnTo>
                  <a:pt x="8312863" y="0"/>
                </a:lnTo>
                <a:lnTo>
                  <a:pt x="8312863" y="6378609"/>
                </a:lnTo>
                <a:lnTo>
                  <a:pt x="0" y="63786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2613813"/>
            <a:ext cx="8312863" cy="6378609"/>
          </a:xfrm>
          <a:custGeom>
            <a:avLst/>
            <a:gdLst/>
            <a:ahLst/>
            <a:cxnLst/>
            <a:rect r="r" b="b" t="t" l="l"/>
            <a:pathLst>
              <a:path h="6378609" w="8312863">
                <a:moveTo>
                  <a:pt x="0" y="0"/>
                </a:moveTo>
                <a:lnTo>
                  <a:pt x="8312863" y="0"/>
                </a:lnTo>
                <a:lnTo>
                  <a:pt x="8312863" y="6378609"/>
                </a:lnTo>
                <a:lnTo>
                  <a:pt x="0" y="63786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70316" y="305637"/>
            <a:ext cx="11747368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fare amount vs. weekday and passenger count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52198" y="2700741"/>
            <a:ext cx="8526341" cy="6557559"/>
          </a:xfrm>
          <a:custGeom>
            <a:avLst/>
            <a:gdLst/>
            <a:ahLst/>
            <a:cxnLst/>
            <a:rect r="r" b="b" t="t" l="l"/>
            <a:pathLst>
              <a:path h="6557559" w="8526341">
                <a:moveTo>
                  <a:pt x="0" y="0"/>
                </a:moveTo>
                <a:lnTo>
                  <a:pt x="8526341" y="0"/>
                </a:lnTo>
                <a:lnTo>
                  <a:pt x="8526341" y="6557559"/>
                </a:lnTo>
                <a:lnTo>
                  <a:pt x="0" y="6557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07820" y="2700741"/>
            <a:ext cx="8526341" cy="6557559"/>
          </a:xfrm>
          <a:custGeom>
            <a:avLst/>
            <a:gdLst/>
            <a:ahLst/>
            <a:cxnLst/>
            <a:rect r="r" b="b" t="t" l="l"/>
            <a:pathLst>
              <a:path h="6557559" w="8526341">
                <a:moveTo>
                  <a:pt x="0" y="0"/>
                </a:moveTo>
                <a:lnTo>
                  <a:pt x="8526341" y="0"/>
                </a:lnTo>
                <a:lnTo>
                  <a:pt x="8526341" y="6557559"/>
                </a:lnTo>
                <a:lnTo>
                  <a:pt x="0" y="6557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643833" y="305637"/>
            <a:ext cx="11527974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fare amount vs. car and traffic condition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59443" y="2585042"/>
            <a:ext cx="8572222" cy="6577620"/>
          </a:xfrm>
          <a:custGeom>
            <a:avLst/>
            <a:gdLst/>
            <a:ahLst/>
            <a:cxnLst/>
            <a:rect r="r" b="b" t="t" l="l"/>
            <a:pathLst>
              <a:path h="6577620" w="8572222">
                <a:moveTo>
                  <a:pt x="0" y="0"/>
                </a:moveTo>
                <a:lnTo>
                  <a:pt x="8572222" y="0"/>
                </a:lnTo>
                <a:lnTo>
                  <a:pt x="8572222" y="6577620"/>
                </a:lnTo>
                <a:lnTo>
                  <a:pt x="0" y="65776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65040" y="2579445"/>
            <a:ext cx="8575581" cy="6580197"/>
          </a:xfrm>
          <a:custGeom>
            <a:avLst/>
            <a:gdLst/>
            <a:ahLst/>
            <a:cxnLst/>
            <a:rect r="r" b="b" t="t" l="l"/>
            <a:pathLst>
              <a:path h="6580197" w="8575581">
                <a:moveTo>
                  <a:pt x="0" y="0"/>
                </a:moveTo>
                <a:lnTo>
                  <a:pt x="8575581" y="0"/>
                </a:lnTo>
                <a:lnTo>
                  <a:pt x="8575581" y="6580197"/>
                </a:lnTo>
                <a:lnTo>
                  <a:pt x="0" y="65801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70316" y="305637"/>
            <a:ext cx="11747368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Average fare amount vs. weather and start location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411525"/>
            <a:ext cx="8874435" cy="7040489"/>
          </a:xfrm>
          <a:custGeom>
            <a:avLst/>
            <a:gdLst/>
            <a:ahLst/>
            <a:cxnLst/>
            <a:rect r="r" b="b" t="t" l="l"/>
            <a:pathLst>
              <a:path h="7040489" w="8874435">
                <a:moveTo>
                  <a:pt x="0" y="0"/>
                </a:moveTo>
                <a:lnTo>
                  <a:pt x="8874435" y="0"/>
                </a:lnTo>
                <a:lnTo>
                  <a:pt x="8874435" y="7040489"/>
                </a:lnTo>
                <a:lnTo>
                  <a:pt x="0" y="7040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88966" y="2411525"/>
            <a:ext cx="8874435" cy="7040489"/>
          </a:xfrm>
          <a:custGeom>
            <a:avLst/>
            <a:gdLst/>
            <a:ahLst/>
            <a:cxnLst/>
            <a:rect r="r" b="b" t="t" l="l"/>
            <a:pathLst>
              <a:path h="7040489" w="8874435">
                <a:moveTo>
                  <a:pt x="0" y="0"/>
                </a:moveTo>
                <a:lnTo>
                  <a:pt x="8874435" y="0"/>
                </a:lnTo>
                <a:lnTo>
                  <a:pt x="8874435" y="7040489"/>
                </a:lnTo>
                <a:lnTo>
                  <a:pt x="0" y="7040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70316" y="305637"/>
            <a:ext cx="11747368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Positive correlation between fare amount and distances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168741" y="1713663"/>
            <a:ext cx="9950517" cy="7894193"/>
          </a:xfrm>
          <a:custGeom>
            <a:avLst/>
            <a:gdLst/>
            <a:ahLst/>
            <a:cxnLst/>
            <a:rect r="r" b="b" t="t" l="l"/>
            <a:pathLst>
              <a:path h="7894193" w="9950517">
                <a:moveTo>
                  <a:pt x="0" y="0"/>
                </a:moveTo>
                <a:lnTo>
                  <a:pt x="9950518" y="0"/>
                </a:lnTo>
                <a:lnTo>
                  <a:pt x="9950518" y="7894193"/>
                </a:lnTo>
                <a:lnTo>
                  <a:pt x="0" y="7894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70316" y="305637"/>
            <a:ext cx="11747368" cy="140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negative correlation between fare amount and distances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93116" y="565634"/>
            <a:ext cx="397367" cy="28996"/>
            <a:chOff x="0" y="0"/>
            <a:chExt cx="128243" cy="93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8243" cy="9358"/>
            </a:xfrm>
            <a:custGeom>
              <a:avLst/>
              <a:gdLst/>
              <a:ahLst/>
              <a:cxnLst/>
              <a:rect r="r" b="b" t="t" l="l"/>
              <a:pathLst>
                <a:path h="9358" w="128243">
                  <a:moveTo>
                    <a:pt x="0" y="0"/>
                  </a:moveTo>
                  <a:lnTo>
                    <a:pt x="128243" y="0"/>
                  </a:lnTo>
                  <a:lnTo>
                    <a:pt x="128243" y="9358"/>
                  </a:lnTo>
                  <a:lnTo>
                    <a:pt x="0" y="9358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8243" cy="47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0110" y="2503350"/>
            <a:ext cx="8375734" cy="5923250"/>
          </a:xfrm>
          <a:custGeom>
            <a:avLst/>
            <a:gdLst/>
            <a:ahLst/>
            <a:cxnLst/>
            <a:rect r="r" b="b" t="t" l="l"/>
            <a:pathLst>
              <a:path h="5923250" w="8375734">
                <a:moveTo>
                  <a:pt x="0" y="0"/>
                </a:moveTo>
                <a:lnTo>
                  <a:pt x="8375734" y="0"/>
                </a:lnTo>
                <a:lnTo>
                  <a:pt x="8375734" y="5923251"/>
                </a:lnTo>
                <a:lnTo>
                  <a:pt x="0" y="59232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865844" y="2503350"/>
            <a:ext cx="9193229" cy="5923250"/>
          </a:xfrm>
          <a:custGeom>
            <a:avLst/>
            <a:gdLst/>
            <a:ahLst/>
            <a:cxnLst/>
            <a:rect r="r" b="b" t="t" l="l"/>
            <a:pathLst>
              <a:path h="5923250" w="9193229">
                <a:moveTo>
                  <a:pt x="0" y="0"/>
                </a:moveTo>
                <a:lnTo>
                  <a:pt x="9193228" y="0"/>
                </a:lnTo>
                <a:lnTo>
                  <a:pt x="9193228" y="5923251"/>
                </a:lnTo>
                <a:lnTo>
                  <a:pt x="0" y="5923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743512" y="643774"/>
            <a:ext cx="280097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Box Plots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113" y="611356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66839" y="611356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21161" y="611356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113" y="5236475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66839" y="5236475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21161" y="5236475"/>
            <a:ext cx="5925726" cy="4439168"/>
          </a:xfrm>
          <a:custGeom>
            <a:avLst/>
            <a:gdLst/>
            <a:ahLst/>
            <a:cxnLst/>
            <a:rect r="r" b="b" t="t" l="l"/>
            <a:pathLst>
              <a:path h="4439168" w="5925726">
                <a:moveTo>
                  <a:pt x="0" y="0"/>
                </a:moveTo>
                <a:lnTo>
                  <a:pt x="5925726" y="0"/>
                </a:lnTo>
                <a:lnTo>
                  <a:pt x="5925726" y="4439169"/>
                </a:lnTo>
                <a:lnTo>
                  <a:pt x="0" y="44391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842458" y="3600450"/>
            <a:ext cx="12603085" cy="3086100"/>
            <a:chOff x="0" y="0"/>
            <a:chExt cx="3319331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19331" cy="812800"/>
            </a:xfrm>
            <a:custGeom>
              <a:avLst/>
              <a:gdLst/>
              <a:ahLst/>
              <a:cxnLst/>
              <a:rect r="r" b="b" t="t" l="l"/>
              <a:pathLst>
                <a:path h="812800" w="3319331">
                  <a:moveTo>
                    <a:pt x="0" y="0"/>
                  </a:moveTo>
                  <a:lnTo>
                    <a:pt x="3319331" y="0"/>
                  </a:lnTo>
                  <a:lnTo>
                    <a:pt x="3319331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73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319331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51520" y="3854101"/>
            <a:ext cx="12384959" cy="2321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32"/>
              </a:lnSpc>
              <a:spcBef>
                <a:spcPct val="0"/>
              </a:spcBef>
            </a:pPr>
            <a:r>
              <a:rPr lang="en-US" b="true" sz="1359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58072" y="1715618"/>
            <a:ext cx="1157370" cy="11573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1924732"/>
            <a:ext cx="8873437" cy="66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Heatmaps and distibutions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3163" y="2007809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58072" y="4619017"/>
            <a:ext cx="1157370" cy="115737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144000" y="4828131"/>
            <a:ext cx="8779061" cy="66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Fare amount analysis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13163" y="4911208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58072" y="7522416"/>
            <a:ext cx="1157370" cy="1157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144000" y="7731530"/>
            <a:ext cx="6630657" cy="662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9"/>
              </a:lnSpc>
              <a:spcBef>
                <a:spcPct val="0"/>
              </a:spcBef>
            </a:pPr>
            <a:r>
              <a:rPr lang="en-US" b="true" sz="3899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Box plots and histograms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13163" y="7814608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3034571"/>
            <a:ext cx="1397086" cy="63821"/>
            <a:chOff x="0" y="0"/>
            <a:chExt cx="274578" cy="125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999074"/>
            <a:ext cx="4698420" cy="1873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111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63022" y="1429738"/>
            <a:ext cx="10971922" cy="8709052"/>
          </a:xfrm>
          <a:custGeom>
            <a:avLst/>
            <a:gdLst/>
            <a:ahLst/>
            <a:cxnLst/>
            <a:rect r="r" b="b" t="t" l="l"/>
            <a:pathLst>
              <a:path h="8709052" w="10971922">
                <a:moveTo>
                  <a:pt x="0" y="0"/>
                </a:moveTo>
                <a:lnTo>
                  <a:pt x="10971922" y="0"/>
                </a:lnTo>
                <a:lnTo>
                  <a:pt x="10971922" y="8709052"/>
                </a:lnTo>
                <a:lnTo>
                  <a:pt x="0" y="8709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38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7118" y="296948"/>
            <a:ext cx="1507376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Correlation heatmap between numerical features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22847" y="1852593"/>
            <a:ext cx="9874277" cy="7405707"/>
          </a:xfrm>
          <a:custGeom>
            <a:avLst/>
            <a:gdLst/>
            <a:ahLst/>
            <a:cxnLst/>
            <a:rect r="r" b="b" t="t" l="l"/>
            <a:pathLst>
              <a:path h="7405707" w="9874277">
                <a:moveTo>
                  <a:pt x="0" y="0"/>
                </a:moveTo>
                <a:lnTo>
                  <a:pt x="9874276" y="0"/>
                </a:lnTo>
                <a:lnTo>
                  <a:pt x="9874276" y="7405707"/>
                </a:lnTo>
                <a:lnTo>
                  <a:pt x="0" y="74057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852593"/>
            <a:ext cx="9874277" cy="7405707"/>
          </a:xfrm>
          <a:custGeom>
            <a:avLst/>
            <a:gdLst/>
            <a:ahLst/>
            <a:cxnLst/>
            <a:rect r="r" b="b" t="t" l="l"/>
            <a:pathLst>
              <a:path h="7405707" w="9874277">
                <a:moveTo>
                  <a:pt x="0" y="0"/>
                </a:moveTo>
                <a:lnTo>
                  <a:pt x="9874277" y="0"/>
                </a:lnTo>
                <a:lnTo>
                  <a:pt x="9874277" y="7405707"/>
                </a:lnTo>
                <a:lnTo>
                  <a:pt x="0" y="74057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2325" y="643774"/>
            <a:ext cx="14258208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6"/>
              </a:lnSpc>
            </a:pPr>
            <a:r>
              <a:rPr lang="en-US" sz="456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Car condition vs. traffic condition and weather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73948"/>
            <a:ext cx="9379641" cy="7034731"/>
          </a:xfrm>
          <a:custGeom>
            <a:avLst/>
            <a:gdLst/>
            <a:ahLst/>
            <a:cxnLst/>
            <a:rect r="r" b="b" t="t" l="l"/>
            <a:pathLst>
              <a:path h="7034731" w="9379641">
                <a:moveTo>
                  <a:pt x="0" y="0"/>
                </a:moveTo>
                <a:lnTo>
                  <a:pt x="9379641" y="0"/>
                </a:lnTo>
                <a:lnTo>
                  <a:pt x="9379641" y="7034731"/>
                </a:lnTo>
                <a:lnTo>
                  <a:pt x="0" y="7034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379641" y="1973948"/>
            <a:ext cx="9379641" cy="7034731"/>
          </a:xfrm>
          <a:custGeom>
            <a:avLst/>
            <a:gdLst/>
            <a:ahLst/>
            <a:cxnLst/>
            <a:rect r="r" b="b" t="t" l="l"/>
            <a:pathLst>
              <a:path h="7034731" w="9379641">
                <a:moveTo>
                  <a:pt x="0" y="0"/>
                </a:moveTo>
                <a:lnTo>
                  <a:pt x="9379641" y="0"/>
                </a:lnTo>
                <a:lnTo>
                  <a:pt x="9379641" y="7034731"/>
                </a:lnTo>
                <a:lnTo>
                  <a:pt x="0" y="70347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53752" y="643774"/>
            <a:ext cx="7780497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Traffic condition analysis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026846"/>
            <a:ext cx="9641939" cy="7231454"/>
          </a:xfrm>
          <a:custGeom>
            <a:avLst/>
            <a:gdLst/>
            <a:ahLst/>
            <a:cxnLst/>
            <a:rect r="r" b="b" t="t" l="l"/>
            <a:pathLst>
              <a:path h="7231454" w="9641939">
                <a:moveTo>
                  <a:pt x="0" y="0"/>
                </a:moveTo>
                <a:lnTo>
                  <a:pt x="9641939" y="0"/>
                </a:lnTo>
                <a:lnTo>
                  <a:pt x="9641939" y="7231454"/>
                </a:lnTo>
                <a:lnTo>
                  <a:pt x="0" y="72314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00771" y="2026846"/>
            <a:ext cx="9641939" cy="7231454"/>
          </a:xfrm>
          <a:custGeom>
            <a:avLst/>
            <a:gdLst/>
            <a:ahLst/>
            <a:cxnLst/>
            <a:rect r="r" b="b" t="t" l="l"/>
            <a:pathLst>
              <a:path h="7231454" w="9641939">
                <a:moveTo>
                  <a:pt x="0" y="0"/>
                </a:moveTo>
                <a:lnTo>
                  <a:pt x="9641939" y="0"/>
                </a:lnTo>
                <a:lnTo>
                  <a:pt x="9641939" y="7231454"/>
                </a:lnTo>
                <a:lnTo>
                  <a:pt x="0" y="7231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8534" y="643774"/>
            <a:ext cx="12850932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of weather and car condition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4" y="2120939"/>
            <a:ext cx="9516482" cy="7137361"/>
          </a:xfrm>
          <a:custGeom>
            <a:avLst/>
            <a:gdLst/>
            <a:ahLst/>
            <a:cxnLst/>
            <a:rect r="r" b="b" t="t" l="l"/>
            <a:pathLst>
              <a:path h="7137361" w="9516482">
                <a:moveTo>
                  <a:pt x="0" y="0"/>
                </a:moveTo>
                <a:lnTo>
                  <a:pt x="9516482" y="0"/>
                </a:lnTo>
                <a:lnTo>
                  <a:pt x="9516482" y="7137361"/>
                </a:lnTo>
                <a:lnTo>
                  <a:pt x="0" y="713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17781" y="2120939"/>
            <a:ext cx="9516482" cy="7137361"/>
          </a:xfrm>
          <a:custGeom>
            <a:avLst/>
            <a:gdLst/>
            <a:ahLst/>
            <a:cxnLst/>
            <a:rect r="r" b="b" t="t" l="l"/>
            <a:pathLst>
              <a:path h="7137361" w="9516482">
                <a:moveTo>
                  <a:pt x="0" y="0"/>
                </a:moveTo>
                <a:lnTo>
                  <a:pt x="9516482" y="0"/>
                </a:lnTo>
                <a:lnTo>
                  <a:pt x="9516482" y="7137361"/>
                </a:lnTo>
                <a:lnTo>
                  <a:pt x="0" y="7137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8534" y="643774"/>
            <a:ext cx="1341160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of pickup longitude and latitude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3730" y="2089294"/>
            <a:ext cx="9287828" cy="6965871"/>
          </a:xfrm>
          <a:custGeom>
            <a:avLst/>
            <a:gdLst/>
            <a:ahLst/>
            <a:cxnLst/>
            <a:rect r="r" b="b" t="t" l="l"/>
            <a:pathLst>
              <a:path h="6965871" w="9287828">
                <a:moveTo>
                  <a:pt x="0" y="0"/>
                </a:moveTo>
                <a:lnTo>
                  <a:pt x="9287828" y="0"/>
                </a:lnTo>
                <a:lnTo>
                  <a:pt x="9287828" y="6965871"/>
                </a:lnTo>
                <a:lnTo>
                  <a:pt x="0" y="696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6509" y="2089294"/>
            <a:ext cx="9287828" cy="6965871"/>
          </a:xfrm>
          <a:custGeom>
            <a:avLst/>
            <a:gdLst/>
            <a:ahLst/>
            <a:cxnLst/>
            <a:rect r="r" b="b" t="t" l="l"/>
            <a:pathLst>
              <a:path h="6965871" w="9287828">
                <a:moveTo>
                  <a:pt x="0" y="0"/>
                </a:moveTo>
                <a:lnTo>
                  <a:pt x="9287828" y="0"/>
                </a:lnTo>
                <a:lnTo>
                  <a:pt x="9287828" y="6965871"/>
                </a:lnTo>
                <a:lnTo>
                  <a:pt x="0" y="696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18534" y="643774"/>
            <a:ext cx="13411605" cy="731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</a:pPr>
            <a:r>
              <a:rPr lang="en-US" b="true" sz="456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Distribution of dropoff longitude and latitude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177932" y="8597752"/>
            <a:ext cx="110068" cy="660548"/>
            <a:chOff x="0" y="0"/>
            <a:chExt cx="28989" cy="1739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989" cy="173972"/>
            </a:xfrm>
            <a:custGeom>
              <a:avLst/>
              <a:gdLst/>
              <a:ahLst/>
              <a:cxnLst/>
              <a:rect r="r" b="b" t="t" l="l"/>
              <a:pathLst>
                <a:path h="173972" w="28989">
                  <a:moveTo>
                    <a:pt x="0" y="0"/>
                  </a:moveTo>
                  <a:lnTo>
                    <a:pt x="28989" y="0"/>
                  </a:lnTo>
                  <a:lnTo>
                    <a:pt x="28989" y="173972"/>
                  </a:lnTo>
                  <a:lnTo>
                    <a:pt x="0" y="173972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989" cy="2120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58072" y="1715618"/>
            <a:ext cx="1157370" cy="11573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1772378"/>
            <a:ext cx="8873437" cy="98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  <a:spcBef>
                <a:spcPct val="0"/>
              </a:spcBef>
            </a:pPr>
            <a:r>
              <a:rPr lang="en-US" sz="287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5 trips that had null dropoff longitude and latitude, distances and bearing were dropped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13163" y="2007809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458072" y="4619017"/>
            <a:ext cx="1157370" cy="115737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144000" y="4419763"/>
            <a:ext cx="8779061" cy="14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7"/>
              </a:lnSpc>
              <a:spcBef>
                <a:spcPct val="0"/>
              </a:spcBef>
            </a:pPr>
            <a:r>
              <a:rPr lang="en-US" sz="286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Trips having fare amounts less than zero were dropped along with trips with passenger counts equal to zero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13163" y="4911208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458072" y="7522416"/>
            <a:ext cx="1157370" cy="1157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9144000" y="7323163"/>
            <a:ext cx="8455803" cy="1498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  <a:spcBef>
                <a:spcPct val="0"/>
              </a:spcBef>
            </a:pPr>
            <a:r>
              <a:rPr lang="en-US" sz="287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Trips with distances more than 1000 kilo meters were dropped along with fare amounts bigger than 100 for trips that started in NYC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13163" y="7814608"/>
            <a:ext cx="847189" cy="5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03"/>
              </a:lnSpc>
              <a:spcBef>
                <a:spcPct val="0"/>
              </a:spcBef>
            </a:pPr>
            <a:r>
              <a:rPr lang="en-US" b="true" sz="307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3034571"/>
            <a:ext cx="1397086" cy="63821"/>
            <a:chOff x="0" y="0"/>
            <a:chExt cx="274578" cy="1254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4578" cy="12543"/>
            </a:xfrm>
            <a:custGeom>
              <a:avLst/>
              <a:gdLst/>
              <a:ahLst/>
              <a:cxnLst/>
              <a:rect r="r" b="b" t="t" l="l"/>
              <a:pathLst>
                <a:path h="12543" w="274578">
                  <a:moveTo>
                    <a:pt x="6272" y="0"/>
                  </a:moveTo>
                  <a:lnTo>
                    <a:pt x="268306" y="0"/>
                  </a:lnTo>
                  <a:cubicBezTo>
                    <a:pt x="269970" y="0"/>
                    <a:pt x="271565" y="661"/>
                    <a:pt x="272741" y="1837"/>
                  </a:cubicBezTo>
                  <a:cubicBezTo>
                    <a:pt x="273917" y="3013"/>
                    <a:pt x="274578" y="4608"/>
                    <a:pt x="274578" y="6272"/>
                  </a:cubicBezTo>
                  <a:lnTo>
                    <a:pt x="274578" y="6272"/>
                  </a:lnTo>
                  <a:cubicBezTo>
                    <a:pt x="274578" y="7935"/>
                    <a:pt x="273917" y="9530"/>
                    <a:pt x="272741" y="10706"/>
                  </a:cubicBezTo>
                  <a:cubicBezTo>
                    <a:pt x="271565" y="11882"/>
                    <a:pt x="269970" y="12543"/>
                    <a:pt x="268306" y="12543"/>
                  </a:cubicBezTo>
                  <a:lnTo>
                    <a:pt x="6272" y="12543"/>
                  </a:lnTo>
                  <a:cubicBezTo>
                    <a:pt x="4608" y="12543"/>
                    <a:pt x="3013" y="11882"/>
                    <a:pt x="1837" y="10706"/>
                  </a:cubicBezTo>
                  <a:cubicBezTo>
                    <a:pt x="661" y="9530"/>
                    <a:pt x="0" y="7935"/>
                    <a:pt x="0" y="6272"/>
                  </a:cubicBezTo>
                  <a:lnTo>
                    <a:pt x="0" y="6272"/>
                  </a:lnTo>
                  <a:cubicBezTo>
                    <a:pt x="0" y="4608"/>
                    <a:pt x="661" y="3013"/>
                    <a:pt x="1837" y="1837"/>
                  </a:cubicBezTo>
                  <a:cubicBezTo>
                    <a:pt x="3013" y="661"/>
                    <a:pt x="4608" y="0"/>
                    <a:pt x="6272" y="0"/>
                  </a:cubicBezTo>
                  <a:close/>
                </a:path>
              </a:pathLst>
            </a:custGeom>
            <a:solidFill>
              <a:srgbClr val="FF730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74578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028700" y="1677518"/>
            <a:ext cx="4698420" cy="96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111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Entry Errors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DAGgT1RjSgQ</dc:identifier>
  <dcterms:modified xsi:type="dcterms:W3CDTF">2011-08-01T06:04:30Z</dcterms:modified>
  <cp:revision>1</cp:revision>
  <dc:title>Orange Modern Business Presentation</dc:title>
</cp:coreProperties>
</file>