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80" r:id="rId27"/>
    <p:sldId id="279" r:id="rId28"/>
    <p:sldId id="281" r:id="rId29"/>
    <p:sldId id="282" r:id="rId30"/>
    <p:sldId id="278" r:id="rId31"/>
  </p:sldIdLst>
  <p:sldSz cx="18288000" cy="10287000"/>
  <p:notesSz cx="6858000" cy="9144000"/>
  <p:embeddedFontLst>
    <p:embeddedFont>
      <p:font typeface="Canva Sans" panose="020B0604020202020204" charset="0"/>
      <p:regular r:id="rId32"/>
    </p:embeddedFont>
    <p:embeddedFont>
      <p:font typeface="Canva Sans Bold" panose="020B0604020202020204" charset="0"/>
      <p:regular r:id="rId33"/>
    </p:embeddedFont>
    <p:embeddedFont>
      <p:font typeface="Source Sans Pro" panose="020B0503030403020204" pitchFamily="34" charset="0"/>
      <p:regular r:id="rId34"/>
    </p:embeddedFont>
    <p:embeddedFont>
      <p:font typeface="Source Sans Pro Bold" panose="020B0703030403020204" charset="0"/>
      <p:regular r:id="rId35"/>
    </p:embeddedFont>
    <p:embeddedFont>
      <p:font typeface="Source Serif Pro Bold" panose="020B0604020202020204" charset="0"/>
      <p:regular r:id="rId3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79F51B3-CC69-4DEB-9769-6F9A54418908}" v="3" dt="2025-02-27T17:54:51.06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3" d="100"/>
          <a:sy n="53" d="100"/>
        </p:scale>
        <p:origin x="802"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font" Target="fonts/font3.fntdata"/><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1.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font" Target="fonts/font5.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font" Target="fonts/font4.fntdata"/><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2.fntdata"/><Relationship Id="rId38"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2/27/2025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2/27/2025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2/27/2025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2/27/2025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2/27/2025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11" Type="http://schemas.openxmlformats.org/officeDocument/2006/relationships/image" Target="../media/image11.svg"/><Relationship Id="rId5" Type="http://schemas.openxmlformats.org/officeDocument/2006/relationships/image" Target="../media/image5.sv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sv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4E1F9"/>
        </a:solidFill>
        <a:effectLst/>
      </p:bgPr>
    </p:bg>
    <p:spTree>
      <p:nvGrpSpPr>
        <p:cNvPr id="1" name=""/>
        <p:cNvGrpSpPr/>
        <p:nvPr/>
      </p:nvGrpSpPr>
      <p:grpSpPr>
        <a:xfrm>
          <a:off x="0" y="0"/>
          <a:ext cx="0" cy="0"/>
          <a:chOff x="0" y="0"/>
          <a:chExt cx="0" cy="0"/>
        </a:xfrm>
      </p:grpSpPr>
      <p:sp>
        <p:nvSpPr>
          <p:cNvPr id="2" name="Freeform 2"/>
          <p:cNvSpPr/>
          <p:nvPr/>
        </p:nvSpPr>
        <p:spPr>
          <a:xfrm>
            <a:off x="9144000" y="2001530"/>
            <a:ext cx="8858358" cy="5894834"/>
          </a:xfrm>
          <a:custGeom>
            <a:avLst/>
            <a:gdLst/>
            <a:ahLst/>
            <a:cxnLst/>
            <a:rect l="l" t="t" r="r" b="b"/>
            <a:pathLst>
              <a:path w="8858358" h="5894834">
                <a:moveTo>
                  <a:pt x="0" y="0"/>
                </a:moveTo>
                <a:lnTo>
                  <a:pt x="8858358" y="0"/>
                </a:lnTo>
                <a:lnTo>
                  <a:pt x="8858358" y="5894834"/>
                </a:lnTo>
                <a:lnTo>
                  <a:pt x="0" y="5894834"/>
                </a:lnTo>
                <a:lnTo>
                  <a:pt x="0" y="0"/>
                </a:lnTo>
                <a:close/>
              </a:path>
            </a:pathLst>
          </a:custGeom>
          <a:blipFill>
            <a:blip r:embed="rId2"/>
            <a:stretch>
              <a:fillRect/>
            </a:stretch>
          </a:blipFill>
        </p:spPr>
        <p:txBody>
          <a:bodyPr/>
          <a:lstStyle/>
          <a:p>
            <a:endParaRPr lang="en-US"/>
          </a:p>
        </p:txBody>
      </p:sp>
      <p:sp>
        <p:nvSpPr>
          <p:cNvPr id="3" name="TextBox 3"/>
          <p:cNvSpPr txBox="1"/>
          <p:nvPr/>
        </p:nvSpPr>
        <p:spPr>
          <a:xfrm>
            <a:off x="364804" y="457624"/>
            <a:ext cx="8998068" cy="4491322"/>
          </a:xfrm>
          <a:prstGeom prst="rect">
            <a:avLst/>
          </a:prstGeom>
        </p:spPr>
        <p:txBody>
          <a:bodyPr lIns="0" tIns="0" rIns="0" bIns="0" rtlCol="0" anchor="t">
            <a:spAutoFit/>
          </a:bodyPr>
          <a:lstStyle/>
          <a:p>
            <a:pPr algn="l">
              <a:lnSpc>
                <a:spcPts val="11951"/>
              </a:lnSpc>
            </a:pPr>
            <a:r>
              <a:rPr lang="en-US" sz="8536" b="1">
                <a:solidFill>
                  <a:srgbClr val="000000"/>
                </a:solidFill>
                <a:latin typeface="Source Sans Pro Bold"/>
                <a:ea typeface="Source Sans Pro Bold"/>
                <a:cs typeface="Source Sans Pro Bold"/>
                <a:sym typeface="Source Sans Pro Bold"/>
              </a:rPr>
              <a:t>Uber </a:t>
            </a:r>
          </a:p>
          <a:p>
            <a:pPr algn="l">
              <a:lnSpc>
                <a:spcPts val="11951"/>
              </a:lnSpc>
            </a:pPr>
            <a:r>
              <a:rPr lang="en-US" sz="8536" b="1">
                <a:solidFill>
                  <a:srgbClr val="000000"/>
                </a:solidFill>
                <a:latin typeface="Source Sans Pro Bold"/>
                <a:ea typeface="Source Sans Pro Bold"/>
                <a:cs typeface="Source Sans Pro Bold"/>
                <a:sym typeface="Source Sans Pro Bold"/>
              </a:rPr>
              <a:t>Trips </a:t>
            </a:r>
          </a:p>
          <a:p>
            <a:pPr marL="0" lvl="0" indent="0" algn="l">
              <a:lnSpc>
                <a:spcPts val="11951"/>
              </a:lnSpc>
            </a:pPr>
            <a:r>
              <a:rPr lang="en-US" sz="8536" b="1">
                <a:solidFill>
                  <a:srgbClr val="000000"/>
                </a:solidFill>
                <a:latin typeface="Source Sans Pro Bold"/>
                <a:ea typeface="Source Sans Pro Bold"/>
                <a:cs typeface="Source Sans Pro Bold"/>
                <a:sym typeface="Source Sans Pro Bold"/>
              </a:rPr>
              <a:t>Analysis</a:t>
            </a:r>
          </a:p>
        </p:txBody>
      </p:sp>
      <p:sp>
        <p:nvSpPr>
          <p:cNvPr id="4" name="TextBox 4"/>
          <p:cNvSpPr txBox="1"/>
          <p:nvPr/>
        </p:nvSpPr>
        <p:spPr>
          <a:xfrm>
            <a:off x="542317" y="6275773"/>
            <a:ext cx="5239464" cy="1180465"/>
          </a:xfrm>
          <a:prstGeom prst="rect">
            <a:avLst/>
          </a:prstGeom>
        </p:spPr>
        <p:txBody>
          <a:bodyPr lIns="0" tIns="0" rIns="0" bIns="0" rtlCol="0" anchor="t">
            <a:spAutoFit/>
          </a:bodyPr>
          <a:lstStyle/>
          <a:p>
            <a:pPr algn="ctr">
              <a:lnSpc>
                <a:spcPts val="4759"/>
              </a:lnSpc>
            </a:pPr>
            <a:r>
              <a:rPr lang="en-US" sz="3399">
                <a:solidFill>
                  <a:srgbClr val="000000"/>
                </a:solidFill>
                <a:latin typeface="Canva Sans"/>
                <a:ea typeface="Canva Sans"/>
                <a:cs typeface="Canva Sans"/>
                <a:sym typeface="Canva Sans"/>
              </a:rPr>
              <a:t>By Amr Hagag, Ali Ahmed</a:t>
            </a:r>
          </a:p>
          <a:p>
            <a:pPr algn="ctr">
              <a:lnSpc>
                <a:spcPts val="4759"/>
              </a:lnSpc>
            </a:pPr>
            <a:endParaRPr lang="en-US" sz="3399">
              <a:solidFill>
                <a:srgbClr val="000000"/>
              </a:solidFill>
              <a:latin typeface="Canva Sans"/>
              <a:ea typeface="Canva Sans"/>
              <a:cs typeface="Canva Sans"/>
              <a:sym typeface="Canva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C4E1F9"/>
        </a:solidFill>
        <a:effectLst/>
      </p:bgPr>
    </p:bg>
    <p:spTree>
      <p:nvGrpSpPr>
        <p:cNvPr id="1" name=""/>
        <p:cNvGrpSpPr/>
        <p:nvPr/>
      </p:nvGrpSpPr>
      <p:grpSpPr>
        <a:xfrm>
          <a:off x="0" y="0"/>
          <a:ext cx="0" cy="0"/>
          <a:chOff x="0" y="0"/>
          <a:chExt cx="0" cy="0"/>
        </a:xfrm>
      </p:grpSpPr>
      <p:sp>
        <p:nvSpPr>
          <p:cNvPr id="2" name="TextBox 2"/>
          <p:cNvSpPr txBox="1"/>
          <p:nvPr/>
        </p:nvSpPr>
        <p:spPr>
          <a:xfrm>
            <a:off x="6643271" y="702346"/>
            <a:ext cx="5001459" cy="1566544"/>
          </a:xfrm>
          <a:prstGeom prst="rect">
            <a:avLst/>
          </a:prstGeom>
        </p:spPr>
        <p:txBody>
          <a:bodyPr lIns="0" tIns="0" rIns="0" bIns="0" rtlCol="0" anchor="t">
            <a:spAutoFit/>
          </a:bodyPr>
          <a:lstStyle/>
          <a:p>
            <a:pPr algn="ctr">
              <a:lnSpc>
                <a:spcPts val="12880"/>
              </a:lnSpc>
            </a:pPr>
            <a:r>
              <a:rPr lang="en-US" sz="9200" b="1">
                <a:solidFill>
                  <a:srgbClr val="000000"/>
                </a:solidFill>
                <a:latin typeface="Canva Sans Bold"/>
                <a:ea typeface="Canva Sans Bold"/>
                <a:cs typeface="Canva Sans Bold"/>
                <a:sym typeface="Canva Sans Bold"/>
              </a:rPr>
              <a:t>EDA</a:t>
            </a:r>
          </a:p>
        </p:txBody>
      </p:sp>
      <p:sp>
        <p:nvSpPr>
          <p:cNvPr id="3" name="TextBox 3"/>
          <p:cNvSpPr txBox="1"/>
          <p:nvPr/>
        </p:nvSpPr>
        <p:spPr>
          <a:xfrm>
            <a:off x="781991" y="4156110"/>
            <a:ext cx="13416249" cy="601836"/>
          </a:xfrm>
          <a:prstGeom prst="rect">
            <a:avLst/>
          </a:prstGeom>
        </p:spPr>
        <p:txBody>
          <a:bodyPr lIns="0" tIns="0" rIns="0" bIns="0" rtlCol="0" anchor="t">
            <a:spAutoFit/>
          </a:bodyPr>
          <a:lstStyle/>
          <a:p>
            <a:pPr marL="758752" lvl="1" indent="-379376" algn="ctr">
              <a:lnSpc>
                <a:spcPts val="4920"/>
              </a:lnSpc>
              <a:buFont typeface="Arial"/>
              <a:buChar char="•"/>
            </a:pPr>
            <a:r>
              <a:rPr lang="en-US" sz="3514" b="1" dirty="0">
                <a:solidFill>
                  <a:srgbClr val="000000"/>
                </a:solidFill>
                <a:latin typeface="Canva Sans Bold"/>
                <a:ea typeface="Canva Sans Bold"/>
                <a:cs typeface="Canva Sans Bold"/>
                <a:sym typeface="Canva Sans Bold"/>
              </a:rPr>
              <a:t>Car condition for </a:t>
            </a:r>
            <a:r>
              <a:rPr lang="en-US" sz="3514" b="1" dirty="0" err="1">
                <a:solidFill>
                  <a:srgbClr val="000000"/>
                </a:solidFill>
                <a:latin typeface="Canva Sans Bold"/>
                <a:ea typeface="Canva Sans Bold"/>
                <a:cs typeface="Canva Sans Bold"/>
                <a:sym typeface="Canva Sans Bold"/>
              </a:rPr>
              <a:t>uber</a:t>
            </a:r>
            <a:r>
              <a:rPr lang="en-US" sz="3514" b="1" dirty="0">
                <a:solidFill>
                  <a:srgbClr val="000000"/>
                </a:solidFill>
                <a:latin typeface="Canva Sans Bold"/>
                <a:ea typeface="Canva Sans Bold"/>
                <a:cs typeface="Canva Sans Bold"/>
                <a:sym typeface="Canva Sans Bold"/>
              </a:rPr>
              <a:t> drivers distribution is almost equal</a:t>
            </a:r>
          </a:p>
        </p:txBody>
      </p:sp>
      <p:sp>
        <p:nvSpPr>
          <p:cNvPr id="4" name="TextBox 4"/>
          <p:cNvSpPr txBox="1"/>
          <p:nvPr/>
        </p:nvSpPr>
        <p:spPr>
          <a:xfrm>
            <a:off x="781991" y="6233156"/>
            <a:ext cx="10616029" cy="601836"/>
          </a:xfrm>
          <a:prstGeom prst="rect">
            <a:avLst/>
          </a:prstGeom>
        </p:spPr>
        <p:txBody>
          <a:bodyPr lIns="0" tIns="0" rIns="0" bIns="0" rtlCol="0" anchor="t">
            <a:spAutoFit/>
          </a:bodyPr>
          <a:lstStyle/>
          <a:p>
            <a:pPr marL="758752" lvl="1" indent="-379376" algn="ctr">
              <a:lnSpc>
                <a:spcPts val="4920"/>
              </a:lnSpc>
              <a:buFont typeface="Arial"/>
              <a:buChar char="•"/>
            </a:pPr>
            <a:r>
              <a:rPr lang="en-US" sz="3514" b="1">
                <a:solidFill>
                  <a:srgbClr val="000000"/>
                </a:solidFill>
                <a:latin typeface="Canva Sans Bold"/>
                <a:ea typeface="Canva Sans Bold"/>
                <a:cs typeface="Canva Sans Bold"/>
                <a:sym typeface="Canva Sans Bold"/>
              </a:rPr>
              <a:t>Traffic condition distribution is almost equal</a:t>
            </a:r>
          </a:p>
        </p:txBody>
      </p:sp>
      <p:sp>
        <p:nvSpPr>
          <p:cNvPr id="5" name="TextBox 5"/>
          <p:cNvSpPr txBox="1"/>
          <p:nvPr/>
        </p:nvSpPr>
        <p:spPr>
          <a:xfrm>
            <a:off x="7010401" y="2389878"/>
            <a:ext cx="4089252" cy="936154"/>
          </a:xfrm>
          <a:prstGeom prst="rect">
            <a:avLst/>
          </a:prstGeom>
        </p:spPr>
        <p:txBody>
          <a:bodyPr wrap="square" lIns="0" tIns="0" rIns="0" bIns="0" rtlCol="0" anchor="t">
            <a:spAutoFit/>
          </a:bodyPr>
          <a:lstStyle/>
          <a:p>
            <a:pPr algn="ctr">
              <a:lnSpc>
                <a:spcPts val="7279"/>
              </a:lnSpc>
            </a:pPr>
            <a:r>
              <a:rPr lang="en-US" sz="5199" b="1" dirty="0">
                <a:solidFill>
                  <a:srgbClr val="000000"/>
                </a:solidFill>
                <a:latin typeface="Canva Sans Bold"/>
                <a:ea typeface="Canva Sans Bold"/>
                <a:cs typeface="Canva Sans Bold"/>
                <a:sym typeface="Canva Sans Bold"/>
              </a:rPr>
              <a:t>Key insights</a:t>
            </a:r>
          </a:p>
        </p:txBody>
      </p:sp>
      <p:sp>
        <p:nvSpPr>
          <p:cNvPr id="6" name="TextBox 6"/>
          <p:cNvSpPr txBox="1"/>
          <p:nvPr/>
        </p:nvSpPr>
        <p:spPr>
          <a:xfrm>
            <a:off x="781991" y="5193170"/>
            <a:ext cx="10862738" cy="601836"/>
          </a:xfrm>
          <a:prstGeom prst="rect">
            <a:avLst/>
          </a:prstGeom>
        </p:spPr>
        <p:txBody>
          <a:bodyPr lIns="0" tIns="0" rIns="0" bIns="0" rtlCol="0" anchor="t">
            <a:spAutoFit/>
          </a:bodyPr>
          <a:lstStyle/>
          <a:p>
            <a:pPr marL="758752" lvl="1" indent="-379376" algn="ctr">
              <a:lnSpc>
                <a:spcPts val="4920"/>
              </a:lnSpc>
              <a:buFont typeface="Arial"/>
              <a:buChar char="•"/>
            </a:pPr>
            <a:r>
              <a:rPr lang="en-US" sz="3514" b="1">
                <a:solidFill>
                  <a:srgbClr val="000000"/>
                </a:solidFill>
                <a:latin typeface="Canva Sans Bold"/>
                <a:ea typeface="Canva Sans Bold"/>
                <a:cs typeface="Canva Sans Bold"/>
                <a:sym typeface="Canva Sans Bold"/>
              </a:rPr>
              <a:t>weather condition distribution is almost equal</a:t>
            </a:r>
          </a:p>
        </p:txBody>
      </p:sp>
      <p:sp>
        <p:nvSpPr>
          <p:cNvPr id="7" name="TextBox 7"/>
          <p:cNvSpPr txBox="1"/>
          <p:nvPr/>
        </p:nvSpPr>
        <p:spPr>
          <a:xfrm>
            <a:off x="781991" y="7273143"/>
            <a:ext cx="8840731" cy="601836"/>
          </a:xfrm>
          <a:prstGeom prst="rect">
            <a:avLst/>
          </a:prstGeom>
        </p:spPr>
        <p:txBody>
          <a:bodyPr lIns="0" tIns="0" rIns="0" bIns="0" rtlCol="0" anchor="t">
            <a:spAutoFit/>
          </a:bodyPr>
          <a:lstStyle/>
          <a:p>
            <a:pPr marL="758752" lvl="1" indent="-379376" algn="ctr">
              <a:lnSpc>
                <a:spcPts val="4920"/>
              </a:lnSpc>
              <a:buFont typeface="Arial"/>
              <a:buChar char="•"/>
            </a:pPr>
            <a:r>
              <a:rPr lang="en-US" sz="3514" b="1">
                <a:solidFill>
                  <a:srgbClr val="000000"/>
                </a:solidFill>
                <a:latin typeface="Canva Sans Bold"/>
                <a:ea typeface="Canva Sans Bold"/>
                <a:cs typeface="Canva Sans Bold"/>
                <a:sym typeface="Canva Sans Bold"/>
              </a:rPr>
              <a:t>Weekday distribution is almost equal</a:t>
            </a:r>
          </a:p>
        </p:txBody>
      </p:sp>
      <p:sp>
        <p:nvSpPr>
          <p:cNvPr id="8" name="TextBox 8"/>
          <p:cNvSpPr txBox="1"/>
          <p:nvPr/>
        </p:nvSpPr>
        <p:spPr>
          <a:xfrm>
            <a:off x="781991" y="8313129"/>
            <a:ext cx="8378668" cy="601836"/>
          </a:xfrm>
          <a:prstGeom prst="rect">
            <a:avLst/>
          </a:prstGeom>
        </p:spPr>
        <p:txBody>
          <a:bodyPr lIns="0" tIns="0" rIns="0" bIns="0" rtlCol="0" anchor="t">
            <a:spAutoFit/>
          </a:bodyPr>
          <a:lstStyle/>
          <a:p>
            <a:pPr marL="758752" lvl="1" indent="-379376" algn="ctr">
              <a:lnSpc>
                <a:spcPts val="4920"/>
              </a:lnSpc>
              <a:buFont typeface="Arial"/>
              <a:buChar char="•"/>
            </a:pPr>
            <a:r>
              <a:rPr lang="en-US" sz="3514" b="1">
                <a:solidFill>
                  <a:srgbClr val="000000"/>
                </a:solidFill>
                <a:latin typeface="Canva Sans Bold"/>
                <a:ea typeface="Canva Sans Bold"/>
                <a:cs typeface="Canva Sans Bold"/>
                <a:sym typeface="Canva Sans Bold"/>
              </a:rPr>
              <a:t>Month distribution is almost equal</a:t>
            </a:r>
          </a:p>
        </p:txBody>
      </p:sp>
      <p:sp>
        <p:nvSpPr>
          <p:cNvPr id="9" name="TextBox 9"/>
          <p:cNvSpPr txBox="1"/>
          <p:nvPr/>
        </p:nvSpPr>
        <p:spPr>
          <a:xfrm>
            <a:off x="781991" y="9353115"/>
            <a:ext cx="11860084" cy="601836"/>
          </a:xfrm>
          <a:prstGeom prst="rect">
            <a:avLst/>
          </a:prstGeom>
        </p:spPr>
        <p:txBody>
          <a:bodyPr lIns="0" tIns="0" rIns="0" bIns="0" rtlCol="0" anchor="t">
            <a:spAutoFit/>
          </a:bodyPr>
          <a:lstStyle/>
          <a:p>
            <a:pPr marL="758752" lvl="1" indent="-379376" algn="ctr">
              <a:lnSpc>
                <a:spcPts val="4920"/>
              </a:lnSpc>
              <a:buFont typeface="Arial"/>
              <a:buChar char="•"/>
            </a:pPr>
            <a:r>
              <a:rPr lang="en-US" sz="3514" b="1">
                <a:solidFill>
                  <a:srgbClr val="000000"/>
                </a:solidFill>
                <a:latin typeface="Canva Sans Bold"/>
                <a:ea typeface="Canva Sans Bold"/>
                <a:cs typeface="Canva Sans Bold"/>
                <a:sym typeface="Canva Sans Bold"/>
              </a:rPr>
              <a:t>In most of the trips the number of passegers is one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C4E1F9"/>
        </a:solidFill>
        <a:effectLst/>
      </p:bgPr>
    </p:bg>
    <p:spTree>
      <p:nvGrpSpPr>
        <p:cNvPr id="1" name=""/>
        <p:cNvGrpSpPr/>
        <p:nvPr/>
      </p:nvGrpSpPr>
      <p:grpSpPr>
        <a:xfrm>
          <a:off x="0" y="0"/>
          <a:ext cx="0" cy="0"/>
          <a:chOff x="0" y="0"/>
          <a:chExt cx="0" cy="0"/>
        </a:xfrm>
      </p:grpSpPr>
      <p:sp>
        <p:nvSpPr>
          <p:cNvPr id="2" name="Freeform 2"/>
          <p:cNvSpPr/>
          <p:nvPr/>
        </p:nvSpPr>
        <p:spPr>
          <a:xfrm>
            <a:off x="514350" y="4517048"/>
            <a:ext cx="17259300" cy="4918901"/>
          </a:xfrm>
          <a:custGeom>
            <a:avLst/>
            <a:gdLst/>
            <a:ahLst/>
            <a:cxnLst/>
            <a:rect l="l" t="t" r="r" b="b"/>
            <a:pathLst>
              <a:path w="17259300" h="4918901">
                <a:moveTo>
                  <a:pt x="0" y="0"/>
                </a:moveTo>
                <a:lnTo>
                  <a:pt x="17259300" y="0"/>
                </a:lnTo>
                <a:lnTo>
                  <a:pt x="17259300" y="4918900"/>
                </a:lnTo>
                <a:lnTo>
                  <a:pt x="0" y="4918900"/>
                </a:lnTo>
                <a:lnTo>
                  <a:pt x="0" y="0"/>
                </a:lnTo>
                <a:close/>
              </a:path>
            </a:pathLst>
          </a:custGeom>
          <a:blipFill>
            <a:blip r:embed="rId2"/>
            <a:stretch>
              <a:fillRect/>
            </a:stretch>
          </a:blipFill>
        </p:spPr>
        <p:txBody>
          <a:bodyPr/>
          <a:lstStyle/>
          <a:p>
            <a:endParaRPr lang="en-US"/>
          </a:p>
        </p:txBody>
      </p:sp>
      <p:sp>
        <p:nvSpPr>
          <p:cNvPr id="3" name="TextBox 3"/>
          <p:cNvSpPr txBox="1"/>
          <p:nvPr/>
        </p:nvSpPr>
        <p:spPr>
          <a:xfrm>
            <a:off x="6304737" y="159703"/>
            <a:ext cx="5001459" cy="1566544"/>
          </a:xfrm>
          <a:prstGeom prst="rect">
            <a:avLst/>
          </a:prstGeom>
        </p:spPr>
        <p:txBody>
          <a:bodyPr lIns="0" tIns="0" rIns="0" bIns="0" rtlCol="0" anchor="t">
            <a:spAutoFit/>
          </a:bodyPr>
          <a:lstStyle/>
          <a:p>
            <a:pPr algn="ctr">
              <a:lnSpc>
                <a:spcPts val="12880"/>
              </a:lnSpc>
            </a:pPr>
            <a:r>
              <a:rPr lang="en-US" sz="9200" b="1">
                <a:solidFill>
                  <a:srgbClr val="000000"/>
                </a:solidFill>
                <a:latin typeface="Canva Sans Bold"/>
                <a:ea typeface="Canva Sans Bold"/>
                <a:cs typeface="Canva Sans Bold"/>
                <a:sym typeface="Canva Sans Bold"/>
              </a:rPr>
              <a:t>EDA</a:t>
            </a:r>
          </a:p>
        </p:txBody>
      </p:sp>
      <p:sp>
        <p:nvSpPr>
          <p:cNvPr id="4" name="TextBox 4"/>
          <p:cNvSpPr txBox="1"/>
          <p:nvPr/>
        </p:nvSpPr>
        <p:spPr>
          <a:xfrm>
            <a:off x="2737517" y="1923314"/>
            <a:ext cx="13252644" cy="1499158"/>
          </a:xfrm>
          <a:prstGeom prst="rect">
            <a:avLst/>
          </a:prstGeom>
        </p:spPr>
        <p:txBody>
          <a:bodyPr lIns="0" tIns="0" rIns="0" bIns="0" rtlCol="0" anchor="t">
            <a:spAutoFit/>
          </a:bodyPr>
          <a:lstStyle/>
          <a:p>
            <a:pPr algn="ctr">
              <a:lnSpc>
                <a:spcPts val="6037"/>
              </a:lnSpc>
            </a:pPr>
            <a:r>
              <a:rPr lang="en-US" sz="4312" b="1">
                <a:solidFill>
                  <a:srgbClr val="000000"/>
                </a:solidFill>
                <a:latin typeface="Canva Sans Bold"/>
                <a:ea typeface="Canva Sans Bold"/>
                <a:cs typeface="Canva Sans Bold"/>
                <a:sym typeface="Canva Sans Bold"/>
              </a:rPr>
              <a:t>Then we plot the distribution for the fare amount </a:t>
            </a:r>
          </a:p>
          <a:p>
            <a:pPr algn="ctr">
              <a:lnSpc>
                <a:spcPts val="6037"/>
              </a:lnSpc>
            </a:pPr>
            <a:r>
              <a:rPr lang="en-US" sz="4312" b="1">
                <a:solidFill>
                  <a:srgbClr val="000000"/>
                </a:solidFill>
                <a:latin typeface="Canva Sans Bold"/>
                <a:ea typeface="Canva Sans Bold"/>
                <a:cs typeface="Canva Sans Bold"/>
                <a:sym typeface="Canva Sans Bold"/>
              </a:rPr>
              <a:t>which is our target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C4E1F9"/>
        </a:solidFill>
        <a:effectLst/>
      </p:bgPr>
    </p:bg>
    <p:spTree>
      <p:nvGrpSpPr>
        <p:cNvPr id="1" name=""/>
        <p:cNvGrpSpPr/>
        <p:nvPr/>
      </p:nvGrpSpPr>
      <p:grpSpPr>
        <a:xfrm>
          <a:off x="0" y="0"/>
          <a:ext cx="0" cy="0"/>
          <a:chOff x="0" y="0"/>
          <a:chExt cx="0" cy="0"/>
        </a:xfrm>
      </p:grpSpPr>
      <p:sp>
        <p:nvSpPr>
          <p:cNvPr id="2" name="TextBox 2"/>
          <p:cNvSpPr txBox="1"/>
          <p:nvPr/>
        </p:nvSpPr>
        <p:spPr>
          <a:xfrm>
            <a:off x="6643271" y="702346"/>
            <a:ext cx="5001459" cy="1566544"/>
          </a:xfrm>
          <a:prstGeom prst="rect">
            <a:avLst/>
          </a:prstGeom>
        </p:spPr>
        <p:txBody>
          <a:bodyPr lIns="0" tIns="0" rIns="0" bIns="0" rtlCol="0" anchor="t">
            <a:spAutoFit/>
          </a:bodyPr>
          <a:lstStyle/>
          <a:p>
            <a:pPr algn="ctr">
              <a:lnSpc>
                <a:spcPts val="12880"/>
              </a:lnSpc>
            </a:pPr>
            <a:r>
              <a:rPr lang="en-US" sz="9200" b="1">
                <a:solidFill>
                  <a:srgbClr val="000000"/>
                </a:solidFill>
                <a:latin typeface="Canva Sans Bold"/>
                <a:ea typeface="Canva Sans Bold"/>
                <a:cs typeface="Canva Sans Bold"/>
                <a:sym typeface="Canva Sans Bold"/>
              </a:rPr>
              <a:t>EDA</a:t>
            </a:r>
          </a:p>
        </p:txBody>
      </p:sp>
      <p:sp>
        <p:nvSpPr>
          <p:cNvPr id="3" name="TextBox 3"/>
          <p:cNvSpPr txBox="1"/>
          <p:nvPr/>
        </p:nvSpPr>
        <p:spPr>
          <a:xfrm>
            <a:off x="4688585" y="5076825"/>
            <a:ext cx="8910831" cy="601836"/>
          </a:xfrm>
          <a:prstGeom prst="rect">
            <a:avLst/>
          </a:prstGeom>
        </p:spPr>
        <p:txBody>
          <a:bodyPr lIns="0" tIns="0" rIns="0" bIns="0" rtlCol="0" anchor="t">
            <a:spAutoFit/>
          </a:bodyPr>
          <a:lstStyle/>
          <a:p>
            <a:pPr marL="758752" lvl="1" indent="-379376" algn="ctr">
              <a:lnSpc>
                <a:spcPts val="4920"/>
              </a:lnSpc>
              <a:buFont typeface="Arial"/>
              <a:buChar char="•"/>
            </a:pPr>
            <a:r>
              <a:rPr lang="en-US" sz="3514" b="1">
                <a:solidFill>
                  <a:srgbClr val="000000"/>
                </a:solidFill>
                <a:latin typeface="Canva Sans Bold"/>
                <a:ea typeface="Canva Sans Bold"/>
                <a:cs typeface="Canva Sans Bold"/>
                <a:sym typeface="Canva Sans Bold"/>
              </a:rPr>
              <a:t>Rarely the fair for a trip exceeds 30$</a:t>
            </a:r>
          </a:p>
        </p:txBody>
      </p:sp>
      <p:sp>
        <p:nvSpPr>
          <p:cNvPr id="4" name="TextBox 4"/>
          <p:cNvSpPr txBox="1"/>
          <p:nvPr/>
        </p:nvSpPr>
        <p:spPr>
          <a:xfrm>
            <a:off x="7010401" y="2389878"/>
            <a:ext cx="4089252" cy="936154"/>
          </a:xfrm>
          <a:prstGeom prst="rect">
            <a:avLst/>
          </a:prstGeom>
        </p:spPr>
        <p:txBody>
          <a:bodyPr wrap="square" lIns="0" tIns="0" rIns="0" bIns="0" rtlCol="0" anchor="t">
            <a:spAutoFit/>
          </a:bodyPr>
          <a:lstStyle/>
          <a:p>
            <a:pPr algn="ctr">
              <a:lnSpc>
                <a:spcPts val="7279"/>
              </a:lnSpc>
            </a:pPr>
            <a:r>
              <a:rPr lang="en-US" sz="5199" b="1" dirty="0">
                <a:solidFill>
                  <a:srgbClr val="000000"/>
                </a:solidFill>
                <a:latin typeface="Canva Sans Bold"/>
                <a:ea typeface="Canva Sans Bold"/>
                <a:cs typeface="Canva Sans Bold"/>
                <a:sym typeface="Canva Sans Bold"/>
              </a:rPr>
              <a:t>Key insights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C4E1F9"/>
        </a:solidFill>
        <a:effectLst/>
      </p:bgPr>
    </p:bg>
    <p:spTree>
      <p:nvGrpSpPr>
        <p:cNvPr id="1" name=""/>
        <p:cNvGrpSpPr/>
        <p:nvPr/>
      </p:nvGrpSpPr>
      <p:grpSpPr>
        <a:xfrm>
          <a:off x="0" y="0"/>
          <a:ext cx="0" cy="0"/>
          <a:chOff x="0" y="0"/>
          <a:chExt cx="0" cy="0"/>
        </a:xfrm>
      </p:grpSpPr>
      <p:sp>
        <p:nvSpPr>
          <p:cNvPr id="2" name="Freeform 2"/>
          <p:cNvSpPr/>
          <p:nvPr/>
        </p:nvSpPr>
        <p:spPr>
          <a:xfrm>
            <a:off x="679731" y="4024513"/>
            <a:ext cx="16928539" cy="5544096"/>
          </a:xfrm>
          <a:custGeom>
            <a:avLst/>
            <a:gdLst/>
            <a:ahLst/>
            <a:cxnLst/>
            <a:rect l="l" t="t" r="r" b="b"/>
            <a:pathLst>
              <a:path w="16928539" h="5544096">
                <a:moveTo>
                  <a:pt x="0" y="0"/>
                </a:moveTo>
                <a:lnTo>
                  <a:pt x="16928538" y="0"/>
                </a:lnTo>
                <a:lnTo>
                  <a:pt x="16928538" y="5544096"/>
                </a:lnTo>
                <a:lnTo>
                  <a:pt x="0" y="5544096"/>
                </a:lnTo>
                <a:lnTo>
                  <a:pt x="0" y="0"/>
                </a:lnTo>
                <a:close/>
              </a:path>
            </a:pathLst>
          </a:custGeom>
          <a:blipFill>
            <a:blip r:embed="rId2"/>
            <a:stretch>
              <a:fillRect/>
            </a:stretch>
          </a:blipFill>
        </p:spPr>
        <p:txBody>
          <a:bodyPr/>
          <a:lstStyle/>
          <a:p>
            <a:endParaRPr lang="en-US"/>
          </a:p>
        </p:txBody>
      </p:sp>
      <p:sp>
        <p:nvSpPr>
          <p:cNvPr id="3" name="TextBox 3"/>
          <p:cNvSpPr txBox="1"/>
          <p:nvPr/>
        </p:nvSpPr>
        <p:spPr>
          <a:xfrm>
            <a:off x="6304737" y="159703"/>
            <a:ext cx="5001459" cy="1566544"/>
          </a:xfrm>
          <a:prstGeom prst="rect">
            <a:avLst/>
          </a:prstGeom>
        </p:spPr>
        <p:txBody>
          <a:bodyPr lIns="0" tIns="0" rIns="0" bIns="0" rtlCol="0" anchor="t">
            <a:spAutoFit/>
          </a:bodyPr>
          <a:lstStyle/>
          <a:p>
            <a:pPr algn="ctr">
              <a:lnSpc>
                <a:spcPts val="12880"/>
              </a:lnSpc>
            </a:pPr>
            <a:r>
              <a:rPr lang="en-US" sz="9200" b="1">
                <a:solidFill>
                  <a:srgbClr val="000000"/>
                </a:solidFill>
                <a:latin typeface="Canva Sans Bold"/>
                <a:ea typeface="Canva Sans Bold"/>
                <a:cs typeface="Canva Sans Bold"/>
                <a:sym typeface="Canva Sans Bold"/>
              </a:rPr>
              <a:t>EDA</a:t>
            </a:r>
          </a:p>
        </p:txBody>
      </p:sp>
      <p:sp>
        <p:nvSpPr>
          <p:cNvPr id="4" name="TextBox 4"/>
          <p:cNvSpPr txBox="1"/>
          <p:nvPr/>
        </p:nvSpPr>
        <p:spPr>
          <a:xfrm>
            <a:off x="2286000" y="1923314"/>
            <a:ext cx="14056428" cy="1538883"/>
          </a:xfrm>
          <a:prstGeom prst="rect">
            <a:avLst/>
          </a:prstGeom>
        </p:spPr>
        <p:txBody>
          <a:bodyPr wrap="square" lIns="0" tIns="0" rIns="0" bIns="0" rtlCol="0" anchor="t">
            <a:spAutoFit/>
          </a:bodyPr>
          <a:lstStyle/>
          <a:p>
            <a:pPr algn="ctr">
              <a:lnSpc>
                <a:spcPts val="6037"/>
              </a:lnSpc>
            </a:pPr>
            <a:r>
              <a:rPr lang="en-US" sz="4312" b="1" dirty="0">
                <a:solidFill>
                  <a:srgbClr val="000000"/>
                </a:solidFill>
                <a:latin typeface="Canva Sans Bold"/>
                <a:ea typeface="Canva Sans Bold"/>
                <a:cs typeface="Canva Sans Bold"/>
                <a:sym typeface="Canva Sans Bold"/>
              </a:rPr>
              <a:t>Then we plot the Box plot for the numerical features</a:t>
            </a:r>
          </a:p>
          <a:p>
            <a:pPr algn="ctr">
              <a:lnSpc>
                <a:spcPts val="6037"/>
              </a:lnSpc>
            </a:pPr>
            <a:r>
              <a:rPr lang="en-US" sz="4312" b="1" dirty="0">
                <a:solidFill>
                  <a:srgbClr val="000000"/>
                </a:solidFill>
                <a:latin typeface="Canva Sans Bold"/>
                <a:ea typeface="Canva Sans Bold"/>
                <a:cs typeface="Canva Sans Bold"/>
                <a:sym typeface="Canva Sans Bold"/>
              </a:rPr>
              <a:t>to check for outliers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C4E1F9"/>
        </a:solidFill>
        <a:effectLst/>
      </p:bgPr>
    </p:bg>
    <p:spTree>
      <p:nvGrpSpPr>
        <p:cNvPr id="1" name=""/>
        <p:cNvGrpSpPr/>
        <p:nvPr/>
      </p:nvGrpSpPr>
      <p:grpSpPr>
        <a:xfrm>
          <a:off x="0" y="0"/>
          <a:ext cx="0" cy="0"/>
          <a:chOff x="0" y="0"/>
          <a:chExt cx="0" cy="0"/>
        </a:xfrm>
      </p:grpSpPr>
      <p:sp>
        <p:nvSpPr>
          <p:cNvPr id="2" name="TextBox 2"/>
          <p:cNvSpPr txBox="1"/>
          <p:nvPr/>
        </p:nvSpPr>
        <p:spPr>
          <a:xfrm>
            <a:off x="6643271" y="702346"/>
            <a:ext cx="5001459" cy="1566544"/>
          </a:xfrm>
          <a:prstGeom prst="rect">
            <a:avLst/>
          </a:prstGeom>
        </p:spPr>
        <p:txBody>
          <a:bodyPr lIns="0" tIns="0" rIns="0" bIns="0" rtlCol="0" anchor="t">
            <a:spAutoFit/>
          </a:bodyPr>
          <a:lstStyle/>
          <a:p>
            <a:pPr algn="ctr">
              <a:lnSpc>
                <a:spcPts val="12880"/>
              </a:lnSpc>
            </a:pPr>
            <a:r>
              <a:rPr lang="en-US" sz="9200" b="1">
                <a:solidFill>
                  <a:srgbClr val="000000"/>
                </a:solidFill>
                <a:latin typeface="Canva Sans Bold"/>
                <a:ea typeface="Canva Sans Bold"/>
                <a:cs typeface="Canva Sans Bold"/>
                <a:sym typeface="Canva Sans Bold"/>
              </a:rPr>
              <a:t>EDA</a:t>
            </a:r>
          </a:p>
        </p:txBody>
      </p:sp>
      <p:sp>
        <p:nvSpPr>
          <p:cNvPr id="3" name="TextBox 3"/>
          <p:cNvSpPr txBox="1"/>
          <p:nvPr/>
        </p:nvSpPr>
        <p:spPr>
          <a:xfrm>
            <a:off x="2909427" y="4831424"/>
            <a:ext cx="12755447" cy="1226262"/>
          </a:xfrm>
          <a:prstGeom prst="rect">
            <a:avLst/>
          </a:prstGeom>
        </p:spPr>
        <p:txBody>
          <a:bodyPr lIns="0" tIns="0" rIns="0" bIns="0" rtlCol="0" anchor="t">
            <a:spAutoFit/>
          </a:bodyPr>
          <a:lstStyle/>
          <a:p>
            <a:pPr marL="758752" lvl="1" indent="-379376" algn="ctr">
              <a:lnSpc>
                <a:spcPts val="4920"/>
              </a:lnSpc>
              <a:buFont typeface="Arial"/>
              <a:buChar char="•"/>
            </a:pPr>
            <a:r>
              <a:rPr lang="en-US" sz="3514" b="1">
                <a:solidFill>
                  <a:srgbClr val="000000"/>
                </a:solidFill>
                <a:latin typeface="Canva Sans Bold"/>
                <a:ea typeface="Canva Sans Bold"/>
                <a:cs typeface="Canva Sans Bold"/>
                <a:sym typeface="Canva Sans Bold"/>
              </a:rPr>
              <a:t>Most of the outliers data are in the distances between famous airports and the starting point of the trip</a:t>
            </a:r>
          </a:p>
        </p:txBody>
      </p:sp>
      <p:sp>
        <p:nvSpPr>
          <p:cNvPr id="4" name="TextBox 4"/>
          <p:cNvSpPr txBox="1"/>
          <p:nvPr/>
        </p:nvSpPr>
        <p:spPr>
          <a:xfrm>
            <a:off x="7010401" y="2389878"/>
            <a:ext cx="4089252" cy="936154"/>
          </a:xfrm>
          <a:prstGeom prst="rect">
            <a:avLst/>
          </a:prstGeom>
        </p:spPr>
        <p:txBody>
          <a:bodyPr wrap="square" lIns="0" tIns="0" rIns="0" bIns="0" rtlCol="0" anchor="t">
            <a:spAutoFit/>
          </a:bodyPr>
          <a:lstStyle/>
          <a:p>
            <a:pPr algn="ctr">
              <a:lnSpc>
                <a:spcPts val="7279"/>
              </a:lnSpc>
            </a:pPr>
            <a:r>
              <a:rPr lang="en-US" sz="5199" b="1" dirty="0">
                <a:solidFill>
                  <a:srgbClr val="000000"/>
                </a:solidFill>
                <a:latin typeface="Canva Sans Bold"/>
                <a:ea typeface="Canva Sans Bold"/>
                <a:cs typeface="Canva Sans Bold"/>
                <a:sym typeface="Canva Sans Bold"/>
              </a:rPr>
              <a:t>Key insights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C4E1F9"/>
        </a:solidFill>
        <a:effectLst/>
      </p:bgPr>
    </p:bg>
    <p:spTree>
      <p:nvGrpSpPr>
        <p:cNvPr id="1" name=""/>
        <p:cNvGrpSpPr/>
        <p:nvPr/>
      </p:nvGrpSpPr>
      <p:grpSpPr>
        <a:xfrm>
          <a:off x="0" y="0"/>
          <a:ext cx="0" cy="0"/>
          <a:chOff x="0" y="0"/>
          <a:chExt cx="0" cy="0"/>
        </a:xfrm>
      </p:grpSpPr>
      <p:sp>
        <p:nvSpPr>
          <p:cNvPr id="2" name="Freeform 2"/>
          <p:cNvSpPr/>
          <p:nvPr/>
        </p:nvSpPr>
        <p:spPr>
          <a:xfrm>
            <a:off x="179574" y="4298283"/>
            <a:ext cx="17928853" cy="5244189"/>
          </a:xfrm>
          <a:custGeom>
            <a:avLst/>
            <a:gdLst/>
            <a:ahLst/>
            <a:cxnLst/>
            <a:rect l="l" t="t" r="r" b="b"/>
            <a:pathLst>
              <a:path w="17928853" h="5244189">
                <a:moveTo>
                  <a:pt x="0" y="0"/>
                </a:moveTo>
                <a:lnTo>
                  <a:pt x="17928852" y="0"/>
                </a:lnTo>
                <a:lnTo>
                  <a:pt x="17928852" y="5244189"/>
                </a:lnTo>
                <a:lnTo>
                  <a:pt x="0" y="5244189"/>
                </a:lnTo>
                <a:lnTo>
                  <a:pt x="0" y="0"/>
                </a:lnTo>
                <a:close/>
              </a:path>
            </a:pathLst>
          </a:custGeom>
          <a:blipFill>
            <a:blip r:embed="rId2"/>
            <a:stretch>
              <a:fillRect/>
            </a:stretch>
          </a:blipFill>
        </p:spPr>
        <p:txBody>
          <a:bodyPr/>
          <a:lstStyle/>
          <a:p>
            <a:endParaRPr lang="en-US"/>
          </a:p>
        </p:txBody>
      </p:sp>
      <p:sp>
        <p:nvSpPr>
          <p:cNvPr id="3" name="TextBox 3"/>
          <p:cNvSpPr txBox="1"/>
          <p:nvPr/>
        </p:nvSpPr>
        <p:spPr>
          <a:xfrm>
            <a:off x="6304737" y="159703"/>
            <a:ext cx="5001459" cy="1566544"/>
          </a:xfrm>
          <a:prstGeom prst="rect">
            <a:avLst/>
          </a:prstGeom>
        </p:spPr>
        <p:txBody>
          <a:bodyPr lIns="0" tIns="0" rIns="0" bIns="0" rtlCol="0" anchor="t">
            <a:spAutoFit/>
          </a:bodyPr>
          <a:lstStyle/>
          <a:p>
            <a:pPr algn="ctr">
              <a:lnSpc>
                <a:spcPts val="12880"/>
              </a:lnSpc>
            </a:pPr>
            <a:r>
              <a:rPr lang="en-US" sz="9200" b="1">
                <a:solidFill>
                  <a:srgbClr val="000000"/>
                </a:solidFill>
                <a:latin typeface="Canva Sans Bold"/>
                <a:ea typeface="Canva Sans Bold"/>
                <a:cs typeface="Canva Sans Bold"/>
                <a:sym typeface="Canva Sans Bold"/>
              </a:rPr>
              <a:t>EDA</a:t>
            </a:r>
          </a:p>
        </p:txBody>
      </p:sp>
      <p:sp>
        <p:nvSpPr>
          <p:cNvPr id="4" name="TextBox 4"/>
          <p:cNvSpPr txBox="1"/>
          <p:nvPr/>
        </p:nvSpPr>
        <p:spPr>
          <a:xfrm>
            <a:off x="3283864" y="1923314"/>
            <a:ext cx="12159950" cy="1499158"/>
          </a:xfrm>
          <a:prstGeom prst="rect">
            <a:avLst/>
          </a:prstGeom>
        </p:spPr>
        <p:txBody>
          <a:bodyPr lIns="0" tIns="0" rIns="0" bIns="0" rtlCol="0" anchor="t">
            <a:spAutoFit/>
          </a:bodyPr>
          <a:lstStyle/>
          <a:p>
            <a:pPr algn="ctr">
              <a:lnSpc>
                <a:spcPts val="6037"/>
              </a:lnSpc>
            </a:pPr>
            <a:r>
              <a:rPr lang="en-US" sz="4312" b="1">
                <a:solidFill>
                  <a:srgbClr val="000000"/>
                </a:solidFill>
                <a:latin typeface="Canva Sans Bold"/>
                <a:ea typeface="Canva Sans Bold"/>
                <a:cs typeface="Canva Sans Bold"/>
                <a:sym typeface="Canva Sans Bold"/>
              </a:rPr>
              <a:t>Then we make scatter plot for some  features</a:t>
            </a:r>
          </a:p>
          <a:p>
            <a:pPr algn="ctr">
              <a:lnSpc>
                <a:spcPts val="6037"/>
              </a:lnSpc>
            </a:pPr>
            <a:r>
              <a:rPr lang="en-US" sz="4312" b="1">
                <a:solidFill>
                  <a:srgbClr val="000000"/>
                </a:solidFill>
                <a:latin typeface="Canva Sans Bold"/>
                <a:ea typeface="Canva Sans Bold"/>
                <a:cs typeface="Canva Sans Bold"/>
                <a:sym typeface="Canva Sans Bold"/>
              </a:rPr>
              <a:t>against the fare amount first passenger count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C4E1F9"/>
        </a:solidFill>
        <a:effectLst/>
      </p:bgPr>
    </p:bg>
    <p:spTree>
      <p:nvGrpSpPr>
        <p:cNvPr id="1" name=""/>
        <p:cNvGrpSpPr/>
        <p:nvPr/>
      </p:nvGrpSpPr>
      <p:grpSpPr>
        <a:xfrm>
          <a:off x="0" y="0"/>
          <a:ext cx="0" cy="0"/>
          <a:chOff x="0" y="0"/>
          <a:chExt cx="0" cy="0"/>
        </a:xfrm>
      </p:grpSpPr>
      <p:sp>
        <p:nvSpPr>
          <p:cNvPr id="2" name="Freeform 2"/>
          <p:cNvSpPr/>
          <p:nvPr/>
        </p:nvSpPr>
        <p:spPr>
          <a:xfrm>
            <a:off x="213206" y="4473737"/>
            <a:ext cx="17861589" cy="5023572"/>
          </a:xfrm>
          <a:custGeom>
            <a:avLst/>
            <a:gdLst/>
            <a:ahLst/>
            <a:cxnLst/>
            <a:rect l="l" t="t" r="r" b="b"/>
            <a:pathLst>
              <a:path w="17861589" h="5023572">
                <a:moveTo>
                  <a:pt x="0" y="0"/>
                </a:moveTo>
                <a:lnTo>
                  <a:pt x="17861588" y="0"/>
                </a:lnTo>
                <a:lnTo>
                  <a:pt x="17861588" y="5023572"/>
                </a:lnTo>
                <a:lnTo>
                  <a:pt x="0" y="5023572"/>
                </a:lnTo>
                <a:lnTo>
                  <a:pt x="0" y="0"/>
                </a:lnTo>
                <a:close/>
              </a:path>
            </a:pathLst>
          </a:custGeom>
          <a:blipFill>
            <a:blip r:embed="rId2"/>
            <a:stretch>
              <a:fillRect/>
            </a:stretch>
          </a:blipFill>
        </p:spPr>
        <p:txBody>
          <a:bodyPr/>
          <a:lstStyle/>
          <a:p>
            <a:endParaRPr lang="en-US"/>
          </a:p>
        </p:txBody>
      </p:sp>
      <p:sp>
        <p:nvSpPr>
          <p:cNvPr id="3" name="TextBox 3"/>
          <p:cNvSpPr txBox="1"/>
          <p:nvPr/>
        </p:nvSpPr>
        <p:spPr>
          <a:xfrm>
            <a:off x="6304737" y="159703"/>
            <a:ext cx="5001459" cy="1566544"/>
          </a:xfrm>
          <a:prstGeom prst="rect">
            <a:avLst/>
          </a:prstGeom>
        </p:spPr>
        <p:txBody>
          <a:bodyPr lIns="0" tIns="0" rIns="0" bIns="0" rtlCol="0" anchor="t">
            <a:spAutoFit/>
          </a:bodyPr>
          <a:lstStyle/>
          <a:p>
            <a:pPr algn="ctr">
              <a:lnSpc>
                <a:spcPts val="12880"/>
              </a:lnSpc>
            </a:pPr>
            <a:r>
              <a:rPr lang="en-US" sz="9200" b="1">
                <a:solidFill>
                  <a:srgbClr val="000000"/>
                </a:solidFill>
                <a:latin typeface="Canva Sans Bold"/>
                <a:ea typeface="Canva Sans Bold"/>
                <a:cs typeface="Canva Sans Bold"/>
                <a:sym typeface="Canva Sans Bold"/>
              </a:rPr>
              <a:t>EDA</a:t>
            </a:r>
          </a:p>
        </p:txBody>
      </p:sp>
      <p:sp>
        <p:nvSpPr>
          <p:cNvPr id="4" name="TextBox 4"/>
          <p:cNvSpPr txBox="1"/>
          <p:nvPr/>
        </p:nvSpPr>
        <p:spPr>
          <a:xfrm>
            <a:off x="3300848" y="1923314"/>
            <a:ext cx="12125982" cy="1499158"/>
          </a:xfrm>
          <a:prstGeom prst="rect">
            <a:avLst/>
          </a:prstGeom>
        </p:spPr>
        <p:txBody>
          <a:bodyPr lIns="0" tIns="0" rIns="0" bIns="0" rtlCol="0" anchor="t">
            <a:spAutoFit/>
          </a:bodyPr>
          <a:lstStyle/>
          <a:p>
            <a:pPr algn="ctr">
              <a:lnSpc>
                <a:spcPts val="6037"/>
              </a:lnSpc>
            </a:pPr>
            <a:r>
              <a:rPr lang="en-US" sz="4312" b="1">
                <a:solidFill>
                  <a:srgbClr val="000000"/>
                </a:solidFill>
                <a:latin typeface="Canva Sans Bold"/>
                <a:ea typeface="Canva Sans Bold"/>
                <a:cs typeface="Canva Sans Bold"/>
                <a:sym typeface="Canva Sans Bold"/>
              </a:rPr>
              <a:t>Then we make scatter plot for some  features</a:t>
            </a:r>
          </a:p>
          <a:p>
            <a:pPr algn="ctr">
              <a:lnSpc>
                <a:spcPts val="6037"/>
              </a:lnSpc>
            </a:pPr>
            <a:r>
              <a:rPr lang="en-US" sz="4312" b="1">
                <a:solidFill>
                  <a:srgbClr val="000000"/>
                </a:solidFill>
                <a:latin typeface="Canva Sans Bold"/>
                <a:ea typeface="Canva Sans Bold"/>
                <a:cs typeface="Canva Sans Bold"/>
                <a:sym typeface="Canva Sans Bold"/>
              </a:rPr>
              <a:t>against the fare amount second car condition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C4E1F9"/>
        </a:solidFill>
        <a:effectLst/>
      </p:bgPr>
    </p:bg>
    <p:spTree>
      <p:nvGrpSpPr>
        <p:cNvPr id="1" name=""/>
        <p:cNvGrpSpPr/>
        <p:nvPr/>
      </p:nvGrpSpPr>
      <p:grpSpPr>
        <a:xfrm>
          <a:off x="0" y="0"/>
          <a:ext cx="0" cy="0"/>
          <a:chOff x="0" y="0"/>
          <a:chExt cx="0" cy="0"/>
        </a:xfrm>
      </p:grpSpPr>
      <p:sp>
        <p:nvSpPr>
          <p:cNvPr id="2" name="Freeform 2"/>
          <p:cNvSpPr/>
          <p:nvPr/>
        </p:nvSpPr>
        <p:spPr>
          <a:xfrm>
            <a:off x="200180" y="4160323"/>
            <a:ext cx="17887639" cy="5097977"/>
          </a:xfrm>
          <a:custGeom>
            <a:avLst/>
            <a:gdLst/>
            <a:ahLst/>
            <a:cxnLst/>
            <a:rect l="l" t="t" r="r" b="b"/>
            <a:pathLst>
              <a:path w="17887639" h="5097977">
                <a:moveTo>
                  <a:pt x="0" y="0"/>
                </a:moveTo>
                <a:lnTo>
                  <a:pt x="17887640" y="0"/>
                </a:lnTo>
                <a:lnTo>
                  <a:pt x="17887640" y="5097977"/>
                </a:lnTo>
                <a:lnTo>
                  <a:pt x="0" y="5097977"/>
                </a:lnTo>
                <a:lnTo>
                  <a:pt x="0" y="0"/>
                </a:lnTo>
                <a:close/>
              </a:path>
            </a:pathLst>
          </a:custGeom>
          <a:blipFill>
            <a:blip r:embed="rId2"/>
            <a:stretch>
              <a:fillRect/>
            </a:stretch>
          </a:blipFill>
        </p:spPr>
        <p:txBody>
          <a:bodyPr/>
          <a:lstStyle/>
          <a:p>
            <a:endParaRPr lang="en-US"/>
          </a:p>
        </p:txBody>
      </p:sp>
      <p:sp>
        <p:nvSpPr>
          <p:cNvPr id="3" name="TextBox 3"/>
          <p:cNvSpPr txBox="1"/>
          <p:nvPr/>
        </p:nvSpPr>
        <p:spPr>
          <a:xfrm>
            <a:off x="6304737" y="159703"/>
            <a:ext cx="5001459" cy="1566544"/>
          </a:xfrm>
          <a:prstGeom prst="rect">
            <a:avLst/>
          </a:prstGeom>
        </p:spPr>
        <p:txBody>
          <a:bodyPr lIns="0" tIns="0" rIns="0" bIns="0" rtlCol="0" anchor="t">
            <a:spAutoFit/>
          </a:bodyPr>
          <a:lstStyle/>
          <a:p>
            <a:pPr algn="ctr">
              <a:lnSpc>
                <a:spcPts val="12880"/>
              </a:lnSpc>
            </a:pPr>
            <a:r>
              <a:rPr lang="en-US" sz="9200" b="1">
                <a:solidFill>
                  <a:srgbClr val="000000"/>
                </a:solidFill>
                <a:latin typeface="Canva Sans Bold"/>
                <a:ea typeface="Canva Sans Bold"/>
                <a:cs typeface="Canva Sans Bold"/>
                <a:sym typeface="Canva Sans Bold"/>
              </a:rPr>
              <a:t>EDA</a:t>
            </a:r>
          </a:p>
        </p:txBody>
      </p:sp>
      <p:sp>
        <p:nvSpPr>
          <p:cNvPr id="4" name="TextBox 4"/>
          <p:cNvSpPr txBox="1"/>
          <p:nvPr/>
        </p:nvSpPr>
        <p:spPr>
          <a:xfrm>
            <a:off x="3352639" y="1923314"/>
            <a:ext cx="12022401" cy="1499158"/>
          </a:xfrm>
          <a:prstGeom prst="rect">
            <a:avLst/>
          </a:prstGeom>
        </p:spPr>
        <p:txBody>
          <a:bodyPr lIns="0" tIns="0" rIns="0" bIns="0" rtlCol="0" anchor="t">
            <a:spAutoFit/>
          </a:bodyPr>
          <a:lstStyle/>
          <a:p>
            <a:pPr algn="ctr">
              <a:lnSpc>
                <a:spcPts val="6037"/>
              </a:lnSpc>
            </a:pPr>
            <a:r>
              <a:rPr lang="en-US" sz="4312" b="1">
                <a:solidFill>
                  <a:srgbClr val="000000"/>
                </a:solidFill>
                <a:latin typeface="Canva Sans Bold"/>
                <a:ea typeface="Canva Sans Bold"/>
                <a:cs typeface="Canva Sans Bold"/>
                <a:sym typeface="Canva Sans Bold"/>
              </a:rPr>
              <a:t>Then we make scatter plot for some  features</a:t>
            </a:r>
          </a:p>
          <a:p>
            <a:pPr algn="ctr">
              <a:lnSpc>
                <a:spcPts val="6037"/>
              </a:lnSpc>
            </a:pPr>
            <a:r>
              <a:rPr lang="en-US" sz="4312" b="1">
                <a:solidFill>
                  <a:srgbClr val="000000"/>
                </a:solidFill>
                <a:latin typeface="Canva Sans Bold"/>
                <a:ea typeface="Canva Sans Bold"/>
                <a:cs typeface="Canva Sans Bold"/>
                <a:sym typeface="Canva Sans Bold"/>
              </a:rPr>
              <a:t>against the fare amount third Weather</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C4E1F9"/>
        </a:solidFill>
        <a:effectLst/>
      </p:bgPr>
    </p:bg>
    <p:spTree>
      <p:nvGrpSpPr>
        <p:cNvPr id="1" name=""/>
        <p:cNvGrpSpPr/>
        <p:nvPr/>
      </p:nvGrpSpPr>
      <p:grpSpPr>
        <a:xfrm>
          <a:off x="0" y="0"/>
          <a:ext cx="0" cy="0"/>
          <a:chOff x="0" y="0"/>
          <a:chExt cx="0" cy="0"/>
        </a:xfrm>
      </p:grpSpPr>
      <p:sp>
        <p:nvSpPr>
          <p:cNvPr id="2" name="Freeform 2"/>
          <p:cNvSpPr/>
          <p:nvPr/>
        </p:nvSpPr>
        <p:spPr>
          <a:xfrm>
            <a:off x="230824" y="4664067"/>
            <a:ext cx="17567422" cy="4723264"/>
          </a:xfrm>
          <a:custGeom>
            <a:avLst/>
            <a:gdLst/>
            <a:ahLst/>
            <a:cxnLst/>
            <a:rect l="l" t="t" r="r" b="b"/>
            <a:pathLst>
              <a:path w="17567422" h="4723264">
                <a:moveTo>
                  <a:pt x="0" y="0"/>
                </a:moveTo>
                <a:lnTo>
                  <a:pt x="17567422" y="0"/>
                </a:lnTo>
                <a:lnTo>
                  <a:pt x="17567422" y="4723264"/>
                </a:lnTo>
                <a:lnTo>
                  <a:pt x="0" y="4723264"/>
                </a:lnTo>
                <a:lnTo>
                  <a:pt x="0" y="0"/>
                </a:lnTo>
                <a:close/>
              </a:path>
            </a:pathLst>
          </a:custGeom>
          <a:blipFill>
            <a:blip r:embed="rId2"/>
            <a:stretch>
              <a:fillRect t="-1816"/>
            </a:stretch>
          </a:blipFill>
        </p:spPr>
        <p:txBody>
          <a:bodyPr/>
          <a:lstStyle/>
          <a:p>
            <a:endParaRPr lang="en-US"/>
          </a:p>
        </p:txBody>
      </p:sp>
      <p:sp>
        <p:nvSpPr>
          <p:cNvPr id="3" name="TextBox 3"/>
          <p:cNvSpPr txBox="1"/>
          <p:nvPr/>
        </p:nvSpPr>
        <p:spPr>
          <a:xfrm>
            <a:off x="6304737" y="159703"/>
            <a:ext cx="5001459" cy="1566544"/>
          </a:xfrm>
          <a:prstGeom prst="rect">
            <a:avLst/>
          </a:prstGeom>
        </p:spPr>
        <p:txBody>
          <a:bodyPr lIns="0" tIns="0" rIns="0" bIns="0" rtlCol="0" anchor="t">
            <a:spAutoFit/>
          </a:bodyPr>
          <a:lstStyle/>
          <a:p>
            <a:pPr algn="ctr">
              <a:lnSpc>
                <a:spcPts val="12880"/>
              </a:lnSpc>
            </a:pPr>
            <a:r>
              <a:rPr lang="en-US" sz="9200" b="1">
                <a:solidFill>
                  <a:srgbClr val="000000"/>
                </a:solidFill>
                <a:latin typeface="Canva Sans Bold"/>
                <a:ea typeface="Canva Sans Bold"/>
                <a:cs typeface="Canva Sans Bold"/>
                <a:sym typeface="Canva Sans Bold"/>
              </a:rPr>
              <a:t>EDA</a:t>
            </a:r>
          </a:p>
        </p:txBody>
      </p:sp>
      <p:sp>
        <p:nvSpPr>
          <p:cNvPr id="4" name="TextBox 4"/>
          <p:cNvSpPr txBox="1"/>
          <p:nvPr/>
        </p:nvSpPr>
        <p:spPr>
          <a:xfrm>
            <a:off x="3182356" y="1923314"/>
            <a:ext cx="12362966" cy="1499158"/>
          </a:xfrm>
          <a:prstGeom prst="rect">
            <a:avLst/>
          </a:prstGeom>
        </p:spPr>
        <p:txBody>
          <a:bodyPr lIns="0" tIns="0" rIns="0" bIns="0" rtlCol="0" anchor="t">
            <a:spAutoFit/>
          </a:bodyPr>
          <a:lstStyle/>
          <a:p>
            <a:pPr algn="ctr">
              <a:lnSpc>
                <a:spcPts val="6037"/>
              </a:lnSpc>
            </a:pPr>
            <a:r>
              <a:rPr lang="en-US" sz="4312" b="1">
                <a:solidFill>
                  <a:srgbClr val="000000"/>
                </a:solidFill>
                <a:latin typeface="Canva Sans Bold"/>
                <a:ea typeface="Canva Sans Bold"/>
                <a:cs typeface="Canva Sans Bold"/>
                <a:sym typeface="Canva Sans Bold"/>
              </a:rPr>
              <a:t>Then we make scatter plot for some  features</a:t>
            </a:r>
          </a:p>
          <a:p>
            <a:pPr algn="ctr">
              <a:lnSpc>
                <a:spcPts val="6037"/>
              </a:lnSpc>
            </a:pPr>
            <a:r>
              <a:rPr lang="en-US" sz="4312" b="1">
                <a:solidFill>
                  <a:srgbClr val="000000"/>
                </a:solidFill>
                <a:latin typeface="Canva Sans Bold"/>
                <a:ea typeface="Canva Sans Bold"/>
                <a:cs typeface="Canva Sans Bold"/>
                <a:sym typeface="Canva Sans Bold"/>
              </a:rPr>
              <a:t>against the fare amount forth traffic condition</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C4E1F9"/>
        </a:solidFill>
        <a:effectLst/>
      </p:bgPr>
    </p:bg>
    <p:spTree>
      <p:nvGrpSpPr>
        <p:cNvPr id="1" name=""/>
        <p:cNvGrpSpPr/>
        <p:nvPr/>
      </p:nvGrpSpPr>
      <p:grpSpPr>
        <a:xfrm>
          <a:off x="0" y="0"/>
          <a:ext cx="0" cy="0"/>
          <a:chOff x="0" y="0"/>
          <a:chExt cx="0" cy="0"/>
        </a:xfrm>
      </p:grpSpPr>
      <p:sp>
        <p:nvSpPr>
          <p:cNvPr id="2" name="Freeform 2"/>
          <p:cNvSpPr/>
          <p:nvPr/>
        </p:nvSpPr>
        <p:spPr>
          <a:xfrm>
            <a:off x="52602" y="4327286"/>
            <a:ext cx="18182795" cy="5295739"/>
          </a:xfrm>
          <a:custGeom>
            <a:avLst/>
            <a:gdLst/>
            <a:ahLst/>
            <a:cxnLst/>
            <a:rect l="l" t="t" r="r" b="b"/>
            <a:pathLst>
              <a:path w="18182795" h="5295739">
                <a:moveTo>
                  <a:pt x="0" y="0"/>
                </a:moveTo>
                <a:lnTo>
                  <a:pt x="18182796" y="0"/>
                </a:lnTo>
                <a:lnTo>
                  <a:pt x="18182796" y="5295739"/>
                </a:lnTo>
                <a:lnTo>
                  <a:pt x="0" y="5295739"/>
                </a:lnTo>
                <a:lnTo>
                  <a:pt x="0" y="0"/>
                </a:lnTo>
                <a:close/>
              </a:path>
            </a:pathLst>
          </a:custGeom>
          <a:blipFill>
            <a:blip r:embed="rId2"/>
            <a:stretch>
              <a:fillRect/>
            </a:stretch>
          </a:blipFill>
        </p:spPr>
        <p:txBody>
          <a:bodyPr/>
          <a:lstStyle/>
          <a:p>
            <a:endParaRPr lang="en-US"/>
          </a:p>
        </p:txBody>
      </p:sp>
      <p:sp>
        <p:nvSpPr>
          <p:cNvPr id="3" name="TextBox 3"/>
          <p:cNvSpPr txBox="1"/>
          <p:nvPr/>
        </p:nvSpPr>
        <p:spPr>
          <a:xfrm>
            <a:off x="6304737" y="159703"/>
            <a:ext cx="5001459" cy="1566544"/>
          </a:xfrm>
          <a:prstGeom prst="rect">
            <a:avLst/>
          </a:prstGeom>
        </p:spPr>
        <p:txBody>
          <a:bodyPr lIns="0" tIns="0" rIns="0" bIns="0" rtlCol="0" anchor="t">
            <a:spAutoFit/>
          </a:bodyPr>
          <a:lstStyle/>
          <a:p>
            <a:pPr algn="ctr">
              <a:lnSpc>
                <a:spcPts val="12880"/>
              </a:lnSpc>
            </a:pPr>
            <a:r>
              <a:rPr lang="en-US" sz="9200" b="1">
                <a:solidFill>
                  <a:srgbClr val="000000"/>
                </a:solidFill>
                <a:latin typeface="Canva Sans Bold"/>
                <a:ea typeface="Canva Sans Bold"/>
                <a:cs typeface="Canva Sans Bold"/>
                <a:sym typeface="Canva Sans Bold"/>
              </a:rPr>
              <a:t>EDA</a:t>
            </a:r>
          </a:p>
        </p:txBody>
      </p:sp>
      <p:sp>
        <p:nvSpPr>
          <p:cNvPr id="4" name="TextBox 4"/>
          <p:cNvSpPr txBox="1"/>
          <p:nvPr/>
        </p:nvSpPr>
        <p:spPr>
          <a:xfrm>
            <a:off x="3352639" y="1923314"/>
            <a:ext cx="12022401" cy="1499158"/>
          </a:xfrm>
          <a:prstGeom prst="rect">
            <a:avLst/>
          </a:prstGeom>
        </p:spPr>
        <p:txBody>
          <a:bodyPr lIns="0" tIns="0" rIns="0" bIns="0" rtlCol="0" anchor="t">
            <a:spAutoFit/>
          </a:bodyPr>
          <a:lstStyle/>
          <a:p>
            <a:pPr algn="ctr">
              <a:lnSpc>
                <a:spcPts val="6037"/>
              </a:lnSpc>
            </a:pPr>
            <a:r>
              <a:rPr lang="en-US" sz="4312" b="1">
                <a:solidFill>
                  <a:srgbClr val="000000"/>
                </a:solidFill>
                <a:latin typeface="Canva Sans Bold"/>
                <a:ea typeface="Canva Sans Bold"/>
                <a:cs typeface="Canva Sans Bold"/>
                <a:sym typeface="Canva Sans Bold"/>
              </a:rPr>
              <a:t>Then we make scatter plot for some  features</a:t>
            </a:r>
          </a:p>
          <a:p>
            <a:pPr algn="ctr">
              <a:lnSpc>
                <a:spcPts val="6037"/>
              </a:lnSpc>
            </a:pPr>
            <a:r>
              <a:rPr lang="en-US" sz="4312" b="1">
                <a:solidFill>
                  <a:srgbClr val="000000"/>
                </a:solidFill>
                <a:latin typeface="Canva Sans Bold"/>
                <a:ea typeface="Canva Sans Bold"/>
                <a:cs typeface="Canva Sans Bold"/>
                <a:sym typeface="Canva Sans Bold"/>
              </a:rPr>
              <a:t>against the fare amount fifth hour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C4E1F9"/>
        </a:solidFill>
        <a:effectLst/>
      </p:bgPr>
    </p:bg>
    <p:spTree>
      <p:nvGrpSpPr>
        <p:cNvPr id="1" name=""/>
        <p:cNvGrpSpPr/>
        <p:nvPr/>
      </p:nvGrpSpPr>
      <p:grpSpPr>
        <a:xfrm>
          <a:off x="0" y="0"/>
          <a:ext cx="0" cy="0"/>
          <a:chOff x="0" y="0"/>
          <a:chExt cx="0" cy="0"/>
        </a:xfrm>
      </p:grpSpPr>
      <p:sp>
        <p:nvSpPr>
          <p:cNvPr id="2" name="Freeform 2"/>
          <p:cNvSpPr/>
          <p:nvPr/>
        </p:nvSpPr>
        <p:spPr>
          <a:xfrm>
            <a:off x="848737" y="2940793"/>
            <a:ext cx="1938236" cy="1938236"/>
          </a:xfrm>
          <a:custGeom>
            <a:avLst/>
            <a:gdLst/>
            <a:ahLst/>
            <a:cxnLst/>
            <a:rect l="l" t="t" r="r" b="b"/>
            <a:pathLst>
              <a:path w="1938236" h="1938236">
                <a:moveTo>
                  <a:pt x="0" y="0"/>
                </a:moveTo>
                <a:lnTo>
                  <a:pt x="1938237" y="0"/>
                </a:lnTo>
                <a:lnTo>
                  <a:pt x="1938237" y="1938236"/>
                </a:lnTo>
                <a:lnTo>
                  <a:pt x="0" y="193823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812259" y="5260232"/>
            <a:ext cx="1974715" cy="1974715"/>
          </a:xfrm>
          <a:custGeom>
            <a:avLst/>
            <a:gdLst/>
            <a:ahLst/>
            <a:cxnLst/>
            <a:rect l="l" t="t" r="r" b="b"/>
            <a:pathLst>
              <a:path w="1974715" h="1974715">
                <a:moveTo>
                  <a:pt x="0" y="0"/>
                </a:moveTo>
                <a:lnTo>
                  <a:pt x="1974715" y="0"/>
                </a:lnTo>
                <a:lnTo>
                  <a:pt x="1974715" y="1974715"/>
                </a:lnTo>
                <a:lnTo>
                  <a:pt x="0" y="197471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4" name="Freeform 4"/>
          <p:cNvSpPr/>
          <p:nvPr/>
        </p:nvSpPr>
        <p:spPr>
          <a:xfrm>
            <a:off x="812259" y="7613109"/>
            <a:ext cx="1974715" cy="1974715"/>
          </a:xfrm>
          <a:custGeom>
            <a:avLst/>
            <a:gdLst/>
            <a:ahLst/>
            <a:cxnLst/>
            <a:rect l="l" t="t" r="r" b="b"/>
            <a:pathLst>
              <a:path w="1974715" h="1974715">
                <a:moveTo>
                  <a:pt x="0" y="0"/>
                </a:moveTo>
                <a:lnTo>
                  <a:pt x="1974715" y="0"/>
                </a:lnTo>
                <a:lnTo>
                  <a:pt x="1974715" y="1974715"/>
                </a:lnTo>
                <a:lnTo>
                  <a:pt x="0" y="1974715"/>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5" name="Freeform 5"/>
          <p:cNvSpPr/>
          <p:nvPr/>
        </p:nvSpPr>
        <p:spPr>
          <a:xfrm>
            <a:off x="11332723" y="2940793"/>
            <a:ext cx="1854335" cy="1854335"/>
          </a:xfrm>
          <a:custGeom>
            <a:avLst/>
            <a:gdLst/>
            <a:ahLst/>
            <a:cxnLst/>
            <a:rect l="l" t="t" r="r" b="b"/>
            <a:pathLst>
              <a:path w="1854335" h="1854335">
                <a:moveTo>
                  <a:pt x="0" y="0"/>
                </a:moveTo>
                <a:lnTo>
                  <a:pt x="1854335" y="0"/>
                </a:lnTo>
                <a:lnTo>
                  <a:pt x="1854335" y="1854335"/>
                </a:lnTo>
                <a:lnTo>
                  <a:pt x="0" y="1854335"/>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6" name="Freeform 6"/>
          <p:cNvSpPr/>
          <p:nvPr/>
        </p:nvSpPr>
        <p:spPr>
          <a:xfrm>
            <a:off x="11332723" y="5359940"/>
            <a:ext cx="1775298" cy="1775298"/>
          </a:xfrm>
          <a:custGeom>
            <a:avLst/>
            <a:gdLst/>
            <a:ahLst/>
            <a:cxnLst/>
            <a:rect l="l" t="t" r="r" b="b"/>
            <a:pathLst>
              <a:path w="1775298" h="1775298">
                <a:moveTo>
                  <a:pt x="0" y="0"/>
                </a:moveTo>
                <a:lnTo>
                  <a:pt x="1775298" y="0"/>
                </a:lnTo>
                <a:lnTo>
                  <a:pt x="1775298" y="1775298"/>
                </a:lnTo>
                <a:lnTo>
                  <a:pt x="0" y="1775298"/>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US"/>
          </a:p>
        </p:txBody>
      </p:sp>
      <p:sp>
        <p:nvSpPr>
          <p:cNvPr id="7" name="TextBox 7"/>
          <p:cNvSpPr txBox="1"/>
          <p:nvPr/>
        </p:nvSpPr>
        <p:spPr>
          <a:xfrm>
            <a:off x="3962400" y="512743"/>
            <a:ext cx="9885105" cy="1654299"/>
          </a:xfrm>
          <a:prstGeom prst="rect">
            <a:avLst/>
          </a:prstGeom>
        </p:spPr>
        <p:txBody>
          <a:bodyPr wrap="square" lIns="0" tIns="0" rIns="0" bIns="0" rtlCol="0" anchor="t">
            <a:spAutoFit/>
          </a:bodyPr>
          <a:lstStyle/>
          <a:p>
            <a:pPr algn="ctr">
              <a:lnSpc>
                <a:spcPts val="12880"/>
              </a:lnSpc>
            </a:pPr>
            <a:r>
              <a:rPr lang="en-US" sz="9200" b="1" dirty="0">
                <a:solidFill>
                  <a:srgbClr val="000000"/>
                </a:solidFill>
                <a:latin typeface="Canva Sans Bold"/>
                <a:ea typeface="Canva Sans Bold"/>
                <a:cs typeface="Canva Sans Bold"/>
                <a:sym typeface="Canva Sans Bold"/>
              </a:rPr>
              <a:t>Table of content</a:t>
            </a:r>
          </a:p>
        </p:txBody>
      </p:sp>
      <p:sp>
        <p:nvSpPr>
          <p:cNvPr id="8" name="TextBox 8"/>
          <p:cNvSpPr txBox="1"/>
          <p:nvPr/>
        </p:nvSpPr>
        <p:spPr>
          <a:xfrm>
            <a:off x="3841069" y="3455846"/>
            <a:ext cx="3393162" cy="738504"/>
          </a:xfrm>
          <a:prstGeom prst="rect">
            <a:avLst/>
          </a:prstGeom>
        </p:spPr>
        <p:txBody>
          <a:bodyPr lIns="0" tIns="0" rIns="0" bIns="0" rtlCol="0" anchor="t">
            <a:spAutoFit/>
          </a:bodyPr>
          <a:lstStyle/>
          <a:p>
            <a:pPr marL="0" lvl="0" indent="0" algn="ctr">
              <a:lnSpc>
                <a:spcPts val="6020"/>
              </a:lnSpc>
              <a:spcBef>
                <a:spcPct val="0"/>
              </a:spcBef>
            </a:pPr>
            <a:r>
              <a:rPr lang="en-US" sz="4300" b="1" u="none" strike="noStrike">
                <a:solidFill>
                  <a:srgbClr val="000000"/>
                </a:solidFill>
                <a:latin typeface="Canva Sans Bold"/>
                <a:ea typeface="Canva Sans Bold"/>
                <a:cs typeface="Canva Sans Bold"/>
                <a:sym typeface="Canva Sans Bold"/>
              </a:rPr>
              <a:t>Introduction</a:t>
            </a:r>
          </a:p>
        </p:txBody>
      </p:sp>
      <p:sp>
        <p:nvSpPr>
          <p:cNvPr id="9" name="TextBox 9"/>
          <p:cNvSpPr txBox="1"/>
          <p:nvPr/>
        </p:nvSpPr>
        <p:spPr>
          <a:xfrm>
            <a:off x="3841069" y="8288479"/>
            <a:ext cx="5376506" cy="738504"/>
          </a:xfrm>
          <a:prstGeom prst="rect">
            <a:avLst/>
          </a:prstGeom>
        </p:spPr>
        <p:txBody>
          <a:bodyPr lIns="0" tIns="0" rIns="0" bIns="0" rtlCol="0" anchor="t">
            <a:spAutoFit/>
          </a:bodyPr>
          <a:lstStyle/>
          <a:p>
            <a:pPr marL="0" lvl="0" indent="0" algn="ctr">
              <a:lnSpc>
                <a:spcPts val="6020"/>
              </a:lnSpc>
              <a:spcBef>
                <a:spcPct val="0"/>
              </a:spcBef>
            </a:pPr>
            <a:r>
              <a:rPr lang="en-US" sz="4300" b="1">
                <a:solidFill>
                  <a:srgbClr val="000000"/>
                </a:solidFill>
                <a:latin typeface="Canva Sans Bold"/>
                <a:ea typeface="Canva Sans Bold"/>
                <a:cs typeface="Canva Sans Bold"/>
                <a:sym typeface="Canva Sans Bold"/>
              </a:rPr>
              <a:t>Preprocessing steps</a:t>
            </a:r>
          </a:p>
        </p:txBody>
      </p:sp>
      <p:sp>
        <p:nvSpPr>
          <p:cNvPr id="10" name="TextBox 10"/>
          <p:cNvSpPr txBox="1"/>
          <p:nvPr/>
        </p:nvSpPr>
        <p:spPr>
          <a:xfrm>
            <a:off x="3841069" y="5835475"/>
            <a:ext cx="5547479" cy="738504"/>
          </a:xfrm>
          <a:prstGeom prst="rect">
            <a:avLst/>
          </a:prstGeom>
        </p:spPr>
        <p:txBody>
          <a:bodyPr lIns="0" tIns="0" rIns="0" bIns="0" rtlCol="0" anchor="t">
            <a:spAutoFit/>
          </a:bodyPr>
          <a:lstStyle/>
          <a:p>
            <a:pPr algn="ctr">
              <a:lnSpc>
                <a:spcPts val="6020"/>
              </a:lnSpc>
            </a:pPr>
            <a:r>
              <a:rPr lang="en-US" sz="4300" b="1">
                <a:solidFill>
                  <a:srgbClr val="000000"/>
                </a:solidFill>
                <a:latin typeface="Canva Sans Bold"/>
                <a:ea typeface="Canva Sans Bold"/>
                <a:cs typeface="Canva Sans Bold"/>
                <a:sym typeface="Canva Sans Bold"/>
              </a:rPr>
              <a:t>Column descriptions</a:t>
            </a:r>
          </a:p>
        </p:txBody>
      </p:sp>
      <p:sp>
        <p:nvSpPr>
          <p:cNvPr id="11" name="TextBox 11"/>
          <p:cNvSpPr txBox="1"/>
          <p:nvPr/>
        </p:nvSpPr>
        <p:spPr>
          <a:xfrm>
            <a:off x="13895023" y="3455846"/>
            <a:ext cx="1131927" cy="738504"/>
          </a:xfrm>
          <a:prstGeom prst="rect">
            <a:avLst/>
          </a:prstGeom>
        </p:spPr>
        <p:txBody>
          <a:bodyPr lIns="0" tIns="0" rIns="0" bIns="0" rtlCol="0" anchor="t">
            <a:spAutoFit/>
          </a:bodyPr>
          <a:lstStyle/>
          <a:p>
            <a:pPr marL="0" lvl="0" indent="0" algn="ctr">
              <a:lnSpc>
                <a:spcPts val="6020"/>
              </a:lnSpc>
              <a:spcBef>
                <a:spcPct val="0"/>
              </a:spcBef>
            </a:pPr>
            <a:r>
              <a:rPr lang="en-US" sz="4300" b="1">
                <a:solidFill>
                  <a:srgbClr val="000000"/>
                </a:solidFill>
                <a:latin typeface="Canva Sans Bold"/>
                <a:ea typeface="Canva Sans Bold"/>
                <a:cs typeface="Canva Sans Bold"/>
                <a:sym typeface="Canva Sans Bold"/>
              </a:rPr>
              <a:t>EDA</a:t>
            </a:r>
          </a:p>
        </p:txBody>
      </p:sp>
      <p:sp>
        <p:nvSpPr>
          <p:cNvPr id="12" name="TextBox 12"/>
          <p:cNvSpPr txBox="1"/>
          <p:nvPr/>
        </p:nvSpPr>
        <p:spPr>
          <a:xfrm>
            <a:off x="13847504" y="5835475"/>
            <a:ext cx="3337203" cy="738504"/>
          </a:xfrm>
          <a:prstGeom prst="rect">
            <a:avLst/>
          </a:prstGeom>
        </p:spPr>
        <p:txBody>
          <a:bodyPr lIns="0" tIns="0" rIns="0" bIns="0" rtlCol="0" anchor="t">
            <a:spAutoFit/>
          </a:bodyPr>
          <a:lstStyle/>
          <a:p>
            <a:pPr marL="0" lvl="0" indent="0" algn="ctr">
              <a:lnSpc>
                <a:spcPts val="6020"/>
              </a:lnSpc>
              <a:spcBef>
                <a:spcPct val="0"/>
              </a:spcBef>
            </a:pPr>
            <a:r>
              <a:rPr lang="en-US" sz="4300" b="1">
                <a:solidFill>
                  <a:srgbClr val="000000"/>
                </a:solidFill>
                <a:latin typeface="Canva Sans Bold"/>
                <a:ea typeface="Canva Sans Bold"/>
                <a:cs typeface="Canva Sans Bold"/>
                <a:sym typeface="Canva Sans Bold"/>
              </a:rPr>
              <a:t>Counclusion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C4E1F9"/>
        </a:solidFill>
        <a:effectLst/>
      </p:bgPr>
    </p:bg>
    <p:spTree>
      <p:nvGrpSpPr>
        <p:cNvPr id="1" name=""/>
        <p:cNvGrpSpPr/>
        <p:nvPr/>
      </p:nvGrpSpPr>
      <p:grpSpPr>
        <a:xfrm>
          <a:off x="0" y="0"/>
          <a:ext cx="0" cy="0"/>
          <a:chOff x="0" y="0"/>
          <a:chExt cx="0" cy="0"/>
        </a:xfrm>
      </p:grpSpPr>
      <p:sp>
        <p:nvSpPr>
          <p:cNvPr id="2" name="TextBox 2"/>
          <p:cNvSpPr txBox="1"/>
          <p:nvPr/>
        </p:nvSpPr>
        <p:spPr>
          <a:xfrm>
            <a:off x="6643271" y="702346"/>
            <a:ext cx="5001459" cy="1566544"/>
          </a:xfrm>
          <a:prstGeom prst="rect">
            <a:avLst/>
          </a:prstGeom>
        </p:spPr>
        <p:txBody>
          <a:bodyPr lIns="0" tIns="0" rIns="0" bIns="0" rtlCol="0" anchor="t">
            <a:spAutoFit/>
          </a:bodyPr>
          <a:lstStyle/>
          <a:p>
            <a:pPr algn="ctr">
              <a:lnSpc>
                <a:spcPts val="12880"/>
              </a:lnSpc>
            </a:pPr>
            <a:r>
              <a:rPr lang="en-US" sz="9200" b="1">
                <a:solidFill>
                  <a:srgbClr val="000000"/>
                </a:solidFill>
                <a:latin typeface="Canva Sans Bold"/>
                <a:ea typeface="Canva Sans Bold"/>
                <a:cs typeface="Canva Sans Bold"/>
                <a:sym typeface="Canva Sans Bold"/>
              </a:rPr>
              <a:t>EDA</a:t>
            </a:r>
          </a:p>
        </p:txBody>
      </p:sp>
      <p:sp>
        <p:nvSpPr>
          <p:cNvPr id="3" name="TextBox 3"/>
          <p:cNvSpPr txBox="1"/>
          <p:nvPr/>
        </p:nvSpPr>
        <p:spPr>
          <a:xfrm>
            <a:off x="781991" y="4156110"/>
            <a:ext cx="13416249" cy="601836"/>
          </a:xfrm>
          <a:prstGeom prst="rect">
            <a:avLst/>
          </a:prstGeom>
        </p:spPr>
        <p:txBody>
          <a:bodyPr lIns="0" tIns="0" rIns="0" bIns="0" rtlCol="0" anchor="t">
            <a:spAutoFit/>
          </a:bodyPr>
          <a:lstStyle/>
          <a:p>
            <a:pPr marL="758752" lvl="1" indent="-379376" algn="ctr">
              <a:lnSpc>
                <a:spcPts val="4920"/>
              </a:lnSpc>
              <a:buFont typeface="Arial"/>
              <a:buChar char="•"/>
            </a:pPr>
            <a:r>
              <a:rPr lang="en-US" sz="3514" b="1">
                <a:solidFill>
                  <a:srgbClr val="000000"/>
                </a:solidFill>
                <a:latin typeface="Canva Sans Bold"/>
                <a:ea typeface="Canva Sans Bold"/>
                <a:cs typeface="Canva Sans Bold"/>
                <a:sym typeface="Canva Sans Bold"/>
              </a:rPr>
              <a:t>Most of high fare amount trips are made by one passenger</a:t>
            </a:r>
          </a:p>
        </p:txBody>
      </p:sp>
      <p:sp>
        <p:nvSpPr>
          <p:cNvPr id="4" name="TextBox 4"/>
          <p:cNvSpPr txBox="1"/>
          <p:nvPr/>
        </p:nvSpPr>
        <p:spPr>
          <a:xfrm>
            <a:off x="781991" y="6233156"/>
            <a:ext cx="14507093" cy="601836"/>
          </a:xfrm>
          <a:prstGeom prst="rect">
            <a:avLst/>
          </a:prstGeom>
        </p:spPr>
        <p:txBody>
          <a:bodyPr lIns="0" tIns="0" rIns="0" bIns="0" rtlCol="0" anchor="t">
            <a:spAutoFit/>
          </a:bodyPr>
          <a:lstStyle/>
          <a:p>
            <a:pPr marL="758752" lvl="1" indent="-379376" algn="ctr">
              <a:lnSpc>
                <a:spcPts val="4920"/>
              </a:lnSpc>
              <a:buFont typeface="Arial"/>
              <a:buChar char="•"/>
            </a:pPr>
            <a:r>
              <a:rPr lang="en-US" sz="3514" b="1">
                <a:solidFill>
                  <a:srgbClr val="000000"/>
                </a:solidFill>
                <a:latin typeface="Canva Sans Bold"/>
                <a:ea typeface="Canva Sans Bold"/>
                <a:cs typeface="Canva Sans Bold"/>
                <a:sym typeface="Canva Sans Bold"/>
              </a:rPr>
              <a:t>when the weather gets cloudy or rainy the fare amount goes up </a:t>
            </a:r>
          </a:p>
        </p:txBody>
      </p:sp>
      <p:sp>
        <p:nvSpPr>
          <p:cNvPr id="5" name="TextBox 5"/>
          <p:cNvSpPr txBox="1"/>
          <p:nvPr/>
        </p:nvSpPr>
        <p:spPr>
          <a:xfrm>
            <a:off x="7010401" y="2389878"/>
            <a:ext cx="4089252" cy="936154"/>
          </a:xfrm>
          <a:prstGeom prst="rect">
            <a:avLst/>
          </a:prstGeom>
        </p:spPr>
        <p:txBody>
          <a:bodyPr wrap="square" lIns="0" tIns="0" rIns="0" bIns="0" rtlCol="0" anchor="t">
            <a:spAutoFit/>
          </a:bodyPr>
          <a:lstStyle/>
          <a:p>
            <a:pPr algn="ctr">
              <a:lnSpc>
                <a:spcPts val="7279"/>
              </a:lnSpc>
            </a:pPr>
            <a:r>
              <a:rPr lang="en-US" sz="5199" b="1" dirty="0">
                <a:solidFill>
                  <a:srgbClr val="000000"/>
                </a:solidFill>
                <a:latin typeface="Canva Sans Bold"/>
                <a:ea typeface="Canva Sans Bold"/>
                <a:cs typeface="Canva Sans Bold"/>
                <a:sym typeface="Canva Sans Bold"/>
              </a:rPr>
              <a:t>Key insights</a:t>
            </a:r>
          </a:p>
        </p:txBody>
      </p:sp>
      <p:sp>
        <p:nvSpPr>
          <p:cNvPr id="6" name="TextBox 6"/>
          <p:cNvSpPr txBox="1"/>
          <p:nvPr/>
        </p:nvSpPr>
        <p:spPr>
          <a:xfrm>
            <a:off x="781991" y="5193170"/>
            <a:ext cx="10376355" cy="601836"/>
          </a:xfrm>
          <a:prstGeom prst="rect">
            <a:avLst/>
          </a:prstGeom>
        </p:spPr>
        <p:txBody>
          <a:bodyPr lIns="0" tIns="0" rIns="0" bIns="0" rtlCol="0" anchor="t">
            <a:spAutoFit/>
          </a:bodyPr>
          <a:lstStyle/>
          <a:p>
            <a:pPr marL="758752" lvl="1" indent="-379376" algn="ctr">
              <a:lnSpc>
                <a:spcPts val="4920"/>
              </a:lnSpc>
              <a:buFont typeface="Arial"/>
              <a:buChar char="•"/>
            </a:pPr>
            <a:r>
              <a:rPr lang="en-US" sz="3514" b="1">
                <a:solidFill>
                  <a:srgbClr val="000000"/>
                </a:solidFill>
                <a:latin typeface="Canva Sans Bold"/>
                <a:ea typeface="Canva Sans Bold"/>
                <a:cs typeface="Canva Sans Bold"/>
                <a:sym typeface="Canva Sans Bold"/>
              </a:rPr>
              <a:t>Car condition rarely affects the fare amount</a:t>
            </a:r>
          </a:p>
        </p:txBody>
      </p:sp>
      <p:sp>
        <p:nvSpPr>
          <p:cNvPr id="7" name="TextBox 7"/>
          <p:cNvSpPr txBox="1"/>
          <p:nvPr/>
        </p:nvSpPr>
        <p:spPr>
          <a:xfrm>
            <a:off x="781991" y="7273143"/>
            <a:ext cx="15552817" cy="601836"/>
          </a:xfrm>
          <a:prstGeom prst="rect">
            <a:avLst/>
          </a:prstGeom>
        </p:spPr>
        <p:txBody>
          <a:bodyPr lIns="0" tIns="0" rIns="0" bIns="0" rtlCol="0" anchor="t">
            <a:spAutoFit/>
          </a:bodyPr>
          <a:lstStyle/>
          <a:p>
            <a:pPr marL="758752" lvl="1" indent="-379376" algn="ctr">
              <a:lnSpc>
                <a:spcPts val="4920"/>
              </a:lnSpc>
              <a:buFont typeface="Arial"/>
              <a:buChar char="•"/>
            </a:pPr>
            <a:r>
              <a:rPr lang="en-US" sz="3514" b="1">
                <a:solidFill>
                  <a:srgbClr val="000000"/>
                </a:solidFill>
                <a:latin typeface="Canva Sans Bold"/>
                <a:ea typeface="Canva Sans Bold"/>
                <a:cs typeface="Canva Sans Bold"/>
                <a:sym typeface="Canva Sans Bold"/>
              </a:rPr>
              <a:t>The traffic condition does not have a huge influence on fare amount</a:t>
            </a:r>
          </a:p>
        </p:txBody>
      </p:sp>
      <p:sp>
        <p:nvSpPr>
          <p:cNvPr id="8" name="TextBox 8"/>
          <p:cNvSpPr txBox="1"/>
          <p:nvPr/>
        </p:nvSpPr>
        <p:spPr>
          <a:xfrm>
            <a:off x="781991" y="8313129"/>
            <a:ext cx="11199689" cy="601836"/>
          </a:xfrm>
          <a:prstGeom prst="rect">
            <a:avLst/>
          </a:prstGeom>
        </p:spPr>
        <p:txBody>
          <a:bodyPr lIns="0" tIns="0" rIns="0" bIns="0" rtlCol="0" anchor="t">
            <a:spAutoFit/>
          </a:bodyPr>
          <a:lstStyle/>
          <a:p>
            <a:pPr marL="758752" lvl="1" indent="-379376" algn="ctr">
              <a:lnSpc>
                <a:spcPts val="4920"/>
              </a:lnSpc>
              <a:buFont typeface="Arial"/>
              <a:buChar char="•"/>
            </a:pPr>
            <a:r>
              <a:rPr lang="en-US" sz="3514" b="1">
                <a:solidFill>
                  <a:srgbClr val="000000"/>
                </a:solidFill>
                <a:latin typeface="Canva Sans Bold"/>
                <a:ea typeface="Canva Sans Bold"/>
                <a:cs typeface="Canva Sans Bold"/>
                <a:sym typeface="Canva Sans Bold"/>
              </a:rPr>
              <a:t>The time of the day does not affect fare amount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C4E1F9"/>
        </a:solidFill>
        <a:effectLst/>
      </p:bgPr>
    </p:bg>
    <p:spTree>
      <p:nvGrpSpPr>
        <p:cNvPr id="1" name=""/>
        <p:cNvGrpSpPr/>
        <p:nvPr/>
      </p:nvGrpSpPr>
      <p:grpSpPr>
        <a:xfrm>
          <a:off x="0" y="0"/>
          <a:ext cx="0" cy="0"/>
          <a:chOff x="0" y="0"/>
          <a:chExt cx="0" cy="0"/>
        </a:xfrm>
      </p:grpSpPr>
      <p:sp>
        <p:nvSpPr>
          <p:cNvPr id="2" name="Freeform 2"/>
          <p:cNvSpPr/>
          <p:nvPr/>
        </p:nvSpPr>
        <p:spPr>
          <a:xfrm>
            <a:off x="2473612" y="3416500"/>
            <a:ext cx="13340776" cy="6870500"/>
          </a:xfrm>
          <a:custGeom>
            <a:avLst/>
            <a:gdLst/>
            <a:ahLst/>
            <a:cxnLst/>
            <a:rect l="l" t="t" r="r" b="b"/>
            <a:pathLst>
              <a:path w="13340776" h="6870500">
                <a:moveTo>
                  <a:pt x="0" y="0"/>
                </a:moveTo>
                <a:lnTo>
                  <a:pt x="13340776" y="0"/>
                </a:lnTo>
                <a:lnTo>
                  <a:pt x="13340776" y="6870500"/>
                </a:lnTo>
                <a:lnTo>
                  <a:pt x="0" y="6870500"/>
                </a:lnTo>
                <a:lnTo>
                  <a:pt x="0" y="0"/>
                </a:lnTo>
                <a:close/>
              </a:path>
            </a:pathLst>
          </a:custGeom>
          <a:blipFill>
            <a:blip r:embed="rId2"/>
            <a:stretch>
              <a:fillRect/>
            </a:stretch>
          </a:blipFill>
        </p:spPr>
        <p:txBody>
          <a:bodyPr/>
          <a:lstStyle/>
          <a:p>
            <a:endParaRPr lang="en-US"/>
          </a:p>
        </p:txBody>
      </p:sp>
      <p:sp>
        <p:nvSpPr>
          <p:cNvPr id="3" name="TextBox 3"/>
          <p:cNvSpPr txBox="1"/>
          <p:nvPr/>
        </p:nvSpPr>
        <p:spPr>
          <a:xfrm>
            <a:off x="6863110" y="432969"/>
            <a:ext cx="5001459" cy="1566544"/>
          </a:xfrm>
          <a:prstGeom prst="rect">
            <a:avLst/>
          </a:prstGeom>
        </p:spPr>
        <p:txBody>
          <a:bodyPr lIns="0" tIns="0" rIns="0" bIns="0" rtlCol="0" anchor="t">
            <a:spAutoFit/>
          </a:bodyPr>
          <a:lstStyle/>
          <a:p>
            <a:pPr algn="ctr">
              <a:lnSpc>
                <a:spcPts val="12880"/>
              </a:lnSpc>
            </a:pPr>
            <a:r>
              <a:rPr lang="en-US" sz="9200" b="1">
                <a:solidFill>
                  <a:srgbClr val="000000"/>
                </a:solidFill>
                <a:latin typeface="Canva Sans Bold"/>
                <a:ea typeface="Canva Sans Bold"/>
                <a:cs typeface="Canva Sans Bold"/>
                <a:sym typeface="Canva Sans Bold"/>
              </a:rPr>
              <a:t>EDA</a:t>
            </a:r>
          </a:p>
        </p:txBody>
      </p:sp>
      <p:sp>
        <p:nvSpPr>
          <p:cNvPr id="4" name="TextBox 4"/>
          <p:cNvSpPr txBox="1"/>
          <p:nvPr/>
        </p:nvSpPr>
        <p:spPr>
          <a:xfrm>
            <a:off x="1453854" y="2385377"/>
            <a:ext cx="15819972" cy="732909"/>
          </a:xfrm>
          <a:prstGeom prst="rect">
            <a:avLst/>
          </a:prstGeom>
        </p:spPr>
        <p:txBody>
          <a:bodyPr lIns="0" tIns="0" rIns="0" bIns="0" rtlCol="0" anchor="t">
            <a:spAutoFit/>
          </a:bodyPr>
          <a:lstStyle/>
          <a:p>
            <a:pPr algn="ctr">
              <a:lnSpc>
                <a:spcPts val="6037"/>
              </a:lnSpc>
            </a:pPr>
            <a:r>
              <a:rPr lang="en-US" sz="4312" b="1">
                <a:solidFill>
                  <a:srgbClr val="000000"/>
                </a:solidFill>
                <a:latin typeface="Canva Sans Bold"/>
                <a:ea typeface="Canva Sans Bold"/>
                <a:cs typeface="Canva Sans Bold"/>
                <a:sym typeface="Canva Sans Bold"/>
              </a:rPr>
              <a:t>Plotting heat map to check for coloration between features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C4E1F9"/>
        </a:solidFill>
        <a:effectLst/>
      </p:bgPr>
    </p:bg>
    <p:spTree>
      <p:nvGrpSpPr>
        <p:cNvPr id="1" name=""/>
        <p:cNvGrpSpPr/>
        <p:nvPr/>
      </p:nvGrpSpPr>
      <p:grpSpPr>
        <a:xfrm>
          <a:off x="0" y="0"/>
          <a:ext cx="0" cy="0"/>
          <a:chOff x="0" y="0"/>
          <a:chExt cx="0" cy="0"/>
        </a:xfrm>
      </p:grpSpPr>
      <p:sp>
        <p:nvSpPr>
          <p:cNvPr id="2" name="TextBox 2"/>
          <p:cNvSpPr txBox="1"/>
          <p:nvPr/>
        </p:nvSpPr>
        <p:spPr>
          <a:xfrm>
            <a:off x="6643271" y="702346"/>
            <a:ext cx="5001459" cy="1566544"/>
          </a:xfrm>
          <a:prstGeom prst="rect">
            <a:avLst/>
          </a:prstGeom>
        </p:spPr>
        <p:txBody>
          <a:bodyPr lIns="0" tIns="0" rIns="0" bIns="0" rtlCol="0" anchor="t">
            <a:spAutoFit/>
          </a:bodyPr>
          <a:lstStyle/>
          <a:p>
            <a:pPr algn="ctr">
              <a:lnSpc>
                <a:spcPts val="12880"/>
              </a:lnSpc>
            </a:pPr>
            <a:r>
              <a:rPr lang="en-US" sz="9200" b="1">
                <a:solidFill>
                  <a:srgbClr val="000000"/>
                </a:solidFill>
                <a:latin typeface="Canva Sans Bold"/>
                <a:ea typeface="Canva Sans Bold"/>
                <a:cs typeface="Canva Sans Bold"/>
                <a:sym typeface="Canva Sans Bold"/>
              </a:rPr>
              <a:t>EDA</a:t>
            </a:r>
          </a:p>
        </p:txBody>
      </p:sp>
      <p:sp>
        <p:nvSpPr>
          <p:cNvPr id="3" name="TextBox 3"/>
          <p:cNvSpPr txBox="1"/>
          <p:nvPr/>
        </p:nvSpPr>
        <p:spPr>
          <a:xfrm>
            <a:off x="973392" y="4541664"/>
            <a:ext cx="16285908" cy="601836"/>
          </a:xfrm>
          <a:prstGeom prst="rect">
            <a:avLst/>
          </a:prstGeom>
        </p:spPr>
        <p:txBody>
          <a:bodyPr lIns="0" tIns="0" rIns="0" bIns="0" rtlCol="0" anchor="t">
            <a:spAutoFit/>
          </a:bodyPr>
          <a:lstStyle/>
          <a:p>
            <a:pPr marL="758752" lvl="1" indent="-379376" algn="ctr">
              <a:lnSpc>
                <a:spcPts val="4920"/>
              </a:lnSpc>
              <a:buFont typeface="Arial"/>
              <a:buChar char="•"/>
            </a:pPr>
            <a:r>
              <a:rPr lang="en-US" sz="3514" b="1" dirty="0">
                <a:solidFill>
                  <a:srgbClr val="000000"/>
                </a:solidFill>
                <a:latin typeface="Canva Sans Bold"/>
                <a:ea typeface="Canva Sans Bold"/>
                <a:cs typeface="Canva Sans Bold"/>
                <a:sym typeface="Canva Sans Bold"/>
              </a:rPr>
              <a:t>It appears that distance data for famous airports are highly connected</a:t>
            </a:r>
          </a:p>
        </p:txBody>
      </p:sp>
      <p:sp>
        <p:nvSpPr>
          <p:cNvPr id="4" name="TextBox 4"/>
          <p:cNvSpPr txBox="1"/>
          <p:nvPr/>
        </p:nvSpPr>
        <p:spPr>
          <a:xfrm>
            <a:off x="7086601" y="2389878"/>
            <a:ext cx="4013052" cy="936154"/>
          </a:xfrm>
          <a:prstGeom prst="rect">
            <a:avLst/>
          </a:prstGeom>
        </p:spPr>
        <p:txBody>
          <a:bodyPr wrap="square" lIns="0" tIns="0" rIns="0" bIns="0" rtlCol="0" anchor="t">
            <a:spAutoFit/>
          </a:bodyPr>
          <a:lstStyle/>
          <a:p>
            <a:pPr algn="ctr">
              <a:lnSpc>
                <a:spcPts val="7279"/>
              </a:lnSpc>
            </a:pPr>
            <a:r>
              <a:rPr lang="en-US" sz="5199" b="1" dirty="0">
                <a:solidFill>
                  <a:srgbClr val="000000"/>
                </a:solidFill>
                <a:latin typeface="Canva Sans Bold"/>
                <a:ea typeface="Canva Sans Bold"/>
                <a:cs typeface="Canva Sans Bold"/>
                <a:sym typeface="Canva Sans Bold"/>
              </a:rPr>
              <a:t>Key insights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C4E1F9"/>
        </a:solidFill>
        <a:effectLst/>
      </p:bgPr>
    </p:bg>
    <p:spTree>
      <p:nvGrpSpPr>
        <p:cNvPr id="1" name="">
          <a:extLst>
            <a:ext uri="{FF2B5EF4-FFF2-40B4-BE49-F238E27FC236}">
              <a16:creationId xmlns:a16="http://schemas.microsoft.com/office/drawing/2014/main" id="{DCD0E8F2-7747-18E5-EC7C-1DF404BEA824}"/>
            </a:ext>
          </a:extLst>
        </p:cNvPr>
        <p:cNvGrpSpPr/>
        <p:nvPr/>
      </p:nvGrpSpPr>
      <p:grpSpPr>
        <a:xfrm>
          <a:off x="0" y="0"/>
          <a:ext cx="0" cy="0"/>
          <a:chOff x="0" y="0"/>
          <a:chExt cx="0" cy="0"/>
        </a:xfrm>
      </p:grpSpPr>
      <p:sp>
        <p:nvSpPr>
          <p:cNvPr id="2" name="TextBox 2">
            <a:extLst>
              <a:ext uri="{FF2B5EF4-FFF2-40B4-BE49-F238E27FC236}">
                <a16:creationId xmlns:a16="http://schemas.microsoft.com/office/drawing/2014/main" id="{8DF386FB-6061-1715-A6FD-A7E499D0BF39}"/>
              </a:ext>
            </a:extLst>
          </p:cNvPr>
          <p:cNvSpPr txBox="1"/>
          <p:nvPr/>
        </p:nvSpPr>
        <p:spPr>
          <a:xfrm>
            <a:off x="6643271" y="702346"/>
            <a:ext cx="5001459" cy="1566544"/>
          </a:xfrm>
          <a:prstGeom prst="rect">
            <a:avLst/>
          </a:prstGeom>
        </p:spPr>
        <p:txBody>
          <a:bodyPr lIns="0" tIns="0" rIns="0" bIns="0" rtlCol="0" anchor="t">
            <a:spAutoFit/>
          </a:bodyPr>
          <a:lstStyle/>
          <a:p>
            <a:pPr algn="ctr">
              <a:lnSpc>
                <a:spcPts val="12880"/>
              </a:lnSpc>
            </a:pPr>
            <a:r>
              <a:rPr lang="en-US" sz="9200" b="1">
                <a:solidFill>
                  <a:srgbClr val="000000"/>
                </a:solidFill>
                <a:latin typeface="Canva Sans Bold"/>
                <a:ea typeface="Canva Sans Bold"/>
                <a:cs typeface="Canva Sans Bold"/>
                <a:sym typeface="Canva Sans Bold"/>
              </a:rPr>
              <a:t>EDA</a:t>
            </a:r>
          </a:p>
        </p:txBody>
      </p:sp>
      <p:pic>
        <p:nvPicPr>
          <p:cNvPr id="6" name="Picture 5">
            <a:extLst>
              <a:ext uri="{FF2B5EF4-FFF2-40B4-BE49-F238E27FC236}">
                <a16:creationId xmlns:a16="http://schemas.microsoft.com/office/drawing/2014/main" id="{8E4F2579-5E2D-97F5-EE9C-3005BFEA3307}"/>
              </a:ext>
            </a:extLst>
          </p:cNvPr>
          <p:cNvPicPr>
            <a:picLocks noChangeAspect="1"/>
          </p:cNvPicPr>
          <p:nvPr/>
        </p:nvPicPr>
        <p:blipFill>
          <a:blip r:embed="rId2"/>
          <a:stretch>
            <a:fillRect/>
          </a:stretch>
        </p:blipFill>
        <p:spPr>
          <a:xfrm>
            <a:off x="5683832" y="2454673"/>
            <a:ext cx="6920336" cy="5377654"/>
          </a:xfrm>
          <a:prstGeom prst="rect">
            <a:avLst/>
          </a:prstGeom>
        </p:spPr>
      </p:pic>
      <p:sp>
        <p:nvSpPr>
          <p:cNvPr id="7" name="TextBox 6">
            <a:extLst>
              <a:ext uri="{FF2B5EF4-FFF2-40B4-BE49-F238E27FC236}">
                <a16:creationId xmlns:a16="http://schemas.microsoft.com/office/drawing/2014/main" id="{C4DE3B90-99E7-E29E-D099-C623D20269F2}"/>
              </a:ext>
            </a:extLst>
          </p:cNvPr>
          <p:cNvSpPr txBox="1"/>
          <p:nvPr/>
        </p:nvSpPr>
        <p:spPr>
          <a:xfrm>
            <a:off x="4491604" y="8572500"/>
            <a:ext cx="9304791" cy="632481"/>
          </a:xfrm>
          <a:prstGeom prst="rect">
            <a:avLst/>
          </a:prstGeom>
          <a:noFill/>
        </p:spPr>
        <p:txBody>
          <a:bodyPr wrap="none" rtlCol="0">
            <a:spAutoFit/>
          </a:bodyPr>
          <a:lstStyle/>
          <a:p>
            <a:pPr algn="ctr"/>
            <a:r>
              <a:rPr lang="en-US" sz="3510" dirty="0"/>
              <a:t>It appears that most fare amounts are around 10$</a:t>
            </a:r>
          </a:p>
        </p:txBody>
      </p:sp>
    </p:spTree>
    <p:extLst>
      <p:ext uri="{BB962C8B-B14F-4D97-AF65-F5344CB8AC3E}">
        <p14:creationId xmlns:p14="http://schemas.microsoft.com/office/powerpoint/2010/main" val="36782548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C4E1F9"/>
        </a:solidFill>
        <a:effectLst/>
      </p:bgPr>
    </p:bg>
    <p:spTree>
      <p:nvGrpSpPr>
        <p:cNvPr id="1" name="">
          <a:extLst>
            <a:ext uri="{FF2B5EF4-FFF2-40B4-BE49-F238E27FC236}">
              <a16:creationId xmlns:a16="http://schemas.microsoft.com/office/drawing/2014/main" id="{D4A45A96-556F-50F2-7A08-A74442C01C2E}"/>
            </a:ext>
          </a:extLst>
        </p:cNvPr>
        <p:cNvGrpSpPr/>
        <p:nvPr/>
      </p:nvGrpSpPr>
      <p:grpSpPr>
        <a:xfrm>
          <a:off x="0" y="0"/>
          <a:ext cx="0" cy="0"/>
          <a:chOff x="0" y="0"/>
          <a:chExt cx="0" cy="0"/>
        </a:xfrm>
      </p:grpSpPr>
      <p:sp>
        <p:nvSpPr>
          <p:cNvPr id="2" name="TextBox 2">
            <a:extLst>
              <a:ext uri="{FF2B5EF4-FFF2-40B4-BE49-F238E27FC236}">
                <a16:creationId xmlns:a16="http://schemas.microsoft.com/office/drawing/2014/main" id="{C2606305-49F8-9170-05E7-1F5D247B0E14}"/>
              </a:ext>
            </a:extLst>
          </p:cNvPr>
          <p:cNvSpPr txBox="1"/>
          <p:nvPr/>
        </p:nvSpPr>
        <p:spPr>
          <a:xfrm>
            <a:off x="6643271" y="702346"/>
            <a:ext cx="5001459" cy="1566544"/>
          </a:xfrm>
          <a:prstGeom prst="rect">
            <a:avLst/>
          </a:prstGeom>
        </p:spPr>
        <p:txBody>
          <a:bodyPr lIns="0" tIns="0" rIns="0" bIns="0" rtlCol="0" anchor="t">
            <a:spAutoFit/>
          </a:bodyPr>
          <a:lstStyle/>
          <a:p>
            <a:pPr algn="ctr">
              <a:lnSpc>
                <a:spcPts val="12880"/>
              </a:lnSpc>
            </a:pPr>
            <a:r>
              <a:rPr lang="en-US" sz="9200" b="1">
                <a:solidFill>
                  <a:srgbClr val="000000"/>
                </a:solidFill>
                <a:latin typeface="Canva Sans Bold"/>
                <a:ea typeface="Canva Sans Bold"/>
                <a:cs typeface="Canva Sans Bold"/>
                <a:sym typeface="Canva Sans Bold"/>
              </a:rPr>
              <a:t>EDA</a:t>
            </a:r>
          </a:p>
        </p:txBody>
      </p:sp>
      <p:sp>
        <p:nvSpPr>
          <p:cNvPr id="3" name="TextBox 3">
            <a:extLst>
              <a:ext uri="{FF2B5EF4-FFF2-40B4-BE49-F238E27FC236}">
                <a16:creationId xmlns:a16="http://schemas.microsoft.com/office/drawing/2014/main" id="{3FBA80E0-1B80-AB0C-BF90-57B641888E2D}"/>
              </a:ext>
            </a:extLst>
          </p:cNvPr>
          <p:cNvSpPr txBox="1"/>
          <p:nvPr/>
        </p:nvSpPr>
        <p:spPr>
          <a:xfrm>
            <a:off x="1219200" y="9116438"/>
            <a:ext cx="16285908" cy="601836"/>
          </a:xfrm>
          <a:prstGeom prst="rect">
            <a:avLst/>
          </a:prstGeom>
        </p:spPr>
        <p:txBody>
          <a:bodyPr lIns="0" tIns="0" rIns="0" bIns="0" rtlCol="0" anchor="t">
            <a:spAutoFit/>
          </a:bodyPr>
          <a:lstStyle/>
          <a:p>
            <a:pPr marL="758752" lvl="1" indent="-379376" algn="ctr">
              <a:lnSpc>
                <a:spcPts val="4920"/>
              </a:lnSpc>
              <a:buFont typeface="Arial"/>
              <a:buChar char="•"/>
            </a:pPr>
            <a:r>
              <a:rPr lang="en-US" sz="3514" b="1" dirty="0">
                <a:solidFill>
                  <a:srgbClr val="000000"/>
                </a:solidFill>
                <a:latin typeface="Canva Sans Bold"/>
                <a:ea typeface="Canva Sans Bold"/>
                <a:cs typeface="Canva Sans Bold"/>
                <a:sym typeface="Canva Sans Bold"/>
              </a:rPr>
              <a:t>It appears that the rush hour is around 3 </a:t>
            </a:r>
            <a:r>
              <a:rPr lang="en-US" sz="3514" b="1" dirty="0" err="1">
                <a:solidFill>
                  <a:srgbClr val="000000"/>
                </a:solidFill>
                <a:latin typeface="Canva Sans Bold"/>
                <a:ea typeface="Canva Sans Bold"/>
                <a:cs typeface="Canva Sans Bold"/>
                <a:sym typeface="Canva Sans Bold"/>
              </a:rPr>
              <a:t>oclock</a:t>
            </a:r>
            <a:endParaRPr lang="en-US" sz="3514" b="1" dirty="0">
              <a:solidFill>
                <a:srgbClr val="000000"/>
              </a:solidFill>
              <a:latin typeface="Canva Sans Bold"/>
              <a:ea typeface="Canva Sans Bold"/>
              <a:cs typeface="Canva Sans Bold"/>
              <a:sym typeface="Canva Sans Bold"/>
            </a:endParaRPr>
          </a:p>
        </p:txBody>
      </p:sp>
      <p:sp>
        <p:nvSpPr>
          <p:cNvPr id="4" name="TextBox 4">
            <a:extLst>
              <a:ext uri="{FF2B5EF4-FFF2-40B4-BE49-F238E27FC236}">
                <a16:creationId xmlns:a16="http://schemas.microsoft.com/office/drawing/2014/main" id="{40C7775D-9A62-10C4-52F8-2CBD3BFDAC3F}"/>
              </a:ext>
            </a:extLst>
          </p:cNvPr>
          <p:cNvSpPr txBox="1"/>
          <p:nvPr/>
        </p:nvSpPr>
        <p:spPr>
          <a:xfrm>
            <a:off x="7086601" y="2389878"/>
            <a:ext cx="4013052" cy="936154"/>
          </a:xfrm>
          <a:prstGeom prst="rect">
            <a:avLst/>
          </a:prstGeom>
        </p:spPr>
        <p:txBody>
          <a:bodyPr wrap="square" lIns="0" tIns="0" rIns="0" bIns="0" rtlCol="0" anchor="t">
            <a:spAutoFit/>
          </a:bodyPr>
          <a:lstStyle/>
          <a:p>
            <a:pPr algn="ctr">
              <a:lnSpc>
                <a:spcPts val="7279"/>
              </a:lnSpc>
            </a:pPr>
            <a:r>
              <a:rPr lang="en-US" sz="5199" b="1" dirty="0">
                <a:solidFill>
                  <a:srgbClr val="000000"/>
                </a:solidFill>
                <a:latin typeface="Canva Sans Bold"/>
                <a:ea typeface="Canva Sans Bold"/>
                <a:cs typeface="Canva Sans Bold"/>
                <a:sym typeface="Canva Sans Bold"/>
              </a:rPr>
              <a:t>Key insights</a:t>
            </a:r>
          </a:p>
        </p:txBody>
      </p:sp>
      <p:pic>
        <p:nvPicPr>
          <p:cNvPr id="6" name="Picture 5">
            <a:extLst>
              <a:ext uri="{FF2B5EF4-FFF2-40B4-BE49-F238E27FC236}">
                <a16:creationId xmlns:a16="http://schemas.microsoft.com/office/drawing/2014/main" id="{BB3CF410-CD9E-5A71-980B-08B0A289BCA8}"/>
              </a:ext>
            </a:extLst>
          </p:cNvPr>
          <p:cNvPicPr>
            <a:picLocks noChangeAspect="1"/>
          </p:cNvPicPr>
          <p:nvPr/>
        </p:nvPicPr>
        <p:blipFill>
          <a:blip r:embed="rId2"/>
          <a:stretch>
            <a:fillRect/>
          </a:stretch>
        </p:blipFill>
        <p:spPr>
          <a:xfrm>
            <a:off x="1517891" y="3489944"/>
            <a:ext cx="15252218" cy="5462582"/>
          </a:xfrm>
          <a:prstGeom prst="rect">
            <a:avLst/>
          </a:prstGeom>
        </p:spPr>
      </p:pic>
    </p:spTree>
    <p:extLst>
      <p:ext uri="{BB962C8B-B14F-4D97-AF65-F5344CB8AC3E}">
        <p14:creationId xmlns:p14="http://schemas.microsoft.com/office/powerpoint/2010/main" val="1284406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C4E1F9"/>
        </a:solidFill>
        <a:effectLst/>
      </p:bgPr>
    </p:bg>
    <p:spTree>
      <p:nvGrpSpPr>
        <p:cNvPr id="1" name="">
          <a:extLst>
            <a:ext uri="{FF2B5EF4-FFF2-40B4-BE49-F238E27FC236}">
              <a16:creationId xmlns:a16="http://schemas.microsoft.com/office/drawing/2014/main" id="{0625B2AA-94F2-88C9-5218-A2D8D4962212}"/>
            </a:ext>
          </a:extLst>
        </p:cNvPr>
        <p:cNvGrpSpPr/>
        <p:nvPr/>
      </p:nvGrpSpPr>
      <p:grpSpPr>
        <a:xfrm>
          <a:off x="0" y="0"/>
          <a:ext cx="0" cy="0"/>
          <a:chOff x="0" y="0"/>
          <a:chExt cx="0" cy="0"/>
        </a:xfrm>
      </p:grpSpPr>
      <p:sp>
        <p:nvSpPr>
          <p:cNvPr id="2" name="TextBox 2">
            <a:extLst>
              <a:ext uri="{FF2B5EF4-FFF2-40B4-BE49-F238E27FC236}">
                <a16:creationId xmlns:a16="http://schemas.microsoft.com/office/drawing/2014/main" id="{73F7DE87-0766-B44F-C473-0DBB511A00FB}"/>
              </a:ext>
            </a:extLst>
          </p:cNvPr>
          <p:cNvSpPr txBox="1"/>
          <p:nvPr/>
        </p:nvSpPr>
        <p:spPr>
          <a:xfrm>
            <a:off x="6643271" y="702346"/>
            <a:ext cx="5001459" cy="1566544"/>
          </a:xfrm>
          <a:prstGeom prst="rect">
            <a:avLst/>
          </a:prstGeom>
        </p:spPr>
        <p:txBody>
          <a:bodyPr lIns="0" tIns="0" rIns="0" bIns="0" rtlCol="0" anchor="t">
            <a:spAutoFit/>
          </a:bodyPr>
          <a:lstStyle/>
          <a:p>
            <a:pPr algn="ctr">
              <a:lnSpc>
                <a:spcPts val="12880"/>
              </a:lnSpc>
            </a:pPr>
            <a:r>
              <a:rPr lang="en-US" sz="9200" b="1">
                <a:solidFill>
                  <a:srgbClr val="000000"/>
                </a:solidFill>
                <a:latin typeface="Canva Sans Bold"/>
                <a:ea typeface="Canva Sans Bold"/>
                <a:cs typeface="Canva Sans Bold"/>
                <a:sym typeface="Canva Sans Bold"/>
              </a:rPr>
              <a:t>EDA</a:t>
            </a:r>
          </a:p>
        </p:txBody>
      </p:sp>
      <p:sp>
        <p:nvSpPr>
          <p:cNvPr id="3" name="TextBox 3">
            <a:extLst>
              <a:ext uri="{FF2B5EF4-FFF2-40B4-BE49-F238E27FC236}">
                <a16:creationId xmlns:a16="http://schemas.microsoft.com/office/drawing/2014/main" id="{AE02869F-FCDC-76CC-A17A-F669EEAD48F3}"/>
              </a:ext>
            </a:extLst>
          </p:cNvPr>
          <p:cNvSpPr txBox="1"/>
          <p:nvPr/>
        </p:nvSpPr>
        <p:spPr>
          <a:xfrm>
            <a:off x="1219200" y="9116438"/>
            <a:ext cx="16285908" cy="1215974"/>
          </a:xfrm>
          <a:prstGeom prst="rect">
            <a:avLst/>
          </a:prstGeom>
        </p:spPr>
        <p:txBody>
          <a:bodyPr lIns="0" tIns="0" rIns="0" bIns="0" rtlCol="0" anchor="t">
            <a:spAutoFit/>
          </a:bodyPr>
          <a:lstStyle/>
          <a:p>
            <a:pPr marL="758752" lvl="1" indent="-379376" algn="ctr">
              <a:lnSpc>
                <a:spcPts val="4920"/>
              </a:lnSpc>
              <a:buFont typeface="Arial"/>
              <a:buChar char="•"/>
            </a:pPr>
            <a:r>
              <a:rPr lang="en-US" sz="3514" b="1" dirty="0">
                <a:solidFill>
                  <a:srgbClr val="000000"/>
                </a:solidFill>
                <a:latin typeface="Canva Sans Bold"/>
                <a:ea typeface="Canva Sans Bold"/>
                <a:cs typeface="Canva Sans Bold"/>
                <a:sym typeface="Canva Sans Bold"/>
              </a:rPr>
              <a:t>It appears that the fare amount is not affected by weather nor the traffic</a:t>
            </a:r>
          </a:p>
        </p:txBody>
      </p:sp>
      <p:sp>
        <p:nvSpPr>
          <p:cNvPr id="4" name="TextBox 4">
            <a:extLst>
              <a:ext uri="{FF2B5EF4-FFF2-40B4-BE49-F238E27FC236}">
                <a16:creationId xmlns:a16="http://schemas.microsoft.com/office/drawing/2014/main" id="{A7C8B333-4CD3-2674-5770-D2E55A4DA0B7}"/>
              </a:ext>
            </a:extLst>
          </p:cNvPr>
          <p:cNvSpPr txBox="1"/>
          <p:nvPr/>
        </p:nvSpPr>
        <p:spPr>
          <a:xfrm>
            <a:off x="7086601" y="2389878"/>
            <a:ext cx="4013052" cy="936154"/>
          </a:xfrm>
          <a:prstGeom prst="rect">
            <a:avLst/>
          </a:prstGeom>
        </p:spPr>
        <p:txBody>
          <a:bodyPr wrap="square" lIns="0" tIns="0" rIns="0" bIns="0" rtlCol="0" anchor="t">
            <a:spAutoFit/>
          </a:bodyPr>
          <a:lstStyle/>
          <a:p>
            <a:pPr algn="ctr">
              <a:lnSpc>
                <a:spcPts val="7279"/>
              </a:lnSpc>
            </a:pPr>
            <a:r>
              <a:rPr lang="en-US" sz="5199" b="1" dirty="0">
                <a:solidFill>
                  <a:srgbClr val="000000"/>
                </a:solidFill>
                <a:latin typeface="Canva Sans Bold"/>
                <a:ea typeface="Canva Sans Bold"/>
                <a:cs typeface="Canva Sans Bold"/>
                <a:sym typeface="Canva Sans Bold"/>
              </a:rPr>
              <a:t>Key insights</a:t>
            </a:r>
          </a:p>
        </p:txBody>
      </p:sp>
      <p:pic>
        <p:nvPicPr>
          <p:cNvPr id="7" name="Picture 6">
            <a:extLst>
              <a:ext uri="{FF2B5EF4-FFF2-40B4-BE49-F238E27FC236}">
                <a16:creationId xmlns:a16="http://schemas.microsoft.com/office/drawing/2014/main" id="{7DC5062F-2A1F-DAF4-86A6-C8358B5953C9}"/>
              </a:ext>
            </a:extLst>
          </p:cNvPr>
          <p:cNvPicPr>
            <a:picLocks noChangeAspect="1"/>
          </p:cNvPicPr>
          <p:nvPr/>
        </p:nvPicPr>
        <p:blipFill>
          <a:blip r:embed="rId2"/>
          <a:stretch>
            <a:fillRect/>
          </a:stretch>
        </p:blipFill>
        <p:spPr>
          <a:xfrm>
            <a:off x="2971800" y="3295189"/>
            <a:ext cx="12775020" cy="5327890"/>
          </a:xfrm>
          <a:prstGeom prst="rect">
            <a:avLst/>
          </a:prstGeom>
        </p:spPr>
      </p:pic>
    </p:spTree>
    <p:extLst>
      <p:ext uri="{BB962C8B-B14F-4D97-AF65-F5344CB8AC3E}">
        <p14:creationId xmlns:p14="http://schemas.microsoft.com/office/powerpoint/2010/main" val="32295150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C4E1F9"/>
        </a:solidFill>
        <a:effectLst/>
      </p:bgPr>
    </p:bg>
    <p:spTree>
      <p:nvGrpSpPr>
        <p:cNvPr id="1" name="">
          <a:extLst>
            <a:ext uri="{FF2B5EF4-FFF2-40B4-BE49-F238E27FC236}">
              <a16:creationId xmlns:a16="http://schemas.microsoft.com/office/drawing/2014/main" id="{1FDDC896-5D47-1E1A-726D-5553F9BB7E04}"/>
            </a:ext>
          </a:extLst>
        </p:cNvPr>
        <p:cNvGrpSpPr/>
        <p:nvPr/>
      </p:nvGrpSpPr>
      <p:grpSpPr>
        <a:xfrm>
          <a:off x="0" y="0"/>
          <a:ext cx="0" cy="0"/>
          <a:chOff x="0" y="0"/>
          <a:chExt cx="0" cy="0"/>
        </a:xfrm>
      </p:grpSpPr>
      <p:sp>
        <p:nvSpPr>
          <p:cNvPr id="2" name="TextBox 2">
            <a:extLst>
              <a:ext uri="{FF2B5EF4-FFF2-40B4-BE49-F238E27FC236}">
                <a16:creationId xmlns:a16="http://schemas.microsoft.com/office/drawing/2014/main" id="{8ECE33EA-9B41-A642-2A57-B45377D1C4A2}"/>
              </a:ext>
            </a:extLst>
          </p:cNvPr>
          <p:cNvSpPr txBox="1"/>
          <p:nvPr/>
        </p:nvSpPr>
        <p:spPr>
          <a:xfrm>
            <a:off x="6643271" y="702346"/>
            <a:ext cx="5001459" cy="1566544"/>
          </a:xfrm>
          <a:prstGeom prst="rect">
            <a:avLst/>
          </a:prstGeom>
        </p:spPr>
        <p:txBody>
          <a:bodyPr lIns="0" tIns="0" rIns="0" bIns="0" rtlCol="0" anchor="t">
            <a:spAutoFit/>
          </a:bodyPr>
          <a:lstStyle/>
          <a:p>
            <a:pPr algn="ctr">
              <a:lnSpc>
                <a:spcPts val="12880"/>
              </a:lnSpc>
            </a:pPr>
            <a:r>
              <a:rPr lang="en-US" sz="9200" b="1">
                <a:solidFill>
                  <a:srgbClr val="000000"/>
                </a:solidFill>
                <a:latin typeface="Canva Sans Bold"/>
                <a:ea typeface="Canva Sans Bold"/>
                <a:cs typeface="Canva Sans Bold"/>
                <a:sym typeface="Canva Sans Bold"/>
              </a:rPr>
              <a:t>EDA</a:t>
            </a:r>
          </a:p>
        </p:txBody>
      </p:sp>
      <p:sp>
        <p:nvSpPr>
          <p:cNvPr id="3" name="TextBox 3">
            <a:extLst>
              <a:ext uri="{FF2B5EF4-FFF2-40B4-BE49-F238E27FC236}">
                <a16:creationId xmlns:a16="http://schemas.microsoft.com/office/drawing/2014/main" id="{65EEE445-FB5A-D3FA-30C6-018D07DED2FF}"/>
              </a:ext>
            </a:extLst>
          </p:cNvPr>
          <p:cNvSpPr txBox="1"/>
          <p:nvPr/>
        </p:nvSpPr>
        <p:spPr>
          <a:xfrm>
            <a:off x="1001046" y="8648700"/>
            <a:ext cx="16285908" cy="1215974"/>
          </a:xfrm>
          <a:prstGeom prst="rect">
            <a:avLst/>
          </a:prstGeom>
        </p:spPr>
        <p:txBody>
          <a:bodyPr lIns="0" tIns="0" rIns="0" bIns="0" rtlCol="0" anchor="t">
            <a:spAutoFit/>
          </a:bodyPr>
          <a:lstStyle/>
          <a:p>
            <a:pPr marL="758752" lvl="1" indent="-379376" algn="ctr">
              <a:lnSpc>
                <a:spcPts val="4920"/>
              </a:lnSpc>
              <a:buFont typeface="Arial"/>
              <a:buChar char="•"/>
            </a:pPr>
            <a:r>
              <a:rPr lang="en-US" sz="3514" b="1" dirty="0">
                <a:solidFill>
                  <a:srgbClr val="000000"/>
                </a:solidFill>
                <a:latin typeface="Canva Sans Bold"/>
                <a:ea typeface="Canva Sans Bold"/>
                <a:cs typeface="Canva Sans Bold"/>
                <a:sym typeface="Canva Sans Bold"/>
              </a:rPr>
              <a:t>It appears that Michael Smith is the most frequent driver with the most earnings</a:t>
            </a:r>
          </a:p>
        </p:txBody>
      </p:sp>
      <p:sp>
        <p:nvSpPr>
          <p:cNvPr id="4" name="TextBox 4">
            <a:extLst>
              <a:ext uri="{FF2B5EF4-FFF2-40B4-BE49-F238E27FC236}">
                <a16:creationId xmlns:a16="http://schemas.microsoft.com/office/drawing/2014/main" id="{E8499B83-9A64-B0ED-EA9C-24A601459B1B}"/>
              </a:ext>
            </a:extLst>
          </p:cNvPr>
          <p:cNvSpPr txBox="1"/>
          <p:nvPr/>
        </p:nvSpPr>
        <p:spPr>
          <a:xfrm>
            <a:off x="7086601" y="2389878"/>
            <a:ext cx="4013052" cy="936154"/>
          </a:xfrm>
          <a:prstGeom prst="rect">
            <a:avLst/>
          </a:prstGeom>
        </p:spPr>
        <p:txBody>
          <a:bodyPr wrap="square" lIns="0" tIns="0" rIns="0" bIns="0" rtlCol="0" anchor="t">
            <a:spAutoFit/>
          </a:bodyPr>
          <a:lstStyle/>
          <a:p>
            <a:pPr algn="ctr">
              <a:lnSpc>
                <a:spcPts val="7279"/>
              </a:lnSpc>
            </a:pPr>
            <a:r>
              <a:rPr lang="en-US" sz="5199" b="1" dirty="0">
                <a:solidFill>
                  <a:srgbClr val="000000"/>
                </a:solidFill>
                <a:latin typeface="Canva Sans Bold"/>
                <a:ea typeface="Canva Sans Bold"/>
                <a:cs typeface="Canva Sans Bold"/>
                <a:sym typeface="Canva Sans Bold"/>
              </a:rPr>
              <a:t>Key insights</a:t>
            </a:r>
          </a:p>
        </p:txBody>
      </p:sp>
      <p:pic>
        <p:nvPicPr>
          <p:cNvPr id="6" name="Picture 5">
            <a:extLst>
              <a:ext uri="{FF2B5EF4-FFF2-40B4-BE49-F238E27FC236}">
                <a16:creationId xmlns:a16="http://schemas.microsoft.com/office/drawing/2014/main" id="{688ACE7F-F907-CDBB-7737-FBF516B576B7}"/>
              </a:ext>
            </a:extLst>
          </p:cNvPr>
          <p:cNvPicPr>
            <a:picLocks noChangeAspect="1"/>
          </p:cNvPicPr>
          <p:nvPr/>
        </p:nvPicPr>
        <p:blipFill>
          <a:blip r:embed="rId2"/>
          <a:stretch>
            <a:fillRect/>
          </a:stretch>
        </p:blipFill>
        <p:spPr>
          <a:xfrm>
            <a:off x="878811" y="3616121"/>
            <a:ext cx="7503189" cy="4158309"/>
          </a:xfrm>
          <a:prstGeom prst="rect">
            <a:avLst/>
          </a:prstGeom>
        </p:spPr>
      </p:pic>
      <p:pic>
        <p:nvPicPr>
          <p:cNvPr id="9" name="Picture 8">
            <a:extLst>
              <a:ext uri="{FF2B5EF4-FFF2-40B4-BE49-F238E27FC236}">
                <a16:creationId xmlns:a16="http://schemas.microsoft.com/office/drawing/2014/main" id="{0CFA00E0-CF18-4162-198F-66045B1514AA}"/>
              </a:ext>
            </a:extLst>
          </p:cNvPr>
          <p:cNvPicPr>
            <a:picLocks noChangeAspect="1"/>
          </p:cNvPicPr>
          <p:nvPr/>
        </p:nvPicPr>
        <p:blipFill>
          <a:blip r:embed="rId3"/>
          <a:stretch>
            <a:fillRect/>
          </a:stretch>
        </p:blipFill>
        <p:spPr>
          <a:xfrm>
            <a:off x="10229858" y="3612089"/>
            <a:ext cx="7304279" cy="4166775"/>
          </a:xfrm>
          <a:prstGeom prst="rect">
            <a:avLst/>
          </a:prstGeom>
        </p:spPr>
      </p:pic>
    </p:spTree>
    <p:extLst>
      <p:ext uri="{BB962C8B-B14F-4D97-AF65-F5344CB8AC3E}">
        <p14:creationId xmlns:p14="http://schemas.microsoft.com/office/powerpoint/2010/main" val="4229476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C4E1F9"/>
        </a:solidFill>
        <a:effectLst/>
      </p:bgPr>
    </p:bg>
    <p:spTree>
      <p:nvGrpSpPr>
        <p:cNvPr id="1" name=""/>
        <p:cNvGrpSpPr/>
        <p:nvPr/>
      </p:nvGrpSpPr>
      <p:grpSpPr>
        <a:xfrm>
          <a:off x="0" y="0"/>
          <a:ext cx="0" cy="0"/>
          <a:chOff x="0" y="0"/>
          <a:chExt cx="0" cy="0"/>
        </a:xfrm>
      </p:grpSpPr>
      <p:sp>
        <p:nvSpPr>
          <p:cNvPr id="2" name="Freeform 2"/>
          <p:cNvSpPr/>
          <p:nvPr/>
        </p:nvSpPr>
        <p:spPr>
          <a:xfrm>
            <a:off x="11372020" y="660334"/>
            <a:ext cx="6429597" cy="3600575"/>
          </a:xfrm>
          <a:custGeom>
            <a:avLst/>
            <a:gdLst/>
            <a:ahLst/>
            <a:cxnLst/>
            <a:rect l="l" t="t" r="r" b="b"/>
            <a:pathLst>
              <a:path w="6429597" h="3600575">
                <a:moveTo>
                  <a:pt x="0" y="0"/>
                </a:moveTo>
                <a:lnTo>
                  <a:pt x="6429597" y="0"/>
                </a:lnTo>
                <a:lnTo>
                  <a:pt x="6429597" y="3600575"/>
                </a:lnTo>
                <a:lnTo>
                  <a:pt x="0" y="3600575"/>
                </a:lnTo>
                <a:lnTo>
                  <a:pt x="0" y="0"/>
                </a:lnTo>
                <a:close/>
              </a:path>
            </a:pathLst>
          </a:custGeom>
          <a:blipFill>
            <a:blip r:embed="rId2"/>
            <a:stretch>
              <a:fillRect/>
            </a:stretch>
          </a:blipFill>
        </p:spPr>
        <p:txBody>
          <a:bodyPr/>
          <a:lstStyle/>
          <a:p>
            <a:endParaRPr lang="en-US"/>
          </a:p>
        </p:txBody>
      </p:sp>
      <p:sp>
        <p:nvSpPr>
          <p:cNvPr id="3" name="TextBox 3"/>
          <p:cNvSpPr txBox="1"/>
          <p:nvPr/>
        </p:nvSpPr>
        <p:spPr>
          <a:xfrm>
            <a:off x="830744" y="488884"/>
            <a:ext cx="6412468" cy="1566544"/>
          </a:xfrm>
          <a:prstGeom prst="rect">
            <a:avLst/>
          </a:prstGeom>
        </p:spPr>
        <p:txBody>
          <a:bodyPr lIns="0" tIns="0" rIns="0" bIns="0" rtlCol="0" anchor="t">
            <a:spAutoFit/>
          </a:bodyPr>
          <a:lstStyle/>
          <a:p>
            <a:pPr algn="ctr">
              <a:lnSpc>
                <a:spcPts val="12880"/>
              </a:lnSpc>
            </a:pPr>
            <a:r>
              <a:rPr lang="en-US" sz="9200" b="1">
                <a:solidFill>
                  <a:srgbClr val="000000"/>
                </a:solidFill>
                <a:latin typeface="Canva Sans Bold"/>
                <a:ea typeface="Canva Sans Bold"/>
                <a:cs typeface="Canva Sans Bold"/>
                <a:sym typeface="Canva Sans Bold"/>
              </a:rPr>
              <a:t>Conclusion</a:t>
            </a:r>
          </a:p>
        </p:txBody>
      </p:sp>
      <p:sp>
        <p:nvSpPr>
          <p:cNvPr id="4" name="TextBox 4"/>
          <p:cNvSpPr txBox="1"/>
          <p:nvPr/>
        </p:nvSpPr>
        <p:spPr>
          <a:xfrm>
            <a:off x="372083" y="3828439"/>
            <a:ext cx="7767876" cy="580390"/>
          </a:xfrm>
          <a:prstGeom prst="rect">
            <a:avLst/>
          </a:prstGeom>
        </p:spPr>
        <p:txBody>
          <a:bodyPr lIns="0" tIns="0" rIns="0" bIns="0" rtlCol="0" anchor="t">
            <a:spAutoFit/>
          </a:bodyPr>
          <a:lstStyle/>
          <a:p>
            <a:pPr marL="734059" lvl="1" indent="-367030" algn="ctr">
              <a:lnSpc>
                <a:spcPts val="4759"/>
              </a:lnSpc>
              <a:buFont typeface="Arial"/>
              <a:buChar char="•"/>
            </a:pPr>
            <a:r>
              <a:rPr lang="en-US" sz="3399">
                <a:solidFill>
                  <a:srgbClr val="000000"/>
                </a:solidFill>
                <a:latin typeface="Canva Sans"/>
                <a:ea typeface="Canva Sans"/>
                <a:cs typeface="Canva Sans"/>
                <a:sym typeface="Canva Sans"/>
              </a:rPr>
              <a:t>Families or groups rarely use uber</a:t>
            </a:r>
          </a:p>
        </p:txBody>
      </p:sp>
      <p:sp>
        <p:nvSpPr>
          <p:cNvPr id="5" name="TextBox 5"/>
          <p:cNvSpPr txBox="1"/>
          <p:nvPr/>
        </p:nvSpPr>
        <p:spPr>
          <a:xfrm>
            <a:off x="372083" y="4858500"/>
            <a:ext cx="11941042" cy="580390"/>
          </a:xfrm>
          <a:prstGeom prst="rect">
            <a:avLst/>
          </a:prstGeom>
        </p:spPr>
        <p:txBody>
          <a:bodyPr lIns="0" tIns="0" rIns="0" bIns="0" rtlCol="0" anchor="t">
            <a:spAutoFit/>
          </a:bodyPr>
          <a:lstStyle/>
          <a:p>
            <a:pPr marL="734059" lvl="1" indent="-367030" algn="ctr">
              <a:lnSpc>
                <a:spcPts val="4759"/>
              </a:lnSpc>
              <a:buFont typeface="Arial"/>
              <a:buChar char="•"/>
            </a:pPr>
            <a:r>
              <a:rPr lang="en-US" sz="3399">
                <a:solidFill>
                  <a:srgbClr val="000000"/>
                </a:solidFill>
                <a:latin typeface="Canva Sans"/>
                <a:ea typeface="Canva Sans"/>
                <a:cs typeface="Canva Sans"/>
                <a:sym typeface="Canva Sans"/>
              </a:rPr>
              <a:t>uber application is used all year not in specific season</a:t>
            </a:r>
          </a:p>
        </p:txBody>
      </p:sp>
      <p:sp>
        <p:nvSpPr>
          <p:cNvPr id="6" name="TextBox 6"/>
          <p:cNvSpPr txBox="1"/>
          <p:nvPr/>
        </p:nvSpPr>
        <p:spPr>
          <a:xfrm>
            <a:off x="372083" y="6181840"/>
            <a:ext cx="16415765" cy="580390"/>
          </a:xfrm>
          <a:prstGeom prst="rect">
            <a:avLst/>
          </a:prstGeom>
        </p:spPr>
        <p:txBody>
          <a:bodyPr lIns="0" tIns="0" rIns="0" bIns="0" rtlCol="0" anchor="t">
            <a:spAutoFit/>
          </a:bodyPr>
          <a:lstStyle/>
          <a:p>
            <a:pPr marL="734059" lvl="1" indent="-367030" algn="ctr">
              <a:lnSpc>
                <a:spcPts val="4759"/>
              </a:lnSpc>
              <a:buFont typeface="Arial"/>
              <a:buChar char="•"/>
            </a:pPr>
            <a:r>
              <a:rPr lang="en-US" sz="3399" dirty="0">
                <a:solidFill>
                  <a:srgbClr val="000000"/>
                </a:solidFill>
                <a:latin typeface="Canva Sans"/>
                <a:ea typeface="Canva Sans"/>
                <a:cs typeface="Canva Sans"/>
                <a:sym typeface="Canva Sans"/>
              </a:rPr>
              <a:t>Even if the fare goes up when the weather gets bad customers still use uber</a:t>
            </a:r>
          </a:p>
        </p:txBody>
      </p:sp>
      <p:sp>
        <p:nvSpPr>
          <p:cNvPr id="7" name="TextBox 7"/>
          <p:cNvSpPr txBox="1"/>
          <p:nvPr/>
        </p:nvSpPr>
        <p:spPr>
          <a:xfrm>
            <a:off x="372083" y="7503761"/>
            <a:ext cx="15102531" cy="1180465"/>
          </a:xfrm>
          <a:prstGeom prst="rect">
            <a:avLst/>
          </a:prstGeom>
        </p:spPr>
        <p:txBody>
          <a:bodyPr lIns="0" tIns="0" rIns="0" bIns="0" rtlCol="0" anchor="t">
            <a:spAutoFit/>
          </a:bodyPr>
          <a:lstStyle/>
          <a:p>
            <a:pPr marL="734059" lvl="1" indent="-367030" algn="ctr">
              <a:lnSpc>
                <a:spcPts val="4759"/>
              </a:lnSpc>
              <a:buFont typeface="Arial"/>
              <a:buChar char="•"/>
            </a:pPr>
            <a:r>
              <a:rPr lang="en-US" sz="3399">
                <a:solidFill>
                  <a:srgbClr val="000000"/>
                </a:solidFill>
                <a:latin typeface="Canva Sans"/>
                <a:ea typeface="Canva Sans"/>
                <a:cs typeface="Canva Sans"/>
                <a:sym typeface="Canva Sans"/>
              </a:rPr>
              <a:t>Uber fare changes are not high considering the time of the day or the traffic condition which is good for attracting customers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C4E1F9"/>
        </a:solidFill>
        <a:effectLst/>
      </p:bgPr>
    </p:bg>
    <p:spTree>
      <p:nvGrpSpPr>
        <p:cNvPr id="1" name=""/>
        <p:cNvGrpSpPr/>
        <p:nvPr/>
      </p:nvGrpSpPr>
      <p:grpSpPr>
        <a:xfrm>
          <a:off x="0" y="0"/>
          <a:ext cx="0" cy="0"/>
          <a:chOff x="0" y="0"/>
          <a:chExt cx="0" cy="0"/>
        </a:xfrm>
      </p:grpSpPr>
      <p:sp>
        <p:nvSpPr>
          <p:cNvPr id="2" name="TextBox 2"/>
          <p:cNvSpPr txBox="1"/>
          <p:nvPr/>
        </p:nvSpPr>
        <p:spPr>
          <a:xfrm>
            <a:off x="1028700" y="1028700"/>
            <a:ext cx="7232822" cy="1379155"/>
          </a:xfrm>
          <a:prstGeom prst="rect">
            <a:avLst/>
          </a:prstGeom>
        </p:spPr>
        <p:txBody>
          <a:bodyPr lIns="0" tIns="0" rIns="0" bIns="0" rtlCol="0" anchor="t">
            <a:spAutoFit/>
          </a:bodyPr>
          <a:lstStyle/>
          <a:p>
            <a:pPr marL="0" lvl="0" indent="0" algn="l">
              <a:lnSpc>
                <a:spcPts val="10952"/>
              </a:lnSpc>
            </a:pPr>
            <a:r>
              <a:rPr lang="en-US" sz="9051" b="1">
                <a:solidFill>
                  <a:srgbClr val="000000"/>
                </a:solidFill>
                <a:latin typeface="Source Serif Pro Bold"/>
                <a:ea typeface="Source Serif Pro Bold"/>
                <a:cs typeface="Source Serif Pro Bold"/>
                <a:sym typeface="Source Serif Pro Bold"/>
              </a:rPr>
              <a:t>Introduction</a:t>
            </a:r>
          </a:p>
        </p:txBody>
      </p:sp>
      <p:sp>
        <p:nvSpPr>
          <p:cNvPr id="3" name="TextBox 3"/>
          <p:cNvSpPr txBox="1"/>
          <p:nvPr/>
        </p:nvSpPr>
        <p:spPr>
          <a:xfrm>
            <a:off x="688232" y="3489306"/>
            <a:ext cx="16339838" cy="4102058"/>
          </a:xfrm>
          <a:prstGeom prst="rect">
            <a:avLst/>
          </a:prstGeom>
        </p:spPr>
        <p:txBody>
          <a:bodyPr lIns="0" tIns="0" rIns="0" bIns="0" rtlCol="0" anchor="t">
            <a:spAutoFit/>
          </a:bodyPr>
          <a:lstStyle/>
          <a:p>
            <a:pPr marL="0" lvl="0" indent="0" algn="l">
              <a:lnSpc>
                <a:spcPts val="4741"/>
              </a:lnSpc>
            </a:pPr>
            <a:r>
              <a:rPr lang="en-US" sz="3386">
                <a:solidFill>
                  <a:srgbClr val="000000"/>
                </a:solidFill>
                <a:latin typeface="Source Sans Pro"/>
                <a:ea typeface="Source Sans Pro"/>
                <a:cs typeface="Source Sans Pro"/>
                <a:sym typeface="Source Sans Pro"/>
              </a:rPr>
              <a:t>IN TODAY’S COMPETITIVE TRANSPORTATION INDUSTRY, DATA ANALYSIS PLAYS A PIVOTAL ROLE IN DRIVING BUSINESS SUCCESS. FOR A COMPANY LIKE UBER, ANALYZING TRIP DATA PROVIDES ESSENTIAL INSIGHTS THAT HELP OPTIMIZE OPERATIONS, IMPROVE THE RIDER AND DRIVER EXPERIENCE, AND GAIN A COMPETITIVE EDGE. BY STUDYING PATTERNS IN DEMAND, GEOGRAPHIC TRENDS, AND CUSTOMER BEHAVIOR, UBER CAN MAKE INFORMED DECISIONS THAT ENSURE DRIVERS ARE AVAILABLE WHEN AND WHERE THEY’RE NEEDED MOST, ULTIMATELY ENHANCING THE EFFICIENCY AND RELIABILITY OF THE PLATFORM.</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C4E1F9"/>
        </a:solidFill>
        <a:effectLst/>
      </p:bgPr>
    </p:bg>
    <p:spTree>
      <p:nvGrpSpPr>
        <p:cNvPr id="1" name=""/>
        <p:cNvGrpSpPr/>
        <p:nvPr/>
      </p:nvGrpSpPr>
      <p:grpSpPr>
        <a:xfrm>
          <a:off x="0" y="0"/>
          <a:ext cx="0" cy="0"/>
          <a:chOff x="0" y="0"/>
          <a:chExt cx="0" cy="0"/>
        </a:xfrm>
      </p:grpSpPr>
      <p:sp>
        <p:nvSpPr>
          <p:cNvPr id="2" name="TextBox 2"/>
          <p:cNvSpPr txBox="1"/>
          <p:nvPr/>
        </p:nvSpPr>
        <p:spPr>
          <a:xfrm>
            <a:off x="3209091" y="553673"/>
            <a:ext cx="11869817" cy="1566544"/>
          </a:xfrm>
          <a:prstGeom prst="rect">
            <a:avLst/>
          </a:prstGeom>
        </p:spPr>
        <p:txBody>
          <a:bodyPr lIns="0" tIns="0" rIns="0" bIns="0" rtlCol="0" anchor="t">
            <a:spAutoFit/>
          </a:bodyPr>
          <a:lstStyle/>
          <a:p>
            <a:pPr algn="ctr">
              <a:lnSpc>
                <a:spcPts val="12880"/>
              </a:lnSpc>
            </a:pPr>
            <a:r>
              <a:rPr lang="en-US" sz="9200" b="1">
                <a:solidFill>
                  <a:srgbClr val="000000"/>
                </a:solidFill>
                <a:latin typeface="Canva Sans Bold"/>
                <a:ea typeface="Canva Sans Bold"/>
                <a:cs typeface="Canva Sans Bold"/>
                <a:sym typeface="Canva Sans Bold"/>
              </a:rPr>
              <a:t>Columns description</a:t>
            </a:r>
          </a:p>
        </p:txBody>
      </p:sp>
      <p:sp>
        <p:nvSpPr>
          <p:cNvPr id="3" name="TextBox 3"/>
          <p:cNvSpPr txBox="1"/>
          <p:nvPr/>
        </p:nvSpPr>
        <p:spPr>
          <a:xfrm>
            <a:off x="7309323" y="3870007"/>
            <a:ext cx="2647950" cy="688974"/>
          </a:xfrm>
          <a:prstGeom prst="rect">
            <a:avLst/>
          </a:prstGeom>
        </p:spPr>
        <p:txBody>
          <a:bodyPr lIns="0" tIns="0" rIns="0" bIns="0" rtlCol="0" anchor="t">
            <a:spAutoFit/>
          </a:bodyPr>
          <a:lstStyle/>
          <a:p>
            <a:pPr marL="0" lvl="0" indent="0" algn="ctr">
              <a:lnSpc>
                <a:spcPts val="5600"/>
              </a:lnSpc>
              <a:spcBef>
                <a:spcPct val="0"/>
              </a:spcBef>
            </a:pPr>
            <a:r>
              <a:rPr lang="en-US" sz="4000" b="1">
                <a:solidFill>
                  <a:srgbClr val="000000"/>
                </a:solidFill>
                <a:latin typeface="Canva Sans Bold"/>
                <a:ea typeface="Canva Sans Bold"/>
                <a:cs typeface="Canva Sans Bold"/>
                <a:sym typeface="Canva Sans Bold"/>
              </a:rPr>
              <a:t>User name</a:t>
            </a:r>
          </a:p>
        </p:txBody>
      </p:sp>
      <p:sp>
        <p:nvSpPr>
          <p:cNvPr id="4" name="TextBox 4"/>
          <p:cNvSpPr txBox="1"/>
          <p:nvPr/>
        </p:nvSpPr>
        <p:spPr>
          <a:xfrm>
            <a:off x="0" y="6973030"/>
            <a:ext cx="5746195" cy="688974"/>
          </a:xfrm>
          <a:prstGeom prst="rect">
            <a:avLst/>
          </a:prstGeom>
        </p:spPr>
        <p:txBody>
          <a:bodyPr lIns="0" tIns="0" rIns="0" bIns="0" rtlCol="0" anchor="t">
            <a:spAutoFit/>
          </a:bodyPr>
          <a:lstStyle/>
          <a:p>
            <a:pPr marL="0" lvl="0" indent="0" algn="ctr">
              <a:lnSpc>
                <a:spcPts val="5600"/>
              </a:lnSpc>
              <a:spcBef>
                <a:spcPct val="0"/>
              </a:spcBef>
            </a:pPr>
            <a:r>
              <a:rPr lang="en-US" sz="4000" b="1">
                <a:solidFill>
                  <a:srgbClr val="000000"/>
                </a:solidFill>
                <a:latin typeface="Canva Sans Bold"/>
                <a:ea typeface="Canva Sans Bold"/>
                <a:cs typeface="Canva Sans Bold"/>
                <a:sym typeface="Canva Sans Bold"/>
              </a:rPr>
              <a:t>Car condition</a:t>
            </a:r>
          </a:p>
        </p:txBody>
      </p:sp>
      <p:sp>
        <p:nvSpPr>
          <p:cNvPr id="5" name="TextBox 5"/>
          <p:cNvSpPr txBox="1"/>
          <p:nvPr/>
        </p:nvSpPr>
        <p:spPr>
          <a:xfrm>
            <a:off x="12205811" y="6973030"/>
            <a:ext cx="5746195" cy="688974"/>
          </a:xfrm>
          <a:prstGeom prst="rect">
            <a:avLst/>
          </a:prstGeom>
        </p:spPr>
        <p:txBody>
          <a:bodyPr lIns="0" tIns="0" rIns="0" bIns="0" rtlCol="0" anchor="t">
            <a:spAutoFit/>
          </a:bodyPr>
          <a:lstStyle/>
          <a:p>
            <a:pPr marL="0" lvl="0" indent="0" algn="ctr">
              <a:lnSpc>
                <a:spcPts val="5600"/>
              </a:lnSpc>
              <a:spcBef>
                <a:spcPct val="0"/>
              </a:spcBef>
            </a:pPr>
            <a:r>
              <a:rPr lang="en-US" sz="4000" b="1">
                <a:solidFill>
                  <a:srgbClr val="000000"/>
                </a:solidFill>
                <a:latin typeface="Canva Sans Bold"/>
                <a:ea typeface="Canva Sans Bold"/>
                <a:cs typeface="Canva Sans Bold"/>
                <a:sym typeface="Canva Sans Bold"/>
              </a:rPr>
              <a:t>Traffic condition</a:t>
            </a:r>
          </a:p>
        </p:txBody>
      </p:sp>
      <p:sp>
        <p:nvSpPr>
          <p:cNvPr id="6" name="TextBox 6"/>
          <p:cNvSpPr txBox="1"/>
          <p:nvPr/>
        </p:nvSpPr>
        <p:spPr>
          <a:xfrm>
            <a:off x="1905298" y="3870007"/>
            <a:ext cx="1935599" cy="688974"/>
          </a:xfrm>
          <a:prstGeom prst="rect">
            <a:avLst/>
          </a:prstGeom>
        </p:spPr>
        <p:txBody>
          <a:bodyPr lIns="0" tIns="0" rIns="0" bIns="0" rtlCol="0" anchor="t">
            <a:spAutoFit/>
          </a:bodyPr>
          <a:lstStyle/>
          <a:p>
            <a:pPr algn="ctr">
              <a:lnSpc>
                <a:spcPts val="5600"/>
              </a:lnSpc>
            </a:pPr>
            <a:r>
              <a:rPr lang="en-US" sz="4000" b="1">
                <a:solidFill>
                  <a:srgbClr val="000000"/>
                </a:solidFill>
                <a:latin typeface="Canva Sans Bold"/>
                <a:ea typeface="Canva Sans Bold"/>
                <a:cs typeface="Canva Sans Bold"/>
                <a:sym typeface="Canva Sans Bold"/>
              </a:rPr>
              <a:t>User_ID</a:t>
            </a:r>
          </a:p>
        </p:txBody>
      </p:sp>
      <p:sp>
        <p:nvSpPr>
          <p:cNvPr id="7" name="TextBox 7"/>
          <p:cNvSpPr txBox="1"/>
          <p:nvPr/>
        </p:nvSpPr>
        <p:spPr>
          <a:xfrm>
            <a:off x="12205811" y="3870007"/>
            <a:ext cx="5746195" cy="688974"/>
          </a:xfrm>
          <a:prstGeom prst="rect">
            <a:avLst/>
          </a:prstGeom>
        </p:spPr>
        <p:txBody>
          <a:bodyPr lIns="0" tIns="0" rIns="0" bIns="0" rtlCol="0" anchor="t">
            <a:spAutoFit/>
          </a:bodyPr>
          <a:lstStyle/>
          <a:p>
            <a:pPr marL="0" lvl="0" indent="0" algn="ctr">
              <a:lnSpc>
                <a:spcPts val="5600"/>
              </a:lnSpc>
              <a:spcBef>
                <a:spcPct val="0"/>
              </a:spcBef>
            </a:pPr>
            <a:r>
              <a:rPr lang="en-US" sz="4000" b="1">
                <a:solidFill>
                  <a:srgbClr val="000000"/>
                </a:solidFill>
                <a:latin typeface="Canva Sans Bold"/>
                <a:ea typeface="Canva Sans Bold"/>
                <a:cs typeface="Canva Sans Bold"/>
                <a:sym typeface="Canva Sans Bold"/>
              </a:rPr>
              <a:t>Driver name</a:t>
            </a:r>
          </a:p>
        </p:txBody>
      </p:sp>
      <p:sp>
        <p:nvSpPr>
          <p:cNvPr id="8" name="TextBox 8"/>
          <p:cNvSpPr txBox="1"/>
          <p:nvPr/>
        </p:nvSpPr>
        <p:spPr>
          <a:xfrm>
            <a:off x="5683882" y="6973030"/>
            <a:ext cx="5746195" cy="688974"/>
          </a:xfrm>
          <a:prstGeom prst="rect">
            <a:avLst/>
          </a:prstGeom>
        </p:spPr>
        <p:txBody>
          <a:bodyPr lIns="0" tIns="0" rIns="0" bIns="0" rtlCol="0" anchor="t">
            <a:spAutoFit/>
          </a:bodyPr>
          <a:lstStyle/>
          <a:p>
            <a:pPr marL="0" lvl="0" indent="0" algn="ctr">
              <a:lnSpc>
                <a:spcPts val="5600"/>
              </a:lnSpc>
              <a:spcBef>
                <a:spcPct val="0"/>
              </a:spcBef>
            </a:pPr>
            <a:r>
              <a:rPr lang="en-US" sz="4000" b="1">
                <a:solidFill>
                  <a:srgbClr val="000000"/>
                </a:solidFill>
                <a:latin typeface="Canva Sans Bold"/>
                <a:ea typeface="Canva Sans Bold"/>
                <a:cs typeface="Canva Sans Bold"/>
                <a:sym typeface="Canva Sans Bold"/>
              </a:rPr>
              <a:t>Weather</a:t>
            </a:r>
          </a:p>
        </p:txBody>
      </p:sp>
      <p:sp>
        <p:nvSpPr>
          <p:cNvPr id="9" name="TextBox 9"/>
          <p:cNvSpPr txBox="1"/>
          <p:nvPr/>
        </p:nvSpPr>
        <p:spPr>
          <a:xfrm>
            <a:off x="1434882" y="5076825"/>
            <a:ext cx="2876431" cy="1180465"/>
          </a:xfrm>
          <a:prstGeom prst="rect">
            <a:avLst/>
          </a:prstGeom>
        </p:spPr>
        <p:txBody>
          <a:bodyPr lIns="0" tIns="0" rIns="0" bIns="0" rtlCol="0" anchor="t">
            <a:spAutoFit/>
          </a:bodyPr>
          <a:lstStyle/>
          <a:p>
            <a:pPr algn="ctr">
              <a:lnSpc>
                <a:spcPts val="4759"/>
              </a:lnSpc>
            </a:pPr>
            <a:r>
              <a:rPr lang="en-US" sz="3399">
                <a:solidFill>
                  <a:srgbClr val="000000"/>
                </a:solidFill>
                <a:latin typeface="Canva Sans"/>
                <a:ea typeface="Canva Sans"/>
                <a:cs typeface="Canva Sans"/>
                <a:sym typeface="Canva Sans"/>
              </a:rPr>
              <a:t>Unique client </a:t>
            </a:r>
          </a:p>
          <a:p>
            <a:pPr algn="ctr">
              <a:lnSpc>
                <a:spcPts val="4759"/>
              </a:lnSpc>
            </a:pPr>
            <a:r>
              <a:rPr lang="en-US" sz="3399">
                <a:solidFill>
                  <a:srgbClr val="000000"/>
                </a:solidFill>
                <a:latin typeface="Canva Sans"/>
                <a:ea typeface="Canva Sans"/>
                <a:cs typeface="Canva Sans"/>
                <a:sym typeface="Canva Sans"/>
              </a:rPr>
              <a:t>number</a:t>
            </a:r>
          </a:p>
        </p:txBody>
      </p:sp>
      <p:sp>
        <p:nvSpPr>
          <p:cNvPr id="10" name="TextBox 10"/>
          <p:cNvSpPr txBox="1"/>
          <p:nvPr/>
        </p:nvSpPr>
        <p:spPr>
          <a:xfrm>
            <a:off x="7309323" y="5376863"/>
            <a:ext cx="2495312" cy="580390"/>
          </a:xfrm>
          <a:prstGeom prst="rect">
            <a:avLst/>
          </a:prstGeom>
        </p:spPr>
        <p:txBody>
          <a:bodyPr lIns="0" tIns="0" rIns="0" bIns="0" rtlCol="0" anchor="t">
            <a:spAutoFit/>
          </a:bodyPr>
          <a:lstStyle/>
          <a:p>
            <a:pPr algn="ctr">
              <a:lnSpc>
                <a:spcPts val="4759"/>
              </a:lnSpc>
            </a:pPr>
            <a:r>
              <a:rPr lang="en-US" sz="3399">
                <a:solidFill>
                  <a:srgbClr val="000000"/>
                </a:solidFill>
                <a:latin typeface="Canva Sans"/>
                <a:ea typeface="Canva Sans"/>
                <a:cs typeface="Canva Sans"/>
                <a:sym typeface="Canva Sans"/>
              </a:rPr>
              <a:t>Client name</a:t>
            </a:r>
          </a:p>
        </p:txBody>
      </p:sp>
      <p:sp>
        <p:nvSpPr>
          <p:cNvPr id="11" name="TextBox 11"/>
          <p:cNvSpPr txBox="1"/>
          <p:nvPr/>
        </p:nvSpPr>
        <p:spPr>
          <a:xfrm>
            <a:off x="13891379" y="5076825"/>
            <a:ext cx="2375059" cy="1180465"/>
          </a:xfrm>
          <a:prstGeom prst="rect">
            <a:avLst/>
          </a:prstGeom>
        </p:spPr>
        <p:txBody>
          <a:bodyPr lIns="0" tIns="0" rIns="0" bIns="0" rtlCol="0" anchor="t">
            <a:spAutoFit/>
          </a:bodyPr>
          <a:lstStyle/>
          <a:p>
            <a:pPr algn="ctr">
              <a:lnSpc>
                <a:spcPts val="4759"/>
              </a:lnSpc>
            </a:pPr>
            <a:r>
              <a:rPr lang="en-US" sz="3399">
                <a:solidFill>
                  <a:srgbClr val="000000"/>
                </a:solidFill>
                <a:latin typeface="Canva Sans"/>
                <a:ea typeface="Canva Sans"/>
                <a:cs typeface="Canva Sans"/>
                <a:sym typeface="Canva Sans"/>
              </a:rPr>
              <a:t>Uber driver</a:t>
            </a:r>
          </a:p>
          <a:p>
            <a:pPr algn="ctr">
              <a:lnSpc>
                <a:spcPts val="4759"/>
              </a:lnSpc>
            </a:pPr>
            <a:r>
              <a:rPr lang="en-US" sz="3399">
                <a:solidFill>
                  <a:srgbClr val="000000"/>
                </a:solidFill>
                <a:latin typeface="Canva Sans"/>
                <a:ea typeface="Canva Sans"/>
                <a:cs typeface="Canva Sans"/>
                <a:sym typeface="Canva Sans"/>
              </a:rPr>
              <a:t>name</a:t>
            </a:r>
          </a:p>
        </p:txBody>
      </p:sp>
      <p:sp>
        <p:nvSpPr>
          <p:cNvPr id="12" name="TextBox 12"/>
          <p:cNvSpPr txBox="1"/>
          <p:nvPr/>
        </p:nvSpPr>
        <p:spPr>
          <a:xfrm>
            <a:off x="1741995" y="8337644"/>
            <a:ext cx="1886069" cy="580390"/>
          </a:xfrm>
          <a:prstGeom prst="rect">
            <a:avLst/>
          </a:prstGeom>
        </p:spPr>
        <p:txBody>
          <a:bodyPr lIns="0" tIns="0" rIns="0" bIns="0" rtlCol="0" anchor="t">
            <a:spAutoFit/>
          </a:bodyPr>
          <a:lstStyle/>
          <a:p>
            <a:pPr algn="ctr">
              <a:lnSpc>
                <a:spcPts val="4759"/>
              </a:lnSpc>
            </a:pPr>
            <a:r>
              <a:rPr lang="en-US" sz="3399">
                <a:solidFill>
                  <a:srgbClr val="000000"/>
                </a:solidFill>
                <a:latin typeface="Canva Sans"/>
                <a:ea typeface="Canva Sans"/>
                <a:cs typeface="Canva Sans"/>
                <a:sym typeface="Canva Sans"/>
              </a:rPr>
              <a:t>Car state</a:t>
            </a:r>
          </a:p>
        </p:txBody>
      </p:sp>
      <p:sp>
        <p:nvSpPr>
          <p:cNvPr id="13" name="TextBox 13"/>
          <p:cNvSpPr txBox="1"/>
          <p:nvPr/>
        </p:nvSpPr>
        <p:spPr>
          <a:xfrm>
            <a:off x="6701568" y="8337644"/>
            <a:ext cx="3863459" cy="580390"/>
          </a:xfrm>
          <a:prstGeom prst="rect">
            <a:avLst/>
          </a:prstGeom>
        </p:spPr>
        <p:txBody>
          <a:bodyPr lIns="0" tIns="0" rIns="0" bIns="0" rtlCol="0" anchor="t">
            <a:spAutoFit/>
          </a:bodyPr>
          <a:lstStyle/>
          <a:p>
            <a:pPr algn="ctr">
              <a:lnSpc>
                <a:spcPts val="4759"/>
              </a:lnSpc>
            </a:pPr>
            <a:r>
              <a:rPr lang="en-US" sz="3399">
                <a:solidFill>
                  <a:srgbClr val="000000"/>
                </a:solidFill>
                <a:latin typeface="Canva Sans"/>
                <a:ea typeface="Canva Sans"/>
                <a:cs typeface="Canva Sans"/>
                <a:sym typeface="Canva Sans"/>
              </a:rPr>
              <a:t>Weather condition</a:t>
            </a:r>
          </a:p>
        </p:txBody>
      </p:sp>
      <p:sp>
        <p:nvSpPr>
          <p:cNvPr id="14" name="TextBox 14"/>
          <p:cNvSpPr txBox="1"/>
          <p:nvPr/>
        </p:nvSpPr>
        <p:spPr>
          <a:xfrm>
            <a:off x="12992041" y="8337644"/>
            <a:ext cx="4173736" cy="580390"/>
          </a:xfrm>
          <a:prstGeom prst="rect">
            <a:avLst/>
          </a:prstGeom>
        </p:spPr>
        <p:txBody>
          <a:bodyPr lIns="0" tIns="0" rIns="0" bIns="0" rtlCol="0" anchor="t">
            <a:spAutoFit/>
          </a:bodyPr>
          <a:lstStyle/>
          <a:p>
            <a:pPr algn="ctr">
              <a:lnSpc>
                <a:spcPts val="4759"/>
              </a:lnSpc>
            </a:pPr>
            <a:r>
              <a:rPr lang="en-US" sz="3399">
                <a:solidFill>
                  <a:srgbClr val="000000"/>
                </a:solidFill>
                <a:latin typeface="Canva Sans"/>
                <a:ea typeface="Canva Sans"/>
                <a:cs typeface="Canva Sans"/>
                <a:sym typeface="Canva Sans"/>
              </a:rPr>
              <a:t>Street crowdedness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C4E1F9"/>
        </a:solidFill>
        <a:effectLst/>
      </p:bgPr>
    </p:bg>
    <p:spTree>
      <p:nvGrpSpPr>
        <p:cNvPr id="1" name=""/>
        <p:cNvGrpSpPr/>
        <p:nvPr/>
      </p:nvGrpSpPr>
      <p:grpSpPr>
        <a:xfrm>
          <a:off x="0" y="0"/>
          <a:ext cx="0" cy="0"/>
          <a:chOff x="0" y="0"/>
          <a:chExt cx="0" cy="0"/>
        </a:xfrm>
      </p:grpSpPr>
      <p:sp>
        <p:nvSpPr>
          <p:cNvPr id="2" name="TextBox 2"/>
          <p:cNvSpPr txBox="1"/>
          <p:nvPr/>
        </p:nvSpPr>
        <p:spPr>
          <a:xfrm>
            <a:off x="3209091" y="553673"/>
            <a:ext cx="11869817" cy="1566544"/>
          </a:xfrm>
          <a:prstGeom prst="rect">
            <a:avLst/>
          </a:prstGeom>
        </p:spPr>
        <p:txBody>
          <a:bodyPr lIns="0" tIns="0" rIns="0" bIns="0" rtlCol="0" anchor="t">
            <a:spAutoFit/>
          </a:bodyPr>
          <a:lstStyle/>
          <a:p>
            <a:pPr algn="ctr">
              <a:lnSpc>
                <a:spcPts val="12880"/>
              </a:lnSpc>
            </a:pPr>
            <a:r>
              <a:rPr lang="en-US" sz="9200" b="1">
                <a:solidFill>
                  <a:srgbClr val="000000"/>
                </a:solidFill>
                <a:latin typeface="Canva Sans Bold"/>
                <a:ea typeface="Canva Sans Bold"/>
                <a:cs typeface="Canva Sans Bold"/>
                <a:sym typeface="Canva Sans Bold"/>
              </a:rPr>
              <a:t>Columns description</a:t>
            </a:r>
          </a:p>
        </p:txBody>
      </p:sp>
      <p:sp>
        <p:nvSpPr>
          <p:cNvPr id="3" name="TextBox 3"/>
          <p:cNvSpPr txBox="1"/>
          <p:nvPr/>
        </p:nvSpPr>
        <p:spPr>
          <a:xfrm>
            <a:off x="6934200" y="3244509"/>
            <a:ext cx="3327039" cy="671018"/>
          </a:xfrm>
          <a:prstGeom prst="rect">
            <a:avLst/>
          </a:prstGeom>
        </p:spPr>
        <p:txBody>
          <a:bodyPr wrap="square" lIns="0" tIns="0" rIns="0" bIns="0" rtlCol="0" anchor="t">
            <a:spAutoFit/>
          </a:bodyPr>
          <a:lstStyle/>
          <a:p>
            <a:pPr marL="0" lvl="0" indent="0" algn="ctr">
              <a:lnSpc>
                <a:spcPts val="5600"/>
              </a:lnSpc>
              <a:spcBef>
                <a:spcPct val="0"/>
              </a:spcBef>
            </a:pPr>
            <a:r>
              <a:rPr lang="en-US" sz="4000" b="1" dirty="0">
                <a:solidFill>
                  <a:srgbClr val="000000"/>
                </a:solidFill>
                <a:latin typeface="Canva Sans Bold"/>
                <a:ea typeface="Canva Sans Bold"/>
                <a:cs typeface="Canva Sans Bold"/>
                <a:sym typeface="Canva Sans Bold"/>
              </a:rPr>
              <a:t>Fare amount</a:t>
            </a:r>
          </a:p>
        </p:txBody>
      </p:sp>
      <p:sp>
        <p:nvSpPr>
          <p:cNvPr id="4" name="TextBox 4"/>
          <p:cNvSpPr txBox="1"/>
          <p:nvPr/>
        </p:nvSpPr>
        <p:spPr>
          <a:xfrm>
            <a:off x="0" y="6271895"/>
            <a:ext cx="5746195" cy="1393824"/>
          </a:xfrm>
          <a:prstGeom prst="rect">
            <a:avLst/>
          </a:prstGeom>
        </p:spPr>
        <p:txBody>
          <a:bodyPr lIns="0" tIns="0" rIns="0" bIns="0" rtlCol="0" anchor="t">
            <a:spAutoFit/>
          </a:bodyPr>
          <a:lstStyle/>
          <a:p>
            <a:pPr algn="ctr">
              <a:lnSpc>
                <a:spcPts val="5600"/>
              </a:lnSpc>
            </a:pPr>
            <a:r>
              <a:rPr lang="en-US" sz="4000" b="1">
                <a:solidFill>
                  <a:srgbClr val="000000"/>
                </a:solidFill>
                <a:latin typeface="Canva Sans Bold"/>
                <a:ea typeface="Canva Sans Bold"/>
                <a:cs typeface="Canva Sans Bold"/>
                <a:sym typeface="Canva Sans Bold"/>
              </a:rPr>
              <a:t>Pickup longitude</a:t>
            </a:r>
          </a:p>
          <a:p>
            <a:pPr marL="0" lvl="0" indent="0" algn="ctr">
              <a:lnSpc>
                <a:spcPts val="5600"/>
              </a:lnSpc>
              <a:spcBef>
                <a:spcPct val="0"/>
              </a:spcBef>
            </a:pPr>
            <a:r>
              <a:rPr lang="en-US" sz="4000" b="1">
                <a:solidFill>
                  <a:srgbClr val="000000"/>
                </a:solidFill>
                <a:latin typeface="Canva Sans Bold"/>
                <a:ea typeface="Canva Sans Bold"/>
                <a:cs typeface="Canva Sans Bold"/>
                <a:sym typeface="Canva Sans Bold"/>
              </a:rPr>
              <a:t>Pickup latitude</a:t>
            </a:r>
          </a:p>
        </p:txBody>
      </p:sp>
      <p:sp>
        <p:nvSpPr>
          <p:cNvPr id="5" name="TextBox 5"/>
          <p:cNvSpPr txBox="1"/>
          <p:nvPr/>
        </p:nvSpPr>
        <p:spPr>
          <a:xfrm>
            <a:off x="12205811" y="6511926"/>
            <a:ext cx="5746195" cy="688974"/>
          </a:xfrm>
          <a:prstGeom prst="rect">
            <a:avLst/>
          </a:prstGeom>
        </p:spPr>
        <p:txBody>
          <a:bodyPr lIns="0" tIns="0" rIns="0" bIns="0" rtlCol="0" anchor="t">
            <a:spAutoFit/>
          </a:bodyPr>
          <a:lstStyle/>
          <a:p>
            <a:pPr marL="0" lvl="0" indent="0" algn="ctr">
              <a:lnSpc>
                <a:spcPts val="5600"/>
              </a:lnSpc>
              <a:spcBef>
                <a:spcPct val="0"/>
              </a:spcBef>
            </a:pPr>
            <a:r>
              <a:rPr lang="en-US" sz="4000" b="1">
                <a:solidFill>
                  <a:srgbClr val="000000"/>
                </a:solidFill>
                <a:latin typeface="Canva Sans Bold"/>
                <a:ea typeface="Canva Sans Bold"/>
                <a:cs typeface="Canva Sans Bold"/>
                <a:sym typeface="Canva Sans Bold"/>
              </a:rPr>
              <a:t>Passenger count</a:t>
            </a:r>
          </a:p>
        </p:txBody>
      </p:sp>
      <p:sp>
        <p:nvSpPr>
          <p:cNvPr id="6" name="TextBox 6"/>
          <p:cNvSpPr txBox="1"/>
          <p:nvPr/>
        </p:nvSpPr>
        <p:spPr>
          <a:xfrm>
            <a:off x="2410004" y="3244509"/>
            <a:ext cx="926187" cy="688974"/>
          </a:xfrm>
          <a:prstGeom prst="rect">
            <a:avLst/>
          </a:prstGeom>
        </p:spPr>
        <p:txBody>
          <a:bodyPr lIns="0" tIns="0" rIns="0" bIns="0" rtlCol="0" anchor="t">
            <a:spAutoFit/>
          </a:bodyPr>
          <a:lstStyle/>
          <a:p>
            <a:pPr algn="ctr">
              <a:lnSpc>
                <a:spcPts val="5600"/>
              </a:lnSpc>
            </a:pPr>
            <a:r>
              <a:rPr lang="en-US" sz="4000" b="1">
                <a:solidFill>
                  <a:srgbClr val="000000"/>
                </a:solidFill>
                <a:latin typeface="Canva Sans Bold"/>
                <a:ea typeface="Canva Sans Bold"/>
                <a:cs typeface="Canva Sans Bold"/>
                <a:sym typeface="Canva Sans Bold"/>
              </a:rPr>
              <a:t>Key</a:t>
            </a:r>
          </a:p>
        </p:txBody>
      </p:sp>
      <p:sp>
        <p:nvSpPr>
          <p:cNvPr id="7" name="TextBox 7"/>
          <p:cNvSpPr txBox="1"/>
          <p:nvPr/>
        </p:nvSpPr>
        <p:spPr>
          <a:xfrm>
            <a:off x="12059896" y="3244509"/>
            <a:ext cx="5746195" cy="688974"/>
          </a:xfrm>
          <a:prstGeom prst="rect">
            <a:avLst/>
          </a:prstGeom>
        </p:spPr>
        <p:txBody>
          <a:bodyPr lIns="0" tIns="0" rIns="0" bIns="0" rtlCol="0" anchor="t">
            <a:spAutoFit/>
          </a:bodyPr>
          <a:lstStyle/>
          <a:p>
            <a:pPr marL="0" lvl="0" indent="0" algn="ctr">
              <a:lnSpc>
                <a:spcPts val="5600"/>
              </a:lnSpc>
              <a:spcBef>
                <a:spcPct val="0"/>
              </a:spcBef>
            </a:pPr>
            <a:r>
              <a:rPr lang="en-US" sz="4000" b="1">
                <a:solidFill>
                  <a:srgbClr val="000000"/>
                </a:solidFill>
                <a:latin typeface="Canva Sans Bold"/>
                <a:ea typeface="Canva Sans Bold"/>
                <a:cs typeface="Canva Sans Bold"/>
                <a:sym typeface="Canva Sans Bold"/>
              </a:rPr>
              <a:t>Pickup date time</a:t>
            </a:r>
          </a:p>
        </p:txBody>
      </p:sp>
      <p:sp>
        <p:nvSpPr>
          <p:cNvPr id="8" name="TextBox 8"/>
          <p:cNvSpPr txBox="1"/>
          <p:nvPr/>
        </p:nvSpPr>
        <p:spPr>
          <a:xfrm>
            <a:off x="6102906" y="6267450"/>
            <a:ext cx="5746195" cy="1393824"/>
          </a:xfrm>
          <a:prstGeom prst="rect">
            <a:avLst/>
          </a:prstGeom>
        </p:spPr>
        <p:txBody>
          <a:bodyPr lIns="0" tIns="0" rIns="0" bIns="0" rtlCol="0" anchor="t">
            <a:spAutoFit/>
          </a:bodyPr>
          <a:lstStyle/>
          <a:p>
            <a:pPr algn="ctr">
              <a:lnSpc>
                <a:spcPts val="5600"/>
              </a:lnSpc>
            </a:pPr>
            <a:r>
              <a:rPr lang="en-US" sz="4000" b="1">
                <a:solidFill>
                  <a:srgbClr val="000000"/>
                </a:solidFill>
                <a:latin typeface="Canva Sans Bold"/>
                <a:ea typeface="Canva Sans Bold"/>
                <a:cs typeface="Canva Sans Bold"/>
                <a:sym typeface="Canva Sans Bold"/>
              </a:rPr>
              <a:t>Drop off  longitude</a:t>
            </a:r>
          </a:p>
          <a:p>
            <a:pPr marL="0" lvl="0" indent="0" algn="ctr">
              <a:lnSpc>
                <a:spcPts val="5600"/>
              </a:lnSpc>
              <a:spcBef>
                <a:spcPct val="0"/>
              </a:spcBef>
            </a:pPr>
            <a:r>
              <a:rPr lang="en-US" sz="4000" b="1">
                <a:solidFill>
                  <a:srgbClr val="000000"/>
                </a:solidFill>
                <a:latin typeface="Canva Sans Bold"/>
                <a:ea typeface="Canva Sans Bold"/>
                <a:cs typeface="Canva Sans Bold"/>
                <a:sym typeface="Canva Sans Bold"/>
              </a:rPr>
              <a:t>Drop off latitude</a:t>
            </a:r>
          </a:p>
        </p:txBody>
      </p:sp>
      <p:sp>
        <p:nvSpPr>
          <p:cNvPr id="9" name="TextBox 9"/>
          <p:cNvSpPr txBox="1"/>
          <p:nvPr/>
        </p:nvSpPr>
        <p:spPr>
          <a:xfrm>
            <a:off x="1647289" y="4519930"/>
            <a:ext cx="2451616" cy="1180465"/>
          </a:xfrm>
          <a:prstGeom prst="rect">
            <a:avLst/>
          </a:prstGeom>
        </p:spPr>
        <p:txBody>
          <a:bodyPr lIns="0" tIns="0" rIns="0" bIns="0" rtlCol="0" anchor="t">
            <a:spAutoFit/>
          </a:bodyPr>
          <a:lstStyle/>
          <a:p>
            <a:pPr algn="ctr">
              <a:lnSpc>
                <a:spcPts val="4759"/>
              </a:lnSpc>
            </a:pPr>
            <a:r>
              <a:rPr lang="en-US" sz="3399">
                <a:solidFill>
                  <a:srgbClr val="000000"/>
                </a:solidFill>
                <a:latin typeface="Canva Sans"/>
                <a:ea typeface="Canva Sans"/>
                <a:cs typeface="Canva Sans"/>
                <a:sym typeface="Canva Sans"/>
              </a:rPr>
              <a:t>Unique trip </a:t>
            </a:r>
          </a:p>
          <a:p>
            <a:pPr algn="ctr">
              <a:lnSpc>
                <a:spcPts val="4759"/>
              </a:lnSpc>
            </a:pPr>
            <a:r>
              <a:rPr lang="en-US" sz="3399">
                <a:solidFill>
                  <a:srgbClr val="000000"/>
                </a:solidFill>
                <a:latin typeface="Canva Sans"/>
                <a:ea typeface="Canva Sans"/>
                <a:cs typeface="Canva Sans"/>
                <a:sym typeface="Canva Sans"/>
              </a:rPr>
              <a:t>number</a:t>
            </a:r>
          </a:p>
        </p:txBody>
      </p:sp>
      <p:sp>
        <p:nvSpPr>
          <p:cNvPr id="10" name="TextBox 10"/>
          <p:cNvSpPr txBox="1"/>
          <p:nvPr/>
        </p:nvSpPr>
        <p:spPr>
          <a:xfrm>
            <a:off x="7642638" y="4563110"/>
            <a:ext cx="1828681" cy="580390"/>
          </a:xfrm>
          <a:prstGeom prst="rect">
            <a:avLst/>
          </a:prstGeom>
        </p:spPr>
        <p:txBody>
          <a:bodyPr lIns="0" tIns="0" rIns="0" bIns="0" rtlCol="0" anchor="t">
            <a:spAutoFit/>
          </a:bodyPr>
          <a:lstStyle/>
          <a:p>
            <a:pPr algn="ctr">
              <a:lnSpc>
                <a:spcPts val="4759"/>
              </a:lnSpc>
            </a:pPr>
            <a:r>
              <a:rPr lang="en-US" sz="3399">
                <a:solidFill>
                  <a:srgbClr val="000000"/>
                </a:solidFill>
                <a:latin typeface="Canva Sans"/>
                <a:ea typeface="Canva Sans"/>
                <a:cs typeface="Canva Sans"/>
                <a:sym typeface="Canva Sans"/>
              </a:rPr>
              <a:t>Trip cost</a:t>
            </a:r>
          </a:p>
        </p:txBody>
      </p:sp>
      <p:sp>
        <p:nvSpPr>
          <p:cNvPr id="11" name="TextBox 11"/>
          <p:cNvSpPr txBox="1"/>
          <p:nvPr/>
        </p:nvSpPr>
        <p:spPr>
          <a:xfrm>
            <a:off x="12439527" y="4563110"/>
            <a:ext cx="4986933" cy="1180465"/>
          </a:xfrm>
          <a:prstGeom prst="rect">
            <a:avLst/>
          </a:prstGeom>
        </p:spPr>
        <p:txBody>
          <a:bodyPr lIns="0" tIns="0" rIns="0" bIns="0" rtlCol="0" anchor="t">
            <a:spAutoFit/>
          </a:bodyPr>
          <a:lstStyle/>
          <a:p>
            <a:pPr algn="ctr">
              <a:lnSpc>
                <a:spcPts val="4759"/>
              </a:lnSpc>
            </a:pPr>
            <a:r>
              <a:rPr lang="en-US" sz="3399">
                <a:solidFill>
                  <a:srgbClr val="000000"/>
                </a:solidFill>
                <a:latin typeface="Canva Sans"/>
                <a:ea typeface="Canva Sans"/>
                <a:cs typeface="Canva Sans"/>
                <a:sym typeface="Canva Sans"/>
              </a:rPr>
              <a:t>Time when ride request </a:t>
            </a:r>
          </a:p>
          <a:p>
            <a:pPr algn="ctr">
              <a:lnSpc>
                <a:spcPts val="4759"/>
              </a:lnSpc>
            </a:pPr>
            <a:r>
              <a:rPr lang="en-US" sz="3399">
                <a:solidFill>
                  <a:srgbClr val="000000"/>
                </a:solidFill>
                <a:latin typeface="Canva Sans"/>
                <a:ea typeface="Canva Sans"/>
                <a:cs typeface="Canva Sans"/>
                <a:sym typeface="Canva Sans"/>
              </a:rPr>
              <a:t>was made</a:t>
            </a:r>
          </a:p>
        </p:txBody>
      </p:sp>
      <p:sp>
        <p:nvSpPr>
          <p:cNvPr id="12" name="TextBox 12"/>
          <p:cNvSpPr txBox="1"/>
          <p:nvPr/>
        </p:nvSpPr>
        <p:spPr>
          <a:xfrm>
            <a:off x="1182648" y="7829550"/>
            <a:ext cx="3380899" cy="1180465"/>
          </a:xfrm>
          <a:prstGeom prst="rect">
            <a:avLst/>
          </a:prstGeom>
        </p:spPr>
        <p:txBody>
          <a:bodyPr lIns="0" tIns="0" rIns="0" bIns="0" rtlCol="0" anchor="t">
            <a:spAutoFit/>
          </a:bodyPr>
          <a:lstStyle/>
          <a:p>
            <a:pPr algn="ctr">
              <a:lnSpc>
                <a:spcPts val="4759"/>
              </a:lnSpc>
            </a:pPr>
            <a:r>
              <a:rPr lang="en-US" sz="3399">
                <a:solidFill>
                  <a:srgbClr val="000000"/>
                </a:solidFill>
                <a:latin typeface="Canva Sans"/>
                <a:ea typeface="Canva Sans"/>
                <a:cs typeface="Canva Sans"/>
                <a:sym typeface="Canva Sans"/>
              </a:rPr>
              <a:t>Coordinates for </a:t>
            </a:r>
          </a:p>
          <a:p>
            <a:pPr algn="ctr">
              <a:lnSpc>
                <a:spcPts val="4759"/>
              </a:lnSpc>
            </a:pPr>
            <a:r>
              <a:rPr lang="en-US" sz="3399">
                <a:solidFill>
                  <a:srgbClr val="000000"/>
                </a:solidFill>
                <a:latin typeface="Canva Sans"/>
                <a:ea typeface="Canva Sans"/>
                <a:cs typeface="Canva Sans"/>
                <a:sym typeface="Canva Sans"/>
              </a:rPr>
              <a:t>pickup point</a:t>
            </a:r>
          </a:p>
        </p:txBody>
      </p:sp>
      <p:sp>
        <p:nvSpPr>
          <p:cNvPr id="13" name="TextBox 13"/>
          <p:cNvSpPr txBox="1"/>
          <p:nvPr/>
        </p:nvSpPr>
        <p:spPr>
          <a:xfrm>
            <a:off x="12704997" y="7829550"/>
            <a:ext cx="4788694" cy="1180465"/>
          </a:xfrm>
          <a:prstGeom prst="rect">
            <a:avLst/>
          </a:prstGeom>
        </p:spPr>
        <p:txBody>
          <a:bodyPr lIns="0" tIns="0" rIns="0" bIns="0" rtlCol="0" anchor="t">
            <a:spAutoFit/>
          </a:bodyPr>
          <a:lstStyle/>
          <a:p>
            <a:pPr algn="ctr">
              <a:lnSpc>
                <a:spcPts val="4759"/>
              </a:lnSpc>
            </a:pPr>
            <a:r>
              <a:rPr lang="en-US" sz="3399">
                <a:solidFill>
                  <a:srgbClr val="000000"/>
                </a:solidFill>
                <a:latin typeface="Canva Sans"/>
                <a:ea typeface="Canva Sans"/>
                <a:cs typeface="Canva Sans"/>
                <a:sym typeface="Canva Sans"/>
              </a:rPr>
              <a:t>Number of passengers </a:t>
            </a:r>
          </a:p>
          <a:p>
            <a:pPr algn="ctr">
              <a:lnSpc>
                <a:spcPts val="4759"/>
              </a:lnSpc>
            </a:pPr>
            <a:r>
              <a:rPr lang="en-US" sz="3399">
                <a:solidFill>
                  <a:srgbClr val="000000"/>
                </a:solidFill>
                <a:latin typeface="Canva Sans"/>
                <a:ea typeface="Canva Sans"/>
                <a:cs typeface="Canva Sans"/>
                <a:sym typeface="Canva Sans"/>
              </a:rPr>
              <a:t>per trip</a:t>
            </a:r>
          </a:p>
        </p:txBody>
      </p:sp>
      <p:sp>
        <p:nvSpPr>
          <p:cNvPr id="14" name="TextBox 14"/>
          <p:cNvSpPr txBox="1"/>
          <p:nvPr/>
        </p:nvSpPr>
        <p:spPr>
          <a:xfrm>
            <a:off x="7285554" y="7829550"/>
            <a:ext cx="3380899" cy="1180465"/>
          </a:xfrm>
          <a:prstGeom prst="rect">
            <a:avLst/>
          </a:prstGeom>
        </p:spPr>
        <p:txBody>
          <a:bodyPr lIns="0" tIns="0" rIns="0" bIns="0" rtlCol="0" anchor="t">
            <a:spAutoFit/>
          </a:bodyPr>
          <a:lstStyle/>
          <a:p>
            <a:pPr algn="ctr">
              <a:lnSpc>
                <a:spcPts val="4759"/>
              </a:lnSpc>
            </a:pPr>
            <a:r>
              <a:rPr lang="en-US" sz="3399">
                <a:solidFill>
                  <a:srgbClr val="000000"/>
                </a:solidFill>
                <a:latin typeface="Canva Sans"/>
                <a:ea typeface="Canva Sans"/>
                <a:cs typeface="Canva Sans"/>
                <a:sym typeface="Canva Sans"/>
              </a:rPr>
              <a:t>Coordinates for </a:t>
            </a:r>
          </a:p>
          <a:p>
            <a:pPr algn="ctr">
              <a:lnSpc>
                <a:spcPts val="4759"/>
              </a:lnSpc>
            </a:pPr>
            <a:r>
              <a:rPr lang="en-US" sz="3399">
                <a:solidFill>
                  <a:srgbClr val="000000"/>
                </a:solidFill>
                <a:latin typeface="Canva Sans"/>
                <a:ea typeface="Canva Sans"/>
                <a:cs typeface="Canva Sans"/>
                <a:sym typeface="Canva Sans"/>
              </a:rPr>
              <a:t>drop off point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C4E1F9"/>
        </a:solidFill>
        <a:effectLst/>
      </p:bgPr>
    </p:bg>
    <p:spTree>
      <p:nvGrpSpPr>
        <p:cNvPr id="1" name=""/>
        <p:cNvGrpSpPr/>
        <p:nvPr/>
      </p:nvGrpSpPr>
      <p:grpSpPr>
        <a:xfrm>
          <a:off x="0" y="0"/>
          <a:ext cx="0" cy="0"/>
          <a:chOff x="0" y="0"/>
          <a:chExt cx="0" cy="0"/>
        </a:xfrm>
      </p:grpSpPr>
      <p:sp>
        <p:nvSpPr>
          <p:cNvPr id="2" name="TextBox 2"/>
          <p:cNvSpPr txBox="1"/>
          <p:nvPr/>
        </p:nvSpPr>
        <p:spPr>
          <a:xfrm>
            <a:off x="3209091" y="553673"/>
            <a:ext cx="11869817" cy="1566544"/>
          </a:xfrm>
          <a:prstGeom prst="rect">
            <a:avLst/>
          </a:prstGeom>
        </p:spPr>
        <p:txBody>
          <a:bodyPr lIns="0" tIns="0" rIns="0" bIns="0" rtlCol="0" anchor="t">
            <a:spAutoFit/>
          </a:bodyPr>
          <a:lstStyle/>
          <a:p>
            <a:pPr algn="ctr">
              <a:lnSpc>
                <a:spcPts val="12880"/>
              </a:lnSpc>
            </a:pPr>
            <a:r>
              <a:rPr lang="en-US" sz="9200" b="1">
                <a:solidFill>
                  <a:srgbClr val="000000"/>
                </a:solidFill>
                <a:latin typeface="Canva Sans Bold"/>
                <a:ea typeface="Canva Sans Bold"/>
                <a:cs typeface="Canva Sans Bold"/>
                <a:sym typeface="Canva Sans Bold"/>
              </a:rPr>
              <a:t>Columns description</a:t>
            </a:r>
          </a:p>
        </p:txBody>
      </p:sp>
      <p:sp>
        <p:nvSpPr>
          <p:cNvPr id="3" name="TextBox 3"/>
          <p:cNvSpPr txBox="1"/>
          <p:nvPr/>
        </p:nvSpPr>
        <p:spPr>
          <a:xfrm>
            <a:off x="8001001" y="3870007"/>
            <a:ext cx="1040920" cy="718145"/>
          </a:xfrm>
          <a:prstGeom prst="rect">
            <a:avLst/>
          </a:prstGeom>
        </p:spPr>
        <p:txBody>
          <a:bodyPr wrap="square" lIns="0" tIns="0" rIns="0" bIns="0" rtlCol="0" anchor="t">
            <a:spAutoFit/>
          </a:bodyPr>
          <a:lstStyle/>
          <a:p>
            <a:pPr marL="0" lvl="0" indent="0" algn="ctr">
              <a:lnSpc>
                <a:spcPts val="5600"/>
              </a:lnSpc>
              <a:spcBef>
                <a:spcPct val="0"/>
              </a:spcBef>
            </a:pPr>
            <a:r>
              <a:rPr lang="en-US" sz="4000" b="1" dirty="0">
                <a:solidFill>
                  <a:srgbClr val="000000"/>
                </a:solidFill>
                <a:latin typeface="Canva Sans Bold"/>
                <a:ea typeface="Canva Sans Bold"/>
                <a:cs typeface="Canva Sans Bold"/>
                <a:sym typeface="Canva Sans Bold"/>
              </a:rPr>
              <a:t>Day</a:t>
            </a:r>
          </a:p>
        </p:txBody>
      </p:sp>
      <p:sp>
        <p:nvSpPr>
          <p:cNvPr id="4" name="TextBox 4"/>
          <p:cNvSpPr txBox="1"/>
          <p:nvPr/>
        </p:nvSpPr>
        <p:spPr>
          <a:xfrm>
            <a:off x="0" y="6973030"/>
            <a:ext cx="5746195" cy="688974"/>
          </a:xfrm>
          <a:prstGeom prst="rect">
            <a:avLst/>
          </a:prstGeom>
        </p:spPr>
        <p:txBody>
          <a:bodyPr lIns="0" tIns="0" rIns="0" bIns="0" rtlCol="0" anchor="t">
            <a:spAutoFit/>
          </a:bodyPr>
          <a:lstStyle/>
          <a:p>
            <a:pPr marL="0" lvl="0" indent="0" algn="ctr">
              <a:lnSpc>
                <a:spcPts val="5600"/>
              </a:lnSpc>
              <a:spcBef>
                <a:spcPct val="0"/>
              </a:spcBef>
            </a:pPr>
            <a:r>
              <a:rPr lang="en-US" sz="4000" b="1">
                <a:solidFill>
                  <a:srgbClr val="000000"/>
                </a:solidFill>
                <a:latin typeface="Canva Sans Bold"/>
                <a:ea typeface="Canva Sans Bold"/>
                <a:cs typeface="Canva Sans Bold"/>
                <a:sym typeface="Canva Sans Bold"/>
              </a:rPr>
              <a:t>Week day</a:t>
            </a:r>
          </a:p>
        </p:txBody>
      </p:sp>
      <p:sp>
        <p:nvSpPr>
          <p:cNvPr id="5" name="TextBox 5"/>
          <p:cNvSpPr txBox="1"/>
          <p:nvPr/>
        </p:nvSpPr>
        <p:spPr>
          <a:xfrm>
            <a:off x="12205811" y="6973030"/>
            <a:ext cx="5746195" cy="688974"/>
          </a:xfrm>
          <a:prstGeom prst="rect">
            <a:avLst/>
          </a:prstGeom>
        </p:spPr>
        <p:txBody>
          <a:bodyPr lIns="0" tIns="0" rIns="0" bIns="0" rtlCol="0" anchor="t">
            <a:spAutoFit/>
          </a:bodyPr>
          <a:lstStyle/>
          <a:p>
            <a:pPr marL="0" lvl="0" indent="0" algn="ctr">
              <a:lnSpc>
                <a:spcPts val="5600"/>
              </a:lnSpc>
              <a:spcBef>
                <a:spcPct val="0"/>
              </a:spcBef>
            </a:pPr>
            <a:r>
              <a:rPr lang="en-US" sz="4000" b="1">
                <a:solidFill>
                  <a:srgbClr val="000000"/>
                </a:solidFill>
                <a:latin typeface="Canva Sans Bold"/>
                <a:ea typeface="Canva Sans Bold"/>
                <a:cs typeface="Canva Sans Bold"/>
                <a:sym typeface="Canva Sans Bold"/>
              </a:rPr>
              <a:t>Distance</a:t>
            </a:r>
          </a:p>
        </p:txBody>
      </p:sp>
      <p:sp>
        <p:nvSpPr>
          <p:cNvPr id="6" name="TextBox 6"/>
          <p:cNvSpPr txBox="1"/>
          <p:nvPr/>
        </p:nvSpPr>
        <p:spPr>
          <a:xfrm>
            <a:off x="2248555" y="3870007"/>
            <a:ext cx="1249085" cy="688974"/>
          </a:xfrm>
          <a:prstGeom prst="rect">
            <a:avLst/>
          </a:prstGeom>
        </p:spPr>
        <p:txBody>
          <a:bodyPr lIns="0" tIns="0" rIns="0" bIns="0" rtlCol="0" anchor="t">
            <a:spAutoFit/>
          </a:bodyPr>
          <a:lstStyle/>
          <a:p>
            <a:pPr algn="ctr">
              <a:lnSpc>
                <a:spcPts val="5600"/>
              </a:lnSpc>
            </a:pPr>
            <a:r>
              <a:rPr lang="en-US" sz="4000" b="1">
                <a:solidFill>
                  <a:srgbClr val="000000"/>
                </a:solidFill>
                <a:latin typeface="Canva Sans Bold"/>
                <a:ea typeface="Canva Sans Bold"/>
                <a:cs typeface="Canva Sans Bold"/>
                <a:sym typeface="Canva Sans Bold"/>
              </a:rPr>
              <a:t>Hour</a:t>
            </a:r>
          </a:p>
        </p:txBody>
      </p:sp>
      <p:sp>
        <p:nvSpPr>
          <p:cNvPr id="7" name="TextBox 7"/>
          <p:cNvSpPr txBox="1"/>
          <p:nvPr/>
        </p:nvSpPr>
        <p:spPr>
          <a:xfrm>
            <a:off x="12205811" y="3870007"/>
            <a:ext cx="5746195" cy="688974"/>
          </a:xfrm>
          <a:prstGeom prst="rect">
            <a:avLst/>
          </a:prstGeom>
        </p:spPr>
        <p:txBody>
          <a:bodyPr lIns="0" tIns="0" rIns="0" bIns="0" rtlCol="0" anchor="t">
            <a:spAutoFit/>
          </a:bodyPr>
          <a:lstStyle/>
          <a:p>
            <a:pPr marL="0" lvl="0" indent="0" algn="ctr">
              <a:lnSpc>
                <a:spcPts val="5600"/>
              </a:lnSpc>
              <a:spcBef>
                <a:spcPct val="0"/>
              </a:spcBef>
            </a:pPr>
            <a:r>
              <a:rPr lang="en-US" sz="4000" b="1">
                <a:solidFill>
                  <a:srgbClr val="000000"/>
                </a:solidFill>
                <a:latin typeface="Canva Sans Bold"/>
                <a:ea typeface="Canva Sans Bold"/>
                <a:cs typeface="Canva Sans Bold"/>
                <a:sym typeface="Canva Sans Bold"/>
              </a:rPr>
              <a:t>Month</a:t>
            </a:r>
          </a:p>
        </p:txBody>
      </p:sp>
      <p:sp>
        <p:nvSpPr>
          <p:cNvPr id="8" name="TextBox 8"/>
          <p:cNvSpPr txBox="1"/>
          <p:nvPr/>
        </p:nvSpPr>
        <p:spPr>
          <a:xfrm>
            <a:off x="5683882" y="6973030"/>
            <a:ext cx="5746195" cy="688974"/>
          </a:xfrm>
          <a:prstGeom prst="rect">
            <a:avLst/>
          </a:prstGeom>
        </p:spPr>
        <p:txBody>
          <a:bodyPr lIns="0" tIns="0" rIns="0" bIns="0" rtlCol="0" anchor="t">
            <a:spAutoFit/>
          </a:bodyPr>
          <a:lstStyle/>
          <a:p>
            <a:pPr marL="0" lvl="0" indent="0" algn="ctr">
              <a:lnSpc>
                <a:spcPts val="5600"/>
              </a:lnSpc>
              <a:spcBef>
                <a:spcPct val="0"/>
              </a:spcBef>
            </a:pPr>
            <a:r>
              <a:rPr lang="en-US" sz="4000" b="1">
                <a:solidFill>
                  <a:srgbClr val="000000"/>
                </a:solidFill>
                <a:latin typeface="Canva Sans Bold"/>
                <a:ea typeface="Canva Sans Bold"/>
                <a:cs typeface="Canva Sans Bold"/>
                <a:sym typeface="Canva Sans Bold"/>
              </a:rPr>
              <a:t>Year</a:t>
            </a:r>
          </a:p>
        </p:txBody>
      </p:sp>
      <p:sp>
        <p:nvSpPr>
          <p:cNvPr id="9" name="TextBox 9"/>
          <p:cNvSpPr txBox="1"/>
          <p:nvPr/>
        </p:nvSpPr>
        <p:spPr>
          <a:xfrm>
            <a:off x="872014" y="5076825"/>
            <a:ext cx="4002167" cy="580390"/>
          </a:xfrm>
          <a:prstGeom prst="rect">
            <a:avLst/>
          </a:prstGeom>
        </p:spPr>
        <p:txBody>
          <a:bodyPr lIns="0" tIns="0" rIns="0" bIns="0" rtlCol="0" anchor="t">
            <a:spAutoFit/>
          </a:bodyPr>
          <a:lstStyle/>
          <a:p>
            <a:pPr algn="ctr">
              <a:lnSpc>
                <a:spcPts val="4759"/>
              </a:lnSpc>
            </a:pPr>
            <a:r>
              <a:rPr lang="en-US" sz="3399">
                <a:solidFill>
                  <a:srgbClr val="000000"/>
                </a:solidFill>
                <a:latin typeface="Canva Sans"/>
                <a:ea typeface="Canva Sans"/>
                <a:cs typeface="Canva Sans"/>
                <a:sym typeface="Canva Sans"/>
              </a:rPr>
              <a:t>The time of the trip</a:t>
            </a:r>
          </a:p>
        </p:txBody>
      </p:sp>
      <p:sp>
        <p:nvSpPr>
          <p:cNvPr id="10" name="TextBox 10"/>
          <p:cNvSpPr txBox="1"/>
          <p:nvPr/>
        </p:nvSpPr>
        <p:spPr>
          <a:xfrm>
            <a:off x="6643942" y="8337644"/>
            <a:ext cx="3978712" cy="580390"/>
          </a:xfrm>
          <a:prstGeom prst="rect">
            <a:avLst/>
          </a:prstGeom>
        </p:spPr>
        <p:txBody>
          <a:bodyPr lIns="0" tIns="0" rIns="0" bIns="0" rtlCol="0" anchor="t">
            <a:spAutoFit/>
          </a:bodyPr>
          <a:lstStyle/>
          <a:p>
            <a:pPr algn="ctr">
              <a:lnSpc>
                <a:spcPts val="4759"/>
              </a:lnSpc>
            </a:pPr>
            <a:r>
              <a:rPr lang="en-US" sz="3399">
                <a:solidFill>
                  <a:srgbClr val="000000"/>
                </a:solidFill>
                <a:latin typeface="Canva Sans"/>
                <a:ea typeface="Canva Sans"/>
                <a:cs typeface="Canva Sans"/>
                <a:sym typeface="Canva Sans"/>
              </a:rPr>
              <a:t>The year of the trip</a:t>
            </a:r>
          </a:p>
        </p:txBody>
      </p:sp>
      <p:sp>
        <p:nvSpPr>
          <p:cNvPr id="11" name="TextBox 11"/>
          <p:cNvSpPr txBox="1"/>
          <p:nvPr/>
        </p:nvSpPr>
        <p:spPr>
          <a:xfrm>
            <a:off x="12438817" y="8337644"/>
            <a:ext cx="5280184" cy="580390"/>
          </a:xfrm>
          <a:prstGeom prst="rect">
            <a:avLst/>
          </a:prstGeom>
        </p:spPr>
        <p:txBody>
          <a:bodyPr lIns="0" tIns="0" rIns="0" bIns="0" rtlCol="0" anchor="t">
            <a:spAutoFit/>
          </a:bodyPr>
          <a:lstStyle/>
          <a:p>
            <a:pPr algn="ctr">
              <a:lnSpc>
                <a:spcPts val="4759"/>
              </a:lnSpc>
            </a:pPr>
            <a:r>
              <a:rPr lang="en-US" sz="3399">
                <a:solidFill>
                  <a:srgbClr val="000000"/>
                </a:solidFill>
                <a:latin typeface="Canva Sans"/>
                <a:ea typeface="Canva Sans"/>
                <a:cs typeface="Canva Sans"/>
                <a:sym typeface="Canva Sans"/>
              </a:rPr>
              <a:t>Distance of the trip in KM</a:t>
            </a:r>
          </a:p>
        </p:txBody>
      </p:sp>
      <p:sp>
        <p:nvSpPr>
          <p:cNvPr id="12" name="TextBox 12"/>
          <p:cNvSpPr txBox="1"/>
          <p:nvPr/>
        </p:nvSpPr>
        <p:spPr>
          <a:xfrm>
            <a:off x="6422129" y="5120005"/>
            <a:ext cx="4561046" cy="1180465"/>
          </a:xfrm>
          <a:prstGeom prst="rect">
            <a:avLst/>
          </a:prstGeom>
        </p:spPr>
        <p:txBody>
          <a:bodyPr lIns="0" tIns="0" rIns="0" bIns="0" rtlCol="0" anchor="t">
            <a:spAutoFit/>
          </a:bodyPr>
          <a:lstStyle/>
          <a:p>
            <a:pPr algn="ctr">
              <a:lnSpc>
                <a:spcPts val="4759"/>
              </a:lnSpc>
            </a:pPr>
            <a:r>
              <a:rPr lang="en-US" sz="3399">
                <a:solidFill>
                  <a:srgbClr val="000000"/>
                </a:solidFill>
                <a:latin typeface="Canva Sans"/>
                <a:ea typeface="Canva Sans"/>
                <a:cs typeface="Canva Sans"/>
                <a:sym typeface="Canva Sans"/>
              </a:rPr>
              <a:t>The day of the month </a:t>
            </a:r>
          </a:p>
          <a:p>
            <a:pPr algn="ctr">
              <a:lnSpc>
                <a:spcPts val="4759"/>
              </a:lnSpc>
            </a:pPr>
            <a:r>
              <a:rPr lang="en-US" sz="3399">
                <a:solidFill>
                  <a:srgbClr val="000000"/>
                </a:solidFill>
                <a:latin typeface="Canva Sans"/>
                <a:ea typeface="Canva Sans"/>
                <a:cs typeface="Canva Sans"/>
                <a:sym typeface="Canva Sans"/>
              </a:rPr>
              <a:t>for the trip</a:t>
            </a:r>
          </a:p>
        </p:txBody>
      </p:sp>
      <p:sp>
        <p:nvSpPr>
          <p:cNvPr id="13" name="TextBox 13"/>
          <p:cNvSpPr txBox="1"/>
          <p:nvPr/>
        </p:nvSpPr>
        <p:spPr>
          <a:xfrm>
            <a:off x="12858274" y="5120005"/>
            <a:ext cx="4441269" cy="580390"/>
          </a:xfrm>
          <a:prstGeom prst="rect">
            <a:avLst/>
          </a:prstGeom>
        </p:spPr>
        <p:txBody>
          <a:bodyPr lIns="0" tIns="0" rIns="0" bIns="0" rtlCol="0" anchor="t">
            <a:spAutoFit/>
          </a:bodyPr>
          <a:lstStyle/>
          <a:p>
            <a:pPr algn="ctr">
              <a:lnSpc>
                <a:spcPts val="4759"/>
              </a:lnSpc>
            </a:pPr>
            <a:r>
              <a:rPr lang="en-US" sz="3399">
                <a:solidFill>
                  <a:srgbClr val="000000"/>
                </a:solidFill>
                <a:latin typeface="Canva Sans"/>
                <a:ea typeface="Canva Sans"/>
                <a:cs typeface="Canva Sans"/>
                <a:sym typeface="Canva Sans"/>
              </a:rPr>
              <a:t>The month of the trip</a:t>
            </a:r>
          </a:p>
        </p:txBody>
      </p:sp>
      <p:sp>
        <p:nvSpPr>
          <p:cNvPr id="14" name="TextBox 14"/>
          <p:cNvSpPr txBox="1"/>
          <p:nvPr/>
        </p:nvSpPr>
        <p:spPr>
          <a:xfrm>
            <a:off x="1423392" y="8337644"/>
            <a:ext cx="2899410" cy="1180465"/>
          </a:xfrm>
          <a:prstGeom prst="rect">
            <a:avLst/>
          </a:prstGeom>
        </p:spPr>
        <p:txBody>
          <a:bodyPr lIns="0" tIns="0" rIns="0" bIns="0" rtlCol="0" anchor="t">
            <a:spAutoFit/>
          </a:bodyPr>
          <a:lstStyle/>
          <a:p>
            <a:pPr algn="ctr">
              <a:lnSpc>
                <a:spcPts val="4759"/>
              </a:lnSpc>
            </a:pPr>
            <a:r>
              <a:rPr lang="en-US" sz="3399">
                <a:solidFill>
                  <a:srgbClr val="000000"/>
                </a:solidFill>
                <a:latin typeface="Canva Sans"/>
                <a:ea typeface="Canva Sans"/>
                <a:cs typeface="Canva Sans"/>
                <a:sym typeface="Canva Sans"/>
              </a:rPr>
              <a:t>The week day </a:t>
            </a:r>
          </a:p>
          <a:p>
            <a:pPr algn="ctr">
              <a:lnSpc>
                <a:spcPts val="4759"/>
              </a:lnSpc>
            </a:pPr>
            <a:r>
              <a:rPr lang="en-US" sz="3399">
                <a:solidFill>
                  <a:srgbClr val="000000"/>
                </a:solidFill>
                <a:latin typeface="Canva Sans"/>
                <a:ea typeface="Canva Sans"/>
                <a:cs typeface="Canva Sans"/>
                <a:sym typeface="Canva Sans"/>
              </a:rPr>
              <a:t>of the trip</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C4E1F9"/>
        </a:solidFill>
        <a:effectLst/>
      </p:bgPr>
    </p:bg>
    <p:spTree>
      <p:nvGrpSpPr>
        <p:cNvPr id="1" name=""/>
        <p:cNvGrpSpPr/>
        <p:nvPr/>
      </p:nvGrpSpPr>
      <p:grpSpPr>
        <a:xfrm>
          <a:off x="0" y="0"/>
          <a:ext cx="0" cy="0"/>
          <a:chOff x="0" y="0"/>
          <a:chExt cx="0" cy="0"/>
        </a:xfrm>
      </p:grpSpPr>
      <p:sp>
        <p:nvSpPr>
          <p:cNvPr id="2" name="TextBox 2"/>
          <p:cNvSpPr txBox="1"/>
          <p:nvPr/>
        </p:nvSpPr>
        <p:spPr>
          <a:xfrm>
            <a:off x="3209091" y="553673"/>
            <a:ext cx="11869817" cy="1566544"/>
          </a:xfrm>
          <a:prstGeom prst="rect">
            <a:avLst/>
          </a:prstGeom>
        </p:spPr>
        <p:txBody>
          <a:bodyPr lIns="0" tIns="0" rIns="0" bIns="0" rtlCol="0" anchor="t">
            <a:spAutoFit/>
          </a:bodyPr>
          <a:lstStyle/>
          <a:p>
            <a:pPr algn="ctr">
              <a:lnSpc>
                <a:spcPts val="12880"/>
              </a:lnSpc>
            </a:pPr>
            <a:r>
              <a:rPr lang="en-US" sz="9200" b="1">
                <a:solidFill>
                  <a:srgbClr val="000000"/>
                </a:solidFill>
                <a:latin typeface="Canva Sans Bold"/>
                <a:ea typeface="Canva Sans Bold"/>
                <a:cs typeface="Canva Sans Bold"/>
                <a:sym typeface="Canva Sans Bold"/>
              </a:rPr>
              <a:t>Columns description</a:t>
            </a:r>
          </a:p>
        </p:txBody>
      </p:sp>
      <p:sp>
        <p:nvSpPr>
          <p:cNvPr id="3" name="TextBox 3"/>
          <p:cNvSpPr txBox="1"/>
          <p:nvPr/>
        </p:nvSpPr>
        <p:spPr>
          <a:xfrm>
            <a:off x="7010400" y="2848603"/>
            <a:ext cx="2133600" cy="718145"/>
          </a:xfrm>
          <a:prstGeom prst="rect">
            <a:avLst/>
          </a:prstGeom>
        </p:spPr>
        <p:txBody>
          <a:bodyPr wrap="square" lIns="0" tIns="0" rIns="0" bIns="0" rtlCol="0" anchor="t">
            <a:spAutoFit/>
          </a:bodyPr>
          <a:lstStyle/>
          <a:p>
            <a:pPr marL="0" lvl="0" indent="0" algn="ctr">
              <a:lnSpc>
                <a:spcPts val="5600"/>
              </a:lnSpc>
              <a:spcBef>
                <a:spcPct val="0"/>
              </a:spcBef>
            </a:pPr>
            <a:r>
              <a:rPr lang="en-US" sz="4000" b="1" dirty="0" err="1">
                <a:solidFill>
                  <a:srgbClr val="000000"/>
                </a:solidFill>
                <a:latin typeface="Canva Sans Bold"/>
                <a:ea typeface="Canva Sans Bold"/>
                <a:cs typeface="Canva Sans Bold"/>
                <a:sym typeface="Canva Sans Bold"/>
              </a:rPr>
              <a:t>ewr_dist</a:t>
            </a:r>
            <a:endParaRPr lang="en-US" sz="4000" b="1" dirty="0">
              <a:solidFill>
                <a:srgbClr val="000000"/>
              </a:solidFill>
              <a:latin typeface="Canva Sans Bold"/>
              <a:ea typeface="Canva Sans Bold"/>
              <a:cs typeface="Canva Sans Bold"/>
              <a:sym typeface="Canva Sans Bold"/>
            </a:endParaRPr>
          </a:p>
        </p:txBody>
      </p:sp>
      <p:sp>
        <p:nvSpPr>
          <p:cNvPr id="4" name="TextBox 4"/>
          <p:cNvSpPr txBox="1"/>
          <p:nvPr/>
        </p:nvSpPr>
        <p:spPr>
          <a:xfrm>
            <a:off x="1730097" y="2848603"/>
            <a:ext cx="5746195" cy="688974"/>
          </a:xfrm>
          <a:prstGeom prst="rect">
            <a:avLst/>
          </a:prstGeom>
        </p:spPr>
        <p:txBody>
          <a:bodyPr lIns="0" tIns="0" rIns="0" bIns="0" rtlCol="0" anchor="t">
            <a:spAutoFit/>
          </a:bodyPr>
          <a:lstStyle/>
          <a:p>
            <a:pPr marL="0" lvl="0" indent="0" algn="ctr">
              <a:lnSpc>
                <a:spcPts val="5600"/>
              </a:lnSpc>
              <a:spcBef>
                <a:spcPct val="0"/>
              </a:spcBef>
            </a:pPr>
            <a:r>
              <a:rPr lang="en-US" sz="4000" b="1" dirty="0" err="1">
                <a:solidFill>
                  <a:srgbClr val="000000"/>
                </a:solidFill>
                <a:latin typeface="Canva Sans Bold"/>
                <a:ea typeface="Canva Sans Bold"/>
                <a:cs typeface="Canva Sans Bold"/>
                <a:sym typeface="Canva Sans Bold"/>
              </a:rPr>
              <a:t>sol_dist</a:t>
            </a:r>
            <a:endParaRPr lang="en-US" sz="4000" b="1" dirty="0">
              <a:solidFill>
                <a:srgbClr val="000000"/>
              </a:solidFill>
              <a:latin typeface="Canva Sans Bold"/>
              <a:ea typeface="Canva Sans Bold"/>
              <a:cs typeface="Canva Sans Bold"/>
              <a:sym typeface="Canva Sans Bold"/>
            </a:endParaRPr>
          </a:p>
        </p:txBody>
      </p:sp>
      <p:sp>
        <p:nvSpPr>
          <p:cNvPr id="5" name="TextBox 5"/>
          <p:cNvSpPr txBox="1"/>
          <p:nvPr/>
        </p:nvSpPr>
        <p:spPr>
          <a:xfrm>
            <a:off x="6270903" y="6389371"/>
            <a:ext cx="5746195" cy="688974"/>
          </a:xfrm>
          <a:prstGeom prst="rect">
            <a:avLst/>
          </a:prstGeom>
        </p:spPr>
        <p:txBody>
          <a:bodyPr lIns="0" tIns="0" rIns="0" bIns="0" rtlCol="0" anchor="t">
            <a:spAutoFit/>
          </a:bodyPr>
          <a:lstStyle/>
          <a:p>
            <a:pPr marL="0" lvl="0" indent="0" algn="ctr">
              <a:lnSpc>
                <a:spcPts val="5600"/>
              </a:lnSpc>
              <a:spcBef>
                <a:spcPct val="0"/>
              </a:spcBef>
            </a:pPr>
            <a:r>
              <a:rPr lang="en-US" sz="4000" b="1">
                <a:solidFill>
                  <a:srgbClr val="000000"/>
                </a:solidFill>
                <a:latin typeface="Canva Sans Bold"/>
                <a:ea typeface="Canva Sans Bold"/>
                <a:cs typeface="Canva Sans Bold"/>
                <a:sym typeface="Canva Sans Bold"/>
              </a:rPr>
              <a:t>Bearing</a:t>
            </a:r>
          </a:p>
        </p:txBody>
      </p:sp>
      <p:sp>
        <p:nvSpPr>
          <p:cNvPr id="6" name="TextBox 6"/>
          <p:cNvSpPr txBox="1"/>
          <p:nvPr/>
        </p:nvSpPr>
        <p:spPr>
          <a:xfrm>
            <a:off x="762000" y="2848603"/>
            <a:ext cx="1864340" cy="718145"/>
          </a:xfrm>
          <a:prstGeom prst="rect">
            <a:avLst/>
          </a:prstGeom>
        </p:spPr>
        <p:txBody>
          <a:bodyPr wrap="square" lIns="0" tIns="0" rIns="0" bIns="0" rtlCol="0" anchor="t">
            <a:spAutoFit/>
          </a:bodyPr>
          <a:lstStyle/>
          <a:p>
            <a:pPr algn="ctr">
              <a:lnSpc>
                <a:spcPts val="5600"/>
              </a:lnSpc>
            </a:pPr>
            <a:r>
              <a:rPr lang="en-US" sz="4000" b="1" dirty="0" err="1">
                <a:solidFill>
                  <a:srgbClr val="000000"/>
                </a:solidFill>
                <a:latin typeface="Canva Sans Bold"/>
                <a:ea typeface="Canva Sans Bold"/>
                <a:cs typeface="Canva Sans Bold"/>
                <a:sym typeface="Canva Sans Bold"/>
              </a:rPr>
              <a:t>jfk_dist</a:t>
            </a:r>
            <a:endParaRPr lang="en-US" sz="4000" b="1" dirty="0">
              <a:solidFill>
                <a:srgbClr val="000000"/>
              </a:solidFill>
              <a:latin typeface="Canva Sans Bold"/>
              <a:ea typeface="Canva Sans Bold"/>
              <a:cs typeface="Canva Sans Bold"/>
              <a:sym typeface="Canva Sans Bold"/>
            </a:endParaRPr>
          </a:p>
        </p:txBody>
      </p:sp>
      <p:sp>
        <p:nvSpPr>
          <p:cNvPr id="7" name="TextBox 7"/>
          <p:cNvSpPr txBox="1"/>
          <p:nvPr/>
        </p:nvSpPr>
        <p:spPr>
          <a:xfrm>
            <a:off x="12541805" y="2848603"/>
            <a:ext cx="5746195" cy="688974"/>
          </a:xfrm>
          <a:prstGeom prst="rect">
            <a:avLst/>
          </a:prstGeom>
        </p:spPr>
        <p:txBody>
          <a:bodyPr lIns="0" tIns="0" rIns="0" bIns="0" rtlCol="0" anchor="t">
            <a:spAutoFit/>
          </a:bodyPr>
          <a:lstStyle/>
          <a:p>
            <a:pPr marL="0" lvl="0" indent="0" algn="ctr">
              <a:lnSpc>
                <a:spcPts val="5600"/>
              </a:lnSpc>
              <a:spcBef>
                <a:spcPct val="0"/>
              </a:spcBef>
            </a:pPr>
            <a:r>
              <a:rPr lang="en-US" sz="4000" b="1">
                <a:solidFill>
                  <a:srgbClr val="000000"/>
                </a:solidFill>
                <a:latin typeface="Canva Sans Bold"/>
                <a:ea typeface="Canva Sans Bold"/>
                <a:cs typeface="Canva Sans Bold"/>
                <a:sym typeface="Canva Sans Bold"/>
              </a:rPr>
              <a:t>lga_dist</a:t>
            </a:r>
          </a:p>
        </p:txBody>
      </p:sp>
      <p:sp>
        <p:nvSpPr>
          <p:cNvPr id="8" name="TextBox 8"/>
          <p:cNvSpPr txBox="1"/>
          <p:nvPr/>
        </p:nvSpPr>
        <p:spPr>
          <a:xfrm>
            <a:off x="8839200" y="2848603"/>
            <a:ext cx="5746195" cy="688974"/>
          </a:xfrm>
          <a:prstGeom prst="rect">
            <a:avLst/>
          </a:prstGeom>
        </p:spPr>
        <p:txBody>
          <a:bodyPr lIns="0" tIns="0" rIns="0" bIns="0" rtlCol="0" anchor="t">
            <a:spAutoFit/>
          </a:bodyPr>
          <a:lstStyle/>
          <a:p>
            <a:pPr marL="0" lvl="0" indent="0" algn="ctr">
              <a:lnSpc>
                <a:spcPts val="5600"/>
              </a:lnSpc>
              <a:spcBef>
                <a:spcPct val="0"/>
              </a:spcBef>
            </a:pPr>
            <a:r>
              <a:rPr lang="en-US" sz="4000" b="1">
                <a:solidFill>
                  <a:srgbClr val="000000"/>
                </a:solidFill>
                <a:latin typeface="Canva Sans Bold"/>
                <a:ea typeface="Canva Sans Bold"/>
                <a:cs typeface="Canva Sans Bold"/>
                <a:sym typeface="Canva Sans Bold"/>
              </a:rPr>
              <a:t>nyc_dist</a:t>
            </a:r>
          </a:p>
        </p:txBody>
      </p:sp>
      <p:sp>
        <p:nvSpPr>
          <p:cNvPr id="9" name="TextBox 9"/>
          <p:cNvSpPr txBox="1"/>
          <p:nvPr/>
        </p:nvSpPr>
        <p:spPr>
          <a:xfrm>
            <a:off x="6123623" y="7510793"/>
            <a:ext cx="6418183" cy="1180465"/>
          </a:xfrm>
          <a:prstGeom prst="rect">
            <a:avLst/>
          </a:prstGeom>
        </p:spPr>
        <p:txBody>
          <a:bodyPr lIns="0" tIns="0" rIns="0" bIns="0" rtlCol="0" anchor="t">
            <a:spAutoFit/>
          </a:bodyPr>
          <a:lstStyle/>
          <a:p>
            <a:pPr algn="ctr">
              <a:lnSpc>
                <a:spcPts val="4759"/>
              </a:lnSpc>
            </a:pPr>
            <a:r>
              <a:rPr lang="en-US" sz="3399">
                <a:solidFill>
                  <a:srgbClr val="000000"/>
                </a:solidFill>
                <a:latin typeface="Canva Sans"/>
                <a:ea typeface="Canva Sans"/>
                <a:cs typeface="Canva Sans"/>
                <a:sym typeface="Canva Sans"/>
              </a:rPr>
              <a:t>The direction of the trip from start two finish in angel</a:t>
            </a:r>
          </a:p>
        </p:txBody>
      </p:sp>
      <p:sp>
        <p:nvSpPr>
          <p:cNvPr id="10" name="TextBox 10"/>
          <p:cNvSpPr txBox="1"/>
          <p:nvPr/>
        </p:nvSpPr>
        <p:spPr>
          <a:xfrm>
            <a:off x="1698010" y="4265954"/>
            <a:ext cx="14891981" cy="580390"/>
          </a:xfrm>
          <a:prstGeom prst="rect">
            <a:avLst/>
          </a:prstGeom>
        </p:spPr>
        <p:txBody>
          <a:bodyPr lIns="0" tIns="0" rIns="0" bIns="0" rtlCol="0" anchor="t">
            <a:spAutoFit/>
          </a:bodyPr>
          <a:lstStyle/>
          <a:p>
            <a:pPr algn="ctr">
              <a:lnSpc>
                <a:spcPts val="4759"/>
              </a:lnSpc>
            </a:pPr>
            <a:r>
              <a:rPr lang="en-US" sz="3399" dirty="0">
                <a:solidFill>
                  <a:srgbClr val="000000"/>
                </a:solidFill>
                <a:latin typeface="Canva Sans"/>
                <a:ea typeface="Canva Sans"/>
                <a:cs typeface="Canva Sans"/>
                <a:sym typeface="Canva Sans"/>
              </a:rPr>
              <a:t>The distance between famous air ports and the starting point of the trip</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C4E1F9"/>
        </a:solidFill>
        <a:effectLst/>
      </p:bgPr>
    </p:bg>
    <p:spTree>
      <p:nvGrpSpPr>
        <p:cNvPr id="1" name=""/>
        <p:cNvGrpSpPr/>
        <p:nvPr/>
      </p:nvGrpSpPr>
      <p:grpSpPr>
        <a:xfrm>
          <a:off x="0" y="0"/>
          <a:ext cx="0" cy="0"/>
          <a:chOff x="0" y="0"/>
          <a:chExt cx="0" cy="0"/>
        </a:xfrm>
      </p:grpSpPr>
      <p:sp>
        <p:nvSpPr>
          <p:cNvPr id="2" name="TextBox 2"/>
          <p:cNvSpPr txBox="1"/>
          <p:nvPr/>
        </p:nvSpPr>
        <p:spPr>
          <a:xfrm>
            <a:off x="3391971" y="553673"/>
            <a:ext cx="11504057" cy="1566544"/>
          </a:xfrm>
          <a:prstGeom prst="rect">
            <a:avLst/>
          </a:prstGeom>
        </p:spPr>
        <p:txBody>
          <a:bodyPr lIns="0" tIns="0" rIns="0" bIns="0" rtlCol="0" anchor="t">
            <a:spAutoFit/>
          </a:bodyPr>
          <a:lstStyle/>
          <a:p>
            <a:pPr algn="ctr">
              <a:lnSpc>
                <a:spcPts val="12880"/>
              </a:lnSpc>
            </a:pPr>
            <a:r>
              <a:rPr lang="en-US" sz="9200" b="1">
                <a:solidFill>
                  <a:srgbClr val="000000"/>
                </a:solidFill>
                <a:latin typeface="Canva Sans Bold"/>
                <a:ea typeface="Canva Sans Bold"/>
                <a:cs typeface="Canva Sans Bold"/>
                <a:sym typeface="Canva Sans Bold"/>
              </a:rPr>
              <a:t>Preprocessing steps</a:t>
            </a:r>
          </a:p>
        </p:txBody>
      </p:sp>
      <p:sp>
        <p:nvSpPr>
          <p:cNvPr id="3" name="TextBox 3"/>
          <p:cNvSpPr txBox="1"/>
          <p:nvPr/>
        </p:nvSpPr>
        <p:spPr>
          <a:xfrm>
            <a:off x="685801" y="3608374"/>
            <a:ext cx="7947498" cy="936154"/>
          </a:xfrm>
          <a:prstGeom prst="rect">
            <a:avLst/>
          </a:prstGeom>
        </p:spPr>
        <p:txBody>
          <a:bodyPr wrap="square" lIns="0" tIns="0" rIns="0" bIns="0" rtlCol="0" anchor="t">
            <a:spAutoFit/>
          </a:bodyPr>
          <a:lstStyle/>
          <a:p>
            <a:pPr algn="ctr">
              <a:lnSpc>
                <a:spcPts val="7279"/>
              </a:lnSpc>
            </a:pPr>
            <a:r>
              <a:rPr lang="en-US" sz="5199" b="1" dirty="0">
                <a:solidFill>
                  <a:srgbClr val="000000"/>
                </a:solidFill>
                <a:latin typeface="Canva Sans Bold"/>
                <a:ea typeface="Canva Sans Bold"/>
                <a:cs typeface="Canva Sans Bold"/>
                <a:sym typeface="Canva Sans Bold"/>
              </a:rPr>
              <a:t>Checking for Null values</a:t>
            </a:r>
          </a:p>
        </p:txBody>
      </p:sp>
      <p:sp>
        <p:nvSpPr>
          <p:cNvPr id="4" name="TextBox 4"/>
          <p:cNvSpPr txBox="1"/>
          <p:nvPr/>
        </p:nvSpPr>
        <p:spPr>
          <a:xfrm>
            <a:off x="9850582" y="3680528"/>
            <a:ext cx="6690605" cy="936154"/>
          </a:xfrm>
          <a:prstGeom prst="rect">
            <a:avLst/>
          </a:prstGeom>
        </p:spPr>
        <p:txBody>
          <a:bodyPr wrap="square" lIns="0" tIns="0" rIns="0" bIns="0" rtlCol="0" anchor="t">
            <a:spAutoFit/>
          </a:bodyPr>
          <a:lstStyle/>
          <a:p>
            <a:pPr algn="ctr">
              <a:lnSpc>
                <a:spcPts val="7279"/>
              </a:lnSpc>
            </a:pPr>
            <a:r>
              <a:rPr lang="en-US" sz="5199" b="1" dirty="0">
                <a:solidFill>
                  <a:srgbClr val="000000"/>
                </a:solidFill>
                <a:latin typeface="Canva Sans Bold"/>
                <a:ea typeface="Canva Sans Bold"/>
                <a:cs typeface="Canva Sans Bold"/>
                <a:sym typeface="Canva Sans Bold"/>
              </a:rPr>
              <a:t>Checking data types</a:t>
            </a:r>
          </a:p>
        </p:txBody>
      </p:sp>
      <p:sp>
        <p:nvSpPr>
          <p:cNvPr id="5" name="TextBox 5"/>
          <p:cNvSpPr txBox="1"/>
          <p:nvPr/>
        </p:nvSpPr>
        <p:spPr>
          <a:xfrm>
            <a:off x="9829800" y="5585446"/>
            <a:ext cx="7969979" cy="936154"/>
          </a:xfrm>
          <a:prstGeom prst="rect">
            <a:avLst/>
          </a:prstGeom>
        </p:spPr>
        <p:txBody>
          <a:bodyPr wrap="square" lIns="0" tIns="0" rIns="0" bIns="0" rtlCol="0" anchor="t">
            <a:spAutoFit/>
          </a:bodyPr>
          <a:lstStyle/>
          <a:p>
            <a:pPr algn="ctr">
              <a:lnSpc>
                <a:spcPts val="7279"/>
              </a:lnSpc>
            </a:pPr>
            <a:r>
              <a:rPr lang="en-US" sz="5199" b="1" dirty="0">
                <a:solidFill>
                  <a:srgbClr val="000000"/>
                </a:solidFill>
                <a:latin typeface="Canva Sans Bold"/>
                <a:ea typeface="Canva Sans Bold"/>
                <a:cs typeface="Canva Sans Bold"/>
                <a:sym typeface="Canva Sans Bold"/>
              </a:rPr>
              <a:t>Dropping missing values</a:t>
            </a:r>
          </a:p>
        </p:txBody>
      </p:sp>
      <p:sp>
        <p:nvSpPr>
          <p:cNvPr id="6" name="TextBox 6"/>
          <p:cNvSpPr txBox="1"/>
          <p:nvPr/>
        </p:nvSpPr>
        <p:spPr>
          <a:xfrm>
            <a:off x="685801" y="5585446"/>
            <a:ext cx="7758902" cy="936154"/>
          </a:xfrm>
          <a:prstGeom prst="rect">
            <a:avLst/>
          </a:prstGeom>
        </p:spPr>
        <p:txBody>
          <a:bodyPr wrap="square" lIns="0" tIns="0" rIns="0" bIns="0" rtlCol="0" anchor="t">
            <a:spAutoFit/>
          </a:bodyPr>
          <a:lstStyle/>
          <a:p>
            <a:pPr algn="ctr">
              <a:lnSpc>
                <a:spcPts val="7279"/>
              </a:lnSpc>
            </a:pPr>
            <a:r>
              <a:rPr lang="en-US" sz="5199" b="1" dirty="0">
                <a:solidFill>
                  <a:srgbClr val="000000"/>
                </a:solidFill>
                <a:latin typeface="Canva Sans Bold"/>
                <a:ea typeface="Canva Sans Bold"/>
                <a:cs typeface="Canva Sans Bold"/>
                <a:sym typeface="Canva Sans Bold"/>
              </a:rPr>
              <a:t>Checking for duplicates</a:t>
            </a:r>
          </a:p>
        </p:txBody>
      </p:sp>
      <p:sp>
        <p:nvSpPr>
          <p:cNvPr id="7" name="TextBox 7"/>
          <p:cNvSpPr txBox="1"/>
          <p:nvPr/>
        </p:nvSpPr>
        <p:spPr>
          <a:xfrm>
            <a:off x="4579107" y="7999366"/>
            <a:ext cx="8494990" cy="887095"/>
          </a:xfrm>
          <a:prstGeom prst="rect">
            <a:avLst/>
          </a:prstGeom>
        </p:spPr>
        <p:txBody>
          <a:bodyPr lIns="0" tIns="0" rIns="0" bIns="0" rtlCol="0" anchor="t">
            <a:spAutoFit/>
          </a:bodyPr>
          <a:lstStyle/>
          <a:p>
            <a:pPr algn="ctr">
              <a:lnSpc>
                <a:spcPts val="7279"/>
              </a:lnSpc>
            </a:pPr>
            <a:r>
              <a:rPr lang="en-US" sz="5199" b="1" dirty="0">
                <a:solidFill>
                  <a:srgbClr val="000000"/>
                </a:solidFill>
                <a:latin typeface="Canva Sans Bold"/>
                <a:ea typeface="Canva Sans Bold"/>
                <a:cs typeface="Canva Sans Bold"/>
                <a:sym typeface="Canva Sans Bold"/>
              </a:rPr>
              <a:t>Dropping Costing features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C4E1F9"/>
        </a:solidFill>
        <a:effectLst/>
      </p:bgPr>
    </p:bg>
    <p:spTree>
      <p:nvGrpSpPr>
        <p:cNvPr id="1" name=""/>
        <p:cNvGrpSpPr/>
        <p:nvPr/>
      </p:nvGrpSpPr>
      <p:grpSpPr>
        <a:xfrm>
          <a:off x="0" y="0"/>
          <a:ext cx="0" cy="0"/>
          <a:chOff x="0" y="0"/>
          <a:chExt cx="0" cy="0"/>
        </a:xfrm>
      </p:grpSpPr>
      <p:sp>
        <p:nvSpPr>
          <p:cNvPr id="2" name="Freeform 2"/>
          <p:cNvSpPr/>
          <p:nvPr/>
        </p:nvSpPr>
        <p:spPr>
          <a:xfrm>
            <a:off x="8998085" y="116248"/>
            <a:ext cx="8859443" cy="9762472"/>
          </a:xfrm>
          <a:custGeom>
            <a:avLst/>
            <a:gdLst/>
            <a:ahLst/>
            <a:cxnLst/>
            <a:rect l="l" t="t" r="r" b="b"/>
            <a:pathLst>
              <a:path w="8859443" h="9762472">
                <a:moveTo>
                  <a:pt x="0" y="0"/>
                </a:moveTo>
                <a:lnTo>
                  <a:pt x="8859443" y="0"/>
                </a:lnTo>
                <a:lnTo>
                  <a:pt x="8859443" y="9762472"/>
                </a:lnTo>
                <a:lnTo>
                  <a:pt x="0" y="9762472"/>
                </a:lnTo>
                <a:lnTo>
                  <a:pt x="0" y="0"/>
                </a:lnTo>
                <a:close/>
              </a:path>
            </a:pathLst>
          </a:custGeom>
          <a:blipFill>
            <a:blip r:embed="rId2"/>
            <a:stretch>
              <a:fillRect/>
            </a:stretch>
          </a:blipFill>
        </p:spPr>
        <p:txBody>
          <a:bodyPr/>
          <a:lstStyle/>
          <a:p>
            <a:endParaRPr lang="en-US"/>
          </a:p>
        </p:txBody>
      </p:sp>
      <p:sp>
        <p:nvSpPr>
          <p:cNvPr id="3" name="TextBox 3"/>
          <p:cNvSpPr txBox="1"/>
          <p:nvPr/>
        </p:nvSpPr>
        <p:spPr>
          <a:xfrm>
            <a:off x="1730803" y="485167"/>
            <a:ext cx="5001459" cy="1566544"/>
          </a:xfrm>
          <a:prstGeom prst="rect">
            <a:avLst/>
          </a:prstGeom>
        </p:spPr>
        <p:txBody>
          <a:bodyPr lIns="0" tIns="0" rIns="0" bIns="0" rtlCol="0" anchor="t">
            <a:spAutoFit/>
          </a:bodyPr>
          <a:lstStyle/>
          <a:p>
            <a:pPr algn="ctr">
              <a:lnSpc>
                <a:spcPts val="12880"/>
              </a:lnSpc>
            </a:pPr>
            <a:r>
              <a:rPr lang="en-US" sz="9200" b="1">
                <a:solidFill>
                  <a:srgbClr val="000000"/>
                </a:solidFill>
                <a:latin typeface="Canva Sans Bold"/>
                <a:ea typeface="Canva Sans Bold"/>
                <a:cs typeface="Canva Sans Bold"/>
                <a:sym typeface="Canva Sans Bold"/>
              </a:rPr>
              <a:t>EDA</a:t>
            </a:r>
          </a:p>
        </p:txBody>
      </p:sp>
      <p:sp>
        <p:nvSpPr>
          <p:cNvPr id="4" name="TextBox 4"/>
          <p:cNvSpPr txBox="1"/>
          <p:nvPr/>
        </p:nvSpPr>
        <p:spPr>
          <a:xfrm>
            <a:off x="271064" y="4063399"/>
            <a:ext cx="8263339" cy="1499158"/>
          </a:xfrm>
          <a:prstGeom prst="rect">
            <a:avLst/>
          </a:prstGeom>
        </p:spPr>
        <p:txBody>
          <a:bodyPr lIns="0" tIns="0" rIns="0" bIns="0" rtlCol="0" anchor="t">
            <a:spAutoFit/>
          </a:bodyPr>
          <a:lstStyle/>
          <a:p>
            <a:pPr algn="ctr">
              <a:lnSpc>
                <a:spcPts val="6037"/>
              </a:lnSpc>
            </a:pPr>
            <a:r>
              <a:rPr lang="en-US" sz="4312" b="1">
                <a:solidFill>
                  <a:srgbClr val="000000"/>
                </a:solidFill>
                <a:latin typeface="Canva Sans Bold"/>
                <a:ea typeface="Canva Sans Bold"/>
                <a:cs typeface="Canva Sans Bold"/>
                <a:sym typeface="Canva Sans Bold"/>
              </a:rPr>
              <a:t>We start by plotting histogram </a:t>
            </a:r>
          </a:p>
          <a:p>
            <a:pPr algn="ctr">
              <a:lnSpc>
                <a:spcPts val="6037"/>
              </a:lnSpc>
            </a:pPr>
            <a:r>
              <a:rPr lang="en-US" sz="4312" b="1">
                <a:solidFill>
                  <a:srgbClr val="000000"/>
                </a:solidFill>
                <a:latin typeface="Canva Sans Bold"/>
                <a:ea typeface="Canva Sans Bold"/>
                <a:cs typeface="Canva Sans Bold"/>
                <a:sym typeface="Canva Sans Bold"/>
              </a:rPr>
              <a:t>for some categorical features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ADA9DBFE3C4D64594C9D1465A4E8D2F" ma:contentTypeVersion="14" ma:contentTypeDescription="Create a new document." ma:contentTypeScope="" ma:versionID="9814ed4f944e1ef7063f4ef8cb68a04f">
  <xsd:schema xmlns:xsd="http://www.w3.org/2001/XMLSchema" xmlns:xs="http://www.w3.org/2001/XMLSchema" xmlns:p="http://schemas.microsoft.com/office/2006/metadata/properties" xmlns:ns3="8ed189ea-6d85-4e2a-bb01-b61ca62b6940" xmlns:ns4="618b369f-18d7-4961-828a-a96ec425440e" targetNamespace="http://schemas.microsoft.com/office/2006/metadata/properties" ma:root="true" ma:fieldsID="c6dd18e8031bb3d1a1fad305d954223a" ns3:_="" ns4:_="">
    <xsd:import namespace="8ed189ea-6d85-4e2a-bb01-b61ca62b6940"/>
    <xsd:import namespace="618b369f-18d7-4961-828a-a96ec425440e"/>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GenerationTime" minOccurs="0"/>
                <xsd:element ref="ns4:MediaServiceEventHashCode" minOccurs="0"/>
                <xsd:element ref="ns4:_activity" minOccurs="0"/>
                <xsd:element ref="ns4:MediaServiceSearchProperties" minOccurs="0"/>
                <xsd:element ref="ns4:MediaServiceDateTaken" minOccurs="0"/>
                <xsd:element ref="ns4:MediaServiceObjectDetectorVersions" minOccurs="0"/>
                <xsd:element ref="ns4: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ed189ea-6d85-4e2a-bb01-b61ca62b6940"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18b369f-18d7-4961-828a-a96ec425440e"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_activity" ma:index="17" nillable="true" ma:displayName="_activity" ma:hidden="true" ma:internalName="_activity">
      <xsd:simpleType>
        <xsd:restriction base="dms:Note"/>
      </xsd:simpleType>
    </xsd:element>
    <xsd:element name="MediaServiceSearchProperties" ma:index="18" nillable="true" ma:displayName="MediaServiceSearchProperties" ma:hidden="true" ma:internalName="MediaServiceSearchProperties" ma:readOnly="true">
      <xsd:simpleType>
        <xsd:restriction base="dms:Note"/>
      </xsd:simpleType>
    </xsd:element>
    <xsd:element name="MediaServiceDateTaken" ma:index="19" nillable="true" ma:displayName="MediaServiceDateTaken" ma:hidden="true" ma:indexed="true" ma:internalName="MediaServiceDateTaken" ma:readOnly="true">
      <xsd:simpleType>
        <xsd:restriction base="dms:Text"/>
      </xsd:simpleType>
    </xsd:element>
    <xsd:element name="MediaServiceObjectDetectorVersions" ma:index="20" nillable="true" ma:displayName="MediaServiceObjectDetectorVersions" ma:hidden="true" ma:indexed="true" ma:internalName="MediaServiceObjectDetectorVersions"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618b369f-18d7-4961-828a-a96ec425440e" xsi:nil="true"/>
  </documentManagement>
</p:properties>
</file>

<file path=customXml/itemProps1.xml><?xml version="1.0" encoding="utf-8"?>
<ds:datastoreItem xmlns:ds="http://schemas.openxmlformats.org/officeDocument/2006/customXml" ds:itemID="{DC815508-8327-4D2F-B47A-CA6FE8592A6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ed189ea-6d85-4e2a-bb01-b61ca62b6940"/>
    <ds:schemaRef ds:uri="618b369f-18d7-4961-828a-a96ec425440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0D6FF82-9A89-46D8-8A6D-E689CAA21AEF}">
  <ds:schemaRefs>
    <ds:schemaRef ds:uri="http://schemas.microsoft.com/sharepoint/v3/contenttype/forms"/>
  </ds:schemaRefs>
</ds:datastoreItem>
</file>

<file path=customXml/itemProps3.xml><?xml version="1.0" encoding="utf-8"?>
<ds:datastoreItem xmlns:ds="http://schemas.openxmlformats.org/officeDocument/2006/customXml" ds:itemID="{DF760505-2862-4078-9B1B-B430CA1CD991}">
  <ds:schemaRefs>
    <ds:schemaRef ds:uri="http://www.w3.org/XML/1998/namespace"/>
    <ds:schemaRef ds:uri="http://schemas.microsoft.com/office/2006/documentManagement/types"/>
    <ds:schemaRef ds:uri="http://purl.org/dc/elements/1.1/"/>
    <ds:schemaRef ds:uri="http://schemas.microsoft.com/office/2006/metadata/properties"/>
    <ds:schemaRef ds:uri="618b369f-18d7-4961-828a-a96ec425440e"/>
    <ds:schemaRef ds:uri="http://schemas.microsoft.com/office/infopath/2007/PartnerControls"/>
    <ds:schemaRef ds:uri="http://schemas.openxmlformats.org/package/2006/metadata/core-properties"/>
    <ds:schemaRef ds:uri="8ed189ea-6d85-4e2a-bb01-b61ca62b6940"/>
    <ds:schemaRef ds:uri="http://purl.org/dc/dcmitype/"/>
    <ds:schemaRef ds:uri="http://purl.org/dc/terms/"/>
  </ds:schemaRefs>
</ds:datastoreItem>
</file>

<file path=docProps/app.xml><?xml version="1.0" encoding="utf-8"?>
<Properties xmlns="http://schemas.openxmlformats.org/officeDocument/2006/extended-properties" xmlns:vt="http://schemas.openxmlformats.org/officeDocument/2006/docPropsVTypes">
  <TotalTime>14</TotalTime>
  <Words>671</Words>
  <Application>Microsoft Office PowerPoint</Application>
  <PresentationFormat>Custom</PresentationFormat>
  <Paragraphs>143</Paragraphs>
  <Slides>27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Arial</vt:lpstr>
      <vt:lpstr>Source Sans Pro Bold</vt:lpstr>
      <vt:lpstr>Canva Sans Bold</vt:lpstr>
      <vt:lpstr>Calibri</vt:lpstr>
      <vt:lpstr>Canva Sans</vt:lpstr>
      <vt:lpstr>Source Sans Pro</vt:lpstr>
      <vt:lpstr>Source Serif Pro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branding</dc:title>
  <dc:creator>hp</dc:creator>
  <cp:lastModifiedBy>Amro Aboalhagag Ahmed Hassany 21P0146</cp:lastModifiedBy>
  <cp:revision>4</cp:revision>
  <dcterms:created xsi:type="dcterms:W3CDTF">2006-08-16T00:00:00Z</dcterms:created>
  <dcterms:modified xsi:type="dcterms:W3CDTF">2025-02-27T17:54:51Z</dcterms:modified>
  <dc:identifier>DAGgTMnO5Sk</dc:identifie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0x0101008ADA9DBFE3C4D64594C9D1465A4E8D2F</vt:lpwstr>
  </property>
</Properties>
</file>