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1" r:id="rId19"/>
    <p:sldId id="284" r:id="rId20"/>
    <p:sldId id="280" r:id="rId21"/>
    <p:sldId id="283" r:id="rId22"/>
    <p:sldId id="279" r:id="rId23"/>
    <p:sldId id="285" r:id="rId24"/>
    <p:sldId id="270" r:id="rId25"/>
    <p:sldId id="271" r:id="rId26"/>
    <p:sldId id="272" r:id="rId27"/>
    <p:sldId id="273" r:id="rId28"/>
    <p:sldId id="274" r:id="rId29"/>
    <p:sldId id="275" r:id="rId30"/>
    <p:sldId id="276" r:id="rId31"/>
    <p:sldId id="277" r:id="rId32"/>
    <p:sldId id="282" r:id="rId33"/>
    <p:sldId id="286" r:id="rId34"/>
    <p:sldId id="278" r:id="rId35"/>
  </p:sldIdLst>
  <p:sldSz cx="18288000" cy="10287000"/>
  <p:notesSz cx="6858000" cy="9144000"/>
  <p:embeddedFontLst>
    <p:embeddedFont>
      <p:font typeface="Source Sans Pro Bold" panose="020B0604020202020204" charset="0"/>
      <p:regular r:id="rId36"/>
    </p:embeddedFont>
    <p:embeddedFont>
      <p:font typeface="Canva Sans" panose="020B0604020202020204" charset="0"/>
      <p:regular r:id="rId37"/>
    </p:embeddedFont>
    <p:embeddedFont>
      <p:font typeface="Source Serif Pro Bold" panose="020B0604020202020204" charset="0"/>
      <p:regular r:id="rId38"/>
    </p:embeddedFont>
    <p:embeddedFont>
      <p:font typeface="Calibri" panose="020F0502020204030204" pitchFamily="34" charset="0"/>
      <p:regular r:id="rId39"/>
      <p:bold r:id="rId40"/>
      <p:italic r:id="rId41"/>
      <p:boldItalic r:id="rId42"/>
    </p:embeddedFont>
    <p:embeddedFont>
      <p:font typeface="Canva Sans Bold" panose="020B0604020202020204" charset="0"/>
      <p:regular r:id="rId43"/>
    </p:embeddedFont>
    <p:embeddedFont>
      <p:font typeface="Source Sans Pro"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F51B3-CC69-4DEB-9769-6F9A54418908}" v="3" dt="2025-02-27T17:54:51.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9144000" y="2001530"/>
            <a:ext cx="8858358" cy="5894834"/>
          </a:xfrm>
          <a:custGeom>
            <a:avLst/>
            <a:gdLst/>
            <a:ahLst/>
            <a:cxnLst/>
            <a:rect l="l" t="t" r="r" b="b"/>
            <a:pathLst>
              <a:path w="8858358" h="5894834">
                <a:moveTo>
                  <a:pt x="0" y="0"/>
                </a:moveTo>
                <a:lnTo>
                  <a:pt x="8858358" y="0"/>
                </a:lnTo>
                <a:lnTo>
                  <a:pt x="8858358" y="5894834"/>
                </a:lnTo>
                <a:lnTo>
                  <a:pt x="0" y="5894834"/>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364804" y="457624"/>
            <a:ext cx="8998068" cy="4491322"/>
          </a:xfrm>
          <a:prstGeom prst="rect">
            <a:avLst/>
          </a:prstGeom>
        </p:spPr>
        <p:txBody>
          <a:bodyPr lIns="0" tIns="0" rIns="0" bIns="0" rtlCol="0" anchor="t">
            <a:spAutoFit/>
          </a:bodyPr>
          <a:lstStyle/>
          <a:p>
            <a:pPr algn="l">
              <a:lnSpc>
                <a:spcPts val="11951"/>
              </a:lnSpc>
            </a:pPr>
            <a:r>
              <a:rPr lang="en-US" sz="8536" b="1">
                <a:solidFill>
                  <a:srgbClr val="000000"/>
                </a:solidFill>
                <a:latin typeface="Source Sans Pro Bold"/>
                <a:ea typeface="Source Sans Pro Bold"/>
                <a:cs typeface="Source Sans Pro Bold"/>
                <a:sym typeface="Source Sans Pro Bold"/>
              </a:rPr>
              <a:t>Uber </a:t>
            </a:r>
          </a:p>
          <a:p>
            <a:pPr algn="l">
              <a:lnSpc>
                <a:spcPts val="11951"/>
              </a:lnSpc>
            </a:pPr>
            <a:r>
              <a:rPr lang="en-US" sz="8536" b="1">
                <a:solidFill>
                  <a:srgbClr val="000000"/>
                </a:solidFill>
                <a:latin typeface="Source Sans Pro Bold"/>
                <a:ea typeface="Source Sans Pro Bold"/>
                <a:cs typeface="Source Sans Pro Bold"/>
                <a:sym typeface="Source Sans Pro Bold"/>
              </a:rPr>
              <a:t>Trips </a:t>
            </a:r>
          </a:p>
          <a:p>
            <a:pPr marL="0" lvl="0" indent="0" algn="l">
              <a:lnSpc>
                <a:spcPts val="11951"/>
              </a:lnSpc>
            </a:pPr>
            <a:r>
              <a:rPr lang="en-US" sz="8536" b="1">
                <a:solidFill>
                  <a:srgbClr val="000000"/>
                </a:solidFill>
                <a:latin typeface="Source Sans Pro Bold"/>
                <a:ea typeface="Source Sans Pro Bold"/>
                <a:cs typeface="Source Sans Pro Bold"/>
                <a:sym typeface="Source Sans Pro Bold"/>
              </a:rPr>
              <a:t>Analysis</a:t>
            </a:r>
          </a:p>
        </p:txBody>
      </p:sp>
      <p:sp>
        <p:nvSpPr>
          <p:cNvPr id="4" name="TextBox 4"/>
          <p:cNvSpPr txBox="1"/>
          <p:nvPr/>
        </p:nvSpPr>
        <p:spPr>
          <a:xfrm>
            <a:off x="542317" y="6275773"/>
            <a:ext cx="5239464"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By Amr Hagag, Ali Ahmed</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781991" y="4156110"/>
            <a:ext cx="1341624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Car condition for </a:t>
            </a:r>
            <a:r>
              <a:rPr lang="en-US" sz="3514" b="1" dirty="0" err="1">
                <a:solidFill>
                  <a:srgbClr val="000000"/>
                </a:solidFill>
                <a:latin typeface="Canva Sans Bold"/>
                <a:ea typeface="Canva Sans Bold"/>
                <a:cs typeface="Canva Sans Bold"/>
                <a:sym typeface="Canva Sans Bold"/>
              </a:rPr>
              <a:t>uber</a:t>
            </a:r>
            <a:r>
              <a:rPr lang="en-US" sz="3514" b="1" dirty="0">
                <a:solidFill>
                  <a:srgbClr val="000000"/>
                </a:solidFill>
                <a:latin typeface="Canva Sans Bold"/>
                <a:ea typeface="Canva Sans Bold"/>
                <a:cs typeface="Canva Sans Bold"/>
                <a:sym typeface="Canva Sans Bold"/>
              </a:rPr>
              <a:t> drivers distribution is almost equal</a:t>
            </a:r>
          </a:p>
        </p:txBody>
      </p:sp>
      <p:sp>
        <p:nvSpPr>
          <p:cNvPr id="4" name="TextBox 4"/>
          <p:cNvSpPr txBox="1"/>
          <p:nvPr/>
        </p:nvSpPr>
        <p:spPr>
          <a:xfrm>
            <a:off x="781991" y="6233156"/>
            <a:ext cx="1061602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Traffic condition distribution is almost equal</a:t>
            </a:r>
          </a:p>
        </p:txBody>
      </p:sp>
      <p:sp>
        <p:nvSpPr>
          <p:cNvPr id="5" name="TextBox 5"/>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
        <p:nvSpPr>
          <p:cNvPr id="6" name="TextBox 6"/>
          <p:cNvSpPr txBox="1"/>
          <p:nvPr/>
        </p:nvSpPr>
        <p:spPr>
          <a:xfrm>
            <a:off x="781991" y="5193170"/>
            <a:ext cx="1086273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weather condition distribution is almost equal</a:t>
            </a:r>
          </a:p>
        </p:txBody>
      </p:sp>
      <p:sp>
        <p:nvSpPr>
          <p:cNvPr id="7" name="TextBox 7"/>
          <p:cNvSpPr txBox="1"/>
          <p:nvPr/>
        </p:nvSpPr>
        <p:spPr>
          <a:xfrm>
            <a:off x="781991" y="7273143"/>
            <a:ext cx="8840731"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Weekday distribution is almost equal</a:t>
            </a:r>
          </a:p>
        </p:txBody>
      </p:sp>
      <p:sp>
        <p:nvSpPr>
          <p:cNvPr id="8" name="TextBox 8"/>
          <p:cNvSpPr txBox="1"/>
          <p:nvPr/>
        </p:nvSpPr>
        <p:spPr>
          <a:xfrm>
            <a:off x="781991" y="8313129"/>
            <a:ext cx="837866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Month distribution is almost equal</a:t>
            </a:r>
          </a:p>
        </p:txBody>
      </p:sp>
      <p:sp>
        <p:nvSpPr>
          <p:cNvPr id="9" name="TextBox 9"/>
          <p:cNvSpPr txBox="1"/>
          <p:nvPr/>
        </p:nvSpPr>
        <p:spPr>
          <a:xfrm>
            <a:off x="781991" y="9353115"/>
            <a:ext cx="11860084"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In most of the trips the number of passegers is one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514350" y="4517048"/>
            <a:ext cx="17259300" cy="4918901"/>
          </a:xfrm>
          <a:custGeom>
            <a:avLst/>
            <a:gdLst/>
            <a:ahLst/>
            <a:cxnLst/>
            <a:rect l="l" t="t" r="r" b="b"/>
            <a:pathLst>
              <a:path w="17259300" h="4918901">
                <a:moveTo>
                  <a:pt x="0" y="0"/>
                </a:moveTo>
                <a:lnTo>
                  <a:pt x="17259300" y="0"/>
                </a:lnTo>
                <a:lnTo>
                  <a:pt x="17259300" y="4918900"/>
                </a:lnTo>
                <a:lnTo>
                  <a:pt x="0" y="49189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737517" y="1923314"/>
            <a:ext cx="13252644"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plot the distribution for the fare amount </a:t>
            </a:r>
          </a:p>
          <a:p>
            <a:pPr algn="ctr">
              <a:lnSpc>
                <a:spcPts val="6037"/>
              </a:lnSpc>
            </a:pPr>
            <a:r>
              <a:rPr lang="en-US" sz="4312" b="1">
                <a:solidFill>
                  <a:srgbClr val="000000"/>
                </a:solidFill>
                <a:latin typeface="Canva Sans Bold"/>
                <a:ea typeface="Canva Sans Bold"/>
                <a:cs typeface="Canva Sans Bold"/>
                <a:sym typeface="Canva Sans Bold"/>
              </a:rPr>
              <a:t>which is our target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4688585" y="5076825"/>
            <a:ext cx="8910831"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Rarely the fair for a trip exceeds 30$</a:t>
            </a:r>
          </a:p>
        </p:txBody>
      </p:sp>
      <p:sp>
        <p:nvSpPr>
          <p:cNvPr id="4" name="TextBox 4"/>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679731" y="4024513"/>
            <a:ext cx="16928539" cy="5544096"/>
          </a:xfrm>
          <a:custGeom>
            <a:avLst/>
            <a:gdLst/>
            <a:ahLst/>
            <a:cxnLst/>
            <a:rect l="l" t="t" r="r" b="b"/>
            <a:pathLst>
              <a:path w="16928539" h="5544096">
                <a:moveTo>
                  <a:pt x="0" y="0"/>
                </a:moveTo>
                <a:lnTo>
                  <a:pt x="16928538" y="0"/>
                </a:lnTo>
                <a:lnTo>
                  <a:pt x="16928538" y="5544096"/>
                </a:lnTo>
                <a:lnTo>
                  <a:pt x="0" y="5544096"/>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286000" y="1923314"/>
            <a:ext cx="14056428" cy="1538883"/>
          </a:xfrm>
          <a:prstGeom prst="rect">
            <a:avLst/>
          </a:prstGeom>
        </p:spPr>
        <p:txBody>
          <a:bodyPr wrap="square" lIns="0" tIns="0" rIns="0" bIns="0" rtlCol="0" anchor="t">
            <a:spAutoFit/>
          </a:bodyPr>
          <a:lstStyle/>
          <a:p>
            <a:pPr algn="ctr">
              <a:lnSpc>
                <a:spcPts val="6037"/>
              </a:lnSpc>
            </a:pPr>
            <a:r>
              <a:rPr lang="en-US" sz="4312" b="1" dirty="0">
                <a:solidFill>
                  <a:srgbClr val="000000"/>
                </a:solidFill>
                <a:latin typeface="Canva Sans Bold"/>
                <a:ea typeface="Canva Sans Bold"/>
                <a:cs typeface="Canva Sans Bold"/>
                <a:sym typeface="Canva Sans Bold"/>
              </a:rPr>
              <a:t>Then we plot the Box plot for the numerical features</a:t>
            </a:r>
          </a:p>
          <a:p>
            <a:pPr algn="ctr">
              <a:lnSpc>
                <a:spcPts val="6037"/>
              </a:lnSpc>
            </a:pPr>
            <a:r>
              <a:rPr lang="en-US" sz="4312" b="1" dirty="0">
                <a:solidFill>
                  <a:srgbClr val="000000"/>
                </a:solidFill>
                <a:latin typeface="Canva Sans Bold"/>
                <a:ea typeface="Canva Sans Bold"/>
                <a:cs typeface="Canva Sans Bold"/>
                <a:sym typeface="Canva Sans Bold"/>
              </a:rPr>
              <a:t>to check for outliers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2909427" y="4831424"/>
            <a:ext cx="12755447" cy="1226262"/>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Most of the outliers data are in the distances between famous airports and the starting point of the trip</a:t>
            </a:r>
          </a:p>
        </p:txBody>
      </p:sp>
      <p:sp>
        <p:nvSpPr>
          <p:cNvPr id="4" name="TextBox 4"/>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0625B2AA-94F2-88C9-5218-A2D8D496221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3F7DE87-0766-B44F-C473-0DBB511A00FB}"/>
              </a:ext>
            </a:extLst>
          </p:cNvPr>
          <p:cNvSpPr txBox="1"/>
          <p:nvPr/>
        </p:nvSpPr>
        <p:spPr>
          <a:xfrm>
            <a:off x="6592397" y="319584"/>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pic>
        <p:nvPicPr>
          <p:cNvPr id="7" name="Picture 6">
            <a:extLst>
              <a:ext uri="{FF2B5EF4-FFF2-40B4-BE49-F238E27FC236}">
                <a16:creationId xmlns:a16="http://schemas.microsoft.com/office/drawing/2014/main" id="{7DC5062F-2A1F-DAF4-86A6-C8358B5953C9}"/>
              </a:ext>
            </a:extLst>
          </p:cNvPr>
          <p:cNvPicPr>
            <a:picLocks noChangeAspect="1"/>
          </p:cNvPicPr>
          <p:nvPr/>
        </p:nvPicPr>
        <p:blipFill>
          <a:blip r:embed="rId2"/>
          <a:stretch>
            <a:fillRect/>
          </a:stretch>
        </p:blipFill>
        <p:spPr>
          <a:xfrm>
            <a:off x="2895600" y="3924300"/>
            <a:ext cx="12775020" cy="5327890"/>
          </a:xfrm>
          <a:prstGeom prst="rect">
            <a:avLst/>
          </a:prstGeom>
        </p:spPr>
      </p:pic>
      <p:sp>
        <p:nvSpPr>
          <p:cNvPr id="6" name="TextBox 5"/>
          <p:cNvSpPr txBox="1"/>
          <p:nvPr/>
        </p:nvSpPr>
        <p:spPr>
          <a:xfrm>
            <a:off x="2514600" y="1756306"/>
            <a:ext cx="14056428" cy="1489318"/>
          </a:xfrm>
          <a:prstGeom prst="rect">
            <a:avLst/>
          </a:prstGeom>
        </p:spPr>
        <p:txBody>
          <a:bodyPr wrap="square" lIns="0" tIns="0" rIns="0" bIns="0" rtlCol="0" anchor="t">
            <a:spAutoFit/>
          </a:bodyPr>
          <a:lstStyle/>
          <a:p>
            <a:pPr algn="ctr">
              <a:lnSpc>
                <a:spcPts val="6037"/>
              </a:lnSpc>
            </a:pPr>
            <a:r>
              <a:rPr lang="en-US" sz="4312" b="1" dirty="0">
                <a:solidFill>
                  <a:srgbClr val="000000"/>
                </a:solidFill>
                <a:latin typeface="Canva Sans Bold"/>
                <a:ea typeface="Canva Sans Bold"/>
                <a:cs typeface="Canva Sans Bold"/>
                <a:sym typeface="Canva Sans Bold"/>
              </a:rPr>
              <a:t>Then we plot the Box plot for </a:t>
            </a:r>
            <a:r>
              <a:rPr lang="en-US" sz="4312" b="1" dirty="0" smtClean="0">
                <a:solidFill>
                  <a:srgbClr val="000000"/>
                </a:solidFill>
                <a:latin typeface="Canva Sans Bold"/>
                <a:ea typeface="Canva Sans Bold"/>
                <a:cs typeface="Canva Sans Bold"/>
                <a:sym typeface="Canva Sans Bold"/>
              </a:rPr>
              <a:t>fare amount against traffic condition and weather condition</a:t>
            </a:r>
            <a:r>
              <a:rPr lang="en-US" sz="4312" b="1" dirty="0" smtClean="0">
                <a:solidFill>
                  <a:srgbClr val="000000"/>
                </a:solidFill>
                <a:latin typeface="Canva Sans Bold"/>
                <a:ea typeface="Canva Sans Bold"/>
                <a:cs typeface="Canva Sans Bold"/>
                <a:sym typeface="Canva Sans Bold"/>
              </a:rPr>
              <a:t> </a:t>
            </a:r>
          </a:p>
        </p:txBody>
      </p:sp>
    </p:spTree>
    <p:extLst>
      <p:ext uri="{BB962C8B-B14F-4D97-AF65-F5344CB8AC3E}">
        <p14:creationId xmlns:p14="http://schemas.microsoft.com/office/powerpoint/2010/main" val="3229515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2909427" y="4831424"/>
            <a:ext cx="12755447" cy="1226262"/>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the fare amount is not affected by weather nor the traffic</a:t>
            </a:r>
            <a:endParaRPr lang="en-US" sz="3514"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extLst>
      <p:ext uri="{BB962C8B-B14F-4D97-AF65-F5344CB8AC3E}">
        <p14:creationId xmlns:p14="http://schemas.microsoft.com/office/powerpoint/2010/main" val="3896111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DCD0E8F2-7747-18E5-EC7C-1DF404BEA82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DF386FB-6061-1715-A6FD-A7E499D0BF39}"/>
              </a:ext>
            </a:extLst>
          </p:cNvPr>
          <p:cNvSpPr txBox="1"/>
          <p:nvPr/>
        </p:nvSpPr>
        <p:spPr>
          <a:xfrm>
            <a:off x="6643269" y="342651"/>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pic>
        <p:nvPicPr>
          <p:cNvPr id="6" name="Picture 5">
            <a:extLst>
              <a:ext uri="{FF2B5EF4-FFF2-40B4-BE49-F238E27FC236}">
                <a16:creationId xmlns:a16="http://schemas.microsoft.com/office/drawing/2014/main" id="{8E4F2579-5E2D-97F5-EE9C-3005BFEA3307}"/>
              </a:ext>
            </a:extLst>
          </p:cNvPr>
          <p:cNvPicPr>
            <a:picLocks noChangeAspect="1"/>
          </p:cNvPicPr>
          <p:nvPr/>
        </p:nvPicPr>
        <p:blipFill>
          <a:blip r:embed="rId2"/>
          <a:stretch>
            <a:fillRect/>
          </a:stretch>
        </p:blipFill>
        <p:spPr>
          <a:xfrm>
            <a:off x="5683829" y="3792313"/>
            <a:ext cx="6920336" cy="5377654"/>
          </a:xfrm>
          <a:prstGeom prst="rect">
            <a:avLst/>
          </a:prstGeom>
        </p:spPr>
      </p:pic>
      <p:sp>
        <p:nvSpPr>
          <p:cNvPr id="5" name="TextBox 4"/>
          <p:cNvSpPr txBox="1"/>
          <p:nvPr/>
        </p:nvSpPr>
        <p:spPr>
          <a:xfrm>
            <a:off x="2438400" y="2070921"/>
            <a:ext cx="14056428" cy="719877"/>
          </a:xfrm>
          <a:prstGeom prst="rect">
            <a:avLst/>
          </a:prstGeom>
        </p:spPr>
        <p:txBody>
          <a:bodyPr wrap="square" lIns="0" tIns="0" rIns="0" bIns="0" rtlCol="0" anchor="t">
            <a:spAutoFit/>
          </a:bodyPr>
          <a:lstStyle/>
          <a:p>
            <a:pPr algn="ctr">
              <a:lnSpc>
                <a:spcPts val="6037"/>
              </a:lnSpc>
            </a:pPr>
            <a:r>
              <a:rPr lang="en-US" sz="4312" b="1" dirty="0">
                <a:solidFill>
                  <a:srgbClr val="000000"/>
                </a:solidFill>
                <a:latin typeface="Canva Sans Bold"/>
                <a:ea typeface="Canva Sans Bold"/>
                <a:cs typeface="Canva Sans Bold"/>
                <a:sym typeface="Canva Sans Bold"/>
              </a:rPr>
              <a:t>Then we plot the Box plot </a:t>
            </a:r>
            <a:r>
              <a:rPr lang="en-US" sz="4312" b="1" dirty="0" smtClean="0">
                <a:solidFill>
                  <a:srgbClr val="000000"/>
                </a:solidFill>
                <a:latin typeface="Canva Sans Bold"/>
                <a:ea typeface="Canva Sans Bold"/>
                <a:cs typeface="Canva Sans Bold"/>
                <a:sym typeface="Canva Sans Bold"/>
              </a:rPr>
              <a:t>for fare amount</a:t>
            </a:r>
            <a:endParaRPr lang="en-US" sz="4312" b="1" dirty="0">
              <a:solidFill>
                <a:srgbClr val="000000"/>
              </a:solidFill>
              <a:latin typeface="Canva Sans Bold"/>
              <a:ea typeface="Canva Sans Bold"/>
              <a:cs typeface="Canva Sans Bold"/>
              <a:sym typeface="Canva Sans Bold"/>
            </a:endParaRPr>
          </a:p>
        </p:txBody>
      </p:sp>
    </p:spTree>
    <p:extLst>
      <p:ext uri="{BB962C8B-B14F-4D97-AF65-F5344CB8AC3E}">
        <p14:creationId xmlns:p14="http://schemas.microsoft.com/office/powerpoint/2010/main" val="36782548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sp>
        <p:nvSpPr>
          <p:cNvPr id="3" name="TextBox 3"/>
          <p:cNvSpPr txBox="1"/>
          <p:nvPr/>
        </p:nvSpPr>
        <p:spPr>
          <a:xfrm>
            <a:off x="2909427" y="4831424"/>
            <a:ext cx="12755447" cy="540148"/>
          </a:xfrm>
          <a:prstGeom prst="rect">
            <a:avLst/>
          </a:prstGeom>
        </p:spPr>
        <p:txBody>
          <a:bodyPr lIns="0" tIns="0" rIns="0" bIns="0" rtlCol="0" anchor="t">
            <a:spAutoFit/>
          </a:bodyPr>
          <a:lstStyle/>
          <a:p>
            <a:pPr marL="571500" indent="-571500" algn="ctr">
              <a:buFont typeface="Arial" panose="020B0604020202020204" pitchFamily="34" charset="0"/>
              <a:buChar char="•"/>
            </a:pPr>
            <a:r>
              <a:rPr lang="en-US" sz="3510" b="1" dirty="0" smtClean="0"/>
              <a:t>It </a:t>
            </a:r>
            <a:r>
              <a:rPr lang="en-US" sz="3510" b="1" dirty="0"/>
              <a:t>appears that most fare amounts are around 10$</a:t>
            </a:r>
            <a:endParaRPr lang="en-US" sz="3510" b="1" dirty="0"/>
          </a:p>
        </p:txBody>
      </p:sp>
      <p:sp>
        <p:nvSpPr>
          <p:cNvPr id="4" name="TextBox 4"/>
          <p:cNvSpPr txBox="1"/>
          <p:nvPr/>
        </p:nvSpPr>
        <p:spPr>
          <a:xfrm>
            <a:off x="7099374" y="2857500"/>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extLst>
      <p:ext uri="{BB962C8B-B14F-4D97-AF65-F5344CB8AC3E}">
        <p14:creationId xmlns:p14="http://schemas.microsoft.com/office/powerpoint/2010/main" val="2896008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D4A45A96-556F-50F2-7A08-A74442C01C2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2606305-49F8-9170-05E7-1F5D247B0E14}"/>
              </a:ext>
            </a:extLst>
          </p:cNvPr>
          <p:cNvSpPr txBox="1"/>
          <p:nvPr/>
        </p:nvSpPr>
        <p:spPr>
          <a:xfrm>
            <a:off x="6705600" y="343923"/>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pic>
        <p:nvPicPr>
          <p:cNvPr id="6" name="Picture 5">
            <a:extLst>
              <a:ext uri="{FF2B5EF4-FFF2-40B4-BE49-F238E27FC236}">
                <a16:creationId xmlns:a16="http://schemas.microsoft.com/office/drawing/2014/main" id="{BB3CF410-CD9E-5A71-980B-08B0A289BCA8}"/>
              </a:ext>
            </a:extLst>
          </p:cNvPr>
          <p:cNvPicPr>
            <a:picLocks noChangeAspect="1"/>
          </p:cNvPicPr>
          <p:nvPr/>
        </p:nvPicPr>
        <p:blipFill>
          <a:blip r:embed="rId2"/>
          <a:stretch>
            <a:fillRect/>
          </a:stretch>
        </p:blipFill>
        <p:spPr>
          <a:xfrm>
            <a:off x="1916705" y="3924300"/>
            <a:ext cx="15252218" cy="5462582"/>
          </a:xfrm>
          <a:prstGeom prst="rect">
            <a:avLst/>
          </a:prstGeom>
        </p:spPr>
      </p:pic>
      <p:sp>
        <p:nvSpPr>
          <p:cNvPr id="7" name="TextBox 6"/>
          <p:cNvSpPr txBox="1"/>
          <p:nvPr/>
        </p:nvSpPr>
        <p:spPr>
          <a:xfrm>
            <a:off x="2514600" y="1756306"/>
            <a:ext cx="14056428" cy="1538883"/>
          </a:xfrm>
          <a:prstGeom prst="rect">
            <a:avLst/>
          </a:prstGeom>
        </p:spPr>
        <p:txBody>
          <a:bodyPr wrap="square" lIns="0" tIns="0" rIns="0" bIns="0" rtlCol="0" anchor="t">
            <a:spAutoFit/>
          </a:bodyPr>
          <a:lstStyle/>
          <a:p>
            <a:pPr algn="ctr">
              <a:lnSpc>
                <a:spcPts val="6037"/>
              </a:lnSpc>
            </a:pPr>
            <a:r>
              <a:rPr lang="en-US" sz="4312" b="1" dirty="0">
                <a:solidFill>
                  <a:srgbClr val="000000"/>
                </a:solidFill>
                <a:latin typeface="Canva Sans Bold"/>
                <a:ea typeface="Canva Sans Bold"/>
                <a:cs typeface="Canva Sans Bold"/>
                <a:sym typeface="Canva Sans Bold"/>
              </a:rPr>
              <a:t>Then we plot the Box plot for </a:t>
            </a:r>
            <a:r>
              <a:rPr lang="en-US" sz="4312" b="1" dirty="0" smtClean="0">
                <a:solidFill>
                  <a:srgbClr val="000000"/>
                </a:solidFill>
                <a:latin typeface="Canva Sans Bold"/>
                <a:ea typeface="Canva Sans Bold"/>
                <a:cs typeface="Canva Sans Bold"/>
                <a:sym typeface="Canva Sans Bold"/>
              </a:rPr>
              <a:t>fare amount against Hour – Week day - Year</a:t>
            </a:r>
            <a:endParaRPr lang="en-US" sz="4312" b="1" dirty="0" smtClean="0">
              <a:solidFill>
                <a:srgbClr val="000000"/>
              </a:solidFill>
              <a:latin typeface="Canva Sans Bold"/>
              <a:ea typeface="Canva Sans Bold"/>
              <a:cs typeface="Canva Sans Bold"/>
              <a:sym typeface="Canva Sans Bold"/>
            </a:endParaRPr>
          </a:p>
        </p:txBody>
      </p:sp>
    </p:spTree>
    <p:extLst>
      <p:ext uri="{BB962C8B-B14F-4D97-AF65-F5344CB8AC3E}">
        <p14:creationId xmlns:p14="http://schemas.microsoft.com/office/powerpoint/2010/main" val="128440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848737" y="2940793"/>
            <a:ext cx="1938236" cy="1938236"/>
          </a:xfrm>
          <a:custGeom>
            <a:avLst/>
            <a:gdLst/>
            <a:ahLst/>
            <a:cxnLst/>
            <a:rect l="l" t="t" r="r" b="b"/>
            <a:pathLst>
              <a:path w="1938236" h="1938236">
                <a:moveTo>
                  <a:pt x="0" y="0"/>
                </a:moveTo>
                <a:lnTo>
                  <a:pt x="1938237" y="0"/>
                </a:lnTo>
                <a:lnTo>
                  <a:pt x="1938237" y="1938236"/>
                </a:lnTo>
                <a:lnTo>
                  <a:pt x="0" y="19382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a:p>
        </p:txBody>
      </p:sp>
      <p:sp>
        <p:nvSpPr>
          <p:cNvPr id="3" name="Freeform 3"/>
          <p:cNvSpPr/>
          <p:nvPr/>
        </p:nvSpPr>
        <p:spPr>
          <a:xfrm>
            <a:off x="812259" y="5260232"/>
            <a:ext cx="1974715" cy="1974715"/>
          </a:xfrm>
          <a:custGeom>
            <a:avLst/>
            <a:gdLst/>
            <a:ahLst/>
            <a:cxnLst/>
            <a:rect l="l" t="t" r="r" b="b"/>
            <a:pathLst>
              <a:path w="1974715" h="1974715">
                <a:moveTo>
                  <a:pt x="0" y="0"/>
                </a:moveTo>
                <a:lnTo>
                  <a:pt x="1974715" y="0"/>
                </a:lnTo>
                <a:lnTo>
                  <a:pt x="1974715" y="1974715"/>
                </a:lnTo>
                <a:lnTo>
                  <a:pt x="0" y="197471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US"/>
          </a:p>
        </p:txBody>
      </p:sp>
      <p:sp>
        <p:nvSpPr>
          <p:cNvPr id="4" name="Freeform 4"/>
          <p:cNvSpPr/>
          <p:nvPr/>
        </p:nvSpPr>
        <p:spPr>
          <a:xfrm>
            <a:off x="812259" y="7613109"/>
            <a:ext cx="1974715" cy="1974715"/>
          </a:xfrm>
          <a:custGeom>
            <a:avLst/>
            <a:gdLst/>
            <a:ahLst/>
            <a:cxnLst/>
            <a:rect l="l" t="t" r="r" b="b"/>
            <a:pathLst>
              <a:path w="1974715" h="1974715">
                <a:moveTo>
                  <a:pt x="0" y="0"/>
                </a:moveTo>
                <a:lnTo>
                  <a:pt x="1974715" y="0"/>
                </a:lnTo>
                <a:lnTo>
                  <a:pt x="1974715" y="1974715"/>
                </a:lnTo>
                <a:lnTo>
                  <a:pt x="0" y="197471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txBody>
          <a:bodyPr/>
          <a:lstStyle/>
          <a:p>
            <a:endParaRPr lang="en-US"/>
          </a:p>
        </p:txBody>
      </p:sp>
      <p:sp>
        <p:nvSpPr>
          <p:cNvPr id="5" name="Freeform 5"/>
          <p:cNvSpPr/>
          <p:nvPr/>
        </p:nvSpPr>
        <p:spPr>
          <a:xfrm>
            <a:off x="11332723" y="2940793"/>
            <a:ext cx="1854335" cy="1854335"/>
          </a:xfrm>
          <a:custGeom>
            <a:avLst/>
            <a:gdLst/>
            <a:ahLst/>
            <a:cxnLst/>
            <a:rect l="l" t="t" r="r" b="b"/>
            <a:pathLst>
              <a:path w="1854335" h="1854335">
                <a:moveTo>
                  <a:pt x="0" y="0"/>
                </a:moveTo>
                <a:lnTo>
                  <a:pt x="1854335" y="0"/>
                </a:lnTo>
                <a:lnTo>
                  <a:pt x="1854335" y="1854335"/>
                </a:lnTo>
                <a:lnTo>
                  <a:pt x="0" y="1854335"/>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txBody>
          <a:bodyPr/>
          <a:lstStyle/>
          <a:p>
            <a:endParaRPr lang="en-US"/>
          </a:p>
        </p:txBody>
      </p:sp>
      <p:sp>
        <p:nvSpPr>
          <p:cNvPr id="6" name="Freeform 6"/>
          <p:cNvSpPr/>
          <p:nvPr/>
        </p:nvSpPr>
        <p:spPr>
          <a:xfrm>
            <a:off x="11332723" y="5359940"/>
            <a:ext cx="1775298" cy="1775298"/>
          </a:xfrm>
          <a:custGeom>
            <a:avLst/>
            <a:gdLst/>
            <a:ahLst/>
            <a:cxnLst/>
            <a:rect l="l" t="t" r="r" b="b"/>
            <a:pathLst>
              <a:path w="1775298" h="1775298">
                <a:moveTo>
                  <a:pt x="0" y="0"/>
                </a:moveTo>
                <a:lnTo>
                  <a:pt x="1775298" y="0"/>
                </a:lnTo>
                <a:lnTo>
                  <a:pt x="1775298" y="1775298"/>
                </a:lnTo>
                <a:lnTo>
                  <a:pt x="0" y="1775298"/>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txBody>
          <a:bodyPr/>
          <a:lstStyle/>
          <a:p>
            <a:endParaRPr lang="en-US"/>
          </a:p>
        </p:txBody>
      </p:sp>
      <p:sp>
        <p:nvSpPr>
          <p:cNvPr id="7" name="TextBox 7"/>
          <p:cNvSpPr txBox="1"/>
          <p:nvPr/>
        </p:nvSpPr>
        <p:spPr>
          <a:xfrm>
            <a:off x="3962400" y="512743"/>
            <a:ext cx="9885105" cy="165429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Table of content</a:t>
            </a:r>
          </a:p>
        </p:txBody>
      </p:sp>
      <p:sp>
        <p:nvSpPr>
          <p:cNvPr id="8" name="TextBox 8"/>
          <p:cNvSpPr txBox="1"/>
          <p:nvPr/>
        </p:nvSpPr>
        <p:spPr>
          <a:xfrm>
            <a:off x="3841069" y="3455846"/>
            <a:ext cx="3393162" cy="738504"/>
          </a:xfrm>
          <a:prstGeom prst="rect">
            <a:avLst/>
          </a:prstGeom>
        </p:spPr>
        <p:txBody>
          <a:bodyPr lIns="0" tIns="0" rIns="0" bIns="0" rtlCol="0" anchor="t">
            <a:spAutoFit/>
          </a:bodyPr>
          <a:lstStyle/>
          <a:p>
            <a:pPr marL="0" lvl="0" indent="0" algn="ctr">
              <a:lnSpc>
                <a:spcPts val="6020"/>
              </a:lnSpc>
              <a:spcBef>
                <a:spcPct val="0"/>
              </a:spcBef>
            </a:pPr>
            <a:r>
              <a:rPr lang="en-US" sz="4300" b="1" u="none" strike="noStrike">
                <a:solidFill>
                  <a:srgbClr val="000000"/>
                </a:solidFill>
                <a:latin typeface="Canva Sans Bold"/>
                <a:ea typeface="Canva Sans Bold"/>
                <a:cs typeface="Canva Sans Bold"/>
                <a:sym typeface="Canva Sans Bold"/>
              </a:rPr>
              <a:t>Introduction</a:t>
            </a:r>
          </a:p>
        </p:txBody>
      </p:sp>
      <p:sp>
        <p:nvSpPr>
          <p:cNvPr id="9" name="TextBox 9"/>
          <p:cNvSpPr txBox="1"/>
          <p:nvPr/>
        </p:nvSpPr>
        <p:spPr>
          <a:xfrm>
            <a:off x="3841069" y="8288479"/>
            <a:ext cx="5376506"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Preprocessing steps</a:t>
            </a:r>
          </a:p>
        </p:txBody>
      </p:sp>
      <p:sp>
        <p:nvSpPr>
          <p:cNvPr id="10" name="TextBox 10"/>
          <p:cNvSpPr txBox="1"/>
          <p:nvPr/>
        </p:nvSpPr>
        <p:spPr>
          <a:xfrm>
            <a:off x="3841069" y="5835475"/>
            <a:ext cx="5547479" cy="738504"/>
          </a:xfrm>
          <a:prstGeom prst="rect">
            <a:avLst/>
          </a:prstGeom>
        </p:spPr>
        <p:txBody>
          <a:bodyPr lIns="0" tIns="0" rIns="0" bIns="0" rtlCol="0" anchor="t">
            <a:spAutoFit/>
          </a:bodyPr>
          <a:lstStyle/>
          <a:p>
            <a:pPr algn="ctr">
              <a:lnSpc>
                <a:spcPts val="6020"/>
              </a:lnSpc>
            </a:pPr>
            <a:r>
              <a:rPr lang="en-US" sz="4300" b="1">
                <a:solidFill>
                  <a:srgbClr val="000000"/>
                </a:solidFill>
                <a:latin typeface="Canva Sans Bold"/>
                <a:ea typeface="Canva Sans Bold"/>
                <a:cs typeface="Canva Sans Bold"/>
                <a:sym typeface="Canva Sans Bold"/>
              </a:rPr>
              <a:t>Column descriptions</a:t>
            </a:r>
          </a:p>
        </p:txBody>
      </p:sp>
      <p:sp>
        <p:nvSpPr>
          <p:cNvPr id="11" name="TextBox 11"/>
          <p:cNvSpPr txBox="1"/>
          <p:nvPr/>
        </p:nvSpPr>
        <p:spPr>
          <a:xfrm>
            <a:off x="13895023" y="3455846"/>
            <a:ext cx="1131927"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EDA</a:t>
            </a:r>
          </a:p>
        </p:txBody>
      </p:sp>
      <p:sp>
        <p:nvSpPr>
          <p:cNvPr id="12" name="TextBox 12"/>
          <p:cNvSpPr txBox="1"/>
          <p:nvPr/>
        </p:nvSpPr>
        <p:spPr>
          <a:xfrm>
            <a:off x="13847504" y="5835475"/>
            <a:ext cx="3337203" cy="738504"/>
          </a:xfrm>
          <a:prstGeom prst="rect">
            <a:avLst/>
          </a:prstGeom>
        </p:spPr>
        <p:txBody>
          <a:bodyPr lIns="0" tIns="0" rIns="0" bIns="0" rtlCol="0" anchor="t">
            <a:spAutoFit/>
          </a:bodyPr>
          <a:lstStyle/>
          <a:p>
            <a:pPr marL="0" lvl="0" indent="0" algn="ctr">
              <a:lnSpc>
                <a:spcPts val="6020"/>
              </a:lnSpc>
              <a:spcBef>
                <a:spcPct val="0"/>
              </a:spcBef>
            </a:pPr>
            <a:r>
              <a:rPr lang="en-US" sz="4300" b="1">
                <a:solidFill>
                  <a:srgbClr val="000000"/>
                </a:solidFill>
                <a:latin typeface="Canva Sans Bold"/>
                <a:ea typeface="Canva Sans Bold"/>
                <a:cs typeface="Canva Sans Bold"/>
                <a:sym typeface="Canva Sans Bold"/>
              </a:rPr>
              <a:t>Counclusion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sp>
        <p:nvSpPr>
          <p:cNvPr id="3" name="TextBox 3"/>
          <p:cNvSpPr txBox="1"/>
          <p:nvPr/>
        </p:nvSpPr>
        <p:spPr>
          <a:xfrm>
            <a:off x="2909427" y="4831424"/>
            <a:ext cx="12755447" cy="587597"/>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the rush hour is around 3 </a:t>
            </a:r>
            <a:r>
              <a:rPr lang="en-US" sz="3514" b="1" dirty="0" err="1">
                <a:solidFill>
                  <a:srgbClr val="000000"/>
                </a:solidFill>
                <a:latin typeface="Canva Sans Bold"/>
                <a:ea typeface="Canva Sans Bold"/>
                <a:cs typeface="Canva Sans Bold"/>
                <a:sym typeface="Canva Sans Bold"/>
              </a:rPr>
              <a:t>oclock</a:t>
            </a:r>
            <a:endParaRPr lang="en-US" sz="3514"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7099374" y="2857500"/>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extLst>
      <p:ext uri="{BB962C8B-B14F-4D97-AF65-F5344CB8AC3E}">
        <p14:creationId xmlns:p14="http://schemas.microsoft.com/office/powerpoint/2010/main" val="312019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179574" y="4298283"/>
            <a:ext cx="17928853" cy="5244189"/>
          </a:xfrm>
          <a:custGeom>
            <a:avLst/>
            <a:gdLst/>
            <a:ahLst/>
            <a:cxnLst/>
            <a:rect l="l" t="t" r="r" b="b"/>
            <a:pathLst>
              <a:path w="17928853" h="5244189">
                <a:moveTo>
                  <a:pt x="0" y="0"/>
                </a:moveTo>
                <a:lnTo>
                  <a:pt x="17928852" y="0"/>
                </a:lnTo>
                <a:lnTo>
                  <a:pt x="17928852" y="5244189"/>
                </a:lnTo>
                <a:lnTo>
                  <a:pt x="0" y="524418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283864" y="1923314"/>
            <a:ext cx="12159950"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first passenger count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13206" y="4473737"/>
            <a:ext cx="17861589" cy="5023572"/>
          </a:xfrm>
          <a:custGeom>
            <a:avLst/>
            <a:gdLst/>
            <a:ahLst/>
            <a:cxnLst/>
            <a:rect l="l" t="t" r="r" b="b"/>
            <a:pathLst>
              <a:path w="17861589" h="5023572">
                <a:moveTo>
                  <a:pt x="0" y="0"/>
                </a:moveTo>
                <a:lnTo>
                  <a:pt x="17861588" y="0"/>
                </a:lnTo>
                <a:lnTo>
                  <a:pt x="17861588" y="5023572"/>
                </a:lnTo>
                <a:lnTo>
                  <a:pt x="0" y="502357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00848" y="1923314"/>
            <a:ext cx="12125982"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second car condition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00180" y="4160323"/>
            <a:ext cx="17887639" cy="5097977"/>
          </a:xfrm>
          <a:custGeom>
            <a:avLst/>
            <a:gdLst/>
            <a:ahLst/>
            <a:cxnLst/>
            <a:rect l="l" t="t" r="r" b="b"/>
            <a:pathLst>
              <a:path w="17887639" h="5097977">
                <a:moveTo>
                  <a:pt x="0" y="0"/>
                </a:moveTo>
                <a:lnTo>
                  <a:pt x="17887640" y="0"/>
                </a:lnTo>
                <a:lnTo>
                  <a:pt x="17887640" y="5097977"/>
                </a:lnTo>
                <a:lnTo>
                  <a:pt x="0" y="509797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52639" y="1923314"/>
            <a:ext cx="12022401"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third Weather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30824" y="4664067"/>
            <a:ext cx="17567422" cy="4723264"/>
          </a:xfrm>
          <a:custGeom>
            <a:avLst/>
            <a:gdLst/>
            <a:ahLst/>
            <a:cxnLst/>
            <a:rect l="l" t="t" r="r" b="b"/>
            <a:pathLst>
              <a:path w="17567422" h="4723264">
                <a:moveTo>
                  <a:pt x="0" y="0"/>
                </a:moveTo>
                <a:lnTo>
                  <a:pt x="17567422" y="0"/>
                </a:lnTo>
                <a:lnTo>
                  <a:pt x="17567422" y="4723264"/>
                </a:lnTo>
                <a:lnTo>
                  <a:pt x="0" y="4723264"/>
                </a:lnTo>
                <a:lnTo>
                  <a:pt x="0" y="0"/>
                </a:lnTo>
                <a:close/>
              </a:path>
            </a:pathLst>
          </a:custGeom>
          <a:blipFill>
            <a:blip r:embed="rId2"/>
            <a:stretch>
              <a:fillRect t="-1816"/>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182356" y="1923314"/>
            <a:ext cx="12362966"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forth traffic condition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52602" y="4327286"/>
            <a:ext cx="18182795" cy="5295739"/>
          </a:xfrm>
          <a:custGeom>
            <a:avLst/>
            <a:gdLst/>
            <a:ahLst/>
            <a:cxnLst/>
            <a:rect l="l" t="t" r="r" b="b"/>
            <a:pathLst>
              <a:path w="18182795" h="5295739">
                <a:moveTo>
                  <a:pt x="0" y="0"/>
                </a:moveTo>
                <a:lnTo>
                  <a:pt x="18182796" y="0"/>
                </a:lnTo>
                <a:lnTo>
                  <a:pt x="18182796" y="5295739"/>
                </a:lnTo>
                <a:lnTo>
                  <a:pt x="0" y="529573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304737" y="159703"/>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3352639" y="1923314"/>
            <a:ext cx="12022401"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Then we make scatter plot for some  features</a:t>
            </a:r>
          </a:p>
          <a:p>
            <a:pPr algn="ctr">
              <a:lnSpc>
                <a:spcPts val="6037"/>
              </a:lnSpc>
            </a:pPr>
            <a:r>
              <a:rPr lang="en-US" sz="4312" b="1">
                <a:solidFill>
                  <a:srgbClr val="000000"/>
                </a:solidFill>
                <a:latin typeface="Canva Sans Bold"/>
                <a:ea typeface="Canva Sans Bold"/>
                <a:cs typeface="Canva Sans Bold"/>
                <a:sym typeface="Canva Sans Bold"/>
              </a:rPr>
              <a:t>against the fare amount fifth hour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781991" y="4156110"/>
            <a:ext cx="1341624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Most of high fare amount trips are made by one passenger</a:t>
            </a:r>
          </a:p>
        </p:txBody>
      </p:sp>
      <p:sp>
        <p:nvSpPr>
          <p:cNvPr id="4" name="TextBox 4"/>
          <p:cNvSpPr txBox="1"/>
          <p:nvPr/>
        </p:nvSpPr>
        <p:spPr>
          <a:xfrm>
            <a:off x="781991" y="6233156"/>
            <a:ext cx="14507093"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when the weather gets cloudy or rainy the fare amount goes up </a:t>
            </a:r>
          </a:p>
        </p:txBody>
      </p:sp>
      <p:sp>
        <p:nvSpPr>
          <p:cNvPr id="5" name="TextBox 5"/>
          <p:cNvSpPr txBox="1"/>
          <p:nvPr/>
        </p:nvSpPr>
        <p:spPr>
          <a:xfrm>
            <a:off x="7010401" y="2389878"/>
            <a:ext cx="40892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
        <p:nvSpPr>
          <p:cNvPr id="6" name="TextBox 6"/>
          <p:cNvSpPr txBox="1"/>
          <p:nvPr/>
        </p:nvSpPr>
        <p:spPr>
          <a:xfrm>
            <a:off x="781991" y="5193170"/>
            <a:ext cx="10376355"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Car condition rarely affects the fare amount</a:t>
            </a:r>
          </a:p>
        </p:txBody>
      </p:sp>
      <p:sp>
        <p:nvSpPr>
          <p:cNvPr id="7" name="TextBox 7"/>
          <p:cNvSpPr txBox="1"/>
          <p:nvPr/>
        </p:nvSpPr>
        <p:spPr>
          <a:xfrm>
            <a:off x="781991" y="7273143"/>
            <a:ext cx="15552817"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The traffic condition does not have a huge influence on fare amount</a:t>
            </a:r>
          </a:p>
        </p:txBody>
      </p:sp>
      <p:sp>
        <p:nvSpPr>
          <p:cNvPr id="8" name="TextBox 8"/>
          <p:cNvSpPr txBox="1"/>
          <p:nvPr/>
        </p:nvSpPr>
        <p:spPr>
          <a:xfrm>
            <a:off x="781991" y="8313129"/>
            <a:ext cx="11199689"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a:solidFill>
                  <a:srgbClr val="000000"/>
                </a:solidFill>
                <a:latin typeface="Canva Sans Bold"/>
                <a:ea typeface="Canva Sans Bold"/>
                <a:cs typeface="Canva Sans Bold"/>
                <a:sym typeface="Canva Sans Bold"/>
              </a:rPr>
              <a:t>The time of the day does not affect fare amount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2473612" y="3416500"/>
            <a:ext cx="13340776" cy="6870500"/>
          </a:xfrm>
          <a:custGeom>
            <a:avLst/>
            <a:gdLst/>
            <a:ahLst/>
            <a:cxnLst/>
            <a:rect l="l" t="t" r="r" b="b"/>
            <a:pathLst>
              <a:path w="13340776" h="6870500">
                <a:moveTo>
                  <a:pt x="0" y="0"/>
                </a:moveTo>
                <a:lnTo>
                  <a:pt x="13340776" y="0"/>
                </a:lnTo>
                <a:lnTo>
                  <a:pt x="13340776" y="6870500"/>
                </a:lnTo>
                <a:lnTo>
                  <a:pt x="0" y="68705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6863110" y="432969"/>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1453854" y="2385377"/>
            <a:ext cx="15819972" cy="732909"/>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Plotting heat map to check for coloration between features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973392" y="4541664"/>
            <a:ext cx="16285908" cy="601836"/>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distance data for famous airports are highly connected</a:t>
            </a:r>
          </a:p>
        </p:txBody>
      </p:sp>
      <p:sp>
        <p:nvSpPr>
          <p:cNvPr id="4" name="TextBox 4"/>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a:extLst>
            <a:ext uri="{FF2B5EF4-FFF2-40B4-BE49-F238E27FC236}">
              <a16:creationId xmlns:a16="http://schemas.microsoft.com/office/drawing/2014/main" id="{1FDDC896-5D47-1E1A-726D-5553F9BB7E0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ECE33EA-9B41-A642-2A57-B45377D1C4A2}"/>
              </a:ext>
            </a:extLst>
          </p:cNvPr>
          <p:cNvSpPr txBox="1"/>
          <p:nvPr/>
        </p:nvSpPr>
        <p:spPr>
          <a:xfrm>
            <a:off x="6400800" y="190500"/>
            <a:ext cx="5001459"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EDA</a:t>
            </a:r>
          </a:p>
        </p:txBody>
      </p:sp>
      <p:sp>
        <p:nvSpPr>
          <p:cNvPr id="4" name="TextBox 4">
            <a:extLst>
              <a:ext uri="{FF2B5EF4-FFF2-40B4-BE49-F238E27FC236}">
                <a16:creationId xmlns:a16="http://schemas.microsoft.com/office/drawing/2014/main" id="{E8499B83-9A64-B0ED-EA9C-24A601459B1B}"/>
              </a:ext>
            </a:extLst>
          </p:cNvPr>
          <p:cNvSpPr txBox="1"/>
          <p:nvPr/>
        </p:nvSpPr>
        <p:spPr>
          <a:xfrm>
            <a:off x="3679903" y="1732799"/>
            <a:ext cx="11252053" cy="1872307"/>
          </a:xfrm>
          <a:prstGeom prst="rect">
            <a:avLst/>
          </a:prstGeom>
        </p:spPr>
        <p:txBody>
          <a:bodyPr wrap="square" lIns="0" tIns="0" rIns="0" bIns="0" rtlCol="0" anchor="t">
            <a:spAutoFit/>
          </a:bodyPr>
          <a:lstStyle/>
          <a:p>
            <a:pPr algn="ctr">
              <a:lnSpc>
                <a:spcPts val="7279"/>
              </a:lnSpc>
            </a:pPr>
            <a:r>
              <a:rPr lang="en-US" sz="5199" b="1" dirty="0" smtClean="0">
                <a:solidFill>
                  <a:srgbClr val="000000"/>
                </a:solidFill>
                <a:latin typeface="Canva Sans Bold"/>
                <a:ea typeface="Canva Sans Bold"/>
                <a:cs typeface="Canva Sans Bold"/>
                <a:sym typeface="Canva Sans Bold"/>
              </a:rPr>
              <a:t>We plot the number of trips for top 10  drivers and total earning</a:t>
            </a:r>
            <a:endParaRPr lang="en-US" sz="5199" b="1" dirty="0">
              <a:solidFill>
                <a:srgbClr val="000000"/>
              </a:solidFill>
              <a:latin typeface="Canva Sans Bold"/>
              <a:ea typeface="Canva Sans Bold"/>
              <a:cs typeface="Canva Sans Bold"/>
              <a:sym typeface="Canva Sans Bold"/>
            </a:endParaRPr>
          </a:p>
        </p:txBody>
      </p:sp>
      <p:pic>
        <p:nvPicPr>
          <p:cNvPr id="6" name="Picture 5">
            <a:extLst>
              <a:ext uri="{FF2B5EF4-FFF2-40B4-BE49-F238E27FC236}">
                <a16:creationId xmlns:a16="http://schemas.microsoft.com/office/drawing/2014/main" id="{688ACE7F-F907-CDBB-7737-FBF516B576B7}"/>
              </a:ext>
            </a:extLst>
          </p:cNvPr>
          <p:cNvPicPr>
            <a:picLocks noChangeAspect="1"/>
          </p:cNvPicPr>
          <p:nvPr/>
        </p:nvPicPr>
        <p:blipFill>
          <a:blip r:embed="rId2"/>
          <a:stretch>
            <a:fillRect/>
          </a:stretch>
        </p:blipFill>
        <p:spPr>
          <a:xfrm>
            <a:off x="762000" y="4457700"/>
            <a:ext cx="7503189" cy="4158309"/>
          </a:xfrm>
          <a:prstGeom prst="rect">
            <a:avLst/>
          </a:prstGeom>
        </p:spPr>
      </p:pic>
      <p:pic>
        <p:nvPicPr>
          <p:cNvPr id="9" name="Picture 8">
            <a:extLst>
              <a:ext uri="{FF2B5EF4-FFF2-40B4-BE49-F238E27FC236}">
                <a16:creationId xmlns:a16="http://schemas.microsoft.com/office/drawing/2014/main" id="{0CFA00E0-CF18-4162-198F-66045B1514AA}"/>
              </a:ext>
            </a:extLst>
          </p:cNvPr>
          <p:cNvPicPr>
            <a:picLocks noChangeAspect="1"/>
          </p:cNvPicPr>
          <p:nvPr/>
        </p:nvPicPr>
        <p:blipFill>
          <a:blip r:embed="rId3"/>
          <a:stretch>
            <a:fillRect/>
          </a:stretch>
        </p:blipFill>
        <p:spPr>
          <a:xfrm>
            <a:off x="10287000" y="4411134"/>
            <a:ext cx="7304279" cy="4166775"/>
          </a:xfrm>
          <a:prstGeom prst="rect">
            <a:avLst/>
          </a:prstGeom>
        </p:spPr>
      </p:pic>
    </p:spTree>
    <p:extLst>
      <p:ext uri="{BB962C8B-B14F-4D97-AF65-F5344CB8AC3E}">
        <p14:creationId xmlns:p14="http://schemas.microsoft.com/office/powerpoint/2010/main" val="422947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7232822" cy="1379155"/>
          </a:xfrm>
          <a:prstGeom prst="rect">
            <a:avLst/>
          </a:prstGeom>
        </p:spPr>
        <p:txBody>
          <a:bodyPr lIns="0" tIns="0" rIns="0" bIns="0" rtlCol="0" anchor="t">
            <a:spAutoFit/>
          </a:bodyPr>
          <a:lstStyle/>
          <a:p>
            <a:pPr marL="0" lvl="0" indent="0" algn="l">
              <a:lnSpc>
                <a:spcPts val="10952"/>
              </a:lnSpc>
            </a:pPr>
            <a:r>
              <a:rPr lang="en-US" sz="9051" b="1">
                <a:solidFill>
                  <a:srgbClr val="000000"/>
                </a:solidFill>
                <a:latin typeface="Source Serif Pro Bold"/>
                <a:ea typeface="Source Serif Pro Bold"/>
                <a:cs typeface="Source Serif Pro Bold"/>
                <a:sym typeface="Source Serif Pro Bold"/>
              </a:rPr>
              <a:t>Introduction</a:t>
            </a:r>
          </a:p>
        </p:txBody>
      </p:sp>
      <p:sp>
        <p:nvSpPr>
          <p:cNvPr id="3" name="TextBox 3"/>
          <p:cNvSpPr txBox="1"/>
          <p:nvPr/>
        </p:nvSpPr>
        <p:spPr>
          <a:xfrm>
            <a:off x="688232" y="3489306"/>
            <a:ext cx="16339838" cy="4102058"/>
          </a:xfrm>
          <a:prstGeom prst="rect">
            <a:avLst/>
          </a:prstGeom>
        </p:spPr>
        <p:txBody>
          <a:bodyPr lIns="0" tIns="0" rIns="0" bIns="0" rtlCol="0" anchor="t">
            <a:spAutoFit/>
          </a:bodyPr>
          <a:lstStyle/>
          <a:p>
            <a:pPr marL="0" lvl="0" indent="0" algn="l">
              <a:lnSpc>
                <a:spcPts val="4741"/>
              </a:lnSpc>
            </a:pPr>
            <a:r>
              <a:rPr lang="en-US" sz="3386">
                <a:solidFill>
                  <a:srgbClr val="000000"/>
                </a:solidFill>
                <a:latin typeface="Source Sans Pro"/>
                <a:ea typeface="Source Sans Pro"/>
                <a:cs typeface="Source Sans Pro"/>
                <a:sym typeface="Source Sans Pro"/>
              </a:rPr>
              <a:t>IN TODAY’S COMPETITIVE TRANSPORTATION INDUSTRY, DATA ANALYSIS PLAYS A PIVOTAL ROLE IN DRIVING BUSINESS SUCCESS. FOR A COMPANY LIKE UBER, ANALYZING TRIP DATA PROVIDES ESSENTIAL INSIGHTS THAT HELP OPTIMIZE OPERATIONS, IMPROVE THE RIDER AND DRIVER EXPERIENCE, AND GAIN A COMPETITIVE EDGE. BY STUDYING PATTERNS IN DEMAND, GEOGRAPHIC TRENDS, AND CUSTOMER BEHAVIOR, UBER CAN MAKE INFORMED DECISIONS THAT ENSURE DRIVERS ARE AVAILABLE WHEN AND WHERE THEY’RE NEEDED MOST, ULTIMATELY ENHANCING THE EFFICIENCY AND RELIABILITY OF THE PLATFORM.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6643271" y="702346"/>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3" name="TextBox 3"/>
          <p:cNvSpPr txBox="1"/>
          <p:nvPr/>
        </p:nvSpPr>
        <p:spPr>
          <a:xfrm>
            <a:off x="973392" y="4541664"/>
            <a:ext cx="16285908" cy="1215974"/>
          </a:xfrm>
          <a:prstGeom prst="rect">
            <a:avLst/>
          </a:prstGeom>
        </p:spPr>
        <p:txBody>
          <a:bodyPr lIns="0" tIns="0" rIns="0" bIns="0" rtlCol="0" anchor="t">
            <a:spAutoFit/>
          </a:bodyPr>
          <a:lstStyle/>
          <a:p>
            <a:pPr marL="758752" lvl="1" indent="-379376" algn="ctr">
              <a:lnSpc>
                <a:spcPts val="4920"/>
              </a:lnSpc>
              <a:buFont typeface="Arial"/>
              <a:buChar char="•"/>
            </a:pPr>
            <a:r>
              <a:rPr lang="en-US" sz="3514" b="1" dirty="0">
                <a:solidFill>
                  <a:srgbClr val="000000"/>
                </a:solidFill>
                <a:latin typeface="Canva Sans Bold"/>
                <a:ea typeface="Canva Sans Bold"/>
                <a:cs typeface="Canva Sans Bold"/>
                <a:sym typeface="Canva Sans Bold"/>
              </a:rPr>
              <a:t>It appears that Michael Smith is the most frequent driver with the most earnings</a:t>
            </a:r>
            <a:endParaRPr lang="en-US" sz="3514"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7086601" y="2389878"/>
            <a:ext cx="401305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Key insights</a:t>
            </a:r>
          </a:p>
        </p:txBody>
      </p:sp>
    </p:spTree>
    <p:extLst>
      <p:ext uri="{BB962C8B-B14F-4D97-AF65-F5344CB8AC3E}">
        <p14:creationId xmlns:p14="http://schemas.microsoft.com/office/powerpoint/2010/main" val="4268636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11372020" y="660334"/>
            <a:ext cx="6429597" cy="3600575"/>
          </a:xfrm>
          <a:custGeom>
            <a:avLst/>
            <a:gdLst/>
            <a:ahLst/>
            <a:cxnLst/>
            <a:rect l="l" t="t" r="r" b="b"/>
            <a:pathLst>
              <a:path w="6429597" h="3600575">
                <a:moveTo>
                  <a:pt x="0" y="0"/>
                </a:moveTo>
                <a:lnTo>
                  <a:pt x="6429597" y="0"/>
                </a:lnTo>
                <a:lnTo>
                  <a:pt x="6429597" y="3600575"/>
                </a:lnTo>
                <a:lnTo>
                  <a:pt x="0" y="360057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830744" y="488884"/>
            <a:ext cx="6412468"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Conclusion</a:t>
            </a:r>
          </a:p>
        </p:txBody>
      </p:sp>
      <p:sp>
        <p:nvSpPr>
          <p:cNvPr id="4" name="TextBox 4"/>
          <p:cNvSpPr txBox="1"/>
          <p:nvPr/>
        </p:nvSpPr>
        <p:spPr>
          <a:xfrm>
            <a:off x="372083" y="3828439"/>
            <a:ext cx="7767876"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Families or groups rarely use uber</a:t>
            </a:r>
          </a:p>
        </p:txBody>
      </p:sp>
      <p:sp>
        <p:nvSpPr>
          <p:cNvPr id="5" name="TextBox 5"/>
          <p:cNvSpPr txBox="1"/>
          <p:nvPr/>
        </p:nvSpPr>
        <p:spPr>
          <a:xfrm>
            <a:off x="372083" y="4858500"/>
            <a:ext cx="11941042"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uber application is used all year not in specific season</a:t>
            </a:r>
          </a:p>
        </p:txBody>
      </p:sp>
      <p:sp>
        <p:nvSpPr>
          <p:cNvPr id="6" name="TextBox 6"/>
          <p:cNvSpPr txBox="1"/>
          <p:nvPr/>
        </p:nvSpPr>
        <p:spPr>
          <a:xfrm>
            <a:off x="372083" y="6181840"/>
            <a:ext cx="16415765"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dirty="0">
                <a:solidFill>
                  <a:srgbClr val="000000"/>
                </a:solidFill>
                <a:latin typeface="Canva Sans"/>
                <a:ea typeface="Canva Sans"/>
                <a:cs typeface="Canva Sans"/>
                <a:sym typeface="Canva Sans"/>
              </a:rPr>
              <a:t>Even if the fare goes up when the weather gets bad customers still use uber</a:t>
            </a:r>
          </a:p>
        </p:txBody>
      </p:sp>
      <p:sp>
        <p:nvSpPr>
          <p:cNvPr id="7" name="TextBox 7"/>
          <p:cNvSpPr txBox="1"/>
          <p:nvPr/>
        </p:nvSpPr>
        <p:spPr>
          <a:xfrm>
            <a:off x="372083" y="7503761"/>
            <a:ext cx="15102531" cy="1180465"/>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000000"/>
                </a:solidFill>
                <a:latin typeface="Canva Sans"/>
                <a:ea typeface="Canva Sans"/>
                <a:cs typeface="Canva Sans"/>
                <a:sym typeface="Canva Sans"/>
              </a:rPr>
              <a:t>Uber fare changes are not high considering the time of the day or the traffic condition which is good for attracting customers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7309323" y="3870007"/>
            <a:ext cx="2647950"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User name</a:t>
            </a:r>
          </a:p>
        </p:txBody>
      </p:sp>
      <p:sp>
        <p:nvSpPr>
          <p:cNvPr id="4" name="TextBox 4"/>
          <p:cNvSpPr txBox="1"/>
          <p:nvPr/>
        </p:nvSpPr>
        <p:spPr>
          <a:xfrm>
            <a:off x="0"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Car condition</a:t>
            </a:r>
          </a:p>
        </p:txBody>
      </p:sp>
      <p:sp>
        <p:nvSpPr>
          <p:cNvPr id="5" name="TextBox 5"/>
          <p:cNvSpPr txBox="1"/>
          <p:nvPr/>
        </p:nvSpPr>
        <p:spPr>
          <a:xfrm>
            <a:off x="12205811"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Traffic condition</a:t>
            </a:r>
          </a:p>
        </p:txBody>
      </p:sp>
      <p:sp>
        <p:nvSpPr>
          <p:cNvPr id="6" name="TextBox 6"/>
          <p:cNvSpPr txBox="1"/>
          <p:nvPr/>
        </p:nvSpPr>
        <p:spPr>
          <a:xfrm>
            <a:off x="1905298" y="3870007"/>
            <a:ext cx="1935599"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User_ID</a:t>
            </a:r>
          </a:p>
        </p:txBody>
      </p:sp>
      <p:sp>
        <p:nvSpPr>
          <p:cNvPr id="7" name="TextBox 7"/>
          <p:cNvSpPr txBox="1"/>
          <p:nvPr/>
        </p:nvSpPr>
        <p:spPr>
          <a:xfrm>
            <a:off x="12205811" y="3870007"/>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Driver name</a:t>
            </a:r>
          </a:p>
        </p:txBody>
      </p:sp>
      <p:sp>
        <p:nvSpPr>
          <p:cNvPr id="8" name="TextBox 8"/>
          <p:cNvSpPr txBox="1"/>
          <p:nvPr/>
        </p:nvSpPr>
        <p:spPr>
          <a:xfrm>
            <a:off x="5683882"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Weather</a:t>
            </a:r>
          </a:p>
        </p:txBody>
      </p:sp>
      <p:sp>
        <p:nvSpPr>
          <p:cNvPr id="9" name="TextBox 9"/>
          <p:cNvSpPr txBox="1"/>
          <p:nvPr/>
        </p:nvSpPr>
        <p:spPr>
          <a:xfrm>
            <a:off x="1434882" y="5076825"/>
            <a:ext cx="2876431"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Unique client </a:t>
            </a:r>
          </a:p>
          <a:p>
            <a:pPr algn="ctr">
              <a:lnSpc>
                <a:spcPts val="4759"/>
              </a:lnSpc>
            </a:pPr>
            <a:r>
              <a:rPr lang="en-US" sz="3399">
                <a:solidFill>
                  <a:srgbClr val="000000"/>
                </a:solidFill>
                <a:latin typeface="Canva Sans"/>
                <a:ea typeface="Canva Sans"/>
                <a:cs typeface="Canva Sans"/>
                <a:sym typeface="Canva Sans"/>
              </a:rPr>
              <a:t>number</a:t>
            </a:r>
          </a:p>
        </p:txBody>
      </p:sp>
      <p:sp>
        <p:nvSpPr>
          <p:cNvPr id="10" name="TextBox 10"/>
          <p:cNvSpPr txBox="1"/>
          <p:nvPr/>
        </p:nvSpPr>
        <p:spPr>
          <a:xfrm>
            <a:off x="7309323" y="5376863"/>
            <a:ext cx="249531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Client name</a:t>
            </a:r>
          </a:p>
        </p:txBody>
      </p:sp>
      <p:sp>
        <p:nvSpPr>
          <p:cNvPr id="11" name="TextBox 11"/>
          <p:cNvSpPr txBox="1"/>
          <p:nvPr/>
        </p:nvSpPr>
        <p:spPr>
          <a:xfrm>
            <a:off x="13891379" y="5076825"/>
            <a:ext cx="237505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Uber driver</a:t>
            </a:r>
          </a:p>
          <a:p>
            <a:pPr algn="ctr">
              <a:lnSpc>
                <a:spcPts val="4759"/>
              </a:lnSpc>
            </a:pPr>
            <a:r>
              <a:rPr lang="en-US" sz="3399">
                <a:solidFill>
                  <a:srgbClr val="000000"/>
                </a:solidFill>
                <a:latin typeface="Canva Sans"/>
                <a:ea typeface="Canva Sans"/>
                <a:cs typeface="Canva Sans"/>
                <a:sym typeface="Canva Sans"/>
              </a:rPr>
              <a:t>name</a:t>
            </a:r>
          </a:p>
        </p:txBody>
      </p:sp>
      <p:sp>
        <p:nvSpPr>
          <p:cNvPr id="12" name="TextBox 12"/>
          <p:cNvSpPr txBox="1"/>
          <p:nvPr/>
        </p:nvSpPr>
        <p:spPr>
          <a:xfrm>
            <a:off x="1741995" y="8337644"/>
            <a:ext cx="188606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Car state</a:t>
            </a:r>
          </a:p>
        </p:txBody>
      </p:sp>
      <p:sp>
        <p:nvSpPr>
          <p:cNvPr id="13" name="TextBox 13"/>
          <p:cNvSpPr txBox="1"/>
          <p:nvPr/>
        </p:nvSpPr>
        <p:spPr>
          <a:xfrm>
            <a:off x="6701568" y="8337644"/>
            <a:ext cx="386345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Weather condition</a:t>
            </a:r>
          </a:p>
        </p:txBody>
      </p:sp>
      <p:sp>
        <p:nvSpPr>
          <p:cNvPr id="14" name="TextBox 14"/>
          <p:cNvSpPr txBox="1"/>
          <p:nvPr/>
        </p:nvSpPr>
        <p:spPr>
          <a:xfrm>
            <a:off x="12992041" y="8337644"/>
            <a:ext cx="417373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Street crowdedness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6934200" y="3244509"/>
            <a:ext cx="3327039" cy="671018"/>
          </a:xfrm>
          <a:prstGeom prst="rect">
            <a:avLst/>
          </a:prstGeom>
        </p:spPr>
        <p:txBody>
          <a:bodyPr wrap="square" lIns="0" tIns="0" rIns="0" bIns="0" rtlCol="0" anchor="t">
            <a:spAutoFit/>
          </a:bodyPr>
          <a:lstStyle/>
          <a:p>
            <a:pPr marL="0" lvl="0" indent="0" algn="ctr">
              <a:lnSpc>
                <a:spcPts val="5600"/>
              </a:lnSpc>
              <a:spcBef>
                <a:spcPct val="0"/>
              </a:spcBef>
            </a:pPr>
            <a:r>
              <a:rPr lang="en-US" sz="4000" b="1" dirty="0">
                <a:solidFill>
                  <a:srgbClr val="000000"/>
                </a:solidFill>
                <a:latin typeface="Canva Sans Bold"/>
                <a:ea typeface="Canva Sans Bold"/>
                <a:cs typeface="Canva Sans Bold"/>
                <a:sym typeface="Canva Sans Bold"/>
              </a:rPr>
              <a:t>Fare amount</a:t>
            </a:r>
          </a:p>
        </p:txBody>
      </p:sp>
      <p:sp>
        <p:nvSpPr>
          <p:cNvPr id="4" name="TextBox 4"/>
          <p:cNvSpPr txBox="1"/>
          <p:nvPr/>
        </p:nvSpPr>
        <p:spPr>
          <a:xfrm>
            <a:off x="0" y="6271895"/>
            <a:ext cx="5746195" cy="139382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Pickup longitude</a:t>
            </a:r>
          </a:p>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Pickup latitude</a:t>
            </a:r>
          </a:p>
        </p:txBody>
      </p:sp>
      <p:sp>
        <p:nvSpPr>
          <p:cNvPr id="5" name="TextBox 5"/>
          <p:cNvSpPr txBox="1"/>
          <p:nvPr/>
        </p:nvSpPr>
        <p:spPr>
          <a:xfrm>
            <a:off x="12205811" y="6511926"/>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Passenger count</a:t>
            </a:r>
          </a:p>
        </p:txBody>
      </p:sp>
      <p:sp>
        <p:nvSpPr>
          <p:cNvPr id="6" name="TextBox 6"/>
          <p:cNvSpPr txBox="1"/>
          <p:nvPr/>
        </p:nvSpPr>
        <p:spPr>
          <a:xfrm>
            <a:off x="2410004" y="3244509"/>
            <a:ext cx="926187"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Key</a:t>
            </a:r>
          </a:p>
        </p:txBody>
      </p:sp>
      <p:sp>
        <p:nvSpPr>
          <p:cNvPr id="7" name="TextBox 7"/>
          <p:cNvSpPr txBox="1"/>
          <p:nvPr/>
        </p:nvSpPr>
        <p:spPr>
          <a:xfrm>
            <a:off x="12059896" y="3244509"/>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Pickup date time</a:t>
            </a:r>
          </a:p>
        </p:txBody>
      </p:sp>
      <p:sp>
        <p:nvSpPr>
          <p:cNvPr id="8" name="TextBox 8"/>
          <p:cNvSpPr txBox="1"/>
          <p:nvPr/>
        </p:nvSpPr>
        <p:spPr>
          <a:xfrm>
            <a:off x="6102906" y="6267450"/>
            <a:ext cx="5746195" cy="139382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Drop off  longitude</a:t>
            </a:r>
          </a:p>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Drop off latitude</a:t>
            </a:r>
          </a:p>
        </p:txBody>
      </p:sp>
      <p:sp>
        <p:nvSpPr>
          <p:cNvPr id="9" name="TextBox 9"/>
          <p:cNvSpPr txBox="1"/>
          <p:nvPr/>
        </p:nvSpPr>
        <p:spPr>
          <a:xfrm>
            <a:off x="1647289" y="4519930"/>
            <a:ext cx="2451616"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Unique trip </a:t>
            </a:r>
          </a:p>
          <a:p>
            <a:pPr algn="ctr">
              <a:lnSpc>
                <a:spcPts val="4759"/>
              </a:lnSpc>
            </a:pPr>
            <a:r>
              <a:rPr lang="en-US" sz="3399">
                <a:solidFill>
                  <a:srgbClr val="000000"/>
                </a:solidFill>
                <a:latin typeface="Canva Sans"/>
                <a:ea typeface="Canva Sans"/>
                <a:cs typeface="Canva Sans"/>
                <a:sym typeface="Canva Sans"/>
              </a:rPr>
              <a:t>number</a:t>
            </a:r>
          </a:p>
        </p:txBody>
      </p:sp>
      <p:sp>
        <p:nvSpPr>
          <p:cNvPr id="10" name="TextBox 10"/>
          <p:cNvSpPr txBox="1"/>
          <p:nvPr/>
        </p:nvSpPr>
        <p:spPr>
          <a:xfrm>
            <a:off x="7642638" y="4563110"/>
            <a:ext cx="182868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Trip cost</a:t>
            </a:r>
          </a:p>
        </p:txBody>
      </p:sp>
      <p:sp>
        <p:nvSpPr>
          <p:cNvPr id="11" name="TextBox 11"/>
          <p:cNvSpPr txBox="1"/>
          <p:nvPr/>
        </p:nvSpPr>
        <p:spPr>
          <a:xfrm>
            <a:off x="12439527" y="4563110"/>
            <a:ext cx="498693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Time when ride request </a:t>
            </a:r>
          </a:p>
          <a:p>
            <a:pPr algn="ctr">
              <a:lnSpc>
                <a:spcPts val="4759"/>
              </a:lnSpc>
            </a:pPr>
            <a:r>
              <a:rPr lang="en-US" sz="3399">
                <a:solidFill>
                  <a:srgbClr val="000000"/>
                </a:solidFill>
                <a:latin typeface="Canva Sans"/>
                <a:ea typeface="Canva Sans"/>
                <a:cs typeface="Canva Sans"/>
                <a:sym typeface="Canva Sans"/>
              </a:rPr>
              <a:t>was made</a:t>
            </a:r>
          </a:p>
        </p:txBody>
      </p:sp>
      <p:sp>
        <p:nvSpPr>
          <p:cNvPr id="12" name="TextBox 12"/>
          <p:cNvSpPr txBox="1"/>
          <p:nvPr/>
        </p:nvSpPr>
        <p:spPr>
          <a:xfrm>
            <a:off x="1182648" y="7829550"/>
            <a:ext cx="338089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Coordinates for </a:t>
            </a:r>
          </a:p>
          <a:p>
            <a:pPr algn="ctr">
              <a:lnSpc>
                <a:spcPts val="4759"/>
              </a:lnSpc>
            </a:pPr>
            <a:r>
              <a:rPr lang="en-US" sz="3399">
                <a:solidFill>
                  <a:srgbClr val="000000"/>
                </a:solidFill>
                <a:latin typeface="Canva Sans"/>
                <a:ea typeface="Canva Sans"/>
                <a:cs typeface="Canva Sans"/>
                <a:sym typeface="Canva Sans"/>
              </a:rPr>
              <a:t>pickup point</a:t>
            </a:r>
          </a:p>
        </p:txBody>
      </p:sp>
      <p:sp>
        <p:nvSpPr>
          <p:cNvPr id="13" name="TextBox 13"/>
          <p:cNvSpPr txBox="1"/>
          <p:nvPr/>
        </p:nvSpPr>
        <p:spPr>
          <a:xfrm>
            <a:off x="12704997" y="7829550"/>
            <a:ext cx="4788694"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Number of passengers </a:t>
            </a:r>
          </a:p>
          <a:p>
            <a:pPr algn="ctr">
              <a:lnSpc>
                <a:spcPts val="4759"/>
              </a:lnSpc>
            </a:pPr>
            <a:r>
              <a:rPr lang="en-US" sz="3399">
                <a:solidFill>
                  <a:srgbClr val="000000"/>
                </a:solidFill>
                <a:latin typeface="Canva Sans"/>
                <a:ea typeface="Canva Sans"/>
                <a:cs typeface="Canva Sans"/>
                <a:sym typeface="Canva Sans"/>
              </a:rPr>
              <a:t>per trip</a:t>
            </a:r>
          </a:p>
        </p:txBody>
      </p:sp>
      <p:sp>
        <p:nvSpPr>
          <p:cNvPr id="14" name="TextBox 14"/>
          <p:cNvSpPr txBox="1"/>
          <p:nvPr/>
        </p:nvSpPr>
        <p:spPr>
          <a:xfrm>
            <a:off x="7285554" y="7829550"/>
            <a:ext cx="3380899"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Coordinates for </a:t>
            </a:r>
          </a:p>
          <a:p>
            <a:pPr algn="ctr">
              <a:lnSpc>
                <a:spcPts val="4759"/>
              </a:lnSpc>
            </a:pPr>
            <a:r>
              <a:rPr lang="en-US" sz="3399">
                <a:solidFill>
                  <a:srgbClr val="000000"/>
                </a:solidFill>
                <a:latin typeface="Canva Sans"/>
                <a:ea typeface="Canva Sans"/>
                <a:cs typeface="Canva Sans"/>
                <a:sym typeface="Canva Sans"/>
              </a:rPr>
              <a:t>drop off point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8001001" y="3870007"/>
            <a:ext cx="1040920" cy="718145"/>
          </a:xfrm>
          <a:prstGeom prst="rect">
            <a:avLst/>
          </a:prstGeom>
        </p:spPr>
        <p:txBody>
          <a:bodyPr wrap="square" lIns="0" tIns="0" rIns="0" bIns="0" rtlCol="0" anchor="t">
            <a:spAutoFit/>
          </a:bodyPr>
          <a:lstStyle/>
          <a:p>
            <a:pPr marL="0" lvl="0" indent="0" algn="ctr">
              <a:lnSpc>
                <a:spcPts val="5600"/>
              </a:lnSpc>
              <a:spcBef>
                <a:spcPct val="0"/>
              </a:spcBef>
            </a:pPr>
            <a:r>
              <a:rPr lang="en-US" sz="4000" b="1" dirty="0">
                <a:solidFill>
                  <a:srgbClr val="000000"/>
                </a:solidFill>
                <a:latin typeface="Canva Sans Bold"/>
                <a:ea typeface="Canva Sans Bold"/>
                <a:cs typeface="Canva Sans Bold"/>
                <a:sym typeface="Canva Sans Bold"/>
              </a:rPr>
              <a:t>Day</a:t>
            </a:r>
          </a:p>
        </p:txBody>
      </p:sp>
      <p:sp>
        <p:nvSpPr>
          <p:cNvPr id="4" name="TextBox 4"/>
          <p:cNvSpPr txBox="1"/>
          <p:nvPr/>
        </p:nvSpPr>
        <p:spPr>
          <a:xfrm>
            <a:off x="0"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Week day</a:t>
            </a:r>
          </a:p>
        </p:txBody>
      </p:sp>
      <p:sp>
        <p:nvSpPr>
          <p:cNvPr id="5" name="TextBox 5"/>
          <p:cNvSpPr txBox="1"/>
          <p:nvPr/>
        </p:nvSpPr>
        <p:spPr>
          <a:xfrm>
            <a:off x="12205811"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Distance</a:t>
            </a:r>
          </a:p>
        </p:txBody>
      </p:sp>
      <p:sp>
        <p:nvSpPr>
          <p:cNvPr id="6" name="TextBox 6"/>
          <p:cNvSpPr txBox="1"/>
          <p:nvPr/>
        </p:nvSpPr>
        <p:spPr>
          <a:xfrm>
            <a:off x="2248555" y="3870007"/>
            <a:ext cx="1249085" cy="688974"/>
          </a:xfrm>
          <a:prstGeom prst="rect">
            <a:avLst/>
          </a:prstGeom>
        </p:spPr>
        <p:txBody>
          <a:bodyPr lIns="0" tIns="0" rIns="0" bIns="0" rtlCol="0" anchor="t">
            <a:spAutoFit/>
          </a:bodyPr>
          <a:lstStyle/>
          <a:p>
            <a:pPr algn="ctr">
              <a:lnSpc>
                <a:spcPts val="5600"/>
              </a:lnSpc>
            </a:pPr>
            <a:r>
              <a:rPr lang="en-US" sz="4000" b="1">
                <a:solidFill>
                  <a:srgbClr val="000000"/>
                </a:solidFill>
                <a:latin typeface="Canva Sans Bold"/>
                <a:ea typeface="Canva Sans Bold"/>
                <a:cs typeface="Canva Sans Bold"/>
                <a:sym typeface="Canva Sans Bold"/>
              </a:rPr>
              <a:t>Hour</a:t>
            </a:r>
          </a:p>
        </p:txBody>
      </p:sp>
      <p:sp>
        <p:nvSpPr>
          <p:cNvPr id="7" name="TextBox 7"/>
          <p:cNvSpPr txBox="1"/>
          <p:nvPr/>
        </p:nvSpPr>
        <p:spPr>
          <a:xfrm>
            <a:off x="12205811" y="3870007"/>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Month</a:t>
            </a:r>
          </a:p>
        </p:txBody>
      </p:sp>
      <p:sp>
        <p:nvSpPr>
          <p:cNvPr id="8" name="TextBox 8"/>
          <p:cNvSpPr txBox="1"/>
          <p:nvPr/>
        </p:nvSpPr>
        <p:spPr>
          <a:xfrm>
            <a:off x="5683882" y="6973030"/>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Year</a:t>
            </a:r>
          </a:p>
        </p:txBody>
      </p:sp>
      <p:sp>
        <p:nvSpPr>
          <p:cNvPr id="9" name="TextBox 9"/>
          <p:cNvSpPr txBox="1"/>
          <p:nvPr/>
        </p:nvSpPr>
        <p:spPr>
          <a:xfrm>
            <a:off x="872014" y="5076825"/>
            <a:ext cx="400216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time of the trip</a:t>
            </a:r>
          </a:p>
        </p:txBody>
      </p:sp>
      <p:sp>
        <p:nvSpPr>
          <p:cNvPr id="10" name="TextBox 10"/>
          <p:cNvSpPr txBox="1"/>
          <p:nvPr/>
        </p:nvSpPr>
        <p:spPr>
          <a:xfrm>
            <a:off x="6643942" y="8337644"/>
            <a:ext cx="3978712"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year of the trip</a:t>
            </a:r>
          </a:p>
        </p:txBody>
      </p:sp>
      <p:sp>
        <p:nvSpPr>
          <p:cNvPr id="11" name="TextBox 11"/>
          <p:cNvSpPr txBox="1"/>
          <p:nvPr/>
        </p:nvSpPr>
        <p:spPr>
          <a:xfrm>
            <a:off x="12438817" y="8337644"/>
            <a:ext cx="528018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Distance of the trip in KM</a:t>
            </a:r>
          </a:p>
        </p:txBody>
      </p:sp>
      <p:sp>
        <p:nvSpPr>
          <p:cNvPr id="12" name="TextBox 12"/>
          <p:cNvSpPr txBox="1"/>
          <p:nvPr/>
        </p:nvSpPr>
        <p:spPr>
          <a:xfrm>
            <a:off x="6422129" y="5120005"/>
            <a:ext cx="4561046"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day of the month </a:t>
            </a:r>
          </a:p>
          <a:p>
            <a:pPr algn="ctr">
              <a:lnSpc>
                <a:spcPts val="4759"/>
              </a:lnSpc>
            </a:pPr>
            <a:r>
              <a:rPr lang="en-US" sz="3399">
                <a:solidFill>
                  <a:srgbClr val="000000"/>
                </a:solidFill>
                <a:latin typeface="Canva Sans"/>
                <a:ea typeface="Canva Sans"/>
                <a:cs typeface="Canva Sans"/>
                <a:sym typeface="Canva Sans"/>
              </a:rPr>
              <a:t>for the trip</a:t>
            </a:r>
          </a:p>
        </p:txBody>
      </p:sp>
      <p:sp>
        <p:nvSpPr>
          <p:cNvPr id="13" name="TextBox 13"/>
          <p:cNvSpPr txBox="1"/>
          <p:nvPr/>
        </p:nvSpPr>
        <p:spPr>
          <a:xfrm>
            <a:off x="12858274" y="5120005"/>
            <a:ext cx="444126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month of the trip</a:t>
            </a:r>
          </a:p>
        </p:txBody>
      </p:sp>
      <p:sp>
        <p:nvSpPr>
          <p:cNvPr id="14" name="TextBox 14"/>
          <p:cNvSpPr txBox="1"/>
          <p:nvPr/>
        </p:nvSpPr>
        <p:spPr>
          <a:xfrm>
            <a:off x="1423392" y="8337644"/>
            <a:ext cx="2899410"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week day </a:t>
            </a:r>
          </a:p>
          <a:p>
            <a:pPr algn="ctr">
              <a:lnSpc>
                <a:spcPts val="4759"/>
              </a:lnSpc>
            </a:pPr>
            <a:r>
              <a:rPr lang="en-US" sz="3399">
                <a:solidFill>
                  <a:srgbClr val="000000"/>
                </a:solidFill>
                <a:latin typeface="Canva Sans"/>
                <a:ea typeface="Canva Sans"/>
                <a:cs typeface="Canva Sans"/>
                <a:sym typeface="Canva Sans"/>
              </a:rPr>
              <a:t>of the trip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209091" y="553673"/>
            <a:ext cx="1186981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Columns description</a:t>
            </a:r>
          </a:p>
        </p:txBody>
      </p:sp>
      <p:sp>
        <p:nvSpPr>
          <p:cNvPr id="3" name="TextBox 3"/>
          <p:cNvSpPr txBox="1"/>
          <p:nvPr/>
        </p:nvSpPr>
        <p:spPr>
          <a:xfrm>
            <a:off x="7010400" y="2848603"/>
            <a:ext cx="2133600" cy="718145"/>
          </a:xfrm>
          <a:prstGeom prst="rect">
            <a:avLst/>
          </a:prstGeom>
        </p:spPr>
        <p:txBody>
          <a:bodyPr wrap="square" lIns="0" tIns="0" rIns="0" bIns="0" rtlCol="0" anchor="t">
            <a:spAutoFit/>
          </a:bodyPr>
          <a:lstStyle/>
          <a:p>
            <a:pPr marL="0" lvl="0" indent="0" algn="ctr">
              <a:lnSpc>
                <a:spcPts val="5600"/>
              </a:lnSpc>
              <a:spcBef>
                <a:spcPct val="0"/>
              </a:spcBef>
            </a:pPr>
            <a:r>
              <a:rPr lang="en-US" sz="4000" b="1" dirty="0" err="1">
                <a:solidFill>
                  <a:srgbClr val="000000"/>
                </a:solidFill>
                <a:latin typeface="Canva Sans Bold"/>
                <a:ea typeface="Canva Sans Bold"/>
                <a:cs typeface="Canva Sans Bold"/>
                <a:sym typeface="Canva Sans Bold"/>
              </a:rPr>
              <a:t>ewr_dist</a:t>
            </a:r>
            <a:endParaRPr lang="en-US" sz="4000"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1730097"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dirty="0" err="1">
                <a:solidFill>
                  <a:srgbClr val="000000"/>
                </a:solidFill>
                <a:latin typeface="Canva Sans Bold"/>
                <a:ea typeface="Canva Sans Bold"/>
                <a:cs typeface="Canva Sans Bold"/>
                <a:sym typeface="Canva Sans Bold"/>
              </a:rPr>
              <a:t>sol_dist</a:t>
            </a:r>
            <a:endParaRPr lang="en-US" sz="4000" b="1" dirty="0">
              <a:solidFill>
                <a:srgbClr val="000000"/>
              </a:solidFill>
              <a:latin typeface="Canva Sans Bold"/>
              <a:ea typeface="Canva Sans Bold"/>
              <a:cs typeface="Canva Sans Bold"/>
              <a:sym typeface="Canva Sans Bold"/>
            </a:endParaRPr>
          </a:p>
        </p:txBody>
      </p:sp>
      <p:sp>
        <p:nvSpPr>
          <p:cNvPr id="5" name="TextBox 5"/>
          <p:cNvSpPr txBox="1"/>
          <p:nvPr/>
        </p:nvSpPr>
        <p:spPr>
          <a:xfrm>
            <a:off x="6270903" y="6389371"/>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Bearing</a:t>
            </a:r>
          </a:p>
        </p:txBody>
      </p:sp>
      <p:sp>
        <p:nvSpPr>
          <p:cNvPr id="6" name="TextBox 6"/>
          <p:cNvSpPr txBox="1"/>
          <p:nvPr/>
        </p:nvSpPr>
        <p:spPr>
          <a:xfrm>
            <a:off x="762000" y="2848603"/>
            <a:ext cx="1864340" cy="718145"/>
          </a:xfrm>
          <a:prstGeom prst="rect">
            <a:avLst/>
          </a:prstGeom>
        </p:spPr>
        <p:txBody>
          <a:bodyPr wrap="square" lIns="0" tIns="0" rIns="0" bIns="0" rtlCol="0" anchor="t">
            <a:spAutoFit/>
          </a:bodyPr>
          <a:lstStyle/>
          <a:p>
            <a:pPr algn="ctr">
              <a:lnSpc>
                <a:spcPts val="5600"/>
              </a:lnSpc>
            </a:pPr>
            <a:r>
              <a:rPr lang="en-US" sz="4000" b="1" dirty="0" err="1">
                <a:solidFill>
                  <a:srgbClr val="000000"/>
                </a:solidFill>
                <a:latin typeface="Canva Sans Bold"/>
                <a:ea typeface="Canva Sans Bold"/>
                <a:cs typeface="Canva Sans Bold"/>
                <a:sym typeface="Canva Sans Bold"/>
              </a:rPr>
              <a:t>jfk_dist</a:t>
            </a:r>
            <a:endParaRPr lang="en-US" sz="4000" b="1" dirty="0">
              <a:solidFill>
                <a:srgbClr val="000000"/>
              </a:solidFill>
              <a:latin typeface="Canva Sans Bold"/>
              <a:ea typeface="Canva Sans Bold"/>
              <a:cs typeface="Canva Sans Bold"/>
              <a:sym typeface="Canva Sans Bold"/>
            </a:endParaRPr>
          </a:p>
        </p:txBody>
      </p:sp>
      <p:sp>
        <p:nvSpPr>
          <p:cNvPr id="7" name="TextBox 7"/>
          <p:cNvSpPr txBox="1"/>
          <p:nvPr/>
        </p:nvSpPr>
        <p:spPr>
          <a:xfrm>
            <a:off x="12541805"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lga_dist</a:t>
            </a:r>
          </a:p>
        </p:txBody>
      </p:sp>
      <p:sp>
        <p:nvSpPr>
          <p:cNvPr id="8" name="TextBox 8"/>
          <p:cNvSpPr txBox="1"/>
          <p:nvPr/>
        </p:nvSpPr>
        <p:spPr>
          <a:xfrm>
            <a:off x="8839200" y="2848603"/>
            <a:ext cx="5746195" cy="688974"/>
          </a:xfrm>
          <a:prstGeom prst="rect">
            <a:avLst/>
          </a:prstGeom>
        </p:spPr>
        <p:txBody>
          <a:bodyPr lIns="0" tIns="0" rIns="0" bIns="0" rtlCol="0" anchor="t">
            <a:spAutoFit/>
          </a:bodyPr>
          <a:lstStyle/>
          <a:p>
            <a:pPr marL="0" lvl="0" indent="0" algn="ctr">
              <a:lnSpc>
                <a:spcPts val="5600"/>
              </a:lnSpc>
              <a:spcBef>
                <a:spcPct val="0"/>
              </a:spcBef>
            </a:pPr>
            <a:r>
              <a:rPr lang="en-US" sz="4000" b="1">
                <a:solidFill>
                  <a:srgbClr val="000000"/>
                </a:solidFill>
                <a:latin typeface="Canva Sans Bold"/>
                <a:ea typeface="Canva Sans Bold"/>
                <a:cs typeface="Canva Sans Bold"/>
                <a:sym typeface="Canva Sans Bold"/>
              </a:rPr>
              <a:t>nyc_dist</a:t>
            </a:r>
          </a:p>
        </p:txBody>
      </p:sp>
      <p:sp>
        <p:nvSpPr>
          <p:cNvPr id="9" name="TextBox 9"/>
          <p:cNvSpPr txBox="1"/>
          <p:nvPr/>
        </p:nvSpPr>
        <p:spPr>
          <a:xfrm>
            <a:off x="6123623" y="7510793"/>
            <a:ext cx="6418183" cy="11804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The direction of the trip from start two finish in angel</a:t>
            </a:r>
          </a:p>
        </p:txBody>
      </p:sp>
      <p:sp>
        <p:nvSpPr>
          <p:cNvPr id="10" name="TextBox 10"/>
          <p:cNvSpPr txBox="1"/>
          <p:nvPr/>
        </p:nvSpPr>
        <p:spPr>
          <a:xfrm>
            <a:off x="1698010" y="4265954"/>
            <a:ext cx="14891981"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The distance between famous air ports and the starting point of the trip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TextBox 2"/>
          <p:cNvSpPr txBox="1"/>
          <p:nvPr/>
        </p:nvSpPr>
        <p:spPr>
          <a:xfrm>
            <a:off x="3391971" y="553673"/>
            <a:ext cx="1150405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Preprocessing steps</a:t>
            </a:r>
          </a:p>
        </p:txBody>
      </p:sp>
      <p:sp>
        <p:nvSpPr>
          <p:cNvPr id="3" name="TextBox 3"/>
          <p:cNvSpPr txBox="1"/>
          <p:nvPr/>
        </p:nvSpPr>
        <p:spPr>
          <a:xfrm>
            <a:off x="685801" y="3608374"/>
            <a:ext cx="7947498"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for Null values</a:t>
            </a:r>
          </a:p>
        </p:txBody>
      </p:sp>
      <p:sp>
        <p:nvSpPr>
          <p:cNvPr id="4" name="TextBox 4"/>
          <p:cNvSpPr txBox="1"/>
          <p:nvPr/>
        </p:nvSpPr>
        <p:spPr>
          <a:xfrm>
            <a:off x="9850582" y="3680528"/>
            <a:ext cx="6690605"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data types</a:t>
            </a:r>
          </a:p>
        </p:txBody>
      </p:sp>
      <p:sp>
        <p:nvSpPr>
          <p:cNvPr id="5" name="TextBox 5"/>
          <p:cNvSpPr txBox="1"/>
          <p:nvPr/>
        </p:nvSpPr>
        <p:spPr>
          <a:xfrm>
            <a:off x="9829800" y="5585446"/>
            <a:ext cx="7969979"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Dropping missing values</a:t>
            </a:r>
          </a:p>
        </p:txBody>
      </p:sp>
      <p:sp>
        <p:nvSpPr>
          <p:cNvPr id="6" name="TextBox 6"/>
          <p:cNvSpPr txBox="1"/>
          <p:nvPr/>
        </p:nvSpPr>
        <p:spPr>
          <a:xfrm>
            <a:off x="685801" y="5585446"/>
            <a:ext cx="7758902"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Checking for duplicates</a:t>
            </a:r>
          </a:p>
        </p:txBody>
      </p:sp>
      <p:sp>
        <p:nvSpPr>
          <p:cNvPr id="7" name="TextBox 7"/>
          <p:cNvSpPr txBox="1"/>
          <p:nvPr/>
        </p:nvSpPr>
        <p:spPr>
          <a:xfrm>
            <a:off x="4579107" y="7999366"/>
            <a:ext cx="8494990"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Dropping Costing features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4E1F9"/>
        </a:solidFill>
        <a:effectLst/>
      </p:bgPr>
    </p:bg>
    <p:spTree>
      <p:nvGrpSpPr>
        <p:cNvPr id="1" name=""/>
        <p:cNvGrpSpPr/>
        <p:nvPr/>
      </p:nvGrpSpPr>
      <p:grpSpPr>
        <a:xfrm>
          <a:off x="0" y="0"/>
          <a:ext cx="0" cy="0"/>
          <a:chOff x="0" y="0"/>
          <a:chExt cx="0" cy="0"/>
        </a:xfrm>
      </p:grpSpPr>
      <p:sp>
        <p:nvSpPr>
          <p:cNvPr id="2" name="Freeform 2"/>
          <p:cNvSpPr/>
          <p:nvPr/>
        </p:nvSpPr>
        <p:spPr>
          <a:xfrm>
            <a:off x="8998085" y="116248"/>
            <a:ext cx="8859443" cy="9762472"/>
          </a:xfrm>
          <a:custGeom>
            <a:avLst/>
            <a:gdLst/>
            <a:ahLst/>
            <a:cxnLst/>
            <a:rect l="l" t="t" r="r" b="b"/>
            <a:pathLst>
              <a:path w="8859443" h="9762472">
                <a:moveTo>
                  <a:pt x="0" y="0"/>
                </a:moveTo>
                <a:lnTo>
                  <a:pt x="8859443" y="0"/>
                </a:lnTo>
                <a:lnTo>
                  <a:pt x="8859443" y="9762472"/>
                </a:lnTo>
                <a:lnTo>
                  <a:pt x="0" y="976247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730803" y="485167"/>
            <a:ext cx="5001459"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EDA</a:t>
            </a:r>
          </a:p>
        </p:txBody>
      </p:sp>
      <p:sp>
        <p:nvSpPr>
          <p:cNvPr id="4" name="TextBox 4"/>
          <p:cNvSpPr txBox="1"/>
          <p:nvPr/>
        </p:nvSpPr>
        <p:spPr>
          <a:xfrm>
            <a:off x="271064" y="4063399"/>
            <a:ext cx="8263339" cy="1499158"/>
          </a:xfrm>
          <a:prstGeom prst="rect">
            <a:avLst/>
          </a:prstGeom>
        </p:spPr>
        <p:txBody>
          <a:bodyPr lIns="0" tIns="0" rIns="0" bIns="0" rtlCol="0" anchor="t">
            <a:spAutoFit/>
          </a:bodyPr>
          <a:lstStyle/>
          <a:p>
            <a:pPr algn="ctr">
              <a:lnSpc>
                <a:spcPts val="6037"/>
              </a:lnSpc>
            </a:pPr>
            <a:r>
              <a:rPr lang="en-US" sz="4312" b="1">
                <a:solidFill>
                  <a:srgbClr val="000000"/>
                </a:solidFill>
                <a:latin typeface="Canva Sans Bold"/>
                <a:ea typeface="Canva Sans Bold"/>
                <a:cs typeface="Canva Sans Bold"/>
                <a:sym typeface="Canva Sans Bold"/>
              </a:rPr>
              <a:t>We start by plotting histogram </a:t>
            </a:r>
          </a:p>
          <a:p>
            <a:pPr algn="ctr">
              <a:lnSpc>
                <a:spcPts val="6037"/>
              </a:lnSpc>
            </a:pPr>
            <a:r>
              <a:rPr lang="en-US" sz="4312" b="1">
                <a:solidFill>
                  <a:srgbClr val="000000"/>
                </a:solidFill>
                <a:latin typeface="Canva Sans Bold"/>
                <a:ea typeface="Canva Sans Bold"/>
                <a:cs typeface="Canva Sans Bold"/>
                <a:sym typeface="Canva Sans Bold"/>
              </a:rPr>
              <a:t>for some categorical features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DA9DBFE3C4D64594C9D1465A4E8D2F" ma:contentTypeVersion="14" ma:contentTypeDescription="Create a new document." ma:contentTypeScope="" ma:versionID="9814ed4f944e1ef7063f4ef8cb68a04f">
  <xsd:schema xmlns:xsd="http://www.w3.org/2001/XMLSchema" xmlns:xs="http://www.w3.org/2001/XMLSchema" xmlns:p="http://schemas.microsoft.com/office/2006/metadata/properties" xmlns:ns3="8ed189ea-6d85-4e2a-bb01-b61ca62b6940" xmlns:ns4="618b369f-18d7-4961-828a-a96ec425440e" targetNamespace="http://schemas.microsoft.com/office/2006/metadata/properties" ma:root="true" ma:fieldsID="c6dd18e8031bb3d1a1fad305d954223a" ns3:_="" ns4:_="">
    <xsd:import namespace="8ed189ea-6d85-4e2a-bb01-b61ca62b6940"/>
    <xsd:import namespace="618b369f-18d7-4961-828a-a96ec425440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SearchProperties" minOccurs="0"/>
                <xsd:element ref="ns4:MediaServiceDateTaken" minOccurs="0"/>
                <xsd:element ref="ns4:MediaServiceObjectDetectorVersion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d189ea-6d85-4e2a-bb01-b61ca62b69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8b369f-18d7-4961-828a-a96ec425440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18b369f-18d7-4961-828a-a96ec425440e" xsi:nil="true"/>
  </documentManagement>
</p:properties>
</file>

<file path=customXml/itemProps1.xml><?xml version="1.0" encoding="utf-8"?>
<ds:datastoreItem xmlns:ds="http://schemas.openxmlformats.org/officeDocument/2006/customXml" ds:itemID="{C0D6FF82-9A89-46D8-8A6D-E689CAA21AEF}">
  <ds:schemaRefs>
    <ds:schemaRef ds:uri="http://schemas.microsoft.com/sharepoint/v3/contenttype/forms"/>
  </ds:schemaRefs>
</ds:datastoreItem>
</file>

<file path=customXml/itemProps2.xml><?xml version="1.0" encoding="utf-8"?>
<ds:datastoreItem xmlns:ds="http://schemas.openxmlformats.org/officeDocument/2006/customXml" ds:itemID="{DC815508-8327-4D2F-B47A-CA6FE8592A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d189ea-6d85-4e2a-bb01-b61ca62b6940"/>
    <ds:schemaRef ds:uri="618b369f-18d7-4961-828a-a96ec42544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760505-2862-4078-9B1B-B430CA1CD991}">
  <ds:schemaRefs>
    <ds:schemaRef ds:uri="http://schemas.microsoft.com/office/2006/documentManagement/types"/>
    <ds:schemaRef ds:uri="8ed189ea-6d85-4e2a-bb01-b61ca62b6940"/>
    <ds:schemaRef ds:uri="618b369f-18d7-4961-828a-a96ec425440e"/>
    <ds:schemaRef ds:uri="http://purl.org/dc/elements/1.1/"/>
    <ds:schemaRef ds:uri="http://www.w3.org/XML/1998/namespace"/>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TotalTime>
  <Words>718</Words>
  <Application>Microsoft Office PowerPoint</Application>
  <PresentationFormat>Custom</PresentationFormat>
  <Paragraphs>152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Source Sans Pro Bold</vt:lpstr>
      <vt:lpstr>Canva Sans</vt:lpstr>
      <vt:lpstr>Source Serif Pro Bold</vt:lpstr>
      <vt:lpstr>Calibri</vt:lpstr>
      <vt:lpstr>Canva Sans Bold</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dc:title>
  <dc:creator>hp</dc:creator>
  <cp:lastModifiedBy>Ali Ahmed</cp:lastModifiedBy>
  <cp:revision>6</cp:revision>
  <dcterms:created xsi:type="dcterms:W3CDTF">2006-08-16T00:00:00Z</dcterms:created>
  <dcterms:modified xsi:type="dcterms:W3CDTF">2025-02-27T18:12:37Z</dcterms:modified>
  <dc:identifier>DAGgTMnO5Sk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0x0101008ADA9DBFE3C4D64594C9D1465A4E8D2F</vt:lpwstr>
  </property>
</Properties>
</file>