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58" r:id="rId5"/>
    <p:sldId id="267" r:id="rId6"/>
    <p:sldId id="259" r:id="rId7"/>
    <p:sldId id="260" r:id="rId8"/>
    <p:sldId id="265"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FA65B5-1D55-4BB6-85E5-8F7ABE56600D}">
          <p14:sldIdLst>
            <p14:sldId id="256"/>
            <p14:sldId id="257"/>
            <p14:sldId id="266"/>
            <p14:sldId id="258"/>
            <p14:sldId id="267"/>
            <p14:sldId id="259"/>
            <p14:sldId id="260"/>
            <p14:sldId id="265"/>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C17412-A43E-5E1E-0303-8D3B5DEF5473}" v="216" dt="2025-02-28T01:07:40.797"/>
    <p1510:client id="{22979E31-6536-B295-D905-D046831E3841}" v="271" dt="2025-02-28T15:03:09.925"/>
    <p1510:client id="{ABBDB566-0BEB-40BD-6709-64FA49A40844}" v="159" dt="2025-02-27T18:22:50.3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2/28/2025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11" name="Freeform: Shape 10">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14" name="Freeform: Shape 13">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42409" y="895483"/>
            <a:ext cx="5786232" cy="3011190"/>
          </a:xfrm>
        </p:spPr>
        <p:txBody>
          <a:bodyPr>
            <a:normAutofit/>
          </a:bodyPr>
          <a:lstStyle/>
          <a:p>
            <a:r>
              <a:rPr lang="en-US" sz="5400">
                <a:solidFill>
                  <a:schemeClr val="bg1"/>
                </a:solidFill>
              </a:rPr>
              <a:t>Taxi fare EDA</a:t>
            </a:r>
          </a:p>
        </p:txBody>
      </p:sp>
      <p:sp>
        <p:nvSpPr>
          <p:cNvPr id="3" name="Subtitle 2"/>
          <p:cNvSpPr>
            <a:spLocks noGrp="1"/>
          </p:cNvSpPr>
          <p:nvPr>
            <p:ph type="subTitle" idx="1"/>
          </p:nvPr>
        </p:nvSpPr>
        <p:spPr>
          <a:xfrm>
            <a:off x="2466270" y="4142096"/>
            <a:ext cx="5338511" cy="1055142"/>
          </a:xfrm>
        </p:spPr>
        <p:txBody>
          <a:bodyPr vert="horz" lIns="91440" tIns="45720" rIns="91440" bIns="45720" rtlCol="0" anchor="t">
            <a:normAutofit/>
          </a:bodyPr>
          <a:lstStyle/>
          <a:p>
            <a:r>
              <a:rPr lang="en-US" sz="2000" dirty="0">
                <a:solidFill>
                  <a:schemeClr val="bg1"/>
                </a:solidFill>
              </a:rPr>
              <a:t>Group 2</a:t>
            </a:r>
          </a:p>
        </p:txBody>
      </p:sp>
      <p:sp>
        <p:nvSpPr>
          <p:cNvPr id="20"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25" name="Freeform: Shape 24">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1" name="Oval 30">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Shape 34">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 name="Freeform: Shape 36">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394364-0A18-9869-DA26-856EF282AA9F}"/>
              </a:ext>
            </a:extLst>
          </p:cNvPr>
          <p:cNvSpPr>
            <a:spLocks noGrp="1"/>
          </p:cNvSpPr>
          <p:nvPr>
            <p:ph type="title"/>
          </p:nvPr>
        </p:nvSpPr>
        <p:spPr>
          <a:xfrm>
            <a:off x="6428684" y="228867"/>
            <a:ext cx="5453888" cy="1476801"/>
          </a:xfrm>
        </p:spPr>
        <p:txBody>
          <a:bodyPr anchor="b">
            <a:normAutofit fontScale="90000"/>
          </a:bodyPr>
          <a:lstStyle/>
          <a:p>
            <a:r>
              <a:rPr lang="en-US" sz="5400" dirty="0"/>
              <a:t>Weather distribution</a:t>
            </a:r>
          </a:p>
        </p:txBody>
      </p:sp>
      <p:pic>
        <p:nvPicPr>
          <p:cNvPr id="4" name="Content Placeholder 3" descr="A pie chart with different colors and numbers&#10;&#10;AI-generated content may be incorrect.">
            <a:extLst>
              <a:ext uri="{FF2B5EF4-FFF2-40B4-BE49-F238E27FC236}">
                <a16:creationId xmlns:a16="http://schemas.microsoft.com/office/drawing/2014/main" id="{EF718512-B4F6-47F9-B1B1-13C0F6671C28}"/>
              </a:ext>
            </a:extLst>
          </p:cNvPr>
          <p:cNvPicPr>
            <a:picLocks noChangeAspect="1"/>
          </p:cNvPicPr>
          <p:nvPr/>
        </p:nvPicPr>
        <p:blipFill>
          <a:blip r:embed="rId2"/>
          <a:stretch>
            <a:fillRect/>
          </a:stretch>
        </p:blipFill>
        <p:spPr>
          <a:xfrm>
            <a:off x="632571" y="640080"/>
            <a:ext cx="5455697" cy="5577840"/>
          </a:xfrm>
          <a:prstGeom prst="rect">
            <a:avLst/>
          </a:prstGeom>
        </p:spPr>
      </p:pic>
      <p:sp>
        <p:nvSpPr>
          <p:cNvPr id="13"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E6C4F24-E64F-2351-C280-48E530D5918A}"/>
              </a:ext>
            </a:extLst>
          </p:cNvPr>
          <p:cNvSpPr txBox="1"/>
          <p:nvPr/>
        </p:nvSpPr>
        <p:spPr>
          <a:xfrm>
            <a:off x="6333067" y="2777067"/>
            <a:ext cx="5551311"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This chart illustrates the distribution of variable weather conditions, such as cloudy, sunny, rainy, windy, and stormy. The percentages reflect the frequency of each weather type. Understanding these patterns is crucial for optimizing our operations, as weather conditions can significantly impact service demand and vehicle performance. By analyzing this data, we can better prepare for varying conditions, ensuring reliable service delivery and enhancing customer satisfaction regardless of the weather.</a:t>
            </a:r>
          </a:p>
        </p:txBody>
      </p:sp>
    </p:spTree>
    <p:extLst>
      <p:ext uri="{BB962C8B-B14F-4D97-AF65-F5344CB8AC3E}">
        <p14:creationId xmlns:p14="http://schemas.microsoft.com/office/powerpoint/2010/main" val="2392343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C3B89C-5950-F022-2BB1-0C961D1E1387}"/>
              </a:ext>
            </a:extLst>
          </p:cNvPr>
          <p:cNvSpPr>
            <a:spLocks noGrp="1"/>
          </p:cNvSpPr>
          <p:nvPr>
            <p:ph type="title"/>
          </p:nvPr>
        </p:nvSpPr>
        <p:spPr>
          <a:xfrm>
            <a:off x="411480" y="991443"/>
            <a:ext cx="4443154" cy="1087819"/>
          </a:xfrm>
        </p:spPr>
        <p:txBody>
          <a:bodyPr anchor="b">
            <a:normAutofit/>
          </a:bodyPr>
          <a:lstStyle/>
          <a:p>
            <a:r>
              <a:rPr lang="en-US" sz="3400" dirty="0"/>
              <a:t>Important correlations</a:t>
            </a:r>
          </a:p>
        </p:txBody>
      </p:sp>
      <p:sp>
        <p:nvSpPr>
          <p:cNvPr id="13" name="Rectangle 1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Content Placeholder 3" descr="A red and blue squares&#10;&#10;AI-generated content may be incorrect.">
            <a:extLst>
              <a:ext uri="{FF2B5EF4-FFF2-40B4-BE49-F238E27FC236}">
                <a16:creationId xmlns:a16="http://schemas.microsoft.com/office/drawing/2014/main" id="{8599DADE-91CF-175E-D493-3784092D45AE}"/>
              </a:ext>
            </a:extLst>
          </p:cNvPr>
          <p:cNvPicPr>
            <a:picLocks noChangeAspect="1"/>
          </p:cNvPicPr>
          <p:nvPr/>
        </p:nvPicPr>
        <p:blipFill>
          <a:blip r:embed="rId2"/>
          <a:stretch>
            <a:fillRect/>
          </a:stretch>
        </p:blipFill>
        <p:spPr>
          <a:xfrm>
            <a:off x="5385816" y="680244"/>
            <a:ext cx="6440424" cy="5442158"/>
          </a:xfrm>
          <a:prstGeom prst="rect">
            <a:avLst/>
          </a:prstGeom>
        </p:spPr>
      </p:pic>
      <p:sp>
        <p:nvSpPr>
          <p:cNvPr id="5" name="TextBox 4">
            <a:extLst>
              <a:ext uri="{FF2B5EF4-FFF2-40B4-BE49-F238E27FC236}">
                <a16:creationId xmlns:a16="http://schemas.microsoft.com/office/drawing/2014/main" id="{521BB2ED-8D0E-4058-93BF-D010FB5F3E23}"/>
              </a:ext>
            </a:extLst>
          </p:cNvPr>
          <p:cNvSpPr txBox="1"/>
          <p:nvPr/>
        </p:nvSpPr>
        <p:spPr>
          <a:xfrm>
            <a:off x="-2821" y="2551289"/>
            <a:ext cx="5438422"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This correlation heatmap provides insights into the relationships between different variables such as fare amount, distance, and passenger count. The values indicate the strength and direction of these relationships, helping us understand how these factors interact. For instance, a high correlation between distance and fare amount suggests that longer trips generally result in higher fares. Analyzing these correlations allows us to refine our pricing models, optimize route planning, and enhance overall service efficiency to better meet customer needs.</a:t>
            </a:r>
          </a:p>
        </p:txBody>
      </p:sp>
    </p:spTree>
    <p:extLst>
      <p:ext uri="{BB962C8B-B14F-4D97-AF65-F5344CB8AC3E}">
        <p14:creationId xmlns:p14="http://schemas.microsoft.com/office/powerpoint/2010/main" val="2787895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4456C-E0E0-ECC0-9464-AE8C46ECFD5F}"/>
              </a:ext>
            </a:extLst>
          </p:cNvPr>
          <p:cNvSpPr>
            <a:spLocks noGrp="1"/>
          </p:cNvSpPr>
          <p:nvPr>
            <p:ph type="title"/>
          </p:nvPr>
        </p:nvSpPr>
        <p:spPr/>
        <p:txBody>
          <a:bodyPr/>
          <a:lstStyle/>
          <a:p>
            <a:r>
              <a:rPr lang="en-US" dirty="0"/>
              <a:t>Possible outliers </a:t>
            </a:r>
          </a:p>
        </p:txBody>
      </p:sp>
      <p:pic>
        <p:nvPicPr>
          <p:cNvPr id="4" name="Content Placeholder 3" descr="A graph of a number of objects&#10;&#10;AI-generated content may be incorrect.">
            <a:extLst>
              <a:ext uri="{FF2B5EF4-FFF2-40B4-BE49-F238E27FC236}">
                <a16:creationId xmlns:a16="http://schemas.microsoft.com/office/drawing/2014/main" id="{AD8CE68E-4D39-8D1E-AC40-0038058F9132}"/>
              </a:ext>
            </a:extLst>
          </p:cNvPr>
          <p:cNvPicPr>
            <a:picLocks noGrp="1" noChangeAspect="1"/>
          </p:cNvPicPr>
          <p:nvPr>
            <p:ph idx="1"/>
          </p:nvPr>
        </p:nvPicPr>
        <p:blipFill>
          <a:blip r:embed="rId2"/>
          <a:stretch>
            <a:fillRect/>
          </a:stretch>
        </p:blipFill>
        <p:spPr>
          <a:xfrm>
            <a:off x="507970" y="1853317"/>
            <a:ext cx="5065683" cy="2556295"/>
          </a:xfrm>
        </p:spPr>
      </p:pic>
      <p:pic>
        <p:nvPicPr>
          <p:cNvPr id="5" name="Picture 4" descr="A graph with a blue rectangle&#10;&#10;AI-generated content may be incorrect.">
            <a:extLst>
              <a:ext uri="{FF2B5EF4-FFF2-40B4-BE49-F238E27FC236}">
                <a16:creationId xmlns:a16="http://schemas.microsoft.com/office/drawing/2014/main" id="{3F62B3AB-0F42-D3D0-9BCA-23E406F9BE81}"/>
              </a:ext>
            </a:extLst>
          </p:cNvPr>
          <p:cNvPicPr>
            <a:picLocks noChangeAspect="1"/>
          </p:cNvPicPr>
          <p:nvPr/>
        </p:nvPicPr>
        <p:blipFill>
          <a:blip r:embed="rId3"/>
          <a:stretch>
            <a:fillRect/>
          </a:stretch>
        </p:blipFill>
        <p:spPr>
          <a:xfrm>
            <a:off x="5856347" y="1856117"/>
            <a:ext cx="5640777" cy="2556294"/>
          </a:xfrm>
          <a:prstGeom prst="rect">
            <a:avLst/>
          </a:prstGeom>
        </p:spPr>
      </p:pic>
      <p:pic>
        <p:nvPicPr>
          <p:cNvPr id="6" name="Picture 5" descr="A blue rectangular object with numbers&#10;&#10;AI-generated content may be incorrect.">
            <a:extLst>
              <a:ext uri="{FF2B5EF4-FFF2-40B4-BE49-F238E27FC236}">
                <a16:creationId xmlns:a16="http://schemas.microsoft.com/office/drawing/2014/main" id="{EE7B0AE8-41A4-7E93-AEC8-D4F8AC0C0B49}"/>
              </a:ext>
            </a:extLst>
          </p:cNvPr>
          <p:cNvPicPr>
            <a:picLocks noChangeAspect="1"/>
          </p:cNvPicPr>
          <p:nvPr/>
        </p:nvPicPr>
        <p:blipFill>
          <a:blip r:embed="rId4"/>
          <a:stretch>
            <a:fillRect/>
          </a:stretch>
        </p:blipFill>
        <p:spPr>
          <a:xfrm>
            <a:off x="507970" y="4415286"/>
            <a:ext cx="5065683" cy="2470031"/>
          </a:xfrm>
          <a:prstGeom prst="rect">
            <a:avLst/>
          </a:prstGeom>
        </p:spPr>
      </p:pic>
      <p:pic>
        <p:nvPicPr>
          <p:cNvPr id="7" name="Picture 6">
            <a:extLst>
              <a:ext uri="{FF2B5EF4-FFF2-40B4-BE49-F238E27FC236}">
                <a16:creationId xmlns:a16="http://schemas.microsoft.com/office/drawing/2014/main" id="{D711269E-2AC7-A021-F88E-B2309C9EE988}"/>
              </a:ext>
            </a:extLst>
          </p:cNvPr>
          <p:cNvPicPr>
            <a:picLocks noChangeAspect="1"/>
          </p:cNvPicPr>
          <p:nvPr/>
        </p:nvPicPr>
        <p:blipFill>
          <a:blip r:embed="rId5"/>
          <a:stretch>
            <a:fillRect/>
          </a:stretch>
        </p:blipFill>
        <p:spPr>
          <a:xfrm>
            <a:off x="5856347" y="4630946"/>
            <a:ext cx="5640778" cy="2038711"/>
          </a:xfrm>
          <a:prstGeom prst="rect">
            <a:avLst/>
          </a:prstGeom>
        </p:spPr>
      </p:pic>
    </p:spTree>
    <p:extLst>
      <p:ext uri="{BB962C8B-B14F-4D97-AF65-F5344CB8AC3E}">
        <p14:creationId xmlns:p14="http://schemas.microsoft.com/office/powerpoint/2010/main" val="2942965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9F94AC-2A4F-A810-6135-E5C996A182CC}"/>
              </a:ext>
            </a:extLst>
          </p:cNvPr>
          <p:cNvSpPr>
            <a:spLocks noGrp="1"/>
          </p:cNvSpPr>
          <p:nvPr>
            <p:ph type="title"/>
          </p:nvPr>
        </p:nvSpPr>
        <p:spPr>
          <a:xfrm>
            <a:off x="761800" y="762001"/>
            <a:ext cx="5334197" cy="1708242"/>
          </a:xfrm>
        </p:spPr>
        <p:txBody>
          <a:bodyPr anchor="ctr">
            <a:normAutofit/>
          </a:bodyPr>
          <a:lstStyle/>
          <a:p>
            <a:r>
              <a:rPr lang="en-US" sz="4000"/>
              <a:t>Overview</a:t>
            </a:r>
          </a:p>
        </p:txBody>
      </p:sp>
      <p:sp>
        <p:nvSpPr>
          <p:cNvPr id="3" name="Content Placeholder 2">
            <a:extLst>
              <a:ext uri="{FF2B5EF4-FFF2-40B4-BE49-F238E27FC236}">
                <a16:creationId xmlns:a16="http://schemas.microsoft.com/office/drawing/2014/main" id="{16B7919F-B196-CB72-CAEC-D03EEAB0C5D2}"/>
              </a:ext>
            </a:extLst>
          </p:cNvPr>
          <p:cNvSpPr>
            <a:spLocks noGrp="1"/>
          </p:cNvSpPr>
          <p:nvPr>
            <p:ph idx="1"/>
          </p:nvPr>
        </p:nvSpPr>
        <p:spPr>
          <a:xfrm>
            <a:off x="761800" y="2470244"/>
            <a:ext cx="5334197" cy="3769835"/>
          </a:xfrm>
        </p:spPr>
        <p:txBody>
          <a:bodyPr vert="horz" lIns="91440" tIns="45720" rIns="91440" bIns="45720" rtlCol="0" anchor="ctr">
            <a:normAutofit/>
          </a:bodyPr>
          <a:lstStyle/>
          <a:p>
            <a:r>
              <a:rPr lang="en-US" sz="2000" dirty="0"/>
              <a:t>Data distribution</a:t>
            </a:r>
          </a:p>
          <a:p>
            <a:r>
              <a:rPr lang="en-US" sz="2000" dirty="0"/>
              <a:t>Outliers</a:t>
            </a:r>
          </a:p>
          <a:p>
            <a:r>
              <a:rPr lang="en-US" sz="2000" dirty="0"/>
              <a:t>Car conditions  vs fare amount </a:t>
            </a:r>
          </a:p>
          <a:p>
            <a:r>
              <a:rPr lang="en-US" sz="2000" dirty="0"/>
              <a:t>Seasonal changes vs fare amount </a:t>
            </a:r>
          </a:p>
        </p:txBody>
      </p:sp>
      <p:pic>
        <p:nvPicPr>
          <p:cNvPr id="5" name="Picture 4" descr="Cars parked in a line">
            <a:extLst>
              <a:ext uri="{FF2B5EF4-FFF2-40B4-BE49-F238E27FC236}">
                <a16:creationId xmlns:a16="http://schemas.microsoft.com/office/drawing/2014/main" id="{1654C084-AFCE-0EC5-5CDA-A2738BF0B862}"/>
              </a:ext>
            </a:extLst>
          </p:cNvPr>
          <p:cNvPicPr>
            <a:picLocks noChangeAspect="1"/>
          </p:cNvPicPr>
          <p:nvPr/>
        </p:nvPicPr>
        <p:blipFill>
          <a:blip r:embed="rId2"/>
          <a:srcRect l="30953" r="10844" b="3"/>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047804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DC569E-1EEC-3D95-E332-84871A91F9D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Dataset stats using pandas profiling</a:t>
            </a:r>
          </a:p>
        </p:txBody>
      </p:sp>
      <p:pic>
        <p:nvPicPr>
          <p:cNvPr id="4" name="Picture 3" descr="A screenshot of a data&#10;&#10;AI-generated content may be incorrect.">
            <a:extLst>
              <a:ext uri="{FF2B5EF4-FFF2-40B4-BE49-F238E27FC236}">
                <a16:creationId xmlns:a16="http://schemas.microsoft.com/office/drawing/2014/main" id="{E5D8233F-F1A3-4A7E-67B5-35273C8B27D1}"/>
              </a:ext>
            </a:extLst>
          </p:cNvPr>
          <p:cNvPicPr>
            <a:picLocks noChangeAspect="1"/>
          </p:cNvPicPr>
          <p:nvPr/>
        </p:nvPicPr>
        <p:blipFill>
          <a:blip r:embed="rId2"/>
          <a:stretch>
            <a:fillRect/>
          </a:stretch>
        </p:blipFill>
        <p:spPr>
          <a:xfrm>
            <a:off x="643467" y="2045728"/>
            <a:ext cx="10905066" cy="3653196"/>
          </a:xfrm>
          <a:prstGeom prst="rect">
            <a:avLst/>
          </a:prstGeom>
        </p:spPr>
      </p:pic>
    </p:spTree>
    <p:extLst>
      <p:ext uri="{BB962C8B-B14F-4D97-AF65-F5344CB8AC3E}">
        <p14:creationId xmlns:p14="http://schemas.microsoft.com/office/powerpoint/2010/main" val="2223026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CBF71-AF83-365E-0FD1-9BBA386D3AB6}"/>
              </a:ext>
            </a:extLst>
          </p:cNvPr>
          <p:cNvSpPr>
            <a:spLocks noGrp="1"/>
          </p:cNvSpPr>
          <p:nvPr>
            <p:ph type="title"/>
          </p:nvPr>
        </p:nvSpPr>
        <p:spPr/>
        <p:txBody>
          <a:bodyPr/>
          <a:lstStyle/>
          <a:p>
            <a:r>
              <a:rPr lang="en-US" dirty="0"/>
              <a:t>Distances vs fare amount </a:t>
            </a:r>
          </a:p>
        </p:txBody>
      </p:sp>
      <p:pic>
        <p:nvPicPr>
          <p:cNvPr id="4" name="Content Placeholder 3" descr="A graph of blue dots&#10;&#10;AI-generated content may be incorrect.">
            <a:extLst>
              <a:ext uri="{FF2B5EF4-FFF2-40B4-BE49-F238E27FC236}">
                <a16:creationId xmlns:a16="http://schemas.microsoft.com/office/drawing/2014/main" id="{6524E157-D24F-B25F-ACAC-E4CFCED2516F}"/>
              </a:ext>
            </a:extLst>
          </p:cNvPr>
          <p:cNvPicPr>
            <a:picLocks noGrp="1" noChangeAspect="1"/>
          </p:cNvPicPr>
          <p:nvPr>
            <p:ph idx="1"/>
          </p:nvPr>
        </p:nvPicPr>
        <p:blipFill>
          <a:blip r:embed="rId2"/>
          <a:stretch>
            <a:fillRect/>
          </a:stretch>
        </p:blipFill>
        <p:spPr>
          <a:xfrm>
            <a:off x="5719057" y="1873338"/>
            <a:ext cx="5438775" cy="4114800"/>
          </a:xfrm>
        </p:spPr>
      </p:pic>
      <p:sp>
        <p:nvSpPr>
          <p:cNvPr id="5" name="TextBox 4">
            <a:extLst>
              <a:ext uri="{FF2B5EF4-FFF2-40B4-BE49-F238E27FC236}">
                <a16:creationId xmlns:a16="http://schemas.microsoft.com/office/drawing/2014/main" id="{25DB6678-10FA-0B4C-0078-A56039D23E83}"/>
              </a:ext>
            </a:extLst>
          </p:cNvPr>
          <p:cNvSpPr txBox="1"/>
          <p:nvPr/>
        </p:nvSpPr>
        <p:spPr>
          <a:xfrm>
            <a:off x="1351844" y="2635956"/>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3C4043"/>
                </a:solidFill>
                <a:latin typeface="Inter"/>
              </a:rPr>
              <a:t>Rush hour ride may have contributed to various outliers </a:t>
            </a:r>
            <a:r>
              <a:rPr lang="en-US" dirty="0">
                <a:solidFill>
                  <a:srgbClr val="3C4043"/>
                </a:solidFill>
                <a:ea typeface="+mn-lt"/>
                <a:cs typeface="+mn-lt"/>
              </a:rPr>
              <a:t>which has caused</a:t>
            </a:r>
            <a:r>
              <a:rPr lang="en-US" dirty="0">
                <a:solidFill>
                  <a:srgbClr val="3C4043"/>
                </a:solidFill>
                <a:latin typeface="Aptos"/>
              </a:rPr>
              <a:t> a high increase in fare amount </a:t>
            </a:r>
            <a:r>
              <a:rPr lang="en-US" dirty="0">
                <a:solidFill>
                  <a:srgbClr val="3C4043"/>
                </a:solidFill>
                <a:ea typeface="+mn-lt"/>
                <a:cs typeface="+mn-lt"/>
              </a:rPr>
              <a:t>without</a:t>
            </a:r>
            <a:r>
              <a:rPr lang="en-US" dirty="0">
                <a:solidFill>
                  <a:srgbClr val="3C4043"/>
                </a:solidFill>
                <a:latin typeface="Aptos"/>
              </a:rPr>
              <a:t> a justifiable  distance</a:t>
            </a:r>
            <a:r>
              <a:rPr lang="en-US" dirty="0">
                <a:solidFill>
                  <a:srgbClr val="3C4043"/>
                </a:solidFill>
                <a:latin typeface="Inter"/>
              </a:rPr>
              <a:t>.</a:t>
            </a:r>
            <a:endParaRPr lang="en-US" dirty="0"/>
          </a:p>
        </p:txBody>
      </p:sp>
    </p:spTree>
    <p:extLst>
      <p:ext uri="{BB962C8B-B14F-4D97-AF65-F5344CB8AC3E}">
        <p14:creationId xmlns:p14="http://schemas.microsoft.com/office/powerpoint/2010/main" val="263058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7AD036-481E-0E34-8B83-1DFBC38DCAD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Pickup and drop-off distribution  </a:t>
            </a:r>
          </a:p>
        </p:txBody>
      </p:sp>
      <p:pic>
        <p:nvPicPr>
          <p:cNvPr id="4" name="Picture 3">
            <a:extLst>
              <a:ext uri="{FF2B5EF4-FFF2-40B4-BE49-F238E27FC236}">
                <a16:creationId xmlns:a16="http://schemas.microsoft.com/office/drawing/2014/main" id="{4DE07367-8868-492E-98C9-0D0BB04C6345}"/>
              </a:ext>
            </a:extLst>
          </p:cNvPr>
          <p:cNvPicPr>
            <a:picLocks noChangeAspect="1"/>
          </p:cNvPicPr>
          <p:nvPr/>
        </p:nvPicPr>
        <p:blipFill>
          <a:blip r:embed="rId2"/>
          <a:stretch>
            <a:fillRect/>
          </a:stretch>
        </p:blipFill>
        <p:spPr>
          <a:xfrm>
            <a:off x="4216599" y="266411"/>
            <a:ext cx="7534180" cy="5977792"/>
          </a:xfrm>
          <a:prstGeom prst="rect">
            <a:avLst/>
          </a:prstGeom>
        </p:spPr>
      </p:pic>
    </p:spTree>
    <p:extLst>
      <p:ext uri="{BB962C8B-B14F-4D97-AF65-F5344CB8AC3E}">
        <p14:creationId xmlns:p14="http://schemas.microsoft.com/office/powerpoint/2010/main" val="3177161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5AB6E-21E7-88B6-48B3-5850DDF87DA3}"/>
              </a:ext>
            </a:extLst>
          </p:cNvPr>
          <p:cNvSpPr>
            <a:spLocks noGrp="1"/>
          </p:cNvSpPr>
          <p:nvPr>
            <p:ph type="title"/>
          </p:nvPr>
        </p:nvSpPr>
        <p:spPr/>
        <p:txBody>
          <a:bodyPr/>
          <a:lstStyle/>
          <a:p>
            <a:r>
              <a:rPr lang="en-US" dirty="0"/>
              <a:t>Car condition vs fare amount </a:t>
            </a:r>
          </a:p>
        </p:txBody>
      </p:sp>
      <p:pic>
        <p:nvPicPr>
          <p:cNvPr id="4" name="Content Placeholder 3" descr="A graph of a car condition&#10;&#10;AI-generated content may be incorrect.">
            <a:extLst>
              <a:ext uri="{FF2B5EF4-FFF2-40B4-BE49-F238E27FC236}">
                <a16:creationId xmlns:a16="http://schemas.microsoft.com/office/drawing/2014/main" id="{50DA1885-AD87-E07E-E19F-C71B1B91C7DC}"/>
              </a:ext>
            </a:extLst>
          </p:cNvPr>
          <p:cNvPicPr>
            <a:picLocks noGrp="1" noChangeAspect="1"/>
          </p:cNvPicPr>
          <p:nvPr>
            <p:ph idx="1"/>
          </p:nvPr>
        </p:nvPicPr>
        <p:blipFill>
          <a:blip r:embed="rId2"/>
          <a:stretch>
            <a:fillRect/>
          </a:stretch>
        </p:blipFill>
        <p:spPr>
          <a:xfrm>
            <a:off x="5551766" y="1710606"/>
            <a:ext cx="5804242" cy="4351338"/>
          </a:xfrm>
        </p:spPr>
      </p:pic>
      <p:sp>
        <p:nvSpPr>
          <p:cNvPr id="3" name="TextBox 2">
            <a:extLst>
              <a:ext uri="{FF2B5EF4-FFF2-40B4-BE49-F238E27FC236}">
                <a16:creationId xmlns:a16="http://schemas.microsoft.com/office/drawing/2014/main" id="{EE64B8A3-A670-3B7E-8CAC-8D40A76BA247}"/>
              </a:ext>
            </a:extLst>
          </p:cNvPr>
          <p:cNvSpPr txBox="1"/>
          <p:nvPr/>
        </p:nvSpPr>
        <p:spPr>
          <a:xfrm>
            <a:off x="1013178" y="2311400"/>
            <a:ext cx="408375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This graph illustrates the total fare amount per car condition. As we can see, there is a slight variation in fare amounts across different car conditions. This data is crucial for understanding how the condition of a vehicle might impact pricing strategies and customer satisfaction. By analyzing these trends, we can make informed decisions to optimize our service offerings and ensure a consistent experience for our customers.</a:t>
            </a:r>
          </a:p>
        </p:txBody>
      </p:sp>
    </p:spTree>
    <p:extLst>
      <p:ext uri="{BB962C8B-B14F-4D97-AF65-F5344CB8AC3E}">
        <p14:creationId xmlns:p14="http://schemas.microsoft.com/office/powerpoint/2010/main" val="3722744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9469D-18BB-6356-E510-8F150C3133A4}"/>
              </a:ext>
            </a:extLst>
          </p:cNvPr>
          <p:cNvSpPr>
            <a:spLocks noGrp="1"/>
          </p:cNvSpPr>
          <p:nvPr>
            <p:ph type="title"/>
          </p:nvPr>
        </p:nvSpPr>
        <p:spPr/>
        <p:txBody>
          <a:bodyPr/>
          <a:lstStyle/>
          <a:p>
            <a:r>
              <a:rPr lang="en-US" dirty="0"/>
              <a:t>Seasonal changes vs fare amount</a:t>
            </a:r>
            <a:endParaRPr lang="en-US" sz="2000" dirty="0">
              <a:latin typeface="Aptos"/>
            </a:endParaRPr>
          </a:p>
        </p:txBody>
      </p:sp>
      <p:pic>
        <p:nvPicPr>
          <p:cNvPr id="4" name="Content Placeholder 3" descr="A graph of blue lines with white text&#10;&#10;AI-generated content may be incorrect.">
            <a:extLst>
              <a:ext uri="{FF2B5EF4-FFF2-40B4-BE49-F238E27FC236}">
                <a16:creationId xmlns:a16="http://schemas.microsoft.com/office/drawing/2014/main" id="{460A8DB2-A54B-04DB-496D-017BFCE217AB}"/>
              </a:ext>
            </a:extLst>
          </p:cNvPr>
          <p:cNvPicPr>
            <a:picLocks noGrp="1" noChangeAspect="1"/>
          </p:cNvPicPr>
          <p:nvPr>
            <p:ph idx="1"/>
          </p:nvPr>
        </p:nvPicPr>
        <p:blipFill>
          <a:blip r:embed="rId2"/>
          <a:srcRect l="-230" t="438" r="17" b="-763"/>
          <a:stretch/>
        </p:blipFill>
        <p:spPr>
          <a:xfrm>
            <a:off x="4703502" y="1710606"/>
            <a:ext cx="6666643" cy="4365467"/>
          </a:xfrm>
        </p:spPr>
      </p:pic>
      <p:sp>
        <p:nvSpPr>
          <p:cNvPr id="5" name="TextBox 4">
            <a:extLst>
              <a:ext uri="{FF2B5EF4-FFF2-40B4-BE49-F238E27FC236}">
                <a16:creationId xmlns:a16="http://schemas.microsoft.com/office/drawing/2014/main" id="{8E7A28FE-5347-1EA1-653E-7422C742C6FA}"/>
              </a:ext>
            </a:extLst>
          </p:cNvPr>
          <p:cNvSpPr txBox="1"/>
          <p:nvPr/>
        </p:nvSpPr>
        <p:spPr>
          <a:xfrm>
            <a:off x="533400" y="1944511"/>
            <a:ext cx="4182532"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This graph shows the total fare amount per month, providing a clear view of how revenue fluctuates over time. Understanding these monthly trends is essential for identifying seasonal patterns, peak periods, and potential areas for improvement in our service delivery. By closely monitoring these variations, we can better allocate resources, plan marketing strategies, and enhance overall operational efficiency to meet customer demand effectively.</a:t>
            </a:r>
          </a:p>
        </p:txBody>
      </p:sp>
    </p:spTree>
    <p:extLst>
      <p:ext uri="{BB962C8B-B14F-4D97-AF65-F5344CB8AC3E}">
        <p14:creationId xmlns:p14="http://schemas.microsoft.com/office/powerpoint/2010/main" val="2592391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00111D-5B85-65A5-32CE-DE251BCD0227}"/>
              </a:ext>
            </a:extLst>
          </p:cNvPr>
          <p:cNvSpPr>
            <a:spLocks noGrp="1"/>
          </p:cNvSpPr>
          <p:nvPr>
            <p:ph type="title"/>
          </p:nvPr>
        </p:nvSpPr>
        <p:spPr>
          <a:xfrm>
            <a:off x="7239014" y="525982"/>
            <a:ext cx="4282983" cy="1200361"/>
          </a:xfrm>
        </p:spPr>
        <p:txBody>
          <a:bodyPr anchor="b">
            <a:normAutofit/>
          </a:bodyPr>
          <a:lstStyle/>
          <a:p>
            <a:r>
              <a:rPr lang="en-US" sz="3600" dirty="0"/>
              <a:t>Yearly income </a:t>
            </a:r>
          </a:p>
        </p:txBody>
      </p:sp>
      <p:sp>
        <p:nvSpPr>
          <p:cNvPr id="34" name="Rectangle 33">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4B80343D-FB43-2F7E-31BB-9F4F988BFBA1}"/>
              </a:ext>
            </a:extLst>
          </p:cNvPr>
          <p:cNvPicPr>
            <a:picLocks noChangeAspect="1"/>
          </p:cNvPicPr>
          <p:nvPr/>
        </p:nvPicPr>
        <p:blipFill>
          <a:blip r:embed="rId2"/>
          <a:stretch>
            <a:fillRect/>
          </a:stretch>
        </p:blipFill>
        <p:spPr>
          <a:xfrm>
            <a:off x="461226" y="835283"/>
            <a:ext cx="6016207" cy="4925810"/>
          </a:xfrm>
          <a:prstGeom prst="rect">
            <a:avLst/>
          </a:prstGeom>
        </p:spPr>
      </p:pic>
      <p:sp>
        <p:nvSpPr>
          <p:cNvPr id="38" name="Rectangle 3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B08B414-F936-D636-72C2-D9E8CC111E6E}"/>
              </a:ext>
            </a:extLst>
          </p:cNvPr>
          <p:cNvSpPr txBox="1"/>
          <p:nvPr/>
        </p:nvSpPr>
        <p:spPr>
          <a:xfrm>
            <a:off x="7278511" y="1972733"/>
            <a:ext cx="4069644"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This graph displays the total fare amount for each year from 2019 to 2025. Observing the trends over these years allows us to assess the growth and performance of our services. Significant changes in fare amounts can indicate shifts in market demand, operational efficiency, or external factors affecting our business. By analyzing this data, we can identify long-term trends, set realistic goals, and develop strategies to sustain and enhance our growth trajectory.</a:t>
            </a:r>
          </a:p>
        </p:txBody>
      </p:sp>
    </p:spTree>
    <p:extLst>
      <p:ext uri="{BB962C8B-B14F-4D97-AF65-F5344CB8AC3E}">
        <p14:creationId xmlns:p14="http://schemas.microsoft.com/office/powerpoint/2010/main" val="4068488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7D8C57-01BD-16F8-AFCF-DF48B4653257}"/>
              </a:ext>
            </a:extLst>
          </p:cNvPr>
          <p:cNvSpPr>
            <a:spLocks noGrp="1"/>
          </p:cNvSpPr>
          <p:nvPr>
            <p:ph type="title"/>
          </p:nvPr>
        </p:nvSpPr>
        <p:spPr>
          <a:xfrm>
            <a:off x="630936" y="640080"/>
            <a:ext cx="4818888" cy="1481328"/>
          </a:xfrm>
        </p:spPr>
        <p:txBody>
          <a:bodyPr anchor="b">
            <a:normAutofit fontScale="90000"/>
          </a:bodyPr>
          <a:lstStyle/>
          <a:p>
            <a:r>
              <a:rPr lang="en-US" sz="5400" dirty="0"/>
              <a:t>Car conditions distribution </a:t>
            </a:r>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a car condition&#10;&#10;AI-generated content may be incorrect.">
            <a:extLst>
              <a:ext uri="{FF2B5EF4-FFF2-40B4-BE49-F238E27FC236}">
                <a16:creationId xmlns:a16="http://schemas.microsoft.com/office/drawing/2014/main" id="{FFA325F8-5520-6CB7-05DE-EE30FF76D4BE}"/>
              </a:ext>
            </a:extLst>
          </p:cNvPr>
          <p:cNvPicPr>
            <a:picLocks noChangeAspect="1"/>
          </p:cNvPicPr>
          <p:nvPr/>
        </p:nvPicPr>
        <p:blipFill>
          <a:blip r:embed="rId2"/>
          <a:stretch>
            <a:fillRect/>
          </a:stretch>
        </p:blipFill>
        <p:spPr>
          <a:xfrm>
            <a:off x="6175326" y="640080"/>
            <a:ext cx="5306412" cy="5577840"/>
          </a:xfrm>
          <a:prstGeom prst="rect">
            <a:avLst/>
          </a:prstGeom>
        </p:spPr>
      </p:pic>
      <p:sp>
        <p:nvSpPr>
          <p:cNvPr id="3" name="TextBox 2">
            <a:extLst>
              <a:ext uri="{FF2B5EF4-FFF2-40B4-BE49-F238E27FC236}">
                <a16:creationId xmlns:a16="http://schemas.microsoft.com/office/drawing/2014/main" id="{290050DB-B9B8-AD82-72C7-87BE21EC927B}"/>
              </a:ext>
            </a:extLst>
          </p:cNvPr>
          <p:cNvSpPr txBox="1"/>
          <p:nvPr/>
        </p:nvSpPr>
        <p:spPr>
          <a:xfrm>
            <a:off x="646289" y="2748844"/>
            <a:ext cx="519853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This chart breaks down the distribution of car conditions, categorized as Very Good, Good, and Excellent. The percentages indicate the proportion of vehicles in each condition. Maintaining a high standard of car conditions is vital for ensuring customer satisfaction and safety. By monitoring these metrics, we can identify areas where maintenance or upgrades may be needed, ultimately enhancing the overall quality of our fleet and the experience we provide to our customers.</a:t>
            </a:r>
          </a:p>
        </p:txBody>
      </p:sp>
    </p:spTree>
    <p:extLst>
      <p:ext uri="{BB962C8B-B14F-4D97-AF65-F5344CB8AC3E}">
        <p14:creationId xmlns:p14="http://schemas.microsoft.com/office/powerpoint/2010/main" val="3565623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Taxi fare EDA</vt:lpstr>
      <vt:lpstr>Overview</vt:lpstr>
      <vt:lpstr>Dataset stats using pandas profiling</vt:lpstr>
      <vt:lpstr>Distances vs fare amount </vt:lpstr>
      <vt:lpstr>Pickup and drop-off distribution  </vt:lpstr>
      <vt:lpstr>Car condition vs fare amount </vt:lpstr>
      <vt:lpstr>Seasonal changes vs fare amount</vt:lpstr>
      <vt:lpstr>Yearly income </vt:lpstr>
      <vt:lpstr>Car conditions distribution </vt:lpstr>
      <vt:lpstr>Weather distribution</vt:lpstr>
      <vt:lpstr>Important correlations</vt:lpstr>
      <vt:lpstr>Possible outliers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174</cp:revision>
  <dcterms:created xsi:type="dcterms:W3CDTF">2025-02-25T13:50:05Z</dcterms:created>
  <dcterms:modified xsi:type="dcterms:W3CDTF">2025-02-28T15:03:18Z</dcterms:modified>
</cp:coreProperties>
</file>