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Space Mono Bold" charset="1" panose="02000809030000020004"/>
      <p:regular r:id="rId28"/>
    </p:embeddedFont>
    <p:embeddedFont>
      <p:font typeface="Space Mono" charset="1" panose="02000509040000020004"/>
      <p:regular r:id="rId29"/>
    </p:embeddedFont>
    <p:embeddedFont>
      <p:font typeface="Cousine Bold" charset="1" panose="02070709020205020404"/>
      <p:regular r:id="rId30"/>
    </p:embeddedFont>
    <p:embeddedFont>
      <p:font typeface="Monda" charset="1" panose="02000503000000000000"/>
      <p:regular r:id="rId31"/>
    </p:embeddedFont>
    <p:embeddedFont>
      <p:font typeface="Monda Bold" charset="1" panose="02000803000000000000"/>
      <p:regular r:id="rId32"/>
    </p:embeddedFont>
    <p:embeddedFont>
      <p:font typeface="Bobby Jones" charset="1" panose="000000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2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0995">
            <a:off x="3538086" y="7770344"/>
            <a:ext cx="15172386" cy="4691358"/>
          </a:xfrm>
          <a:custGeom>
            <a:avLst/>
            <a:gdLst/>
            <a:ahLst/>
            <a:cxnLst/>
            <a:rect r="r" b="b" t="t" l="l"/>
            <a:pathLst>
              <a:path h="4691358" w="15172386">
                <a:moveTo>
                  <a:pt x="0" y="0"/>
                </a:moveTo>
                <a:lnTo>
                  <a:pt x="15172385" y="0"/>
                </a:lnTo>
                <a:lnTo>
                  <a:pt x="15172385" y="4691359"/>
                </a:lnTo>
                <a:lnTo>
                  <a:pt x="0" y="469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743316"/>
            <a:ext cx="340776" cy="34077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9F4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59300" y="1169246"/>
            <a:ext cx="340776" cy="34077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9F4E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59300" y="1595747"/>
            <a:ext cx="340776" cy="34077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9F4E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true" flipV="false" rot="10186916">
            <a:off x="13915808" y="7355128"/>
            <a:ext cx="2138117" cy="913559"/>
          </a:xfrm>
          <a:custGeom>
            <a:avLst/>
            <a:gdLst/>
            <a:ahLst/>
            <a:cxnLst/>
            <a:rect r="r" b="b" t="t" l="l"/>
            <a:pathLst>
              <a:path h="913559" w="2138117">
                <a:moveTo>
                  <a:pt x="2138117" y="0"/>
                </a:moveTo>
                <a:lnTo>
                  <a:pt x="0" y="0"/>
                </a:lnTo>
                <a:lnTo>
                  <a:pt x="0" y="913560"/>
                </a:lnTo>
                <a:lnTo>
                  <a:pt x="2138117" y="913560"/>
                </a:lnTo>
                <a:lnTo>
                  <a:pt x="213811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478661" y="6479101"/>
            <a:ext cx="11182383" cy="1091286"/>
            <a:chOff x="0" y="0"/>
            <a:chExt cx="4336172" cy="42316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336172" cy="423166"/>
            </a:xfrm>
            <a:custGeom>
              <a:avLst/>
              <a:gdLst/>
              <a:ahLst/>
              <a:cxnLst/>
              <a:rect r="r" b="b" t="t" l="l"/>
              <a:pathLst>
                <a:path h="423166" w="4336172">
                  <a:moveTo>
                    <a:pt x="4132972" y="0"/>
                  </a:moveTo>
                  <a:cubicBezTo>
                    <a:pt x="4245196" y="0"/>
                    <a:pt x="4336172" y="94729"/>
                    <a:pt x="4336172" y="211583"/>
                  </a:cubicBezTo>
                  <a:cubicBezTo>
                    <a:pt x="4336172" y="328437"/>
                    <a:pt x="4245196" y="423166"/>
                    <a:pt x="4132972" y="423166"/>
                  </a:cubicBezTo>
                  <a:lnTo>
                    <a:pt x="203200" y="423166"/>
                  </a:lnTo>
                  <a:cubicBezTo>
                    <a:pt x="90976" y="423166"/>
                    <a:pt x="0" y="328437"/>
                    <a:pt x="0" y="211583"/>
                  </a:cubicBezTo>
                  <a:cubicBezTo>
                    <a:pt x="0" y="9472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217"/>
            </a:solidFill>
            <a:ln w="38100" cap="sq">
              <a:solidFill>
                <a:srgbClr val="F9F4EB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4336172" cy="4707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true" flipV="false" rot="7388289">
            <a:off x="-409301" y="1839281"/>
            <a:ext cx="2876003" cy="1228838"/>
          </a:xfrm>
          <a:custGeom>
            <a:avLst/>
            <a:gdLst/>
            <a:ahLst/>
            <a:cxnLst/>
            <a:rect r="r" b="b" t="t" l="l"/>
            <a:pathLst>
              <a:path h="1228838" w="2876003">
                <a:moveTo>
                  <a:pt x="2876002" y="0"/>
                </a:moveTo>
                <a:lnTo>
                  <a:pt x="0" y="0"/>
                </a:lnTo>
                <a:lnTo>
                  <a:pt x="0" y="1228838"/>
                </a:lnTo>
                <a:lnTo>
                  <a:pt x="2876002" y="1228838"/>
                </a:lnTo>
                <a:lnTo>
                  <a:pt x="287600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731544" y="6750747"/>
            <a:ext cx="8676618" cy="49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7"/>
              </a:lnSpc>
              <a:spcBef>
                <a:spcPct val="0"/>
              </a:spcBef>
            </a:pPr>
            <a:r>
              <a:rPr lang="en-US" b="true" sz="2862">
                <a:solidFill>
                  <a:srgbClr val="F9F4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Exploratory Data Analysis Task - Team 2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7145386" y="1987347"/>
            <a:ext cx="3997229" cy="4012696"/>
          </a:xfrm>
          <a:custGeom>
            <a:avLst/>
            <a:gdLst/>
            <a:ahLst/>
            <a:cxnLst/>
            <a:rect r="r" b="b" t="t" l="l"/>
            <a:pathLst>
              <a:path h="4012696" w="3997229">
                <a:moveTo>
                  <a:pt x="0" y="0"/>
                </a:moveTo>
                <a:lnTo>
                  <a:pt x="3997228" y="0"/>
                </a:lnTo>
                <a:lnTo>
                  <a:pt x="3997228" y="4012696"/>
                </a:lnTo>
                <a:lnTo>
                  <a:pt x="0" y="40126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6643" t="-138826" r="-28571" b="-50112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9279094">
            <a:off x="11127266" y="312538"/>
            <a:ext cx="1615247" cy="690151"/>
          </a:xfrm>
          <a:custGeom>
            <a:avLst/>
            <a:gdLst/>
            <a:ahLst/>
            <a:cxnLst/>
            <a:rect r="r" b="b" t="t" l="l"/>
            <a:pathLst>
              <a:path h="690151" w="1615247">
                <a:moveTo>
                  <a:pt x="0" y="690151"/>
                </a:moveTo>
                <a:lnTo>
                  <a:pt x="1615248" y="690151"/>
                </a:lnTo>
                <a:lnTo>
                  <a:pt x="1615248" y="0"/>
                </a:lnTo>
                <a:lnTo>
                  <a:pt x="0" y="0"/>
                </a:lnTo>
                <a:lnTo>
                  <a:pt x="0" y="69015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64217" y="657613"/>
            <a:ext cx="12403421" cy="9054497"/>
          </a:xfrm>
          <a:custGeom>
            <a:avLst/>
            <a:gdLst/>
            <a:ahLst/>
            <a:cxnLst/>
            <a:rect r="r" b="b" t="t" l="l"/>
            <a:pathLst>
              <a:path h="9054497" w="12403421">
                <a:moveTo>
                  <a:pt x="0" y="0"/>
                </a:moveTo>
                <a:lnTo>
                  <a:pt x="12403421" y="0"/>
                </a:lnTo>
                <a:lnTo>
                  <a:pt x="12403421" y="9054498"/>
                </a:lnTo>
                <a:lnTo>
                  <a:pt x="0" y="90544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3138" y="4032337"/>
            <a:ext cx="5131079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000217"/>
                </a:solidFill>
                <a:latin typeface="Space Mono"/>
                <a:ea typeface="Space Mono"/>
                <a:cs typeface="Space Mono"/>
                <a:sym typeface="Space Mono"/>
              </a:rPr>
              <a:t>Distributions of Numerical Features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3944502">
            <a:off x="-8504229" y="2818018"/>
            <a:ext cx="15041747" cy="4650964"/>
          </a:xfrm>
          <a:custGeom>
            <a:avLst/>
            <a:gdLst/>
            <a:ahLst/>
            <a:cxnLst/>
            <a:rect r="r" b="b" t="t" l="l"/>
            <a:pathLst>
              <a:path h="4650964" w="15041747">
                <a:moveTo>
                  <a:pt x="0" y="0"/>
                </a:moveTo>
                <a:lnTo>
                  <a:pt x="15041747" y="0"/>
                </a:lnTo>
                <a:lnTo>
                  <a:pt x="15041747" y="4650964"/>
                </a:lnTo>
                <a:lnTo>
                  <a:pt x="0" y="46509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2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428468">
            <a:off x="1673869" y="-4973049"/>
            <a:ext cx="29681929" cy="9177763"/>
          </a:xfrm>
          <a:custGeom>
            <a:avLst/>
            <a:gdLst/>
            <a:ahLst/>
            <a:cxnLst/>
            <a:rect r="r" b="b" t="t" l="l"/>
            <a:pathLst>
              <a:path h="9177763" w="29681929">
                <a:moveTo>
                  <a:pt x="0" y="0"/>
                </a:moveTo>
                <a:lnTo>
                  <a:pt x="29681929" y="0"/>
                </a:lnTo>
                <a:lnTo>
                  <a:pt x="29681929" y="9177763"/>
                </a:lnTo>
                <a:lnTo>
                  <a:pt x="0" y="91777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42512" y="5872040"/>
            <a:ext cx="9376809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9F4EB"/>
                </a:solidFill>
                <a:latin typeface="Space Mono"/>
                <a:ea typeface="Space Mono"/>
                <a:cs typeface="Space Mono"/>
                <a:sym typeface="Space Mono"/>
              </a:rPr>
              <a:t>Feature Relations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720071" y="2402672"/>
            <a:ext cx="3021693" cy="302169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5527298">
            <a:off x="-5621319" y="3626632"/>
            <a:ext cx="11433980" cy="3535429"/>
          </a:xfrm>
          <a:custGeom>
            <a:avLst/>
            <a:gdLst/>
            <a:ahLst/>
            <a:cxnLst/>
            <a:rect r="r" b="b" t="t" l="l"/>
            <a:pathLst>
              <a:path h="3535429" w="11433980">
                <a:moveTo>
                  <a:pt x="0" y="0"/>
                </a:moveTo>
                <a:lnTo>
                  <a:pt x="11433980" y="0"/>
                </a:lnTo>
                <a:lnTo>
                  <a:pt x="11433980" y="3535429"/>
                </a:lnTo>
                <a:lnTo>
                  <a:pt x="0" y="3535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9663768">
            <a:off x="7827621" y="958511"/>
            <a:ext cx="1700143" cy="726425"/>
          </a:xfrm>
          <a:custGeom>
            <a:avLst/>
            <a:gdLst/>
            <a:ahLst/>
            <a:cxnLst/>
            <a:rect r="r" b="b" t="t" l="l"/>
            <a:pathLst>
              <a:path h="726425" w="1700143">
                <a:moveTo>
                  <a:pt x="0" y="726425"/>
                </a:moveTo>
                <a:lnTo>
                  <a:pt x="1700144" y="726425"/>
                </a:lnTo>
                <a:lnTo>
                  <a:pt x="1700144" y="0"/>
                </a:lnTo>
                <a:lnTo>
                  <a:pt x="0" y="0"/>
                </a:lnTo>
                <a:lnTo>
                  <a:pt x="0" y="72642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115470">
            <a:off x="-855863" y="9011909"/>
            <a:ext cx="2463913" cy="492783"/>
          </a:xfrm>
          <a:custGeom>
            <a:avLst/>
            <a:gdLst/>
            <a:ahLst/>
            <a:cxnLst/>
            <a:rect r="r" b="b" t="t" l="l"/>
            <a:pathLst>
              <a:path h="492783" w="2463913">
                <a:moveTo>
                  <a:pt x="0" y="0"/>
                </a:moveTo>
                <a:lnTo>
                  <a:pt x="2463913" y="0"/>
                </a:lnTo>
                <a:lnTo>
                  <a:pt x="2463913" y="492782"/>
                </a:lnTo>
                <a:lnTo>
                  <a:pt x="0" y="4927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647987" y="2484768"/>
            <a:ext cx="1165860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>
                <a:solidFill>
                  <a:srgbClr val="F9F4EB"/>
                </a:solidFill>
                <a:latin typeface="Space Mono"/>
                <a:ea typeface="Space Mono"/>
                <a:cs typeface="Space Mono"/>
                <a:sym typeface="Space Mono"/>
              </a:rPr>
              <a:t>3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31355" y="703708"/>
            <a:ext cx="13451869" cy="8962308"/>
          </a:xfrm>
          <a:custGeom>
            <a:avLst/>
            <a:gdLst/>
            <a:ahLst/>
            <a:cxnLst/>
            <a:rect r="r" b="b" t="t" l="l"/>
            <a:pathLst>
              <a:path h="8962308" w="13451869">
                <a:moveTo>
                  <a:pt x="0" y="0"/>
                </a:moveTo>
                <a:lnTo>
                  <a:pt x="13451868" y="0"/>
                </a:lnTo>
                <a:lnTo>
                  <a:pt x="13451868" y="8962308"/>
                </a:lnTo>
                <a:lnTo>
                  <a:pt x="0" y="89623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9279094">
            <a:off x="11127266" y="312538"/>
            <a:ext cx="1615247" cy="690151"/>
          </a:xfrm>
          <a:custGeom>
            <a:avLst/>
            <a:gdLst/>
            <a:ahLst/>
            <a:cxnLst/>
            <a:rect r="r" b="b" t="t" l="l"/>
            <a:pathLst>
              <a:path h="690151" w="1615247">
                <a:moveTo>
                  <a:pt x="0" y="690151"/>
                </a:moveTo>
                <a:lnTo>
                  <a:pt x="1615248" y="690151"/>
                </a:lnTo>
                <a:lnTo>
                  <a:pt x="1615248" y="0"/>
                </a:lnTo>
                <a:lnTo>
                  <a:pt x="0" y="0"/>
                </a:lnTo>
                <a:lnTo>
                  <a:pt x="0" y="69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4246650"/>
            <a:ext cx="5081133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20"/>
              </a:lnSpc>
              <a:spcBef>
                <a:spcPct val="0"/>
              </a:spcBef>
            </a:pPr>
            <a:r>
              <a:rPr lang="en-US" sz="4100">
                <a:solidFill>
                  <a:srgbClr val="000217"/>
                </a:solidFill>
                <a:latin typeface="Space Mono"/>
                <a:ea typeface="Space Mono"/>
                <a:cs typeface="Space Mono"/>
                <a:sym typeface="Space Mono"/>
              </a:rPr>
              <a:t>Distributions of Categorical Features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7805344">
            <a:off x="-9811891" y="1889330"/>
            <a:ext cx="15041747" cy="4650964"/>
          </a:xfrm>
          <a:custGeom>
            <a:avLst/>
            <a:gdLst/>
            <a:ahLst/>
            <a:cxnLst/>
            <a:rect r="r" b="b" t="t" l="l"/>
            <a:pathLst>
              <a:path h="4650964" w="15041747">
                <a:moveTo>
                  <a:pt x="0" y="0"/>
                </a:moveTo>
                <a:lnTo>
                  <a:pt x="15041747" y="0"/>
                </a:lnTo>
                <a:lnTo>
                  <a:pt x="15041747" y="4650965"/>
                </a:lnTo>
                <a:lnTo>
                  <a:pt x="0" y="46509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9279094">
            <a:off x="11127266" y="312538"/>
            <a:ext cx="1615247" cy="690151"/>
          </a:xfrm>
          <a:custGeom>
            <a:avLst/>
            <a:gdLst/>
            <a:ahLst/>
            <a:cxnLst/>
            <a:rect r="r" b="b" t="t" l="l"/>
            <a:pathLst>
              <a:path h="690151" w="1615247">
                <a:moveTo>
                  <a:pt x="0" y="690151"/>
                </a:moveTo>
                <a:lnTo>
                  <a:pt x="1615248" y="690151"/>
                </a:lnTo>
                <a:lnTo>
                  <a:pt x="1615248" y="0"/>
                </a:lnTo>
                <a:lnTo>
                  <a:pt x="0" y="0"/>
                </a:lnTo>
                <a:lnTo>
                  <a:pt x="0" y="69015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29161" y="531929"/>
            <a:ext cx="11430139" cy="8996095"/>
          </a:xfrm>
          <a:custGeom>
            <a:avLst/>
            <a:gdLst/>
            <a:ahLst/>
            <a:cxnLst/>
            <a:rect r="r" b="b" t="t" l="l"/>
            <a:pathLst>
              <a:path h="8996095" w="11430139">
                <a:moveTo>
                  <a:pt x="0" y="0"/>
                </a:moveTo>
                <a:lnTo>
                  <a:pt x="11430139" y="0"/>
                </a:lnTo>
                <a:lnTo>
                  <a:pt x="11430139" y="8996095"/>
                </a:lnTo>
                <a:lnTo>
                  <a:pt x="0" y="89960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48028" y="1305702"/>
            <a:ext cx="5081133" cy="7439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0"/>
              </a:lnSpc>
            </a:pPr>
          </a:p>
          <a:p>
            <a:pPr algn="ctr" marL="0" indent="0" lvl="0">
              <a:lnSpc>
                <a:spcPts val="4920"/>
              </a:lnSpc>
              <a:spcBef>
                <a:spcPct val="0"/>
              </a:spcBef>
            </a:pPr>
            <a:r>
              <a:rPr lang="en-US" sz="4100">
                <a:solidFill>
                  <a:srgbClr val="000217"/>
                </a:solidFill>
                <a:latin typeface="Space Mono"/>
                <a:ea typeface="Space Mono"/>
                <a:cs typeface="Space Mono"/>
                <a:sym typeface="Space Mono"/>
              </a:rPr>
              <a:t>Scatter Plot for lead time Versus average price, taking into consideration Booking status , whether the reservation is cancelled or not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3944502">
            <a:off x="-8008133" y="5011285"/>
            <a:ext cx="15041747" cy="4650964"/>
          </a:xfrm>
          <a:custGeom>
            <a:avLst/>
            <a:gdLst/>
            <a:ahLst/>
            <a:cxnLst/>
            <a:rect r="r" b="b" t="t" l="l"/>
            <a:pathLst>
              <a:path h="4650964" w="15041747">
                <a:moveTo>
                  <a:pt x="0" y="0"/>
                </a:moveTo>
                <a:lnTo>
                  <a:pt x="15041747" y="0"/>
                </a:lnTo>
                <a:lnTo>
                  <a:pt x="15041747" y="4650964"/>
                </a:lnTo>
                <a:lnTo>
                  <a:pt x="0" y="46509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9279094">
            <a:off x="11127266" y="312538"/>
            <a:ext cx="1615247" cy="690151"/>
          </a:xfrm>
          <a:custGeom>
            <a:avLst/>
            <a:gdLst/>
            <a:ahLst/>
            <a:cxnLst/>
            <a:rect r="r" b="b" t="t" l="l"/>
            <a:pathLst>
              <a:path h="690151" w="1615247">
                <a:moveTo>
                  <a:pt x="0" y="690151"/>
                </a:moveTo>
                <a:lnTo>
                  <a:pt x="1615248" y="690151"/>
                </a:lnTo>
                <a:lnTo>
                  <a:pt x="1615248" y="0"/>
                </a:lnTo>
                <a:lnTo>
                  <a:pt x="0" y="0"/>
                </a:lnTo>
                <a:lnTo>
                  <a:pt x="0" y="69015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990975"/>
            <a:ext cx="3694145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000217"/>
                </a:solidFill>
                <a:latin typeface="Space Mono"/>
                <a:ea typeface="Space Mono"/>
                <a:cs typeface="Space Mono"/>
                <a:sym typeface="Space Mono"/>
              </a:rPr>
              <a:t>Monthly Booking Trends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722845" y="1647825"/>
            <a:ext cx="12536455" cy="7098768"/>
          </a:xfrm>
          <a:custGeom>
            <a:avLst/>
            <a:gdLst/>
            <a:ahLst/>
            <a:cxnLst/>
            <a:rect r="r" b="b" t="t" l="l"/>
            <a:pathLst>
              <a:path h="7098768" w="12536455">
                <a:moveTo>
                  <a:pt x="0" y="0"/>
                </a:moveTo>
                <a:lnTo>
                  <a:pt x="12536455" y="0"/>
                </a:lnTo>
                <a:lnTo>
                  <a:pt x="12536455" y="7098768"/>
                </a:lnTo>
                <a:lnTo>
                  <a:pt x="0" y="70987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805344">
            <a:off x="-9811891" y="1889330"/>
            <a:ext cx="15041747" cy="4650964"/>
          </a:xfrm>
          <a:custGeom>
            <a:avLst/>
            <a:gdLst/>
            <a:ahLst/>
            <a:cxnLst/>
            <a:rect r="r" b="b" t="t" l="l"/>
            <a:pathLst>
              <a:path h="4650964" w="15041747">
                <a:moveTo>
                  <a:pt x="0" y="0"/>
                </a:moveTo>
                <a:lnTo>
                  <a:pt x="15041747" y="0"/>
                </a:lnTo>
                <a:lnTo>
                  <a:pt x="15041747" y="4650965"/>
                </a:lnTo>
                <a:lnTo>
                  <a:pt x="0" y="46509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9279094">
            <a:off x="11127266" y="312538"/>
            <a:ext cx="1615247" cy="690151"/>
          </a:xfrm>
          <a:custGeom>
            <a:avLst/>
            <a:gdLst/>
            <a:ahLst/>
            <a:cxnLst/>
            <a:rect r="r" b="b" t="t" l="l"/>
            <a:pathLst>
              <a:path h="690151" w="1615247">
                <a:moveTo>
                  <a:pt x="0" y="690151"/>
                </a:moveTo>
                <a:lnTo>
                  <a:pt x="1615248" y="690151"/>
                </a:lnTo>
                <a:lnTo>
                  <a:pt x="1615248" y="0"/>
                </a:lnTo>
                <a:lnTo>
                  <a:pt x="0" y="0"/>
                </a:lnTo>
                <a:lnTo>
                  <a:pt x="0" y="69015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8028" y="3574572"/>
            <a:ext cx="5081133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4500">
                <a:solidFill>
                  <a:srgbClr val="000217"/>
                </a:solidFill>
                <a:latin typeface="Space Mono"/>
                <a:ea typeface="Space Mono"/>
                <a:cs typeface="Space Mono"/>
                <a:sym typeface="Space Mono"/>
              </a:rPr>
              <a:t>Effect of Adults &amp; Children on Booking Status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3944502">
            <a:off x="-8008133" y="5011285"/>
            <a:ext cx="15041747" cy="4650964"/>
          </a:xfrm>
          <a:custGeom>
            <a:avLst/>
            <a:gdLst/>
            <a:ahLst/>
            <a:cxnLst/>
            <a:rect r="r" b="b" t="t" l="l"/>
            <a:pathLst>
              <a:path h="4650964" w="15041747">
                <a:moveTo>
                  <a:pt x="0" y="0"/>
                </a:moveTo>
                <a:lnTo>
                  <a:pt x="15041747" y="0"/>
                </a:lnTo>
                <a:lnTo>
                  <a:pt x="15041747" y="4650964"/>
                </a:lnTo>
                <a:lnTo>
                  <a:pt x="0" y="4650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29161" y="1028700"/>
            <a:ext cx="11430139" cy="7834945"/>
          </a:xfrm>
          <a:custGeom>
            <a:avLst/>
            <a:gdLst/>
            <a:ahLst/>
            <a:cxnLst/>
            <a:rect r="r" b="b" t="t" l="l"/>
            <a:pathLst>
              <a:path h="7834945" w="11430139">
                <a:moveTo>
                  <a:pt x="0" y="0"/>
                </a:moveTo>
                <a:lnTo>
                  <a:pt x="11430139" y="0"/>
                </a:lnTo>
                <a:lnTo>
                  <a:pt x="11430139" y="7834945"/>
                </a:lnTo>
                <a:lnTo>
                  <a:pt x="0" y="78349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9279094">
            <a:off x="11127266" y="312538"/>
            <a:ext cx="1615247" cy="690151"/>
          </a:xfrm>
          <a:custGeom>
            <a:avLst/>
            <a:gdLst/>
            <a:ahLst/>
            <a:cxnLst/>
            <a:rect r="r" b="b" t="t" l="l"/>
            <a:pathLst>
              <a:path h="690151" w="1615247">
                <a:moveTo>
                  <a:pt x="0" y="690151"/>
                </a:moveTo>
                <a:lnTo>
                  <a:pt x="1615248" y="690151"/>
                </a:lnTo>
                <a:lnTo>
                  <a:pt x="1615248" y="0"/>
                </a:lnTo>
                <a:lnTo>
                  <a:pt x="0" y="0"/>
                </a:lnTo>
                <a:lnTo>
                  <a:pt x="0" y="69015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8028" y="3574572"/>
            <a:ext cx="4339306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4500">
                <a:solidFill>
                  <a:srgbClr val="000217"/>
                </a:solidFill>
                <a:latin typeface="Space Mono"/>
                <a:ea typeface="Space Mono"/>
                <a:cs typeface="Space Mono"/>
                <a:sym typeface="Space Mono"/>
              </a:rPr>
              <a:t>Booking Status for Different Groups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087335" y="1628386"/>
            <a:ext cx="12498185" cy="7030229"/>
          </a:xfrm>
          <a:custGeom>
            <a:avLst/>
            <a:gdLst/>
            <a:ahLst/>
            <a:cxnLst/>
            <a:rect r="r" b="b" t="t" l="l"/>
            <a:pathLst>
              <a:path h="7030229" w="12498185">
                <a:moveTo>
                  <a:pt x="0" y="0"/>
                </a:moveTo>
                <a:lnTo>
                  <a:pt x="12498184" y="0"/>
                </a:lnTo>
                <a:lnTo>
                  <a:pt x="12498184" y="7030228"/>
                </a:lnTo>
                <a:lnTo>
                  <a:pt x="0" y="70302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805344">
            <a:off x="-9811891" y="1889330"/>
            <a:ext cx="15041747" cy="4650964"/>
          </a:xfrm>
          <a:custGeom>
            <a:avLst/>
            <a:gdLst/>
            <a:ahLst/>
            <a:cxnLst/>
            <a:rect r="r" b="b" t="t" l="l"/>
            <a:pathLst>
              <a:path h="4650964" w="15041747">
                <a:moveTo>
                  <a:pt x="0" y="0"/>
                </a:moveTo>
                <a:lnTo>
                  <a:pt x="15041747" y="0"/>
                </a:lnTo>
                <a:lnTo>
                  <a:pt x="15041747" y="4650965"/>
                </a:lnTo>
                <a:lnTo>
                  <a:pt x="0" y="46509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9279094">
            <a:off x="11127266" y="312538"/>
            <a:ext cx="1615247" cy="690151"/>
          </a:xfrm>
          <a:custGeom>
            <a:avLst/>
            <a:gdLst/>
            <a:ahLst/>
            <a:cxnLst/>
            <a:rect r="r" b="b" t="t" l="l"/>
            <a:pathLst>
              <a:path h="690151" w="1615247">
                <a:moveTo>
                  <a:pt x="0" y="690151"/>
                </a:moveTo>
                <a:lnTo>
                  <a:pt x="1615248" y="690151"/>
                </a:lnTo>
                <a:lnTo>
                  <a:pt x="1615248" y="0"/>
                </a:lnTo>
                <a:lnTo>
                  <a:pt x="0" y="0"/>
                </a:lnTo>
                <a:lnTo>
                  <a:pt x="0" y="69015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8028" y="3574572"/>
            <a:ext cx="4339306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4500">
                <a:solidFill>
                  <a:srgbClr val="000217"/>
                </a:solidFill>
                <a:latin typeface="Space Mono"/>
                <a:ea typeface="Space Mono"/>
                <a:cs typeface="Space Mono"/>
                <a:sym typeface="Space Mono"/>
              </a:rPr>
              <a:t>Average Price for Different Groups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3944502">
            <a:off x="-8008133" y="5011285"/>
            <a:ext cx="15041747" cy="4650964"/>
          </a:xfrm>
          <a:custGeom>
            <a:avLst/>
            <a:gdLst/>
            <a:ahLst/>
            <a:cxnLst/>
            <a:rect r="r" b="b" t="t" l="l"/>
            <a:pathLst>
              <a:path h="4650964" w="15041747">
                <a:moveTo>
                  <a:pt x="0" y="0"/>
                </a:moveTo>
                <a:lnTo>
                  <a:pt x="15041747" y="0"/>
                </a:lnTo>
                <a:lnTo>
                  <a:pt x="15041747" y="4650964"/>
                </a:lnTo>
                <a:lnTo>
                  <a:pt x="0" y="4650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06659" y="2070970"/>
            <a:ext cx="11301259" cy="6145060"/>
          </a:xfrm>
          <a:custGeom>
            <a:avLst/>
            <a:gdLst/>
            <a:ahLst/>
            <a:cxnLst/>
            <a:rect r="r" b="b" t="t" l="l"/>
            <a:pathLst>
              <a:path h="6145060" w="11301259">
                <a:moveTo>
                  <a:pt x="0" y="0"/>
                </a:moveTo>
                <a:lnTo>
                  <a:pt x="11301259" y="0"/>
                </a:lnTo>
                <a:lnTo>
                  <a:pt x="11301259" y="6145060"/>
                </a:lnTo>
                <a:lnTo>
                  <a:pt x="0" y="61450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9279094">
            <a:off x="11127266" y="312538"/>
            <a:ext cx="1615247" cy="690151"/>
          </a:xfrm>
          <a:custGeom>
            <a:avLst/>
            <a:gdLst/>
            <a:ahLst/>
            <a:cxnLst/>
            <a:rect r="r" b="b" t="t" l="l"/>
            <a:pathLst>
              <a:path h="690151" w="1615247">
                <a:moveTo>
                  <a:pt x="0" y="690151"/>
                </a:moveTo>
                <a:lnTo>
                  <a:pt x="1615248" y="690151"/>
                </a:lnTo>
                <a:lnTo>
                  <a:pt x="1615248" y="0"/>
                </a:lnTo>
                <a:lnTo>
                  <a:pt x="0" y="0"/>
                </a:lnTo>
                <a:lnTo>
                  <a:pt x="0" y="69015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4704" y="3224753"/>
            <a:ext cx="4339306" cy="411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4500">
                <a:solidFill>
                  <a:srgbClr val="000217"/>
                </a:solidFill>
                <a:latin typeface="Space Mono"/>
                <a:ea typeface="Space Mono"/>
                <a:cs typeface="Space Mono"/>
                <a:sym typeface="Space Mono"/>
              </a:rPr>
              <a:t>Lead time for different Market Segment Types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7805344">
            <a:off x="-9736138" y="1132131"/>
            <a:ext cx="15041747" cy="4650964"/>
          </a:xfrm>
          <a:custGeom>
            <a:avLst/>
            <a:gdLst/>
            <a:ahLst/>
            <a:cxnLst/>
            <a:rect r="r" b="b" t="t" l="l"/>
            <a:pathLst>
              <a:path h="4650964" w="15041747">
                <a:moveTo>
                  <a:pt x="0" y="0"/>
                </a:moveTo>
                <a:lnTo>
                  <a:pt x="15041747" y="0"/>
                </a:lnTo>
                <a:lnTo>
                  <a:pt x="15041747" y="4650964"/>
                </a:lnTo>
                <a:lnTo>
                  <a:pt x="0" y="4650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07107" y="1306006"/>
            <a:ext cx="12852193" cy="7952294"/>
          </a:xfrm>
          <a:custGeom>
            <a:avLst/>
            <a:gdLst/>
            <a:ahLst/>
            <a:cxnLst/>
            <a:rect r="r" b="b" t="t" l="l"/>
            <a:pathLst>
              <a:path h="7952294" w="12852193">
                <a:moveTo>
                  <a:pt x="0" y="0"/>
                </a:moveTo>
                <a:lnTo>
                  <a:pt x="12852193" y="0"/>
                </a:lnTo>
                <a:lnTo>
                  <a:pt x="12852193" y="7952294"/>
                </a:lnTo>
                <a:lnTo>
                  <a:pt x="0" y="79522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2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944502">
            <a:off x="-8499642" y="3203055"/>
            <a:ext cx="15041747" cy="4650964"/>
          </a:xfrm>
          <a:custGeom>
            <a:avLst/>
            <a:gdLst/>
            <a:ahLst/>
            <a:cxnLst/>
            <a:rect r="r" b="b" t="t" l="l"/>
            <a:pathLst>
              <a:path h="4650964" w="15041747">
                <a:moveTo>
                  <a:pt x="0" y="0"/>
                </a:moveTo>
                <a:lnTo>
                  <a:pt x="15041747" y="0"/>
                </a:lnTo>
                <a:lnTo>
                  <a:pt x="15041747" y="4650964"/>
                </a:lnTo>
                <a:lnTo>
                  <a:pt x="0" y="4650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74172" y="2344012"/>
            <a:ext cx="15085128" cy="633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## Key Insights from Data Analysis  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### 1. Booking Cancellation Rates  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**67.2%** of bookings were **not canceled**, while **32.8%** were **canceled**.  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This means that **nearly 1 in 3 reservations end in cancellation**, which is a significant portion of total bookings.  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### 2. Lead Time and Cancellations  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Canceled bookings have a **much higher average lead time** (~139 days) compared to non-canceled bookings (~59 days).  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This suggests that **the longer a booking is made in advance, the higher the chance of cancellation**.  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### 3. Price Impact on Cancellations  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Bookings that were **canceled tend to have a slightly higher average price** compared to those that were not canceled.  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This indicates that **pricing may play a role in customer decisions to cancel reservations**.  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### 4. Room Type and Cancellation Trends  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Some **room types have noticeably higher cancellation rates** than others.  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This implies that **certain room categories may be more prone to cancellations**, potentially due to demand fluctuations or customer preferences.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06265" y="1019175"/>
            <a:ext cx="12475469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9F4EB"/>
                </a:solidFill>
                <a:latin typeface="Space Mono"/>
                <a:ea typeface="Space Mono"/>
                <a:cs typeface="Space Mono"/>
                <a:sym typeface="Space Mono"/>
              </a:rPr>
              <a:t>Key Inights from EDA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2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332347">
            <a:off x="-4690995" y="3940657"/>
            <a:ext cx="10687266" cy="3304543"/>
          </a:xfrm>
          <a:custGeom>
            <a:avLst/>
            <a:gdLst/>
            <a:ahLst/>
            <a:cxnLst/>
            <a:rect r="r" b="b" t="t" l="l"/>
            <a:pathLst>
              <a:path h="3304543" w="10687266">
                <a:moveTo>
                  <a:pt x="0" y="0"/>
                </a:moveTo>
                <a:lnTo>
                  <a:pt x="10687266" y="0"/>
                </a:lnTo>
                <a:lnTo>
                  <a:pt x="10687266" y="3304542"/>
                </a:lnTo>
                <a:lnTo>
                  <a:pt x="0" y="3304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25894" y="3322799"/>
            <a:ext cx="2876929" cy="3532649"/>
            <a:chOff x="0" y="0"/>
            <a:chExt cx="1078933" cy="13248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78933" cy="1324848"/>
            </a:xfrm>
            <a:custGeom>
              <a:avLst/>
              <a:gdLst/>
              <a:ahLst/>
              <a:cxnLst/>
              <a:rect r="r" b="b" t="t" l="l"/>
              <a:pathLst>
                <a:path h="1324848" w="1078933">
                  <a:moveTo>
                    <a:pt x="32292" y="0"/>
                  </a:moveTo>
                  <a:lnTo>
                    <a:pt x="1046641" y="0"/>
                  </a:lnTo>
                  <a:cubicBezTo>
                    <a:pt x="1064475" y="0"/>
                    <a:pt x="1078933" y="14458"/>
                    <a:pt x="1078933" y="32292"/>
                  </a:cubicBezTo>
                  <a:lnTo>
                    <a:pt x="1078933" y="1292555"/>
                  </a:lnTo>
                  <a:cubicBezTo>
                    <a:pt x="1078933" y="1310390"/>
                    <a:pt x="1064475" y="1324848"/>
                    <a:pt x="1046641" y="1324848"/>
                  </a:cubicBezTo>
                  <a:lnTo>
                    <a:pt x="32292" y="1324848"/>
                  </a:lnTo>
                  <a:cubicBezTo>
                    <a:pt x="14458" y="1324848"/>
                    <a:pt x="0" y="1310390"/>
                    <a:pt x="0" y="1292555"/>
                  </a:cubicBezTo>
                  <a:lnTo>
                    <a:pt x="0" y="32292"/>
                  </a:lnTo>
                  <a:cubicBezTo>
                    <a:pt x="0" y="14458"/>
                    <a:pt x="14458" y="0"/>
                    <a:pt x="32292" y="0"/>
                  </a:cubicBezTo>
                  <a:close/>
                </a:path>
              </a:pathLst>
            </a:custGeom>
            <a:solidFill>
              <a:srgbClr val="F9F4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78933" cy="1372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256162" y="3537252"/>
            <a:ext cx="1416392" cy="141639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21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430112" y="3322799"/>
            <a:ext cx="2876929" cy="3532649"/>
            <a:chOff x="0" y="0"/>
            <a:chExt cx="1078933" cy="13248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78933" cy="1324848"/>
            </a:xfrm>
            <a:custGeom>
              <a:avLst/>
              <a:gdLst/>
              <a:ahLst/>
              <a:cxnLst/>
              <a:rect r="r" b="b" t="t" l="l"/>
              <a:pathLst>
                <a:path h="1324848" w="1078933">
                  <a:moveTo>
                    <a:pt x="32292" y="0"/>
                  </a:moveTo>
                  <a:lnTo>
                    <a:pt x="1046641" y="0"/>
                  </a:lnTo>
                  <a:cubicBezTo>
                    <a:pt x="1064475" y="0"/>
                    <a:pt x="1078933" y="14458"/>
                    <a:pt x="1078933" y="32292"/>
                  </a:cubicBezTo>
                  <a:lnTo>
                    <a:pt x="1078933" y="1292555"/>
                  </a:lnTo>
                  <a:cubicBezTo>
                    <a:pt x="1078933" y="1310390"/>
                    <a:pt x="1064475" y="1324848"/>
                    <a:pt x="1046641" y="1324848"/>
                  </a:cubicBezTo>
                  <a:lnTo>
                    <a:pt x="32292" y="1324848"/>
                  </a:lnTo>
                  <a:cubicBezTo>
                    <a:pt x="14458" y="1324848"/>
                    <a:pt x="0" y="1310390"/>
                    <a:pt x="0" y="1292555"/>
                  </a:cubicBezTo>
                  <a:lnTo>
                    <a:pt x="0" y="32292"/>
                  </a:lnTo>
                  <a:cubicBezTo>
                    <a:pt x="0" y="14458"/>
                    <a:pt x="14458" y="0"/>
                    <a:pt x="32292" y="0"/>
                  </a:cubicBezTo>
                  <a:close/>
                </a:path>
              </a:pathLst>
            </a:custGeom>
            <a:solidFill>
              <a:srgbClr val="F9F4E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078933" cy="1372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160381" y="3537252"/>
            <a:ext cx="1416392" cy="141639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21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335866" y="3344305"/>
            <a:ext cx="2841900" cy="3489636"/>
            <a:chOff x="0" y="0"/>
            <a:chExt cx="1078933" cy="132484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78933" cy="1324848"/>
            </a:xfrm>
            <a:custGeom>
              <a:avLst/>
              <a:gdLst/>
              <a:ahLst/>
              <a:cxnLst/>
              <a:rect r="r" b="b" t="t" l="l"/>
              <a:pathLst>
                <a:path h="1324848" w="1078933">
                  <a:moveTo>
                    <a:pt x="32690" y="0"/>
                  </a:moveTo>
                  <a:lnTo>
                    <a:pt x="1046243" y="0"/>
                  </a:lnTo>
                  <a:cubicBezTo>
                    <a:pt x="1064297" y="0"/>
                    <a:pt x="1078933" y="14636"/>
                    <a:pt x="1078933" y="32690"/>
                  </a:cubicBezTo>
                  <a:lnTo>
                    <a:pt x="1078933" y="1292157"/>
                  </a:lnTo>
                  <a:cubicBezTo>
                    <a:pt x="1078933" y="1300827"/>
                    <a:pt x="1075489" y="1309142"/>
                    <a:pt x="1069358" y="1315273"/>
                  </a:cubicBezTo>
                  <a:cubicBezTo>
                    <a:pt x="1063228" y="1321403"/>
                    <a:pt x="1054913" y="1324848"/>
                    <a:pt x="1046243" y="1324848"/>
                  </a:cubicBezTo>
                  <a:lnTo>
                    <a:pt x="32690" y="1324848"/>
                  </a:lnTo>
                  <a:cubicBezTo>
                    <a:pt x="14636" y="1324848"/>
                    <a:pt x="0" y="1310212"/>
                    <a:pt x="0" y="1292157"/>
                  </a:cubicBezTo>
                  <a:lnTo>
                    <a:pt x="0" y="32690"/>
                  </a:lnTo>
                  <a:cubicBezTo>
                    <a:pt x="0" y="14636"/>
                    <a:pt x="14636" y="0"/>
                    <a:pt x="32690" y="0"/>
                  </a:cubicBezTo>
                  <a:close/>
                </a:path>
              </a:pathLst>
            </a:custGeom>
            <a:solidFill>
              <a:srgbClr val="F9F4E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078933" cy="1372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057243" y="3556147"/>
            <a:ext cx="1399146" cy="1399146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217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7250747">
            <a:off x="15662801" y="1547147"/>
            <a:ext cx="2138117" cy="913559"/>
          </a:xfrm>
          <a:custGeom>
            <a:avLst/>
            <a:gdLst/>
            <a:ahLst/>
            <a:cxnLst/>
            <a:rect r="r" b="b" t="t" l="l"/>
            <a:pathLst>
              <a:path h="913559" w="2138117">
                <a:moveTo>
                  <a:pt x="0" y="0"/>
                </a:moveTo>
                <a:lnTo>
                  <a:pt x="2138117" y="0"/>
                </a:lnTo>
                <a:lnTo>
                  <a:pt x="2138117" y="913559"/>
                </a:lnTo>
                <a:lnTo>
                  <a:pt x="0" y="9135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690729" y="3566637"/>
            <a:ext cx="547259" cy="1205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57"/>
              </a:lnSpc>
              <a:spcBef>
                <a:spcPct val="0"/>
              </a:spcBef>
            </a:pPr>
            <a:r>
              <a:rPr lang="en-US" b="true" sz="7040">
                <a:solidFill>
                  <a:srgbClr val="F9F4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594947" y="3566637"/>
            <a:ext cx="547259" cy="1205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57"/>
              </a:lnSpc>
              <a:spcBef>
                <a:spcPct val="0"/>
              </a:spcBef>
            </a:pPr>
            <a:r>
              <a:rPr lang="en-US" b="true" sz="7040">
                <a:solidFill>
                  <a:srgbClr val="F9F4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858875" y="1019175"/>
            <a:ext cx="1057025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9F4EB"/>
                </a:solidFill>
                <a:latin typeface="Space Mono"/>
                <a:ea typeface="Space Mono"/>
                <a:cs typeface="Space Mono"/>
                <a:sym typeface="Space Mono"/>
              </a:rPr>
              <a:t>Table of Contents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592660" y="5406528"/>
            <a:ext cx="2743397" cy="1113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9"/>
              </a:lnSpc>
              <a:spcBef>
                <a:spcPct val="0"/>
              </a:spcBef>
            </a:pPr>
            <a:r>
              <a:rPr lang="en-US" b="true" sz="2457">
                <a:solidFill>
                  <a:srgbClr val="000217"/>
                </a:solidFill>
                <a:latin typeface="Cousine Bold"/>
                <a:ea typeface="Cousine Bold"/>
                <a:cs typeface="Cousine Bold"/>
                <a:sym typeface="Cousine Bold"/>
              </a:rPr>
              <a:t>Data Description &amp; Statitics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707688" y="5406528"/>
            <a:ext cx="2321778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9"/>
              </a:lnSpc>
              <a:spcBef>
                <a:spcPct val="0"/>
              </a:spcBef>
            </a:pPr>
            <a:r>
              <a:rPr lang="en-US" b="true" sz="2457">
                <a:solidFill>
                  <a:srgbClr val="000217"/>
                </a:solidFill>
                <a:latin typeface="Cousine Bold"/>
                <a:ea typeface="Cousine Bold"/>
                <a:cs typeface="Cousine Bold"/>
                <a:sym typeface="Cousine Bold"/>
              </a:rPr>
              <a:t>Outliers &amp; Null Values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486518" y="3583551"/>
            <a:ext cx="540596" cy="1192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37"/>
              </a:lnSpc>
              <a:spcBef>
                <a:spcPct val="0"/>
              </a:spcBef>
            </a:pPr>
            <a:r>
              <a:rPr lang="en-US" b="true" sz="6955">
                <a:solidFill>
                  <a:srgbClr val="F9F4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608181" y="5402548"/>
            <a:ext cx="2293509" cy="736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13"/>
              </a:lnSpc>
              <a:spcBef>
                <a:spcPct val="0"/>
              </a:spcBef>
            </a:pPr>
            <a:r>
              <a:rPr lang="en-US" b="true" sz="2428">
                <a:solidFill>
                  <a:srgbClr val="000217"/>
                </a:solidFill>
                <a:latin typeface="Cousine Bold"/>
                <a:ea typeface="Cousine Bold"/>
                <a:cs typeface="Cousine Bold"/>
                <a:sym typeface="Cousine Bold"/>
              </a:rPr>
              <a:t>Feature Relations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213240" y="8617874"/>
            <a:ext cx="2152876" cy="360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34"/>
              </a:lnSpc>
              <a:spcBef>
                <a:spcPct val="0"/>
              </a:spcBef>
            </a:pPr>
            <a:r>
              <a:rPr lang="en-US" b="true" sz="2279">
                <a:solidFill>
                  <a:srgbClr val="000217"/>
                </a:solidFill>
                <a:latin typeface="Cousine Bold"/>
                <a:ea typeface="Cousine Bold"/>
                <a:cs typeface="Cousine Bold"/>
                <a:sym typeface="Cousine Bold"/>
              </a:rPr>
              <a:t>Timeline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2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944502">
            <a:off x="-9693026" y="3324829"/>
            <a:ext cx="15041747" cy="4650964"/>
          </a:xfrm>
          <a:custGeom>
            <a:avLst/>
            <a:gdLst/>
            <a:ahLst/>
            <a:cxnLst/>
            <a:rect r="r" b="b" t="t" l="l"/>
            <a:pathLst>
              <a:path h="4650964" w="15041747">
                <a:moveTo>
                  <a:pt x="0" y="0"/>
                </a:moveTo>
                <a:lnTo>
                  <a:pt x="15041747" y="0"/>
                </a:lnTo>
                <a:lnTo>
                  <a:pt x="15041747" y="4650964"/>
                </a:lnTo>
                <a:lnTo>
                  <a:pt x="0" y="4650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0125"/>
            <a:ext cx="15085128" cy="8083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### 5. Market Segment Influence on Cancellations 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Different **market segments show varying cancellation trends**. 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Some segments, like **Online bookings, may have a higher cancellation rate compared to Offline bookings**, suggesting that **customer behavior varies based on the booking channel**. </a:t>
            </a:r>
          </a:p>
          <a:p>
            <a:pPr algn="l">
              <a:lnSpc>
                <a:spcPts val="2799"/>
              </a:lnSpc>
            </a:pP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### 6. Booking Status by Number of Adults &amp; Children 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The most common booking groups are **(2 adults, 0 children)** and **(1 adult, 0 children)**. 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**Cancellation rates are significant**, especially among smaller groups. 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Larger groups (more than 2 adults or multiple children) are much less frequent. </a:t>
            </a:r>
          </a:p>
          <a:p>
            <a:pPr algn="l">
              <a:lnSpc>
                <a:spcPts val="2799"/>
              </a:lnSpc>
            </a:pP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### 7. Price Distribution by Group Size 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**Smaller groups (1-3 people) show extreme price outliers**, indicating possible premium pricing or seasonal fluctuations. 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**Larger groups (5+) have more stable and consistent pricing**, likely due to bulk discounts or family package deals. </a:t>
            </a:r>
          </a:p>
          <a:p>
            <a:pPr algn="l">
              <a:lnSpc>
                <a:spcPts val="2799"/>
              </a:lnSpc>
            </a:pP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### 8. Room Type Preferences by Group Size 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**Room Type 1 is the most booked room**, followed by **Room Type 4**, especially among smaller groups. 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**Larger groups prefer Room Type 5 or 6**, suggesting that **availability of large rooms should be optimized**. 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**Certain room types might have higher cancellation rates**, which could be linked to demand fluctuations. </a:t>
            </a:r>
          </a:p>
          <a:p>
            <a:pPr algn="l">
              <a:lnSpc>
                <a:spcPts val="2799"/>
              </a:lnSpc>
            </a:pP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### 9. Meal Type Preferences by Group Size 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**Meal Type 1 is the most chosen meal** for booking groups, followed by **No Meal Plan selection**, suggesting that other **meal types can be enhanced to increase their selection percentage**.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2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944502">
            <a:off x="-9693026" y="3324829"/>
            <a:ext cx="15041747" cy="4650964"/>
          </a:xfrm>
          <a:custGeom>
            <a:avLst/>
            <a:gdLst/>
            <a:ahLst/>
            <a:cxnLst/>
            <a:rect r="r" b="b" t="t" l="l"/>
            <a:pathLst>
              <a:path h="4650964" w="15041747">
                <a:moveTo>
                  <a:pt x="0" y="0"/>
                </a:moveTo>
                <a:lnTo>
                  <a:pt x="15041747" y="0"/>
                </a:lnTo>
                <a:lnTo>
                  <a:pt x="15041747" y="4650964"/>
                </a:lnTo>
                <a:lnTo>
                  <a:pt x="0" y="4650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0125"/>
            <a:ext cx="15085128" cy="7731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### 10. Room Type and Meal Plan Distribution</a:t>
            </a: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 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**Room Type 1 is overwhelmingly the most popular**, with around 28,000 bookings. 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**Meal Type 1 is the most commonly selected meal plan across all room types**. 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**Room Type 4 is the second most popular room type**. 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Many guests, especially in **Room Type 1, opt for no meal plan selection**. </a:t>
            </a:r>
          </a:p>
          <a:p>
            <a:pPr algn="l">
              <a:lnSpc>
                <a:spcPts val="2799"/>
              </a:lnSpc>
            </a:pP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### 11. Lead Time by Market Segment 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**Offline bookings have the highest median lead time and largest variation**. 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**Online bookings have the second-highest lead time spread**. 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**Corporate, Complementary, and Aviation segments tend to have shorter lead times**. 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**Aviation segment shows the most consistent (least variable) lead times**. </a:t>
            </a:r>
          </a:p>
          <a:p>
            <a:pPr algn="l">
              <a:lnSpc>
                <a:spcPts val="2799"/>
              </a:lnSpc>
            </a:pP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### 12. Repeated Guests 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**Most bookings are non-repeated**. 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**Room Type 7 has a is found in combination with all meal types** compared to other room types. 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**Room Type and Meal Type 1 is the most common choice** for reapated bookings.</a:t>
            </a:r>
          </a:p>
          <a:p>
            <a:pPr algn="l">
              <a:lnSpc>
                <a:spcPts val="2799"/>
              </a:lnSpc>
            </a:pP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### 13. Car Parking Requests 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**Very few guests request car parking across all room types**. 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**Room Type 1, despite the highest number of bookings, has a relatively small proportion of parking requests**. 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- **The ratio of parking requests to total bookings is consistently low across all room types**. 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2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44042">
            <a:off x="-1074864" y="4721728"/>
            <a:ext cx="19748121" cy="6106192"/>
          </a:xfrm>
          <a:custGeom>
            <a:avLst/>
            <a:gdLst/>
            <a:ahLst/>
            <a:cxnLst/>
            <a:rect r="r" b="b" t="t" l="l"/>
            <a:pathLst>
              <a:path h="6106192" w="19748121">
                <a:moveTo>
                  <a:pt x="0" y="0"/>
                </a:moveTo>
                <a:lnTo>
                  <a:pt x="19748121" y="0"/>
                </a:lnTo>
                <a:lnTo>
                  <a:pt x="19748121" y="6106192"/>
                </a:lnTo>
                <a:lnTo>
                  <a:pt x="0" y="6106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010937">
            <a:off x="-1057215" y="1127755"/>
            <a:ext cx="3501912" cy="1496271"/>
          </a:xfrm>
          <a:custGeom>
            <a:avLst/>
            <a:gdLst/>
            <a:ahLst/>
            <a:cxnLst/>
            <a:rect r="r" b="b" t="t" l="l"/>
            <a:pathLst>
              <a:path h="1496271" w="3501912">
                <a:moveTo>
                  <a:pt x="0" y="1496272"/>
                </a:moveTo>
                <a:lnTo>
                  <a:pt x="3501912" y="1496272"/>
                </a:lnTo>
                <a:lnTo>
                  <a:pt x="3501912" y="0"/>
                </a:lnTo>
                <a:lnTo>
                  <a:pt x="0" y="0"/>
                </a:lnTo>
                <a:lnTo>
                  <a:pt x="0" y="149627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7422823">
            <a:off x="15959046" y="5154958"/>
            <a:ext cx="3501912" cy="1496271"/>
          </a:xfrm>
          <a:custGeom>
            <a:avLst/>
            <a:gdLst/>
            <a:ahLst/>
            <a:cxnLst/>
            <a:rect r="r" b="b" t="t" l="l"/>
            <a:pathLst>
              <a:path h="1496271" w="3501912">
                <a:moveTo>
                  <a:pt x="0" y="1496271"/>
                </a:moveTo>
                <a:lnTo>
                  <a:pt x="3501912" y="1496271"/>
                </a:lnTo>
                <a:lnTo>
                  <a:pt x="3501912" y="0"/>
                </a:lnTo>
                <a:lnTo>
                  <a:pt x="0" y="0"/>
                </a:lnTo>
                <a:lnTo>
                  <a:pt x="0" y="149627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10411689">
            <a:off x="-1002550" y="8804124"/>
            <a:ext cx="1928699" cy="192869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217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097686" y="2304157"/>
            <a:ext cx="6092628" cy="1727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9"/>
              </a:lnSpc>
              <a:spcBef>
                <a:spcPct val="0"/>
              </a:spcBef>
            </a:pPr>
            <a:r>
              <a:rPr lang="en-US" sz="9999" spc="299">
                <a:solidFill>
                  <a:srgbClr val="F9F4EB"/>
                </a:solidFill>
                <a:latin typeface="Bobby Jones"/>
                <a:ea typeface="Bobby Jones"/>
                <a:cs typeface="Bobby Jones"/>
                <a:sym typeface="Bobby Jones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2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52764" y="5465893"/>
            <a:ext cx="10818777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9F4EB"/>
                </a:solidFill>
                <a:latin typeface="Space Mono"/>
                <a:ea typeface="Space Mono"/>
                <a:cs typeface="Space Mono"/>
                <a:sym typeface="Space Mono"/>
              </a:rPr>
              <a:t>Data Description &amp; Statitics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700000">
            <a:off x="10304634" y="1311308"/>
            <a:ext cx="11359026" cy="3512253"/>
          </a:xfrm>
          <a:custGeom>
            <a:avLst/>
            <a:gdLst/>
            <a:ahLst/>
            <a:cxnLst/>
            <a:rect r="r" b="b" t="t" l="l"/>
            <a:pathLst>
              <a:path h="3512253" w="11359026">
                <a:moveTo>
                  <a:pt x="0" y="0"/>
                </a:moveTo>
                <a:lnTo>
                  <a:pt x="11359026" y="0"/>
                </a:lnTo>
                <a:lnTo>
                  <a:pt x="11359026" y="3512253"/>
                </a:lnTo>
                <a:lnTo>
                  <a:pt x="0" y="351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700000">
            <a:off x="-5958859" y="4758973"/>
            <a:ext cx="11359026" cy="3512253"/>
          </a:xfrm>
          <a:custGeom>
            <a:avLst/>
            <a:gdLst/>
            <a:ahLst/>
            <a:cxnLst/>
            <a:rect r="r" b="b" t="t" l="l"/>
            <a:pathLst>
              <a:path h="3512253" w="11359026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066393" y="2006051"/>
            <a:ext cx="3021693" cy="302169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true" rot="-6796875">
            <a:off x="525337" y="820221"/>
            <a:ext cx="1261296" cy="538917"/>
          </a:xfrm>
          <a:custGeom>
            <a:avLst/>
            <a:gdLst/>
            <a:ahLst/>
            <a:cxnLst/>
            <a:rect r="r" b="b" t="t" l="l"/>
            <a:pathLst>
              <a:path h="538917" w="1261296">
                <a:moveTo>
                  <a:pt x="0" y="538917"/>
                </a:moveTo>
                <a:lnTo>
                  <a:pt x="1261296" y="538917"/>
                </a:lnTo>
                <a:lnTo>
                  <a:pt x="1261296" y="0"/>
                </a:lnTo>
                <a:lnTo>
                  <a:pt x="0" y="0"/>
                </a:lnTo>
                <a:lnTo>
                  <a:pt x="0" y="53891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-635992">
            <a:off x="15497644" y="1158348"/>
            <a:ext cx="1467788" cy="627146"/>
          </a:xfrm>
          <a:custGeom>
            <a:avLst/>
            <a:gdLst/>
            <a:ahLst/>
            <a:cxnLst/>
            <a:rect r="r" b="b" t="t" l="l"/>
            <a:pathLst>
              <a:path h="627146" w="1467788">
                <a:moveTo>
                  <a:pt x="0" y="627146"/>
                </a:moveTo>
                <a:lnTo>
                  <a:pt x="1467788" y="627146"/>
                </a:lnTo>
                <a:lnTo>
                  <a:pt x="1467788" y="0"/>
                </a:lnTo>
                <a:lnTo>
                  <a:pt x="0" y="0"/>
                </a:lnTo>
                <a:lnTo>
                  <a:pt x="0" y="6271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994309" y="2088147"/>
            <a:ext cx="1165860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>
                <a:solidFill>
                  <a:srgbClr val="F9F4EB"/>
                </a:solidFill>
                <a:latin typeface="Space Mono"/>
                <a:ea typeface="Space Mono"/>
                <a:cs typeface="Space Mono"/>
                <a:sym typeface="Space Mono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2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08641" y="3832157"/>
            <a:ext cx="6650659" cy="3907262"/>
          </a:xfrm>
          <a:custGeom>
            <a:avLst/>
            <a:gdLst/>
            <a:ahLst/>
            <a:cxnLst/>
            <a:rect r="r" b="b" t="t" l="l"/>
            <a:pathLst>
              <a:path h="3907262" w="6650659">
                <a:moveTo>
                  <a:pt x="0" y="0"/>
                </a:moveTo>
                <a:lnTo>
                  <a:pt x="6650659" y="0"/>
                </a:lnTo>
                <a:lnTo>
                  <a:pt x="6650659" y="3907262"/>
                </a:lnTo>
                <a:lnTo>
                  <a:pt x="0" y="3907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7010176">
            <a:off x="16132335" y="8230373"/>
            <a:ext cx="1359277" cy="580782"/>
          </a:xfrm>
          <a:custGeom>
            <a:avLst/>
            <a:gdLst/>
            <a:ahLst/>
            <a:cxnLst/>
            <a:rect r="r" b="b" t="t" l="l"/>
            <a:pathLst>
              <a:path h="580782" w="1359277">
                <a:moveTo>
                  <a:pt x="0" y="580782"/>
                </a:moveTo>
                <a:lnTo>
                  <a:pt x="1359277" y="580782"/>
                </a:lnTo>
                <a:lnTo>
                  <a:pt x="1359277" y="0"/>
                </a:lnTo>
                <a:lnTo>
                  <a:pt x="0" y="0"/>
                </a:lnTo>
                <a:lnTo>
                  <a:pt x="0" y="58078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3208327">
            <a:off x="997290" y="3395099"/>
            <a:ext cx="1022398" cy="436843"/>
          </a:xfrm>
          <a:custGeom>
            <a:avLst/>
            <a:gdLst/>
            <a:ahLst/>
            <a:cxnLst/>
            <a:rect r="r" b="b" t="t" l="l"/>
            <a:pathLst>
              <a:path h="436843" w="1022398">
                <a:moveTo>
                  <a:pt x="0" y="436843"/>
                </a:moveTo>
                <a:lnTo>
                  <a:pt x="1022398" y="436843"/>
                </a:lnTo>
                <a:lnTo>
                  <a:pt x="1022398" y="0"/>
                </a:lnTo>
                <a:lnTo>
                  <a:pt x="0" y="0"/>
                </a:lnTo>
                <a:lnTo>
                  <a:pt x="0" y="43684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932916" y="2122440"/>
            <a:ext cx="8397361" cy="7326697"/>
            <a:chOff x="0" y="0"/>
            <a:chExt cx="11196481" cy="97689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196481" cy="9768930"/>
            </a:xfrm>
            <a:custGeom>
              <a:avLst/>
              <a:gdLst/>
              <a:ahLst/>
              <a:cxnLst/>
              <a:rect r="r" b="b" t="t" l="l"/>
              <a:pathLst>
                <a:path h="9768930" w="11196481">
                  <a:moveTo>
                    <a:pt x="0" y="0"/>
                  </a:moveTo>
                  <a:lnTo>
                    <a:pt x="11196481" y="0"/>
                  </a:lnTo>
                  <a:lnTo>
                    <a:pt x="11196481" y="9768930"/>
                  </a:lnTo>
                  <a:lnTo>
                    <a:pt x="0" y="97689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954700" y="245032"/>
              <a:ext cx="3929247" cy="6445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Column Name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7035526" y="245032"/>
              <a:ext cx="2677386" cy="6445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Data Type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737538" y="1451324"/>
              <a:ext cx="4363571" cy="80852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number of adults   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number of children 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number of weekend nights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number of week nights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type of meal       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car parking space  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room type          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lead time          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market segment type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repeated           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P-C                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P-not-C            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average price      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special requests   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date of reservation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booking status     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total family members    </a:t>
              </a:r>
            </a:p>
            <a:p>
              <a:pPr algn="l">
                <a:lnSpc>
                  <a:spcPts val="2688"/>
                </a:lnSpc>
                <a:spcBef>
                  <a:spcPct val="0"/>
                </a:spcBef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total number of days   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7754122" y="1451324"/>
              <a:ext cx="1240194" cy="80852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int64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int64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int64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int64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object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int64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object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int64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object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int64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int64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int64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float64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int64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object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object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int64  </a:t>
              </a:r>
            </a:p>
            <a:p>
              <a:pPr algn="l">
                <a:lnSpc>
                  <a:spcPts val="2688"/>
                </a:lnSpc>
                <a:spcBef>
                  <a:spcPct val="0"/>
                </a:spcBef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int64 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707804" y="731790"/>
            <a:ext cx="684758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F9F4EB"/>
                </a:solidFill>
                <a:latin typeface="Space Mono"/>
                <a:ea typeface="Space Mono"/>
                <a:cs typeface="Space Mono"/>
                <a:sym typeface="Space Mono"/>
              </a:rPr>
              <a:t>Description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68633" y="4116211"/>
            <a:ext cx="4152292" cy="712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4"/>
              </a:lnSpc>
              <a:spcBef>
                <a:spcPct val="0"/>
              </a:spcBef>
            </a:pPr>
            <a:r>
              <a:rPr lang="en-US" sz="2081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float64(1), int64(12), object(5)</a:t>
            </a:r>
          </a:p>
          <a:p>
            <a:pPr algn="ctr">
              <a:lnSpc>
                <a:spcPts val="2914"/>
              </a:lnSpc>
              <a:spcBef>
                <a:spcPct val="0"/>
              </a:spcBef>
            </a:pPr>
            <a:r>
              <a:rPr lang="en-US" sz="2081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memory usage: 5.0+ MB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27863" y="4264683"/>
            <a:ext cx="415229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D</a:t>
            </a:r>
            <a:r>
              <a:rPr lang="en-US" sz="2400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types: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968633" y="5476068"/>
            <a:ext cx="4152292" cy="69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4"/>
              </a:lnSpc>
              <a:spcBef>
                <a:spcPct val="0"/>
              </a:spcBef>
            </a:pPr>
            <a:r>
              <a:rPr lang="en-US" sz="2038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36285 entries, 0 to 36284</a:t>
            </a:r>
          </a:p>
          <a:p>
            <a:pPr algn="ctr">
              <a:lnSpc>
                <a:spcPts val="2854"/>
              </a:lnSpc>
              <a:spcBef>
                <a:spcPct val="0"/>
              </a:spcBef>
            </a:pPr>
            <a:r>
              <a:rPr lang="en-US" sz="2038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Data columns (total 18 columns):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74547" y="5559093"/>
            <a:ext cx="197322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RangeIndex: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719449" y="6812583"/>
            <a:ext cx="6650659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 5.0+ MB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0696494" y="6812583"/>
            <a:ext cx="2091229" cy="378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4"/>
              </a:lnSpc>
              <a:spcBef>
                <a:spcPct val="0"/>
              </a:spcBef>
            </a:pPr>
            <a:r>
              <a:rPr lang="en-US" sz="2217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M</a:t>
            </a:r>
            <a:r>
              <a:rPr lang="en-US" sz="2217">
                <a:solidFill>
                  <a:srgbClr val="F9F4EB"/>
                </a:solidFill>
                <a:latin typeface="Monda"/>
                <a:ea typeface="Monda"/>
                <a:cs typeface="Monda"/>
                <a:sym typeface="Monda"/>
              </a:rPr>
              <a:t>emory Usage: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2700000">
            <a:off x="9133667" y="-1642625"/>
            <a:ext cx="11359026" cy="3512253"/>
          </a:xfrm>
          <a:custGeom>
            <a:avLst/>
            <a:gdLst/>
            <a:ahLst/>
            <a:cxnLst/>
            <a:rect r="r" b="b" t="t" l="l"/>
            <a:pathLst>
              <a:path h="3512253" w="11359026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2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2344541">
            <a:off x="-806596" y="2320830"/>
            <a:ext cx="2508116" cy="1071650"/>
          </a:xfrm>
          <a:custGeom>
            <a:avLst/>
            <a:gdLst/>
            <a:ahLst/>
            <a:cxnLst/>
            <a:rect r="r" b="b" t="t" l="l"/>
            <a:pathLst>
              <a:path h="1071650" w="2508116">
                <a:moveTo>
                  <a:pt x="0" y="1071649"/>
                </a:moveTo>
                <a:lnTo>
                  <a:pt x="2508116" y="1071649"/>
                </a:lnTo>
                <a:lnTo>
                  <a:pt x="2508116" y="0"/>
                </a:lnTo>
                <a:lnTo>
                  <a:pt x="0" y="0"/>
                </a:lnTo>
                <a:lnTo>
                  <a:pt x="0" y="10716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2332512" y="2447925"/>
          <a:ext cx="13622975" cy="6991350"/>
        </p:xfrm>
        <a:graphic>
          <a:graphicData uri="http://schemas.openxmlformats.org/drawingml/2006/table">
            <a:tbl>
              <a:tblPr/>
              <a:tblGrid>
                <a:gridCol w="1665031"/>
                <a:gridCol w="1665031"/>
                <a:gridCol w="1715485"/>
                <a:gridCol w="1715485"/>
                <a:gridCol w="1715485"/>
                <a:gridCol w="1715485"/>
                <a:gridCol w="1715485"/>
                <a:gridCol w="1715485"/>
              </a:tblGrid>
              <a:tr h="16541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F9F4EB"/>
                          </a:solidFill>
                          <a:latin typeface="Monda Bold"/>
                          <a:ea typeface="Monda Bold"/>
                          <a:cs typeface="Monda Bold"/>
                          <a:sym typeface="Monda Bold"/>
                        </a:rPr>
                        <a:t>number of adults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F9F4EB"/>
                          </a:solidFill>
                          <a:latin typeface="Monda Bold"/>
                          <a:ea typeface="Monda Bold"/>
                          <a:cs typeface="Monda Bold"/>
                          <a:sym typeface="Monda Bold"/>
                        </a:rPr>
                        <a:t>number of children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F9F4EB"/>
                          </a:solidFill>
                          <a:latin typeface="Monda Bold"/>
                          <a:ea typeface="Monda Bold"/>
                          <a:cs typeface="Monda Bold"/>
                          <a:sym typeface="Monda Bold"/>
                        </a:rPr>
                        <a:t>number of weekend nights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F9F4EB"/>
                          </a:solidFill>
                          <a:latin typeface="Monda Bold"/>
                          <a:ea typeface="Monda Bold"/>
                          <a:cs typeface="Monda Bold"/>
                          <a:sym typeface="Monda Bold"/>
                        </a:rPr>
                        <a:t>number of week nights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F9F4EB"/>
                          </a:solidFill>
                          <a:latin typeface="Monda Bold"/>
                          <a:ea typeface="Monda Bold"/>
                          <a:cs typeface="Monda Bold"/>
                          <a:sym typeface="Monda Bold"/>
                        </a:rPr>
                        <a:t>car parking space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F9F4EB"/>
                          </a:solidFill>
                          <a:latin typeface="Monda Bold"/>
                          <a:ea typeface="Monda Bold"/>
                          <a:cs typeface="Monda Bold"/>
                          <a:sym typeface="Monda Bold"/>
                        </a:rPr>
                        <a:t>lead 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F9F4EB"/>
                          </a:solidFill>
                          <a:latin typeface="Monda Bold"/>
                          <a:ea typeface="Monda Bold"/>
                          <a:cs typeface="Monda Bold"/>
                          <a:sym typeface="Monda Bold"/>
                        </a:rPr>
                        <a:t>repeated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55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9F4EB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Mean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1.844839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0.105360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0.810693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2.204602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0.030977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85.239851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0.025630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</a:tr>
              <a:tr h="10255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9F4EB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STD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0.518813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0.402704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0.870590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1.410946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0.173258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85.938796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0.158032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</a:tr>
              <a:tr h="10255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9F4EB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Min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</a:tr>
              <a:tr h="10255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9F4EB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50%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2.000000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1.000000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2.000000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57.000000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</a:tr>
              <a:tr h="12350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9F4EB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Max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4.000000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10.000000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7.000000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17.000000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1.000000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443.000000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1.000000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2906265" y="1031070"/>
            <a:ext cx="12475469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9F4EB"/>
                </a:solidFill>
                <a:latin typeface="Space Mono"/>
                <a:ea typeface="Space Mono"/>
                <a:cs typeface="Space Mono"/>
                <a:sym typeface="Space Mono"/>
              </a:rPr>
              <a:t>Statistical Insights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2700000">
            <a:off x="-5679513" y="6148665"/>
            <a:ext cx="11359026" cy="3512253"/>
          </a:xfrm>
          <a:custGeom>
            <a:avLst/>
            <a:gdLst/>
            <a:ahLst/>
            <a:cxnLst/>
            <a:rect r="r" b="b" t="t" l="l"/>
            <a:pathLst>
              <a:path h="3512253" w="11359026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2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2344541">
            <a:off x="-806596" y="2320830"/>
            <a:ext cx="2508116" cy="1071650"/>
          </a:xfrm>
          <a:custGeom>
            <a:avLst/>
            <a:gdLst/>
            <a:ahLst/>
            <a:cxnLst/>
            <a:rect r="r" b="b" t="t" l="l"/>
            <a:pathLst>
              <a:path h="1071650" w="2508116">
                <a:moveTo>
                  <a:pt x="0" y="1071649"/>
                </a:moveTo>
                <a:lnTo>
                  <a:pt x="2508116" y="1071649"/>
                </a:lnTo>
                <a:lnTo>
                  <a:pt x="2508116" y="0"/>
                </a:lnTo>
                <a:lnTo>
                  <a:pt x="0" y="0"/>
                </a:lnTo>
                <a:lnTo>
                  <a:pt x="0" y="10716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2332512" y="2259795"/>
          <a:ext cx="13622975" cy="6810375"/>
        </p:xfrm>
        <a:graphic>
          <a:graphicData uri="http://schemas.openxmlformats.org/drawingml/2006/table">
            <a:tbl>
              <a:tblPr/>
              <a:tblGrid>
                <a:gridCol w="1904909"/>
                <a:gridCol w="1904909"/>
                <a:gridCol w="1962632"/>
                <a:gridCol w="1962632"/>
                <a:gridCol w="1962632"/>
                <a:gridCol w="1962632"/>
                <a:gridCol w="1962632"/>
              </a:tblGrid>
              <a:tr h="166106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F9F4EB"/>
                          </a:solidFill>
                          <a:latin typeface="Monda Bold"/>
                          <a:ea typeface="Monda Bold"/>
                          <a:cs typeface="Monda Bold"/>
                          <a:sym typeface="Monda Bold"/>
                        </a:rPr>
                        <a:t>P-C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F9F4EB"/>
                          </a:solidFill>
                          <a:latin typeface="Monda Bold"/>
                          <a:ea typeface="Monda Bold"/>
                          <a:cs typeface="Monda Bold"/>
                          <a:sym typeface="Monda Bold"/>
                        </a:rPr>
                        <a:t>P-not-C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F9F4EB"/>
                          </a:solidFill>
                          <a:latin typeface="Monda Bold"/>
                          <a:ea typeface="Monda Bold"/>
                          <a:cs typeface="Monda Bold"/>
                          <a:sym typeface="Monda Bold"/>
                        </a:rPr>
                        <a:t>average price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F9F4EB"/>
                          </a:solidFill>
                          <a:latin typeface="Monda Bold"/>
                          <a:ea typeface="Monda Bold"/>
                          <a:cs typeface="Monda Bold"/>
                          <a:sym typeface="Monda Bold"/>
                        </a:rPr>
                        <a:t>special requests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F9F4EB"/>
                          </a:solidFill>
                          <a:latin typeface="Monda Bold"/>
                          <a:ea typeface="Monda Bold"/>
                          <a:cs typeface="Monda Bold"/>
                          <a:sym typeface="Monda Bold"/>
                        </a:rPr>
                        <a:t>total family members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F9F4EB"/>
                          </a:solidFill>
                          <a:latin typeface="Monda Bold"/>
                          <a:ea typeface="Monda Bold"/>
                          <a:cs typeface="Monda Bold"/>
                          <a:sym typeface="Monda Bold"/>
                        </a:rPr>
                        <a:t>total number of days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98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9F4EB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Mean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0.023343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0.153369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103.421636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0.619733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1.950200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3.015296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</a:tr>
              <a:tr h="10298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9F4EB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STD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0.368281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1.753931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35.086469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0.786262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0.650361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1.786000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</a:tr>
              <a:tr h="10298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9F4EB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Min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</a:tr>
              <a:tr h="10298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9F4EB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50%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99.450000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0.000000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2.000000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3.000000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57.000000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</a:tr>
              <a:tr h="10298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9F4EB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Max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13.000000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58.000000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540.000000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5.000000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12.000000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24.000000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4EB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2906265" y="1031070"/>
            <a:ext cx="12475469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9F4EB"/>
                </a:solidFill>
                <a:latin typeface="Space Mono"/>
                <a:ea typeface="Space Mono"/>
                <a:cs typeface="Space Mono"/>
                <a:sym typeface="Space Mono"/>
              </a:rPr>
              <a:t>Statistical Insights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2700000">
            <a:off x="-5679513" y="6148665"/>
            <a:ext cx="11359026" cy="3512253"/>
          </a:xfrm>
          <a:custGeom>
            <a:avLst/>
            <a:gdLst/>
            <a:ahLst/>
            <a:cxnLst/>
            <a:rect r="r" b="b" t="t" l="l"/>
            <a:pathLst>
              <a:path h="3512253" w="11359026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2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428468">
            <a:off x="1673869" y="-4973049"/>
            <a:ext cx="29681929" cy="9177763"/>
          </a:xfrm>
          <a:custGeom>
            <a:avLst/>
            <a:gdLst/>
            <a:ahLst/>
            <a:cxnLst/>
            <a:rect r="r" b="b" t="t" l="l"/>
            <a:pathLst>
              <a:path h="9177763" w="29681929">
                <a:moveTo>
                  <a:pt x="0" y="0"/>
                </a:moveTo>
                <a:lnTo>
                  <a:pt x="29681929" y="0"/>
                </a:lnTo>
                <a:lnTo>
                  <a:pt x="29681929" y="9177763"/>
                </a:lnTo>
                <a:lnTo>
                  <a:pt x="0" y="91777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22316" y="5872040"/>
            <a:ext cx="9376809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9F4EB"/>
                </a:solidFill>
                <a:latin typeface="Space Mono"/>
                <a:ea typeface="Space Mono"/>
                <a:cs typeface="Space Mono"/>
                <a:sym typeface="Space Mono"/>
              </a:rPr>
              <a:t>Outliers &amp; Null Values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720071" y="2402672"/>
            <a:ext cx="3021693" cy="302169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5527298">
            <a:off x="-5621319" y="3626632"/>
            <a:ext cx="11433980" cy="3535429"/>
          </a:xfrm>
          <a:custGeom>
            <a:avLst/>
            <a:gdLst/>
            <a:ahLst/>
            <a:cxnLst/>
            <a:rect r="r" b="b" t="t" l="l"/>
            <a:pathLst>
              <a:path h="3535429" w="11433980">
                <a:moveTo>
                  <a:pt x="0" y="0"/>
                </a:moveTo>
                <a:lnTo>
                  <a:pt x="11433980" y="0"/>
                </a:lnTo>
                <a:lnTo>
                  <a:pt x="11433980" y="3535429"/>
                </a:lnTo>
                <a:lnTo>
                  <a:pt x="0" y="3535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9663768">
            <a:off x="7827621" y="958511"/>
            <a:ext cx="1700143" cy="726425"/>
          </a:xfrm>
          <a:custGeom>
            <a:avLst/>
            <a:gdLst/>
            <a:ahLst/>
            <a:cxnLst/>
            <a:rect r="r" b="b" t="t" l="l"/>
            <a:pathLst>
              <a:path h="726425" w="1700143">
                <a:moveTo>
                  <a:pt x="0" y="726425"/>
                </a:moveTo>
                <a:lnTo>
                  <a:pt x="1700144" y="726425"/>
                </a:lnTo>
                <a:lnTo>
                  <a:pt x="1700144" y="0"/>
                </a:lnTo>
                <a:lnTo>
                  <a:pt x="0" y="0"/>
                </a:lnTo>
                <a:lnTo>
                  <a:pt x="0" y="72642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115470">
            <a:off x="-855863" y="9011909"/>
            <a:ext cx="2463913" cy="492783"/>
          </a:xfrm>
          <a:custGeom>
            <a:avLst/>
            <a:gdLst/>
            <a:ahLst/>
            <a:cxnLst/>
            <a:rect r="r" b="b" t="t" l="l"/>
            <a:pathLst>
              <a:path h="492783" w="2463913">
                <a:moveTo>
                  <a:pt x="0" y="0"/>
                </a:moveTo>
                <a:lnTo>
                  <a:pt x="2463913" y="0"/>
                </a:lnTo>
                <a:lnTo>
                  <a:pt x="2463913" y="492782"/>
                </a:lnTo>
                <a:lnTo>
                  <a:pt x="0" y="4927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647987" y="2484768"/>
            <a:ext cx="1165860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>
                <a:solidFill>
                  <a:srgbClr val="F9F4EB"/>
                </a:solidFill>
                <a:latin typeface="Space Mono"/>
                <a:ea typeface="Space Mono"/>
                <a:cs typeface="Space Mono"/>
                <a:sym typeface="Space Mono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21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118559">
            <a:off x="11579787" y="2726773"/>
            <a:ext cx="11359026" cy="3512253"/>
          </a:xfrm>
          <a:custGeom>
            <a:avLst/>
            <a:gdLst/>
            <a:ahLst/>
            <a:cxnLst/>
            <a:rect r="r" b="b" t="t" l="l"/>
            <a:pathLst>
              <a:path h="3512253" w="11359026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944502">
            <a:off x="-6712775" y="2818018"/>
            <a:ext cx="15041747" cy="4650964"/>
          </a:xfrm>
          <a:custGeom>
            <a:avLst/>
            <a:gdLst/>
            <a:ahLst/>
            <a:cxnLst/>
            <a:rect r="r" b="b" t="t" l="l"/>
            <a:pathLst>
              <a:path h="4650964" w="15041747">
                <a:moveTo>
                  <a:pt x="0" y="0"/>
                </a:moveTo>
                <a:lnTo>
                  <a:pt x="15041747" y="0"/>
                </a:lnTo>
                <a:lnTo>
                  <a:pt x="15041747" y="4650964"/>
                </a:lnTo>
                <a:lnTo>
                  <a:pt x="0" y="4650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11321" y="1019175"/>
            <a:ext cx="12465358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9F4EB"/>
                </a:solidFill>
                <a:latin typeface="Space Mono"/>
                <a:ea typeface="Space Mono"/>
                <a:cs typeface="Space Mono"/>
                <a:sym typeface="Space Mono"/>
              </a:rPr>
              <a:t>Checking Null Values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9279094">
            <a:off x="12189714" y="312538"/>
            <a:ext cx="1615247" cy="690151"/>
          </a:xfrm>
          <a:custGeom>
            <a:avLst/>
            <a:gdLst/>
            <a:ahLst/>
            <a:cxnLst/>
            <a:rect r="r" b="b" t="t" l="l"/>
            <a:pathLst>
              <a:path h="690151" w="1615247">
                <a:moveTo>
                  <a:pt x="0" y="690151"/>
                </a:moveTo>
                <a:lnTo>
                  <a:pt x="1615247" y="690151"/>
                </a:lnTo>
                <a:lnTo>
                  <a:pt x="1615247" y="0"/>
                </a:lnTo>
                <a:lnTo>
                  <a:pt x="0" y="0"/>
                </a:lnTo>
                <a:lnTo>
                  <a:pt x="0" y="69015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945320" y="2352675"/>
            <a:ext cx="8397361" cy="7326697"/>
            <a:chOff x="0" y="0"/>
            <a:chExt cx="11196481" cy="97689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196481" cy="9768930"/>
            </a:xfrm>
            <a:custGeom>
              <a:avLst/>
              <a:gdLst/>
              <a:ahLst/>
              <a:cxnLst/>
              <a:rect r="r" b="b" t="t" l="l"/>
              <a:pathLst>
                <a:path h="9768930" w="11196481">
                  <a:moveTo>
                    <a:pt x="0" y="0"/>
                  </a:moveTo>
                  <a:lnTo>
                    <a:pt x="11196481" y="0"/>
                  </a:lnTo>
                  <a:lnTo>
                    <a:pt x="11196481" y="9768930"/>
                  </a:lnTo>
                  <a:lnTo>
                    <a:pt x="0" y="97689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954700" y="245032"/>
              <a:ext cx="3929247" cy="6445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Column Name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7035526" y="245032"/>
              <a:ext cx="2677386" cy="6445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Data Type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737538" y="1451324"/>
              <a:ext cx="4363571" cy="80852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number of adults   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number of children 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number of weekend nights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number of week nights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type of meal       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car parking space  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room type          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lead time          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market segment type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repeated           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P-C                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P-not-C            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average price      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special requests   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date of reservation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booking status          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total family members    </a:t>
              </a:r>
            </a:p>
            <a:p>
              <a:pPr algn="l">
                <a:lnSpc>
                  <a:spcPts val="2688"/>
                </a:lnSpc>
                <a:spcBef>
                  <a:spcPct val="0"/>
                </a:spcBef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total number of days   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8152256" y="1451324"/>
              <a:ext cx="221963" cy="80852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0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0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0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0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0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0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0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0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0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0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0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0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0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0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0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0</a:t>
              </a:r>
            </a:p>
            <a:p>
              <a:pPr algn="l">
                <a:lnSpc>
                  <a:spcPts val="2688"/>
                </a:lnSpc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0</a:t>
              </a:r>
            </a:p>
            <a:p>
              <a:pPr algn="l">
                <a:lnSpc>
                  <a:spcPts val="2688"/>
                </a:lnSpc>
                <a:spcBef>
                  <a:spcPct val="0"/>
                </a:spcBef>
              </a:pPr>
              <a:r>
                <a:rPr lang="en-US" sz="1920">
                  <a:solidFill>
                    <a:srgbClr val="F9F4EB"/>
                  </a:solidFill>
                  <a:latin typeface="Monda"/>
                  <a:ea typeface="Monda"/>
                  <a:cs typeface="Monda"/>
                  <a:sym typeface="Monda"/>
                </a:rPr>
                <a:t>0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118559">
            <a:off x="12272523" y="3387373"/>
            <a:ext cx="11359026" cy="3512253"/>
          </a:xfrm>
          <a:custGeom>
            <a:avLst/>
            <a:gdLst/>
            <a:ahLst/>
            <a:cxnLst/>
            <a:rect r="r" b="b" t="t" l="l"/>
            <a:pathLst>
              <a:path h="3512253" w="11359026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944502">
            <a:off x="-9610239" y="3020167"/>
            <a:ext cx="15041747" cy="4650964"/>
          </a:xfrm>
          <a:custGeom>
            <a:avLst/>
            <a:gdLst/>
            <a:ahLst/>
            <a:cxnLst/>
            <a:rect r="r" b="b" t="t" l="l"/>
            <a:pathLst>
              <a:path h="4650964" w="15041747">
                <a:moveTo>
                  <a:pt x="0" y="0"/>
                </a:moveTo>
                <a:lnTo>
                  <a:pt x="15041746" y="0"/>
                </a:lnTo>
                <a:lnTo>
                  <a:pt x="15041746" y="4650964"/>
                </a:lnTo>
                <a:lnTo>
                  <a:pt x="0" y="4650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69385" y="648088"/>
            <a:ext cx="13749231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000217"/>
                </a:solidFill>
                <a:latin typeface="Space Mono"/>
                <a:ea typeface="Space Mono"/>
                <a:cs typeface="Space Mono"/>
                <a:sym typeface="Space Mono"/>
              </a:rPr>
              <a:t>Check for outliers for different numerical features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9279094">
            <a:off x="11127266" y="312538"/>
            <a:ext cx="1615247" cy="690151"/>
          </a:xfrm>
          <a:custGeom>
            <a:avLst/>
            <a:gdLst/>
            <a:ahLst/>
            <a:cxnLst/>
            <a:rect r="r" b="b" t="t" l="l"/>
            <a:pathLst>
              <a:path h="690151" w="1615247">
                <a:moveTo>
                  <a:pt x="0" y="690151"/>
                </a:moveTo>
                <a:lnTo>
                  <a:pt x="1615248" y="690151"/>
                </a:lnTo>
                <a:lnTo>
                  <a:pt x="1615248" y="0"/>
                </a:lnTo>
                <a:lnTo>
                  <a:pt x="0" y="0"/>
                </a:lnTo>
                <a:lnTo>
                  <a:pt x="0" y="69015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69385" y="2181613"/>
            <a:ext cx="13749231" cy="7355838"/>
          </a:xfrm>
          <a:custGeom>
            <a:avLst/>
            <a:gdLst/>
            <a:ahLst/>
            <a:cxnLst/>
            <a:rect r="r" b="b" t="t" l="l"/>
            <a:pathLst>
              <a:path h="7355838" w="13749231">
                <a:moveTo>
                  <a:pt x="0" y="0"/>
                </a:moveTo>
                <a:lnTo>
                  <a:pt x="13749230" y="0"/>
                </a:lnTo>
                <a:lnTo>
                  <a:pt x="13749230" y="7355839"/>
                </a:lnTo>
                <a:lnTo>
                  <a:pt x="0" y="73558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DAGeWXInA1Y</dc:identifier>
  <dcterms:modified xsi:type="dcterms:W3CDTF">2011-08-01T06:04:30Z</dcterms:modified>
  <cp:revision>1</cp:revision>
  <dc:title>EDA Task Presentation</dc:title>
</cp:coreProperties>
</file>