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6" r:id="rId5"/>
    <p:sldId id="267" r:id="rId6"/>
    <p:sldId id="261" r:id="rId7"/>
    <p:sldId id="260" r:id="rId8"/>
    <p:sldId id="268" r:id="rId9"/>
    <p:sldId id="269" r:id="rId10"/>
    <p:sldId id="270" r:id="rId11"/>
    <p:sldId id="271" r:id="rId12"/>
    <p:sldId id="272" r:id="rId13"/>
    <p:sldId id="274" r:id="rId14"/>
    <p:sldId id="275" r:id="rId15"/>
    <p:sldId id="276" r:id="rId16"/>
    <p:sldId id="277" r:id="rId17"/>
    <p:sldId id="278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773" autoAdjust="0"/>
  </p:normalViewPr>
  <p:slideViewPr>
    <p:cSldViewPr snapToGrid="0">
      <p:cViewPr varScale="1">
        <p:scale>
          <a:sx n="83" d="100"/>
          <a:sy n="83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9468688-1DE7-48C1-95EC-B6B78C22A807}">
      <dgm:prSet custT="1"/>
      <dgm:spPr/>
      <dgm:t>
        <a:bodyPr/>
        <a:lstStyle/>
        <a:p>
          <a:r>
            <a:rPr lang="en-US" sz="2800" b="1" dirty="0"/>
            <a:t>Number of Adults: </a:t>
          </a:r>
          <a:r>
            <a:rPr lang="en-US" sz="2400" dirty="0"/>
            <a:t>The most common is 2 adults, followed by 1.</a:t>
          </a:r>
          <a:endParaRPr lang="en-US" sz="2800" dirty="0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E5050022-3828-479F-B9DD-FA5DFE7CFFB3}">
      <dgm:prSet custT="1"/>
      <dgm:spPr/>
      <dgm:t>
        <a:bodyPr/>
        <a:lstStyle/>
        <a:p>
          <a:r>
            <a:rPr lang="en-US" sz="2800" b="1" dirty="0"/>
            <a:t>Number of Children: </a:t>
          </a:r>
          <a:r>
            <a:rPr lang="en-US" sz="2400" dirty="0"/>
            <a:t>The majority have 0 children. Small numbers have 1 or 2 children, with very few having 3 or more.</a:t>
          </a:r>
          <a:endParaRPr lang="en-US" sz="2800" dirty="0"/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25AF049-C543-4782-8F30-688EA28E875A}" type="pres">
      <dgm:prSet presAssocID="{C9468688-1DE7-48C1-95EC-B6B78C22A8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C59511-0B12-4A6A-98E2-0C5D65745A53}" type="pres">
      <dgm:prSet presAssocID="{92E9BB24-D123-43FA-B3EE-1824BC7C43E1}" presName="spacer" presStyleCnt="0"/>
      <dgm:spPr/>
    </dgm:pt>
    <dgm:pt modelId="{E01394ED-BE72-44B6-83AB-921D7E7215E6}" type="pres">
      <dgm:prSet presAssocID="{E5050022-3828-479F-B9DD-FA5DFE7CFF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6E8D6FCA-EA07-478F-8CCC-4D4C46AE22FF}" type="presOf" srcId="{5BECC229-84EC-4366-ABA0-187B0EF8BAE7}" destId="{F37363AB-9014-4662-8707-5AE5DCEF96EE}" srcOrd="0" destOrd="0" presId="urn:microsoft.com/office/officeart/2005/8/layout/vList2"/>
    <dgm:cxn modelId="{7E2826E0-2A82-4E04-9B68-CB3C322E2743}" type="presOf" srcId="{E5050022-3828-479F-B9DD-FA5DFE7CFFB3}" destId="{E01394ED-BE72-44B6-83AB-921D7E7215E6}" srcOrd="0" destOrd="0" presId="urn:microsoft.com/office/officeart/2005/8/layout/vList2"/>
    <dgm:cxn modelId="{C658E1F4-952E-468D-BA0A-949BD10373E7}" type="presOf" srcId="{C9468688-1DE7-48C1-95EC-B6B78C22A807}" destId="{E25AF049-C543-4782-8F30-688EA28E875A}" srcOrd="0" destOrd="0" presId="urn:microsoft.com/office/officeart/2005/8/layout/vList2"/>
    <dgm:cxn modelId="{7248E663-0047-40C8-B24B-320EC8785F64}" type="presParOf" srcId="{F37363AB-9014-4662-8707-5AE5DCEF96EE}" destId="{E25AF049-C543-4782-8F30-688EA28E875A}" srcOrd="0" destOrd="0" presId="urn:microsoft.com/office/officeart/2005/8/layout/vList2"/>
    <dgm:cxn modelId="{F3BF63B9-7604-49F5-8AB1-B1EA2703E922}" type="presParOf" srcId="{F37363AB-9014-4662-8707-5AE5DCEF96EE}" destId="{A2C59511-0B12-4A6A-98E2-0C5D65745A53}" srcOrd="1" destOrd="0" presId="urn:microsoft.com/office/officeart/2005/8/layout/vList2"/>
    <dgm:cxn modelId="{E74B0B55-6A80-49A8-972F-834752DF6F8A}" type="presParOf" srcId="{F37363AB-9014-4662-8707-5AE5DCEF96EE}" destId="{E01394ED-BE72-44B6-83AB-921D7E7215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F7F3EB5-99A5-4972-8F66-5152A00EB1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BA9070-F4D3-4CEA-A218-7A1DB3168199}">
      <dgm:prSet custT="1"/>
      <dgm:spPr/>
      <dgm:t>
        <a:bodyPr/>
        <a:lstStyle/>
        <a:p>
          <a:r>
            <a:rPr lang="en-US" sz="1800" dirty="0"/>
            <a:t>Increases between 2015-2016, decreases between 2016-2017, and then increases again.</a:t>
          </a:r>
        </a:p>
      </dgm:t>
    </dgm:pt>
    <dgm:pt modelId="{32E65AA3-D4EC-4073-9210-EA9B893144AF}" type="parTrans" cxnId="{7665DF04-89A9-417E-9FB3-08778688F01D}">
      <dgm:prSet/>
      <dgm:spPr/>
      <dgm:t>
        <a:bodyPr/>
        <a:lstStyle/>
        <a:p>
          <a:endParaRPr lang="en-US" sz="1400"/>
        </a:p>
      </dgm:t>
    </dgm:pt>
    <dgm:pt modelId="{6AA0C2B7-6235-4B5C-9114-EE1702ADCC58}" type="sibTrans" cxnId="{7665DF04-89A9-417E-9FB3-08778688F01D}">
      <dgm:prSet/>
      <dgm:spPr/>
      <dgm:t>
        <a:bodyPr/>
        <a:lstStyle/>
        <a:p>
          <a:endParaRPr lang="en-US" sz="1400"/>
        </a:p>
      </dgm:t>
    </dgm:pt>
    <dgm:pt modelId="{159E2690-713E-49C1-83AC-E811DDED9883}">
      <dgm:prSet custT="1"/>
      <dgm:spPr/>
      <dgm:t>
        <a:bodyPr/>
        <a:lstStyle/>
        <a:p>
          <a:r>
            <a:rPr lang="en-US" sz="3600" b="1" dirty="0"/>
            <a:t>Reservation Year: </a:t>
          </a:r>
          <a:endParaRPr lang="en-US" sz="3600" dirty="0"/>
        </a:p>
      </dgm:t>
    </dgm:pt>
    <dgm:pt modelId="{6D46E879-E3EB-43C0-A64F-D8CE49F2C20F}" type="parTrans" cxnId="{82A4D68F-4B97-4583-9048-0914D0A2504D}">
      <dgm:prSet/>
      <dgm:spPr/>
      <dgm:t>
        <a:bodyPr/>
        <a:lstStyle/>
        <a:p>
          <a:endParaRPr lang="en-US" sz="1400"/>
        </a:p>
      </dgm:t>
    </dgm:pt>
    <dgm:pt modelId="{267B50BE-E341-45F9-BD17-ED2BAEA05B68}" type="sibTrans" cxnId="{82A4D68F-4B97-4583-9048-0914D0A2504D}">
      <dgm:prSet/>
      <dgm:spPr/>
      <dgm:t>
        <a:bodyPr/>
        <a:lstStyle/>
        <a:p>
          <a:endParaRPr lang="en-US" sz="1400"/>
        </a:p>
      </dgm:t>
    </dgm:pt>
    <dgm:pt modelId="{0F75D1B3-A4D8-4E2A-BAB0-1BA70ED03424}" type="pres">
      <dgm:prSet presAssocID="{AF7F3EB5-99A5-4972-8F66-5152A00EB10B}" presName="vert0" presStyleCnt="0">
        <dgm:presLayoutVars>
          <dgm:dir/>
          <dgm:animOne val="branch"/>
          <dgm:animLvl val="lvl"/>
        </dgm:presLayoutVars>
      </dgm:prSet>
      <dgm:spPr/>
    </dgm:pt>
    <dgm:pt modelId="{7B148283-B615-482C-989C-F3A0310E8B7D}" type="pres">
      <dgm:prSet presAssocID="{159E2690-713E-49C1-83AC-E811DDED9883}" presName="thickLine" presStyleLbl="alignNode1" presStyleIdx="0" presStyleCnt="2"/>
      <dgm:spPr/>
    </dgm:pt>
    <dgm:pt modelId="{558C1F29-6F2A-457C-9BF4-55603C302341}" type="pres">
      <dgm:prSet presAssocID="{159E2690-713E-49C1-83AC-E811DDED9883}" presName="horz1" presStyleCnt="0"/>
      <dgm:spPr/>
    </dgm:pt>
    <dgm:pt modelId="{82643B09-4003-41BE-858D-06C03B5C713D}" type="pres">
      <dgm:prSet presAssocID="{159E2690-713E-49C1-83AC-E811DDED9883}" presName="tx1" presStyleLbl="revTx" presStyleIdx="0" presStyleCnt="2" custScaleY="35657"/>
      <dgm:spPr/>
    </dgm:pt>
    <dgm:pt modelId="{09B46A81-2515-4B94-809F-698D8AACFA0B}" type="pres">
      <dgm:prSet presAssocID="{159E2690-713E-49C1-83AC-E811DDED9883}" presName="vert1" presStyleCnt="0"/>
      <dgm:spPr/>
    </dgm:pt>
    <dgm:pt modelId="{0AD3C9ED-025E-491A-9BFD-2FD1269E9703}" type="pres">
      <dgm:prSet presAssocID="{77BA9070-F4D3-4CEA-A218-7A1DB3168199}" presName="thickLine" presStyleLbl="alignNode1" presStyleIdx="1" presStyleCnt="2"/>
      <dgm:spPr/>
    </dgm:pt>
    <dgm:pt modelId="{285746AF-ED29-4561-BC3D-C9C527901830}" type="pres">
      <dgm:prSet presAssocID="{77BA9070-F4D3-4CEA-A218-7A1DB3168199}" presName="horz1" presStyleCnt="0"/>
      <dgm:spPr/>
    </dgm:pt>
    <dgm:pt modelId="{47694B0E-8943-4D9D-88CF-2685AA8FC0C2}" type="pres">
      <dgm:prSet presAssocID="{77BA9070-F4D3-4CEA-A218-7A1DB3168199}" presName="tx1" presStyleLbl="revTx" presStyleIdx="1" presStyleCnt="2"/>
      <dgm:spPr/>
    </dgm:pt>
    <dgm:pt modelId="{A2F7BC05-60C1-4BE1-A12A-758B6C458826}" type="pres">
      <dgm:prSet presAssocID="{77BA9070-F4D3-4CEA-A218-7A1DB3168199}" presName="vert1" presStyleCnt="0"/>
      <dgm:spPr/>
    </dgm:pt>
  </dgm:ptLst>
  <dgm:cxnLst>
    <dgm:cxn modelId="{7665DF04-89A9-417E-9FB3-08778688F01D}" srcId="{AF7F3EB5-99A5-4972-8F66-5152A00EB10B}" destId="{77BA9070-F4D3-4CEA-A218-7A1DB3168199}" srcOrd="1" destOrd="0" parTransId="{32E65AA3-D4EC-4073-9210-EA9B893144AF}" sibTransId="{6AA0C2B7-6235-4B5C-9114-EE1702ADCC58}"/>
    <dgm:cxn modelId="{EA294819-FA0E-44F3-BBC1-0A7F753A2AB4}" type="presOf" srcId="{77BA9070-F4D3-4CEA-A218-7A1DB3168199}" destId="{47694B0E-8943-4D9D-88CF-2685AA8FC0C2}" srcOrd="0" destOrd="0" presId="urn:microsoft.com/office/officeart/2008/layout/LinedList"/>
    <dgm:cxn modelId="{48FAEF87-AC6D-4DBD-A56E-9AD28C845231}" type="presOf" srcId="{159E2690-713E-49C1-83AC-E811DDED9883}" destId="{82643B09-4003-41BE-858D-06C03B5C713D}" srcOrd="0" destOrd="0" presId="urn:microsoft.com/office/officeart/2008/layout/LinedList"/>
    <dgm:cxn modelId="{82A4D68F-4B97-4583-9048-0914D0A2504D}" srcId="{AF7F3EB5-99A5-4972-8F66-5152A00EB10B}" destId="{159E2690-713E-49C1-83AC-E811DDED9883}" srcOrd="0" destOrd="0" parTransId="{6D46E879-E3EB-43C0-A64F-D8CE49F2C20F}" sibTransId="{267B50BE-E341-45F9-BD17-ED2BAEA05B68}"/>
    <dgm:cxn modelId="{0E999BD3-65A9-4E07-A826-895EA6A0B7EE}" type="presOf" srcId="{AF7F3EB5-99A5-4972-8F66-5152A00EB10B}" destId="{0F75D1B3-A4D8-4E2A-BAB0-1BA70ED03424}" srcOrd="0" destOrd="0" presId="urn:microsoft.com/office/officeart/2008/layout/LinedList"/>
    <dgm:cxn modelId="{3A22624F-CDC6-47D8-8EFD-9E31B1E719E6}" type="presParOf" srcId="{0F75D1B3-A4D8-4E2A-BAB0-1BA70ED03424}" destId="{7B148283-B615-482C-989C-F3A0310E8B7D}" srcOrd="0" destOrd="0" presId="urn:microsoft.com/office/officeart/2008/layout/LinedList"/>
    <dgm:cxn modelId="{EA388630-704B-4AD4-B21C-4E89FBB2DF1D}" type="presParOf" srcId="{0F75D1B3-A4D8-4E2A-BAB0-1BA70ED03424}" destId="{558C1F29-6F2A-457C-9BF4-55603C302341}" srcOrd="1" destOrd="0" presId="urn:microsoft.com/office/officeart/2008/layout/LinedList"/>
    <dgm:cxn modelId="{0B9BE96A-C30D-4317-8273-6D009FED2C42}" type="presParOf" srcId="{558C1F29-6F2A-457C-9BF4-55603C302341}" destId="{82643B09-4003-41BE-858D-06C03B5C713D}" srcOrd="0" destOrd="0" presId="urn:microsoft.com/office/officeart/2008/layout/LinedList"/>
    <dgm:cxn modelId="{B266EFFD-89B1-49C7-A0DC-B047C650B56C}" type="presParOf" srcId="{558C1F29-6F2A-457C-9BF4-55603C302341}" destId="{09B46A81-2515-4B94-809F-698D8AACFA0B}" srcOrd="1" destOrd="0" presId="urn:microsoft.com/office/officeart/2008/layout/LinedList"/>
    <dgm:cxn modelId="{94436EEC-A3C2-45F0-A5D2-C6D767C903DA}" type="presParOf" srcId="{0F75D1B3-A4D8-4E2A-BAB0-1BA70ED03424}" destId="{0AD3C9ED-025E-491A-9BFD-2FD1269E9703}" srcOrd="2" destOrd="0" presId="urn:microsoft.com/office/officeart/2008/layout/LinedList"/>
    <dgm:cxn modelId="{3F8EE9AE-29BA-4F26-B7CD-6FD7D99733A9}" type="presParOf" srcId="{0F75D1B3-A4D8-4E2A-BAB0-1BA70ED03424}" destId="{285746AF-ED29-4561-BC3D-C9C527901830}" srcOrd="3" destOrd="0" presId="urn:microsoft.com/office/officeart/2008/layout/LinedList"/>
    <dgm:cxn modelId="{8BD3FB00-B326-4DEC-A74F-6F3451C44289}" type="presParOf" srcId="{285746AF-ED29-4561-BC3D-C9C527901830}" destId="{47694B0E-8943-4D9D-88CF-2685AA8FC0C2}" srcOrd="0" destOrd="0" presId="urn:microsoft.com/office/officeart/2008/layout/LinedList"/>
    <dgm:cxn modelId="{50D72709-2772-4C28-BC77-A2B8251D1D2C}" type="presParOf" srcId="{285746AF-ED29-4561-BC3D-C9C527901830}" destId="{A2F7BC05-60C1-4BE1-A12A-758B6C4588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68688-1DE7-48C1-95EC-B6B78C22A807}">
      <dgm:prSet custT="1"/>
      <dgm:spPr/>
      <dgm:t>
        <a:bodyPr/>
        <a:lstStyle/>
        <a:p>
          <a:r>
            <a:rPr lang="en-US" sz="2800" b="1"/>
            <a:t>Number of Weekend Nights: </a:t>
          </a:r>
          <a:r>
            <a:rPr lang="en-US" sz="2400"/>
            <a:t>Most common entries are 0, 1, or 2 weekend nights. Very few entries have 3 or more.</a:t>
          </a:r>
          <a:endParaRPr lang="en-US" sz="2800" dirty="0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E5050022-3828-479F-B9DD-FA5DFE7CFFB3}">
      <dgm:prSet/>
      <dgm:spPr/>
      <dgm:t>
        <a:bodyPr/>
        <a:lstStyle/>
        <a:p>
          <a:r>
            <a:rPr lang="en-US" b="1"/>
            <a:t>- Number of Week Nights: </a:t>
          </a:r>
          <a:r>
            <a:rPr lang="en-US" b="0"/>
            <a:t>The majority of occurrences are around 2.5 weeknights, with fewer entries as the number of weeknights increases.</a:t>
          </a:r>
          <a:endParaRPr lang="en-US" b="0" dirty="0"/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25AF049-C543-4782-8F30-688EA28E875A}" type="pres">
      <dgm:prSet presAssocID="{C9468688-1DE7-48C1-95EC-B6B78C22A8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C59511-0B12-4A6A-98E2-0C5D65745A53}" type="pres">
      <dgm:prSet presAssocID="{92E9BB24-D123-43FA-B3EE-1824BC7C43E1}" presName="spacer" presStyleCnt="0"/>
      <dgm:spPr/>
    </dgm:pt>
    <dgm:pt modelId="{E01394ED-BE72-44B6-83AB-921D7E7215E6}" type="pres">
      <dgm:prSet presAssocID="{E5050022-3828-479F-B9DD-FA5DFE7CFF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DA5C09-2E13-4FA7-B498-07722791FFC3}" type="presOf" srcId="{C9468688-1DE7-48C1-95EC-B6B78C22A807}" destId="{E25AF049-C543-4782-8F30-688EA28E875A}" srcOrd="0" destOrd="0" presId="urn:microsoft.com/office/officeart/2005/8/layout/vList2"/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A88C1890-0595-4246-8C30-2BBFC0043834}" type="presOf" srcId="{5BECC229-84EC-4366-ABA0-187B0EF8BAE7}" destId="{F37363AB-9014-4662-8707-5AE5DCEF96EE}" srcOrd="0" destOrd="0" presId="urn:microsoft.com/office/officeart/2005/8/layout/vList2"/>
    <dgm:cxn modelId="{CEA140D9-C482-4477-83AC-F862DA4B8974}" type="presOf" srcId="{E5050022-3828-479F-B9DD-FA5DFE7CFFB3}" destId="{E01394ED-BE72-44B6-83AB-921D7E7215E6}" srcOrd="0" destOrd="0" presId="urn:microsoft.com/office/officeart/2005/8/layout/vList2"/>
    <dgm:cxn modelId="{33F5C68F-9BB1-4EEC-A4F1-55F31B28C61F}" type="presParOf" srcId="{F37363AB-9014-4662-8707-5AE5DCEF96EE}" destId="{E25AF049-C543-4782-8F30-688EA28E875A}" srcOrd="0" destOrd="0" presId="urn:microsoft.com/office/officeart/2005/8/layout/vList2"/>
    <dgm:cxn modelId="{EC2D4156-C166-42B1-BD32-B15810AC8F68}" type="presParOf" srcId="{F37363AB-9014-4662-8707-5AE5DCEF96EE}" destId="{A2C59511-0B12-4A6A-98E2-0C5D65745A53}" srcOrd="1" destOrd="0" presId="urn:microsoft.com/office/officeart/2005/8/layout/vList2"/>
    <dgm:cxn modelId="{518135D4-1FA5-459F-ADAE-94EA71D7243D}" type="presParOf" srcId="{F37363AB-9014-4662-8707-5AE5DCEF96EE}" destId="{E01394ED-BE72-44B6-83AB-921D7E7215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68688-1DE7-48C1-95EC-B6B78C22A807}">
      <dgm:prSet custT="1"/>
      <dgm:spPr/>
      <dgm:t>
        <a:bodyPr/>
        <a:lstStyle/>
        <a:p>
          <a:r>
            <a:rPr lang="en-US" sz="2800" b="1" dirty="0"/>
            <a:t>Type of Meal: </a:t>
          </a:r>
          <a:r>
            <a:rPr lang="en-US" sz="2400" b="0" dirty="0"/>
            <a:t>"Meal Plan 1" is the most common, followed by "Not Selected”.</a:t>
          </a:r>
          <a:endParaRPr lang="en-US" sz="2800" b="0" dirty="0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E5050022-3828-479F-B9DD-FA5DFE7CFFB3}">
      <dgm:prSet custT="1"/>
      <dgm:spPr/>
      <dgm:t>
        <a:bodyPr/>
        <a:lstStyle/>
        <a:p>
          <a:r>
            <a:rPr lang="en-US" sz="2800" b="1" dirty="0"/>
            <a:t>Room type: </a:t>
          </a:r>
          <a:r>
            <a:rPr lang="en-US" sz="2800" b="0" dirty="0"/>
            <a:t>most common is 1, followed by 4.</a:t>
          </a:r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25AF049-C543-4782-8F30-688EA28E875A}" type="pres">
      <dgm:prSet presAssocID="{C9468688-1DE7-48C1-95EC-B6B78C22A8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C59511-0B12-4A6A-98E2-0C5D65745A53}" type="pres">
      <dgm:prSet presAssocID="{92E9BB24-D123-43FA-B3EE-1824BC7C43E1}" presName="spacer" presStyleCnt="0"/>
      <dgm:spPr/>
    </dgm:pt>
    <dgm:pt modelId="{E01394ED-BE72-44B6-83AB-921D7E7215E6}" type="pres">
      <dgm:prSet presAssocID="{E5050022-3828-479F-B9DD-FA5DFE7CFF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DA5C09-2E13-4FA7-B498-07722791FFC3}" type="presOf" srcId="{C9468688-1DE7-48C1-95EC-B6B78C22A807}" destId="{E25AF049-C543-4782-8F30-688EA28E875A}" srcOrd="0" destOrd="0" presId="urn:microsoft.com/office/officeart/2005/8/layout/vList2"/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A88C1890-0595-4246-8C30-2BBFC0043834}" type="presOf" srcId="{5BECC229-84EC-4366-ABA0-187B0EF8BAE7}" destId="{F37363AB-9014-4662-8707-5AE5DCEF96EE}" srcOrd="0" destOrd="0" presId="urn:microsoft.com/office/officeart/2005/8/layout/vList2"/>
    <dgm:cxn modelId="{CEA140D9-C482-4477-83AC-F862DA4B8974}" type="presOf" srcId="{E5050022-3828-479F-B9DD-FA5DFE7CFFB3}" destId="{E01394ED-BE72-44B6-83AB-921D7E7215E6}" srcOrd="0" destOrd="0" presId="urn:microsoft.com/office/officeart/2005/8/layout/vList2"/>
    <dgm:cxn modelId="{33F5C68F-9BB1-4EEC-A4F1-55F31B28C61F}" type="presParOf" srcId="{F37363AB-9014-4662-8707-5AE5DCEF96EE}" destId="{E25AF049-C543-4782-8F30-688EA28E875A}" srcOrd="0" destOrd="0" presId="urn:microsoft.com/office/officeart/2005/8/layout/vList2"/>
    <dgm:cxn modelId="{EC2D4156-C166-42B1-BD32-B15810AC8F68}" type="presParOf" srcId="{F37363AB-9014-4662-8707-5AE5DCEF96EE}" destId="{A2C59511-0B12-4A6A-98E2-0C5D65745A53}" srcOrd="1" destOrd="0" presId="urn:microsoft.com/office/officeart/2005/8/layout/vList2"/>
    <dgm:cxn modelId="{518135D4-1FA5-459F-ADAE-94EA71D7243D}" type="presParOf" srcId="{F37363AB-9014-4662-8707-5AE5DCEF96EE}" destId="{E01394ED-BE72-44B6-83AB-921D7E7215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68688-1DE7-48C1-95EC-B6B78C22A807}">
      <dgm:prSet custT="1"/>
      <dgm:spPr/>
      <dgm:t>
        <a:bodyPr/>
        <a:lstStyle/>
        <a:p>
          <a:r>
            <a:rPr lang="en-US" sz="2800" b="1" dirty="0"/>
            <a:t>Repeated: </a:t>
          </a:r>
          <a:r>
            <a:rPr lang="en-US" sz="2400" b="0" dirty="0"/>
            <a:t>The vast majority of entries are not repeated.</a:t>
          </a:r>
          <a:endParaRPr lang="en-US" sz="2800" b="0" dirty="0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E5050022-3828-479F-B9DD-FA5DFE7CFFB3}">
      <dgm:prSet custT="1"/>
      <dgm:spPr/>
      <dgm:t>
        <a:bodyPr/>
        <a:lstStyle/>
        <a:p>
          <a:r>
            <a:rPr lang="en-US" sz="2800" b="1" dirty="0"/>
            <a:t>P-C &amp; P-not-C: </a:t>
          </a:r>
          <a:r>
            <a:rPr lang="en-US" sz="2400" b="0" dirty="0"/>
            <a:t>Most data points are concentrated at the value 0.</a:t>
          </a:r>
          <a:endParaRPr lang="en-US" sz="2800" b="0" dirty="0"/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25AF049-C543-4782-8F30-688EA28E875A}" type="pres">
      <dgm:prSet presAssocID="{C9468688-1DE7-48C1-95EC-B6B78C22A807}" presName="parentText" presStyleLbl="node1" presStyleIdx="0" presStyleCnt="2" custScaleY="117460">
        <dgm:presLayoutVars>
          <dgm:chMax val="0"/>
          <dgm:bulletEnabled val="1"/>
        </dgm:presLayoutVars>
      </dgm:prSet>
      <dgm:spPr/>
    </dgm:pt>
    <dgm:pt modelId="{A2C59511-0B12-4A6A-98E2-0C5D65745A53}" type="pres">
      <dgm:prSet presAssocID="{92E9BB24-D123-43FA-B3EE-1824BC7C43E1}" presName="spacer" presStyleCnt="0"/>
      <dgm:spPr/>
    </dgm:pt>
    <dgm:pt modelId="{E01394ED-BE72-44B6-83AB-921D7E7215E6}" type="pres">
      <dgm:prSet presAssocID="{E5050022-3828-479F-B9DD-FA5DFE7CFFB3}" presName="parentText" presStyleLbl="node1" presStyleIdx="1" presStyleCnt="2" custScaleY="117577">
        <dgm:presLayoutVars>
          <dgm:chMax val="0"/>
          <dgm:bulletEnabled val="1"/>
        </dgm:presLayoutVars>
      </dgm:prSet>
      <dgm:spPr/>
    </dgm:pt>
  </dgm:ptLst>
  <dgm:cxnLst>
    <dgm:cxn modelId="{2CDA5C09-2E13-4FA7-B498-07722791FFC3}" type="presOf" srcId="{C9468688-1DE7-48C1-95EC-B6B78C22A807}" destId="{E25AF049-C543-4782-8F30-688EA28E875A}" srcOrd="0" destOrd="0" presId="urn:microsoft.com/office/officeart/2005/8/layout/vList2"/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A88C1890-0595-4246-8C30-2BBFC0043834}" type="presOf" srcId="{5BECC229-84EC-4366-ABA0-187B0EF8BAE7}" destId="{F37363AB-9014-4662-8707-5AE5DCEF96EE}" srcOrd="0" destOrd="0" presId="urn:microsoft.com/office/officeart/2005/8/layout/vList2"/>
    <dgm:cxn modelId="{CEA140D9-C482-4477-83AC-F862DA4B8974}" type="presOf" srcId="{E5050022-3828-479F-B9DD-FA5DFE7CFFB3}" destId="{E01394ED-BE72-44B6-83AB-921D7E7215E6}" srcOrd="0" destOrd="0" presId="urn:microsoft.com/office/officeart/2005/8/layout/vList2"/>
    <dgm:cxn modelId="{33F5C68F-9BB1-4EEC-A4F1-55F31B28C61F}" type="presParOf" srcId="{F37363AB-9014-4662-8707-5AE5DCEF96EE}" destId="{E25AF049-C543-4782-8F30-688EA28E875A}" srcOrd="0" destOrd="0" presId="urn:microsoft.com/office/officeart/2005/8/layout/vList2"/>
    <dgm:cxn modelId="{EC2D4156-C166-42B1-BD32-B15810AC8F68}" type="presParOf" srcId="{F37363AB-9014-4662-8707-5AE5DCEF96EE}" destId="{A2C59511-0B12-4A6A-98E2-0C5D65745A53}" srcOrd="1" destOrd="0" presId="urn:microsoft.com/office/officeart/2005/8/layout/vList2"/>
    <dgm:cxn modelId="{518135D4-1FA5-459F-ADAE-94EA71D7243D}" type="presParOf" srcId="{F37363AB-9014-4662-8707-5AE5DCEF96EE}" destId="{E01394ED-BE72-44B6-83AB-921D7E7215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50022-3828-479F-B9DD-FA5DFE7CFFB3}">
      <dgm:prSet custT="1"/>
      <dgm:spPr/>
      <dgm:t>
        <a:bodyPr/>
        <a:lstStyle/>
        <a:p>
          <a:r>
            <a:rPr lang="en-US" sz="2800" b="1" dirty="0"/>
            <a:t>Market Segment Type: </a:t>
          </a:r>
          <a:r>
            <a:rPr lang="en-US" sz="2400" b="1" dirty="0"/>
            <a:t>Online segment is the most common, followed by Offline.</a:t>
          </a:r>
          <a:endParaRPr lang="en-US" sz="2800" b="0" dirty="0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C9468688-1DE7-48C1-95EC-B6B78C22A807}">
      <dgm:prSet custT="1"/>
      <dgm:spPr/>
      <dgm:t>
        <a:bodyPr/>
        <a:lstStyle/>
        <a:p>
          <a:r>
            <a:rPr lang="en-US" sz="2800" b="1" dirty="0"/>
            <a:t>Lead Time: </a:t>
          </a:r>
          <a:r>
            <a:rPr lang="en-US" sz="2800" b="0" dirty="0"/>
            <a:t>The majority of reservations have shorter lead times.</a:t>
          </a:r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25AF049-C543-4782-8F30-688EA28E875A}" type="pres">
      <dgm:prSet presAssocID="{C9468688-1DE7-48C1-95EC-B6B78C22A80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C59511-0B12-4A6A-98E2-0C5D65745A53}" type="pres">
      <dgm:prSet presAssocID="{92E9BB24-D123-43FA-B3EE-1824BC7C43E1}" presName="spacer" presStyleCnt="0"/>
      <dgm:spPr/>
    </dgm:pt>
    <dgm:pt modelId="{E01394ED-BE72-44B6-83AB-921D7E7215E6}" type="pres">
      <dgm:prSet presAssocID="{E5050022-3828-479F-B9DD-FA5DFE7CFFB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2CDA5C09-2E13-4FA7-B498-07722791FFC3}" type="presOf" srcId="{C9468688-1DE7-48C1-95EC-B6B78C22A807}" destId="{E25AF049-C543-4782-8F30-688EA28E875A}" srcOrd="0" destOrd="0" presId="urn:microsoft.com/office/officeart/2005/8/layout/vList2"/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A88C1890-0595-4246-8C30-2BBFC0043834}" type="presOf" srcId="{5BECC229-84EC-4366-ABA0-187B0EF8BAE7}" destId="{F37363AB-9014-4662-8707-5AE5DCEF96EE}" srcOrd="0" destOrd="0" presId="urn:microsoft.com/office/officeart/2005/8/layout/vList2"/>
    <dgm:cxn modelId="{CEA140D9-C482-4477-83AC-F862DA4B8974}" type="presOf" srcId="{E5050022-3828-479F-B9DD-FA5DFE7CFFB3}" destId="{E01394ED-BE72-44B6-83AB-921D7E7215E6}" srcOrd="0" destOrd="0" presId="urn:microsoft.com/office/officeart/2005/8/layout/vList2"/>
    <dgm:cxn modelId="{33F5C68F-9BB1-4EEC-A4F1-55F31B28C61F}" type="presParOf" srcId="{F37363AB-9014-4662-8707-5AE5DCEF96EE}" destId="{E25AF049-C543-4782-8F30-688EA28E875A}" srcOrd="0" destOrd="0" presId="urn:microsoft.com/office/officeart/2005/8/layout/vList2"/>
    <dgm:cxn modelId="{EC2D4156-C166-42B1-BD32-B15810AC8F68}" type="presParOf" srcId="{F37363AB-9014-4662-8707-5AE5DCEF96EE}" destId="{A2C59511-0B12-4A6A-98E2-0C5D65745A53}" srcOrd="1" destOrd="0" presId="urn:microsoft.com/office/officeart/2005/8/layout/vList2"/>
    <dgm:cxn modelId="{518135D4-1FA5-459F-ADAE-94EA71D7243D}" type="presParOf" srcId="{F37363AB-9014-4662-8707-5AE5DCEF96EE}" destId="{E01394ED-BE72-44B6-83AB-921D7E7215E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68688-1DE7-48C1-95EC-B6B78C22A807}">
      <dgm:prSet/>
      <dgm:spPr/>
      <dgm:t>
        <a:bodyPr/>
        <a:lstStyle/>
        <a:p>
          <a:r>
            <a:rPr lang="en-US" b="1"/>
            <a:t>Average Price: </a:t>
          </a:r>
          <a:r>
            <a:rPr lang="en-US" b="0"/>
            <a:t>The majority of entries have lower average prices (Mean = 103).</a:t>
          </a:r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E5050022-3828-479F-B9DD-FA5DFE7CFFB3}">
      <dgm:prSet/>
      <dgm:spPr/>
      <dgm:t>
        <a:bodyPr/>
        <a:lstStyle/>
        <a:p>
          <a:r>
            <a:rPr lang="en-US" b="1"/>
            <a:t>Special Requests: </a:t>
          </a:r>
          <a:r>
            <a:rPr lang="en-US"/>
            <a:t>Guests with multiple special requests tend to have lower cancellation rates.</a:t>
          </a:r>
          <a:endParaRPr lang="en-US" b="0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3043B683-5CE6-4BDF-A3E7-76A0C5A5686C}" type="pres">
      <dgm:prSet presAssocID="{5BECC229-84EC-4366-ABA0-187B0EF8BAE7}" presName="vert0" presStyleCnt="0">
        <dgm:presLayoutVars>
          <dgm:dir/>
          <dgm:animOne val="branch"/>
          <dgm:animLvl val="lvl"/>
        </dgm:presLayoutVars>
      </dgm:prSet>
      <dgm:spPr/>
    </dgm:pt>
    <dgm:pt modelId="{A52A9AEB-ADDB-42B4-92B2-88F41727FACF}" type="pres">
      <dgm:prSet presAssocID="{C9468688-1DE7-48C1-95EC-B6B78C22A807}" presName="thickLine" presStyleLbl="alignNode1" presStyleIdx="0" presStyleCnt="2"/>
      <dgm:spPr/>
    </dgm:pt>
    <dgm:pt modelId="{3D586162-C43D-479D-B456-83A2B3B692C6}" type="pres">
      <dgm:prSet presAssocID="{C9468688-1DE7-48C1-95EC-B6B78C22A807}" presName="horz1" presStyleCnt="0"/>
      <dgm:spPr/>
    </dgm:pt>
    <dgm:pt modelId="{B7A92074-D896-42A7-8976-8AB1753FA09C}" type="pres">
      <dgm:prSet presAssocID="{C9468688-1DE7-48C1-95EC-B6B78C22A807}" presName="tx1" presStyleLbl="revTx" presStyleIdx="0" presStyleCnt="2"/>
      <dgm:spPr/>
    </dgm:pt>
    <dgm:pt modelId="{E2D6F705-50A9-4DDC-910F-36F62A223F6A}" type="pres">
      <dgm:prSet presAssocID="{C9468688-1DE7-48C1-95EC-B6B78C22A807}" presName="vert1" presStyleCnt="0"/>
      <dgm:spPr/>
    </dgm:pt>
    <dgm:pt modelId="{0D6FB51E-A1F3-41D5-B526-69E0924BFA90}" type="pres">
      <dgm:prSet presAssocID="{E5050022-3828-479F-B9DD-FA5DFE7CFFB3}" presName="thickLine" presStyleLbl="alignNode1" presStyleIdx="1" presStyleCnt="2"/>
      <dgm:spPr/>
    </dgm:pt>
    <dgm:pt modelId="{77F2AF9D-E799-40D5-8F5D-04DB73AB09FA}" type="pres">
      <dgm:prSet presAssocID="{E5050022-3828-479F-B9DD-FA5DFE7CFFB3}" presName="horz1" presStyleCnt="0"/>
      <dgm:spPr/>
    </dgm:pt>
    <dgm:pt modelId="{69F409DB-B8BA-4147-A72B-8CA2147E4DBC}" type="pres">
      <dgm:prSet presAssocID="{E5050022-3828-479F-B9DD-FA5DFE7CFFB3}" presName="tx1" presStyleLbl="revTx" presStyleIdx="1" presStyleCnt="2"/>
      <dgm:spPr/>
    </dgm:pt>
    <dgm:pt modelId="{29C25892-299F-41D4-99F4-837A67B82606}" type="pres">
      <dgm:prSet presAssocID="{E5050022-3828-479F-B9DD-FA5DFE7CFFB3}" presName="vert1" presStyleCnt="0"/>
      <dgm:spPr/>
    </dgm:pt>
  </dgm:ptLst>
  <dgm:cxnLst>
    <dgm:cxn modelId="{AB941110-9E4B-4523-998E-25340110E38F}" type="presOf" srcId="{5BECC229-84EC-4366-ABA0-187B0EF8BAE7}" destId="{3043B683-5CE6-4BDF-A3E7-76A0C5A5686C}" srcOrd="0" destOrd="0" presId="urn:microsoft.com/office/officeart/2008/layout/LinedList"/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DBAFC64B-55AD-4046-9C43-1D7BFBACC7C6}" type="presOf" srcId="{C9468688-1DE7-48C1-95EC-B6B78C22A807}" destId="{B7A92074-D896-42A7-8976-8AB1753FA09C}" srcOrd="0" destOrd="0" presId="urn:microsoft.com/office/officeart/2008/layout/LinedList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D99A76C8-3885-4D92-94E7-BB2EF620A30D}" type="presOf" srcId="{E5050022-3828-479F-B9DD-FA5DFE7CFFB3}" destId="{69F409DB-B8BA-4147-A72B-8CA2147E4DBC}" srcOrd="0" destOrd="0" presId="urn:microsoft.com/office/officeart/2008/layout/LinedList"/>
    <dgm:cxn modelId="{F9FFB413-5C95-429A-8CE4-354DBD5068DD}" type="presParOf" srcId="{3043B683-5CE6-4BDF-A3E7-76A0C5A5686C}" destId="{A52A9AEB-ADDB-42B4-92B2-88F41727FACF}" srcOrd="0" destOrd="0" presId="urn:microsoft.com/office/officeart/2008/layout/LinedList"/>
    <dgm:cxn modelId="{4CCC18BA-19E6-44BD-8BA6-B4BFC3843547}" type="presParOf" srcId="{3043B683-5CE6-4BDF-A3E7-76A0C5A5686C}" destId="{3D586162-C43D-479D-B456-83A2B3B692C6}" srcOrd="1" destOrd="0" presId="urn:microsoft.com/office/officeart/2008/layout/LinedList"/>
    <dgm:cxn modelId="{A528D641-5895-41A3-B7BE-BCF75962B865}" type="presParOf" srcId="{3D586162-C43D-479D-B456-83A2B3B692C6}" destId="{B7A92074-D896-42A7-8976-8AB1753FA09C}" srcOrd="0" destOrd="0" presId="urn:microsoft.com/office/officeart/2008/layout/LinedList"/>
    <dgm:cxn modelId="{9B24EB76-F583-4F6E-99AB-171C626B3B00}" type="presParOf" srcId="{3D586162-C43D-479D-B456-83A2B3B692C6}" destId="{E2D6F705-50A9-4DDC-910F-36F62A223F6A}" srcOrd="1" destOrd="0" presId="urn:microsoft.com/office/officeart/2008/layout/LinedList"/>
    <dgm:cxn modelId="{E9A0F676-84C8-4E61-A1AE-907CEF60E6ED}" type="presParOf" srcId="{3043B683-5CE6-4BDF-A3E7-76A0C5A5686C}" destId="{0D6FB51E-A1F3-41D5-B526-69E0924BFA90}" srcOrd="2" destOrd="0" presId="urn:microsoft.com/office/officeart/2008/layout/LinedList"/>
    <dgm:cxn modelId="{6F62737D-3F7A-4717-8C13-FB27616ECEDB}" type="presParOf" srcId="{3043B683-5CE6-4BDF-A3E7-76A0C5A5686C}" destId="{77F2AF9D-E799-40D5-8F5D-04DB73AB09FA}" srcOrd="3" destOrd="0" presId="urn:microsoft.com/office/officeart/2008/layout/LinedList"/>
    <dgm:cxn modelId="{061BD1D9-ACB1-4F34-9BD3-A00C4417825B}" type="presParOf" srcId="{77F2AF9D-E799-40D5-8F5D-04DB73AB09FA}" destId="{69F409DB-B8BA-4147-A72B-8CA2147E4DBC}" srcOrd="0" destOrd="0" presId="urn:microsoft.com/office/officeart/2008/layout/LinedList"/>
    <dgm:cxn modelId="{A48A043F-C6F1-405A-B0BC-543B74A33B95}" type="presParOf" srcId="{77F2AF9D-E799-40D5-8F5D-04DB73AB09FA}" destId="{29C25892-299F-41D4-99F4-837A67B8260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68688-1DE7-48C1-95EC-B6B78C22A807}">
      <dgm:prSet custT="1"/>
      <dgm:spPr/>
      <dgm:t>
        <a:bodyPr/>
        <a:lstStyle/>
        <a:p>
          <a:r>
            <a:rPr lang="en-US" sz="2800" b="1" dirty="0"/>
            <a:t>Booking Status: </a:t>
          </a:r>
          <a:r>
            <a:rPr lang="en-US" sz="2400" b="0" dirty="0"/>
            <a:t>Most bookings are not canceled.</a:t>
          </a:r>
          <a:endParaRPr lang="en-US" sz="2800" b="0" dirty="0"/>
        </a:p>
      </dgm:t>
    </dgm:pt>
    <dgm:pt modelId="{3D0C50A5-E0CE-4EB9-87F6-20B2EA031A82}" type="parTrans" cxnId="{65941C31-A202-47E8-B46E-52267A5A7CD9}">
      <dgm:prSet/>
      <dgm:spPr/>
      <dgm:t>
        <a:bodyPr/>
        <a:lstStyle/>
        <a:p>
          <a:endParaRPr lang="en-US"/>
        </a:p>
      </dgm:t>
    </dgm:pt>
    <dgm:pt modelId="{92E9BB24-D123-43FA-B3EE-1824BC7C43E1}" type="sibTrans" cxnId="{65941C31-A202-47E8-B46E-52267A5A7CD9}">
      <dgm:prSet/>
      <dgm:spPr/>
      <dgm:t>
        <a:bodyPr/>
        <a:lstStyle/>
        <a:p>
          <a:endParaRPr lang="en-US"/>
        </a:p>
      </dgm:t>
    </dgm:pt>
    <dgm:pt modelId="{E5050022-3828-479F-B9DD-FA5DFE7CFFB3}">
      <dgm:prSet custT="1"/>
      <dgm:spPr/>
      <dgm:t>
        <a:bodyPr/>
        <a:lstStyle/>
        <a:p>
          <a:r>
            <a:rPr lang="en-US" sz="2800" b="1" dirty="0"/>
            <a:t>Family Size</a:t>
          </a:r>
          <a:r>
            <a:rPr lang="en-US" sz="2800" b="0" dirty="0"/>
            <a:t>: </a:t>
          </a:r>
          <a:r>
            <a:rPr lang="en-US" sz="2400" b="0" dirty="0"/>
            <a:t>Majority is 4 or less.</a:t>
          </a:r>
          <a:endParaRPr lang="en-US" sz="2800" b="0" dirty="0"/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5C11D322-C8CB-48B1-86C9-C1AFE56EAF7F}">
      <dgm:prSet custT="1"/>
      <dgm:spPr/>
      <dgm:t>
        <a:bodyPr/>
        <a:lstStyle/>
        <a:p>
          <a:r>
            <a:rPr lang="en-US" sz="2800" b="1" dirty="0"/>
            <a:t>Total nights: </a:t>
          </a:r>
          <a:r>
            <a:rPr lang="en-US" sz="2400" b="0" dirty="0"/>
            <a:t>The majority is 5 or less.</a:t>
          </a:r>
          <a:endParaRPr lang="en-US" sz="3200" b="0" dirty="0"/>
        </a:p>
      </dgm:t>
    </dgm:pt>
    <dgm:pt modelId="{69CA1A72-0FFD-41A0-A0B1-A82FA5B41EE8}" type="parTrans" cxnId="{F689D681-2836-47AF-B25D-87FC9B46BC72}">
      <dgm:prSet/>
      <dgm:spPr/>
      <dgm:t>
        <a:bodyPr/>
        <a:lstStyle/>
        <a:p>
          <a:endParaRPr lang="en-US"/>
        </a:p>
      </dgm:t>
    </dgm:pt>
    <dgm:pt modelId="{01E08B99-E069-46B9-85D0-503A8AFC34A8}" type="sibTrans" cxnId="{F689D681-2836-47AF-B25D-87FC9B46BC72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25AF049-C543-4782-8F30-688EA28E875A}" type="pres">
      <dgm:prSet presAssocID="{C9468688-1DE7-48C1-95EC-B6B78C22A80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2C59511-0B12-4A6A-98E2-0C5D65745A53}" type="pres">
      <dgm:prSet presAssocID="{92E9BB24-D123-43FA-B3EE-1824BC7C43E1}" presName="spacer" presStyleCnt="0"/>
      <dgm:spPr/>
    </dgm:pt>
    <dgm:pt modelId="{E01394ED-BE72-44B6-83AB-921D7E7215E6}" type="pres">
      <dgm:prSet presAssocID="{E5050022-3828-479F-B9DD-FA5DFE7CFF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94F772-2637-4FF3-8D8F-D0BC8D77F693}" type="pres">
      <dgm:prSet presAssocID="{9F138698-2850-4BCE-9F70-FA9AE868F6BF}" presName="spacer" presStyleCnt="0"/>
      <dgm:spPr/>
    </dgm:pt>
    <dgm:pt modelId="{8E57676B-F685-4C95-AC95-61317E3F7B97}" type="pres">
      <dgm:prSet presAssocID="{5C11D322-C8CB-48B1-86C9-C1AFE56EAF7F}" presName="parentText" presStyleLbl="node1" presStyleIdx="2" presStyleCnt="3" custScaleY="90756">
        <dgm:presLayoutVars>
          <dgm:chMax val="0"/>
          <dgm:bulletEnabled val="1"/>
        </dgm:presLayoutVars>
      </dgm:prSet>
      <dgm:spPr/>
    </dgm:pt>
  </dgm:ptLst>
  <dgm:cxnLst>
    <dgm:cxn modelId="{2CDA5C09-2E13-4FA7-B498-07722791FFC3}" type="presOf" srcId="{C9468688-1DE7-48C1-95EC-B6B78C22A807}" destId="{E25AF049-C543-4782-8F30-688EA28E875A}" srcOrd="0" destOrd="0" presId="urn:microsoft.com/office/officeart/2005/8/layout/vList2"/>
    <dgm:cxn modelId="{65941C31-A202-47E8-B46E-52267A5A7CD9}" srcId="{5BECC229-84EC-4366-ABA0-187B0EF8BAE7}" destId="{C9468688-1DE7-48C1-95EC-B6B78C22A807}" srcOrd="0" destOrd="0" parTransId="{3D0C50A5-E0CE-4EB9-87F6-20B2EA031A82}" sibTransId="{92E9BB24-D123-43FA-B3EE-1824BC7C43E1}"/>
    <dgm:cxn modelId="{06F6185A-FF97-43BF-8D12-57B99F3D8970}" type="presOf" srcId="{5C11D322-C8CB-48B1-86C9-C1AFE56EAF7F}" destId="{8E57676B-F685-4C95-AC95-61317E3F7B97}" srcOrd="0" destOrd="0" presId="urn:microsoft.com/office/officeart/2005/8/layout/vList2"/>
    <dgm:cxn modelId="{ECE93D81-882E-4E8E-860B-23C01BFDF0C1}" srcId="{5BECC229-84EC-4366-ABA0-187B0EF8BAE7}" destId="{E5050022-3828-479F-B9DD-FA5DFE7CFFB3}" srcOrd="1" destOrd="0" parTransId="{9FB87148-6CA7-481F-8B5B-CADA1A4E34DF}" sibTransId="{9F138698-2850-4BCE-9F70-FA9AE868F6BF}"/>
    <dgm:cxn modelId="{F689D681-2836-47AF-B25D-87FC9B46BC72}" srcId="{5BECC229-84EC-4366-ABA0-187B0EF8BAE7}" destId="{5C11D322-C8CB-48B1-86C9-C1AFE56EAF7F}" srcOrd="2" destOrd="0" parTransId="{69CA1A72-0FFD-41A0-A0B1-A82FA5B41EE8}" sibTransId="{01E08B99-E069-46B9-85D0-503A8AFC34A8}"/>
    <dgm:cxn modelId="{A88C1890-0595-4246-8C30-2BBFC0043834}" type="presOf" srcId="{5BECC229-84EC-4366-ABA0-187B0EF8BAE7}" destId="{F37363AB-9014-4662-8707-5AE5DCEF96EE}" srcOrd="0" destOrd="0" presId="urn:microsoft.com/office/officeart/2005/8/layout/vList2"/>
    <dgm:cxn modelId="{CEA140D9-C482-4477-83AC-F862DA4B8974}" type="presOf" srcId="{E5050022-3828-479F-B9DD-FA5DFE7CFFB3}" destId="{E01394ED-BE72-44B6-83AB-921D7E7215E6}" srcOrd="0" destOrd="0" presId="urn:microsoft.com/office/officeart/2005/8/layout/vList2"/>
    <dgm:cxn modelId="{33F5C68F-9BB1-4EEC-A4F1-55F31B28C61F}" type="presParOf" srcId="{F37363AB-9014-4662-8707-5AE5DCEF96EE}" destId="{E25AF049-C543-4782-8F30-688EA28E875A}" srcOrd="0" destOrd="0" presId="urn:microsoft.com/office/officeart/2005/8/layout/vList2"/>
    <dgm:cxn modelId="{EC2D4156-C166-42B1-BD32-B15810AC8F68}" type="presParOf" srcId="{F37363AB-9014-4662-8707-5AE5DCEF96EE}" destId="{A2C59511-0B12-4A6A-98E2-0C5D65745A53}" srcOrd="1" destOrd="0" presId="urn:microsoft.com/office/officeart/2005/8/layout/vList2"/>
    <dgm:cxn modelId="{518135D4-1FA5-459F-ADAE-94EA71D7243D}" type="presParOf" srcId="{F37363AB-9014-4662-8707-5AE5DCEF96EE}" destId="{E01394ED-BE72-44B6-83AB-921D7E7215E6}" srcOrd="2" destOrd="0" presId="urn:microsoft.com/office/officeart/2005/8/layout/vList2"/>
    <dgm:cxn modelId="{C75448F1-FD89-4ACB-B8FF-2B9C494A9D4D}" type="presParOf" srcId="{F37363AB-9014-4662-8707-5AE5DCEF96EE}" destId="{5E94F772-2637-4FF3-8D8F-D0BC8D77F693}" srcOrd="3" destOrd="0" presId="urn:microsoft.com/office/officeart/2005/8/layout/vList2"/>
    <dgm:cxn modelId="{706A25C7-0697-47EA-9A66-6FB23637EE15}" type="presParOf" srcId="{F37363AB-9014-4662-8707-5AE5DCEF96EE}" destId="{8E57676B-F685-4C95-AC95-61317E3F7B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BECC229-84EC-4366-ABA0-187B0EF8BA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050022-3828-479F-B9DD-FA5DFE7CFFB3}">
      <dgm:prSet custT="1"/>
      <dgm:spPr/>
      <dgm:t>
        <a:bodyPr/>
        <a:lstStyle/>
        <a:p>
          <a:r>
            <a:rPr lang="en-US" sz="2800" b="1" dirty="0"/>
            <a:t>Reservation month: </a:t>
          </a:r>
          <a:r>
            <a:rPr lang="en-US" sz="2400" b="0" dirty="0"/>
            <a:t>most entries are reserved in (August, September, October).</a:t>
          </a:r>
        </a:p>
      </dgm:t>
    </dgm:pt>
    <dgm:pt modelId="{9FB87148-6CA7-481F-8B5B-CADA1A4E34DF}" type="parTrans" cxnId="{ECE93D81-882E-4E8E-860B-23C01BFDF0C1}">
      <dgm:prSet/>
      <dgm:spPr/>
      <dgm:t>
        <a:bodyPr/>
        <a:lstStyle/>
        <a:p>
          <a:endParaRPr lang="en-US"/>
        </a:p>
      </dgm:t>
    </dgm:pt>
    <dgm:pt modelId="{9F138698-2850-4BCE-9F70-FA9AE868F6BF}" type="sibTrans" cxnId="{ECE93D81-882E-4E8E-860B-23C01BFDF0C1}">
      <dgm:prSet/>
      <dgm:spPr/>
      <dgm:t>
        <a:bodyPr/>
        <a:lstStyle/>
        <a:p>
          <a:endParaRPr lang="en-US"/>
        </a:p>
      </dgm:t>
    </dgm:pt>
    <dgm:pt modelId="{5926E1D0-553D-4585-9681-67BE7E80EEE6}">
      <dgm:prSet custT="1"/>
      <dgm:spPr/>
      <dgm:t>
        <a:bodyPr/>
        <a:lstStyle/>
        <a:p>
          <a:r>
            <a:rPr lang="en-US" sz="2400" b="1" dirty="0"/>
            <a:t>Reservation year: </a:t>
          </a:r>
          <a:r>
            <a:rPr lang="en-US" sz="2400" b="0" dirty="0"/>
            <a:t>The most common is 2018, followed by 2017.</a:t>
          </a:r>
        </a:p>
      </dgm:t>
    </dgm:pt>
    <dgm:pt modelId="{9A13D357-8AD3-4AA3-B8D7-0C5D1800F5FE}" type="parTrans" cxnId="{155EADDA-66FA-4A67-8E12-1F3FB8CB7A99}">
      <dgm:prSet/>
      <dgm:spPr/>
      <dgm:t>
        <a:bodyPr/>
        <a:lstStyle/>
        <a:p>
          <a:endParaRPr lang="en-US"/>
        </a:p>
      </dgm:t>
    </dgm:pt>
    <dgm:pt modelId="{9E7AFEF9-181F-40FB-9E67-6D33DBB69E59}" type="sibTrans" cxnId="{155EADDA-66FA-4A67-8E12-1F3FB8CB7A99}">
      <dgm:prSet/>
      <dgm:spPr/>
      <dgm:t>
        <a:bodyPr/>
        <a:lstStyle/>
        <a:p>
          <a:endParaRPr lang="en-US"/>
        </a:p>
      </dgm:t>
    </dgm:pt>
    <dgm:pt modelId="{F37363AB-9014-4662-8707-5AE5DCEF96EE}" type="pres">
      <dgm:prSet presAssocID="{5BECC229-84EC-4366-ABA0-187B0EF8BAE7}" presName="linear" presStyleCnt="0">
        <dgm:presLayoutVars>
          <dgm:animLvl val="lvl"/>
          <dgm:resizeHandles val="exact"/>
        </dgm:presLayoutVars>
      </dgm:prSet>
      <dgm:spPr/>
    </dgm:pt>
    <dgm:pt modelId="{E01394ED-BE72-44B6-83AB-921D7E7215E6}" type="pres">
      <dgm:prSet presAssocID="{E5050022-3828-479F-B9DD-FA5DFE7CFFB3}" presName="parentText" presStyleLbl="node1" presStyleIdx="0" presStyleCnt="2" custScaleY="469951">
        <dgm:presLayoutVars>
          <dgm:chMax val="0"/>
          <dgm:bulletEnabled val="1"/>
        </dgm:presLayoutVars>
      </dgm:prSet>
      <dgm:spPr/>
    </dgm:pt>
    <dgm:pt modelId="{B839B626-C490-4BD4-9826-0E78A554EF56}" type="pres">
      <dgm:prSet presAssocID="{9F138698-2850-4BCE-9F70-FA9AE868F6BF}" presName="spacer" presStyleCnt="0"/>
      <dgm:spPr/>
    </dgm:pt>
    <dgm:pt modelId="{2EFFAA84-CAD9-424A-9740-E000764C66CE}" type="pres">
      <dgm:prSet presAssocID="{5926E1D0-553D-4585-9681-67BE7E80EEE6}" presName="parentText" presStyleLbl="node1" presStyleIdx="1" presStyleCnt="2" custScaleY="450890">
        <dgm:presLayoutVars>
          <dgm:chMax val="0"/>
          <dgm:bulletEnabled val="1"/>
        </dgm:presLayoutVars>
      </dgm:prSet>
      <dgm:spPr/>
    </dgm:pt>
  </dgm:ptLst>
  <dgm:cxnLst>
    <dgm:cxn modelId="{ECE93D81-882E-4E8E-860B-23C01BFDF0C1}" srcId="{5BECC229-84EC-4366-ABA0-187B0EF8BAE7}" destId="{E5050022-3828-479F-B9DD-FA5DFE7CFFB3}" srcOrd="0" destOrd="0" parTransId="{9FB87148-6CA7-481F-8B5B-CADA1A4E34DF}" sibTransId="{9F138698-2850-4BCE-9F70-FA9AE868F6BF}"/>
    <dgm:cxn modelId="{2FA4738D-9637-450F-9C1C-DE3DF373DD26}" type="presOf" srcId="{5926E1D0-553D-4585-9681-67BE7E80EEE6}" destId="{2EFFAA84-CAD9-424A-9740-E000764C66CE}" srcOrd="0" destOrd="0" presId="urn:microsoft.com/office/officeart/2005/8/layout/vList2"/>
    <dgm:cxn modelId="{A88C1890-0595-4246-8C30-2BBFC0043834}" type="presOf" srcId="{5BECC229-84EC-4366-ABA0-187B0EF8BAE7}" destId="{F37363AB-9014-4662-8707-5AE5DCEF96EE}" srcOrd="0" destOrd="0" presId="urn:microsoft.com/office/officeart/2005/8/layout/vList2"/>
    <dgm:cxn modelId="{CEA140D9-C482-4477-83AC-F862DA4B8974}" type="presOf" srcId="{E5050022-3828-479F-B9DD-FA5DFE7CFFB3}" destId="{E01394ED-BE72-44B6-83AB-921D7E7215E6}" srcOrd="0" destOrd="0" presId="urn:microsoft.com/office/officeart/2005/8/layout/vList2"/>
    <dgm:cxn modelId="{155EADDA-66FA-4A67-8E12-1F3FB8CB7A99}" srcId="{5BECC229-84EC-4366-ABA0-187B0EF8BAE7}" destId="{5926E1D0-553D-4585-9681-67BE7E80EEE6}" srcOrd="1" destOrd="0" parTransId="{9A13D357-8AD3-4AA3-B8D7-0C5D1800F5FE}" sibTransId="{9E7AFEF9-181F-40FB-9E67-6D33DBB69E59}"/>
    <dgm:cxn modelId="{518135D4-1FA5-459F-ADAE-94EA71D7243D}" type="presParOf" srcId="{F37363AB-9014-4662-8707-5AE5DCEF96EE}" destId="{E01394ED-BE72-44B6-83AB-921D7E7215E6}" srcOrd="0" destOrd="0" presId="urn:microsoft.com/office/officeart/2005/8/layout/vList2"/>
    <dgm:cxn modelId="{B4C20B18-7B57-4281-A92C-70F26093A3F0}" type="presParOf" srcId="{F37363AB-9014-4662-8707-5AE5DCEF96EE}" destId="{B839B626-C490-4BD4-9826-0E78A554EF56}" srcOrd="1" destOrd="0" presId="urn:microsoft.com/office/officeart/2005/8/layout/vList2"/>
    <dgm:cxn modelId="{7954471A-B8F8-4519-9F0F-F653CBC0D082}" type="presParOf" srcId="{F37363AB-9014-4662-8707-5AE5DCEF96EE}" destId="{2EFFAA84-CAD9-424A-9740-E000764C66C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7F3EB5-99A5-4972-8F66-5152A00EB1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CD02EB-1357-43D6-9587-6FB6E1ED7664}">
      <dgm:prSet custT="1"/>
      <dgm:spPr/>
      <dgm:t>
        <a:bodyPr/>
        <a:lstStyle/>
        <a:p>
          <a:r>
            <a:rPr lang="en-US" sz="3200" b="1" dirty="0"/>
            <a:t>Reservation Month: </a:t>
          </a:r>
          <a:endParaRPr lang="en-US" sz="3200" dirty="0"/>
        </a:p>
      </dgm:t>
    </dgm:pt>
    <dgm:pt modelId="{A905E279-888F-4143-AFFF-B7F2846F07B5}" type="parTrans" cxnId="{FE239D54-5096-4C00-B5AC-82527F8E75BB}">
      <dgm:prSet/>
      <dgm:spPr/>
      <dgm:t>
        <a:bodyPr/>
        <a:lstStyle/>
        <a:p>
          <a:endParaRPr lang="en-US" sz="1400"/>
        </a:p>
      </dgm:t>
    </dgm:pt>
    <dgm:pt modelId="{7313D0E3-2517-400D-92A5-4B3C109994E2}" type="sibTrans" cxnId="{FE239D54-5096-4C00-B5AC-82527F8E75BB}">
      <dgm:prSet/>
      <dgm:spPr/>
      <dgm:t>
        <a:bodyPr/>
        <a:lstStyle/>
        <a:p>
          <a:endParaRPr lang="en-US" sz="1400"/>
        </a:p>
      </dgm:t>
    </dgm:pt>
    <dgm:pt modelId="{8CD3B867-5BA3-4925-A640-B574F937EC39}">
      <dgm:prSet custT="1"/>
      <dgm:spPr/>
      <dgm:t>
        <a:bodyPr/>
        <a:lstStyle/>
        <a:p>
          <a:r>
            <a:rPr lang="en-US" sz="1800" dirty="0"/>
            <a:t>Cancellation rate increases during the first 7 months and then decreases.</a:t>
          </a:r>
        </a:p>
      </dgm:t>
    </dgm:pt>
    <dgm:pt modelId="{06FB543D-DFA7-4A46-B5C3-1BA15E349F2C}" type="parTrans" cxnId="{6E3C9980-83FD-46C3-A09B-31F18377897F}">
      <dgm:prSet/>
      <dgm:spPr/>
      <dgm:t>
        <a:bodyPr/>
        <a:lstStyle/>
        <a:p>
          <a:endParaRPr lang="en-US" sz="1400"/>
        </a:p>
      </dgm:t>
    </dgm:pt>
    <dgm:pt modelId="{D0567493-29A8-4AB8-B4BF-14023F802CB5}" type="sibTrans" cxnId="{6E3C9980-83FD-46C3-A09B-31F18377897F}">
      <dgm:prSet/>
      <dgm:spPr/>
      <dgm:t>
        <a:bodyPr/>
        <a:lstStyle/>
        <a:p>
          <a:endParaRPr lang="en-US" sz="1400"/>
        </a:p>
      </dgm:t>
    </dgm:pt>
    <dgm:pt modelId="{0F75D1B3-A4D8-4E2A-BAB0-1BA70ED03424}" type="pres">
      <dgm:prSet presAssocID="{AF7F3EB5-99A5-4972-8F66-5152A00EB10B}" presName="vert0" presStyleCnt="0">
        <dgm:presLayoutVars>
          <dgm:dir/>
          <dgm:animOne val="branch"/>
          <dgm:animLvl val="lvl"/>
        </dgm:presLayoutVars>
      </dgm:prSet>
      <dgm:spPr/>
    </dgm:pt>
    <dgm:pt modelId="{A7E388AD-D1DC-4C0D-A4B7-29D2101080F4}" type="pres">
      <dgm:prSet presAssocID="{81CD02EB-1357-43D6-9587-6FB6E1ED7664}" presName="thickLine" presStyleLbl="alignNode1" presStyleIdx="0" presStyleCnt="2"/>
      <dgm:spPr/>
    </dgm:pt>
    <dgm:pt modelId="{003AE60F-A5F0-4AA6-B136-1479D51CDC6A}" type="pres">
      <dgm:prSet presAssocID="{81CD02EB-1357-43D6-9587-6FB6E1ED7664}" presName="horz1" presStyleCnt="0"/>
      <dgm:spPr/>
    </dgm:pt>
    <dgm:pt modelId="{3E774C9B-36A2-4394-9B3B-221996F49067}" type="pres">
      <dgm:prSet presAssocID="{81CD02EB-1357-43D6-9587-6FB6E1ED7664}" presName="tx1" presStyleLbl="revTx" presStyleIdx="0" presStyleCnt="2" custScaleY="76881"/>
      <dgm:spPr/>
    </dgm:pt>
    <dgm:pt modelId="{44DFFC89-237F-4888-A1BE-A0F633002851}" type="pres">
      <dgm:prSet presAssocID="{81CD02EB-1357-43D6-9587-6FB6E1ED7664}" presName="vert1" presStyleCnt="0"/>
      <dgm:spPr/>
    </dgm:pt>
    <dgm:pt modelId="{64C4F77E-57C3-4827-AF4E-705A244091BD}" type="pres">
      <dgm:prSet presAssocID="{8CD3B867-5BA3-4925-A640-B574F937EC39}" presName="thickLine" presStyleLbl="alignNode1" presStyleIdx="1" presStyleCnt="2"/>
      <dgm:spPr/>
    </dgm:pt>
    <dgm:pt modelId="{7A60ABAB-EB7E-44FA-97F0-0FCCBF5E8EED}" type="pres">
      <dgm:prSet presAssocID="{8CD3B867-5BA3-4925-A640-B574F937EC39}" presName="horz1" presStyleCnt="0"/>
      <dgm:spPr/>
    </dgm:pt>
    <dgm:pt modelId="{0FFC934A-5276-4964-BE32-E7EB4F5A2EFF}" type="pres">
      <dgm:prSet presAssocID="{8CD3B867-5BA3-4925-A640-B574F937EC39}" presName="tx1" presStyleLbl="revTx" presStyleIdx="1" presStyleCnt="2" custScaleY="187773"/>
      <dgm:spPr/>
    </dgm:pt>
    <dgm:pt modelId="{8F4B1805-34DF-49B9-93BF-506459CE416F}" type="pres">
      <dgm:prSet presAssocID="{8CD3B867-5BA3-4925-A640-B574F937EC39}" presName="vert1" presStyleCnt="0"/>
      <dgm:spPr/>
    </dgm:pt>
  </dgm:ptLst>
  <dgm:cxnLst>
    <dgm:cxn modelId="{FE239D54-5096-4C00-B5AC-82527F8E75BB}" srcId="{AF7F3EB5-99A5-4972-8F66-5152A00EB10B}" destId="{81CD02EB-1357-43D6-9587-6FB6E1ED7664}" srcOrd="0" destOrd="0" parTransId="{A905E279-888F-4143-AFFF-B7F2846F07B5}" sibTransId="{7313D0E3-2517-400D-92A5-4B3C109994E2}"/>
    <dgm:cxn modelId="{6E3C9980-83FD-46C3-A09B-31F18377897F}" srcId="{AF7F3EB5-99A5-4972-8F66-5152A00EB10B}" destId="{8CD3B867-5BA3-4925-A640-B574F937EC39}" srcOrd="1" destOrd="0" parTransId="{06FB543D-DFA7-4A46-B5C3-1BA15E349F2C}" sibTransId="{D0567493-29A8-4AB8-B4BF-14023F802CB5}"/>
    <dgm:cxn modelId="{1F6B4796-25C0-407E-ACE6-82BB487E7C3A}" type="presOf" srcId="{8CD3B867-5BA3-4925-A640-B574F937EC39}" destId="{0FFC934A-5276-4964-BE32-E7EB4F5A2EFF}" srcOrd="0" destOrd="0" presId="urn:microsoft.com/office/officeart/2008/layout/LinedList"/>
    <dgm:cxn modelId="{355366A9-E0A1-4D61-9154-4C30F6AAA3A6}" type="presOf" srcId="{81CD02EB-1357-43D6-9587-6FB6E1ED7664}" destId="{3E774C9B-36A2-4394-9B3B-221996F49067}" srcOrd="0" destOrd="0" presId="urn:microsoft.com/office/officeart/2008/layout/LinedList"/>
    <dgm:cxn modelId="{0E999BD3-65A9-4E07-A826-895EA6A0B7EE}" type="presOf" srcId="{AF7F3EB5-99A5-4972-8F66-5152A00EB10B}" destId="{0F75D1B3-A4D8-4E2A-BAB0-1BA70ED03424}" srcOrd="0" destOrd="0" presId="urn:microsoft.com/office/officeart/2008/layout/LinedList"/>
    <dgm:cxn modelId="{480C21FB-B70E-4495-9000-4A55FB22E1AA}" type="presParOf" srcId="{0F75D1B3-A4D8-4E2A-BAB0-1BA70ED03424}" destId="{A7E388AD-D1DC-4C0D-A4B7-29D2101080F4}" srcOrd="0" destOrd="0" presId="urn:microsoft.com/office/officeart/2008/layout/LinedList"/>
    <dgm:cxn modelId="{6AAFBC93-05CD-49DB-900F-230F7FB4EC6F}" type="presParOf" srcId="{0F75D1B3-A4D8-4E2A-BAB0-1BA70ED03424}" destId="{003AE60F-A5F0-4AA6-B136-1479D51CDC6A}" srcOrd="1" destOrd="0" presId="urn:microsoft.com/office/officeart/2008/layout/LinedList"/>
    <dgm:cxn modelId="{A20A46F2-3913-444F-983F-81ACD4F98E57}" type="presParOf" srcId="{003AE60F-A5F0-4AA6-B136-1479D51CDC6A}" destId="{3E774C9B-36A2-4394-9B3B-221996F49067}" srcOrd="0" destOrd="0" presId="urn:microsoft.com/office/officeart/2008/layout/LinedList"/>
    <dgm:cxn modelId="{92749BF1-0A6E-4634-8371-24B96D41F5A3}" type="presParOf" srcId="{003AE60F-A5F0-4AA6-B136-1479D51CDC6A}" destId="{44DFFC89-237F-4888-A1BE-A0F633002851}" srcOrd="1" destOrd="0" presId="urn:microsoft.com/office/officeart/2008/layout/LinedList"/>
    <dgm:cxn modelId="{F2DA1382-6BD0-43DC-9FE0-73D233B0B964}" type="presParOf" srcId="{0F75D1B3-A4D8-4E2A-BAB0-1BA70ED03424}" destId="{64C4F77E-57C3-4827-AF4E-705A244091BD}" srcOrd="2" destOrd="0" presId="urn:microsoft.com/office/officeart/2008/layout/LinedList"/>
    <dgm:cxn modelId="{5E7D22B3-EB56-4CCD-9C2F-853FF72E11CF}" type="presParOf" srcId="{0F75D1B3-A4D8-4E2A-BAB0-1BA70ED03424}" destId="{7A60ABAB-EB7E-44FA-97F0-0FCCBF5E8EED}" srcOrd="3" destOrd="0" presId="urn:microsoft.com/office/officeart/2008/layout/LinedList"/>
    <dgm:cxn modelId="{799CC9CA-C01E-4342-9EBA-12F3F7C1446E}" type="presParOf" srcId="{7A60ABAB-EB7E-44FA-97F0-0FCCBF5E8EED}" destId="{0FFC934A-5276-4964-BE32-E7EB4F5A2EFF}" srcOrd="0" destOrd="0" presId="urn:microsoft.com/office/officeart/2008/layout/LinedList"/>
    <dgm:cxn modelId="{291CE974-F102-46E8-9D56-ADC06157DE6C}" type="presParOf" srcId="{7A60ABAB-EB7E-44FA-97F0-0FCCBF5E8EED}" destId="{8F4B1805-34DF-49B9-93BF-506459CE416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F049-C543-4782-8F30-688EA28E875A}">
      <dsp:nvSpPr>
        <dsp:cNvPr id="0" name=""/>
        <dsp:cNvSpPr/>
      </dsp:nvSpPr>
      <dsp:spPr>
        <a:xfrm>
          <a:off x="0" y="294894"/>
          <a:ext cx="5146964" cy="1787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Number of Adults: </a:t>
          </a:r>
          <a:r>
            <a:rPr lang="en-US" sz="2400" kern="1200" dirty="0"/>
            <a:t>The most common is 2 adults, followed by 1.</a:t>
          </a:r>
          <a:endParaRPr lang="en-US" sz="2800" kern="1200" dirty="0"/>
        </a:p>
      </dsp:txBody>
      <dsp:txXfrm>
        <a:off x="87243" y="382137"/>
        <a:ext cx="4972478" cy="1612689"/>
      </dsp:txXfrm>
    </dsp:sp>
    <dsp:sp modelId="{E01394ED-BE72-44B6-83AB-921D7E7215E6}">
      <dsp:nvSpPr>
        <dsp:cNvPr id="0" name=""/>
        <dsp:cNvSpPr/>
      </dsp:nvSpPr>
      <dsp:spPr>
        <a:xfrm>
          <a:off x="0" y="2269269"/>
          <a:ext cx="5146964" cy="17871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Number of Children: </a:t>
          </a:r>
          <a:r>
            <a:rPr lang="en-US" sz="2400" kern="1200" dirty="0"/>
            <a:t>The majority have 0 children. Small numbers have 1 or 2 children, with very few having 3 or more.</a:t>
          </a:r>
          <a:endParaRPr lang="en-US" sz="2800" kern="1200" dirty="0"/>
        </a:p>
      </dsp:txBody>
      <dsp:txXfrm>
        <a:off x="87243" y="2356512"/>
        <a:ext cx="4972478" cy="161268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48283-B615-482C-989C-F3A0310E8B7D}">
      <dsp:nvSpPr>
        <dsp:cNvPr id="0" name=""/>
        <dsp:cNvSpPr/>
      </dsp:nvSpPr>
      <dsp:spPr>
        <a:xfrm>
          <a:off x="0" y="1844"/>
          <a:ext cx="4830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43B09-4003-41BE-858D-06C03B5C713D}">
      <dsp:nvSpPr>
        <dsp:cNvPr id="0" name=""/>
        <dsp:cNvSpPr/>
      </dsp:nvSpPr>
      <dsp:spPr>
        <a:xfrm>
          <a:off x="0" y="1844"/>
          <a:ext cx="4830618" cy="86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/>
            <a:t>Reservation Year: </a:t>
          </a:r>
          <a:endParaRPr lang="en-US" sz="3600" kern="1200" dirty="0"/>
        </a:p>
      </dsp:txBody>
      <dsp:txXfrm>
        <a:off x="0" y="1844"/>
        <a:ext cx="4830618" cy="865482"/>
      </dsp:txXfrm>
    </dsp:sp>
    <dsp:sp modelId="{0AD3C9ED-025E-491A-9BFD-2FD1269E9703}">
      <dsp:nvSpPr>
        <dsp:cNvPr id="0" name=""/>
        <dsp:cNvSpPr/>
      </dsp:nvSpPr>
      <dsp:spPr>
        <a:xfrm>
          <a:off x="0" y="867327"/>
          <a:ext cx="4830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94B0E-8943-4D9D-88CF-2685AA8FC0C2}">
      <dsp:nvSpPr>
        <dsp:cNvPr id="0" name=""/>
        <dsp:cNvSpPr/>
      </dsp:nvSpPr>
      <dsp:spPr>
        <a:xfrm>
          <a:off x="0" y="867327"/>
          <a:ext cx="4830618" cy="2427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Increases between 2015-2016, decreases between 2016-2017, and then increases again.</a:t>
          </a:r>
        </a:p>
      </dsp:txBody>
      <dsp:txXfrm>
        <a:off x="0" y="867327"/>
        <a:ext cx="4830618" cy="24272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F049-C543-4782-8F30-688EA28E875A}">
      <dsp:nvSpPr>
        <dsp:cNvPr id="0" name=""/>
        <dsp:cNvSpPr/>
      </dsp:nvSpPr>
      <dsp:spPr>
        <a:xfrm>
          <a:off x="0" y="63189"/>
          <a:ext cx="5146964" cy="2077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Number of Weekend Nights: </a:t>
          </a:r>
          <a:r>
            <a:rPr lang="en-US" sz="2400" kern="1200"/>
            <a:t>Most common entries are 0, 1, or 2 weekend nights. Very few entries have 3 or more.</a:t>
          </a:r>
          <a:endParaRPr lang="en-US" sz="2800" kern="1200" dirty="0"/>
        </a:p>
      </dsp:txBody>
      <dsp:txXfrm>
        <a:off x="101436" y="164625"/>
        <a:ext cx="4944092" cy="1875047"/>
      </dsp:txXfrm>
    </dsp:sp>
    <dsp:sp modelId="{E01394ED-BE72-44B6-83AB-921D7E7215E6}">
      <dsp:nvSpPr>
        <dsp:cNvPr id="0" name=""/>
        <dsp:cNvSpPr/>
      </dsp:nvSpPr>
      <dsp:spPr>
        <a:xfrm>
          <a:off x="0" y="2210229"/>
          <a:ext cx="5146964" cy="20779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- Number of Week Nights: </a:t>
          </a:r>
          <a:r>
            <a:rPr lang="en-US" sz="2400" b="0" kern="1200"/>
            <a:t>The majority of occurrences are around 2.5 weeknights, with fewer entries as the number of weeknights increases.</a:t>
          </a:r>
          <a:endParaRPr lang="en-US" sz="2400" b="0" kern="1200" dirty="0"/>
        </a:p>
      </dsp:txBody>
      <dsp:txXfrm>
        <a:off x="101436" y="2311665"/>
        <a:ext cx="4944092" cy="18750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F049-C543-4782-8F30-688EA28E875A}">
      <dsp:nvSpPr>
        <dsp:cNvPr id="0" name=""/>
        <dsp:cNvSpPr/>
      </dsp:nvSpPr>
      <dsp:spPr>
        <a:xfrm>
          <a:off x="0" y="637119"/>
          <a:ext cx="5146964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Type of Meal: </a:t>
          </a:r>
          <a:r>
            <a:rPr lang="en-US" sz="2400" b="0" kern="1200" dirty="0"/>
            <a:t>"Meal Plan 1" is the most common, followed by "Not Selected”.</a:t>
          </a:r>
          <a:endParaRPr lang="en-US" sz="2800" b="0" kern="1200" dirty="0"/>
        </a:p>
      </dsp:txBody>
      <dsp:txXfrm>
        <a:off x="70537" y="707656"/>
        <a:ext cx="5005890" cy="1303875"/>
      </dsp:txXfrm>
    </dsp:sp>
    <dsp:sp modelId="{E01394ED-BE72-44B6-83AB-921D7E7215E6}">
      <dsp:nvSpPr>
        <dsp:cNvPr id="0" name=""/>
        <dsp:cNvSpPr/>
      </dsp:nvSpPr>
      <dsp:spPr>
        <a:xfrm>
          <a:off x="0" y="2269269"/>
          <a:ext cx="5146964" cy="14449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Room type: </a:t>
          </a:r>
          <a:r>
            <a:rPr lang="en-US" sz="2800" b="0" kern="1200" dirty="0"/>
            <a:t>most common is 1, followed by 4.</a:t>
          </a:r>
        </a:p>
      </dsp:txBody>
      <dsp:txXfrm>
        <a:off x="70537" y="2339806"/>
        <a:ext cx="5005890" cy="1303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F049-C543-4782-8F30-688EA28E875A}">
      <dsp:nvSpPr>
        <dsp:cNvPr id="0" name=""/>
        <dsp:cNvSpPr/>
      </dsp:nvSpPr>
      <dsp:spPr>
        <a:xfrm>
          <a:off x="0" y="652103"/>
          <a:ext cx="5146964" cy="14292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Repeated: </a:t>
          </a:r>
          <a:r>
            <a:rPr lang="en-US" sz="2400" b="0" kern="1200" dirty="0"/>
            <a:t>The vast majority of entries are not repeated.</a:t>
          </a:r>
          <a:endParaRPr lang="en-US" sz="2800" b="0" kern="1200" dirty="0"/>
        </a:p>
      </dsp:txBody>
      <dsp:txXfrm>
        <a:off x="69770" y="721873"/>
        <a:ext cx="5007424" cy="1289713"/>
      </dsp:txXfrm>
    </dsp:sp>
    <dsp:sp modelId="{E01394ED-BE72-44B6-83AB-921D7E7215E6}">
      <dsp:nvSpPr>
        <dsp:cNvPr id="0" name=""/>
        <dsp:cNvSpPr/>
      </dsp:nvSpPr>
      <dsp:spPr>
        <a:xfrm>
          <a:off x="0" y="2268557"/>
          <a:ext cx="5146964" cy="14306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P-C &amp; P-not-C: </a:t>
          </a:r>
          <a:r>
            <a:rPr lang="en-US" sz="2400" b="0" kern="1200" dirty="0"/>
            <a:t>Most data points are concentrated at the value 0.</a:t>
          </a:r>
          <a:endParaRPr lang="en-US" sz="2800" b="0" kern="1200" dirty="0"/>
        </a:p>
      </dsp:txBody>
      <dsp:txXfrm>
        <a:off x="69840" y="2338397"/>
        <a:ext cx="5007284" cy="12909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F049-C543-4782-8F30-688EA28E875A}">
      <dsp:nvSpPr>
        <dsp:cNvPr id="0" name=""/>
        <dsp:cNvSpPr/>
      </dsp:nvSpPr>
      <dsp:spPr>
        <a:xfrm>
          <a:off x="0" y="523043"/>
          <a:ext cx="514696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Lead Time: </a:t>
          </a:r>
          <a:r>
            <a:rPr lang="en-US" sz="2800" b="0" kern="1200" dirty="0"/>
            <a:t>The majority of reservations have shorter lead times.</a:t>
          </a:r>
        </a:p>
      </dsp:txBody>
      <dsp:txXfrm>
        <a:off x="76105" y="599148"/>
        <a:ext cx="4994754" cy="1406815"/>
      </dsp:txXfrm>
    </dsp:sp>
    <dsp:sp modelId="{E01394ED-BE72-44B6-83AB-921D7E7215E6}">
      <dsp:nvSpPr>
        <dsp:cNvPr id="0" name=""/>
        <dsp:cNvSpPr/>
      </dsp:nvSpPr>
      <dsp:spPr>
        <a:xfrm>
          <a:off x="0" y="2269269"/>
          <a:ext cx="5146964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Market Segment Type: </a:t>
          </a:r>
          <a:r>
            <a:rPr lang="en-US" sz="2400" b="1" kern="1200" dirty="0"/>
            <a:t>Online segment is the most common, followed by Offline.</a:t>
          </a:r>
          <a:endParaRPr lang="en-US" sz="2800" b="0" kern="1200" dirty="0"/>
        </a:p>
      </dsp:txBody>
      <dsp:txXfrm>
        <a:off x="76105" y="2345374"/>
        <a:ext cx="4994754" cy="1406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A9AEB-ADDB-42B4-92B2-88F41727FACF}">
      <dsp:nvSpPr>
        <dsp:cNvPr id="0" name=""/>
        <dsp:cNvSpPr/>
      </dsp:nvSpPr>
      <dsp:spPr>
        <a:xfrm>
          <a:off x="0" y="0"/>
          <a:ext cx="3290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7A92074-D896-42A7-8976-8AB1753FA09C}">
      <dsp:nvSpPr>
        <dsp:cNvPr id="0" name=""/>
        <dsp:cNvSpPr/>
      </dsp:nvSpPr>
      <dsp:spPr>
        <a:xfrm>
          <a:off x="0" y="0"/>
          <a:ext cx="3290579" cy="276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Average Price: </a:t>
          </a:r>
          <a:r>
            <a:rPr lang="en-US" sz="3000" b="0" kern="1200"/>
            <a:t>The majority of entries have lower average prices (Mean = 103).</a:t>
          </a:r>
        </a:p>
      </dsp:txBody>
      <dsp:txXfrm>
        <a:off x="0" y="0"/>
        <a:ext cx="3290579" cy="2767105"/>
      </dsp:txXfrm>
    </dsp:sp>
    <dsp:sp modelId="{0D6FB51E-A1F3-41D5-B526-69E0924BFA90}">
      <dsp:nvSpPr>
        <dsp:cNvPr id="0" name=""/>
        <dsp:cNvSpPr/>
      </dsp:nvSpPr>
      <dsp:spPr>
        <a:xfrm>
          <a:off x="0" y="2767105"/>
          <a:ext cx="32905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9F409DB-B8BA-4147-A72B-8CA2147E4DBC}">
      <dsp:nvSpPr>
        <dsp:cNvPr id="0" name=""/>
        <dsp:cNvSpPr/>
      </dsp:nvSpPr>
      <dsp:spPr>
        <a:xfrm>
          <a:off x="0" y="2767105"/>
          <a:ext cx="3290579" cy="27671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Special Requests: </a:t>
          </a:r>
          <a:r>
            <a:rPr lang="en-US" sz="3000" kern="1200"/>
            <a:t>Guests with multiple special requests tend to have lower cancellation rates.</a:t>
          </a:r>
          <a:endParaRPr lang="en-US" sz="3000" b="0" kern="1200"/>
        </a:p>
      </dsp:txBody>
      <dsp:txXfrm>
        <a:off x="0" y="2767105"/>
        <a:ext cx="3290579" cy="27671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5AF049-C543-4782-8F30-688EA28E875A}">
      <dsp:nvSpPr>
        <dsp:cNvPr id="0" name=""/>
        <dsp:cNvSpPr/>
      </dsp:nvSpPr>
      <dsp:spPr>
        <a:xfrm>
          <a:off x="0" y="219509"/>
          <a:ext cx="514696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Booking Status: </a:t>
          </a:r>
          <a:r>
            <a:rPr lang="en-US" sz="2400" b="0" kern="1200" dirty="0"/>
            <a:t>Most bookings are not canceled.</a:t>
          </a:r>
          <a:endParaRPr lang="en-US" sz="2800" b="0" kern="1200" dirty="0"/>
        </a:p>
      </dsp:txBody>
      <dsp:txXfrm>
        <a:off x="59399" y="278908"/>
        <a:ext cx="5028166" cy="1098002"/>
      </dsp:txXfrm>
    </dsp:sp>
    <dsp:sp modelId="{E01394ED-BE72-44B6-83AB-921D7E7215E6}">
      <dsp:nvSpPr>
        <dsp:cNvPr id="0" name=""/>
        <dsp:cNvSpPr/>
      </dsp:nvSpPr>
      <dsp:spPr>
        <a:xfrm>
          <a:off x="0" y="1623509"/>
          <a:ext cx="5146964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Family Size</a:t>
          </a:r>
          <a:r>
            <a:rPr lang="en-US" sz="2800" b="0" kern="1200" dirty="0"/>
            <a:t>: </a:t>
          </a:r>
          <a:r>
            <a:rPr lang="en-US" sz="2400" b="0" kern="1200" dirty="0"/>
            <a:t>Majority is 4 or less.</a:t>
          </a:r>
          <a:endParaRPr lang="en-US" sz="2800" b="0" kern="1200" dirty="0"/>
        </a:p>
      </dsp:txBody>
      <dsp:txXfrm>
        <a:off x="59399" y="1682908"/>
        <a:ext cx="5028166" cy="1098002"/>
      </dsp:txXfrm>
    </dsp:sp>
    <dsp:sp modelId="{8E57676B-F685-4C95-AC95-61317E3F7B97}">
      <dsp:nvSpPr>
        <dsp:cNvPr id="0" name=""/>
        <dsp:cNvSpPr/>
      </dsp:nvSpPr>
      <dsp:spPr>
        <a:xfrm>
          <a:off x="0" y="3027509"/>
          <a:ext cx="5146964" cy="11043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Total nights: </a:t>
          </a:r>
          <a:r>
            <a:rPr lang="en-US" sz="2400" b="0" kern="1200" dirty="0"/>
            <a:t>The majority is 5 or less.</a:t>
          </a:r>
          <a:endParaRPr lang="en-US" sz="3200" b="0" kern="1200" dirty="0"/>
        </a:p>
      </dsp:txBody>
      <dsp:txXfrm>
        <a:off x="53908" y="3081417"/>
        <a:ext cx="5039148" cy="9965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394ED-BE72-44B6-83AB-921D7E7215E6}">
      <dsp:nvSpPr>
        <dsp:cNvPr id="0" name=""/>
        <dsp:cNvSpPr/>
      </dsp:nvSpPr>
      <dsp:spPr>
        <a:xfrm>
          <a:off x="0" y="2172"/>
          <a:ext cx="5146964" cy="19727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Reservation month: </a:t>
          </a:r>
          <a:r>
            <a:rPr lang="en-US" sz="2400" b="0" kern="1200" dirty="0"/>
            <a:t>most entries are reserved in (August, September, October).</a:t>
          </a:r>
        </a:p>
      </dsp:txBody>
      <dsp:txXfrm>
        <a:off x="96303" y="98475"/>
        <a:ext cx="4954358" cy="1780169"/>
      </dsp:txXfrm>
    </dsp:sp>
    <dsp:sp modelId="{2EFFAA84-CAD9-424A-9740-E000764C66CE}">
      <dsp:nvSpPr>
        <dsp:cNvPr id="0" name=""/>
        <dsp:cNvSpPr/>
      </dsp:nvSpPr>
      <dsp:spPr>
        <a:xfrm>
          <a:off x="0" y="1984341"/>
          <a:ext cx="5146964" cy="1892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Reservation year: </a:t>
          </a:r>
          <a:r>
            <a:rPr lang="en-US" sz="2400" b="0" kern="1200" dirty="0"/>
            <a:t>The most common is 2018, followed by 2017.</a:t>
          </a:r>
        </a:p>
      </dsp:txBody>
      <dsp:txXfrm>
        <a:off x="92397" y="2076738"/>
        <a:ext cx="4962170" cy="17079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E388AD-D1DC-4C0D-A4B7-29D2101080F4}">
      <dsp:nvSpPr>
        <dsp:cNvPr id="0" name=""/>
        <dsp:cNvSpPr/>
      </dsp:nvSpPr>
      <dsp:spPr>
        <a:xfrm>
          <a:off x="0" y="1533"/>
          <a:ext cx="4830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774C9B-36A2-4394-9B3B-221996F49067}">
      <dsp:nvSpPr>
        <dsp:cNvPr id="0" name=""/>
        <dsp:cNvSpPr/>
      </dsp:nvSpPr>
      <dsp:spPr>
        <a:xfrm>
          <a:off x="0" y="1533"/>
          <a:ext cx="4830618" cy="819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Reservation Month: </a:t>
          </a:r>
          <a:endParaRPr lang="en-US" sz="3200" kern="1200" dirty="0"/>
        </a:p>
      </dsp:txBody>
      <dsp:txXfrm>
        <a:off x="0" y="1533"/>
        <a:ext cx="4830618" cy="819294"/>
      </dsp:txXfrm>
    </dsp:sp>
    <dsp:sp modelId="{64C4F77E-57C3-4827-AF4E-705A244091BD}">
      <dsp:nvSpPr>
        <dsp:cNvPr id="0" name=""/>
        <dsp:cNvSpPr/>
      </dsp:nvSpPr>
      <dsp:spPr>
        <a:xfrm>
          <a:off x="0" y="820827"/>
          <a:ext cx="48306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FC934A-5276-4964-BE32-E7EB4F5A2EFF}">
      <dsp:nvSpPr>
        <dsp:cNvPr id="0" name=""/>
        <dsp:cNvSpPr/>
      </dsp:nvSpPr>
      <dsp:spPr>
        <a:xfrm>
          <a:off x="0" y="820827"/>
          <a:ext cx="4825901" cy="2001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Cancellation rate increases during the first 7 months and then decreases.</a:t>
          </a:r>
        </a:p>
      </dsp:txBody>
      <dsp:txXfrm>
        <a:off x="0" y="820827"/>
        <a:ext cx="4825901" cy="2001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09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27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1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2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83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8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0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5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5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9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E66A6-825E-4060-8BFE-E2856169594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69041-541B-4C98-8AA0-4522DCE2EC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4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13" Type="http://schemas.microsoft.com/office/2007/relationships/diagramDrawing" Target="../diagrams/drawing10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9.xml"/><Relationship Id="rId12" Type="http://schemas.openxmlformats.org/officeDocument/2006/relationships/diagramColors" Target="../diagrams/colors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11" Type="http://schemas.openxmlformats.org/officeDocument/2006/relationships/diagramQuickStyle" Target="../diagrams/quickStyle10.xml"/><Relationship Id="rId5" Type="http://schemas.openxmlformats.org/officeDocument/2006/relationships/diagramLayout" Target="../diagrams/layout9.xml"/><Relationship Id="rId10" Type="http://schemas.openxmlformats.org/officeDocument/2006/relationships/diagramLayout" Target="../diagrams/layout10.xml"/><Relationship Id="rId4" Type="http://schemas.openxmlformats.org/officeDocument/2006/relationships/diagramData" Target="../diagrams/data9.xml"/><Relationship Id="rId9" Type="http://schemas.openxmlformats.org/officeDocument/2006/relationships/diagramData" Target="../diagrams/data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Graph">
            <a:extLst>
              <a:ext uri="{FF2B5EF4-FFF2-40B4-BE49-F238E27FC236}">
                <a16:creationId xmlns:a16="http://schemas.microsoft.com/office/drawing/2014/main" id="{BB68F4FF-4957-37AA-B15C-3468610F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1" b="6134"/>
          <a:stretch/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20"/>
            <a:ext cx="5566593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863442" y="855815"/>
            <a:ext cx="6887365" cy="5160474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7648"/>
            <a:ext cx="2079513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706777" y="3068761"/>
            <a:ext cx="4504659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774557" y="-6485"/>
            <a:ext cx="342716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64705" y="-1061856"/>
            <a:ext cx="3682024" cy="12211438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-7639"/>
            <a:ext cx="4879823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32A06C-A68B-95A5-8D47-8AB40BE0F6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59028" y="2155188"/>
            <a:ext cx="4160233" cy="283927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Exploratory Data Analysis (EDA) Report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11A24-6A92-587A-B3C7-FEC132E0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7" y="5743562"/>
            <a:ext cx="4160233" cy="59712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Cellula Internship - Week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Presented by: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Inter"/>
              </a:rPr>
              <a:t> Group </a:t>
            </a:r>
            <a:r>
              <a:rPr lang="en-US" altLang="en-US" sz="1400" dirty="0">
                <a:solidFill>
                  <a:srgbClr val="FFFFFF"/>
                </a:solidFill>
                <a:latin typeface="Inter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796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CDB3-138C-4D1D-B2E1-0FADD87F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C582-9D17-DA76-2153-65808E3D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970D478-D241-217A-2F07-A6A94EADB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469419"/>
              </p:ext>
            </p:extLst>
          </p:nvPr>
        </p:nvGraphicFramePr>
        <p:xfrm>
          <a:off x="838200" y="1825625"/>
          <a:ext cx="5146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FA264C7-120C-52D7-2EDC-D7075C2437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2013098"/>
              </p:ext>
            </p:extLst>
          </p:nvPr>
        </p:nvGraphicFramePr>
        <p:xfrm>
          <a:off x="6319982" y="1825625"/>
          <a:ext cx="5146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0161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A3D59-B9EB-206C-5347-98BAC60A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F67AB-4732-2B34-B187-9DCA8285D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673CFCD-1171-943F-B1C5-5AB49586DD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323111"/>
              </p:ext>
            </p:extLst>
          </p:nvPr>
        </p:nvGraphicFramePr>
        <p:xfrm>
          <a:off x="838200" y="1825625"/>
          <a:ext cx="5146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DFD77C4-2CEB-BB73-D6A1-D07D5F9FA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550" y="102733"/>
            <a:ext cx="3843369" cy="31078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E6E68-9042-92B2-0DAA-AD385CD5CF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8549" y="3309483"/>
            <a:ext cx="3843371" cy="345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82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EA2F9E-9188-EE10-3E74-8837B0832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2BA61-C17D-FBF6-2A29-17E8CF89D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5" y="457201"/>
            <a:ext cx="28448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Visualisation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F0F4A6-CF7F-38EB-2710-000C9326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858" y="297800"/>
            <a:ext cx="3632701" cy="2933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6E07FC-20BE-E8D9-5779-FC98AD18F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802" y="3626796"/>
            <a:ext cx="3754757" cy="3041352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D57B5D4-5BC0-A7EC-A51B-8584627A3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840835"/>
              </p:ext>
            </p:extLst>
          </p:nvPr>
        </p:nvGraphicFramePr>
        <p:xfrm>
          <a:off x="4649245" y="669363"/>
          <a:ext cx="3290579" cy="5534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04107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7CD5-A8B3-EF41-6A02-5BBD15DA4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B1623-64F2-360F-B77F-204639AD2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87FF22AA-8DA8-F558-922C-159E17384D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039314"/>
              </p:ext>
            </p:extLst>
          </p:nvPr>
        </p:nvGraphicFramePr>
        <p:xfrm>
          <a:off x="838200" y="1825625"/>
          <a:ext cx="5146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5E3D1B5-675D-F2BB-D507-D71754A4E7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3856954"/>
              </p:ext>
            </p:extLst>
          </p:nvPr>
        </p:nvGraphicFramePr>
        <p:xfrm>
          <a:off x="6319982" y="2013527"/>
          <a:ext cx="5146964" cy="387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4094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9285-431E-9BD7-D5D0-78685401F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relationship summary between features and target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7D7755-4DE0-2291-963C-31622D7AF3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8847" y="3015990"/>
            <a:ext cx="4444953" cy="35669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D15481-D821-D183-237B-5F11DB7D06B5}"/>
              </a:ext>
            </a:extLst>
          </p:cNvPr>
          <p:cNvSpPr txBox="1"/>
          <p:nvPr/>
        </p:nvSpPr>
        <p:spPr>
          <a:xfrm>
            <a:off x="6766562" y="1719524"/>
            <a:ext cx="55510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b="1" dirty="0"/>
              <a:t>Lead Time: </a:t>
            </a:r>
          </a:p>
          <a:p>
            <a:pPr lvl="0"/>
            <a:r>
              <a:rPr lang="en-US" dirty="0"/>
              <a:t>Most cancellations occur for bookings with long lead times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76F9ED-0423-3095-63C4-2FFD54296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27597"/>
            <a:ext cx="4587240" cy="36553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06A874-9A6C-20FF-6C9F-7BBE4791EB59}"/>
              </a:ext>
            </a:extLst>
          </p:cNvPr>
          <p:cNvSpPr txBox="1"/>
          <p:nvPr/>
        </p:nvSpPr>
        <p:spPr>
          <a:xfrm>
            <a:off x="701964" y="1719524"/>
            <a:ext cx="594316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Family Size: </a:t>
            </a:r>
          </a:p>
          <a:p>
            <a:r>
              <a:rPr lang="en-US" dirty="0"/>
              <a:t>  </a:t>
            </a:r>
            <a:r>
              <a:rPr lang="en-US" sz="1600" dirty="0"/>
              <a:t>- Below 4: Higher family size results in a higher cancellation rate.</a:t>
            </a:r>
          </a:p>
          <a:p>
            <a:r>
              <a:rPr lang="en-US" sz="1600" dirty="0"/>
              <a:t>  - Below 10: Higher family size results in a lower cancellation rate.</a:t>
            </a:r>
          </a:p>
          <a:p>
            <a:r>
              <a:rPr lang="en-US" sz="1600" dirty="0"/>
              <a:t>  - Above 10: High cancellation rate.</a:t>
            </a:r>
          </a:p>
        </p:txBody>
      </p:sp>
    </p:spTree>
    <p:extLst>
      <p:ext uri="{BB962C8B-B14F-4D97-AF65-F5344CB8AC3E}">
        <p14:creationId xmlns:p14="http://schemas.microsoft.com/office/powerpoint/2010/main" val="37044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7E8715-3E95-D370-B4AA-0C78E4B7FA35}"/>
              </a:ext>
            </a:extLst>
          </p:cNvPr>
          <p:cNvSpPr txBox="1"/>
          <p:nvPr/>
        </p:nvSpPr>
        <p:spPr>
          <a:xfrm>
            <a:off x="618836" y="517236"/>
            <a:ext cx="483061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Total Nights: </a:t>
            </a:r>
          </a:p>
          <a:p>
            <a:endParaRPr lang="en-US" sz="2000" b="1" dirty="0"/>
          </a:p>
          <a:p>
            <a:r>
              <a:rPr lang="en-US" dirty="0"/>
              <a:t>A higher number of total nights results in a higher cancellation rate.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18F68F-D609-049A-9DE6-7CDC0ACD3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408" y="341745"/>
            <a:ext cx="3906755" cy="30860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9BB495-895F-20C9-AEC4-5602CE74003D}"/>
              </a:ext>
            </a:extLst>
          </p:cNvPr>
          <p:cNvSpPr txBox="1"/>
          <p:nvPr/>
        </p:nvSpPr>
        <p:spPr>
          <a:xfrm>
            <a:off x="618836" y="2303173"/>
            <a:ext cx="476596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New guests and Reservations without parking space </a:t>
            </a:r>
          </a:p>
          <a:p>
            <a:endParaRPr lang="en-US" sz="2000" b="1" dirty="0"/>
          </a:p>
          <a:p>
            <a:r>
              <a:rPr lang="en-US" dirty="0"/>
              <a:t>Have a higher likelihood of cancellation.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8F22A-06BF-E618-33A0-1572489D4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220" y="3492460"/>
            <a:ext cx="3833317" cy="31034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573A5E-CA1B-AB0B-2ACA-77453AB5D675}"/>
              </a:ext>
            </a:extLst>
          </p:cNvPr>
          <p:cNvSpPr txBox="1"/>
          <p:nvPr/>
        </p:nvSpPr>
        <p:spPr>
          <a:xfrm>
            <a:off x="618836" y="4165600"/>
            <a:ext cx="56711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Special Requests: </a:t>
            </a:r>
          </a:p>
          <a:p>
            <a:endParaRPr lang="en-US" b="1" dirty="0"/>
          </a:p>
          <a:p>
            <a:r>
              <a:rPr lang="en-US" dirty="0"/>
              <a:t>More special requests result in a lower cancellation rate.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027476D-778B-6CD6-4562-F3AC62CECE3A}"/>
              </a:ext>
            </a:extLst>
          </p:cNvPr>
          <p:cNvCxnSpPr/>
          <p:nvPr/>
        </p:nvCxnSpPr>
        <p:spPr>
          <a:xfrm>
            <a:off x="618836" y="1985818"/>
            <a:ext cx="523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FD94AD-501A-140C-F278-78E2A0F40B6A}"/>
              </a:ext>
            </a:extLst>
          </p:cNvPr>
          <p:cNvCxnSpPr/>
          <p:nvPr/>
        </p:nvCxnSpPr>
        <p:spPr>
          <a:xfrm>
            <a:off x="725054" y="3902363"/>
            <a:ext cx="523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3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11A65-C39C-1463-FC2D-E964FB85F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B9C5EEAA-44D4-8B55-0C4C-8CFA4F2C1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68" y="3429000"/>
            <a:ext cx="4040025" cy="3208048"/>
          </a:xfrm>
          <a:prstGeom prst="rect">
            <a:avLst/>
          </a:prstGeom>
        </p:spPr>
      </p:pic>
      <p:pic>
        <p:nvPicPr>
          <p:cNvPr id="12" name="Picture 11" descr="A graph of a line&#10;&#10;Description automatically generated">
            <a:extLst>
              <a:ext uri="{FF2B5EF4-FFF2-40B4-BE49-F238E27FC236}">
                <a16:creationId xmlns:a16="http://schemas.microsoft.com/office/drawing/2014/main" id="{E9B80F77-7D8B-D618-D579-6E5EE31DC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68" y="171663"/>
            <a:ext cx="4003081" cy="3240928"/>
          </a:xfrm>
          <a:prstGeom prst="rect">
            <a:avLst/>
          </a:prstGeom>
        </p:spPr>
      </p:pic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45E9D4BC-90C9-95A3-7ED5-CF0EC80D69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7978752"/>
              </p:ext>
            </p:extLst>
          </p:nvPr>
        </p:nvGraphicFramePr>
        <p:xfrm>
          <a:off x="618836" y="517236"/>
          <a:ext cx="4830619" cy="2823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3" name="TextBox 3">
            <a:extLst>
              <a:ext uri="{FF2B5EF4-FFF2-40B4-BE49-F238E27FC236}">
                <a16:creationId xmlns:a16="http://schemas.microsoft.com/office/drawing/2014/main" id="{69C82CF9-26A9-B783-327D-D0D4B65E1E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862185"/>
              </p:ext>
            </p:extLst>
          </p:nvPr>
        </p:nvGraphicFramePr>
        <p:xfrm>
          <a:off x="618835" y="3517371"/>
          <a:ext cx="4830619" cy="3296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415724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2014A6-BA22-E231-4741-3AD7C4C7CF4D}"/>
              </a:ext>
            </a:extLst>
          </p:cNvPr>
          <p:cNvSpPr txBox="1"/>
          <p:nvPr/>
        </p:nvSpPr>
        <p:spPr>
          <a:xfrm>
            <a:off x="645066" y="2031101"/>
            <a:ext cx="4282984" cy="1524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Market Segment Type:</a:t>
            </a:r>
            <a:r>
              <a:rPr lang="en-US" sz="2000" dirty="0"/>
              <a:t>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online segment has the highest cancellation rate, while the complementary segment rarely cancels.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B3FF75-1DA1-2D0E-64D3-16BF94D79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660362"/>
            <a:ext cx="5628018" cy="530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60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 descr="An open door on a blue wall">
            <a:extLst>
              <a:ext uri="{FF2B5EF4-FFF2-40B4-BE49-F238E27FC236}">
                <a16:creationId xmlns:a16="http://schemas.microsoft.com/office/drawing/2014/main" id="{6D57EFB8-EAA8-0DD0-8084-9E6AFB7B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91" b="181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6C0613-E756-C1B9-9ED8-646B54F17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 &amp; Recommendations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358AE037-5470-10D7-4C95-9541D0564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Conclusion:</a:t>
            </a:r>
          </a:p>
          <a:p>
            <a:r>
              <a:rPr lang="en-US" sz="1800" dirty="0"/>
              <a:t>The data reveals key trends that can help improve booking strategies.</a:t>
            </a:r>
          </a:p>
          <a:p>
            <a:r>
              <a:rPr lang="en-US" sz="1800" dirty="0"/>
              <a:t>Cancellation rates are influenced by lead time, price, and customer preferences.</a:t>
            </a:r>
          </a:p>
          <a:p>
            <a:r>
              <a:rPr lang="en-US" sz="1800" dirty="0"/>
              <a:t>Lead time and room type are key factors influencing booking cancellations.</a:t>
            </a:r>
          </a:p>
          <a:p>
            <a:r>
              <a:rPr lang="en-US" sz="1800" dirty="0"/>
              <a:t>Longer lead times and lower-priced rooms are associated with higher cancellation rates.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Recommendations:</a:t>
            </a:r>
          </a:p>
          <a:p>
            <a:r>
              <a:rPr lang="en-US" sz="1800" dirty="0"/>
              <a:t>To reduce cancellations, consider offering discounts for shorter lead times.</a:t>
            </a:r>
          </a:p>
          <a:p>
            <a:r>
              <a:rPr lang="en-US" sz="1800" dirty="0"/>
              <a:t>Adjust pricing strategies based on demand for different room types.</a:t>
            </a:r>
          </a:p>
          <a:p>
            <a:r>
              <a:rPr lang="en-US" sz="1800" dirty="0"/>
              <a:t>Provide personalized incentives for guests with multiple special requests.</a:t>
            </a:r>
          </a:p>
          <a:p>
            <a:r>
              <a:rPr lang="en-US" sz="1800" dirty="0"/>
              <a:t>Offer discounts for shorter lead times.</a:t>
            </a:r>
          </a:p>
          <a:p>
            <a:r>
              <a:rPr lang="en-US" sz="1800" dirty="0"/>
              <a:t>Promote higher-priced rooms to reduce cancellations.</a:t>
            </a:r>
          </a:p>
          <a:p>
            <a:r>
              <a:rPr lang="en-US" sz="1800" dirty="0"/>
              <a:t>Adjust pricing strategies based on room type demand.</a:t>
            </a:r>
          </a:p>
        </p:txBody>
      </p:sp>
    </p:spTree>
    <p:extLst>
      <p:ext uri="{BB962C8B-B14F-4D97-AF65-F5344CB8AC3E}">
        <p14:creationId xmlns:p14="http://schemas.microsoft.com/office/powerpoint/2010/main" val="1179912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B3C88-0A2F-5C82-5873-9BB952CB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Understanding the Dataset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A82E-31D0-18C5-CE09-ADF5840C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900" dirty="0"/>
              <a:t>Number of Rows: 36295</a:t>
            </a:r>
          </a:p>
          <a:p>
            <a:r>
              <a:rPr lang="en-US" sz="1900" dirty="0"/>
              <a:t>Number of Columns: 16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Dataset Description:</a:t>
            </a:r>
          </a:p>
          <a:p>
            <a:r>
              <a:rPr lang="en-US" sz="1900" dirty="0"/>
              <a:t>This dataset contains hotel booking information, including customer preferences, booking details, and cancellations.</a:t>
            </a:r>
          </a:p>
          <a:p>
            <a:r>
              <a:rPr lang="en-US" sz="1900" dirty="0"/>
              <a:t>The goal of this analysis is to identify patterns, trends, and insights that can improve booking management.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AAC7A98-9647-F67E-5A5B-AF261EDFB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577407"/>
            <a:ext cx="5150277" cy="3527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1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7D8E7-BC03-DFC0-82CA-ECD1AA0F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Features Description:-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799CAA6D-65FE-2890-CCB1-706218458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8" y="649480"/>
            <a:ext cx="6915019" cy="554604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1. </a:t>
            </a:r>
            <a:r>
              <a:rPr lang="en-US" sz="1900" b="1" dirty="0"/>
              <a:t>Booking ID: </a:t>
            </a:r>
            <a:r>
              <a:rPr lang="en-US" sz="1900" dirty="0"/>
              <a:t>A unique identifier for each booking. (Costing Feature)</a:t>
            </a:r>
          </a:p>
          <a:p>
            <a:r>
              <a:rPr lang="en-US" sz="1900" dirty="0"/>
              <a:t>2. </a:t>
            </a:r>
            <a:r>
              <a:rPr lang="en-US" sz="1900" b="1" dirty="0"/>
              <a:t>Number of adults: </a:t>
            </a:r>
            <a:r>
              <a:rPr lang="en-US" sz="1900" dirty="0"/>
              <a:t>The number of adults included in the booking.</a:t>
            </a:r>
          </a:p>
          <a:p>
            <a:r>
              <a:rPr lang="en-US" sz="1900" dirty="0"/>
              <a:t>3. </a:t>
            </a:r>
            <a:r>
              <a:rPr lang="en-US" sz="1900" b="1" dirty="0"/>
              <a:t>Number of children: </a:t>
            </a:r>
            <a:r>
              <a:rPr lang="en-US" sz="1900" dirty="0"/>
              <a:t>The number of children included in the booking.</a:t>
            </a:r>
          </a:p>
          <a:p>
            <a:r>
              <a:rPr lang="en-US" sz="1900" dirty="0"/>
              <a:t>4. </a:t>
            </a:r>
            <a:r>
              <a:rPr lang="en-US" sz="1900" b="1" dirty="0"/>
              <a:t>Number of weekend nights: </a:t>
            </a:r>
            <a:r>
              <a:rPr lang="en-US" sz="1900" dirty="0"/>
              <a:t>The number of weekend nights (Friday and Saturday) included in the booking.</a:t>
            </a:r>
          </a:p>
          <a:p>
            <a:r>
              <a:rPr lang="en-US" sz="1900" dirty="0"/>
              <a:t>5. </a:t>
            </a:r>
            <a:r>
              <a:rPr lang="en-US" sz="1900" b="1" dirty="0"/>
              <a:t>Number of week nights: </a:t>
            </a:r>
            <a:r>
              <a:rPr lang="en-US" sz="1900" dirty="0"/>
              <a:t>The number of weeknights (Sunday to Thursday) included in the booking.</a:t>
            </a:r>
          </a:p>
          <a:p>
            <a:r>
              <a:rPr lang="en-US" sz="1900" dirty="0"/>
              <a:t>6. </a:t>
            </a:r>
            <a:r>
              <a:rPr lang="en-US" sz="1900" b="1" dirty="0"/>
              <a:t>Type of meal: </a:t>
            </a:r>
            <a:r>
              <a:rPr lang="en-US" sz="1900" dirty="0"/>
              <a:t>The type of meal plan chosen for the booking. (plan 1/2/3 or not-selected)</a:t>
            </a:r>
          </a:p>
          <a:p>
            <a:r>
              <a:rPr lang="en-US" sz="1900" dirty="0"/>
              <a:t>7. </a:t>
            </a:r>
            <a:r>
              <a:rPr lang="en-US" sz="1900" b="1" dirty="0"/>
              <a:t>Car parking space: </a:t>
            </a:r>
            <a:r>
              <a:rPr lang="en-US" sz="1900" dirty="0"/>
              <a:t>Car parking space requested or not.</a:t>
            </a:r>
          </a:p>
          <a:p>
            <a:r>
              <a:rPr lang="en-US" sz="1900" dirty="0"/>
              <a:t>8. </a:t>
            </a:r>
            <a:r>
              <a:rPr lang="en-US" sz="1900" b="1" dirty="0"/>
              <a:t>Room type: </a:t>
            </a:r>
            <a:r>
              <a:rPr lang="en-US" sz="1900" dirty="0"/>
              <a:t>The type of room booked. (Types [1 - 7])</a:t>
            </a:r>
          </a:p>
          <a:p>
            <a:r>
              <a:rPr lang="en-US" sz="1900" dirty="0"/>
              <a:t>9. </a:t>
            </a:r>
            <a:r>
              <a:rPr lang="en-US" sz="1900" b="1" dirty="0"/>
              <a:t>Lead time: </a:t>
            </a:r>
            <a:r>
              <a:rPr lang="en-US" sz="1900" dirty="0"/>
              <a:t>The number of days between the booking and check-in dates.</a:t>
            </a:r>
          </a:p>
          <a:p>
            <a:endParaRPr lang="en-US" sz="1900" dirty="0"/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62208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5BA62-1445-B669-E5D8-0E06AA58D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2F287-D6A2-CEB8-938E-51B7D29F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Features Description:-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3EB2793D-C216-AAFD-C1D1-B161CD2FA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10. </a:t>
            </a:r>
            <a:r>
              <a:rPr lang="en-US" sz="1900" b="1" dirty="0"/>
              <a:t>Market segment type:</a:t>
            </a:r>
            <a:r>
              <a:rPr lang="en-US" sz="1900" dirty="0"/>
              <a:t> The market segment from which the booking originated, such as ['Offline’, 'Online' 'Corporate’, 'Aviation’, 'Complementary'].</a:t>
            </a:r>
          </a:p>
          <a:p>
            <a:r>
              <a:rPr lang="en-US" sz="1900" dirty="0"/>
              <a:t>11. </a:t>
            </a:r>
            <a:r>
              <a:rPr lang="en-US" sz="1900" b="1" dirty="0"/>
              <a:t>Repeated:</a:t>
            </a:r>
            <a:r>
              <a:rPr lang="en-US" sz="1900" dirty="0"/>
              <a:t> This indicates whether the booking is from a repeat guest.</a:t>
            </a:r>
          </a:p>
          <a:p>
            <a:pPr>
              <a:lnSpc>
                <a:spcPts val="1425"/>
              </a:lnSpc>
            </a:pPr>
            <a:r>
              <a:rPr lang="en-US" sz="1900" dirty="0"/>
              <a:t>12. </a:t>
            </a:r>
            <a:r>
              <a:rPr lang="en-US" sz="1900" b="1" dirty="0"/>
              <a:t>P-C: </a:t>
            </a:r>
            <a:r>
              <a:rPr lang="en-US" sz="1900" dirty="0"/>
              <a:t>The number of previous booking cancellations.</a:t>
            </a:r>
          </a:p>
          <a:p>
            <a:r>
              <a:rPr lang="en-US" sz="1900" dirty="0"/>
              <a:t>13. </a:t>
            </a:r>
            <a:r>
              <a:rPr lang="en-US" sz="1900" b="1" dirty="0"/>
              <a:t>P-not-C: </a:t>
            </a:r>
            <a:r>
              <a:rPr lang="en-US" sz="1900" dirty="0"/>
              <a:t>The number of previous non-cancellations.</a:t>
            </a:r>
          </a:p>
          <a:p>
            <a:r>
              <a:rPr lang="en-US" sz="1900" dirty="0"/>
              <a:t>14. </a:t>
            </a:r>
            <a:r>
              <a:rPr lang="en-US" sz="1900" b="1" dirty="0"/>
              <a:t>Average price: </a:t>
            </a:r>
            <a:r>
              <a:rPr lang="en-US" sz="1900" dirty="0"/>
              <a:t>The average price per night for the booking.</a:t>
            </a:r>
          </a:p>
          <a:p>
            <a:r>
              <a:rPr lang="en-US" sz="1900" dirty="0"/>
              <a:t>15. </a:t>
            </a:r>
            <a:r>
              <a:rPr lang="en-US" sz="1900" b="1" dirty="0"/>
              <a:t>Special requests: </a:t>
            </a:r>
            <a:r>
              <a:rPr lang="en-US" sz="1900" dirty="0"/>
              <a:t>The number of special requests made by the guest.</a:t>
            </a:r>
          </a:p>
          <a:p>
            <a:r>
              <a:rPr lang="en-US" sz="1900" dirty="0"/>
              <a:t>16. </a:t>
            </a:r>
            <a:r>
              <a:rPr lang="en-US" sz="1900" b="1" dirty="0"/>
              <a:t>Date of reservation: </a:t>
            </a:r>
            <a:r>
              <a:rPr lang="en-US" sz="1900" dirty="0"/>
              <a:t>The date of reservation.</a:t>
            </a:r>
          </a:p>
          <a:p>
            <a:r>
              <a:rPr lang="en-US" sz="1900" dirty="0"/>
              <a:t>17. Booking status: The current status of the booking, such as ['Not Canceled' 'Canceled'].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17469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F146-4F85-9A4C-3C50-6C5B5DAFD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dataset has:</a:t>
            </a:r>
          </a:p>
          <a:p>
            <a:r>
              <a:rPr lang="en-US" sz="2000" dirty="0"/>
              <a:t>No Nulls.</a:t>
            </a:r>
          </a:p>
          <a:p>
            <a:r>
              <a:rPr lang="en-US" sz="2000" dirty="0"/>
              <a:t>No Duplicates.</a:t>
            </a:r>
          </a:p>
          <a:p>
            <a:r>
              <a:rPr lang="en-US" sz="2000" dirty="0"/>
              <a:t>Costing features that should be removed: (</a:t>
            </a:r>
            <a:r>
              <a:rPr lang="en-US" sz="2000" dirty="0" err="1"/>
              <a:t>Booking_ID</a:t>
            </a:r>
            <a:r>
              <a:rPr lang="en-US" sz="2000" dirty="0"/>
              <a:t>).</a:t>
            </a:r>
          </a:p>
          <a:p>
            <a:r>
              <a:rPr lang="en-US" sz="2000" dirty="0"/>
              <a:t>Features should be encoded:</a:t>
            </a:r>
          </a:p>
          <a:p>
            <a:pPr lvl="1"/>
            <a:r>
              <a:rPr lang="en-US" sz="2000" dirty="0"/>
              <a:t>(type of meal, room type, market segment type, booking status).</a:t>
            </a:r>
          </a:p>
          <a:p>
            <a:r>
              <a:rPr lang="en-US" sz="2000" dirty="0"/>
              <a:t>New features: </a:t>
            </a:r>
          </a:p>
          <a:p>
            <a:pPr lvl="1"/>
            <a:r>
              <a:rPr lang="en-US" sz="2000" dirty="0"/>
              <a:t>(</a:t>
            </a:r>
            <a:r>
              <a:rPr lang="en-US" sz="2000" dirty="0" err="1"/>
              <a:t>family_size</a:t>
            </a:r>
            <a:r>
              <a:rPr lang="en-US" sz="2000" dirty="0"/>
              <a:t>, </a:t>
            </a:r>
            <a:r>
              <a:rPr lang="en-US" sz="2000" dirty="0" err="1"/>
              <a:t>total_nights</a:t>
            </a:r>
            <a:r>
              <a:rPr lang="en-US" sz="2000" dirty="0"/>
              <a:t>, </a:t>
            </a:r>
            <a:r>
              <a:rPr lang="en-US" sz="2000" dirty="0" err="1"/>
              <a:t>reservation_year</a:t>
            </a:r>
            <a:r>
              <a:rPr lang="en-US" sz="2000" dirty="0"/>
              <a:t>, </a:t>
            </a:r>
            <a:r>
              <a:rPr lang="en-US" sz="2000" dirty="0" err="1"/>
              <a:t>reservation_month</a:t>
            </a:r>
            <a:r>
              <a:rPr lang="en-US" sz="2000" dirty="0"/>
              <a:t>, </a:t>
            </a:r>
            <a:r>
              <a:rPr lang="en-US" sz="2000" dirty="0" err="1"/>
              <a:t>reservation_day</a:t>
            </a:r>
            <a:r>
              <a:rPr lang="en-US" sz="2000" dirty="0"/>
              <a:t>)</a:t>
            </a:r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99646-D2A9-5A65-0163-4211FB2E4613}"/>
              </a:ext>
            </a:extLst>
          </p:cNvPr>
          <p:cNvSpPr txBox="1"/>
          <p:nvPr/>
        </p:nvSpPr>
        <p:spPr>
          <a:xfrm>
            <a:off x="499766" y="340648"/>
            <a:ext cx="7378852" cy="84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Summary:-</a:t>
            </a:r>
          </a:p>
        </p:txBody>
      </p:sp>
    </p:spTree>
    <p:extLst>
      <p:ext uri="{BB962C8B-B14F-4D97-AF65-F5344CB8AC3E}">
        <p14:creationId xmlns:p14="http://schemas.microsoft.com/office/powerpoint/2010/main" val="461905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6506A-619D-19EF-B8EE-120443568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Feature Correlations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D24C-F78E-E60B-0518-521930DCE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1700"/>
              <a:t>A correlation matrix helps identify relationships between numerical variables.</a:t>
            </a:r>
          </a:p>
          <a:p>
            <a:endParaRPr lang="en-US" sz="1700"/>
          </a:p>
          <a:p>
            <a:r>
              <a:rPr lang="en-US" sz="1700"/>
              <a:t>Strong positive or negative correlations indicate dependencies between variables.</a:t>
            </a:r>
          </a:p>
          <a:p>
            <a:pPr marL="0" indent="0">
              <a:buNone/>
            </a:pPr>
            <a:endParaRPr lang="en-US" sz="1700"/>
          </a:p>
          <a:p>
            <a:pPr marL="0" indent="0">
              <a:buNone/>
            </a:pPr>
            <a:r>
              <a:rPr lang="en-US" sz="1700"/>
              <a:t>Key Insights:</a:t>
            </a:r>
          </a:p>
          <a:p>
            <a:r>
              <a:rPr lang="en-US" sz="1700"/>
              <a:t>Lead time may correlate with booking status.</a:t>
            </a:r>
          </a:p>
          <a:p>
            <a:r>
              <a:rPr lang="en-US" sz="1700"/>
              <a:t>Special requests and pricing could be linked.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4EE917-156E-F8D1-C3D0-00AE5982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559" y="2203078"/>
            <a:ext cx="5973361" cy="426799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01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D342-D4BF-E8E2-2ADD-4B987856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/>
              <a:t>Key Relationships in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E467D-77D2-3F10-38D7-69EEA108D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Exploring relationships between variables helps uncover dependencies.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Questions Explored:</a:t>
            </a:r>
          </a:p>
          <a:p>
            <a:r>
              <a:rPr lang="en-US" sz="2000" dirty="0"/>
              <a:t>Does the lead time affect booking status?</a:t>
            </a:r>
          </a:p>
          <a:p>
            <a:r>
              <a:rPr lang="en-US" sz="2000" dirty="0"/>
              <a:t>How does the average price vary by room type?</a:t>
            </a:r>
          </a:p>
        </p:txBody>
      </p:sp>
      <p:pic>
        <p:nvPicPr>
          <p:cNvPr id="7" name="Picture 6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8D184F95-499C-9360-FE4B-CA528FA8A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317" y="517897"/>
            <a:ext cx="3955820" cy="2837561"/>
          </a:xfrm>
          <a:prstGeom prst="rect">
            <a:avLst/>
          </a:prstGeom>
        </p:spPr>
      </p:pic>
      <p:pic>
        <p:nvPicPr>
          <p:cNvPr id="5" name="Picture 4" descr="A graph of a chart&#10;&#10;Description automatically generated with medium confidence">
            <a:extLst>
              <a:ext uri="{FF2B5EF4-FFF2-40B4-BE49-F238E27FC236}">
                <a16:creationId xmlns:a16="http://schemas.microsoft.com/office/drawing/2014/main" id="{5DCF70B7-AA40-C011-0ECA-C6A395C4D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667" y="3625734"/>
            <a:ext cx="4389120" cy="247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0F0A-0FE9-E3BC-B143-C1CF3A60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5F31CA7-0008-C111-9710-1264641A10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0891781"/>
              </p:ext>
            </p:extLst>
          </p:nvPr>
        </p:nvGraphicFramePr>
        <p:xfrm>
          <a:off x="838200" y="1825625"/>
          <a:ext cx="5146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D0100D2-178C-8F72-7C98-723995BFC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9175" y="874142"/>
            <a:ext cx="3952559" cy="312715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5940649-F9CB-8CA8-9725-842834BA0780}"/>
              </a:ext>
            </a:extLst>
          </p:cNvPr>
          <p:cNvGrpSpPr/>
          <p:nvPr/>
        </p:nvGrpSpPr>
        <p:grpSpPr>
          <a:xfrm>
            <a:off x="6431973" y="4061778"/>
            <a:ext cx="5146964" cy="1787175"/>
            <a:chOff x="0" y="2269269"/>
            <a:chExt cx="5146964" cy="178717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8EA90C9-9683-3640-006A-942FA4B73016}"/>
                </a:ext>
              </a:extLst>
            </p:cNvPr>
            <p:cNvSpPr/>
            <p:nvPr/>
          </p:nvSpPr>
          <p:spPr>
            <a:xfrm>
              <a:off x="0" y="2269269"/>
              <a:ext cx="5146964" cy="1787175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F220B36C-14A6-7D4C-DD03-362BECA70D26}"/>
                </a:ext>
              </a:extLst>
            </p:cNvPr>
            <p:cNvSpPr txBox="1"/>
            <p:nvPr/>
          </p:nvSpPr>
          <p:spPr>
            <a:xfrm>
              <a:off x="87243" y="2356512"/>
              <a:ext cx="4972478" cy="161268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 dirty="0"/>
                <a:t>- Car Parking Space: </a:t>
              </a:r>
              <a:r>
                <a:rPr lang="en-US" sz="2400" b="0" kern="1200" dirty="0"/>
                <a:t>Most entries have no car parking space.</a:t>
              </a:r>
              <a:endParaRPr lang="en-US" sz="2800" b="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308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1F66E-0121-1037-F52D-69E52B6C7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A42C-65E1-6A4A-1C5C-EC95B3F4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Visualisation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644B8F2-3E8B-246D-1314-B639046A1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958448"/>
              </p:ext>
            </p:extLst>
          </p:nvPr>
        </p:nvGraphicFramePr>
        <p:xfrm>
          <a:off x="838200" y="1825625"/>
          <a:ext cx="514696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C12EE9F3-4BCD-97CB-E6D6-1D724801FE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5920" y="312234"/>
            <a:ext cx="3901037" cy="3026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BE05D0-DF8E-EDBD-D0F7-5400B94609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6873" y="3391906"/>
            <a:ext cx="4119133" cy="32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4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1053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Inter</vt:lpstr>
      <vt:lpstr>Office Theme</vt:lpstr>
      <vt:lpstr>Exploratory Data Analysis (EDA) Report  </vt:lpstr>
      <vt:lpstr>Understanding the Dataset</vt:lpstr>
      <vt:lpstr>Features Description:-</vt:lpstr>
      <vt:lpstr>Features Description:-</vt:lpstr>
      <vt:lpstr>PowerPoint Presentation</vt:lpstr>
      <vt:lpstr>Feature Correlations</vt:lpstr>
      <vt:lpstr>Key Relationships in the Data</vt:lpstr>
      <vt:lpstr>Visualisation</vt:lpstr>
      <vt:lpstr>Visualisation</vt:lpstr>
      <vt:lpstr>Visualisation</vt:lpstr>
      <vt:lpstr>Visualisation</vt:lpstr>
      <vt:lpstr>Visualisation</vt:lpstr>
      <vt:lpstr>Visualisation</vt:lpstr>
      <vt:lpstr>The relationship summary between features and target</vt:lpstr>
      <vt:lpstr>PowerPoint Presentation</vt:lpstr>
      <vt:lpstr>PowerPoint Presentation</vt:lpstr>
      <vt:lpstr>PowerPoint Presentation</vt:lpstr>
      <vt:lpstr>Conclusion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hossam moamen</dc:creator>
  <cp:lastModifiedBy>محمد حسين رجب فرغلى</cp:lastModifiedBy>
  <cp:revision>25</cp:revision>
  <dcterms:created xsi:type="dcterms:W3CDTF">2025-02-03T17:47:06Z</dcterms:created>
  <dcterms:modified xsi:type="dcterms:W3CDTF">2025-02-05T21:43:30Z</dcterms:modified>
</cp:coreProperties>
</file>