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67" r:id="rId6"/>
    <p:sldId id="259" r:id="rId7"/>
    <p:sldId id="268" r:id="rId8"/>
    <p:sldId id="271" r:id="rId9"/>
    <p:sldId id="260" r:id="rId10"/>
    <p:sldId id="261" r:id="rId11"/>
    <p:sldId id="262" r:id="rId12"/>
    <p:sldId id="263" r:id="rId13"/>
    <p:sldId id="264" r:id="rId14"/>
    <p:sldId id="265" r:id="rId15"/>
    <p:sldId id="266" r:id="rId16"/>
    <p:sldId id="272" r:id="rId17"/>
    <p:sldId id="273"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A76B41-370D-9030-D075-6C633BEF62A1}" v="48" dt="2025-02-06T13:35:03.876"/>
    <p1510:client id="{24879CF6-57E4-CEE4-CA3A-3E65D8BA4F43}" v="523" dt="2025-02-06T10:28:20.290"/>
    <p1510:client id="{6310773D-CB48-CF97-3AF8-21831FB34DC6}" v="172" dt="2025-02-06T16:45:03.400"/>
    <p1510:client id="{6E82760D-096E-0BFF-1DC4-35157572E9CA}" v="180" dt="2025-02-06T14:00:55.248"/>
    <p1510:client id="{98585E5E-73C4-64A9-1AB7-66A65DCFE7E2}" v="5" dt="2025-02-06T14:20:04.266"/>
    <p1510:client id="{DAAD17DC-FA77-9A33-7A9A-C7EEF402456D}" v="61" dt="2025-02-06T14:53:31.563"/>
    <p1510:client id="{E3B8CB71-B664-CF04-2B93-5B1ABE5B7026}" v="45" dt="2025-02-06T14:10:04.640"/>
    <p1510:client id="{F028FE51-BEE5-1EED-9C34-DA29D4284DB1}" v="79" dt="2025-02-06T17:39:06.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hafez" userId="911a5a4777436967" providerId="LiveId" clId="{A844C45A-07FE-4B9D-AAD0-10A89711506A}"/>
    <pc:docChg chg="modSld">
      <pc:chgData name="omar hafez" userId="911a5a4777436967" providerId="LiveId" clId="{A844C45A-07FE-4B9D-AAD0-10A89711506A}" dt="2025-02-06T19:52:32.631" v="2" actId="1076"/>
      <pc:docMkLst>
        <pc:docMk/>
      </pc:docMkLst>
      <pc:sldChg chg="modSp mod">
        <pc:chgData name="omar hafez" userId="911a5a4777436967" providerId="LiveId" clId="{A844C45A-07FE-4B9D-AAD0-10A89711506A}" dt="2025-02-06T19:52:32.631" v="2" actId="1076"/>
        <pc:sldMkLst>
          <pc:docMk/>
          <pc:sldMk cId="1284778165" sldId="260"/>
        </pc:sldMkLst>
        <pc:spChg chg="mod">
          <ac:chgData name="omar hafez" userId="911a5a4777436967" providerId="LiveId" clId="{A844C45A-07FE-4B9D-AAD0-10A89711506A}" dt="2025-02-06T19:52:32.631" v="2" actId="1076"/>
          <ac:spMkLst>
            <pc:docMk/>
            <pc:sldMk cId="1284778165" sldId="260"/>
            <ac:spMk id="3" creationId="{623B42A4-2B13-7A34-4BBA-7AB959B4C80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2/6/2025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6980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2/6/2025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842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2/6/2025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9362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2/6/2025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6685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2/6/2025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8117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2/6/2025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181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2/6/2025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35246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2/6/2025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1039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2/6/2025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2914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2/6/2025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8119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2/6/2025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0972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2/6/2025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356769"/>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6527E9-6F49-8E8B-42F7-F19E8D8192E8}"/>
              </a:ext>
            </a:extLst>
          </p:cNvPr>
          <p:cNvPicPr>
            <a:picLocks noChangeAspect="1"/>
          </p:cNvPicPr>
          <p:nvPr/>
        </p:nvPicPr>
        <p:blipFill>
          <a:blip r:embed="rId2"/>
          <a:srcRect l="6278" r="34978" b="-3"/>
          <a:stretch/>
        </p:blipFill>
        <p:spPr>
          <a:xfrm>
            <a:off x="20" y="10"/>
            <a:ext cx="6044164" cy="6857990"/>
          </a:xfrm>
          <a:prstGeom prst="rect">
            <a:avLst/>
          </a:prstGeom>
        </p:spPr>
      </p:pic>
      <p:sp>
        <p:nvSpPr>
          <p:cNvPr id="2" name="Title 1"/>
          <p:cNvSpPr>
            <a:spLocks noGrp="1"/>
          </p:cNvSpPr>
          <p:nvPr>
            <p:ph type="ctrTitle"/>
          </p:nvPr>
        </p:nvSpPr>
        <p:spPr>
          <a:xfrm>
            <a:off x="6696186" y="909637"/>
            <a:ext cx="4800600" cy="1307592"/>
          </a:xfrm>
        </p:spPr>
        <p:txBody>
          <a:bodyPr vert="horz" lIns="91440" tIns="45720" rIns="91440" bIns="45720" rtlCol="0" anchor="t">
            <a:normAutofit/>
          </a:bodyPr>
          <a:lstStyle/>
          <a:p>
            <a:pPr>
              <a:lnSpc>
                <a:spcPct val="90000"/>
              </a:lnSpc>
            </a:pPr>
            <a:r>
              <a:rPr lang="en-US" sz="4000"/>
              <a:t>Machine Learning Task 1</a:t>
            </a:r>
          </a:p>
        </p:txBody>
      </p:sp>
      <p:sp>
        <p:nvSpPr>
          <p:cNvPr id="3" name="Subtitle 2"/>
          <p:cNvSpPr>
            <a:spLocks noGrp="1"/>
          </p:cNvSpPr>
          <p:nvPr>
            <p:ph type="subTitle" idx="1"/>
          </p:nvPr>
        </p:nvSpPr>
        <p:spPr>
          <a:xfrm>
            <a:off x="6696186" y="2221992"/>
            <a:ext cx="4800600" cy="3739896"/>
          </a:xfrm>
        </p:spPr>
        <p:txBody>
          <a:bodyPr vert="horz" lIns="91440" tIns="45720" rIns="91440" bIns="45720" rtlCol="0" anchor="ctr">
            <a:normAutofit/>
          </a:bodyPr>
          <a:lstStyle/>
          <a:p>
            <a:r>
              <a:rPr lang="en-US"/>
              <a:t>By</a:t>
            </a:r>
          </a:p>
          <a:p>
            <a:pPr lvl="1" indent="-228600" algn="l">
              <a:buFont typeface="Arial" panose="020B0604020202020204" pitchFamily="34" charset="0"/>
              <a:buChar char="•"/>
            </a:pPr>
            <a:r>
              <a:rPr lang="en-US"/>
              <a:t>Amro Gamar</a:t>
            </a:r>
          </a:p>
          <a:p>
            <a:pPr lvl="1" indent="-228600" algn="l">
              <a:buFont typeface="Arial" panose="020B0604020202020204" pitchFamily="34" charset="0"/>
              <a:buChar char="•"/>
            </a:pPr>
            <a:r>
              <a:rPr lang="en-US"/>
              <a:t>Julia Maged</a:t>
            </a:r>
          </a:p>
          <a:p>
            <a:pPr lvl="1" indent="-228600" algn="l">
              <a:buFont typeface="Arial" panose="020B0604020202020204" pitchFamily="34" charset="0"/>
              <a:buChar char="•"/>
            </a:pPr>
            <a:r>
              <a:rPr lang="en-US"/>
              <a:t>Omar Hamdy Ahmed</a:t>
            </a:r>
          </a:p>
          <a:p>
            <a:pPr lvl="1" indent="-228600" algn="l">
              <a:buFont typeface="Arial" panose="020B0604020202020204" pitchFamily="34" charset="0"/>
              <a:buChar char="•"/>
            </a:pPr>
            <a:r>
              <a:rPr lang="en-US"/>
              <a:t>Abdullah Ahmed Sayed</a:t>
            </a:r>
          </a:p>
          <a:p>
            <a:pPr lvl="1" indent="-228600" algn="l">
              <a:buFont typeface="Arial" panose="020B0604020202020204" pitchFamily="34" charset="0"/>
              <a:buChar char="•"/>
            </a:pPr>
            <a:r>
              <a:rPr lang="en-US"/>
              <a:t>Mark Maged Botros</a:t>
            </a:r>
          </a:p>
          <a:p>
            <a:pPr indent="-228600">
              <a:buFont typeface="Arial" panose="020B0604020202020204" pitchFamily="34" charset="0"/>
              <a:buChar char="•"/>
            </a:pPr>
            <a:endParaRPr lang="en-US"/>
          </a:p>
        </p:txBody>
      </p:sp>
      <p:cxnSp>
        <p:nvCxnSpPr>
          <p:cNvPr id="15" name="Straight Connector 14">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FCF86D-0515-3BB9-41F7-F993A26C4251}"/>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45E510C-9CA1-1A8F-FF05-89501AC065EE}"/>
              </a:ext>
            </a:extLst>
          </p:cNvPr>
          <p:cNvSpPr txBox="1"/>
          <p:nvPr/>
        </p:nvSpPr>
        <p:spPr>
          <a:xfrm>
            <a:off x="704088" y="914400"/>
            <a:ext cx="4126334" cy="14732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3300" b="1" cap="all" spc="30">
                <a:latin typeface="+mj-lt"/>
                <a:ea typeface="+mj-ea"/>
                <a:cs typeface="+mj-cs"/>
              </a:rPr>
              <a:t>Canceled bookings ANALYSIs</a:t>
            </a:r>
          </a:p>
        </p:txBody>
      </p:sp>
      <p:sp>
        <p:nvSpPr>
          <p:cNvPr id="6" name="TextBox 5">
            <a:extLst>
              <a:ext uri="{FF2B5EF4-FFF2-40B4-BE49-F238E27FC236}">
                <a16:creationId xmlns:a16="http://schemas.microsoft.com/office/drawing/2014/main" id="{7F97E0D8-06FF-D2B8-9577-4BDCBA9C08C5}"/>
              </a:ext>
            </a:extLst>
          </p:cNvPr>
          <p:cNvSpPr txBox="1"/>
          <p:nvPr/>
        </p:nvSpPr>
        <p:spPr>
          <a:xfrm>
            <a:off x="704088" y="2150762"/>
            <a:ext cx="3799763" cy="376732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pPr>
            <a:r>
              <a:rPr lang="en-US" sz="2000">
                <a:latin typeface="Univers Condensed"/>
              </a:rPr>
              <a:t>Percentage of canceled bookings within each market segment: </a:t>
            </a:r>
          </a:p>
          <a:p>
            <a:pPr>
              <a:lnSpc>
                <a:spcPct val="110000"/>
              </a:lnSpc>
              <a:spcAft>
                <a:spcPts val="600"/>
              </a:spcAft>
            </a:pPr>
            <a:endParaRPr lang="en-US" sz="2000">
              <a:latin typeface="Univers Condensed"/>
            </a:endParaRPr>
          </a:p>
          <a:p>
            <a:pPr indent="-228600">
              <a:lnSpc>
                <a:spcPct val="110000"/>
              </a:lnSpc>
              <a:spcAft>
                <a:spcPts val="600"/>
              </a:spcAft>
              <a:buFont typeface="Arial" panose="020B0604020202020204" pitchFamily="34" charset="0"/>
              <a:buChar char="•"/>
            </a:pPr>
            <a:r>
              <a:rPr lang="en-US" sz="2000">
                <a:latin typeface="Univers Condensed"/>
              </a:rPr>
              <a:t>Aviation: 29.6% </a:t>
            </a:r>
          </a:p>
          <a:p>
            <a:pPr indent="-228600">
              <a:lnSpc>
                <a:spcPct val="110000"/>
              </a:lnSpc>
              <a:spcAft>
                <a:spcPts val="600"/>
              </a:spcAft>
              <a:buFont typeface="Arial" panose="020B0604020202020204" pitchFamily="34" charset="0"/>
              <a:buChar char="•"/>
            </a:pPr>
            <a:r>
              <a:rPr lang="en-US" sz="2000">
                <a:latin typeface="Univers Condensed"/>
              </a:rPr>
              <a:t>Complementary: 0% </a:t>
            </a:r>
          </a:p>
          <a:p>
            <a:pPr indent="-228600">
              <a:lnSpc>
                <a:spcPct val="110000"/>
              </a:lnSpc>
              <a:spcAft>
                <a:spcPts val="600"/>
              </a:spcAft>
              <a:buFont typeface="Arial" panose="020B0604020202020204" pitchFamily="34" charset="0"/>
              <a:buChar char="•"/>
            </a:pPr>
            <a:r>
              <a:rPr lang="en-US" sz="2000">
                <a:latin typeface="Univers Condensed"/>
              </a:rPr>
              <a:t>Corporate: 10.9% </a:t>
            </a:r>
          </a:p>
          <a:p>
            <a:pPr indent="-228600">
              <a:lnSpc>
                <a:spcPct val="110000"/>
              </a:lnSpc>
              <a:spcAft>
                <a:spcPts val="600"/>
              </a:spcAft>
              <a:buFont typeface="Arial" panose="020B0604020202020204" pitchFamily="34" charset="0"/>
              <a:buChar char="•"/>
            </a:pPr>
            <a:r>
              <a:rPr lang="en-US" sz="2000">
                <a:latin typeface="Univers Condensed"/>
              </a:rPr>
              <a:t>Offline: 29.9% </a:t>
            </a:r>
          </a:p>
          <a:p>
            <a:pPr indent="-228600">
              <a:lnSpc>
                <a:spcPct val="110000"/>
              </a:lnSpc>
              <a:spcAft>
                <a:spcPts val="600"/>
              </a:spcAft>
              <a:buFont typeface="Arial" panose="020B0604020202020204" pitchFamily="34" charset="0"/>
              <a:buChar char="•"/>
            </a:pPr>
            <a:r>
              <a:rPr lang="en-US" sz="2000">
                <a:latin typeface="Univers Condensed"/>
              </a:rPr>
              <a:t>Online: 36.5%</a:t>
            </a:r>
          </a:p>
        </p:txBody>
      </p:sp>
      <p:cxnSp>
        <p:nvCxnSpPr>
          <p:cNvPr id="20" name="Straight Connector 1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 bar graph with different colored bars&#10;&#10;AI-generated content may be incorrect.">
            <a:extLst>
              <a:ext uri="{FF2B5EF4-FFF2-40B4-BE49-F238E27FC236}">
                <a16:creationId xmlns:a16="http://schemas.microsoft.com/office/drawing/2014/main" id="{8716C79F-385B-C8A4-EEE8-FB7C4BF488C4}"/>
              </a:ext>
            </a:extLst>
          </p:cNvPr>
          <p:cNvPicPr>
            <a:picLocks noChangeAspect="1"/>
          </p:cNvPicPr>
          <p:nvPr/>
        </p:nvPicPr>
        <p:blipFill>
          <a:blip r:embed="rId2"/>
          <a:stretch>
            <a:fillRect/>
          </a:stretch>
        </p:blipFill>
        <p:spPr>
          <a:xfrm>
            <a:off x="5416231" y="1278556"/>
            <a:ext cx="6313714" cy="4735285"/>
          </a:xfrm>
          <a:prstGeom prst="rect">
            <a:avLst/>
          </a:prstGeom>
        </p:spPr>
      </p:pic>
    </p:spTree>
    <p:extLst>
      <p:ext uri="{BB962C8B-B14F-4D97-AF65-F5344CB8AC3E}">
        <p14:creationId xmlns:p14="http://schemas.microsoft.com/office/powerpoint/2010/main" val="3487819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B5D637-01C4-9B6C-4811-05D21F962D3F}"/>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White percentage symbol on red background">
            <a:extLst>
              <a:ext uri="{FF2B5EF4-FFF2-40B4-BE49-F238E27FC236}">
                <a16:creationId xmlns:a16="http://schemas.microsoft.com/office/drawing/2014/main" id="{B227AD09-0F55-C7A1-7FE3-9CF1B4DC092E}"/>
              </a:ext>
            </a:extLst>
          </p:cNvPr>
          <p:cNvPicPr>
            <a:picLocks noChangeAspect="1"/>
          </p:cNvPicPr>
          <p:nvPr/>
        </p:nvPicPr>
        <p:blipFill>
          <a:blip r:embed="rId2"/>
          <a:srcRect l="44710" r="9966" b="-4"/>
          <a:stretch/>
        </p:blipFill>
        <p:spPr>
          <a:xfrm>
            <a:off x="20" y="-1"/>
            <a:ext cx="4663420" cy="6858001"/>
          </a:xfrm>
          <a:prstGeom prst="rect">
            <a:avLst/>
          </a:prstGeom>
        </p:spPr>
      </p:pic>
      <p:sp>
        <p:nvSpPr>
          <p:cNvPr id="3" name="TextBox 2">
            <a:extLst>
              <a:ext uri="{FF2B5EF4-FFF2-40B4-BE49-F238E27FC236}">
                <a16:creationId xmlns:a16="http://schemas.microsoft.com/office/drawing/2014/main" id="{33701CCE-76F2-EA27-3703-499358CA1875}"/>
              </a:ext>
            </a:extLst>
          </p:cNvPr>
          <p:cNvSpPr txBox="1"/>
          <p:nvPr/>
        </p:nvSpPr>
        <p:spPr>
          <a:xfrm>
            <a:off x="5248656" y="914400"/>
            <a:ext cx="6236208" cy="13075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2800" b="1" cap="all" spc="30">
                <a:latin typeface="+mj-lt"/>
                <a:ea typeface="+mj-ea"/>
                <a:cs typeface="+mj-cs"/>
              </a:rPr>
              <a:t>Percentage of bookings that asked for parking space within each market segment</a:t>
            </a:r>
          </a:p>
        </p:txBody>
      </p:sp>
      <p:sp>
        <p:nvSpPr>
          <p:cNvPr id="6" name="TextBox 5">
            <a:extLst>
              <a:ext uri="{FF2B5EF4-FFF2-40B4-BE49-F238E27FC236}">
                <a16:creationId xmlns:a16="http://schemas.microsoft.com/office/drawing/2014/main" id="{DEDDADC0-97CA-67C9-D489-A046C061F1D2}"/>
              </a:ext>
            </a:extLst>
          </p:cNvPr>
          <p:cNvSpPr txBox="1"/>
          <p:nvPr/>
        </p:nvSpPr>
        <p:spPr>
          <a:xfrm>
            <a:off x="5248656" y="2765689"/>
            <a:ext cx="3808694" cy="202517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a:lnSpc>
                <a:spcPct val="110000"/>
              </a:lnSpc>
              <a:spcAft>
                <a:spcPts val="600"/>
              </a:spcAft>
              <a:buFont typeface="Arial" panose="020B0604020202020204" pitchFamily="34" charset="0"/>
              <a:buChar char="•"/>
            </a:pPr>
            <a:r>
              <a:rPr lang="en-US" sz="2800">
                <a:latin typeface="Univers Condensed"/>
              </a:rPr>
              <a:t>Aviation: 4.8%</a:t>
            </a:r>
          </a:p>
          <a:p>
            <a:pPr indent="-228600">
              <a:lnSpc>
                <a:spcPct val="110000"/>
              </a:lnSpc>
              <a:spcAft>
                <a:spcPts val="600"/>
              </a:spcAft>
              <a:buFont typeface="Arial" panose="020B0604020202020204" pitchFamily="34" charset="0"/>
              <a:buChar char="•"/>
            </a:pPr>
            <a:r>
              <a:rPr lang="en-US" sz="2800">
                <a:latin typeface="Univers Condensed"/>
              </a:rPr>
              <a:t>Corporate: 9.1%</a:t>
            </a:r>
          </a:p>
          <a:p>
            <a:pPr indent="-228600">
              <a:lnSpc>
                <a:spcPct val="110000"/>
              </a:lnSpc>
              <a:spcAft>
                <a:spcPts val="600"/>
              </a:spcAft>
              <a:buFont typeface="Arial" panose="020B0604020202020204" pitchFamily="34" charset="0"/>
              <a:buChar char="•"/>
            </a:pPr>
            <a:r>
              <a:rPr lang="en-US" sz="2800">
                <a:latin typeface="Univers Condensed"/>
              </a:rPr>
              <a:t>Complementary: 7.9%</a:t>
            </a:r>
          </a:p>
          <a:p>
            <a:pPr indent="-228600">
              <a:lnSpc>
                <a:spcPct val="110000"/>
              </a:lnSpc>
              <a:spcAft>
                <a:spcPts val="600"/>
              </a:spcAft>
              <a:buFont typeface="Arial" panose="020B0604020202020204" pitchFamily="34" charset="0"/>
              <a:buChar char="•"/>
            </a:pPr>
            <a:r>
              <a:rPr lang="en-US" sz="2800">
                <a:latin typeface="Univers Condensed"/>
              </a:rPr>
              <a:t>Offline: 3.7%</a:t>
            </a:r>
          </a:p>
          <a:p>
            <a:pPr indent="-228600">
              <a:lnSpc>
                <a:spcPct val="110000"/>
              </a:lnSpc>
              <a:spcAft>
                <a:spcPts val="600"/>
              </a:spcAft>
              <a:buFont typeface="Arial" panose="020B0604020202020204" pitchFamily="34" charset="0"/>
              <a:buChar char="•"/>
            </a:pPr>
            <a:r>
              <a:rPr lang="en-US" sz="2800">
                <a:latin typeface="Univers Condensed"/>
              </a:rPr>
              <a:t>Online: 0.3%</a:t>
            </a:r>
          </a:p>
          <a:p>
            <a:pPr>
              <a:lnSpc>
                <a:spcPct val="110000"/>
              </a:lnSpc>
              <a:spcAft>
                <a:spcPts val="600"/>
              </a:spcAft>
            </a:pPr>
            <a:endParaRPr lang="en-US" sz="2800">
              <a:latin typeface="Univers Condensed"/>
            </a:endParaRPr>
          </a:p>
          <a:p>
            <a:pPr indent="-228600">
              <a:lnSpc>
                <a:spcPct val="110000"/>
              </a:lnSpc>
              <a:spcAft>
                <a:spcPts val="600"/>
              </a:spcAft>
              <a:buFont typeface="Arial" panose="020B0604020202020204" pitchFamily="34" charset="0"/>
              <a:buChar char="•"/>
            </a:pPr>
            <a:endParaRPr lang="en-US" sz="2800">
              <a:latin typeface="Univers Condensed"/>
            </a:endParaRPr>
          </a:p>
        </p:txBody>
      </p:sp>
      <p:cxnSp>
        <p:nvCxnSpPr>
          <p:cNvPr id="25" name="Straight Connector 2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67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892365-0FB2-8B9F-8227-3C25F27B701A}"/>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ie chart with different colored triangles&#10;&#10;AI-generated content may be incorrect.">
            <a:extLst>
              <a:ext uri="{FF2B5EF4-FFF2-40B4-BE49-F238E27FC236}">
                <a16:creationId xmlns:a16="http://schemas.microsoft.com/office/drawing/2014/main" id="{472CBC46-CFA8-3EFB-B422-03555611EE43}"/>
              </a:ext>
            </a:extLst>
          </p:cNvPr>
          <p:cNvPicPr>
            <a:picLocks noChangeAspect="1"/>
          </p:cNvPicPr>
          <p:nvPr/>
        </p:nvPicPr>
        <p:blipFill>
          <a:blip r:embed="rId2"/>
          <a:srcRect r="10116" b="-3"/>
          <a:stretch/>
        </p:blipFill>
        <p:spPr>
          <a:xfrm>
            <a:off x="4981575" y="735286"/>
            <a:ext cx="6495042" cy="5419642"/>
          </a:xfrm>
          <a:prstGeom prst="rect">
            <a:avLst/>
          </a:prstGeom>
        </p:spPr>
      </p:pic>
      <p:sp>
        <p:nvSpPr>
          <p:cNvPr id="3" name="TextBox 2">
            <a:extLst>
              <a:ext uri="{FF2B5EF4-FFF2-40B4-BE49-F238E27FC236}">
                <a16:creationId xmlns:a16="http://schemas.microsoft.com/office/drawing/2014/main" id="{4627513C-E7D8-E854-5811-73848AAA2D40}"/>
              </a:ext>
            </a:extLst>
          </p:cNvPr>
          <p:cNvSpPr txBox="1"/>
          <p:nvPr/>
        </p:nvSpPr>
        <p:spPr>
          <a:xfrm>
            <a:off x="704088" y="914400"/>
            <a:ext cx="3799763" cy="14732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3600" b="1" cap="all" spc="30">
                <a:latin typeface="+mj-lt"/>
                <a:ea typeface="+mj-ea"/>
                <a:cs typeface="+mj-cs"/>
              </a:rPr>
              <a:t>Visit Analysis</a:t>
            </a:r>
          </a:p>
        </p:txBody>
      </p:sp>
      <p:sp>
        <p:nvSpPr>
          <p:cNvPr id="6" name="TextBox 5">
            <a:extLst>
              <a:ext uri="{FF2B5EF4-FFF2-40B4-BE49-F238E27FC236}">
                <a16:creationId xmlns:a16="http://schemas.microsoft.com/office/drawing/2014/main" id="{24BAD25F-C5EF-ED0F-F001-D164CE99B7B4}"/>
              </a:ext>
            </a:extLst>
          </p:cNvPr>
          <p:cNvSpPr txBox="1"/>
          <p:nvPr/>
        </p:nvSpPr>
        <p:spPr>
          <a:xfrm>
            <a:off x="704088" y="2016897"/>
            <a:ext cx="3799763" cy="376732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pPr>
            <a:r>
              <a:rPr lang="en-US" sz="2000">
                <a:latin typeface="Univers Condensed"/>
              </a:rPr>
              <a:t>Average nights stayed per market segment:</a:t>
            </a:r>
          </a:p>
          <a:p>
            <a:pPr indent="-228600">
              <a:lnSpc>
                <a:spcPct val="110000"/>
              </a:lnSpc>
              <a:spcAft>
                <a:spcPts val="600"/>
              </a:spcAft>
              <a:buFont typeface="Arial" panose="020B0604020202020204" pitchFamily="34" charset="0"/>
              <a:buChar char="•"/>
            </a:pPr>
            <a:endParaRPr lang="en-US" sz="2000">
              <a:latin typeface="Univers Condensed"/>
            </a:endParaRPr>
          </a:p>
          <a:p>
            <a:pPr marL="342900" indent="-228600">
              <a:lnSpc>
                <a:spcPct val="110000"/>
              </a:lnSpc>
              <a:spcAft>
                <a:spcPts val="600"/>
              </a:spcAft>
              <a:buFont typeface="Arial" panose="020B0604020202020204" pitchFamily="34" charset="0"/>
              <a:buChar char="•"/>
            </a:pPr>
            <a:r>
              <a:rPr lang="en-US" sz="2000">
                <a:latin typeface="Univers Condensed"/>
              </a:rPr>
              <a:t>Aviation: 4 nights </a:t>
            </a:r>
          </a:p>
          <a:p>
            <a:pPr marL="342900" indent="-228600">
              <a:lnSpc>
                <a:spcPct val="110000"/>
              </a:lnSpc>
              <a:spcAft>
                <a:spcPts val="600"/>
              </a:spcAft>
              <a:buFont typeface="Arial" panose="020B0604020202020204" pitchFamily="34" charset="0"/>
              <a:buChar char="•"/>
            </a:pPr>
            <a:r>
              <a:rPr lang="en-US" sz="2000">
                <a:latin typeface="Univers Condensed"/>
              </a:rPr>
              <a:t>Complementary: 1.5 nights</a:t>
            </a:r>
          </a:p>
          <a:p>
            <a:pPr marL="342900" indent="-228600">
              <a:lnSpc>
                <a:spcPct val="110000"/>
              </a:lnSpc>
              <a:spcAft>
                <a:spcPts val="600"/>
              </a:spcAft>
              <a:buFont typeface="Arial" panose="020B0604020202020204" pitchFamily="34" charset="0"/>
              <a:buChar char="•"/>
            </a:pPr>
            <a:r>
              <a:rPr lang="en-US" sz="2000">
                <a:latin typeface="Univers Condensed"/>
              </a:rPr>
              <a:t>Corporate: 2 nights </a:t>
            </a:r>
          </a:p>
          <a:p>
            <a:pPr marL="342900" indent="-228600">
              <a:lnSpc>
                <a:spcPct val="110000"/>
              </a:lnSpc>
              <a:spcAft>
                <a:spcPts val="600"/>
              </a:spcAft>
              <a:buFont typeface="Arial" panose="020B0604020202020204" pitchFamily="34" charset="0"/>
              <a:buChar char="•"/>
            </a:pPr>
            <a:r>
              <a:rPr lang="en-US" sz="2000">
                <a:latin typeface="Univers Condensed"/>
              </a:rPr>
              <a:t>Offline: 3 nights </a:t>
            </a:r>
          </a:p>
          <a:p>
            <a:pPr marL="342900" indent="-228600">
              <a:lnSpc>
                <a:spcPct val="110000"/>
              </a:lnSpc>
              <a:spcAft>
                <a:spcPts val="600"/>
              </a:spcAft>
              <a:buFont typeface="Arial" panose="020B0604020202020204" pitchFamily="34" charset="0"/>
              <a:buChar char="•"/>
            </a:pPr>
            <a:r>
              <a:rPr lang="en-US" sz="2000">
                <a:latin typeface="Univers Condensed"/>
              </a:rPr>
              <a:t>Online: 3 nights</a:t>
            </a:r>
          </a:p>
        </p:txBody>
      </p:sp>
      <p:cxnSp>
        <p:nvCxnSpPr>
          <p:cNvPr id="24" name="Straight Connector 2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544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04C7C-64AA-C781-4E31-C9182FB8F81F}"/>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A31E86F-0FF5-1D14-0F39-48F1B183E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TextBox 2">
            <a:extLst>
              <a:ext uri="{FF2B5EF4-FFF2-40B4-BE49-F238E27FC236}">
                <a16:creationId xmlns:a16="http://schemas.microsoft.com/office/drawing/2014/main" id="{2E1F8234-E70F-27DF-D5EE-41418919510E}"/>
              </a:ext>
            </a:extLst>
          </p:cNvPr>
          <p:cNvSpPr txBox="1"/>
          <p:nvPr/>
        </p:nvSpPr>
        <p:spPr>
          <a:xfrm>
            <a:off x="4051285" y="401539"/>
            <a:ext cx="40868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cap="all">
                <a:latin typeface="Univers Condensed"/>
              </a:rPr>
              <a:t>Revenue</a:t>
            </a:r>
            <a:r>
              <a:rPr lang="en-US" sz="3600" b="1" cap="all" baseline="0">
                <a:latin typeface="Univers Condensed"/>
              </a:rPr>
              <a:t> </a:t>
            </a:r>
            <a:r>
              <a:rPr lang="en-US" sz="3600" b="1" cap="all">
                <a:latin typeface="Univers Condensed"/>
              </a:rPr>
              <a:t>ANALYSIs</a:t>
            </a:r>
            <a:endParaRPr lang="en-US" b="1">
              <a:latin typeface="Univers Condensed"/>
            </a:endParaRPr>
          </a:p>
        </p:txBody>
      </p:sp>
      <p:sp>
        <p:nvSpPr>
          <p:cNvPr id="6" name="TextBox 5">
            <a:extLst>
              <a:ext uri="{FF2B5EF4-FFF2-40B4-BE49-F238E27FC236}">
                <a16:creationId xmlns:a16="http://schemas.microsoft.com/office/drawing/2014/main" id="{D751AFF0-FA6B-E844-EDF7-23BE1F2F8DFB}"/>
              </a:ext>
            </a:extLst>
          </p:cNvPr>
          <p:cNvSpPr txBox="1"/>
          <p:nvPr/>
        </p:nvSpPr>
        <p:spPr>
          <a:xfrm>
            <a:off x="1192279" y="5810986"/>
            <a:ext cx="981442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latin typeface="Univers Condensed"/>
                <a:ea typeface="+mn-lt"/>
                <a:cs typeface="+mn-lt"/>
              </a:rPr>
              <a:t>The majority of revenue comes from online bookings then offline ones. </a:t>
            </a:r>
            <a:endParaRPr lang="en-US">
              <a:latin typeface="Univers Condensed"/>
              <a:ea typeface="+mn-lt"/>
              <a:cs typeface="+mn-lt"/>
            </a:endParaRPr>
          </a:p>
          <a:p>
            <a:pPr marL="342900" indent="-342900">
              <a:buFont typeface="Arial"/>
              <a:buChar char="•"/>
            </a:pPr>
            <a:r>
              <a:rPr lang="en-US" sz="2400">
                <a:latin typeface="Univers Condensed"/>
                <a:ea typeface="+mn-lt"/>
                <a:cs typeface="+mn-lt"/>
              </a:rPr>
              <a:t>Online bookings generate the most revenue per booking then aviation ones.</a:t>
            </a:r>
            <a:endParaRPr lang="en-US">
              <a:latin typeface="Univers Condensed"/>
            </a:endParaRPr>
          </a:p>
        </p:txBody>
      </p:sp>
      <p:pic>
        <p:nvPicPr>
          <p:cNvPr id="2" name="Picture 1" descr="A pie chart with different colored circles&#10;&#10;AI-generated content may be incorrect.">
            <a:extLst>
              <a:ext uri="{FF2B5EF4-FFF2-40B4-BE49-F238E27FC236}">
                <a16:creationId xmlns:a16="http://schemas.microsoft.com/office/drawing/2014/main" id="{98964AB8-96B3-142B-0749-4E2963EA6C5A}"/>
              </a:ext>
            </a:extLst>
          </p:cNvPr>
          <p:cNvPicPr>
            <a:picLocks noChangeAspect="1"/>
          </p:cNvPicPr>
          <p:nvPr/>
        </p:nvPicPr>
        <p:blipFill>
          <a:blip r:embed="rId2"/>
          <a:stretch>
            <a:fillRect/>
          </a:stretch>
        </p:blipFill>
        <p:spPr>
          <a:xfrm>
            <a:off x="6568941" y="1269510"/>
            <a:ext cx="5617027" cy="4223657"/>
          </a:xfrm>
          <a:prstGeom prst="rect">
            <a:avLst/>
          </a:prstGeom>
        </p:spPr>
      </p:pic>
      <p:pic>
        <p:nvPicPr>
          <p:cNvPr id="7" name="Picture 6">
            <a:extLst>
              <a:ext uri="{FF2B5EF4-FFF2-40B4-BE49-F238E27FC236}">
                <a16:creationId xmlns:a16="http://schemas.microsoft.com/office/drawing/2014/main" id="{C9DAB272-C683-314A-BBBD-482AA2F36C8F}"/>
              </a:ext>
            </a:extLst>
          </p:cNvPr>
          <p:cNvPicPr>
            <a:picLocks noChangeAspect="1"/>
          </p:cNvPicPr>
          <p:nvPr/>
        </p:nvPicPr>
        <p:blipFill>
          <a:blip r:embed="rId3"/>
          <a:stretch>
            <a:fillRect/>
          </a:stretch>
        </p:blipFill>
        <p:spPr>
          <a:xfrm>
            <a:off x="506186" y="1265464"/>
            <a:ext cx="5606142" cy="4223657"/>
          </a:xfrm>
          <a:prstGeom prst="rect">
            <a:avLst/>
          </a:prstGeom>
        </p:spPr>
      </p:pic>
    </p:spTree>
    <p:extLst>
      <p:ext uri="{BB962C8B-B14F-4D97-AF65-F5344CB8AC3E}">
        <p14:creationId xmlns:p14="http://schemas.microsoft.com/office/powerpoint/2010/main" val="3743110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9C33AC-C504-65AB-BA2B-302045C493F5}"/>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1841169-B6C1-D661-929B-E1DFB5071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424957-25ED-31E6-0EA0-CE8CDB4DB12E}"/>
              </a:ext>
            </a:extLst>
          </p:cNvPr>
          <p:cNvSpPr txBox="1"/>
          <p:nvPr/>
        </p:nvSpPr>
        <p:spPr>
          <a:xfrm>
            <a:off x="704088" y="914400"/>
            <a:ext cx="3799763" cy="14732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3600" b="1" cap="all" spc="30">
                <a:latin typeface="Univers Condensed"/>
                <a:ea typeface="+mn-lt"/>
                <a:cs typeface="+mn-lt"/>
              </a:rPr>
              <a:t>Lead Time VS. Cancelations</a:t>
            </a:r>
            <a:endParaRPr lang="en-US" b="1">
              <a:latin typeface="Univers Condensed"/>
              <a:ea typeface="+mj-ea"/>
              <a:cs typeface="+mj-cs"/>
            </a:endParaRPr>
          </a:p>
        </p:txBody>
      </p:sp>
      <p:cxnSp>
        <p:nvCxnSpPr>
          <p:cNvPr id="24" name="Straight Connector 23">
            <a:extLst>
              <a:ext uri="{FF2B5EF4-FFF2-40B4-BE49-F238E27FC236}">
                <a16:creationId xmlns:a16="http://schemas.microsoft.com/office/drawing/2014/main" id="{AEE08507-92BA-0751-F2F5-15D23C9E2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8DDFCA1-9523-ABCA-BAC3-929FE167F73B}"/>
              </a:ext>
            </a:extLst>
          </p:cNvPr>
          <p:cNvSpPr txBox="1"/>
          <p:nvPr/>
        </p:nvSpPr>
        <p:spPr>
          <a:xfrm>
            <a:off x="701883" y="2380790"/>
            <a:ext cx="2818289"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Univers Condensed"/>
                <a:ea typeface="+mn-lt"/>
                <a:cs typeface="+mn-lt"/>
              </a:rPr>
              <a:t>There is moderate negative correlation between lead time and number of canceled bookings. </a:t>
            </a:r>
          </a:p>
          <a:p>
            <a:endParaRPr lang="en-US" sz="2000">
              <a:latin typeface="Univers Condensed"/>
              <a:ea typeface="+mn-lt"/>
              <a:cs typeface="+mn-lt"/>
            </a:endParaRPr>
          </a:p>
          <a:p>
            <a:r>
              <a:rPr lang="en-US" sz="2000">
                <a:latin typeface="Univers Condensed"/>
                <a:ea typeface="+mn-lt"/>
                <a:cs typeface="+mn-lt"/>
              </a:rPr>
              <a:t>Which means when more lead days are given before checking in, less bookings are canceled.</a:t>
            </a:r>
            <a:endParaRPr lang="en-US" sz="2000">
              <a:latin typeface="Univers Condensed"/>
            </a:endParaRPr>
          </a:p>
        </p:txBody>
      </p:sp>
      <p:pic>
        <p:nvPicPr>
          <p:cNvPr id="5" name="Picture 4" descr="A graph with blue dots&#10;&#10;AI-generated content may be incorrect.">
            <a:extLst>
              <a:ext uri="{FF2B5EF4-FFF2-40B4-BE49-F238E27FC236}">
                <a16:creationId xmlns:a16="http://schemas.microsoft.com/office/drawing/2014/main" id="{06B8EFD3-F370-77BB-F8E4-A1211FC50C3B}"/>
              </a:ext>
            </a:extLst>
          </p:cNvPr>
          <p:cNvPicPr>
            <a:picLocks noChangeAspect="1"/>
          </p:cNvPicPr>
          <p:nvPr/>
        </p:nvPicPr>
        <p:blipFill>
          <a:blip r:embed="rId2"/>
          <a:stretch>
            <a:fillRect/>
          </a:stretch>
        </p:blipFill>
        <p:spPr>
          <a:xfrm>
            <a:off x="5206460" y="1067757"/>
            <a:ext cx="6651171" cy="5018314"/>
          </a:xfrm>
          <a:prstGeom prst="rect">
            <a:avLst/>
          </a:prstGeom>
        </p:spPr>
      </p:pic>
    </p:spTree>
    <p:extLst>
      <p:ext uri="{BB962C8B-B14F-4D97-AF65-F5344CB8AC3E}">
        <p14:creationId xmlns:p14="http://schemas.microsoft.com/office/powerpoint/2010/main" val="3440614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799A8EBD-049C-48E6-97ED-C9102D78F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2376"/>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7AB7C5C-C091-4C25-B1BD-93E2F6948C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8546"/>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EE7ECA7-BF44-2B50-E109-6F99798467F8}"/>
              </a:ext>
            </a:extLst>
          </p:cNvPr>
          <p:cNvPicPr>
            <a:picLocks noChangeAspect="1"/>
          </p:cNvPicPr>
          <p:nvPr/>
        </p:nvPicPr>
        <p:blipFill>
          <a:blip r:embed="rId2"/>
          <a:stretch>
            <a:fillRect/>
          </a:stretch>
        </p:blipFill>
        <p:spPr>
          <a:xfrm>
            <a:off x="7080738" y="3798930"/>
            <a:ext cx="4592515" cy="2143380"/>
          </a:xfrm>
          <a:prstGeom prst="rect">
            <a:avLst/>
          </a:prstGeom>
        </p:spPr>
      </p:pic>
      <p:pic>
        <p:nvPicPr>
          <p:cNvPr id="6" name="Content Placeholder 5">
            <a:extLst>
              <a:ext uri="{FF2B5EF4-FFF2-40B4-BE49-F238E27FC236}">
                <a16:creationId xmlns:a16="http://schemas.microsoft.com/office/drawing/2014/main" id="{A47DB88D-BBB7-9ECA-34F9-54E6E46E22A3}"/>
              </a:ext>
            </a:extLst>
          </p:cNvPr>
          <p:cNvPicPr>
            <a:picLocks noChangeAspect="1"/>
          </p:cNvPicPr>
          <p:nvPr/>
        </p:nvPicPr>
        <p:blipFill>
          <a:blip r:embed="rId3"/>
          <a:stretch>
            <a:fillRect/>
          </a:stretch>
        </p:blipFill>
        <p:spPr>
          <a:xfrm>
            <a:off x="7080738" y="1047986"/>
            <a:ext cx="4545623" cy="2138786"/>
          </a:xfrm>
          <a:prstGeom prst="rect">
            <a:avLst/>
          </a:prstGeom>
        </p:spPr>
      </p:pic>
      <p:sp>
        <p:nvSpPr>
          <p:cNvPr id="2" name="Title 1">
            <a:extLst>
              <a:ext uri="{FF2B5EF4-FFF2-40B4-BE49-F238E27FC236}">
                <a16:creationId xmlns:a16="http://schemas.microsoft.com/office/drawing/2014/main" id="{E932F0F7-2720-3BB4-EE06-756AA0C64C3D}"/>
              </a:ext>
            </a:extLst>
          </p:cNvPr>
          <p:cNvSpPr>
            <a:spLocks noGrp="1"/>
          </p:cNvSpPr>
          <p:nvPr>
            <p:ph type="title"/>
          </p:nvPr>
        </p:nvSpPr>
        <p:spPr>
          <a:xfrm>
            <a:off x="700088" y="909637"/>
            <a:ext cx="5958216" cy="1316736"/>
          </a:xfrm>
        </p:spPr>
        <p:txBody>
          <a:bodyPr>
            <a:normAutofit/>
          </a:bodyPr>
          <a:lstStyle/>
          <a:p>
            <a:endParaRPr lang="en-US" b="1" dirty="0"/>
          </a:p>
        </p:txBody>
      </p:sp>
      <p:sp>
        <p:nvSpPr>
          <p:cNvPr id="20" name="Content Placeholder 19">
            <a:extLst>
              <a:ext uri="{FF2B5EF4-FFF2-40B4-BE49-F238E27FC236}">
                <a16:creationId xmlns:a16="http://schemas.microsoft.com/office/drawing/2014/main" id="{B763203A-3A44-B532-146A-544BB6869AA3}"/>
              </a:ext>
            </a:extLst>
          </p:cNvPr>
          <p:cNvSpPr>
            <a:spLocks noGrp="1"/>
          </p:cNvSpPr>
          <p:nvPr>
            <p:ph idx="1"/>
          </p:nvPr>
        </p:nvSpPr>
        <p:spPr>
          <a:xfrm>
            <a:off x="700088" y="2235251"/>
            <a:ext cx="5958216" cy="3713109"/>
          </a:xfrm>
        </p:spPr>
        <p:txBody>
          <a:bodyPr vert="horz" lIns="91440" tIns="45720" rIns="91440" bIns="45720" rtlCol="0" anchor="t">
            <a:normAutofit/>
          </a:bodyPr>
          <a:lstStyle/>
          <a:p>
            <a:r>
              <a:rPr lang="en-US"/>
              <a:t>Meal plan 2 has the highest price on average in comparison with meal plan 1 and 3, while meal plan 1 is slightly higher than meal plan 3.</a:t>
            </a:r>
          </a:p>
          <a:p>
            <a:r>
              <a:rPr lang="en-US"/>
              <a:t>Room type 6 has the highest price on average in comparison with the other rooms, room type 4 comes next, then room 5, then room 7, then room 3 with great variation in its price, then room 1, then room 2 comes last as the lowest average price.</a:t>
            </a:r>
          </a:p>
        </p:txBody>
      </p:sp>
    </p:spTree>
    <p:extLst>
      <p:ext uri="{BB962C8B-B14F-4D97-AF65-F5344CB8AC3E}">
        <p14:creationId xmlns:p14="http://schemas.microsoft.com/office/powerpoint/2010/main" val="3525824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83474-CDB1-E822-3C3E-2F55B4DDFD5F}"/>
              </a:ext>
            </a:extLst>
          </p:cNvPr>
          <p:cNvSpPr>
            <a:spLocks noGrp="1"/>
          </p:cNvSpPr>
          <p:nvPr>
            <p:ph type="title"/>
          </p:nvPr>
        </p:nvSpPr>
        <p:spPr>
          <a:xfrm>
            <a:off x="1969770" y="5852162"/>
            <a:ext cx="5965190" cy="746854"/>
          </a:xfrm>
        </p:spPr>
        <p:txBody>
          <a:bodyPr vert="horz" lIns="91440" tIns="45720" rIns="91440" bIns="45720" rtlCol="0" anchor="t">
            <a:normAutofit/>
          </a:bodyPr>
          <a:lstStyle/>
          <a:p>
            <a:r>
              <a:rPr lang="en-US" b="1"/>
              <a:t>Correlation Graph</a:t>
            </a:r>
          </a:p>
        </p:txBody>
      </p:sp>
      <p:pic>
        <p:nvPicPr>
          <p:cNvPr id="4" name="Content Placeholder 3" descr="A chart with different colored squares&#10;&#10;AI-generated content may be incorrect.">
            <a:extLst>
              <a:ext uri="{FF2B5EF4-FFF2-40B4-BE49-F238E27FC236}">
                <a16:creationId xmlns:a16="http://schemas.microsoft.com/office/drawing/2014/main" id="{4049642C-7226-6890-6C73-BB4778F41DE0}"/>
              </a:ext>
            </a:extLst>
          </p:cNvPr>
          <p:cNvPicPr>
            <a:picLocks noGrp="1" noChangeAspect="1"/>
          </p:cNvPicPr>
          <p:nvPr>
            <p:ph idx="1"/>
          </p:nvPr>
        </p:nvPicPr>
        <p:blipFill>
          <a:blip r:embed="rId2"/>
          <a:srcRect l="164" t="-254" r="173" b="-709"/>
          <a:stretch/>
        </p:blipFill>
        <p:spPr>
          <a:xfrm>
            <a:off x="1979295" y="236982"/>
            <a:ext cx="8224675" cy="5478201"/>
          </a:xfrm>
          <a:prstGeom prst="rect">
            <a:avLst/>
          </a:prstGeom>
        </p:spPr>
      </p:pic>
      <p:cxnSp>
        <p:nvCxnSpPr>
          <p:cNvPr id="28" name="Straight Connector 2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69770" y="5719083"/>
            <a:ext cx="8229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58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ED2B99-B1C8-35E9-2E4A-676965E106F7}"/>
            </a:ext>
          </a:extLst>
        </p:cNvPr>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4B21692-652C-4371-95C5-05248EF342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7890"/>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5AB2635-EBCF-C2A1-22F9-C74A7B8A23ED}"/>
              </a:ext>
            </a:extLst>
          </p:cNvPr>
          <p:cNvPicPr>
            <a:picLocks noChangeAspect="1"/>
          </p:cNvPicPr>
          <p:nvPr/>
        </p:nvPicPr>
        <p:blipFill>
          <a:blip r:embed="rId2"/>
          <a:stretch>
            <a:fillRect/>
          </a:stretch>
        </p:blipFill>
        <p:spPr>
          <a:xfrm>
            <a:off x="6253514" y="2111828"/>
            <a:ext cx="5147734" cy="3874408"/>
          </a:xfrm>
          <a:prstGeom prst="rect">
            <a:avLst/>
          </a:prstGeom>
        </p:spPr>
      </p:pic>
      <p:pic>
        <p:nvPicPr>
          <p:cNvPr id="7" name="Picture 6">
            <a:extLst>
              <a:ext uri="{FF2B5EF4-FFF2-40B4-BE49-F238E27FC236}">
                <a16:creationId xmlns:a16="http://schemas.microsoft.com/office/drawing/2014/main" id="{C513D535-DEB3-FC75-3CB2-B225A8DFF9F5}"/>
              </a:ext>
            </a:extLst>
          </p:cNvPr>
          <p:cNvPicPr>
            <a:picLocks noChangeAspect="1"/>
          </p:cNvPicPr>
          <p:nvPr/>
        </p:nvPicPr>
        <p:blipFill>
          <a:blip r:embed="rId3"/>
          <a:stretch>
            <a:fillRect/>
          </a:stretch>
        </p:blipFill>
        <p:spPr>
          <a:xfrm>
            <a:off x="650478" y="2111829"/>
            <a:ext cx="5234820" cy="3874408"/>
          </a:xfrm>
          <a:prstGeom prst="rect">
            <a:avLst/>
          </a:prstGeom>
        </p:spPr>
      </p:pic>
      <p:sp>
        <p:nvSpPr>
          <p:cNvPr id="3" name="TextBox 2">
            <a:extLst>
              <a:ext uri="{FF2B5EF4-FFF2-40B4-BE49-F238E27FC236}">
                <a16:creationId xmlns:a16="http://schemas.microsoft.com/office/drawing/2014/main" id="{364AF9EB-6AD1-3AE1-EDE7-B75F7C9A73B6}"/>
              </a:ext>
            </a:extLst>
          </p:cNvPr>
          <p:cNvSpPr txBox="1"/>
          <p:nvPr/>
        </p:nvSpPr>
        <p:spPr>
          <a:xfrm>
            <a:off x="647700" y="871759"/>
            <a:ext cx="10925176" cy="112887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5400" b="1" cap="all" spc="30" dirty="0">
                <a:latin typeface="+mj-lt"/>
                <a:ea typeface="+mj-ea"/>
                <a:cs typeface="+mj-cs"/>
              </a:rPr>
              <a:t>outliers Detection</a:t>
            </a:r>
          </a:p>
        </p:txBody>
      </p:sp>
    </p:spTree>
    <p:extLst>
      <p:ext uri="{BB962C8B-B14F-4D97-AF65-F5344CB8AC3E}">
        <p14:creationId xmlns:p14="http://schemas.microsoft.com/office/powerpoint/2010/main" val="64051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world map made of pins and strings">
            <a:extLst>
              <a:ext uri="{FF2B5EF4-FFF2-40B4-BE49-F238E27FC236}">
                <a16:creationId xmlns:a16="http://schemas.microsoft.com/office/drawing/2014/main" id="{E62A49C2-D9A3-809E-247E-DD60B1048E59}"/>
              </a:ext>
            </a:extLst>
          </p:cNvPr>
          <p:cNvPicPr>
            <a:picLocks noChangeAspect="1"/>
          </p:cNvPicPr>
          <p:nvPr/>
        </p:nvPicPr>
        <p:blipFill>
          <a:blip r:embed="rId2"/>
          <a:srcRect l="26922" r="27688" b="-2"/>
          <a:stretch/>
        </p:blipFill>
        <p:spPr>
          <a:xfrm>
            <a:off x="20" y="-1"/>
            <a:ext cx="4663420" cy="6858001"/>
          </a:xfrm>
          <a:prstGeom prst="rect">
            <a:avLst/>
          </a:prstGeom>
        </p:spPr>
      </p:pic>
      <p:sp>
        <p:nvSpPr>
          <p:cNvPr id="2" name="Title 1">
            <a:extLst>
              <a:ext uri="{FF2B5EF4-FFF2-40B4-BE49-F238E27FC236}">
                <a16:creationId xmlns:a16="http://schemas.microsoft.com/office/drawing/2014/main" id="{705FB923-7484-347E-632E-52681044ADF4}"/>
              </a:ext>
            </a:extLst>
          </p:cNvPr>
          <p:cNvSpPr>
            <a:spLocks noGrp="1"/>
          </p:cNvSpPr>
          <p:nvPr>
            <p:ph type="title"/>
          </p:nvPr>
        </p:nvSpPr>
        <p:spPr>
          <a:xfrm>
            <a:off x="5248656" y="914400"/>
            <a:ext cx="6236208" cy="1307592"/>
          </a:xfrm>
        </p:spPr>
        <p:txBody>
          <a:bodyPr>
            <a:normAutofit/>
          </a:bodyPr>
          <a:lstStyle/>
          <a:p>
            <a:r>
              <a:rPr lang="en-US"/>
              <a:t>Overview </a:t>
            </a:r>
          </a:p>
        </p:txBody>
      </p:sp>
      <p:sp>
        <p:nvSpPr>
          <p:cNvPr id="3" name="Content Placeholder 2">
            <a:extLst>
              <a:ext uri="{FF2B5EF4-FFF2-40B4-BE49-F238E27FC236}">
                <a16:creationId xmlns:a16="http://schemas.microsoft.com/office/drawing/2014/main" id="{E5C88998-9E60-51B6-09B8-18027BEEAD31}"/>
              </a:ext>
            </a:extLst>
          </p:cNvPr>
          <p:cNvSpPr>
            <a:spLocks noGrp="1"/>
          </p:cNvSpPr>
          <p:nvPr>
            <p:ph idx="1"/>
          </p:nvPr>
        </p:nvSpPr>
        <p:spPr>
          <a:xfrm>
            <a:off x="5248656" y="2221992"/>
            <a:ext cx="6236208" cy="3941064"/>
          </a:xfrm>
        </p:spPr>
        <p:txBody>
          <a:bodyPr vert="horz" lIns="91440" tIns="45720" rIns="91440" bIns="45720" rtlCol="0" anchor="t">
            <a:normAutofit/>
          </a:bodyPr>
          <a:lstStyle/>
          <a:p>
            <a:r>
              <a:rPr lang="en-US" dirty="0"/>
              <a:t>Seasonal insights</a:t>
            </a:r>
          </a:p>
          <a:p>
            <a:r>
              <a:rPr lang="en-US" dirty="0"/>
              <a:t>Market segmentation analysis</a:t>
            </a:r>
          </a:p>
          <a:p>
            <a:r>
              <a:rPr lang="en-US" dirty="0"/>
              <a:t>Booking insights</a:t>
            </a:r>
          </a:p>
          <a:p>
            <a:r>
              <a:rPr lang="en-US" dirty="0">
                <a:latin typeface="Calisto MT"/>
              </a:rPr>
              <a:t>Effect of meal plan &amp; Room Type on price</a:t>
            </a:r>
          </a:p>
          <a:p>
            <a:r>
              <a:rPr lang="en-US" dirty="0"/>
              <a:t>Features correlation </a:t>
            </a:r>
          </a:p>
          <a:p>
            <a:r>
              <a:rPr lang="en-US" dirty="0"/>
              <a:t> Outlier Detection </a:t>
            </a:r>
          </a:p>
        </p:txBody>
      </p:sp>
      <p:cxnSp>
        <p:nvCxnSpPr>
          <p:cNvPr id="33" name="Straight Connector 3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525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B74789-B06B-B166-B802-5EC9A2CBF3FC}"/>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a:t>SEASONAL insights </a:t>
            </a:r>
          </a:p>
        </p:txBody>
      </p:sp>
      <p:cxnSp>
        <p:nvCxnSpPr>
          <p:cNvPr id="28" name="Straight Connector 2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D4FEABE-FBD1-E453-9A45-3EB61A7EED3F}"/>
              </a:ext>
            </a:extLst>
          </p:cNvPr>
          <p:cNvPicPr>
            <a:picLocks noChangeAspect="1"/>
          </p:cNvPicPr>
          <p:nvPr/>
        </p:nvPicPr>
        <p:blipFill>
          <a:blip r:embed="rId2"/>
          <a:stretch>
            <a:fillRect/>
          </a:stretch>
        </p:blipFill>
        <p:spPr>
          <a:xfrm>
            <a:off x="4405489" y="1111029"/>
            <a:ext cx="7353299" cy="4889944"/>
          </a:xfrm>
          <a:prstGeom prst="rect">
            <a:avLst/>
          </a:prstGeom>
        </p:spPr>
      </p:pic>
      <p:sp>
        <p:nvSpPr>
          <p:cNvPr id="4" name="TextBox 3">
            <a:extLst>
              <a:ext uri="{FF2B5EF4-FFF2-40B4-BE49-F238E27FC236}">
                <a16:creationId xmlns:a16="http://schemas.microsoft.com/office/drawing/2014/main" id="{92654DE8-5920-7C05-F50F-2ADF0FE73113}"/>
              </a:ext>
            </a:extLst>
          </p:cNvPr>
          <p:cNvSpPr txBox="1"/>
          <p:nvPr/>
        </p:nvSpPr>
        <p:spPr>
          <a:xfrm>
            <a:off x="747889" y="2864555"/>
            <a:ext cx="328788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 Illustration of  the frequency of canceled and not canceled reservations across different seasons: Autumn, Winter, Spring, and Summer. It helps us understand booking trends and customer behavior throughout the year.</a:t>
            </a:r>
          </a:p>
        </p:txBody>
      </p:sp>
    </p:spTree>
    <p:extLst>
      <p:ext uri="{BB962C8B-B14F-4D97-AF65-F5344CB8AC3E}">
        <p14:creationId xmlns:p14="http://schemas.microsoft.com/office/powerpoint/2010/main" val="301976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7B76EE-8058-721F-5C7F-E1400EE38E7B}"/>
            </a:ext>
          </a:extLst>
        </p:cNvPr>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1BEB6-8212-19EF-A7CB-2F723A020245}"/>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a:t>SEASONAL insights </a:t>
            </a:r>
          </a:p>
        </p:txBody>
      </p:sp>
      <p:cxnSp>
        <p:nvCxnSpPr>
          <p:cNvPr id="39" name="Straight Connector 3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graph with blue bars&#10;&#10;AI-generated content may be incorrect.">
            <a:extLst>
              <a:ext uri="{FF2B5EF4-FFF2-40B4-BE49-F238E27FC236}">
                <a16:creationId xmlns:a16="http://schemas.microsoft.com/office/drawing/2014/main" id="{8C37F2A8-30BD-C034-78A2-B4067EF00C87}"/>
              </a:ext>
            </a:extLst>
          </p:cNvPr>
          <p:cNvPicPr>
            <a:picLocks noChangeAspect="1"/>
          </p:cNvPicPr>
          <p:nvPr/>
        </p:nvPicPr>
        <p:blipFill>
          <a:blip r:embed="rId2"/>
          <a:stretch>
            <a:fillRect/>
          </a:stretch>
        </p:blipFill>
        <p:spPr>
          <a:xfrm>
            <a:off x="4968955" y="781410"/>
            <a:ext cx="6901569" cy="5410200"/>
          </a:xfrm>
          <a:prstGeom prst="rect">
            <a:avLst/>
          </a:prstGeom>
        </p:spPr>
      </p:pic>
      <p:sp>
        <p:nvSpPr>
          <p:cNvPr id="3" name="TextBox 2">
            <a:extLst>
              <a:ext uri="{FF2B5EF4-FFF2-40B4-BE49-F238E27FC236}">
                <a16:creationId xmlns:a16="http://schemas.microsoft.com/office/drawing/2014/main" id="{70E47814-29ED-EE4F-9C0D-1304B3138096}"/>
              </a:ext>
            </a:extLst>
          </p:cNvPr>
          <p:cNvSpPr txBox="1"/>
          <p:nvPr/>
        </p:nvSpPr>
        <p:spPr>
          <a:xfrm>
            <a:off x="1185333" y="2808111"/>
            <a:ext cx="282222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Shows the average spending in different months within different years </a:t>
            </a:r>
          </a:p>
        </p:txBody>
      </p:sp>
    </p:spTree>
    <p:extLst>
      <p:ext uri="{BB962C8B-B14F-4D97-AF65-F5344CB8AC3E}">
        <p14:creationId xmlns:p14="http://schemas.microsoft.com/office/powerpoint/2010/main" val="400935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9C7D4-1F14-0BE0-EC65-804688B18B78}"/>
              </a:ext>
            </a:extLst>
          </p:cNvPr>
          <p:cNvSpPr>
            <a:spLocks noGrp="1"/>
          </p:cNvSpPr>
          <p:nvPr>
            <p:ph type="title"/>
          </p:nvPr>
        </p:nvSpPr>
        <p:spPr>
          <a:xfrm>
            <a:off x="8170992" y="719453"/>
            <a:ext cx="3676397" cy="3070737"/>
          </a:xfrm>
        </p:spPr>
        <p:txBody>
          <a:bodyPr vert="horz" lIns="91440" tIns="45720" rIns="91440" bIns="45720" rtlCol="0" anchor="b">
            <a:normAutofit/>
          </a:bodyPr>
          <a:lstStyle/>
          <a:p>
            <a:r>
              <a:rPr lang="en-US" sz="4100"/>
              <a:t>Monthly reservations</a:t>
            </a:r>
          </a:p>
        </p:txBody>
      </p:sp>
      <p:sp>
        <p:nvSpPr>
          <p:cNvPr id="8" name="Content Placeholder 7">
            <a:extLst>
              <a:ext uri="{FF2B5EF4-FFF2-40B4-BE49-F238E27FC236}">
                <a16:creationId xmlns:a16="http://schemas.microsoft.com/office/drawing/2014/main" id="{821D51F9-0E85-E11C-7E23-466DAE50F4D0}"/>
              </a:ext>
            </a:extLst>
          </p:cNvPr>
          <p:cNvSpPr>
            <a:spLocks noGrp="1"/>
          </p:cNvSpPr>
          <p:nvPr>
            <p:ph idx="1"/>
          </p:nvPr>
        </p:nvSpPr>
        <p:spPr>
          <a:xfrm>
            <a:off x="8170994" y="4514097"/>
            <a:ext cx="3076126" cy="1619999"/>
          </a:xfrm>
        </p:spPr>
        <p:txBody>
          <a:bodyPr vert="horz" lIns="91440" tIns="45720" rIns="91440" bIns="45720" rtlCol="0" anchor="t">
            <a:normAutofit/>
          </a:bodyPr>
          <a:lstStyle/>
          <a:p>
            <a:pPr marL="0" indent="0">
              <a:buNone/>
            </a:pPr>
            <a:r>
              <a:rPr lang="en-US" sz="1800"/>
              <a:t>What is the peak month for hotel bookings based on occupancy data?</a:t>
            </a:r>
          </a:p>
        </p:txBody>
      </p:sp>
      <p:pic>
        <p:nvPicPr>
          <p:cNvPr id="5" name="Picture 4" descr="A graph of blue bars&#10;&#10;AI-generated content may be incorrect.">
            <a:extLst>
              <a:ext uri="{FF2B5EF4-FFF2-40B4-BE49-F238E27FC236}">
                <a16:creationId xmlns:a16="http://schemas.microsoft.com/office/drawing/2014/main" id="{E2F0CD14-FB28-8CBB-616A-F00A785BE0DD}"/>
              </a:ext>
            </a:extLst>
          </p:cNvPr>
          <p:cNvPicPr>
            <a:picLocks noChangeAspect="1"/>
          </p:cNvPicPr>
          <p:nvPr/>
        </p:nvPicPr>
        <p:blipFill>
          <a:blip r:embed="rId2"/>
          <a:stretch>
            <a:fillRect/>
          </a:stretch>
        </p:blipFill>
        <p:spPr>
          <a:xfrm>
            <a:off x="497350" y="719453"/>
            <a:ext cx="7346659" cy="5528361"/>
          </a:xfrm>
          <a:prstGeom prst="rect">
            <a:avLst/>
          </a:prstGeom>
        </p:spPr>
      </p:pic>
      <p:cxnSp>
        <p:nvCxnSpPr>
          <p:cNvPr id="19" name="Straight Connector 1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5769" y="4053540"/>
            <a:ext cx="9144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03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A62F0A-0A67-CB26-B623-09EE2680D486}"/>
            </a:ext>
          </a:extLst>
        </p:cNvPr>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D2B1B-07E1-08ED-669E-D382DA4DA281}"/>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a:t>MARKET SEGMENT ANALYSIS</a:t>
            </a:r>
          </a:p>
        </p:txBody>
      </p:sp>
      <p:cxnSp>
        <p:nvCxnSpPr>
          <p:cNvPr id="39" name="Straight Connector 3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graph of different colored bars&#10;&#10;AI-generated content may be incorrect.">
            <a:extLst>
              <a:ext uri="{FF2B5EF4-FFF2-40B4-BE49-F238E27FC236}">
                <a16:creationId xmlns:a16="http://schemas.microsoft.com/office/drawing/2014/main" id="{3BA39A48-224F-7BB4-6054-3E5194E602FD}"/>
              </a:ext>
            </a:extLst>
          </p:cNvPr>
          <p:cNvPicPr>
            <a:picLocks noChangeAspect="1"/>
          </p:cNvPicPr>
          <p:nvPr/>
        </p:nvPicPr>
        <p:blipFill>
          <a:blip r:embed="rId2"/>
          <a:stretch>
            <a:fillRect/>
          </a:stretch>
        </p:blipFill>
        <p:spPr>
          <a:xfrm>
            <a:off x="3758508" y="788804"/>
            <a:ext cx="8000280" cy="5104670"/>
          </a:xfrm>
          <a:prstGeom prst="rect">
            <a:avLst/>
          </a:prstGeom>
        </p:spPr>
      </p:pic>
      <p:sp>
        <p:nvSpPr>
          <p:cNvPr id="4" name="TextBox 3">
            <a:extLst>
              <a:ext uri="{FF2B5EF4-FFF2-40B4-BE49-F238E27FC236}">
                <a16:creationId xmlns:a16="http://schemas.microsoft.com/office/drawing/2014/main" id="{266CFC88-A2F2-6B0C-F065-7EF8C1C74AB3}"/>
              </a:ext>
            </a:extLst>
          </p:cNvPr>
          <p:cNvSpPr txBox="1"/>
          <p:nvPr/>
        </p:nvSpPr>
        <p:spPr>
          <a:xfrm>
            <a:off x="564444" y="3118555"/>
            <a:ext cx="294922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ea typeface="+mn-lt"/>
                <a:cs typeface="+mn-lt"/>
              </a:rPr>
              <a:t>The data shows that the Online market segment has the highest number of both canceled and not canceled reservations. This could be due to the convenience and accessibility of online booking platforms.</a:t>
            </a:r>
            <a:endParaRPr lang="en-US" dirty="0"/>
          </a:p>
        </p:txBody>
      </p:sp>
    </p:spTree>
    <p:extLst>
      <p:ext uri="{BB962C8B-B14F-4D97-AF65-F5344CB8AC3E}">
        <p14:creationId xmlns:p14="http://schemas.microsoft.com/office/powerpoint/2010/main" val="373531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blue bars&#10;&#10;AI-generated content may be incorrect.">
            <a:extLst>
              <a:ext uri="{FF2B5EF4-FFF2-40B4-BE49-F238E27FC236}">
                <a16:creationId xmlns:a16="http://schemas.microsoft.com/office/drawing/2014/main" id="{A1F1B68F-2993-0584-BBBE-69622EDBF1F8}"/>
              </a:ext>
            </a:extLst>
          </p:cNvPr>
          <p:cNvPicPr>
            <a:picLocks noChangeAspect="1"/>
          </p:cNvPicPr>
          <p:nvPr/>
        </p:nvPicPr>
        <p:blipFill>
          <a:blip r:embed="rId2"/>
          <a:srcRect l="20810" r="1" b="1"/>
          <a:stretch/>
        </p:blipFill>
        <p:spPr>
          <a:xfrm>
            <a:off x="589492" y="10"/>
            <a:ext cx="5686740" cy="6857990"/>
          </a:xfrm>
          <a:prstGeom prst="rect">
            <a:avLst/>
          </a:prstGeom>
        </p:spPr>
      </p:pic>
      <p:sp>
        <p:nvSpPr>
          <p:cNvPr id="2" name="Title 1">
            <a:extLst>
              <a:ext uri="{FF2B5EF4-FFF2-40B4-BE49-F238E27FC236}">
                <a16:creationId xmlns:a16="http://schemas.microsoft.com/office/drawing/2014/main" id="{09E7E0A2-FC36-6256-0ED8-091A7CA75751}"/>
              </a:ext>
            </a:extLst>
          </p:cNvPr>
          <p:cNvSpPr>
            <a:spLocks noGrp="1"/>
          </p:cNvSpPr>
          <p:nvPr>
            <p:ph type="title"/>
          </p:nvPr>
        </p:nvSpPr>
        <p:spPr>
          <a:xfrm>
            <a:off x="6284749" y="909638"/>
            <a:ext cx="5201121" cy="1318062"/>
          </a:xfrm>
        </p:spPr>
        <p:txBody>
          <a:bodyPr>
            <a:normAutofit/>
          </a:bodyPr>
          <a:lstStyle/>
          <a:p>
            <a:r>
              <a:rPr lang="en-US"/>
              <a:t>MARKET SEGMENT ANALYSIS</a:t>
            </a:r>
          </a:p>
          <a:p>
            <a:endParaRPr lang="en-US"/>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2739" y="722376"/>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188B60A-5A82-B30B-6E14-B5F5BE82656E}"/>
              </a:ext>
            </a:extLst>
          </p:cNvPr>
          <p:cNvSpPr txBox="1"/>
          <p:nvPr/>
        </p:nvSpPr>
        <p:spPr>
          <a:xfrm>
            <a:off x="6350000" y="2652889"/>
            <a:ext cx="52634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ea typeface="+mn-lt"/>
                <a:cs typeface="+mn-lt"/>
              </a:rPr>
              <a:t>compare the total spending across different market segments at a glance. helps in </a:t>
            </a:r>
            <a:r>
              <a:rPr lang="en-US" dirty="0">
                <a:solidFill>
                  <a:srgbClr val="000000"/>
                </a:solidFill>
                <a:latin typeface="Calisto MT"/>
                <a:ea typeface="Roboto"/>
                <a:cs typeface="Roboto"/>
              </a:rPr>
              <a:t>identification </a:t>
            </a:r>
            <a:r>
              <a:rPr lang="en-US" dirty="0">
                <a:solidFill>
                  <a:srgbClr val="000000"/>
                </a:solidFill>
                <a:ea typeface="+mn-lt"/>
                <a:cs typeface="+mn-lt"/>
              </a:rPr>
              <a:t>of which market segment contributes the most to the revenue</a:t>
            </a:r>
            <a:endParaRPr lang="en-US" dirty="0">
              <a:solidFill>
                <a:srgbClr val="000000"/>
              </a:solidFill>
            </a:endParaRPr>
          </a:p>
        </p:txBody>
      </p:sp>
    </p:spTree>
    <p:extLst>
      <p:ext uri="{BB962C8B-B14F-4D97-AF65-F5344CB8AC3E}">
        <p14:creationId xmlns:p14="http://schemas.microsoft.com/office/powerpoint/2010/main" val="480797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18D1B-9CE2-20C5-C8BF-B6FB9D189CA5}"/>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a:t>MARKET SEGMENT ANALYSIS</a:t>
            </a:r>
          </a:p>
          <a:p>
            <a:endParaRPr lang="en-US"/>
          </a:p>
        </p:txBody>
      </p:sp>
      <p:cxnSp>
        <p:nvCxnSpPr>
          <p:cNvPr id="22" name="Straight Connector 2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graph of different colored bars&#10;&#10;AI-generated content may be incorrect.">
            <a:extLst>
              <a:ext uri="{FF2B5EF4-FFF2-40B4-BE49-F238E27FC236}">
                <a16:creationId xmlns:a16="http://schemas.microsoft.com/office/drawing/2014/main" id="{78733265-5A98-5ED3-A5AC-A04F8BC15222}"/>
              </a:ext>
            </a:extLst>
          </p:cNvPr>
          <p:cNvPicPr>
            <a:picLocks noGrp="1" noChangeAspect="1"/>
          </p:cNvPicPr>
          <p:nvPr>
            <p:ph idx="1"/>
          </p:nvPr>
        </p:nvPicPr>
        <p:blipFill>
          <a:blip r:embed="rId2"/>
          <a:stretch>
            <a:fillRect/>
          </a:stretch>
        </p:blipFill>
        <p:spPr>
          <a:xfrm>
            <a:off x="4860263" y="723901"/>
            <a:ext cx="5709973" cy="5410200"/>
          </a:xfrm>
          <a:prstGeom prst="rect">
            <a:avLst/>
          </a:prstGeom>
        </p:spPr>
      </p:pic>
      <p:sp>
        <p:nvSpPr>
          <p:cNvPr id="3" name="TextBox 2">
            <a:extLst>
              <a:ext uri="{FF2B5EF4-FFF2-40B4-BE49-F238E27FC236}">
                <a16:creationId xmlns:a16="http://schemas.microsoft.com/office/drawing/2014/main" id="{284AAB15-8BA9-0F75-D601-4BF44922E47B}"/>
              </a:ext>
            </a:extLst>
          </p:cNvPr>
          <p:cNvSpPr txBox="1"/>
          <p:nvPr/>
        </p:nvSpPr>
        <p:spPr>
          <a:xfrm>
            <a:off x="536222" y="3287889"/>
            <a:ext cx="351366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ea typeface="+mn-lt"/>
                <a:cs typeface="+mn-lt"/>
              </a:rPr>
              <a:t>The graph also highlights seasonal variations within each market segment. For instance, the Online segment experiences peaks during certain seasons, which could be tied to promotional activities or seasonal demand</a:t>
            </a:r>
            <a:endParaRPr lang="en-US" dirty="0"/>
          </a:p>
        </p:txBody>
      </p:sp>
    </p:spTree>
    <p:extLst>
      <p:ext uri="{BB962C8B-B14F-4D97-AF65-F5344CB8AC3E}">
        <p14:creationId xmlns:p14="http://schemas.microsoft.com/office/powerpoint/2010/main" val="356359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42D4D8-CF3B-69AF-2011-32B76BA0ACE7}"/>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DC2BC7E-E9CE-84DC-5858-9A6B9004F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TextBox 2">
            <a:extLst>
              <a:ext uri="{FF2B5EF4-FFF2-40B4-BE49-F238E27FC236}">
                <a16:creationId xmlns:a16="http://schemas.microsoft.com/office/drawing/2014/main" id="{623B42A4-2B13-7A34-4BBA-7AB959B4C80A}"/>
              </a:ext>
            </a:extLst>
          </p:cNvPr>
          <p:cNvSpPr txBox="1"/>
          <p:nvPr/>
        </p:nvSpPr>
        <p:spPr>
          <a:xfrm>
            <a:off x="3716787" y="38398"/>
            <a:ext cx="426195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cap="all" dirty="0">
                <a:latin typeface="Univers Condensed"/>
              </a:rPr>
              <a:t>Bookings</a:t>
            </a:r>
            <a:r>
              <a:rPr lang="en-US" sz="3600" b="1" cap="all" baseline="0" dirty="0">
                <a:latin typeface="Univers Condensed"/>
              </a:rPr>
              <a:t> </a:t>
            </a:r>
            <a:r>
              <a:rPr lang="en-US" sz="3600" b="1" cap="all" dirty="0">
                <a:latin typeface="Univers Condensed"/>
              </a:rPr>
              <a:t>ANALYSIs</a:t>
            </a:r>
            <a:endParaRPr lang="en-US" b="1" dirty="0">
              <a:latin typeface="Univers Condensed"/>
            </a:endParaRPr>
          </a:p>
        </p:txBody>
      </p:sp>
      <p:pic>
        <p:nvPicPr>
          <p:cNvPr id="4" name="Picture 3" descr="A bar graph with different colored bars&#10;&#10;AI-generated content may be incorrect.">
            <a:extLst>
              <a:ext uri="{FF2B5EF4-FFF2-40B4-BE49-F238E27FC236}">
                <a16:creationId xmlns:a16="http://schemas.microsoft.com/office/drawing/2014/main" id="{22F2B3D4-56EF-CD66-4508-65A55133D60F}"/>
              </a:ext>
            </a:extLst>
          </p:cNvPr>
          <p:cNvPicPr>
            <a:picLocks noChangeAspect="1"/>
          </p:cNvPicPr>
          <p:nvPr/>
        </p:nvPicPr>
        <p:blipFill>
          <a:blip r:embed="rId2"/>
          <a:stretch>
            <a:fillRect/>
          </a:stretch>
        </p:blipFill>
        <p:spPr>
          <a:xfrm>
            <a:off x="495300" y="1237735"/>
            <a:ext cx="5486400" cy="4114800"/>
          </a:xfrm>
          <a:prstGeom prst="rect">
            <a:avLst/>
          </a:prstGeom>
        </p:spPr>
      </p:pic>
      <p:pic>
        <p:nvPicPr>
          <p:cNvPr id="5" name="Picture 4" descr="A graph with different colored bars&#10;&#10;AI-generated content may be incorrect.">
            <a:extLst>
              <a:ext uri="{FF2B5EF4-FFF2-40B4-BE49-F238E27FC236}">
                <a16:creationId xmlns:a16="http://schemas.microsoft.com/office/drawing/2014/main" id="{3143846D-C8D5-2982-017A-59FE6A0A2A14}"/>
              </a:ext>
            </a:extLst>
          </p:cNvPr>
          <p:cNvPicPr>
            <a:picLocks noChangeAspect="1"/>
          </p:cNvPicPr>
          <p:nvPr/>
        </p:nvPicPr>
        <p:blipFill>
          <a:blip r:embed="rId3"/>
          <a:stretch>
            <a:fillRect/>
          </a:stretch>
        </p:blipFill>
        <p:spPr>
          <a:xfrm>
            <a:off x="6344239" y="1235014"/>
            <a:ext cx="5486400" cy="4114800"/>
          </a:xfrm>
          <a:prstGeom prst="rect">
            <a:avLst/>
          </a:prstGeom>
        </p:spPr>
      </p:pic>
      <p:sp>
        <p:nvSpPr>
          <p:cNvPr id="6" name="TextBox 5">
            <a:extLst>
              <a:ext uri="{FF2B5EF4-FFF2-40B4-BE49-F238E27FC236}">
                <a16:creationId xmlns:a16="http://schemas.microsoft.com/office/drawing/2014/main" id="{4E620B6B-B356-6087-D998-34457CAF11C0}"/>
              </a:ext>
            </a:extLst>
          </p:cNvPr>
          <p:cNvSpPr txBox="1"/>
          <p:nvPr/>
        </p:nvSpPr>
        <p:spPr>
          <a:xfrm>
            <a:off x="2530928" y="5625634"/>
            <a:ext cx="690029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latin typeface="Univers Condensed"/>
                <a:ea typeface="+mn-lt"/>
                <a:cs typeface="+mn-lt"/>
              </a:rPr>
              <a:t>Most bookings are made online and they are the most likely to have a special request.</a:t>
            </a:r>
            <a:endParaRPr lang="en-US" sz="2400">
              <a:latin typeface="Univers Condensed"/>
            </a:endParaRPr>
          </a:p>
        </p:txBody>
      </p:sp>
    </p:spTree>
    <p:extLst>
      <p:ext uri="{BB962C8B-B14F-4D97-AF65-F5344CB8AC3E}">
        <p14:creationId xmlns:p14="http://schemas.microsoft.com/office/powerpoint/2010/main" val="1284778165"/>
      </p:ext>
    </p:extLst>
  </p:cSld>
  <p:clrMapOvr>
    <a:masterClrMapping/>
  </p:clrMapOvr>
</p:sld>
</file>

<file path=ppt/theme/theme1.xml><?xml version="1.0" encoding="utf-8"?>
<a:theme xmlns:a="http://schemas.openxmlformats.org/drawingml/2006/main" name="ChronicleVTI">
  <a:themeElements>
    <a:clrScheme name="AnalogousFromRegularSeedLeftStep">
      <a:dk1>
        <a:srgbClr val="000000"/>
      </a:dk1>
      <a:lt1>
        <a:srgbClr val="FFFFFF"/>
      </a:lt1>
      <a:dk2>
        <a:srgbClr val="241B2F"/>
      </a:dk2>
      <a:lt2>
        <a:srgbClr val="F0F3F1"/>
      </a:lt2>
      <a:accent1>
        <a:srgbClr val="E729B3"/>
      </a:accent1>
      <a:accent2>
        <a:srgbClr val="BA17D5"/>
      </a:accent2>
      <a:accent3>
        <a:srgbClr val="7D29E7"/>
      </a:accent3>
      <a:accent4>
        <a:srgbClr val="3430D9"/>
      </a:accent4>
      <a:accent5>
        <a:srgbClr val="2973E7"/>
      </a:accent5>
      <a:accent6>
        <a:srgbClr val="17B1D5"/>
      </a:accent6>
      <a:hlink>
        <a:srgbClr val="349D51"/>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470</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Bierstadt</vt:lpstr>
      <vt:lpstr>Calisto MT</vt:lpstr>
      <vt:lpstr>Univers Condensed</vt:lpstr>
      <vt:lpstr>ChronicleVTI</vt:lpstr>
      <vt:lpstr>Machine Learning Task 1</vt:lpstr>
      <vt:lpstr>Overview </vt:lpstr>
      <vt:lpstr>SEASONAL insights </vt:lpstr>
      <vt:lpstr>SEASONAL insights </vt:lpstr>
      <vt:lpstr>Monthly reservations</vt:lpstr>
      <vt:lpstr>MARKET SEGMENT ANALYSIS</vt:lpstr>
      <vt:lpstr>MARKET SEGMENT ANALYSIS </vt:lpstr>
      <vt:lpstr>MARKET SEGMENT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Graph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omar hafez</cp:lastModifiedBy>
  <cp:revision>73</cp:revision>
  <dcterms:created xsi:type="dcterms:W3CDTF">2025-02-05T12:38:52Z</dcterms:created>
  <dcterms:modified xsi:type="dcterms:W3CDTF">2025-02-06T19:52:33Z</dcterms:modified>
</cp:coreProperties>
</file>