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7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622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3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9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34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6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5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0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8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5D02664-FCCF-44E5-8064-132BDB4F75E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F322CB9-1D3F-4434-96B4-E7A51779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43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89"/>
            <a:ext cx="10515600" cy="6531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Uber</a:t>
            </a:r>
            <a:r>
              <a:rPr lang="en-US" dirty="0" smtClean="0"/>
              <a:t> Rides EDA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7533"/>
            <a:ext cx="10515600" cy="620395"/>
          </a:xfrm>
        </p:spPr>
        <p:txBody>
          <a:bodyPr/>
          <a:lstStyle/>
          <a:p>
            <a:r>
              <a:rPr lang="en-US" dirty="0" smtClean="0"/>
              <a:t>Exploratory Data Analysis 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" y="1387927"/>
            <a:ext cx="12035246" cy="2582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" y="3970821"/>
            <a:ext cx="1203524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23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2113008"/>
            <a:ext cx="10233800" cy="4351338"/>
          </a:xfrm>
        </p:spPr>
        <p:txBody>
          <a:bodyPr>
            <a:normAutofit/>
          </a:bodyPr>
          <a:lstStyle/>
          <a:p>
            <a:r>
              <a:rPr lang="en-US" sz="3600" dirty="0" err="1"/>
              <a:t>Content:Weather</a:t>
            </a:r>
            <a:r>
              <a:rPr lang="en-US" sz="3600" dirty="0"/>
              <a:t>, time of day, and location impact </a:t>
            </a:r>
            <a:r>
              <a:rPr lang="en-US" sz="3600" dirty="0" err="1"/>
              <a:t>Uber</a:t>
            </a:r>
            <a:r>
              <a:rPr lang="en-US" sz="3600" dirty="0"/>
              <a:t> fares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Peak </a:t>
            </a:r>
            <a:r>
              <a:rPr lang="en-US" sz="3600" dirty="0"/>
              <a:t>hours and high-demand areas drive pricing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Data </a:t>
            </a:r>
            <a:r>
              <a:rPr lang="en-US" sz="3600" dirty="0"/>
              <a:t>cleaning is essential for accurate insights.</a:t>
            </a:r>
          </a:p>
        </p:txBody>
      </p:sp>
    </p:spTree>
    <p:extLst>
      <p:ext uri="{BB962C8B-B14F-4D97-AF65-F5344CB8AC3E}">
        <p14:creationId xmlns:p14="http://schemas.microsoft.com/office/powerpoint/2010/main" val="352450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1018308"/>
            <a:ext cx="11495315" cy="4350525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7904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</a:t>
            </a:r>
            <a:r>
              <a:rPr lang="en-US" dirty="0" err="1" smtClean="0"/>
              <a:t>Uber</a:t>
            </a:r>
            <a:r>
              <a:rPr lang="en-US" dirty="0" smtClean="0"/>
              <a:t> Ride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020694"/>
          </a:xfrm>
        </p:spPr>
        <p:txBody>
          <a:bodyPr/>
          <a:lstStyle/>
          <a:p>
            <a:r>
              <a:rPr lang="en-US" dirty="0" smtClean="0"/>
              <a:t>Content:</a:t>
            </a:r>
          </a:p>
          <a:p>
            <a:r>
              <a:rPr lang="en-US" dirty="0" smtClean="0"/>
              <a:t>Objective: </a:t>
            </a:r>
          </a:p>
          <a:p>
            <a:r>
              <a:rPr lang="en-US" dirty="0" smtClean="0"/>
              <a:t>Analyze </a:t>
            </a:r>
            <a:r>
              <a:rPr lang="en-US" dirty="0" err="1" smtClean="0"/>
              <a:t>Uber</a:t>
            </a:r>
            <a:r>
              <a:rPr lang="en-US" dirty="0" smtClean="0"/>
              <a:t> ride data to uncover trends and insights.</a:t>
            </a:r>
          </a:p>
          <a:p>
            <a:r>
              <a:rPr lang="en-US" dirty="0" smtClean="0"/>
              <a:t>Key focus areas:</a:t>
            </a:r>
          </a:p>
          <a:p>
            <a:r>
              <a:rPr lang="en-US" dirty="0" smtClean="0"/>
              <a:t> Pricing, Fare amount, weather impact, and location-based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7" y="260622"/>
            <a:ext cx="10515600" cy="2749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 Data Cleaning &amp;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5911"/>
            <a:ext cx="10515600" cy="2419804"/>
          </a:xfrm>
        </p:spPr>
        <p:txBody>
          <a:bodyPr/>
          <a:lstStyle/>
          <a:p>
            <a:r>
              <a:rPr lang="en-US" dirty="0" smtClean="0"/>
              <a:t>Content:</a:t>
            </a:r>
          </a:p>
          <a:p>
            <a:r>
              <a:rPr lang="en-US" dirty="0" smtClean="0"/>
              <a:t>Removed missing &amp; duplicate values.</a:t>
            </a:r>
          </a:p>
          <a:p>
            <a:r>
              <a:rPr lang="en-US" dirty="0" smtClean="0"/>
              <a:t>Converted pickup time to readable formats.</a:t>
            </a:r>
          </a:p>
          <a:p>
            <a:r>
              <a:rPr lang="en-US" dirty="0" smtClean="0"/>
              <a:t>Filtered unrealistic fare values.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566" y="732776"/>
            <a:ext cx="4935398" cy="612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0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8889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What is the distribution of </a:t>
            </a:r>
            <a:r>
              <a:rPr lang="en-US" b="1" dirty="0" err="1" smtClean="0"/>
              <a:t>Uber</a:t>
            </a:r>
            <a:r>
              <a:rPr lang="en-US" b="1" dirty="0" smtClean="0"/>
              <a:t> ride fares?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6095"/>
            <a:ext cx="8268789" cy="170134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Content:</a:t>
            </a:r>
          </a:p>
          <a:p>
            <a:r>
              <a:rPr lang="en-US" dirty="0" smtClean="0"/>
              <a:t>Most fares are low ($5-$20), with some high-value outliers.</a:t>
            </a:r>
          </a:p>
          <a:p>
            <a:r>
              <a:rPr lang="en-US" dirty="0" smtClean="0"/>
              <a:t>Outliers could indicate long-distance rides or surge pricing.</a:t>
            </a:r>
          </a:p>
          <a:p>
            <a:r>
              <a:rPr lang="en-US" dirty="0" smtClean="0"/>
              <a:t>Visualization: Histogram of fare distribution.</a:t>
            </a:r>
            <a:endParaRPr lang="en-US" dirty="0"/>
          </a:p>
        </p:txBody>
      </p:sp>
      <p:sp>
        <p:nvSpPr>
          <p:cNvPr id="4" name="AutoShape 2" descr="data:image/png;base64,iVBORw0KGgoAAAANSUhEUgAAA18AAAHVCAYAAAAO8kH+AAAAOnRFWHRTb2Z0d2FyZQBNYXRwbG90bGliIHZlcnNpb24zLjEwLjAsIGh0dHBzOi8vbWF0cGxvdGxpYi5vcmcvlHJYcgAAAAlwSFlzAAAPYQAAD2EBqD+naQAAcBFJREFUeJzt3Qm8TPX/x/H3vfYl+04pLfYta6WkSEUltGkTpbJUv0qF/Eilf9qllKSIIkS7SouStJA9fiRLuIVEsrv3//h8j3ON617uXPfOmbn39Xw8jpk5Z87Md2aOufM538/3841LSkpKEgAAAAAgS8Vn7cMDAAAAAAzBFwAAAABEAMEXAAAAAEQAwRcAAAAARADBFwAAAABEAMEXAAAAAEQAwRcAAAAARADBFwAAAABEAMEXAORwSUlJQTchKtqA2MIxAyAWEXwBQBS7/vrrVbVq1eSlWrVqql+/vtq3b68xY8Zo3759h9z/vPPO0wMPPJDux//88891//33H/V+9pj22Bl9nrRs27ZN9913n3766adDXrMt0cLeY3ut9r6ffvrpmj179mH3+f333w/5nFIubdu2VdBWrVrl2tKkSRPt2bNHsSohIUHdunXTunXrgm4KAIQtd/i7AAAiqUaNGhowYIC7vn//fm3dulVff/21HnvsMRe0PPvss4qP986lDRs2TIULF073Y7/++uvpul/37t11ww03KLP98ssvevfdd9WhQ4fkdf5rjRbffPONpkyZ4t6DM888030eabn99tt17rnnHrY+f/78CtrkyZN18skna/Xq1Zo2bZouvfRSxaJZs2ZpxowZQTcDADKE4AsAopwFU/Xq1TtknfU8ValSRY8++qg++OCD5B/SRwoMjsUJJ5ygSDnllFMUTf7++293ab2Nxx9//FHfp5SfVTSwoH3q1Km66qqr9PPPP2v8+PExG3wBQCwj7RAAYtR1112nsmXLuh/SaaUD+oFZnTp11LRpU9177736448/3DZL7fvhhx/cYulo33//vVvsuj1mixYtXJrdt99+e1jaodm7d68eeeQRNWrUSA0bNnTpi3/99dcR0wf9x/efy+9Ns0v/vin32717t1544QVdeOGFql27ti644AKNGDFCiYmJhzxXv3793HrrebL7XX311VqwYMFRg5Jx48bpkksuce+R7fvkk0+65zT2uv33s2XLlpmSDrl06VL17NnTfR41a9bU2Wef7d7HXbt2Jd/H3iPrxbSAz9pl18369et19913q3Hjxqpbt65uvPFGLVmy5KjPOXPmTP3555/u9dnxMGfOHK1YsSLVz+a7775zr9N/PyZOnOj2tTZb6mXz5s0P6zG17X369HHbbL+OHTu6lNaUaZnvvPPOIfulPK6O9jna/vY85vzzz0/+bBYtWuTeiwYNGrg2du7cWfPmzQvrcwGASCD4AoAYZamGZ5xxhvthmnLsl7Ef2DaeyoKVV155xf1otfFK99xzT3J6n/WU2TJhwgQXCPjsx74FU//973/dj9nUfPzxx1q8eLH+7//+z933q6++0i233OICmvSw57PHN3aZWrqhFVW47bbbNHLkSF1xxRV66aWXXBBmqZYp7//JJ5+4H/wPPvignn76aW3atEm9evU6YnvseS190wKr4cOH69prr9XYsWNdiqE9t11aKqH/nhwtJdICQvssQpfQ57cgxZ5j586d7n2zz6VNmzZ644033Bi+UPZaLSgcOnSoWrdu7QJbC0TsPe/fv7+eeuop93z2eL/++utRUw5PPfVU1apVyx0PhQoVOiRoD2XBnQVEL7/8sk466ST3mi04tv1ffPFFF1zZe+YHRPY+W7BlKbD/+c9/9Pzzz6tixYrq0aOH3nvvPYXrSJ+jBWShn4d9Ptu3b9fNN9+s4sWLu+d+5pln3PvbtWtX/fPPP2E/PwBkJdIOASCGlSpVyvVAWWqcXU8ZfNlYIytOkDdvXreuWLFiWrhwoQssLL3PHx+WMlWuU6dOLsg5Evux++qrr6pgwYLJt+0Ht41Hs16zo7Hn9lMM7TK1dEN7LBvjYz/CLUgxZ511lntdzz33XHJQYCzQsfb4r+nff/91QaGNK7OgIyXr+Zk0aZILRu098h+7TJkyLmi157aeHD/lsnr16qpUqdIRX5P12tgSyt57e8/N//73P/c41na/nTaOzHoXrefJb4ex3sSbbrop+bYFFfY5v/XWWy64Meecc44uvvhi93gWpKVmy5Yt+uKLL1xQZQoUKOD2sbF29trtdigbf+c/r322V155pQu47rzzTrfOir58+umnmjt3rlv/2muvucDQgia/Xfa+We/TkCFDwi42crTPMeXnYT1c9hrtWLCeWmMpuXZCwfY97rjjwnp+AMhK9HwBQDYotx0XF3fYNksHtB4A+/FrvSTWM9GsWTOXPpba/UPZD9ujsR/YfuBlrLckd+7c+vHHH5VZLCXSHjNlIOiPV7LtvtBg0lhKprH3IK3HNn5Q57PbuXLlcsFQuOy9tYAudAntYbL333rW8uXL54I/6+GxHjcLXlJWIEz5GVg6oK2z1+X3qlnvpwVgFqCmxXqf/F4jqy5pS6tWrdzlRx99dNj9Q3s6S5Ys6S4txdFnQbbxe5XsfbR9/MAr9DPauHGjVq5cqXCE+zla8F2iRAnXQ2o9mZ999pk7EdG7d2+VK1curOcGgKxGzxcAxDAbv2W9QNajlZL9ILaxMzY+x3on7Lr9KLUfqUcbuxQaVKWldOnSh9y2QMB+mNuP+sxilR3tMS0YSu25Q9PKUvbg+BUgQ8eGpXzs0MfyWbBnz5mRlDULQGycUlqsLdaLZ+PMduzYofLly7veIwvGjvYZWK+XVSoMTQ8NZcFJyvfAHydlz3vRRRcdts0Cw9BKkya1apmpPW7o+5haIRK/J9aOh3CqPYb7OVoKpb2fFsRaKqz1eNnzXXbZZS510e/1BYBoQPAFADHKej6sd8ZSrVIGJz4r5mCL/TC38V42rsiKO1hPhv3oz4wqgD7rXbH0L7+3xF8XygKOcBQtWtQ9pj1O6Gu0sVOhvTAZYY9trHcmtNfG0jjtOY/lsdPiB8MPPfSQG3vlp8TZmKmjsftaoQ1LiUxNakGGjQ+zAh933HGHS2MMZT1ENtbM0vnS09N5pPfR3sOU/HX2Pvo9rcd6PKTF0gyfeOIJ9/g2Fs1SKi0901IUbTwYAEQL0g4BIEbZGX77gXvNNdekuv3xxx93vRqWmmi9CTYOy59Q2armhfYqZISNUwot9GFjfuy2TeLr96DYhLgpx6GFSito9FmwYY9p81KF8gs5WHW7jLLHNh9++OEh6+22/Yg/lsdOi71+S6uzz8UPvKz30saCpdWzE9re3377zRXBsN41f7FAw9IbU3svrdCG9apZJUD7XEIXK0hhn78FKcfC0lutfH3KSY/tM7JexcqVKyf3pvmVNv0g92jVKFOT8pi1Y8MqR9r/BXsPrMd34MCBKlKkSPJxDgDRgp4vAIhyVs3NL5ttP9CtV8ZKh1vwZeNqrAclNfaD1NINrRy33c9+7FrVQEtRtG3GfqDaD2cbTxTuHGH2Y9eq0FkK46pVq1w6nRWssAqMxoI9K/RglfFsPJiNObO5pkL5AYhVSrQeFCvmEMrGM1mgYOlj9sPdttsYI6sSePnllx/TnGC2rz2GFaqwnkELIqwXyKro2XNaj2Fms95GqxhoPWBW5MTSCK2qoI33SmtMk88KWFigZZddunRxPUo2Zuvtt99OLr8eyh7TphqwsV6ppRJayqMFdO+//36avWnpYcU5LNCydtmYNzu+7HO2ntbBgwe7YMk+WwuKrKfNgjG7bb2wVl4/PSmuoeyY9Xvu7Piwnl/7f2HFXqxgiaUhWvqhpY2m9X8DAIJC8AUAUc7mcbLJcY2lb9mPy9NOO82d3bfy60cqiGFzVo0aNSq5yIb15tiPXn+MmJUptzmSrES8BUlW6S+9rCKi/cC1H72W8mZl0a3IgZ9iZr07a9as0ZQpU9zYIgtuLNAJ7amzYglWEMTG7HzzzTcuWAhlj2XBie1n6XpWmMIq3FnlvtBKgBllk1RbMGA9RBbQ2eu3qnlWwvxYegXTcuutt7rg2T4Dm7vMAiAbm+S/Thsf5QcXKflzulnxFPvsbS6yE0880b2G1NIWp0+f7sZjWWXDtLRr184FSRaAWepeRljvlvWeWbsspdWCfAuSLci0ubh8Vlr/4YcfdoG0BYPWZjsebR6xcFhgbBUi7fnspIEFsnZSwSo+WqVJC2LtuLKy8/5JBgCIFnFJfqksAAAAAECWYcwXAAAAAEQAwRcAAAAARADBFwAAAABEAMEXAAAAAEQAwRcAAAAARADBFwAAAABEAPN8ZYBN5rhv3z43B4w/nw0AAACAnCcpKcnFB7lz5z7qHJEEXxlggdfChQuDbgYAAACAKFG7dm3lzZv3iPch+MoAP6K1NzhXrlxBNweZaP/+/S6w5rNFenHMIBwcLwgXxwzCwfES7Pt+tF4vQ/CVAX6qoR3UHNjZE58twsUxg3BwvCBcHDMIB8dLMNIzHImCGwAAAAAQAQRfAAAAABABBF8AAAAAEAEEXwAAAAAQAQRfAAAAABABBF8AAAAAEAEEXwAAAAAQAQRfAAAAABABBF8AAAAAEAEEXwAAAAAQAQRfAAAAABABBF8AAAAAEAEEXwAAAAAQAQRfAAAAABABBF8AAAAAEAEEXwAQgxITI7sfAAA4drkz4TEAABEWHy9Nnixt2pT+fUqVkjp0yMpWAQCAIyH4AoAYZYHXhg1BtwIAAKQXaYcAAAAAEAEEXwAAAAAQAQRfAAAAABABBF8AAAAAEAEEXwAAAAAQAQRfAAAAABABBF8AAAAAEAEEXwAAAAAQAQRfAAAAABABBF8AAAAAEAEEXwAAAAAQAQRfAAAAABABBF8AAAAAEAEEXwAAAAAQAQRfAAAAABABBF8AAAAAEAEEXwAAAAAQAQRfAAAAABABBF8AAAAAEAEEXwAAAAAQAQRfAAAAAJDdg6/Vq1era9euql+/vs4991yNHDkyedvatWvVuXNn1atXTxdffLFmzpx5yL6zZs1S27ZtVbduXd1www3u/qFef/11nX322e6x+/btq507dyZv2717t1vXsGFDNWvWTKNGjYrAqwUAAACQkwUWfCUmJqpbt24qXry4pkyZooceekjDhw/X+++/r6SkJPXo0UOlSpXS5MmTddlll6lnz55av36929cubXv79u01adIklShRQt27d3f7mU8++UTDhg3ToEGDNHr0aM2fP19PPPFE8nMPGTJEixYtctsGDBjg7jtt2rSg3goAAAAAOUDuoJ5406ZNql69ugYOHKjChQvrxBNP1BlnnKE5c+a4oMt6ssaPH6+CBQvq5JNP1nfffecCsV69emnixImqVauWunTp4h7rscce01lnnaUffvhBTZo00ZgxY3TjjTeqRYsWbrsFdtbD1rt3bxeg2f6vvPKKatas6Zbly5dr3LhxuvDCC4N6OwAAAABkc4H1fJUpU0bPPvusC7wsILKg68cff1Tjxo1dT1WNGjVc4OVr0KCB5s2b567bdksZ9BUoUMAFUbZ9//79Wrhw4SHbLXVx7969Wrp0qVv27dvn0hFDH9se03rjAAAAACBb9XyFOu+881wqofVUtW7dWoMHD3bBWaiSJUsqISHBXd+4cWOa27dt2+bGdIVuz507t4oVK+a2x8fHu1THvHnzJm+3njbb5++//3YpjOllgR6yF/8z5bNFtB8zuXLlcieMwjln5N03nuM7QHzHIFwcMwgHx0swwnm/oyL4Gjp0qEtDtBRESyG04hihwZGx23v27HHXj7R9165dybdT2269bKltM/7jp5f1sCF74rNFNB8z1ttv2QGbN29WQsLedO+XN28eSaW1bNmyQ4oQIfL4jkG4OGYQDo6X6BUVwVft2rXdpfU+3XvvverQocNhPwwsMMqfP7+7ni9fvsMCJbtdpEgRt82/nXK7/WCxyDS1bcZ//HDabWefkX34aat8toiFY8Z6/MM5Z1SypHdZtWrVLGsTjozvGISLYwbh4HgJ9n2P+oIbNkarZcuWyetOOeUUNzardOnSWrly5WH391MJy5Yt626nVsDD0gstALPbVqjD2BgvSym0x7Wery1btrh1lo7opzFa4GXBWzjsoObAzp74bBELx4ylUceHMXLXvy/HdvD4jkG4OGYQDo6X6BVYwY3ff//dlY//448/ktdZ+Xcbc2UFMBYvXpycQmisIIfN6WXs0m77rJdsyZIlbr39GLFoP3S7BXkWaFWrVs0FaHbdL97hP7btY/sCAAAAQFYILNqwYMcqFNpkxytWrNCMGTPcXFy33Xabq3hYvnx59enTx5WBHzFihBYsWKCOHTu6fS0tce7cuW69bbf7VapUyZWZN506ddKrr76q6dOnu/1sLNmVV17p0g5tadeunVtn2+w+NsmyTdQMAAAAAFklsLRD6wp98cUX9fDDD+uqq65yQdH111/vgqC4uDi3rV+/fm4i5cqVK+uFF15QhQoV3L4WaD3//POuKqKtt7Lxdmn7mTZt2mjdunX673//68ZzXXDBBW6OL58FaxZ82VxgVure5g6z+wAAAABAtiy4YWO3hg0bluo2C7jGjh2b5r7Nmzd3S1q6devmltRYoPf444+7BQAAAAAigUFOAAAAABABBF8AAAAAEAEEXwAAAAAQAQRfAAAAABABBF8AAAAAEAEEXwAAAAAQAQRfAAAAABABBF8AAAAAEAEEXwAAAAAQAQRfAAAAABABBF8AAAAAEAEEXwAAAAAQAQRfAAAAABABBF8AAAAAEAEEXwAAAAAQAQRfAAAAABABBF8AAAAAEAEEXwAAAAAQAQRfAAAAABABBF8AAAAAEAEEXwAAAAAQAQRfAAAAABABBF8AAAAAEAEEXwAAAAAQAQRfAAAAABABBF8AAAAAEAEEXwAAAAAQAQRfAAAAABABBF8AAAAAEAEEXwAAAAAQAQRfAAAAABABBF8AAAAAEAEEXwAAAAAQAQRfALKlxMTI7gcAAHA0uY96DwCIQfHx0uTJ0qZN6d+nVCmpQ4esbBUAAMjJCL4AZFsWeG3YEHQrAAAAPKQdAgAAAEAEEHwBAAAAQAQQfAEAAABABBB8AQAAAEAEEHwBAAAAQAQQfAEAAABABBB8AQAAAEAEEHwBAAAAQHYPvv744w/dcccdaty4sc4++2w99thj2r17t9v2yCOPqGrVqocsY8eOTd73gw8+UMuWLVW3bl316NFDf/31V/K2pKQkPfnkk2ratKl77CFDhigxMTF5+5YtW9SrVy/Vr19f5513nt59990Iv3IAAAAAOU3uoJ7YAiQLvIoUKaJx48Zp69at6tu3r+Lj43X//ffr119/1T333KPLL788eZ/ChQu7ywULFqhfv3566KGHVK1aNT366KPq06ePXn75Zbf9tddec8HZsGHDtG/fPvXu3VslS5ZU165d3Xa7765duzRhwgTNnz9fDz74oE466STVqVMnoHcDAAAAQHYXWPC1cuVKzZs3T99++61KlSrl1lkw9vjjjycHXxYslS5d+rB9rQfsoosuUrt27dxt69lq0aKF1q5dq+OPP15jxoxxj9WwYUO3/d5779Vzzz3nHm/NmjX68ssv9fnnn6tSpUo67bTTXDvefPNNgi8AAAAA2S/t0IKqkSNHJgdevu3bt7vFUhJPPPHEVPe13io/sDLly5dXhQoV3Hrbb8OGDWrUqFHy9gYNGmjdunX6888/3X3s/hZ4hW7/+eefs+R1AgAAAECgPV+WbmjjvHw2Jst6tGyclvV6xcXF6aWXXtLXX3+tYsWK6aabbkpOQbQgqkyZMoc8nqUVJiQkaOPGje526HY/wPO3p7avBW3h2r9/f9j7ILr5nymfbezLlSuX+14JGe55VN5948P6/IM6ZiL1+pC5+I5BuDhmEA6Ol2CE834HFnyl9MQTT2jJkiWaNGmSFi9e7IKvKlWq6LrrrtOPP/6o/v37uzFfrVq1cuO18ubNe8j+dnvPnj1um387dJux7Tt37kxz33AtXLgwg68W0Y7PNrYVKFBANWrU0ObNm5WQsDfd++XNm8f65bVs2TL3XRGtx0wQrw+Zi+8YhItjBuHgeIleuaMl8Bo9erSeeeYZNwbr1FNPdWO4rMfLWFGNVatW6a233nLBV758+Q4Lluy2/SAJDbTsfv51Y9vT2jd//vxht7t27dru7DOy15kL+8Lis80erFc7nPMqJUt6l1ZdNRaOmUi8PmQuvmMQLo4ZhIPjJdj3PSaCr4cfftgFVRaAtW7d2q2zXi8/8PJZL9js2bPd9bJly2rTpk2HbLfbNo7MthlLL/THdfmpiP72tPYNlx3UHNjZE59t9mDVU+PDGNnq3zcjn30Qx0wkXx8yF98xCBfHDMLB8RK9Ap3ny0rBjx8/Xk8//bTatGmTvN4qE3bu3PmQ+y5dutQFYMbm9pozZ07yNiuwYYutt+DKim+Ebrfrts7GetWrV88V37DxX6HbbT0AIDqEM5YtM/YDACASAuv5sqIaL774orp16+aqDfq9U8ZSDkeMGKFXX33VpRnOnDlTU6dOdSXkzTXXXKPrr7/eBUzWrWrzfJ177rmuzLy/3SZZLleunLv91FNPqUuXLu663adZs2Zu7i+bK8y6CG1OsNAJnAEAwbJeusmTLTMh/ftYbaUOHbKyVQAAxGjwZfNsWX7k8OHD3RLKBoNb79fQoUPdZcWKFV0AVb9+fbfdLgcNGuS22+TMZ511lktf9Nl8XjYQvWfPnq7LtWPHjof0pNm8YBZ4XXnllS7dcPDgwczxBQBRxgKvDRuCbgUAANkg+LIeL1vS0rJlS7ekpX379m5JjQVcffr0cUtag9StjD0ABM1muVi79tC0ue3bpa1bpW3bvEv/+o4d0jnnSDbrRoqirQAAIAYEXnADAHIaC6SmTJEs2/nzz6WkpPTv++KLVjxIuukm6bjjsrKVAAAgsxF8AUCEWJD13HNS375S6DRbFSserEQYF+cFVUWKSEWLeot/3eZwnDBBWr/e0qe9fc4/XzrjDG8/AAAQ3Qi+ACACbD6u22+XRo3ybttUW9ddJ3XqZFNppP9xLOj64APp+eelL76QPvtMWrVKuuwyqVChLGs+AACI9VLzAJBTCke0auUFXtZb9cwz0i+/SA8+GF7gZXLnltq1k6ZP9wI3m8Zl+XLp5Zel//0vvBRGAAAQWfR8AUAW+vVX6YILpJUrvfTB8eOliy469se1NEMrvmGPOWmSF+C99ZZ0wgnSeedJlStnRusBAEBmoucLALLIggVSs2Ze4HXSSdJ332VO4BWqbFnpllu8cV/WK7ZmjfT6614xj2XLmHQYAIBoQs8XAGSBWbOkNm2kv/+WbBrBTz6RDsz7nums7Lz1rjVtKn39tfTzz16Pmy2FC0v16kmNGknly2fN8wMAgPSh5wsAMpkFWjbGywKvM8+Uvvoq6wKvUJaC2Lat1KOH1xNWsKA3Z9jMmZLNZb94cda3AQAApI2eLwDIRG+/7VUx3LtXuvBCbzxWpKsQlijh9YRZGXpLPbTga8MGadgwqUwZr9S9X9oeAABEDn9+ASCTvPKKdPXVXuB11VXSu+8GW/7dKiHWqCF16SKdfrpXCbF/f+nyy70eMQAAEFkEXwCQCZ54Ik7dunkBzq23SuPGeWOxooEV4rjkEun666V8+aT33pMuvfTQiZ4BAEDWI/gCgGM0fXox9enjfZ326eONr7Jep2hz1lnSl196RTjssmNHb/JnAAAQGQRfAHAM1q2TBg/2JtXq3duue3NwRSsrxPHhh1KBAtJHH3kTNe/bF3SrAADIGQi+ACCDbA6trl3jtW1bbjVokKRHH1VMsMmZp0710iInT5auvVbasSPoVgEAkP0RfAFABln1wOnT45QvX6JGj05UnjyKGVYN0Soz2ngwu7SS+DYZNAAAyDoEXwCQAUuWSPff712/887fVa2aYs5ll0mffSaVLi3Nny81aOClIgIAgKxB8AUAGWATGe/aJbVunaQrrtioWHXuudLcuVLTpt6k0DZJs41ds9cGAAAyF8EXAITp+++lr77yUvaGD0+M6gIb6VGpkvd6unf3SuU/+aTUsKEXlAEAgMxD8AUAYXriCe/SClWccIKyBZv/64UXvDnAypaVFi+WmjSRHn/cC8gAAMCxI/gCgDCsWCG98453/d57le3YZMyLFnlzgFkJ+gcekB5+OOhWAQCQPRB8AUAYnn7a6wm6+GKpVi1lS6VKeRUQn3rKuz1gwMHePgAAkHEEXwCQTn/+Kb32mnfdilJkZzaO7e67lTx32X33eWmJAAAg4wi+ACCdLPiwKoCNGknNmytH6NtX6tfPu96zpzR2bNAtAgAgdhF8AUA6/PvvwZ4f6/WK9QqH4bAxX3fd5V3v2lX67rugWwQAQGwi+AKAdHjrLWnzZqlKFal9e+UoFmja+K927aQ9e7zLNWuCbhUAALGH4AsA0uGVV7zL22+XcuVSjhMfL73xhlSnjjf27dJLpe3bg24VAACxheALAI5i/nzphx+kPHmkG29UjlW4sDcPWJky3nty/fVeOXoAAJA+BF8AkM5er8svl0qXVo5WubI0ZYqUN680dap05ZXS7t1BtwoAgNhA8AUAR7Bjx8EKf7fcEnRrosOZZ0qTJkn58nmBmI0Bs/cJAAAcGcEXABzBxInS1q3SSSdJ550XdGuixyWXSB98IBUsKE2b5k06/c8/QbcKAIDoRvAFAEcwYsTBXi8rOoGDWraUPvlEKlJEmjFDOvdcKSEh6FYBABC9+CkBAGlYvFiaNcurbti5c9CtiU7NmklffOGNhZs7VzrjDGnp0qBbBQBAdCL4AoCjFNqwsurly2fNcyQmKuY1aOBNvHzKKdKqVd6YsJkzg24VAADRJ3fQDQCAaGQV/Gxeq6wutGGpjJMnS5s2pX8fC3LOP19R5eSTvV5CGwv2/fdSq1ZeKmLjxkG3DACA6EHwBQCp+PBD6a+/pAoVpAsuyNrnssBrw4b0379UKUUlSz20FMT27b2xYFYF8ccfpYoVg24ZAADRgbRDAEjF6NHe5XXXeWO+kD5W/dAqRNas6QWUFoDt3Bl0qwAAiA4EXwCQwp9/Sh995F2/8cagWxN7jjtOeu89qWRJ6aefpC5dpKSkoFsFAEDwCL4AIIU335T27ZMaNZJq1Dj6/fPkyaO4OL5OQ1Wp4k3EnDu3NH689PjjQbcIAIDgMeYLANJIOUxvr1fu3LkVHx+XLQpnZCab92vYMOm226QHH5RatJCaNAm6VQAABIfgCwBCzJ8vzZsn5c0rXX11ziyckZm6dZO++srr/brmGu+9tUmZAQDIiciTAYBUer2sZLqNWcKxiYuThg+XKleWfvtN6tEj6BYBABAcgi8AOGD/fmncOO96585Btyb7KFbMG0dnc5qNHestAADkRARfAHDAkiVepcMyZaTWrYNuTfZy5pnSgAHe9e7dpaVLg24RAACRR/AFAAfYeCRzxRVWwTDo1mQ/fftK55wj/fOP1KaNtHFj0C0CACCyCL4AQN48VAsXetcvvTTo1mRPVnbeys9bGfqVK70JmHftCrpVAADkkODrjz/+0B133KHGjRvr7LPP1mOPPabdu3e7bWvXrlXnzp1Vr149XXzxxZo5c+Yh+86aNUtt27ZV3bp1dcMNN7j7h3r99dfdY9avX199+/bVzp07k7fZc9i6hg0bqlmzZho1alSEXjGAaLV+vbRtm1S4sNS8edCtyb5Kl5Y+/FAqWtS+x5mAGQCQswQWfCUlJbnAy4KicePG6ZlnntGXX36pZ5991m3r0aOHSpUqpcmTJ+uyyy5Tz549td5+HbkfSevd9vbt22vSpEkqUaKEunfv7vYzn3zyiYYNG6ZBgwZp9OjRmj9/vp544onk5x4yZIgWLVrktg0YMMDdd9q0aUG9FQCiwP/+511eeKGUL1/QrcneqlWT3nnH6wl76y2pf/+gWwQAQDYPvlauXKl58+a53q5TTz3V9UJZMPbBBx9o9uzZrifLgqeTTz5Zt956q+sBs0DMTJw4UbVq1VKXLl3cvvYY69at0w8//OC2jxkzRjfeeKNatGihOnXq6KGHHnL7WqC3Y8cOt3+/fv1Us2ZNtWrVSjfffLMLAAHkXMuWHSwxH678+fNnenuyu/POk15+2bv+6KPS0KFBtwgAgGwcfJUuXVojR450vVuhtm/f7nqqatSooYIFCyavb9CggQvWjG23YM1XoEABF0jZ9v3792vhwoWHbLfAbe/evVq6dKlb9u3b59IRQx/bHjMxMTGLXzWAaLR1q6VBe3NSWc9XOHLlyqUqNogJYbOUw0GDvOt33nmwzD8AANlV7qCeuEiRIm5Mls8Cn7Fjx6pp06bauHGjylit5xAlS5ZUQkKCu36k7du2bXNjukK3586dW8WKFXPb4+PjVbx4ceXNmzd5uwWAts/ff//tUhjTywI9ZC/+Z8pnG/ssKLLvlfScU/F6veJVtWqSypSJ06RJiemuxGfpzuXL/6vLLy+S7ufzefeNj/h+0XR89+lj3+lxev75eHXunKTjjkt0lRDD+fyi+fWlxHcMwsUxg3BwvAQjnPc7sOArJRuTtWTJEjeGy4plhAZHxm7v2bPHXbf0wbS27zpQOiut7fZDKbVtxn/89LIeNmRPfLaxzXrDrfd88+bNSkjYe9T7L1xoJ13yq2ZNK8xTUCtWbNXKlQeL9BxN3rwF3OXWrVuVkJD+/U44wfYrHrH9SpXKp8TEki6wCde+fYlasmSRyyLIbNdfL61YcaI+/rikrrwyTuPGrVKHDlXS/fn58ua1+QFKa9myZYcUWYpGfMcgXBwzCAfHS/TKHS2BlxW/sKIbp512mvLly+d6oUJZYOSPq7DtKQMlu229abbNv51yu/0gs8g0tW0ZGbdRu3btDP2IQfTy01b5bLMH6xE/2jkV275hQ5y7ftZZ3ndA0aJFVa5c0XQ9h1foZ1vY+3n3V0T3K19eio9XWD17foXCjh3jXXp3VrECHO3aJemTT+L14IMn6aKL0vf5hSpZ0rusWrWqohXfMQgXxwzCwfES7PseE8HXww8/rLfeessFYK1bt3brypYtqxUrVhxyv02bNiWnEtp2u51ye/Xq1V16oQVgdtuKdRgb42XBnI0zsx9KW7ZscessHdFPY7TAy4K3cNhBzYGdPfHZZg+WZmzBxpH89pt9aUrFi0vHHx+f7v18oWNFw9nPu38w+23eHO/GuIW7X1b+n7CHtjFftWtLS5fGqXdvqU6djL2+WPi/y3cMwsUxg3BwvGSzghtWjdAv634srMT7+PHj9fTTT6uNJfkfYHN3LV68ODmF0MyZM8et97fbbZ+ll1jKoq23HyMW7Ydut0IcFmhVq1bNBWh23S/e4T+27WP7AsiZJeats8QKbiA41nM1erR3/cUXpQULgm4RAACZK0PRxp133umKZTzyyCOHBDHh+PXXX/Xiiy/qlltucdUGrffJX2zS5fLly6tPnz5avny5RowYoQULFqhjx45u3w4dOmju3LluvW23+1WqVElNmjRx2zt16qRXX31V06dPd/sNHDhQV155pUs7tKVdu3ZunW2z+9gkyzZRM4Ccxc4hLV/uXT/ttKBbA9OqlXTXXd71N96wCrhBtwgAgMyTobTDb7/91i02MXG3bt1UuHBhXXTRRa73yga5p8fnn3/u8iOHDx/ullA2WNoCM5uLyyZSrly5sl544QVVqFDBbbdA6/nnn9fgwYPdeisbb5dxB05bWzts3q///ve/bjzXBRdcoN6Ww3KABWsWfNlcYNb2Xr16ufsAyFk2b5b+/deb7Pf444NuDXyPPWZ/I2zAuPT++9LVV9MrCQDIwcGXpe01b97cLTZ2atasWfriiy9cj5ONx7rkkktc0OQHS6mxoM2WtFjAZaXn0+I/f0Ye33q/Hn/8cbcAyLlWr/YuK1XyAjBEB6t99OabNkejlxa6ZImUhbU+AACImGMa5GS9SjNmzNCHH36ojz/+2M2fdd5552nVqlWu9+lIwRMAREvwVbly0C1BSrVqHZzweto0KWQIMAAAMStD53ptnJSlHH711VfKkyePq1JoaX8NGzZMvs+4ceNcIY3rrrsuM9sLAJk23ovgK7pZ8DV7tpceOn261LZt0C0CACCA4Ov+++9Xy5YtXXB11llnpVrKslatWrrpppuOsXkAkDVsKsFt27zy5JZ2iOiTJ48XcFkFRCtgW6eOTTAddKsAAIhw8GVjvLZv365t27YlB14fffSRGjVq5ObSMlb23S8NDwDRxu/1sqGp9iMfaStc2OYzOziPVjgyup/vxBOl+vWln3/2im/ceivj8wAAsStDf8KszHuPHj3UuXNn3XHHHW7dmDFjNGDAAL300kuudDwARDNSDsMrgGEB1OTJNqF9+vcrVcqmBsmc8vNWeMOe26ogtm597I8JAEDMBF9WJfC22247pJqgTZb88ssvu/Lvk+0vNABEsTVrvEuCr/Sz4GfDhsg/b4ECXvrhhAneGDCbFiCds5oAABBVMpQMYtUML/TLUIWwub5WrFiRGe0CgCzzzz/SX395c0cxv1dsqFZNOvNM7/q774bXAwcAQEwHX1WqVHGl5VOyub5OYDQ0gBhJOSxXzkupQ2w4/3yvp3LPHuntt71LAACyfdrhXXfdpe7du+vbb79VzQMzXy5btkw//fSTnn/++cxuIwBkKsZ7xSYbd2ZjyEaMkDZu9ApwtG/v9WACAJBte77OOeccTZkyRTVq1NDKlSu1Zs0aVatWzU223Lx588xvJQBkIoKv2HXccVLHjl7AtWiR9OWXQbcIAID0y3DB3lNPPVUPPPBARncHgED8+6/Xa2LIko5NFjRbAQ7r+frmG6loUYkiuwCAbBt82fxeo0aN0sKFC7Vv3z4lJSUdst3KzgNANFc5tCkJCxYMujXIqNNPl7Zulb7+WvrwQ69HrHz5oFsFAEAWBF/33XefC7wuueQSFbbZNwEgxoIver1i37nn2slAad48adIk6aSTgm4RAABZEHzNmjVLY8eOVZ06dTKyOwAE5vffvUtKzMc+G/dl6YcWgK1cKY0cKfXpI3FOEACQrQpulC1bVvFWdgoAYsi+fQcnCSb4yh5y5fIKcFja4Z9/WjXeoFsEAEDa4jOadjhw4EB9/fXXWr16tdavX3/IAgDRKCFB2r/fG+tVvHjQrcn+rAcqMTHrn6dAgYMl51991UtBBAAg26Qd9urVy11269bNXcYdmGTFCm/Y9V9++SUz2wgAmWLtWu+yUiXmhooEm8DakiQmT5Y2bUr/fqec4k2oHI4TT5Rat5amTZNuuUVq0oTeTQBANgm+Pv/888xvCQBEaLyXBV+IHAu8/HTP9ChVKmPPc8kl0ubN0o8/StdfL33xhRf8AQAQLTL0Z6lixYpu2bFjh5YsWaLixYsrMTFRFSpUcOsBIBpRbCP7j/96800v3XHGDOm554JuEQAAmRB8bd26VZ07d9Zll12mO++8U5s3b9ajjz6qtm3bat26dRl5SADIUlYRzxZLN6xQIejWIKtYyuJTT3nX+/aVli4NukUAABxj8PXII4+oQIECmj17tvLly+fWDR48WOXKlXPbACBax3uVLSvlzRt0a5CVbMyXjf/atUu68UavyiUAADEbfH3zzTe6++67VaRIkeR1JUqUUJ8+ffSjJdsDQJRhvFfOYb2bNudX0aLSDz9ITzwRdIsAAPBkeCjy7t27D1v3119/KXfuDNXwAIAsxXivnMWC7KFDvesDBkjz5wfdIgAAMhh82dguG+O1fPlyV1reCm9YCmL//v118cUXZ34rASCTJlem5yvnsIqHl14q7d0rtWsn/fFH0C0CAOR0GZ5kuW7dumrfvr0LvKzwRteuXXXGGWe4bQAQTSzwYnLlnMefdPnkk6VVq6TLLpN27gy6VQCAnCxDOYJ58+bVAw88oLvuuktr167V/v37dfzxx6tQoUKZ30IAyMSUQyZXzllszrCPPpKaNpW+/94rwDF+PPN/AQBiKPhKraiGzffla9So0bG1CgAyEcU2crbTTpOmTJFatZImTvTK0Q8eHHSrAAA5UYaCr+stkT6NHrHSpUvr888/P9Z2AUCml5kn+Mq5mjf3KiBaz9djj0mnnirddFPQrQIA5DQZCr6Wppi10tIO16xZo4cffliXXHJJZrUNAI7Z1q3SP/8wuTKkG26Qli+3uSqlbt2kypWl884LulUAgJwkU7Lec+XKpZNOOsmNA3vuuecy4yEBIFNTDsuVY3JlSIMGSVdf7VXA7NDBTiYG3SIAQE6SqUOON2/erG3btmXmQwLAMSHlEKGsB/S116Qzz5T+/luy2VE2bgy6VQCAnCJDaYd9+vQ5bN2///6rWbNm6cILL8yMdgFApqDYBlLKn1+aOtWrgLhypXTdddK0aVTCBADEUM9XsWLFdP/992vgwIGZ9ZAAcExscl1/cmUrMw/4SpeW3n/fC8Q+/VQaMSLoFgEAcoIM9Xw9ZqWiACDKrVkjJSZKNgVhsWJBtwbRpkYNr/Lhf/4j3XOPV4q+SpWgWwUAyM4yFHwNGzYs3fft2bNnRp4CAI6ZpZT5KYeklCE1d9zhpSDOmCF17ix9+aUVkQq6VQCA7CpDwdfq1as1bdo0l2pYq1YtN7+XlZ+3cvP16tVT7tzew8bxawdAlARfQGri470CHHXqSN98I1nB3rvvDrpVAIDsKkPBlwVbNp/XQw89pDx58iSvf/zxx7V161YNHjw4M9sIAGFLSjoYfDHeC0dy0knS0097c3/17Su1aSNVrRp0qwAA2VGGCm589NFHuvnmmw8JvMyVV17ptgFANJSYtwmWrWeDyZVxNDffLFmx3t27pVtu8cYKAgAQFcFX2bJl9Y3lZ6TwySef6HhOMQOIAt99512WLSulOE8EHMay5F96ySvOYn/eqH4IAIiatMN77rlHd911l7766itVq1bNrVu4cKGWLFmil+yvFwBESfDFeC+kV+XKXvVDK8Jx331S27ZZe/xY75r1zEZqPwBAjAZfrVq10jvvvOOWX3/9Vfnz51fjxo31zDPPqLRNngIAURJ80RmPcHTvLr31lnf82PV33826SpkWQE2eLG3alP59SpWSOnTImvYAAKI0+DJVq1ZVnz59XIGNwoULKz4+nuqGAKLCrl3Szz971+n5QjiszPzIkVK9et4kzBMmSFdfnXXPZ4GXPxE4ACD7y1DiQlJSkoYPH64mTZrojDPO0Pr169W7d2/997//1Z49ezK/lQAQhjlzpL17pSJFmFwZGZt8uV8/7/qtt0r/+1/QLQIA5Ojg64UXXtB7772n//u//3Nl583ll1+ub7/9VkOGDMnsNgJAhlIOrYQ4HfLICCs5f/bZ0rZt9vdN2r496BYBAHJs8DVlyhQNGjRILVq0SE41POuss9w8Xx9//HHYj2e9ZW3bttX333+fvO6RRx5xqY2hy9ixY5O3f/DBB2rZsqXq1q2rHj166K+//jqkZ+7JJ59U06ZN3Vg0CwgTQ+oGb9myRb169VL9+vV13nnn6V1L6geQbfzww8HgC8gIq5D59ttS+fLSkiXSTTd5c8cBABDx4Gvz5s0qU6bMYeuLFCmiHTt2hPVYu3fv1t13363ly5cfst4KeVhVxZkzZyYvHQ6MMl6wYIH69eunnj17asKECdq2bZsbf+Z77bXXXHA2bNgwDR06VO+//75b57P7/vPPP27f22+/XQ8++KB7TADZw08/eZcnnhh0SxDLypXzCmJYIDZpkvTkk0G3CACQI4Mv61F69dVXD1m3fft2Pf30024cWHqtWLHCTcy8Zs2aw7ZZ8FWjRg1XPdFfChQo4LZZD9hFF12kdu3auVL31rM1Y8YMrbVZVSWNGTNGd9xxhxo2bOjaeu+992rcuHFumz3Xl19+6XrWTjvtNF1xxRW69NJL9eabb2bkrQAQZayAwW+/eddPOCHo1iDWnXGGNHSod/2BB6SPPgq6RQCAHBd8DRw40M3pZamG1nPVvXt3NW/eXOvWrXO9SOn1ww8/uGDNeqBSBnJ//PGHTkzjtPX8+fNdYOUrX768KlSo4Nbbfhs2bFCjRo2Stzdo0MC17c8//3T3sftXCimBZtt/9kujAYj5Yhvm1FOlggWDbg2yAyu60bWrN7/WlVcerKQJAEBESs1beuGkSZP03XffaeXKldq3b59OOukkNWvWzJWcT69OnTqlut56vWwsmU3Y/PXXX6tYsWK66aabXFEPY0FUyrTHkiVLKiEhQRs3bnS3Q7eXsolRpOTtqe1rQVu49u/fH/Y+iG7+Z8pnG7u+/97GocbLzr/YWM+Q4Z5H5d03Pqz9bIzpwf2z/vnY7+j7ZcX/3+eftx7VeH3xRZzatk3St98mZmgOOb9t9tpy5coVVa8R0Ym/SwgHx0swwnm/MxR8WXEMG09lZeZtyWwW0FnwVaVKFV133XX68ccf1b9/fzefmE3wvGvXruQqiz67bYU7bJt/O3Sbse07d+5Mc99wLVy4MIOvENGOzzZ2ffHFyZKKyTrHbXxqQsLedO97wgmW2lzczV+YkLAz3ftVruylRIe7X0afj/1SlzdvHkmltXr16uS/BellJxH32vwER9C/fy6tWlVVK1cWUKtWuzVy5DIVLhxG5BTCxjlban24x6j/GpctW+b+niHn4O8SwsHxEr0yFHxZ79bR/kgdCxvLZZUUrcfL2LiuVatW6a233nLBV758+Q4Lluy2jQkLDbTsfv51Y9vT2jd//vxht7N27druzCWy15kL+8Lis41dy5d7ve/W87VwYUmFc16laFH/sqjKlTtwI109X9vC3i+jz8d+aatc2esZshN34UpMTFJS0tEDqc8+s+q+SVqxoqAef7ye3n03UWEkfCR/x5xqebEHMi/COUZLlvQurQIwcgb+LiEcHC/Bvu9ZFnyde+65Lg3QAqSKFSse1pNkVQiPhfV6+YGXz/6Yzp49210vW7asNtmo+hB224py2DZj6YX+uC4/FdHfnta+4bKDmgM7e+KzjU3r13uL/RiuX19avDg+rB/G/n3tBFN69wudxiKc/TL6fOyXNhvjZ/e3CoUpvuaPyDLTO3SwdNWj/5+3uO799705wD7+OE5Dh+bSPfcobH6KfkbfG76fch7+LiEcHC/RK0PBl6U71KxZ0429siWUP+/XsXjuuedcAYzXX389ed3SpUuTz2ba3F5z5sxR+/bt3W0rsGGLrbfgyopv2HY/+LLrts7GetWrV88V37DxX+WsjvCB7bYeQPYoMV+jhlSoUNCtQVAs8NqwIese31Jan3lGuv12rwLiOed4Pa0AAGRa8HXttddq+PDhrtjGG2+84dZZTn1G0vWOxnrURowY4crZW5qhzfE1depUV0LeXHPNNbr++utdwGTdqo8++qjrjTv+wOhn226TLPvB1VNPPaUuXbq463YfKwzSu3dvN1eYdRHanGChEzgDiE0//uhd8kMYkaiA+Pnn3vxfV13lVUD00yUBADjm4Mt6h1KO8zrzzDP17rvvJgc9maVOnTqu98smSLZLS220AKq+5RHJ0onqa9CgQW67Dci2kvcPP/xw8v5du3Z1g5gt/dG6XDt27KjOnTsnb7d5wSzwsjnGLN1w8ODB7jkBZI+er5CZKIAsYUker7ziHXM2r1y3btL48d56AAAyNe0wtRLLx8pSGUO1bNnSLWmxlEM/7TAlC7j69OnjltTYAGcrYw8g+7CvI3q+EEk2NPmtt7zxX2+/LbVuLR1IsgAAIPMmWQaAaLN6tZWWl/Lksd7zoFuDnKJpU+mRR7zrd9whrVgRdIsAANGM4AtAtuD3elngdWCWCSAi7r1Xat5c+vdf6brrbM6woFsEAMgWaYcff/yxm+g4tMTyZ599phIlShw2TxcABDHei5RDRJpVc7Z6UBb4f/+91xM2cGDQrQIAxHTwZaXaR40addjYqZRVAq3UPMEXgKB6vii2gSCccII0fLjUqZMXfNn4rzPOCLpVAICYDb6++OKLrG0JAGSQzXM8Z453nZ4vBOWaa6QPPpDefNO7br1gZcsG3SoAQDRhzBeAmPfrr9K2bZJNO2gTLANBeeEF6ZRTvAIwlgSyc2fQLQIARBOCLwAxb94877J2bSn3MU2gARx7+Xnr/SpeXJo9W7rpJq9nFgAAQ/AFINsEX/XqBd0SQKpaVXrnHe9EwIQJ0oABQbcIABAtCL4AZJvgq379oFsCeM49VxoxwrtuBThGjgy6RQCAaEDwBSDm0fOFaGQph337etdvvVWaODHoFgEAgkbwBSCm/fmntH69TXPhjfkCoon1enXr5o37uvZaadq0oFsEAAgSwReAbNHrdeqpUsgc8EC62XFzLEUxjrSvnRR48UXpqqukvXulK66I17x5hTL+ZACAmEZdMAAxjZRDHCuboiA+Xpo8Wdq0Kbx9S5WSOnQ48n1y5ZLGjPGmQ/j44zjdffcpOucc74QBACBnIfgCENMotoHMYoHXhg1Z89h580qTJlkhjiT9+GNuXXFFkmbNyprnAgBEL9IOAcQ0er4QKwoWtKIbiSpefK/mz49zRTiSkoJuFQAgkgi+AMSsHTukZcu86wRfiAWVKkmPPbZSuXIlaexY6auvgm4RACCSCL4AxKyFC71iB2XLSuXKBd0aIH0aNtyuxx/3urys/PyaNUG3CAAQKQRfAGIWKYeIVXfemaSrr/ZOHthYsH//DbpFAIBIIPgCELMotoFYZSXoX3nF67H95x9pyhTGfwFATkDwBSBm0fOFWJ9f7JZbpNy5pV9/lb75JugWAQCyGsEXgJi0f7+0YIF3neALsapiRenii73rVnzjt9+CbhEAICsRfAGIScuXe9UOrXz3KacE3Rog4yxt1k4gWNqhTfT8119BtwgAkFUIvgDEdMphnTpSrlxBtwY4Ntb7ZVU7rfCGlaC3cWAAgOyH4AtATGK8F7KTPHmka6+ViheXtmzxArCdO4NuFQAgsxF8AYhJVDpEdnPccdL113uFOP78U3rzTWnPnqBbBQDITARfAGKOjY35+WfvOj1fiDUFChRIc5v1fF13nZQ/v/T779JbbxGAAUB2QvAFIOYkJHg9A/HxUq1aQbcGOZn1UtlEyemVK1cu1ahRw12mxcZ+WQpi3rzSqlVeCuKuXZnTXgBAsHIH/PwAkOGUw6pVvWqHQFCsh8pOAliVwk2bjn7/xMREbd68WU2bllTLlmmf/6xUSbrhBi/wWrtWeuMNr0cMABDbCL4AxByKbSDaWOC1YcPR72e9ZAkJe92Jg/TMAWYBmAVe69dLY8ZI992XKc0FAASEtEMAMYdiG8gpypeXOneWChXy0m2HDycFEQBiGcEXgJhDsQ3kJGXKeCmH+fJ5k4vbeLD9+4NuFQAgIwi+AMQUm3x2xQrvet26QbcGiIxy5aSrr5Zy55beeUfq2dOr+gkAiC0EXwBiysKF3o/OChW8HgEgpzjxROmmm6S4OOmll6SHHw66RQCAcBF8AYgpFNtATtaggfT88971AQOkESOCbhEAIBwEXwBiCsU2kNP16CH16+ddv/12aerUoFsEAEgvgi8AMYViG4CXcti1q1e6/pprpJkzg24RACA9CL4AxIx9+7wxX4bgCzmZP+7rkku80vN2OWtW0K0CABwNwReAmLFsmbR7t1S4sFSlStCtAYJllQ/Hj5eaNZP+/ls6/3zpvfeCbhUA4EgIvgDE3HgvKzEfz7cXoIIFpWnTpDZtvB6wyy+XXnkl6FYBANLCzxcAMYNKh8DhChXyim506eKNAevWTXroIeYBA4BoRPAFIOaKbVDpEDg8BXHkSOnBB73bAwdKt97qjZMEAEQPgi8AMcHO4tPzBRy5CIdVQRw+3EvLtfTDDh2kHTuCbhkAwEfwBSAmrFsnbd4s5col1awZdGuA6HXbbdLkyVL+/F4BjlatpK1bg24VAMAQfAGIWjZ+xTd3rndZo4b3oxJA2tq1k6ZPl4oX90rQWw/Ynj1BtwoAEBXB1549e9S2bVt9//33yevWrl2rzp07q169err44os1M8UMkrNmzXL71K1bVzfccIO7f6jXX39dZ599turXr6++fftq586dydt2797t1jVs2FDNmjXTqFGjIvAqAYTLUqfsDP7LLx+s4GbFBez2kZbPPw+65UDwzjrL+79gUzPY5c03U4QDAJTTgy8LhO6++24tX748eV1SUpJ69OihUqVKafLkybrsssvUs2dPrV+/3m23S9vevn17TZo0SSVKlFD37t3dfuaTTz7RsGHDNGjQII0ePVrz58/XE088kfz4Q4YM0aJFi9y2AQMGuPtOs1q9AKLOpk3Shg2S/xVRtKh3+0iLzXkEwCtOM2mSl677xhtS//5BtwgAcrZAg68VK1boyiuv1Jo1aw5ZP3v2bNeTZcHTySefrFtvvdX1gFkgZiZOnKhatWqpS5cuOvXUU/XYY49p3bp1+uGHH9z2MWPG6MYbb1SLFi1Up04dPfTQQ25f6/3asWOH279fv36qWbOmWrVqpZtvvlnjxo0L5D0AkD4WVJny5YNuCRBbWrc+2HP86KNe7zAAIAcGXxYsNWnSRBMmTDhkvfVU1ahRQwVt9sgDGjRooHkHSp3ZdksZ9BUoUMAFUrZ9//79Wrhw4SHbLXDbu3evli5d6pZ9+/a5dMTQx7bHTAwdYAIgali1tm3bvOvlygXdGiD23HSTN/eX6d5d+uCDoFsEADlT7iCfvFOnTqmu37hxo8qUKXPIupIlSyohIeGo27dt2+ZSGUO3586dW8WKFXPb4+PjVbx4ceXNmzd5u6U32j5///23S2FMLwv0kL34nymfbXTIlSuXOyniZRzHq0SJJOXJk3RIIY7UeNvj3b7hnFPJyH5+urO3f9Y/H/tFz34Z2dc/XvzLjLY1I99RfftKq1fHadSoeF11VZKmT09U48ZhPwwijL9LCAfHSzDCeb8DDb7SYumBocGRsdtWmONo23ft2pV8O7Xt9gcvtW3Gf/z0sh42ZE98tsGzHm3rAd+8ebP+9798koqoWLFdSkjYctR9TzihgKTi2rp1qxISDhbbyar9Kle2/RSx52O/6NjvWPa1E4UZ2S9v3jySSmvZsmWHFJJKr27dpKVLT9GsWUXVpk2iXnttqSpVogxiLODvEsLB8RK9ojL4ypcvn+uFCmWBUf4D9aVte8pAyW4XKVLEbfNvp9xuP+YsMk1tm/EfP71q167tzswj+/DTVvlso4f1av/7b5y7fuKJ+VQuHXmHVpTDuyyqcuUO3EiHjOzn9WBsi9jzsV/07JeRfe14+eOPP9zfq4w8Z8mS3mXVqlWVUR99JJ13XpLmzs2j3r1r6auvElW2bIYfDlmMv0sIB8dLsO97zAZfZcuWdcU4Qm3atCk5ldC22+2U26tXr+7SCy0As9tWrMPYGC8L5kqXLu3+8G3ZssWts3REP43RAi//j2F62UHNgZ098dlGD0sVPpBxrAoV4l35+aPvc3Df9Nz/WPYLHSsaiedjv+jZLyP7+sdLXFzcMbX1WL6fLGD88EPpjDOsimicmjfP5eYEq1w5ww+JCODvEsLB8RK9Ai81nxqbu2vx4sXJKYRmzpw5br2/3W77LPViyZIlbr39IbNoP3S7FeKwQKtatWouQLPrfvEO/7FtH9sXQHSxzKq//vKuU2wDyBz2f+mzz7yAy8512pxgv/wSdKsAIPuLymijcePGKl++vPr06ePm/xoxYoQWLFigjh07uu0dOnTQ3Llz3XrbbverVKmSq5zoF/J49dVXNX36dLffwIEDXUl7Szu0pV27dm6dbbP72CTLNlEzgOjz++/epXVM2wTLADLHKadI334rVa8urVsnnX229NNPQbcKALK3qAy+rJv0xRdfdOmANpHye++9pxdeeEEVKlRw2y3Qev75593cXRaQWUqhbffTONq0aePmBvvvf//r5gKzub569+6d/PgWrFlpepsLzOYA69Wrly644ILAXi+AtPnTADK/FyAVLuxXPAxfavtVrCh9/bXUqJG0ebPUooX0ySfH3Mw0ny8r9wOAWBA1Y76sclOoypUra+zYsWnev3nz5m5JS7du3dySGuv9evzxx90CILqtXetdknIIWGEob9zX5Mk21jn9+5UqZVkjaW/7/HPp8su9y7ZtvUmZO3c+trZmdjsBIDuImuALAI4UfNHzBRxkAc2GDZn3eMcd51VB7NJFGjfOm5TZUhFtbrADSSVR0U4AiHVRmXYIAMZq7vg/3Ai+gKxlU16OGSM98IB3+8EHJcvYD5lHHABwjAi+AEQtmzLDxn8ULOidmQeQtSxV8LHHpKFDvdtPPWXjpAnAACCzEHwBiFo//3yw1+tYUp8AhKdXL+mFF7zrNjzaesEIwADg2BF8AYhac+d6lxTbACKve/eDPWCDB0sDBwbdIgCIfQRfAKKWP1c6472A4HrAnn7auz5okLcAADKO4AtAVNq9W5o/37t+YIo/AAH4z3+kJ57wrg8Y4PWCAQAyhuALQFRatEjau1cqVEgqVizo1gA52733eoU4TL9+3jgwAED4CL4ARKWffvIuK1em2AYQDawE/SOPHLxuc4Dt3x90qwAgthB8AYjq4OuEE4JuCQCf9Xr5476sJ6xNG+mvv4JuFQDEDoIvAFHf8wXg2BQu7M2ZlxEp9+vfXxo3TipQQPrkE6lRo4PjMwEAR5b7KNsBIOJ27fLGfPnBlxXfAJBx+fN7EyhPnixt2pT+/UqVkjp0OHx9p05SzZrS5ZdLK1dKTZt6VRFvu400YQA4EoIvAFFnwQJp3z6pdGmpeHEpISHoFgHZgwVeGzZkzmPVrev1UF97rTRtmjcvmF2OHOn93wUAHI60QwBRm3LYsCFn0YFoVqKE9OGH0jPPSHnzSu+9J9WpI335ZdAtA4DoRPAFIKqDLwDRzdIZ77pL+uEHqUYNr6e6VStp6FApKSno1gFAdCH4AhB1CL6A2OOnIV5/vVeC/s47pTFjvBRiAICH4AtAVNmxQ1q82LtO8AXEFquAOHq0V3zDesS++056/XVp27agWwYA0YHgC0BUmTfPK21dvrxUoULQrQEQLhun+Z//eGXoCxaU1q2TXnlFWrs26JYBQPAIvgBEFVIOgeyhZUupTx+pTBlp+3avB2zu3KBbBQDBIvgCEFUIvoDsw0rOd+0qVa/u9Wi//740daq0c2fQLQOAYBB8AYgqBF9A9mIl6K+4QmrRwrs9f7704ovSsmVBtwwAIo/gC0DU+OcfaelS73qDBkG3BkDhwl6PVWaMAzvnHOmmm6SSJb00xPHjpcmT6QUDkLPkDroBAOCz8SA2L1ClSlLZskG3BkD+/F7VQguSNm1K/36nnCKdf/7h6084Qbr1VmnGDGnWLGnRImn1aunyy6WTTsrUpgNAVCL4AhA1vv/eu2zSJOiWAAhlgdeGDem/f6lSaW/Lk8crxmHjwKZMkTZv9uYDO+MMqVOnTGkuAEQt0g4BRA2CLyDnqFhR6tZNOv1077bNCfbMM9KWLUG3DACyDsEXgKhB8AXkvGIcl1wiXXWVl+K4cqXUvHl4vWwAEEsIvgBEhd9/9yZjzZWLYhtATlOtmtS5s1SkiLRwodSsmReIAUB2Q/AFIKp6vWrVkgoVCro1ACLNiuz07i1VqeIFXhaAWUEOAMhOCL4ARAVSDgHYpMwzZ3onYSz10MrTz54ddKsAIPMQfAGIquCradOgWwIgSOXLS19/7VU/tOIbVrL+s8+CbhUAZA6CLwCB27dP+ukn7zo9XwCKF/cCrtatpR07pDZtpLfeCrpVAHDsCL4ABG7xYu8Hlg22t4H3AGBjP997z6uEuHevNwdY9+7Srl1BtwwAMo7gC0DUpBw2aiTF860EIKQU/bhxUp8+3u3hw73e8aVLg24ZAGQMP3MABI5iGwDSYtNPDB4sffKJVKaMtGCBNx3FsGFSYmLQrQOA8BB8AQgcwReAo7ngAmnePOm887w05V69vGqIy5YF3TIASD+CLwCB2rZNWrLEu07wBeBolRCtEMcLL0iFC0vffivVrSs99pg3LgwAoh3BF4BA/fijlJQkVa7sTbIKAEdi40Kt8IYV6rnwQmn3bqlvX6lxY+nnn4NuHQAcGcEXgECRcgggI044QfroI+mNN6QSJbyURCvaY8U5LC0RAKIRwReAQDG5MoCMiouTrrtO+uUXryT9/v3S//2fVL269PbbXq86AEQTgi8AgbFKZTZmwxB8Acgoq4I4frw0darXI7ZmjReMNW8uzZkTdOsA4CCCLwCBsbl6Nm+WChTwSkcDwLG47DLve2XQIO975ZtvpIYNpYsukmbMoCcMQPAIvgAExn4Y+b1eNpkqABwrC7r69/dK0F9/vVegY9o06dxzpTPPlKZPD7qFAHIygi8AgQdfZ58ddEsAZDfHHy+NGSMtXy7dfruUL580e7bUqpXXE7ZwYdAtBJATEXwBCAzBF4BQNneXjQXNiLT2q1JFevFFafVq6Y47pNy5vZ6wevWkW2+Vtm8/piYDQFhyh3d3AMgc9kPIBsXnykWxDQCe/Pm9NMHJk6VNm9K/X6lSUocOR76PzSP43HNSr15eOfpJk6QRI7yxYBMmeJM1A0CO7vn67LPPVLVq1UOWO+y0laQlS5boiiuuUN26ddWhQwctWrTokH0/+OADtWzZ0m3v0aOH/vrrr+RtSUlJevLJJ9W0aVM1btxYQ4YMUWJGT7UBOKZeLyu0YWe7AcBngdeGDelfwgnUTjlFmjhR+uorqWJFb2yYzTP40ksU5ACQw4OvFStWqEWLFpo5c2by8sgjj2jHjh3q1q2bGjZsqHfeeUf169fXrbfe6tabBQsWqF+/furZs6cmTJigbdu2qY+d5jrgtddec8HZsGHDNHToUL3//vtuHYCskdq5DVIOAQTJytDbxMxt2ki7d3vjwqw8/datQbcMQHYW1WmHv/76q0477TSVLl36kPWTJk1Svnz5dN999ykuLs4FWl9//bWmTZum9u3ba+zYsbrooovUrl07d3/r2bIgbu3atTr++OM1ZswY14NmwZu599579dxzz6lr166BvE4gu0stjei997zLf/+VXn459bPT558fuTYCiP2xYvZdEw5LV3z3XS8d8f77vR6xn37y0hAbNcqq1gLIyaI++DrT6sKmMH/+fDVo0MAFXsYuTz/9dM2bN88FX7b9lltuSb5/+fLlVaFCBbc+b9682rBhgxqFfKvaY61bt05//vmnythMjem0f//+Y36NiC7+Z8pnm7ly5cqlP/9MdOlBxjqpExK8X0mFCiVq3brD9ylRwv6NdynB4WYFe/cPf9+M7GdpzAf3z/rnY7/o2S8j+/rHi38Z7a8xVvazqSri4+M1aVKiNm5M/352brdjx3jdeed+nXGGdO218frttziddVaSHn00SXfemeTGpaYmLi5e8fHe75BwJCYmKSkp/S+Ov0sIB8dLMMJ5v6M2+LI/TL/99ptLNXz55Zfdi7rwwgtdj9XGjRt1ip0WD1GyZEktt3qyUqpBlG1PSEhw+5rQ7aXs1Jfsx2BCWMHXQurUZlt8tpmnQIECqlGjhjZv3qyEhL1u3apV+S28UrFie7Vt20Zt23b4fiecUEBScW3dulUJCTvDes6M7pvR/SpXtv0Usedjv+jY71j2tXT4WHiNsbbfihVbtXJlOPvlsRBMy5YtU968OzVqVC498khlff55cd13X5xGj/5XffqsVrVqO1P9Xhs5cosSEval+/nKlcutm28uriVLlmnnzvCONf4uIRwcL9EraoOv9evXuy8m66l69tln9fvvv7vxXrt27UpeH8pu79mzx123+6S13bb5t0O3GX//9Kpdu7Y7o4/sw4J8+8Lis818dgLE/y+2YIF3tvjkk3OrXLlyqd6/aFH/sqjKlTtwI50yum9G9vN6MLZF7PnYL3r2y8i+drz88ccfKlKkSETbyn6pK1nSu7SCXj4rQz9yZKLuvz9OixcX0g03VFfPnkl66KEkHXfcofvv3Vs0+XstPfbuPfz5joa/SwgHx0uw73tMB18VK1bU999/775ILa2wevXqLg2hd+/erkJhykDJbue3GrWyiRTzpbrdzlSFBlp2P/+6se3hsIOaAzt74rPNfJYS5I/HWLvWu6xcOS7NtB3/vqH7pf+5MrZvRvYLrZQaiedjv+jZLyP7+seLnzYf7a8xp+yX8vv+ttukSy+V7r7bxn/FaejQOL39tjR4sHTjjZn/fOnB3yWEg+MlekV1tcNixYol/4EyJ598snbv3u0KcGxKUVfWbvspg2XLlk11u+1n24yffhh6PWVhDwCZz851+GO/Tjgh6NYAQOoqVJDGj5c+/th+f9jQBKlLF68Qx9dfB906ALEqaoOvb775Rk2aNDkkJ/qXX35xAZkVyPj5558PGbg8d+5cN6eXscs5c+Yk72cFNmyx9RZ8WfGN0O123daFM94LQMZYr5f917U0IT9VCACi1YUXSosXS08+KVm26Ny5Xpn6K64Ib34xAIjq4Mvm7rK0wAcffFArV67UjBkzXMn4m2++2RXesMHKjz76qJsLzC4tSLPy8uaaa67Ru+++q4kTJ2rp0qWuJP25557rysz7222SZUtrtOWpp57SDTfcEPArBnKGFSu8y5NOCrolAJA+Nkrhnnskq+tlKYmWPjhpkjRwoDR9ujdPGADE9JivwoUL69VXX9XgwYPVoUMHFSpUSFdffbULviwV0SogDhgwQG+//bYbuDpixAgVLFgwOXAbNGiQm0DZKiadddZZevjhh5Mf2+bzssprNgmz5cN27NhRnTt3DvDVAjkv+Dr11KBbAgDhsQSZ4cOl7t2l//xH+vxz6dtvvcmabV5CS8AJd9wggJwlaoMvc+qpp+q1115LdVudOnU0ZcqUNPe1+b5sSY0FXH369HELgMj5+28vTceGclapEnRrAOR0GZ2cuXZt6bPPpJ49vXFhf/3lTRz/ww9S69bSiSdmVYsBxLqoDr4AZC8HpuKTZQAfKE4KAIGx7yELvCZPDm/8lk01aj1ddep4E8Jb0DVjhleUY/Ror1hHw4ZSrVpSHptKDAAOIPgCEPGUwxRzpANAoCzw8quwpkepUgevWzXvM87wArGvvpJ+/tnmKvV6wj791EtFtEAsdB8AORfBF4CIsMlFf/vNu854LwDZTaFCUps20rnnegGYFVW2VOvvv/cWKzLUsqVNxuoFbAByJoaFAohYr5cFYDbG4sB0ewCQLYOwZs2kO+6QOnWSTjvNG+dqJ59eecVLRbRxYhaEAch5CL4ARITNk+OnHIbMnQ4A2ZJ9z1kv/zXXeIGYBWRWlHnpUm+dpSlOnOgV/ACQcxB8AYiIRYu8S8Z7AchpihXzCnQ8+qg0aJB3e8kS6corpXr1pHfeIQgDcgqCLwBZbvVqrwqYnQk++eSgWwMAwShQQOrf30tBHDBAKlJEWrhQ6tBBOv106fXXpR07gm4lgKxE8AUgy338sXdJiXkA8Hq+Bg6UVq3ygrHjjpPmz5duukmqWNFLU/RTtQFkLwRfACIWfJFyCAAHFS/upSFaT9jgwV5FRKuQ+PzzXmEOGyc2dmycdu1ioCyQXRB8AchSW7ZIn3ziXafEPAAcrmRJqU8fryrstGnS5Zd75ei//Vbq3DleF19cR337xrn0bQCxjeALQJaaMEHavdtLpaHEPACkLT5eat3aK8Cxdq30yCNS5cpJ2rYtt4YMideJJ0q33XZwwnoAsYfgC0CWGj3au2zalBLzAJBe5ctL/fpJ//tfop5/fo2aNElyJ7JeftmbO6xtWy+lmyqJQGwh+AKQZZYtk2bP9tJnGjcOujUAECybZD7cYClv3lzq2fMEffddnL78Urr4YikpSfrwQ+961apeD9n//pdVrQaQmXJn6qMBQCq9XhdeKBUtSgllADmbVXu11MLJk6VNm9K3T2JiojZv3qxq1UqqY8d4nXuutHy5NHy4NGqUl4JoFRNtsTnDbO6wK66gwBEQrQi+AGSJ/fulMWO86507S5s3B90iAIgOFnht2JC++1pPWULCXleUw2fFi55+Wnr4YWniRG9s7fTp0rx53tK3rzdv2FVXSZ06SZUqZdlLARAm0g4BZIkvvpDWrfNKKV9ySdCtAYDsp1Ah7+SWjf2ySogjR0qtWnmp3nPnSvffL1ekwyZx/vxzL10RQLAIvgBkiddf9y6vuUbKly/o1gBA9mY9Y127Sp9+6vWqWWGOc87xshCsemLLllL16tLQod5cYgCCQfAFINNt3SpNmeJdv/HGoFsDADmrWEfp0lK3btKMGdKiRVL37tJxx3lFkO6805v6w7ZbQSSqJQKRxZgvAFnS67Vzp3eWtVGjoFsDADmzWIcpVUp64QXp//5PGjvWu754sfTKK95i48Hat5c6dpTOPNNLWQSQdQi+AGSqf/6RHn3Uu37XXcztBQBBFesIZT1ft9/uTdI8c6aXlvjee9Lvv3upiLaULStdfrkXiDVv7gV7toTLetMysh+QExB8AchUzz4rbdzoVeO66aagWwMACGUnxM4+21t27ZI++8zrTXv3XemPP6SXXvKWEiWkyy7zAjJLU8yTJ/09bVbgA0DqCL4AZOoZ2See8K5bCeT0/rEGAGTtWLHUeqIsldGq0dqyZ49XpdYCsalTve/z117z7mff5ZUre5UTTzpJKleOni0gowi+AGQaG1NgaYf163uTfAIAYmusWMOG3ne4jdtdvdobJ7ZlizeZsy0md26vR8yCsPLlpRNO8Hq8SDMHjo7gC0CmWLtWGjbMu/7YY5wVBYBYHitWu7Z0zz1SjRrexM2rVkm//eYFZLt3e/M42uIrWNALwurV89IVLTADcDiCLwCZYuBA7w+yDdK+4IKgWwMAyAzWm2WBlC1Nm3opjH/95U3qbMGcLXbybccOaelSb3n7be9vwVVXeZUUrfQ9AA/BF4BjZukso0Yd7PUi9QQAsifLarAUQ1tq1fLW2UTO69d7vWMrV3qXX37pLT16SOed5wViVknRCnkAORmJQQCOiZ3l9Ksa3n23dMYZQbcIABBJNjfY8cd7FRQfeMBLT3z8cen0073AzCoq3nyz1wNm9xk82EtlTEoKuuVA5BF8Aciw7du9lBIrsmEpJvbHFgCQs1lVxPvuk+bMkZYv9+Z+rFPHS1m0Ocb69fOKetgEzxaUWfbE1q1BtxqIDIIvABliZyy7dpV++UWqUEGaMMGrgAUAgO+UU6S+faX58710xOHDpUsv9Qp0WKriq696kzpbGmOLFtKQIdKiRfSKIfsi+AIQNvujaH9MbVC1BVwTJ3plhwEASIvNFXbbbd6Ezla049NPpbvukqpWlfbtk776Srr/fq/Sot331lu9+1qWBZBdcJ4aQLpZyogV07CxXc8+6617/nnpzDODbhkAINondQ6VL5/UqpW3PPOM9Ouv0kcfSR9/7BXqsAqKI0Z4iz1WtWpeqqItVs7elpIlI/WqgMxD8AUgLK1be4OnzdVXe8HYyy8fOeXk/PMj1jwAQAxN6uyztMNevbzFJni2XjALxmyxCopLlnjLuHEH97EiH34w5gdmNtcYFXcRzQi+AKSLVayygdF+4GU5+5YqcrRJO+0PKgAgZwl3UudQBQpIF13kLUOHemPDrDrizz8fvLSAzHrHbHnvvYP7Fi9+sGfMFjsBeNJJ3jxlBGWIBgRfAI5q717p+uu9ohp2RrNdOy8nHwCArExXtICpYkVvadPm4HqrjmhFPCwQ84OyxYulLVsOzjGWskfOgjB/qVJFqlHDm6vMHpvADJFC8AXgiHbv9tILp06V8uTx5vQqXz7oVgEAspOMpitaufo77zz498pSE/3esYULvTnHrHds1y6vOq8tKRUr5gVh/lKzppfZkVZvWXrGtAFpIfgCcqD0/uGwvPsOHbwB0DY42v4o/v57xlNJAADIzHTF0B4z+zvlj/2yE4Wh2Rtr1niBmC2WsmgFPqynbOlS6e+/vfnHbAllj1emjDc5tF3acuqpUrdu3jp6y5ARBF9ADpSes4v2x8rmY7GziNbjNWiQl/JxpOIaAABEe4+ZTQLdsqVXDGrYMC8I+/NPb9m40bu0gMx60vxxZaH695eKFvUCsdNO8xb/upXItyqM9IwhLQRfQA51pLOLNt+Kje9ascILvK69Vjr55Ei3EACArOkx84tB2d84m6cy5VyVVmTKxo/ZfGS2bN7sXVpQZuttzNlPP3lLSnnzeun5/li1ChW8S0uRtGqMVqXR1tk8mch5+NgBHPYHxyZNtsDL/jB06uSdyQMAIKfIlcsL0FJW7LWg6sYbvdTF//3v4LJ8uXeZkCDt2SOtXu0tabGeMXssPxiz4MwPAm2smX9p6Y0EadkLHyeAQwKvSZO8PyB+4GXpGQAAwBtjZj1bVinRlpQs8LIAbN26g4uVyrdLP4XRxk5bar+//bvv0n4+G1dmAVhoD1ropS02Fs2CRGsXoh/BFwDH/hC8/bbX42Vn/KzCoZXjBQAAGRtjZve3svbNm0sXXujtawVC/vjDC8SsEIhdWsqkBW223ha7buPP7L7+eDSr4HgkNsdZmTLxKly4mk44Id71nvmFQvzCIbZYoGbj0uhRCwZvOwA3qHj8eGnVKu/L2AIvxngBAJB5Y8zSCtoKFvT+5qb8u2uBV5EiUvXqh/am+T1ptligZkGaP0ZtyxYrwVhIc+YcvU0WrPnBWOilLSVKeKmPodsKFaLCY2Yg+AJyOCsn/+abXhqEpSwwxgsAgOgI2qzH6vTTvaDNgjEbJ2ZLgwYH72Prd+yQ/vnHCoEkasOGf1S69HEqUSJes2d7wdm2bdL27d7y77/efl6w5g01SA/rxQsN0FIGbSkvLYCzTBociuALyMEs3WHKFK96k32pXnedl0cOAABiL2g77jgLrv7VOeccpyuu8KaHSbmfBWt24tUCNgvE7NJf7HZSkjfxtAVt9rx2aRkyNlG1nai1Jb3scSzF0V9KlDj6dXsN2bmHLccGX7t379ZDDz2kTz/9VPnz51eXLl3cAuQEVkr+/feljz46+CVrqYYpS+0CAIDsxdIfLYXQFuuhSsnmLLvmmoNzldnvBAvKQoMx/zK1dXZpPWrGTu7aYpNap1feA6X6/YIioYuV67f51OxEcawGaDk2+BoyZIgWLVqk0aNHa/369br//vtVoUIFXWijIYFsXFTj3Xft+Jd+/NFbV6eOdPHFUr58QbcOAADESlERq/xoi1+cy0rm+0VF7PeGBWA2P5o/R1p6ru/cmb5S/RY4WhB2773ecIlYkiODrx07dmjixIl65ZVXVLNmTbcsX75c48aNI/hCtmNfYosXSx984KUf2ABd/8vVgq7atYNuIQAAyM5FRXzHHectoWPLTzlFOv98bz8rJuKNXfN6zFJe+oGa9cRZ9ccxYwi+YsLSpUu1b98+1a9fP3ldgwYN9NJLLykxMVHxfj9rDLADcPp0r8pNqNS6YlOuO9rtjN4nJeuuDud2kPvs3x+n1atLaOHCOPcFEk1tS88+FmjZmSY7e2RffEuWeIGXnYEKHbx7yy3e2SrL3wYAAAgyaPP3s9+1pkABb7H0w5T8yo72O+3BBxVzcmTwtXHjRhUvXlx5Q2ajK1WqlBsH9vfff6uEjfo7gqQDv3r37NmjXAGXcenVK17vvRejSa9R6wT7lO2/t7IDO8zLlEmSnWu45pokXXJJkgoWzKWpUxPTNUeJr2hR+8KLV6lSiWE9f6T3i/xzJrk/HPv374/694b9Mne/jO3r/f8rVmy/9u9PivrXyH7RsB/HDPtF7jsmsm3N+H429subryxee/YE/3vNfgOExghHEpeUnntlM1OnTtVzzz2nL7/8Mnnd2rVr1bJlS82YMUPlypU74v4WdC1cuDACLQUAAAAQC2rXrn1I505qcmTPV758+VwAFcq/bZUPjyZ37tzuzbX0xLhYLbUCAAAA4JhZX5YNXbIY4WhyZPBVtmxZbdmyxY378t8kS0W0wKuITSV+FBZ0HS2qBQAAAIBQsVNZIhNVr17dBV3z5s1LXjdnzpzk3iwAAAAAyGw5MtIoUKCA2rVrp4EDB2rBggWaPn26Ro0apRtuuCHopgEAAADIpnJkwQ2zc+dOF3x9+umnKly4sLp27arOnTsH3SwAAAAA2VSODb4AAAAAIJJyZNohAAAAAEQawRcAAAAARADBFwAAAABEAMEXcMDu3bvVt29fNWzYUM2aNXMVMIEj+eyzz1S1atVDljvuuCPoZiHK7NmzR23bttX333+fvG7t2rWuyFO9evV08cUXa+bMmYG2EdF9vDzyyCOHfdeMHTs20HYieH/88Yf7m9O4cWOdffbZeuyxx9xvGcN3TPTKkZMsA6kZMmSIFi1apNGjR2v9+vW6//77VaFCBV144YVBNw1RasWKFWrRooUefvjh5HX58uULtE2ILvZD6J577tHy5cuT11mdqx49eui0007T5MmT3XQnPXv21EcffeS+c5BzpXa8mF9//dWtv/zyy5PXWaVm5Fz2PWKBV5EiRTRu3Dht3brVnUC2+Wrvu+8+vmOiGMEXIGnHjh2aOHGiXnnlFdWsWdMt9sfPvtAIvpAW+0Fkf9xKly4ddFMQpcG5/WBOWVR49uzZ7qz0+PHjVbBgQZ188sn67rvv3I+kXr16BdZeROfx4n/X2JQ4fNfAt3LlSs2bN0/ffvutSpUq5dZZMPb444/rnHPO4TsmipF2CEhaunSp9u3bp/r16yeva9CggebPn6/ExMRA24boZT+ITjzxxKCbgSj1ww8/qEmTJpowYcIh6+17pUaNGu5HUej3jf2QQs6V1vGyfft2l17Gdw1CWSA+cuTI5MAr9HjhOya60fMFSNq4caOKFy+uvHnzJq+zLzRLAfn7779VokSJQNuH6GNnp3/77TeXR//yyy9r//79rpfUzjyGHkfIuTp16pTm902ZMmUOWVeyZEklJCREqGWIpePFTvLExcXppZde0tdff61ixYrppptuOiQFETmPpRvaOC+fnSi2cYBNmzblOybKEXwBknbu3HnYD2b/tg1+BlKycYH+cfPss8/q999/d4Pid+3apQcffDDo5iEGv2/4rkFa6WUWfFWpUkXXXXedfvzxR/Xv39+N+WrVqlXQzUOUeOKJJ7RkyRJNmjRJr7/+Ot8xUYzgCzhQJCHll5J/O3/+/AG1CtGsYsWKrhpZ0aJF3Q+j6tWruzOPvXv3Vp8+fZQrV66gm4go/r6xHvWU3zd81yA17dq1c4V9rMfLVKtWTatWrdJbb71F8IXkwMuKhT3zzDNuHDLfMdGNMV+ApLJly2rLli1u3JfPuu3ti8q69oHU2I8hC7x8NqjZUlWt6hRwpO+bTZs2HbLObqdMEwKMfcf4gZfPesFsHBhg1XZfe+01F4C1bt3areM7JroRfAGS67XInTv3IYNR58yZo9q1a7uyrUBK33zzjRscbylkvl9++cX9SGKMII6kbt26Wrx4sUtRDf2+sfVASs8995ybryllkSgLwJCzDRs2zFU0fPrpp9WmTZvk9XzHRDd+VQKSChQo4FI7Bg4cqAULFrg5MWyS5RtuuCHopiFKWWVMS+2w8V02JmPGjBlurribb7456KYhytmEqOXLl3fpqTalxYgRI9z3TseOHYNuGqKQpRzaOK9XX31Va9as0ZtvvqmpU6eqS5cuQTcNAbJCLC+++KJuueUWV8nQsnX8he+Y6BaXlNqEEkAOZD0YFnx9+umnbiCzzamS8mwjEMr+qA0ePNj1mBYqVEhXX321m9gyNBURMFWrVtWYMWNcb6lZvXq1+vXr50pCV65c2U2OeuaZZwbdTETp8WInBIcOHerGetl40//85z+64IILgm4mAmQB1VNPPZXqtmXLlvEdE8UIvgAAAAAgAkg7BAAAAIAIIPgCAAAAgAgg+AIAAACACCD4AgAAAIAIIPgCAAAAgAgg+AIAAACACCD4AgAAAIAIIPgCAAAAgAgg+AIAIJtKSEjQPffco1GjRmnHjh1BNwcAcjyCLwBAIM477zxVrVr1sOWaa66JaDuuv/561atXT9u3b1e0SkpK0rhx4456Pwu0Zs2a5a5PmjRJrVq10nfffaeXX35ZF154odatW+e2/frrr+512+MCACKH4AsAEJi+fftq5syZhyzDhw+P2PP/8ccf+vnnn1WiRAl98sknilY//vijBg0adMT7zJ49272eM888U//++68eeeQRPfzwwy6YffbZZ3XSSSfpmWeecfc9+eSTVaFCBU2ZMiVCrwAAYAi+AACBOe6441S6dOlDlmLFikXs+T/66COddtpprhdu6tSpilbp6aF68cUXk3sNrWdr586drrfLxMfHu14x/7bp1KmTXnrpJXq/ACCCCL4AAFHJ0gD79OmjM844Q7Vq1XKBw/Tp05O3W4ric889pyZNmui2225z63766Se1b99ederU0SWXXHLU3qwPPvhAjRo1UosWLVzv0u+//5687fvvv3dBmaXvnXXWWe5+r7zyiruftaV+/fq67777lJiY6O5vlyNHjtT555/vnt/S+pYtW3ZIe+0xfe+88457/NDnevPNN3X22We7NMjevXtrz549rk033HBDqo/hW7lypebOnavmzZu726VKlXKX1laftally5aH3LZxYN9++20YnwoA4FgQfAEAotKjjz6q3377zRWLsCCpYcOG6tevnwtIfF9++aXeeust3Xvvvdq4caNuvfVWF3y9//77uvnmm/XAAw+4gCw1a9as0aJFi1zg1bhxYxUuXPiw3q8///zTBXxvvPGGC/CefvppDR48WP/3f//nrlvP2eeff+7u+8ILL7i2WiqlpfNVrFjRtSG9hS7suSxYtADu+eef16effuraU758eXfbWFqmBX0pffPNNy6YstdgLKXwiiuuUM+ePfXhhx9q3rx5LhUxVFxcnJo2ber2BQBEBsEXACAwAwYMcMFE6OIHK9bTZOOcqlevrhNPPFFdunTR33//rc2bNyfvf9VVV6lKlSo65ZRTXEEKG+903XXXqXLlyrrsssvc9tGjR6f63BbQWYqjPU+ePHl07rnn6t133z3kPnv37tX999/vnuPaa691vVt2aT1TFrRZ26zXyVL3xo4dqzvvvNP1fNmYKhtvlStXLr333nvpei/suR588EHXu2W9X7YsXLjQPUbRokXdfSwtM2/evIftu2TJEvecoWzM15NPPqkCBQpo6NChat26tebPn3/Ifex9s30BAJGRO0LPAwDAYe644w5dcMEFh6yzYMG0a9fO9Tq9/fbbLsBZvHixW79///7k+1rvks/uYz1hoT1DFtBYoYnUWI+QBVwW3Bhrh/WYWU+Z9bL5jj/+eHeZP3/+w57T1llPnAWEFhjWrVs3eZsFdJYuaeOv0suCRp/1Yu3bty9d+/31118uEEzJqh0uXbpUvXr1cq/NeuXsdfss+AwNZgEAWYvgCwAQmJIlSx4ScISy8VRWidB6sKyQhPX6WE9WqHz58iVft0DFxnn54798uXMf/qfOApIVK1a4gM2CklCW6hcafKXc34pXpBTajlAWKPpjwlLbllLKXq30FsOwFMLQx7Oqhxas+mPKChUqpNtvv929P1u3bk3uSbO2pfZ6AABZg+ALABCVxTYsLdB6vWwsk5kxY8YRAxLr4bJgLTSYszFY1jOVMiCzsVpFihRxY7lCgw+r/vfxxx+79L9wqzZakQsbW1WtWrXkXjcLgKxYh98TFjruau3atel+fAuujhbEWs+bb86cOS5d0ub48lkPlwWSBQsWTF63ZcuW5OIcAICsx+kuAEDUsR4gSz+0ohNW7c+KQvjzXIUW3AhlpdOtgIbNZbVq1SrXo2VFMaz4REqWeme9QBYoWal5f+ncubML/EKrKqaX7Wtjq7744guXati/f3/t3r1bF198sdteu3ZtNy7M2mZFOqzaYXr5qZj2+uwxU6pRo8YhlRXPOeccF2RZgRJLSbTCJUOGDHFVGi0I9Nk+ti8AIDIIvgAAURl8PfHEE676X5s2bVx1QUubs9TDX375JdV9bCyW9VxZoNa2bVs3sbBVO7z00ksPuZ/1TllA17Fjx8Mew3rZatasmaHJh60giFUYtKDLKi4mJCS4njWbwNnYeuudsrZZRUMb75ZeVoTDetCuvvrq5B7AUFacw1Ip/Z41Gy82YsQI9zqtGqS9l1Y0xAqc+KwH0XoKLVADAERGXBKzKwIAEPNsXrEOHTq4QiWhrDfO5kKzJdQPP/zgAkJLs2TcFwBEBt+2AABkAzbH2fjx4w9bb0FXaIVG34QJE9w8ZAReABA5fOMCAJANNGvWTOXKlXMTMacMvipVqnTIOhuTtn79+lRTLwEAWYe0QwAAAACIAHq+AAAAACACCL4AAAAAIAIIvgAAAAAgAgi+AAAAACACCL4AAAAAIAIIvgAAAAAgAgi+AAAAACACCL4AAAAAQFnv/wGEWDHiQVi8VgAAAABJRU5ErkJggg=="/>
          <p:cNvSpPr>
            <a:spLocks noChangeAspect="1" noChangeArrowheads="1"/>
          </p:cNvSpPr>
          <p:nvPr/>
        </p:nvSpPr>
        <p:spPr bwMode="auto">
          <a:xfrm>
            <a:off x="3241674" y="4678997"/>
            <a:ext cx="3319145" cy="331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01" y="2377441"/>
            <a:ext cx="11705642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5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3406" y="195943"/>
            <a:ext cx="957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/>
              <a:t> How does weather affect Uber fares?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1026161"/>
            <a:ext cx="8046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Content:</a:t>
            </a:r>
          </a:p>
          <a:p>
            <a:r>
              <a:rPr lang="en-US" sz="2000" dirty="0" smtClean="0"/>
              <a:t>Rainy/extreme weather conditions lead to higher fares.</a:t>
            </a:r>
          </a:p>
          <a:p>
            <a:r>
              <a:rPr lang="en-US" sz="2000" dirty="0" smtClean="0"/>
              <a:t>Surge pricing is triggered by increased demand.</a:t>
            </a:r>
          </a:p>
          <a:p>
            <a:r>
              <a:rPr lang="en-US" sz="2000" dirty="0" smtClean="0"/>
              <a:t>Visualization: </a:t>
            </a:r>
            <a:r>
              <a:rPr lang="en-US" sz="2000" dirty="0" err="1" smtClean="0"/>
              <a:t>hist</a:t>
            </a:r>
            <a:r>
              <a:rPr lang="en-US" sz="2000" dirty="0"/>
              <a:t>-</a:t>
            </a:r>
            <a:r>
              <a:rPr lang="en-US" sz="2000" dirty="0" smtClean="0"/>
              <a:t>plot comparing fares by weather type.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2595043"/>
            <a:ext cx="11984182" cy="41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7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6947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What are the busiest pickup hours?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35917"/>
            <a:ext cx="7606146" cy="170728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Content:</a:t>
            </a:r>
          </a:p>
          <a:p>
            <a:r>
              <a:rPr lang="en-US" dirty="0" smtClean="0"/>
              <a:t>Peak demand: Morning (7-9 AM) &amp; Evening (5-8 PM).</a:t>
            </a:r>
          </a:p>
          <a:p>
            <a:r>
              <a:rPr lang="en-US" dirty="0" smtClean="0"/>
              <a:t>Moderate activity late at night (10 PM-12 AM).</a:t>
            </a:r>
          </a:p>
          <a:p>
            <a:r>
              <a:rPr lang="en-US" dirty="0" smtClean="0"/>
              <a:t>Visualization: Line chart of ride count by hour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6" y="2597727"/>
            <a:ext cx="11741727" cy="426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4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50771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How does traffic congestion impact fares?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5752"/>
            <a:ext cx="10515600" cy="14163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Content:</a:t>
            </a:r>
          </a:p>
          <a:p>
            <a:r>
              <a:rPr lang="en-US" dirty="0" smtClean="0"/>
              <a:t>Higher congestion = longer ride times = higher fares.</a:t>
            </a:r>
          </a:p>
          <a:p>
            <a:r>
              <a:rPr lang="en-US" dirty="0" smtClean="0"/>
              <a:t>Visualization: Scatter plot &amp; box plot of fare amount vs. trip duration.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74" y="2182091"/>
            <a:ext cx="11787051" cy="43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2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/>
              <a:t>Heatmap</a:t>
            </a:r>
            <a:r>
              <a:rPr lang="en-US" sz="3200" b="1" dirty="0"/>
              <a:t> of High-Demand </a:t>
            </a:r>
            <a:r>
              <a:rPr lang="en-US" sz="3200" b="1" dirty="0" err="1"/>
              <a:t>Uber</a:t>
            </a:r>
            <a:r>
              <a:rPr lang="en-US" sz="3200" b="1" dirty="0"/>
              <a:t> Pickup Locations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1031965"/>
            <a:ext cx="11987576" cy="57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7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658"/>
          </a:xfrm>
        </p:spPr>
        <p:txBody>
          <a:bodyPr/>
          <a:lstStyle/>
          <a:p>
            <a:pPr algn="ctr"/>
            <a:r>
              <a:rPr lang="en-US" dirty="0"/>
              <a:t>Data correlations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77666"/>
            <a:ext cx="205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threshold = 0.6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9" y="1687753"/>
            <a:ext cx="11175003" cy="49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530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</TotalTime>
  <Words>267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Depth</vt:lpstr>
      <vt:lpstr>Uber Rides EDA Insights</vt:lpstr>
      <vt:lpstr>Understanding Uber Ride Patterns</vt:lpstr>
      <vt:lpstr> Data Cleaning &amp; Preprocessing</vt:lpstr>
      <vt:lpstr>What is the distribution of Uber ride fares?</vt:lpstr>
      <vt:lpstr>PowerPoint Presentation</vt:lpstr>
      <vt:lpstr>What are the busiest pickup hours?</vt:lpstr>
      <vt:lpstr>How does traffic congestion impact fares?</vt:lpstr>
      <vt:lpstr>Heatmap of High-Demand Uber Pickup Locations</vt:lpstr>
      <vt:lpstr>Data correlations</vt:lpstr>
      <vt:lpstr> Conclusion &amp; Key Takeaways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Rides EDA Insights</dc:title>
  <dc:creator>Microsoft account</dc:creator>
  <cp:lastModifiedBy>Microsoft account</cp:lastModifiedBy>
  <cp:revision>11</cp:revision>
  <dcterms:created xsi:type="dcterms:W3CDTF">2025-02-28T12:48:08Z</dcterms:created>
  <dcterms:modified xsi:type="dcterms:W3CDTF">2025-02-28T13:15:13Z</dcterms:modified>
</cp:coreProperties>
</file>