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58"/>
  </p:notesMasterIdLst>
  <p:handoutMasterIdLst>
    <p:handoutMasterId r:id="rId59"/>
  </p:handoutMasterIdLst>
  <p:sldIdLst>
    <p:sldId id="257" r:id="rId6"/>
    <p:sldId id="389" r:id="rId7"/>
    <p:sldId id="317" r:id="rId8"/>
    <p:sldId id="394" r:id="rId9"/>
    <p:sldId id="395" r:id="rId10"/>
    <p:sldId id="396" r:id="rId11"/>
    <p:sldId id="397" r:id="rId12"/>
    <p:sldId id="398" r:id="rId13"/>
    <p:sldId id="400" r:id="rId14"/>
    <p:sldId id="399"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9" r:id="rId32"/>
    <p:sldId id="417" r:id="rId33"/>
    <p:sldId id="420" r:id="rId34"/>
    <p:sldId id="418" r:id="rId35"/>
    <p:sldId id="422" r:id="rId36"/>
    <p:sldId id="423" r:id="rId37"/>
    <p:sldId id="421"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392" r:id="rId55"/>
    <p:sldId id="393" r:id="rId56"/>
    <p:sldId id="39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3725" autoAdjust="0"/>
  </p:normalViewPr>
  <p:slideViewPr>
    <p:cSldViewPr snapToGrid="0">
      <p:cViewPr varScale="1">
        <p:scale>
          <a:sx n="82" d="100"/>
          <a:sy n="82" d="100"/>
        </p:scale>
        <p:origin x="49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5:57.973"/>
    </inkml:context>
    <inkml:brush xml:id="br0">
      <inkml:brushProperty name="width" value="0.2" units="cm"/>
      <inkml:brushProperty name="height" value="0.2" units="cm"/>
      <inkml:brushProperty name="color" value="#FFFFFF"/>
      <inkml:brushProperty name="ignorePressure" value="1"/>
    </inkml:brush>
  </inkml:definitions>
  <inkml:trace contextRef="#ctx0" brushRef="#br0">1 1,'0'10005,"0"-9982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6:20.159"/>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1,'12888'0,"-12867"0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5:57.973"/>
    </inkml:context>
    <inkml:brush xml:id="br0">
      <inkml:brushProperty name="width" value="0.2" units="cm"/>
      <inkml:brushProperty name="height" value="0.2" units="cm"/>
      <inkml:brushProperty name="color" value="#FFFFFF"/>
      <inkml:brushProperty name="ignorePressure" value="1"/>
    </inkml:brush>
  </inkml:definitions>
  <inkml:trace contextRef="#ctx0" brushRef="#br0">1 1,'0'10005,"0"-9982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6:20.159"/>
    </inkml:context>
    <inkml:brush xml:id="br0">
      <inkml:brushProperty name="width" value="0.2" units="cm"/>
      <inkml:brushProperty name="height" value="0.2" units="cm"/>
      <inkml:brushProperty name="color" value="#FFFFFF"/>
      <inkml:brushProperty name="ignorePressure" value="1"/>
    </inkml:brush>
  </inkml:definitions>
  <inkml:trace contextRef="#ctx0" brushRef="#br0">0 1,'12888'0,"-12867"0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72677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897288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606508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698951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69323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1291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490439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57045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72219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9375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51742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25028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66447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45701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5042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648937C4-64F1-44AB-B507-11061950285D}" type="datetime1">
              <a:rPr lang="en-US" smtClean="0"/>
              <a:t>9/19/2023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2EE496C2-ED2C-47A7-ACC4-96E05772E2DB}"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AC14D449-7FCB-4D02-B340-856C858E247F}" type="datetime1">
              <a:rPr lang="en-US" smtClean="0"/>
              <a:t>9/19/2023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6D028364-ECEF-4820-BAD3-5C721882A67E}" type="datetime1">
              <a:rPr lang="en-US" smtClean="0"/>
              <a:t>9/19/2023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5905C66F-C2D8-4A93-A29D-A98A70F526C0}" type="datetime1">
              <a:rPr lang="en-US" smtClean="0"/>
              <a:t>9/19/2023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7C1622AA-3FD5-406F-B918-E32EFA7C88AF}" type="datetime1">
              <a:rPr lang="en-US" smtClean="0"/>
              <a:t>9/19/2023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MSP'23 ML Workshop</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A9761DEC-2597-4D2A-AC71-FF0EB726BC48}"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ADC2049B-25BD-4C8D-BE39-8C8DED56B5B6}"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089D905E-7A50-42FE-86C3-20122116001E}"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DCF86CBC-F352-4D5A-82F2-62801C418117}" type="datetime1">
              <a:rPr lang="en-US" smtClean="0"/>
              <a:t>9/19/2023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MSP'23 ML Workshop</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2B8B3814-97D7-4C9A-BE47-5F01ED9737B7}" type="datetime1">
              <a:rPr lang="en-US" smtClean="0"/>
              <a:t>9/19/2023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F4EC0F25-DE78-4D99-95A2-91C77B3D6006}" type="datetime1">
              <a:rPr lang="en-US" smtClean="0"/>
              <a:t>9/19/2023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MSP'23 ML Workshop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60C937A9-621C-4834-B449-01707B838B53}" type="datetime1">
              <a:rPr lang="en-US" smtClean="0"/>
              <a:t>9/19/2023</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MSP'23 ML Workshop</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D863B741-5B9C-4EF8-A12B-D556B062964E}" type="datetime1">
              <a:rPr lang="en-US" smtClean="0"/>
              <a:t>9/19/2023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MSP'23 ML Workshop</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F70268E9-A7AC-4077-8562-DF64E27EBFCA}" type="datetime1">
              <a:rPr lang="en-US" smtClean="0"/>
              <a:t>9/19/2023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MSP'23 ML Workshop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518EF2D6-F766-47CB-82C7-341787346268}" type="datetime1">
              <a:rPr lang="en-US" smtClean="0"/>
              <a:t>9/19/2023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MSP'23 ML Workshop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736" r:id="rId1"/>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5.png"/><Relationship Id="rId11" Type="http://schemas.openxmlformats.org/officeDocument/2006/relationships/image" Target="../media/image57.png"/><Relationship Id="rId5" Type="http://schemas.openxmlformats.org/officeDocument/2006/relationships/image" Target="../media/image49.png"/><Relationship Id="rId10" Type="http://schemas.openxmlformats.org/officeDocument/2006/relationships/image" Target="../media/image56.png"/><Relationship Id="rId4" Type="http://schemas.openxmlformats.org/officeDocument/2006/relationships/image" Target="../media/image48.png"/><Relationship Id="rId9"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customXml" Target="../ink/ink1.xml"/><Relationship Id="rId1" Type="http://schemas.openxmlformats.org/officeDocument/2006/relationships/slideLayout" Target="../slideLayouts/slideLayout1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customXml" Target="../ink/ink2.xml"/><Relationship Id="rId9" Type="http://schemas.openxmlformats.org/officeDocument/2006/relationships/image" Target="../media/image89.png"/></Relationships>
</file>

<file path=ppt/slides/_rels/slide3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0.png"/><Relationship Id="rId7" Type="http://schemas.openxmlformats.org/officeDocument/2006/relationships/image" Target="../media/image93.png"/><Relationship Id="rId2" Type="http://schemas.openxmlformats.org/officeDocument/2006/relationships/customXml" Target="../ink/ink3.xml"/><Relationship Id="rId1" Type="http://schemas.openxmlformats.org/officeDocument/2006/relationships/slideLayout" Target="../slideLayouts/slideLayout17.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94.png"/><Relationship Id="rId4" Type="http://schemas.openxmlformats.org/officeDocument/2006/relationships/customXml" Target="../ink/ink4.xml"/><Relationship Id="rId9" Type="http://schemas.openxmlformats.org/officeDocument/2006/relationships/image" Target="../media/image89.png"/></Relationships>
</file>

<file path=ppt/slides/_rels/slide3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1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17.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3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17.xml"/><Relationship Id="rId6" Type="http://schemas.openxmlformats.org/officeDocument/2006/relationships/image" Target="../media/image99.png"/><Relationship Id="rId5" Type="http://schemas.openxmlformats.org/officeDocument/2006/relationships/image" Target="../media/image98.png"/><Relationship Id="rId10" Type="http://schemas.openxmlformats.org/officeDocument/2006/relationships/image" Target="../media/image105.png"/><Relationship Id="rId4" Type="http://schemas.openxmlformats.org/officeDocument/2006/relationships/image" Target="../media/image97.png"/><Relationship Id="rId9" Type="http://schemas.openxmlformats.org/officeDocument/2006/relationships/image" Target="../media/image10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media/image108.png"/><Relationship Id="rId1" Type="http://schemas.openxmlformats.org/officeDocument/2006/relationships/slideLayout" Target="../slideLayouts/slideLayout17.xml"/><Relationship Id="rId4" Type="http://schemas.openxmlformats.org/officeDocument/2006/relationships/image" Target="../media/image1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3.png"/><Relationship Id="rId7" Type="http://schemas.openxmlformats.org/officeDocument/2006/relationships/image" Target="../media/image115.png"/><Relationship Id="rId2" Type="http://schemas.openxmlformats.org/officeDocument/2006/relationships/image" Target="../media/image112.png"/><Relationship Id="rId1" Type="http://schemas.openxmlformats.org/officeDocument/2006/relationships/slideLayout" Target="../slideLayouts/slideLayout15.xml"/><Relationship Id="rId6" Type="http://schemas.openxmlformats.org/officeDocument/2006/relationships/image" Target="../media/image114.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17.png"/></Relationships>
</file>

<file path=ppt/slides/_rels/slide45.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3.png"/><Relationship Id="rId7" Type="http://schemas.openxmlformats.org/officeDocument/2006/relationships/image" Target="../media/image115.png"/><Relationship Id="rId12" Type="http://schemas.openxmlformats.org/officeDocument/2006/relationships/image" Target="../media/image121.png"/><Relationship Id="rId2" Type="http://schemas.openxmlformats.org/officeDocument/2006/relationships/image" Target="../media/image112.png"/><Relationship Id="rId1" Type="http://schemas.openxmlformats.org/officeDocument/2006/relationships/slideLayout" Target="../slideLayouts/slideLayout15.xml"/><Relationship Id="rId6" Type="http://schemas.openxmlformats.org/officeDocument/2006/relationships/image" Target="../media/image114.png"/><Relationship Id="rId11" Type="http://schemas.openxmlformats.org/officeDocument/2006/relationships/image" Target="../media/image120.png"/><Relationship Id="rId5" Type="http://schemas.openxmlformats.org/officeDocument/2006/relationships/image" Target="../media/image100.png"/><Relationship Id="rId10" Type="http://schemas.openxmlformats.org/officeDocument/2006/relationships/image" Target="../media/image119.png"/><Relationship Id="rId4" Type="http://schemas.openxmlformats.org/officeDocument/2006/relationships/image" Target="../media/image99.png"/><Relationship Id="rId9" Type="http://schemas.openxmlformats.org/officeDocument/2006/relationships/image" Target="../media/image118.png"/></Relationships>
</file>

<file path=ppt/slides/_rels/slide46.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2.png"/><Relationship Id="rId3" Type="http://schemas.openxmlformats.org/officeDocument/2006/relationships/image" Target="../media/image113.png"/><Relationship Id="rId7" Type="http://schemas.openxmlformats.org/officeDocument/2006/relationships/image" Target="../media/image115.png"/><Relationship Id="rId12" Type="http://schemas.openxmlformats.org/officeDocument/2006/relationships/image" Target="../media/image121.png"/><Relationship Id="rId2" Type="http://schemas.openxmlformats.org/officeDocument/2006/relationships/image" Target="../media/image112.png"/><Relationship Id="rId1" Type="http://schemas.openxmlformats.org/officeDocument/2006/relationships/slideLayout" Target="../slideLayouts/slideLayout15.xml"/><Relationship Id="rId6" Type="http://schemas.openxmlformats.org/officeDocument/2006/relationships/image" Target="../media/image114.png"/><Relationship Id="rId11" Type="http://schemas.openxmlformats.org/officeDocument/2006/relationships/image" Target="../media/image120.png"/><Relationship Id="rId5" Type="http://schemas.openxmlformats.org/officeDocument/2006/relationships/image" Target="../media/image100.png"/><Relationship Id="rId10" Type="http://schemas.openxmlformats.org/officeDocument/2006/relationships/image" Target="../media/image119.png"/><Relationship Id="rId4" Type="http://schemas.openxmlformats.org/officeDocument/2006/relationships/image" Target="../media/image99.png"/><Relationship Id="rId9" Type="http://schemas.openxmlformats.org/officeDocument/2006/relationships/image" Target="../media/image118.png"/></Relationships>
</file>

<file path=ppt/slides/_rels/slide47.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2.png"/><Relationship Id="rId3" Type="http://schemas.openxmlformats.org/officeDocument/2006/relationships/image" Target="../media/image113.png"/><Relationship Id="rId7" Type="http://schemas.openxmlformats.org/officeDocument/2006/relationships/image" Target="../media/image115.png"/><Relationship Id="rId12" Type="http://schemas.openxmlformats.org/officeDocument/2006/relationships/image" Target="../media/image121.png"/><Relationship Id="rId2" Type="http://schemas.openxmlformats.org/officeDocument/2006/relationships/image" Target="../media/image112.png"/><Relationship Id="rId1" Type="http://schemas.openxmlformats.org/officeDocument/2006/relationships/slideLayout" Target="../slideLayouts/slideLayout15.xml"/><Relationship Id="rId6" Type="http://schemas.openxmlformats.org/officeDocument/2006/relationships/image" Target="../media/image114.png"/><Relationship Id="rId11" Type="http://schemas.openxmlformats.org/officeDocument/2006/relationships/image" Target="../media/image120.png"/><Relationship Id="rId5" Type="http://schemas.openxmlformats.org/officeDocument/2006/relationships/image" Target="../media/image100.png"/><Relationship Id="rId10" Type="http://schemas.openxmlformats.org/officeDocument/2006/relationships/image" Target="../media/image124.png"/><Relationship Id="rId4" Type="http://schemas.openxmlformats.org/officeDocument/2006/relationships/image" Target="../media/image99.png"/><Relationship Id="rId9" Type="http://schemas.openxmlformats.org/officeDocument/2006/relationships/image" Target="../media/image123.png"/></Relationships>
</file>

<file path=ppt/slides/_rels/slide48.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2.png"/><Relationship Id="rId3" Type="http://schemas.openxmlformats.org/officeDocument/2006/relationships/image" Target="../media/image113.png"/><Relationship Id="rId7" Type="http://schemas.openxmlformats.org/officeDocument/2006/relationships/image" Target="../media/image115.png"/><Relationship Id="rId12" Type="http://schemas.openxmlformats.org/officeDocument/2006/relationships/image" Target="../media/image121.png"/><Relationship Id="rId2" Type="http://schemas.openxmlformats.org/officeDocument/2006/relationships/image" Target="../media/image112.png"/><Relationship Id="rId1" Type="http://schemas.openxmlformats.org/officeDocument/2006/relationships/slideLayout" Target="../slideLayouts/slideLayout15.xml"/><Relationship Id="rId6" Type="http://schemas.openxmlformats.org/officeDocument/2006/relationships/image" Target="../media/image114.png"/><Relationship Id="rId11" Type="http://schemas.openxmlformats.org/officeDocument/2006/relationships/image" Target="../media/image120.png"/><Relationship Id="rId5" Type="http://schemas.openxmlformats.org/officeDocument/2006/relationships/image" Target="../media/image100.png"/><Relationship Id="rId10" Type="http://schemas.openxmlformats.org/officeDocument/2006/relationships/image" Target="../media/image125.png"/><Relationship Id="rId4" Type="http://schemas.openxmlformats.org/officeDocument/2006/relationships/image" Target="../media/image99.png"/><Relationship Id="rId9" Type="http://schemas.openxmlformats.org/officeDocument/2006/relationships/image" Target="../media/image123.png"/></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lilipads/gradient_descent_viz"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hyperlink" Target="https://datascience.stackexchange.com/questions/12851/how-do-you-visualize-neural-network-architectures" TargetMode="External"/><Relationship Id="rId7" Type="http://schemas.openxmlformats.org/officeDocument/2006/relationships/image" Target="../media/image111.jpeg"/><Relationship Id="rId2" Type="http://schemas.openxmlformats.org/officeDocument/2006/relationships/hyperlink" Target="http://www.r2d3.us/visual-intro-to-machine-learning-part-2/" TargetMode="External"/><Relationship Id="rId1" Type="http://schemas.openxmlformats.org/officeDocument/2006/relationships/slideLayout" Target="../slideLayouts/slideLayout17.xml"/><Relationship Id="rId6" Type="http://schemas.openxmlformats.org/officeDocument/2006/relationships/hyperlink" Target="https://blog.paperspace.com/intro-to-optimization-in-deep-learning-gradient-descent/" TargetMode="External"/><Relationship Id="rId5" Type="http://schemas.openxmlformats.org/officeDocument/2006/relationships/hyperlink" Target="https://github.com/lilipads/gradient_descent_viz" TargetMode="External"/><Relationship Id="rId4" Type="http://schemas.openxmlformats.org/officeDocument/2006/relationships/hyperlink" Target="https://mathworld.wolfram.com/HyperbolicTangent.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Hyperbolic_functions" TargetMode="External"/><Relationship Id="rId2" Type="http://schemas.openxmlformats.org/officeDocument/2006/relationships/hyperlink" Target="https://paperswithcode.com/method/gelu" TargetMode="External"/><Relationship Id="rId1" Type="http://schemas.openxmlformats.org/officeDocument/2006/relationships/slideLayout" Target="../slideLayouts/slideLayout17.xml"/><Relationship Id="rId5" Type="http://schemas.openxmlformats.org/officeDocument/2006/relationships/hyperlink" Target="http://introtodeeplearning.com/" TargetMode="External"/><Relationship Id="rId4" Type="http://schemas.openxmlformats.org/officeDocument/2006/relationships/hyperlink" Target="https://arxiv.org/pdf/1502.03167.pdf"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34099" y="1179137"/>
            <a:ext cx="3953264" cy="2384898"/>
          </a:xfrm>
        </p:spPr>
        <p:txBody>
          <a:bodyPr anchor="b" anchorCtr="0">
            <a:normAutofit fontScale="90000"/>
          </a:bodyPr>
          <a:lstStyle/>
          <a:p>
            <a:r>
              <a:rPr lang="en-US" dirty="0"/>
              <a:t>Artificial </a:t>
            </a:r>
            <a:r>
              <a:rPr lang="en-US" dirty="0">
                <a:solidFill>
                  <a:srgbClr val="FFFF00"/>
                </a:solidFill>
              </a:rPr>
              <a:t>Neural Networks </a:t>
            </a:r>
            <a:r>
              <a:rPr lang="en-US" dirty="0"/>
              <a:t>(A</a:t>
            </a:r>
            <a:r>
              <a:rPr lang="en-US" dirty="0">
                <a:solidFill>
                  <a:srgbClr val="FFFF00"/>
                </a:solidFill>
              </a:rPr>
              <a:t>NN</a:t>
            </a:r>
            <a:r>
              <a:rPr lang="en-US" dirty="0"/>
              <a: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Hossam Ahmed Salah</a:t>
            </a:r>
          </a:p>
        </p:txBody>
      </p:sp>
      <p:pic>
        <p:nvPicPr>
          <p:cNvPr id="4" name="Picture 8">
            <a:extLst>
              <a:ext uri="{FF2B5EF4-FFF2-40B4-BE49-F238E27FC236}">
                <a16:creationId xmlns:a16="http://schemas.microsoft.com/office/drawing/2014/main" id="{61A372F9-0F40-A6AC-C571-9832129A4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635" y="4940467"/>
            <a:ext cx="1731964" cy="17319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C45241-154A-F751-EE2F-8988B879F364}"/>
              </a:ext>
            </a:extLst>
          </p:cNvPr>
          <p:cNvSpPr txBox="1"/>
          <p:nvPr/>
        </p:nvSpPr>
        <p:spPr>
          <a:xfrm>
            <a:off x="10220714" y="6026100"/>
            <a:ext cx="1731964" cy="646331"/>
          </a:xfrm>
          <a:prstGeom prst="rect">
            <a:avLst/>
          </a:prstGeom>
          <a:noFill/>
        </p:spPr>
        <p:txBody>
          <a:bodyPr wrap="square" rtlCol="0">
            <a:spAutoFit/>
          </a:bodyPr>
          <a:lstStyle/>
          <a:p>
            <a:r>
              <a:rPr lang="en-US" dirty="0">
                <a:latin typeface="Congenial SemiBold" panose="020F0502020204030204" pitchFamily="2" charset="0"/>
              </a:rPr>
              <a:t>MSP </a:t>
            </a:r>
            <a:r>
              <a:rPr lang="en-US" b="1" i="1" dirty="0">
                <a:solidFill>
                  <a:srgbClr val="FF0000"/>
                </a:solidFill>
                <a:effectLst/>
                <a:latin typeface="Congenial SemiBold" panose="020F0502020204030204" pitchFamily="2" charset="0"/>
              </a:rPr>
              <a:t>Helwan</a:t>
            </a:r>
          </a:p>
          <a:p>
            <a:endParaRPr lang="en-US" dirty="0">
              <a:latin typeface="Congenial SemiBold" panose="020F0502020204030204" pitchFamily="2" charset="0"/>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2130213" y="195868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2130213" y="1958682"/>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2130213" y="318956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2130213" y="3189562"/>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2154855" y="4448420"/>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2154855" y="4448420"/>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4522374" y="2900571"/>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4522374" y="2900571"/>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3044613" y="2415882"/>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3044613" y="3517533"/>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3069255" y="3517533"/>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3292158" y="2308580"/>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3292158" y="2308580"/>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3328718" y="3138104"/>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3328718" y="3138104"/>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3326242" y="3914504"/>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3326242" y="3914504"/>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6784608" y="2968582"/>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𝜎</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6784608" y="2968582"/>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5756298" y="3517533"/>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E9A68-5CB7-AE08-A3B7-4FD321856932}"/>
                  </a:ext>
                </a:extLst>
              </p:cNvPr>
              <p:cNvSpPr txBox="1"/>
              <p:nvPr/>
            </p:nvSpPr>
            <p:spPr>
              <a:xfrm>
                <a:off x="4170849" y="2244064"/>
                <a:ext cx="2531849" cy="492443"/>
              </a:xfrm>
              <a:prstGeom prst="rect">
                <a:avLst/>
              </a:prstGeom>
              <a:noFill/>
            </p:spPr>
            <p:txBody>
              <a:bodyPr wrap="square" lIns="0" tIns="0" rIns="0" bIns="0" rtlCol="0">
                <a:spAutoFit/>
              </a:bodyPr>
              <a:lstStyle/>
              <a:p>
                <a:r>
                  <a:rPr lang="en-US" sz="3200" dirty="0">
                    <a:solidFill>
                      <a:schemeClr val="accent1">
                        <a:lumMod val="40000"/>
                        <a:lumOff val="60000"/>
                      </a:schemeClr>
                    </a:solidFill>
                  </a:rPr>
                  <a:t>Z =b + </a:t>
                </a:r>
                <a14:m>
                  <m:oMath xmlns:m="http://schemas.openxmlformats.org/officeDocument/2006/math">
                    <m:nary>
                      <m:naryPr>
                        <m:chr m:val="∑"/>
                        <m:grow m:val="on"/>
                        <m:subHide m:val="on"/>
                        <m:supHide m:val="on"/>
                        <m:ctrlPr>
                          <a:rPr lang="en-US" sz="3200" i="1" smtClean="0">
                            <a:solidFill>
                              <a:schemeClr val="accent1">
                                <a:lumMod val="40000"/>
                                <a:lumOff val="60000"/>
                              </a:schemeClr>
                            </a:solidFill>
                            <a:latin typeface="Cambria Math" panose="02040503050406030204" pitchFamily="18" charset="0"/>
                          </a:rPr>
                        </m:ctrlPr>
                      </m:naryPr>
                      <m:sub/>
                      <m:sup/>
                      <m:e>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𝑤</m:t>
                            </m:r>
                          </m:e>
                          <m:sub>
                            <m:r>
                              <a:rPr lang="en-US" sz="3200" i="1">
                                <a:solidFill>
                                  <a:schemeClr val="accent1">
                                    <a:lumMod val="40000"/>
                                    <a:lumOff val="60000"/>
                                  </a:schemeClr>
                                </a:solidFill>
                                <a:latin typeface="Cambria Math" panose="02040503050406030204" pitchFamily="18" charset="0"/>
                              </a:rPr>
                              <m:t>𝑖</m:t>
                            </m:r>
                          </m:sub>
                        </m:sSub>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𝑥</m:t>
                            </m:r>
                          </m:e>
                          <m:sub>
                            <m:acc>
                              <m:accPr>
                                <m:chr m:val="̇"/>
                                <m:ctrlPr>
                                  <a:rPr lang="en-US" sz="3200" i="1">
                                    <a:solidFill>
                                      <a:schemeClr val="accent1">
                                        <a:lumMod val="40000"/>
                                        <a:lumOff val="60000"/>
                                      </a:schemeClr>
                                    </a:solidFill>
                                    <a:latin typeface="Cambria Math" panose="02040503050406030204" pitchFamily="18" charset="0"/>
                                  </a:rPr>
                                </m:ctrlPr>
                              </m:accPr>
                              <m:e>
                                <m:r>
                                  <a:rPr lang="en-US" sz="3200" b="0" i="1" smtClean="0">
                                    <a:solidFill>
                                      <a:schemeClr val="accent1">
                                        <a:lumMod val="40000"/>
                                        <a:lumOff val="60000"/>
                                      </a:schemeClr>
                                    </a:solidFill>
                                    <a:latin typeface="Cambria Math" panose="02040503050406030204" pitchFamily="18" charset="0"/>
                                  </a:rPr>
                                  <m:t>𝑖</m:t>
                                </m:r>
                              </m:e>
                            </m:acc>
                          </m:sub>
                        </m:sSub>
                      </m:e>
                    </m:nary>
                  </m:oMath>
                </a14:m>
                <a:endParaRPr lang="en-US" sz="3200" dirty="0">
                  <a:solidFill>
                    <a:schemeClr val="accent1">
                      <a:lumMod val="40000"/>
                      <a:lumOff val="60000"/>
                    </a:schemeClr>
                  </a:solidFill>
                </a:endParaRPr>
              </a:p>
            </p:txBody>
          </p:sp>
        </mc:Choice>
        <mc:Fallback xmlns="">
          <p:sp>
            <p:nvSpPr>
              <p:cNvPr id="6" name="TextBox 5">
                <a:extLst>
                  <a:ext uri="{FF2B5EF4-FFF2-40B4-BE49-F238E27FC236}">
                    <a16:creationId xmlns:a16="http://schemas.microsoft.com/office/drawing/2014/main" id="{BA2E9A68-5CB7-AE08-A3B7-4FD321856932}"/>
                  </a:ext>
                </a:extLst>
              </p:cNvPr>
              <p:cNvSpPr txBox="1">
                <a:spLocks noRot="1" noChangeAspect="1" noMove="1" noResize="1" noEditPoints="1" noAdjustHandles="1" noChangeArrowheads="1" noChangeShapeType="1" noTextEdit="1"/>
              </p:cNvSpPr>
              <p:nvPr/>
            </p:nvSpPr>
            <p:spPr>
              <a:xfrm>
                <a:off x="4170849" y="2244064"/>
                <a:ext cx="2531849" cy="492443"/>
              </a:xfrm>
              <a:prstGeom prst="rect">
                <a:avLst/>
              </a:prstGeom>
              <a:blipFill>
                <a:blip r:embed="rId11"/>
                <a:stretch>
                  <a:fillRect l="-9615" t="-24691" b="-49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56D555-CBA2-89AE-3C42-A3A450EA3569}"/>
                  </a:ext>
                </a:extLst>
              </p:cNvPr>
              <p:cNvSpPr txBox="1"/>
              <p:nvPr/>
            </p:nvSpPr>
            <p:spPr>
              <a:xfrm>
                <a:off x="5757579" y="4181071"/>
                <a:ext cx="3033651" cy="1306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accent3">
                              <a:lumMod val="40000"/>
                              <a:lumOff val="60000"/>
                            </a:schemeClr>
                          </a:solidFill>
                          <a:latin typeface="Cambria Math" panose="02040503050406030204" pitchFamily="18" charset="0"/>
                        </a:rPr>
                        <m:t>𝜎</m:t>
                      </m:r>
                      <m:d>
                        <m:dPr>
                          <m:ctrlPr>
                            <a:rPr lang="en-US" sz="3200" i="1">
                              <a:solidFill>
                                <a:schemeClr val="accent3">
                                  <a:lumMod val="40000"/>
                                  <a:lumOff val="60000"/>
                                </a:schemeClr>
                              </a:solidFill>
                              <a:latin typeface="Cambria Math" panose="02040503050406030204" pitchFamily="18" charset="0"/>
                            </a:rPr>
                          </m:ctrlPr>
                        </m:dPr>
                        <m:e>
                          <m:r>
                            <a:rPr lang="en-US" sz="3200" i="1">
                              <a:solidFill>
                                <a:schemeClr val="accent3">
                                  <a:lumMod val="40000"/>
                                  <a:lumOff val="60000"/>
                                </a:schemeClr>
                              </a:solidFill>
                              <a:latin typeface="Cambria Math" panose="02040503050406030204" pitchFamily="18" charset="0"/>
                            </a:rPr>
                            <m:t>𝑏</m:t>
                          </m:r>
                          <m:r>
                            <a:rPr lang="en-US" sz="3200" i="0">
                              <a:solidFill>
                                <a:schemeClr val="accent3">
                                  <a:lumMod val="40000"/>
                                  <a:lumOff val="60000"/>
                                </a:schemeClr>
                              </a:solidFill>
                              <a:latin typeface="Cambria Math" panose="02040503050406030204" pitchFamily="18" charset="0"/>
                            </a:rPr>
                            <m:t>+</m:t>
                          </m:r>
                          <m:nary>
                            <m:naryPr>
                              <m:chr m:val="∑"/>
                              <m:grow m:val="on"/>
                              <m:subHide m:val="on"/>
                              <m:supHide m:val="on"/>
                              <m:ctrlPr>
                                <a:rPr lang="en-US" sz="3200" i="1">
                                  <a:solidFill>
                                    <a:schemeClr val="accent3">
                                      <a:lumMod val="40000"/>
                                      <a:lumOff val="60000"/>
                                    </a:schemeClr>
                                  </a:solidFill>
                                  <a:latin typeface="Cambria Math" panose="02040503050406030204" pitchFamily="18" charset="0"/>
                                </a:rPr>
                              </m:ctrlPr>
                            </m:naryPr>
                            <m:sub/>
                            <m:sup/>
                            <m:e>
                              <m:sSub>
                                <m:sSubPr>
                                  <m:ctrlPr>
                                    <a:rPr lang="en-US" sz="3200" i="1">
                                      <a:solidFill>
                                        <a:schemeClr val="accent3">
                                          <a:lumMod val="40000"/>
                                          <a:lumOff val="60000"/>
                                        </a:schemeClr>
                                      </a:solidFill>
                                      <a:latin typeface="Cambria Math" panose="02040503050406030204" pitchFamily="18" charset="0"/>
                                    </a:rPr>
                                  </m:ctrlPr>
                                </m:sSubPr>
                                <m:e>
                                  <m:r>
                                    <a:rPr lang="en-US" sz="3200" i="1">
                                      <a:solidFill>
                                        <a:schemeClr val="accent3">
                                          <a:lumMod val="40000"/>
                                          <a:lumOff val="60000"/>
                                        </a:schemeClr>
                                      </a:solidFill>
                                      <a:latin typeface="Cambria Math" panose="02040503050406030204" pitchFamily="18" charset="0"/>
                                    </a:rPr>
                                    <m:t>𝑤</m:t>
                                  </m:r>
                                </m:e>
                                <m:sub>
                                  <m:r>
                                    <a:rPr lang="en-US" sz="3200" i="1">
                                      <a:solidFill>
                                        <a:schemeClr val="accent3">
                                          <a:lumMod val="40000"/>
                                          <a:lumOff val="60000"/>
                                        </a:schemeClr>
                                      </a:solidFill>
                                      <a:latin typeface="Cambria Math" panose="02040503050406030204" pitchFamily="18" charset="0"/>
                                    </a:rPr>
                                    <m:t>𝑖</m:t>
                                  </m:r>
                                </m:sub>
                              </m:sSub>
                              <m:sSub>
                                <m:sSubPr>
                                  <m:ctrlPr>
                                    <a:rPr lang="en-US" sz="3200" i="1">
                                      <a:solidFill>
                                        <a:schemeClr val="accent3">
                                          <a:lumMod val="40000"/>
                                          <a:lumOff val="60000"/>
                                        </a:schemeClr>
                                      </a:solidFill>
                                      <a:latin typeface="Cambria Math" panose="02040503050406030204" pitchFamily="18" charset="0"/>
                                    </a:rPr>
                                  </m:ctrlPr>
                                </m:sSubPr>
                                <m:e>
                                  <m:r>
                                    <a:rPr lang="en-US" sz="3200" i="1">
                                      <a:solidFill>
                                        <a:schemeClr val="accent3">
                                          <a:lumMod val="40000"/>
                                          <a:lumOff val="60000"/>
                                        </a:schemeClr>
                                      </a:solidFill>
                                      <a:latin typeface="Cambria Math" panose="02040503050406030204" pitchFamily="18" charset="0"/>
                                    </a:rPr>
                                    <m:t>𝑥</m:t>
                                  </m:r>
                                </m:e>
                                <m:sub>
                                  <m:r>
                                    <a:rPr lang="en-US" sz="3200" i="1">
                                      <a:solidFill>
                                        <a:schemeClr val="accent3">
                                          <a:lumMod val="40000"/>
                                          <a:lumOff val="60000"/>
                                        </a:schemeClr>
                                      </a:solidFill>
                                      <a:latin typeface="Cambria Math" panose="02040503050406030204" pitchFamily="18" charset="0"/>
                                    </a:rPr>
                                    <m:t>𝑖</m:t>
                                  </m:r>
                                </m:sub>
                              </m:sSub>
                            </m:e>
                          </m:nary>
                        </m:e>
                      </m:d>
                    </m:oMath>
                  </m:oMathPara>
                </a14:m>
                <a:endParaRPr lang="en-US" sz="3200" dirty="0">
                  <a:solidFill>
                    <a:schemeClr val="accent3">
                      <a:lumMod val="40000"/>
                      <a:lumOff val="60000"/>
                    </a:schemeClr>
                  </a:solidFill>
                </a:endParaRPr>
              </a:p>
            </p:txBody>
          </p:sp>
        </mc:Choice>
        <mc:Fallback xmlns="">
          <p:sp>
            <p:nvSpPr>
              <p:cNvPr id="7" name="TextBox 6">
                <a:extLst>
                  <a:ext uri="{FF2B5EF4-FFF2-40B4-BE49-F238E27FC236}">
                    <a16:creationId xmlns:a16="http://schemas.microsoft.com/office/drawing/2014/main" id="{5B56D555-CBA2-89AE-3C42-A3A450EA3569}"/>
                  </a:ext>
                </a:extLst>
              </p:cNvPr>
              <p:cNvSpPr txBox="1">
                <a:spLocks noRot="1" noChangeAspect="1" noMove="1" noResize="1" noEditPoints="1" noAdjustHandles="1" noChangeArrowheads="1" noChangeShapeType="1" noTextEdit="1"/>
              </p:cNvSpPr>
              <p:nvPr/>
            </p:nvSpPr>
            <p:spPr>
              <a:xfrm>
                <a:off x="5757579" y="4181071"/>
                <a:ext cx="3033651" cy="1306833"/>
              </a:xfrm>
              <a:prstGeom prst="rect">
                <a:avLst/>
              </a:prstGeom>
              <a:blipFill>
                <a:blip r:embed="rId12"/>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624152B5-8ACD-2E8A-7FF1-7C4444E1682C}"/>
              </a:ext>
            </a:extLst>
          </p:cNvPr>
          <p:cNvSpPr/>
          <p:nvPr/>
        </p:nvSpPr>
        <p:spPr>
          <a:xfrm>
            <a:off x="3451864" y="4986043"/>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9" name="Straight Arrow Connector 8">
            <a:extLst>
              <a:ext uri="{FF2B5EF4-FFF2-40B4-BE49-F238E27FC236}">
                <a16:creationId xmlns:a16="http://schemas.microsoft.com/office/drawing/2014/main" id="{4E958D76-0528-E30E-1DEF-3C7084E12DF7}"/>
              </a:ext>
            </a:extLst>
          </p:cNvPr>
          <p:cNvCxnSpPr>
            <a:cxnSpLocks/>
            <a:stCxn id="8" idx="7"/>
            <a:endCxn id="17" idx="2"/>
          </p:cNvCxnSpPr>
          <p:nvPr/>
        </p:nvCxnSpPr>
        <p:spPr>
          <a:xfrm flipV="1">
            <a:off x="4146731" y="3517533"/>
            <a:ext cx="375643" cy="15877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1DDFC6-1A27-CF78-2B18-49EF623EAAD7}"/>
              </a:ext>
            </a:extLst>
          </p:cNvPr>
          <p:cNvSpPr txBox="1"/>
          <p:nvPr/>
        </p:nvSpPr>
        <p:spPr>
          <a:xfrm>
            <a:off x="4322013" y="4448338"/>
            <a:ext cx="491335" cy="430887"/>
          </a:xfrm>
          <a:prstGeom prst="rect">
            <a:avLst/>
          </a:prstGeom>
          <a:noFill/>
        </p:spPr>
        <p:txBody>
          <a:bodyPr wrap="square" lIns="0" tIns="0" rIns="0" bIns="0" rtlCol="0">
            <a:spAutoFit/>
          </a:bodyPr>
          <a:lstStyle/>
          <a:p>
            <a:r>
              <a:rPr lang="en-US" sz="2800" dirty="0">
                <a:solidFill>
                  <a:srgbClr val="FFFF00"/>
                </a:solidFill>
              </a:rPr>
              <a:t>1</a:t>
            </a:r>
          </a:p>
        </p:txBody>
      </p:sp>
      <p:cxnSp>
        <p:nvCxnSpPr>
          <p:cNvPr id="16" name="Straight Arrow Connector 15">
            <a:extLst>
              <a:ext uri="{FF2B5EF4-FFF2-40B4-BE49-F238E27FC236}">
                <a16:creationId xmlns:a16="http://schemas.microsoft.com/office/drawing/2014/main" id="{F18BED8E-DD32-802C-3AEE-F8475BE19AE6}"/>
              </a:ext>
            </a:extLst>
          </p:cNvPr>
          <p:cNvCxnSpPr>
            <a:cxnSpLocks/>
          </p:cNvCxnSpPr>
          <p:nvPr/>
        </p:nvCxnSpPr>
        <p:spPr>
          <a:xfrm>
            <a:off x="7919988" y="3546757"/>
            <a:ext cx="1083938" cy="32204"/>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0FB9F2-37B3-14ED-99E1-A35926755BE7}"/>
                  </a:ext>
                </a:extLst>
              </p:cNvPr>
              <p:cNvSpPr txBox="1"/>
              <p:nvPr/>
            </p:nvSpPr>
            <p:spPr>
              <a:xfrm>
                <a:off x="9355414" y="3095393"/>
                <a:ext cx="5266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i="1" smtClean="0">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𝑦</m:t>
                          </m:r>
                        </m:e>
                      </m:acc>
                    </m:oMath>
                  </m:oMathPara>
                </a14:m>
                <a:endParaRPr lang="en-US" sz="4800" dirty="0">
                  <a:solidFill>
                    <a:schemeClr val="tx1"/>
                  </a:solidFill>
                </a:endParaRPr>
              </a:p>
            </p:txBody>
          </p:sp>
        </mc:Choice>
        <mc:Fallback xmlns="">
          <p:sp>
            <p:nvSpPr>
              <p:cNvPr id="18" name="TextBox 17">
                <a:extLst>
                  <a:ext uri="{FF2B5EF4-FFF2-40B4-BE49-F238E27FC236}">
                    <a16:creationId xmlns:a16="http://schemas.microsoft.com/office/drawing/2014/main" id="{DA0FB9F2-37B3-14ED-99E1-A35926755BE7}"/>
                  </a:ext>
                </a:extLst>
              </p:cNvPr>
              <p:cNvSpPr txBox="1">
                <a:spLocks noRot="1" noChangeAspect="1" noMove="1" noResize="1" noEditPoints="1" noAdjustHandles="1" noChangeArrowheads="1" noChangeShapeType="1" noTextEdit="1"/>
              </p:cNvSpPr>
              <p:nvPr/>
            </p:nvSpPr>
            <p:spPr>
              <a:xfrm>
                <a:off x="9355414" y="3095393"/>
                <a:ext cx="526683" cy="73866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676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13387" y="294672"/>
            <a:ext cx="8773225" cy="636919"/>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Why Nonlinear Activation Function?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2233427" y="2109791"/>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2233427" y="2109791"/>
                <a:ext cx="1233924" cy="1233924"/>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4495660" y="2177801"/>
                <a:ext cx="1386645" cy="1386645"/>
              </a:xfrm>
              <a:custGeom>
                <a:avLst/>
                <a:gdLst>
                  <a:gd name="connsiteX0" fmla="*/ 0 w 1386645"/>
                  <a:gd name="connsiteY0" fmla="*/ 693323 h 1386645"/>
                  <a:gd name="connsiteX1" fmla="*/ 693323 w 1386645"/>
                  <a:gd name="connsiteY1" fmla="*/ 0 h 1386645"/>
                  <a:gd name="connsiteX2" fmla="*/ 1386646 w 1386645"/>
                  <a:gd name="connsiteY2" fmla="*/ 693323 h 1386645"/>
                  <a:gd name="connsiteX3" fmla="*/ 693323 w 1386645"/>
                  <a:gd name="connsiteY3" fmla="*/ 1386646 h 1386645"/>
                  <a:gd name="connsiteX4" fmla="*/ 0 w 1386645"/>
                  <a:gd name="connsiteY4" fmla="*/ 693323 h 1386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645" h="1386645" fill="none" extrusionOk="0">
                    <a:moveTo>
                      <a:pt x="0" y="693323"/>
                    </a:moveTo>
                    <a:cubicBezTo>
                      <a:pt x="13538" y="302992"/>
                      <a:pt x="388559" y="-6587"/>
                      <a:pt x="693323" y="0"/>
                    </a:cubicBezTo>
                    <a:cubicBezTo>
                      <a:pt x="1003097" y="46336"/>
                      <a:pt x="1497394" y="326918"/>
                      <a:pt x="1386646" y="693323"/>
                    </a:cubicBezTo>
                    <a:cubicBezTo>
                      <a:pt x="1401559" y="1059970"/>
                      <a:pt x="1039755" y="1374766"/>
                      <a:pt x="693323" y="1386646"/>
                    </a:cubicBezTo>
                    <a:cubicBezTo>
                      <a:pt x="274214" y="1409686"/>
                      <a:pt x="17543" y="1110028"/>
                      <a:pt x="0" y="693323"/>
                    </a:cubicBezTo>
                    <a:close/>
                  </a:path>
                  <a:path w="1386645" h="1386645" stroke="0" extrusionOk="0">
                    <a:moveTo>
                      <a:pt x="0" y="693323"/>
                    </a:moveTo>
                    <a:cubicBezTo>
                      <a:pt x="59966" y="255833"/>
                      <a:pt x="316854" y="16348"/>
                      <a:pt x="693323" y="0"/>
                    </a:cubicBezTo>
                    <a:cubicBezTo>
                      <a:pt x="1024017" y="-28880"/>
                      <a:pt x="1353881" y="321379"/>
                      <a:pt x="1386646" y="693323"/>
                    </a:cubicBezTo>
                    <a:cubicBezTo>
                      <a:pt x="1395698" y="1079581"/>
                      <a:pt x="1016523" y="1462299"/>
                      <a:pt x="693323" y="1386646"/>
                    </a:cubicBezTo>
                    <a:cubicBezTo>
                      <a:pt x="324800" y="1397977"/>
                      <a:pt x="-89083" y="1127759"/>
                      <a:pt x="0" y="693323"/>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solidFill>
                      <a:schemeClr val="tx2"/>
                    </a:solidFill>
                  </a:rPr>
                  <a:t>l</a:t>
                </a:r>
                <a14:m>
                  <m:oMath xmlns:m="http://schemas.openxmlformats.org/officeDocument/2006/math">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4495660" y="2177801"/>
                <a:ext cx="1386645" cy="1386645"/>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386645"/>
                          <a:gd name="connsiteY0" fmla="*/ 693323 h 1386645"/>
                          <a:gd name="connsiteX1" fmla="*/ 693323 w 1386645"/>
                          <a:gd name="connsiteY1" fmla="*/ 0 h 1386645"/>
                          <a:gd name="connsiteX2" fmla="*/ 1386646 w 1386645"/>
                          <a:gd name="connsiteY2" fmla="*/ 693323 h 1386645"/>
                          <a:gd name="connsiteX3" fmla="*/ 693323 w 1386645"/>
                          <a:gd name="connsiteY3" fmla="*/ 1386646 h 1386645"/>
                          <a:gd name="connsiteX4" fmla="*/ 0 w 1386645"/>
                          <a:gd name="connsiteY4" fmla="*/ 693323 h 1386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645" h="1386645" fill="none" extrusionOk="0">
                            <a:moveTo>
                              <a:pt x="0" y="693323"/>
                            </a:moveTo>
                            <a:cubicBezTo>
                              <a:pt x="13538" y="302992"/>
                              <a:pt x="388559" y="-6587"/>
                              <a:pt x="693323" y="0"/>
                            </a:cubicBezTo>
                            <a:cubicBezTo>
                              <a:pt x="1003097" y="46336"/>
                              <a:pt x="1497394" y="326918"/>
                              <a:pt x="1386646" y="693323"/>
                            </a:cubicBezTo>
                            <a:cubicBezTo>
                              <a:pt x="1401559" y="1059970"/>
                              <a:pt x="1039755" y="1374766"/>
                              <a:pt x="693323" y="1386646"/>
                            </a:cubicBezTo>
                            <a:cubicBezTo>
                              <a:pt x="274214" y="1409686"/>
                              <a:pt x="17543" y="1110028"/>
                              <a:pt x="0" y="693323"/>
                            </a:cubicBezTo>
                            <a:close/>
                          </a:path>
                          <a:path w="1386645" h="1386645" stroke="0" extrusionOk="0">
                            <a:moveTo>
                              <a:pt x="0" y="693323"/>
                            </a:moveTo>
                            <a:cubicBezTo>
                              <a:pt x="59966" y="255833"/>
                              <a:pt x="316854" y="16348"/>
                              <a:pt x="693323" y="0"/>
                            </a:cubicBezTo>
                            <a:cubicBezTo>
                              <a:pt x="1024017" y="-28880"/>
                              <a:pt x="1353881" y="321379"/>
                              <a:pt x="1386646" y="693323"/>
                            </a:cubicBezTo>
                            <a:cubicBezTo>
                              <a:pt x="1395698" y="1079581"/>
                              <a:pt x="1016523" y="1462299"/>
                              <a:pt x="693323" y="1386646"/>
                            </a:cubicBezTo>
                            <a:cubicBezTo>
                              <a:pt x="324800" y="1397977"/>
                              <a:pt x="-89083" y="1127759"/>
                              <a:pt x="0" y="693323"/>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cxnSpLocks/>
            <a:stCxn id="17" idx="6"/>
            <a:endCxn id="33" idx="2"/>
          </p:cNvCxnSpPr>
          <p:nvPr/>
        </p:nvCxnSpPr>
        <p:spPr>
          <a:xfrm>
            <a:off x="3467351" y="2726753"/>
            <a:ext cx="1028309" cy="1443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E9A68-5CB7-AE08-A3B7-4FD321856932}"/>
                  </a:ext>
                </a:extLst>
              </p:cNvPr>
              <p:cNvSpPr txBox="1"/>
              <p:nvPr/>
            </p:nvSpPr>
            <p:spPr>
              <a:xfrm>
                <a:off x="1881902" y="1453284"/>
                <a:ext cx="2531849" cy="492443"/>
              </a:xfrm>
              <a:prstGeom prst="rect">
                <a:avLst/>
              </a:prstGeom>
              <a:noFill/>
            </p:spPr>
            <p:txBody>
              <a:bodyPr wrap="square" lIns="0" tIns="0" rIns="0" bIns="0" rtlCol="0">
                <a:spAutoFit/>
              </a:bodyPr>
              <a:lstStyle/>
              <a:p>
                <a:r>
                  <a:rPr lang="en-US" sz="3200" dirty="0">
                    <a:solidFill>
                      <a:schemeClr val="accent1">
                        <a:lumMod val="40000"/>
                        <a:lumOff val="60000"/>
                      </a:schemeClr>
                    </a:solidFill>
                  </a:rPr>
                  <a:t>Z =b + </a:t>
                </a:r>
                <a14:m>
                  <m:oMath xmlns:m="http://schemas.openxmlformats.org/officeDocument/2006/math">
                    <m:nary>
                      <m:naryPr>
                        <m:chr m:val="∑"/>
                        <m:grow m:val="on"/>
                        <m:subHide m:val="on"/>
                        <m:supHide m:val="on"/>
                        <m:ctrlPr>
                          <a:rPr lang="en-US" sz="3200" i="1" smtClean="0">
                            <a:solidFill>
                              <a:schemeClr val="accent1">
                                <a:lumMod val="40000"/>
                                <a:lumOff val="60000"/>
                              </a:schemeClr>
                            </a:solidFill>
                            <a:latin typeface="Cambria Math" panose="02040503050406030204" pitchFamily="18" charset="0"/>
                          </a:rPr>
                        </m:ctrlPr>
                      </m:naryPr>
                      <m:sub/>
                      <m:sup/>
                      <m:e>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𝑤</m:t>
                            </m:r>
                          </m:e>
                          <m:sub>
                            <m:r>
                              <a:rPr lang="en-US" sz="3200" i="1">
                                <a:solidFill>
                                  <a:schemeClr val="accent1">
                                    <a:lumMod val="40000"/>
                                    <a:lumOff val="60000"/>
                                  </a:schemeClr>
                                </a:solidFill>
                                <a:latin typeface="Cambria Math" panose="02040503050406030204" pitchFamily="18" charset="0"/>
                              </a:rPr>
                              <m:t>𝑖</m:t>
                            </m:r>
                          </m:sub>
                        </m:sSub>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𝑥</m:t>
                            </m:r>
                          </m:e>
                          <m:sub>
                            <m:acc>
                              <m:accPr>
                                <m:chr m:val="̇"/>
                                <m:ctrlPr>
                                  <a:rPr lang="en-US" sz="3200" i="1">
                                    <a:solidFill>
                                      <a:schemeClr val="accent1">
                                        <a:lumMod val="40000"/>
                                        <a:lumOff val="60000"/>
                                      </a:schemeClr>
                                    </a:solidFill>
                                    <a:latin typeface="Cambria Math" panose="02040503050406030204" pitchFamily="18" charset="0"/>
                                  </a:rPr>
                                </m:ctrlPr>
                              </m:accPr>
                              <m:e>
                                <m:r>
                                  <a:rPr lang="en-US" sz="3200" b="0" i="1" smtClean="0">
                                    <a:solidFill>
                                      <a:schemeClr val="accent1">
                                        <a:lumMod val="40000"/>
                                        <a:lumOff val="60000"/>
                                      </a:schemeClr>
                                    </a:solidFill>
                                    <a:latin typeface="Cambria Math" panose="02040503050406030204" pitchFamily="18" charset="0"/>
                                  </a:rPr>
                                  <m:t>𝑖</m:t>
                                </m:r>
                              </m:e>
                            </m:acc>
                          </m:sub>
                        </m:sSub>
                      </m:e>
                    </m:nary>
                  </m:oMath>
                </a14:m>
                <a:endParaRPr lang="en-US" sz="3200" dirty="0">
                  <a:solidFill>
                    <a:schemeClr val="accent1">
                      <a:lumMod val="40000"/>
                      <a:lumOff val="60000"/>
                    </a:schemeClr>
                  </a:solidFill>
                </a:endParaRPr>
              </a:p>
            </p:txBody>
          </p:sp>
        </mc:Choice>
        <mc:Fallback xmlns="">
          <p:sp>
            <p:nvSpPr>
              <p:cNvPr id="6" name="TextBox 5">
                <a:extLst>
                  <a:ext uri="{FF2B5EF4-FFF2-40B4-BE49-F238E27FC236}">
                    <a16:creationId xmlns:a16="http://schemas.microsoft.com/office/drawing/2014/main" id="{BA2E9A68-5CB7-AE08-A3B7-4FD321856932}"/>
                  </a:ext>
                </a:extLst>
              </p:cNvPr>
              <p:cNvSpPr txBox="1">
                <a:spLocks noRot="1" noChangeAspect="1" noMove="1" noResize="1" noEditPoints="1" noAdjustHandles="1" noChangeArrowheads="1" noChangeShapeType="1" noTextEdit="1"/>
              </p:cNvSpPr>
              <p:nvPr/>
            </p:nvSpPr>
            <p:spPr>
              <a:xfrm>
                <a:off x="1881902" y="1453284"/>
                <a:ext cx="2531849" cy="492443"/>
              </a:xfrm>
              <a:prstGeom prst="rect">
                <a:avLst/>
              </a:prstGeom>
              <a:blipFill>
                <a:blip r:embed="rId5"/>
                <a:stretch>
                  <a:fillRect l="-9880" t="-24691" b="-49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56D555-CBA2-89AE-3C42-A3A450EA3569}"/>
                  </a:ext>
                </a:extLst>
              </p:cNvPr>
              <p:cNvSpPr txBox="1"/>
              <p:nvPr/>
            </p:nvSpPr>
            <p:spPr>
              <a:xfrm>
                <a:off x="3902000" y="3771296"/>
                <a:ext cx="2882264" cy="492443"/>
              </a:xfrm>
              <a:prstGeom prst="rect">
                <a:avLst/>
              </a:prstGeom>
              <a:noFill/>
            </p:spPr>
            <p:txBody>
              <a:bodyPr wrap="none" lIns="0" tIns="0" rIns="0" bIns="0" rtlCol="0">
                <a:spAutoFit/>
              </a:bodyPr>
              <a:lstStyle/>
              <a:p>
                <a:r>
                  <a:rPr lang="en-US" sz="3200" dirty="0">
                    <a:solidFill>
                      <a:schemeClr val="accent3">
                        <a:lumMod val="40000"/>
                        <a:lumOff val="60000"/>
                      </a:schemeClr>
                    </a:solidFill>
                  </a:rPr>
                  <a:t>Line</a:t>
                </a:r>
                <a14:m>
                  <m:oMath xmlns:m="http://schemas.openxmlformats.org/officeDocument/2006/math">
                    <m:d>
                      <m:dPr>
                        <m:ctrlPr>
                          <a:rPr lang="en-US" sz="3200" i="1">
                            <a:solidFill>
                              <a:schemeClr val="accent3">
                                <a:lumMod val="40000"/>
                                <a:lumOff val="60000"/>
                              </a:schemeClr>
                            </a:solidFill>
                            <a:latin typeface="Cambria Math" panose="02040503050406030204" pitchFamily="18" charset="0"/>
                          </a:rPr>
                        </m:ctrlPr>
                      </m:dPr>
                      <m:e>
                        <m:r>
                          <a:rPr lang="en-US" sz="3200" i="1">
                            <a:solidFill>
                              <a:schemeClr val="accent3">
                                <a:lumMod val="40000"/>
                                <a:lumOff val="60000"/>
                              </a:schemeClr>
                            </a:solidFill>
                            <a:latin typeface="Cambria Math" panose="02040503050406030204" pitchFamily="18" charset="0"/>
                          </a:rPr>
                          <m:t>𝑏</m:t>
                        </m:r>
                        <m:r>
                          <a:rPr lang="en-US" sz="3200" i="0">
                            <a:solidFill>
                              <a:schemeClr val="accent3">
                                <a:lumMod val="40000"/>
                                <a:lumOff val="60000"/>
                              </a:schemeClr>
                            </a:solidFill>
                            <a:latin typeface="Cambria Math" panose="02040503050406030204" pitchFamily="18" charset="0"/>
                          </a:rPr>
                          <m:t>+</m:t>
                        </m:r>
                        <m:nary>
                          <m:naryPr>
                            <m:chr m:val="∑"/>
                            <m:grow m:val="on"/>
                            <m:subHide m:val="on"/>
                            <m:supHide m:val="on"/>
                            <m:ctrlPr>
                              <a:rPr lang="en-US" sz="3200" i="1">
                                <a:solidFill>
                                  <a:schemeClr val="accent3">
                                    <a:lumMod val="40000"/>
                                    <a:lumOff val="60000"/>
                                  </a:schemeClr>
                                </a:solidFill>
                                <a:latin typeface="Cambria Math" panose="02040503050406030204" pitchFamily="18" charset="0"/>
                              </a:rPr>
                            </m:ctrlPr>
                          </m:naryPr>
                          <m:sub/>
                          <m:sup/>
                          <m:e>
                            <m:sSub>
                              <m:sSubPr>
                                <m:ctrlPr>
                                  <a:rPr lang="en-US" sz="3200" i="1">
                                    <a:solidFill>
                                      <a:schemeClr val="accent3">
                                        <a:lumMod val="40000"/>
                                        <a:lumOff val="60000"/>
                                      </a:schemeClr>
                                    </a:solidFill>
                                    <a:latin typeface="Cambria Math" panose="02040503050406030204" pitchFamily="18" charset="0"/>
                                  </a:rPr>
                                </m:ctrlPr>
                              </m:sSubPr>
                              <m:e>
                                <m:r>
                                  <a:rPr lang="en-US" sz="3200" i="1">
                                    <a:solidFill>
                                      <a:schemeClr val="accent3">
                                        <a:lumMod val="40000"/>
                                        <a:lumOff val="60000"/>
                                      </a:schemeClr>
                                    </a:solidFill>
                                    <a:latin typeface="Cambria Math" panose="02040503050406030204" pitchFamily="18" charset="0"/>
                                  </a:rPr>
                                  <m:t>𝑤</m:t>
                                </m:r>
                              </m:e>
                              <m:sub>
                                <m:r>
                                  <a:rPr lang="en-US" sz="3200" i="1">
                                    <a:solidFill>
                                      <a:schemeClr val="accent3">
                                        <a:lumMod val="40000"/>
                                        <a:lumOff val="60000"/>
                                      </a:schemeClr>
                                    </a:solidFill>
                                    <a:latin typeface="Cambria Math" panose="02040503050406030204" pitchFamily="18" charset="0"/>
                                  </a:rPr>
                                  <m:t>𝑖</m:t>
                                </m:r>
                              </m:sub>
                            </m:sSub>
                            <m:sSub>
                              <m:sSubPr>
                                <m:ctrlPr>
                                  <a:rPr lang="en-US" sz="3200" i="1">
                                    <a:solidFill>
                                      <a:schemeClr val="accent3">
                                        <a:lumMod val="40000"/>
                                        <a:lumOff val="60000"/>
                                      </a:schemeClr>
                                    </a:solidFill>
                                    <a:latin typeface="Cambria Math" panose="02040503050406030204" pitchFamily="18" charset="0"/>
                                  </a:rPr>
                                </m:ctrlPr>
                              </m:sSubPr>
                              <m:e>
                                <m:r>
                                  <a:rPr lang="en-US" sz="3200" i="1">
                                    <a:solidFill>
                                      <a:schemeClr val="accent3">
                                        <a:lumMod val="40000"/>
                                        <a:lumOff val="60000"/>
                                      </a:schemeClr>
                                    </a:solidFill>
                                    <a:latin typeface="Cambria Math" panose="02040503050406030204" pitchFamily="18" charset="0"/>
                                  </a:rPr>
                                  <m:t>𝑥</m:t>
                                </m:r>
                              </m:e>
                              <m:sub>
                                <m:r>
                                  <a:rPr lang="en-US" sz="3200" i="1">
                                    <a:solidFill>
                                      <a:schemeClr val="accent3">
                                        <a:lumMod val="40000"/>
                                        <a:lumOff val="60000"/>
                                      </a:schemeClr>
                                    </a:solidFill>
                                    <a:latin typeface="Cambria Math" panose="02040503050406030204" pitchFamily="18" charset="0"/>
                                  </a:rPr>
                                  <m:t>𝑖</m:t>
                                </m:r>
                              </m:sub>
                            </m:sSub>
                          </m:e>
                        </m:nary>
                      </m:e>
                    </m:d>
                  </m:oMath>
                </a14:m>
                <a:endParaRPr lang="en-US" sz="3200" dirty="0">
                  <a:solidFill>
                    <a:schemeClr val="accent3">
                      <a:lumMod val="40000"/>
                      <a:lumOff val="60000"/>
                    </a:schemeClr>
                  </a:solidFill>
                </a:endParaRPr>
              </a:p>
            </p:txBody>
          </p:sp>
        </mc:Choice>
        <mc:Fallback xmlns="">
          <p:sp>
            <p:nvSpPr>
              <p:cNvPr id="7" name="TextBox 6">
                <a:extLst>
                  <a:ext uri="{FF2B5EF4-FFF2-40B4-BE49-F238E27FC236}">
                    <a16:creationId xmlns:a16="http://schemas.microsoft.com/office/drawing/2014/main" id="{5B56D555-CBA2-89AE-3C42-A3A450EA3569}"/>
                  </a:ext>
                </a:extLst>
              </p:cNvPr>
              <p:cNvSpPr txBox="1">
                <a:spLocks noRot="1" noChangeAspect="1" noMove="1" noResize="1" noEditPoints="1" noAdjustHandles="1" noChangeArrowheads="1" noChangeShapeType="1" noTextEdit="1"/>
              </p:cNvSpPr>
              <p:nvPr/>
            </p:nvSpPr>
            <p:spPr>
              <a:xfrm>
                <a:off x="3902000" y="3771296"/>
                <a:ext cx="2882264" cy="492443"/>
              </a:xfrm>
              <a:prstGeom prst="rect">
                <a:avLst/>
              </a:prstGeom>
              <a:blipFill>
                <a:blip r:embed="rId6"/>
                <a:stretch>
                  <a:fillRect l="-8457" t="-26250" b="-50000"/>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F18BED8E-DD32-802C-3AEE-F8475BE19AE6}"/>
              </a:ext>
            </a:extLst>
          </p:cNvPr>
          <p:cNvCxnSpPr>
            <a:cxnSpLocks/>
            <a:stCxn id="33" idx="6"/>
            <a:endCxn id="18" idx="1"/>
          </p:cNvCxnSpPr>
          <p:nvPr/>
        </p:nvCxnSpPr>
        <p:spPr>
          <a:xfrm flipV="1">
            <a:off x="5882305" y="2673945"/>
            <a:ext cx="1184162" cy="197179"/>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0FB9F2-37B3-14ED-99E1-A35926755BE7}"/>
                  </a:ext>
                </a:extLst>
              </p:cNvPr>
              <p:cNvSpPr txBox="1"/>
              <p:nvPr/>
            </p:nvSpPr>
            <p:spPr>
              <a:xfrm>
                <a:off x="7066467" y="2304613"/>
                <a:ext cx="5266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i="1" smtClean="0">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𝑦</m:t>
                          </m:r>
                        </m:e>
                      </m:acc>
                    </m:oMath>
                  </m:oMathPara>
                </a14:m>
                <a:endParaRPr lang="en-US" sz="4800" dirty="0">
                  <a:solidFill>
                    <a:schemeClr val="tx1"/>
                  </a:solidFill>
                </a:endParaRPr>
              </a:p>
            </p:txBody>
          </p:sp>
        </mc:Choice>
        <mc:Fallback xmlns="">
          <p:sp>
            <p:nvSpPr>
              <p:cNvPr id="18" name="TextBox 17">
                <a:extLst>
                  <a:ext uri="{FF2B5EF4-FFF2-40B4-BE49-F238E27FC236}">
                    <a16:creationId xmlns:a16="http://schemas.microsoft.com/office/drawing/2014/main" id="{DA0FB9F2-37B3-14ED-99E1-A35926755BE7}"/>
                  </a:ext>
                </a:extLst>
              </p:cNvPr>
              <p:cNvSpPr txBox="1">
                <a:spLocks noRot="1" noChangeAspect="1" noMove="1" noResize="1" noEditPoints="1" noAdjustHandles="1" noChangeArrowheads="1" noChangeShapeType="1" noTextEdit="1"/>
              </p:cNvSpPr>
              <p:nvPr/>
            </p:nvSpPr>
            <p:spPr>
              <a:xfrm>
                <a:off x="7066467" y="2304613"/>
                <a:ext cx="526683" cy="73866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7ECF71-20E4-8FEA-998E-E35F41C78E05}"/>
                  </a:ext>
                </a:extLst>
              </p:cNvPr>
              <p:cNvSpPr txBox="1"/>
              <p:nvPr/>
            </p:nvSpPr>
            <p:spPr>
              <a:xfrm>
                <a:off x="3940782" y="4480709"/>
                <a:ext cx="1830053" cy="492443"/>
              </a:xfrm>
              <a:prstGeom prst="rect">
                <a:avLst/>
              </a:prstGeom>
              <a:noFill/>
            </p:spPr>
            <p:txBody>
              <a:bodyPr wrap="none" lIns="0" tIns="0" rIns="0" bIns="0" rtlCol="0">
                <a:spAutoFit/>
              </a:bodyPr>
              <a:lstStyle/>
              <a:p>
                <a:r>
                  <a:rPr lang="en-US" sz="3200" dirty="0">
                    <a:solidFill>
                      <a:schemeClr val="accent3">
                        <a:lumMod val="40000"/>
                        <a:lumOff val="60000"/>
                      </a:schemeClr>
                    </a:solidFill>
                  </a:rPr>
                  <a:t>Line</a:t>
                </a:r>
                <a14:m>
                  <m:oMath xmlns:m="http://schemas.openxmlformats.org/officeDocument/2006/math">
                    <m:r>
                      <a:rPr lang="en-US" sz="3200" b="0" i="1" smtClean="0">
                        <a:solidFill>
                          <a:schemeClr val="accent3">
                            <a:lumMod val="40000"/>
                            <a:lumOff val="60000"/>
                          </a:schemeClr>
                        </a:solidFill>
                        <a:latin typeface="Cambria Math" panose="02040503050406030204" pitchFamily="18" charset="0"/>
                      </a:rPr>
                      <m:t>(</m:t>
                    </m:r>
                    <m:r>
                      <a:rPr lang="en-US" sz="3200" b="0" i="1" smtClean="0">
                        <a:solidFill>
                          <a:schemeClr val="accent3">
                            <a:lumMod val="40000"/>
                            <a:lumOff val="60000"/>
                          </a:schemeClr>
                        </a:solidFill>
                        <a:latin typeface="Cambria Math" panose="02040503050406030204" pitchFamily="18" charset="0"/>
                      </a:rPr>
                      <m:t>𝐿𝑖𝑛𝑒</m:t>
                    </m:r>
                    <m:r>
                      <a:rPr lang="en-US" sz="3200" b="0" i="1" smtClean="0">
                        <a:solidFill>
                          <a:schemeClr val="accent3">
                            <a:lumMod val="40000"/>
                            <a:lumOff val="60000"/>
                          </a:schemeClr>
                        </a:solidFill>
                        <a:latin typeface="Cambria Math" panose="02040503050406030204" pitchFamily="18" charset="0"/>
                      </a:rPr>
                      <m:t>)</m:t>
                    </m:r>
                  </m:oMath>
                </a14:m>
                <a:endParaRPr lang="en-US" sz="3200" dirty="0">
                  <a:solidFill>
                    <a:schemeClr val="accent3">
                      <a:lumMod val="40000"/>
                      <a:lumOff val="60000"/>
                    </a:schemeClr>
                  </a:solidFill>
                </a:endParaRPr>
              </a:p>
            </p:txBody>
          </p:sp>
        </mc:Choice>
        <mc:Fallback xmlns="">
          <p:sp>
            <p:nvSpPr>
              <p:cNvPr id="25" name="TextBox 24">
                <a:extLst>
                  <a:ext uri="{FF2B5EF4-FFF2-40B4-BE49-F238E27FC236}">
                    <a16:creationId xmlns:a16="http://schemas.microsoft.com/office/drawing/2014/main" id="{B37ECF71-20E4-8FEA-998E-E35F41C78E05}"/>
                  </a:ext>
                </a:extLst>
              </p:cNvPr>
              <p:cNvSpPr txBox="1">
                <a:spLocks noRot="1" noChangeAspect="1" noMove="1" noResize="1" noEditPoints="1" noAdjustHandles="1" noChangeArrowheads="1" noChangeShapeType="1" noTextEdit="1"/>
              </p:cNvSpPr>
              <p:nvPr/>
            </p:nvSpPr>
            <p:spPr>
              <a:xfrm>
                <a:off x="3940782" y="4480709"/>
                <a:ext cx="1830053" cy="492443"/>
              </a:xfrm>
              <a:prstGeom prst="rect">
                <a:avLst/>
              </a:prstGeom>
              <a:blipFill>
                <a:blip r:embed="rId8"/>
                <a:stretch>
                  <a:fillRect l="-13289" t="-24691" b="-4938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9B48F617-D8C1-DFE5-4ABC-6BCA93DB23C9}"/>
              </a:ext>
            </a:extLst>
          </p:cNvPr>
          <p:cNvSpPr txBox="1"/>
          <p:nvPr/>
        </p:nvSpPr>
        <p:spPr>
          <a:xfrm>
            <a:off x="3940782" y="5081335"/>
            <a:ext cx="6074355" cy="492443"/>
          </a:xfrm>
          <a:prstGeom prst="rect">
            <a:avLst/>
          </a:prstGeom>
          <a:noFill/>
        </p:spPr>
        <p:txBody>
          <a:bodyPr wrap="none" lIns="0" tIns="0" rIns="0" bIns="0" rtlCol="0">
            <a:spAutoFit/>
          </a:bodyPr>
          <a:lstStyle/>
          <a:p>
            <a:r>
              <a:rPr lang="en-US" sz="3200" dirty="0">
                <a:solidFill>
                  <a:schemeClr val="accent3">
                    <a:lumMod val="40000"/>
                    <a:lumOff val="60000"/>
                  </a:schemeClr>
                </a:solidFill>
              </a:rPr>
              <a:t>Another Line in different dimensions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8EFE3C-68E2-9A48-2C23-DAB65136C21D}"/>
                  </a:ext>
                </a:extLst>
              </p:cNvPr>
              <p:cNvSpPr txBox="1"/>
              <p:nvPr/>
            </p:nvSpPr>
            <p:spPr>
              <a:xfrm>
                <a:off x="7811709" y="3225352"/>
                <a:ext cx="13970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FFFF00"/>
                              </a:solidFill>
                              <a:latin typeface="Cambria Math" panose="02040503050406030204" pitchFamily="18" charset="0"/>
                            </a:rPr>
                          </m:ctrlPr>
                        </m:sSupPr>
                        <m:e>
                          <m:r>
                            <a:rPr lang="en-US" sz="2800" i="1">
                              <a:solidFill>
                                <a:srgbClr val="FFFF00"/>
                              </a:solidFill>
                              <a:latin typeface="Cambria Math" panose="02040503050406030204" pitchFamily="18" charset="0"/>
                            </a:rPr>
                            <m:t>𝑥</m:t>
                          </m:r>
                        </m:e>
                        <m:sup>
                          <m:r>
                            <a:rPr lang="en-US" sz="2800" i="1">
                              <a:solidFill>
                                <a:srgbClr val="FFFF00"/>
                              </a:solidFill>
                              <a:latin typeface="Cambria Math" panose="02040503050406030204" pitchFamily="18" charset="0"/>
                            </a:rPr>
                            <m:t>𝑇</m:t>
                          </m:r>
                        </m:sup>
                      </m:sSup>
                      <m:r>
                        <a:rPr lang="en-US" sz="2800" i="1">
                          <a:solidFill>
                            <a:srgbClr val="FFFF00"/>
                          </a:solidFill>
                          <a:latin typeface="Cambria Math" panose="02040503050406030204" pitchFamily="18" charset="0"/>
                        </a:rPr>
                        <m:t>𝑤</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𝑏</m:t>
                      </m:r>
                    </m:oMath>
                  </m:oMathPara>
                </a14:m>
                <a:endParaRPr lang="en-US" sz="2800" dirty="0">
                  <a:solidFill>
                    <a:srgbClr val="FFFF00"/>
                  </a:solidFill>
                </a:endParaRPr>
              </a:p>
            </p:txBody>
          </p:sp>
        </mc:Choice>
        <mc:Fallback xmlns="">
          <p:sp>
            <p:nvSpPr>
              <p:cNvPr id="5" name="TextBox 4">
                <a:extLst>
                  <a:ext uri="{FF2B5EF4-FFF2-40B4-BE49-F238E27FC236}">
                    <a16:creationId xmlns:a16="http://schemas.microsoft.com/office/drawing/2014/main" id="{898EFE3C-68E2-9A48-2C23-DAB65136C21D}"/>
                  </a:ext>
                </a:extLst>
              </p:cNvPr>
              <p:cNvSpPr txBox="1">
                <a:spLocks noRot="1" noChangeAspect="1" noMove="1" noResize="1" noEditPoints="1" noAdjustHandles="1" noChangeArrowheads="1" noChangeShapeType="1" noTextEdit="1"/>
              </p:cNvSpPr>
              <p:nvPr/>
            </p:nvSpPr>
            <p:spPr>
              <a:xfrm>
                <a:off x="7811709" y="3225352"/>
                <a:ext cx="1397049" cy="43088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954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13387" y="294672"/>
            <a:ext cx="8773225" cy="636919"/>
          </a:xfrm>
        </p:spPr>
        <p:txBody>
          <a:bodyPr vert="horz" wrap="square" lIns="0" tIns="0" rIns="0" bIns="0" rtlCol="0" anchor="b" anchorCtr="0">
            <a:normAutofit/>
          </a:bodyPr>
          <a:lstStyle/>
          <a:p>
            <a:pPr>
              <a:lnSpc>
                <a:spcPct val="100000"/>
              </a:lnSpc>
            </a:pPr>
            <a:r>
              <a:rPr lang="en-US" sz="3600" kern="1200">
                <a:solidFill>
                  <a:schemeClr val="tx1"/>
                </a:solidFill>
                <a:latin typeface="+mj-lt"/>
                <a:ea typeface="+mj-ea"/>
                <a:cs typeface="+mj-cs"/>
              </a:rPr>
              <a:t>Why Nonlinear Activation Function?</a:t>
            </a:r>
            <a:endParaRPr lang="en-US" sz="36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5" name="Picture 4" descr="A close-up of a graph&#10;&#10;Description automatically generated">
            <a:extLst>
              <a:ext uri="{FF2B5EF4-FFF2-40B4-BE49-F238E27FC236}">
                <a16:creationId xmlns:a16="http://schemas.microsoft.com/office/drawing/2014/main" id="{F50042F2-CD70-3FA2-678E-F2045D45B86F}"/>
              </a:ext>
            </a:extLst>
          </p:cNvPr>
          <p:cNvPicPr>
            <a:picLocks noChangeAspect="1"/>
          </p:cNvPicPr>
          <p:nvPr/>
        </p:nvPicPr>
        <p:blipFill>
          <a:blip r:embed="rId3"/>
          <a:stretch>
            <a:fillRect/>
          </a:stretch>
        </p:blipFill>
        <p:spPr>
          <a:xfrm>
            <a:off x="-17144" y="1330960"/>
            <a:ext cx="11191223" cy="42279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7090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Perceptron </a:t>
            </a:r>
            <a:r>
              <a:rPr lang="en-US" sz="2200" kern="1200" dirty="0">
                <a:solidFill>
                  <a:srgbClr val="FFFF00"/>
                </a:solidFill>
                <a:latin typeface="+mj-lt"/>
                <a:ea typeface="+mj-ea"/>
                <a:cs typeface="+mj-cs"/>
              </a:rPr>
              <a:t>building block</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3249559" y="205040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3249559" y="2050404"/>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3249559" y="328128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3249559" y="3281284"/>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274201" y="454014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274201" y="4540142"/>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641720" y="2992293"/>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641720" y="2992293"/>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4163959" y="2507604"/>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4163959" y="3609255"/>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4188601" y="3609255"/>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411504" y="2400302"/>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411504" y="2400302"/>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448064" y="3229826"/>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448064" y="3229826"/>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445588" y="4006226"/>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445588" y="4006226"/>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7903954" y="3060304"/>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7903954" y="3060304"/>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6875644" y="3609255"/>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4A9A4FD-587F-429F-F73F-4440C1CFACD4}"/>
              </a:ext>
            </a:extLst>
          </p:cNvPr>
          <p:cNvSpPr/>
          <p:nvPr/>
        </p:nvSpPr>
        <p:spPr>
          <a:xfrm>
            <a:off x="4580439" y="5001641"/>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5275306" y="3609255"/>
            <a:ext cx="366414" cy="15116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0E08C6-01BD-3309-C039-90422FEB1407}"/>
              </a:ext>
            </a:extLst>
          </p:cNvPr>
          <p:cNvSpPr txBox="1"/>
          <p:nvPr/>
        </p:nvSpPr>
        <p:spPr>
          <a:xfrm>
            <a:off x="5450588" y="4463936"/>
            <a:ext cx="491335" cy="430887"/>
          </a:xfrm>
          <a:prstGeom prst="rect">
            <a:avLst/>
          </a:prstGeom>
          <a:noFill/>
        </p:spPr>
        <p:txBody>
          <a:bodyPr wrap="square" lIns="0" tIns="0" rIns="0" bIns="0" rtlCol="0">
            <a:spAutoFit/>
          </a:bodyPr>
          <a:lstStyle/>
          <a:p>
            <a:r>
              <a:rPr lang="en-US" sz="2800" dirty="0">
                <a:solidFill>
                  <a:srgbClr val="FFFF00"/>
                </a:solidFill>
              </a:rPr>
              <a:t>1</a:t>
            </a:r>
          </a:p>
        </p:txBody>
      </p:sp>
    </p:spTree>
    <p:extLst>
      <p:ext uri="{BB962C8B-B14F-4D97-AF65-F5344CB8AC3E}">
        <p14:creationId xmlns:p14="http://schemas.microsoft.com/office/powerpoint/2010/main" val="18044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Perceptron </a:t>
            </a:r>
            <a:r>
              <a:rPr lang="en-US" sz="2200" kern="1200" dirty="0">
                <a:solidFill>
                  <a:srgbClr val="FFFF00"/>
                </a:solidFill>
                <a:latin typeface="+mj-lt"/>
                <a:ea typeface="+mj-ea"/>
                <a:cs typeface="+mj-cs"/>
              </a:rPr>
              <a:t>building block</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3249559" y="205040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3249559" y="2050404"/>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3249559" y="328128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3249559" y="3281284"/>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274201" y="454014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274201" y="4540142"/>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641720" y="2992293"/>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b="0" i="1" smtClean="0">
                          <a:latin typeface="Cambria Math" panose="02040503050406030204" pitchFamily="18" charset="0"/>
                        </a:rPr>
                        <m:t>𝑍</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641720" y="2992293"/>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4163959" y="2507604"/>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4163959" y="3609255"/>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4188601" y="3609255"/>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411504" y="2400302"/>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411504" y="2400302"/>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448064" y="3229826"/>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448064" y="3229826"/>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445588" y="4006226"/>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445588" y="4006226"/>
                <a:ext cx="491335" cy="430887"/>
              </a:xfrm>
              <a:prstGeom prst="rect">
                <a:avLst/>
              </a:prstGeom>
              <a:blipFill>
                <a:blip r:embed="rId9"/>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cxnSpLocks/>
            <a:stCxn id="17" idx="6"/>
          </p:cNvCxnSpPr>
          <p:nvPr/>
        </p:nvCxnSpPr>
        <p:spPr>
          <a:xfrm>
            <a:off x="6875644" y="3609255"/>
            <a:ext cx="21243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4A9A4FD-587F-429F-F73F-4440C1CFACD4}"/>
              </a:ext>
            </a:extLst>
          </p:cNvPr>
          <p:cNvSpPr/>
          <p:nvPr/>
        </p:nvSpPr>
        <p:spPr>
          <a:xfrm>
            <a:off x="4580439" y="5001641"/>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a:p>
            <a:pPr algn="ctr"/>
            <a:r>
              <a:rPr lang="en-US" dirty="0"/>
              <a:t>1</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5275306" y="3609255"/>
            <a:ext cx="366414" cy="15116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D600967-7CF6-E893-2C67-F3DBA71301E7}"/>
                  </a:ext>
                </a:extLst>
              </p:cNvPr>
              <p:cNvSpPr txBox="1"/>
              <p:nvPr/>
            </p:nvSpPr>
            <p:spPr>
              <a:xfrm>
                <a:off x="5458513" y="4605881"/>
                <a:ext cx="109176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0</m:t>
                          </m:r>
                        </m:sub>
                      </m:sSub>
                      <m:r>
                        <a:rPr lang="en-US" sz="2800" b="0" i="1" smtClean="0">
                          <a:solidFill>
                            <a:srgbClr val="FFFF00"/>
                          </a:solidFill>
                          <a:latin typeface="Cambria Math" panose="02040503050406030204" pitchFamily="18" charset="0"/>
                        </a:rPr>
                        <m:t>=</m:t>
                      </m:r>
                      <m:r>
                        <a:rPr lang="en-US" sz="2800" b="0" i="1" smtClean="0">
                          <a:solidFill>
                            <a:srgbClr val="FFFF00"/>
                          </a:solidFill>
                          <a:latin typeface="Cambria Math" panose="02040503050406030204" pitchFamily="18" charset="0"/>
                        </a:rPr>
                        <m:t>𝑏</m:t>
                      </m:r>
                    </m:oMath>
                  </m:oMathPara>
                </a14:m>
                <a:endParaRPr lang="en-US" sz="2800" dirty="0">
                  <a:solidFill>
                    <a:srgbClr val="FFFF00"/>
                  </a:solidFill>
                </a:endParaRPr>
              </a:p>
            </p:txBody>
          </p:sp>
        </mc:Choice>
        <mc:Fallback xmlns="">
          <p:sp>
            <p:nvSpPr>
              <p:cNvPr id="37" name="TextBox 36">
                <a:extLst>
                  <a:ext uri="{FF2B5EF4-FFF2-40B4-BE49-F238E27FC236}">
                    <a16:creationId xmlns:a16="http://schemas.microsoft.com/office/drawing/2014/main" id="{AD600967-7CF6-E893-2C67-F3DBA71301E7}"/>
                  </a:ext>
                </a:extLst>
              </p:cNvPr>
              <p:cNvSpPr txBox="1">
                <a:spLocks noRot="1" noChangeAspect="1" noMove="1" noResize="1" noEditPoints="1" noAdjustHandles="1" noChangeArrowheads="1" noChangeShapeType="1" noTextEdit="1"/>
              </p:cNvSpPr>
              <p:nvPr/>
            </p:nvSpPr>
            <p:spPr>
              <a:xfrm>
                <a:off x="5458513" y="4605881"/>
                <a:ext cx="109176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5285B7B-A076-65B3-BAB4-DE2052490968}"/>
                  </a:ext>
                </a:extLst>
              </p:cNvPr>
              <p:cNvSpPr txBox="1"/>
              <p:nvPr/>
            </p:nvSpPr>
            <p:spPr>
              <a:xfrm>
                <a:off x="7409330" y="2948387"/>
                <a:ext cx="2527617"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FFFF00"/>
                          </a:solidFill>
                          <a:latin typeface="Cambria Math" panose="02040503050406030204" pitchFamily="18" charset="0"/>
                        </a:rPr>
                        <m:t>𝑌</m:t>
                      </m:r>
                      <m:r>
                        <a:rPr lang="en-US" sz="3200" b="0" i="1" dirty="0" smtClean="0">
                          <a:solidFill>
                            <a:srgbClr val="FFFF00"/>
                          </a:solidFill>
                          <a:latin typeface="Cambria Math" panose="02040503050406030204" pitchFamily="18" charset="0"/>
                        </a:rPr>
                        <m:t>=</m:t>
                      </m:r>
                      <m:r>
                        <a:rPr lang="en-US" sz="3200" i="1" dirty="0" smtClean="0">
                          <a:solidFill>
                            <a:srgbClr val="FFFF00"/>
                          </a:solidFill>
                          <a:latin typeface="Cambria Math" panose="02040503050406030204" pitchFamily="18" charset="0"/>
                        </a:rPr>
                        <m:t>𝑓</m:t>
                      </m:r>
                      <m:d>
                        <m:dPr>
                          <m:ctrlPr>
                            <a:rPr lang="en-US" sz="3200" i="1" dirty="0">
                              <a:solidFill>
                                <a:srgbClr val="FFFF00"/>
                              </a:solidFill>
                              <a:latin typeface="Cambria Math" panose="02040503050406030204" pitchFamily="18" charset="0"/>
                            </a:rPr>
                          </m:ctrlPr>
                        </m:dPr>
                        <m:e>
                          <m:r>
                            <a:rPr lang="en-US" sz="3200" i="1" dirty="0">
                              <a:solidFill>
                                <a:srgbClr val="FFFF00"/>
                              </a:solidFill>
                              <a:latin typeface="Cambria Math" panose="02040503050406030204" pitchFamily="18" charset="0"/>
                            </a:rPr>
                            <m:t>𝑧</m:t>
                          </m:r>
                        </m:e>
                      </m:d>
                    </m:oMath>
                  </m:oMathPara>
                </a14:m>
                <a:endParaRPr lang="en-US" sz="3200" i="1" dirty="0">
                  <a:solidFill>
                    <a:srgbClr val="FFFF00"/>
                  </a:solidFill>
                </a:endParaRPr>
              </a:p>
            </p:txBody>
          </p:sp>
        </mc:Choice>
        <mc:Fallback xmlns="">
          <p:sp>
            <p:nvSpPr>
              <p:cNvPr id="54" name="TextBox 53">
                <a:extLst>
                  <a:ext uri="{FF2B5EF4-FFF2-40B4-BE49-F238E27FC236}">
                    <a16:creationId xmlns:a16="http://schemas.microsoft.com/office/drawing/2014/main" id="{D5285B7B-A076-65B3-BAB4-DE2052490968}"/>
                  </a:ext>
                </a:extLst>
              </p:cNvPr>
              <p:cNvSpPr txBox="1">
                <a:spLocks noRot="1" noChangeAspect="1" noMove="1" noResize="1" noEditPoints="1" noAdjustHandles="1" noChangeArrowheads="1" noChangeShapeType="1" noTextEdit="1"/>
              </p:cNvSpPr>
              <p:nvPr/>
            </p:nvSpPr>
            <p:spPr>
              <a:xfrm>
                <a:off x="7409330" y="2948387"/>
                <a:ext cx="2527617" cy="58477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657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Perceptron </a:t>
            </a:r>
            <a:r>
              <a:rPr lang="en-US" sz="2200" kern="1200" dirty="0">
                <a:solidFill>
                  <a:srgbClr val="FFFF00"/>
                </a:solidFill>
                <a:latin typeface="+mj-lt"/>
                <a:ea typeface="+mj-ea"/>
                <a:cs typeface="+mj-cs"/>
              </a:rPr>
              <a:t>building block</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1904230" y="2030836"/>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1904230" y="2030836"/>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1832702" y="305897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1832702" y="3058973"/>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1754243" y="407324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1754243" y="4073244"/>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458513" y="205543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458513" y="2055431"/>
                <a:ext cx="981080" cy="9810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2818630" y="2488036"/>
            <a:ext cx="2639883" cy="579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2747102" y="2545971"/>
            <a:ext cx="2711411" cy="97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2668643" y="2545971"/>
            <a:ext cx="2789870" cy="1984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2746306" y="2057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2746306" y="2057771"/>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2747102" y="2869845"/>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2747102" y="2869845"/>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2746306" y="381160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2746306" y="3811607"/>
                <a:ext cx="491335" cy="430887"/>
              </a:xfrm>
              <a:prstGeom prst="rect">
                <a:avLst/>
              </a:prstGeom>
              <a:blipFill>
                <a:blip r:embed="rId9"/>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cxnSpLocks/>
            <a:stCxn id="17" idx="6"/>
          </p:cNvCxnSpPr>
          <p:nvPr/>
        </p:nvCxnSpPr>
        <p:spPr>
          <a:xfrm>
            <a:off x="6439593" y="2545971"/>
            <a:ext cx="24679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4A9A4FD-587F-429F-F73F-4440C1CFACD4}"/>
              </a:ext>
            </a:extLst>
          </p:cNvPr>
          <p:cNvSpPr/>
          <p:nvPr/>
        </p:nvSpPr>
        <p:spPr>
          <a:xfrm>
            <a:off x="1800802" y="5091097"/>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a:p>
            <a:pPr algn="ctr"/>
            <a:r>
              <a:rPr lang="en-US" dirty="0"/>
              <a:t>1</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2495669" y="2545971"/>
            <a:ext cx="2962844" cy="266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D600967-7CF6-E893-2C67-F3DBA71301E7}"/>
                  </a:ext>
                </a:extLst>
              </p:cNvPr>
              <p:cNvSpPr txBox="1"/>
              <p:nvPr/>
            </p:nvSpPr>
            <p:spPr>
              <a:xfrm>
                <a:off x="2491939" y="4879301"/>
                <a:ext cx="109176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0</m:t>
                          </m:r>
                        </m:sub>
                      </m:sSub>
                    </m:oMath>
                  </m:oMathPara>
                </a14:m>
                <a:endParaRPr lang="en-US" sz="2800" dirty="0">
                  <a:solidFill>
                    <a:srgbClr val="FFFF00"/>
                  </a:solidFill>
                </a:endParaRPr>
              </a:p>
            </p:txBody>
          </p:sp>
        </mc:Choice>
        <mc:Fallback xmlns="">
          <p:sp>
            <p:nvSpPr>
              <p:cNvPr id="37" name="TextBox 36">
                <a:extLst>
                  <a:ext uri="{FF2B5EF4-FFF2-40B4-BE49-F238E27FC236}">
                    <a16:creationId xmlns:a16="http://schemas.microsoft.com/office/drawing/2014/main" id="{AD600967-7CF6-E893-2C67-F3DBA71301E7}"/>
                  </a:ext>
                </a:extLst>
              </p:cNvPr>
              <p:cNvSpPr txBox="1">
                <a:spLocks noRot="1" noChangeAspect="1" noMove="1" noResize="1" noEditPoints="1" noAdjustHandles="1" noChangeArrowheads="1" noChangeShapeType="1" noTextEdit="1"/>
              </p:cNvSpPr>
              <p:nvPr/>
            </p:nvSpPr>
            <p:spPr>
              <a:xfrm>
                <a:off x="2491939" y="4879301"/>
                <a:ext cx="109176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1244C9B3-BB57-7849-E91A-BC96C10E8381}"/>
                  </a:ext>
                </a:extLst>
              </p:cNvPr>
              <p:cNvSpPr/>
              <p:nvPr/>
            </p:nvSpPr>
            <p:spPr>
              <a:xfrm>
                <a:off x="5458513" y="417790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51" name="Oval 50">
                <a:extLst>
                  <a:ext uri="{FF2B5EF4-FFF2-40B4-BE49-F238E27FC236}">
                    <a16:creationId xmlns:a16="http://schemas.microsoft.com/office/drawing/2014/main" id="{1244C9B3-BB57-7849-E91A-BC96C10E8381}"/>
                  </a:ext>
                </a:extLst>
              </p:cNvPr>
              <p:cNvSpPr>
                <a:spLocks noRot="1" noChangeAspect="1" noMove="1" noResize="1" noEditPoints="1" noAdjustHandles="1" noChangeArrowheads="1" noChangeShapeType="1" noTextEdit="1"/>
              </p:cNvSpPr>
              <p:nvPr/>
            </p:nvSpPr>
            <p:spPr>
              <a:xfrm>
                <a:off x="5458513" y="4177901"/>
                <a:ext cx="981080" cy="981080"/>
              </a:xfrm>
              <a:prstGeom prst="ellipse">
                <a:avLst/>
              </a:prstGeom>
              <a:blipFill>
                <a:blip r:embed="rId11"/>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9FB4F8E-5F3B-9784-29A9-D8F724D613D7}"/>
                  </a:ext>
                </a:extLst>
              </p:cNvPr>
              <p:cNvSpPr txBox="1"/>
              <p:nvPr/>
            </p:nvSpPr>
            <p:spPr>
              <a:xfrm>
                <a:off x="7163623" y="2004581"/>
                <a:ext cx="17439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i="0">
                              <a:solidFill>
                                <a:srgbClr val="FFFF00"/>
                              </a:solidFill>
                              <a:latin typeface="Cambria Math" panose="02040503050406030204" pitchFamily="18" charset="0"/>
                            </a:rPr>
                            <m:t>1</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i="0">
                                  <a:solidFill>
                                    <a:srgbClr val="FFFF00"/>
                                  </a:solidFill>
                                  <a:latin typeface="Cambria Math" panose="02040503050406030204" pitchFamily="18" charset="0"/>
                                </a:rPr>
                                <m:t>1</m:t>
                              </m:r>
                            </m:sub>
                          </m:sSub>
                        </m:e>
                      </m:d>
                    </m:oMath>
                  </m:oMathPara>
                </a14:m>
                <a:endParaRPr lang="en-US" sz="2800" dirty="0">
                  <a:solidFill>
                    <a:srgbClr val="FFFF00"/>
                  </a:solidFill>
                </a:endParaRPr>
              </a:p>
            </p:txBody>
          </p:sp>
        </mc:Choice>
        <mc:Fallback xmlns="">
          <p:sp>
            <p:nvSpPr>
              <p:cNvPr id="52" name="TextBox 51">
                <a:extLst>
                  <a:ext uri="{FF2B5EF4-FFF2-40B4-BE49-F238E27FC236}">
                    <a16:creationId xmlns:a16="http://schemas.microsoft.com/office/drawing/2014/main" id="{29FB4F8E-5F3B-9784-29A9-D8F724D613D7}"/>
                  </a:ext>
                </a:extLst>
              </p:cNvPr>
              <p:cNvSpPr txBox="1">
                <a:spLocks noRot="1" noChangeAspect="1" noMove="1" noResize="1" noEditPoints="1" noAdjustHandles="1" noChangeArrowheads="1" noChangeShapeType="1" noTextEdit="1"/>
              </p:cNvSpPr>
              <p:nvPr/>
            </p:nvSpPr>
            <p:spPr>
              <a:xfrm>
                <a:off x="7163623" y="2004581"/>
                <a:ext cx="1743939" cy="430887"/>
              </a:xfrm>
              <a:prstGeom prst="rect">
                <a:avLst/>
              </a:prstGeom>
              <a:blipFill>
                <a:blip r:embed="rId12"/>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01A7ADC1-B2EF-FCA0-9EAB-28EE52417E53}"/>
              </a:ext>
            </a:extLst>
          </p:cNvPr>
          <p:cNvCxnSpPr>
            <a:cxnSpLocks/>
            <a:endCxn id="51" idx="2"/>
          </p:cNvCxnSpPr>
          <p:nvPr/>
        </p:nvCxnSpPr>
        <p:spPr>
          <a:xfrm>
            <a:off x="2825561" y="2515593"/>
            <a:ext cx="2632952" cy="215284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C2FCF5-5E18-64A1-B77E-9F62DA551C0B}"/>
              </a:ext>
            </a:extLst>
          </p:cNvPr>
          <p:cNvCxnSpPr>
            <a:cxnSpLocks/>
            <a:stCxn id="11" idx="6"/>
            <a:endCxn id="51" idx="2"/>
          </p:cNvCxnSpPr>
          <p:nvPr/>
        </p:nvCxnSpPr>
        <p:spPr>
          <a:xfrm>
            <a:off x="2747102" y="3516173"/>
            <a:ext cx="2711411" cy="115226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AE61411-CF1B-4ABE-E478-088AC1C0156F}"/>
              </a:ext>
            </a:extLst>
          </p:cNvPr>
          <p:cNvCxnSpPr>
            <a:cxnSpLocks/>
            <a:stCxn id="12" idx="6"/>
            <a:endCxn id="51" idx="2"/>
          </p:cNvCxnSpPr>
          <p:nvPr/>
        </p:nvCxnSpPr>
        <p:spPr>
          <a:xfrm>
            <a:off x="2668643" y="4530444"/>
            <a:ext cx="2789870" cy="137997"/>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A21590E-1CE6-48F3-5695-CF5BA6AE0D6A}"/>
              </a:ext>
            </a:extLst>
          </p:cNvPr>
          <p:cNvCxnSpPr>
            <a:cxnSpLocks/>
            <a:stCxn id="6" idx="6"/>
            <a:endCxn id="51" idx="2"/>
          </p:cNvCxnSpPr>
          <p:nvPr/>
        </p:nvCxnSpPr>
        <p:spPr>
          <a:xfrm flipV="1">
            <a:off x="2614889" y="4668441"/>
            <a:ext cx="2843624" cy="82970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3538563-0801-2F90-9090-951036776681}"/>
              </a:ext>
            </a:extLst>
          </p:cNvPr>
          <p:cNvCxnSpPr>
            <a:cxnSpLocks/>
            <a:stCxn id="51" idx="6"/>
          </p:cNvCxnSpPr>
          <p:nvPr/>
        </p:nvCxnSpPr>
        <p:spPr>
          <a:xfrm>
            <a:off x="6439593" y="4668441"/>
            <a:ext cx="2467969"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9202C57-8468-EDF5-34FF-9465910CAA15}"/>
                  </a:ext>
                </a:extLst>
              </p:cNvPr>
              <p:cNvSpPr txBox="1"/>
              <p:nvPr/>
            </p:nvSpPr>
            <p:spPr>
              <a:xfrm>
                <a:off x="6921396" y="4059338"/>
                <a:ext cx="223920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b="0" i="0" smtClean="0">
                              <a:solidFill>
                                <a:srgbClr val="FFFF00"/>
                              </a:solidFill>
                              <a:latin typeface="Cambria Math" panose="02040503050406030204" pitchFamily="18" charset="0"/>
                            </a:rPr>
                            <m:t>2</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b="0" i="0" smtClean="0">
                                  <a:solidFill>
                                    <a:srgbClr val="FFFF00"/>
                                  </a:solidFill>
                                  <a:latin typeface="Cambria Math" panose="02040503050406030204" pitchFamily="18" charset="0"/>
                                </a:rPr>
                                <m:t>2</m:t>
                              </m:r>
                            </m:sub>
                          </m:sSub>
                        </m:e>
                      </m:d>
                    </m:oMath>
                  </m:oMathPara>
                </a14:m>
                <a:endParaRPr lang="en-US" sz="2800" dirty="0">
                  <a:solidFill>
                    <a:srgbClr val="FFFF00"/>
                  </a:solidFill>
                </a:endParaRPr>
              </a:p>
            </p:txBody>
          </p:sp>
        </mc:Choice>
        <mc:Fallback xmlns="">
          <p:sp>
            <p:nvSpPr>
              <p:cNvPr id="73" name="TextBox 72">
                <a:extLst>
                  <a:ext uri="{FF2B5EF4-FFF2-40B4-BE49-F238E27FC236}">
                    <a16:creationId xmlns:a16="http://schemas.microsoft.com/office/drawing/2014/main" id="{99202C57-8468-EDF5-34FF-9465910CAA15}"/>
                  </a:ext>
                </a:extLst>
              </p:cNvPr>
              <p:cNvSpPr txBox="1">
                <a:spLocks noRot="1" noChangeAspect="1" noMove="1" noResize="1" noEditPoints="1" noAdjustHandles="1" noChangeArrowheads="1" noChangeShapeType="1" noTextEdit="1"/>
              </p:cNvSpPr>
              <p:nvPr/>
            </p:nvSpPr>
            <p:spPr>
              <a:xfrm>
                <a:off x="6921396" y="4059338"/>
                <a:ext cx="2239205" cy="52322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546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Simple NN </a:t>
            </a:r>
            <a:endParaRPr lang="en-US" sz="2200" kern="1200" dirty="0">
              <a:solidFill>
                <a:srgbClr val="FFFF00"/>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1904230" y="2030836"/>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1904230" y="2030836"/>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1832702" y="305897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1832702" y="3058973"/>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1754243" y="407324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1754243" y="4073244"/>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458513" y="205543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458513" y="2055431"/>
                <a:ext cx="981080" cy="9810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2818630" y="2488036"/>
            <a:ext cx="2639883" cy="579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2747102" y="2545971"/>
            <a:ext cx="2711411" cy="97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2668643" y="2545971"/>
            <a:ext cx="2789870" cy="1984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2746306" y="2057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2746306" y="2057771"/>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2747102" y="2869845"/>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2747102" y="2869845"/>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2746306" y="381160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2746306" y="3811607"/>
                <a:ext cx="491335" cy="430887"/>
              </a:xfrm>
              <a:prstGeom prst="rect">
                <a:avLst/>
              </a:prstGeom>
              <a:blipFill>
                <a:blip r:embed="rId9"/>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cxnSpLocks/>
            <a:stCxn id="17" idx="6"/>
            <a:endCxn id="5" idx="2"/>
          </p:cNvCxnSpPr>
          <p:nvPr/>
        </p:nvCxnSpPr>
        <p:spPr>
          <a:xfrm>
            <a:off x="6439593" y="2545971"/>
            <a:ext cx="2744968" cy="97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4A9A4FD-587F-429F-F73F-4440C1CFACD4}"/>
              </a:ext>
            </a:extLst>
          </p:cNvPr>
          <p:cNvSpPr/>
          <p:nvPr/>
        </p:nvSpPr>
        <p:spPr>
          <a:xfrm>
            <a:off x="1800802" y="5091097"/>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a:p>
            <a:pPr algn="ctr"/>
            <a:r>
              <a:rPr lang="en-US" dirty="0"/>
              <a:t>1</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2495669" y="2545971"/>
            <a:ext cx="2962844" cy="266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D600967-7CF6-E893-2C67-F3DBA71301E7}"/>
                  </a:ext>
                </a:extLst>
              </p:cNvPr>
              <p:cNvSpPr txBox="1"/>
              <p:nvPr/>
            </p:nvSpPr>
            <p:spPr>
              <a:xfrm>
                <a:off x="2491939" y="4879301"/>
                <a:ext cx="109176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0</m:t>
                          </m:r>
                        </m:sub>
                      </m:sSub>
                    </m:oMath>
                  </m:oMathPara>
                </a14:m>
                <a:endParaRPr lang="en-US" sz="2800" dirty="0">
                  <a:solidFill>
                    <a:srgbClr val="FFFF00"/>
                  </a:solidFill>
                </a:endParaRPr>
              </a:p>
            </p:txBody>
          </p:sp>
        </mc:Choice>
        <mc:Fallback xmlns="">
          <p:sp>
            <p:nvSpPr>
              <p:cNvPr id="37" name="TextBox 36">
                <a:extLst>
                  <a:ext uri="{FF2B5EF4-FFF2-40B4-BE49-F238E27FC236}">
                    <a16:creationId xmlns:a16="http://schemas.microsoft.com/office/drawing/2014/main" id="{AD600967-7CF6-E893-2C67-F3DBA71301E7}"/>
                  </a:ext>
                </a:extLst>
              </p:cNvPr>
              <p:cNvSpPr txBox="1">
                <a:spLocks noRot="1" noChangeAspect="1" noMove="1" noResize="1" noEditPoints="1" noAdjustHandles="1" noChangeArrowheads="1" noChangeShapeType="1" noTextEdit="1"/>
              </p:cNvSpPr>
              <p:nvPr/>
            </p:nvSpPr>
            <p:spPr>
              <a:xfrm>
                <a:off x="2491939" y="4879301"/>
                <a:ext cx="109176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1244C9B3-BB57-7849-E91A-BC96C10E8381}"/>
                  </a:ext>
                </a:extLst>
              </p:cNvPr>
              <p:cNvSpPr/>
              <p:nvPr/>
            </p:nvSpPr>
            <p:spPr>
              <a:xfrm>
                <a:off x="5458513" y="417790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51" name="Oval 50">
                <a:extLst>
                  <a:ext uri="{FF2B5EF4-FFF2-40B4-BE49-F238E27FC236}">
                    <a16:creationId xmlns:a16="http://schemas.microsoft.com/office/drawing/2014/main" id="{1244C9B3-BB57-7849-E91A-BC96C10E8381}"/>
                  </a:ext>
                </a:extLst>
              </p:cNvPr>
              <p:cNvSpPr>
                <a:spLocks noRot="1" noChangeAspect="1" noMove="1" noResize="1" noEditPoints="1" noAdjustHandles="1" noChangeArrowheads="1" noChangeShapeType="1" noTextEdit="1"/>
              </p:cNvSpPr>
              <p:nvPr/>
            </p:nvSpPr>
            <p:spPr>
              <a:xfrm>
                <a:off x="5458513" y="4177901"/>
                <a:ext cx="981080" cy="981080"/>
              </a:xfrm>
              <a:prstGeom prst="ellipse">
                <a:avLst/>
              </a:prstGeom>
              <a:blipFill>
                <a:blip r:embed="rId11"/>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9FB4F8E-5F3B-9784-29A9-D8F724D613D7}"/>
                  </a:ext>
                </a:extLst>
              </p:cNvPr>
              <p:cNvSpPr txBox="1"/>
              <p:nvPr/>
            </p:nvSpPr>
            <p:spPr>
              <a:xfrm>
                <a:off x="7163623" y="2004581"/>
                <a:ext cx="17439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i="0">
                              <a:solidFill>
                                <a:srgbClr val="FFFF00"/>
                              </a:solidFill>
                              <a:latin typeface="Cambria Math" panose="02040503050406030204" pitchFamily="18" charset="0"/>
                            </a:rPr>
                            <m:t>1</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i="0">
                                  <a:solidFill>
                                    <a:srgbClr val="FFFF00"/>
                                  </a:solidFill>
                                  <a:latin typeface="Cambria Math" panose="02040503050406030204" pitchFamily="18" charset="0"/>
                                </a:rPr>
                                <m:t>1</m:t>
                              </m:r>
                            </m:sub>
                          </m:sSub>
                        </m:e>
                      </m:d>
                    </m:oMath>
                  </m:oMathPara>
                </a14:m>
                <a:endParaRPr lang="en-US" sz="2800" dirty="0">
                  <a:solidFill>
                    <a:srgbClr val="FFFF00"/>
                  </a:solidFill>
                </a:endParaRPr>
              </a:p>
            </p:txBody>
          </p:sp>
        </mc:Choice>
        <mc:Fallback xmlns="">
          <p:sp>
            <p:nvSpPr>
              <p:cNvPr id="52" name="TextBox 51">
                <a:extLst>
                  <a:ext uri="{FF2B5EF4-FFF2-40B4-BE49-F238E27FC236}">
                    <a16:creationId xmlns:a16="http://schemas.microsoft.com/office/drawing/2014/main" id="{29FB4F8E-5F3B-9784-29A9-D8F724D613D7}"/>
                  </a:ext>
                </a:extLst>
              </p:cNvPr>
              <p:cNvSpPr txBox="1">
                <a:spLocks noRot="1" noChangeAspect="1" noMove="1" noResize="1" noEditPoints="1" noAdjustHandles="1" noChangeArrowheads="1" noChangeShapeType="1" noTextEdit="1"/>
              </p:cNvSpPr>
              <p:nvPr/>
            </p:nvSpPr>
            <p:spPr>
              <a:xfrm>
                <a:off x="7163623" y="2004581"/>
                <a:ext cx="1743939" cy="430887"/>
              </a:xfrm>
              <a:prstGeom prst="rect">
                <a:avLst/>
              </a:prstGeom>
              <a:blipFill>
                <a:blip r:embed="rId12"/>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01A7ADC1-B2EF-FCA0-9EAB-28EE52417E53}"/>
              </a:ext>
            </a:extLst>
          </p:cNvPr>
          <p:cNvCxnSpPr>
            <a:cxnSpLocks/>
            <a:endCxn id="51" idx="2"/>
          </p:cNvCxnSpPr>
          <p:nvPr/>
        </p:nvCxnSpPr>
        <p:spPr>
          <a:xfrm>
            <a:off x="2825561" y="2515593"/>
            <a:ext cx="2632952" cy="215284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C2FCF5-5E18-64A1-B77E-9F62DA551C0B}"/>
              </a:ext>
            </a:extLst>
          </p:cNvPr>
          <p:cNvCxnSpPr>
            <a:cxnSpLocks/>
            <a:stCxn id="11" idx="6"/>
            <a:endCxn id="51" idx="2"/>
          </p:cNvCxnSpPr>
          <p:nvPr/>
        </p:nvCxnSpPr>
        <p:spPr>
          <a:xfrm>
            <a:off x="2747102" y="3516173"/>
            <a:ext cx="2711411" cy="115226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AE61411-CF1B-4ABE-E478-088AC1C0156F}"/>
              </a:ext>
            </a:extLst>
          </p:cNvPr>
          <p:cNvCxnSpPr>
            <a:cxnSpLocks/>
            <a:stCxn id="12" idx="6"/>
            <a:endCxn id="51" idx="2"/>
          </p:cNvCxnSpPr>
          <p:nvPr/>
        </p:nvCxnSpPr>
        <p:spPr>
          <a:xfrm>
            <a:off x="2668643" y="4530444"/>
            <a:ext cx="2789870" cy="137997"/>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A21590E-1CE6-48F3-5695-CF5BA6AE0D6A}"/>
              </a:ext>
            </a:extLst>
          </p:cNvPr>
          <p:cNvCxnSpPr>
            <a:cxnSpLocks/>
            <a:stCxn id="6" idx="6"/>
            <a:endCxn id="51" idx="2"/>
          </p:cNvCxnSpPr>
          <p:nvPr/>
        </p:nvCxnSpPr>
        <p:spPr>
          <a:xfrm flipV="1">
            <a:off x="2614889" y="4668441"/>
            <a:ext cx="2843624" cy="82970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3538563-0801-2F90-9090-951036776681}"/>
              </a:ext>
            </a:extLst>
          </p:cNvPr>
          <p:cNvCxnSpPr>
            <a:cxnSpLocks/>
            <a:stCxn id="51" idx="6"/>
            <a:endCxn id="5" idx="2"/>
          </p:cNvCxnSpPr>
          <p:nvPr/>
        </p:nvCxnSpPr>
        <p:spPr>
          <a:xfrm flipV="1">
            <a:off x="6439593" y="3516173"/>
            <a:ext cx="2744968" cy="115226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9202C57-8468-EDF5-34FF-9465910CAA15}"/>
                  </a:ext>
                </a:extLst>
              </p:cNvPr>
              <p:cNvSpPr txBox="1"/>
              <p:nvPr/>
            </p:nvSpPr>
            <p:spPr>
              <a:xfrm>
                <a:off x="6921396" y="4059338"/>
                <a:ext cx="223920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b="0" i="0" smtClean="0">
                              <a:solidFill>
                                <a:srgbClr val="FFFF00"/>
                              </a:solidFill>
                              <a:latin typeface="Cambria Math" panose="02040503050406030204" pitchFamily="18" charset="0"/>
                            </a:rPr>
                            <m:t>2</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b="0" i="0" smtClean="0">
                                  <a:solidFill>
                                    <a:srgbClr val="FFFF00"/>
                                  </a:solidFill>
                                  <a:latin typeface="Cambria Math" panose="02040503050406030204" pitchFamily="18" charset="0"/>
                                </a:rPr>
                                <m:t>2</m:t>
                              </m:r>
                            </m:sub>
                          </m:sSub>
                        </m:e>
                      </m:d>
                    </m:oMath>
                  </m:oMathPara>
                </a14:m>
                <a:endParaRPr lang="en-US" sz="2800" dirty="0">
                  <a:solidFill>
                    <a:srgbClr val="FFFF00"/>
                  </a:solidFill>
                </a:endParaRPr>
              </a:p>
            </p:txBody>
          </p:sp>
        </mc:Choice>
        <mc:Fallback xmlns="">
          <p:sp>
            <p:nvSpPr>
              <p:cNvPr id="73" name="TextBox 72">
                <a:extLst>
                  <a:ext uri="{FF2B5EF4-FFF2-40B4-BE49-F238E27FC236}">
                    <a16:creationId xmlns:a16="http://schemas.microsoft.com/office/drawing/2014/main" id="{99202C57-8468-EDF5-34FF-9465910CAA15}"/>
                  </a:ext>
                </a:extLst>
              </p:cNvPr>
              <p:cNvSpPr txBox="1">
                <a:spLocks noRot="1" noChangeAspect="1" noMove="1" noResize="1" noEditPoints="1" noAdjustHandles="1" noChangeArrowheads="1" noChangeShapeType="1" noTextEdit="1"/>
              </p:cNvSpPr>
              <p:nvPr/>
            </p:nvSpPr>
            <p:spPr>
              <a:xfrm>
                <a:off x="6921396" y="4059338"/>
                <a:ext cx="2239205"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32474F8-7A98-299F-6553-15DBE6563AAD}"/>
                  </a:ext>
                </a:extLst>
              </p:cNvPr>
              <p:cNvSpPr/>
              <p:nvPr/>
            </p:nvSpPr>
            <p:spPr>
              <a:xfrm>
                <a:off x="9184561" y="2948483"/>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5" name="Oval 4">
                <a:extLst>
                  <a:ext uri="{FF2B5EF4-FFF2-40B4-BE49-F238E27FC236}">
                    <a16:creationId xmlns:a16="http://schemas.microsoft.com/office/drawing/2014/main" id="{D32474F8-7A98-299F-6553-15DBE6563AAD}"/>
                  </a:ext>
                </a:extLst>
              </p:cNvPr>
              <p:cNvSpPr>
                <a:spLocks noRot="1" noChangeAspect="1" noMove="1" noResize="1" noEditPoints="1" noAdjustHandles="1" noChangeArrowheads="1" noChangeShapeType="1" noTextEdit="1"/>
              </p:cNvSpPr>
              <p:nvPr/>
            </p:nvSpPr>
            <p:spPr>
              <a:xfrm>
                <a:off x="9184561" y="2948483"/>
                <a:ext cx="1135380" cy="1135380"/>
              </a:xfrm>
              <a:prstGeom prst="ellipse">
                <a:avLst/>
              </a:prstGeom>
              <a:blipFill>
                <a:blip r:embed="rId1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D5923483-899A-76E5-1210-835F9375E786}"/>
              </a:ext>
            </a:extLst>
          </p:cNvPr>
          <p:cNvCxnSpPr>
            <a:stCxn id="5" idx="6"/>
          </p:cNvCxnSpPr>
          <p:nvPr/>
        </p:nvCxnSpPr>
        <p:spPr>
          <a:xfrm>
            <a:off x="10319941" y="3516173"/>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AF5E35A-B2A9-8B9F-80BE-3F13F2654B7B}"/>
                  </a:ext>
                </a:extLst>
              </p:cNvPr>
              <p:cNvSpPr txBox="1"/>
              <p:nvPr/>
            </p:nvSpPr>
            <p:spPr>
              <a:xfrm>
                <a:off x="11202747" y="3121219"/>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16" name="TextBox 15">
                <a:extLst>
                  <a:ext uri="{FF2B5EF4-FFF2-40B4-BE49-F238E27FC236}">
                    <a16:creationId xmlns:a16="http://schemas.microsoft.com/office/drawing/2014/main" id="{5AF5E35A-B2A9-8B9F-80BE-3F13F2654B7B}"/>
                  </a:ext>
                </a:extLst>
              </p:cNvPr>
              <p:cNvSpPr txBox="1">
                <a:spLocks noRot="1" noChangeAspect="1" noMove="1" noResize="1" noEditPoints="1" noAdjustHandles="1" noChangeArrowheads="1" noChangeShapeType="1" noTextEdit="1"/>
              </p:cNvSpPr>
              <p:nvPr/>
            </p:nvSpPr>
            <p:spPr>
              <a:xfrm>
                <a:off x="11202747" y="3121219"/>
                <a:ext cx="438390" cy="615553"/>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364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Simple NN </a:t>
            </a:r>
            <a:endParaRPr lang="en-US" sz="2200" kern="1200" dirty="0">
              <a:solidFill>
                <a:srgbClr val="FFFF00"/>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1904230" y="2030836"/>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1904230" y="2030836"/>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1832702" y="305897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1832702" y="3058973"/>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1754243" y="4073244"/>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1754243" y="4073244"/>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458513" y="205543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458513" y="2055431"/>
                <a:ext cx="981080" cy="9810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2818630" y="2488036"/>
            <a:ext cx="2639883" cy="579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2747102" y="2545971"/>
            <a:ext cx="2711411" cy="97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2668643" y="2545971"/>
            <a:ext cx="2789870" cy="1984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2746306" y="2057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2746306" y="2057771"/>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2747102" y="2869845"/>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2747102" y="2869845"/>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2746306" y="381160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2746306" y="3811607"/>
                <a:ext cx="491335" cy="430887"/>
              </a:xfrm>
              <a:prstGeom prst="rect">
                <a:avLst/>
              </a:prstGeom>
              <a:blipFill>
                <a:blip r:embed="rId9"/>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cxnSpLocks/>
            <a:stCxn id="17" idx="6"/>
            <a:endCxn id="5" idx="2"/>
          </p:cNvCxnSpPr>
          <p:nvPr/>
        </p:nvCxnSpPr>
        <p:spPr>
          <a:xfrm>
            <a:off x="6439593" y="2545971"/>
            <a:ext cx="2744968" cy="97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4A9A4FD-587F-429F-F73F-4440C1CFACD4}"/>
              </a:ext>
            </a:extLst>
          </p:cNvPr>
          <p:cNvSpPr/>
          <p:nvPr/>
        </p:nvSpPr>
        <p:spPr>
          <a:xfrm>
            <a:off x="1800802" y="5091097"/>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a:p>
            <a:pPr algn="ctr"/>
            <a:r>
              <a:rPr lang="en-US" dirty="0"/>
              <a:t>1</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2495669" y="2545971"/>
            <a:ext cx="2962844" cy="266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D600967-7CF6-E893-2C67-F3DBA71301E7}"/>
                  </a:ext>
                </a:extLst>
              </p:cNvPr>
              <p:cNvSpPr txBox="1"/>
              <p:nvPr/>
            </p:nvSpPr>
            <p:spPr>
              <a:xfrm>
                <a:off x="2491939" y="4879301"/>
                <a:ext cx="109176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0</m:t>
                          </m:r>
                        </m:sub>
                      </m:sSub>
                    </m:oMath>
                  </m:oMathPara>
                </a14:m>
                <a:endParaRPr lang="en-US" sz="2800" dirty="0">
                  <a:solidFill>
                    <a:srgbClr val="FFFF00"/>
                  </a:solidFill>
                </a:endParaRPr>
              </a:p>
            </p:txBody>
          </p:sp>
        </mc:Choice>
        <mc:Fallback xmlns="">
          <p:sp>
            <p:nvSpPr>
              <p:cNvPr id="37" name="TextBox 36">
                <a:extLst>
                  <a:ext uri="{FF2B5EF4-FFF2-40B4-BE49-F238E27FC236}">
                    <a16:creationId xmlns:a16="http://schemas.microsoft.com/office/drawing/2014/main" id="{AD600967-7CF6-E893-2C67-F3DBA71301E7}"/>
                  </a:ext>
                </a:extLst>
              </p:cNvPr>
              <p:cNvSpPr txBox="1">
                <a:spLocks noRot="1" noChangeAspect="1" noMove="1" noResize="1" noEditPoints="1" noAdjustHandles="1" noChangeArrowheads="1" noChangeShapeType="1" noTextEdit="1"/>
              </p:cNvSpPr>
              <p:nvPr/>
            </p:nvSpPr>
            <p:spPr>
              <a:xfrm>
                <a:off x="2491939" y="4879301"/>
                <a:ext cx="109176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1244C9B3-BB57-7849-E91A-BC96C10E8381}"/>
                  </a:ext>
                </a:extLst>
              </p:cNvPr>
              <p:cNvSpPr/>
              <p:nvPr/>
            </p:nvSpPr>
            <p:spPr>
              <a:xfrm>
                <a:off x="5458513" y="4177901"/>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51" name="Oval 50">
                <a:extLst>
                  <a:ext uri="{FF2B5EF4-FFF2-40B4-BE49-F238E27FC236}">
                    <a16:creationId xmlns:a16="http://schemas.microsoft.com/office/drawing/2014/main" id="{1244C9B3-BB57-7849-E91A-BC96C10E8381}"/>
                  </a:ext>
                </a:extLst>
              </p:cNvPr>
              <p:cNvSpPr>
                <a:spLocks noRot="1" noChangeAspect="1" noMove="1" noResize="1" noEditPoints="1" noAdjustHandles="1" noChangeArrowheads="1" noChangeShapeType="1" noTextEdit="1"/>
              </p:cNvSpPr>
              <p:nvPr/>
            </p:nvSpPr>
            <p:spPr>
              <a:xfrm>
                <a:off x="5458513" y="4177901"/>
                <a:ext cx="981080" cy="981080"/>
              </a:xfrm>
              <a:prstGeom prst="ellipse">
                <a:avLst/>
              </a:prstGeom>
              <a:blipFill>
                <a:blip r:embed="rId11"/>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9FB4F8E-5F3B-9784-29A9-D8F724D613D7}"/>
                  </a:ext>
                </a:extLst>
              </p:cNvPr>
              <p:cNvSpPr txBox="1"/>
              <p:nvPr/>
            </p:nvSpPr>
            <p:spPr>
              <a:xfrm>
                <a:off x="7163623" y="2004581"/>
                <a:ext cx="17439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i="0">
                              <a:solidFill>
                                <a:srgbClr val="FFFF00"/>
                              </a:solidFill>
                              <a:latin typeface="Cambria Math" panose="02040503050406030204" pitchFamily="18" charset="0"/>
                            </a:rPr>
                            <m:t>1</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i="0">
                                  <a:solidFill>
                                    <a:srgbClr val="FFFF00"/>
                                  </a:solidFill>
                                  <a:latin typeface="Cambria Math" panose="02040503050406030204" pitchFamily="18" charset="0"/>
                                </a:rPr>
                                <m:t>1</m:t>
                              </m:r>
                            </m:sub>
                          </m:sSub>
                        </m:e>
                      </m:d>
                    </m:oMath>
                  </m:oMathPara>
                </a14:m>
                <a:endParaRPr lang="en-US" sz="2800" dirty="0">
                  <a:solidFill>
                    <a:srgbClr val="FFFF00"/>
                  </a:solidFill>
                </a:endParaRPr>
              </a:p>
            </p:txBody>
          </p:sp>
        </mc:Choice>
        <mc:Fallback xmlns="">
          <p:sp>
            <p:nvSpPr>
              <p:cNvPr id="52" name="TextBox 51">
                <a:extLst>
                  <a:ext uri="{FF2B5EF4-FFF2-40B4-BE49-F238E27FC236}">
                    <a16:creationId xmlns:a16="http://schemas.microsoft.com/office/drawing/2014/main" id="{29FB4F8E-5F3B-9784-29A9-D8F724D613D7}"/>
                  </a:ext>
                </a:extLst>
              </p:cNvPr>
              <p:cNvSpPr txBox="1">
                <a:spLocks noRot="1" noChangeAspect="1" noMove="1" noResize="1" noEditPoints="1" noAdjustHandles="1" noChangeArrowheads="1" noChangeShapeType="1" noTextEdit="1"/>
              </p:cNvSpPr>
              <p:nvPr/>
            </p:nvSpPr>
            <p:spPr>
              <a:xfrm>
                <a:off x="7163623" y="2004581"/>
                <a:ext cx="1743939" cy="430887"/>
              </a:xfrm>
              <a:prstGeom prst="rect">
                <a:avLst/>
              </a:prstGeom>
              <a:blipFill>
                <a:blip r:embed="rId12"/>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01A7ADC1-B2EF-FCA0-9EAB-28EE52417E53}"/>
              </a:ext>
            </a:extLst>
          </p:cNvPr>
          <p:cNvCxnSpPr>
            <a:cxnSpLocks/>
            <a:endCxn id="51" idx="2"/>
          </p:cNvCxnSpPr>
          <p:nvPr/>
        </p:nvCxnSpPr>
        <p:spPr>
          <a:xfrm>
            <a:off x="2825561" y="2515593"/>
            <a:ext cx="2632952" cy="215284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C2FCF5-5E18-64A1-B77E-9F62DA551C0B}"/>
              </a:ext>
            </a:extLst>
          </p:cNvPr>
          <p:cNvCxnSpPr>
            <a:cxnSpLocks/>
            <a:stCxn id="11" idx="6"/>
            <a:endCxn id="51" idx="2"/>
          </p:cNvCxnSpPr>
          <p:nvPr/>
        </p:nvCxnSpPr>
        <p:spPr>
          <a:xfrm>
            <a:off x="2747102" y="3516173"/>
            <a:ext cx="2711411" cy="115226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AE61411-CF1B-4ABE-E478-088AC1C0156F}"/>
              </a:ext>
            </a:extLst>
          </p:cNvPr>
          <p:cNvCxnSpPr>
            <a:cxnSpLocks/>
            <a:stCxn id="12" idx="6"/>
            <a:endCxn id="51" idx="2"/>
          </p:cNvCxnSpPr>
          <p:nvPr/>
        </p:nvCxnSpPr>
        <p:spPr>
          <a:xfrm>
            <a:off x="2668643" y="4530444"/>
            <a:ext cx="2789870" cy="137997"/>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A21590E-1CE6-48F3-5695-CF5BA6AE0D6A}"/>
              </a:ext>
            </a:extLst>
          </p:cNvPr>
          <p:cNvCxnSpPr>
            <a:cxnSpLocks/>
            <a:stCxn id="6" idx="6"/>
            <a:endCxn id="51" idx="2"/>
          </p:cNvCxnSpPr>
          <p:nvPr/>
        </p:nvCxnSpPr>
        <p:spPr>
          <a:xfrm flipV="1">
            <a:off x="2614889" y="4668441"/>
            <a:ext cx="2843624" cy="82970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3538563-0801-2F90-9090-951036776681}"/>
              </a:ext>
            </a:extLst>
          </p:cNvPr>
          <p:cNvCxnSpPr>
            <a:cxnSpLocks/>
            <a:stCxn id="51" idx="6"/>
            <a:endCxn id="5" idx="2"/>
          </p:cNvCxnSpPr>
          <p:nvPr/>
        </p:nvCxnSpPr>
        <p:spPr>
          <a:xfrm flipV="1">
            <a:off x="6439593" y="3516173"/>
            <a:ext cx="2744968" cy="115226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9202C57-8468-EDF5-34FF-9465910CAA15}"/>
                  </a:ext>
                </a:extLst>
              </p:cNvPr>
              <p:cNvSpPr txBox="1"/>
              <p:nvPr/>
            </p:nvSpPr>
            <p:spPr>
              <a:xfrm>
                <a:off x="6921396" y="4059338"/>
                <a:ext cx="223920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𝑦</m:t>
                          </m:r>
                        </m:e>
                        <m:sub>
                          <m:r>
                            <a:rPr lang="en-US" sz="2800" b="0" i="0" smtClean="0">
                              <a:solidFill>
                                <a:srgbClr val="FFFF00"/>
                              </a:solidFill>
                              <a:latin typeface="Cambria Math" panose="02040503050406030204" pitchFamily="18" charset="0"/>
                            </a:rPr>
                            <m:t>2</m:t>
                          </m:r>
                        </m:sub>
                      </m:sSub>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𝑓</m:t>
                      </m:r>
                      <m:d>
                        <m:dPr>
                          <m:ctrlPr>
                            <a:rPr lang="en-US" sz="2800" i="1">
                              <a:solidFill>
                                <a:srgbClr val="FFFF00"/>
                              </a:solidFill>
                              <a:latin typeface="Cambria Math" panose="02040503050406030204" pitchFamily="18" charset="0"/>
                            </a:rPr>
                          </m:ctrlPr>
                        </m:dPr>
                        <m:e>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𝑧</m:t>
                              </m:r>
                            </m:e>
                            <m:sub>
                              <m:r>
                                <a:rPr lang="en-US" sz="2800" b="0" i="0" smtClean="0">
                                  <a:solidFill>
                                    <a:srgbClr val="FFFF00"/>
                                  </a:solidFill>
                                  <a:latin typeface="Cambria Math" panose="02040503050406030204" pitchFamily="18" charset="0"/>
                                </a:rPr>
                                <m:t>2</m:t>
                              </m:r>
                            </m:sub>
                          </m:sSub>
                        </m:e>
                      </m:d>
                    </m:oMath>
                  </m:oMathPara>
                </a14:m>
                <a:endParaRPr lang="en-US" sz="2800" dirty="0">
                  <a:solidFill>
                    <a:srgbClr val="FFFF00"/>
                  </a:solidFill>
                </a:endParaRPr>
              </a:p>
            </p:txBody>
          </p:sp>
        </mc:Choice>
        <mc:Fallback xmlns="">
          <p:sp>
            <p:nvSpPr>
              <p:cNvPr id="73" name="TextBox 72">
                <a:extLst>
                  <a:ext uri="{FF2B5EF4-FFF2-40B4-BE49-F238E27FC236}">
                    <a16:creationId xmlns:a16="http://schemas.microsoft.com/office/drawing/2014/main" id="{99202C57-8468-EDF5-34FF-9465910CAA15}"/>
                  </a:ext>
                </a:extLst>
              </p:cNvPr>
              <p:cNvSpPr txBox="1">
                <a:spLocks noRot="1" noChangeAspect="1" noMove="1" noResize="1" noEditPoints="1" noAdjustHandles="1" noChangeArrowheads="1" noChangeShapeType="1" noTextEdit="1"/>
              </p:cNvSpPr>
              <p:nvPr/>
            </p:nvSpPr>
            <p:spPr>
              <a:xfrm>
                <a:off x="6921396" y="4059338"/>
                <a:ext cx="2239205"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32474F8-7A98-299F-6553-15DBE6563AAD}"/>
                  </a:ext>
                </a:extLst>
              </p:cNvPr>
              <p:cNvSpPr/>
              <p:nvPr/>
            </p:nvSpPr>
            <p:spPr>
              <a:xfrm>
                <a:off x="9184561" y="2948483"/>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5" name="Oval 4">
                <a:extLst>
                  <a:ext uri="{FF2B5EF4-FFF2-40B4-BE49-F238E27FC236}">
                    <a16:creationId xmlns:a16="http://schemas.microsoft.com/office/drawing/2014/main" id="{D32474F8-7A98-299F-6553-15DBE6563AAD}"/>
                  </a:ext>
                </a:extLst>
              </p:cNvPr>
              <p:cNvSpPr>
                <a:spLocks noRot="1" noChangeAspect="1" noMove="1" noResize="1" noEditPoints="1" noAdjustHandles="1" noChangeArrowheads="1" noChangeShapeType="1" noTextEdit="1"/>
              </p:cNvSpPr>
              <p:nvPr/>
            </p:nvSpPr>
            <p:spPr>
              <a:xfrm>
                <a:off x="9184561" y="2948483"/>
                <a:ext cx="1135380" cy="1135380"/>
              </a:xfrm>
              <a:prstGeom prst="ellipse">
                <a:avLst/>
              </a:prstGeom>
              <a:blipFill>
                <a:blip r:embed="rId1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D5923483-899A-76E5-1210-835F9375E786}"/>
              </a:ext>
            </a:extLst>
          </p:cNvPr>
          <p:cNvCxnSpPr>
            <a:stCxn id="5" idx="6"/>
          </p:cNvCxnSpPr>
          <p:nvPr/>
        </p:nvCxnSpPr>
        <p:spPr>
          <a:xfrm>
            <a:off x="10319941" y="3516173"/>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AF5E35A-B2A9-8B9F-80BE-3F13F2654B7B}"/>
                  </a:ext>
                </a:extLst>
              </p:cNvPr>
              <p:cNvSpPr txBox="1"/>
              <p:nvPr/>
            </p:nvSpPr>
            <p:spPr>
              <a:xfrm>
                <a:off x="11202747" y="3121219"/>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16" name="TextBox 15">
                <a:extLst>
                  <a:ext uri="{FF2B5EF4-FFF2-40B4-BE49-F238E27FC236}">
                    <a16:creationId xmlns:a16="http://schemas.microsoft.com/office/drawing/2014/main" id="{5AF5E35A-B2A9-8B9F-80BE-3F13F2654B7B}"/>
                  </a:ext>
                </a:extLst>
              </p:cNvPr>
              <p:cNvSpPr txBox="1">
                <a:spLocks noRot="1" noChangeAspect="1" noMove="1" noResize="1" noEditPoints="1" noAdjustHandles="1" noChangeArrowheads="1" noChangeShapeType="1" noTextEdit="1"/>
              </p:cNvSpPr>
              <p:nvPr/>
            </p:nvSpPr>
            <p:spPr>
              <a:xfrm>
                <a:off x="11202747" y="3121219"/>
                <a:ext cx="438390" cy="615553"/>
              </a:xfrm>
              <a:prstGeom prst="rect">
                <a:avLst/>
              </a:prstGeom>
              <a:blipFill>
                <a:blip r:embed="rId1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8334C0E-3DCB-716A-305E-3B7358AD5FAB}"/>
              </a:ext>
            </a:extLst>
          </p:cNvPr>
          <p:cNvSpPr txBox="1"/>
          <p:nvPr/>
        </p:nvSpPr>
        <p:spPr>
          <a:xfrm>
            <a:off x="1619341" y="6046132"/>
            <a:ext cx="1618299" cy="369332"/>
          </a:xfrm>
          <a:prstGeom prst="rect">
            <a:avLst/>
          </a:prstGeom>
          <a:noFill/>
        </p:spPr>
        <p:txBody>
          <a:bodyPr wrap="square" rtlCol="0">
            <a:spAutoFit/>
          </a:bodyPr>
          <a:lstStyle/>
          <a:p>
            <a:r>
              <a:rPr lang="en-US" b="1" dirty="0"/>
              <a:t>Input Layer</a:t>
            </a:r>
          </a:p>
        </p:txBody>
      </p:sp>
      <p:sp>
        <p:nvSpPr>
          <p:cNvPr id="9" name="TextBox 8">
            <a:extLst>
              <a:ext uri="{FF2B5EF4-FFF2-40B4-BE49-F238E27FC236}">
                <a16:creationId xmlns:a16="http://schemas.microsoft.com/office/drawing/2014/main" id="{19ACE713-32B0-B640-2CCC-98BF33889FB1}"/>
              </a:ext>
            </a:extLst>
          </p:cNvPr>
          <p:cNvSpPr txBox="1"/>
          <p:nvPr/>
        </p:nvSpPr>
        <p:spPr>
          <a:xfrm>
            <a:off x="5149747" y="5356124"/>
            <a:ext cx="2013876" cy="369332"/>
          </a:xfrm>
          <a:prstGeom prst="rect">
            <a:avLst/>
          </a:prstGeom>
          <a:noFill/>
        </p:spPr>
        <p:txBody>
          <a:bodyPr wrap="square" rtlCol="0">
            <a:spAutoFit/>
          </a:bodyPr>
          <a:lstStyle/>
          <a:p>
            <a:r>
              <a:rPr lang="en-US" b="1" dirty="0"/>
              <a:t>Hidden Layer(s)</a:t>
            </a:r>
          </a:p>
        </p:txBody>
      </p:sp>
      <p:sp>
        <p:nvSpPr>
          <p:cNvPr id="13" name="TextBox 12">
            <a:extLst>
              <a:ext uri="{FF2B5EF4-FFF2-40B4-BE49-F238E27FC236}">
                <a16:creationId xmlns:a16="http://schemas.microsoft.com/office/drawing/2014/main" id="{2A0519A2-EFBF-AE01-C1C5-70AB43B0CCD6}"/>
              </a:ext>
            </a:extLst>
          </p:cNvPr>
          <p:cNvSpPr txBox="1"/>
          <p:nvPr/>
        </p:nvSpPr>
        <p:spPr>
          <a:xfrm>
            <a:off x="9231917" y="4249657"/>
            <a:ext cx="1970830" cy="369332"/>
          </a:xfrm>
          <a:prstGeom prst="rect">
            <a:avLst/>
          </a:prstGeom>
          <a:noFill/>
        </p:spPr>
        <p:txBody>
          <a:bodyPr wrap="square" rtlCol="0">
            <a:spAutoFit/>
          </a:bodyPr>
          <a:lstStyle/>
          <a:p>
            <a:r>
              <a:rPr lang="en-US" b="1" dirty="0"/>
              <a:t>Output Layer</a:t>
            </a:r>
          </a:p>
        </p:txBody>
      </p:sp>
    </p:spTree>
    <p:extLst>
      <p:ext uri="{BB962C8B-B14F-4D97-AF65-F5344CB8AC3E}">
        <p14:creationId xmlns:p14="http://schemas.microsoft.com/office/powerpoint/2010/main" val="370569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pic>
        <p:nvPicPr>
          <p:cNvPr id="1026" name="Picture 2" descr="Neural networks – TikZ.net">
            <a:extLst>
              <a:ext uri="{FF2B5EF4-FFF2-40B4-BE49-F238E27FC236}">
                <a16:creationId xmlns:a16="http://schemas.microsoft.com/office/drawing/2014/main" id="{1E8B7543-097C-4454-9351-A99FA3F0F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62" y="306866"/>
            <a:ext cx="8799830" cy="627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6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with red strings">
            <a:extLst>
              <a:ext uri="{FF2B5EF4-FFF2-40B4-BE49-F238E27FC236}">
                <a16:creationId xmlns:a16="http://schemas.microsoft.com/office/drawing/2014/main" id="{9D7726F0-3184-7296-1C50-215CB1AF7F52}"/>
              </a:ext>
            </a:extLst>
          </p:cNvPr>
          <p:cNvPicPr>
            <a:picLocks noChangeAspect="1"/>
          </p:cNvPicPr>
          <p:nvPr/>
        </p:nvPicPr>
        <p:blipFill rotWithShape="1">
          <a:blip r:embed="rId2"/>
          <a:srcRect t="6050" b="968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4">
            <a:extLst>
              <a:ext uri="{FF2B5EF4-FFF2-40B4-BE49-F238E27FC236}">
                <a16:creationId xmlns:a16="http://schemas.microsoft.com/office/drawing/2014/main" id="{0C47249B-DD65-1BCD-7ADC-B96C0A32DC2D}"/>
              </a:ext>
            </a:extLst>
          </p:cNvPr>
          <p:cNvSpPr txBox="1">
            <a:spLocks/>
          </p:cNvSpPr>
          <p:nvPr/>
        </p:nvSpPr>
        <p:spPr>
          <a:xfrm>
            <a:off x="550864" y="549275"/>
            <a:ext cx="3565524" cy="288717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spcAft>
                <a:spcPts val="600"/>
              </a:spcAft>
            </a:pPr>
            <a:r>
              <a:rPr lang="en-US" kern="1200" dirty="0">
                <a:solidFill>
                  <a:schemeClr val="tx1"/>
                </a:solidFill>
                <a:latin typeface="+mj-lt"/>
                <a:ea typeface="+mj-ea"/>
                <a:cs typeface="+mj-cs"/>
              </a:rPr>
              <a:t>Activation functions</a:t>
            </a:r>
          </a:p>
        </p:txBody>
      </p:sp>
      <p:sp>
        <p:nvSpPr>
          <p:cNvPr id="27" name="Rectangle 2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83EF95A-3F18-648E-C79E-FCE5365D9A1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9761DEC-2597-4D2A-AC71-FF0EB726BC48}" type="datetime1">
              <a:rPr lang="en-US" smtClean="0">
                <a:solidFill>
                  <a:schemeClr val="tx1">
                    <a:alpha val="80000"/>
                  </a:schemeClr>
                </a:solidFill>
              </a:rPr>
              <a:pPr>
                <a:spcAft>
                  <a:spcPts val="600"/>
                </a:spcAft>
              </a:pPr>
              <a:t>9/19/2023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1C8D6D33-3FF2-5A2F-2D16-B2D06566711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A8DB5A38-0199-2B6D-CA5A-E71231B841B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16225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57558" y="196900"/>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266760"/>
            <a:ext cx="3565525" cy="3798138"/>
          </a:xfrm>
        </p:spPr>
        <p:txBody>
          <a:bodyPr/>
          <a:lstStyle/>
          <a:p>
            <a:r>
              <a:rPr lang="en-US" dirty="0"/>
              <a:t>Perceptron</a:t>
            </a:r>
          </a:p>
          <a:p>
            <a:r>
              <a:rPr lang="en-US" dirty="0"/>
              <a:t>Layers</a:t>
            </a:r>
          </a:p>
          <a:p>
            <a:r>
              <a:rPr lang="en-US" dirty="0"/>
              <a:t>Activation functions</a:t>
            </a:r>
          </a:p>
          <a:p>
            <a:r>
              <a:rPr lang="en-US" dirty="0"/>
              <a:t>Loss function</a:t>
            </a:r>
          </a:p>
          <a:p>
            <a:r>
              <a:rPr lang="en-US" dirty="0"/>
              <a:t>Forward propagation</a:t>
            </a:r>
          </a:p>
          <a:p>
            <a:r>
              <a:rPr lang="en-US" dirty="0"/>
              <a:t>Back propagation</a:t>
            </a:r>
          </a:p>
          <a:p>
            <a:r>
              <a:rPr lang="en-US" dirty="0"/>
              <a:t>Optimization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D99D4C83-91BF-4AD2-8B32-012439CA000C}" type="datetime1">
              <a:rPr lang="en-US" smtClean="0"/>
              <a:t>9/19/2023</a:t>
            </a:fld>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MSP'23 ML Workshop</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Logistic</a:t>
            </a:r>
            <a:endParaRPr lang="en-US" sz="6400" dirty="0"/>
          </a:p>
        </p:txBody>
      </p:sp>
      <p:sp>
        <p:nvSpPr>
          <p:cNvPr id="11" name="TextBox 10">
            <a:extLst>
              <a:ext uri="{FF2B5EF4-FFF2-40B4-BE49-F238E27FC236}">
                <a16:creationId xmlns:a16="http://schemas.microsoft.com/office/drawing/2014/main" id="{D04276B7-8C42-ADCB-B572-99894F387E4C}"/>
              </a:ext>
            </a:extLst>
          </p:cNvPr>
          <p:cNvSpPr txBox="1"/>
          <p:nvPr/>
        </p:nvSpPr>
        <p:spPr>
          <a:xfrm>
            <a:off x="773430" y="2632645"/>
            <a:ext cx="5171440" cy="1754326"/>
          </a:xfrm>
          <a:prstGeom prst="rect">
            <a:avLst/>
          </a:prstGeom>
          <a:noFill/>
        </p:spPr>
        <p:txBody>
          <a:bodyPr wrap="square">
            <a:spAutoFit/>
          </a:bodyPr>
          <a:lstStyle/>
          <a:p>
            <a:r>
              <a:rPr lang="en-US" b="0">
                <a:solidFill>
                  <a:srgbClr val="FF8F40"/>
                </a:solidFill>
                <a:effectLst/>
                <a:latin typeface="Consolas" panose="020B0609020204030204" pitchFamily="49" charset="0"/>
              </a:rPr>
              <a:t>def</a:t>
            </a:r>
            <a:r>
              <a:rPr lang="en-US" b="0">
                <a:solidFill>
                  <a:srgbClr val="BFBDB6"/>
                </a:solidFill>
                <a:effectLst/>
                <a:latin typeface="Consolas" panose="020B0609020204030204" pitchFamily="49" charset="0"/>
              </a:rPr>
              <a:t> </a:t>
            </a:r>
            <a:r>
              <a:rPr lang="en-US" b="0">
                <a:solidFill>
                  <a:srgbClr val="FFB454"/>
                </a:solidFill>
                <a:effectLst/>
                <a:latin typeface="Consolas" panose="020B0609020204030204" pitchFamily="49" charset="0"/>
              </a:rPr>
              <a:t>Logistic</a:t>
            </a:r>
            <a:r>
              <a:rPr lang="en-US" b="0">
                <a:solidFill>
                  <a:srgbClr val="BFBDB6"/>
                </a:solidFill>
                <a:effectLst/>
                <a:latin typeface="Consolas" panose="020B0609020204030204" pitchFamily="49" charset="0"/>
              </a:rPr>
              <a:t>(</a:t>
            </a:r>
            <a:r>
              <a:rPr lang="en-US" b="0">
                <a:solidFill>
                  <a:srgbClr val="D2A6FF"/>
                </a:solidFill>
                <a:effectLst/>
                <a:latin typeface="Consolas" panose="020B0609020204030204" pitchFamily="49" charset="0"/>
              </a:rPr>
              <a:t>x</a:t>
            </a:r>
            <a:r>
              <a:rPr lang="en-US" b="0">
                <a:solidFill>
                  <a:srgbClr val="BFBDB6"/>
                </a:solidFill>
                <a:effectLst/>
                <a:latin typeface="Consolas" panose="020B0609020204030204" pitchFamily="49" charset="0"/>
              </a:rPr>
              <a:t>):</a:t>
            </a:r>
          </a:p>
          <a:p>
            <a:r>
              <a:rPr lang="en-US" b="0">
                <a:solidFill>
                  <a:srgbClr val="BFBDB6"/>
                </a:solidFill>
                <a:effectLst/>
                <a:latin typeface="Consolas" panose="020B0609020204030204" pitchFamily="49" charset="0"/>
              </a:rPr>
              <a:t>    </a:t>
            </a:r>
            <a:r>
              <a:rPr lang="en-US" b="0">
                <a:solidFill>
                  <a:srgbClr val="FF8F40"/>
                </a:solidFill>
                <a:effectLst/>
                <a:latin typeface="Consolas" panose="020B0609020204030204" pitchFamily="49" charset="0"/>
              </a:rPr>
              <a:t>return</a:t>
            </a:r>
            <a:r>
              <a:rPr lang="en-US" b="0">
                <a:solidFill>
                  <a:srgbClr val="BFBDB6"/>
                </a:solidFill>
                <a:effectLst/>
                <a:latin typeface="Consolas" panose="020B0609020204030204" pitchFamily="49" charset="0"/>
              </a:rPr>
              <a:t> </a:t>
            </a:r>
            <a:r>
              <a:rPr lang="en-US" b="0">
                <a:solidFill>
                  <a:srgbClr val="D2A6FF"/>
                </a:solidFill>
                <a:effectLst/>
                <a:latin typeface="Consolas" panose="020B0609020204030204" pitchFamily="49" charset="0"/>
              </a:rPr>
              <a:t>1</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a:t>
            </a:r>
            <a:r>
              <a:rPr lang="en-US" b="0">
                <a:solidFill>
                  <a:srgbClr val="D2A6FF"/>
                </a:solidFill>
                <a:effectLst/>
                <a:latin typeface="Consolas" panose="020B0609020204030204" pitchFamily="49" charset="0"/>
              </a:rPr>
              <a:t>1</a:t>
            </a:r>
            <a:r>
              <a:rPr lang="en-US" b="0">
                <a:solidFill>
                  <a:srgbClr val="F29668"/>
                </a:solidFill>
                <a:effectLst/>
                <a:latin typeface="Consolas" panose="020B0609020204030204" pitchFamily="49" charset="0"/>
              </a:rPr>
              <a:t>+</a:t>
            </a:r>
            <a:r>
              <a:rPr lang="en-US" b="0">
                <a:solidFill>
                  <a:srgbClr val="59C2FF"/>
                </a:solidFill>
                <a:effectLst/>
                <a:latin typeface="Consolas" panose="020B0609020204030204" pitchFamily="49" charset="0"/>
              </a:rPr>
              <a:t>np</a:t>
            </a:r>
            <a:r>
              <a:rPr lang="en-US" b="0">
                <a:solidFill>
                  <a:srgbClr val="BFBDB6"/>
                </a:solidFill>
                <a:effectLst/>
                <a:latin typeface="Consolas" panose="020B0609020204030204" pitchFamily="49" charset="0"/>
              </a:rPr>
              <a:t>.e</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a:t>
            </a:r>
            <a:r>
              <a:rPr lang="en-US" b="0">
                <a:solidFill>
                  <a:srgbClr val="F29668"/>
                </a:solidFill>
                <a:effectLst/>
                <a:latin typeface="Consolas" panose="020B0609020204030204" pitchFamily="49" charset="0"/>
              </a:rPr>
              <a:t>-</a:t>
            </a:r>
            <a:r>
              <a:rPr lang="en-US" b="0">
                <a:solidFill>
                  <a:srgbClr val="D2A6FF"/>
                </a:solidFill>
                <a:effectLst/>
                <a:latin typeface="Consolas" panose="020B0609020204030204" pitchFamily="49" charset="0"/>
              </a:rPr>
              <a:t>x</a:t>
            </a:r>
            <a:r>
              <a:rPr lang="en-US" b="0">
                <a:solidFill>
                  <a:srgbClr val="BFBDB6"/>
                </a:solidFill>
                <a:effectLst/>
                <a:latin typeface="Consolas" panose="020B0609020204030204" pitchFamily="49" charset="0"/>
              </a:rPr>
              <a:t>))</a:t>
            </a:r>
          </a:p>
          <a:p>
            <a:r>
              <a:rPr lang="en-US" b="0">
                <a:solidFill>
                  <a:srgbClr val="BFBDB6"/>
                </a:solidFill>
                <a:effectLst/>
                <a:latin typeface="Consolas" panose="020B0609020204030204" pitchFamily="49" charset="0"/>
              </a:rPr>
              <a:t>inputs </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 [x </a:t>
            </a:r>
            <a:r>
              <a:rPr lang="en-US" b="0">
                <a:solidFill>
                  <a:srgbClr val="FF8F40"/>
                </a:solidFill>
                <a:effectLst/>
                <a:latin typeface="Consolas" panose="020B0609020204030204" pitchFamily="49" charset="0"/>
              </a:rPr>
              <a:t>for</a:t>
            </a:r>
            <a:r>
              <a:rPr lang="en-US" b="0">
                <a:solidFill>
                  <a:srgbClr val="BFBDB6"/>
                </a:solidFill>
                <a:effectLst/>
                <a:latin typeface="Consolas" panose="020B0609020204030204" pitchFamily="49" charset="0"/>
              </a:rPr>
              <a:t> x </a:t>
            </a:r>
            <a:r>
              <a:rPr lang="en-US" b="0">
                <a:solidFill>
                  <a:srgbClr val="FF8F40"/>
                </a:solidFill>
                <a:effectLst/>
                <a:latin typeface="Consolas" panose="020B0609020204030204" pitchFamily="49" charset="0"/>
              </a:rPr>
              <a:t>in</a:t>
            </a:r>
            <a:r>
              <a:rPr lang="en-US" b="0">
                <a:solidFill>
                  <a:srgbClr val="BFBDB6"/>
                </a:solidFill>
                <a:effectLst/>
                <a:latin typeface="Consolas" panose="020B0609020204030204" pitchFamily="49" charset="0"/>
              </a:rPr>
              <a:t> </a:t>
            </a:r>
            <a:r>
              <a:rPr lang="en-US" b="0">
                <a:solidFill>
                  <a:srgbClr val="59C2FF"/>
                </a:solidFill>
                <a:effectLst/>
                <a:latin typeface="Consolas" panose="020B0609020204030204" pitchFamily="49" charset="0"/>
              </a:rPr>
              <a:t>range</a:t>
            </a:r>
            <a:r>
              <a:rPr lang="en-US" b="0">
                <a:solidFill>
                  <a:srgbClr val="BFBDB6"/>
                </a:solidFill>
                <a:effectLst/>
                <a:latin typeface="Consolas" panose="020B0609020204030204" pitchFamily="49" charset="0"/>
              </a:rPr>
              <a:t>(</a:t>
            </a:r>
            <a:r>
              <a:rPr lang="en-US" b="0">
                <a:solidFill>
                  <a:srgbClr val="F29668"/>
                </a:solidFill>
                <a:effectLst/>
                <a:latin typeface="Consolas" panose="020B0609020204030204" pitchFamily="49" charset="0"/>
              </a:rPr>
              <a:t>-</a:t>
            </a:r>
            <a:r>
              <a:rPr lang="en-US" b="0">
                <a:solidFill>
                  <a:srgbClr val="D2A6FF"/>
                </a:solidFill>
                <a:effectLst/>
                <a:latin typeface="Consolas" panose="020B0609020204030204" pitchFamily="49" charset="0"/>
              </a:rPr>
              <a:t>10</a:t>
            </a:r>
            <a:r>
              <a:rPr lang="en-US" b="0">
                <a:solidFill>
                  <a:srgbClr val="BFBDB6"/>
                </a:solidFill>
                <a:effectLst/>
                <a:latin typeface="Consolas" panose="020B0609020204030204" pitchFamily="49" charset="0"/>
              </a:rPr>
              <a:t>,</a:t>
            </a:r>
            <a:r>
              <a:rPr lang="en-US" b="0">
                <a:solidFill>
                  <a:srgbClr val="D2A6FF"/>
                </a:solidFill>
                <a:effectLst/>
                <a:latin typeface="Consolas" panose="020B0609020204030204" pitchFamily="49" charset="0"/>
              </a:rPr>
              <a:t>10</a:t>
            </a:r>
            <a:r>
              <a:rPr lang="en-US" b="0">
                <a:solidFill>
                  <a:srgbClr val="BFBDB6"/>
                </a:solidFill>
                <a:effectLst/>
                <a:latin typeface="Consolas" panose="020B0609020204030204" pitchFamily="49" charset="0"/>
              </a:rPr>
              <a:t>)]</a:t>
            </a:r>
          </a:p>
          <a:p>
            <a:r>
              <a:rPr lang="en-US" b="0">
                <a:solidFill>
                  <a:srgbClr val="BFBDB6"/>
                </a:solidFill>
                <a:effectLst/>
                <a:latin typeface="Consolas" panose="020B0609020204030204" pitchFamily="49" charset="0"/>
              </a:rPr>
              <a:t>outputs </a:t>
            </a:r>
            <a:r>
              <a:rPr lang="en-US" b="0">
                <a:solidFill>
                  <a:srgbClr val="F29668"/>
                </a:solidFill>
                <a:effectLst/>
                <a:latin typeface="Consolas" panose="020B0609020204030204" pitchFamily="49" charset="0"/>
              </a:rPr>
              <a:t>=</a:t>
            </a:r>
            <a:r>
              <a:rPr lang="en-US" b="0">
                <a:solidFill>
                  <a:srgbClr val="BFBDB6"/>
                </a:solidFill>
                <a:effectLst/>
                <a:latin typeface="Consolas" panose="020B0609020204030204" pitchFamily="49" charset="0"/>
              </a:rPr>
              <a:t> [</a:t>
            </a:r>
            <a:r>
              <a:rPr lang="en-US" b="0">
                <a:solidFill>
                  <a:srgbClr val="FFB454"/>
                </a:solidFill>
                <a:effectLst/>
                <a:latin typeface="Consolas" panose="020B0609020204030204" pitchFamily="49" charset="0"/>
              </a:rPr>
              <a:t>Logistic</a:t>
            </a:r>
            <a:r>
              <a:rPr lang="en-US" b="0">
                <a:solidFill>
                  <a:srgbClr val="BFBDB6"/>
                </a:solidFill>
                <a:effectLst/>
                <a:latin typeface="Consolas" panose="020B0609020204030204" pitchFamily="49" charset="0"/>
              </a:rPr>
              <a:t>(x) </a:t>
            </a:r>
            <a:r>
              <a:rPr lang="en-US" b="0">
                <a:solidFill>
                  <a:srgbClr val="FF8F40"/>
                </a:solidFill>
                <a:effectLst/>
                <a:latin typeface="Consolas" panose="020B0609020204030204" pitchFamily="49" charset="0"/>
              </a:rPr>
              <a:t>for</a:t>
            </a:r>
            <a:r>
              <a:rPr lang="en-US" b="0">
                <a:solidFill>
                  <a:srgbClr val="BFBDB6"/>
                </a:solidFill>
                <a:effectLst/>
                <a:latin typeface="Consolas" panose="020B0609020204030204" pitchFamily="49" charset="0"/>
              </a:rPr>
              <a:t> x </a:t>
            </a:r>
            <a:r>
              <a:rPr lang="en-US" b="0">
                <a:solidFill>
                  <a:srgbClr val="FF8F40"/>
                </a:solidFill>
                <a:effectLst/>
                <a:latin typeface="Consolas" panose="020B0609020204030204" pitchFamily="49" charset="0"/>
              </a:rPr>
              <a:t>in</a:t>
            </a:r>
            <a:r>
              <a:rPr lang="en-US" b="0">
                <a:solidFill>
                  <a:srgbClr val="BFBDB6"/>
                </a:solidFill>
                <a:effectLst/>
                <a:latin typeface="Consolas" panose="020B0609020204030204" pitchFamily="49" charset="0"/>
              </a:rPr>
              <a:t> inputs]</a:t>
            </a:r>
          </a:p>
          <a:p>
            <a:r>
              <a:rPr lang="en-US" b="0">
                <a:solidFill>
                  <a:srgbClr val="59C2FF"/>
                </a:solidFill>
                <a:effectLst/>
                <a:latin typeface="Consolas" panose="020B0609020204030204" pitchFamily="49" charset="0"/>
              </a:rPr>
              <a:t>plt</a:t>
            </a:r>
            <a:r>
              <a:rPr lang="en-US" b="0">
                <a:solidFill>
                  <a:srgbClr val="BFBDB6"/>
                </a:solidFill>
                <a:effectLst/>
                <a:latin typeface="Consolas" panose="020B0609020204030204" pitchFamily="49" charset="0"/>
              </a:rPr>
              <a:t>.</a:t>
            </a:r>
            <a:r>
              <a:rPr lang="en-US" b="0">
                <a:solidFill>
                  <a:srgbClr val="FFB454"/>
                </a:solidFill>
                <a:effectLst/>
                <a:latin typeface="Consolas" panose="020B0609020204030204" pitchFamily="49" charset="0"/>
              </a:rPr>
              <a:t>plot</a:t>
            </a:r>
            <a:r>
              <a:rPr lang="en-US" b="0">
                <a:solidFill>
                  <a:srgbClr val="BFBDB6"/>
                </a:solidFill>
                <a:effectLst/>
                <a:latin typeface="Consolas" panose="020B0609020204030204" pitchFamily="49" charset="0"/>
              </a:rPr>
              <a:t>(inputs, outputs)</a:t>
            </a:r>
          </a:p>
          <a:p>
            <a:r>
              <a:rPr lang="en-US" b="0" i="1">
                <a:solidFill>
                  <a:srgbClr val="ACB6BF"/>
                </a:solidFill>
                <a:effectLst/>
                <a:latin typeface="Consolas" panose="020B0609020204030204" pitchFamily="49" charset="0"/>
              </a:rPr>
              <a:t># range from 0 ot 1</a:t>
            </a:r>
            <a:endParaRPr lang="en-US" b="0" dirty="0">
              <a:solidFill>
                <a:srgbClr val="BFBDB6"/>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2F7AEFF8-BCBE-2377-5169-22DDF8107265}"/>
              </a:ext>
            </a:extLst>
          </p:cNvPr>
          <p:cNvPicPr>
            <a:picLocks noChangeAspect="1"/>
          </p:cNvPicPr>
          <p:nvPr/>
        </p:nvPicPr>
        <p:blipFill>
          <a:blip r:embed="rId2"/>
          <a:stretch>
            <a:fillRect/>
          </a:stretch>
        </p:blipFill>
        <p:spPr>
          <a:xfrm>
            <a:off x="5007342" y="1096217"/>
            <a:ext cx="6741686" cy="449445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80794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Logistic</a:t>
            </a:r>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508755"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produces outputs in the range of 0 to 1, which can be interpreted as probabilities.</a:t>
            </a:r>
          </a:p>
          <a:p>
            <a:r>
              <a:rPr lang="en-US" dirty="0"/>
              <a:t> Good for binary classification</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139659"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139659" y="2427370"/>
            <a:ext cx="3508755"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suffers from the </a:t>
            </a:r>
            <a:r>
              <a:rPr lang="en-US" b="1" dirty="0">
                <a:solidFill>
                  <a:srgbClr val="FFFF00">
                    <a:alpha val="60000"/>
                  </a:srgbClr>
                </a:solidFill>
              </a:rPr>
              <a:t>vanishing gradient problem</a:t>
            </a:r>
            <a:r>
              <a:rPr lang="en-US" dirty="0"/>
              <a:t>, which can slow down the learning process</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1754326"/>
          </a:xfrm>
          <a:custGeom>
            <a:avLst/>
            <a:gdLst>
              <a:gd name="connsiteX0" fmla="*/ 0 w 3291841"/>
              <a:gd name="connsiteY0" fmla="*/ 0 h 1754326"/>
              <a:gd name="connsiteX1" fmla="*/ 581559 w 3291841"/>
              <a:gd name="connsiteY1" fmla="*/ 0 h 1754326"/>
              <a:gd name="connsiteX2" fmla="*/ 1031444 w 3291841"/>
              <a:gd name="connsiteY2" fmla="*/ 0 h 1754326"/>
              <a:gd name="connsiteX3" fmla="*/ 1613002 w 3291841"/>
              <a:gd name="connsiteY3" fmla="*/ 0 h 1754326"/>
              <a:gd name="connsiteX4" fmla="*/ 2227479 w 3291841"/>
              <a:gd name="connsiteY4" fmla="*/ 0 h 1754326"/>
              <a:gd name="connsiteX5" fmla="*/ 2776119 w 3291841"/>
              <a:gd name="connsiteY5" fmla="*/ 0 h 1754326"/>
              <a:gd name="connsiteX6" fmla="*/ 3291841 w 3291841"/>
              <a:gd name="connsiteY6" fmla="*/ 0 h 1754326"/>
              <a:gd name="connsiteX7" fmla="*/ 3291841 w 3291841"/>
              <a:gd name="connsiteY7" fmla="*/ 549689 h 1754326"/>
              <a:gd name="connsiteX8" fmla="*/ 3291841 w 3291841"/>
              <a:gd name="connsiteY8" fmla="*/ 1152007 h 1754326"/>
              <a:gd name="connsiteX9" fmla="*/ 3291841 w 3291841"/>
              <a:gd name="connsiteY9" fmla="*/ 1754326 h 1754326"/>
              <a:gd name="connsiteX10" fmla="*/ 2776119 w 3291841"/>
              <a:gd name="connsiteY10" fmla="*/ 1754326 h 1754326"/>
              <a:gd name="connsiteX11" fmla="*/ 2326234 w 3291841"/>
              <a:gd name="connsiteY11" fmla="*/ 1754326 h 1754326"/>
              <a:gd name="connsiteX12" fmla="*/ 1843431 w 3291841"/>
              <a:gd name="connsiteY12" fmla="*/ 1754326 h 1754326"/>
              <a:gd name="connsiteX13" fmla="*/ 1360628 w 3291841"/>
              <a:gd name="connsiteY13" fmla="*/ 1754326 h 1754326"/>
              <a:gd name="connsiteX14" fmla="*/ 779069 w 3291841"/>
              <a:gd name="connsiteY14" fmla="*/ 1754326 h 1754326"/>
              <a:gd name="connsiteX15" fmla="*/ 0 w 3291841"/>
              <a:gd name="connsiteY15" fmla="*/ 1754326 h 1754326"/>
              <a:gd name="connsiteX16" fmla="*/ 0 w 3291841"/>
              <a:gd name="connsiteY16" fmla="*/ 1134464 h 1754326"/>
              <a:gd name="connsiteX17" fmla="*/ 0 w 3291841"/>
              <a:gd name="connsiteY17" fmla="*/ 567232 h 1754326"/>
              <a:gd name="connsiteX18" fmla="*/ 0 w 3291841"/>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91841" h="1754326"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295960" y="197019"/>
                  <a:pt x="3247207" y="284702"/>
                  <a:pt x="3291841" y="549689"/>
                </a:cubicBezTo>
                <a:cubicBezTo>
                  <a:pt x="3336475" y="814676"/>
                  <a:pt x="3280640" y="886735"/>
                  <a:pt x="3291841" y="1152007"/>
                </a:cubicBezTo>
                <a:cubicBezTo>
                  <a:pt x="3303042" y="1417279"/>
                  <a:pt x="3288561" y="1624840"/>
                  <a:pt x="3291841" y="1754326"/>
                </a:cubicBezTo>
                <a:cubicBezTo>
                  <a:pt x="3183031" y="1756142"/>
                  <a:pt x="3003018" y="1745379"/>
                  <a:pt x="2776119" y="1754326"/>
                </a:cubicBezTo>
                <a:cubicBezTo>
                  <a:pt x="2549220" y="1763273"/>
                  <a:pt x="2430588" y="1740662"/>
                  <a:pt x="2326234" y="1754326"/>
                </a:cubicBezTo>
                <a:cubicBezTo>
                  <a:pt x="2221881" y="1767990"/>
                  <a:pt x="1948269" y="1748329"/>
                  <a:pt x="1843431" y="1754326"/>
                </a:cubicBezTo>
                <a:cubicBezTo>
                  <a:pt x="1738593" y="1760323"/>
                  <a:pt x="1542933" y="1740493"/>
                  <a:pt x="1360628" y="1754326"/>
                </a:cubicBezTo>
                <a:cubicBezTo>
                  <a:pt x="1178323" y="1768159"/>
                  <a:pt x="984063" y="1749607"/>
                  <a:pt x="779069" y="1754326"/>
                </a:cubicBezTo>
                <a:cubicBezTo>
                  <a:pt x="574075" y="1759045"/>
                  <a:pt x="181303" y="1678752"/>
                  <a:pt x="0" y="1754326"/>
                </a:cubicBezTo>
                <a:cubicBezTo>
                  <a:pt x="-20022" y="1616645"/>
                  <a:pt x="50325" y="1369296"/>
                  <a:pt x="0" y="1134464"/>
                </a:cubicBezTo>
                <a:cubicBezTo>
                  <a:pt x="-50325" y="899632"/>
                  <a:pt x="22408" y="820326"/>
                  <a:pt x="0" y="567232"/>
                </a:cubicBezTo>
                <a:cubicBezTo>
                  <a:pt x="-22408" y="314138"/>
                  <a:pt x="35290" y="164085"/>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The output layer in binary classification</a:t>
            </a:r>
          </a:p>
          <a:p>
            <a:pPr marL="285750" indent="-285750">
              <a:buFont typeface="Arial" panose="020B0604020202020204" pitchFamily="34" charset="0"/>
              <a:buChar char="•"/>
            </a:pPr>
            <a:r>
              <a:rPr lang="en-US" dirty="0">
                <a:solidFill>
                  <a:schemeClr val="accent6">
                    <a:lumMod val="20000"/>
                    <a:lumOff val="80000"/>
                  </a:schemeClr>
                </a:solidFill>
              </a:rPr>
              <a:t>Don’t use it in the hidden layers as activation function</a:t>
            </a:r>
          </a:p>
          <a:p>
            <a:pPr marL="285750" indent="-285750">
              <a:buFont typeface="Arial" panose="020B0604020202020204" pitchFamily="34" charset="0"/>
              <a:buChar char="•"/>
            </a:pPr>
            <a:endParaRPr lang="en-US" dirty="0">
              <a:solidFill>
                <a:schemeClr val="accent6">
                  <a:lumMod val="20000"/>
                  <a:lumOff val="80000"/>
                </a:schemeClr>
              </a:solidFill>
            </a:endParaRPr>
          </a:p>
        </p:txBody>
      </p:sp>
    </p:spTree>
    <p:extLst>
      <p:ext uri="{BB962C8B-B14F-4D97-AF65-F5344CB8AC3E}">
        <p14:creationId xmlns:p14="http://schemas.microsoft.com/office/powerpoint/2010/main" val="112650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err="1"/>
              <a:t>Softmax</a:t>
            </a:r>
            <a:endParaRPr lang="en-US" sz="6400" dirty="0"/>
          </a:p>
        </p:txBody>
      </p:sp>
      <p:sp>
        <p:nvSpPr>
          <p:cNvPr id="11" name="TextBox 10">
            <a:extLst>
              <a:ext uri="{FF2B5EF4-FFF2-40B4-BE49-F238E27FC236}">
                <a16:creationId xmlns:a16="http://schemas.microsoft.com/office/drawing/2014/main" id="{D04276B7-8C42-ADCB-B572-99894F387E4C}"/>
              </a:ext>
            </a:extLst>
          </p:cNvPr>
          <p:cNvSpPr txBox="1"/>
          <p:nvPr/>
        </p:nvSpPr>
        <p:spPr>
          <a:xfrm>
            <a:off x="773430" y="2632645"/>
            <a:ext cx="5171440" cy="1754326"/>
          </a:xfrm>
          <a:prstGeom prst="rect">
            <a:avLst/>
          </a:prstGeom>
          <a:noFill/>
        </p:spPr>
        <p:txBody>
          <a:bodyPr wrap="square">
            <a:spAutoFit/>
          </a:bodyPr>
          <a:lstStyle/>
          <a:p>
            <a:r>
              <a:rPr lang="en-US" b="0" dirty="0">
                <a:solidFill>
                  <a:srgbClr val="FF8F40"/>
                </a:solidFill>
                <a:effectLst/>
                <a:latin typeface="Consolas" panose="020B0609020204030204" pitchFamily="49" charset="0"/>
              </a:rPr>
              <a:t>def</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softmax</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 </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r>
              <a:rPr lang="en-US" b="0" dirty="0">
                <a:solidFill>
                  <a:srgbClr val="FFB454"/>
                </a:solidFill>
                <a:effectLst/>
                <a:latin typeface="Consolas" panose="020B0609020204030204" pitchFamily="49" charset="0"/>
              </a:rPr>
              <a:t>sum</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inputs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0.1</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0.2</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0.3</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outputs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softmax</a:t>
            </a:r>
            <a:r>
              <a:rPr lang="en-US" b="0" dirty="0">
                <a:solidFill>
                  <a:srgbClr val="BFBDB6"/>
                </a:solidFill>
                <a:effectLst/>
                <a:latin typeface="Consolas" panose="020B0609020204030204" pitchFamily="49" charset="0"/>
              </a:rPr>
              <a:t>(inputs)</a:t>
            </a:r>
          </a:p>
          <a:p>
            <a:r>
              <a:rPr lang="en-US" b="0" dirty="0">
                <a:solidFill>
                  <a:srgbClr val="FFB454"/>
                </a:solidFill>
                <a:effectLst/>
                <a:latin typeface="Consolas" panose="020B0609020204030204" pitchFamily="49" charset="0"/>
              </a:rPr>
              <a:t>print</a:t>
            </a:r>
            <a:r>
              <a:rPr lang="en-US" b="0" dirty="0">
                <a:solidFill>
                  <a:srgbClr val="BFBDB6"/>
                </a:solidFill>
                <a:effectLst/>
                <a:latin typeface="Consolas" panose="020B0609020204030204" pitchFamily="49" charset="0"/>
              </a:rPr>
              <a:t>(outputs)</a:t>
            </a:r>
          </a:p>
          <a:p>
            <a:r>
              <a:rPr lang="en-US" b="0" dirty="0">
                <a:solidFill>
                  <a:srgbClr val="FFB454"/>
                </a:solidFill>
                <a:effectLst/>
                <a:latin typeface="Consolas" panose="020B0609020204030204" pitchFamily="49" charset="0"/>
              </a:rPr>
              <a:t>print</a:t>
            </a:r>
            <a:r>
              <a:rPr lang="en-US" b="0" dirty="0">
                <a:solidFill>
                  <a:srgbClr val="BFBDB6"/>
                </a:solidFill>
                <a:effectLst/>
                <a:latin typeface="Consolas" panose="020B0609020204030204" pitchFamily="49" charset="0"/>
              </a:rPr>
              <a:t>(</a:t>
            </a:r>
            <a:r>
              <a:rPr lang="en-US" b="0" dirty="0" err="1">
                <a:solidFill>
                  <a:srgbClr val="BFBDB6"/>
                </a:solidFill>
                <a:effectLst/>
                <a:latin typeface="Consolas" panose="020B0609020204030204" pitchFamily="49" charset="0"/>
              </a:rPr>
              <a:t>outputs.</a:t>
            </a:r>
            <a:r>
              <a:rPr lang="en-US" b="0" dirty="0" err="1">
                <a:solidFill>
                  <a:srgbClr val="FFB454"/>
                </a:solidFill>
                <a:effectLst/>
                <a:latin typeface="Consolas" panose="020B0609020204030204" pitchFamily="49" charset="0"/>
              </a:rPr>
              <a:t>sum</a:t>
            </a:r>
            <a:r>
              <a:rPr lang="en-US" b="0" dirty="0">
                <a:solidFill>
                  <a:srgbClr val="BFBDB6"/>
                </a:solidFill>
                <a:effectLst/>
                <a:latin typeface="Consolas" panose="020B0609020204030204" pitchFamily="49" charset="0"/>
              </a:rPr>
              <a:t>())    </a:t>
            </a:r>
          </a:p>
        </p:txBody>
      </p:sp>
      <p:sp>
        <p:nvSpPr>
          <p:cNvPr id="6" name="Rectangle 5">
            <a:extLst>
              <a:ext uri="{FF2B5EF4-FFF2-40B4-BE49-F238E27FC236}">
                <a16:creationId xmlns:a16="http://schemas.microsoft.com/office/drawing/2014/main" id="{0EFB6B40-45D2-4F78-8A3D-6F749EE21C36}"/>
              </a:ext>
            </a:extLst>
          </p:cNvPr>
          <p:cNvSpPr/>
          <p:nvPr/>
        </p:nvSpPr>
        <p:spPr>
          <a:xfrm>
            <a:off x="6645593" y="2595880"/>
            <a:ext cx="4704080" cy="1666240"/>
          </a:xfrm>
          <a:custGeom>
            <a:avLst/>
            <a:gdLst>
              <a:gd name="connsiteX0" fmla="*/ 0 w 4704080"/>
              <a:gd name="connsiteY0" fmla="*/ 0 h 1666240"/>
              <a:gd name="connsiteX1" fmla="*/ 719052 w 4704080"/>
              <a:gd name="connsiteY1" fmla="*/ 0 h 1666240"/>
              <a:gd name="connsiteX2" fmla="*/ 1249941 w 4704080"/>
              <a:gd name="connsiteY2" fmla="*/ 0 h 1666240"/>
              <a:gd name="connsiteX3" fmla="*/ 1968993 w 4704080"/>
              <a:gd name="connsiteY3" fmla="*/ 0 h 1666240"/>
              <a:gd name="connsiteX4" fmla="*/ 2593964 w 4704080"/>
              <a:gd name="connsiteY4" fmla="*/ 0 h 1666240"/>
              <a:gd name="connsiteX5" fmla="*/ 3218935 w 4704080"/>
              <a:gd name="connsiteY5" fmla="*/ 0 h 1666240"/>
              <a:gd name="connsiteX6" fmla="*/ 3985028 w 4704080"/>
              <a:gd name="connsiteY6" fmla="*/ 0 h 1666240"/>
              <a:gd name="connsiteX7" fmla="*/ 4704080 w 4704080"/>
              <a:gd name="connsiteY7" fmla="*/ 0 h 1666240"/>
              <a:gd name="connsiteX8" fmla="*/ 4704080 w 4704080"/>
              <a:gd name="connsiteY8" fmla="*/ 505426 h 1666240"/>
              <a:gd name="connsiteX9" fmla="*/ 4704080 w 4704080"/>
              <a:gd name="connsiteY9" fmla="*/ 1077502 h 1666240"/>
              <a:gd name="connsiteX10" fmla="*/ 4704080 w 4704080"/>
              <a:gd name="connsiteY10" fmla="*/ 1666240 h 1666240"/>
              <a:gd name="connsiteX11" fmla="*/ 4126150 w 4704080"/>
              <a:gd name="connsiteY11" fmla="*/ 1666240 h 1666240"/>
              <a:gd name="connsiteX12" fmla="*/ 3407098 w 4704080"/>
              <a:gd name="connsiteY12" fmla="*/ 1666240 h 1666240"/>
              <a:gd name="connsiteX13" fmla="*/ 2829168 w 4704080"/>
              <a:gd name="connsiteY13" fmla="*/ 1666240 h 1666240"/>
              <a:gd name="connsiteX14" fmla="*/ 2063075 w 4704080"/>
              <a:gd name="connsiteY14" fmla="*/ 1666240 h 1666240"/>
              <a:gd name="connsiteX15" fmla="*/ 1485145 w 4704080"/>
              <a:gd name="connsiteY15" fmla="*/ 1666240 h 1666240"/>
              <a:gd name="connsiteX16" fmla="*/ 766093 w 4704080"/>
              <a:gd name="connsiteY16" fmla="*/ 1666240 h 1666240"/>
              <a:gd name="connsiteX17" fmla="*/ 0 w 4704080"/>
              <a:gd name="connsiteY17" fmla="*/ 1666240 h 1666240"/>
              <a:gd name="connsiteX18" fmla="*/ 0 w 4704080"/>
              <a:gd name="connsiteY18" fmla="*/ 1160814 h 1666240"/>
              <a:gd name="connsiteX19" fmla="*/ 0 w 4704080"/>
              <a:gd name="connsiteY19" fmla="*/ 622063 h 1666240"/>
              <a:gd name="connsiteX20" fmla="*/ 0 w 4704080"/>
              <a:gd name="connsiteY20" fmla="*/ 0 h 166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4080" h="1666240" fill="none" extrusionOk="0">
                <a:moveTo>
                  <a:pt x="0" y="0"/>
                </a:moveTo>
                <a:cubicBezTo>
                  <a:pt x="274551" y="25795"/>
                  <a:pt x="433917" y="28045"/>
                  <a:pt x="719052" y="0"/>
                </a:cubicBezTo>
                <a:cubicBezTo>
                  <a:pt x="1004187" y="-28045"/>
                  <a:pt x="1101404" y="6009"/>
                  <a:pt x="1249941" y="0"/>
                </a:cubicBezTo>
                <a:cubicBezTo>
                  <a:pt x="1398478" y="-6009"/>
                  <a:pt x="1614226" y="-2979"/>
                  <a:pt x="1968993" y="0"/>
                </a:cubicBezTo>
                <a:cubicBezTo>
                  <a:pt x="2323760" y="2979"/>
                  <a:pt x="2399697" y="-7810"/>
                  <a:pt x="2593964" y="0"/>
                </a:cubicBezTo>
                <a:cubicBezTo>
                  <a:pt x="2788231" y="7810"/>
                  <a:pt x="2959514" y="3108"/>
                  <a:pt x="3218935" y="0"/>
                </a:cubicBezTo>
                <a:cubicBezTo>
                  <a:pt x="3478356" y="-3108"/>
                  <a:pt x="3622953" y="-33806"/>
                  <a:pt x="3985028" y="0"/>
                </a:cubicBezTo>
                <a:cubicBezTo>
                  <a:pt x="4347103" y="33806"/>
                  <a:pt x="4364959" y="-24541"/>
                  <a:pt x="4704080" y="0"/>
                </a:cubicBezTo>
                <a:cubicBezTo>
                  <a:pt x="4717171" y="214213"/>
                  <a:pt x="4701123" y="298351"/>
                  <a:pt x="4704080" y="505426"/>
                </a:cubicBezTo>
                <a:cubicBezTo>
                  <a:pt x="4707037" y="712501"/>
                  <a:pt x="4729126" y="804428"/>
                  <a:pt x="4704080" y="1077502"/>
                </a:cubicBezTo>
                <a:cubicBezTo>
                  <a:pt x="4679034" y="1350576"/>
                  <a:pt x="4695333" y="1420834"/>
                  <a:pt x="4704080" y="1666240"/>
                </a:cubicBezTo>
                <a:cubicBezTo>
                  <a:pt x="4450352" y="1692110"/>
                  <a:pt x="4412747" y="1638484"/>
                  <a:pt x="4126150" y="1666240"/>
                </a:cubicBezTo>
                <a:cubicBezTo>
                  <a:pt x="3839553" y="1693997"/>
                  <a:pt x="3715355" y="1699832"/>
                  <a:pt x="3407098" y="1666240"/>
                </a:cubicBezTo>
                <a:cubicBezTo>
                  <a:pt x="3098841" y="1632648"/>
                  <a:pt x="3103505" y="1656653"/>
                  <a:pt x="2829168" y="1666240"/>
                </a:cubicBezTo>
                <a:cubicBezTo>
                  <a:pt x="2554831" y="1675828"/>
                  <a:pt x="2240199" y="1696998"/>
                  <a:pt x="2063075" y="1666240"/>
                </a:cubicBezTo>
                <a:cubicBezTo>
                  <a:pt x="1885951" y="1635482"/>
                  <a:pt x="1738392" y="1692529"/>
                  <a:pt x="1485145" y="1666240"/>
                </a:cubicBezTo>
                <a:cubicBezTo>
                  <a:pt x="1231898" y="1639952"/>
                  <a:pt x="1051919" y="1640411"/>
                  <a:pt x="766093" y="1666240"/>
                </a:cubicBezTo>
                <a:cubicBezTo>
                  <a:pt x="480267" y="1692069"/>
                  <a:pt x="324334" y="1665788"/>
                  <a:pt x="0" y="1666240"/>
                </a:cubicBezTo>
                <a:cubicBezTo>
                  <a:pt x="-14859" y="1493840"/>
                  <a:pt x="-9862" y="1311744"/>
                  <a:pt x="0" y="1160814"/>
                </a:cubicBezTo>
                <a:cubicBezTo>
                  <a:pt x="9862" y="1009884"/>
                  <a:pt x="-5957" y="757792"/>
                  <a:pt x="0" y="622063"/>
                </a:cubicBezTo>
                <a:cubicBezTo>
                  <a:pt x="5957" y="486334"/>
                  <a:pt x="-10581" y="209908"/>
                  <a:pt x="0" y="0"/>
                </a:cubicBezTo>
                <a:close/>
              </a:path>
              <a:path w="4704080" h="1666240" stroke="0" extrusionOk="0">
                <a:moveTo>
                  <a:pt x="0" y="0"/>
                </a:moveTo>
                <a:cubicBezTo>
                  <a:pt x="290513" y="33276"/>
                  <a:pt x="402017" y="35048"/>
                  <a:pt x="766093" y="0"/>
                </a:cubicBezTo>
                <a:cubicBezTo>
                  <a:pt x="1130169" y="-35048"/>
                  <a:pt x="1240684" y="-11976"/>
                  <a:pt x="1485145" y="0"/>
                </a:cubicBezTo>
                <a:cubicBezTo>
                  <a:pt x="1729606" y="11976"/>
                  <a:pt x="1981846" y="-20971"/>
                  <a:pt x="2110116" y="0"/>
                </a:cubicBezTo>
                <a:cubicBezTo>
                  <a:pt x="2238386" y="20971"/>
                  <a:pt x="2574680" y="33212"/>
                  <a:pt x="2782127" y="0"/>
                </a:cubicBezTo>
                <a:cubicBezTo>
                  <a:pt x="2989574" y="-33212"/>
                  <a:pt x="3332551" y="24021"/>
                  <a:pt x="3548220" y="0"/>
                </a:cubicBezTo>
                <a:cubicBezTo>
                  <a:pt x="3763889" y="-24021"/>
                  <a:pt x="3875025" y="-16593"/>
                  <a:pt x="4079109" y="0"/>
                </a:cubicBezTo>
                <a:cubicBezTo>
                  <a:pt x="4283193" y="16593"/>
                  <a:pt x="4527616" y="-15580"/>
                  <a:pt x="4704080" y="0"/>
                </a:cubicBezTo>
                <a:cubicBezTo>
                  <a:pt x="4692696" y="120323"/>
                  <a:pt x="4697459" y="354504"/>
                  <a:pt x="4704080" y="572076"/>
                </a:cubicBezTo>
                <a:cubicBezTo>
                  <a:pt x="4710701" y="789648"/>
                  <a:pt x="4722782" y="890579"/>
                  <a:pt x="4704080" y="1160814"/>
                </a:cubicBezTo>
                <a:cubicBezTo>
                  <a:pt x="4685378" y="1431049"/>
                  <a:pt x="4700195" y="1428905"/>
                  <a:pt x="4704080" y="1666240"/>
                </a:cubicBezTo>
                <a:cubicBezTo>
                  <a:pt x="4512504" y="1645091"/>
                  <a:pt x="4398406" y="1669270"/>
                  <a:pt x="4126150" y="1666240"/>
                </a:cubicBezTo>
                <a:cubicBezTo>
                  <a:pt x="3853894" y="1663211"/>
                  <a:pt x="3682253" y="1678364"/>
                  <a:pt x="3548220" y="1666240"/>
                </a:cubicBezTo>
                <a:cubicBezTo>
                  <a:pt x="3414187" y="1654117"/>
                  <a:pt x="3092860" y="1692580"/>
                  <a:pt x="2923250" y="1666240"/>
                </a:cubicBezTo>
                <a:cubicBezTo>
                  <a:pt x="2753640" y="1639901"/>
                  <a:pt x="2514996" y="1648676"/>
                  <a:pt x="2345320" y="1666240"/>
                </a:cubicBezTo>
                <a:cubicBezTo>
                  <a:pt x="2175644" y="1683805"/>
                  <a:pt x="1894604" y="1686796"/>
                  <a:pt x="1720349" y="1666240"/>
                </a:cubicBezTo>
                <a:cubicBezTo>
                  <a:pt x="1546094" y="1645684"/>
                  <a:pt x="1113134" y="1657404"/>
                  <a:pt x="954256" y="1666240"/>
                </a:cubicBezTo>
                <a:cubicBezTo>
                  <a:pt x="795378" y="1675076"/>
                  <a:pt x="240293" y="1621350"/>
                  <a:pt x="0" y="1666240"/>
                </a:cubicBezTo>
                <a:cubicBezTo>
                  <a:pt x="-1942" y="1554415"/>
                  <a:pt x="5131" y="1398041"/>
                  <a:pt x="0" y="1144151"/>
                </a:cubicBezTo>
                <a:cubicBezTo>
                  <a:pt x="-5131" y="890261"/>
                  <a:pt x="21461" y="855808"/>
                  <a:pt x="0" y="622063"/>
                </a:cubicBezTo>
                <a:cubicBezTo>
                  <a:pt x="-21461" y="388318"/>
                  <a:pt x="24681" y="275770"/>
                  <a:pt x="0" y="0"/>
                </a:cubicBezTo>
                <a:close/>
              </a:path>
            </a:pathLst>
          </a:custGeom>
          <a:solidFill>
            <a:schemeClr val="accent6">
              <a:lumMod val="75000"/>
            </a:schemeClr>
          </a:solidFill>
          <a:ln>
            <a:solidFill>
              <a:schemeClr val="accent6">
                <a:lumMod val="20000"/>
                <a:lumOff val="80000"/>
              </a:schemeClr>
            </a:solidFill>
            <a:extLst>
              <a:ext uri="{C807C97D-BFC1-408E-A445-0C87EB9F89A2}">
                <ask:lineSketchStyleProps xmlns:ask="http://schemas.microsoft.com/office/drawing/2018/sketchyshapes" sd="408389434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[0.30060961 0.33222499 0.3671654 ] 1.0000000000000002</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246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err="1"/>
              <a:t>Softmax</a:t>
            </a:r>
            <a:endParaRPr lang="en-US" sz="6400" dirty="0"/>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908347"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It can be used for </a:t>
            </a:r>
            <a:r>
              <a:rPr lang="en-US" b="1" dirty="0">
                <a:solidFill>
                  <a:srgbClr val="FFFF00">
                    <a:alpha val="60000"/>
                  </a:srgbClr>
                </a:solidFill>
              </a:rPr>
              <a:t>multi-class classification</a:t>
            </a:r>
            <a:r>
              <a:rPr lang="en-US" dirty="0"/>
              <a:t> problems. </a:t>
            </a:r>
          </a:p>
          <a:p>
            <a:r>
              <a:rPr lang="en-US" dirty="0"/>
              <a:t>It produces outputs in the range of 0 to 1, which can be </a:t>
            </a:r>
            <a:r>
              <a:rPr lang="en-US" dirty="0">
                <a:solidFill>
                  <a:srgbClr val="FFFF00">
                    <a:alpha val="60000"/>
                  </a:srgbClr>
                </a:solidFill>
              </a:rPr>
              <a:t>interpreted as probabilities </a:t>
            </a:r>
            <a:r>
              <a:rPr lang="en-US" dirty="0"/>
              <a:t>that sum up to 1.</a:t>
            </a:r>
          </a:p>
          <a:p>
            <a:r>
              <a:rPr lang="en-US" dirty="0"/>
              <a:t>Generalization of logistic with classes = 2</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139659"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139659" y="2427370"/>
            <a:ext cx="3508755"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suffers from the </a:t>
            </a:r>
            <a:r>
              <a:rPr lang="en-US" b="1" dirty="0">
                <a:solidFill>
                  <a:srgbClr val="FFFF00">
                    <a:alpha val="60000"/>
                  </a:srgbClr>
                </a:solidFill>
              </a:rPr>
              <a:t>vanishing gradient problem</a:t>
            </a:r>
            <a:r>
              <a:rPr lang="en-US" dirty="0"/>
              <a:t>, which can slow down the learning process</a:t>
            </a:r>
          </a:p>
          <a:p>
            <a:r>
              <a:rPr lang="en-US" dirty="0"/>
              <a:t>Derivatives can go to very small numbers almost zero confusing the GD and make it slow the Learning rate </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1754326"/>
          </a:xfrm>
          <a:custGeom>
            <a:avLst/>
            <a:gdLst>
              <a:gd name="connsiteX0" fmla="*/ 0 w 3291841"/>
              <a:gd name="connsiteY0" fmla="*/ 0 h 1754326"/>
              <a:gd name="connsiteX1" fmla="*/ 581559 w 3291841"/>
              <a:gd name="connsiteY1" fmla="*/ 0 h 1754326"/>
              <a:gd name="connsiteX2" fmla="*/ 1031444 w 3291841"/>
              <a:gd name="connsiteY2" fmla="*/ 0 h 1754326"/>
              <a:gd name="connsiteX3" fmla="*/ 1613002 w 3291841"/>
              <a:gd name="connsiteY3" fmla="*/ 0 h 1754326"/>
              <a:gd name="connsiteX4" fmla="*/ 2227479 w 3291841"/>
              <a:gd name="connsiteY4" fmla="*/ 0 h 1754326"/>
              <a:gd name="connsiteX5" fmla="*/ 2776119 w 3291841"/>
              <a:gd name="connsiteY5" fmla="*/ 0 h 1754326"/>
              <a:gd name="connsiteX6" fmla="*/ 3291841 w 3291841"/>
              <a:gd name="connsiteY6" fmla="*/ 0 h 1754326"/>
              <a:gd name="connsiteX7" fmla="*/ 3291841 w 3291841"/>
              <a:gd name="connsiteY7" fmla="*/ 549689 h 1754326"/>
              <a:gd name="connsiteX8" fmla="*/ 3291841 w 3291841"/>
              <a:gd name="connsiteY8" fmla="*/ 1152007 h 1754326"/>
              <a:gd name="connsiteX9" fmla="*/ 3291841 w 3291841"/>
              <a:gd name="connsiteY9" fmla="*/ 1754326 h 1754326"/>
              <a:gd name="connsiteX10" fmla="*/ 2776119 w 3291841"/>
              <a:gd name="connsiteY10" fmla="*/ 1754326 h 1754326"/>
              <a:gd name="connsiteX11" fmla="*/ 2326234 w 3291841"/>
              <a:gd name="connsiteY11" fmla="*/ 1754326 h 1754326"/>
              <a:gd name="connsiteX12" fmla="*/ 1843431 w 3291841"/>
              <a:gd name="connsiteY12" fmla="*/ 1754326 h 1754326"/>
              <a:gd name="connsiteX13" fmla="*/ 1360628 w 3291841"/>
              <a:gd name="connsiteY13" fmla="*/ 1754326 h 1754326"/>
              <a:gd name="connsiteX14" fmla="*/ 779069 w 3291841"/>
              <a:gd name="connsiteY14" fmla="*/ 1754326 h 1754326"/>
              <a:gd name="connsiteX15" fmla="*/ 0 w 3291841"/>
              <a:gd name="connsiteY15" fmla="*/ 1754326 h 1754326"/>
              <a:gd name="connsiteX16" fmla="*/ 0 w 3291841"/>
              <a:gd name="connsiteY16" fmla="*/ 1134464 h 1754326"/>
              <a:gd name="connsiteX17" fmla="*/ 0 w 3291841"/>
              <a:gd name="connsiteY17" fmla="*/ 567232 h 1754326"/>
              <a:gd name="connsiteX18" fmla="*/ 0 w 3291841"/>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91841" h="1754326"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295960" y="197019"/>
                  <a:pt x="3247207" y="284702"/>
                  <a:pt x="3291841" y="549689"/>
                </a:cubicBezTo>
                <a:cubicBezTo>
                  <a:pt x="3336475" y="814676"/>
                  <a:pt x="3280640" y="886735"/>
                  <a:pt x="3291841" y="1152007"/>
                </a:cubicBezTo>
                <a:cubicBezTo>
                  <a:pt x="3303042" y="1417279"/>
                  <a:pt x="3288561" y="1624840"/>
                  <a:pt x="3291841" y="1754326"/>
                </a:cubicBezTo>
                <a:cubicBezTo>
                  <a:pt x="3183031" y="1756142"/>
                  <a:pt x="3003018" y="1745379"/>
                  <a:pt x="2776119" y="1754326"/>
                </a:cubicBezTo>
                <a:cubicBezTo>
                  <a:pt x="2549220" y="1763273"/>
                  <a:pt x="2430588" y="1740662"/>
                  <a:pt x="2326234" y="1754326"/>
                </a:cubicBezTo>
                <a:cubicBezTo>
                  <a:pt x="2221881" y="1767990"/>
                  <a:pt x="1948269" y="1748329"/>
                  <a:pt x="1843431" y="1754326"/>
                </a:cubicBezTo>
                <a:cubicBezTo>
                  <a:pt x="1738593" y="1760323"/>
                  <a:pt x="1542933" y="1740493"/>
                  <a:pt x="1360628" y="1754326"/>
                </a:cubicBezTo>
                <a:cubicBezTo>
                  <a:pt x="1178323" y="1768159"/>
                  <a:pt x="984063" y="1749607"/>
                  <a:pt x="779069" y="1754326"/>
                </a:cubicBezTo>
                <a:cubicBezTo>
                  <a:pt x="574075" y="1759045"/>
                  <a:pt x="181303" y="1678752"/>
                  <a:pt x="0" y="1754326"/>
                </a:cubicBezTo>
                <a:cubicBezTo>
                  <a:pt x="-20022" y="1616645"/>
                  <a:pt x="50325" y="1369296"/>
                  <a:pt x="0" y="1134464"/>
                </a:cubicBezTo>
                <a:cubicBezTo>
                  <a:pt x="-50325" y="899632"/>
                  <a:pt x="22408" y="820326"/>
                  <a:pt x="0" y="567232"/>
                </a:cubicBezTo>
                <a:cubicBezTo>
                  <a:pt x="-22408" y="314138"/>
                  <a:pt x="35290" y="164085"/>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The output layer in multi-class classification</a:t>
            </a:r>
          </a:p>
          <a:p>
            <a:pPr marL="285750" indent="-285750">
              <a:buFont typeface="Arial" panose="020B0604020202020204" pitchFamily="34" charset="0"/>
              <a:buChar char="•"/>
            </a:pPr>
            <a:r>
              <a:rPr lang="en-US" dirty="0">
                <a:solidFill>
                  <a:schemeClr val="accent6">
                    <a:lumMod val="20000"/>
                    <a:lumOff val="80000"/>
                  </a:schemeClr>
                </a:solidFill>
              </a:rPr>
              <a:t>Don’t use it in the hidden layers as activation function</a:t>
            </a:r>
          </a:p>
          <a:p>
            <a:pPr marL="285750" indent="-285750">
              <a:buFont typeface="Arial" panose="020B0604020202020204" pitchFamily="34" charset="0"/>
              <a:buChar char="•"/>
            </a:pPr>
            <a:endParaRPr lang="en-US" dirty="0">
              <a:solidFill>
                <a:schemeClr val="accent6">
                  <a:lumMod val="20000"/>
                  <a:lumOff val="80000"/>
                </a:schemeClr>
              </a:solidFill>
            </a:endParaRPr>
          </a:p>
        </p:txBody>
      </p:sp>
      <p:pic>
        <p:nvPicPr>
          <p:cNvPr id="12" name="Picture 11">
            <a:extLst>
              <a:ext uri="{FF2B5EF4-FFF2-40B4-BE49-F238E27FC236}">
                <a16:creationId xmlns:a16="http://schemas.microsoft.com/office/drawing/2014/main" id="{CF5ECFE3-EE83-56A7-AE79-CFB55FEB4AE5}"/>
              </a:ext>
            </a:extLst>
          </p:cNvPr>
          <p:cNvPicPr>
            <a:picLocks noChangeAspect="1"/>
          </p:cNvPicPr>
          <p:nvPr/>
        </p:nvPicPr>
        <p:blipFill>
          <a:blip r:embed="rId2"/>
          <a:stretch>
            <a:fillRect/>
          </a:stretch>
        </p:blipFill>
        <p:spPr>
          <a:xfrm>
            <a:off x="416559" y="4461478"/>
            <a:ext cx="2690093" cy="7392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D3D2DBB4-1B3F-01C1-9DCA-0754B59C6941}"/>
              </a:ext>
            </a:extLst>
          </p:cNvPr>
          <p:cNvPicPr>
            <a:picLocks noChangeAspect="1"/>
          </p:cNvPicPr>
          <p:nvPr/>
        </p:nvPicPr>
        <p:blipFill>
          <a:blip r:embed="rId3"/>
          <a:stretch>
            <a:fillRect/>
          </a:stretch>
        </p:blipFill>
        <p:spPr>
          <a:xfrm>
            <a:off x="8249920" y="242534"/>
            <a:ext cx="3177815" cy="11354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0929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Binary Step</a:t>
            </a:r>
          </a:p>
        </p:txBody>
      </p:sp>
      <p:sp>
        <p:nvSpPr>
          <p:cNvPr id="11" name="TextBox 10">
            <a:extLst>
              <a:ext uri="{FF2B5EF4-FFF2-40B4-BE49-F238E27FC236}">
                <a16:creationId xmlns:a16="http://schemas.microsoft.com/office/drawing/2014/main" id="{D04276B7-8C42-ADCB-B572-99894F387E4C}"/>
              </a:ext>
            </a:extLst>
          </p:cNvPr>
          <p:cNvSpPr txBox="1"/>
          <p:nvPr/>
        </p:nvSpPr>
        <p:spPr>
          <a:xfrm>
            <a:off x="773430" y="2632645"/>
            <a:ext cx="5171440" cy="2585323"/>
          </a:xfrm>
          <a:prstGeom prst="rect">
            <a:avLst/>
          </a:prstGeom>
          <a:noFill/>
        </p:spPr>
        <p:txBody>
          <a:bodyPr wrap="square">
            <a:spAutoFit/>
          </a:bodyPr>
          <a:lstStyle/>
          <a:p>
            <a:r>
              <a:rPr lang="en-US" b="0" dirty="0">
                <a:solidFill>
                  <a:srgbClr val="FF8F40"/>
                </a:solidFill>
                <a:effectLst/>
                <a:latin typeface="Consolas" panose="020B0609020204030204" pitchFamily="49" charset="0"/>
              </a:rPr>
              <a:t>def</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bin_step</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if</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 </a:t>
            </a:r>
            <a:r>
              <a:rPr lang="en-US" b="0" dirty="0">
                <a:solidFill>
                  <a:srgbClr val="F29668"/>
                </a:solidFill>
                <a:effectLst/>
                <a:latin typeface="Consolas" panose="020B0609020204030204" pitchFamily="49" charset="0"/>
              </a:rPr>
              <a:t>&lt;</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0</a:t>
            </a:r>
            <a:endParaRPr lang="en-US" b="0" dirty="0">
              <a:solidFill>
                <a:srgbClr val="BFBDB6"/>
              </a:solidFill>
              <a:effectLst/>
              <a:latin typeface="Consolas" panose="020B0609020204030204" pitchFamily="49" charset="0"/>
            </a:endParaRP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else</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1</a:t>
            </a:r>
            <a:endParaRPr lang="en-US" b="0" dirty="0">
              <a:solidFill>
                <a:srgbClr val="BFBDB6"/>
              </a:solidFill>
              <a:effectLst/>
              <a:latin typeface="Consolas" panose="020B0609020204030204" pitchFamily="49" charset="0"/>
            </a:endParaRPr>
          </a:p>
          <a:p>
            <a:r>
              <a:rPr lang="en-US" b="0" dirty="0">
                <a:solidFill>
                  <a:srgbClr val="BFBDB6"/>
                </a:solidFill>
                <a:effectLst/>
                <a:latin typeface="Consolas" panose="020B0609020204030204" pitchFamily="49" charset="0"/>
              </a:rPr>
              <a:t>inputs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a:t>
            </a:r>
            <a:r>
              <a:rPr lang="en-US" b="0" dirty="0">
                <a:solidFill>
                  <a:srgbClr val="59C2FF"/>
                </a:solidFill>
                <a:effectLst/>
                <a:latin typeface="Consolas" panose="020B0609020204030204" pitchFamily="49" charset="0"/>
              </a:rPr>
              <a:t>range</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outputs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bin_step</a:t>
            </a:r>
            <a:r>
              <a:rPr lang="en-US" b="0" dirty="0">
                <a:solidFill>
                  <a:srgbClr val="BFBDB6"/>
                </a:solidFill>
                <a:effectLst/>
                <a:latin typeface="Consolas" panose="020B0609020204030204" pitchFamily="49" charset="0"/>
              </a:rPr>
              <a:t>(x)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inputs]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plot</a:t>
            </a:r>
            <a:r>
              <a:rPr lang="en-US" b="0" dirty="0">
                <a:solidFill>
                  <a:srgbClr val="BFBDB6"/>
                </a:solidFill>
                <a:effectLst/>
                <a:latin typeface="Consolas" panose="020B0609020204030204" pitchFamily="49" charset="0"/>
              </a:rPr>
              <a:t>(inputs, outputs)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show</a:t>
            </a:r>
            <a:r>
              <a:rPr lang="en-US" b="0" dirty="0">
                <a:solidFill>
                  <a:srgbClr val="BFBDB6"/>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E6630B-042D-AF75-FA35-C7AD03DDC8EA}"/>
              </a:ext>
            </a:extLst>
          </p:cNvPr>
          <p:cNvPicPr>
            <a:picLocks noChangeAspect="1"/>
          </p:cNvPicPr>
          <p:nvPr/>
        </p:nvPicPr>
        <p:blipFill>
          <a:blip r:embed="rId2"/>
          <a:stretch>
            <a:fillRect/>
          </a:stretch>
        </p:blipFill>
        <p:spPr>
          <a:xfrm>
            <a:off x="5609648" y="1486144"/>
            <a:ext cx="5891471" cy="392764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3036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Binary step</a:t>
            </a:r>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908347"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a:t>
            </a:r>
            <a:r>
              <a:rPr lang="en-US" b="1" dirty="0">
                <a:solidFill>
                  <a:srgbClr val="FFFF00">
                    <a:alpha val="60000"/>
                  </a:srgbClr>
                </a:solidFill>
              </a:rPr>
              <a:t>computationally efficient</a:t>
            </a:r>
            <a:r>
              <a:rPr lang="en-US" dirty="0"/>
              <a:t> and easy to implement.</a:t>
            </a:r>
          </a:p>
          <a:p>
            <a:r>
              <a:rPr lang="en-US" dirty="0"/>
              <a:t>It is computationally efficient and easy to implement.</a:t>
            </a:r>
          </a:p>
          <a:p>
            <a:r>
              <a:rPr lang="en-US" dirty="0"/>
              <a:t>It can be useful for thresholding the output of a neuron to produce binary outputs.</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363179" y="75601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266686" y="1453151"/>
            <a:ext cx="3508755" cy="4489774"/>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It is </a:t>
            </a:r>
            <a:r>
              <a:rPr lang="en-US" sz="1600" b="1" dirty="0">
                <a:solidFill>
                  <a:srgbClr val="FFFF00">
                    <a:alpha val="60000"/>
                  </a:srgbClr>
                </a:solidFill>
              </a:rPr>
              <a:t>not differentiable </a:t>
            </a:r>
            <a:r>
              <a:rPr lang="en-US" sz="1600" dirty="0"/>
              <a:t>at the point where the output switches from 0 to 1, which can make it difficult to use in gradient-based optimization algorithms.</a:t>
            </a:r>
          </a:p>
          <a:p>
            <a:r>
              <a:rPr lang="en-US" sz="1600" dirty="0"/>
              <a:t>It does not provide information about the magnitude of the input, which can limit its usefulness in some applications.</a:t>
            </a:r>
          </a:p>
          <a:p>
            <a:r>
              <a:rPr lang="en-US" sz="1600" dirty="0"/>
              <a:t>It can suffer from the </a:t>
            </a:r>
            <a:r>
              <a:rPr lang="en-US" sz="1600" b="1" dirty="0">
                <a:solidFill>
                  <a:srgbClr val="FFFF00">
                    <a:alpha val="60000"/>
                  </a:srgbClr>
                </a:solidFill>
              </a:rPr>
              <a:t>vanishing gradient problem,</a:t>
            </a:r>
            <a:r>
              <a:rPr lang="en-US" sz="1600" dirty="0"/>
              <a:t> which occurs when the gradients become very small or zero, making it difficult to update the weights during training</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923330"/>
          </a:xfrm>
          <a:custGeom>
            <a:avLst/>
            <a:gdLst>
              <a:gd name="connsiteX0" fmla="*/ 0 w 3291841"/>
              <a:gd name="connsiteY0" fmla="*/ 0 h 923330"/>
              <a:gd name="connsiteX1" fmla="*/ 581559 w 3291841"/>
              <a:gd name="connsiteY1" fmla="*/ 0 h 923330"/>
              <a:gd name="connsiteX2" fmla="*/ 1031444 w 3291841"/>
              <a:gd name="connsiteY2" fmla="*/ 0 h 923330"/>
              <a:gd name="connsiteX3" fmla="*/ 1613002 w 3291841"/>
              <a:gd name="connsiteY3" fmla="*/ 0 h 923330"/>
              <a:gd name="connsiteX4" fmla="*/ 2227479 w 3291841"/>
              <a:gd name="connsiteY4" fmla="*/ 0 h 923330"/>
              <a:gd name="connsiteX5" fmla="*/ 2776119 w 3291841"/>
              <a:gd name="connsiteY5" fmla="*/ 0 h 923330"/>
              <a:gd name="connsiteX6" fmla="*/ 3291841 w 3291841"/>
              <a:gd name="connsiteY6" fmla="*/ 0 h 923330"/>
              <a:gd name="connsiteX7" fmla="*/ 3291841 w 3291841"/>
              <a:gd name="connsiteY7" fmla="*/ 443198 h 923330"/>
              <a:gd name="connsiteX8" fmla="*/ 3291841 w 3291841"/>
              <a:gd name="connsiteY8" fmla="*/ 923330 h 923330"/>
              <a:gd name="connsiteX9" fmla="*/ 2841956 w 3291841"/>
              <a:gd name="connsiteY9" fmla="*/ 923330 h 923330"/>
              <a:gd name="connsiteX10" fmla="*/ 2260397 w 3291841"/>
              <a:gd name="connsiteY10" fmla="*/ 923330 h 923330"/>
              <a:gd name="connsiteX11" fmla="*/ 1810513 w 3291841"/>
              <a:gd name="connsiteY11" fmla="*/ 923330 h 923330"/>
              <a:gd name="connsiteX12" fmla="*/ 1327709 w 3291841"/>
              <a:gd name="connsiteY12" fmla="*/ 923330 h 923330"/>
              <a:gd name="connsiteX13" fmla="*/ 844906 w 3291841"/>
              <a:gd name="connsiteY13" fmla="*/ 923330 h 923330"/>
              <a:gd name="connsiteX14" fmla="*/ 0 w 3291841"/>
              <a:gd name="connsiteY14" fmla="*/ 923330 h 923330"/>
              <a:gd name="connsiteX15" fmla="*/ 0 w 3291841"/>
              <a:gd name="connsiteY15" fmla="*/ 443198 h 923330"/>
              <a:gd name="connsiteX16" fmla="*/ 0 w 3291841"/>
              <a:gd name="connsiteY16"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91841" h="923330"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297893" y="161068"/>
                  <a:pt x="3248383" y="293010"/>
                  <a:pt x="3291841" y="443198"/>
                </a:cubicBezTo>
                <a:cubicBezTo>
                  <a:pt x="3335299" y="593386"/>
                  <a:pt x="3290974" y="798198"/>
                  <a:pt x="3291841" y="923330"/>
                </a:cubicBezTo>
                <a:cubicBezTo>
                  <a:pt x="3179019" y="936166"/>
                  <a:pt x="3062577" y="912610"/>
                  <a:pt x="2841956" y="923330"/>
                </a:cubicBezTo>
                <a:cubicBezTo>
                  <a:pt x="2621336" y="934050"/>
                  <a:pt x="2414810" y="902086"/>
                  <a:pt x="2260397" y="923330"/>
                </a:cubicBezTo>
                <a:cubicBezTo>
                  <a:pt x="2105984" y="944574"/>
                  <a:pt x="1910646" y="907427"/>
                  <a:pt x="1810513" y="923330"/>
                </a:cubicBezTo>
                <a:cubicBezTo>
                  <a:pt x="1710380" y="939233"/>
                  <a:pt x="1433974" y="918741"/>
                  <a:pt x="1327709" y="923330"/>
                </a:cubicBezTo>
                <a:cubicBezTo>
                  <a:pt x="1221444" y="927919"/>
                  <a:pt x="1027211" y="909497"/>
                  <a:pt x="844906" y="923330"/>
                </a:cubicBezTo>
                <a:cubicBezTo>
                  <a:pt x="662601" y="937163"/>
                  <a:pt x="288411" y="856548"/>
                  <a:pt x="0" y="923330"/>
                </a:cubicBezTo>
                <a:cubicBezTo>
                  <a:pt x="-3786" y="718994"/>
                  <a:pt x="32265" y="621138"/>
                  <a:pt x="0" y="443198"/>
                </a:cubicBezTo>
                <a:cubicBezTo>
                  <a:pt x="-32265" y="265258"/>
                  <a:pt x="15439" y="118354"/>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Don’t</a:t>
            </a:r>
          </a:p>
          <a:p>
            <a:pPr marL="285750" indent="-285750">
              <a:buFont typeface="Arial" panose="020B0604020202020204" pitchFamily="34" charset="0"/>
              <a:buChar char="•"/>
            </a:pPr>
            <a:endParaRPr lang="en-US" dirty="0">
              <a:solidFill>
                <a:schemeClr val="accent6">
                  <a:lumMod val="20000"/>
                  <a:lumOff val="80000"/>
                </a:schemeClr>
              </a:solidFill>
            </a:endParaRPr>
          </a:p>
        </p:txBody>
      </p:sp>
    </p:spTree>
    <p:extLst>
      <p:ext uri="{BB962C8B-B14F-4D97-AF65-F5344CB8AC3E}">
        <p14:creationId xmlns:p14="http://schemas.microsoft.com/office/powerpoint/2010/main" val="907848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err="1"/>
              <a:t>ReLU</a:t>
            </a:r>
            <a:endParaRPr lang="en-US" sz="6400" dirty="0"/>
          </a:p>
        </p:txBody>
      </p:sp>
      <p:sp>
        <p:nvSpPr>
          <p:cNvPr id="11" name="TextBox 10">
            <a:extLst>
              <a:ext uri="{FF2B5EF4-FFF2-40B4-BE49-F238E27FC236}">
                <a16:creationId xmlns:a16="http://schemas.microsoft.com/office/drawing/2014/main" id="{D04276B7-8C42-ADCB-B572-99894F387E4C}"/>
              </a:ext>
            </a:extLst>
          </p:cNvPr>
          <p:cNvSpPr txBox="1"/>
          <p:nvPr/>
        </p:nvSpPr>
        <p:spPr>
          <a:xfrm>
            <a:off x="550863" y="2266885"/>
            <a:ext cx="4906010" cy="2031325"/>
          </a:xfrm>
          <a:prstGeom prst="rect">
            <a:avLst/>
          </a:prstGeom>
          <a:noFill/>
        </p:spPr>
        <p:txBody>
          <a:bodyPr wrap="square">
            <a:spAutoFit/>
          </a:bodyPr>
          <a:lstStyle/>
          <a:p>
            <a:r>
              <a:rPr lang="en-US" b="0" dirty="0">
                <a:solidFill>
                  <a:srgbClr val="FF8F40"/>
                </a:solidFill>
                <a:effectLst/>
                <a:latin typeface="Consolas" panose="020B0609020204030204" pitchFamily="49" charset="0"/>
              </a:rPr>
              <a:t>def</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rectified</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max</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0.0</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inputs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a:t>
            </a:r>
            <a:r>
              <a:rPr lang="en-US" b="0" dirty="0">
                <a:solidFill>
                  <a:srgbClr val="59C2FF"/>
                </a:solidFill>
                <a:effectLst/>
                <a:latin typeface="Consolas" panose="020B0609020204030204" pitchFamily="49" charset="0"/>
              </a:rPr>
              <a:t>range</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outputs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rectified</a:t>
            </a:r>
            <a:r>
              <a:rPr lang="en-US" b="0" dirty="0">
                <a:solidFill>
                  <a:srgbClr val="BFBDB6"/>
                </a:solidFill>
                <a:effectLst/>
                <a:latin typeface="Consolas" panose="020B0609020204030204" pitchFamily="49" charset="0"/>
              </a:rPr>
              <a:t>(x)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inputs]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plot</a:t>
            </a:r>
            <a:r>
              <a:rPr lang="en-US" b="0" dirty="0">
                <a:solidFill>
                  <a:srgbClr val="BFBDB6"/>
                </a:solidFill>
                <a:effectLst/>
                <a:latin typeface="Consolas" panose="020B0609020204030204" pitchFamily="49" charset="0"/>
              </a:rPr>
              <a:t>(inputs, outputs)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show</a:t>
            </a:r>
            <a:r>
              <a:rPr lang="en-US" b="0" dirty="0">
                <a:solidFill>
                  <a:srgbClr val="BFBDB6"/>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EAD03930-35C2-80F2-C729-7930C5CB4FFB}"/>
              </a:ext>
            </a:extLst>
          </p:cNvPr>
          <p:cNvPicPr>
            <a:picLocks noChangeAspect="1"/>
          </p:cNvPicPr>
          <p:nvPr/>
        </p:nvPicPr>
        <p:blipFill>
          <a:blip r:embed="rId2"/>
          <a:stretch>
            <a:fillRect/>
          </a:stretch>
        </p:blipFill>
        <p:spPr>
          <a:xfrm>
            <a:off x="4958080" y="1255079"/>
            <a:ext cx="6379210" cy="434784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76054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err="1"/>
              <a:t>ReLU</a:t>
            </a:r>
            <a:endParaRPr lang="en-US" sz="6400" dirty="0"/>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908347"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a:t>
            </a:r>
            <a:r>
              <a:rPr lang="en-US" b="1" dirty="0">
                <a:solidFill>
                  <a:srgbClr val="FFFF00">
                    <a:alpha val="60000"/>
                  </a:srgbClr>
                </a:solidFill>
              </a:rPr>
              <a:t>computationally efficient</a:t>
            </a:r>
            <a:r>
              <a:rPr lang="en-US" dirty="0"/>
              <a:t> and easy to implement.</a:t>
            </a:r>
          </a:p>
          <a:p>
            <a:r>
              <a:rPr lang="en-US" dirty="0" err="1"/>
              <a:t>ReLU</a:t>
            </a:r>
            <a:r>
              <a:rPr lang="en-US" dirty="0"/>
              <a:t> can induce </a:t>
            </a:r>
            <a:r>
              <a:rPr lang="en-US" b="1" dirty="0">
                <a:solidFill>
                  <a:srgbClr val="FFFF00">
                    <a:alpha val="60000"/>
                  </a:srgbClr>
                </a:solidFill>
              </a:rPr>
              <a:t>sparsity</a:t>
            </a:r>
            <a:r>
              <a:rPr lang="en-US" dirty="0"/>
              <a:t> in neural networks by setting negative values to zero, which can help </a:t>
            </a:r>
            <a:r>
              <a:rPr lang="en-US" b="1" dirty="0">
                <a:solidFill>
                  <a:srgbClr val="FFFF00">
                    <a:alpha val="60000"/>
                  </a:srgbClr>
                </a:solidFill>
              </a:rPr>
              <a:t>reduce overfitting</a:t>
            </a:r>
            <a:r>
              <a:rPr lang="en-US" dirty="0"/>
              <a:t>.</a:t>
            </a:r>
          </a:p>
          <a:p>
            <a:r>
              <a:rPr lang="en-US" dirty="0"/>
              <a:t>Avoids vanishing gradient problem</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363179" y="75601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266686" y="1453151"/>
            <a:ext cx="3508755" cy="4489774"/>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Not always differentiable: </a:t>
            </a:r>
            <a:r>
              <a:rPr lang="en-US" sz="1600" dirty="0" err="1"/>
              <a:t>ReLU</a:t>
            </a:r>
            <a:r>
              <a:rPr lang="en-US" sz="1600" dirty="0"/>
              <a:t> is </a:t>
            </a:r>
            <a:r>
              <a:rPr lang="en-US" sz="1600" dirty="0">
                <a:solidFill>
                  <a:srgbClr val="FFFF00">
                    <a:alpha val="60000"/>
                  </a:srgbClr>
                </a:solidFill>
              </a:rPr>
              <a:t>not differentiable at zero</a:t>
            </a:r>
            <a:r>
              <a:rPr lang="en-US" sz="1600" dirty="0"/>
              <a:t>, which can cause problems during backpropagation. (solved with leaky)</a:t>
            </a:r>
          </a:p>
          <a:p>
            <a:r>
              <a:rPr lang="en-US" sz="1600" dirty="0" err="1"/>
              <a:t>ReLU</a:t>
            </a:r>
            <a:r>
              <a:rPr lang="en-US" sz="1600" dirty="0"/>
              <a:t> can result </a:t>
            </a:r>
            <a:r>
              <a:rPr lang="en-US" sz="1600" dirty="0">
                <a:solidFill>
                  <a:srgbClr val="FFFF00">
                    <a:alpha val="60000"/>
                  </a:srgbClr>
                </a:solidFill>
              </a:rPr>
              <a:t>in "dead" neurons</a:t>
            </a:r>
            <a:r>
              <a:rPr lang="en-US" sz="1600" dirty="0"/>
              <a:t>, </a:t>
            </a:r>
            <a:r>
              <a:rPr lang="en-US" sz="1600" dirty="0">
                <a:solidFill>
                  <a:srgbClr val="FFFF00">
                    <a:alpha val="60000"/>
                  </a:srgbClr>
                </a:solidFill>
              </a:rPr>
              <a:t>where the neuron always outputs zero</a:t>
            </a:r>
            <a:r>
              <a:rPr lang="en-US" sz="1600" dirty="0"/>
              <a:t>, which can happen if the neuron's weights are set such that the input is always negative</a:t>
            </a:r>
          </a:p>
          <a:p>
            <a:r>
              <a:rPr lang="en-US" sz="1600" dirty="0" err="1"/>
              <a:t>ReLU</a:t>
            </a:r>
            <a:r>
              <a:rPr lang="en-US" sz="1600" dirty="0"/>
              <a:t> has an output range of [0, ∞), which may not be suitable for all types of problems. </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1477328"/>
          </a:xfrm>
          <a:custGeom>
            <a:avLst/>
            <a:gdLst>
              <a:gd name="connsiteX0" fmla="*/ 0 w 3291841"/>
              <a:gd name="connsiteY0" fmla="*/ 0 h 1477328"/>
              <a:gd name="connsiteX1" fmla="*/ 581559 w 3291841"/>
              <a:gd name="connsiteY1" fmla="*/ 0 h 1477328"/>
              <a:gd name="connsiteX2" fmla="*/ 1031444 w 3291841"/>
              <a:gd name="connsiteY2" fmla="*/ 0 h 1477328"/>
              <a:gd name="connsiteX3" fmla="*/ 1613002 w 3291841"/>
              <a:gd name="connsiteY3" fmla="*/ 0 h 1477328"/>
              <a:gd name="connsiteX4" fmla="*/ 2227479 w 3291841"/>
              <a:gd name="connsiteY4" fmla="*/ 0 h 1477328"/>
              <a:gd name="connsiteX5" fmla="*/ 2776119 w 3291841"/>
              <a:gd name="connsiteY5" fmla="*/ 0 h 1477328"/>
              <a:gd name="connsiteX6" fmla="*/ 3291841 w 3291841"/>
              <a:gd name="connsiteY6" fmla="*/ 0 h 1477328"/>
              <a:gd name="connsiteX7" fmla="*/ 3291841 w 3291841"/>
              <a:gd name="connsiteY7" fmla="*/ 462896 h 1477328"/>
              <a:gd name="connsiteX8" fmla="*/ 3291841 w 3291841"/>
              <a:gd name="connsiteY8" fmla="*/ 970112 h 1477328"/>
              <a:gd name="connsiteX9" fmla="*/ 3291841 w 3291841"/>
              <a:gd name="connsiteY9" fmla="*/ 1477328 h 1477328"/>
              <a:gd name="connsiteX10" fmla="*/ 2776119 w 3291841"/>
              <a:gd name="connsiteY10" fmla="*/ 1477328 h 1477328"/>
              <a:gd name="connsiteX11" fmla="*/ 2326234 w 3291841"/>
              <a:gd name="connsiteY11" fmla="*/ 1477328 h 1477328"/>
              <a:gd name="connsiteX12" fmla="*/ 1843431 w 3291841"/>
              <a:gd name="connsiteY12" fmla="*/ 1477328 h 1477328"/>
              <a:gd name="connsiteX13" fmla="*/ 1360628 w 3291841"/>
              <a:gd name="connsiteY13" fmla="*/ 1477328 h 1477328"/>
              <a:gd name="connsiteX14" fmla="*/ 779069 w 3291841"/>
              <a:gd name="connsiteY14" fmla="*/ 1477328 h 1477328"/>
              <a:gd name="connsiteX15" fmla="*/ 0 w 3291841"/>
              <a:gd name="connsiteY15" fmla="*/ 1477328 h 1477328"/>
              <a:gd name="connsiteX16" fmla="*/ 0 w 3291841"/>
              <a:gd name="connsiteY16" fmla="*/ 955339 h 1477328"/>
              <a:gd name="connsiteX17" fmla="*/ 0 w 3291841"/>
              <a:gd name="connsiteY17" fmla="*/ 477669 h 1477328"/>
              <a:gd name="connsiteX18" fmla="*/ 0 w 3291841"/>
              <a:gd name="connsiteY1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91841" h="1477328"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299432" y="157661"/>
                  <a:pt x="3274980" y="249536"/>
                  <a:pt x="3291841" y="462896"/>
                </a:cubicBezTo>
                <a:cubicBezTo>
                  <a:pt x="3308702" y="676256"/>
                  <a:pt x="3275235" y="824281"/>
                  <a:pt x="3291841" y="970112"/>
                </a:cubicBezTo>
                <a:cubicBezTo>
                  <a:pt x="3308447" y="1115943"/>
                  <a:pt x="3242912" y="1344921"/>
                  <a:pt x="3291841" y="1477328"/>
                </a:cubicBezTo>
                <a:cubicBezTo>
                  <a:pt x="3183031" y="1479144"/>
                  <a:pt x="3003018" y="1468381"/>
                  <a:pt x="2776119" y="1477328"/>
                </a:cubicBezTo>
                <a:cubicBezTo>
                  <a:pt x="2549220" y="1486275"/>
                  <a:pt x="2430588" y="1463664"/>
                  <a:pt x="2326234" y="1477328"/>
                </a:cubicBezTo>
                <a:cubicBezTo>
                  <a:pt x="2221881" y="1490992"/>
                  <a:pt x="1948269" y="1471331"/>
                  <a:pt x="1843431" y="1477328"/>
                </a:cubicBezTo>
                <a:cubicBezTo>
                  <a:pt x="1738593" y="1483325"/>
                  <a:pt x="1542933" y="1463495"/>
                  <a:pt x="1360628" y="1477328"/>
                </a:cubicBezTo>
                <a:cubicBezTo>
                  <a:pt x="1178323" y="1491161"/>
                  <a:pt x="984063" y="1472609"/>
                  <a:pt x="779069" y="1477328"/>
                </a:cubicBezTo>
                <a:cubicBezTo>
                  <a:pt x="574075" y="1482047"/>
                  <a:pt x="181303" y="1401754"/>
                  <a:pt x="0" y="1477328"/>
                </a:cubicBezTo>
                <a:cubicBezTo>
                  <a:pt x="-27627" y="1313607"/>
                  <a:pt x="50635" y="1182469"/>
                  <a:pt x="0" y="955339"/>
                </a:cubicBezTo>
                <a:cubicBezTo>
                  <a:pt x="-50635" y="728209"/>
                  <a:pt x="13358" y="704072"/>
                  <a:pt x="0" y="477669"/>
                </a:cubicBezTo>
                <a:cubicBezTo>
                  <a:pt x="-13358" y="251266"/>
                  <a:pt x="46465" y="147149"/>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Hidden Layers </a:t>
            </a:r>
          </a:p>
          <a:p>
            <a:pPr marL="285750" indent="-285750">
              <a:buFont typeface="Arial" panose="020B0604020202020204" pitchFamily="34" charset="0"/>
              <a:buChar char="•"/>
            </a:pPr>
            <a:r>
              <a:rPr lang="en-US" dirty="0">
                <a:solidFill>
                  <a:schemeClr val="accent6">
                    <a:lumMod val="20000"/>
                    <a:lumOff val="80000"/>
                  </a:schemeClr>
                </a:solidFill>
              </a:rPr>
              <a:t>Commonly used</a:t>
            </a:r>
          </a:p>
          <a:p>
            <a:pPr marL="285750" indent="-285750">
              <a:buFont typeface="Arial" panose="020B0604020202020204" pitchFamily="34" charset="0"/>
              <a:buChar char="•"/>
            </a:pPr>
            <a:r>
              <a:rPr lang="en-US" dirty="0">
                <a:solidFill>
                  <a:schemeClr val="accent6">
                    <a:lumMod val="20000"/>
                    <a:lumOff val="80000"/>
                  </a:schemeClr>
                </a:solidFill>
              </a:rPr>
              <a:t>Default in most cases</a:t>
            </a:r>
          </a:p>
          <a:p>
            <a:pPr marL="285750" indent="-285750">
              <a:buFont typeface="Arial" panose="020B0604020202020204" pitchFamily="34" charset="0"/>
              <a:buChar char="•"/>
            </a:pPr>
            <a:endParaRPr lang="en-US" dirty="0">
              <a:solidFill>
                <a:schemeClr val="accent6">
                  <a:lumMod val="20000"/>
                  <a:lumOff val="80000"/>
                </a:schemeClr>
              </a:solidFill>
            </a:endParaRPr>
          </a:p>
        </p:txBody>
      </p:sp>
    </p:spTree>
    <p:extLst>
      <p:ext uri="{BB962C8B-B14F-4D97-AF65-F5344CB8AC3E}">
        <p14:creationId xmlns:p14="http://schemas.microsoft.com/office/powerpoint/2010/main" val="883729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28</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fontScale="85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Leaky </a:t>
            </a:r>
            <a:r>
              <a:rPr lang="en-US" sz="6400" dirty="0" err="1"/>
              <a:t>ReLU</a:t>
            </a:r>
            <a:endParaRPr lang="en-US" sz="6400" dirty="0"/>
          </a:p>
        </p:txBody>
      </p:sp>
      <p:sp>
        <p:nvSpPr>
          <p:cNvPr id="10" name="TextBox 9">
            <a:extLst>
              <a:ext uri="{FF2B5EF4-FFF2-40B4-BE49-F238E27FC236}">
                <a16:creationId xmlns:a16="http://schemas.microsoft.com/office/drawing/2014/main" id="{FE0866A1-B585-3046-6544-E3C8E546E7CE}"/>
              </a:ext>
            </a:extLst>
          </p:cNvPr>
          <p:cNvSpPr txBox="1"/>
          <p:nvPr/>
        </p:nvSpPr>
        <p:spPr>
          <a:xfrm>
            <a:off x="344488" y="2573266"/>
            <a:ext cx="6096000" cy="1754326"/>
          </a:xfrm>
          <a:prstGeom prst="rect">
            <a:avLst/>
          </a:prstGeom>
          <a:noFill/>
        </p:spPr>
        <p:txBody>
          <a:bodyPr wrap="square">
            <a:spAutoFit/>
          </a:bodyPr>
          <a:lstStyle/>
          <a:p>
            <a:r>
              <a:rPr lang="en-US" b="0" dirty="0">
                <a:solidFill>
                  <a:srgbClr val="FF8F40"/>
                </a:solidFill>
                <a:effectLst/>
                <a:latin typeface="Consolas" panose="020B0609020204030204" pitchFamily="49" charset="0"/>
              </a:rPr>
              <a:t>def</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rectified_mod</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w</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0.1</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max</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w</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 </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inputs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a:t>
            </a:r>
            <a:r>
              <a:rPr lang="en-US" b="0" dirty="0">
                <a:solidFill>
                  <a:srgbClr val="59C2FF"/>
                </a:solidFill>
                <a:effectLst/>
                <a:latin typeface="Consolas" panose="020B0609020204030204" pitchFamily="49" charset="0"/>
              </a:rPr>
              <a:t>range</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outputs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err="1">
                <a:solidFill>
                  <a:srgbClr val="FFB454"/>
                </a:solidFill>
                <a:effectLst/>
                <a:latin typeface="Consolas" panose="020B0609020204030204" pitchFamily="49" charset="0"/>
              </a:rPr>
              <a:t>rectified_mod</a:t>
            </a:r>
            <a:r>
              <a:rPr lang="en-US" b="0" dirty="0">
                <a:solidFill>
                  <a:srgbClr val="BFBDB6"/>
                </a:solidFill>
                <a:effectLst/>
                <a:latin typeface="Consolas" panose="020B0609020204030204" pitchFamily="49" charset="0"/>
              </a:rPr>
              <a:t>(x)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inputs]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plot</a:t>
            </a:r>
            <a:r>
              <a:rPr lang="en-US" b="0" dirty="0">
                <a:solidFill>
                  <a:srgbClr val="BFBDB6"/>
                </a:solidFill>
                <a:effectLst/>
                <a:latin typeface="Consolas" panose="020B0609020204030204" pitchFamily="49" charset="0"/>
              </a:rPr>
              <a:t>(inputs, outputs)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show</a:t>
            </a:r>
            <a:r>
              <a:rPr lang="en-US" b="0" dirty="0">
                <a:solidFill>
                  <a:srgbClr val="BFBDB6"/>
                </a:solidFill>
                <a:effectLst/>
                <a:latin typeface="Consolas" panose="020B0609020204030204" pitchFamily="49" charset="0"/>
              </a:rPr>
              <a:t>()</a:t>
            </a:r>
          </a:p>
        </p:txBody>
      </p:sp>
      <p:pic>
        <p:nvPicPr>
          <p:cNvPr id="13" name="Picture 12">
            <a:extLst>
              <a:ext uri="{FF2B5EF4-FFF2-40B4-BE49-F238E27FC236}">
                <a16:creationId xmlns:a16="http://schemas.microsoft.com/office/drawing/2014/main" id="{8A9F795F-9762-2991-E195-FBE961024349}"/>
              </a:ext>
            </a:extLst>
          </p:cNvPr>
          <p:cNvPicPr>
            <a:picLocks noChangeAspect="1"/>
          </p:cNvPicPr>
          <p:nvPr/>
        </p:nvPicPr>
        <p:blipFill>
          <a:blip r:embed="rId2"/>
          <a:stretch>
            <a:fillRect/>
          </a:stretch>
        </p:blipFill>
        <p:spPr>
          <a:xfrm>
            <a:off x="5163185" y="1255079"/>
            <a:ext cx="6379210" cy="434784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90495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fontScale="85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Leaky </a:t>
            </a:r>
            <a:r>
              <a:rPr lang="en-US" sz="6400" dirty="0" err="1"/>
              <a:t>ReLU</a:t>
            </a:r>
            <a:endParaRPr lang="en-US" sz="6400" dirty="0"/>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908347"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Avoids dead neurons</a:t>
            </a:r>
          </a:p>
          <a:p>
            <a:r>
              <a:rPr lang="en-US" dirty="0"/>
              <a:t>Computationally efficient</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363179" y="75601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266686" y="1453151"/>
            <a:ext cx="3508755" cy="4489774"/>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Not always differentiable: Like </a:t>
            </a:r>
            <a:r>
              <a:rPr lang="en-US" sz="1600" dirty="0" err="1"/>
              <a:t>ReLU</a:t>
            </a:r>
            <a:r>
              <a:rPr lang="en-US" sz="1600" dirty="0"/>
              <a:t>, Leaky </a:t>
            </a:r>
            <a:r>
              <a:rPr lang="en-US" sz="1600" dirty="0" err="1"/>
              <a:t>ReLU</a:t>
            </a:r>
            <a:r>
              <a:rPr lang="en-US" sz="1600" dirty="0"/>
              <a:t> is not differentiable at zero, which can cause problems during backpropagation. However, this issue can be addressed by using a smoothed version of Leaky </a:t>
            </a:r>
            <a:r>
              <a:rPr lang="en-US" sz="1600" dirty="0" err="1"/>
              <a:t>ReLU</a:t>
            </a:r>
            <a:r>
              <a:rPr lang="en-US" sz="1600" dirty="0"/>
              <a:t> such as the exponential linear unit (ELU)</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646331"/>
          </a:xfrm>
          <a:custGeom>
            <a:avLst/>
            <a:gdLst>
              <a:gd name="connsiteX0" fmla="*/ 0 w 3291841"/>
              <a:gd name="connsiteY0" fmla="*/ 0 h 646331"/>
              <a:gd name="connsiteX1" fmla="*/ 581559 w 3291841"/>
              <a:gd name="connsiteY1" fmla="*/ 0 h 646331"/>
              <a:gd name="connsiteX2" fmla="*/ 1031444 w 3291841"/>
              <a:gd name="connsiteY2" fmla="*/ 0 h 646331"/>
              <a:gd name="connsiteX3" fmla="*/ 1613002 w 3291841"/>
              <a:gd name="connsiteY3" fmla="*/ 0 h 646331"/>
              <a:gd name="connsiteX4" fmla="*/ 2227479 w 3291841"/>
              <a:gd name="connsiteY4" fmla="*/ 0 h 646331"/>
              <a:gd name="connsiteX5" fmla="*/ 2776119 w 3291841"/>
              <a:gd name="connsiteY5" fmla="*/ 0 h 646331"/>
              <a:gd name="connsiteX6" fmla="*/ 3291841 w 3291841"/>
              <a:gd name="connsiteY6" fmla="*/ 0 h 646331"/>
              <a:gd name="connsiteX7" fmla="*/ 3291841 w 3291841"/>
              <a:gd name="connsiteY7" fmla="*/ 310239 h 646331"/>
              <a:gd name="connsiteX8" fmla="*/ 3291841 w 3291841"/>
              <a:gd name="connsiteY8" fmla="*/ 646331 h 646331"/>
              <a:gd name="connsiteX9" fmla="*/ 2841956 w 3291841"/>
              <a:gd name="connsiteY9" fmla="*/ 646331 h 646331"/>
              <a:gd name="connsiteX10" fmla="*/ 2260397 w 3291841"/>
              <a:gd name="connsiteY10" fmla="*/ 646331 h 646331"/>
              <a:gd name="connsiteX11" fmla="*/ 1810513 w 3291841"/>
              <a:gd name="connsiteY11" fmla="*/ 646331 h 646331"/>
              <a:gd name="connsiteX12" fmla="*/ 1327709 w 3291841"/>
              <a:gd name="connsiteY12" fmla="*/ 646331 h 646331"/>
              <a:gd name="connsiteX13" fmla="*/ 844906 w 3291841"/>
              <a:gd name="connsiteY13" fmla="*/ 646331 h 646331"/>
              <a:gd name="connsiteX14" fmla="*/ 0 w 3291841"/>
              <a:gd name="connsiteY14" fmla="*/ 646331 h 646331"/>
              <a:gd name="connsiteX15" fmla="*/ 0 w 3291841"/>
              <a:gd name="connsiteY15" fmla="*/ 310239 h 646331"/>
              <a:gd name="connsiteX16" fmla="*/ 0 w 3291841"/>
              <a:gd name="connsiteY1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91841" h="646331"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314533" y="89469"/>
                  <a:pt x="3262431" y="211452"/>
                  <a:pt x="3291841" y="310239"/>
                </a:cubicBezTo>
                <a:cubicBezTo>
                  <a:pt x="3321251" y="409026"/>
                  <a:pt x="3289395" y="532829"/>
                  <a:pt x="3291841" y="646331"/>
                </a:cubicBezTo>
                <a:cubicBezTo>
                  <a:pt x="3179019" y="659167"/>
                  <a:pt x="3062577" y="635611"/>
                  <a:pt x="2841956" y="646331"/>
                </a:cubicBezTo>
                <a:cubicBezTo>
                  <a:pt x="2621336" y="657051"/>
                  <a:pt x="2414810" y="625087"/>
                  <a:pt x="2260397" y="646331"/>
                </a:cubicBezTo>
                <a:cubicBezTo>
                  <a:pt x="2105984" y="667575"/>
                  <a:pt x="1910646" y="630428"/>
                  <a:pt x="1810513" y="646331"/>
                </a:cubicBezTo>
                <a:cubicBezTo>
                  <a:pt x="1710380" y="662234"/>
                  <a:pt x="1433974" y="641742"/>
                  <a:pt x="1327709" y="646331"/>
                </a:cubicBezTo>
                <a:cubicBezTo>
                  <a:pt x="1221444" y="650920"/>
                  <a:pt x="1027211" y="632498"/>
                  <a:pt x="844906" y="646331"/>
                </a:cubicBezTo>
                <a:cubicBezTo>
                  <a:pt x="662601" y="660164"/>
                  <a:pt x="288411" y="579549"/>
                  <a:pt x="0" y="646331"/>
                </a:cubicBezTo>
                <a:cubicBezTo>
                  <a:pt x="-32593" y="500300"/>
                  <a:pt x="30860" y="435566"/>
                  <a:pt x="0" y="310239"/>
                </a:cubicBezTo>
                <a:cubicBezTo>
                  <a:pt x="-30860" y="184912"/>
                  <a:pt x="6151" y="142020"/>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Not commonly used although</a:t>
            </a:r>
          </a:p>
        </p:txBody>
      </p:sp>
      <p:sp>
        <p:nvSpPr>
          <p:cNvPr id="11" name="TextBox 10">
            <a:extLst>
              <a:ext uri="{FF2B5EF4-FFF2-40B4-BE49-F238E27FC236}">
                <a16:creationId xmlns:a16="http://schemas.microsoft.com/office/drawing/2014/main" id="{39A3E4C1-2B8B-8D60-BBE9-FE8C70058FAC}"/>
              </a:ext>
            </a:extLst>
          </p:cNvPr>
          <p:cNvSpPr txBox="1"/>
          <p:nvPr/>
        </p:nvSpPr>
        <p:spPr>
          <a:xfrm>
            <a:off x="386591" y="4175817"/>
            <a:ext cx="3560258" cy="1200329"/>
          </a:xfrm>
          <a:custGeom>
            <a:avLst/>
            <a:gdLst>
              <a:gd name="connsiteX0" fmla="*/ 0 w 3560258"/>
              <a:gd name="connsiteY0" fmla="*/ 0 h 1200329"/>
              <a:gd name="connsiteX1" fmla="*/ 3560258 w 3560258"/>
              <a:gd name="connsiteY1" fmla="*/ 0 h 1200329"/>
              <a:gd name="connsiteX2" fmla="*/ 3560258 w 3560258"/>
              <a:gd name="connsiteY2" fmla="*/ 1200329 h 1200329"/>
              <a:gd name="connsiteX3" fmla="*/ 0 w 3560258"/>
              <a:gd name="connsiteY3" fmla="*/ 1200329 h 1200329"/>
              <a:gd name="connsiteX4" fmla="*/ 0 w 356025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258" h="1200329" fill="none" extrusionOk="0">
                <a:moveTo>
                  <a:pt x="0" y="0"/>
                </a:moveTo>
                <a:cubicBezTo>
                  <a:pt x="720589" y="111580"/>
                  <a:pt x="2244222" y="22130"/>
                  <a:pt x="3560258" y="0"/>
                </a:cubicBezTo>
                <a:cubicBezTo>
                  <a:pt x="3511763" y="510927"/>
                  <a:pt x="3540665" y="980460"/>
                  <a:pt x="3560258" y="1200329"/>
                </a:cubicBezTo>
                <a:cubicBezTo>
                  <a:pt x="1812725" y="1234127"/>
                  <a:pt x="510428" y="1036682"/>
                  <a:pt x="0" y="1200329"/>
                </a:cubicBezTo>
                <a:cubicBezTo>
                  <a:pt x="7634" y="1016255"/>
                  <a:pt x="-73342" y="301342"/>
                  <a:pt x="0" y="0"/>
                </a:cubicBezTo>
                <a:close/>
              </a:path>
              <a:path w="3560258" h="1200329" stroke="0" extrusionOk="0">
                <a:moveTo>
                  <a:pt x="0" y="0"/>
                </a:moveTo>
                <a:cubicBezTo>
                  <a:pt x="1150185" y="17640"/>
                  <a:pt x="2318986" y="136992"/>
                  <a:pt x="3560258" y="0"/>
                </a:cubicBezTo>
                <a:cubicBezTo>
                  <a:pt x="3621843" y="354971"/>
                  <a:pt x="3630474" y="765033"/>
                  <a:pt x="3560258" y="1200329"/>
                </a:cubicBezTo>
                <a:cubicBezTo>
                  <a:pt x="2406681" y="1106997"/>
                  <a:pt x="1444083" y="1161075"/>
                  <a:pt x="0" y="1200329"/>
                </a:cubicBezTo>
                <a:cubicBezTo>
                  <a:pt x="-69453" y="825147"/>
                  <a:pt x="65505" y="474956"/>
                  <a:pt x="0" y="0"/>
                </a:cubicBezTo>
                <a:close/>
              </a:path>
            </a:pathLst>
          </a:custGeom>
          <a:solidFill>
            <a:schemeClr val="accent2">
              <a:lumMod val="50000"/>
            </a:schemeClr>
          </a:solidFill>
          <a:ln>
            <a:solidFill>
              <a:schemeClr val="tx1"/>
            </a:solidFill>
            <a:extLst>
              <a:ext uri="{C807C97D-BFC1-408E-A445-0C87EB9F89A2}">
                <ask:lineSketchStyleProps xmlns:ask="http://schemas.microsoft.com/office/drawing/2018/sketchyshapes" sd="1668628792">
                  <a:prstGeom prst="rect">
                    <a:avLst/>
                  </a:prstGeom>
                  <ask:type>
                    <ask:lineSketchCurved/>
                  </ask:type>
                </ask:lineSketchStyleProps>
              </a:ext>
            </a:extLst>
          </a:ln>
        </p:spPr>
        <p:txBody>
          <a:bodyPr wrap="square" rtlCol="0">
            <a:spAutoFit/>
          </a:bodyPr>
          <a:lstStyle/>
          <a:p>
            <a:r>
              <a:rPr lang="en-US" dirty="0">
                <a:solidFill>
                  <a:schemeClr val="accent6">
                    <a:lumMod val="20000"/>
                    <a:lumOff val="80000"/>
                  </a:schemeClr>
                </a:solidFill>
              </a:rPr>
              <a:t> Allows a small, non-zero gradient when the input is negative, instead of setting the output to zero as </a:t>
            </a:r>
            <a:r>
              <a:rPr lang="en-US" dirty="0" err="1">
                <a:solidFill>
                  <a:schemeClr val="accent6">
                    <a:lumMod val="20000"/>
                    <a:lumOff val="80000"/>
                  </a:schemeClr>
                </a:solidFill>
              </a:rPr>
              <a:t>ReLU</a:t>
            </a:r>
            <a:r>
              <a:rPr lang="en-US" dirty="0">
                <a:solidFill>
                  <a:schemeClr val="accent6">
                    <a:lumMod val="20000"/>
                    <a:lumOff val="80000"/>
                  </a:schemeClr>
                </a:solidFill>
              </a:rPr>
              <a:t> does.</a:t>
            </a:r>
          </a:p>
        </p:txBody>
      </p:sp>
    </p:spTree>
    <p:extLst>
      <p:ext uri="{BB962C8B-B14F-4D97-AF65-F5344CB8AC3E}">
        <p14:creationId xmlns:p14="http://schemas.microsoft.com/office/powerpoint/2010/main" val="220327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2991603" y="201565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2991603" y="2015655"/>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2991603" y="324653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2991603" y="3246535"/>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016245" y="450539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016245" y="4505393"/>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E0F0ABCD-212A-FA39-8543-2AC1AD10399E}"/>
              </a:ext>
            </a:extLst>
          </p:cNvPr>
          <p:cNvSpPr txBox="1"/>
          <p:nvPr/>
        </p:nvSpPr>
        <p:spPr>
          <a:xfrm>
            <a:off x="384007" y="3425394"/>
            <a:ext cx="2358479" cy="400110"/>
          </a:xfrm>
          <a:prstGeom prst="rect">
            <a:avLst/>
          </a:prstGeom>
          <a:noFill/>
        </p:spPr>
        <p:txBody>
          <a:bodyPr wrap="square" rtlCol="0">
            <a:spAutoFit/>
          </a:bodyPr>
          <a:lstStyle/>
          <a:p>
            <a:r>
              <a:rPr lang="en-US" sz="2000" dirty="0"/>
              <a:t>Features (input)</a:t>
            </a:r>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383764" y="2957544"/>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383764" y="2957544"/>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3906003" y="2472855"/>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3906003" y="3574506"/>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3930645" y="3574506"/>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153548" y="2365553"/>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153548" y="2365553"/>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190108" y="31950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190108" y="3195077"/>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187632" y="39714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187632" y="3971477"/>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7645998" y="3025555"/>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7645998" y="3025555"/>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6617688" y="3574506"/>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B84026C-1A4B-249D-F220-84811196C1BF}"/>
              </a:ext>
            </a:extLst>
          </p:cNvPr>
          <p:cNvCxnSpPr>
            <a:cxnSpLocks/>
            <a:stCxn id="33" idx="6"/>
          </p:cNvCxnSpPr>
          <p:nvPr/>
        </p:nvCxnSpPr>
        <p:spPr>
          <a:xfrm>
            <a:off x="8781378" y="3593245"/>
            <a:ext cx="1083938" cy="32204"/>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3D20B43-885A-0257-03F0-A6F411EFA179}"/>
                  </a:ext>
                </a:extLst>
              </p:cNvPr>
              <p:cNvSpPr txBox="1"/>
              <p:nvPr/>
            </p:nvSpPr>
            <p:spPr>
              <a:xfrm>
                <a:off x="10069316" y="3191471"/>
                <a:ext cx="52668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i="1" smtClean="0">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𝑦</m:t>
                          </m:r>
                        </m:e>
                      </m:acc>
                    </m:oMath>
                  </m:oMathPara>
                </a14:m>
                <a:endParaRPr lang="en-US" sz="4800" dirty="0">
                  <a:solidFill>
                    <a:schemeClr val="tx1"/>
                  </a:solidFill>
                </a:endParaRPr>
              </a:p>
            </p:txBody>
          </p:sp>
        </mc:Choice>
        <mc:Fallback xmlns="">
          <p:sp>
            <p:nvSpPr>
              <p:cNvPr id="57" name="TextBox 56">
                <a:extLst>
                  <a:ext uri="{FF2B5EF4-FFF2-40B4-BE49-F238E27FC236}">
                    <a16:creationId xmlns:a16="http://schemas.microsoft.com/office/drawing/2014/main" id="{03D20B43-885A-0257-03F0-A6F411EFA179}"/>
                  </a:ext>
                </a:extLst>
              </p:cNvPr>
              <p:cNvSpPr txBox="1">
                <a:spLocks noRot="1" noChangeAspect="1" noMove="1" noResize="1" noEditPoints="1" noAdjustHandles="1" noChangeArrowheads="1" noChangeShapeType="1" noTextEdit="1"/>
              </p:cNvSpPr>
              <p:nvPr/>
            </p:nvSpPr>
            <p:spPr>
              <a:xfrm>
                <a:off x="10069316" y="3191471"/>
                <a:ext cx="526683" cy="738664"/>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002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Tanh</a:t>
            </a:r>
          </a:p>
        </p:txBody>
      </p:sp>
      <p:sp>
        <p:nvSpPr>
          <p:cNvPr id="10" name="TextBox 9">
            <a:extLst>
              <a:ext uri="{FF2B5EF4-FFF2-40B4-BE49-F238E27FC236}">
                <a16:creationId xmlns:a16="http://schemas.microsoft.com/office/drawing/2014/main" id="{FE0866A1-B585-3046-6544-E3C8E546E7CE}"/>
              </a:ext>
            </a:extLst>
          </p:cNvPr>
          <p:cNvSpPr txBox="1"/>
          <p:nvPr/>
        </p:nvSpPr>
        <p:spPr>
          <a:xfrm>
            <a:off x="344488" y="2573266"/>
            <a:ext cx="6096000" cy="2308324"/>
          </a:xfrm>
          <a:prstGeom prst="rect">
            <a:avLst/>
          </a:prstGeom>
          <a:noFill/>
        </p:spPr>
        <p:txBody>
          <a:bodyPr wrap="square">
            <a:spAutoFit/>
          </a:bodyPr>
          <a:lstStyle/>
          <a:p>
            <a:r>
              <a:rPr lang="en-US" b="0" dirty="0">
                <a:solidFill>
                  <a:srgbClr val="FF8F40"/>
                </a:solidFill>
                <a:effectLst/>
                <a:latin typeface="Consolas" panose="020B0609020204030204" pitchFamily="49" charset="0"/>
              </a:rPr>
              <a:t>def</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tanh</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    </a:t>
            </a:r>
            <a:r>
              <a:rPr lang="en-US" b="0" dirty="0">
                <a:solidFill>
                  <a:srgbClr val="FF8F40"/>
                </a:solidFill>
                <a:effectLst/>
                <a:latin typeface="Consolas" panose="020B0609020204030204" pitchFamily="49" charset="0"/>
              </a:rPr>
              <a:t>return</a:t>
            </a:r>
            <a:r>
              <a:rPr lang="en-US" b="0" dirty="0">
                <a:solidFill>
                  <a:srgbClr val="BFBDB6"/>
                </a:solidFill>
                <a:effectLst/>
                <a:latin typeface="Consolas" panose="020B0609020204030204" pitchFamily="49" charset="0"/>
              </a:rPr>
              <a:t>(</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err="1">
                <a:solidFill>
                  <a:srgbClr val="59C2FF"/>
                </a:solidFill>
                <a:effectLst/>
                <a:latin typeface="Consolas" panose="020B0609020204030204" pitchFamily="49" charset="0"/>
              </a:rPr>
              <a:t>np</a:t>
            </a:r>
            <a:r>
              <a:rPr lang="en-US" b="0" dirty="0" err="1">
                <a:solidFill>
                  <a:srgbClr val="BFBDB6"/>
                </a:solidFill>
                <a:effectLst/>
                <a:latin typeface="Consolas" panose="020B0609020204030204" pitchFamily="49" charset="0"/>
              </a:rPr>
              <a:t>.exp</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x</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inputs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a:t>
            </a:r>
            <a:r>
              <a:rPr lang="en-US" b="0" dirty="0">
                <a:solidFill>
                  <a:srgbClr val="59C2FF"/>
                </a:solidFill>
                <a:effectLst/>
                <a:latin typeface="Consolas" panose="020B0609020204030204" pitchFamily="49" charset="0"/>
              </a:rPr>
              <a:t>range</a:t>
            </a:r>
            <a:r>
              <a:rPr lang="en-US" b="0" dirty="0">
                <a:solidFill>
                  <a:srgbClr val="BFBDB6"/>
                </a:solidFill>
                <a:effectLst/>
                <a:latin typeface="Consolas" panose="020B0609020204030204" pitchFamily="49" charset="0"/>
              </a:rPr>
              <a:t>(</a:t>
            </a:r>
            <a:r>
              <a:rPr lang="en-US" b="0" dirty="0">
                <a:solidFill>
                  <a:srgbClr val="F29668"/>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r>
              <a:rPr lang="en-US" b="0" dirty="0">
                <a:solidFill>
                  <a:srgbClr val="D2A6FF"/>
                </a:solidFill>
                <a:effectLst/>
                <a:latin typeface="Consolas" panose="020B0609020204030204" pitchFamily="49" charset="0"/>
              </a:rPr>
              <a:t>10</a:t>
            </a:r>
            <a:r>
              <a:rPr lang="en-US" b="0" dirty="0">
                <a:solidFill>
                  <a:srgbClr val="BFBDB6"/>
                </a:solidFill>
                <a:effectLst/>
                <a:latin typeface="Consolas" panose="020B0609020204030204" pitchFamily="49" charset="0"/>
              </a:rPr>
              <a:t>)]</a:t>
            </a:r>
          </a:p>
          <a:p>
            <a:r>
              <a:rPr lang="en-US" b="0" dirty="0">
                <a:solidFill>
                  <a:srgbClr val="BFBDB6"/>
                </a:solidFill>
                <a:effectLst/>
                <a:latin typeface="Consolas" panose="020B0609020204030204" pitchFamily="49" charset="0"/>
              </a:rPr>
              <a:t>outputs </a:t>
            </a:r>
            <a:r>
              <a:rPr lang="en-US" b="0" dirty="0">
                <a:solidFill>
                  <a:srgbClr val="F29668"/>
                </a:solidFill>
                <a:effectLst/>
                <a:latin typeface="Consolas" panose="020B0609020204030204" pitchFamily="49" charset="0"/>
              </a:rPr>
              <a:t>=</a:t>
            </a:r>
            <a:r>
              <a:rPr lang="en-US" b="0" dirty="0">
                <a:solidFill>
                  <a:srgbClr val="BFBDB6"/>
                </a:solidFill>
                <a:effectLst/>
                <a:latin typeface="Consolas" panose="020B0609020204030204" pitchFamily="49" charset="0"/>
              </a:rPr>
              <a:t> [</a:t>
            </a:r>
            <a:r>
              <a:rPr lang="en-US" b="0" dirty="0">
                <a:solidFill>
                  <a:srgbClr val="FFB454"/>
                </a:solidFill>
                <a:effectLst/>
                <a:latin typeface="Consolas" panose="020B0609020204030204" pitchFamily="49" charset="0"/>
              </a:rPr>
              <a:t>tanh</a:t>
            </a:r>
            <a:r>
              <a:rPr lang="en-US" b="0" dirty="0">
                <a:solidFill>
                  <a:srgbClr val="BFBDB6"/>
                </a:solidFill>
                <a:effectLst/>
                <a:latin typeface="Consolas" panose="020B0609020204030204" pitchFamily="49" charset="0"/>
              </a:rPr>
              <a:t>(x) </a:t>
            </a:r>
            <a:r>
              <a:rPr lang="en-US" b="0" dirty="0">
                <a:solidFill>
                  <a:srgbClr val="FF8F40"/>
                </a:solidFill>
                <a:effectLst/>
                <a:latin typeface="Consolas" panose="020B0609020204030204" pitchFamily="49" charset="0"/>
              </a:rPr>
              <a:t>for</a:t>
            </a:r>
            <a:r>
              <a:rPr lang="en-US" b="0" dirty="0">
                <a:solidFill>
                  <a:srgbClr val="BFBDB6"/>
                </a:solidFill>
                <a:effectLst/>
                <a:latin typeface="Consolas" panose="020B0609020204030204" pitchFamily="49" charset="0"/>
              </a:rPr>
              <a:t> x </a:t>
            </a:r>
            <a:r>
              <a:rPr lang="en-US" b="0" dirty="0">
                <a:solidFill>
                  <a:srgbClr val="FF8F40"/>
                </a:solidFill>
                <a:effectLst/>
                <a:latin typeface="Consolas" panose="020B0609020204030204" pitchFamily="49" charset="0"/>
              </a:rPr>
              <a:t>in</a:t>
            </a:r>
            <a:r>
              <a:rPr lang="en-US" b="0" dirty="0">
                <a:solidFill>
                  <a:srgbClr val="BFBDB6"/>
                </a:solidFill>
                <a:effectLst/>
                <a:latin typeface="Consolas" panose="020B0609020204030204" pitchFamily="49" charset="0"/>
              </a:rPr>
              <a:t> inputs]</a:t>
            </a:r>
          </a:p>
          <a:p>
            <a:r>
              <a:rPr lang="en-US" b="0" dirty="0" err="1">
                <a:solidFill>
                  <a:srgbClr val="59C2FF"/>
                </a:solidFill>
                <a:effectLst/>
                <a:latin typeface="Consolas" panose="020B0609020204030204" pitchFamily="49" charset="0"/>
              </a:rPr>
              <a:t>plt</a:t>
            </a:r>
            <a:r>
              <a:rPr lang="en-US" b="0" dirty="0" err="1">
                <a:solidFill>
                  <a:srgbClr val="BFBDB6"/>
                </a:solidFill>
                <a:effectLst/>
                <a:latin typeface="Consolas" panose="020B0609020204030204" pitchFamily="49" charset="0"/>
              </a:rPr>
              <a:t>.</a:t>
            </a:r>
            <a:r>
              <a:rPr lang="en-US" b="0" dirty="0" err="1">
                <a:solidFill>
                  <a:srgbClr val="FFB454"/>
                </a:solidFill>
                <a:effectLst/>
                <a:latin typeface="Consolas" panose="020B0609020204030204" pitchFamily="49" charset="0"/>
              </a:rPr>
              <a:t>plot</a:t>
            </a:r>
            <a:r>
              <a:rPr lang="en-US" b="0" dirty="0">
                <a:solidFill>
                  <a:srgbClr val="BFBDB6"/>
                </a:solidFill>
                <a:effectLst/>
                <a:latin typeface="Consolas" panose="020B0609020204030204" pitchFamily="49" charset="0"/>
              </a:rPr>
              <a:t>(inputs, outputs)</a:t>
            </a:r>
          </a:p>
          <a:p>
            <a:r>
              <a:rPr lang="en-US" b="0" i="1" dirty="0">
                <a:solidFill>
                  <a:srgbClr val="ACB6BF"/>
                </a:solidFill>
                <a:effectLst/>
                <a:latin typeface="Consolas" panose="020B0609020204030204" pitchFamily="49" charset="0"/>
              </a:rPr>
              <a:t># </a:t>
            </a:r>
            <a:r>
              <a:rPr lang="en-US" b="0" i="1" dirty="0" err="1">
                <a:solidFill>
                  <a:srgbClr val="ACB6BF"/>
                </a:solidFill>
                <a:effectLst/>
                <a:latin typeface="Consolas" panose="020B0609020204030204" pitchFamily="49" charset="0"/>
              </a:rPr>
              <a:t>e^x</a:t>
            </a:r>
            <a:r>
              <a:rPr lang="en-US" b="0" i="1" dirty="0">
                <a:solidFill>
                  <a:srgbClr val="ACB6BF"/>
                </a:solidFill>
                <a:effectLst/>
                <a:latin typeface="Consolas" panose="020B0609020204030204" pitchFamily="49" charset="0"/>
              </a:rPr>
              <a:t> = </a:t>
            </a:r>
            <a:r>
              <a:rPr lang="en-US" b="0" i="1" dirty="0" err="1">
                <a:solidFill>
                  <a:srgbClr val="ACB6BF"/>
                </a:solidFill>
                <a:effectLst/>
                <a:latin typeface="Consolas" panose="020B0609020204030204" pitchFamily="49" charset="0"/>
              </a:rPr>
              <a:t>np.exp</a:t>
            </a:r>
            <a:r>
              <a:rPr lang="en-US" b="0" i="1" dirty="0">
                <a:solidFill>
                  <a:srgbClr val="ACB6BF"/>
                </a:solidFill>
                <a:effectLst/>
                <a:latin typeface="Consolas" panose="020B0609020204030204" pitchFamily="49" charset="0"/>
              </a:rPr>
              <a:t>(x) = </a:t>
            </a:r>
            <a:r>
              <a:rPr lang="en-US" b="0" i="1" dirty="0" err="1">
                <a:solidFill>
                  <a:srgbClr val="ACB6BF"/>
                </a:solidFill>
                <a:effectLst/>
                <a:latin typeface="Consolas" panose="020B0609020204030204" pitchFamily="49" charset="0"/>
              </a:rPr>
              <a:t>np.e</a:t>
            </a:r>
            <a:r>
              <a:rPr lang="en-US" b="0" i="1" dirty="0">
                <a:solidFill>
                  <a:srgbClr val="ACB6BF"/>
                </a:solidFill>
                <a:effectLst/>
                <a:latin typeface="Consolas" panose="020B0609020204030204" pitchFamily="49" charset="0"/>
              </a:rPr>
              <a:t>**x</a:t>
            </a:r>
            <a:endParaRPr lang="en-US" b="0" dirty="0">
              <a:solidFill>
                <a:srgbClr val="BFBDB6"/>
              </a:solidFill>
              <a:effectLst/>
              <a:latin typeface="Consolas" panose="020B0609020204030204" pitchFamily="49" charset="0"/>
            </a:endParaRPr>
          </a:p>
          <a:p>
            <a:r>
              <a:rPr lang="en-US" b="0" i="1" dirty="0">
                <a:solidFill>
                  <a:srgbClr val="ACB6BF"/>
                </a:solidFill>
                <a:effectLst/>
                <a:latin typeface="Consolas" panose="020B0609020204030204" pitchFamily="49" charset="0"/>
              </a:rPr>
              <a:t># tanh range from -1 to 1</a:t>
            </a:r>
            <a:endParaRPr lang="en-US" b="0" dirty="0">
              <a:solidFill>
                <a:srgbClr val="BFBDB6"/>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F6F4DF93-C3E0-51AE-2625-A1EF99CDB315}"/>
              </a:ext>
            </a:extLst>
          </p:cNvPr>
          <p:cNvPicPr>
            <a:picLocks noChangeAspect="1"/>
          </p:cNvPicPr>
          <p:nvPr/>
        </p:nvPicPr>
        <p:blipFill>
          <a:blip r:embed="rId2"/>
          <a:stretch>
            <a:fillRect/>
          </a:stretch>
        </p:blipFill>
        <p:spPr>
          <a:xfrm>
            <a:off x="4476432" y="905510"/>
            <a:ext cx="7164705" cy="462483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518597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31</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fontScale="92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Tanh</a:t>
            </a:r>
          </a:p>
          <a:p>
            <a:pPr>
              <a:lnSpc>
                <a:spcPct val="100000"/>
              </a:lnSpc>
            </a:pPr>
            <a:r>
              <a:rPr lang="en-US" sz="2800" b="0" i="0" dirty="0">
                <a:solidFill>
                  <a:srgbClr val="FFFF00"/>
                </a:solidFill>
                <a:effectLst/>
                <a:latin typeface="-apple-system"/>
              </a:rPr>
              <a:t>hyperbolic tangent</a:t>
            </a:r>
            <a:endParaRPr lang="en-US" sz="6400" dirty="0">
              <a:solidFill>
                <a:srgbClr val="FFFF00"/>
              </a:solidFill>
            </a:endParaRPr>
          </a:p>
        </p:txBody>
      </p:sp>
      <p:sp>
        <p:nvSpPr>
          <p:cNvPr id="6" name="Text Placeholder 11">
            <a:extLst>
              <a:ext uri="{FF2B5EF4-FFF2-40B4-BE49-F238E27FC236}">
                <a16:creationId xmlns:a16="http://schemas.microsoft.com/office/drawing/2014/main" id="{241AFF38-DB84-FEE0-A72E-891A78D90F07}"/>
              </a:ext>
            </a:extLst>
          </p:cNvPr>
          <p:cNvSpPr txBox="1">
            <a:spLocks/>
          </p:cNvSpPr>
          <p:nvPr/>
        </p:nvSpPr>
        <p:spPr>
          <a:xfrm>
            <a:off x="4341573"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7" name="Content Placeholder 12">
            <a:extLst>
              <a:ext uri="{FF2B5EF4-FFF2-40B4-BE49-F238E27FC236}">
                <a16:creationId xmlns:a16="http://schemas.microsoft.com/office/drawing/2014/main" id="{5092494F-9B7A-958A-FBA9-2EE076ECD4CE}"/>
              </a:ext>
            </a:extLst>
          </p:cNvPr>
          <p:cNvSpPr txBox="1">
            <a:spLocks/>
          </p:cNvSpPr>
          <p:nvPr/>
        </p:nvSpPr>
        <p:spPr>
          <a:xfrm>
            <a:off x="4341573" y="2427370"/>
            <a:ext cx="3908347" cy="3515555"/>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Tanh is a </a:t>
            </a:r>
            <a:r>
              <a:rPr lang="en-US" dirty="0">
                <a:solidFill>
                  <a:srgbClr val="FFFF00">
                    <a:alpha val="60000"/>
                  </a:srgbClr>
                </a:solidFill>
              </a:rPr>
              <a:t>symmetric function that maps the input to the range (-1, 1). </a:t>
            </a:r>
            <a:r>
              <a:rPr lang="en-US" dirty="0"/>
              <a:t>This can be useful in some cases where the output needs to be symmetric around zero.</a:t>
            </a:r>
          </a:p>
          <a:p>
            <a:r>
              <a:rPr lang="en-US" dirty="0"/>
              <a:t>Smooth gradient: The gradient of the tanh function is smooth and continuous</a:t>
            </a:r>
          </a:p>
        </p:txBody>
      </p:sp>
      <p:sp>
        <p:nvSpPr>
          <p:cNvPr id="8" name="Text Placeholder 9">
            <a:extLst>
              <a:ext uri="{FF2B5EF4-FFF2-40B4-BE49-F238E27FC236}">
                <a16:creationId xmlns:a16="http://schemas.microsoft.com/office/drawing/2014/main" id="{802C5A5C-07D8-200D-0050-55D333603891}"/>
              </a:ext>
            </a:extLst>
          </p:cNvPr>
          <p:cNvSpPr txBox="1">
            <a:spLocks/>
          </p:cNvSpPr>
          <p:nvPr/>
        </p:nvSpPr>
        <p:spPr>
          <a:xfrm>
            <a:off x="8139659" y="1731375"/>
            <a:ext cx="3566160" cy="53535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8139659" y="2427370"/>
            <a:ext cx="3508755" cy="3515555"/>
          </a:xfrm>
          <a:prstGeom prst="rect">
            <a:avLst/>
          </a:prstGeom>
        </p:spPr>
        <p:txBody>
          <a:bodyPr>
            <a:normAutofit fontScale="850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suffers from the </a:t>
            </a:r>
            <a:r>
              <a:rPr lang="en-US" b="1" dirty="0">
                <a:solidFill>
                  <a:srgbClr val="FFFF00">
                    <a:alpha val="60000"/>
                  </a:srgbClr>
                </a:solidFill>
              </a:rPr>
              <a:t>vanishing gradient problem.</a:t>
            </a:r>
          </a:p>
          <a:p>
            <a:r>
              <a:rPr lang="en-US" b="1" dirty="0">
                <a:solidFill>
                  <a:srgbClr val="FFFF00">
                    <a:alpha val="60000"/>
                  </a:srgbClr>
                </a:solidFill>
              </a:rPr>
              <a:t>Computationally expensive</a:t>
            </a:r>
          </a:p>
          <a:p>
            <a:r>
              <a:rPr lang="en-US" b="1" dirty="0">
                <a:solidFill>
                  <a:schemeClr val="tx2">
                    <a:alpha val="60000"/>
                  </a:schemeClr>
                </a:solidFill>
              </a:rPr>
              <a:t>Saturation: Tanh can become saturated when the input values are very large or very small, which can cause the gradients to become very small. This can make it difficult to train deep neural networks with many layers.</a:t>
            </a:r>
          </a:p>
        </p:txBody>
      </p:sp>
      <p:sp>
        <p:nvSpPr>
          <p:cNvPr id="10" name="TextBox 9">
            <a:extLst>
              <a:ext uri="{FF2B5EF4-FFF2-40B4-BE49-F238E27FC236}">
                <a16:creationId xmlns:a16="http://schemas.microsoft.com/office/drawing/2014/main" id="{6F483C6A-C269-8709-3D0B-041CCAF3C7F3}"/>
              </a:ext>
            </a:extLst>
          </p:cNvPr>
          <p:cNvSpPr txBox="1"/>
          <p:nvPr/>
        </p:nvSpPr>
        <p:spPr>
          <a:xfrm>
            <a:off x="416559" y="2287599"/>
            <a:ext cx="3291841" cy="1477328"/>
          </a:xfrm>
          <a:custGeom>
            <a:avLst/>
            <a:gdLst>
              <a:gd name="connsiteX0" fmla="*/ 0 w 3291841"/>
              <a:gd name="connsiteY0" fmla="*/ 0 h 1477328"/>
              <a:gd name="connsiteX1" fmla="*/ 581559 w 3291841"/>
              <a:gd name="connsiteY1" fmla="*/ 0 h 1477328"/>
              <a:gd name="connsiteX2" fmla="*/ 1031444 w 3291841"/>
              <a:gd name="connsiteY2" fmla="*/ 0 h 1477328"/>
              <a:gd name="connsiteX3" fmla="*/ 1613002 w 3291841"/>
              <a:gd name="connsiteY3" fmla="*/ 0 h 1477328"/>
              <a:gd name="connsiteX4" fmla="*/ 2227479 w 3291841"/>
              <a:gd name="connsiteY4" fmla="*/ 0 h 1477328"/>
              <a:gd name="connsiteX5" fmla="*/ 2776119 w 3291841"/>
              <a:gd name="connsiteY5" fmla="*/ 0 h 1477328"/>
              <a:gd name="connsiteX6" fmla="*/ 3291841 w 3291841"/>
              <a:gd name="connsiteY6" fmla="*/ 0 h 1477328"/>
              <a:gd name="connsiteX7" fmla="*/ 3291841 w 3291841"/>
              <a:gd name="connsiteY7" fmla="*/ 462896 h 1477328"/>
              <a:gd name="connsiteX8" fmla="*/ 3291841 w 3291841"/>
              <a:gd name="connsiteY8" fmla="*/ 970112 h 1477328"/>
              <a:gd name="connsiteX9" fmla="*/ 3291841 w 3291841"/>
              <a:gd name="connsiteY9" fmla="*/ 1477328 h 1477328"/>
              <a:gd name="connsiteX10" fmla="*/ 2776119 w 3291841"/>
              <a:gd name="connsiteY10" fmla="*/ 1477328 h 1477328"/>
              <a:gd name="connsiteX11" fmla="*/ 2326234 w 3291841"/>
              <a:gd name="connsiteY11" fmla="*/ 1477328 h 1477328"/>
              <a:gd name="connsiteX12" fmla="*/ 1843431 w 3291841"/>
              <a:gd name="connsiteY12" fmla="*/ 1477328 h 1477328"/>
              <a:gd name="connsiteX13" fmla="*/ 1360628 w 3291841"/>
              <a:gd name="connsiteY13" fmla="*/ 1477328 h 1477328"/>
              <a:gd name="connsiteX14" fmla="*/ 779069 w 3291841"/>
              <a:gd name="connsiteY14" fmla="*/ 1477328 h 1477328"/>
              <a:gd name="connsiteX15" fmla="*/ 0 w 3291841"/>
              <a:gd name="connsiteY15" fmla="*/ 1477328 h 1477328"/>
              <a:gd name="connsiteX16" fmla="*/ 0 w 3291841"/>
              <a:gd name="connsiteY16" fmla="*/ 955339 h 1477328"/>
              <a:gd name="connsiteX17" fmla="*/ 0 w 3291841"/>
              <a:gd name="connsiteY17" fmla="*/ 477669 h 1477328"/>
              <a:gd name="connsiteX18" fmla="*/ 0 w 3291841"/>
              <a:gd name="connsiteY1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91841" h="1477328" extrusionOk="0">
                <a:moveTo>
                  <a:pt x="0" y="0"/>
                </a:moveTo>
                <a:cubicBezTo>
                  <a:pt x="162579" y="-45047"/>
                  <a:pt x="372513" y="39506"/>
                  <a:pt x="581559" y="0"/>
                </a:cubicBezTo>
                <a:cubicBezTo>
                  <a:pt x="790605" y="-39506"/>
                  <a:pt x="940066" y="2358"/>
                  <a:pt x="1031444" y="0"/>
                </a:cubicBezTo>
                <a:cubicBezTo>
                  <a:pt x="1122823" y="-2358"/>
                  <a:pt x="1471805" y="6815"/>
                  <a:pt x="1613002" y="0"/>
                </a:cubicBezTo>
                <a:cubicBezTo>
                  <a:pt x="1754199" y="-6815"/>
                  <a:pt x="1935774" y="56849"/>
                  <a:pt x="2227479" y="0"/>
                </a:cubicBezTo>
                <a:cubicBezTo>
                  <a:pt x="2519184" y="-56849"/>
                  <a:pt x="2582357" y="30254"/>
                  <a:pt x="2776119" y="0"/>
                </a:cubicBezTo>
                <a:cubicBezTo>
                  <a:pt x="2969881" y="-30254"/>
                  <a:pt x="3184453" y="15930"/>
                  <a:pt x="3291841" y="0"/>
                </a:cubicBezTo>
                <a:cubicBezTo>
                  <a:pt x="3299432" y="157661"/>
                  <a:pt x="3274980" y="249536"/>
                  <a:pt x="3291841" y="462896"/>
                </a:cubicBezTo>
                <a:cubicBezTo>
                  <a:pt x="3308702" y="676256"/>
                  <a:pt x="3275235" y="824281"/>
                  <a:pt x="3291841" y="970112"/>
                </a:cubicBezTo>
                <a:cubicBezTo>
                  <a:pt x="3308447" y="1115943"/>
                  <a:pt x="3242912" y="1344921"/>
                  <a:pt x="3291841" y="1477328"/>
                </a:cubicBezTo>
                <a:cubicBezTo>
                  <a:pt x="3183031" y="1479144"/>
                  <a:pt x="3003018" y="1468381"/>
                  <a:pt x="2776119" y="1477328"/>
                </a:cubicBezTo>
                <a:cubicBezTo>
                  <a:pt x="2549220" y="1486275"/>
                  <a:pt x="2430588" y="1463664"/>
                  <a:pt x="2326234" y="1477328"/>
                </a:cubicBezTo>
                <a:cubicBezTo>
                  <a:pt x="2221881" y="1490992"/>
                  <a:pt x="1948269" y="1471331"/>
                  <a:pt x="1843431" y="1477328"/>
                </a:cubicBezTo>
                <a:cubicBezTo>
                  <a:pt x="1738593" y="1483325"/>
                  <a:pt x="1542933" y="1463495"/>
                  <a:pt x="1360628" y="1477328"/>
                </a:cubicBezTo>
                <a:cubicBezTo>
                  <a:pt x="1178323" y="1491161"/>
                  <a:pt x="984063" y="1472609"/>
                  <a:pt x="779069" y="1477328"/>
                </a:cubicBezTo>
                <a:cubicBezTo>
                  <a:pt x="574075" y="1482047"/>
                  <a:pt x="181303" y="1401754"/>
                  <a:pt x="0" y="1477328"/>
                </a:cubicBezTo>
                <a:cubicBezTo>
                  <a:pt x="-27627" y="1313607"/>
                  <a:pt x="50635" y="1182469"/>
                  <a:pt x="0" y="955339"/>
                </a:cubicBezTo>
                <a:cubicBezTo>
                  <a:pt x="-50635" y="728209"/>
                  <a:pt x="13358" y="704072"/>
                  <a:pt x="0" y="477669"/>
                </a:cubicBezTo>
                <a:cubicBezTo>
                  <a:pt x="-13358" y="251266"/>
                  <a:pt x="46465" y="147149"/>
                  <a:pt x="0" y="0"/>
                </a:cubicBezTo>
                <a:close/>
              </a:path>
            </a:pathLst>
          </a:custGeom>
          <a:noFill/>
          <a:ln>
            <a:solidFill>
              <a:schemeClr val="tx1"/>
            </a:solidFill>
            <a:extLst>
              <a:ext uri="{C807C97D-BFC1-408E-A445-0C87EB9F89A2}">
                <ask:lineSketchStyleProps xmlns:ask="http://schemas.microsoft.com/office/drawing/2018/sketchyshapes" sd="3136967951">
                  <a:prstGeom prst="rect">
                    <a:avLst/>
                  </a:prstGeom>
                  <ask:type>
                    <ask:lineSketchScribble/>
                  </ask:type>
                </ask:lineSketchStyleProps>
              </a:ext>
            </a:extLst>
          </a:ln>
        </p:spPr>
        <p:txBody>
          <a:bodyPr wrap="square" rtlCol="0">
            <a:spAutoFit/>
          </a:bodyPr>
          <a:lstStyle/>
          <a:p>
            <a:r>
              <a:rPr lang="en-US" dirty="0">
                <a:solidFill>
                  <a:schemeClr val="accent6">
                    <a:lumMod val="20000"/>
                    <a:lumOff val="80000"/>
                  </a:schemeClr>
                </a:solidFill>
              </a:rPr>
              <a:t>When to use it?</a:t>
            </a:r>
          </a:p>
          <a:p>
            <a:pPr marL="285750" indent="-285750">
              <a:buFont typeface="Arial" panose="020B0604020202020204" pitchFamily="34" charset="0"/>
              <a:buChar char="•"/>
            </a:pPr>
            <a:r>
              <a:rPr lang="en-US" dirty="0">
                <a:solidFill>
                  <a:schemeClr val="accent6">
                    <a:lumMod val="20000"/>
                    <a:lumOff val="80000"/>
                  </a:schemeClr>
                </a:solidFill>
              </a:rPr>
              <a:t>Instead of logistic in the hidden layers more ranges from -1 to 1 and centered about he zero not 0.5</a:t>
            </a:r>
          </a:p>
        </p:txBody>
      </p:sp>
      <p:pic>
        <p:nvPicPr>
          <p:cNvPr id="13" name="Picture 12">
            <a:extLst>
              <a:ext uri="{FF2B5EF4-FFF2-40B4-BE49-F238E27FC236}">
                <a16:creationId xmlns:a16="http://schemas.microsoft.com/office/drawing/2014/main" id="{97252B8B-A034-3CDD-4273-01148BA1C508}"/>
              </a:ext>
            </a:extLst>
          </p:cNvPr>
          <p:cNvPicPr>
            <a:picLocks noChangeAspect="1"/>
          </p:cNvPicPr>
          <p:nvPr/>
        </p:nvPicPr>
        <p:blipFill>
          <a:blip r:embed="rId2"/>
          <a:stretch>
            <a:fillRect/>
          </a:stretch>
        </p:blipFill>
        <p:spPr>
          <a:xfrm>
            <a:off x="5190567" y="196900"/>
            <a:ext cx="6374356" cy="13053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0423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32</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550863" y="523460"/>
            <a:ext cx="4086451" cy="1145514"/>
          </a:xfrm>
          <a:prstGeom prst="rect">
            <a:avLst/>
          </a:prstGeom>
        </p:spPr>
        <p:txBody>
          <a:bodyPr vert="horz" wrap="square" lIns="0" tIns="0" rIns="0" bIns="0" rtlCol="0" anchor="b" anchorCtr="0">
            <a:normAutofit fontScale="92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Tanh</a:t>
            </a:r>
          </a:p>
          <a:p>
            <a:pPr>
              <a:lnSpc>
                <a:spcPct val="100000"/>
              </a:lnSpc>
            </a:pPr>
            <a:r>
              <a:rPr lang="en-US" sz="2800" b="0" i="0">
                <a:solidFill>
                  <a:srgbClr val="FFFF00"/>
                </a:solidFill>
                <a:effectLst/>
                <a:latin typeface="-apple-system"/>
              </a:rPr>
              <a:t>hyperbolic tangent</a:t>
            </a:r>
            <a:endParaRPr lang="en-US" sz="6400" dirty="0">
              <a:solidFill>
                <a:srgbClr val="FFFF00"/>
              </a:solidFill>
            </a:endParaRPr>
          </a:p>
        </p:txBody>
      </p:sp>
      <p:sp>
        <p:nvSpPr>
          <p:cNvPr id="9" name="Content Placeholder 10">
            <a:extLst>
              <a:ext uri="{FF2B5EF4-FFF2-40B4-BE49-F238E27FC236}">
                <a16:creationId xmlns:a16="http://schemas.microsoft.com/office/drawing/2014/main" id="{93D7F935-7FBC-61A8-77A5-0F755E2BB16E}"/>
              </a:ext>
            </a:extLst>
          </p:cNvPr>
          <p:cNvSpPr txBox="1">
            <a:spLocks/>
          </p:cNvSpPr>
          <p:nvPr/>
        </p:nvSpPr>
        <p:spPr>
          <a:xfrm>
            <a:off x="706108" y="1920371"/>
            <a:ext cx="10332006" cy="4041890"/>
          </a:xfrm>
          <a:prstGeom prst="rect">
            <a:avLst/>
          </a:prstGeom>
        </p:spPr>
        <p:txBody>
          <a:bodyPr>
            <a:normAutofit fontScale="925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alpha val="60000"/>
                  </a:schemeClr>
                </a:solidFill>
              </a:rPr>
              <a:t>Saturation: Tanh can become saturated when the input values are very large or very small, which can cause the gradients to become very small. This can make it difficult to train deep neural networks with many layers.</a:t>
            </a:r>
          </a:p>
          <a:p>
            <a:r>
              <a:rPr lang="en-US" dirty="0">
                <a:solidFill>
                  <a:schemeClr val="tx2">
                    <a:alpha val="60000"/>
                  </a:schemeClr>
                </a:solidFill>
              </a:rPr>
              <a:t> saturation refers to a situation where the output of an activation function becomes "stuck" at a certain value due to the input being very large or very small. When the output of an activation function is saturated, the derivative (or gradient) of the function becomes very small, which can make it difficult to train the network.</a:t>
            </a:r>
          </a:p>
          <a:p>
            <a:r>
              <a:rPr lang="en-US" dirty="0">
                <a:solidFill>
                  <a:srgbClr val="FFFF00">
                    <a:alpha val="60000"/>
                  </a:srgbClr>
                </a:solidFill>
              </a:rPr>
              <a:t>weight initialization</a:t>
            </a:r>
            <a:r>
              <a:rPr lang="en-US" dirty="0">
                <a:solidFill>
                  <a:schemeClr val="tx2">
                    <a:alpha val="60000"/>
                  </a:schemeClr>
                </a:solidFill>
              </a:rPr>
              <a:t> and </a:t>
            </a:r>
            <a:r>
              <a:rPr lang="en-US" dirty="0">
                <a:solidFill>
                  <a:srgbClr val="FFFF00">
                    <a:alpha val="60000"/>
                  </a:srgbClr>
                </a:solidFill>
              </a:rPr>
              <a:t>batch normalization </a:t>
            </a:r>
            <a:r>
              <a:rPr lang="en-US" dirty="0">
                <a:solidFill>
                  <a:schemeClr val="tx2">
                    <a:alpha val="60000"/>
                  </a:schemeClr>
                </a:solidFill>
              </a:rPr>
              <a:t>can be used to help prevent saturation and improve the performance of deep neural networks</a:t>
            </a:r>
          </a:p>
          <a:p>
            <a:r>
              <a:rPr lang="en-US" dirty="0">
                <a:solidFill>
                  <a:schemeClr val="tx2">
                    <a:alpha val="60000"/>
                  </a:schemeClr>
                </a:solidFill>
              </a:rPr>
              <a:t> </a:t>
            </a:r>
            <a:r>
              <a:rPr lang="en-US" dirty="0">
                <a:solidFill>
                  <a:srgbClr val="FFFF00">
                    <a:alpha val="60000"/>
                  </a:srgbClr>
                </a:solidFill>
              </a:rPr>
              <a:t>batch normalization :</a:t>
            </a:r>
            <a:r>
              <a:rPr lang="en-US" dirty="0">
                <a:solidFill>
                  <a:schemeClr val="tx2">
                    <a:alpha val="60000"/>
                  </a:schemeClr>
                </a:solidFill>
              </a:rPr>
              <a:t>It is a form of normalization that is applied to the activations of the hidden layers of the network.</a:t>
            </a:r>
          </a:p>
        </p:txBody>
      </p:sp>
      <p:pic>
        <p:nvPicPr>
          <p:cNvPr id="13" name="Picture 12">
            <a:extLst>
              <a:ext uri="{FF2B5EF4-FFF2-40B4-BE49-F238E27FC236}">
                <a16:creationId xmlns:a16="http://schemas.microsoft.com/office/drawing/2014/main" id="{97252B8B-A034-3CDD-4273-01148BA1C508}"/>
              </a:ext>
            </a:extLst>
          </p:cNvPr>
          <p:cNvPicPr>
            <a:picLocks noChangeAspect="1"/>
          </p:cNvPicPr>
          <p:nvPr/>
        </p:nvPicPr>
        <p:blipFill>
          <a:blip r:embed="rId2"/>
          <a:stretch>
            <a:fillRect/>
          </a:stretch>
        </p:blipFill>
        <p:spPr>
          <a:xfrm>
            <a:off x="5190567" y="196900"/>
            <a:ext cx="6374356" cy="13053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292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p:txBody>
          <a:bodyPr/>
          <a:lstStyle/>
          <a:p>
            <a:fld id="{A9761DEC-2597-4D2A-AC71-FF0EB726BC48}" type="datetime1">
              <a:rPr lang="en-US" smtClean="0"/>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p:txBody>
          <a:bodyPr/>
          <a:lstStyle/>
          <a:p>
            <a:fld id="{DBA1B0FB-D917-4C8C-928F-313BD683BF39}" type="slidenum">
              <a:rPr lang="en-US" smtClean="0"/>
              <a:t>33</a:t>
            </a:fld>
            <a:endParaRPr lang="en-US"/>
          </a:p>
        </p:txBody>
      </p:sp>
      <p:pic>
        <p:nvPicPr>
          <p:cNvPr id="6" name="Picture 5">
            <a:extLst>
              <a:ext uri="{FF2B5EF4-FFF2-40B4-BE49-F238E27FC236}">
                <a16:creationId xmlns:a16="http://schemas.microsoft.com/office/drawing/2014/main" id="{D8A81FED-71E7-AB60-B135-40C791362773}"/>
              </a:ext>
            </a:extLst>
          </p:cNvPr>
          <p:cNvPicPr>
            <a:picLocks noChangeAspect="1"/>
          </p:cNvPicPr>
          <p:nvPr/>
        </p:nvPicPr>
        <p:blipFill>
          <a:blip r:embed="rId2"/>
          <a:stretch>
            <a:fillRect/>
          </a:stretch>
        </p:blipFill>
        <p:spPr>
          <a:xfrm>
            <a:off x="-550863" y="1013495"/>
            <a:ext cx="12192000" cy="41833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9786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p:txBody>
          <a:bodyPr/>
          <a:lstStyle/>
          <a:p>
            <a:fld id="{A9761DEC-2597-4D2A-AC71-FF0EB726BC48}" type="datetime1">
              <a:rPr lang="en-US" smtClean="0"/>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p:txBody>
          <a:bodyPr/>
          <a:lstStyle/>
          <a:p>
            <a:fld id="{DBA1B0FB-D917-4C8C-928F-313BD683BF39}" type="slidenum">
              <a:rPr lang="en-US" smtClean="0"/>
              <a:t>34</a:t>
            </a:fld>
            <a:endParaRPr lang="en-US"/>
          </a:p>
        </p:txBody>
      </p:sp>
      <p:sp>
        <p:nvSpPr>
          <p:cNvPr id="5" name="Title 14">
            <a:extLst>
              <a:ext uri="{FF2B5EF4-FFF2-40B4-BE49-F238E27FC236}">
                <a16:creationId xmlns:a16="http://schemas.microsoft.com/office/drawing/2014/main" id="{A00BE93E-7E18-1317-2FF3-216771B058C7}"/>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Example  </a:t>
            </a:r>
          </a:p>
        </p:txBody>
      </p:sp>
      <p:sp>
        <p:nvSpPr>
          <p:cNvPr id="7" name="TextBox 6">
            <a:extLst>
              <a:ext uri="{FF2B5EF4-FFF2-40B4-BE49-F238E27FC236}">
                <a16:creationId xmlns:a16="http://schemas.microsoft.com/office/drawing/2014/main" id="{6461C546-2B4B-C541-548E-2B1D317DEC7E}"/>
              </a:ext>
            </a:extLst>
          </p:cNvPr>
          <p:cNvSpPr txBox="1"/>
          <p:nvPr/>
        </p:nvSpPr>
        <p:spPr>
          <a:xfrm>
            <a:off x="3750906" y="2052735"/>
            <a:ext cx="3741576" cy="523220"/>
          </a:xfrm>
          <a:prstGeom prst="rect">
            <a:avLst/>
          </a:prstGeom>
          <a:noFill/>
        </p:spPr>
        <p:txBody>
          <a:bodyPr wrap="square" rtlCol="0">
            <a:spAutoFit/>
          </a:bodyPr>
          <a:lstStyle/>
          <a:p>
            <a:r>
              <a:rPr lang="en-US" sz="2800" dirty="0"/>
              <a:t>Will you pass an Exam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3CA6DF0-7FB0-CBC1-69F9-0BBFB406FB16}"/>
                  </a:ext>
                </a:extLst>
              </p:cNvPr>
              <p:cNvSpPr txBox="1"/>
              <p:nvPr/>
            </p:nvSpPr>
            <p:spPr>
              <a:xfrm>
                <a:off x="3179763" y="2901820"/>
                <a:ext cx="5619004" cy="461665"/>
              </a:xfrm>
              <a:prstGeom prst="rect">
                <a:avLst/>
              </a:prstGeom>
              <a:noFill/>
            </p:spPr>
            <p:txBody>
              <a:bodyPr wrap="square" rtlCol="0">
                <a:spAutoFit/>
              </a:bodyPr>
              <a:lstStyle/>
              <a:p>
                <a:r>
                  <a:rPr lang="en-US" dirty="0"/>
                  <a:t>Factor 1 </a:t>
                </a:r>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i="0">
                            <a:solidFill>
                              <a:srgbClr val="FFFF00"/>
                            </a:solidFill>
                            <a:latin typeface="Cambria Math" panose="02040503050406030204" pitchFamily="18" charset="0"/>
                          </a:rPr>
                          <m:t>1</m:t>
                        </m:r>
                      </m:sub>
                    </m:sSub>
                  </m:oMath>
                </a14:m>
                <a:r>
                  <a:rPr lang="en-US" sz="2400" dirty="0"/>
                  <a:t> is Number of lectures you attend</a:t>
                </a:r>
              </a:p>
            </p:txBody>
          </p:sp>
        </mc:Choice>
        <mc:Fallback xmlns="">
          <p:sp>
            <p:nvSpPr>
              <p:cNvPr id="8" name="TextBox 7">
                <a:extLst>
                  <a:ext uri="{FF2B5EF4-FFF2-40B4-BE49-F238E27FC236}">
                    <a16:creationId xmlns:a16="http://schemas.microsoft.com/office/drawing/2014/main" id="{13CA6DF0-7FB0-CBC1-69F9-0BBFB406FB16}"/>
                  </a:ext>
                </a:extLst>
              </p:cNvPr>
              <p:cNvSpPr txBox="1">
                <a:spLocks noRot="1" noChangeAspect="1" noMove="1" noResize="1" noEditPoints="1" noAdjustHandles="1" noChangeArrowheads="1" noChangeShapeType="1" noTextEdit="1"/>
              </p:cNvSpPr>
              <p:nvPr/>
            </p:nvSpPr>
            <p:spPr>
              <a:xfrm>
                <a:off x="3179763" y="2901820"/>
                <a:ext cx="5619004" cy="461665"/>
              </a:xfrm>
              <a:prstGeom prst="rect">
                <a:avLst/>
              </a:prstGeom>
              <a:blipFill>
                <a:blip r:embed="rId2"/>
                <a:stretch>
                  <a:fillRect l="-97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B855A67-0A7B-1F50-7B88-08B14B9AA86A}"/>
                  </a:ext>
                </a:extLst>
              </p:cNvPr>
              <p:cNvSpPr txBox="1"/>
              <p:nvPr/>
            </p:nvSpPr>
            <p:spPr>
              <a:xfrm>
                <a:off x="3179763" y="3916986"/>
                <a:ext cx="5619004" cy="461665"/>
              </a:xfrm>
              <a:prstGeom prst="rect">
                <a:avLst/>
              </a:prstGeom>
              <a:noFill/>
            </p:spPr>
            <p:txBody>
              <a:bodyPr wrap="square" rtlCol="0">
                <a:spAutoFit/>
              </a:bodyPr>
              <a:lstStyle/>
              <a:p>
                <a:r>
                  <a:rPr lang="en-US" dirty="0"/>
                  <a:t>Factor 2 </a:t>
                </a:r>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b="0" i="0" smtClean="0">
                            <a:solidFill>
                              <a:srgbClr val="FFFF00"/>
                            </a:solidFill>
                            <a:latin typeface="Cambria Math" panose="02040503050406030204" pitchFamily="18" charset="0"/>
                          </a:rPr>
                          <m:t>2</m:t>
                        </m:r>
                      </m:sub>
                    </m:sSub>
                  </m:oMath>
                </a14:m>
                <a:r>
                  <a:rPr lang="en-US" sz="2400" dirty="0"/>
                  <a:t> is Number of hours you studied</a:t>
                </a:r>
              </a:p>
            </p:txBody>
          </p:sp>
        </mc:Choice>
        <mc:Fallback xmlns="">
          <p:sp>
            <p:nvSpPr>
              <p:cNvPr id="9" name="TextBox 8">
                <a:extLst>
                  <a:ext uri="{FF2B5EF4-FFF2-40B4-BE49-F238E27FC236}">
                    <a16:creationId xmlns:a16="http://schemas.microsoft.com/office/drawing/2014/main" id="{5B855A67-0A7B-1F50-7B88-08B14B9AA86A}"/>
                  </a:ext>
                </a:extLst>
              </p:cNvPr>
              <p:cNvSpPr txBox="1">
                <a:spLocks noRot="1" noChangeAspect="1" noMove="1" noResize="1" noEditPoints="1" noAdjustHandles="1" noChangeArrowheads="1" noChangeShapeType="1" noTextEdit="1"/>
              </p:cNvSpPr>
              <p:nvPr/>
            </p:nvSpPr>
            <p:spPr>
              <a:xfrm>
                <a:off x="3179763" y="3916986"/>
                <a:ext cx="5619004" cy="461665"/>
              </a:xfrm>
              <a:prstGeom prst="rect">
                <a:avLst/>
              </a:prstGeom>
              <a:blipFill>
                <a:blip r:embed="rId3"/>
                <a:stretch>
                  <a:fillRect l="-97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279686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5" name="Title 14">
            <a:extLst>
              <a:ext uri="{FF2B5EF4-FFF2-40B4-BE49-F238E27FC236}">
                <a16:creationId xmlns:a16="http://schemas.microsoft.com/office/drawing/2014/main" id="{A00BE93E-7E18-1317-2FF3-216771B058C7}"/>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Example  </a:t>
            </a:r>
          </a:p>
        </p:txBody>
      </p:sp>
      <p:sp>
        <p:nvSpPr>
          <p:cNvPr id="7" name="TextBox 6">
            <a:extLst>
              <a:ext uri="{FF2B5EF4-FFF2-40B4-BE49-F238E27FC236}">
                <a16:creationId xmlns:a16="http://schemas.microsoft.com/office/drawing/2014/main" id="{6461C546-2B4B-C541-548E-2B1D317DEC7E}"/>
              </a:ext>
            </a:extLst>
          </p:cNvPr>
          <p:cNvSpPr txBox="1"/>
          <p:nvPr/>
        </p:nvSpPr>
        <p:spPr>
          <a:xfrm>
            <a:off x="4945224" y="1324948"/>
            <a:ext cx="3741576" cy="523220"/>
          </a:xfrm>
          <a:prstGeom prst="rect">
            <a:avLst/>
          </a:prstGeom>
          <a:noFill/>
        </p:spPr>
        <p:txBody>
          <a:bodyPr wrap="square" rtlCol="0">
            <a:spAutoFit/>
          </a:bodyPr>
          <a:lstStyle/>
          <a:p>
            <a:r>
              <a:rPr lang="en-US" sz="2800" dirty="0"/>
              <a:t>Will you pass an Exam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1F39B66-4927-12DF-C42F-25172D188D40}"/>
                  </a:ext>
                </a:extLst>
              </p14:cNvPr>
              <p14:cNvContentPartPr/>
              <p14:nvPr/>
            </p14:nvContentPartPr>
            <p14:xfrm>
              <a:off x="3655168" y="2313830"/>
              <a:ext cx="360" cy="3610440"/>
            </p14:xfrm>
          </p:contentPart>
        </mc:Choice>
        <mc:Fallback xmlns="">
          <p:pic>
            <p:nvPicPr>
              <p:cNvPr id="6" name="Ink 5">
                <a:extLst>
                  <a:ext uri="{FF2B5EF4-FFF2-40B4-BE49-F238E27FC236}">
                    <a16:creationId xmlns:a16="http://schemas.microsoft.com/office/drawing/2014/main" id="{41F39B66-4927-12DF-C42F-25172D188D40}"/>
                  </a:ext>
                </a:extLst>
              </p:cNvPr>
              <p:cNvPicPr/>
              <p:nvPr/>
            </p:nvPicPr>
            <p:blipFill>
              <a:blip r:embed="rId3"/>
              <a:stretch>
                <a:fillRect/>
              </a:stretch>
            </p:blipFill>
            <p:spPr>
              <a:xfrm>
                <a:off x="3619528" y="2278190"/>
                <a:ext cx="72000" cy="368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0D408A2-09A1-3E24-0279-1115B76F6FF8}"/>
                  </a:ext>
                </a:extLst>
              </p14:cNvPr>
              <p14:cNvContentPartPr/>
              <p14:nvPr/>
            </p14:nvContentPartPr>
            <p14:xfrm>
              <a:off x="3666688" y="5937590"/>
              <a:ext cx="4647600" cy="360"/>
            </p14:xfrm>
          </p:contentPart>
        </mc:Choice>
        <mc:Fallback xmlns="">
          <p:pic>
            <p:nvPicPr>
              <p:cNvPr id="13" name="Ink 12">
                <a:extLst>
                  <a:ext uri="{FF2B5EF4-FFF2-40B4-BE49-F238E27FC236}">
                    <a16:creationId xmlns:a16="http://schemas.microsoft.com/office/drawing/2014/main" id="{60D408A2-09A1-3E24-0279-1115B76F6FF8}"/>
                  </a:ext>
                </a:extLst>
              </p:cNvPr>
              <p:cNvPicPr/>
              <p:nvPr/>
            </p:nvPicPr>
            <p:blipFill>
              <a:blip r:embed="rId5"/>
              <a:stretch>
                <a:fillRect/>
              </a:stretch>
            </p:blipFill>
            <p:spPr>
              <a:xfrm>
                <a:off x="3630688" y="5901950"/>
                <a:ext cx="4719240" cy="720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D8A4BBF-7447-9ADC-93B2-1A69FBA84BFC}"/>
                  </a:ext>
                </a:extLst>
              </p:cNvPr>
              <p:cNvSpPr txBox="1"/>
              <p:nvPr/>
            </p:nvSpPr>
            <p:spPr>
              <a:xfrm>
                <a:off x="3051253" y="2083512"/>
                <a:ext cx="51802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𝑥</m:t>
                          </m:r>
                        </m:e>
                        <m:sub>
                          <m:r>
                            <a:rPr lang="en-US" sz="3200" b="0" i="0" smtClean="0">
                              <a:solidFill>
                                <a:srgbClr val="FFFF00"/>
                              </a:solidFill>
                              <a:latin typeface="Cambria Math" panose="02040503050406030204" pitchFamily="18" charset="0"/>
                            </a:rPr>
                            <m:t>2</m:t>
                          </m:r>
                        </m:sub>
                      </m:sSub>
                    </m:oMath>
                  </m:oMathPara>
                </a14:m>
                <a:endParaRPr lang="en-US" sz="3200" dirty="0">
                  <a:solidFill>
                    <a:srgbClr val="FFFF00"/>
                  </a:solidFill>
                </a:endParaRPr>
              </a:p>
            </p:txBody>
          </p:sp>
        </mc:Choice>
        <mc:Fallback xmlns="">
          <p:sp>
            <p:nvSpPr>
              <p:cNvPr id="14" name="TextBox 13">
                <a:extLst>
                  <a:ext uri="{FF2B5EF4-FFF2-40B4-BE49-F238E27FC236}">
                    <a16:creationId xmlns:a16="http://schemas.microsoft.com/office/drawing/2014/main" id="{1D8A4BBF-7447-9ADC-93B2-1A69FBA84BFC}"/>
                  </a:ext>
                </a:extLst>
              </p:cNvPr>
              <p:cNvSpPr txBox="1">
                <a:spLocks noRot="1" noChangeAspect="1" noMove="1" noResize="1" noEditPoints="1" noAdjustHandles="1" noChangeArrowheads="1" noChangeShapeType="1" noTextEdit="1"/>
              </p:cNvSpPr>
              <p:nvPr/>
            </p:nvSpPr>
            <p:spPr>
              <a:xfrm>
                <a:off x="3051253" y="2083512"/>
                <a:ext cx="518027"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FC7BB2-BA09-04D6-7369-618CBD1DAF4F}"/>
                  </a:ext>
                </a:extLst>
              </p:cNvPr>
              <p:cNvSpPr txBox="1"/>
              <p:nvPr/>
            </p:nvSpPr>
            <p:spPr>
              <a:xfrm>
                <a:off x="8136437" y="5924270"/>
                <a:ext cx="5085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𝑥</m:t>
                          </m:r>
                        </m:e>
                        <m:sub>
                          <m:r>
                            <a:rPr lang="en-US" sz="3200" i="0">
                              <a:solidFill>
                                <a:srgbClr val="FFFF00"/>
                              </a:solidFill>
                              <a:latin typeface="Cambria Math" panose="02040503050406030204" pitchFamily="18" charset="0"/>
                            </a:rPr>
                            <m:t>1</m:t>
                          </m:r>
                        </m:sub>
                      </m:sSub>
                    </m:oMath>
                  </m:oMathPara>
                </a14:m>
                <a:endParaRPr lang="en-US" sz="3200" dirty="0">
                  <a:solidFill>
                    <a:srgbClr val="FFFF00"/>
                  </a:solidFill>
                </a:endParaRPr>
              </a:p>
            </p:txBody>
          </p:sp>
        </mc:Choice>
        <mc:Fallback xmlns="">
          <p:sp>
            <p:nvSpPr>
              <p:cNvPr id="17" name="TextBox 16">
                <a:extLst>
                  <a:ext uri="{FF2B5EF4-FFF2-40B4-BE49-F238E27FC236}">
                    <a16:creationId xmlns:a16="http://schemas.microsoft.com/office/drawing/2014/main" id="{62FC7BB2-BA09-04D6-7369-618CBD1DAF4F}"/>
                  </a:ext>
                </a:extLst>
              </p:cNvPr>
              <p:cNvSpPr txBox="1">
                <a:spLocks noRot="1" noChangeAspect="1" noMove="1" noResize="1" noEditPoints="1" noAdjustHandles="1" noChangeArrowheads="1" noChangeShapeType="1" noTextEdit="1"/>
              </p:cNvSpPr>
              <p:nvPr/>
            </p:nvSpPr>
            <p:spPr>
              <a:xfrm>
                <a:off x="8136437" y="5924270"/>
                <a:ext cx="508537" cy="4924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D26E95E-8F64-FD1F-25AD-F166A6BC3840}"/>
                  </a:ext>
                </a:extLst>
              </p:cNvPr>
              <p:cNvSpPr txBox="1"/>
              <p:nvPr/>
            </p:nvSpPr>
            <p:spPr>
              <a:xfrm>
                <a:off x="6354147" y="1895911"/>
                <a:ext cx="5672652" cy="461665"/>
              </a:xfrm>
              <a:prstGeom prst="rect">
                <a:avLst/>
              </a:prstGeom>
              <a:noFill/>
            </p:spPr>
            <p:txBody>
              <a:bodyPr wrap="square" rtlCol="0">
                <a:spAutoFit/>
              </a:bodyPr>
              <a:lstStyle/>
              <a:p>
                <a:r>
                  <a:rPr lang="en-US" dirty="0"/>
                  <a:t> </a:t>
                </a:r>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i="0">
                            <a:solidFill>
                              <a:srgbClr val="FFFF00"/>
                            </a:solidFill>
                            <a:latin typeface="Cambria Math" panose="02040503050406030204" pitchFamily="18" charset="0"/>
                          </a:rPr>
                          <m:t>1</m:t>
                        </m:r>
                      </m:sub>
                    </m:sSub>
                  </m:oMath>
                </a14:m>
                <a:r>
                  <a:rPr lang="en-US" sz="2400" dirty="0"/>
                  <a:t> is Number of lectures📕 you attend</a:t>
                </a:r>
              </a:p>
            </p:txBody>
          </p:sp>
        </mc:Choice>
        <mc:Fallback xmlns="">
          <p:sp>
            <p:nvSpPr>
              <p:cNvPr id="18" name="TextBox 17">
                <a:extLst>
                  <a:ext uri="{FF2B5EF4-FFF2-40B4-BE49-F238E27FC236}">
                    <a16:creationId xmlns:a16="http://schemas.microsoft.com/office/drawing/2014/main" id="{4D26E95E-8F64-FD1F-25AD-F166A6BC3840}"/>
                  </a:ext>
                </a:extLst>
              </p:cNvPr>
              <p:cNvSpPr txBox="1">
                <a:spLocks noRot="1" noChangeAspect="1" noMove="1" noResize="1" noEditPoints="1" noAdjustHandles="1" noChangeArrowheads="1" noChangeShapeType="1" noTextEdit="1"/>
              </p:cNvSpPr>
              <p:nvPr/>
            </p:nvSpPr>
            <p:spPr>
              <a:xfrm>
                <a:off x="6354147" y="1895911"/>
                <a:ext cx="5672652" cy="461665"/>
              </a:xfrm>
              <a:prstGeom prst="rect">
                <a:avLst/>
              </a:prstGeom>
              <a:blipFill>
                <a:blip r:embed="rId8"/>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CB564FE-9347-6F21-59FB-76778722EA46}"/>
                  </a:ext>
                </a:extLst>
              </p:cNvPr>
              <p:cNvSpPr txBox="1"/>
              <p:nvPr/>
            </p:nvSpPr>
            <p:spPr>
              <a:xfrm>
                <a:off x="6440395" y="2329733"/>
                <a:ext cx="4980446" cy="461665"/>
              </a:xfrm>
              <a:prstGeom prst="rect">
                <a:avLst/>
              </a:prstGeom>
              <a:noFill/>
            </p:spPr>
            <p:txBody>
              <a:bodyPr wrap="square" rtlCol="0">
                <a:spAutoFit/>
              </a:bodyPr>
              <a:lstStyle/>
              <a:p>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b="0" i="0" smtClean="0">
                            <a:solidFill>
                              <a:srgbClr val="FFFF00"/>
                            </a:solidFill>
                            <a:latin typeface="Cambria Math" panose="02040503050406030204" pitchFamily="18" charset="0"/>
                          </a:rPr>
                          <m:t>2</m:t>
                        </m:r>
                      </m:sub>
                    </m:sSub>
                  </m:oMath>
                </a14:m>
                <a:r>
                  <a:rPr lang="en-US" sz="2400" dirty="0"/>
                  <a:t> is Number of hours⌚ you studied</a:t>
                </a:r>
              </a:p>
            </p:txBody>
          </p:sp>
        </mc:Choice>
        <mc:Fallback xmlns="">
          <p:sp>
            <p:nvSpPr>
              <p:cNvPr id="19" name="TextBox 18">
                <a:extLst>
                  <a:ext uri="{FF2B5EF4-FFF2-40B4-BE49-F238E27FC236}">
                    <a16:creationId xmlns:a16="http://schemas.microsoft.com/office/drawing/2014/main" id="{CCB564FE-9347-6F21-59FB-76778722EA46}"/>
                  </a:ext>
                </a:extLst>
              </p:cNvPr>
              <p:cNvSpPr txBox="1">
                <a:spLocks noRot="1" noChangeAspect="1" noMove="1" noResize="1" noEditPoints="1" noAdjustHandles="1" noChangeArrowheads="1" noChangeShapeType="1" noTextEdit="1"/>
              </p:cNvSpPr>
              <p:nvPr/>
            </p:nvSpPr>
            <p:spPr>
              <a:xfrm>
                <a:off x="6440395" y="2329733"/>
                <a:ext cx="4980446" cy="461665"/>
              </a:xfrm>
              <a:prstGeom prst="rect">
                <a:avLst/>
              </a:prstGeom>
              <a:blipFill>
                <a:blip r:embed="rId9"/>
                <a:stretch>
                  <a:fillRect t="-10526" r="-857" b="-2894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5B851AB-B9FC-4E46-37C4-BCF9AEE40398}"/>
              </a:ext>
            </a:extLst>
          </p:cNvPr>
          <p:cNvSpPr txBox="1"/>
          <p:nvPr/>
        </p:nvSpPr>
        <p:spPr>
          <a:xfrm>
            <a:off x="6667329" y="3558855"/>
            <a:ext cx="555287"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DDE9EBC1-44AA-47A0-25C0-CC40B08776A6}"/>
              </a:ext>
            </a:extLst>
          </p:cNvPr>
          <p:cNvSpPr txBox="1"/>
          <p:nvPr/>
        </p:nvSpPr>
        <p:spPr>
          <a:xfrm>
            <a:off x="5601348" y="3149139"/>
            <a:ext cx="555287"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B38477B4-BC8E-2329-118D-58E2EF43E581}"/>
              </a:ext>
            </a:extLst>
          </p:cNvPr>
          <p:cNvSpPr txBox="1"/>
          <p:nvPr/>
        </p:nvSpPr>
        <p:spPr>
          <a:xfrm>
            <a:off x="4414099" y="3249284"/>
            <a:ext cx="555287"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BA4FC95A-47A0-638B-2CB2-18189C6E0531}"/>
              </a:ext>
            </a:extLst>
          </p:cNvPr>
          <p:cNvSpPr txBox="1"/>
          <p:nvPr/>
        </p:nvSpPr>
        <p:spPr>
          <a:xfrm>
            <a:off x="6173638" y="4497449"/>
            <a:ext cx="555287"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4DCFEBD4-2AAF-7648-5253-F27BA5AAF56C}"/>
              </a:ext>
            </a:extLst>
          </p:cNvPr>
          <p:cNvSpPr txBox="1"/>
          <p:nvPr/>
        </p:nvSpPr>
        <p:spPr>
          <a:xfrm>
            <a:off x="6858000" y="4690187"/>
            <a:ext cx="555287"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C74B717D-0B2F-00D5-6983-A1DA6D039CE6}"/>
              </a:ext>
            </a:extLst>
          </p:cNvPr>
          <p:cNvSpPr txBox="1"/>
          <p:nvPr/>
        </p:nvSpPr>
        <p:spPr>
          <a:xfrm>
            <a:off x="7725142" y="4464639"/>
            <a:ext cx="555287"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4AC92355-B440-7B1A-9690-F2C46CF4F82A}"/>
              </a:ext>
            </a:extLst>
          </p:cNvPr>
          <p:cNvSpPr txBox="1"/>
          <p:nvPr/>
        </p:nvSpPr>
        <p:spPr>
          <a:xfrm>
            <a:off x="7413287" y="4136722"/>
            <a:ext cx="555287"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F6A5E79A-313C-E05F-50F1-1242528AA5B9}"/>
              </a:ext>
            </a:extLst>
          </p:cNvPr>
          <p:cNvSpPr txBox="1"/>
          <p:nvPr/>
        </p:nvSpPr>
        <p:spPr>
          <a:xfrm>
            <a:off x="5196319" y="2750699"/>
            <a:ext cx="555287"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7FD6D9D7-8F5B-E3E5-5C9E-12C196F99A3D}"/>
              </a:ext>
            </a:extLst>
          </p:cNvPr>
          <p:cNvSpPr txBox="1"/>
          <p:nvPr/>
        </p:nvSpPr>
        <p:spPr>
          <a:xfrm>
            <a:off x="4161453" y="4866781"/>
            <a:ext cx="326571"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C553753A-B93F-32E8-A114-DFAC8798F2A5}"/>
              </a:ext>
            </a:extLst>
          </p:cNvPr>
          <p:cNvSpPr txBox="1"/>
          <p:nvPr/>
        </p:nvSpPr>
        <p:spPr>
          <a:xfrm>
            <a:off x="3655168" y="5283627"/>
            <a:ext cx="326571"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9F994A8D-4B73-4D4E-5BC5-250B491E211F}"/>
              </a:ext>
            </a:extLst>
          </p:cNvPr>
          <p:cNvSpPr txBox="1"/>
          <p:nvPr/>
        </p:nvSpPr>
        <p:spPr>
          <a:xfrm>
            <a:off x="4487664" y="5280374"/>
            <a:ext cx="326571"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12194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
        <p:nvSpPr>
          <p:cNvPr id="5" name="Title 14">
            <a:extLst>
              <a:ext uri="{FF2B5EF4-FFF2-40B4-BE49-F238E27FC236}">
                <a16:creationId xmlns:a16="http://schemas.microsoft.com/office/drawing/2014/main" id="{A00BE93E-7E18-1317-2FF3-216771B058C7}"/>
              </a:ext>
            </a:extLst>
          </p:cNvPr>
          <p:cNvSpPr txBox="1">
            <a:spLocks/>
          </p:cNvSpPr>
          <p:nvPr/>
        </p:nvSpPr>
        <p:spPr>
          <a:xfrm>
            <a:off x="550863" y="523460"/>
            <a:ext cx="4086451"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Example  </a:t>
            </a:r>
          </a:p>
        </p:txBody>
      </p:sp>
      <p:sp>
        <p:nvSpPr>
          <p:cNvPr id="7" name="TextBox 6">
            <a:extLst>
              <a:ext uri="{FF2B5EF4-FFF2-40B4-BE49-F238E27FC236}">
                <a16:creationId xmlns:a16="http://schemas.microsoft.com/office/drawing/2014/main" id="{6461C546-2B4B-C541-548E-2B1D317DEC7E}"/>
              </a:ext>
            </a:extLst>
          </p:cNvPr>
          <p:cNvSpPr txBox="1"/>
          <p:nvPr/>
        </p:nvSpPr>
        <p:spPr>
          <a:xfrm>
            <a:off x="4945224" y="1324948"/>
            <a:ext cx="3741576" cy="523220"/>
          </a:xfrm>
          <a:prstGeom prst="rect">
            <a:avLst/>
          </a:prstGeom>
          <a:noFill/>
        </p:spPr>
        <p:txBody>
          <a:bodyPr wrap="square" rtlCol="0">
            <a:spAutoFit/>
          </a:bodyPr>
          <a:lstStyle/>
          <a:p>
            <a:r>
              <a:rPr lang="en-US" sz="2800" dirty="0"/>
              <a:t>Will you pass an Exam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1F39B66-4927-12DF-C42F-25172D188D40}"/>
                  </a:ext>
                </a:extLst>
              </p14:cNvPr>
              <p14:cNvContentPartPr/>
              <p14:nvPr/>
            </p14:nvContentPartPr>
            <p14:xfrm>
              <a:off x="3655168" y="2313830"/>
              <a:ext cx="360" cy="3610440"/>
            </p14:xfrm>
          </p:contentPart>
        </mc:Choice>
        <mc:Fallback xmlns="">
          <p:pic>
            <p:nvPicPr>
              <p:cNvPr id="6" name="Ink 5">
                <a:extLst>
                  <a:ext uri="{FF2B5EF4-FFF2-40B4-BE49-F238E27FC236}">
                    <a16:creationId xmlns:a16="http://schemas.microsoft.com/office/drawing/2014/main" id="{41F39B66-4927-12DF-C42F-25172D188D40}"/>
                  </a:ext>
                </a:extLst>
              </p:cNvPr>
              <p:cNvPicPr/>
              <p:nvPr/>
            </p:nvPicPr>
            <p:blipFill>
              <a:blip r:embed="rId3"/>
              <a:stretch>
                <a:fillRect/>
              </a:stretch>
            </p:blipFill>
            <p:spPr>
              <a:xfrm>
                <a:off x="3619168" y="2277830"/>
                <a:ext cx="72000" cy="368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0D408A2-09A1-3E24-0279-1115B76F6FF8}"/>
                  </a:ext>
                </a:extLst>
              </p14:cNvPr>
              <p14:cNvContentPartPr/>
              <p14:nvPr/>
            </p14:nvContentPartPr>
            <p14:xfrm>
              <a:off x="3666688" y="5937590"/>
              <a:ext cx="4647600" cy="360"/>
            </p14:xfrm>
          </p:contentPart>
        </mc:Choice>
        <mc:Fallback xmlns="">
          <p:pic>
            <p:nvPicPr>
              <p:cNvPr id="13" name="Ink 12">
                <a:extLst>
                  <a:ext uri="{FF2B5EF4-FFF2-40B4-BE49-F238E27FC236}">
                    <a16:creationId xmlns:a16="http://schemas.microsoft.com/office/drawing/2014/main" id="{60D408A2-09A1-3E24-0279-1115B76F6FF8}"/>
                  </a:ext>
                </a:extLst>
              </p:cNvPr>
              <p:cNvPicPr/>
              <p:nvPr/>
            </p:nvPicPr>
            <p:blipFill>
              <a:blip r:embed="rId5"/>
              <a:stretch>
                <a:fillRect/>
              </a:stretch>
            </p:blipFill>
            <p:spPr>
              <a:xfrm>
                <a:off x="3630688" y="5901590"/>
                <a:ext cx="4719240" cy="720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D8A4BBF-7447-9ADC-93B2-1A69FBA84BFC}"/>
                  </a:ext>
                </a:extLst>
              </p:cNvPr>
              <p:cNvSpPr txBox="1"/>
              <p:nvPr/>
            </p:nvSpPr>
            <p:spPr>
              <a:xfrm>
                <a:off x="3051253" y="2083512"/>
                <a:ext cx="51802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𝑥</m:t>
                          </m:r>
                        </m:e>
                        <m:sub>
                          <m:r>
                            <a:rPr lang="en-US" sz="3200" b="0" i="0" smtClean="0">
                              <a:solidFill>
                                <a:srgbClr val="FFFF00"/>
                              </a:solidFill>
                              <a:latin typeface="Cambria Math" panose="02040503050406030204" pitchFamily="18" charset="0"/>
                            </a:rPr>
                            <m:t>2</m:t>
                          </m:r>
                        </m:sub>
                      </m:sSub>
                    </m:oMath>
                  </m:oMathPara>
                </a14:m>
                <a:endParaRPr lang="en-US" sz="3200" dirty="0">
                  <a:solidFill>
                    <a:srgbClr val="FFFF00"/>
                  </a:solidFill>
                </a:endParaRPr>
              </a:p>
            </p:txBody>
          </p:sp>
        </mc:Choice>
        <mc:Fallback xmlns="">
          <p:sp>
            <p:nvSpPr>
              <p:cNvPr id="14" name="TextBox 13">
                <a:extLst>
                  <a:ext uri="{FF2B5EF4-FFF2-40B4-BE49-F238E27FC236}">
                    <a16:creationId xmlns:a16="http://schemas.microsoft.com/office/drawing/2014/main" id="{1D8A4BBF-7447-9ADC-93B2-1A69FBA84BFC}"/>
                  </a:ext>
                </a:extLst>
              </p:cNvPr>
              <p:cNvSpPr txBox="1">
                <a:spLocks noRot="1" noChangeAspect="1" noMove="1" noResize="1" noEditPoints="1" noAdjustHandles="1" noChangeArrowheads="1" noChangeShapeType="1" noTextEdit="1"/>
              </p:cNvSpPr>
              <p:nvPr/>
            </p:nvSpPr>
            <p:spPr>
              <a:xfrm>
                <a:off x="3051253" y="2083512"/>
                <a:ext cx="518027"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FC7BB2-BA09-04D6-7369-618CBD1DAF4F}"/>
                  </a:ext>
                </a:extLst>
              </p:cNvPr>
              <p:cNvSpPr txBox="1"/>
              <p:nvPr/>
            </p:nvSpPr>
            <p:spPr>
              <a:xfrm>
                <a:off x="8136437" y="5924270"/>
                <a:ext cx="5085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𝑥</m:t>
                          </m:r>
                        </m:e>
                        <m:sub>
                          <m:r>
                            <a:rPr lang="en-US" sz="3200" i="0">
                              <a:solidFill>
                                <a:srgbClr val="FFFF00"/>
                              </a:solidFill>
                              <a:latin typeface="Cambria Math" panose="02040503050406030204" pitchFamily="18" charset="0"/>
                            </a:rPr>
                            <m:t>1</m:t>
                          </m:r>
                        </m:sub>
                      </m:sSub>
                    </m:oMath>
                  </m:oMathPara>
                </a14:m>
                <a:endParaRPr lang="en-US" sz="3200" dirty="0">
                  <a:solidFill>
                    <a:srgbClr val="FFFF00"/>
                  </a:solidFill>
                </a:endParaRPr>
              </a:p>
            </p:txBody>
          </p:sp>
        </mc:Choice>
        <mc:Fallback xmlns="">
          <p:sp>
            <p:nvSpPr>
              <p:cNvPr id="17" name="TextBox 16">
                <a:extLst>
                  <a:ext uri="{FF2B5EF4-FFF2-40B4-BE49-F238E27FC236}">
                    <a16:creationId xmlns:a16="http://schemas.microsoft.com/office/drawing/2014/main" id="{62FC7BB2-BA09-04D6-7369-618CBD1DAF4F}"/>
                  </a:ext>
                </a:extLst>
              </p:cNvPr>
              <p:cNvSpPr txBox="1">
                <a:spLocks noRot="1" noChangeAspect="1" noMove="1" noResize="1" noEditPoints="1" noAdjustHandles="1" noChangeArrowheads="1" noChangeShapeType="1" noTextEdit="1"/>
              </p:cNvSpPr>
              <p:nvPr/>
            </p:nvSpPr>
            <p:spPr>
              <a:xfrm>
                <a:off x="8136437" y="5924270"/>
                <a:ext cx="508537" cy="4924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D26E95E-8F64-FD1F-25AD-F166A6BC3840}"/>
                  </a:ext>
                </a:extLst>
              </p:cNvPr>
              <p:cNvSpPr txBox="1"/>
              <p:nvPr/>
            </p:nvSpPr>
            <p:spPr>
              <a:xfrm>
                <a:off x="6354147" y="1895911"/>
                <a:ext cx="5672652" cy="461665"/>
              </a:xfrm>
              <a:prstGeom prst="rect">
                <a:avLst/>
              </a:prstGeom>
              <a:noFill/>
            </p:spPr>
            <p:txBody>
              <a:bodyPr wrap="square" rtlCol="0">
                <a:spAutoFit/>
              </a:bodyPr>
              <a:lstStyle/>
              <a:p>
                <a:r>
                  <a:rPr lang="en-US" dirty="0"/>
                  <a:t> </a:t>
                </a:r>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i="0">
                            <a:solidFill>
                              <a:srgbClr val="FFFF00"/>
                            </a:solidFill>
                            <a:latin typeface="Cambria Math" panose="02040503050406030204" pitchFamily="18" charset="0"/>
                          </a:rPr>
                          <m:t>1</m:t>
                        </m:r>
                      </m:sub>
                    </m:sSub>
                  </m:oMath>
                </a14:m>
                <a:r>
                  <a:rPr lang="en-US" sz="2400" dirty="0"/>
                  <a:t> is Number of lectures📕 you attend</a:t>
                </a:r>
              </a:p>
            </p:txBody>
          </p:sp>
        </mc:Choice>
        <mc:Fallback xmlns="">
          <p:sp>
            <p:nvSpPr>
              <p:cNvPr id="18" name="TextBox 17">
                <a:extLst>
                  <a:ext uri="{FF2B5EF4-FFF2-40B4-BE49-F238E27FC236}">
                    <a16:creationId xmlns:a16="http://schemas.microsoft.com/office/drawing/2014/main" id="{4D26E95E-8F64-FD1F-25AD-F166A6BC3840}"/>
                  </a:ext>
                </a:extLst>
              </p:cNvPr>
              <p:cNvSpPr txBox="1">
                <a:spLocks noRot="1" noChangeAspect="1" noMove="1" noResize="1" noEditPoints="1" noAdjustHandles="1" noChangeArrowheads="1" noChangeShapeType="1" noTextEdit="1"/>
              </p:cNvSpPr>
              <p:nvPr/>
            </p:nvSpPr>
            <p:spPr>
              <a:xfrm>
                <a:off x="6354147" y="1895911"/>
                <a:ext cx="5672652" cy="461665"/>
              </a:xfrm>
              <a:prstGeom prst="rect">
                <a:avLst/>
              </a:prstGeom>
              <a:blipFill>
                <a:blip r:embed="rId8"/>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CB564FE-9347-6F21-59FB-76778722EA46}"/>
                  </a:ext>
                </a:extLst>
              </p:cNvPr>
              <p:cNvSpPr txBox="1"/>
              <p:nvPr/>
            </p:nvSpPr>
            <p:spPr>
              <a:xfrm>
                <a:off x="6440395" y="2329733"/>
                <a:ext cx="4980446" cy="461665"/>
              </a:xfrm>
              <a:prstGeom prst="rect">
                <a:avLst/>
              </a:prstGeom>
              <a:noFill/>
            </p:spPr>
            <p:txBody>
              <a:bodyPr wrap="square" rtlCol="0">
                <a:spAutoFit/>
              </a:bodyPr>
              <a:lstStyle/>
              <a:p>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𝑥</m:t>
                        </m:r>
                      </m:e>
                      <m:sub>
                        <m:r>
                          <a:rPr lang="en-US" sz="2400" b="0" i="0" smtClean="0">
                            <a:solidFill>
                              <a:srgbClr val="FFFF00"/>
                            </a:solidFill>
                            <a:latin typeface="Cambria Math" panose="02040503050406030204" pitchFamily="18" charset="0"/>
                          </a:rPr>
                          <m:t>2</m:t>
                        </m:r>
                      </m:sub>
                    </m:sSub>
                  </m:oMath>
                </a14:m>
                <a:r>
                  <a:rPr lang="en-US" sz="2400" dirty="0"/>
                  <a:t> is Number of hours⌚ you studied</a:t>
                </a:r>
              </a:p>
            </p:txBody>
          </p:sp>
        </mc:Choice>
        <mc:Fallback xmlns="">
          <p:sp>
            <p:nvSpPr>
              <p:cNvPr id="19" name="TextBox 18">
                <a:extLst>
                  <a:ext uri="{FF2B5EF4-FFF2-40B4-BE49-F238E27FC236}">
                    <a16:creationId xmlns:a16="http://schemas.microsoft.com/office/drawing/2014/main" id="{CCB564FE-9347-6F21-59FB-76778722EA46}"/>
                  </a:ext>
                </a:extLst>
              </p:cNvPr>
              <p:cNvSpPr txBox="1">
                <a:spLocks noRot="1" noChangeAspect="1" noMove="1" noResize="1" noEditPoints="1" noAdjustHandles="1" noChangeArrowheads="1" noChangeShapeType="1" noTextEdit="1"/>
              </p:cNvSpPr>
              <p:nvPr/>
            </p:nvSpPr>
            <p:spPr>
              <a:xfrm>
                <a:off x="6440395" y="2329733"/>
                <a:ext cx="4980446" cy="461665"/>
              </a:xfrm>
              <a:prstGeom prst="rect">
                <a:avLst/>
              </a:prstGeom>
              <a:blipFill>
                <a:blip r:embed="rId9"/>
                <a:stretch>
                  <a:fillRect t="-10526" r="-857" b="-2894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5B851AB-B9FC-4E46-37C4-BCF9AEE40398}"/>
              </a:ext>
            </a:extLst>
          </p:cNvPr>
          <p:cNvSpPr txBox="1"/>
          <p:nvPr/>
        </p:nvSpPr>
        <p:spPr>
          <a:xfrm>
            <a:off x="6667329" y="3558855"/>
            <a:ext cx="555287"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DDE9EBC1-44AA-47A0-25C0-CC40B08776A6}"/>
              </a:ext>
            </a:extLst>
          </p:cNvPr>
          <p:cNvSpPr txBox="1"/>
          <p:nvPr/>
        </p:nvSpPr>
        <p:spPr>
          <a:xfrm>
            <a:off x="5601348" y="3149139"/>
            <a:ext cx="555287"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B38477B4-BC8E-2329-118D-58E2EF43E581}"/>
              </a:ext>
            </a:extLst>
          </p:cNvPr>
          <p:cNvSpPr txBox="1"/>
          <p:nvPr/>
        </p:nvSpPr>
        <p:spPr>
          <a:xfrm>
            <a:off x="4414099" y="3249284"/>
            <a:ext cx="555287"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BA4FC95A-47A0-638B-2CB2-18189C6E0531}"/>
              </a:ext>
            </a:extLst>
          </p:cNvPr>
          <p:cNvSpPr txBox="1"/>
          <p:nvPr/>
        </p:nvSpPr>
        <p:spPr>
          <a:xfrm>
            <a:off x="6173638" y="4497449"/>
            <a:ext cx="555287"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4DCFEBD4-2AAF-7648-5253-F27BA5AAF56C}"/>
              </a:ext>
            </a:extLst>
          </p:cNvPr>
          <p:cNvSpPr txBox="1"/>
          <p:nvPr/>
        </p:nvSpPr>
        <p:spPr>
          <a:xfrm>
            <a:off x="6858000" y="4690187"/>
            <a:ext cx="555287"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C74B717D-0B2F-00D5-6983-A1DA6D039CE6}"/>
              </a:ext>
            </a:extLst>
          </p:cNvPr>
          <p:cNvSpPr txBox="1"/>
          <p:nvPr/>
        </p:nvSpPr>
        <p:spPr>
          <a:xfrm>
            <a:off x="7725142" y="4464639"/>
            <a:ext cx="555287"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4AC92355-B440-7B1A-9690-F2C46CF4F82A}"/>
              </a:ext>
            </a:extLst>
          </p:cNvPr>
          <p:cNvSpPr txBox="1"/>
          <p:nvPr/>
        </p:nvSpPr>
        <p:spPr>
          <a:xfrm>
            <a:off x="7413287" y="4136722"/>
            <a:ext cx="555287"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F6A5E79A-313C-E05F-50F1-1242528AA5B9}"/>
              </a:ext>
            </a:extLst>
          </p:cNvPr>
          <p:cNvSpPr txBox="1"/>
          <p:nvPr/>
        </p:nvSpPr>
        <p:spPr>
          <a:xfrm>
            <a:off x="5196319" y="2750699"/>
            <a:ext cx="555287"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7FD6D9D7-8F5B-E3E5-5C9E-12C196F99A3D}"/>
              </a:ext>
            </a:extLst>
          </p:cNvPr>
          <p:cNvSpPr txBox="1"/>
          <p:nvPr/>
        </p:nvSpPr>
        <p:spPr>
          <a:xfrm>
            <a:off x="4161453" y="4866781"/>
            <a:ext cx="326571"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C553753A-B93F-32E8-A114-DFAC8798F2A5}"/>
              </a:ext>
            </a:extLst>
          </p:cNvPr>
          <p:cNvSpPr txBox="1"/>
          <p:nvPr/>
        </p:nvSpPr>
        <p:spPr>
          <a:xfrm>
            <a:off x="3655168" y="5283627"/>
            <a:ext cx="326571"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9F994A8D-4B73-4D4E-5BC5-250B491E211F}"/>
              </a:ext>
            </a:extLst>
          </p:cNvPr>
          <p:cNvSpPr txBox="1"/>
          <p:nvPr/>
        </p:nvSpPr>
        <p:spPr>
          <a:xfrm>
            <a:off x="4487664" y="5280374"/>
            <a:ext cx="326571"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09B84D83-6982-9153-C2A6-EF24F672C610}"/>
              </a:ext>
            </a:extLst>
          </p:cNvPr>
          <p:cNvSpPr txBox="1"/>
          <p:nvPr/>
        </p:nvSpPr>
        <p:spPr>
          <a:xfrm>
            <a:off x="5196319" y="3558855"/>
            <a:ext cx="405029"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F2651C-86F1-6D80-3FD5-65B2A3333C48}"/>
                  </a:ext>
                </a:extLst>
              </p:cNvPr>
              <p:cNvSpPr txBox="1"/>
              <p:nvPr/>
            </p:nvSpPr>
            <p:spPr>
              <a:xfrm>
                <a:off x="4838045" y="4035823"/>
                <a:ext cx="360996" cy="460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4</m:t>
                                </m:r>
                              </m:e>
                            </m:mr>
                            <m:mr>
                              <m:e>
                                <m:r>
                                  <a:rPr lang="en-US" i="0">
                                    <a:latin typeface="Cambria Math" panose="02040503050406030204" pitchFamily="18" charset="0"/>
                                  </a:rPr>
                                  <m:t>5</m:t>
                                </m:r>
                              </m:e>
                            </m:mr>
                          </m:m>
                        </m:e>
                      </m:d>
                    </m:oMath>
                  </m:oMathPara>
                </a14:m>
                <a:endParaRPr lang="en-US" dirty="0"/>
              </a:p>
            </p:txBody>
          </p:sp>
        </mc:Choice>
        <mc:Fallback xmlns="">
          <p:sp>
            <p:nvSpPr>
              <p:cNvPr id="25" name="TextBox 24">
                <a:extLst>
                  <a:ext uri="{FF2B5EF4-FFF2-40B4-BE49-F238E27FC236}">
                    <a16:creationId xmlns:a16="http://schemas.microsoft.com/office/drawing/2014/main" id="{85F2651C-86F1-6D80-3FD5-65B2A3333C48}"/>
                  </a:ext>
                </a:extLst>
              </p:cNvPr>
              <p:cNvSpPr txBox="1">
                <a:spLocks noRot="1" noChangeAspect="1" noMove="1" noResize="1" noEditPoints="1" noAdjustHandles="1" noChangeArrowheads="1" noChangeShapeType="1" noTextEdit="1"/>
              </p:cNvSpPr>
              <p:nvPr/>
            </p:nvSpPr>
            <p:spPr>
              <a:xfrm>
                <a:off x="4838045" y="4035823"/>
                <a:ext cx="360996" cy="460960"/>
              </a:xfrm>
              <a:prstGeom prst="rect">
                <a:avLst/>
              </a:prstGeom>
              <a:blipFill>
                <a:blip r:embed="rId10"/>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CD18D17-4EB1-4537-E11C-4005915793C2}"/>
              </a:ext>
            </a:extLst>
          </p:cNvPr>
          <p:cNvCxnSpPr>
            <a:stCxn id="25" idx="0"/>
            <a:endCxn id="8" idx="2"/>
          </p:cNvCxnSpPr>
          <p:nvPr/>
        </p:nvCxnSpPr>
        <p:spPr>
          <a:xfrm flipV="1">
            <a:off x="5018543" y="3928187"/>
            <a:ext cx="380291" cy="10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419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mc:AlternateContent xmlns:mc="http://schemas.openxmlformats.org/markup-compatibility/2006" xmlns:a14="http://schemas.microsoft.com/office/drawing/2010/main">
        <mc:Choice Requires="a14">
          <p:sp>
            <p:nvSpPr>
              <p:cNvPr id="50" name="Oval 49">
                <a:extLst>
                  <a:ext uri="{FF2B5EF4-FFF2-40B4-BE49-F238E27FC236}">
                    <a16:creationId xmlns:a16="http://schemas.microsoft.com/office/drawing/2014/main" id="{D60662A6-53A2-4699-97D1-228B3F763770}"/>
                  </a:ext>
                </a:extLst>
              </p:cNvPr>
              <p:cNvSpPr/>
              <p:nvPr/>
            </p:nvSpPr>
            <p:spPr>
              <a:xfrm>
                <a:off x="1335691" y="209349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50" name="Oval 49">
                <a:extLst>
                  <a:ext uri="{FF2B5EF4-FFF2-40B4-BE49-F238E27FC236}">
                    <a16:creationId xmlns:a16="http://schemas.microsoft.com/office/drawing/2014/main" id="{D60662A6-53A2-4699-97D1-228B3F763770}"/>
                  </a:ext>
                </a:extLst>
              </p:cNvPr>
              <p:cNvSpPr>
                <a:spLocks noRot="1" noChangeAspect="1" noMove="1" noResize="1" noEditPoints="1" noAdjustHandles="1" noChangeArrowheads="1" noChangeShapeType="1" noTextEdit="1"/>
              </p:cNvSpPr>
              <p:nvPr/>
            </p:nvSpPr>
            <p:spPr>
              <a:xfrm>
                <a:off x="1335691" y="2093492"/>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A66FF01C-28BE-CDBA-9B8D-9691FA126134}"/>
                  </a:ext>
                </a:extLst>
              </p:cNvPr>
              <p:cNvSpPr/>
              <p:nvPr/>
            </p:nvSpPr>
            <p:spPr>
              <a:xfrm>
                <a:off x="1640525" y="4161891"/>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51" name="Oval 50">
                <a:extLst>
                  <a:ext uri="{FF2B5EF4-FFF2-40B4-BE49-F238E27FC236}">
                    <a16:creationId xmlns:a16="http://schemas.microsoft.com/office/drawing/2014/main" id="{A66FF01C-28BE-CDBA-9B8D-9691FA126134}"/>
                  </a:ext>
                </a:extLst>
              </p:cNvPr>
              <p:cNvSpPr>
                <a:spLocks noRot="1" noChangeAspect="1" noMove="1" noResize="1" noEditPoints="1" noAdjustHandles="1" noChangeArrowheads="1" noChangeShapeType="1" noTextEdit="1"/>
              </p:cNvSpPr>
              <p:nvPr/>
            </p:nvSpPr>
            <p:spPr>
              <a:xfrm>
                <a:off x="1640525" y="4161891"/>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C7CBE2C2-ABB0-CA72-DB3A-6CF74440E714}"/>
                  </a:ext>
                </a:extLst>
              </p:cNvPr>
              <p:cNvSpPr/>
              <p:nvPr/>
            </p:nvSpPr>
            <p:spPr>
              <a:xfrm>
                <a:off x="4842693" y="1225007"/>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53" name="Oval 52">
                <a:extLst>
                  <a:ext uri="{FF2B5EF4-FFF2-40B4-BE49-F238E27FC236}">
                    <a16:creationId xmlns:a16="http://schemas.microsoft.com/office/drawing/2014/main" id="{C7CBE2C2-ABB0-CA72-DB3A-6CF74440E714}"/>
                  </a:ext>
                </a:extLst>
              </p:cNvPr>
              <p:cNvSpPr>
                <a:spLocks noRot="1" noChangeAspect="1" noMove="1" noResize="1" noEditPoints="1" noAdjustHandles="1" noChangeArrowheads="1" noChangeShapeType="1" noTextEdit="1"/>
              </p:cNvSpPr>
              <p:nvPr/>
            </p:nvSpPr>
            <p:spPr>
              <a:xfrm>
                <a:off x="4842693" y="1225007"/>
                <a:ext cx="981080" cy="9810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E71A3C3C-8C16-0241-8641-1D325FE9725C}"/>
              </a:ext>
            </a:extLst>
          </p:cNvPr>
          <p:cNvCxnSpPr>
            <a:cxnSpLocks/>
            <a:stCxn id="50" idx="6"/>
            <a:endCxn id="53" idx="2"/>
          </p:cNvCxnSpPr>
          <p:nvPr/>
        </p:nvCxnSpPr>
        <p:spPr>
          <a:xfrm flipV="1">
            <a:off x="2250091" y="1715547"/>
            <a:ext cx="2592602" cy="835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B7D975-A456-CAD5-2ABD-321125308D8B}"/>
              </a:ext>
            </a:extLst>
          </p:cNvPr>
          <p:cNvCxnSpPr>
            <a:cxnSpLocks/>
            <a:stCxn id="51" idx="6"/>
            <a:endCxn id="53" idx="2"/>
          </p:cNvCxnSpPr>
          <p:nvPr/>
        </p:nvCxnSpPr>
        <p:spPr>
          <a:xfrm flipV="1">
            <a:off x="2554925" y="1715547"/>
            <a:ext cx="2287768" cy="29035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BF73BF-B492-42C3-C83D-0B7A3324F3F5}"/>
              </a:ext>
            </a:extLst>
          </p:cNvPr>
          <p:cNvCxnSpPr>
            <a:cxnSpLocks/>
            <a:stCxn id="53" idx="6"/>
            <a:endCxn id="72" idx="2"/>
          </p:cNvCxnSpPr>
          <p:nvPr/>
        </p:nvCxnSpPr>
        <p:spPr>
          <a:xfrm>
            <a:off x="5823773" y="1715547"/>
            <a:ext cx="1720078" cy="15618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E716BE7-69D2-0B16-C06D-457626024B5B}"/>
                  </a:ext>
                </a:extLst>
              </p:cNvPr>
              <p:cNvSpPr/>
              <p:nvPr/>
            </p:nvSpPr>
            <p:spPr>
              <a:xfrm>
                <a:off x="4842693" y="286399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64" name="Oval 63">
                <a:extLst>
                  <a:ext uri="{FF2B5EF4-FFF2-40B4-BE49-F238E27FC236}">
                    <a16:creationId xmlns:a16="http://schemas.microsoft.com/office/drawing/2014/main" id="{3E716BE7-69D2-0B16-C06D-457626024B5B}"/>
                  </a:ext>
                </a:extLst>
              </p:cNvPr>
              <p:cNvSpPr>
                <a:spLocks noRot="1" noChangeAspect="1" noMove="1" noResize="1" noEditPoints="1" noAdjustHandles="1" noChangeArrowheads="1" noChangeShapeType="1" noTextEdit="1"/>
              </p:cNvSpPr>
              <p:nvPr/>
            </p:nvSpPr>
            <p:spPr>
              <a:xfrm>
                <a:off x="4842693" y="2863998"/>
                <a:ext cx="981080" cy="98108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2C87913D-E28B-DA62-A9DA-840A17FC2488}"/>
              </a:ext>
            </a:extLst>
          </p:cNvPr>
          <p:cNvCxnSpPr>
            <a:cxnSpLocks/>
            <a:stCxn id="50" idx="6"/>
            <a:endCxn id="64" idx="2"/>
          </p:cNvCxnSpPr>
          <p:nvPr/>
        </p:nvCxnSpPr>
        <p:spPr>
          <a:xfrm>
            <a:off x="2250091" y="2550692"/>
            <a:ext cx="2592602" cy="80384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D96C2F7-7ADA-240C-0319-46B39E60A6AD}"/>
              </a:ext>
            </a:extLst>
          </p:cNvPr>
          <p:cNvCxnSpPr>
            <a:cxnSpLocks/>
            <a:stCxn id="51" idx="6"/>
            <a:endCxn id="64" idx="2"/>
          </p:cNvCxnSpPr>
          <p:nvPr/>
        </p:nvCxnSpPr>
        <p:spPr>
          <a:xfrm flipV="1">
            <a:off x="2554925" y="3354538"/>
            <a:ext cx="2287768" cy="1264553"/>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C96449B-29CF-01DB-1455-B7E9D59803AA}"/>
              </a:ext>
            </a:extLst>
          </p:cNvPr>
          <p:cNvCxnSpPr>
            <a:cxnSpLocks/>
            <a:stCxn id="64" idx="6"/>
            <a:endCxn id="72" idx="2"/>
          </p:cNvCxnSpPr>
          <p:nvPr/>
        </p:nvCxnSpPr>
        <p:spPr>
          <a:xfrm flipV="1">
            <a:off x="5823773" y="3277388"/>
            <a:ext cx="1720078" cy="7715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52639CCC-2E3F-3BB9-78E0-E7DEE656F953}"/>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72" name="Oval 71">
                <a:extLst>
                  <a:ext uri="{FF2B5EF4-FFF2-40B4-BE49-F238E27FC236}">
                    <a16:creationId xmlns:a16="http://schemas.microsoft.com/office/drawing/2014/main" id="{52639CCC-2E3F-3BB9-78E0-E7DEE656F953}"/>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79B2305-3794-626C-5A8C-4E9DAC7BC0C7}"/>
              </a:ext>
            </a:extLst>
          </p:cNvPr>
          <p:cNvCxnSpPr>
            <a:stCxn id="72"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0BE4774-7BEB-9841-DB4E-D9083F11C973}"/>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74" name="TextBox 73">
                <a:extLst>
                  <a:ext uri="{FF2B5EF4-FFF2-40B4-BE49-F238E27FC236}">
                    <a16:creationId xmlns:a16="http://schemas.microsoft.com/office/drawing/2014/main" id="{60BE4774-7BEB-9841-DB4E-D9083F11C973}"/>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86">
                <a:extLst>
                  <a:ext uri="{FF2B5EF4-FFF2-40B4-BE49-F238E27FC236}">
                    <a16:creationId xmlns:a16="http://schemas.microsoft.com/office/drawing/2014/main" id="{67FE09B8-CA73-9873-839A-75DE98BEE89E}"/>
                  </a:ext>
                </a:extLst>
              </p:cNvPr>
              <p:cNvSpPr/>
              <p:nvPr/>
            </p:nvSpPr>
            <p:spPr>
              <a:xfrm>
                <a:off x="4842693" y="4467290"/>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4">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3</m:t>
                          </m:r>
                        </m:sub>
                      </m:sSub>
                    </m:oMath>
                  </m:oMathPara>
                </a14:m>
                <a:endParaRPr lang="en-US" sz="6000" dirty="0"/>
              </a:p>
            </p:txBody>
          </p:sp>
        </mc:Choice>
        <mc:Fallback xmlns="">
          <p:sp>
            <p:nvSpPr>
              <p:cNvPr id="87" name="Oval 86">
                <a:extLst>
                  <a:ext uri="{FF2B5EF4-FFF2-40B4-BE49-F238E27FC236}">
                    <a16:creationId xmlns:a16="http://schemas.microsoft.com/office/drawing/2014/main" id="{67FE09B8-CA73-9873-839A-75DE98BEE89E}"/>
                  </a:ext>
                </a:extLst>
              </p:cNvPr>
              <p:cNvSpPr>
                <a:spLocks noRot="1" noChangeAspect="1" noMove="1" noResize="1" noEditPoints="1" noAdjustHandles="1" noChangeArrowheads="1" noChangeShapeType="1" noTextEdit="1"/>
              </p:cNvSpPr>
              <p:nvPr/>
            </p:nvSpPr>
            <p:spPr>
              <a:xfrm>
                <a:off x="4842693" y="4467290"/>
                <a:ext cx="981080" cy="981080"/>
              </a:xfrm>
              <a:prstGeom prst="ellipse">
                <a:avLst/>
              </a:prstGeom>
              <a:blipFill>
                <a:blip r:embed="rId8"/>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DBE45291-5B4B-0104-54FB-84FFAD65599C}"/>
              </a:ext>
            </a:extLst>
          </p:cNvPr>
          <p:cNvCxnSpPr>
            <a:cxnSpLocks/>
            <a:stCxn id="50" idx="6"/>
            <a:endCxn id="87" idx="2"/>
          </p:cNvCxnSpPr>
          <p:nvPr/>
        </p:nvCxnSpPr>
        <p:spPr>
          <a:xfrm>
            <a:off x="2250091" y="2550692"/>
            <a:ext cx="2592602" cy="2407138"/>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B2F111C-E610-A6FB-242E-D66EECEA0583}"/>
              </a:ext>
            </a:extLst>
          </p:cNvPr>
          <p:cNvCxnSpPr>
            <a:cxnSpLocks/>
            <a:stCxn id="51" idx="6"/>
            <a:endCxn id="87" idx="2"/>
          </p:cNvCxnSpPr>
          <p:nvPr/>
        </p:nvCxnSpPr>
        <p:spPr>
          <a:xfrm>
            <a:off x="2554925" y="4619091"/>
            <a:ext cx="2287768" cy="338739"/>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A3F9469-2F7E-6913-3D6D-EF572860980C}"/>
              </a:ext>
            </a:extLst>
          </p:cNvPr>
          <p:cNvCxnSpPr>
            <a:cxnSpLocks/>
            <a:stCxn id="87" idx="6"/>
            <a:endCxn id="72" idx="2"/>
          </p:cNvCxnSpPr>
          <p:nvPr/>
        </p:nvCxnSpPr>
        <p:spPr>
          <a:xfrm flipV="1">
            <a:off x="5823773" y="3277388"/>
            <a:ext cx="1720078" cy="1680442"/>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70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mc:AlternateContent xmlns:mc="http://schemas.openxmlformats.org/markup-compatibility/2006" xmlns:a14="http://schemas.microsoft.com/office/drawing/2010/main">
        <mc:Choice Requires="a14">
          <p:sp>
            <p:nvSpPr>
              <p:cNvPr id="50" name="Oval 49">
                <a:extLst>
                  <a:ext uri="{FF2B5EF4-FFF2-40B4-BE49-F238E27FC236}">
                    <a16:creationId xmlns:a16="http://schemas.microsoft.com/office/drawing/2014/main" id="{D60662A6-53A2-4699-97D1-228B3F763770}"/>
                  </a:ext>
                </a:extLst>
              </p:cNvPr>
              <p:cNvSpPr/>
              <p:nvPr/>
            </p:nvSpPr>
            <p:spPr>
              <a:xfrm>
                <a:off x="1335691" y="209349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50" name="Oval 49">
                <a:extLst>
                  <a:ext uri="{FF2B5EF4-FFF2-40B4-BE49-F238E27FC236}">
                    <a16:creationId xmlns:a16="http://schemas.microsoft.com/office/drawing/2014/main" id="{D60662A6-53A2-4699-97D1-228B3F763770}"/>
                  </a:ext>
                </a:extLst>
              </p:cNvPr>
              <p:cNvSpPr>
                <a:spLocks noRot="1" noChangeAspect="1" noMove="1" noResize="1" noEditPoints="1" noAdjustHandles="1" noChangeArrowheads="1" noChangeShapeType="1" noTextEdit="1"/>
              </p:cNvSpPr>
              <p:nvPr/>
            </p:nvSpPr>
            <p:spPr>
              <a:xfrm>
                <a:off x="1335691" y="2093492"/>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A66FF01C-28BE-CDBA-9B8D-9691FA126134}"/>
                  </a:ext>
                </a:extLst>
              </p:cNvPr>
              <p:cNvSpPr/>
              <p:nvPr/>
            </p:nvSpPr>
            <p:spPr>
              <a:xfrm>
                <a:off x="1640525" y="4161891"/>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51" name="Oval 50">
                <a:extLst>
                  <a:ext uri="{FF2B5EF4-FFF2-40B4-BE49-F238E27FC236}">
                    <a16:creationId xmlns:a16="http://schemas.microsoft.com/office/drawing/2014/main" id="{A66FF01C-28BE-CDBA-9B8D-9691FA126134}"/>
                  </a:ext>
                </a:extLst>
              </p:cNvPr>
              <p:cNvSpPr>
                <a:spLocks noRot="1" noChangeAspect="1" noMove="1" noResize="1" noEditPoints="1" noAdjustHandles="1" noChangeArrowheads="1" noChangeShapeType="1" noTextEdit="1"/>
              </p:cNvSpPr>
              <p:nvPr/>
            </p:nvSpPr>
            <p:spPr>
              <a:xfrm>
                <a:off x="1640525" y="4161891"/>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C7CBE2C2-ABB0-CA72-DB3A-6CF74440E714}"/>
                  </a:ext>
                </a:extLst>
              </p:cNvPr>
              <p:cNvSpPr/>
              <p:nvPr/>
            </p:nvSpPr>
            <p:spPr>
              <a:xfrm>
                <a:off x="4842693" y="1225007"/>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53" name="Oval 52">
                <a:extLst>
                  <a:ext uri="{FF2B5EF4-FFF2-40B4-BE49-F238E27FC236}">
                    <a16:creationId xmlns:a16="http://schemas.microsoft.com/office/drawing/2014/main" id="{C7CBE2C2-ABB0-CA72-DB3A-6CF74440E714}"/>
                  </a:ext>
                </a:extLst>
              </p:cNvPr>
              <p:cNvSpPr>
                <a:spLocks noRot="1" noChangeAspect="1" noMove="1" noResize="1" noEditPoints="1" noAdjustHandles="1" noChangeArrowheads="1" noChangeShapeType="1" noTextEdit="1"/>
              </p:cNvSpPr>
              <p:nvPr/>
            </p:nvSpPr>
            <p:spPr>
              <a:xfrm>
                <a:off x="4842693" y="1225007"/>
                <a:ext cx="981080" cy="9810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E71A3C3C-8C16-0241-8641-1D325FE9725C}"/>
              </a:ext>
            </a:extLst>
          </p:cNvPr>
          <p:cNvCxnSpPr>
            <a:cxnSpLocks/>
            <a:stCxn id="50" idx="6"/>
            <a:endCxn id="53" idx="2"/>
          </p:cNvCxnSpPr>
          <p:nvPr/>
        </p:nvCxnSpPr>
        <p:spPr>
          <a:xfrm flipV="1">
            <a:off x="2250091" y="1715547"/>
            <a:ext cx="2592602" cy="835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B7D975-A456-CAD5-2ABD-321125308D8B}"/>
              </a:ext>
            </a:extLst>
          </p:cNvPr>
          <p:cNvCxnSpPr>
            <a:cxnSpLocks/>
            <a:stCxn id="51" idx="6"/>
            <a:endCxn id="53" idx="2"/>
          </p:cNvCxnSpPr>
          <p:nvPr/>
        </p:nvCxnSpPr>
        <p:spPr>
          <a:xfrm flipV="1">
            <a:off x="2554925" y="1715547"/>
            <a:ext cx="2287768" cy="29035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BF73BF-B492-42C3-C83D-0B7A3324F3F5}"/>
              </a:ext>
            </a:extLst>
          </p:cNvPr>
          <p:cNvCxnSpPr>
            <a:cxnSpLocks/>
            <a:stCxn id="53" idx="6"/>
            <a:endCxn id="72" idx="2"/>
          </p:cNvCxnSpPr>
          <p:nvPr/>
        </p:nvCxnSpPr>
        <p:spPr>
          <a:xfrm>
            <a:off x="5823773" y="1715547"/>
            <a:ext cx="1720078" cy="15618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E716BE7-69D2-0B16-C06D-457626024B5B}"/>
                  </a:ext>
                </a:extLst>
              </p:cNvPr>
              <p:cNvSpPr/>
              <p:nvPr/>
            </p:nvSpPr>
            <p:spPr>
              <a:xfrm>
                <a:off x="4842693" y="286399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64" name="Oval 63">
                <a:extLst>
                  <a:ext uri="{FF2B5EF4-FFF2-40B4-BE49-F238E27FC236}">
                    <a16:creationId xmlns:a16="http://schemas.microsoft.com/office/drawing/2014/main" id="{3E716BE7-69D2-0B16-C06D-457626024B5B}"/>
                  </a:ext>
                </a:extLst>
              </p:cNvPr>
              <p:cNvSpPr>
                <a:spLocks noRot="1" noChangeAspect="1" noMove="1" noResize="1" noEditPoints="1" noAdjustHandles="1" noChangeArrowheads="1" noChangeShapeType="1" noTextEdit="1"/>
              </p:cNvSpPr>
              <p:nvPr/>
            </p:nvSpPr>
            <p:spPr>
              <a:xfrm>
                <a:off x="4842693" y="2863998"/>
                <a:ext cx="981080" cy="98108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2C87913D-E28B-DA62-A9DA-840A17FC2488}"/>
              </a:ext>
            </a:extLst>
          </p:cNvPr>
          <p:cNvCxnSpPr>
            <a:cxnSpLocks/>
            <a:stCxn id="50" idx="6"/>
            <a:endCxn id="64" idx="2"/>
          </p:cNvCxnSpPr>
          <p:nvPr/>
        </p:nvCxnSpPr>
        <p:spPr>
          <a:xfrm>
            <a:off x="2250091" y="2550692"/>
            <a:ext cx="2592602" cy="80384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D96C2F7-7ADA-240C-0319-46B39E60A6AD}"/>
              </a:ext>
            </a:extLst>
          </p:cNvPr>
          <p:cNvCxnSpPr>
            <a:cxnSpLocks/>
            <a:stCxn id="51" idx="6"/>
            <a:endCxn id="64" idx="2"/>
          </p:cNvCxnSpPr>
          <p:nvPr/>
        </p:nvCxnSpPr>
        <p:spPr>
          <a:xfrm flipV="1">
            <a:off x="2554925" y="3354538"/>
            <a:ext cx="2287768" cy="1264553"/>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C96449B-29CF-01DB-1455-B7E9D59803AA}"/>
              </a:ext>
            </a:extLst>
          </p:cNvPr>
          <p:cNvCxnSpPr>
            <a:cxnSpLocks/>
            <a:stCxn id="64" idx="6"/>
            <a:endCxn id="72" idx="2"/>
          </p:cNvCxnSpPr>
          <p:nvPr/>
        </p:nvCxnSpPr>
        <p:spPr>
          <a:xfrm flipV="1">
            <a:off x="5823773" y="3277388"/>
            <a:ext cx="1720078" cy="7715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52639CCC-2E3F-3BB9-78E0-E7DEE656F953}"/>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72" name="Oval 71">
                <a:extLst>
                  <a:ext uri="{FF2B5EF4-FFF2-40B4-BE49-F238E27FC236}">
                    <a16:creationId xmlns:a16="http://schemas.microsoft.com/office/drawing/2014/main" id="{52639CCC-2E3F-3BB9-78E0-E7DEE656F953}"/>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79B2305-3794-626C-5A8C-4E9DAC7BC0C7}"/>
              </a:ext>
            </a:extLst>
          </p:cNvPr>
          <p:cNvCxnSpPr>
            <a:stCxn id="72"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0BE4774-7BEB-9841-DB4E-D9083F11C973}"/>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74" name="TextBox 73">
                <a:extLst>
                  <a:ext uri="{FF2B5EF4-FFF2-40B4-BE49-F238E27FC236}">
                    <a16:creationId xmlns:a16="http://schemas.microsoft.com/office/drawing/2014/main" id="{60BE4774-7BEB-9841-DB4E-D9083F11C973}"/>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86">
                <a:extLst>
                  <a:ext uri="{FF2B5EF4-FFF2-40B4-BE49-F238E27FC236}">
                    <a16:creationId xmlns:a16="http://schemas.microsoft.com/office/drawing/2014/main" id="{67FE09B8-CA73-9873-839A-75DE98BEE89E}"/>
                  </a:ext>
                </a:extLst>
              </p:cNvPr>
              <p:cNvSpPr/>
              <p:nvPr/>
            </p:nvSpPr>
            <p:spPr>
              <a:xfrm>
                <a:off x="4842693" y="4467290"/>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4">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3</m:t>
                          </m:r>
                        </m:sub>
                      </m:sSub>
                    </m:oMath>
                  </m:oMathPara>
                </a14:m>
                <a:endParaRPr lang="en-US" sz="6000" dirty="0"/>
              </a:p>
            </p:txBody>
          </p:sp>
        </mc:Choice>
        <mc:Fallback xmlns="">
          <p:sp>
            <p:nvSpPr>
              <p:cNvPr id="87" name="Oval 86">
                <a:extLst>
                  <a:ext uri="{FF2B5EF4-FFF2-40B4-BE49-F238E27FC236}">
                    <a16:creationId xmlns:a16="http://schemas.microsoft.com/office/drawing/2014/main" id="{67FE09B8-CA73-9873-839A-75DE98BEE89E}"/>
                  </a:ext>
                </a:extLst>
              </p:cNvPr>
              <p:cNvSpPr>
                <a:spLocks noRot="1" noChangeAspect="1" noMove="1" noResize="1" noEditPoints="1" noAdjustHandles="1" noChangeArrowheads="1" noChangeShapeType="1" noTextEdit="1"/>
              </p:cNvSpPr>
              <p:nvPr/>
            </p:nvSpPr>
            <p:spPr>
              <a:xfrm>
                <a:off x="4842693" y="4467290"/>
                <a:ext cx="981080" cy="981080"/>
              </a:xfrm>
              <a:prstGeom prst="ellipse">
                <a:avLst/>
              </a:prstGeom>
              <a:blipFill>
                <a:blip r:embed="rId8"/>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DBE45291-5B4B-0104-54FB-84FFAD65599C}"/>
              </a:ext>
            </a:extLst>
          </p:cNvPr>
          <p:cNvCxnSpPr>
            <a:cxnSpLocks/>
            <a:stCxn id="50" idx="6"/>
            <a:endCxn id="87" idx="2"/>
          </p:cNvCxnSpPr>
          <p:nvPr/>
        </p:nvCxnSpPr>
        <p:spPr>
          <a:xfrm>
            <a:off x="2250091" y="2550692"/>
            <a:ext cx="2592602" cy="2407138"/>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B2F111C-E610-A6FB-242E-D66EECEA0583}"/>
              </a:ext>
            </a:extLst>
          </p:cNvPr>
          <p:cNvCxnSpPr>
            <a:cxnSpLocks/>
            <a:stCxn id="51" idx="6"/>
            <a:endCxn id="87" idx="2"/>
          </p:cNvCxnSpPr>
          <p:nvPr/>
        </p:nvCxnSpPr>
        <p:spPr>
          <a:xfrm>
            <a:off x="2554925" y="4619091"/>
            <a:ext cx="2287768" cy="338739"/>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A3F9469-2F7E-6913-3D6D-EF572860980C}"/>
              </a:ext>
            </a:extLst>
          </p:cNvPr>
          <p:cNvCxnSpPr>
            <a:cxnSpLocks/>
            <a:stCxn id="87" idx="6"/>
            <a:endCxn id="72" idx="2"/>
          </p:cNvCxnSpPr>
          <p:nvPr/>
        </p:nvCxnSpPr>
        <p:spPr>
          <a:xfrm flipV="1">
            <a:off x="5823773" y="3277388"/>
            <a:ext cx="1720078" cy="1680442"/>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AF3DA6C-42DF-8FCE-1FBE-4EF57725FC46}"/>
              </a:ext>
            </a:extLst>
          </p:cNvPr>
          <p:cNvSpPr/>
          <p:nvPr/>
        </p:nvSpPr>
        <p:spPr>
          <a:xfrm>
            <a:off x="9948863" y="1843261"/>
            <a:ext cx="1793525" cy="876206"/>
          </a:xfrm>
          <a:custGeom>
            <a:avLst/>
            <a:gdLst>
              <a:gd name="connsiteX0" fmla="*/ 0 w 1793525"/>
              <a:gd name="connsiteY0" fmla="*/ 0 h 876206"/>
              <a:gd name="connsiteX1" fmla="*/ 597842 w 1793525"/>
              <a:gd name="connsiteY1" fmla="*/ 0 h 876206"/>
              <a:gd name="connsiteX2" fmla="*/ 1159813 w 1793525"/>
              <a:gd name="connsiteY2" fmla="*/ 0 h 876206"/>
              <a:gd name="connsiteX3" fmla="*/ 1793525 w 1793525"/>
              <a:gd name="connsiteY3" fmla="*/ 0 h 876206"/>
              <a:gd name="connsiteX4" fmla="*/ 1793525 w 1793525"/>
              <a:gd name="connsiteY4" fmla="*/ 438103 h 876206"/>
              <a:gd name="connsiteX5" fmla="*/ 1793525 w 1793525"/>
              <a:gd name="connsiteY5" fmla="*/ 876206 h 876206"/>
              <a:gd name="connsiteX6" fmla="*/ 1177748 w 1793525"/>
              <a:gd name="connsiteY6" fmla="*/ 876206 h 876206"/>
              <a:gd name="connsiteX7" fmla="*/ 561971 w 1793525"/>
              <a:gd name="connsiteY7" fmla="*/ 876206 h 876206"/>
              <a:gd name="connsiteX8" fmla="*/ 0 w 1793525"/>
              <a:gd name="connsiteY8" fmla="*/ 876206 h 876206"/>
              <a:gd name="connsiteX9" fmla="*/ 0 w 1793525"/>
              <a:gd name="connsiteY9" fmla="*/ 446865 h 876206"/>
              <a:gd name="connsiteX10" fmla="*/ 0 w 1793525"/>
              <a:gd name="connsiteY10" fmla="*/ 0 h 87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525" h="876206" fill="none" extrusionOk="0">
                <a:moveTo>
                  <a:pt x="0" y="0"/>
                </a:moveTo>
                <a:cubicBezTo>
                  <a:pt x="252786" y="-9893"/>
                  <a:pt x="336752" y="16413"/>
                  <a:pt x="597842" y="0"/>
                </a:cubicBezTo>
                <a:cubicBezTo>
                  <a:pt x="858932" y="-16413"/>
                  <a:pt x="1007307" y="-28056"/>
                  <a:pt x="1159813" y="0"/>
                </a:cubicBezTo>
                <a:cubicBezTo>
                  <a:pt x="1312319" y="28056"/>
                  <a:pt x="1654565" y="-31033"/>
                  <a:pt x="1793525" y="0"/>
                </a:cubicBezTo>
                <a:cubicBezTo>
                  <a:pt x="1788601" y="187790"/>
                  <a:pt x="1814455" y="321463"/>
                  <a:pt x="1793525" y="438103"/>
                </a:cubicBezTo>
                <a:cubicBezTo>
                  <a:pt x="1772595" y="554743"/>
                  <a:pt x="1789674" y="737890"/>
                  <a:pt x="1793525" y="876206"/>
                </a:cubicBezTo>
                <a:cubicBezTo>
                  <a:pt x="1580132" y="868616"/>
                  <a:pt x="1462665" y="874306"/>
                  <a:pt x="1177748" y="876206"/>
                </a:cubicBezTo>
                <a:cubicBezTo>
                  <a:pt x="892831" y="878106"/>
                  <a:pt x="829266" y="861447"/>
                  <a:pt x="561971" y="876206"/>
                </a:cubicBezTo>
                <a:cubicBezTo>
                  <a:pt x="294676" y="890965"/>
                  <a:pt x="212684" y="903447"/>
                  <a:pt x="0" y="876206"/>
                </a:cubicBezTo>
                <a:cubicBezTo>
                  <a:pt x="16783" y="746332"/>
                  <a:pt x="10908" y="628314"/>
                  <a:pt x="0" y="446865"/>
                </a:cubicBezTo>
                <a:cubicBezTo>
                  <a:pt x="-10908" y="265416"/>
                  <a:pt x="12687" y="198107"/>
                  <a:pt x="0" y="0"/>
                </a:cubicBezTo>
                <a:close/>
              </a:path>
              <a:path w="1793525" h="876206" stroke="0" extrusionOk="0">
                <a:moveTo>
                  <a:pt x="0" y="0"/>
                </a:moveTo>
                <a:cubicBezTo>
                  <a:pt x="251120" y="9564"/>
                  <a:pt x="389639" y="6982"/>
                  <a:pt x="579906" y="0"/>
                </a:cubicBezTo>
                <a:cubicBezTo>
                  <a:pt x="770173" y="-6982"/>
                  <a:pt x="916886" y="27899"/>
                  <a:pt x="1195683" y="0"/>
                </a:cubicBezTo>
                <a:cubicBezTo>
                  <a:pt x="1474480" y="-27899"/>
                  <a:pt x="1646395" y="15904"/>
                  <a:pt x="1793525" y="0"/>
                </a:cubicBezTo>
                <a:cubicBezTo>
                  <a:pt x="1796763" y="163806"/>
                  <a:pt x="1794384" y="228869"/>
                  <a:pt x="1793525" y="429341"/>
                </a:cubicBezTo>
                <a:cubicBezTo>
                  <a:pt x="1792666" y="629813"/>
                  <a:pt x="1787368" y="751622"/>
                  <a:pt x="1793525" y="876206"/>
                </a:cubicBezTo>
                <a:cubicBezTo>
                  <a:pt x="1525771" y="898808"/>
                  <a:pt x="1436477" y="864470"/>
                  <a:pt x="1177748" y="876206"/>
                </a:cubicBezTo>
                <a:cubicBezTo>
                  <a:pt x="919019" y="887942"/>
                  <a:pt x="893342" y="855012"/>
                  <a:pt x="615777" y="876206"/>
                </a:cubicBezTo>
                <a:cubicBezTo>
                  <a:pt x="338212" y="897400"/>
                  <a:pt x="170806" y="882744"/>
                  <a:pt x="0" y="876206"/>
                </a:cubicBezTo>
                <a:cubicBezTo>
                  <a:pt x="-11005" y="676283"/>
                  <a:pt x="8311" y="582397"/>
                  <a:pt x="0" y="446865"/>
                </a:cubicBezTo>
                <a:cubicBezTo>
                  <a:pt x="-8311" y="311333"/>
                  <a:pt x="1094" y="163322"/>
                  <a:pt x="0" y="0"/>
                </a:cubicBezTo>
                <a:close/>
              </a:path>
            </a:pathLst>
          </a:custGeom>
          <a:solidFill>
            <a:srgbClr val="FF0000"/>
          </a:solidFill>
          <a:ln>
            <a:solidFill>
              <a:schemeClr val="tx1"/>
            </a:solidFill>
            <a:extLst>
              <a:ext uri="{C807C97D-BFC1-408E-A445-0C87EB9F89A2}">
                <ask:lineSketchStyleProps xmlns:ask="http://schemas.microsoft.com/office/drawing/2018/sketchyshapes" sd="135952675">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Predicted 0.1</a:t>
            </a:r>
          </a:p>
        </p:txBody>
      </p:sp>
      <p:sp>
        <p:nvSpPr>
          <p:cNvPr id="6" name="Rectangle 5">
            <a:extLst>
              <a:ext uri="{FF2B5EF4-FFF2-40B4-BE49-F238E27FC236}">
                <a16:creationId xmlns:a16="http://schemas.microsoft.com/office/drawing/2014/main" id="{B822271D-14A7-F31B-A4F9-A71B704D8CBA}"/>
              </a:ext>
            </a:extLst>
          </p:cNvPr>
          <p:cNvSpPr/>
          <p:nvPr/>
        </p:nvSpPr>
        <p:spPr>
          <a:xfrm>
            <a:off x="10001491" y="3912254"/>
            <a:ext cx="1793525" cy="876206"/>
          </a:xfrm>
          <a:custGeom>
            <a:avLst/>
            <a:gdLst>
              <a:gd name="connsiteX0" fmla="*/ 0 w 1793525"/>
              <a:gd name="connsiteY0" fmla="*/ 0 h 876206"/>
              <a:gd name="connsiteX1" fmla="*/ 561971 w 1793525"/>
              <a:gd name="connsiteY1" fmla="*/ 0 h 876206"/>
              <a:gd name="connsiteX2" fmla="*/ 1177748 w 1793525"/>
              <a:gd name="connsiteY2" fmla="*/ 0 h 876206"/>
              <a:gd name="connsiteX3" fmla="*/ 1793525 w 1793525"/>
              <a:gd name="connsiteY3" fmla="*/ 0 h 876206"/>
              <a:gd name="connsiteX4" fmla="*/ 1793525 w 1793525"/>
              <a:gd name="connsiteY4" fmla="*/ 411817 h 876206"/>
              <a:gd name="connsiteX5" fmla="*/ 1793525 w 1793525"/>
              <a:gd name="connsiteY5" fmla="*/ 876206 h 876206"/>
              <a:gd name="connsiteX6" fmla="*/ 1249489 w 1793525"/>
              <a:gd name="connsiteY6" fmla="*/ 876206 h 876206"/>
              <a:gd name="connsiteX7" fmla="*/ 651647 w 1793525"/>
              <a:gd name="connsiteY7" fmla="*/ 876206 h 876206"/>
              <a:gd name="connsiteX8" fmla="*/ 0 w 1793525"/>
              <a:gd name="connsiteY8" fmla="*/ 876206 h 876206"/>
              <a:gd name="connsiteX9" fmla="*/ 0 w 1793525"/>
              <a:gd name="connsiteY9" fmla="*/ 455627 h 876206"/>
              <a:gd name="connsiteX10" fmla="*/ 0 w 1793525"/>
              <a:gd name="connsiteY10" fmla="*/ 0 h 87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525" h="876206" fill="none" extrusionOk="0">
                <a:moveTo>
                  <a:pt x="0" y="0"/>
                </a:moveTo>
                <a:cubicBezTo>
                  <a:pt x="200080" y="8127"/>
                  <a:pt x="404830" y="-15134"/>
                  <a:pt x="561971" y="0"/>
                </a:cubicBezTo>
                <a:cubicBezTo>
                  <a:pt x="719112" y="15134"/>
                  <a:pt x="887794" y="-1882"/>
                  <a:pt x="1177748" y="0"/>
                </a:cubicBezTo>
                <a:cubicBezTo>
                  <a:pt x="1467702" y="1882"/>
                  <a:pt x="1666496" y="-6468"/>
                  <a:pt x="1793525" y="0"/>
                </a:cubicBezTo>
                <a:cubicBezTo>
                  <a:pt x="1801584" y="189859"/>
                  <a:pt x="1810871" y="253840"/>
                  <a:pt x="1793525" y="411817"/>
                </a:cubicBezTo>
                <a:cubicBezTo>
                  <a:pt x="1776179" y="569794"/>
                  <a:pt x="1773149" y="747983"/>
                  <a:pt x="1793525" y="876206"/>
                </a:cubicBezTo>
                <a:cubicBezTo>
                  <a:pt x="1681976" y="888180"/>
                  <a:pt x="1453938" y="876168"/>
                  <a:pt x="1249489" y="876206"/>
                </a:cubicBezTo>
                <a:cubicBezTo>
                  <a:pt x="1045040" y="876244"/>
                  <a:pt x="869220" y="898105"/>
                  <a:pt x="651647" y="876206"/>
                </a:cubicBezTo>
                <a:cubicBezTo>
                  <a:pt x="434074" y="854307"/>
                  <a:pt x="136963" y="870723"/>
                  <a:pt x="0" y="876206"/>
                </a:cubicBezTo>
                <a:cubicBezTo>
                  <a:pt x="-11827" y="727239"/>
                  <a:pt x="16613" y="646457"/>
                  <a:pt x="0" y="455627"/>
                </a:cubicBezTo>
                <a:cubicBezTo>
                  <a:pt x="-16613" y="264797"/>
                  <a:pt x="-19306" y="216172"/>
                  <a:pt x="0" y="0"/>
                </a:cubicBezTo>
                <a:close/>
              </a:path>
              <a:path w="1793525" h="876206" stroke="0" extrusionOk="0">
                <a:moveTo>
                  <a:pt x="0" y="0"/>
                </a:moveTo>
                <a:cubicBezTo>
                  <a:pt x="127648" y="7508"/>
                  <a:pt x="400154" y="-25222"/>
                  <a:pt x="544036" y="0"/>
                </a:cubicBezTo>
                <a:cubicBezTo>
                  <a:pt x="687918" y="25222"/>
                  <a:pt x="983801" y="7854"/>
                  <a:pt x="1123942" y="0"/>
                </a:cubicBezTo>
                <a:cubicBezTo>
                  <a:pt x="1264083" y="-7854"/>
                  <a:pt x="1515913" y="-16149"/>
                  <a:pt x="1793525" y="0"/>
                </a:cubicBezTo>
                <a:cubicBezTo>
                  <a:pt x="1773364" y="95217"/>
                  <a:pt x="1779965" y="256905"/>
                  <a:pt x="1793525" y="420579"/>
                </a:cubicBezTo>
                <a:cubicBezTo>
                  <a:pt x="1807085" y="584253"/>
                  <a:pt x="1806171" y="672602"/>
                  <a:pt x="1793525" y="876206"/>
                </a:cubicBezTo>
                <a:cubicBezTo>
                  <a:pt x="1669371" y="847797"/>
                  <a:pt x="1449149" y="875834"/>
                  <a:pt x="1213619" y="876206"/>
                </a:cubicBezTo>
                <a:cubicBezTo>
                  <a:pt x="978089" y="876578"/>
                  <a:pt x="892440" y="875605"/>
                  <a:pt x="651647" y="876206"/>
                </a:cubicBezTo>
                <a:cubicBezTo>
                  <a:pt x="410854" y="876807"/>
                  <a:pt x="247707" y="878086"/>
                  <a:pt x="0" y="876206"/>
                </a:cubicBezTo>
                <a:cubicBezTo>
                  <a:pt x="16289" y="761797"/>
                  <a:pt x="9705" y="531914"/>
                  <a:pt x="0" y="438103"/>
                </a:cubicBezTo>
                <a:cubicBezTo>
                  <a:pt x="-9705" y="344292"/>
                  <a:pt x="61" y="155158"/>
                  <a:pt x="0" y="0"/>
                </a:cubicBezTo>
                <a:close/>
              </a:path>
            </a:pathLst>
          </a:custGeom>
          <a:solidFill>
            <a:srgbClr val="92D050"/>
          </a:solidFill>
          <a:ln>
            <a:solidFill>
              <a:schemeClr val="tx1"/>
            </a:solidFill>
            <a:extLst>
              <a:ext uri="{C807C97D-BFC1-408E-A445-0C87EB9F89A2}">
                <ask:lineSketchStyleProps xmlns:ask="http://schemas.microsoft.com/office/drawing/2018/sketchyshapes" sd="358624361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Actual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93B063-FEAD-CF0E-721F-7A7F95AD5C91}"/>
                  </a:ext>
                </a:extLst>
              </p:cNvPr>
              <p:cNvSpPr txBox="1"/>
              <p:nvPr/>
            </p:nvSpPr>
            <p:spPr>
              <a:xfrm>
                <a:off x="530013" y="3272906"/>
                <a:ext cx="1292790"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400" i="1" smtClean="0">
                              <a:solidFill>
                                <a:srgbClr val="836967"/>
                              </a:solidFill>
                              <a:latin typeface="Cambria Math" panose="02040503050406030204" pitchFamily="18" charset="0"/>
                            </a:rPr>
                          </m:ctrlPr>
                        </m:dPr>
                        <m:e>
                          <m:r>
                            <a:rPr lang="en-US" sz="4400">
                              <a:latin typeface="Cambria Math" panose="02040503050406030204" pitchFamily="18" charset="0"/>
                            </a:rPr>
                            <m:t>4</m:t>
                          </m:r>
                          <m:r>
                            <a:rPr lang="en-US" sz="4400" i="0">
                              <a:latin typeface="Cambria Math" panose="02040503050406030204" pitchFamily="18" charset="0"/>
                            </a:rPr>
                            <m:t>,</m:t>
                          </m:r>
                          <m:r>
                            <a:rPr lang="en-US" sz="4400" i="0">
                              <a:latin typeface="Cambria Math" panose="02040503050406030204" pitchFamily="18" charset="0"/>
                            </a:rPr>
                            <m:t>5</m:t>
                          </m:r>
                        </m:e>
                      </m:d>
                    </m:oMath>
                  </m:oMathPara>
                </a14:m>
                <a:endParaRPr lang="en-US" sz="4400" dirty="0"/>
              </a:p>
            </p:txBody>
          </p:sp>
        </mc:Choice>
        <mc:Fallback xmlns="">
          <p:sp>
            <p:nvSpPr>
              <p:cNvPr id="10" name="TextBox 9">
                <a:extLst>
                  <a:ext uri="{FF2B5EF4-FFF2-40B4-BE49-F238E27FC236}">
                    <a16:creationId xmlns:a16="http://schemas.microsoft.com/office/drawing/2014/main" id="{A593B063-FEAD-CF0E-721F-7A7F95AD5C91}"/>
                  </a:ext>
                </a:extLst>
              </p:cNvPr>
              <p:cNvSpPr txBox="1">
                <a:spLocks noRot="1" noChangeAspect="1" noMove="1" noResize="1" noEditPoints="1" noAdjustHandles="1" noChangeArrowheads="1" noChangeShapeType="1" noTextEdit="1"/>
              </p:cNvSpPr>
              <p:nvPr/>
            </p:nvSpPr>
            <p:spPr>
              <a:xfrm>
                <a:off x="530013" y="3272906"/>
                <a:ext cx="1292790" cy="677108"/>
              </a:xfrm>
              <a:prstGeom prst="rect">
                <a:avLst/>
              </a:prstGeom>
              <a:blipFill>
                <a:blip r:embed="rId9"/>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11D409B-0928-0251-B5A8-509096AE3275}"/>
              </a:ext>
            </a:extLst>
          </p:cNvPr>
          <p:cNvCxnSpPr>
            <a:endCxn id="50" idx="3"/>
          </p:cNvCxnSpPr>
          <p:nvPr/>
        </p:nvCxnSpPr>
        <p:spPr>
          <a:xfrm flipV="1">
            <a:off x="970384" y="2873981"/>
            <a:ext cx="499218" cy="555019"/>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225708B-DFDB-C042-89F8-50ECC7566EB3}"/>
              </a:ext>
            </a:extLst>
          </p:cNvPr>
          <p:cNvCxnSpPr>
            <a:endCxn id="51" idx="2"/>
          </p:cNvCxnSpPr>
          <p:nvPr/>
        </p:nvCxnSpPr>
        <p:spPr>
          <a:xfrm>
            <a:off x="1469602" y="3912254"/>
            <a:ext cx="170923" cy="70683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52579B6-F88E-3D6A-2DEE-0B7B9BC8BB62}"/>
                  </a:ext>
                </a:extLst>
              </p:cNvPr>
              <p:cNvSpPr txBox="1"/>
              <p:nvPr/>
            </p:nvSpPr>
            <p:spPr>
              <a:xfrm>
                <a:off x="477364" y="5068734"/>
                <a:ext cx="986039" cy="7230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400" i="1" smtClean="0">
                              <a:solidFill>
                                <a:srgbClr val="836967"/>
                              </a:solidFill>
                              <a:latin typeface="Cambria Math" panose="02040503050406030204" pitchFamily="18" charset="0"/>
                            </a:rPr>
                          </m:ctrlPr>
                        </m:sSupPr>
                        <m:e>
                          <m:r>
                            <a:rPr lang="en-US" sz="4400" i="1">
                              <a:latin typeface="Cambria Math" panose="02040503050406030204" pitchFamily="18" charset="0"/>
                            </a:rPr>
                            <m:t>𝑥</m:t>
                          </m:r>
                        </m:e>
                        <m:sup>
                          <m:d>
                            <m:dPr>
                              <m:ctrlPr>
                                <a:rPr lang="en-US" sz="4400" i="1">
                                  <a:solidFill>
                                    <a:srgbClr val="836967"/>
                                  </a:solidFill>
                                  <a:latin typeface="Cambria Math" panose="02040503050406030204" pitchFamily="18" charset="0"/>
                                </a:rPr>
                              </m:ctrlPr>
                            </m:dPr>
                            <m:e>
                              <m:r>
                                <a:rPr lang="en-US" sz="4400" i="0">
                                  <a:latin typeface="Cambria Math" panose="02040503050406030204" pitchFamily="18" charset="0"/>
                                </a:rPr>
                                <m:t>ⅈ</m:t>
                              </m:r>
                            </m:e>
                          </m:d>
                        </m:sup>
                      </m:sSup>
                    </m:oMath>
                  </m:oMathPara>
                </a14:m>
                <a:endParaRPr lang="en-US" sz="4400" dirty="0"/>
              </a:p>
            </p:txBody>
          </p:sp>
        </mc:Choice>
        <mc:Fallback xmlns="">
          <p:sp>
            <p:nvSpPr>
              <p:cNvPr id="15" name="TextBox 14">
                <a:extLst>
                  <a:ext uri="{FF2B5EF4-FFF2-40B4-BE49-F238E27FC236}">
                    <a16:creationId xmlns:a16="http://schemas.microsoft.com/office/drawing/2014/main" id="{C52579B6-F88E-3D6A-2DEE-0B7B9BC8BB62}"/>
                  </a:ext>
                </a:extLst>
              </p:cNvPr>
              <p:cNvSpPr txBox="1">
                <a:spLocks noRot="1" noChangeAspect="1" noMove="1" noResize="1" noEditPoints="1" noAdjustHandles="1" noChangeArrowheads="1" noChangeShapeType="1" noTextEdit="1"/>
              </p:cNvSpPr>
              <p:nvPr/>
            </p:nvSpPr>
            <p:spPr>
              <a:xfrm>
                <a:off x="477364" y="5068734"/>
                <a:ext cx="986039" cy="72301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947165-F66C-3AE2-B715-19FA6DD6D332}"/>
                  </a:ext>
                </a:extLst>
              </p:cNvPr>
              <p:cNvSpPr txBox="1"/>
              <p:nvPr/>
            </p:nvSpPr>
            <p:spPr>
              <a:xfrm>
                <a:off x="8111541" y="5110305"/>
                <a:ext cx="3094629" cy="565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𝑙</m:t>
                      </m:r>
                      <m:d>
                        <m:dPr>
                          <m:ctrlPr>
                            <a:rPr lang="en-US" sz="3200" i="1">
                              <a:solidFill>
                                <a:srgbClr val="836967"/>
                              </a:solidFill>
                              <a:latin typeface="Cambria Math" panose="02040503050406030204" pitchFamily="18" charset="0"/>
                            </a:rPr>
                          </m:ctrlPr>
                        </m:dPr>
                        <m:e>
                          <m:r>
                            <a:rPr lang="en-US" sz="3200" b="0" i="1" smtClean="0">
                              <a:solidFill>
                                <a:srgbClr val="FF0000"/>
                              </a:solidFill>
                              <a:latin typeface="Cambria Math" panose="02040503050406030204" pitchFamily="18" charset="0"/>
                            </a:rPr>
                            <m:t>𝑓</m:t>
                          </m:r>
                          <m:d>
                            <m:dPr>
                              <m:ctrlPr>
                                <a:rPr lang="en-US" sz="3200" i="1">
                                  <a:solidFill>
                                    <a:srgbClr val="FF0000"/>
                                  </a:solidFill>
                                  <a:latin typeface="Cambria Math" panose="02040503050406030204" pitchFamily="18" charset="0"/>
                                </a:rPr>
                              </m:ctrlPr>
                            </m:dPr>
                            <m:e>
                              <m:sSup>
                                <m:sSupPr>
                                  <m:ctrlPr>
                                    <a:rPr lang="en-US" sz="3200" i="1">
                                      <a:solidFill>
                                        <a:srgbClr val="FF0000"/>
                                      </a:solidFill>
                                      <a:latin typeface="Cambria Math" panose="02040503050406030204" pitchFamily="18" charset="0"/>
                                    </a:rPr>
                                  </m:ctrlPr>
                                </m:sSupPr>
                                <m:e>
                                  <m:r>
                                    <a:rPr lang="en-US" sz="3200" i="1">
                                      <a:solidFill>
                                        <a:srgbClr val="FF0000"/>
                                      </a:solidFill>
                                      <a:latin typeface="Cambria Math" panose="02040503050406030204" pitchFamily="18" charset="0"/>
                                    </a:rPr>
                                    <m:t>𝑥</m:t>
                                  </m:r>
                                </m:e>
                                <m:sup>
                                  <m:d>
                                    <m:dPr>
                                      <m:ctrlPr>
                                        <a:rPr lang="en-US" sz="3200" i="1">
                                          <a:solidFill>
                                            <a:srgbClr val="FF0000"/>
                                          </a:solidFill>
                                          <a:latin typeface="Cambria Math" panose="02040503050406030204" pitchFamily="18" charset="0"/>
                                        </a:rPr>
                                      </m:ctrlPr>
                                    </m:dPr>
                                    <m:e>
                                      <m:r>
                                        <a:rPr lang="en-US" sz="3200" i="0">
                                          <a:solidFill>
                                            <a:srgbClr val="FF0000"/>
                                          </a:solidFill>
                                          <a:latin typeface="Cambria Math" panose="02040503050406030204" pitchFamily="18" charset="0"/>
                                        </a:rPr>
                                        <m:t>ⅈ</m:t>
                                      </m:r>
                                    </m:e>
                                  </m:d>
                                </m:sup>
                              </m:sSup>
                              <m:r>
                                <a:rPr lang="en-US" sz="3200" i="0">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𝑤</m:t>
                              </m:r>
                            </m:e>
                          </m:d>
                          <m:r>
                            <a:rPr lang="en-US" sz="3200" i="0">
                              <a:latin typeface="Cambria Math" panose="02040503050406030204" pitchFamily="18" charset="0"/>
                            </a:rPr>
                            <m:t>,</m:t>
                          </m:r>
                          <m:sSup>
                            <m:sSupPr>
                              <m:ctrlPr>
                                <a:rPr lang="en-US" sz="3200" i="1" smtClean="0">
                                  <a:solidFill>
                                    <a:srgbClr val="92D050"/>
                                  </a:solidFill>
                                  <a:latin typeface="Cambria Math" panose="02040503050406030204" pitchFamily="18" charset="0"/>
                                </a:rPr>
                              </m:ctrlPr>
                            </m:sSupPr>
                            <m:e>
                              <m:r>
                                <a:rPr lang="en-US" sz="3200" i="1">
                                  <a:solidFill>
                                    <a:srgbClr val="92D050"/>
                                  </a:solidFill>
                                  <a:latin typeface="Cambria Math" panose="02040503050406030204" pitchFamily="18" charset="0"/>
                                </a:rPr>
                                <m:t>𝑦</m:t>
                              </m:r>
                            </m:e>
                            <m:sup>
                              <m:d>
                                <m:dPr>
                                  <m:ctrlPr>
                                    <a:rPr lang="en-US" sz="3200" i="1">
                                      <a:solidFill>
                                        <a:srgbClr val="92D050"/>
                                      </a:solidFill>
                                      <a:latin typeface="Cambria Math" panose="02040503050406030204" pitchFamily="18" charset="0"/>
                                    </a:rPr>
                                  </m:ctrlPr>
                                </m:dPr>
                                <m:e>
                                  <m:r>
                                    <a:rPr lang="en-US" sz="3200" i="0">
                                      <a:solidFill>
                                        <a:srgbClr val="92D050"/>
                                      </a:solidFill>
                                      <a:latin typeface="Cambria Math" panose="02040503050406030204" pitchFamily="18" charset="0"/>
                                    </a:rPr>
                                    <m:t>ⅈ</m:t>
                                  </m:r>
                                </m:e>
                              </m:d>
                            </m:sup>
                          </m:sSup>
                        </m:e>
                      </m:d>
                    </m:oMath>
                  </m:oMathPara>
                </a14:m>
                <a:endParaRPr lang="en-US" sz="3200" dirty="0"/>
              </a:p>
            </p:txBody>
          </p:sp>
        </mc:Choice>
        <mc:Fallback xmlns="">
          <p:sp>
            <p:nvSpPr>
              <p:cNvPr id="16" name="TextBox 15">
                <a:extLst>
                  <a:ext uri="{FF2B5EF4-FFF2-40B4-BE49-F238E27FC236}">
                    <a16:creationId xmlns:a16="http://schemas.microsoft.com/office/drawing/2014/main" id="{E6947165-F66C-3AE2-B715-19FA6DD6D332}"/>
                  </a:ext>
                </a:extLst>
              </p:cNvPr>
              <p:cNvSpPr txBox="1">
                <a:spLocks noRot="1" noChangeAspect="1" noMove="1" noResize="1" noEditPoints="1" noAdjustHandles="1" noChangeArrowheads="1" noChangeShapeType="1" noTextEdit="1"/>
              </p:cNvSpPr>
              <p:nvPr/>
            </p:nvSpPr>
            <p:spPr>
              <a:xfrm>
                <a:off x="8111541" y="5110305"/>
                <a:ext cx="3094629" cy="565411"/>
              </a:xfrm>
              <a:prstGeom prst="rect">
                <a:avLst/>
              </a:prstGeom>
              <a:blipFill>
                <a:blip r:embed="rId11"/>
                <a:stretch>
                  <a:fillRect b="-107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6306D11-B500-4077-0BF9-B78C110C7153}"/>
              </a:ext>
            </a:extLst>
          </p:cNvPr>
          <p:cNvSpPr txBox="1"/>
          <p:nvPr/>
        </p:nvSpPr>
        <p:spPr>
          <a:xfrm>
            <a:off x="401216" y="293162"/>
            <a:ext cx="1309525" cy="646331"/>
          </a:xfrm>
          <a:prstGeom prst="rect">
            <a:avLst/>
          </a:prstGeom>
          <a:noFill/>
        </p:spPr>
        <p:txBody>
          <a:bodyPr wrap="square" rtlCol="0">
            <a:spAutoFit/>
          </a:bodyPr>
          <a:lstStyle/>
          <a:p>
            <a:r>
              <a:rPr lang="en-US" sz="3600" dirty="0"/>
              <a:t>Loss</a:t>
            </a:r>
          </a:p>
        </p:txBody>
      </p:sp>
    </p:spTree>
    <p:extLst>
      <p:ext uri="{BB962C8B-B14F-4D97-AF65-F5344CB8AC3E}">
        <p14:creationId xmlns:p14="http://schemas.microsoft.com/office/powerpoint/2010/main" val="2471951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mc:AlternateContent xmlns:mc="http://schemas.openxmlformats.org/markup-compatibility/2006" xmlns:a14="http://schemas.microsoft.com/office/drawing/2010/main">
        <mc:Choice Requires="a14">
          <p:sp>
            <p:nvSpPr>
              <p:cNvPr id="50" name="Oval 49">
                <a:extLst>
                  <a:ext uri="{FF2B5EF4-FFF2-40B4-BE49-F238E27FC236}">
                    <a16:creationId xmlns:a16="http://schemas.microsoft.com/office/drawing/2014/main" id="{D60662A6-53A2-4699-97D1-228B3F763770}"/>
                  </a:ext>
                </a:extLst>
              </p:cNvPr>
              <p:cNvSpPr/>
              <p:nvPr/>
            </p:nvSpPr>
            <p:spPr>
              <a:xfrm>
                <a:off x="1335691" y="2093492"/>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50" name="Oval 49">
                <a:extLst>
                  <a:ext uri="{FF2B5EF4-FFF2-40B4-BE49-F238E27FC236}">
                    <a16:creationId xmlns:a16="http://schemas.microsoft.com/office/drawing/2014/main" id="{D60662A6-53A2-4699-97D1-228B3F763770}"/>
                  </a:ext>
                </a:extLst>
              </p:cNvPr>
              <p:cNvSpPr>
                <a:spLocks noRot="1" noChangeAspect="1" noMove="1" noResize="1" noEditPoints="1" noAdjustHandles="1" noChangeArrowheads="1" noChangeShapeType="1" noTextEdit="1"/>
              </p:cNvSpPr>
              <p:nvPr/>
            </p:nvSpPr>
            <p:spPr>
              <a:xfrm>
                <a:off x="1335691" y="2093492"/>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A66FF01C-28BE-CDBA-9B8D-9691FA126134}"/>
                  </a:ext>
                </a:extLst>
              </p:cNvPr>
              <p:cNvSpPr/>
              <p:nvPr/>
            </p:nvSpPr>
            <p:spPr>
              <a:xfrm>
                <a:off x="1640525" y="4161891"/>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51" name="Oval 50">
                <a:extLst>
                  <a:ext uri="{FF2B5EF4-FFF2-40B4-BE49-F238E27FC236}">
                    <a16:creationId xmlns:a16="http://schemas.microsoft.com/office/drawing/2014/main" id="{A66FF01C-28BE-CDBA-9B8D-9691FA126134}"/>
                  </a:ext>
                </a:extLst>
              </p:cNvPr>
              <p:cNvSpPr>
                <a:spLocks noRot="1" noChangeAspect="1" noMove="1" noResize="1" noEditPoints="1" noAdjustHandles="1" noChangeArrowheads="1" noChangeShapeType="1" noTextEdit="1"/>
              </p:cNvSpPr>
              <p:nvPr/>
            </p:nvSpPr>
            <p:spPr>
              <a:xfrm>
                <a:off x="1640525" y="4161891"/>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C7CBE2C2-ABB0-CA72-DB3A-6CF74440E714}"/>
                  </a:ext>
                </a:extLst>
              </p:cNvPr>
              <p:cNvSpPr/>
              <p:nvPr/>
            </p:nvSpPr>
            <p:spPr>
              <a:xfrm>
                <a:off x="4842693" y="1225007"/>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53" name="Oval 52">
                <a:extLst>
                  <a:ext uri="{FF2B5EF4-FFF2-40B4-BE49-F238E27FC236}">
                    <a16:creationId xmlns:a16="http://schemas.microsoft.com/office/drawing/2014/main" id="{C7CBE2C2-ABB0-CA72-DB3A-6CF74440E714}"/>
                  </a:ext>
                </a:extLst>
              </p:cNvPr>
              <p:cNvSpPr>
                <a:spLocks noRot="1" noChangeAspect="1" noMove="1" noResize="1" noEditPoints="1" noAdjustHandles="1" noChangeArrowheads="1" noChangeShapeType="1" noTextEdit="1"/>
              </p:cNvSpPr>
              <p:nvPr/>
            </p:nvSpPr>
            <p:spPr>
              <a:xfrm>
                <a:off x="4842693" y="1225007"/>
                <a:ext cx="981080" cy="9810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E71A3C3C-8C16-0241-8641-1D325FE9725C}"/>
              </a:ext>
            </a:extLst>
          </p:cNvPr>
          <p:cNvCxnSpPr>
            <a:cxnSpLocks/>
            <a:stCxn id="50" idx="6"/>
            <a:endCxn id="53" idx="2"/>
          </p:cNvCxnSpPr>
          <p:nvPr/>
        </p:nvCxnSpPr>
        <p:spPr>
          <a:xfrm flipV="1">
            <a:off x="2250091" y="1715547"/>
            <a:ext cx="2592602" cy="835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1B7D975-A456-CAD5-2ABD-321125308D8B}"/>
              </a:ext>
            </a:extLst>
          </p:cNvPr>
          <p:cNvCxnSpPr>
            <a:cxnSpLocks/>
            <a:stCxn id="51" idx="6"/>
            <a:endCxn id="53" idx="2"/>
          </p:cNvCxnSpPr>
          <p:nvPr/>
        </p:nvCxnSpPr>
        <p:spPr>
          <a:xfrm flipV="1">
            <a:off x="2554925" y="1715547"/>
            <a:ext cx="2287768" cy="29035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BF73BF-B492-42C3-C83D-0B7A3324F3F5}"/>
              </a:ext>
            </a:extLst>
          </p:cNvPr>
          <p:cNvCxnSpPr>
            <a:cxnSpLocks/>
            <a:stCxn id="53" idx="6"/>
            <a:endCxn id="72" idx="2"/>
          </p:cNvCxnSpPr>
          <p:nvPr/>
        </p:nvCxnSpPr>
        <p:spPr>
          <a:xfrm>
            <a:off x="5823773" y="1715547"/>
            <a:ext cx="1720078" cy="15618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E716BE7-69D2-0B16-C06D-457626024B5B}"/>
                  </a:ext>
                </a:extLst>
              </p:cNvPr>
              <p:cNvSpPr/>
              <p:nvPr/>
            </p:nvSpPr>
            <p:spPr>
              <a:xfrm>
                <a:off x="4842693" y="286399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3">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2</m:t>
                          </m:r>
                        </m:sub>
                      </m:sSub>
                    </m:oMath>
                  </m:oMathPara>
                </a14:m>
                <a:endParaRPr lang="en-US" sz="6000" dirty="0"/>
              </a:p>
            </p:txBody>
          </p:sp>
        </mc:Choice>
        <mc:Fallback xmlns="">
          <p:sp>
            <p:nvSpPr>
              <p:cNvPr id="64" name="Oval 63">
                <a:extLst>
                  <a:ext uri="{FF2B5EF4-FFF2-40B4-BE49-F238E27FC236}">
                    <a16:creationId xmlns:a16="http://schemas.microsoft.com/office/drawing/2014/main" id="{3E716BE7-69D2-0B16-C06D-457626024B5B}"/>
                  </a:ext>
                </a:extLst>
              </p:cNvPr>
              <p:cNvSpPr>
                <a:spLocks noRot="1" noChangeAspect="1" noMove="1" noResize="1" noEditPoints="1" noAdjustHandles="1" noChangeArrowheads="1" noChangeShapeType="1" noTextEdit="1"/>
              </p:cNvSpPr>
              <p:nvPr/>
            </p:nvSpPr>
            <p:spPr>
              <a:xfrm>
                <a:off x="4842693" y="2863998"/>
                <a:ext cx="981080" cy="98108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2C87913D-E28B-DA62-A9DA-840A17FC2488}"/>
              </a:ext>
            </a:extLst>
          </p:cNvPr>
          <p:cNvCxnSpPr>
            <a:cxnSpLocks/>
            <a:stCxn id="50" idx="6"/>
            <a:endCxn id="64" idx="2"/>
          </p:cNvCxnSpPr>
          <p:nvPr/>
        </p:nvCxnSpPr>
        <p:spPr>
          <a:xfrm>
            <a:off x="2250091" y="2550692"/>
            <a:ext cx="2592602" cy="80384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D96C2F7-7ADA-240C-0319-46B39E60A6AD}"/>
              </a:ext>
            </a:extLst>
          </p:cNvPr>
          <p:cNvCxnSpPr>
            <a:cxnSpLocks/>
            <a:stCxn id="51" idx="6"/>
            <a:endCxn id="64" idx="2"/>
          </p:cNvCxnSpPr>
          <p:nvPr/>
        </p:nvCxnSpPr>
        <p:spPr>
          <a:xfrm flipV="1">
            <a:off x="2554925" y="3354538"/>
            <a:ext cx="2287768" cy="1264553"/>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C96449B-29CF-01DB-1455-B7E9D59803AA}"/>
              </a:ext>
            </a:extLst>
          </p:cNvPr>
          <p:cNvCxnSpPr>
            <a:cxnSpLocks/>
            <a:stCxn id="64" idx="6"/>
            <a:endCxn id="72" idx="2"/>
          </p:cNvCxnSpPr>
          <p:nvPr/>
        </p:nvCxnSpPr>
        <p:spPr>
          <a:xfrm flipV="1">
            <a:off x="5823773" y="3277388"/>
            <a:ext cx="1720078" cy="7715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52639CCC-2E3F-3BB9-78E0-E7DEE656F953}"/>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72" name="Oval 71">
                <a:extLst>
                  <a:ext uri="{FF2B5EF4-FFF2-40B4-BE49-F238E27FC236}">
                    <a16:creationId xmlns:a16="http://schemas.microsoft.com/office/drawing/2014/main" id="{52639CCC-2E3F-3BB9-78E0-E7DEE656F953}"/>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C79B2305-3794-626C-5A8C-4E9DAC7BC0C7}"/>
              </a:ext>
            </a:extLst>
          </p:cNvPr>
          <p:cNvCxnSpPr>
            <a:stCxn id="72"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0BE4774-7BEB-9841-DB4E-D9083F11C973}"/>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74" name="TextBox 73">
                <a:extLst>
                  <a:ext uri="{FF2B5EF4-FFF2-40B4-BE49-F238E27FC236}">
                    <a16:creationId xmlns:a16="http://schemas.microsoft.com/office/drawing/2014/main" id="{60BE4774-7BEB-9841-DB4E-D9083F11C973}"/>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86">
                <a:extLst>
                  <a:ext uri="{FF2B5EF4-FFF2-40B4-BE49-F238E27FC236}">
                    <a16:creationId xmlns:a16="http://schemas.microsoft.com/office/drawing/2014/main" id="{67FE09B8-CA73-9873-839A-75DE98BEE89E}"/>
                  </a:ext>
                </a:extLst>
              </p:cNvPr>
              <p:cNvSpPr/>
              <p:nvPr/>
            </p:nvSpPr>
            <p:spPr>
              <a:xfrm>
                <a:off x="4842693" y="4467290"/>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olidFill>
                <a:schemeClr val="accent4">
                  <a:lumMod val="75000"/>
                </a:schemeClr>
              </a:soli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3</m:t>
                          </m:r>
                        </m:sub>
                      </m:sSub>
                    </m:oMath>
                  </m:oMathPara>
                </a14:m>
                <a:endParaRPr lang="en-US" sz="6000" dirty="0"/>
              </a:p>
            </p:txBody>
          </p:sp>
        </mc:Choice>
        <mc:Fallback xmlns="">
          <p:sp>
            <p:nvSpPr>
              <p:cNvPr id="87" name="Oval 86">
                <a:extLst>
                  <a:ext uri="{FF2B5EF4-FFF2-40B4-BE49-F238E27FC236}">
                    <a16:creationId xmlns:a16="http://schemas.microsoft.com/office/drawing/2014/main" id="{67FE09B8-CA73-9873-839A-75DE98BEE89E}"/>
                  </a:ext>
                </a:extLst>
              </p:cNvPr>
              <p:cNvSpPr>
                <a:spLocks noRot="1" noChangeAspect="1" noMove="1" noResize="1" noEditPoints="1" noAdjustHandles="1" noChangeArrowheads="1" noChangeShapeType="1" noTextEdit="1"/>
              </p:cNvSpPr>
              <p:nvPr/>
            </p:nvSpPr>
            <p:spPr>
              <a:xfrm>
                <a:off x="4842693" y="4467290"/>
                <a:ext cx="981080" cy="981080"/>
              </a:xfrm>
              <a:prstGeom prst="ellipse">
                <a:avLst/>
              </a:prstGeom>
              <a:blipFill>
                <a:blip r:embed="rId8"/>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DBE45291-5B4B-0104-54FB-84FFAD65599C}"/>
              </a:ext>
            </a:extLst>
          </p:cNvPr>
          <p:cNvCxnSpPr>
            <a:cxnSpLocks/>
            <a:stCxn id="50" idx="6"/>
            <a:endCxn id="87" idx="2"/>
          </p:cNvCxnSpPr>
          <p:nvPr/>
        </p:nvCxnSpPr>
        <p:spPr>
          <a:xfrm>
            <a:off x="2250091" y="2550692"/>
            <a:ext cx="2592602" cy="2407138"/>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B2F111C-E610-A6FB-242E-D66EECEA0583}"/>
              </a:ext>
            </a:extLst>
          </p:cNvPr>
          <p:cNvCxnSpPr>
            <a:cxnSpLocks/>
            <a:stCxn id="51" idx="6"/>
            <a:endCxn id="87" idx="2"/>
          </p:cNvCxnSpPr>
          <p:nvPr/>
        </p:nvCxnSpPr>
        <p:spPr>
          <a:xfrm>
            <a:off x="2554925" y="4619091"/>
            <a:ext cx="2287768" cy="338739"/>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A3F9469-2F7E-6913-3D6D-EF572860980C}"/>
              </a:ext>
            </a:extLst>
          </p:cNvPr>
          <p:cNvCxnSpPr>
            <a:cxnSpLocks/>
            <a:stCxn id="87" idx="6"/>
            <a:endCxn id="72" idx="2"/>
          </p:cNvCxnSpPr>
          <p:nvPr/>
        </p:nvCxnSpPr>
        <p:spPr>
          <a:xfrm flipV="1">
            <a:off x="5823773" y="3277388"/>
            <a:ext cx="1720078" cy="1680442"/>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947165-F66C-3AE2-B715-19FA6DD6D332}"/>
                  </a:ext>
                </a:extLst>
              </p:cNvPr>
              <p:cNvSpPr txBox="1"/>
              <p:nvPr/>
            </p:nvSpPr>
            <p:spPr>
              <a:xfrm>
                <a:off x="8111541" y="5110305"/>
                <a:ext cx="3094629" cy="565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𝑙</m:t>
                      </m:r>
                      <m:d>
                        <m:dPr>
                          <m:ctrlPr>
                            <a:rPr lang="en-US" sz="3200" i="1">
                              <a:solidFill>
                                <a:srgbClr val="836967"/>
                              </a:solidFill>
                              <a:latin typeface="Cambria Math" panose="02040503050406030204" pitchFamily="18" charset="0"/>
                            </a:rPr>
                          </m:ctrlPr>
                        </m:dPr>
                        <m:e>
                          <m:r>
                            <a:rPr lang="en-US" sz="3200" b="0" i="1" smtClean="0">
                              <a:solidFill>
                                <a:srgbClr val="FF0000"/>
                              </a:solidFill>
                              <a:latin typeface="Cambria Math" panose="02040503050406030204" pitchFamily="18" charset="0"/>
                            </a:rPr>
                            <m:t>𝑓</m:t>
                          </m:r>
                          <m:d>
                            <m:dPr>
                              <m:ctrlPr>
                                <a:rPr lang="en-US" sz="3200" i="1">
                                  <a:solidFill>
                                    <a:srgbClr val="FF0000"/>
                                  </a:solidFill>
                                  <a:latin typeface="Cambria Math" panose="02040503050406030204" pitchFamily="18" charset="0"/>
                                </a:rPr>
                              </m:ctrlPr>
                            </m:dPr>
                            <m:e>
                              <m:sSup>
                                <m:sSupPr>
                                  <m:ctrlPr>
                                    <a:rPr lang="en-US" sz="3200" i="1">
                                      <a:solidFill>
                                        <a:srgbClr val="FF0000"/>
                                      </a:solidFill>
                                      <a:latin typeface="Cambria Math" panose="02040503050406030204" pitchFamily="18" charset="0"/>
                                    </a:rPr>
                                  </m:ctrlPr>
                                </m:sSupPr>
                                <m:e>
                                  <m:r>
                                    <a:rPr lang="en-US" sz="3200" i="1">
                                      <a:solidFill>
                                        <a:srgbClr val="FF0000"/>
                                      </a:solidFill>
                                      <a:latin typeface="Cambria Math" panose="02040503050406030204" pitchFamily="18" charset="0"/>
                                    </a:rPr>
                                    <m:t>𝑥</m:t>
                                  </m:r>
                                </m:e>
                                <m:sup>
                                  <m:d>
                                    <m:dPr>
                                      <m:ctrlPr>
                                        <a:rPr lang="en-US" sz="3200" i="1">
                                          <a:solidFill>
                                            <a:srgbClr val="FF0000"/>
                                          </a:solidFill>
                                          <a:latin typeface="Cambria Math" panose="02040503050406030204" pitchFamily="18" charset="0"/>
                                        </a:rPr>
                                      </m:ctrlPr>
                                    </m:dPr>
                                    <m:e>
                                      <m:r>
                                        <a:rPr lang="en-US" sz="3200" i="0">
                                          <a:solidFill>
                                            <a:srgbClr val="FF0000"/>
                                          </a:solidFill>
                                          <a:latin typeface="Cambria Math" panose="02040503050406030204" pitchFamily="18" charset="0"/>
                                        </a:rPr>
                                        <m:t>ⅈ</m:t>
                                      </m:r>
                                    </m:e>
                                  </m:d>
                                </m:sup>
                              </m:sSup>
                              <m:r>
                                <a:rPr lang="en-US" sz="3200" i="0">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𝑤</m:t>
                              </m:r>
                            </m:e>
                          </m:d>
                          <m:r>
                            <a:rPr lang="en-US" sz="3200" i="0">
                              <a:latin typeface="Cambria Math" panose="02040503050406030204" pitchFamily="18" charset="0"/>
                            </a:rPr>
                            <m:t>,</m:t>
                          </m:r>
                          <m:sSup>
                            <m:sSupPr>
                              <m:ctrlPr>
                                <a:rPr lang="en-US" sz="3200" i="1" smtClean="0">
                                  <a:solidFill>
                                    <a:srgbClr val="92D050"/>
                                  </a:solidFill>
                                  <a:latin typeface="Cambria Math" panose="02040503050406030204" pitchFamily="18" charset="0"/>
                                </a:rPr>
                              </m:ctrlPr>
                            </m:sSupPr>
                            <m:e>
                              <m:r>
                                <a:rPr lang="en-US" sz="3200" i="1">
                                  <a:solidFill>
                                    <a:srgbClr val="92D050"/>
                                  </a:solidFill>
                                  <a:latin typeface="Cambria Math" panose="02040503050406030204" pitchFamily="18" charset="0"/>
                                </a:rPr>
                                <m:t>𝑦</m:t>
                              </m:r>
                            </m:e>
                            <m:sup>
                              <m:d>
                                <m:dPr>
                                  <m:ctrlPr>
                                    <a:rPr lang="en-US" sz="3200" i="1">
                                      <a:solidFill>
                                        <a:srgbClr val="92D050"/>
                                      </a:solidFill>
                                      <a:latin typeface="Cambria Math" panose="02040503050406030204" pitchFamily="18" charset="0"/>
                                    </a:rPr>
                                  </m:ctrlPr>
                                </m:dPr>
                                <m:e>
                                  <m:r>
                                    <a:rPr lang="en-US" sz="3200" i="0">
                                      <a:solidFill>
                                        <a:srgbClr val="92D050"/>
                                      </a:solidFill>
                                      <a:latin typeface="Cambria Math" panose="02040503050406030204" pitchFamily="18" charset="0"/>
                                    </a:rPr>
                                    <m:t>ⅈ</m:t>
                                  </m:r>
                                </m:e>
                              </m:d>
                            </m:sup>
                          </m:sSup>
                        </m:e>
                      </m:d>
                    </m:oMath>
                  </m:oMathPara>
                </a14:m>
                <a:endParaRPr lang="en-US" sz="3200" dirty="0"/>
              </a:p>
            </p:txBody>
          </p:sp>
        </mc:Choice>
        <mc:Fallback xmlns="">
          <p:sp>
            <p:nvSpPr>
              <p:cNvPr id="16" name="TextBox 15">
                <a:extLst>
                  <a:ext uri="{FF2B5EF4-FFF2-40B4-BE49-F238E27FC236}">
                    <a16:creationId xmlns:a16="http://schemas.microsoft.com/office/drawing/2014/main" id="{E6947165-F66C-3AE2-B715-19FA6DD6D332}"/>
                  </a:ext>
                </a:extLst>
              </p:cNvPr>
              <p:cNvSpPr txBox="1">
                <a:spLocks noRot="1" noChangeAspect="1" noMove="1" noResize="1" noEditPoints="1" noAdjustHandles="1" noChangeArrowheads="1" noChangeShapeType="1" noTextEdit="1"/>
              </p:cNvSpPr>
              <p:nvPr/>
            </p:nvSpPr>
            <p:spPr>
              <a:xfrm>
                <a:off x="8111541" y="5110305"/>
                <a:ext cx="3094629" cy="565411"/>
              </a:xfrm>
              <a:prstGeom prst="rect">
                <a:avLst/>
              </a:prstGeom>
              <a:blipFill>
                <a:blip r:embed="rId9"/>
                <a:stretch>
                  <a:fillRect b="-107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6306D11-B500-4077-0BF9-B78C110C7153}"/>
              </a:ext>
            </a:extLst>
          </p:cNvPr>
          <p:cNvSpPr txBox="1"/>
          <p:nvPr/>
        </p:nvSpPr>
        <p:spPr>
          <a:xfrm>
            <a:off x="401214" y="293162"/>
            <a:ext cx="7548468" cy="646331"/>
          </a:xfrm>
          <a:prstGeom prst="rect">
            <a:avLst/>
          </a:prstGeom>
          <a:noFill/>
        </p:spPr>
        <p:txBody>
          <a:bodyPr wrap="square" rtlCol="0">
            <a:spAutoFit/>
          </a:bodyPr>
          <a:lstStyle/>
          <a:p>
            <a:r>
              <a:rPr lang="en-US" sz="3600" dirty="0"/>
              <a:t>Cost :overall loss in the entire dataset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32EE5C-0336-B798-AD58-EB3088F84B01}"/>
                  </a:ext>
                </a:extLst>
              </p:cNvPr>
              <p:cNvSpPr txBox="1"/>
              <p:nvPr/>
            </p:nvSpPr>
            <p:spPr>
              <a:xfrm>
                <a:off x="8111541" y="1078944"/>
                <a:ext cx="2914452"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𝐽</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𝑤</m:t>
                          </m:r>
                        </m:e>
                      </m:d>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r>
                            <a:rPr lang="en-US" sz="2800" i="1">
                              <a:solidFill>
                                <a:srgbClr val="FFFF00"/>
                              </a:solidFill>
                              <a:latin typeface="Cambria Math" panose="02040503050406030204" pitchFamily="18" charset="0"/>
                            </a:rPr>
                            <m:t>𝑛</m:t>
                          </m:r>
                        </m:den>
                      </m:f>
                      <m:nary>
                        <m:naryPr>
                          <m:chr m:val="∑"/>
                          <m:limLoc m:val="undOvr"/>
                          <m:grow m:val="on"/>
                          <m:ctrlPr>
                            <a:rPr lang="en-US" sz="2800" i="1">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𝑖</m:t>
                          </m:r>
                          <m:r>
                            <a:rPr lang="en-US" sz="2800" i="0">
                              <a:solidFill>
                                <a:srgbClr val="FFFF00"/>
                              </a:solidFill>
                              <a:latin typeface="Cambria Math" panose="02040503050406030204" pitchFamily="18" charset="0"/>
                            </a:rPr>
                            <m:t>=</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𝑛</m:t>
                          </m:r>
                        </m:sup>
                        <m:e>
                          <m:r>
                            <a:rPr lang="en-US" sz="2800" b="0" i="1" smtClean="0">
                              <a:solidFill>
                                <a:srgbClr val="FFFF00"/>
                              </a:solidFill>
                              <a:latin typeface="Cambria Math" panose="02040503050406030204" pitchFamily="18" charset="0"/>
                            </a:rPr>
                            <m:t>𝐿𝑂𝑆𝑆</m:t>
                          </m:r>
                        </m:e>
                      </m:nary>
                    </m:oMath>
                  </m:oMathPara>
                </a14:m>
                <a:endParaRPr lang="en-US" sz="2800" dirty="0">
                  <a:solidFill>
                    <a:srgbClr val="FFFF00"/>
                  </a:solidFill>
                </a:endParaRPr>
              </a:p>
            </p:txBody>
          </p:sp>
        </mc:Choice>
        <mc:Fallback xmlns="">
          <p:sp>
            <p:nvSpPr>
              <p:cNvPr id="7" name="TextBox 6">
                <a:extLst>
                  <a:ext uri="{FF2B5EF4-FFF2-40B4-BE49-F238E27FC236}">
                    <a16:creationId xmlns:a16="http://schemas.microsoft.com/office/drawing/2014/main" id="{B732EE5C-0336-B798-AD58-EB3088F84B01}"/>
                  </a:ext>
                </a:extLst>
              </p:cNvPr>
              <p:cNvSpPr txBox="1">
                <a:spLocks noRot="1" noChangeAspect="1" noMove="1" noResize="1" noEditPoints="1" noAdjustHandles="1" noChangeArrowheads="1" noChangeShapeType="1" noTextEdit="1"/>
              </p:cNvSpPr>
              <p:nvPr/>
            </p:nvSpPr>
            <p:spPr>
              <a:xfrm>
                <a:off x="8111541" y="1078944"/>
                <a:ext cx="2914452" cy="1176219"/>
              </a:xfrm>
              <a:prstGeom prst="rect">
                <a:avLst/>
              </a:prstGeom>
              <a:blipFill>
                <a:blip r:embed="rId10"/>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160680CF-B9CD-934E-E5EF-134A46D7D858}"/>
              </a:ext>
            </a:extLst>
          </p:cNvPr>
          <p:cNvCxnSpPr>
            <a:cxnSpLocks/>
          </p:cNvCxnSpPr>
          <p:nvPr/>
        </p:nvCxnSpPr>
        <p:spPr>
          <a:xfrm flipV="1">
            <a:off x="9568767" y="1884784"/>
            <a:ext cx="1040139" cy="3032513"/>
          </a:xfrm>
          <a:prstGeom prst="straightConnector1">
            <a:avLst/>
          </a:prstGeom>
          <a:ln w="28575">
            <a:prstDash val="lgDashDot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20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2991603" y="201565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2991603" y="2015655"/>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2991603" y="324653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2991603" y="3246535"/>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016245" y="450539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016245" y="4505393"/>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383764" y="2957544"/>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383764" y="2957544"/>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3906003" y="2472855"/>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3906003" y="3574506"/>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3930645" y="3574506"/>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153548" y="2365553"/>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153548" y="2365553"/>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190108" y="31950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190108" y="3195077"/>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187632" y="39714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187632" y="3971477"/>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20581F-4DD3-31B9-025C-69D9C093755C}"/>
                  </a:ext>
                </a:extLst>
              </p:cNvPr>
              <p:cNvSpPr txBox="1"/>
              <p:nvPr/>
            </p:nvSpPr>
            <p:spPr>
              <a:xfrm>
                <a:off x="6796670" y="3195077"/>
                <a:ext cx="465364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𝑤</m:t>
                          </m:r>
                        </m:e>
                        <m:sub>
                          <m:r>
                            <a:rPr lang="en-US" sz="4000" i="0">
                              <a:solidFill>
                                <a:schemeClr val="accent1">
                                  <a:lumMod val="40000"/>
                                  <a:lumOff val="60000"/>
                                </a:schemeClr>
                              </a:solidFill>
                              <a:latin typeface="Cambria Math" panose="02040503050406030204" pitchFamily="18" charset="0"/>
                            </a:rPr>
                            <m:t>1</m:t>
                          </m:r>
                        </m:sub>
                      </m:sSub>
                      <m:sSub>
                        <m:sSubPr>
                          <m:ctrlPr>
                            <a:rPr lang="en-US" sz="4000" i="1">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𝑥</m:t>
                          </m:r>
                        </m:e>
                        <m:sub>
                          <m:r>
                            <a:rPr lang="en-US" sz="4000" i="0">
                              <a:solidFill>
                                <a:schemeClr val="accent1">
                                  <a:lumMod val="40000"/>
                                  <a:lumOff val="60000"/>
                                </a:schemeClr>
                              </a:solidFill>
                              <a:latin typeface="Cambria Math" panose="02040503050406030204" pitchFamily="18" charset="0"/>
                            </a:rPr>
                            <m:t>1</m:t>
                          </m:r>
                        </m:sub>
                      </m:sSub>
                      <m:r>
                        <a:rPr lang="en-US" sz="4000" i="0">
                          <a:solidFill>
                            <a:schemeClr val="accent1">
                              <a:lumMod val="40000"/>
                              <a:lumOff val="60000"/>
                            </a:schemeClr>
                          </a:solidFill>
                          <a:latin typeface="Cambria Math" panose="02040503050406030204" pitchFamily="18" charset="0"/>
                        </a:rPr>
                        <m:t>+</m:t>
                      </m:r>
                      <m:sSub>
                        <m:sSubPr>
                          <m:ctrlPr>
                            <a:rPr lang="en-US" sz="4000" i="1">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𝑤</m:t>
                          </m:r>
                        </m:e>
                        <m:sub>
                          <m:r>
                            <a:rPr lang="en-US" sz="4000" i="0">
                              <a:solidFill>
                                <a:schemeClr val="accent1">
                                  <a:lumMod val="40000"/>
                                  <a:lumOff val="60000"/>
                                </a:schemeClr>
                              </a:solidFill>
                              <a:latin typeface="Cambria Math" panose="02040503050406030204" pitchFamily="18" charset="0"/>
                            </a:rPr>
                            <m:t>2</m:t>
                          </m:r>
                        </m:sub>
                      </m:sSub>
                      <m:sSub>
                        <m:sSubPr>
                          <m:ctrlPr>
                            <a:rPr lang="en-US" sz="4000" i="1">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𝑥</m:t>
                          </m:r>
                        </m:e>
                        <m:sub>
                          <m:r>
                            <a:rPr lang="en-US" sz="4000" i="0">
                              <a:solidFill>
                                <a:schemeClr val="accent1">
                                  <a:lumMod val="40000"/>
                                  <a:lumOff val="60000"/>
                                </a:schemeClr>
                              </a:solidFill>
                              <a:latin typeface="Cambria Math" panose="02040503050406030204" pitchFamily="18" charset="0"/>
                            </a:rPr>
                            <m:t>2</m:t>
                          </m:r>
                        </m:sub>
                      </m:sSub>
                      <m:r>
                        <a:rPr lang="en-US" sz="4000" i="0">
                          <a:solidFill>
                            <a:schemeClr val="accent1">
                              <a:lumMod val="40000"/>
                              <a:lumOff val="60000"/>
                            </a:schemeClr>
                          </a:solidFill>
                          <a:latin typeface="Cambria Math" panose="02040503050406030204" pitchFamily="18" charset="0"/>
                        </a:rPr>
                        <m:t>+</m:t>
                      </m:r>
                      <m:sSub>
                        <m:sSubPr>
                          <m:ctrlPr>
                            <a:rPr lang="en-US" sz="4000" i="1">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𝑤</m:t>
                          </m:r>
                        </m:e>
                        <m:sub>
                          <m:r>
                            <a:rPr lang="en-US" sz="4000" i="0">
                              <a:solidFill>
                                <a:schemeClr val="accent1">
                                  <a:lumMod val="40000"/>
                                  <a:lumOff val="60000"/>
                                </a:schemeClr>
                              </a:solidFill>
                              <a:latin typeface="Cambria Math" panose="02040503050406030204" pitchFamily="18" charset="0"/>
                            </a:rPr>
                            <m:t>3</m:t>
                          </m:r>
                        </m:sub>
                      </m:sSub>
                      <m:sSub>
                        <m:sSubPr>
                          <m:ctrlPr>
                            <a:rPr lang="en-US" sz="4000" i="1">
                              <a:solidFill>
                                <a:schemeClr val="accent1">
                                  <a:lumMod val="40000"/>
                                  <a:lumOff val="60000"/>
                                </a:schemeClr>
                              </a:solidFill>
                              <a:latin typeface="Cambria Math" panose="02040503050406030204" pitchFamily="18" charset="0"/>
                            </a:rPr>
                          </m:ctrlPr>
                        </m:sSubPr>
                        <m:e>
                          <m:r>
                            <a:rPr lang="en-US" sz="4000" i="1">
                              <a:solidFill>
                                <a:schemeClr val="accent1">
                                  <a:lumMod val="40000"/>
                                  <a:lumOff val="60000"/>
                                </a:schemeClr>
                              </a:solidFill>
                              <a:latin typeface="Cambria Math" panose="02040503050406030204" pitchFamily="18" charset="0"/>
                            </a:rPr>
                            <m:t>𝑥</m:t>
                          </m:r>
                        </m:e>
                        <m:sub>
                          <m:r>
                            <a:rPr lang="en-US" sz="4000" i="0">
                              <a:solidFill>
                                <a:schemeClr val="accent1">
                                  <a:lumMod val="40000"/>
                                  <a:lumOff val="60000"/>
                                </a:schemeClr>
                              </a:solidFill>
                              <a:latin typeface="Cambria Math" panose="02040503050406030204" pitchFamily="18" charset="0"/>
                            </a:rPr>
                            <m:t>3</m:t>
                          </m:r>
                        </m:sub>
                      </m:sSub>
                    </m:oMath>
                  </m:oMathPara>
                </a14:m>
                <a:endParaRPr lang="en-US" sz="4000" dirty="0">
                  <a:solidFill>
                    <a:schemeClr val="accent1">
                      <a:lumMod val="40000"/>
                      <a:lumOff val="60000"/>
                    </a:schemeClr>
                  </a:solidFill>
                </a:endParaRPr>
              </a:p>
            </p:txBody>
          </p:sp>
        </mc:Choice>
        <mc:Fallback xmlns="">
          <p:sp>
            <p:nvSpPr>
              <p:cNvPr id="5" name="TextBox 4">
                <a:extLst>
                  <a:ext uri="{FF2B5EF4-FFF2-40B4-BE49-F238E27FC236}">
                    <a16:creationId xmlns:a16="http://schemas.microsoft.com/office/drawing/2014/main" id="{6720581F-4DD3-31B9-025C-69D9C093755C}"/>
                  </a:ext>
                </a:extLst>
              </p:cNvPr>
              <p:cNvSpPr txBox="1">
                <a:spLocks noRot="1" noChangeAspect="1" noMove="1" noResize="1" noEditPoints="1" noAdjustHandles="1" noChangeArrowheads="1" noChangeShapeType="1" noTextEdit="1"/>
              </p:cNvSpPr>
              <p:nvPr/>
            </p:nvSpPr>
            <p:spPr>
              <a:xfrm>
                <a:off x="6796670" y="3195077"/>
                <a:ext cx="4653646" cy="61555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925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40</a:t>
            </a:fld>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947165-F66C-3AE2-B715-19FA6DD6D332}"/>
                  </a:ext>
                </a:extLst>
              </p:cNvPr>
              <p:cNvSpPr txBox="1"/>
              <p:nvPr/>
            </p:nvSpPr>
            <p:spPr>
              <a:xfrm>
                <a:off x="444698" y="2254094"/>
                <a:ext cx="3094629" cy="565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𝑙</m:t>
                      </m:r>
                      <m:d>
                        <m:dPr>
                          <m:ctrlPr>
                            <a:rPr lang="en-US" sz="3200" i="1">
                              <a:solidFill>
                                <a:srgbClr val="836967"/>
                              </a:solidFill>
                              <a:latin typeface="Cambria Math" panose="02040503050406030204" pitchFamily="18" charset="0"/>
                            </a:rPr>
                          </m:ctrlPr>
                        </m:dPr>
                        <m:e>
                          <m:r>
                            <a:rPr lang="en-US" sz="3200" b="0" i="1" smtClean="0">
                              <a:solidFill>
                                <a:srgbClr val="FF0000"/>
                              </a:solidFill>
                              <a:latin typeface="Cambria Math" panose="02040503050406030204" pitchFamily="18" charset="0"/>
                            </a:rPr>
                            <m:t>𝑓</m:t>
                          </m:r>
                          <m:d>
                            <m:dPr>
                              <m:ctrlPr>
                                <a:rPr lang="en-US" sz="3200" i="1">
                                  <a:solidFill>
                                    <a:srgbClr val="FF0000"/>
                                  </a:solidFill>
                                  <a:latin typeface="Cambria Math" panose="02040503050406030204" pitchFamily="18" charset="0"/>
                                </a:rPr>
                              </m:ctrlPr>
                            </m:dPr>
                            <m:e>
                              <m:sSup>
                                <m:sSupPr>
                                  <m:ctrlPr>
                                    <a:rPr lang="en-US" sz="3200" i="1">
                                      <a:solidFill>
                                        <a:srgbClr val="FF0000"/>
                                      </a:solidFill>
                                      <a:latin typeface="Cambria Math" panose="02040503050406030204" pitchFamily="18" charset="0"/>
                                    </a:rPr>
                                  </m:ctrlPr>
                                </m:sSupPr>
                                <m:e>
                                  <m:r>
                                    <a:rPr lang="en-US" sz="3200" i="1">
                                      <a:solidFill>
                                        <a:srgbClr val="FF0000"/>
                                      </a:solidFill>
                                      <a:latin typeface="Cambria Math" panose="02040503050406030204" pitchFamily="18" charset="0"/>
                                    </a:rPr>
                                    <m:t>𝑥</m:t>
                                  </m:r>
                                </m:e>
                                <m:sup>
                                  <m:d>
                                    <m:dPr>
                                      <m:ctrlPr>
                                        <a:rPr lang="en-US" sz="3200" i="1">
                                          <a:solidFill>
                                            <a:srgbClr val="FF0000"/>
                                          </a:solidFill>
                                          <a:latin typeface="Cambria Math" panose="02040503050406030204" pitchFamily="18" charset="0"/>
                                        </a:rPr>
                                      </m:ctrlPr>
                                    </m:dPr>
                                    <m:e>
                                      <m:r>
                                        <a:rPr lang="en-US" sz="3200" i="0">
                                          <a:solidFill>
                                            <a:srgbClr val="FF0000"/>
                                          </a:solidFill>
                                          <a:latin typeface="Cambria Math" panose="02040503050406030204" pitchFamily="18" charset="0"/>
                                        </a:rPr>
                                        <m:t>ⅈ</m:t>
                                      </m:r>
                                    </m:e>
                                  </m:d>
                                </m:sup>
                              </m:sSup>
                              <m:r>
                                <a:rPr lang="en-US" sz="3200" i="0">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𝑤</m:t>
                              </m:r>
                            </m:e>
                          </m:d>
                          <m:r>
                            <a:rPr lang="en-US" sz="3200" i="0">
                              <a:latin typeface="Cambria Math" panose="02040503050406030204" pitchFamily="18" charset="0"/>
                            </a:rPr>
                            <m:t>,</m:t>
                          </m:r>
                          <m:sSup>
                            <m:sSupPr>
                              <m:ctrlPr>
                                <a:rPr lang="en-US" sz="3200" i="1" smtClean="0">
                                  <a:solidFill>
                                    <a:srgbClr val="92D050"/>
                                  </a:solidFill>
                                  <a:latin typeface="Cambria Math" panose="02040503050406030204" pitchFamily="18" charset="0"/>
                                </a:rPr>
                              </m:ctrlPr>
                            </m:sSupPr>
                            <m:e>
                              <m:r>
                                <a:rPr lang="en-US" sz="3200" i="1">
                                  <a:solidFill>
                                    <a:srgbClr val="92D050"/>
                                  </a:solidFill>
                                  <a:latin typeface="Cambria Math" panose="02040503050406030204" pitchFamily="18" charset="0"/>
                                </a:rPr>
                                <m:t>𝑦</m:t>
                              </m:r>
                            </m:e>
                            <m:sup>
                              <m:d>
                                <m:dPr>
                                  <m:ctrlPr>
                                    <a:rPr lang="en-US" sz="3200" i="1">
                                      <a:solidFill>
                                        <a:srgbClr val="92D050"/>
                                      </a:solidFill>
                                      <a:latin typeface="Cambria Math" panose="02040503050406030204" pitchFamily="18" charset="0"/>
                                    </a:rPr>
                                  </m:ctrlPr>
                                </m:dPr>
                                <m:e>
                                  <m:r>
                                    <a:rPr lang="en-US" sz="3200" i="0">
                                      <a:solidFill>
                                        <a:srgbClr val="92D050"/>
                                      </a:solidFill>
                                      <a:latin typeface="Cambria Math" panose="02040503050406030204" pitchFamily="18" charset="0"/>
                                    </a:rPr>
                                    <m:t>ⅈ</m:t>
                                  </m:r>
                                </m:e>
                              </m:d>
                            </m:sup>
                          </m:sSup>
                        </m:e>
                      </m:d>
                    </m:oMath>
                  </m:oMathPara>
                </a14:m>
                <a:endParaRPr lang="en-US" sz="3200" dirty="0"/>
              </a:p>
            </p:txBody>
          </p:sp>
        </mc:Choice>
        <mc:Fallback xmlns="">
          <p:sp>
            <p:nvSpPr>
              <p:cNvPr id="16" name="TextBox 15">
                <a:extLst>
                  <a:ext uri="{FF2B5EF4-FFF2-40B4-BE49-F238E27FC236}">
                    <a16:creationId xmlns:a16="http://schemas.microsoft.com/office/drawing/2014/main" id="{E6947165-F66C-3AE2-B715-19FA6DD6D332}"/>
                  </a:ext>
                </a:extLst>
              </p:cNvPr>
              <p:cNvSpPr txBox="1">
                <a:spLocks noRot="1" noChangeAspect="1" noMove="1" noResize="1" noEditPoints="1" noAdjustHandles="1" noChangeArrowheads="1" noChangeShapeType="1" noTextEdit="1"/>
              </p:cNvSpPr>
              <p:nvPr/>
            </p:nvSpPr>
            <p:spPr>
              <a:xfrm>
                <a:off x="444698" y="2254094"/>
                <a:ext cx="3094629" cy="565411"/>
              </a:xfrm>
              <a:prstGeom prst="rect">
                <a:avLst/>
              </a:prstGeom>
              <a:blipFill>
                <a:blip r:embed="rId2"/>
                <a:stretch>
                  <a:fillRect b="-107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6306D11-B500-4077-0BF9-B78C110C7153}"/>
              </a:ext>
            </a:extLst>
          </p:cNvPr>
          <p:cNvSpPr txBox="1"/>
          <p:nvPr/>
        </p:nvSpPr>
        <p:spPr>
          <a:xfrm>
            <a:off x="401214" y="293162"/>
            <a:ext cx="7548468" cy="646331"/>
          </a:xfrm>
          <a:prstGeom prst="rect">
            <a:avLst/>
          </a:prstGeom>
          <a:noFill/>
        </p:spPr>
        <p:txBody>
          <a:bodyPr wrap="square" rtlCol="0">
            <a:spAutoFit/>
          </a:bodyPr>
          <a:lstStyle/>
          <a:p>
            <a:r>
              <a:rPr lang="en-US" sz="3600" dirty="0"/>
              <a:t>Cost :overall loss in the entire dataset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32EE5C-0336-B798-AD58-EB3088F84B01}"/>
                  </a:ext>
                </a:extLst>
              </p:cNvPr>
              <p:cNvSpPr txBox="1"/>
              <p:nvPr/>
            </p:nvSpPr>
            <p:spPr>
              <a:xfrm>
                <a:off x="444698" y="3614463"/>
                <a:ext cx="2914452"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𝐽</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𝑤</m:t>
                          </m:r>
                        </m:e>
                      </m:d>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r>
                            <a:rPr lang="en-US" sz="2800" i="1">
                              <a:solidFill>
                                <a:srgbClr val="FFFF00"/>
                              </a:solidFill>
                              <a:latin typeface="Cambria Math" panose="02040503050406030204" pitchFamily="18" charset="0"/>
                            </a:rPr>
                            <m:t>𝑛</m:t>
                          </m:r>
                        </m:den>
                      </m:f>
                      <m:nary>
                        <m:naryPr>
                          <m:chr m:val="∑"/>
                          <m:limLoc m:val="undOvr"/>
                          <m:grow m:val="on"/>
                          <m:ctrlPr>
                            <a:rPr lang="en-US" sz="2800" i="1">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𝑖</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𝑛</m:t>
                          </m:r>
                        </m:sup>
                        <m:e>
                          <m:r>
                            <a:rPr lang="en-US" sz="2800" b="0" i="1" smtClean="0">
                              <a:solidFill>
                                <a:srgbClr val="FFFF00"/>
                              </a:solidFill>
                              <a:latin typeface="Cambria Math" panose="02040503050406030204" pitchFamily="18" charset="0"/>
                            </a:rPr>
                            <m:t>𝐿𝑂𝑆𝑆</m:t>
                          </m:r>
                        </m:e>
                      </m:nary>
                    </m:oMath>
                  </m:oMathPara>
                </a14:m>
                <a:endParaRPr lang="en-US" sz="2800" dirty="0">
                  <a:solidFill>
                    <a:srgbClr val="FFFF00"/>
                  </a:solidFill>
                </a:endParaRPr>
              </a:p>
            </p:txBody>
          </p:sp>
        </mc:Choice>
        <mc:Fallback xmlns="">
          <p:sp>
            <p:nvSpPr>
              <p:cNvPr id="7" name="TextBox 6">
                <a:extLst>
                  <a:ext uri="{FF2B5EF4-FFF2-40B4-BE49-F238E27FC236}">
                    <a16:creationId xmlns:a16="http://schemas.microsoft.com/office/drawing/2014/main" id="{B732EE5C-0336-B798-AD58-EB3088F84B01}"/>
                  </a:ext>
                </a:extLst>
              </p:cNvPr>
              <p:cNvSpPr txBox="1">
                <a:spLocks noRot="1" noChangeAspect="1" noMove="1" noResize="1" noEditPoints="1" noAdjustHandles="1" noChangeArrowheads="1" noChangeShapeType="1" noTextEdit="1"/>
              </p:cNvSpPr>
              <p:nvPr/>
            </p:nvSpPr>
            <p:spPr>
              <a:xfrm>
                <a:off x="444698" y="3614463"/>
                <a:ext cx="2914452" cy="1176219"/>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B6EAEB-48FD-6CFC-367F-D2225294074D}"/>
              </a:ext>
            </a:extLst>
          </p:cNvPr>
          <p:cNvSpPr txBox="1"/>
          <p:nvPr/>
        </p:nvSpPr>
        <p:spPr>
          <a:xfrm>
            <a:off x="4954555" y="2736502"/>
            <a:ext cx="5393094" cy="1384995"/>
          </a:xfrm>
          <a:prstGeom prst="rect">
            <a:avLst/>
          </a:prstGeom>
          <a:noFill/>
        </p:spPr>
        <p:txBody>
          <a:bodyPr wrap="square" rtlCol="0">
            <a:spAutoFit/>
          </a:bodyPr>
          <a:lstStyle/>
          <a:p>
            <a:r>
              <a:rPr lang="en-US" sz="2800" i="1" dirty="0"/>
              <a:t>As usual out target is to minimize the error(cost) by finding best estimate of the parameters</a:t>
            </a:r>
          </a:p>
        </p:txBody>
      </p:sp>
    </p:spTree>
    <p:extLst>
      <p:ext uri="{BB962C8B-B14F-4D97-AF65-F5344CB8AC3E}">
        <p14:creationId xmlns:p14="http://schemas.microsoft.com/office/powerpoint/2010/main" val="186568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0B29-1860-FEA5-17EF-47578097B7AA}"/>
              </a:ext>
            </a:extLst>
          </p:cNvPr>
          <p:cNvSpPr>
            <a:spLocks noGrp="1"/>
          </p:cNvSpPr>
          <p:nvPr>
            <p:ph type="dt" sz="half" idx="10"/>
          </p:nvPr>
        </p:nvSpPr>
        <p:spPr>
          <a:xfrm>
            <a:off x="550863" y="6507212"/>
            <a:ext cx="2628900" cy="153888"/>
          </a:xfrm>
        </p:spPr>
        <p:txBody>
          <a:bodyPr/>
          <a:lstStyle/>
          <a:p>
            <a:fld id="{A9761DEC-2597-4D2A-AC71-FF0EB726BC48}" type="datetime1">
              <a:rPr lang="en-US" smtClean="0"/>
              <a:pPr/>
              <a:t>9/19/2023</a:t>
            </a:fld>
            <a:endParaRPr lang="en-US"/>
          </a:p>
        </p:txBody>
      </p:sp>
      <p:sp>
        <p:nvSpPr>
          <p:cNvPr id="3" name="Footer Placeholder 2">
            <a:extLst>
              <a:ext uri="{FF2B5EF4-FFF2-40B4-BE49-F238E27FC236}">
                <a16:creationId xmlns:a16="http://schemas.microsoft.com/office/drawing/2014/main" id="{0F488A0D-D693-7264-B3C7-1A6EF05F42D5}"/>
              </a:ext>
            </a:extLst>
          </p:cNvPr>
          <p:cNvSpPr>
            <a:spLocks noGrp="1"/>
          </p:cNvSpPr>
          <p:nvPr>
            <p:ph type="ftr" sz="quarter" idx="11"/>
          </p:nvPr>
        </p:nvSpPr>
        <p:spPr>
          <a:xfrm>
            <a:off x="3359150" y="6507212"/>
            <a:ext cx="6379210" cy="153888"/>
          </a:xfrm>
        </p:spPr>
        <p:txBody>
          <a:bodyPr/>
          <a:lstStyle/>
          <a:p>
            <a:r>
              <a:rPr lang="en-US"/>
              <a:t>MSP'23 ML Workshop</a:t>
            </a:r>
          </a:p>
        </p:txBody>
      </p:sp>
      <p:sp>
        <p:nvSpPr>
          <p:cNvPr id="4" name="Slide Number Placeholder 3">
            <a:extLst>
              <a:ext uri="{FF2B5EF4-FFF2-40B4-BE49-F238E27FC236}">
                <a16:creationId xmlns:a16="http://schemas.microsoft.com/office/drawing/2014/main" id="{40213760-E261-BCA0-2BCA-7A81C5DEE1A1}"/>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41</a:t>
            </a:fld>
            <a:endParaRPr lang="en-US"/>
          </a:p>
        </p:txBody>
      </p:sp>
      <p:sp>
        <p:nvSpPr>
          <p:cNvPr id="17" name="TextBox 16">
            <a:extLst>
              <a:ext uri="{FF2B5EF4-FFF2-40B4-BE49-F238E27FC236}">
                <a16:creationId xmlns:a16="http://schemas.microsoft.com/office/drawing/2014/main" id="{F6306D11-B500-4077-0BF9-B78C110C7153}"/>
              </a:ext>
            </a:extLst>
          </p:cNvPr>
          <p:cNvSpPr txBox="1"/>
          <p:nvPr/>
        </p:nvSpPr>
        <p:spPr>
          <a:xfrm>
            <a:off x="401214" y="246509"/>
            <a:ext cx="7548468" cy="646331"/>
          </a:xfrm>
          <a:prstGeom prst="rect">
            <a:avLst/>
          </a:prstGeom>
          <a:noFill/>
        </p:spPr>
        <p:txBody>
          <a:bodyPr wrap="square" rtlCol="0">
            <a:spAutoFit/>
          </a:bodyPr>
          <a:lstStyle/>
          <a:p>
            <a:r>
              <a:rPr lang="en-US" sz="3600" dirty="0"/>
              <a:t>Loss functions </a:t>
            </a:r>
          </a:p>
        </p:txBody>
      </p:sp>
      <p:sp>
        <p:nvSpPr>
          <p:cNvPr id="6" name="TextBox 5">
            <a:extLst>
              <a:ext uri="{FF2B5EF4-FFF2-40B4-BE49-F238E27FC236}">
                <a16:creationId xmlns:a16="http://schemas.microsoft.com/office/drawing/2014/main" id="{CCBB2B8B-2621-6BBC-4FC1-C8DAA19B504B}"/>
              </a:ext>
            </a:extLst>
          </p:cNvPr>
          <p:cNvSpPr txBox="1"/>
          <p:nvPr/>
        </p:nvSpPr>
        <p:spPr>
          <a:xfrm>
            <a:off x="657807" y="1548882"/>
            <a:ext cx="664339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Loss functions for classification </a:t>
            </a:r>
          </a:p>
          <a:p>
            <a:pPr marL="742950" lvl="1" indent="-285750">
              <a:buFont typeface="Arial" panose="020B0604020202020204" pitchFamily="34" charset="0"/>
              <a:buChar char="•"/>
            </a:pPr>
            <a:r>
              <a:rPr lang="en-US" sz="2400" dirty="0">
                <a:solidFill>
                  <a:schemeClr val="tx2"/>
                </a:solidFill>
              </a:rPr>
              <a:t>Log loss (cross entropy)</a:t>
            </a:r>
          </a:p>
          <a:p>
            <a:pPr marL="285750" indent="-285750">
              <a:buFont typeface="Arial" panose="020B0604020202020204" pitchFamily="34" charset="0"/>
              <a:buChar char="•"/>
            </a:pPr>
            <a:r>
              <a:rPr lang="en-US" sz="2400" dirty="0">
                <a:solidFill>
                  <a:schemeClr val="tx2"/>
                </a:solidFill>
              </a:rPr>
              <a:t>Loss function for Regression </a:t>
            </a:r>
          </a:p>
          <a:p>
            <a:pPr marL="742950" lvl="1" indent="-285750">
              <a:buFont typeface="Arial" panose="020B0604020202020204" pitchFamily="34" charset="0"/>
              <a:buChar char="•"/>
            </a:pPr>
            <a:r>
              <a:rPr lang="en-US" sz="2400" dirty="0">
                <a:solidFill>
                  <a:schemeClr val="tx2"/>
                </a:solidFill>
              </a:rPr>
              <a:t>MSE</a:t>
            </a:r>
          </a:p>
          <a:p>
            <a:pPr marL="742950" lvl="1" indent="-285750">
              <a:buFont typeface="Arial" panose="020B0604020202020204" pitchFamily="34" charset="0"/>
              <a:buChar char="•"/>
            </a:pPr>
            <a:r>
              <a:rPr lang="en-US" sz="2400" dirty="0">
                <a:solidFill>
                  <a:schemeClr val="tx2"/>
                </a:solidFill>
              </a:rPr>
              <a:t>MAE</a:t>
            </a:r>
          </a:p>
          <a:p>
            <a:pPr marL="742950" lvl="1" indent="-285750">
              <a:buFont typeface="Arial" panose="020B0604020202020204" pitchFamily="34" charset="0"/>
              <a:buChar char="•"/>
            </a:pPr>
            <a:r>
              <a:rPr lang="en-US" sz="2400" dirty="0">
                <a:solidFill>
                  <a:schemeClr val="tx2"/>
                </a:solidFill>
              </a:rPr>
              <a:t>RSS</a:t>
            </a:r>
          </a:p>
        </p:txBody>
      </p:sp>
      <p:pic>
        <p:nvPicPr>
          <p:cNvPr id="8" name="Picture 7">
            <a:extLst>
              <a:ext uri="{FF2B5EF4-FFF2-40B4-BE49-F238E27FC236}">
                <a16:creationId xmlns:a16="http://schemas.microsoft.com/office/drawing/2014/main" id="{6294B662-00B8-C210-F27E-7113E1768429}"/>
              </a:ext>
            </a:extLst>
          </p:cNvPr>
          <p:cNvPicPr>
            <a:picLocks noChangeAspect="1"/>
          </p:cNvPicPr>
          <p:nvPr/>
        </p:nvPicPr>
        <p:blipFill>
          <a:blip r:embed="rId2"/>
          <a:stretch>
            <a:fillRect/>
          </a:stretch>
        </p:blipFill>
        <p:spPr>
          <a:xfrm>
            <a:off x="5932754" y="1446179"/>
            <a:ext cx="5436392" cy="8772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2" descr="python - Mean absolute error in TensorFlow without built-in functions -  Stack Overflow">
            <a:extLst>
              <a:ext uri="{FF2B5EF4-FFF2-40B4-BE49-F238E27FC236}">
                <a16:creationId xmlns:a16="http://schemas.microsoft.com/office/drawing/2014/main" id="{5E77653D-EC63-7EB7-1C47-02653622E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754" y="2724743"/>
            <a:ext cx="4181444" cy="18818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SUBOPTIMaL - Mean Squared Error (MSE)">
            <a:extLst>
              <a:ext uri="{FF2B5EF4-FFF2-40B4-BE49-F238E27FC236}">
                <a16:creationId xmlns:a16="http://schemas.microsoft.com/office/drawing/2014/main" id="{90AF3D6D-174A-0502-CE53-B91FB70A2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3971867"/>
            <a:ext cx="3175001" cy="1785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32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42</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334104" y="124088"/>
            <a:ext cx="5691317"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Forward propagation</a:t>
            </a:r>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20626728-A8BD-5924-72BD-E63AB5F1B369}"/>
              </a:ext>
            </a:extLst>
          </p:cNvPr>
          <p:cNvSpPr txBox="1"/>
          <p:nvPr/>
        </p:nvSpPr>
        <p:spPr>
          <a:xfrm>
            <a:off x="973715" y="1551745"/>
            <a:ext cx="11150080" cy="424731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75000"/>
                  </a:schemeClr>
                </a:solidFill>
                <a:effectLst/>
              </a:rPr>
              <a:t>Forward propagation starts with an input vector, which is passed to the first layer of the neural network.</a:t>
            </a:r>
          </a:p>
          <a:p>
            <a:pPr marL="285750" indent="-285750" algn="l">
              <a:buFont typeface="Arial" panose="020B0604020202020204" pitchFamily="34" charset="0"/>
              <a:buChar char="•"/>
            </a:pPr>
            <a:r>
              <a:rPr lang="en-US" b="0" i="0" dirty="0">
                <a:solidFill>
                  <a:schemeClr val="tx1">
                    <a:lumMod val="75000"/>
                  </a:schemeClr>
                </a:solidFill>
                <a:effectLst/>
              </a:rPr>
              <a:t>Each neuron in the first layer receives the input vector and calculates a weighted sum of the inputs, adding a bias term to the sum.</a:t>
            </a:r>
          </a:p>
          <a:p>
            <a:pPr marL="285750" indent="-285750" algn="l">
              <a:buFont typeface="Arial" panose="020B0604020202020204" pitchFamily="34" charset="0"/>
              <a:buChar char="•"/>
            </a:pPr>
            <a:r>
              <a:rPr lang="en-US" b="0" i="0" dirty="0">
                <a:solidFill>
                  <a:schemeClr val="tx1">
                    <a:lumMod val="75000"/>
                  </a:schemeClr>
                </a:solidFill>
                <a:effectLst/>
              </a:rPr>
              <a:t>The weighted sum is then passed through an activation function, which introduces nonlinearity into the output of the neuron.</a:t>
            </a:r>
          </a:p>
          <a:p>
            <a:pPr marL="285750" indent="-285750" algn="l">
              <a:buFont typeface="Arial" panose="020B0604020202020204" pitchFamily="34" charset="0"/>
              <a:buChar char="•"/>
            </a:pPr>
            <a:r>
              <a:rPr lang="en-US" b="0" i="0" dirty="0">
                <a:solidFill>
                  <a:schemeClr val="tx1">
                    <a:lumMod val="75000"/>
                  </a:schemeClr>
                </a:solidFill>
                <a:effectLst/>
              </a:rPr>
              <a:t>The output of each neuron in the first layer becomes the input to the next layer in the network.</a:t>
            </a:r>
          </a:p>
          <a:p>
            <a:pPr marL="285750" indent="-285750" algn="l">
              <a:buFont typeface="Arial" panose="020B0604020202020204" pitchFamily="34" charset="0"/>
              <a:buChar char="•"/>
            </a:pPr>
            <a:r>
              <a:rPr lang="en-US" b="0" i="0" dirty="0">
                <a:solidFill>
                  <a:schemeClr val="tx1">
                    <a:lumMod val="75000"/>
                  </a:schemeClr>
                </a:solidFill>
                <a:effectLst/>
              </a:rPr>
              <a:t>The process of calculating the weighted sum and passing it through an activation function is repeated for each layer in the network until the final layer is reached.</a:t>
            </a:r>
          </a:p>
          <a:p>
            <a:pPr marL="285750" indent="-285750" algn="l">
              <a:buFont typeface="Arial" panose="020B0604020202020204" pitchFamily="34" charset="0"/>
              <a:buChar char="•"/>
            </a:pPr>
            <a:r>
              <a:rPr lang="en-US" b="0" i="0" dirty="0">
                <a:solidFill>
                  <a:schemeClr val="tx1">
                    <a:lumMod val="75000"/>
                  </a:schemeClr>
                </a:solidFill>
                <a:effectLst/>
              </a:rPr>
              <a:t>The output of the final layer is the predicted output of the neural network for the given input.</a:t>
            </a:r>
          </a:p>
          <a:p>
            <a:pPr marL="285750" indent="-285750" algn="l">
              <a:buFont typeface="Arial" panose="020B0604020202020204" pitchFamily="34" charset="0"/>
              <a:buChar char="•"/>
            </a:pPr>
            <a:r>
              <a:rPr lang="en-US" b="0" i="0" dirty="0">
                <a:solidFill>
                  <a:schemeClr val="tx1">
                    <a:lumMod val="75000"/>
                  </a:schemeClr>
                </a:solidFill>
                <a:effectLst/>
              </a:rPr>
              <a:t>During the forward propagation process, the weights and biases of the network are fixed, and no updates are made to them.</a:t>
            </a:r>
          </a:p>
          <a:p>
            <a:pPr marL="285750" indent="-285750" algn="l">
              <a:buFont typeface="Arial" panose="020B0604020202020204" pitchFamily="34" charset="0"/>
              <a:buChar char="•"/>
            </a:pPr>
            <a:r>
              <a:rPr lang="en-US" b="0" i="0" dirty="0">
                <a:solidFill>
                  <a:schemeClr val="tx1">
                    <a:lumMod val="75000"/>
                  </a:schemeClr>
                </a:solidFill>
                <a:effectLst/>
              </a:rPr>
              <a:t>The output of the network can be compared to the true output to calculate a loss function, which measures the error between the predicted output and the true output.</a:t>
            </a:r>
          </a:p>
          <a:p>
            <a:pPr marL="285750" indent="-285750" algn="l">
              <a:buFont typeface="Arial" panose="020B0604020202020204" pitchFamily="34" charset="0"/>
              <a:buChar char="•"/>
            </a:pPr>
            <a:r>
              <a:rPr lang="en-US" b="0" i="0" dirty="0">
                <a:solidFill>
                  <a:schemeClr val="tx1">
                    <a:lumMod val="75000"/>
                  </a:schemeClr>
                </a:solidFill>
                <a:effectLst/>
              </a:rPr>
              <a:t>The loss function is used during the backpropagation process to update the weights and biases of the network and improve its performance</a:t>
            </a:r>
          </a:p>
        </p:txBody>
      </p:sp>
    </p:spTree>
    <p:extLst>
      <p:ext uri="{BB962C8B-B14F-4D97-AF65-F5344CB8AC3E}">
        <p14:creationId xmlns:p14="http://schemas.microsoft.com/office/powerpoint/2010/main" val="157404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43</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B6BD1B-97BA-FAAA-D5F7-0D01905420AC}"/>
                  </a:ext>
                </a:extLst>
              </p:cNvPr>
              <p:cNvSpPr txBox="1"/>
              <p:nvPr/>
            </p:nvSpPr>
            <p:spPr>
              <a:xfrm>
                <a:off x="1996751" y="1906701"/>
                <a:ext cx="5533053" cy="2658035"/>
              </a:xfrm>
              <a:prstGeom prst="rect">
                <a:avLst/>
              </a:prstGeom>
              <a:noFill/>
            </p:spPr>
            <p:txBody>
              <a:bodyPr wrap="square" rtlCol="0">
                <a:spAutoFit/>
              </a:bodyPr>
              <a:lstStyle/>
              <a:p>
                <a:r>
                  <a:rPr lang="en-US" dirty="0"/>
                  <a:t>GD</a:t>
                </a:r>
              </a:p>
              <a:p>
                <a:pPr marL="285750" indent="-285750">
                  <a:buFont typeface="Arial" panose="020B0604020202020204" pitchFamily="34" charset="0"/>
                  <a:buChar char="•"/>
                </a:pPr>
                <a:r>
                  <a:rPr lang="en-US" dirty="0"/>
                  <a:t>Initialize weights randomly </a:t>
                </a:r>
              </a:p>
              <a:p>
                <a:pPr marL="285750" indent="-285750">
                  <a:buFont typeface="Arial" panose="020B0604020202020204" pitchFamily="34" charset="0"/>
                  <a:buChar char="•"/>
                </a:pPr>
                <a:r>
                  <a:rPr lang="en-US" dirty="0"/>
                  <a:t>LOOP until convergence </a:t>
                </a:r>
              </a:p>
              <a:p>
                <a:pPr marL="742950" lvl="1" indent="-285750">
                  <a:buFont typeface="Arial" panose="020B0604020202020204" pitchFamily="34" charset="0"/>
                  <a:buChar char="•"/>
                </a:pPr>
                <a:r>
                  <a:rPr lang="en-US" dirty="0"/>
                  <a:t>Compute gradient </a:t>
                </a:r>
                <a14:m>
                  <m:oMath xmlns:m="http://schemas.openxmlformats.org/officeDocument/2006/math">
                    <m:f>
                      <m:fPr>
                        <m:ctrlPr>
                          <a:rPr lang="en-US" sz="3200" i="1" dirty="0" smtClean="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b="0" i="1" dirty="0" smtClean="0">
                            <a:latin typeface="Cambria Math" panose="02040503050406030204" pitchFamily="18" charset="0"/>
                          </a:rPr>
                          <m:t> </m:t>
                        </m:r>
                        <m:r>
                          <a:rPr lang="en-US" sz="3200" b="0" i="1" dirty="0" smtClean="0">
                            <a:solidFill>
                              <a:srgbClr val="FF0000"/>
                            </a:solidFill>
                            <a:latin typeface="Cambria Math" panose="02040503050406030204" pitchFamily="18" charset="0"/>
                          </a:rPr>
                          <m:t>𝐶𝑜𝑠𝑡</m:t>
                        </m:r>
                      </m:num>
                      <m:den>
                        <m:r>
                          <a:rPr lang="en-US" sz="3200" i="0" dirty="0">
                            <a:latin typeface="Cambria Math" panose="02040503050406030204" pitchFamily="18" charset="0"/>
                          </a:rPr>
                          <m:t>𝜕</m:t>
                        </m:r>
                        <m:r>
                          <a:rPr lang="en-US" sz="3200" i="1" dirty="0">
                            <a:latin typeface="Cambria Math" panose="02040503050406030204" pitchFamily="18" charset="0"/>
                          </a:rPr>
                          <m:t>𝑤</m:t>
                        </m:r>
                      </m:den>
                    </m:f>
                  </m:oMath>
                </a14:m>
                <a:r>
                  <a:rPr lang="en-US" sz="3200" dirty="0"/>
                  <a:t> =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b="0" i="1" dirty="0" smtClean="0">
                            <a:latin typeface="Cambria Math" panose="02040503050406030204" pitchFamily="18" charset="0"/>
                          </a:rPr>
                          <m:t>𝐽</m:t>
                        </m:r>
                        <m:r>
                          <a:rPr lang="en-US" sz="3200" b="0" i="1" dirty="0" smtClean="0">
                            <a:latin typeface="Cambria Math" panose="02040503050406030204" pitchFamily="18" charset="0"/>
                          </a:rPr>
                          <m:t>(</m:t>
                        </m:r>
                        <m:r>
                          <a:rPr lang="en-US" sz="3200" b="0" i="1" dirty="0" smtClean="0">
                            <a:latin typeface="Cambria Math" panose="02040503050406030204" pitchFamily="18" charset="0"/>
                          </a:rPr>
                          <m:t>𝑤</m:t>
                        </m:r>
                        <m:r>
                          <a:rPr lang="en-US" sz="3200" b="0" i="1" dirty="0" smtClean="0">
                            <a:latin typeface="Cambria Math" panose="02040503050406030204" pitchFamily="18" charset="0"/>
                          </a:rPr>
                          <m:t>)</m:t>
                        </m:r>
                      </m:num>
                      <m:den>
                        <m:r>
                          <a:rPr lang="en-US" sz="3200" dirty="0">
                            <a:latin typeface="Cambria Math" panose="02040503050406030204" pitchFamily="18" charset="0"/>
                          </a:rPr>
                          <m:t>𝜕</m:t>
                        </m:r>
                        <m:r>
                          <a:rPr lang="en-US" sz="3200" i="1" dirty="0">
                            <a:latin typeface="Cambria Math" panose="02040503050406030204" pitchFamily="18" charset="0"/>
                          </a:rPr>
                          <m:t>𝑤</m:t>
                        </m:r>
                      </m:den>
                    </m:f>
                  </m:oMath>
                </a14:m>
                <a:endParaRPr lang="en-US" sz="3200" dirty="0"/>
              </a:p>
              <a:p>
                <a:pPr marL="914400" lvl="1" indent="-457200">
                  <a:buFont typeface="Arial" panose="020B0604020202020204" pitchFamily="34" charset="0"/>
                  <a:buChar char="•"/>
                </a:pPr>
                <a:r>
                  <a:rPr lang="en-US" dirty="0"/>
                  <a:t>Update weights </a:t>
                </a:r>
                <a14:m>
                  <m:oMath xmlns:m="http://schemas.openxmlformats.org/officeDocument/2006/math">
                    <m:r>
                      <a:rPr lang="en-US" sz="3200" i="1" dirty="0" smtClean="0">
                        <a:latin typeface="Cambria Math" panose="02040503050406030204" pitchFamily="18" charset="0"/>
                      </a:rPr>
                      <m:t>𝑤</m:t>
                    </m:r>
                    <m:r>
                      <a:rPr lang="en-US" sz="3200" i="0" dirty="0">
                        <a:latin typeface="Cambria Math" panose="02040503050406030204" pitchFamily="18" charset="0"/>
                      </a:rPr>
                      <m:t>⇐</m:t>
                    </m:r>
                    <m:r>
                      <a:rPr lang="en-US" sz="3200" i="1" dirty="0">
                        <a:latin typeface="Cambria Math" panose="02040503050406030204" pitchFamily="18" charset="0"/>
                      </a:rPr>
                      <m:t>𝑤</m:t>
                    </m:r>
                    <m:r>
                      <a:rPr lang="en-US" sz="3200" i="0" dirty="0">
                        <a:latin typeface="Cambria Math" panose="02040503050406030204" pitchFamily="18" charset="0"/>
                      </a:rPr>
                      <m:t>−</m:t>
                    </m:r>
                    <m:r>
                      <a:rPr lang="en-US" sz="3200" i="1" dirty="0">
                        <a:latin typeface="Cambria Math" panose="02040503050406030204" pitchFamily="18" charset="0"/>
                      </a:rPr>
                      <m:t>𝜂</m:t>
                    </m:r>
                    <m:f>
                      <m:fPr>
                        <m:ctrlPr>
                          <a:rPr lang="en-US" sz="3200" i="1" dirty="0">
                            <a:solidFill>
                              <a:srgbClr val="836967"/>
                            </a:solidFill>
                            <a:latin typeface="Cambria Math" panose="02040503050406030204" pitchFamily="18" charset="0"/>
                          </a:rPr>
                        </m:ctrlPr>
                      </m:fPr>
                      <m:num>
                        <m:r>
                          <a:rPr lang="en-US" sz="3200" i="0" dirty="0">
                            <a:latin typeface="Cambria Math" panose="02040503050406030204" pitchFamily="18" charset="0"/>
                          </a:rPr>
                          <m:t>𝜕</m:t>
                        </m:r>
                        <m:r>
                          <a:rPr lang="en-US" sz="3200" i="1" dirty="0">
                            <a:latin typeface="Cambria Math" panose="02040503050406030204" pitchFamily="18" charset="0"/>
                          </a:rPr>
                          <m:t>𝐽</m:t>
                        </m:r>
                        <m:d>
                          <m:dPr>
                            <m:ctrlPr>
                              <a:rPr lang="en-US" sz="3200" i="1" dirty="0">
                                <a:solidFill>
                                  <a:srgbClr val="836967"/>
                                </a:solidFill>
                                <a:latin typeface="Cambria Math" panose="02040503050406030204" pitchFamily="18" charset="0"/>
                              </a:rPr>
                            </m:ctrlPr>
                          </m:dPr>
                          <m:e>
                            <m:r>
                              <a:rPr lang="en-US" sz="3200" i="1" dirty="0">
                                <a:latin typeface="Cambria Math" panose="02040503050406030204" pitchFamily="18" charset="0"/>
                              </a:rPr>
                              <m:t>𝑤</m:t>
                            </m:r>
                          </m:e>
                        </m:d>
                      </m:num>
                      <m:den>
                        <m:r>
                          <a:rPr lang="en-US" sz="3200" i="0" dirty="0">
                            <a:latin typeface="Cambria Math" panose="02040503050406030204" pitchFamily="18" charset="0"/>
                          </a:rPr>
                          <m:t>𝜕</m:t>
                        </m:r>
                        <m:r>
                          <a:rPr lang="en-US" sz="3200" i="1" dirty="0">
                            <a:latin typeface="Cambria Math" panose="02040503050406030204" pitchFamily="18" charset="0"/>
                          </a:rPr>
                          <m:t>𝑤</m:t>
                        </m:r>
                      </m:den>
                    </m:f>
                  </m:oMath>
                </a14:m>
                <a:endParaRPr lang="en-US" sz="3200" dirty="0"/>
              </a:p>
              <a:p>
                <a:pPr marL="914400" lvl="1" indent="-457200">
                  <a:buFont typeface="Arial" panose="020B0604020202020204" pitchFamily="34" charset="0"/>
                  <a:buChar char="•"/>
                </a:pPr>
                <a:r>
                  <a:rPr lang="en-US" dirty="0"/>
                  <a:t>Return weights</a:t>
                </a:r>
              </a:p>
            </p:txBody>
          </p:sp>
        </mc:Choice>
        <mc:Fallback xmlns="">
          <p:sp>
            <p:nvSpPr>
              <p:cNvPr id="7" name="TextBox 6">
                <a:extLst>
                  <a:ext uri="{FF2B5EF4-FFF2-40B4-BE49-F238E27FC236}">
                    <a16:creationId xmlns:a16="http://schemas.microsoft.com/office/drawing/2014/main" id="{92B6BD1B-97BA-FAAA-D5F7-0D01905420AC}"/>
                  </a:ext>
                </a:extLst>
              </p:cNvPr>
              <p:cNvSpPr txBox="1">
                <a:spLocks noRot="1" noChangeAspect="1" noMove="1" noResize="1" noEditPoints="1" noAdjustHandles="1" noChangeArrowheads="1" noChangeShapeType="1" noTextEdit="1"/>
              </p:cNvSpPr>
              <p:nvPr/>
            </p:nvSpPr>
            <p:spPr>
              <a:xfrm>
                <a:off x="1996751" y="1906701"/>
                <a:ext cx="5533053" cy="2658035"/>
              </a:xfrm>
              <a:prstGeom prst="rect">
                <a:avLst/>
              </a:prstGeom>
              <a:blipFill>
                <a:blip r:embed="rId2"/>
                <a:stretch>
                  <a:fillRect l="-992" t="-1376" b="-2752"/>
                </a:stretch>
              </a:blipFill>
            </p:spPr>
            <p:txBody>
              <a:bodyPr/>
              <a:lstStyle/>
              <a:p>
                <a:r>
                  <a:rPr lang="en-US">
                    <a:noFill/>
                  </a:rPr>
                  <a:t> </a:t>
                </a:r>
              </a:p>
            </p:txBody>
          </p:sp>
        </mc:Fallback>
      </mc:AlternateContent>
    </p:spTree>
    <p:extLst>
      <p:ext uri="{BB962C8B-B14F-4D97-AF65-F5344CB8AC3E}">
        <p14:creationId xmlns:p14="http://schemas.microsoft.com/office/powerpoint/2010/main" val="2095068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44</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08D91EF-52C7-76CA-457C-4B164785C3E2}"/>
                  </a:ext>
                </a:extLst>
              </p:cNvPr>
              <p:cNvSpPr/>
              <p:nvPr/>
            </p:nvSpPr>
            <p:spPr>
              <a:xfrm>
                <a:off x="2181826" y="2820188"/>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8" name="Oval 7">
                <a:extLst>
                  <a:ext uri="{FF2B5EF4-FFF2-40B4-BE49-F238E27FC236}">
                    <a16:creationId xmlns:a16="http://schemas.microsoft.com/office/drawing/2014/main" id="{608D91EF-52C7-76CA-457C-4B164785C3E2}"/>
                  </a:ext>
                </a:extLst>
              </p:cNvPr>
              <p:cNvSpPr>
                <a:spLocks noRot="1" noChangeAspect="1" noMove="1" noResize="1" noEditPoints="1" noAdjustHandles="1" noChangeArrowheads="1" noChangeShapeType="1" noTextEdit="1"/>
              </p:cNvSpPr>
              <p:nvPr/>
            </p:nvSpPr>
            <p:spPr>
              <a:xfrm>
                <a:off x="2181826" y="2820188"/>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81FABA5-6358-DA4E-2695-DCD257A4E872}"/>
                  </a:ext>
                </a:extLst>
              </p:cNvPr>
              <p:cNvSpPr/>
              <p:nvPr/>
            </p:nvSpPr>
            <p:spPr>
              <a:xfrm>
                <a:off x="4842693" y="278684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0" name="Oval 9">
                <a:extLst>
                  <a:ext uri="{FF2B5EF4-FFF2-40B4-BE49-F238E27FC236}">
                    <a16:creationId xmlns:a16="http://schemas.microsoft.com/office/drawing/2014/main" id="{D81FABA5-6358-DA4E-2695-DCD257A4E872}"/>
                  </a:ext>
                </a:extLst>
              </p:cNvPr>
              <p:cNvSpPr>
                <a:spLocks noRot="1" noChangeAspect="1" noMove="1" noResize="1" noEditPoints="1" noAdjustHandles="1" noChangeArrowheads="1" noChangeShapeType="1" noTextEdit="1"/>
              </p:cNvSpPr>
              <p:nvPr/>
            </p:nvSpPr>
            <p:spPr>
              <a:xfrm>
                <a:off x="4842693" y="2786848"/>
                <a:ext cx="981080" cy="98108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A4AC316-9C30-39D0-A13E-73E6BFF9450B}"/>
              </a:ext>
            </a:extLst>
          </p:cNvPr>
          <p:cNvCxnSpPr>
            <a:cxnSpLocks/>
            <a:stCxn id="8" idx="6"/>
            <a:endCxn id="10" idx="2"/>
          </p:cNvCxnSpPr>
          <p:nvPr/>
        </p:nvCxnSpPr>
        <p:spPr>
          <a:xfrm>
            <a:off x="3096226" y="3277388"/>
            <a:ext cx="17464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9A60B0-A4D6-D0AD-1019-7BD7E848B3D4}"/>
              </a:ext>
            </a:extLst>
          </p:cNvPr>
          <p:cNvCxnSpPr>
            <a:cxnSpLocks/>
            <a:stCxn id="10" idx="6"/>
            <a:endCxn id="18" idx="2"/>
          </p:cNvCxnSpPr>
          <p:nvPr/>
        </p:nvCxnSpPr>
        <p:spPr>
          <a:xfrm>
            <a:off x="5823773" y="3277388"/>
            <a:ext cx="1720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5BA4CDD2-0030-2211-FBA1-B38FCA07B172}"/>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18" name="Oval 17">
                <a:extLst>
                  <a:ext uri="{FF2B5EF4-FFF2-40B4-BE49-F238E27FC236}">
                    <a16:creationId xmlns:a16="http://schemas.microsoft.com/office/drawing/2014/main" id="{5BA4CDD2-0030-2211-FBA1-B38FCA07B172}"/>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D1FE76-78C9-546D-D036-3959F15DA493}"/>
              </a:ext>
            </a:extLst>
          </p:cNvPr>
          <p:cNvCxnSpPr>
            <a:stCxn id="18"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A6522D-0623-42B3-4446-D8330F122BB4}"/>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20" name="TextBox 19">
                <a:extLst>
                  <a:ext uri="{FF2B5EF4-FFF2-40B4-BE49-F238E27FC236}">
                    <a16:creationId xmlns:a16="http://schemas.microsoft.com/office/drawing/2014/main" id="{1AA6522D-0623-42B3-4446-D8330F122BB4}"/>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D8277E-D90A-2C5B-54D3-D230FE98AB3E}"/>
                  </a:ext>
                </a:extLst>
              </p:cNvPr>
              <p:cNvSpPr txBox="1"/>
              <p:nvPr/>
            </p:nvSpPr>
            <p:spPr>
              <a:xfrm>
                <a:off x="9723105" y="3809202"/>
                <a:ext cx="62140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FF00"/>
                          </a:solidFill>
                          <a:latin typeface="Cambria Math" panose="02040503050406030204" pitchFamily="18" charset="0"/>
                        </a:rPr>
                        <m:t>𝐽</m:t>
                      </m:r>
                      <m:d>
                        <m:dPr>
                          <m:ctrlPr>
                            <a:rPr lang="en-US" sz="3600" i="1">
                              <a:solidFill>
                                <a:srgbClr val="FFFF00"/>
                              </a:solidFill>
                              <a:latin typeface="Cambria Math" panose="02040503050406030204" pitchFamily="18" charset="0"/>
                            </a:rPr>
                          </m:ctrlPr>
                        </m:dPr>
                        <m:e>
                          <m:r>
                            <a:rPr lang="en-US" sz="3600" i="1">
                              <a:solidFill>
                                <a:srgbClr val="FFFF00"/>
                              </a:solidFill>
                              <a:latin typeface="Cambria Math" panose="02040503050406030204" pitchFamily="18" charset="0"/>
                            </a:rPr>
                            <m:t>𝑤</m:t>
                          </m:r>
                        </m:e>
                      </m:d>
                    </m:oMath>
                  </m:oMathPara>
                </a14:m>
                <a:endParaRPr lang="en-US" sz="3600" dirty="0"/>
              </a:p>
            </p:txBody>
          </p:sp>
        </mc:Choice>
        <mc:Fallback xmlns="">
          <p:sp>
            <p:nvSpPr>
              <p:cNvPr id="33" name="TextBox 32">
                <a:extLst>
                  <a:ext uri="{FF2B5EF4-FFF2-40B4-BE49-F238E27FC236}">
                    <a16:creationId xmlns:a16="http://schemas.microsoft.com/office/drawing/2014/main" id="{FFD8277E-D90A-2C5B-54D3-D230FE98AB3E}"/>
                  </a:ext>
                </a:extLst>
              </p:cNvPr>
              <p:cNvSpPr txBox="1">
                <a:spLocks noRot="1" noChangeAspect="1" noMove="1" noResize="1" noEditPoints="1" noAdjustHandles="1" noChangeArrowheads="1" noChangeShapeType="1" noTextEdit="1"/>
              </p:cNvSpPr>
              <p:nvPr/>
            </p:nvSpPr>
            <p:spPr>
              <a:xfrm>
                <a:off x="9723105" y="3809202"/>
                <a:ext cx="621401" cy="646331"/>
              </a:xfrm>
              <a:prstGeom prst="rect">
                <a:avLst/>
              </a:prstGeom>
              <a:blipFill>
                <a:blip r:embed="rId6"/>
                <a:stretch>
                  <a:fillRect r="-54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EC5E79-6903-F2F4-F02A-4F4C76AF2AA4}"/>
                  </a:ext>
                </a:extLst>
              </p:cNvPr>
              <p:cNvSpPr txBox="1"/>
              <p:nvPr/>
            </p:nvSpPr>
            <p:spPr>
              <a:xfrm>
                <a:off x="3632495"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4" name="TextBox 33">
                <a:extLst>
                  <a:ext uri="{FF2B5EF4-FFF2-40B4-BE49-F238E27FC236}">
                    <a16:creationId xmlns:a16="http://schemas.microsoft.com/office/drawing/2014/main" id="{98EC5E79-6903-F2F4-F02A-4F4C76AF2AA4}"/>
                  </a:ext>
                </a:extLst>
              </p:cNvPr>
              <p:cNvSpPr txBox="1">
                <a:spLocks noRot="1" noChangeAspect="1" noMove="1" noResize="1" noEditPoints="1" noAdjustHandles="1" noChangeArrowheads="1" noChangeShapeType="1" noTextEdit="1"/>
              </p:cNvSpPr>
              <p:nvPr/>
            </p:nvSpPr>
            <p:spPr>
              <a:xfrm>
                <a:off x="3632495" y="2709698"/>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045D76-4CAD-D230-223A-0620FE5F2872}"/>
                  </a:ext>
                </a:extLst>
              </p:cNvPr>
              <p:cNvSpPr txBox="1"/>
              <p:nvPr/>
            </p:nvSpPr>
            <p:spPr>
              <a:xfrm>
                <a:off x="6297033"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5" name="TextBox 34">
                <a:extLst>
                  <a:ext uri="{FF2B5EF4-FFF2-40B4-BE49-F238E27FC236}">
                    <a16:creationId xmlns:a16="http://schemas.microsoft.com/office/drawing/2014/main" id="{32045D76-4CAD-D230-223A-0620FE5F2872}"/>
                  </a:ext>
                </a:extLst>
              </p:cNvPr>
              <p:cNvSpPr txBox="1">
                <a:spLocks noRot="1" noChangeAspect="1" noMove="1" noResize="1" noEditPoints="1" noAdjustHandles="1" noChangeArrowheads="1" noChangeShapeType="1" noTextEdit="1"/>
              </p:cNvSpPr>
              <p:nvPr/>
            </p:nvSpPr>
            <p:spPr>
              <a:xfrm>
                <a:off x="6297033" y="2709698"/>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B31D64F-5BD1-58F3-98D3-E0C642809852}"/>
                  </a:ext>
                </a:extLst>
              </p:cNvPr>
              <p:cNvSpPr txBox="1"/>
              <p:nvPr/>
            </p:nvSpPr>
            <p:spPr>
              <a:xfrm>
                <a:off x="5002593" y="4161515"/>
                <a:ext cx="3429218" cy="646331"/>
              </a:xfrm>
              <a:prstGeom prst="rect">
                <a:avLst/>
              </a:prstGeom>
              <a:solidFill>
                <a:schemeClr val="accent3">
                  <a:lumMod val="50000"/>
                </a:schemeClr>
              </a:solidFill>
            </p:spPr>
            <p:txBody>
              <a:bodyPr wrap="square" rtlCol="0">
                <a:spAutoFit/>
              </a:bodyPr>
              <a:lstStyle/>
              <a:p>
                <a:r>
                  <a:rPr lang="en-US" dirty="0"/>
                  <a:t>How does a change in </a:t>
                </a: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𝑤</m:t>
                        </m:r>
                      </m:e>
                      <m:sub>
                        <m:r>
                          <a:rPr lang="en-US" sz="1800" b="0" i="0" smtClean="0">
                            <a:solidFill>
                              <a:srgbClr val="FFFF00"/>
                            </a:solidFill>
                            <a:latin typeface="Cambria Math" panose="02040503050406030204" pitchFamily="18" charset="0"/>
                          </a:rPr>
                          <m:t>2</m:t>
                        </m:r>
                      </m:sub>
                    </m:sSub>
                  </m:oMath>
                </a14:m>
                <a:r>
                  <a:rPr lang="en-US" dirty="0"/>
                  <a:t> effects loss </a:t>
                </a:r>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a:t>
                </a:r>
              </a:p>
            </p:txBody>
          </p:sp>
        </mc:Choice>
        <mc:Fallback xmlns="">
          <p:sp>
            <p:nvSpPr>
              <p:cNvPr id="36" name="TextBox 35">
                <a:extLst>
                  <a:ext uri="{FF2B5EF4-FFF2-40B4-BE49-F238E27FC236}">
                    <a16:creationId xmlns:a16="http://schemas.microsoft.com/office/drawing/2014/main" id="{6B31D64F-5BD1-58F3-98D3-E0C642809852}"/>
                  </a:ext>
                </a:extLst>
              </p:cNvPr>
              <p:cNvSpPr txBox="1">
                <a:spLocks noRot="1" noChangeAspect="1" noMove="1" noResize="1" noEditPoints="1" noAdjustHandles="1" noChangeArrowheads="1" noChangeShapeType="1" noTextEdit="1"/>
              </p:cNvSpPr>
              <p:nvPr/>
            </p:nvSpPr>
            <p:spPr>
              <a:xfrm>
                <a:off x="5002593" y="4161515"/>
                <a:ext cx="3429218" cy="646331"/>
              </a:xfrm>
              <a:prstGeom prst="rect">
                <a:avLst/>
              </a:prstGeom>
              <a:blipFill>
                <a:blip r:embed="rId9"/>
                <a:stretch>
                  <a:fillRect l="-1601"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790380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45</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08D91EF-52C7-76CA-457C-4B164785C3E2}"/>
                  </a:ext>
                </a:extLst>
              </p:cNvPr>
              <p:cNvSpPr/>
              <p:nvPr/>
            </p:nvSpPr>
            <p:spPr>
              <a:xfrm>
                <a:off x="2181826" y="2820188"/>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8" name="Oval 7">
                <a:extLst>
                  <a:ext uri="{FF2B5EF4-FFF2-40B4-BE49-F238E27FC236}">
                    <a16:creationId xmlns:a16="http://schemas.microsoft.com/office/drawing/2014/main" id="{608D91EF-52C7-76CA-457C-4B164785C3E2}"/>
                  </a:ext>
                </a:extLst>
              </p:cNvPr>
              <p:cNvSpPr>
                <a:spLocks noRot="1" noChangeAspect="1" noMove="1" noResize="1" noEditPoints="1" noAdjustHandles="1" noChangeArrowheads="1" noChangeShapeType="1" noTextEdit="1"/>
              </p:cNvSpPr>
              <p:nvPr/>
            </p:nvSpPr>
            <p:spPr>
              <a:xfrm>
                <a:off x="2181826" y="2820188"/>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81FABA5-6358-DA4E-2695-DCD257A4E872}"/>
                  </a:ext>
                </a:extLst>
              </p:cNvPr>
              <p:cNvSpPr/>
              <p:nvPr/>
            </p:nvSpPr>
            <p:spPr>
              <a:xfrm>
                <a:off x="4842693" y="278684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0" name="Oval 9">
                <a:extLst>
                  <a:ext uri="{FF2B5EF4-FFF2-40B4-BE49-F238E27FC236}">
                    <a16:creationId xmlns:a16="http://schemas.microsoft.com/office/drawing/2014/main" id="{D81FABA5-6358-DA4E-2695-DCD257A4E872}"/>
                  </a:ext>
                </a:extLst>
              </p:cNvPr>
              <p:cNvSpPr>
                <a:spLocks noRot="1" noChangeAspect="1" noMove="1" noResize="1" noEditPoints="1" noAdjustHandles="1" noChangeArrowheads="1" noChangeShapeType="1" noTextEdit="1"/>
              </p:cNvSpPr>
              <p:nvPr/>
            </p:nvSpPr>
            <p:spPr>
              <a:xfrm>
                <a:off x="4842693" y="2786848"/>
                <a:ext cx="981080" cy="98108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A4AC316-9C30-39D0-A13E-73E6BFF9450B}"/>
              </a:ext>
            </a:extLst>
          </p:cNvPr>
          <p:cNvCxnSpPr>
            <a:cxnSpLocks/>
            <a:stCxn id="8" idx="6"/>
            <a:endCxn id="10" idx="2"/>
          </p:cNvCxnSpPr>
          <p:nvPr/>
        </p:nvCxnSpPr>
        <p:spPr>
          <a:xfrm>
            <a:off x="3096226" y="3277388"/>
            <a:ext cx="17464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9A60B0-A4D6-D0AD-1019-7BD7E848B3D4}"/>
              </a:ext>
            </a:extLst>
          </p:cNvPr>
          <p:cNvCxnSpPr>
            <a:cxnSpLocks/>
            <a:stCxn id="10" idx="6"/>
            <a:endCxn id="18" idx="2"/>
          </p:cNvCxnSpPr>
          <p:nvPr/>
        </p:nvCxnSpPr>
        <p:spPr>
          <a:xfrm>
            <a:off x="5823773" y="3277388"/>
            <a:ext cx="1720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5BA4CDD2-0030-2211-FBA1-B38FCA07B172}"/>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18" name="Oval 17">
                <a:extLst>
                  <a:ext uri="{FF2B5EF4-FFF2-40B4-BE49-F238E27FC236}">
                    <a16:creationId xmlns:a16="http://schemas.microsoft.com/office/drawing/2014/main" id="{5BA4CDD2-0030-2211-FBA1-B38FCA07B172}"/>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D1FE76-78C9-546D-D036-3959F15DA493}"/>
              </a:ext>
            </a:extLst>
          </p:cNvPr>
          <p:cNvCxnSpPr>
            <a:stCxn id="18"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A6522D-0623-42B3-4446-D8330F122BB4}"/>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20" name="TextBox 19">
                <a:extLst>
                  <a:ext uri="{FF2B5EF4-FFF2-40B4-BE49-F238E27FC236}">
                    <a16:creationId xmlns:a16="http://schemas.microsoft.com/office/drawing/2014/main" id="{1AA6522D-0623-42B3-4446-D8330F122BB4}"/>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D8277E-D90A-2C5B-54D3-D230FE98AB3E}"/>
                  </a:ext>
                </a:extLst>
              </p:cNvPr>
              <p:cNvSpPr txBox="1"/>
              <p:nvPr/>
            </p:nvSpPr>
            <p:spPr>
              <a:xfrm>
                <a:off x="9723105" y="3809202"/>
                <a:ext cx="62140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FF00"/>
                          </a:solidFill>
                          <a:latin typeface="Cambria Math" panose="02040503050406030204" pitchFamily="18" charset="0"/>
                        </a:rPr>
                        <m:t>𝐽</m:t>
                      </m:r>
                      <m:d>
                        <m:dPr>
                          <m:ctrlPr>
                            <a:rPr lang="en-US" sz="3600" i="1">
                              <a:solidFill>
                                <a:srgbClr val="FFFF00"/>
                              </a:solidFill>
                              <a:latin typeface="Cambria Math" panose="02040503050406030204" pitchFamily="18" charset="0"/>
                            </a:rPr>
                          </m:ctrlPr>
                        </m:dPr>
                        <m:e>
                          <m:r>
                            <a:rPr lang="en-US" sz="3600" i="1">
                              <a:solidFill>
                                <a:srgbClr val="FFFF00"/>
                              </a:solidFill>
                              <a:latin typeface="Cambria Math" panose="02040503050406030204" pitchFamily="18" charset="0"/>
                            </a:rPr>
                            <m:t>𝑤</m:t>
                          </m:r>
                        </m:e>
                      </m:d>
                    </m:oMath>
                  </m:oMathPara>
                </a14:m>
                <a:endParaRPr lang="en-US" sz="3600" dirty="0"/>
              </a:p>
            </p:txBody>
          </p:sp>
        </mc:Choice>
        <mc:Fallback xmlns="">
          <p:sp>
            <p:nvSpPr>
              <p:cNvPr id="33" name="TextBox 32">
                <a:extLst>
                  <a:ext uri="{FF2B5EF4-FFF2-40B4-BE49-F238E27FC236}">
                    <a16:creationId xmlns:a16="http://schemas.microsoft.com/office/drawing/2014/main" id="{FFD8277E-D90A-2C5B-54D3-D230FE98AB3E}"/>
                  </a:ext>
                </a:extLst>
              </p:cNvPr>
              <p:cNvSpPr txBox="1">
                <a:spLocks noRot="1" noChangeAspect="1" noMove="1" noResize="1" noEditPoints="1" noAdjustHandles="1" noChangeArrowheads="1" noChangeShapeType="1" noTextEdit="1"/>
              </p:cNvSpPr>
              <p:nvPr/>
            </p:nvSpPr>
            <p:spPr>
              <a:xfrm>
                <a:off x="9723105" y="3809202"/>
                <a:ext cx="621401" cy="646331"/>
              </a:xfrm>
              <a:prstGeom prst="rect">
                <a:avLst/>
              </a:prstGeom>
              <a:blipFill>
                <a:blip r:embed="rId6"/>
                <a:stretch>
                  <a:fillRect r="-54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EC5E79-6903-F2F4-F02A-4F4C76AF2AA4}"/>
                  </a:ext>
                </a:extLst>
              </p:cNvPr>
              <p:cNvSpPr txBox="1"/>
              <p:nvPr/>
            </p:nvSpPr>
            <p:spPr>
              <a:xfrm>
                <a:off x="3632495"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4" name="TextBox 33">
                <a:extLst>
                  <a:ext uri="{FF2B5EF4-FFF2-40B4-BE49-F238E27FC236}">
                    <a16:creationId xmlns:a16="http://schemas.microsoft.com/office/drawing/2014/main" id="{98EC5E79-6903-F2F4-F02A-4F4C76AF2AA4}"/>
                  </a:ext>
                </a:extLst>
              </p:cNvPr>
              <p:cNvSpPr txBox="1">
                <a:spLocks noRot="1" noChangeAspect="1" noMove="1" noResize="1" noEditPoints="1" noAdjustHandles="1" noChangeArrowheads="1" noChangeShapeType="1" noTextEdit="1"/>
              </p:cNvSpPr>
              <p:nvPr/>
            </p:nvSpPr>
            <p:spPr>
              <a:xfrm>
                <a:off x="3632495" y="2709698"/>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045D76-4CAD-D230-223A-0620FE5F2872}"/>
                  </a:ext>
                </a:extLst>
              </p:cNvPr>
              <p:cNvSpPr txBox="1"/>
              <p:nvPr/>
            </p:nvSpPr>
            <p:spPr>
              <a:xfrm>
                <a:off x="6297033"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5" name="TextBox 34">
                <a:extLst>
                  <a:ext uri="{FF2B5EF4-FFF2-40B4-BE49-F238E27FC236}">
                    <a16:creationId xmlns:a16="http://schemas.microsoft.com/office/drawing/2014/main" id="{32045D76-4CAD-D230-223A-0620FE5F2872}"/>
                  </a:ext>
                </a:extLst>
              </p:cNvPr>
              <p:cNvSpPr txBox="1">
                <a:spLocks noRot="1" noChangeAspect="1" noMove="1" noResize="1" noEditPoints="1" noAdjustHandles="1" noChangeArrowheads="1" noChangeShapeType="1" noTextEdit="1"/>
              </p:cNvSpPr>
              <p:nvPr/>
            </p:nvSpPr>
            <p:spPr>
              <a:xfrm>
                <a:off x="6297033" y="2709698"/>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B31D64F-5BD1-58F3-98D3-E0C642809852}"/>
                  </a:ext>
                </a:extLst>
              </p:cNvPr>
              <p:cNvSpPr txBox="1"/>
              <p:nvPr/>
            </p:nvSpPr>
            <p:spPr>
              <a:xfrm>
                <a:off x="540241" y="4070124"/>
                <a:ext cx="3429218" cy="646331"/>
              </a:xfrm>
              <a:prstGeom prst="rect">
                <a:avLst/>
              </a:prstGeom>
              <a:solidFill>
                <a:schemeClr val="accent3">
                  <a:lumMod val="50000"/>
                </a:schemeClr>
              </a:solidFill>
            </p:spPr>
            <p:txBody>
              <a:bodyPr wrap="square" rtlCol="0">
                <a:spAutoFit/>
              </a:bodyPr>
              <a:lstStyle/>
              <a:p>
                <a:r>
                  <a:rPr lang="en-US" dirty="0"/>
                  <a:t>How does a change in </a:t>
                </a: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𝑤</m:t>
                        </m:r>
                      </m:e>
                      <m:sub>
                        <m:r>
                          <a:rPr lang="en-US" sz="1800" b="0" i="0" smtClean="0">
                            <a:solidFill>
                              <a:srgbClr val="FFFF00"/>
                            </a:solidFill>
                            <a:latin typeface="Cambria Math" panose="02040503050406030204" pitchFamily="18" charset="0"/>
                          </a:rPr>
                          <m:t>2</m:t>
                        </m:r>
                      </m:sub>
                    </m:sSub>
                  </m:oMath>
                </a14:m>
                <a:r>
                  <a:rPr lang="en-US" dirty="0"/>
                  <a:t> effects loss </a:t>
                </a:r>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a:t>
                </a:r>
              </a:p>
            </p:txBody>
          </p:sp>
        </mc:Choice>
        <mc:Fallback xmlns="">
          <p:sp>
            <p:nvSpPr>
              <p:cNvPr id="36" name="TextBox 35">
                <a:extLst>
                  <a:ext uri="{FF2B5EF4-FFF2-40B4-BE49-F238E27FC236}">
                    <a16:creationId xmlns:a16="http://schemas.microsoft.com/office/drawing/2014/main" id="{6B31D64F-5BD1-58F3-98D3-E0C642809852}"/>
                  </a:ext>
                </a:extLst>
              </p:cNvPr>
              <p:cNvSpPr txBox="1">
                <a:spLocks noRot="1" noChangeAspect="1" noMove="1" noResize="1" noEditPoints="1" noAdjustHandles="1" noChangeArrowheads="1" noChangeShapeType="1" noTextEdit="1"/>
              </p:cNvSpPr>
              <p:nvPr/>
            </p:nvSpPr>
            <p:spPr>
              <a:xfrm>
                <a:off x="540241" y="4070124"/>
                <a:ext cx="3429218" cy="646331"/>
              </a:xfrm>
              <a:prstGeom prst="rect">
                <a:avLst/>
              </a:prstGeom>
              <a:blipFill>
                <a:blip r:embed="rId9"/>
                <a:stretch>
                  <a:fillRect l="-160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577D54-BD6C-8C4E-D172-33530A5D7D22}"/>
                  </a:ext>
                </a:extLst>
              </p:cNvPr>
              <p:cNvSpPr txBox="1"/>
              <p:nvPr/>
            </p:nvSpPr>
            <p:spPr>
              <a:xfrm>
                <a:off x="4707224" y="4716455"/>
                <a:ext cx="4333996" cy="874855"/>
              </a:xfrm>
              <a:prstGeom prst="rect">
                <a:avLst/>
              </a:prstGeom>
              <a:noFill/>
            </p:spPr>
            <p:txBody>
              <a:bodyPr wrap="square">
                <a:spAutoFit/>
              </a:bodyPr>
              <a:lstStyle/>
              <a:p>
                <a14:m>
                  <m:oMath xmlns:m="http://schemas.openxmlformats.org/officeDocument/2006/math">
                    <m:f>
                      <m:fPr>
                        <m:ctrlPr>
                          <a:rPr lang="en-US" sz="3200" i="1" dirty="0" smtClean="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b="0" i="1" dirty="0" smtClean="0">
                            <a:latin typeface="Cambria Math" panose="02040503050406030204" pitchFamily="18" charset="0"/>
                          </a:rPr>
                          <m:t>𝐽</m:t>
                        </m:r>
                        <m:r>
                          <a:rPr lang="en-US" sz="3200" b="0" i="1" dirty="0" smtClean="0">
                            <a:latin typeface="Cambria Math" panose="02040503050406030204" pitchFamily="18" charset="0"/>
                          </a:rPr>
                          <m:t>(</m:t>
                        </m:r>
                        <m:r>
                          <a:rPr lang="en-US" sz="3200" b="0" i="1" dirty="0" smtClean="0">
                            <a:latin typeface="Cambria Math" panose="02040503050406030204" pitchFamily="18" charset="0"/>
                          </a:rPr>
                          <m:t>𝑤</m:t>
                        </m:r>
                        <m:r>
                          <a:rPr lang="en-US" sz="3200" b="0" i="1" dirty="0" smtClean="0">
                            <a:latin typeface="Cambria Math" panose="02040503050406030204" pitchFamily="18" charset="0"/>
                          </a:rPr>
                          <m:t>)</m:t>
                        </m:r>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a:solidFill>
                                  <a:srgbClr val="FFFF00"/>
                                </a:solidFill>
                                <a:latin typeface="Cambria Math" panose="02040503050406030204" pitchFamily="18" charset="0"/>
                              </a:rPr>
                              <m:t>2</m:t>
                            </m:r>
                          </m:sub>
                        </m:sSub>
                      </m:den>
                    </m:f>
                    <m:r>
                      <a:rPr lang="en-US" sz="3200" b="0" i="1" dirty="0" smtClean="0">
                        <a:latin typeface="Cambria Math" panose="02040503050406030204" pitchFamily="18" charset="0"/>
                      </a:rPr>
                      <m:t>=</m:t>
                    </m:r>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i="1" dirty="0">
                            <a:latin typeface="Cambria Math" panose="02040503050406030204" pitchFamily="18" charset="0"/>
                          </a:rPr>
                          <m:t>𝐽</m:t>
                        </m:r>
                        <m:r>
                          <a:rPr lang="en-US" sz="3200" i="1" dirty="0">
                            <a:latin typeface="Cambria Math" panose="02040503050406030204" pitchFamily="18" charset="0"/>
                          </a:rPr>
                          <m:t>(</m:t>
                        </m:r>
                        <m:r>
                          <a:rPr lang="en-US" sz="3200" i="1" dirty="0">
                            <a:latin typeface="Cambria Math" panose="02040503050406030204" pitchFamily="18" charset="0"/>
                          </a:rPr>
                          <m:t>𝑤</m:t>
                        </m:r>
                        <m:r>
                          <a:rPr lang="en-US" sz="3200" i="1" dirty="0">
                            <a:latin typeface="Cambria Math" panose="02040503050406030204" pitchFamily="18" charset="0"/>
                          </a:rPr>
                          <m:t>)</m:t>
                        </m:r>
                      </m:num>
                      <m:den>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den>
                    </m:f>
                  </m:oMath>
                </a14:m>
                <a:r>
                  <a:rPr lang="en-US" sz="3200" dirty="0"/>
                  <a:t>*</a:t>
                </a:r>
                <a:r>
                  <a:rPr lang="en-US" sz="3200" dirty="0">
                    <a:solidFill>
                      <a:srgbClr val="836967"/>
                    </a:solidFill>
                  </a:rPr>
                  <a:t>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a:solidFill>
                                  <a:srgbClr val="FFFF00"/>
                                </a:solidFill>
                                <a:latin typeface="Cambria Math" panose="02040503050406030204" pitchFamily="18" charset="0"/>
                              </a:rPr>
                              <m:t>2</m:t>
                            </m:r>
                          </m:sub>
                        </m:sSub>
                      </m:den>
                    </m:f>
                  </m:oMath>
                </a14:m>
                <a:endParaRPr lang="en-US" sz="3200" dirty="0"/>
              </a:p>
            </p:txBody>
          </p:sp>
        </mc:Choice>
        <mc:Fallback xmlns="">
          <p:sp>
            <p:nvSpPr>
              <p:cNvPr id="9" name="TextBox 8">
                <a:extLst>
                  <a:ext uri="{FF2B5EF4-FFF2-40B4-BE49-F238E27FC236}">
                    <a16:creationId xmlns:a16="http://schemas.microsoft.com/office/drawing/2014/main" id="{64577D54-BD6C-8C4E-D172-33530A5D7D22}"/>
                  </a:ext>
                </a:extLst>
              </p:cNvPr>
              <p:cNvSpPr txBox="1">
                <a:spLocks noRot="1" noChangeAspect="1" noMove="1" noResize="1" noEditPoints="1" noAdjustHandles="1" noChangeArrowheads="1" noChangeShapeType="1" noTextEdit="1"/>
              </p:cNvSpPr>
              <p:nvPr/>
            </p:nvSpPr>
            <p:spPr>
              <a:xfrm>
                <a:off x="4707224" y="4716455"/>
                <a:ext cx="4333996" cy="874855"/>
              </a:xfrm>
              <a:prstGeom prst="rect">
                <a:avLst/>
              </a:prstGeom>
              <a:blipFill>
                <a:blip r:embed="rId10"/>
                <a:stretch>
                  <a:fillRect b="-3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5490B0-4DC0-5B6F-9262-25C7A2996FD7}"/>
                  </a:ext>
                </a:extLst>
              </p:cNvPr>
              <p:cNvSpPr txBox="1"/>
              <p:nvPr/>
            </p:nvSpPr>
            <p:spPr>
              <a:xfrm>
                <a:off x="540241" y="4830716"/>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is a function in terms of </a:t>
                </a:r>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a:t>
                </a:r>
              </a:p>
            </p:txBody>
          </p:sp>
        </mc:Choice>
        <mc:Fallback xmlns="">
          <p:sp>
            <p:nvSpPr>
              <p:cNvPr id="15" name="TextBox 14">
                <a:extLst>
                  <a:ext uri="{FF2B5EF4-FFF2-40B4-BE49-F238E27FC236}">
                    <a16:creationId xmlns:a16="http://schemas.microsoft.com/office/drawing/2014/main" id="{455490B0-4DC0-5B6F-9262-25C7A2996FD7}"/>
                  </a:ext>
                </a:extLst>
              </p:cNvPr>
              <p:cNvSpPr txBox="1">
                <a:spLocks noRot="1" noChangeAspect="1" noMove="1" noResize="1" noEditPoints="1" noAdjustHandles="1" noChangeArrowheads="1" noChangeShapeType="1" noTextEdit="1"/>
              </p:cNvSpPr>
              <p:nvPr/>
            </p:nvSpPr>
            <p:spPr>
              <a:xfrm>
                <a:off x="540241" y="4830716"/>
                <a:ext cx="3429218" cy="369332"/>
              </a:xfrm>
              <a:prstGeom prst="rect">
                <a:avLst/>
              </a:prstGeom>
              <a:blipFill>
                <a:blip r:embed="rId11"/>
                <a:stretch>
                  <a:fillRect l="-3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49FDAF-E87C-D3AC-369E-85DAE6BBE9FE}"/>
                  </a:ext>
                </a:extLst>
              </p:cNvPr>
              <p:cNvSpPr txBox="1"/>
              <p:nvPr/>
            </p:nvSpPr>
            <p:spPr>
              <a:xfrm>
                <a:off x="550863" y="5350639"/>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a:solidFill>
                              <a:srgbClr val="FFFF00"/>
                            </a:solidFill>
                            <a:latin typeface="Cambria Math" panose="02040503050406030204" pitchFamily="18" charset="0"/>
                          </a:rPr>
                          <m:t>2</m:t>
                        </m:r>
                      </m:sub>
                    </m:sSub>
                  </m:oMath>
                </a14:m>
                <a:endParaRPr lang="en-US" dirty="0"/>
              </a:p>
            </p:txBody>
          </p:sp>
        </mc:Choice>
        <mc:Fallback xmlns="">
          <p:sp>
            <p:nvSpPr>
              <p:cNvPr id="17" name="TextBox 16">
                <a:extLst>
                  <a:ext uri="{FF2B5EF4-FFF2-40B4-BE49-F238E27FC236}">
                    <a16:creationId xmlns:a16="http://schemas.microsoft.com/office/drawing/2014/main" id="{7C49FDAF-E87C-D3AC-369E-85DAE6BBE9FE}"/>
                  </a:ext>
                </a:extLst>
              </p:cNvPr>
              <p:cNvSpPr txBox="1">
                <a:spLocks noRot="1" noChangeAspect="1" noMove="1" noResize="1" noEditPoints="1" noAdjustHandles="1" noChangeArrowheads="1" noChangeShapeType="1" noTextEdit="1"/>
              </p:cNvSpPr>
              <p:nvPr/>
            </p:nvSpPr>
            <p:spPr>
              <a:xfrm>
                <a:off x="550863" y="5350639"/>
                <a:ext cx="3429218" cy="369332"/>
              </a:xfrm>
              <a:prstGeom prst="rect">
                <a:avLst/>
              </a:prstGeom>
              <a:blipFill>
                <a:blip r:embed="rId12"/>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37253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46</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08D91EF-52C7-76CA-457C-4B164785C3E2}"/>
                  </a:ext>
                </a:extLst>
              </p:cNvPr>
              <p:cNvSpPr/>
              <p:nvPr/>
            </p:nvSpPr>
            <p:spPr>
              <a:xfrm>
                <a:off x="2181826" y="2820188"/>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8" name="Oval 7">
                <a:extLst>
                  <a:ext uri="{FF2B5EF4-FFF2-40B4-BE49-F238E27FC236}">
                    <a16:creationId xmlns:a16="http://schemas.microsoft.com/office/drawing/2014/main" id="{608D91EF-52C7-76CA-457C-4B164785C3E2}"/>
                  </a:ext>
                </a:extLst>
              </p:cNvPr>
              <p:cNvSpPr>
                <a:spLocks noRot="1" noChangeAspect="1" noMove="1" noResize="1" noEditPoints="1" noAdjustHandles="1" noChangeArrowheads="1" noChangeShapeType="1" noTextEdit="1"/>
              </p:cNvSpPr>
              <p:nvPr/>
            </p:nvSpPr>
            <p:spPr>
              <a:xfrm>
                <a:off x="2181826" y="2820188"/>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81FABA5-6358-DA4E-2695-DCD257A4E872}"/>
                  </a:ext>
                </a:extLst>
              </p:cNvPr>
              <p:cNvSpPr/>
              <p:nvPr/>
            </p:nvSpPr>
            <p:spPr>
              <a:xfrm>
                <a:off x="4842693" y="278684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0" name="Oval 9">
                <a:extLst>
                  <a:ext uri="{FF2B5EF4-FFF2-40B4-BE49-F238E27FC236}">
                    <a16:creationId xmlns:a16="http://schemas.microsoft.com/office/drawing/2014/main" id="{D81FABA5-6358-DA4E-2695-DCD257A4E872}"/>
                  </a:ext>
                </a:extLst>
              </p:cNvPr>
              <p:cNvSpPr>
                <a:spLocks noRot="1" noChangeAspect="1" noMove="1" noResize="1" noEditPoints="1" noAdjustHandles="1" noChangeArrowheads="1" noChangeShapeType="1" noTextEdit="1"/>
              </p:cNvSpPr>
              <p:nvPr/>
            </p:nvSpPr>
            <p:spPr>
              <a:xfrm>
                <a:off x="4842693" y="2786848"/>
                <a:ext cx="981080" cy="98108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A4AC316-9C30-39D0-A13E-73E6BFF9450B}"/>
              </a:ext>
            </a:extLst>
          </p:cNvPr>
          <p:cNvCxnSpPr>
            <a:cxnSpLocks/>
            <a:stCxn id="8" idx="6"/>
            <a:endCxn id="10" idx="2"/>
          </p:cNvCxnSpPr>
          <p:nvPr/>
        </p:nvCxnSpPr>
        <p:spPr>
          <a:xfrm>
            <a:off x="3096226" y="3277388"/>
            <a:ext cx="17464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9A60B0-A4D6-D0AD-1019-7BD7E848B3D4}"/>
              </a:ext>
            </a:extLst>
          </p:cNvPr>
          <p:cNvCxnSpPr>
            <a:cxnSpLocks/>
            <a:stCxn id="10" idx="6"/>
            <a:endCxn id="18" idx="2"/>
          </p:cNvCxnSpPr>
          <p:nvPr/>
        </p:nvCxnSpPr>
        <p:spPr>
          <a:xfrm>
            <a:off x="5823773" y="3277388"/>
            <a:ext cx="1720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5BA4CDD2-0030-2211-FBA1-B38FCA07B172}"/>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18" name="Oval 17">
                <a:extLst>
                  <a:ext uri="{FF2B5EF4-FFF2-40B4-BE49-F238E27FC236}">
                    <a16:creationId xmlns:a16="http://schemas.microsoft.com/office/drawing/2014/main" id="{5BA4CDD2-0030-2211-FBA1-B38FCA07B172}"/>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D1FE76-78C9-546D-D036-3959F15DA493}"/>
              </a:ext>
            </a:extLst>
          </p:cNvPr>
          <p:cNvCxnSpPr>
            <a:stCxn id="18"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A6522D-0623-42B3-4446-D8330F122BB4}"/>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20" name="TextBox 19">
                <a:extLst>
                  <a:ext uri="{FF2B5EF4-FFF2-40B4-BE49-F238E27FC236}">
                    <a16:creationId xmlns:a16="http://schemas.microsoft.com/office/drawing/2014/main" id="{1AA6522D-0623-42B3-4446-D8330F122BB4}"/>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D8277E-D90A-2C5B-54D3-D230FE98AB3E}"/>
                  </a:ext>
                </a:extLst>
              </p:cNvPr>
              <p:cNvSpPr txBox="1"/>
              <p:nvPr/>
            </p:nvSpPr>
            <p:spPr>
              <a:xfrm>
                <a:off x="9723105" y="3809202"/>
                <a:ext cx="62140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FF00"/>
                          </a:solidFill>
                          <a:latin typeface="Cambria Math" panose="02040503050406030204" pitchFamily="18" charset="0"/>
                        </a:rPr>
                        <m:t>𝐽</m:t>
                      </m:r>
                      <m:d>
                        <m:dPr>
                          <m:ctrlPr>
                            <a:rPr lang="en-US" sz="3600" i="1">
                              <a:solidFill>
                                <a:srgbClr val="FFFF00"/>
                              </a:solidFill>
                              <a:latin typeface="Cambria Math" panose="02040503050406030204" pitchFamily="18" charset="0"/>
                            </a:rPr>
                          </m:ctrlPr>
                        </m:dPr>
                        <m:e>
                          <m:r>
                            <a:rPr lang="en-US" sz="3600" i="1">
                              <a:solidFill>
                                <a:srgbClr val="FFFF00"/>
                              </a:solidFill>
                              <a:latin typeface="Cambria Math" panose="02040503050406030204" pitchFamily="18" charset="0"/>
                            </a:rPr>
                            <m:t>𝑤</m:t>
                          </m:r>
                        </m:e>
                      </m:d>
                    </m:oMath>
                  </m:oMathPara>
                </a14:m>
                <a:endParaRPr lang="en-US" sz="3600" dirty="0"/>
              </a:p>
            </p:txBody>
          </p:sp>
        </mc:Choice>
        <mc:Fallback xmlns="">
          <p:sp>
            <p:nvSpPr>
              <p:cNvPr id="33" name="TextBox 32">
                <a:extLst>
                  <a:ext uri="{FF2B5EF4-FFF2-40B4-BE49-F238E27FC236}">
                    <a16:creationId xmlns:a16="http://schemas.microsoft.com/office/drawing/2014/main" id="{FFD8277E-D90A-2C5B-54D3-D230FE98AB3E}"/>
                  </a:ext>
                </a:extLst>
              </p:cNvPr>
              <p:cNvSpPr txBox="1">
                <a:spLocks noRot="1" noChangeAspect="1" noMove="1" noResize="1" noEditPoints="1" noAdjustHandles="1" noChangeArrowheads="1" noChangeShapeType="1" noTextEdit="1"/>
              </p:cNvSpPr>
              <p:nvPr/>
            </p:nvSpPr>
            <p:spPr>
              <a:xfrm>
                <a:off x="9723105" y="3809202"/>
                <a:ext cx="621401" cy="646331"/>
              </a:xfrm>
              <a:prstGeom prst="rect">
                <a:avLst/>
              </a:prstGeom>
              <a:blipFill>
                <a:blip r:embed="rId6"/>
                <a:stretch>
                  <a:fillRect r="-54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EC5E79-6903-F2F4-F02A-4F4C76AF2AA4}"/>
                  </a:ext>
                </a:extLst>
              </p:cNvPr>
              <p:cNvSpPr txBox="1"/>
              <p:nvPr/>
            </p:nvSpPr>
            <p:spPr>
              <a:xfrm>
                <a:off x="3632495"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4" name="TextBox 33">
                <a:extLst>
                  <a:ext uri="{FF2B5EF4-FFF2-40B4-BE49-F238E27FC236}">
                    <a16:creationId xmlns:a16="http://schemas.microsoft.com/office/drawing/2014/main" id="{98EC5E79-6903-F2F4-F02A-4F4C76AF2AA4}"/>
                  </a:ext>
                </a:extLst>
              </p:cNvPr>
              <p:cNvSpPr txBox="1">
                <a:spLocks noRot="1" noChangeAspect="1" noMove="1" noResize="1" noEditPoints="1" noAdjustHandles="1" noChangeArrowheads="1" noChangeShapeType="1" noTextEdit="1"/>
              </p:cNvSpPr>
              <p:nvPr/>
            </p:nvSpPr>
            <p:spPr>
              <a:xfrm>
                <a:off x="3632495" y="2709698"/>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045D76-4CAD-D230-223A-0620FE5F2872}"/>
                  </a:ext>
                </a:extLst>
              </p:cNvPr>
              <p:cNvSpPr txBox="1"/>
              <p:nvPr/>
            </p:nvSpPr>
            <p:spPr>
              <a:xfrm>
                <a:off x="6297033"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5" name="TextBox 34">
                <a:extLst>
                  <a:ext uri="{FF2B5EF4-FFF2-40B4-BE49-F238E27FC236}">
                    <a16:creationId xmlns:a16="http://schemas.microsoft.com/office/drawing/2014/main" id="{32045D76-4CAD-D230-223A-0620FE5F2872}"/>
                  </a:ext>
                </a:extLst>
              </p:cNvPr>
              <p:cNvSpPr txBox="1">
                <a:spLocks noRot="1" noChangeAspect="1" noMove="1" noResize="1" noEditPoints="1" noAdjustHandles="1" noChangeArrowheads="1" noChangeShapeType="1" noTextEdit="1"/>
              </p:cNvSpPr>
              <p:nvPr/>
            </p:nvSpPr>
            <p:spPr>
              <a:xfrm>
                <a:off x="6297033" y="2709698"/>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B31D64F-5BD1-58F3-98D3-E0C642809852}"/>
                  </a:ext>
                </a:extLst>
              </p:cNvPr>
              <p:cNvSpPr txBox="1"/>
              <p:nvPr/>
            </p:nvSpPr>
            <p:spPr>
              <a:xfrm>
                <a:off x="540241" y="4070124"/>
                <a:ext cx="3429218" cy="646331"/>
              </a:xfrm>
              <a:prstGeom prst="rect">
                <a:avLst/>
              </a:prstGeom>
              <a:solidFill>
                <a:schemeClr val="accent3">
                  <a:lumMod val="50000"/>
                </a:schemeClr>
              </a:solidFill>
            </p:spPr>
            <p:txBody>
              <a:bodyPr wrap="square" rtlCol="0">
                <a:spAutoFit/>
              </a:bodyPr>
              <a:lstStyle/>
              <a:p>
                <a:r>
                  <a:rPr lang="en-US" dirty="0"/>
                  <a:t>How does a change in </a:t>
                </a: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𝑤</m:t>
                        </m:r>
                      </m:e>
                      <m:sub>
                        <m:r>
                          <a:rPr lang="en-US" sz="1800" b="0" i="0" smtClean="0">
                            <a:solidFill>
                              <a:srgbClr val="FFFF00"/>
                            </a:solidFill>
                            <a:latin typeface="Cambria Math" panose="02040503050406030204" pitchFamily="18" charset="0"/>
                          </a:rPr>
                          <m:t>2</m:t>
                        </m:r>
                      </m:sub>
                    </m:sSub>
                  </m:oMath>
                </a14:m>
                <a:r>
                  <a:rPr lang="en-US" dirty="0"/>
                  <a:t> effects loss </a:t>
                </a:r>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a:t>
                </a:r>
              </a:p>
            </p:txBody>
          </p:sp>
        </mc:Choice>
        <mc:Fallback xmlns="">
          <p:sp>
            <p:nvSpPr>
              <p:cNvPr id="36" name="TextBox 35">
                <a:extLst>
                  <a:ext uri="{FF2B5EF4-FFF2-40B4-BE49-F238E27FC236}">
                    <a16:creationId xmlns:a16="http://schemas.microsoft.com/office/drawing/2014/main" id="{6B31D64F-5BD1-58F3-98D3-E0C642809852}"/>
                  </a:ext>
                </a:extLst>
              </p:cNvPr>
              <p:cNvSpPr txBox="1">
                <a:spLocks noRot="1" noChangeAspect="1" noMove="1" noResize="1" noEditPoints="1" noAdjustHandles="1" noChangeArrowheads="1" noChangeShapeType="1" noTextEdit="1"/>
              </p:cNvSpPr>
              <p:nvPr/>
            </p:nvSpPr>
            <p:spPr>
              <a:xfrm>
                <a:off x="540241" y="4070124"/>
                <a:ext cx="3429218" cy="646331"/>
              </a:xfrm>
              <a:prstGeom prst="rect">
                <a:avLst/>
              </a:prstGeom>
              <a:blipFill>
                <a:blip r:embed="rId9"/>
                <a:stretch>
                  <a:fillRect l="-160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577D54-BD6C-8C4E-D172-33530A5D7D22}"/>
                  </a:ext>
                </a:extLst>
              </p:cNvPr>
              <p:cNvSpPr txBox="1"/>
              <p:nvPr/>
            </p:nvSpPr>
            <p:spPr>
              <a:xfrm>
                <a:off x="4707224" y="4716455"/>
                <a:ext cx="4333996" cy="874855"/>
              </a:xfrm>
              <a:prstGeom prst="rect">
                <a:avLst/>
              </a:prstGeom>
              <a:noFill/>
            </p:spPr>
            <p:txBody>
              <a:bodyPr wrap="square">
                <a:spAutoFit/>
              </a:bodyPr>
              <a:lstStyle/>
              <a:p>
                <a14:m>
                  <m:oMath xmlns:m="http://schemas.openxmlformats.org/officeDocument/2006/math">
                    <m:f>
                      <m:fPr>
                        <m:ctrlPr>
                          <a:rPr lang="en-US" sz="3200" i="1" dirty="0" smtClean="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b="0" i="1" dirty="0" smtClean="0">
                            <a:latin typeface="Cambria Math" panose="02040503050406030204" pitchFamily="18" charset="0"/>
                          </a:rPr>
                          <m:t>𝐽</m:t>
                        </m:r>
                        <m:r>
                          <a:rPr lang="en-US" sz="3200" b="0" i="1" dirty="0" smtClean="0">
                            <a:latin typeface="Cambria Math" panose="02040503050406030204" pitchFamily="18" charset="0"/>
                          </a:rPr>
                          <m:t>(</m:t>
                        </m:r>
                        <m:r>
                          <a:rPr lang="en-US" sz="3200" b="0" i="1" dirty="0" smtClean="0">
                            <a:latin typeface="Cambria Math" panose="02040503050406030204" pitchFamily="18" charset="0"/>
                          </a:rPr>
                          <m:t>𝑤</m:t>
                        </m:r>
                        <m:r>
                          <a:rPr lang="en-US" sz="3200" b="0" i="1" dirty="0" smtClean="0">
                            <a:latin typeface="Cambria Math" panose="02040503050406030204" pitchFamily="18" charset="0"/>
                          </a:rPr>
                          <m:t>)</m:t>
                        </m:r>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a:solidFill>
                                  <a:srgbClr val="FFFF00"/>
                                </a:solidFill>
                                <a:latin typeface="Cambria Math" panose="02040503050406030204" pitchFamily="18" charset="0"/>
                              </a:rPr>
                              <m:t>2</m:t>
                            </m:r>
                          </m:sub>
                        </m:sSub>
                      </m:den>
                    </m:f>
                    <m:r>
                      <a:rPr lang="en-US" sz="3200" b="0" i="1" dirty="0" smtClean="0">
                        <a:latin typeface="Cambria Math" panose="02040503050406030204" pitchFamily="18" charset="0"/>
                      </a:rPr>
                      <m:t>=</m:t>
                    </m:r>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i="1" dirty="0">
                            <a:latin typeface="Cambria Math" panose="02040503050406030204" pitchFamily="18" charset="0"/>
                          </a:rPr>
                          <m:t>𝐽</m:t>
                        </m:r>
                        <m:r>
                          <a:rPr lang="en-US" sz="3200" i="1" dirty="0">
                            <a:latin typeface="Cambria Math" panose="02040503050406030204" pitchFamily="18" charset="0"/>
                          </a:rPr>
                          <m:t>(</m:t>
                        </m:r>
                        <m:r>
                          <a:rPr lang="en-US" sz="3200" i="1" dirty="0">
                            <a:latin typeface="Cambria Math" panose="02040503050406030204" pitchFamily="18" charset="0"/>
                          </a:rPr>
                          <m:t>𝑤</m:t>
                        </m:r>
                        <m:r>
                          <a:rPr lang="en-US" sz="3200" i="1" dirty="0">
                            <a:latin typeface="Cambria Math" panose="02040503050406030204" pitchFamily="18" charset="0"/>
                          </a:rPr>
                          <m:t>)</m:t>
                        </m:r>
                      </m:num>
                      <m:den>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den>
                    </m:f>
                  </m:oMath>
                </a14:m>
                <a:r>
                  <a:rPr lang="en-US" sz="3200" dirty="0"/>
                  <a:t>*</a:t>
                </a:r>
                <a:r>
                  <a:rPr lang="en-US" sz="3200" dirty="0">
                    <a:solidFill>
                      <a:srgbClr val="836967"/>
                    </a:solidFill>
                  </a:rPr>
                  <a:t>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a:solidFill>
                                  <a:srgbClr val="FFFF00"/>
                                </a:solidFill>
                                <a:latin typeface="Cambria Math" panose="02040503050406030204" pitchFamily="18" charset="0"/>
                              </a:rPr>
                              <m:t>2</m:t>
                            </m:r>
                          </m:sub>
                        </m:sSub>
                      </m:den>
                    </m:f>
                  </m:oMath>
                </a14:m>
                <a:endParaRPr lang="en-US" sz="3200" dirty="0"/>
              </a:p>
            </p:txBody>
          </p:sp>
        </mc:Choice>
        <mc:Fallback xmlns="">
          <p:sp>
            <p:nvSpPr>
              <p:cNvPr id="9" name="TextBox 8">
                <a:extLst>
                  <a:ext uri="{FF2B5EF4-FFF2-40B4-BE49-F238E27FC236}">
                    <a16:creationId xmlns:a16="http://schemas.microsoft.com/office/drawing/2014/main" id="{64577D54-BD6C-8C4E-D172-33530A5D7D22}"/>
                  </a:ext>
                </a:extLst>
              </p:cNvPr>
              <p:cNvSpPr txBox="1">
                <a:spLocks noRot="1" noChangeAspect="1" noMove="1" noResize="1" noEditPoints="1" noAdjustHandles="1" noChangeArrowheads="1" noChangeShapeType="1" noTextEdit="1"/>
              </p:cNvSpPr>
              <p:nvPr/>
            </p:nvSpPr>
            <p:spPr>
              <a:xfrm>
                <a:off x="4707224" y="4716455"/>
                <a:ext cx="4333996" cy="874855"/>
              </a:xfrm>
              <a:prstGeom prst="rect">
                <a:avLst/>
              </a:prstGeom>
              <a:blipFill>
                <a:blip r:embed="rId10"/>
                <a:stretch>
                  <a:fillRect b="-3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5490B0-4DC0-5B6F-9262-25C7A2996FD7}"/>
                  </a:ext>
                </a:extLst>
              </p:cNvPr>
              <p:cNvSpPr txBox="1"/>
              <p:nvPr/>
            </p:nvSpPr>
            <p:spPr>
              <a:xfrm>
                <a:off x="540241" y="4830716"/>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is a function in terms of </a:t>
                </a:r>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a:t>
                </a:r>
              </a:p>
            </p:txBody>
          </p:sp>
        </mc:Choice>
        <mc:Fallback xmlns="">
          <p:sp>
            <p:nvSpPr>
              <p:cNvPr id="15" name="TextBox 14">
                <a:extLst>
                  <a:ext uri="{FF2B5EF4-FFF2-40B4-BE49-F238E27FC236}">
                    <a16:creationId xmlns:a16="http://schemas.microsoft.com/office/drawing/2014/main" id="{455490B0-4DC0-5B6F-9262-25C7A2996FD7}"/>
                  </a:ext>
                </a:extLst>
              </p:cNvPr>
              <p:cNvSpPr txBox="1">
                <a:spLocks noRot="1" noChangeAspect="1" noMove="1" noResize="1" noEditPoints="1" noAdjustHandles="1" noChangeArrowheads="1" noChangeShapeType="1" noTextEdit="1"/>
              </p:cNvSpPr>
              <p:nvPr/>
            </p:nvSpPr>
            <p:spPr>
              <a:xfrm>
                <a:off x="540241" y="4830716"/>
                <a:ext cx="3429218" cy="369332"/>
              </a:xfrm>
              <a:prstGeom prst="rect">
                <a:avLst/>
              </a:prstGeom>
              <a:blipFill>
                <a:blip r:embed="rId11"/>
                <a:stretch>
                  <a:fillRect l="-3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49FDAF-E87C-D3AC-369E-85DAE6BBE9FE}"/>
                  </a:ext>
                </a:extLst>
              </p:cNvPr>
              <p:cNvSpPr txBox="1"/>
              <p:nvPr/>
            </p:nvSpPr>
            <p:spPr>
              <a:xfrm>
                <a:off x="550863" y="5350639"/>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a:solidFill>
                              <a:srgbClr val="FFFF00"/>
                            </a:solidFill>
                            <a:latin typeface="Cambria Math" panose="02040503050406030204" pitchFamily="18" charset="0"/>
                          </a:rPr>
                          <m:t>2</m:t>
                        </m:r>
                      </m:sub>
                    </m:sSub>
                  </m:oMath>
                </a14:m>
                <a:endParaRPr lang="en-US" dirty="0"/>
              </a:p>
            </p:txBody>
          </p:sp>
        </mc:Choice>
        <mc:Fallback xmlns="">
          <p:sp>
            <p:nvSpPr>
              <p:cNvPr id="17" name="TextBox 16">
                <a:extLst>
                  <a:ext uri="{FF2B5EF4-FFF2-40B4-BE49-F238E27FC236}">
                    <a16:creationId xmlns:a16="http://schemas.microsoft.com/office/drawing/2014/main" id="{7C49FDAF-E87C-D3AC-369E-85DAE6BBE9FE}"/>
                  </a:ext>
                </a:extLst>
              </p:cNvPr>
              <p:cNvSpPr txBox="1">
                <a:spLocks noRot="1" noChangeAspect="1" noMove="1" noResize="1" noEditPoints="1" noAdjustHandles="1" noChangeArrowheads="1" noChangeShapeType="1" noTextEdit="1"/>
              </p:cNvSpPr>
              <p:nvPr/>
            </p:nvSpPr>
            <p:spPr>
              <a:xfrm>
                <a:off x="550863" y="5350639"/>
                <a:ext cx="3429218" cy="369332"/>
              </a:xfrm>
              <a:prstGeom prst="rect">
                <a:avLst/>
              </a:prstGeom>
              <a:blipFill>
                <a:blip r:embed="rId1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BF97B0-7E8F-A178-D8D5-63458488DFD7}"/>
                  </a:ext>
                </a:extLst>
              </p:cNvPr>
              <p:cNvSpPr txBox="1"/>
              <p:nvPr/>
            </p:nvSpPr>
            <p:spPr>
              <a:xfrm>
                <a:off x="550863" y="5872520"/>
                <a:ext cx="3429218" cy="392993"/>
              </a:xfrm>
              <a:prstGeom prst="rect">
                <a:avLst/>
              </a:prstGeom>
              <a:solidFill>
                <a:schemeClr val="accent3">
                  <a:lumMod val="50000"/>
                </a:schemeClr>
              </a:solidFill>
            </p:spPr>
            <p:txBody>
              <a:bodyPr wrap="square" rtlCol="0">
                <a:spAutoFit/>
              </a:bodyPr>
              <a:lstStyle/>
              <a:p>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𝑧</m:t>
                        </m:r>
                      </m:e>
                      <m:sub>
                        <m:r>
                          <a:rPr lang="en-US" sz="2000" i="0" smtClean="0">
                            <a:latin typeface="Cambria Math" panose="02040503050406030204" pitchFamily="18" charset="0"/>
                          </a:rPr>
                          <m:t>1</m:t>
                        </m:r>
                      </m:sub>
                    </m:sSub>
                  </m:oMath>
                </a14:m>
                <a:r>
                  <a:rPr lang="en-US" dirty="0"/>
                  <a:t>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b="0" i="0" smtClean="0">
                            <a:solidFill>
                              <a:srgbClr val="FFFF00"/>
                            </a:solidFill>
                            <a:latin typeface="Cambria Math" panose="02040503050406030204" pitchFamily="18" charset="0"/>
                          </a:rPr>
                          <m:t>1</m:t>
                        </m:r>
                      </m:sub>
                    </m:sSub>
                  </m:oMath>
                </a14:m>
                <a:endParaRPr lang="en-US" dirty="0"/>
              </a:p>
            </p:txBody>
          </p:sp>
        </mc:Choice>
        <mc:Fallback xmlns="">
          <p:sp>
            <p:nvSpPr>
              <p:cNvPr id="7" name="TextBox 6">
                <a:extLst>
                  <a:ext uri="{FF2B5EF4-FFF2-40B4-BE49-F238E27FC236}">
                    <a16:creationId xmlns:a16="http://schemas.microsoft.com/office/drawing/2014/main" id="{32BF97B0-7E8F-A178-D8D5-63458488DFD7}"/>
                  </a:ext>
                </a:extLst>
              </p:cNvPr>
              <p:cNvSpPr txBox="1">
                <a:spLocks noRot="1" noChangeAspect="1" noMove="1" noResize="1" noEditPoints="1" noAdjustHandles="1" noChangeArrowheads="1" noChangeShapeType="1" noTextEdit="1"/>
              </p:cNvSpPr>
              <p:nvPr/>
            </p:nvSpPr>
            <p:spPr>
              <a:xfrm>
                <a:off x="550863" y="5872520"/>
                <a:ext cx="3429218" cy="392993"/>
              </a:xfrm>
              <a:prstGeom prst="rect">
                <a:avLst/>
              </a:prstGeom>
              <a:blipFill>
                <a:blip r:embed="rId13"/>
                <a:stretch>
                  <a:fillRect t="-1538" b="-23077"/>
                </a:stretch>
              </a:blipFill>
            </p:spPr>
            <p:txBody>
              <a:bodyPr/>
              <a:lstStyle/>
              <a:p>
                <a:r>
                  <a:rPr lang="en-US">
                    <a:noFill/>
                  </a:rPr>
                  <a:t> </a:t>
                </a:r>
              </a:p>
            </p:txBody>
          </p:sp>
        </mc:Fallback>
      </mc:AlternateContent>
    </p:spTree>
    <p:extLst>
      <p:ext uri="{BB962C8B-B14F-4D97-AF65-F5344CB8AC3E}">
        <p14:creationId xmlns:p14="http://schemas.microsoft.com/office/powerpoint/2010/main" val="1754546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47</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08D91EF-52C7-76CA-457C-4B164785C3E2}"/>
                  </a:ext>
                </a:extLst>
              </p:cNvPr>
              <p:cNvSpPr/>
              <p:nvPr/>
            </p:nvSpPr>
            <p:spPr>
              <a:xfrm>
                <a:off x="2181826" y="2820188"/>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8" name="Oval 7">
                <a:extLst>
                  <a:ext uri="{FF2B5EF4-FFF2-40B4-BE49-F238E27FC236}">
                    <a16:creationId xmlns:a16="http://schemas.microsoft.com/office/drawing/2014/main" id="{608D91EF-52C7-76CA-457C-4B164785C3E2}"/>
                  </a:ext>
                </a:extLst>
              </p:cNvPr>
              <p:cNvSpPr>
                <a:spLocks noRot="1" noChangeAspect="1" noMove="1" noResize="1" noEditPoints="1" noAdjustHandles="1" noChangeArrowheads="1" noChangeShapeType="1" noTextEdit="1"/>
              </p:cNvSpPr>
              <p:nvPr/>
            </p:nvSpPr>
            <p:spPr>
              <a:xfrm>
                <a:off x="2181826" y="2820188"/>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81FABA5-6358-DA4E-2695-DCD257A4E872}"/>
                  </a:ext>
                </a:extLst>
              </p:cNvPr>
              <p:cNvSpPr/>
              <p:nvPr/>
            </p:nvSpPr>
            <p:spPr>
              <a:xfrm>
                <a:off x="4842693" y="278684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0" name="Oval 9">
                <a:extLst>
                  <a:ext uri="{FF2B5EF4-FFF2-40B4-BE49-F238E27FC236}">
                    <a16:creationId xmlns:a16="http://schemas.microsoft.com/office/drawing/2014/main" id="{D81FABA5-6358-DA4E-2695-DCD257A4E872}"/>
                  </a:ext>
                </a:extLst>
              </p:cNvPr>
              <p:cNvSpPr>
                <a:spLocks noRot="1" noChangeAspect="1" noMove="1" noResize="1" noEditPoints="1" noAdjustHandles="1" noChangeArrowheads="1" noChangeShapeType="1" noTextEdit="1"/>
              </p:cNvSpPr>
              <p:nvPr/>
            </p:nvSpPr>
            <p:spPr>
              <a:xfrm>
                <a:off x="4842693" y="2786848"/>
                <a:ext cx="981080" cy="98108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A4AC316-9C30-39D0-A13E-73E6BFF9450B}"/>
              </a:ext>
            </a:extLst>
          </p:cNvPr>
          <p:cNvCxnSpPr>
            <a:cxnSpLocks/>
            <a:stCxn id="8" idx="6"/>
            <a:endCxn id="10" idx="2"/>
          </p:cNvCxnSpPr>
          <p:nvPr/>
        </p:nvCxnSpPr>
        <p:spPr>
          <a:xfrm>
            <a:off x="3096226" y="3277388"/>
            <a:ext cx="17464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9A60B0-A4D6-D0AD-1019-7BD7E848B3D4}"/>
              </a:ext>
            </a:extLst>
          </p:cNvPr>
          <p:cNvCxnSpPr>
            <a:cxnSpLocks/>
            <a:stCxn id="10" idx="6"/>
            <a:endCxn id="18" idx="2"/>
          </p:cNvCxnSpPr>
          <p:nvPr/>
        </p:nvCxnSpPr>
        <p:spPr>
          <a:xfrm>
            <a:off x="5823773" y="3277388"/>
            <a:ext cx="1720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5BA4CDD2-0030-2211-FBA1-B38FCA07B172}"/>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18" name="Oval 17">
                <a:extLst>
                  <a:ext uri="{FF2B5EF4-FFF2-40B4-BE49-F238E27FC236}">
                    <a16:creationId xmlns:a16="http://schemas.microsoft.com/office/drawing/2014/main" id="{5BA4CDD2-0030-2211-FBA1-B38FCA07B172}"/>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D1FE76-78C9-546D-D036-3959F15DA493}"/>
              </a:ext>
            </a:extLst>
          </p:cNvPr>
          <p:cNvCxnSpPr>
            <a:stCxn id="18"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A6522D-0623-42B3-4446-D8330F122BB4}"/>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20" name="TextBox 19">
                <a:extLst>
                  <a:ext uri="{FF2B5EF4-FFF2-40B4-BE49-F238E27FC236}">
                    <a16:creationId xmlns:a16="http://schemas.microsoft.com/office/drawing/2014/main" id="{1AA6522D-0623-42B3-4446-D8330F122BB4}"/>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D8277E-D90A-2C5B-54D3-D230FE98AB3E}"/>
                  </a:ext>
                </a:extLst>
              </p:cNvPr>
              <p:cNvSpPr txBox="1"/>
              <p:nvPr/>
            </p:nvSpPr>
            <p:spPr>
              <a:xfrm>
                <a:off x="9723105" y="3809202"/>
                <a:ext cx="62140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FF00"/>
                          </a:solidFill>
                          <a:latin typeface="Cambria Math" panose="02040503050406030204" pitchFamily="18" charset="0"/>
                        </a:rPr>
                        <m:t>𝐽</m:t>
                      </m:r>
                      <m:d>
                        <m:dPr>
                          <m:ctrlPr>
                            <a:rPr lang="en-US" sz="3600" i="1">
                              <a:solidFill>
                                <a:srgbClr val="FFFF00"/>
                              </a:solidFill>
                              <a:latin typeface="Cambria Math" panose="02040503050406030204" pitchFamily="18" charset="0"/>
                            </a:rPr>
                          </m:ctrlPr>
                        </m:dPr>
                        <m:e>
                          <m:r>
                            <a:rPr lang="en-US" sz="3600" i="1">
                              <a:solidFill>
                                <a:srgbClr val="FFFF00"/>
                              </a:solidFill>
                              <a:latin typeface="Cambria Math" panose="02040503050406030204" pitchFamily="18" charset="0"/>
                            </a:rPr>
                            <m:t>𝑤</m:t>
                          </m:r>
                        </m:e>
                      </m:d>
                    </m:oMath>
                  </m:oMathPara>
                </a14:m>
                <a:endParaRPr lang="en-US" sz="3600" dirty="0"/>
              </a:p>
            </p:txBody>
          </p:sp>
        </mc:Choice>
        <mc:Fallback xmlns="">
          <p:sp>
            <p:nvSpPr>
              <p:cNvPr id="33" name="TextBox 32">
                <a:extLst>
                  <a:ext uri="{FF2B5EF4-FFF2-40B4-BE49-F238E27FC236}">
                    <a16:creationId xmlns:a16="http://schemas.microsoft.com/office/drawing/2014/main" id="{FFD8277E-D90A-2C5B-54D3-D230FE98AB3E}"/>
                  </a:ext>
                </a:extLst>
              </p:cNvPr>
              <p:cNvSpPr txBox="1">
                <a:spLocks noRot="1" noChangeAspect="1" noMove="1" noResize="1" noEditPoints="1" noAdjustHandles="1" noChangeArrowheads="1" noChangeShapeType="1" noTextEdit="1"/>
              </p:cNvSpPr>
              <p:nvPr/>
            </p:nvSpPr>
            <p:spPr>
              <a:xfrm>
                <a:off x="9723105" y="3809202"/>
                <a:ext cx="621401" cy="646331"/>
              </a:xfrm>
              <a:prstGeom prst="rect">
                <a:avLst/>
              </a:prstGeom>
              <a:blipFill>
                <a:blip r:embed="rId6"/>
                <a:stretch>
                  <a:fillRect r="-54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EC5E79-6903-F2F4-F02A-4F4C76AF2AA4}"/>
                  </a:ext>
                </a:extLst>
              </p:cNvPr>
              <p:cNvSpPr txBox="1"/>
              <p:nvPr/>
            </p:nvSpPr>
            <p:spPr>
              <a:xfrm>
                <a:off x="3632495"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4" name="TextBox 33">
                <a:extLst>
                  <a:ext uri="{FF2B5EF4-FFF2-40B4-BE49-F238E27FC236}">
                    <a16:creationId xmlns:a16="http://schemas.microsoft.com/office/drawing/2014/main" id="{98EC5E79-6903-F2F4-F02A-4F4C76AF2AA4}"/>
                  </a:ext>
                </a:extLst>
              </p:cNvPr>
              <p:cNvSpPr txBox="1">
                <a:spLocks noRot="1" noChangeAspect="1" noMove="1" noResize="1" noEditPoints="1" noAdjustHandles="1" noChangeArrowheads="1" noChangeShapeType="1" noTextEdit="1"/>
              </p:cNvSpPr>
              <p:nvPr/>
            </p:nvSpPr>
            <p:spPr>
              <a:xfrm>
                <a:off x="3632495" y="2709698"/>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045D76-4CAD-D230-223A-0620FE5F2872}"/>
                  </a:ext>
                </a:extLst>
              </p:cNvPr>
              <p:cNvSpPr txBox="1"/>
              <p:nvPr/>
            </p:nvSpPr>
            <p:spPr>
              <a:xfrm>
                <a:off x="6297033"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5" name="TextBox 34">
                <a:extLst>
                  <a:ext uri="{FF2B5EF4-FFF2-40B4-BE49-F238E27FC236}">
                    <a16:creationId xmlns:a16="http://schemas.microsoft.com/office/drawing/2014/main" id="{32045D76-4CAD-D230-223A-0620FE5F2872}"/>
                  </a:ext>
                </a:extLst>
              </p:cNvPr>
              <p:cNvSpPr txBox="1">
                <a:spLocks noRot="1" noChangeAspect="1" noMove="1" noResize="1" noEditPoints="1" noAdjustHandles="1" noChangeArrowheads="1" noChangeShapeType="1" noTextEdit="1"/>
              </p:cNvSpPr>
              <p:nvPr/>
            </p:nvSpPr>
            <p:spPr>
              <a:xfrm>
                <a:off x="6297033" y="2709698"/>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B31D64F-5BD1-58F3-98D3-E0C642809852}"/>
                  </a:ext>
                </a:extLst>
              </p:cNvPr>
              <p:cNvSpPr txBox="1"/>
              <p:nvPr/>
            </p:nvSpPr>
            <p:spPr>
              <a:xfrm>
                <a:off x="540241" y="4070124"/>
                <a:ext cx="3429218" cy="646331"/>
              </a:xfrm>
              <a:prstGeom prst="rect">
                <a:avLst/>
              </a:prstGeom>
              <a:solidFill>
                <a:schemeClr val="accent3">
                  <a:lumMod val="50000"/>
                </a:schemeClr>
              </a:solidFill>
            </p:spPr>
            <p:txBody>
              <a:bodyPr wrap="square" rtlCol="0">
                <a:spAutoFit/>
              </a:bodyPr>
              <a:lstStyle/>
              <a:p>
                <a:r>
                  <a:rPr lang="en-US" dirty="0"/>
                  <a:t>How does a change in </a:t>
                </a: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𝑤</m:t>
                        </m:r>
                      </m:e>
                      <m:sub>
                        <m:r>
                          <a:rPr lang="en-US" sz="1800" b="0" i="0" smtClean="0">
                            <a:solidFill>
                              <a:srgbClr val="FFFF00"/>
                            </a:solidFill>
                            <a:latin typeface="Cambria Math" panose="02040503050406030204" pitchFamily="18" charset="0"/>
                          </a:rPr>
                          <m:t>1</m:t>
                        </m:r>
                      </m:sub>
                    </m:sSub>
                  </m:oMath>
                </a14:m>
                <a:r>
                  <a:rPr lang="en-US" dirty="0"/>
                  <a:t> effects loss </a:t>
                </a:r>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a:t>
                </a:r>
              </a:p>
            </p:txBody>
          </p:sp>
        </mc:Choice>
        <mc:Fallback xmlns="">
          <p:sp>
            <p:nvSpPr>
              <p:cNvPr id="36" name="TextBox 35">
                <a:extLst>
                  <a:ext uri="{FF2B5EF4-FFF2-40B4-BE49-F238E27FC236}">
                    <a16:creationId xmlns:a16="http://schemas.microsoft.com/office/drawing/2014/main" id="{6B31D64F-5BD1-58F3-98D3-E0C642809852}"/>
                  </a:ext>
                </a:extLst>
              </p:cNvPr>
              <p:cNvSpPr txBox="1">
                <a:spLocks noRot="1" noChangeAspect="1" noMove="1" noResize="1" noEditPoints="1" noAdjustHandles="1" noChangeArrowheads="1" noChangeShapeType="1" noTextEdit="1"/>
              </p:cNvSpPr>
              <p:nvPr/>
            </p:nvSpPr>
            <p:spPr>
              <a:xfrm>
                <a:off x="540241" y="4070124"/>
                <a:ext cx="3429218" cy="646331"/>
              </a:xfrm>
              <a:prstGeom prst="rect">
                <a:avLst/>
              </a:prstGeom>
              <a:blipFill>
                <a:blip r:embed="rId9"/>
                <a:stretch>
                  <a:fillRect l="-160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577D54-BD6C-8C4E-D172-33530A5D7D22}"/>
                  </a:ext>
                </a:extLst>
              </p:cNvPr>
              <p:cNvSpPr txBox="1"/>
              <p:nvPr/>
            </p:nvSpPr>
            <p:spPr>
              <a:xfrm>
                <a:off x="4707224" y="4716455"/>
                <a:ext cx="4333996" cy="894156"/>
              </a:xfrm>
              <a:prstGeom prst="rect">
                <a:avLst/>
              </a:prstGeom>
              <a:noFill/>
            </p:spPr>
            <p:txBody>
              <a:bodyPr wrap="square">
                <a:spAutoFit/>
              </a:bodyPr>
              <a:lstStyle/>
              <a:p>
                <a14:m>
                  <m:oMath xmlns:m="http://schemas.openxmlformats.org/officeDocument/2006/math">
                    <m:f>
                      <m:fPr>
                        <m:ctrlPr>
                          <a:rPr lang="en-US" sz="3200" i="1" dirty="0" smtClean="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b="0" i="1" dirty="0" smtClean="0">
                            <a:latin typeface="Cambria Math" panose="02040503050406030204" pitchFamily="18" charset="0"/>
                          </a:rPr>
                          <m:t>𝐽</m:t>
                        </m:r>
                        <m:r>
                          <a:rPr lang="en-US" sz="3200" b="0" i="1" dirty="0" smtClean="0">
                            <a:latin typeface="Cambria Math" panose="02040503050406030204" pitchFamily="18" charset="0"/>
                          </a:rPr>
                          <m:t>(</m:t>
                        </m:r>
                        <m:r>
                          <a:rPr lang="en-US" sz="3200" b="0" i="1" dirty="0" smtClean="0">
                            <a:latin typeface="Cambria Math" panose="02040503050406030204" pitchFamily="18" charset="0"/>
                          </a:rPr>
                          <m:t>𝑤</m:t>
                        </m:r>
                        <m:r>
                          <a:rPr lang="en-US" sz="3200" b="0" i="1" dirty="0" smtClean="0">
                            <a:latin typeface="Cambria Math" panose="02040503050406030204" pitchFamily="18" charset="0"/>
                          </a:rPr>
                          <m:t>)</m:t>
                        </m:r>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b="0" i="0" smtClean="0">
                                <a:solidFill>
                                  <a:srgbClr val="FFFF00"/>
                                </a:solidFill>
                                <a:latin typeface="Cambria Math" panose="02040503050406030204" pitchFamily="18" charset="0"/>
                              </a:rPr>
                              <m:t>1</m:t>
                            </m:r>
                          </m:sub>
                        </m:sSub>
                      </m:den>
                    </m:f>
                    <m:r>
                      <a:rPr lang="en-US" sz="3200" b="0" i="1" dirty="0" smtClean="0">
                        <a:latin typeface="Cambria Math" panose="02040503050406030204" pitchFamily="18" charset="0"/>
                      </a:rPr>
                      <m:t>=</m:t>
                    </m:r>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i="1" dirty="0">
                            <a:latin typeface="Cambria Math" panose="02040503050406030204" pitchFamily="18" charset="0"/>
                          </a:rPr>
                          <m:t>𝐽</m:t>
                        </m:r>
                        <m:r>
                          <a:rPr lang="en-US" sz="3200" i="1" dirty="0">
                            <a:latin typeface="Cambria Math" panose="02040503050406030204" pitchFamily="18" charset="0"/>
                          </a:rPr>
                          <m:t>(</m:t>
                        </m:r>
                        <m:r>
                          <a:rPr lang="en-US" sz="3200" i="1" dirty="0">
                            <a:latin typeface="Cambria Math" panose="02040503050406030204" pitchFamily="18" charset="0"/>
                          </a:rPr>
                          <m:t>𝑤</m:t>
                        </m:r>
                        <m:r>
                          <a:rPr lang="en-US" sz="3200" i="1" dirty="0">
                            <a:latin typeface="Cambria Math" panose="02040503050406030204" pitchFamily="18" charset="0"/>
                          </a:rPr>
                          <m:t>)</m:t>
                        </m:r>
                      </m:num>
                      <m:den>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den>
                    </m:f>
                  </m:oMath>
                </a14:m>
                <a:r>
                  <a:rPr lang="en-US" sz="3200" dirty="0"/>
                  <a:t>*</a:t>
                </a:r>
                <a:r>
                  <a:rPr lang="en-US" sz="3200" dirty="0">
                    <a:solidFill>
                      <a:srgbClr val="836967"/>
                    </a:solidFill>
                  </a:rPr>
                  <a:t>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b="0" i="1" smtClean="0">
                                <a:solidFill>
                                  <a:srgbClr val="FFFF00"/>
                                </a:solidFill>
                                <a:latin typeface="Cambria Math" panose="02040503050406030204" pitchFamily="18" charset="0"/>
                              </a:rPr>
                              <m:t>1</m:t>
                            </m:r>
                          </m:sub>
                        </m:sSub>
                      </m:den>
                    </m:f>
                  </m:oMath>
                </a14:m>
                <a:endParaRPr lang="en-US" sz="3200" dirty="0"/>
              </a:p>
            </p:txBody>
          </p:sp>
        </mc:Choice>
        <mc:Fallback xmlns="">
          <p:sp>
            <p:nvSpPr>
              <p:cNvPr id="9" name="TextBox 8">
                <a:extLst>
                  <a:ext uri="{FF2B5EF4-FFF2-40B4-BE49-F238E27FC236}">
                    <a16:creationId xmlns:a16="http://schemas.microsoft.com/office/drawing/2014/main" id="{64577D54-BD6C-8C4E-D172-33530A5D7D22}"/>
                  </a:ext>
                </a:extLst>
              </p:cNvPr>
              <p:cNvSpPr txBox="1">
                <a:spLocks noRot="1" noChangeAspect="1" noMove="1" noResize="1" noEditPoints="1" noAdjustHandles="1" noChangeArrowheads="1" noChangeShapeType="1" noTextEdit="1"/>
              </p:cNvSpPr>
              <p:nvPr/>
            </p:nvSpPr>
            <p:spPr>
              <a:xfrm>
                <a:off x="4707224" y="4716455"/>
                <a:ext cx="4333996" cy="894156"/>
              </a:xfrm>
              <a:prstGeom prst="rect">
                <a:avLst/>
              </a:prstGeom>
              <a:blipFill>
                <a:blip r:embed="rId10"/>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5490B0-4DC0-5B6F-9262-25C7A2996FD7}"/>
                  </a:ext>
                </a:extLst>
              </p:cNvPr>
              <p:cNvSpPr txBox="1"/>
              <p:nvPr/>
            </p:nvSpPr>
            <p:spPr>
              <a:xfrm>
                <a:off x="540241" y="4830716"/>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is a function in terms of </a:t>
                </a:r>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a:t>
                </a:r>
              </a:p>
            </p:txBody>
          </p:sp>
        </mc:Choice>
        <mc:Fallback xmlns="">
          <p:sp>
            <p:nvSpPr>
              <p:cNvPr id="15" name="TextBox 14">
                <a:extLst>
                  <a:ext uri="{FF2B5EF4-FFF2-40B4-BE49-F238E27FC236}">
                    <a16:creationId xmlns:a16="http://schemas.microsoft.com/office/drawing/2014/main" id="{455490B0-4DC0-5B6F-9262-25C7A2996FD7}"/>
                  </a:ext>
                </a:extLst>
              </p:cNvPr>
              <p:cNvSpPr txBox="1">
                <a:spLocks noRot="1" noChangeAspect="1" noMove="1" noResize="1" noEditPoints="1" noAdjustHandles="1" noChangeArrowheads="1" noChangeShapeType="1" noTextEdit="1"/>
              </p:cNvSpPr>
              <p:nvPr/>
            </p:nvSpPr>
            <p:spPr>
              <a:xfrm>
                <a:off x="540241" y="4830716"/>
                <a:ext cx="3429218" cy="369332"/>
              </a:xfrm>
              <a:prstGeom prst="rect">
                <a:avLst/>
              </a:prstGeom>
              <a:blipFill>
                <a:blip r:embed="rId11"/>
                <a:stretch>
                  <a:fillRect l="-3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49FDAF-E87C-D3AC-369E-85DAE6BBE9FE}"/>
                  </a:ext>
                </a:extLst>
              </p:cNvPr>
              <p:cNvSpPr txBox="1"/>
              <p:nvPr/>
            </p:nvSpPr>
            <p:spPr>
              <a:xfrm>
                <a:off x="550863" y="5350639"/>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a:solidFill>
                              <a:srgbClr val="FFFF00"/>
                            </a:solidFill>
                            <a:latin typeface="Cambria Math" panose="02040503050406030204" pitchFamily="18" charset="0"/>
                          </a:rPr>
                          <m:t>2</m:t>
                        </m:r>
                      </m:sub>
                    </m:sSub>
                  </m:oMath>
                </a14:m>
                <a:endParaRPr lang="en-US" dirty="0"/>
              </a:p>
            </p:txBody>
          </p:sp>
        </mc:Choice>
        <mc:Fallback xmlns="">
          <p:sp>
            <p:nvSpPr>
              <p:cNvPr id="17" name="TextBox 16">
                <a:extLst>
                  <a:ext uri="{FF2B5EF4-FFF2-40B4-BE49-F238E27FC236}">
                    <a16:creationId xmlns:a16="http://schemas.microsoft.com/office/drawing/2014/main" id="{7C49FDAF-E87C-D3AC-369E-85DAE6BBE9FE}"/>
                  </a:ext>
                </a:extLst>
              </p:cNvPr>
              <p:cNvSpPr txBox="1">
                <a:spLocks noRot="1" noChangeAspect="1" noMove="1" noResize="1" noEditPoints="1" noAdjustHandles="1" noChangeArrowheads="1" noChangeShapeType="1" noTextEdit="1"/>
              </p:cNvSpPr>
              <p:nvPr/>
            </p:nvSpPr>
            <p:spPr>
              <a:xfrm>
                <a:off x="550863" y="5350639"/>
                <a:ext cx="3429218" cy="369332"/>
              </a:xfrm>
              <a:prstGeom prst="rect">
                <a:avLst/>
              </a:prstGeom>
              <a:blipFill>
                <a:blip r:embed="rId1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BF97B0-7E8F-A178-D8D5-63458488DFD7}"/>
                  </a:ext>
                </a:extLst>
              </p:cNvPr>
              <p:cNvSpPr txBox="1"/>
              <p:nvPr/>
            </p:nvSpPr>
            <p:spPr>
              <a:xfrm>
                <a:off x="550863" y="5872520"/>
                <a:ext cx="3429218" cy="392993"/>
              </a:xfrm>
              <a:prstGeom prst="rect">
                <a:avLst/>
              </a:prstGeom>
              <a:solidFill>
                <a:schemeClr val="accent3">
                  <a:lumMod val="50000"/>
                </a:schemeClr>
              </a:solidFill>
            </p:spPr>
            <p:txBody>
              <a:bodyPr wrap="square" rtlCol="0">
                <a:spAutoFit/>
              </a:bodyPr>
              <a:lstStyle/>
              <a:p>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𝑧</m:t>
                        </m:r>
                      </m:e>
                      <m:sub>
                        <m:r>
                          <a:rPr lang="en-US" sz="2000" i="0" smtClean="0">
                            <a:latin typeface="Cambria Math" panose="02040503050406030204" pitchFamily="18" charset="0"/>
                          </a:rPr>
                          <m:t>1</m:t>
                        </m:r>
                      </m:sub>
                    </m:sSub>
                  </m:oMath>
                </a14:m>
                <a:r>
                  <a:rPr lang="en-US" dirty="0"/>
                  <a:t>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b="0" i="0" smtClean="0">
                            <a:solidFill>
                              <a:srgbClr val="FFFF00"/>
                            </a:solidFill>
                            <a:latin typeface="Cambria Math" panose="02040503050406030204" pitchFamily="18" charset="0"/>
                          </a:rPr>
                          <m:t>1</m:t>
                        </m:r>
                      </m:sub>
                    </m:sSub>
                  </m:oMath>
                </a14:m>
                <a:endParaRPr lang="en-US" dirty="0"/>
              </a:p>
            </p:txBody>
          </p:sp>
        </mc:Choice>
        <mc:Fallback xmlns="">
          <p:sp>
            <p:nvSpPr>
              <p:cNvPr id="7" name="TextBox 6">
                <a:extLst>
                  <a:ext uri="{FF2B5EF4-FFF2-40B4-BE49-F238E27FC236}">
                    <a16:creationId xmlns:a16="http://schemas.microsoft.com/office/drawing/2014/main" id="{32BF97B0-7E8F-A178-D8D5-63458488DFD7}"/>
                  </a:ext>
                </a:extLst>
              </p:cNvPr>
              <p:cNvSpPr txBox="1">
                <a:spLocks noRot="1" noChangeAspect="1" noMove="1" noResize="1" noEditPoints="1" noAdjustHandles="1" noChangeArrowheads="1" noChangeShapeType="1" noTextEdit="1"/>
              </p:cNvSpPr>
              <p:nvPr/>
            </p:nvSpPr>
            <p:spPr>
              <a:xfrm>
                <a:off x="550863" y="5872520"/>
                <a:ext cx="3429218" cy="392993"/>
              </a:xfrm>
              <a:prstGeom prst="rect">
                <a:avLst/>
              </a:prstGeom>
              <a:blipFill>
                <a:blip r:embed="rId13"/>
                <a:stretch>
                  <a:fillRect t="-1538" b="-23077"/>
                </a:stretch>
              </a:blipFill>
            </p:spPr>
            <p:txBody>
              <a:bodyPr/>
              <a:lstStyle/>
              <a:p>
                <a:r>
                  <a:rPr lang="en-US">
                    <a:noFill/>
                  </a:rPr>
                  <a:t> </a:t>
                </a:r>
              </a:p>
            </p:txBody>
          </p:sp>
        </mc:Fallback>
      </mc:AlternateContent>
    </p:spTree>
    <p:extLst>
      <p:ext uri="{BB962C8B-B14F-4D97-AF65-F5344CB8AC3E}">
        <p14:creationId xmlns:p14="http://schemas.microsoft.com/office/powerpoint/2010/main" val="8826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48</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fontScale="7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a:t>GD and backpropagation</a:t>
            </a:r>
            <a:endParaRPr lang="en-US" sz="6400" dirty="0"/>
          </a:p>
        </p:txBody>
      </p:sp>
      <p:sp>
        <p:nvSpPr>
          <p:cNvPr id="6" name="Content Placeholder 9">
            <a:extLst>
              <a:ext uri="{FF2B5EF4-FFF2-40B4-BE49-F238E27FC236}">
                <a16:creationId xmlns:a16="http://schemas.microsoft.com/office/drawing/2014/main" id="{CA8B6F0F-9281-DDC4-F387-9F0BA6B12F69}"/>
              </a:ext>
            </a:extLst>
          </p:cNvPr>
          <p:cNvSpPr txBox="1">
            <a:spLocks/>
          </p:cNvSpPr>
          <p:nvPr/>
        </p:nvSpPr>
        <p:spPr>
          <a:xfrm>
            <a:off x="550863" y="2427370"/>
            <a:ext cx="5429114"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08D91EF-52C7-76CA-457C-4B164785C3E2}"/>
                  </a:ext>
                </a:extLst>
              </p:cNvPr>
              <p:cNvSpPr/>
              <p:nvPr/>
            </p:nvSpPr>
            <p:spPr>
              <a:xfrm>
                <a:off x="2181826" y="2820188"/>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8" name="Oval 7">
                <a:extLst>
                  <a:ext uri="{FF2B5EF4-FFF2-40B4-BE49-F238E27FC236}">
                    <a16:creationId xmlns:a16="http://schemas.microsoft.com/office/drawing/2014/main" id="{608D91EF-52C7-76CA-457C-4B164785C3E2}"/>
                  </a:ext>
                </a:extLst>
              </p:cNvPr>
              <p:cNvSpPr>
                <a:spLocks noRot="1" noChangeAspect="1" noMove="1" noResize="1" noEditPoints="1" noAdjustHandles="1" noChangeArrowheads="1" noChangeShapeType="1" noTextEdit="1"/>
              </p:cNvSpPr>
              <p:nvPr/>
            </p:nvSpPr>
            <p:spPr>
              <a:xfrm>
                <a:off x="2181826" y="2820188"/>
                <a:ext cx="914400" cy="914400"/>
              </a:xfrm>
              <a:prstGeom prst="ellipse">
                <a:avLst/>
              </a:prstGeom>
              <a:blipFill>
                <a:blip r:embed="rId2"/>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81FABA5-6358-DA4E-2695-DCD257A4E872}"/>
                  </a:ext>
                </a:extLst>
              </p:cNvPr>
              <p:cNvSpPr/>
              <p:nvPr/>
            </p:nvSpPr>
            <p:spPr>
              <a:xfrm>
                <a:off x="4842693" y="2786848"/>
                <a:ext cx="981080" cy="981080"/>
              </a:xfrm>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𝑍</m:t>
                          </m:r>
                        </m:e>
                        <m:sub>
                          <m:r>
                            <a:rPr lang="en-US" sz="6000" b="0" i="1" smtClean="0">
                              <a:latin typeface="Cambria Math" panose="02040503050406030204" pitchFamily="18" charset="0"/>
                            </a:rPr>
                            <m:t>1</m:t>
                          </m:r>
                        </m:sub>
                      </m:sSub>
                    </m:oMath>
                  </m:oMathPara>
                </a14:m>
                <a:endParaRPr lang="en-US" sz="6000" dirty="0"/>
              </a:p>
            </p:txBody>
          </p:sp>
        </mc:Choice>
        <mc:Fallback xmlns="">
          <p:sp>
            <p:nvSpPr>
              <p:cNvPr id="10" name="Oval 9">
                <a:extLst>
                  <a:ext uri="{FF2B5EF4-FFF2-40B4-BE49-F238E27FC236}">
                    <a16:creationId xmlns:a16="http://schemas.microsoft.com/office/drawing/2014/main" id="{D81FABA5-6358-DA4E-2695-DCD257A4E872}"/>
                  </a:ext>
                </a:extLst>
              </p:cNvPr>
              <p:cNvSpPr>
                <a:spLocks noRot="1" noChangeAspect="1" noMove="1" noResize="1" noEditPoints="1" noAdjustHandles="1" noChangeArrowheads="1" noChangeShapeType="1" noTextEdit="1"/>
              </p:cNvSpPr>
              <p:nvPr/>
            </p:nvSpPr>
            <p:spPr>
              <a:xfrm>
                <a:off x="4842693" y="2786848"/>
                <a:ext cx="981080" cy="98108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81080"/>
                          <a:gd name="connsiteY0" fmla="*/ 490540 h 981080"/>
                          <a:gd name="connsiteX1" fmla="*/ 490540 w 981080"/>
                          <a:gd name="connsiteY1" fmla="*/ 0 h 981080"/>
                          <a:gd name="connsiteX2" fmla="*/ 981080 w 981080"/>
                          <a:gd name="connsiteY2" fmla="*/ 490540 h 981080"/>
                          <a:gd name="connsiteX3" fmla="*/ 490540 w 981080"/>
                          <a:gd name="connsiteY3" fmla="*/ 981080 h 981080"/>
                          <a:gd name="connsiteX4" fmla="*/ 0 w 981080"/>
                          <a:gd name="connsiteY4" fmla="*/ 490540 h 98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80" h="981080" fill="none" extrusionOk="0">
                            <a:moveTo>
                              <a:pt x="0" y="490540"/>
                            </a:moveTo>
                            <a:cubicBezTo>
                              <a:pt x="46368" y="236471"/>
                              <a:pt x="215169" y="17583"/>
                              <a:pt x="490540" y="0"/>
                            </a:cubicBezTo>
                            <a:cubicBezTo>
                              <a:pt x="796901" y="-47938"/>
                              <a:pt x="997608" y="212089"/>
                              <a:pt x="981080" y="490540"/>
                            </a:cubicBezTo>
                            <a:cubicBezTo>
                              <a:pt x="976708" y="728368"/>
                              <a:pt x="727448" y="944889"/>
                              <a:pt x="490540" y="981080"/>
                            </a:cubicBezTo>
                            <a:cubicBezTo>
                              <a:pt x="221012" y="968322"/>
                              <a:pt x="49478" y="792447"/>
                              <a:pt x="0" y="490540"/>
                            </a:cubicBezTo>
                            <a:close/>
                          </a:path>
                          <a:path w="981080" h="981080" stroke="0" extrusionOk="0">
                            <a:moveTo>
                              <a:pt x="0" y="490540"/>
                            </a:moveTo>
                            <a:cubicBezTo>
                              <a:pt x="28401" y="287029"/>
                              <a:pt x="202774" y="-12562"/>
                              <a:pt x="490540" y="0"/>
                            </a:cubicBezTo>
                            <a:cubicBezTo>
                              <a:pt x="694223" y="8706"/>
                              <a:pt x="1046744" y="210108"/>
                              <a:pt x="981080" y="490540"/>
                            </a:cubicBezTo>
                            <a:cubicBezTo>
                              <a:pt x="998886" y="756056"/>
                              <a:pt x="797829" y="948470"/>
                              <a:pt x="490540" y="981080"/>
                            </a:cubicBezTo>
                            <a:cubicBezTo>
                              <a:pt x="143672" y="987373"/>
                              <a:pt x="-11017" y="800105"/>
                              <a:pt x="0" y="490540"/>
                            </a:cubicBezTo>
                            <a:close/>
                          </a:path>
                        </a:pathLst>
                      </a:custGeom>
                      <ask:type>
                        <ask:lineSketchScribble/>
                      </ask:type>
                    </ask:lineSketchStyleProps>
                  </a:ext>
                </a:extLst>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A4AC316-9C30-39D0-A13E-73E6BFF9450B}"/>
              </a:ext>
            </a:extLst>
          </p:cNvPr>
          <p:cNvCxnSpPr>
            <a:cxnSpLocks/>
            <a:stCxn id="8" idx="6"/>
            <a:endCxn id="10" idx="2"/>
          </p:cNvCxnSpPr>
          <p:nvPr/>
        </p:nvCxnSpPr>
        <p:spPr>
          <a:xfrm>
            <a:off x="3096226" y="3277388"/>
            <a:ext cx="17464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9A60B0-A4D6-D0AD-1019-7BD7E848B3D4}"/>
              </a:ext>
            </a:extLst>
          </p:cNvPr>
          <p:cNvCxnSpPr>
            <a:cxnSpLocks/>
            <a:stCxn id="10" idx="6"/>
            <a:endCxn id="18" idx="2"/>
          </p:cNvCxnSpPr>
          <p:nvPr/>
        </p:nvCxnSpPr>
        <p:spPr>
          <a:xfrm>
            <a:off x="5823773" y="3277388"/>
            <a:ext cx="1720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5BA4CDD2-0030-2211-FBA1-B38FCA07B172}"/>
                  </a:ext>
                </a:extLst>
              </p:cNvPr>
              <p:cNvSpPr/>
              <p:nvPr/>
            </p:nvSpPr>
            <p:spPr>
              <a:xfrm>
                <a:off x="7543851" y="2709698"/>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olidFill>
                <a:schemeClr val="accent2">
                  <a:lumMod val="75000"/>
                </a:schemeClr>
              </a:soli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18" name="Oval 17">
                <a:extLst>
                  <a:ext uri="{FF2B5EF4-FFF2-40B4-BE49-F238E27FC236}">
                    <a16:creationId xmlns:a16="http://schemas.microsoft.com/office/drawing/2014/main" id="{5BA4CDD2-0030-2211-FBA1-B38FCA07B172}"/>
                  </a:ext>
                </a:extLst>
              </p:cNvPr>
              <p:cNvSpPr>
                <a:spLocks noRot="1" noChangeAspect="1" noMove="1" noResize="1" noEditPoints="1" noAdjustHandles="1" noChangeArrowheads="1" noChangeShapeType="1" noTextEdit="1"/>
              </p:cNvSpPr>
              <p:nvPr/>
            </p:nvSpPr>
            <p:spPr>
              <a:xfrm>
                <a:off x="7543851" y="2709698"/>
                <a:ext cx="1135380" cy="113538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D1FE76-78C9-546D-D036-3959F15DA493}"/>
              </a:ext>
            </a:extLst>
          </p:cNvPr>
          <p:cNvCxnSpPr>
            <a:stCxn id="18" idx="6"/>
          </p:cNvCxnSpPr>
          <p:nvPr/>
        </p:nvCxnSpPr>
        <p:spPr>
          <a:xfrm>
            <a:off x="8679231" y="3277388"/>
            <a:ext cx="723979" cy="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A6522D-0623-42B3-4446-D8330F122BB4}"/>
                  </a:ext>
                </a:extLst>
              </p:cNvPr>
              <p:cNvSpPr txBox="1"/>
              <p:nvPr/>
            </p:nvSpPr>
            <p:spPr>
              <a:xfrm>
                <a:off x="9814611" y="2863998"/>
                <a:ext cx="43839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836967"/>
                              </a:solidFill>
                              <a:latin typeface="Cambria Math" panose="02040503050406030204" pitchFamily="18" charset="0"/>
                            </a:rPr>
                          </m:ctrlPr>
                        </m:accPr>
                        <m:e>
                          <m:r>
                            <a:rPr lang="en-US" sz="4000" i="1">
                              <a:latin typeface="Cambria Math" panose="02040503050406030204" pitchFamily="18" charset="0"/>
                            </a:rPr>
                            <m:t>𝑦</m:t>
                          </m:r>
                        </m:e>
                      </m:acc>
                    </m:oMath>
                  </m:oMathPara>
                </a14:m>
                <a:endParaRPr lang="en-US" sz="4000" dirty="0"/>
              </a:p>
            </p:txBody>
          </p:sp>
        </mc:Choice>
        <mc:Fallback xmlns="">
          <p:sp>
            <p:nvSpPr>
              <p:cNvPr id="20" name="TextBox 19">
                <a:extLst>
                  <a:ext uri="{FF2B5EF4-FFF2-40B4-BE49-F238E27FC236}">
                    <a16:creationId xmlns:a16="http://schemas.microsoft.com/office/drawing/2014/main" id="{1AA6522D-0623-42B3-4446-D8330F122BB4}"/>
                  </a:ext>
                </a:extLst>
              </p:cNvPr>
              <p:cNvSpPr txBox="1">
                <a:spLocks noRot="1" noChangeAspect="1" noMove="1" noResize="1" noEditPoints="1" noAdjustHandles="1" noChangeArrowheads="1" noChangeShapeType="1" noTextEdit="1"/>
              </p:cNvSpPr>
              <p:nvPr/>
            </p:nvSpPr>
            <p:spPr>
              <a:xfrm>
                <a:off x="9814611" y="2863998"/>
                <a:ext cx="43839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D8277E-D90A-2C5B-54D3-D230FE98AB3E}"/>
                  </a:ext>
                </a:extLst>
              </p:cNvPr>
              <p:cNvSpPr txBox="1"/>
              <p:nvPr/>
            </p:nvSpPr>
            <p:spPr>
              <a:xfrm>
                <a:off x="9723105" y="3809202"/>
                <a:ext cx="62140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FF00"/>
                          </a:solidFill>
                          <a:latin typeface="Cambria Math" panose="02040503050406030204" pitchFamily="18" charset="0"/>
                        </a:rPr>
                        <m:t>𝐽</m:t>
                      </m:r>
                      <m:d>
                        <m:dPr>
                          <m:ctrlPr>
                            <a:rPr lang="en-US" sz="3600" i="1">
                              <a:solidFill>
                                <a:srgbClr val="FFFF00"/>
                              </a:solidFill>
                              <a:latin typeface="Cambria Math" panose="02040503050406030204" pitchFamily="18" charset="0"/>
                            </a:rPr>
                          </m:ctrlPr>
                        </m:dPr>
                        <m:e>
                          <m:r>
                            <a:rPr lang="en-US" sz="3600" i="1">
                              <a:solidFill>
                                <a:srgbClr val="FFFF00"/>
                              </a:solidFill>
                              <a:latin typeface="Cambria Math" panose="02040503050406030204" pitchFamily="18" charset="0"/>
                            </a:rPr>
                            <m:t>𝑤</m:t>
                          </m:r>
                        </m:e>
                      </m:d>
                    </m:oMath>
                  </m:oMathPara>
                </a14:m>
                <a:endParaRPr lang="en-US" sz="3600" dirty="0"/>
              </a:p>
            </p:txBody>
          </p:sp>
        </mc:Choice>
        <mc:Fallback xmlns="">
          <p:sp>
            <p:nvSpPr>
              <p:cNvPr id="33" name="TextBox 32">
                <a:extLst>
                  <a:ext uri="{FF2B5EF4-FFF2-40B4-BE49-F238E27FC236}">
                    <a16:creationId xmlns:a16="http://schemas.microsoft.com/office/drawing/2014/main" id="{FFD8277E-D90A-2C5B-54D3-D230FE98AB3E}"/>
                  </a:ext>
                </a:extLst>
              </p:cNvPr>
              <p:cNvSpPr txBox="1">
                <a:spLocks noRot="1" noChangeAspect="1" noMove="1" noResize="1" noEditPoints="1" noAdjustHandles="1" noChangeArrowheads="1" noChangeShapeType="1" noTextEdit="1"/>
              </p:cNvSpPr>
              <p:nvPr/>
            </p:nvSpPr>
            <p:spPr>
              <a:xfrm>
                <a:off x="9723105" y="3809202"/>
                <a:ext cx="621401" cy="646331"/>
              </a:xfrm>
              <a:prstGeom prst="rect">
                <a:avLst/>
              </a:prstGeom>
              <a:blipFill>
                <a:blip r:embed="rId6"/>
                <a:stretch>
                  <a:fillRect r="-54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EC5E79-6903-F2F4-F02A-4F4C76AF2AA4}"/>
                  </a:ext>
                </a:extLst>
              </p:cNvPr>
              <p:cNvSpPr txBox="1"/>
              <p:nvPr/>
            </p:nvSpPr>
            <p:spPr>
              <a:xfrm>
                <a:off x="3632495"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4" name="TextBox 33">
                <a:extLst>
                  <a:ext uri="{FF2B5EF4-FFF2-40B4-BE49-F238E27FC236}">
                    <a16:creationId xmlns:a16="http://schemas.microsoft.com/office/drawing/2014/main" id="{98EC5E79-6903-F2F4-F02A-4F4C76AF2AA4}"/>
                  </a:ext>
                </a:extLst>
              </p:cNvPr>
              <p:cNvSpPr txBox="1">
                <a:spLocks noRot="1" noChangeAspect="1" noMove="1" noResize="1" noEditPoints="1" noAdjustHandles="1" noChangeArrowheads="1" noChangeShapeType="1" noTextEdit="1"/>
              </p:cNvSpPr>
              <p:nvPr/>
            </p:nvSpPr>
            <p:spPr>
              <a:xfrm>
                <a:off x="3632495" y="2709698"/>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045D76-4CAD-D230-223A-0620FE5F2872}"/>
                  </a:ext>
                </a:extLst>
              </p:cNvPr>
              <p:cNvSpPr txBox="1"/>
              <p:nvPr/>
            </p:nvSpPr>
            <p:spPr>
              <a:xfrm>
                <a:off x="6297033" y="2709698"/>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5" name="TextBox 34">
                <a:extLst>
                  <a:ext uri="{FF2B5EF4-FFF2-40B4-BE49-F238E27FC236}">
                    <a16:creationId xmlns:a16="http://schemas.microsoft.com/office/drawing/2014/main" id="{32045D76-4CAD-D230-223A-0620FE5F2872}"/>
                  </a:ext>
                </a:extLst>
              </p:cNvPr>
              <p:cNvSpPr txBox="1">
                <a:spLocks noRot="1" noChangeAspect="1" noMove="1" noResize="1" noEditPoints="1" noAdjustHandles="1" noChangeArrowheads="1" noChangeShapeType="1" noTextEdit="1"/>
              </p:cNvSpPr>
              <p:nvPr/>
            </p:nvSpPr>
            <p:spPr>
              <a:xfrm>
                <a:off x="6297033" y="2709698"/>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B31D64F-5BD1-58F3-98D3-E0C642809852}"/>
                  </a:ext>
                </a:extLst>
              </p:cNvPr>
              <p:cNvSpPr txBox="1"/>
              <p:nvPr/>
            </p:nvSpPr>
            <p:spPr>
              <a:xfrm>
                <a:off x="540241" y="4070124"/>
                <a:ext cx="3429218" cy="646331"/>
              </a:xfrm>
              <a:prstGeom prst="rect">
                <a:avLst/>
              </a:prstGeom>
              <a:solidFill>
                <a:schemeClr val="accent3">
                  <a:lumMod val="50000"/>
                </a:schemeClr>
              </a:solidFill>
            </p:spPr>
            <p:txBody>
              <a:bodyPr wrap="square" rtlCol="0">
                <a:spAutoFit/>
              </a:bodyPr>
              <a:lstStyle/>
              <a:p>
                <a:r>
                  <a:rPr lang="en-US" dirty="0"/>
                  <a:t>How does a change in </a:t>
                </a: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𝑤</m:t>
                        </m:r>
                      </m:e>
                      <m:sub>
                        <m:r>
                          <a:rPr lang="en-US" sz="1800" b="0" i="0" smtClean="0">
                            <a:solidFill>
                              <a:srgbClr val="FFFF00"/>
                            </a:solidFill>
                            <a:latin typeface="Cambria Math" panose="02040503050406030204" pitchFamily="18" charset="0"/>
                          </a:rPr>
                          <m:t>1</m:t>
                        </m:r>
                      </m:sub>
                    </m:sSub>
                  </m:oMath>
                </a14:m>
                <a:r>
                  <a:rPr lang="en-US" dirty="0"/>
                  <a:t> effects loss </a:t>
                </a:r>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a:t>
                </a:r>
              </a:p>
            </p:txBody>
          </p:sp>
        </mc:Choice>
        <mc:Fallback xmlns="">
          <p:sp>
            <p:nvSpPr>
              <p:cNvPr id="36" name="TextBox 35">
                <a:extLst>
                  <a:ext uri="{FF2B5EF4-FFF2-40B4-BE49-F238E27FC236}">
                    <a16:creationId xmlns:a16="http://schemas.microsoft.com/office/drawing/2014/main" id="{6B31D64F-5BD1-58F3-98D3-E0C642809852}"/>
                  </a:ext>
                </a:extLst>
              </p:cNvPr>
              <p:cNvSpPr txBox="1">
                <a:spLocks noRot="1" noChangeAspect="1" noMove="1" noResize="1" noEditPoints="1" noAdjustHandles="1" noChangeArrowheads="1" noChangeShapeType="1" noTextEdit="1"/>
              </p:cNvSpPr>
              <p:nvPr/>
            </p:nvSpPr>
            <p:spPr>
              <a:xfrm>
                <a:off x="540241" y="4070124"/>
                <a:ext cx="3429218" cy="646331"/>
              </a:xfrm>
              <a:prstGeom prst="rect">
                <a:avLst/>
              </a:prstGeom>
              <a:blipFill>
                <a:blip r:embed="rId9"/>
                <a:stretch>
                  <a:fillRect l="-160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577D54-BD6C-8C4E-D172-33530A5D7D22}"/>
                  </a:ext>
                </a:extLst>
              </p:cNvPr>
              <p:cNvSpPr txBox="1"/>
              <p:nvPr/>
            </p:nvSpPr>
            <p:spPr>
              <a:xfrm>
                <a:off x="4707223" y="4716455"/>
                <a:ext cx="4847323" cy="877997"/>
              </a:xfrm>
              <a:prstGeom prst="rect">
                <a:avLst/>
              </a:prstGeom>
              <a:noFill/>
            </p:spPr>
            <p:txBody>
              <a:bodyPr wrap="square">
                <a:spAutoFit/>
              </a:bodyPr>
              <a:lstStyle/>
              <a:p>
                <a14:m>
                  <m:oMath xmlns:m="http://schemas.openxmlformats.org/officeDocument/2006/math">
                    <m:f>
                      <m:fPr>
                        <m:ctrlPr>
                          <a:rPr lang="en-US" sz="3200" i="1" dirty="0" smtClean="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b="0" i="1" dirty="0" smtClean="0">
                            <a:latin typeface="Cambria Math" panose="02040503050406030204" pitchFamily="18" charset="0"/>
                          </a:rPr>
                          <m:t>𝐽</m:t>
                        </m:r>
                        <m:r>
                          <a:rPr lang="en-US" sz="3200" b="0" i="1" dirty="0" smtClean="0">
                            <a:latin typeface="Cambria Math" panose="02040503050406030204" pitchFamily="18" charset="0"/>
                          </a:rPr>
                          <m:t>(</m:t>
                        </m:r>
                        <m:r>
                          <a:rPr lang="en-US" sz="3200" b="0" i="1" dirty="0" smtClean="0">
                            <a:latin typeface="Cambria Math" panose="02040503050406030204" pitchFamily="18" charset="0"/>
                          </a:rPr>
                          <m:t>𝑤</m:t>
                        </m:r>
                        <m:r>
                          <a:rPr lang="en-US" sz="3200" b="0" i="1" dirty="0" smtClean="0">
                            <a:latin typeface="Cambria Math" panose="02040503050406030204" pitchFamily="18" charset="0"/>
                          </a:rPr>
                          <m:t>)</m:t>
                        </m:r>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b="0" i="0" smtClean="0">
                                <a:solidFill>
                                  <a:srgbClr val="FFFF00"/>
                                </a:solidFill>
                                <a:latin typeface="Cambria Math" panose="02040503050406030204" pitchFamily="18" charset="0"/>
                              </a:rPr>
                              <m:t>1</m:t>
                            </m:r>
                          </m:sub>
                        </m:sSub>
                      </m:den>
                    </m:f>
                    <m:r>
                      <a:rPr lang="en-US" sz="3200" b="0" i="1" dirty="0" smtClean="0">
                        <a:latin typeface="Cambria Math" panose="02040503050406030204" pitchFamily="18" charset="0"/>
                      </a:rPr>
                      <m:t>=</m:t>
                    </m:r>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r>
                          <a:rPr lang="en-US" sz="3200" i="1" dirty="0">
                            <a:latin typeface="Cambria Math" panose="02040503050406030204" pitchFamily="18" charset="0"/>
                          </a:rPr>
                          <m:t> </m:t>
                        </m:r>
                        <m:r>
                          <a:rPr lang="en-US" sz="3200" i="1" dirty="0">
                            <a:latin typeface="Cambria Math" panose="02040503050406030204" pitchFamily="18" charset="0"/>
                          </a:rPr>
                          <m:t>𝐽</m:t>
                        </m:r>
                        <m:r>
                          <a:rPr lang="en-US" sz="3200" i="1" dirty="0">
                            <a:latin typeface="Cambria Math" panose="02040503050406030204" pitchFamily="18" charset="0"/>
                          </a:rPr>
                          <m:t>(</m:t>
                        </m:r>
                        <m:r>
                          <a:rPr lang="en-US" sz="3200" i="1" dirty="0">
                            <a:latin typeface="Cambria Math" panose="02040503050406030204" pitchFamily="18" charset="0"/>
                          </a:rPr>
                          <m:t>𝑤</m:t>
                        </m:r>
                        <m:r>
                          <a:rPr lang="en-US" sz="3200" i="1" dirty="0">
                            <a:latin typeface="Cambria Math" panose="02040503050406030204" pitchFamily="18" charset="0"/>
                          </a:rPr>
                          <m:t>)</m:t>
                        </m:r>
                      </m:num>
                      <m:den>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den>
                    </m:f>
                  </m:oMath>
                </a14:m>
                <a:r>
                  <a:rPr lang="en-US" sz="3200" dirty="0"/>
                  <a:t>*</a:t>
                </a:r>
                <a:r>
                  <a:rPr lang="en-US" sz="3200" dirty="0">
                    <a:solidFill>
                      <a:srgbClr val="836967"/>
                    </a:solidFill>
                  </a:rPr>
                  <a:t>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num>
                      <m:den>
                        <m:r>
                          <a:rPr lang="en-US" sz="3200" dirty="0">
                            <a:latin typeface="Cambria Math" panose="02040503050406030204" pitchFamily="18" charset="0"/>
                          </a:rPr>
                          <m:t>𝜕</m:t>
                        </m:r>
                        <m:sSub>
                          <m:sSubPr>
                            <m:ctrlPr>
                              <a:rPr lang="en-US" sz="3200" b="0" i="1" smtClean="0">
                                <a:solidFill>
                                  <a:srgbClr val="FFFF00"/>
                                </a:solidFill>
                                <a:latin typeface="Cambria Math" panose="02040503050406030204" pitchFamily="18" charset="0"/>
                              </a:rPr>
                            </m:ctrlPr>
                          </m:sSubPr>
                          <m:e>
                            <m:r>
                              <a:rPr lang="en-US" sz="3200" b="0" i="1" smtClean="0">
                                <a:solidFill>
                                  <a:srgbClr val="FFFF00"/>
                                </a:solidFill>
                                <a:latin typeface="Cambria Math" panose="02040503050406030204" pitchFamily="18" charset="0"/>
                              </a:rPr>
                              <m:t>𝑧</m:t>
                            </m:r>
                          </m:e>
                          <m:sub>
                            <m:r>
                              <a:rPr lang="en-US" sz="3200" b="0" i="1" smtClean="0">
                                <a:solidFill>
                                  <a:srgbClr val="FFFF00"/>
                                </a:solidFill>
                                <a:latin typeface="Cambria Math" panose="02040503050406030204" pitchFamily="18" charset="0"/>
                              </a:rPr>
                              <m:t>1</m:t>
                            </m:r>
                          </m:sub>
                        </m:sSub>
                      </m:den>
                    </m:f>
                  </m:oMath>
                </a14:m>
                <a:r>
                  <a:rPr lang="en-US" sz="3200" dirty="0"/>
                  <a:t>*</a:t>
                </a:r>
                <a:r>
                  <a:rPr lang="en-US" sz="3200" dirty="0">
                    <a:solidFill>
                      <a:srgbClr val="836967"/>
                    </a:solidFill>
                  </a:rPr>
                  <a:t> </a:t>
                </a:r>
                <a14:m>
                  <m:oMath xmlns:m="http://schemas.openxmlformats.org/officeDocument/2006/math">
                    <m:f>
                      <m:fPr>
                        <m:ctrlPr>
                          <a:rPr lang="en-US" sz="3200" i="1" dirty="0">
                            <a:solidFill>
                              <a:srgbClr val="836967"/>
                            </a:solidFill>
                            <a:latin typeface="Cambria Math" panose="02040503050406030204" pitchFamily="18" charset="0"/>
                          </a:rPr>
                        </m:ctrlPr>
                      </m:fPr>
                      <m:num>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𝑧</m:t>
                            </m:r>
                          </m:e>
                          <m:sub>
                            <m:r>
                              <a:rPr lang="en-US" sz="3200" i="1">
                                <a:solidFill>
                                  <a:srgbClr val="FFFF00"/>
                                </a:solidFill>
                                <a:latin typeface="Cambria Math" panose="02040503050406030204" pitchFamily="18" charset="0"/>
                              </a:rPr>
                              <m:t>1</m:t>
                            </m:r>
                          </m:sub>
                        </m:sSub>
                      </m:num>
                      <m:den>
                        <m:r>
                          <a:rPr lang="en-US" sz="3200" dirty="0">
                            <a:latin typeface="Cambria Math" panose="02040503050406030204" pitchFamily="18" charset="0"/>
                          </a:rPr>
                          <m:t>𝜕</m:t>
                        </m:r>
                        <m:sSub>
                          <m:sSubPr>
                            <m:ctrlPr>
                              <a:rPr lang="en-US" sz="3200" i="1">
                                <a:solidFill>
                                  <a:srgbClr val="FFFF00"/>
                                </a:solidFill>
                                <a:latin typeface="Cambria Math" panose="02040503050406030204" pitchFamily="18" charset="0"/>
                              </a:rPr>
                            </m:ctrlPr>
                          </m:sSubPr>
                          <m:e>
                            <m:r>
                              <a:rPr lang="en-US" sz="3200" i="1">
                                <a:solidFill>
                                  <a:srgbClr val="FFFF00"/>
                                </a:solidFill>
                                <a:latin typeface="Cambria Math" panose="02040503050406030204" pitchFamily="18" charset="0"/>
                              </a:rPr>
                              <m:t>𝑤</m:t>
                            </m:r>
                          </m:e>
                          <m:sub>
                            <m:r>
                              <a:rPr lang="en-US" sz="3200">
                                <a:solidFill>
                                  <a:srgbClr val="FFFF00"/>
                                </a:solidFill>
                                <a:latin typeface="Cambria Math" panose="02040503050406030204" pitchFamily="18" charset="0"/>
                              </a:rPr>
                              <m:t>1</m:t>
                            </m:r>
                          </m:sub>
                        </m:sSub>
                      </m:den>
                    </m:f>
                  </m:oMath>
                </a14:m>
                <a:endParaRPr lang="en-US" sz="3200" dirty="0"/>
              </a:p>
            </p:txBody>
          </p:sp>
        </mc:Choice>
        <mc:Fallback xmlns="">
          <p:sp>
            <p:nvSpPr>
              <p:cNvPr id="9" name="TextBox 8">
                <a:extLst>
                  <a:ext uri="{FF2B5EF4-FFF2-40B4-BE49-F238E27FC236}">
                    <a16:creationId xmlns:a16="http://schemas.microsoft.com/office/drawing/2014/main" id="{64577D54-BD6C-8C4E-D172-33530A5D7D22}"/>
                  </a:ext>
                </a:extLst>
              </p:cNvPr>
              <p:cNvSpPr txBox="1">
                <a:spLocks noRot="1" noChangeAspect="1" noMove="1" noResize="1" noEditPoints="1" noAdjustHandles="1" noChangeArrowheads="1" noChangeShapeType="1" noTextEdit="1"/>
              </p:cNvSpPr>
              <p:nvPr/>
            </p:nvSpPr>
            <p:spPr>
              <a:xfrm>
                <a:off x="4707223" y="4716455"/>
                <a:ext cx="4847323" cy="877997"/>
              </a:xfrm>
              <a:prstGeom prst="rect">
                <a:avLst/>
              </a:prstGeom>
              <a:blipFill>
                <a:blip r:embed="rId10"/>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5490B0-4DC0-5B6F-9262-25C7A2996FD7}"/>
                  </a:ext>
                </a:extLst>
              </p:cNvPr>
              <p:cNvSpPr txBox="1"/>
              <p:nvPr/>
            </p:nvSpPr>
            <p:spPr>
              <a:xfrm>
                <a:off x="540241" y="4830716"/>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r>
                      <a:rPr lang="en-US" i="1">
                        <a:solidFill>
                          <a:srgbClr val="FFFF00"/>
                        </a:solidFill>
                        <a:latin typeface="Cambria Math" panose="02040503050406030204" pitchFamily="18" charset="0"/>
                      </a:rPr>
                      <m:t>𝐽</m:t>
                    </m:r>
                    <m:d>
                      <m:dPr>
                        <m:ctrlPr>
                          <a:rPr lang="en-US" i="1">
                            <a:solidFill>
                              <a:srgbClr val="FFFF00"/>
                            </a:solidFill>
                            <a:latin typeface="Cambria Math" panose="02040503050406030204" pitchFamily="18" charset="0"/>
                          </a:rPr>
                        </m:ctrlPr>
                      </m:dPr>
                      <m:e>
                        <m:r>
                          <a:rPr lang="en-US" i="1">
                            <a:solidFill>
                              <a:srgbClr val="FFFF00"/>
                            </a:solidFill>
                            <a:latin typeface="Cambria Math" panose="02040503050406030204" pitchFamily="18" charset="0"/>
                          </a:rPr>
                          <m:t>𝑤</m:t>
                        </m:r>
                      </m:e>
                    </m:d>
                  </m:oMath>
                </a14:m>
                <a:r>
                  <a:rPr lang="en-US" dirty="0"/>
                  <a:t> is a function in terms of </a:t>
                </a:r>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a:t>
                </a:r>
              </a:p>
            </p:txBody>
          </p:sp>
        </mc:Choice>
        <mc:Fallback xmlns="">
          <p:sp>
            <p:nvSpPr>
              <p:cNvPr id="15" name="TextBox 14">
                <a:extLst>
                  <a:ext uri="{FF2B5EF4-FFF2-40B4-BE49-F238E27FC236}">
                    <a16:creationId xmlns:a16="http://schemas.microsoft.com/office/drawing/2014/main" id="{455490B0-4DC0-5B6F-9262-25C7A2996FD7}"/>
                  </a:ext>
                </a:extLst>
              </p:cNvPr>
              <p:cNvSpPr txBox="1">
                <a:spLocks noRot="1" noChangeAspect="1" noMove="1" noResize="1" noEditPoints="1" noAdjustHandles="1" noChangeArrowheads="1" noChangeShapeType="1" noTextEdit="1"/>
              </p:cNvSpPr>
              <p:nvPr/>
            </p:nvSpPr>
            <p:spPr>
              <a:xfrm>
                <a:off x="540241" y="4830716"/>
                <a:ext cx="3429218" cy="369332"/>
              </a:xfrm>
              <a:prstGeom prst="rect">
                <a:avLst/>
              </a:prstGeom>
              <a:blipFill>
                <a:blip r:embed="rId11"/>
                <a:stretch>
                  <a:fillRect l="-3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49FDAF-E87C-D3AC-369E-85DAE6BBE9FE}"/>
                  </a:ext>
                </a:extLst>
              </p:cNvPr>
              <p:cNvSpPr txBox="1"/>
              <p:nvPr/>
            </p:nvSpPr>
            <p:spPr>
              <a:xfrm>
                <a:off x="550863" y="5350639"/>
                <a:ext cx="3429218" cy="369332"/>
              </a:xfrm>
              <a:prstGeom prst="rect">
                <a:avLst/>
              </a:prstGeom>
              <a:solidFill>
                <a:schemeClr val="accent3">
                  <a:lumMod val="50000"/>
                </a:schemeClr>
              </a:solidFill>
            </p:spPr>
            <p:txBody>
              <a:bodyPr wrap="square" rtlCol="0">
                <a:spAutoFit/>
              </a:bodyPr>
              <a:lstStyle/>
              <a:p>
                <a14:m>
                  <m:oMath xmlns:m="http://schemas.openxmlformats.org/officeDocument/2006/math">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oMath>
                </a14:m>
                <a:r>
                  <a:rPr lang="en-US" dirty="0"/>
                  <a:t> 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a:solidFill>
                              <a:srgbClr val="FFFF00"/>
                            </a:solidFill>
                            <a:latin typeface="Cambria Math" panose="02040503050406030204" pitchFamily="18" charset="0"/>
                          </a:rPr>
                          <m:t>2</m:t>
                        </m:r>
                      </m:sub>
                    </m:sSub>
                  </m:oMath>
                </a14:m>
                <a:endParaRPr lang="en-US" dirty="0"/>
              </a:p>
            </p:txBody>
          </p:sp>
        </mc:Choice>
        <mc:Fallback xmlns="">
          <p:sp>
            <p:nvSpPr>
              <p:cNvPr id="17" name="TextBox 16">
                <a:extLst>
                  <a:ext uri="{FF2B5EF4-FFF2-40B4-BE49-F238E27FC236}">
                    <a16:creationId xmlns:a16="http://schemas.microsoft.com/office/drawing/2014/main" id="{7C49FDAF-E87C-D3AC-369E-85DAE6BBE9FE}"/>
                  </a:ext>
                </a:extLst>
              </p:cNvPr>
              <p:cNvSpPr txBox="1">
                <a:spLocks noRot="1" noChangeAspect="1" noMove="1" noResize="1" noEditPoints="1" noAdjustHandles="1" noChangeArrowheads="1" noChangeShapeType="1" noTextEdit="1"/>
              </p:cNvSpPr>
              <p:nvPr/>
            </p:nvSpPr>
            <p:spPr>
              <a:xfrm>
                <a:off x="550863" y="5350639"/>
                <a:ext cx="3429218" cy="369332"/>
              </a:xfrm>
              <a:prstGeom prst="rect">
                <a:avLst/>
              </a:prstGeom>
              <a:blipFill>
                <a:blip r:embed="rId1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BF97B0-7E8F-A178-D8D5-63458488DFD7}"/>
                  </a:ext>
                </a:extLst>
              </p:cNvPr>
              <p:cNvSpPr txBox="1"/>
              <p:nvPr/>
            </p:nvSpPr>
            <p:spPr>
              <a:xfrm>
                <a:off x="550863" y="5872520"/>
                <a:ext cx="3429218" cy="392993"/>
              </a:xfrm>
              <a:prstGeom prst="rect">
                <a:avLst/>
              </a:prstGeom>
              <a:solidFill>
                <a:schemeClr val="accent3">
                  <a:lumMod val="50000"/>
                </a:schemeClr>
              </a:solidFill>
            </p:spPr>
            <p:txBody>
              <a:bodyPr wrap="square" rtlCol="0">
                <a:spAutoFit/>
              </a:bodyPr>
              <a:lstStyle/>
              <a:p>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𝑧</m:t>
                        </m:r>
                      </m:e>
                      <m:sub>
                        <m:r>
                          <a:rPr lang="en-US" sz="2000" i="0" smtClean="0">
                            <a:latin typeface="Cambria Math" panose="02040503050406030204" pitchFamily="18" charset="0"/>
                          </a:rPr>
                          <m:t>1</m:t>
                        </m:r>
                      </m:sub>
                    </m:sSub>
                  </m:oMath>
                </a14:m>
                <a:r>
                  <a:rPr lang="en-US" dirty="0"/>
                  <a:t>is a function in terms of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𝑤</m:t>
                        </m:r>
                      </m:e>
                      <m:sub>
                        <m:r>
                          <a:rPr lang="en-US" b="0" i="0" smtClean="0">
                            <a:solidFill>
                              <a:srgbClr val="FFFF00"/>
                            </a:solidFill>
                            <a:latin typeface="Cambria Math" panose="02040503050406030204" pitchFamily="18" charset="0"/>
                          </a:rPr>
                          <m:t>1</m:t>
                        </m:r>
                      </m:sub>
                    </m:sSub>
                  </m:oMath>
                </a14:m>
                <a:endParaRPr lang="en-US" dirty="0"/>
              </a:p>
            </p:txBody>
          </p:sp>
        </mc:Choice>
        <mc:Fallback xmlns="">
          <p:sp>
            <p:nvSpPr>
              <p:cNvPr id="7" name="TextBox 6">
                <a:extLst>
                  <a:ext uri="{FF2B5EF4-FFF2-40B4-BE49-F238E27FC236}">
                    <a16:creationId xmlns:a16="http://schemas.microsoft.com/office/drawing/2014/main" id="{32BF97B0-7E8F-A178-D8D5-63458488DFD7}"/>
                  </a:ext>
                </a:extLst>
              </p:cNvPr>
              <p:cNvSpPr txBox="1">
                <a:spLocks noRot="1" noChangeAspect="1" noMove="1" noResize="1" noEditPoints="1" noAdjustHandles="1" noChangeArrowheads="1" noChangeShapeType="1" noTextEdit="1"/>
              </p:cNvSpPr>
              <p:nvPr/>
            </p:nvSpPr>
            <p:spPr>
              <a:xfrm>
                <a:off x="550863" y="5872520"/>
                <a:ext cx="3429218" cy="392993"/>
              </a:xfrm>
              <a:prstGeom prst="rect">
                <a:avLst/>
              </a:prstGeom>
              <a:blipFill>
                <a:blip r:embed="rId13"/>
                <a:stretch>
                  <a:fillRect t="-1538" b="-23077"/>
                </a:stretch>
              </a:blipFill>
            </p:spPr>
            <p:txBody>
              <a:bodyPr/>
              <a:lstStyle/>
              <a:p>
                <a:r>
                  <a:rPr lang="en-US">
                    <a:noFill/>
                  </a:rPr>
                  <a:t> </a:t>
                </a:r>
              </a:p>
            </p:txBody>
          </p:sp>
        </mc:Fallback>
      </mc:AlternateContent>
    </p:spTree>
    <p:extLst>
      <p:ext uri="{BB962C8B-B14F-4D97-AF65-F5344CB8AC3E}">
        <p14:creationId xmlns:p14="http://schemas.microsoft.com/office/powerpoint/2010/main" val="2305146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A6AD0-D0F5-A3C7-4BAA-D5EC93AAB9E5}"/>
              </a:ext>
            </a:extLst>
          </p:cNvPr>
          <p:cNvSpPr>
            <a:spLocks noGrp="1"/>
          </p:cNvSpPr>
          <p:nvPr>
            <p:ph type="dt" sz="half" idx="10"/>
          </p:nvPr>
        </p:nvSpPr>
        <p:spPr/>
        <p:txBody>
          <a:bodyPr/>
          <a:lstStyle/>
          <a:p>
            <a:fld id="{11C3D5DF-D488-4F74-86C1-3E769FBE1B08}" type="datetime1">
              <a:rPr lang="en-US" smtClean="0"/>
              <a:t>9/19/2023</a:t>
            </a:fld>
            <a:endParaRPr lang="en-US"/>
          </a:p>
        </p:txBody>
      </p:sp>
      <p:sp>
        <p:nvSpPr>
          <p:cNvPr id="3" name="Footer Placeholder 2">
            <a:extLst>
              <a:ext uri="{FF2B5EF4-FFF2-40B4-BE49-F238E27FC236}">
                <a16:creationId xmlns:a16="http://schemas.microsoft.com/office/drawing/2014/main" id="{53A96389-FD61-E09D-CB2B-6B0F3EEC251A}"/>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31749DB8-22CA-79FE-6381-F173B2359BFF}"/>
              </a:ext>
            </a:extLst>
          </p:cNvPr>
          <p:cNvSpPr>
            <a:spLocks noGrp="1"/>
          </p:cNvSpPr>
          <p:nvPr>
            <p:ph type="sldNum" sz="quarter" idx="12"/>
          </p:nvPr>
        </p:nvSpPr>
        <p:spPr/>
        <p:txBody>
          <a:bodyPr/>
          <a:lstStyle/>
          <a:p>
            <a:fld id="{DBA1B0FB-D917-4C8C-928F-313BD683BF39}" type="slidenum">
              <a:rPr lang="en-US" smtClean="0"/>
              <a:t>49</a:t>
            </a:fld>
            <a:endParaRPr lang="en-US"/>
          </a:p>
        </p:txBody>
      </p:sp>
      <p:sp>
        <p:nvSpPr>
          <p:cNvPr id="5" name="Title 14">
            <a:extLst>
              <a:ext uri="{FF2B5EF4-FFF2-40B4-BE49-F238E27FC236}">
                <a16:creationId xmlns:a16="http://schemas.microsoft.com/office/drawing/2014/main" id="{1766F6C7-DACB-7E08-6612-76958F02EF06}"/>
              </a:ext>
            </a:extLst>
          </p:cNvPr>
          <p:cNvSpPr txBox="1">
            <a:spLocks/>
          </p:cNvSpPr>
          <p:nvPr/>
        </p:nvSpPr>
        <p:spPr>
          <a:xfrm>
            <a:off x="404683" y="196900"/>
            <a:ext cx="6462648" cy="114551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6400" dirty="0"/>
              <a:t>Optimization</a:t>
            </a:r>
          </a:p>
        </p:txBody>
      </p:sp>
      <p:sp>
        <p:nvSpPr>
          <p:cNvPr id="12" name="TextBox 11">
            <a:extLst>
              <a:ext uri="{FF2B5EF4-FFF2-40B4-BE49-F238E27FC236}">
                <a16:creationId xmlns:a16="http://schemas.microsoft.com/office/drawing/2014/main" id="{4DFD33E3-997C-C9C2-97C4-27633543578D}"/>
              </a:ext>
            </a:extLst>
          </p:cNvPr>
          <p:cNvSpPr txBox="1"/>
          <p:nvPr/>
        </p:nvSpPr>
        <p:spPr>
          <a:xfrm>
            <a:off x="1978090" y="2108718"/>
            <a:ext cx="551439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idea is not to make the learning rate fixed</a:t>
            </a:r>
          </a:p>
          <a:p>
            <a:pPr marL="285750" indent="-285750">
              <a:buFont typeface="Arial" panose="020B0604020202020204" pitchFamily="34" charset="0"/>
              <a:buChar char="•"/>
            </a:pPr>
            <a:r>
              <a:rPr lang="en-US" dirty="0"/>
              <a:t>This is called Adaptive Learning Rates</a:t>
            </a:r>
          </a:p>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SGD</a:t>
            </a:r>
          </a:p>
          <a:p>
            <a:pPr marL="742950" lvl="1" indent="-285750">
              <a:buFont typeface="Arial" panose="020B0604020202020204" pitchFamily="34" charset="0"/>
              <a:buChar char="•"/>
            </a:pPr>
            <a:r>
              <a:rPr lang="en-US" dirty="0"/>
              <a:t>Adam 🌟 use this </a:t>
            </a:r>
          </a:p>
          <a:p>
            <a:pPr marL="742950" lvl="1" indent="-285750">
              <a:buFont typeface="Arial" panose="020B0604020202020204" pitchFamily="34" charset="0"/>
              <a:buChar char="•"/>
            </a:pPr>
            <a:r>
              <a:rPr lang="en-US" dirty="0" err="1"/>
              <a:t>Adadelta</a:t>
            </a:r>
            <a:endParaRPr lang="en-US" dirty="0"/>
          </a:p>
          <a:p>
            <a:pPr marL="742950" lvl="1" indent="-285750">
              <a:buFont typeface="Arial" panose="020B0604020202020204" pitchFamily="34" charset="0"/>
              <a:buChar char="•"/>
            </a:pPr>
            <a:r>
              <a:rPr lang="en-US" dirty="0" err="1"/>
              <a:t>Adagrad</a:t>
            </a:r>
            <a:endParaRPr lang="en-US" dirty="0"/>
          </a:p>
          <a:p>
            <a:pPr marL="742950" lvl="1" indent="-285750">
              <a:buFont typeface="Arial" panose="020B0604020202020204" pitchFamily="34" charset="0"/>
              <a:buChar char="•"/>
            </a:pPr>
            <a:r>
              <a:rPr lang="en-US" dirty="0" err="1"/>
              <a:t>RMSProp</a:t>
            </a:r>
            <a:endParaRPr lang="en-US" dirty="0"/>
          </a:p>
          <a:p>
            <a:pPr marL="285750" indent="-285750">
              <a:buFont typeface="Arial" panose="020B0604020202020204" pitchFamily="34" charset="0"/>
              <a:buChar char="•"/>
            </a:pPr>
            <a:r>
              <a:rPr lang="en-US" dirty="0"/>
              <a:t>We would use </a:t>
            </a:r>
            <a:r>
              <a:rPr lang="en-US" dirty="0">
                <a:hlinkClick r:id="rId2"/>
              </a:rPr>
              <a:t>this</a:t>
            </a:r>
            <a:r>
              <a:rPr lang="en-US" dirty="0"/>
              <a:t> to demo how GD works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07351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2991603" y="201565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2991603" y="2015655"/>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2991603" y="324653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2991603" y="3246535"/>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016245" y="450539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016245" y="4505393"/>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383764" y="2957544"/>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383764" y="2957544"/>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3906003" y="2472855"/>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3906003" y="3574506"/>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3930645" y="3574506"/>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153548" y="2365553"/>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153548" y="2365553"/>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190108" y="31950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190108" y="3195077"/>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187632" y="39714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187632" y="3971477"/>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7F5973-1480-C6D2-6361-289BE2280B97}"/>
                  </a:ext>
                </a:extLst>
              </p:cNvPr>
              <p:cNvSpPr txBox="1"/>
              <p:nvPr/>
            </p:nvSpPr>
            <p:spPr>
              <a:xfrm>
                <a:off x="7715185" y="2789296"/>
                <a:ext cx="2226507" cy="1788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US" sz="4800" i="1" smtClean="0">
                              <a:solidFill>
                                <a:schemeClr val="accent1">
                                  <a:lumMod val="40000"/>
                                  <a:lumOff val="60000"/>
                                </a:schemeClr>
                              </a:solidFill>
                              <a:latin typeface="Cambria Math" panose="02040503050406030204" pitchFamily="18" charset="0"/>
                            </a:rPr>
                          </m:ctrlPr>
                        </m:naryPr>
                        <m:sub/>
                        <m:sup/>
                        <m:e>
                          <m:sSub>
                            <m:sSubPr>
                              <m:ctrlPr>
                                <a:rPr lang="en-US" sz="4800" i="1">
                                  <a:solidFill>
                                    <a:schemeClr val="accent1">
                                      <a:lumMod val="40000"/>
                                      <a:lumOff val="60000"/>
                                    </a:schemeClr>
                                  </a:solidFill>
                                  <a:latin typeface="Cambria Math" panose="02040503050406030204" pitchFamily="18" charset="0"/>
                                </a:rPr>
                              </m:ctrlPr>
                            </m:sSubPr>
                            <m:e>
                              <m:r>
                                <a:rPr lang="en-US" sz="4800" i="1">
                                  <a:solidFill>
                                    <a:schemeClr val="accent1">
                                      <a:lumMod val="40000"/>
                                      <a:lumOff val="60000"/>
                                    </a:schemeClr>
                                  </a:solidFill>
                                  <a:latin typeface="Cambria Math" panose="02040503050406030204" pitchFamily="18" charset="0"/>
                                </a:rPr>
                                <m:t>𝑤</m:t>
                              </m:r>
                            </m:e>
                            <m:sub>
                              <m:r>
                                <a:rPr lang="en-US" sz="4800" i="1">
                                  <a:solidFill>
                                    <a:schemeClr val="accent1">
                                      <a:lumMod val="40000"/>
                                      <a:lumOff val="60000"/>
                                    </a:schemeClr>
                                  </a:solidFill>
                                  <a:latin typeface="Cambria Math" panose="02040503050406030204" pitchFamily="18" charset="0"/>
                                </a:rPr>
                                <m:t>𝑖</m:t>
                              </m:r>
                            </m:sub>
                          </m:sSub>
                          <m:sSub>
                            <m:sSubPr>
                              <m:ctrlPr>
                                <a:rPr lang="en-US" sz="4800" i="1">
                                  <a:solidFill>
                                    <a:schemeClr val="accent1">
                                      <a:lumMod val="40000"/>
                                      <a:lumOff val="60000"/>
                                    </a:schemeClr>
                                  </a:solidFill>
                                  <a:latin typeface="Cambria Math" panose="02040503050406030204" pitchFamily="18" charset="0"/>
                                </a:rPr>
                              </m:ctrlPr>
                            </m:sSubPr>
                            <m:e>
                              <m:r>
                                <a:rPr lang="en-US" sz="4800" i="1">
                                  <a:solidFill>
                                    <a:schemeClr val="accent1">
                                      <a:lumMod val="40000"/>
                                      <a:lumOff val="60000"/>
                                    </a:schemeClr>
                                  </a:solidFill>
                                  <a:latin typeface="Cambria Math" panose="02040503050406030204" pitchFamily="18" charset="0"/>
                                </a:rPr>
                                <m:t>𝑥</m:t>
                              </m:r>
                            </m:e>
                            <m:sub>
                              <m:acc>
                                <m:accPr>
                                  <m:chr m:val="̇"/>
                                  <m:ctrlPr>
                                    <a:rPr lang="en-US" sz="4800" i="1">
                                      <a:solidFill>
                                        <a:schemeClr val="accent1">
                                          <a:lumMod val="40000"/>
                                          <a:lumOff val="60000"/>
                                        </a:schemeClr>
                                      </a:solidFill>
                                      <a:latin typeface="Cambria Math" panose="02040503050406030204" pitchFamily="18" charset="0"/>
                                    </a:rPr>
                                  </m:ctrlPr>
                                </m:accPr>
                                <m:e>
                                  <m:r>
                                    <a:rPr lang="en-US" sz="4800" b="0" i="1" smtClean="0">
                                      <a:solidFill>
                                        <a:schemeClr val="accent1">
                                          <a:lumMod val="40000"/>
                                          <a:lumOff val="60000"/>
                                        </a:schemeClr>
                                      </a:solidFill>
                                      <a:latin typeface="Cambria Math" panose="02040503050406030204" pitchFamily="18" charset="0"/>
                                    </a:rPr>
                                    <m:t>𝑖</m:t>
                                  </m:r>
                                </m:e>
                              </m:acc>
                            </m:sub>
                          </m:sSub>
                        </m:e>
                      </m:nary>
                    </m:oMath>
                  </m:oMathPara>
                </a14:m>
                <a:endParaRPr lang="en-US" sz="4800" dirty="0">
                  <a:solidFill>
                    <a:schemeClr val="accent1">
                      <a:lumMod val="40000"/>
                      <a:lumOff val="60000"/>
                    </a:schemeClr>
                  </a:solidFill>
                </a:endParaRPr>
              </a:p>
            </p:txBody>
          </p:sp>
        </mc:Choice>
        <mc:Fallback xmlns="">
          <p:sp>
            <p:nvSpPr>
              <p:cNvPr id="6" name="TextBox 5">
                <a:extLst>
                  <a:ext uri="{FF2B5EF4-FFF2-40B4-BE49-F238E27FC236}">
                    <a16:creationId xmlns:a16="http://schemas.microsoft.com/office/drawing/2014/main" id="{CA7F5973-1480-C6D2-6361-289BE2280B97}"/>
                  </a:ext>
                </a:extLst>
              </p:cNvPr>
              <p:cNvSpPr txBox="1">
                <a:spLocks noRot="1" noChangeAspect="1" noMove="1" noResize="1" noEditPoints="1" noAdjustHandles="1" noChangeArrowheads="1" noChangeShapeType="1" noTextEdit="1"/>
              </p:cNvSpPr>
              <p:nvPr/>
            </p:nvSpPr>
            <p:spPr>
              <a:xfrm>
                <a:off x="7715185" y="2789296"/>
                <a:ext cx="2226507" cy="178863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616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2" name="Group 8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7" name="Freeform: Shape 8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Shape 8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9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4">
            <a:extLst>
              <a:ext uri="{FF2B5EF4-FFF2-40B4-BE49-F238E27FC236}">
                <a16:creationId xmlns:a16="http://schemas.microsoft.com/office/drawing/2014/main" id="{70BFDFA1-C806-89A4-D59D-2547421055EA}"/>
              </a:ext>
            </a:extLst>
          </p:cNvPr>
          <p:cNvSpPr txBox="1">
            <a:spLocks/>
          </p:cNvSpPr>
          <p:nvPr/>
        </p:nvSpPr>
        <p:spPr>
          <a:xfrm>
            <a:off x="550864" y="549275"/>
            <a:ext cx="3565524" cy="1997855"/>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spcAft>
                <a:spcPts val="600"/>
              </a:spcAft>
            </a:pPr>
            <a:r>
              <a:rPr lang="en-US" kern="1200" dirty="0">
                <a:solidFill>
                  <a:schemeClr val="tx1"/>
                </a:solidFill>
                <a:latin typeface="+mj-lt"/>
                <a:ea typeface="+mj-ea"/>
                <a:cs typeface="+mj-cs"/>
              </a:rPr>
              <a:t>See 👀 </a:t>
            </a:r>
            <a:r>
              <a:rPr lang="en-US" kern="1200">
                <a:solidFill>
                  <a:schemeClr val="tx1"/>
                </a:solidFill>
                <a:latin typeface="+mj-lt"/>
                <a:ea typeface="+mj-ea"/>
                <a:cs typeface="+mj-cs"/>
              </a:rPr>
              <a:t> </a:t>
            </a:r>
            <a:endParaRPr lang="en-US" kern="1200" dirty="0">
              <a:solidFill>
                <a:schemeClr val="tx1"/>
              </a:solidFill>
              <a:latin typeface="+mj-lt"/>
              <a:ea typeface="+mj-ea"/>
              <a:cs typeface="+mj-cs"/>
            </a:endParaRPr>
          </a:p>
        </p:txBody>
      </p:sp>
      <p:sp>
        <p:nvSpPr>
          <p:cNvPr id="32" name="TextBox 5">
            <a:extLst>
              <a:ext uri="{FF2B5EF4-FFF2-40B4-BE49-F238E27FC236}">
                <a16:creationId xmlns:a16="http://schemas.microsoft.com/office/drawing/2014/main" id="{F547DCB6-E58C-1C3E-CD1C-55FAB0CB3289}"/>
              </a:ext>
            </a:extLst>
          </p:cNvPr>
          <p:cNvSpPr txBox="1"/>
          <p:nvPr/>
        </p:nvSpPr>
        <p:spPr>
          <a:xfrm>
            <a:off x="550863" y="2678400"/>
            <a:ext cx="502705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2"/>
              </a:rPr>
              <a:t>https://playground.tensorflow.org/</a:t>
            </a: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3"/>
              </a:rPr>
              <a:t>https://datascience.stackexchange.com/questions/12851/how-do-you-visualize-neural-network-architectures</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4"/>
              </a:rPr>
              <a:t>https://mathworld.wolfram.com/HyperbolicTangent.html</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5"/>
              </a:rPr>
              <a:t>https://github.com/lilipads/</a:t>
            </a:r>
            <a:r>
              <a:rPr lang="en-US" sz="1600" dirty="0" err="1">
                <a:solidFill>
                  <a:schemeClr val="tx1">
                    <a:alpha val="60000"/>
                  </a:schemeClr>
                </a:solidFill>
                <a:hlinkClick r:id="rId5"/>
              </a:rPr>
              <a:t>gradient_descent_viz</a:t>
            </a:r>
            <a:r>
              <a:rPr lang="en-US" sz="1600" dirty="0">
                <a:solidFill>
                  <a:schemeClr val="tx1">
                    <a:alpha val="60000"/>
                  </a:schemeClr>
                </a:solidFill>
              </a:rPr>
              <a:t>🌟</a:t>
            </a: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6"/>
              </a:rPr>
              <a:t>https://blog.paperspace.com/intro-to-optimization-in-deep-learning-gradient-descent/</a:t>
            </a:r>
            <a:endParaRPr lang="en-US" sz="1600" dirty="0">
              <a:solidFill>
                <a:schemeClr val="tx1">
                  <a:alpha val="60000"/>
                </a:schemeClr>
              </a:solidFill>
            </a:endParaRPr>
          </a:p>
          <a:p>
            <a:pPr>
              <a:lnSpc>
                <a:spcPct val="110000"/>
              </a:lnSpc>
              <a:spcAft>
                <a:spcPts val="800"/>
              </a:spcAft>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p:txBody>
      </p:sp>
      <p:pic>
        <p:nvPicPr>
          <p:cNvPr id="6" name="Picture Placeholder 26" descr="Data Points Digital background">
            <a:extLst>
              <a:ext uri="{FF2B5EF4-FFF2-40B4-BE49-F238E27FC236}">
                <a16:creationId xmlns:a16="http://schemas.microsoft.com/office/drawing/2014/main" id="{76D76217-052B-5999-960B-EB5388C3FA12}"/>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19599" r="23652" b="2"/>
          <a:stretch/>
        </p:blipFill>
        <p:spPr>
          <a:xfrm>
            <a:off x="5946719" y="190171"/>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4" name="Group 9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9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5" name="Oval 9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E20CD52F-47BD-6002-52A6-C41671B6A05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A541D5ED-09F0-4CF8-96CA-FD6E617D0EB1}" type="datetime1">
              <a:rPr lang="en-US" smtClean="0">
                <a:solidFill>
                  <a:schemeClr val="tx1">
                    <a:alpha val="80000"/>
                  </a:schemeClr>
                </a:solidFill>
              </a:rPr>
              <a:t>9/19/2023</a:t>
            </a:fld>
            <a:endParaRPr lang="en-US">
              <a:solidFill>
                <a:schemeClr val="tx1">
                  <a:alpha val="80000"/>
                </a:schemeClr>
              </a:solidFill>
            </a:endParaRPr>
          </a:p>
        </p:txBody>
      </p:sp>
      <p:sp>
        <p:nvSpPr>
          <p:cNvPr id="3" name="Footer Placeholder 2">
            <a:extLst>
              <a:ext uri="{FF2B5EF4-FFF2-40B4-BE49-F238E27FC236}">
                <a16:creationId xmlns:a16="http://schemas.microsoft.com/office/drawing/2014/main" id="{2CCF94E8-C161-C6EB-2AE1-530E2AD47C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CEDD05EC-23FD-9B14-25D9-E3EA83C516D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50</a:t>
            </a:fld>
            <a:endParaRPr lang="en-US">
              <a:solidFill>
                <a:schemeClr val="tx1">
                  <a:alpha val="80000"/>
                </a:schemeClr>
              </a:solidFill>
            </a:endParaRPr>
          </a:p>
        </p:txBody>
      </p:sp>
    </p:spTree>
    <p:extLst>
      <p:ext uri="{BB962C8B-B14F-4D97-AF65-F5344CB8AC3E}">
        <p14:creationId xmlns:p14="http://schemas.microsoft.com/office/powerpoint/2010/main" val="4026327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5" name="Group 5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6" name="Freeform: Shape 6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6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6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80" name="Rectangle 6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4">
            <a:extLst>
              <a:ext uri="{FF2B5EF4-FFF2-40B4-BE49-F238E27FC236}">
                <a16:creationId xmlns:a16="http://schemas.microsoft.com/office/drawing/2014/main" id="{70BFDFA1-C806-89A4-D59D-2547421055EA}"/>
              </a:ext>
            </a:extLst>
          </p:cNvPr>
          <p:cNvSpPr txBox="1">
            <a:spLocks/>
          </p:cNvSpPr>
          <p:nvPr/>
        </p:nvSpPr>
        <p:spPr>
          <a:xfrm>
            <a:off x="363888" y="98519"/>
            <a:ext cx="3565524" cy="1997855"/>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spcAft>
                <a:spcPts val="600"/>
              </a:spcAft>
            </a:pPr>
            <a:r>
              <a:rPr lang="en-US" kern="1200" dirty="0">
                <a:solidFill>
                  <a:schemeClr val="tx1"/>
                </a:solidFill>
                <a:latin typeface="+mj-lt"/>
                <a:ea typeface="+mj-ea"/>
                <a:cs typeface="+mj-cs"/>
              </a:rPr>
              <a:t>References </a:t>
            </a:r>
          </a:p>
        </p:txBody>
      </p:sp>
      <p:sp>
        <p:nvSpPr>
          <p:cNvPr id="32" name="TextBox 5">
            <a:extLst>
              <a:ext uri="{FF2B5EF4-FFF2-40B4-BE49-F238E27FC236}">
                <a16:creationId xmlns:a16="http://schemas.microsoft.com/office/drawing/2014/main" id="{F547DCB6-E58C-1C3E-CD1C-55FAB0CB3289}"/>
              </a:ext>
            </a:extLst>
          </p:cNvPr>
          <p:cNvSpPr txBox="1"/>
          <p:nvPr/>
        </p:nvSpPr>
        <p:spPr>
          <a:xfrm>
            <a:off x="363885" y="2167101"/>
            <a:ext cx="1077686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2"/>
              </a:rPr>
              <a:t>https://paperswithcode.com/method/gelu</a:t>
            </a:r>
            <a:r>
              <a:rPr lang="en-US" sz="1600" dirty="0">
                <a:solidFill>
                  <a:schemeClr val="tx1">
                    <a:alpha val="60000"/>
                  </a:schemeClr>
                </a:solidFill>
              </a:rPr>
              <a:t> the graph of activation function usage over time</a:t>
            </a: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3"/>
              </a:rPr>
              <a:t>https://en.wikipedia.org/wiki/Hyperbolic_functions</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4"/>
              </a:rPr>
              <a:t>https://arxiv.org/pdf/1502.03167.pdf</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5"/>
              </a:rPr>
              <a:t>http://introtodeeplearning.com/</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p:txBody>
      </p:sp>
      <p:sp>
        <p:nvSpPr>
          <p:cNvPr id="2" name="Date Placeholder 1">
            <a:extLst>
              <a:ext uri="{FF2B5EF4-FFF2-40B4-BE49-F238E27FC236}">
                <a16:creationId xmlns:a16="http://schemas.microsoft.com/office/drawing/2014/main" id="{E20CD52F-47BD-6002-52A6-C41671B6A05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6477923B-F87B-475A-AF70-643800BFAD06}" type="datetime1">
              <a:rPr lang="en-US" smtClean="0">
                <a:solidFill>
                  <a:schemeClr val="tx1">
                    <a:alpha val="80000"/>
                  </a:schemeClr>
                </a:solidFill>
              </a:rPr>
              <a:t>9/19/2023</a:t>
            </a:fld>
            <a:endParaRPr lang="en-US">
              <a:solidFill>
                <a:schemeClr val="tx1">
                  <a:alpha val="80000"/>
                </a:schemeClr>
              </a:solidFill>
            </a:endParaRPr>
          </a:p>
        </p:txBody>
      </p:sp>
      <p:sp>
        <p:nvSpPr>
          <p:cNvPr id="81" name="Rectangle 67">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2CCF94E8-C161-C6EB-2AE1-530E2AD47C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4" name="Slide Number Placeholder 3">
            <a:extLst>
              <a:ext uri="{FF2B5EF4-FFF2-40B4-BE49-F238E27FC236}">
                <a16:creationId xmlns:a16="http://schemas.microsoft.com/office/drawing/2014/main" id="{CEDD05EC-23FD-9B14-25D9-E3EA83C516D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51</a:t>
            </a:fld>
            <a:endParaRPr lang="en-US">
              <a:solidFill>
                <a:schemeClr val="tx1">
                  <a:alpha val="80000"/>
                </a:schemeClr>
              </a:solidFill>
            </a:endParaRPr>
          </a:p>
        </p:txBody>
      </p:sp>
    </p:spTree>
    <p:extLst>
      <p:ext uri="{BB962C8B-B14F-4D97-AF65-F5344CB8AC3E}">
        <p14:creationId xmlns:p14="http://schemas.microsoft.com/office/powerpoint/2010/main" val="3112942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group of colorful lights&#10;&#10;Description automatically generated">
            <a:extLst>
              <a:ext uri="{FF2B5EF4-FFF2-40B4-BE49-F238E27FC236}">
                <a16:creationId xmlns:a16="http://schemas.microsoft.com/office/drawing/2014/main" id="{A32E6710-FFA9-1301-CC10-6ED823D60BF0}"/>
              </a:ext>
            </a:extLst>
          </p:cNvPr>
          <p:cNvPicPr>
            <a:picLocks noChangeAspect="1"/>
          </p:cNvPicPr>
          <p:nvPr/>
        </p:nvPicPr>
        <p:blipFill rotWithShape="1">
          <a:blip r:embed="rId2"/>
          <a:srcRect t="1000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41">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44" name="Rectangle 43">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457CB5EE-ADC1-441D-9F35-DA2E939ABCBB}" type="datetime1">
              <a:rPr lang="en-US" smtClean="0">
                <a:solidFill>
                  <a:schemeClr val="tx1">
                    <a:alpha val="80000"/>
                  </a:schemeClr>
                </a:solidFill>
              </a:rPr>
              <a:pPr>
                <a:spcAft>
                  <a:spcPts val="600"/>
                </a:spcAft>
              </a:pPr>
              <a:t>9/19/2023</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MSP'23 ML Workshop</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52</a:t>
            </a:fld>
            <a:endParaRPr lang="en-US">
              <a:solidFill>
                <a:schemeClr val="tx1">
                  <a:alpha val="80000"/>
                </a:schemeClr>
              </a:solidFill>
            </a:endParaRPr>
          </a:p>
        </p:txBody>
      </p:sp>
      <p:pic>
        <p:nvPicPr>
          <p:cNvPr id="11" name="Picture 8">
            <a:extLst>
              <a:ext uri="{FF2B5EF4-FFF2-40B4-BE49-F238E27FC236}">
                <a16:creationId xmlns:a16="http://schemas.microsoft.com/office/drawing/2014/main" id="{535EEB10-DCB5-55FC-87C7-372F99399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38" y="3889172"/>
            <a:ext cx="1731964" cy="173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2991603" y="201565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2991603" y="2015655"/>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2991603" y="324653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2991603" y="3246535"/>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3016245" y="4505393"/>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3016245" y="4505393"/>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5383764" y="2957544"/>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5383764" y="2957544"/>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3906003" y="2472855"/>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3906003" y="3574506"/>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3930645" y="3574506"/>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4153548" y="2365553"/>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4153548" y="2365553"/>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4190108" y="31950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4190108" y="3195077"/>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4187632" y="397147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4187632" y="3971477"/>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7F5973-1480-C6D2-6361-289BE2280B97}"/>
                  </a:ext>
                </a:extLst>
              </p:cNvPr>
              <p:cNvSpPr txBox="1"/>
              <p:nvPr/>
            </p:nvSpPr>
            <p:spPr>
              <a:xfrm>
                <a:off x="6999013" y="630298"/>
                <a:ext cx="3358227" cy="738664"/>
              </a:xfrm>
              <a:prstGeom prst="rect">
                <a:avLst/>
              </a:prstGeom>
              <a:noFill/>
            </p:spPr>
            <p:txBody>
              <a:bodyPr wrap="none" lIns="0" tIns="0" rIns="0" bIns="0" rtlCol="0">
                <a:spAutoFit/>
              </a:bodyPr>
              <a:lstStyle/>
              <a:p>
                <a:r>
                  <a:rPr lang="en-US" sz="4800" dirty="0">
                    <a:solidFill>
                      <a:schemeClr val="accent1">
                        <a:lumMod val="40000"/>
                        <a:lumOff val="60000"/>
                      </a:schemeClr>
                    </a:solidFill>
                  </a:rPr>
                  <a:t>Bias + </a:t>
                </a:r>
                <a14:m>
                  <m:oMath xmlns:m="http://schemas.openxmlformats.org/officeDocument/2006/math">
                    <m:nary>
                      <m:naryPr>
                        <m:chr m:val="∑"/>
                        <m:grow m:val="on"/>
                        <m:subHide m:val="on"/>
                        <m:supHide m:val="on"/>
                        <m:ctrlPr>
                          <a:rPr lang="en-US" sz="4800" i="1" smtClean="0">
                            <a:solidFill>
                              <a:schemeClr val="accent1">
                                <a:lumMod val="40000"/>
                                <a:lumOff val="60000"/>
                              </a:schemeClr>
                            </a:solidFill>
                            <a:latin typeface="Cambria Math" panose="02040503050406030204" pitchFamily="18" charset="0"/>
                          </a:rPr>
                        </m:ctrlPr>
                      </m:naryPr>
                      <m:sub/>
                      <m:sup/>
                      <m:e>
                        <m:sSub>
                          <m:sSubPr>
                            <m:ctrlPr>
                              <a:rPr lang="en-US" sz="4800" i="1">
                                <a:solidFill>
                                  <a:schemeClr val="accent1">
                                    <a:lumMod val="40000"/>
                                    <a:lumOff val="60000"/>
                                  </a:schemeClr>
                                </a:solidFill>
                                <a:latin typeface="Cambria Math" panose="02040503050406030204" pitchFamily="18" charset="0"/>
                              </a:rPr>
                            </m:ctrlPr>
                          </m:sSubPr>
                          <m:e>
                            <m:r>
                              <a:rPr lang="en-US" sz="4800" i="1">
                                <a:solidFill>
                                  <a:schemeClr val="accent1">
                                    <a:lumMod val="40000"/>
                                    <a:lumOff val="60000"/>
                                  </a:schemeClr>
                                </a:solidFill>
                                <a:latin typeface="Cambria Math" panose="02040503050406030204" pitchFamily="18" charset="0"/>
                              </a:rPr>
                              <m:t>𝑤</m:t>
                            </m:r>
                          </m:e>
                          <m:sub>
                            <m:r>
                              <a:rPr lang="en-US" sz="4800" i="1">
                                <a:solidFill>
                                  <a:schemeClr val="accent1">
                                    <a:lumMod val="40000"/>
                                    <a:lumOff val="60000"/>
                                  </a:schemeClr>
                                </a:solidFill>
                                <a:latin typeface="Cambria Math" panose="02040503050406030204" pitchFamily="18" charset="0"/>
                              </a:rPr>
                              <m:t>𝑖</m:t>
                            </m:r>
                          </m:sub>
                        </m:sSub>
                        <m:sSub>
                          <m:sSubPr>
                            <m:ctrlPr>
                              <a:rPr lang="en-US" sz="4800" i="1">
                                <a:solidFill>
                                  <a:schemeClr val="accent1">
                                    <a:lumMod val="40000"/>
                                    <a:lumOff val="60000"/>
                                  </a:schemeClr>
                                </a:solidFill>
                                <a:latin typeface="Cambria Math" panose="02040503050406030204" pitchFamily="18" charset="0"/>
                              </a:rPr>
                            </m:ctrlPr>
                          </m:sSubPr>
                          <m:e>
                            <m:r>
                              <a:rPr lang="en-US" sz="4800" i="1">
                                <a:solidFill>
                                  <a:schemeClr val="accent1">
                                    <a:lumMod val="40000"/>
                                    <a:lumOff val="60000"/>
                                  </a:schemeClr>
                                </a:solidFill>
                                <a:latin typeface="Cambria Math" panose="02040503050406030204" pitchFamily="18" charset="0"/>
                              </a:rPr>
                              <m:t>𝑥</m:t>
                            </m:r>
                          </m:e>
                          <m:sub>
                            <m:acc>
                              <m:accPr>
                                <m:chr m:val="̇"/>
                                <m:ctrlPr>
                                  <a:rPr lang="en-US" sz="4800" i="1">
                                    <a:solidFill>
                                      <a:schemeClr val="accent1">
                                        <a:lumMod val="40000"/>
                                        <a:lumOff val="60000"/>
                                      </a:schemeClr>
                                    </a:solidFill>
                                    <a:latin typeface="Cambria Math" panose="02040503050406030204" pitchFamily="18" charset="0"/>
                                  </a:rPr>
                                </m:ctrlPr>
                              </m:accPr>
                              <m:e>
                                <m:r>
                                  <a:rPr lang="en-US" sz="4800" b="0" i="1" smtClean="0">
                                    <a:solidFill>
                                      <a:schemeClr val="accent1">
                                        <a:lumMod val="40000"/>
                                        <a:lumOff val="60000"/>
                                      </a:schemeClr>
                                    </a:solidFill>
                                    <a:latin typeface="Cambria Math" panose="02040503050406030204" pitchFamily="18" charset="0"/>
                                  </a:rPr>
                                  <m:t>𝑖</m:t>
                                </m:r>
                              </m:e>
                            </m:acc>
                          </m:sub>
                        </m:sSub>
                      </m:e>
                    </m:nary>
                  </m:oMath>
                </a14:m>
                <a:endParaRPr lang="en-US" sz="4800" dirty="0">
                  <a:solidFill>
                    <a:schemeClr val="accent1">
                      <a:lumMod val="40000"/>
                      <a:lumOff val="60000"/>
                    </a:schemeClr>
                  </a:solidFill>
                </a:endParaRPr>
              </a:p>
            </p:txBody>
          </p:sp>
        </mc:Choice>
        <mc:Fallback xmlns="">
          <p:sp>
            <p:nvSpPr>
              <p:cNvPr id="6" name="TextBox 5">
                <a:extLst>
                  <a:ext uri="{FF2B5EF4-FFF2-40B4-BE49-F238E27FC236}">
                    <a16:creationId xmlns:a16="http://schemas.microsoft.com/office/drawing/2014/main" id="{CA7F5973-1480-C6D2-6361-289BE2280B97}"/>
                  </a:ext>
                </a:extLst>
              </p:cNvPr>
              <p:cNvSpPr txBox="1">
                <a:spLocks noRot="1" noChangeAspect="1" noMove="1" noResize="1" noEditPoints="1" noAdjustHandles="1" noChangeArrowheads="1" noChangeShapeType="1" noTextEdit="1"/>
              </p:cNvSpPr>
              <p:nvPr/>
            </p:nvSpPr>
            <p:spPr>
              <a:xfrm>
                <a:off x="6999013" y="630298"/>
                <a:ext cx="3358227" cy="738664"/>
              </a:xfrm>
              <a:prstGeom prst="rect">
                <a:avLst/>
              </a:prstGeom>
              <a:blipFill>
                <a:blip r:embed="rId10"/>
                <a:stretch>
                  <a:fillRect l="-10889" t="-24590" b="-48361"/>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DD60EB57-9059-C177-D420-8F6D268B7DAA}"/>
              </a:ext>
            </a:extLst>
          </p:cNvPr>
          <p:cNvSpPr/>
          <p:nvPr/>
        </p:nvSpPr>
        <p:spPr>
          <a:xfrm>
            <a:off x="4349060" y="4878952"/>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8" name="Straight Arrow Connector 7">
            <a:extLst>
              <a:ext uri="{FF2B5EF4-FFF2-40B4-BE49-F238E27FC236}">
                <a16:creationId xmlns:a16="http://schemas.microsoft.com/office/drawing/2014/main" id="{CD94F293-6005-4E9D-CCD7-2E34991FE601}"/>
              </a:ext>
            </a:extLst>
          </p:cNvPr>
          <p:cNvCxnSpPr>
            <a:cxnSpLocks/>
            <a:stCxn id="5" idx="7"/>
            <a:endCxn id="17" idx="2"/>
          </p:cNvCxnSpPr>
          <p:nvPr/>
        </p:nvCxnSpPr>
        <p:spPr>
          <a:xfrm flipV="1">
            <a:off x="5043927" y="3574506"/>
            <a:ext cx="339837" cy="1423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7119C6-0F16-B1B3-204A-4434AC30B8F9}"/>
              </a:ext>
            </a:extLst>
          </p:cNvPr>
          <p:cNvSpPr txBox="1"/>
          <p:nvPr/>
        </p:nvSpPr>
        <p:spPr>
          <a:xfrm>
            <a:off x="5219209" y="4341247"/>
            <a:ext cx="491335" cy="430887"/>
          </a:xfrm>
          <a:prstGeom prst="rect">
            <a:avLst/>
          </a:prstGeom>
          <a:noFill/>
        </p:spPr>
        <p:txBody>
          <a:bodyPr wrap="square" lIns="0" tIns="0" rIns="0" bIns="0" rtlCol="0">
            <a:spAutoFit/>
          </a:bodyPr>
          <a:lstStyle/>
          <a:p>
            <a:r>
              <a:rPr lang="en-US" sz="2800" dirty="0">
                <a:solidFill>
                  <a:srgbClr val="FFFF00"/>
                </a:solidFill>
              </a:rPr>
              <a:t>1</a:t>
            </a:r>
          </a:p>
        </p:txBody>
      </p:sp>
      <p:sp>
        <p:nvSpPr>
          <p:cNvPr id="16" name="Content Placeholder 10">
            <a:extLst>
              <a:ext uri="{FF2B5EF4-FFF2-40B4-BE49-F238E27FC236}">
                <a16:creationId xmlns:a16="http://schemas.microsoft.com/office/drawing/2014/main" id="{BD1D6FB5-2183-EFB4-983D-72205500D12B}"/>
              </a:ext>
            </a:extLst>
          </p:cNvPr>
          <p:cNvSpPr txBox="1">
            <a:spLocks/>
          </p:cNvSpPr>
          <p:nvPr/>
        </p:nvSpPr>
        <p:spPr>
          <a:xfrm>
            <a:off x="6831656" y="1584666"/>
            <a:ext cx="4756955" cy="3992163"/>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Why using </a:t>
            </a:r>
            <a:r>
              <a:rPr lang="en-US" sz="1600" dirty="0">
                <a:solidFill>
                  <a:srgbClr val="FFFF00">
                    <a:alpha val="60000"/>
                  </a:srgbClr>
                </a:solidFill>
              </a:rPr>
              <a:t>Bias</a:t>
            </a:r>
            <a:r>
              <a:rPr lang="en-US" sz="1600" dirty="0"/>
              <a:t> ? </a:t>
            </a:r>
          </a:p>
          <a:p>
            <a:r>
              <a:rPr lang="en-US" sz="1600" dirty="0"/>
              <a:t>allows the network to learn more complex functions and improve its ability to generalize to new data.</a:t>
            </a:r>
          </a:p>
          <a:p>
            <a:r>
              <a:rPr lang="en-US" sz="1600" dirty="0"/>
              <a:t>Considering some factors that is not in the input and may cause error. </a:t>
            </a:r>
          </a:p>
          <a:p>
            <a:r>
              <a:rPr lang="en-US" sz="1600" dirty="0"/>
              <a:t>It’s as why we used bias in linear regression it adds more moving over y axis that provide better options for fitting the data</a:t>
            </a:r>
          </a:p>
          <a:p>
            <a:r>
              <a:rPr lang="en-US" sz="1600" dirty="0"/>
              <a:t>Until now this image </a:t>
            </a:r>
            <a:r>
              <a:rPr lang="en-US" sz="1600" b="1" dirty="0">
                <a:solidFill>
                  <a:srgbClr val="FFFF00">
                    <a:alpha val="60000"/>
                  </a:srgbClr>
                </a:solidFill>
              </a:rPr>
              <a:t>represent a linear regression</a:t>
            </a:r>
            <a:r>
              <a:rPr lang="en-US" sz="1600" dirty="0"/>
              <a:t> a linearity .</a:t>
            </a:r>
          </a:p>
        </p:txBody>
      </p:sp>
    </p:spTree>
    <p:extLst>
      <p:ext uri="{BB962C8B-B14F-4D97-AF65-F5344CB8AC3E}">
        <p14:creationId xmlns:p14="http://schemas.microsoft.com/office/powerpoint/2010/main" val="299978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550863" y="198234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550863" y="1982349"/>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550863" y="321322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550863" y="3213229"/>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575505" y="4472087"/>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575505" y="4472087"/>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2943024" y="2924238"/>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2943024" y="2924238"/>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1465263" y="2439549"/>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1465263" y="3541200"/>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1489905" y="3541200"/>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1712808" y="233224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1712808" y="2332247"/>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1749368" y="3161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1749368" y="3161771"/>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1746892" y="39381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1746892" y="3938171"/>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5205258" y="2992249"/>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5205258" y="2992249"/>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4176948" y="3541200"/>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10">
            <a:extLst>
              <a:ext uri="{FF2B5EF4-FFF2-40B4-BE49-F238E27FC236}">
                <a16:creationId xmlns:a16="http://schemas.microsoft.com/office/drawing/2014/main" id="{E8733B2E-3476-1D9D-17F0-7D308A39A930}"/>
              </a:ext>
            </a:extLst>
          </p:cNvPr>
          <p:cNvSpPr txBox="1">
            <a:spLocks/>
          </p:cNvSpPr>
          <p:nvPr/>
        </p:nvSpPr>
        <p:spPr>
          <a:xfrm>
            <a:off x="6759608" y="2029510"/>
            <a:ext cx="4756955" cy="2936435"/>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need to </a:t>
            </a:r>
            <a:r>
              <a:rPr lang="en-US" b="1" dirty="0">
                <a:solidFill>
                  <a:srgbClr val="FFFF00">
                    <a:alpha val="60000"/>
                  </a:srgbClr>
                </a:solidFill>
              </a:rPr>
              <a:t>get rid of the linearity ! </a:t>
            </a:r>
          </a:p>
          <a:p>
            <a:r>
              <a:rPr lang="en-US" b="1" dirty="0">
                <a:solidFill>
                  <a:srgbClr val="FFFF00">
                    <a:alpha val="60000"/>
                  </a:srgbClr>
                </a:solidFill>
              </a:rPr>
              <a:t>Linear Models </a:t>
            </a:r>
            <a:r>
              <a:rPr lang="en-US" b="1" dirty="0"/>
              <a:t>not useful in Classification unless it mapped to probabilities using a function like</a:t>
            </a:r>
            <a:r>
              <a:rPr lang="en-US" b="1" dirty="0">
                <a:solidFill>
                  <a:srgbClr val="FFFF00">
                    <a:alpha val="60000"/>
                  </a:srgbClr>
                </a:solidFill>
              </a:rPr>
              <a:t> Logistic function</a:t>
            </a:r>
          </a:p>
          <a:p>
            <a:r>
              <a:rPr lang="en-US" b="1" dirty="0"/>
              <a:t>So, we choose a logistic function to be F(Z)</a:t>
            </a:r>
          </a:p>
        </p:txBody>
      </p:sp>
      <p:sp>
        <p:nvSpPr>
          <p:cNvPr id="6" name="Oval 5">
            <a:extLst>
              <a:ext uri="{FF2B5EF4-FFF2-40B4-BE49-F238E27FC236}">
                <a16:creationId xmlns:a16="http://schemas.microsoft.com/office/drawing/2014/main" id="{F97B199F-7E8E-6D9F-6056-EE0E07A05293}"/>
              </a:ext>
            </a:extLst>
          </p:cNvPr>
          <p:cNvSpPr/>
          <p:nvPr/>
        </p:nvSpPr>
        <p:spPr>
          <a:xfrm>
            <a:off x="1873336" y="4909431"/>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7" name="Straight Arrow Connector 6">
            <a:extLst>
              <a:ext uri="{FF2B5EF4-FFF2-40B4-BE49-F238E27FC236}">
                <a16:creationId xmlns:a16="http://schemas.microsoft.com/office/drawing/2014/main" id="{9C228393-30C0-3E36-255F-22426FDE84F9}"/>
              </a:ext>
            </a:extLst>
          </p:cNvPr>
          <p:cNvCxnSpPr>
            <a:cxnSpLocks/>
            <a:stCxn id="6" idx="7"/>
            <a:endCxn id="17" idx="2"/>
          </p:cNvCxnSpPr>
          <p:nvPr/>
        </p:nvCxnSpPr>
        <p:spPr>
          <a:xfrm flipV="1">
            <a:off x="2568203" y="3541200"/>
            <a:ext cx="374821" cy="14874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675348-0ADE-750D-9A6D-2C477811BCF5}"/>
              </a:ext>
            </a:extLst>
          </p:cNvPr>
          <p:cNvSpPr txBox="1"/>
          <p:nvPr/>
        </p:nvSpPr>
        <p:spPr>
          <a:xfrm>
            <a:off x="2743485" y="4371726"/>
            <a:ext cx="491335" cy="430887"/>
          </a:xfrm>
          <a:prstGeom prst="rect">
            <a:avLst/>
          </a:prstGeom>
          <a:noFill/>
        </p:spPr>
        <p:txBody>
          <a:bodyPr wrap="square" lIns="0" tIns="0" rIns="0" bIns="0" rtlCol="0">
            <a:spAutoFit/>
          </a:bodyPr>
          <a:lstStyle/>
          <a:p>
            <a:r>
              <a:rPr lang="en-US" sz="2800" dirty="0">
                <a:solidFill>
                  <a:srgbClr val="FFFF00"/>
                </a:solidFill>
              </a:rPr>
              <a:t>1</a:t>
            </a:r>
          </a:p>
        </p:txBody>
      </p:sp>
    </p:spTree>
    <p:extLst>
      <p:ext uri="{BB962C8B-B14F-4D97-AF65-F5344CB8AC3E}">
        <p14:creationId xmlns:p14="http://schemas.microsoft.com/office/powerpoint/2010/main" val="250108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550863" y="198234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550863" y="1982349"/>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550863" y="321322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550863" y="3213229"/>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575505" y="4472087"/>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575505" y="4472087"/>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2943024" y="2924238"/>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2943024" y="2924238"/>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1465263" y="2439549"/>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1465263" y="3541200"/>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1489905" y="3541200"/>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1712808" y="233224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1712808" y="2332247"/>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1749368" y="3161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1749368" y="3161771"/>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1746892" y="39381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1746892" y="3938171"/>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5205258" y="2992249"/>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𝑓</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5205258" y="2992249"/>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4176948" y="3541200"/>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Content Placeholder 10">
            <a:extLst>
              <a:ext uri="{FF2B5EF4-FFF2-40B4-BE49-F238E27FC236}">
                <a16:creationId xmlns:a16="http://schemas.microsoft.com/office/drawing/2014/main" id="{E8733B2E-3476-1D9D-17F0-7D308A39A930}"/>
              </a:ext>
            </a:extLst>
          </p:cNvPr>
          <p:cNvSpPr txBox="1">
            <a:spLocks/>
          </p:cNvSpPr>
          <p:nvPr/>
        </p:nvSpPr>
        <p:spPr>
          <a:xfrm>
            <a:off x="6759608" y="2029510"/>
            <a:ext cx="4756955" cy="3639770"/>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need to </a:t>
            </a:r>
            <a:r>
              <a:rPr lang="en-US" b="1" dirty="0">
                <a:solidFill>
                  <a:srgbClr val="FFFF00">
                    <a:alpha val="60000"/>
                  </a:srgbClr>
                </a:solidFill>
              </a:rPr>
              <a:t>get rid of the linearity ! </a:t>
            </a:r>
          </a:p>
          <a:p>
            <a:r>
              <a:rPr lang="en-US" b="1" dirty="0">
                <a:solidFill>
                  <a:srgbClr val="FFFF00">
                    <a:alpha val="60000"/>
                  </a:srgbClr>
                </a:solidFill>
              </a:rPr>
              <a:t>Linear Models </a:t>
            </a:r>
            <a:r>
              <a:rPr lang="en-US" b="1" dirty="0"/>
              <a:t>not useful in Classification unless it mapped to probabilities using a function like</a:t>
            </a:r>
            <a:r>
              <a:rPr lang="en-US" b="1" dirty="0">
                <a:solidFill>
                  <a:srgbClr val="FFFF00">
                    <a:alpha val="60000"/>
                  </a:srgbClr>
                </a:solidFill>
              </a:rPr>
              <a:t> Logistic function</a:t>
            </a:r>
          </a:p>
          <a:p>
            <a:r>
              <a:rPr lang="en-US" b="1" dirty="0"/>
              <a:t>So, we choose a logistic function to be F(Z)</a:t>
            </a:r>
          </a:p>
          <a:p>
            <a:r>
              <a:rPr lang="en-US" b="1" dirty="0"/>
              <a:t>This is called </a:t>
            </a:r>
            <a:r>
              <a:rPr lang="en-US" b="1" dirty="0">
                <a:solidFill>
                  <a:srgbClr val="FFFF00">
                    <a:alpha val="60000"/>
                  </a:srgbClr>
                </a:solidFill>
              </a:rPr>
              <a:t>Activation function</a:t>
            </a:r>
          </a:p>
        </p:txBody>
      </p:sp>
      <p:sp>
        <p:nvSpPr>
          <p:cNvPr id="6" name="Oval 5">
            <a:extLst>
              <a:ext uri="{FF2B5EF4-FFF2-40B4-BE49-F238E27FC236}">
                <a16:creationId xmlns:a16="http://schemas.microsoft.com/office/drawing/2014/main" id="{74A9A4FD-587F-429F-F73F-4440C1CFACD4}"/>
              </a:ext>
            </a:extLst>
          </p:cNvPr>
          <p:cNvSpPr/>
          <p:nvPr/>
        </p:nvSpPr>
        <p:spPr>
          <a:xfrm>
            <a:off x="1881743" y="4933586"/>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7" name="Straight Arrow Connector 6">
            <a:extLst>
              <a:ext uri="{FF2B5EF4-FFF2-40B4-BE49-F238E27FC236}">
                <a16:creationId xmlns:a16="http://schemas.microsoft.com/office/drawing/2014/main" id="{15D607B5-8D91-2D64-E55C-DC9BB24170FB}"/>
              </a:ext>
            </a:extLst>
          </p:cNvPr>
          <p:cNvCxnSpPr>
            <a:cxnSpLocks/>
            <a:stCxn id="6" idx="7"/>
            <a:endCxn id="17" idx="2"/>
          </p:cNvCxnSpPr>
          <p:nvPr/>
        </p:nvCxnSpPr>
        <p:spPr>
          <a:xfrm flipV="1">
            <a:off x="2576610" y="3541200"/>
            <a:ext cx="366414" cy="15116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0E08C6-01BD-3309-C039-90422FEB1407}"/>
              </a:ext>
            </a:extLst>
          </p:cNvPr>
          <p:cNvSpPr txBox="1"/>
          <p:nvPr/>
        </p:nvSpPr>
        <p:spPr>
          <a:xfrm>
            <a:off x="2751892" y="4395881"/>
            <a:ext cx="491335" cy="430887"/>
          </a:xfrm>
          <a:prstGeom prst="rect">
            <a:avLst/>
          </a:prstGeom>
          <a:noFill/>
        </p:spPr>
        <p:txBody>
          <a:bodyPr wrap="square" lIns="0" tIns="0" rIns="0" bIns="0" rtlCol="0">
            <a:spAutoFit/>
          </a:bodyPr>
          <a:lstStyle/>
          <a:p>
            <a:r>
              <a:rPr lang="en-US" sz="2800" dirty="0">
                <a:solidFill>
                  <a:srgbClr val="FFFF00"/>
                </a:solidFill>
              </a:rPr>
              <a:t>1</a:t>
            </a:r>
          </a:p>
        </p:txBody>
      </p:sp>
    </p:spTree>
    <p:extLst>
      <p:ext uri="{BB962C8B-B14F-4D97-AF65-F5344CB8AC3E}">
        <p14:creationId xmlns:p14="http://schemas.microsoft.com/office/powerpoint/2010/main" val="199953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23460"/>
            <a:ext cx="4086451" cy="114551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Perceptron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ACAA79F2-BDEA-40F6-942F-33E3D65DD90D}" type="datetime1">
              <a:rPr lang="en-US" smtClean="0"/>
              <a:t>9/19/2023</a:t>
            </a:fld>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MSP'23 ML Workshop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624331A-51B0-F28B-FBD6-C95054F00812}"/>
                  </a:ext>
                </a:extLst>
              </p:cNvPr>
              <p:cNvSpPr/>
              <p:nvPr/>
            </p:nvSpPr>
            <p:spPr>
              <a:xfrm>
                <a:off x="550863" y="198234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78248048">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i="0">
                              <a:latin typeface="Cambria Math" panose="02040503050406030204" pitchFamily="18" charset="0"/>
                            </a:rPr>
                            <m:t>1</m:t>
                          </m:r>
                        </m:sub>
                      </m:sSub>
                    </m:oMath>
                  </m:oMathPara>
                </a14:m>
                <a:endParaRPr lang="en-US" sz="3600" dirty="0"/>
              </a:p>
            </p:txBody>
          </p:sp>
        </mc:Choice>
        <mc:Fallback xmlns="">
          <p:sp>
            <p:nvSpPr>
              <p:cNvPr id="10" name="Oval 9">
                <a:extLst>
                  <a:ext uri="{FF2B5EF4-FFF2-40B4-BE49-F238E27FC236}">
                    <a16:creationId xmlns:a16="http://schemas.microsoft.com/office/drawing/2014/main" id="{3624331A-51B0-F28B-FBD6-C95054F00812}"/>
                  </a:ext>
                </a:extLst>
              </p:cNvPr>
              <p:cNvSpPr>
                <a:spLocks noRot="1" noChangeAspect="1" noMove="1" noResize="1" noEditPoints="1" noAdjustHandles="1" noChangeArrowheads="1" noChangeShapeType="1" noTextEdit="1"/>
              </p:cNvSpPr>
              <p:nvPr/>
            </p:nvSpPr>
            <p:spPr>
              <a:xfrm>
                <a:off x="550863" y="1982349"/>
                <a:ext cx="914400" cy="914400"/>
              </a:xfrm>
              <a:prstGeom prst="ellipse">
                <a:avLst/>
              </a:prstGeom>
              <a:blipFill>
                <a:blip r:embed="rId3"/>
                <a:stretch>
                  <a:fillRect/>
                </a:stretch>
              </a:blipFill>
              <a:ln>
                <a:solidFill>
                  <a:schemeClr val="tx1"/>
                </a:solidFill>
                <a:extLst>
                  <a:ext uri="{C807C97D-BFC1-408E-A445-0C87EB9F89A2}">
                    <ask:lineSketchStyleProps xmlns:ask="http://schemas.microsoft.com/office/drawing/2018/sketchyshapes" sd="3978248048">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4828" y="233800"/>
                              <a:pt x="194865" y="-12327"/>
                              <a:pt x="457200" y="0"/>
                            </a:cubicBezTo>
                            <a:cubicBezTo>
                              <a:pt x="658946" y="3187"/>
                              <a:pt x="903336" y="249406"/>
                              <a:pt x="914400" y="457200"/>
                            </a:cubicBezTo>
                            <a:cubicBezTo>
                              <a:pt x="914552" y="664293"/>
                              <a:pt x="686781" y="922245"/>
                              <a:pt x="457200" y="914400"/>
                            </a:cubicBezTo>
                            <a:cubicBezTo>
                              <a:pt x="167305" y="866021"/>
                              <a:pt x="33962" y="690657"/>
                              <a:pt x="0" y="457200"/>
                            </a:cubicBezTo>
                            <a:close/>
                          </a:path>
                          <a:path w="914400" h="914400" stroke="0" extrusionOk="0">
                            <a:moveTo>
                              <a:pt x="0" y="457200"/>
                            </a:moveTo>
                            <a:cubicBezTo>
                              <a:pt x="-16706" y="173888"/>
                              <a:pt x="241138" y="-16252"/>
                              <a:pt x="457200" y="0"/>
                            </a:cubicBezTo>
                            <a:cubicBezTo>
                              <a:pt x="713937" y="8971"/>
                              <a:pt x="892161" y="215064"/>
                              <a:pt x="914400" y="457200"/>
                            </a:cubicBezTo>
                            <a:cubicBezTo>
                              <a:pt x="890661" y="689105"/>
                              <a:pt x="730255" y="906762"/>
                              <a:pt x="457200" y="914400"/>
                            </a:cubicBezTo>
                            <a:cubicBezTo>
                              <a:pt x="200220" y="909736"/>
                              <a:pt x="40040" y="740045"/>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4E75244-84FA-DE62-482B-180973DEA40D}"/>
                  </a:ext>
                </a:extLst>
              </p:cNvPr>
              <p:cNvSpPr/>
              <p:nvPr/>
            </p:nvSpPr>
            <p:spPr>
              <a:xfrm>
                <a:off x="550863" y="3213229"/>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0906851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2</m:t>
                          </m:r>
                        </m:sub>
                      </m:sSub>
                    </m:oMath>
                  </m:oMathPara>
                </a14:m>
                <a:endParaRPr lang="en-US" sz="3600" dirty="0"/>
              </a:p>
            </p:txBody>
          </p:sp>
        </mc:Choice>
        <mc:Fallback xmlns="">
          <p:sp>
            <p:nvSpPr>
              <p:cNvPr id="11" name="Oval 10">
                <a:extLst>
                  <a:ext uri="{FF2B5EF4-FFF2-40B4-BE49-F238E27FC236}">
                    <a16:creationId xmlns:a16="http://schemas.microsoft.com/office/drawing/2014/main" id="{84E75244-84FA-DE62-482B-180973DEA40D}"/>
                  </a:ext>
                </a:extLst>
              </p:cNvPr>
              <p:cNvSpPr>
                <a:spLocks noRot="1" noChangeAspect="1" noMove="1" noResize="1" noEditPoints="1" noAdjustHandles="1" noChangeArrowheads="1" noChangeShapeType="1" noTextEdit="1"/>
              </p:cNvSpPr>
              <p:nvPr/>
            </p:nvSpPr>
            <p:spPr>
              <a:xfrm>
                <a:off x="550863" y="3213229"/>
                <a:ext cx="914400" cy="914400"/>
              </a:xfrm>
              <a:prstGeom prst="ellipse">
                <a:avLst/>
              </a:prstGeom>
              <a:blipFill>
                <a:blip r:embed="rId4"/>
                <a:stretch>
                  <a:fillRect/>
                </a:stretch>
              </a:blipFill>
              <a:ln>
                <a:solidFill>
                  <a:schemeClr val="tx1"/>
                </a:solidFill>
                <a:extLst>
                  <a:ext uri="{C807C97D-BFC1-408E-A445-0C87EB9F89A2}">
                    <ask:lineSketchStyleProps xmlns:ask="http://schemas.microsoft.com/office/drawing/2018/sketchyshapes" sd="380906851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31283" y="175270"/>
                              <a:pt x="193227" y="-22737"/>
                              <a:pt x="457200" y="0"/>
                            </a:cubicBezTo>
                            <a:cubicBezTo>
                              <a:pt x="715898" y="7597"/>
                              <a:pt x="946365" y="226775"/>
                              <a:pt x="914400" y="457200"/>
                            </a:cubicBezTo>
                            <a:cubicBezTo>
                              <a:pt x="917328" y="687432"/>
                              <a:pt x="659348" y="872535"/>
                              <a:pt x="457200" y="914400"/>
                            </a:cubicBezTo>
                            <a:cubicBezTo>
                              <a:pt x="187734" y="924018"/>
                              <a:pt x="21922" y="770134"/>
                              <a:pt x="0" y="457200"/>
                            </a:cubicBezTo>
                            <a:close/>
                          </a:path>
                          <a:path w="914400" h="914400" stroke="0" extrusionOk="0">
                            <a:moveTo>
                              <a:pt x="0" y="457200"/>
                            </a:moveTo>
                            <a:cubicBezTo>
                              <a:pt x="-14261" y="227338"/>
                              <a:pt x="217456" y="-11144"/>
                              <a:pt x="457200" y="0"/>
                            </a:cubicBezTo>
                            <a:cubicBezTo>
                              <a:pt x="728967" y="27431"/>
                              <a:pt x="922727" y="198536"/>
                              <a:pt x="914400" y="457200"/>
                            </a:cubicBezTo>
                            <a:cubicBezTo>
                              <a:pt x="919795" y="682700"/>
                              <a:pt x="745677" y="945282"/>
                              <a:pt x="457200" y="914400"/>
                            </a:cubicBezTo>
                            <a:cubicBezTo>
                              <a:pt x="199345" y="949681"/>
                              <a:pt x="-4964" y="704826"/>
                              <a:pt x="0" y="45720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E530B1-C30B-CC0E-F889-A3CD0D76628E}"/>
                  </a:ext>
                </a:extLst>
              </p:cNvPr>
              <p:cNvSpPr/>
              <p:nvPr/>
            </p:nvSpPr>
            <p:spPr>
              <a:xfrm>
                <a:off x="575505" y="4472087"/>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b="0" i="0" smtClean="0">
                              <a:solidFill>
                                <a:srgbClr val="836967"/>
                              </a:solidFill>
                              <a:latin typeface="Cambria Math" panose="02040503050406030204" pitchFamily="18" charset="0"/>
                            </a:rPr>
                            <m:t>  </m:t>
                          </m:r>
                          <m:r>
                            <a:rPr lang="en-US" sz="3600" i="1">
                              <a:latin typeface="Cambria Math" panose="02040503050406030204" pitchFamily="18" charset="0"/>
                            </a:rPr>
                            <m:t>𝑥</m:t>
                          </m:r>
                        </m:e>
                        <m:sub>
                          <m:r>
                            <a:rPr lang="en-US" sz="3600" b="0" i="0" smtClean="0">
                              <a:latin typeface="Cambria Math" panose="02040503050406030204" pitchFamily="18" charset="0"/>
                            </a:rPr>
                            <m:t>3</m:t>
                          </m:r>
                        </m:sub>
                      </m:sSub>
                    </m:oMath>
                  </m:oMathPara>
                </a14:m>
                <a:endParaRPr lang="en-US" sz="3600" dirty="0"/>
              </a:p>
            </p:txBody>
          </p:sp>
        </mc:Choice>
        <mc:Fallback xmlns="">
          <p:sp>
            <p:nvSpPr>
              <p:cNvPr id="12" name="Oval 11">
                <a:extLst>
                  <a:ext uri="{FF2B5EF4-FFF2-40B4-BE49-F238E27FC236}">
                    <a16:creationId xmlns:a16="http://schemas.microsoft.com/office/drawing/2014/main" id="{3FE530B1-C30B-CC0E-F889-A3CD0D76628E}"/>
                  </a:ext>
                </a:extLst>
              </p:cNvPr>
              <p:cNvSpPr>
                <a:spLocks noRot="1" noChangeAspect="1" noMove="1" noResize="1" noEditPoints="1" noAdjustHandles="1" noChangeArrowheads="1" noChangeShapeType="1" noTextEdit="1"/>
              </p:cNvSpPr>
              <p:nvPr/>
            </p:nvSpPr>
            <p:spPr>
              <a:xfrm>
                <a:off x="575505" y="4472087"/>
                <a:ext cx="914400" cy="914400"/>
              </a:xfrm>
              <a:prstGeom prst="ellipse">
                <a:avLst/>
              </a:prstGeom>
              <a:blipFill>
                <a:blip r:embed="rId5"/>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50772" y="223144"/>
                              <a:pt x="191944" y="50348"/>
                              <a:pt x="457200" y="0"/>
                            </a:cubicBezTo>
                            <a:cubicBezTo>
                              <a:pt x="734929" y="-34116"/>
                              <a:pt x="949152" y="188856"/>
                              <a:pt x="914400" y="457200"/>
                            </a:cubicBezTo>
                            <a:cubicBezTo>
                              <a:pt x="912835" y="697859"/>
                              <a:pt x="703230" y="907510"/>
                              <a:pt x="457200" y="914400"/>
                            </a:cubicBezTo>
                            <a:cubicBezTo>
                              <a:pt x="208560" y="878926"/>
                              <a:pt x="36511" y="732573"/>
                              <a:pt x="0" y="457200"/>
                            </a:cubicBezTo>
                            <a:close/>
                          </a:path>
                          <a:path w="914400" h="914400" stroke="0" extrusionOk="0">
                            <a:moveTo>
                              <a:pt x="0" y="457200"/>
                            </a:moveTo>
                            <a:cubicBezTo>
                              <a:pt x="2410" y="210415"/>
                              <a:pt x="191616" y="-9752"/>
                              <a:pt x="457200" y="0"/>
                            </a:cubicBezTo>
                            <a:cubicBezTo>
                              <a:pt x="676485" y="4301"/>
                              <a:pt x="950673" y="199440"/>
                              <a:pt x="914400" y="457200"/>
                            </a:cubicBezTo>
                            <a:cubicBezTo>
                              <a:pt x="968080" y="693418"/>
                              <a:pt x="724707" y="900950"/>
                              <a:pt x="457200" y="914400"/>
                            </a:cubicBezTo>
                            <a:cubicBezTo>
                              <a:pt x="196757" y="915058"/>
                              <a:pt x="-4725" y="726280"/>
                              <a:pt x="0" y="45720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AC60B800-C486-3493-0DEE-EAD77992FFF9}"/>
                  </a:ext>
                </a:extLst>
              </p:cNvPr>
              <p:cNvSpPr/>
              <p:nvPr/>
            </p:nvSpPr>
            <p:spPr>
              <a:xfrm>
                <a:off x="2943024" y="2924238"/>
                <a:ext cx="1233924" cy="1233924"/>
              </a:xfrm>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79111871">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9600" i="1" smtClean="0">
                          <a:latin typeface="Cambria Math" panose="02040503050406030204" pitchFamily="18" charset="0"/>
                        </a:rPr>
                        <m:t>𝛴</m:t>
                      </m:r>
                    </m:oMath>
                  </m:oMathPara>
                </a14:m>
                <a:endParaRPr lang="en-US" sz="9600" dirty="0"/>
              </a:p>
            </p:txBody>
          </p:sp>
        </mc:Choice>
        <mc:Fallback xmlns="">
          <p:sp>
            <p:nvSpPr>
              <p:cNvPr id="17" name="Oval 16">
                <a:extLst>
                  <a:ext uri="{FF2B5EF4-FFF2-40B4-BE49-F238E27FC236}">
                    <a16:creationId xmlns:a16="http://schemas.microsoft.com/office/drawing/2014/main" id="{AC60B800-C486-3493-0DEE-EAD77992FFF9}"/>
                  </a:ext>
                </a:extLst>
              </p:cNvPr>
              <p:cNvSpPr>
                <a:spLocks noRot="1" noChangeAspect="1" noMove="1" noResize="1" noEditPoints="1" noAdjustHandles="1" noChangeArrowheads="1" noChangeShapeType="1" noTextEdit="1"/>
              </p:cNvSpPr>
              <p:nvPr/>
            </p:nvSpPr>
            <p:spPr>
              <a:xfrm>
                <a:off x="2943024" y="2924238"/>
                <a:ext cx="1233924" cy="1233924"/>
              </a:xfrm>
              <a:prstGeom prst="ellipse">
                <a:avLst/>
              </a:prstGeom>
              <a:blipFill>
                <a:blip r:embed="rId6"/>
                <a:stretch>
                  <a:fillRect/>
                </a:stretch>
              </a:blipFill>
              <a:ln>
                <a:solidFill>
                  <a:schemeClr val="tx1"/>
                </a:solidFill>
                <a:extLst>
                  <a:ext uri="{C807C97D-BFC1-408E-A445-0C87EB9F89A2}">
                    <ask:lineSketchStyleProps xmlns:ask="http://schemas.microsoft.com/office/drawing/2018/sketchyshapes" sd="579111871">
                      <a:custGeom>
                        <a:avLst/>
                        <a:gdLst>
                          <a:gd name="connsiteX0" fmla="*/ 0 w 1233924"/>
                          <a:gd name="connsiteY0" fmla="*/ 616962 h 1233924"/>
                          <a:gd name="connsiteX1" fmla="*/ 616962 w 1233924"/>
                          <a:gd name="connsiteY1" fmla="*/ 0 h 1233924"/>
                          <a:gd name="connsiteX2" fmla="*/ 1233924 w 1233924"/>
                          <a:gd name="connsiteY2" fmla="*/ 616962 h 1233924"/>
                          <a:gd name="connsiteX3" fmla="*/ 616962 w 1233924"/>
                          <a:gd name="connsiteY3" fmla="*/ 1233924 h 1233924"/>
                          <a:gd name="connsiteX4" fmla="*/ 0 w 1233924"/>
                          <a:gd name="connsiteY4" fmla="*/ 616962 h 1233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24" h="1233924" fill="none" extrusionOk="0">
                            <a:moveTo>
                              <a:pt x="0" y="616962"/>
                            </a:moveTo>
                            <a:cubicBezTo>
                              <a:pt x="92976" y="310008"/>
                              <a:pt x="259191" y="67252"/>
                              <a:pt x="616962" y="0"/>
                            </a:cubicBezTo>
                            <a:cubicBezTo>
                              <a:pt x="968873" y="-15110"/>
                              <a:pt x="1273171" y="258336"/>
                              <a:pt x="1233924" y="616962"/>
                            </a:cubicBezTo>
                            <a:cubicBezTo>
                              <a:pt x="1232966" y="950450"/>
                              <a:pt x="905506" y="1178381"/>
                              <a:pt x="616962" y="1233924"/>
                            </a:cubicBezTo>
                            <a:cubicBezTo>
                              <a:pt x="282692" y="1174558"/>
                              <a:pt x="51392" y="989889"/>
                              <a:pt x="0" y="616962"/>
                            </a:cubicBezTo>
                            <a:close/>
                          </a:path>
                          <a:path w="1233924" h="1233924" stroke="0" extrusionOk="0">
                            <a:moveTo>
                              <a:pt x="0" y="616962"/>
                            </a:moveTo>
                            <a:cubicBezTo>
                              <a:pt x="6480" y="291602"/>
                              <a:pt x="198568" y="-57899"/>
                              <a:pt x="616962" y="0"/>
                            </a:cubicBezTo>
                            <a:cubicBezTo>
                              <a:pt x="895778" y="8018"/>
                              <a:pt x="1328810" y="262476"/>
                              <a:pt x="1233924" y="616962"/>
                            </a:cubicBezTo>
                            <a:cubicBezTo>
                              <a:pt x="1246682" y="953830"/>
                              <a:pt x="1000285" y="1195744"/>
                              <a:pt x="616962" y="1233924"/>
                            </a:cubicBezTo>
                            <a:cubicBezTo>
                              <a:pt x="203694" y="1239934"/>
                              <a:pt x="-3769" y="970921"/>
                              <a:pt x="0" y="616962"/>
                            </a:cubicBezTo>
                            <a:close/>
                          </a:path>
                        </a:pathLst>
                      </a:custGeom>
                      <ask:type>
                        <ask:lineSketchScribble/>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6F9DA8F-16E3-FE54-94BE-CF1AAC2932AA}"/>
              </a:ext>
            </a:extLst>
          </p:cNvPr>
          <p:cNvCxnSpPr>
            <a:cxnSpLocks/>
            <a:stCxn id="10" idx="6"/>
            <a:endCxn id="17" idx="2"/>
          </p:cNvCxnSpPr>
          <p:nvPr/>
        </p:nvCxnSpPr>
        <p:spPr>
          <a:xfrm>
            <a:off x="1465263" y="2439549"/>
            <a:ext cx="1477761" cy="11016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1F98C-34AC-559B-2C23-8D2B5545FA7F}"/>
              </a:ext>
            </a:extLst>
          </p:cNvPr>
          <p:cNvCxnSpPr>
            <a:cxnSpLocks/>
            <a:stCxn id="11" idx="6"/>
            <a:endCxn id="17" idx="2"/>
          </p:cNvCxnSpPr>
          <p:nvPr/>
        </p:nvCxnSpPr>
        <p:spPr>
          <a:xfrm flipV="1">
            <a:off x="1465263" y="3541200"/>
            <a:ext cx="1477761" cy="129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AAC995-A168-C390-4F86-66A836010E35}"/>
              </a:ext>
            </a:extLst>
          </p:cNvPr>
          <p:cNvCxnSpPr>
            <a:cxnSpLocks/>
            <a:stCxn id="12" idx="6"/>
            <a:endCxn id="17" idx="2"/>
          </p:cNvCxnSpPr>
          <p:nvPr/>
        </p:nvCxnSpPr>
        <p:spPr>
          <a:xfrm flipV="1">
            <a:off x="1489905" y="3541200"/>
            <a:ext cx="1453119" cy="13880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89286B9-0CB3-B796-5EE4-59D2E33952EE}"/>
                  </a:ext>
                </a:extLst>
              </p:cNvPr>
              <p:cNvSpPr txBox="1"/>
              <p:nvPr/>
            </p:nvSpPr>
            <p:spPr>
              <a:xfrm>
                <a:off x="1712808" y="2332247"/>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i="0">
                              <a:solidFill>
                                <a:srgbClr val="FFFF00"/>
                              </a:solidFill>
                              <a:latin typeface="Cambria Math" panose="02040503050406030204" pitchFamily="18" charset="0"/>
                            </a:rPr>
                            <m:t>1</m:t>
                          </m:r>
                        </m:sub>
                      </m:sSub>
                    </m:oMath>
                  </m:oMathPara>
                </a14:m>
                <a:endParaRPr lang="en-US" sz="2800" dirty="0">
                  <a:solidFill>
                    <a:srgbClr val="FFFF00"/>
                  </a:solidFill>
                </a:endParaRPr>
              </a:p>
            </p:txBody>
          </p:sp>
        </mc:Choice>
        <mc:Fallback xmlns="">
          <p:sp>
            <p:nvSpPr>
              <p:cNvPr id="30" name="TextBox 29">
                <a:extLst>
                  <a:ext uri="{FF2B5EF4-FFF2-40B4-BE49-F238E27FC236}">
                    <a16:creationId xmlns:a16="http://schemas.microsoft.com/office/drawing/2014/main" id="{789286B9-0CB3-B796-5EE4-59D2E33952EE}"/>
                  </a:ext>
                </a:extLst>
              </p:cNvPr>
              <p:cNvSpPr txBox="1">
                <a:spLocks noRot="1" noChangeAspect="1" noMove="1" noResize="1" noEditPoints="1" noAdjustHandles="1" noChangeArrowheads="1" noChangeShapeType="1" noTextEdit="1"/>
              </p:cNvSpPr>
              <p:nvPr/>
            </p:nvSpPr>
            <p:spPr>
              <a:xfrm>
                <a:off x="1712808" y="2332247"/>
                <a:ext cx="491335"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AAC0E8-686E-325E-5EFB-E0BDD5FC8FE1}"/>
                  </a:ext>
                </a:extLst>
              </p:cNvPr>
              <p:cNvSpPr txBox="1"/>
              <p:nvPr/>
            </p:nvSpPr>
            <p:spPr>
              <a:xfrm>
                <a:off x="1749368" y="31617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2</m:t>
                          </m:r>
                        </m:sub>
                      </m:sSub>
                    </m:oMath>
                  </m:oMathPara>
                </a14:m>
                <a:endParaRPr lang="en-US" sz="2800" dirty="0">
                  <a:solidFill>
                    <a:srgbClr val="FFFF00"/>
                  </a:solidFill>
                </a:endParaRPr>
              </a:p>
            </p:txBody>
          </p:sp>
        </mc:Choice>
        <mc:Fallback xmlns="">
          <p:sp>
            <p:nvSpPr>
              <p:cNvPr id="31" name="TextBox 30">
                <a:extLst>
                  <a:ext uri="{FF2B5EF4-FFF2-40B4-BE49-F238E27FC236}">
                    <a16:creationId xmlns:a16="http://schemas.microsoft.com/office/drawing/2014/main" id="{84AAC0E8-686E-325E-5EFB-E0BDD5FC8FE1}"/>
                  </a:ext>
                </a:extLst>
              </p:cNvPr>
              <p:cNvSpPr txBox="1">
                <a:spLocks noRot="1" noChangeAspect="1" noMove="1" noResize="1" noEditPoints="1" noAdjustHandles="1" noChangeArrowheads="1" noChangeShapeType="1" noTextEdit="1"/>
              </p:cNvSpPr>
              <p:nvPr/>
            </p:nvSpPr>
            <p:spPr>
              <a:xfrm>
                <a:off x="1749368" y="3161771"/>
                <a:ext cx="491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D9FBE74-1582-5A89-1C6E-CE349FA92CB9}"/>
                  </a:ext>
                </a:extLst>
              </p:cNvPr>
              <p:cNvSpPr txBox="1"/>
              <p:nvPr/>
            </p:nvSpPr>
            <p:spPr>
              <a:xfrm>
                <a:off x="1746892" y="3938171"/>
                <a:ext cx="4913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FF00"/>
                              </a:solidFill>
                              <a:latin typeface="Cambria Math" panose="02040503050406030204" pitchFamily="18" charset="0"/>
                            </a:rPr>
                          </m:ctrlPr>
                        </m:sSubPr>
                        <m:e>
                          <m:r>
                            <a:rPr lang="en-US" sz="2800" b="0" i="1" smtClean="0">
                              <a:solidFill>
                                <a:srgbClr val="FFFF00"/>
                              </a:solidFill>
                              <a:latin typeface="Cambria Math" panose="02040503050406030204" pitchFamily="18" charset="0"/>
                            </a:rPr>
                            <m:t>𝑤</m:t>
                          </m:r>
                        </m:e>
                        <m:sub>
                          <m:r>
                            <a:rPr lang="en-US" sz="2800" b="0" i="0" smtClean="0">
                              <a:solidFill>
                                <a:srgbClr val="FFFF00"/>
                              </a:solidFill>
                              <a:latin typeface="Cambria Math" panose="02040503050406030204" pitchFamily="18" charset="0"/>
                            </a:rPr>
                            <m:t>3</m:t>
                          </m:r>
                        </m:sub>
                      </m:sSub>
                    </m:oMath>
                  </m:oMathPara>
                </a14:m>
                <a:endParaRPr lang="en-US" sz="2800" dirty="0">
                  <a:solidFill>
                    <a:srgbClr val="FFFF00"/>
                  </a:solidFill>
                </a:endParaRPr>
              </a:p>
            </p:txBody>
          </p:sp>
        </mc:Choice>
        <mc:Fallback xmlns="">
          <p:sp>
            <p:nvSpPr>
              <p:cNvPr id="32" name="TextBox 31">
                <a:extLst>
                  <a:ext uri="{FF2B5EF4-FFF2-40B4-BE49-F238E27FC236}">
                    <a16:creationId xmlns:a16="http://schemas.microsoft.com/office/drawing/2014/main" id="{ED9FBE74-1582-5A89-1C6E-CE349FA92CB9}"/>
                  </a:ext>
                </a:extLst>
              </p:cNvPr>
              <p:cNvSpPr txBox="1">
                <a:spLocks noRot="1" noChangeAspect="1" noMove="1" noResize="1" noEditPoints="1" noAdjustHandles="1" noChangeArrowheads="1" noChangeShapeType="1" noTextEdit="1"/>
              </p:cNvSpPr>
              <p:nvPr/>
            </p:nvSpPr>
            <p:spPr>
              <a:xfrm>
                <a:off x="1746892" y="3938171"/>
                <a:ext cx="491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DA9F8111-8D5B-5C47-02F6-8365B38A78A6}"/>
                  </a:ext>
                </a:extLst>
              </p:cNvPr>
              <p:cNvSpPr/>
              <p:nvPr/>
            </p:nvSpPr>
            <p:spPr>
              <a:xfrm>
                <a:off x="5205258" y="2992249"/>
                <a:ext cx="1135380" cy="1135380"/>
              </a:xfrm>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solidFill>
                            <a:schemeClr val="tx2"/>
                          </a:solidFill>
                          <a:latin typeface="Cambria Math" panose="02040503050406030204" pitchFamily="18" charset="0"/>
                        </a:rPr>
                        <m:t>𝜎</m:t>
                      </m:r>
                      <m:d>
                        <m:dPr>
                          <m:ctrlPr>
                            <a:rPr lang="en-US" sz="4000" i="1" dirty="0">
                              <a:solidFill>
                                <a:schemeClr val="tx2"/>
                              </a:solidFill>
                              <a:latin typeface="Cambria Math" panose="02040503050406030204" pitchFamily="18" charset="0"/>
                            </a:rPr>
                          </m:ctrlPr>
                        </m:dPr>
                        <m:e>
                          <m:r>
                            <a:rPr lang="en-US" sz="4000" i="1" dirty="0">
                              <a:solidFill>
                                <a:schemeClr val="tx2"/>
                              </a:solidFill>
                              <a:latin typeface="Cambria Math" panose="02040503050406030204" pitchFamily="18" charset="0"/>
                            </a:rPr>
                            <m:t>𝑧</m:t>
                          </m:r>
                        </m:e>
                      </m:d>
                    </m:oMath>
                  </m:oMathPara>
                </a14:m>
                <a:endParaRPr lang="en-US" sz="4000" dirty="0">
                  <a:solidFill>
                    <a:schemeClr val="tx2"/>
                  </a:solidFill>
                </a:endParaRPr>
              </a:p>
            </p:txBody>
          </p:sp>
        </mc:Choice>
        <mc:Fallback xmlns="">
          <p:sp>
            <p:nvSpPr>
              <p:cNvPr id="33" name="Oval 32">
                <a:extLst>
                  <a:ext uri="{FF2B5EF4-FFF2-40B4-BE49-F238E27FC236}">
                    <a16:creationId xmlns:a16="http://schemas.microsoft.com/office/drawing/2014/main" id="{DA9F8111-8D5B-5C47-02F6-8365B38A78A6}"/>
                  </a:ext>
                </a:extLst>
              </p:cNvPr>
              <p:cNvSpPr>
                <a:spLocks noRot="1" noChangeAspect="1" noMove="1" noResize="1" noEditPoints="1" noAdjustHandles="1" noChangeArrowheads="1" noChangeShapeType="1" noTextEdit="1"/>
              </p:cNvSpPr>
              <p:nvPr/>
            </p:nvSpPr>
            <p:spPr>
              <a:xfrm>
                <a:off x="5205258" y="2992249"/>
                <a:ext cx="1135380" cy="1135380"/>
              </a:xfrm>
              <a:prstGeom prst="ellipse">
                <a:avLst/>
              </a:prstGeom>
              <a:blipFill>
                <a:blip r:embed="rId10"/>
                <a:stretch>
                  <a:fillRect/>
                </a:stretch>
              </a:blipFill>
              <a:ln>
                <a:solidFill>
                  <a:schemeClr val="tx1"/>
                </a:solidFill>
                <a:extLst>
                  <a:ext uri="{C807C97D-BFC1-408E-A445-0C87EB9F89A2}">
                    <ask:lineSketchStyleProps xmlns:ask="http://schemas.microsoft.com/office/drawing/2018/sketchyshapes" sd="1808761005">
                      <a:custGeom>
                        <a:avLst/>
                        <a:gdLst>
                          <a:gd name="connsiteX0" fmla="*/ 0 w 1135380"/>
                          <a:gd name="connsiteY0" fmla="*/ 567690 h 1135380"/>
                          <a:gd name="connsiteX1" fmla="*/ 567690 w 1135380"/>
                          <a:gd name="connsiteY1" fmla="*/ 0 h 1135380"/>
                          <a:gd name="connsiteX2" fmla="*/ 1135380 w 1135380"/>
                          <a:gd name="connsiteY2" fmla="*/ 567690 h 1135380"/>
                          <a:gd name="connsiteX3" fmla="*/ 567690 w 1135380"/>
                          <a:gd name="connsiteY3" fmla="*/ 1135380 h 1135380"/>
                          <a:gd name="connsiteX4" fmla="*/ 0 w 1135380"/>
                          <a:gd name="connsiteY4" fmla="*/ 567690 h 11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380" h="1135380" fill="none" extrusionOk="0">
                            <a:moveTo>
                              <a:pt x="0" y="567690"/>
                            </a:moveTo>
                            <a:cubicBezTo>
                              <a:pt x="64518" y="218805"/>
                              <a:pt x="298743" y="-3757"/>
                              <a:pt x="567690" y="0"/>
                            </a:cubicBezTo>
                            <a:cubicBezTo>
                              <a:pt x="855433" y="16335"/>
                              <a:pt x="1189413" y="262217"/>
                              <a:pt x="1135380" y="567690"/>
                            </a:cubicBezTo>
                            <a:cubicBezTo>
                              <a:pt x="1181256" y="831182"/>
                              <a:pt x="818724" y="1115028"/>
                              <a:pt x="567690" y="1135380"/>
                            </a:cubicBezTo>
                            <a:cubicBezTo>
                              <a:pt x="205246" y="1166516"/>
                              <a:pt x="19336" y="918465"/>
                              <a:pt x="0" y="567690"/>
                            </a:cubicBezTo>
                            <a:close/>
                          </a:path>
                          <a:path w="1135380" h="1135380" stroke="0" extrusionOk="0">
                            <a:moveTo>
                              <a:pt x="0" y="567690"/>
                            </a:moveTo>
                            <a:cubicBezTo>
                              <a:pt x="32326" y="224742"/>
                              <a:pt x="281410" y="69136"/>
                              <a:pt x="567690" y="0"/>
                            </a:cubicBezTo>
                            <a:cubicBezTo>
                              <a:pt x="866492" y="-8144"/>
                              <a:pt x="1117801" y="260047"/>
                              <a:pt x="1135380" y="567690"/>
                            </a:cubicBezTo>
                            <a:cubicBezTo>
                              <a:pt x="1216255" y="911113"/>
                              <a:pt x="867800" y="1152379"/>
                              <a:pt x="567690" y="1135380"/>
                            </a:cubicBezTo>
                            <a:cubicBezTo>
                              <a:pt x="320789" y="1187845"/>
                              <a:pt x="-20350" y="892987"/>
                              <a:pt x="0" y="567690"/>
                            </a:cubicBezTo>
                            <a:close/>
                          </a:path>
                        </a:pathLst>
                      </a:custGeom>
                      <ask:type>
                        <ask:lineSketchScribble/>
                      </ask:type>
                    </ask:lineSketchStyleProps>
                  </a:ext>
                </a:extLst>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A93872F-9F4F-5E91-6231-62AE9B17A73A}"/>
              </a:ext>
            </a:extLst>
          </p:cNvPr>
          <p:cNvCxnSpPr>
            <a:stCxn id="17" idx="6"/>
            <a:endCxn id="33" idx="2"/>
          </p:cNvCxnSpPr>
          <p:nvPr/>
        </p:nvCxnSpPr>
        <p:spPr>
          <a:xfrm>
            <a:off x="4176948" y="3541200"/>
            <a:ext cx="1028310" cy="18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2E9A68-5CB7-AE08-A3B7-4FD321856932}"/>
                  </a:ext>
                </a:extLst>
              </p:cNvPr>
              <p:cNvSpPr txBox="1"/>
              <p:nvPr/>
            </p:nvSpPr>
            <p:spPr>
              <a:xfrm>
                <a:off x="2591499" y="2267731"/>
                <a:ext cx="2531849" cy="492443"/>
              </a:xfrm>
              <a:prstGeom prst="rect">
                <a:avLst/>
              </a:prstGeom>
              <a:noFill/>
            </p:spPr>
            <p:txBody>
              <a:bodyPr wrap="square" lIns="0" tIns="0" rIns="0" bIns="0" rtlCol="0">
                <a:spAutoFit/>
              </a:bodyPr>
              <a:lstStyle/>
              <a:p>
                <a:r>
                  <a:rPr lang="en-US" sz="3200" dirty="0">
                    <a:solidFill>
                      <a:schemeClr val="accent1">
                        <a:lumMod val="40000"/>
                        <a:lumOff val="60000"/>
                      </a:schemeClr>
                    </a:solidFill>
                  </a:rPr>
                  <a:t>Z =b + </a:t>
                </a:r>
                <a14:m>
                  <m:oMath xmlns:m="http://schemas.openxmlformats.org/officeDocument/2006/math">
                    <m:nary>
                      <m:naryPr>
                        <m:chr m:val="∑"/>
                        <m:grow m:val="on"/>
                        <m:subHide m:val="on"/>
                        <m:supHide m:val="on"/>
                        <m:ctrlPr>
                          <a:rPr lang="en-US" sz="3200" i="1" smtClean="0">
                            <a:solidFill>
                              <a:schemeClr val="accent1">
                                <a:lumMod val="40000"/>
                                <a:lumOff val="60000"/>
                              </a:schemeClr>
                            </a:solidFill>
                            <a:latin typeface="Cambria Math" panose="02040503050406030204" pitchFamily="18" charset="0"/>
                          </a:rPr>
                        </m:ctrlPr>
                      </m:naryPr>
                      <m:sub/>
                      <m:sup/>
                      <m:e>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𝑤</m:t>
                            </m:r>
                          </m:e>
                          <m:sub>
                            <m:r>
                              <a:rPr lang="en-US" sz="3200" i="1">
                                <a:solidFill>
                                  <a:schemeClr val="accent1">
                                    <a:lumMod val="40000"/>
                                    <a:lumOff val="60000"/>
                                  </a:schemeClr>
                                </a:solidFill>
                                <a:latin typeface="Cambria Math" panose="02040503050406030204" pitchFamily="18" charset="0"/>
                              </a:rPr>
                              <m:t>𝑖</m:t>
                            </m:r>
                          </m:sub>
                        </m:sSub>
                        <m:sSub>
                          <m:sSubPr>
                            <m:ctrlPr>
                              <a:rPr lang="en-US" sz="3200" i="1">
                                <a:solidFill>
                                  <a:schemeClr val="accent1">
                                    <a:lumMod val="40000"/>
                                    <a:lumOff val="60000"/>
                                  </a:schemeClr>
                                </a:solidFill>
                                <a:latin typeface="Cambria Math" panose="02040503050406030204" pitchFamily="18" charset="0"/>
                              </a:rPr>
                            </m:ctrlPr>
                          </m:sSubPr>
                          <m:e>
                            <m:r>
                              <a:rPr lang="en-US" sz="3200" i="1">
                                <a:solidFill>
                                  <a:schemeClr val="accent1">
                                    <a:lumMod val="40000"/>
                                    <a:lumOff val="60000"/>
                                  </a:schemeClr>
                                </a:solidFill>
                                <a:latin typeface="Cambria Math" panose="02040503050406030204" pitchFamily="18" charset="0"/>
                              </a:rPr>
                              <m:t>𝑥</m:t>
                            </m:r>
                          </m:e>
                          <m:sub>
                            <m:acc>
                              <m:accPr>
                                <m:chr m:val="̇"/>
                                <m:ctrlPr>
                                  <a:rPr lang="en-US" sz="3200" i="1">
                                    <a:solidFill>
                                      <a:schemeClr val="accent1">
                                        <a:lumMod val="40000"/>
                                        <a:lumOff val="60000"/>
                                      </a:schemeClr>
                                    </a:solidFill>
                                    <a:latin typeface="Cambria Math" panose="02040503050406030204" pitchFamily="18" charset="0"/>
                                  </a:rPr>
                                </m:ctrlPr>
                              </m:accPr>
                              <m:e>
                                <m:r>
                                  <a:rPr lang="en-US" sz="3200" b="0" i="1" smtClean="0">
                                    <a:solidFill>
                                      <a:schemeClr val="accent1">
                                        <a:lumMod val="40000"/>
                                        <a:lumOff val="60000"/>
                                      </a:schemeClr>
                                    </a:solidFill>
                                    <a:latin typeface="Cambria Math" panose="02040503050406030204" pitchFamily="18" charset="0"/>
                                  </a:rPr>
                                  <m:t>𝑖</m:t>
                                </m:r>
                              </m:e>
                            </m:acc>
                          </m:sub>
                        </m:sSub>
                      </m:e>
                    </m:nary>
                  </m:oMath>
                </a14:m>
                <a:endParaRPr lang="en-US" sz="3200" dirty="0">
                  <a:solidFill>
                    <a:schemeClr val="accent1">
                      <a:lumMod val="40000"/>
                      <a:lumOff val="60000"/>
                    </a:schemeClr>
                  </a:solidFill>
                </a:endParaRPr>
              </a:p>
            </p:txBody>
          </p:sp>
        </mc:Choice>
        <mc:Fallback xmlns="">
          <p:sp>
            <p:nvSpPr>
              <p:cNvPr id="6" name="TextBox 5">
                <a:extLst>
                  <a:ext uri="{FF2B5EF4-FFF2-40B4-BE49-F238E27FC236}">
                    <a16:creationId xmlns:a16="http://schemas.microsoft.com/office/drawing/2014/main" id="{BA2E9A68-5CB7-AE08-A3B7-4FD321856932}"/>
                  </a:ext>
                </a:extLst>
              </p:cNvPr>
              <p:cNvSpPr txBox="1">
                <a:spLocks noRot="1" noChangeAspect="1" noMove="1" noResize="1" noEditPoints="1" noAdjustHandles="1" noChangeArrowheads="1" noChangeShapeType="1" noTextEdit="1"/>
              </p:cNvSpPr>
              <p:nvPr/>
            </p:nvSpPr>
            <p:spPr>
              <a:xfrm>
                <a:off x="2591499" y="2267731"/>
                <a:ext cx="2531849" cy="492443"/>
              </a:xfrm>
              <a:prstGeom prst="rect">
                <a:avLst/>
              </a:prstGeom>
              <a:blipFill>
                <a:blip r:embed="rId11"/>
                <a:stretch>
                  <a:fillRect l="-9639" t="-24691" b="-49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56D555-CBA2-89AE-3C42-A3A450EA3569}"/>
                  </a:ext>
                </a:extLst>
              </p:cNvPr>
              <p:cNvSpPr txBox="1"/>
              <p:nvPr/>
            </p:nvSpPr>
            <p:spPr>
              <a:xfrm>
                <a:off x="6717601" y="2701715"/>
                <a:ext cx="3790653" cy="1633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accent3">
                              <a:lumMod val="40000"/>
                              <a:lumOff val="60000"/>
                            </a:schemeClr>
                          </a:solidFill>
                          <a:latin typeface="Cambria Math" panose="02040503050406030204" pitchFamily="18" charset="0"/>
                        </a:rPr>
                        <m:t>𝜎</m:t>
                      </m:r>
                      <m:d>
                        <m:dPr>
                          <m:ctrlPr>
                            <a:rPr lang="en-US" sz="4000" i="1">
                              <a:solidFill>
                                <a:schemeClr val="accent3">
                                  <a:lumMod val="40000"/>
                                  <a:lumOff val="60000"/>
                                </a:schemeClr>
                              </a:solidFill>
                              <a:latin typeface="Cambria Math" panose="02040503050406030204" pitchFamily="18" charset="0"/>
                            </a:rPr>
                          </m:ctrlPr>
                        </m:dPr>
                        <m:e>
                          <m:r>
                            <a:rPr lang="en-US" sz="4000" i="1">
                              <a:solidFill>
                                <a:schemeClr val="accent3">
                                  <a:lumMod val="40000"/>
                                  <a:lumOff val="60000"/>
                                </a:schemeClr>
                              </a:solidFill>
                              <a:latin typeface="Cambria Math" panose="02040503050406030204" pitchFamily="18" charset="0"/>
                            </a:rPr>
                            <m:t>𝑏</m:t>
                          </m:r>
                          <m:r>
                            <a:rPr lang="en-US" sz="4000" i="0">
                              <a:solidFill>
                                <a:schemeClr val="accent3">
                                  <a:lumMod val="40000"/>
                                  <a:lumOff val="60000"/>
                                </a:schemeClr>
                              </a:solidFill>
                              <a:latin typeface="Cambria Math" panose="02040503050406030204" pitchFamily="18" charset="0"/>
                            </a:rPr>
                            <m:t>+</m:t>
                          </m:r>
                          <m:nary>
                            <m:naryPr>
                              <m:chr m:val="∑"/>
                              <m:grow m:val="on"/>
                              <m:subHide m:val="on"/>
                              <m:supHide m:val="on"/>
                              <m:ctrlPr>
                                <a:rPr lang="en-US" sz="4000" i="1">
                                  <a:solidFill>
                                    <a:schemeClr val="accent3">
                                      <a:lumMod val="40000"/>
                                      <a:lumOff val="60000"/>
                                    </a:schemeClr>
                                  </a:solidFill>
                                  <a:latin typeface="Cambria Math" panose="02040503050406030204" pitchFamily="18" charset="0"/>
                                </a:rPr>
                              </m:ctrlPr>
                            </m:naryPr>
                            <m:sub/>
                            <m:sup/>
                            <m:e>
                              <m:sSub>
                                <m:sSubPr>
                                  <m:ctrlPr>
                                    <a:rPr lang="en-US" sz="4000" i="1">
                                      <a:solidFill>
                                        <a:schemeClr val="accent3">
                                          <a:lumMod val="40000"/>
                                          <a:lumOff val="60000"/>
                                        </a:schemeClr>
                                      </a:solidFill>
                                      <a:latin typeface="Cambria Math" panose="02040503050406030204" pitchFamily="18" charset="0"/>
                                    </a:rPr>
                                  </m:ctrlPr>
                                </m:sSubPr>
                                <m:e>
                                  <m:r>
                                    <a:rPr lang="en-US" sz="4000" i="1">
                                      <a:solidFill>
                                        <a:schemeClr val="accent3">
                                          <a:lumMod val="40000"/>
                                          <a:lumOff val="60000"/>
                                        </a:schemeClr>
                                      </a:solidFill>
                                      <a:latin typeface="Cambria Math" panose="02040503050406030204" pitchFamily="18" charset="0"/>
                                    </a:rPr>
                                    <m:t>𝑤</m:t>
                                  </m:r>
                                </m:e>
                                <m:sub>
                                  <m:r>
                                    <a:rPr lang="en-US" sz="4000" i="1">
                                      <a:solidFill>
                                        <a:schemeClr val="accent3">
                                          <a:lumMod val="40000"/>
                                          <a:lumOff val="60000"/>
                                        </a:schemeClr>
                                      </a:solidFill>
                                      <a:latin typeface="Cambria Math" panose="02040503050406030204" pitchFamily="18" charset="0"/>
                                    </a:rPr>
                                    <m:t>𝑖</m:t>
                                  </m:r>
                                </m:sub>
                              </m:sSub>
                              <m:sSub>
                                <m:sSubPr>
                                  <m:ctrlPr>
                                    <a:rPr lang="en-US" sz="4000" i="1">
                                      <a:solidFill>
                                        <a:schemeClr val="accent3">
                                          <a:lumMod val="40000"/>
                                          <a:lumOff val="60000"/>
                                        </a:schemeClr>
                                      </a:solidFill>
                                      <a:latin typeface="Cambria Math" panose="02040503050406030204" pitchFamily="18" charset="0"/>
                                    </a:rPr>
                                  </m:ctrlPr>
                                </m:sSubPr>
                                <m:e>
                                  <m:r>
                                    <a:rPr lang="en-US" sz="4000" i="1">
                                      <a:solidFill>
                                        <a:schemeClr val="accent3">
                                          <a:lumMod val="40000"/>
                                          <a:lumOff val="60000"/>
                                        </a:schemeClr>
                                      </a:solidFill>
                                      <a:latin typeface="Cambria Math" panose="02040503050406030204" pitchFamily="18" charset="0"/>
                                    </a:rPr>
                                    <m:t>𝑥</m:t>
                                  </m:r>
                                </m:e>
                                <m:sub>
                                  <m:r>
                                    <a:rPr lang="en-US" sz="4000" i="1">
                                      <a:solidFill>
                                        <a:schemeClr val="accent3">
                                          <a:lumMod val="40000"/>
                                          <a:lumOff val="60000"/>
                                        </a:schemeClr>
                                      </a:solidFill>
                                      <a:latin typeface="Cambria Math" panose="02040503050406030204" pitchFamily="18" charset="0"/>
                                    </a:rPr>
                                    <m:t>𝑖</m:t>
                                  </m:r>
                                </m:sub>
                              </m:sSub>
                            </m:e>
                          </m:nary>
                        </m:e>
                      </m:d>
                    </m:oMath>
                  </m:oMathPara>
                </a14:m>
                <a:endParaRPr lang="en-US" sz="4000" dirty="0">
                  <a:solidFill>
                    <a:schemeClr val="accent3">
                      <a:lumMod val="40000"/>
                      <a:lumOff val="60000"/>
                    </a:schemeClr>
                  </a:solidFill>
                </a:endParaRPr>
              </a:p>
            </p:txBody>
          </p:sp>
        </mc:Choice>
        <mc:Fallback xmlns="">
          <p:sp>
            <p:nvSpPr>
              <p:cNvPr id="7" name="TextBox 6">
                <a:extLst>
                  <a:ext uri="{FF2B5EF4-FFF2-40B4-BE49-F238E27FC236}">
                    <a16:creationId xmlns:a16="http://schemas.microsoft.com/office/drawing/2014/main" id="{5B56D555-CBA2-89AE-3C42-A3A450EA3569}"/>
                  </a:ext>
                </a:extLst>
              </p:cNvPr>
              <p:cNvSpPr txBox="1">
                <a:spLocks noRot="1" noChangeAspect="1" noMove="1" noResize="1" noEditPoints="1" noAdjustHandles="1" noChangeArrowheads="1" noChangeShapeType="1" noTextEdit="1"/>
              </p:cNvSpPr>
              <p:nvPr/>
            </p:nvSpPr>
            <p:spPr>
              <a:xfrm>
                <a:off x="6717601" y="2701715"/>
                <a:ext cx="3790653" cy="1633524"/>
              </a:xfrm>
              <a:prstGeom prst="rect">
                <a:avLst/>
              </a:prstGeom>
              <a:blipFill>
                <a:blip r:embed="rId1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ABA0D4E-198D-CEF2-3388-CFD0D8C35881}"/>
              </a:ext>
            </a:extLst>
          </p:cNvPr>
          <p:cNvSpPr txBox="1"/>
          <p:nvPr/>
        </p:nvSpPr>
        <p:spPr>
          <a:xfrm>
            <a:off x="5952000" y="907665"/>
            <a:ext cx="6096000" cy="646331"/>
          </a:xfrm>
          <a:prstGeom prst="rect">
            <a:avLst/>
          </a:prstGeom>
          <a:noFill/>
        </p:spPr>
        <p:txBody>
          <a:bodyPr wrap="square">
            <a:spAutoFit/>
          </a:bodyPr>
          <a:lstStyle/>
          <a:p>
            <a:pPr marL="285750" indent="-285750">
              <a:buFont typeface="Arial" panose="020B0604020202020204" pitchFamily="34" charset="0"/>
              <a:buChar char="•"/>
            </a:pPr>
            <a:r>
              <a:rPr lang="en-US" b="1" dirty="0"/>
              <a:t>We created a </a:t>
            </a:r>
            <a:r>
              <a:rPr lang="en-US" b="1" dirty="0">
                <a:solidFill>
                  <a:srgbClr val="FFFF00"/>
                </a:solidFill>
              </a:rPr>
              <a:t>Classification Perceptron </a:t>
            </a:r>
            <a:r>
              <a:rPr lang="en-US" b="1" dirty="0"/>
              <a:t>equivalent to Logistic Regression</a:t>
            </a:r>
            <a:endParaRPr lang="en-US" dirty="0"/>
          </a:p>
        </p:txBody>
      </p:sp>
      <p:sp>
        <p:nvSpPr>
          <p:cNvPr id="9" name="Oval 8">
            <a:extLst>
              <a:ext uri="{FF2B5EF4-FFF2-40B4-BE49-F238E27FC236}">
                <a16:creationId xmlns:a16="http://schemas.microsoft.com/office/drawing/2014/main" id="{1880E2F8-3585-BF6D-BF0F-3D74E0E76BBE}"/>
              </a:ext>
            </a:extLst>
          </p:cNvPr>
          <p:cNvSpPr/>
          <p:nvPr/>
        </p:nvSpPr>
        <p:spPr>
          <a:xfrm>
            <a:off x="1849415" y="4947696"/>
            <a:ext cx="814087" cy="814087"/>
          </a:xfrm>
          <a:custGeom>
            <a:avLst/>
            <a:gdLst>
              <a:gd name="connsiteX0" fmla="*/ 0 w 814087"/>
              <a:gd name="connsiteY0" fmla="*/ 407044 h 814087"/>
              <a:gd name="connsiteX1" fmla="*/ 407044 w 814087"/>
              <a:gd name="connsiteY1" fmla="*/ 0 h 814087"/>
              <a:gd name="connsiteX2" fmla="*/ 814088 w 814087"/>
              <a:gd name="connsiteY2" fmla="*/ 407044 h 814087"/>
              <a:gd name="connsiteX3" fmla="*/ 407044 w 814087"/>
              <a:gd name="connsiteY3" fmla="*/ 814088 h 814087"/>
              <a:gd name="connsiteX4" fmla="*/ 0 w 814087"/>
              <a:gd name="connsiteY4" fmla="*/ 407044 h 81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87" h="814087" fill="none" extrusionOk="0">
                <a:moveTo>
                  <a:pt x="0" y="407044"/>
                </a:moveTo>
                <a:cubicBezTo>
                  <a:pt x="3655" y="171510"/>
                  <a:pt x="203291" y="-12601"/>
                  <a:pt x="407044" y="0"/>
                </a:cubicBezTo>
                <a:cubicBezTo>
                  <a:pt x="623342" y="5773"/>
                  <a:pt x="852242" y="210647"/>
                  <a:pt x="814088" y="407044"/>
                </a:cubicBezTo>
                <a:cubicBezTo>
                  <a:pt x="800553" y="695870"/>
                  <a:pt x="594710" y="796124"/>
                  <a:pt x="407044" y="814088"/>
                </a:cubicBezTo>
                <a:cubicBezTo>
                  <a:pt x="181130" y="790559"/>
                  <a:pt x="47458" y="658101"/>
                  <a:pt x="0" y="407044"/>
                </a:cubicBezTo>
                <a:close/>
              </a:path>
              <a:path w="814087" h="814087" stroke="0" extrusionOk="0">
                <a:moveTo>
                  <a:pt x="0" y="407044"/>
                </a:moveTo>
                <a:cubicBezTo>
                  <a:pt x="66633" y="190513"/>
                  <a:pt x="184452" y="22749"/>
                  <a:pt x="407044" y="0"/>
                </a:cubicBezTo>
                <a:cubicBezTo>
                  <a:pt x="629383" y="-30515"/>
                  <a:pt x="857530" y="154004"/>
                  <a:pt x="814088" y="407044"/>
                </a:cubicBezTo>
                <a:cubicBezTo>
                  <a:pt x="836832" y="655449"/>
                  <a:pt x="618587" y="764417"/>
                  <a:pt x="407044" y="814088"/>
                </a:cubicBezTo>
                <a:cubicBezTo>
                  <a:pt x="176982" y="816301"/>
                  <a:pt x="8215" y="646250"/>
                  <a:pt x="0" y="407044"/>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Bias</a:t>
            </a:r>
          </a:p>
        </p:txBody>
      </p:sp>
      <p:cxnSp>
        <p:nvCxnSpPr>
          <p:cNvPr id="13" name="Straight Arrow Connector 12">
            <a:extLst>
              <a:ext uri="{FF2B5EF4-FFF2-40B4-BE49-F238E27FC236}">
                <a16:creationId xmlns:a16="http://schemas.microsoft.com/office/drawing/2014/main" id="{09D07233-FE8B-BC1B-EBFA-2D4340D45B6F}"/>
              </a:ext>
            </a:extLst>
          </p:cNvPr>
          <p:cNvCxnSpPr>
            <a:cxnSpLocks/>
            <a:stCxn id="9" idx="7"/>
            <a:endCxn id="17" idx="2"/>
          </p:cNvCxnSpPr>
          <p:nvPr/>
        </p:nvCxnSpPr>
        <p:spPr>
          <a:xfrm flipV="1">
            <a:off x="2544282" y="3541200"/>
            <a:ext cx="398742" cy="1525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E5BF9E4-0D32-FA3C-2ADC-712A22626BC3}"/>
              </a:ext>
            </a:extLst>
          </p:cNvPr>
          <p:cNvSpPr txBox="1"/>
          <p:nvPr/>
        </p:nvSpPr>
        <p:spPr>
          <a:xfrm>
            <a:off x="2719564" y="4409991"/>
            <a:ext cx="491335" cy="430887"/>
          </a:xfrm>
          <a:prstGeom prst="rect">
            <a:avLst/>
          </a:prstGeom>
          <a:noFill/>
        </p:spPr>
        <p:txBody>
          <a:bodyPr wrap="square" lIns="0" tIns="0" rIns="0" bIns="0" rtlCol="0">
            <a:spAutoFit/>
          </a:bodyPr>
          <a:lstStyle/>
          <a:p>
            <a:r>
              <a:rPr lang="en-US" sz="2800" dirty="0">
                <a:solidFill>
                  <a:srgbClr val="FFFF00"/>
                </a:solidFill>
              </a:rPr>
              <a:t>1</a:t>
            </a:r>
          </a:p>
        </p:txBody>
      </p:sp>
    </p:spTree>
    <p:extLst>
      <p:ext uri="{BB962C8B-B14F-4D97-AF65-F5344CB8AC3E}">
        <p14:creationId xmlns:p14="http://schemas.microsoft.com/office/powerpoint/2010/main" val="384760315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{63A11D48-C998-4D06-980B-EF8BFA797E79}tf33713516_win32</Template>
  <TotalTime>817</TotalTime>
  <Words>2692</Words>
  <Application>Microsoft Office PowerPoint</Application>
  <PresentationFormat>Widescreen</PresentationFormat>
  <Paragraphs>671</Paragraphs>
  <Slides>52</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-apple-system</vt:lpstr>
      <vt:lpstr>Arial</vt:lpstr>
      <vt:lpstr>Calibri</vt:lpstr>
      <vt:lpstr>Cambria Math</vt:lpstr>
      <vt:lpstr>Congenial SemiBold</vt:lpstr>
      <vt:lpstr>Consolas</vt:lpstr>
      <vt:lpstr>Gill Sans MT</vt:lpstr>
      <vt:lpstr>Walbaum Display</vt:lpstr>
      <vt:lpstr>3DFloatVTI</vt:lpstr>
      <vt:lpstr>3DFloatVTI</vt:lpstr>
      <vt:lpstr>Artificial Neural Networks (ANN)</vt:lpstr>
      <vt:lpstr>Agenda</vt:lpstr>
      <vt:lpstr>Perceptron</vt:lpstr>
      <vt:lpstr>Perceptron</vt:lpstr>
      <vt:lpstr>Perceptron</vt:lpstr>
      <vt:lpstr>Perceptron</vt:lpstr>
      <vt:lpstr>Perceptron</vt:lpstr>
      <vt:lpstr>Perceptron</vt:lpstr>
      <vt:lpstr>Perceptron</vt:lpstr>
      <vt:lpstr>Perceptron</vt:lpstr>
      <vt:lpstr>Why Nonlinear Activation Function?</vt:lpstr>
      <vt:lpstr>Why Nonlinear Activation Function?</vt:lpstr>
      <vt:lpstr>Perceptron building block</vt:lpstr>
      <vt:lpstr>Perceptron building block</vt:lpstr>
      <vt:lpstr>Perceptron building block</vt:lpstr>
      <vt:lpstr>Simple NN </vt:lpstr>
      <vt:lpstr>Simple 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(ANN)</dc:title>
  <dc:creator>Hossam 20210281</dc:creator>
  <cp:lastModifiedBy>Hossam 20210281</cp:lastModifiedBy>
  <cp:revision>38</cp:revision>
  <dcterms:created xsi:type="dcterms:W3CDTF">2023-07-31T17:52:26Z</dcterms:created>
  <dcterms:modified xsi:type="dcterms:W3CDTF">2023-09-19T13:26:38Z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