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41"/>
  </p:notesMasterIdLst>
  <p:handoutMasterIdLst>
    <p:handoutMasterId r:id="rId42"/>
  </p:handoutMasterIdLst>
  <p:sldIdLst>
    <p:sldId id="257" r:id="rId5"/>
    <p:sldId id="389" r:id="rId6"/>
    <p:sldId id="317" r:id="rId7"/>
    <p:sldId id="392" r:id="rId8"/>
    <p:sldId id="393" r:id="rId9"/>
    <p:sldId id="394" r:id="rId10"/>
    <p:sldId id="396" r:id="rId11"/>
    <p:sldId id="395" r:id="rId12"/>
    <p:sldId id="397" r:id="rId13"/>
    <p:sldId id="398" r:id="rId14"/>
    <p:sldId id="399" r:id="rId15"/>
    <p:sldId id="401" r:id="rId16"/>
    <p:sldId id="403" r:id="rId17"/>
    <p:sldId id="404" r:id="rId18"/>
    <p:sldId id="406" r:id="rId19"/>
    <p:sldId id="405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7" r:id="rId29"/>
    <p:sldId id="416" r:id="rId30"/>
    <p:sldId id="415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39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8DA"/>
    <a:srgbClr val="373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DDD824-3D81-4DD8-A46E-30E69362785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E8DB78B-1733-41DE-831C-48240B90BE6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0" i="0" dirty="0"/>
            <a:t>Classification model trained on labeled dataset where each data point has a class label.</a:t>
          </a:r>
          <a:endParaRPr lang="en-US" sz="2000" dirty="0"/>
        </a:p>
      </dgm:t>
    </dgm:pt>
    <dgm:pt modelId="{8ED6104E-E817-494C-8EF5-01DC57D11DA5}" type="parTrans" cxnId="{A707E5E8-D087-4FC3-8630-BA9EDAA3F7D2}">
      <dgm:prSet/>
      <dgm:spPr/>
      <dgm:t>
        <a:bodyPr/>
        <a:lstStyle/>
        <a:p>
          <a:endParaRPr lang="en-US" sz="2000"/>
        </a:p>
      </dgm:t>
    </dgm:pt>
    <dgm:pt modelId="{2ECD4F7D-B6D0-4B94-A8F0-853C4D91852F}" type="sibTrans" cxnId="{A707E5E8-D087-4FC3-8630-BA9EDAA3F7D2}">
      <dgm:prSet/>
      <dgm:spPr/>
      <dgm:t>
        <a:bodyPr/>
        <a:lstStyle/>
        <a:p>
          <a:endParaRPr lang="en-US" sz="2000"/>
        </a:p>
      </dgm:t>
    </dgm:pt>
    <dgm:pt modelId="{A7AD5984-BFD2-4AF3-B359-BD2D1C18E4B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0" i="0"/>
            <a:t>Model learns patterns and relationships between input features and class labels.</a:t>
          </a:r>
          <a:endParaRPr lang="en-US" sz="2000"/>
        </a:p>
      </dgm:t>
    </dgm:pt>
    <dgm:pt modelId="{96D377BC-19D0-47AA-9D7C-69258963EC2B}" type="parTrans" cxnId="{5682A73B-D0B3-4442-A831-269BE11C774A}">
      <dgm:prSet/>
      <dgm:spPr/>
      <dgm:t>
        <a:bodyPr/>
        <a:lstStyle/>
        <a:p>
          <a:endParaRPr lang="en-US" sz="2000"/>
        </a:p>
      </dgm:t>
    </dgm:pt>
    <dgm:pt modelId="{FB87BBBC-107E-400D-BFE5-16FAB2A4CC14}" type="sibTrans" cxnId="{5682A73B-D0B3-4442-A831-269BE11C774A}">
      <dgm:prSet/>
      <dgm:spPr/>
      <dgm:t>
        <a:bodyPr/>
        <a:lstStyle/>
        <a:p>
          <a:endParaRPr lang="en-US" sz="2000"/>
        </a:p>
      </dgm:t>
    </dgm:pt>
    <dgm:pt modelId="{E87DC5C9-1ECE-43CA-A563-97CD73BF26D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0" i="0"/>
            <a:t>Model uses this knowledge to predict class label of new, unseen data points.</a:t>
          </a:r>
          <a:endParaRPr lang="en-US" sz="2000"/>
        </a:p>
      </dgm:t>
    </dgm:pt>
    <dgm:pt modelId="{5B173DBA-1045-4119-9FD6-E228CA99BAB8}" type="parTrans" cxnId="{E04E9B48-E3EF-4267-AEB4-E8F99A40B449}">
      <dgm:prSet/>
      <dgm:spPr/>
      <dgm:t>
        <a:bodyPr/>
        <a:lstStyle/>
        <a:p>
          <a:endParaRPr lang="en-US" sz="2000"/>
        </a:p>
      </dgm:t>
    </dgm:pt>
    <dgm:pt modelId="{7E45EAC9-00A5-4BE9-A927-20075B194580}" type="sibTrans" cxnId="{E04E9B48-E3EF-4267-AEB4-E8F99A40B449}">
      <dgm:prSet/>
      <dgm:spPr/>
      <dgm:t>
        <a:bodyPr/>
        <a:lstStyle/>
        <a:p>
          <a:endParaRPr lang="en-US" sz="2000"/>
        </a:p>
      </dgm:t>
    </dgm:pt>
    <dgm:pt modelId="{0EAF9167-B574-4454-B9D9-B8AF36165221}" type="pres">
      <dgm:prSet presAssocID="{6BDDD824-3D81-4DD8-A46E-30E69362785E}" presName="root" presStyleCnt="0">
        <dgm:presLayoutVars>
          <dgm:dir/>
          <dgm:resizeHandles val="exact"/>
        </dgm:presLayoutVars>
      </dgm:prSet>
      <dgm:spPr/>
    </dgm:pt>
    <dgm:pt modelId="{B5E3E711-D87E-4525-BDED-A03A1A42F272}" type="pres">
      <dgm:prSet presAssocID="{FE8DB78B-1733-41DE-831C-48240B90BE6D}" presName="compNode" presStyleCnt="0"/>
      <dgm:spPr/>
    </dgm:pt>
    <dgm:pt modelId="{4A55CCA4-5B1D-4C7C-8ADB-EC4A3B879447}" type="pres">
      <dgm:prSet presAssocID="{FE8DB78B-1733-41DE-831C-48240B90BE6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1D53FFC-4155-4305-9257-8D1DD7B2E057}" type="pres">
      <dgm:prSet presAssocID="{FE8DB78B-1733-41DE-831C-48240B90BE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544DB1-312B-43B6-B0EA-06EA638622F5}" type="pres">
      <dgm:prSet presAssocID="{FE8DB78B-1733-41DE-831C-48240B90BE6D}" presName="spaceRect" presStyleCnt="0"/>
      <dgm:spPr/>
    </dgm:pt>
    <dgm:pt modelId="{47371EF2-2D4C-482A-BF98-291D450E2E0E}" type="pres">
      <dgm:prSet presAssocID="{FE8DB78B-1733-41DE-831C-48240B90BE6D}" presName="textRect" presStyleLbl="revTx" presStyleIdx="0" presStyleCnt="3">
        <dgm:presLayoutVars>
          <dgm:chMax val="1"/>
          <dgm:chPref val="1"/>
        </dgm:presLayoutVars>
      </dgm:prSet>
      <dgm:spPr/>
    </dgm:pt>
    <dgm:pt modelId="{66DA2A41-2B8E-414C-9C11-179BB1612476}" type="pres">
      <dgm:prSet presAssocID="{2ECD4F7D-B6D0-4B94-A8F0-853C4D91852F}" presName="sibTrans" presStyleCnt="0"/>
      <dgm:spPr/>
    </dgm:pt>
    <dgm:pt modelId="{B22B0886-330D-4BAA-A1E3-D9AE29D67D75}" type="pres">
      <dgm:prSet presAssocID="{A7AD5984-BFD2-4AF3-B359-BD2D1C18E4BA}" presName="compNode" presStyleCnt="0"/>
      <dgm:spPr/>
    </dgm:pt>
    <dgm:pt modelId="{A7CE0072-7314-4754-A958-DC075C3F6B21}" type="pres">
      <dgm:prSet presAssocID="{A7AD5984-BFD2-4AF3-B359-BD2D1C18E4B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5D0D1FC-4EE1-4A1E-A6A5-E6AC548A0CF5}" type="pres">
      <dgm:prSet presAssocID="{A7AD5984-BFD2-4AF3-B359-BD2D1C18E4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A99ACB6-09F9-4A14-9C99-F9A6D87DF452}" type="pres">
      <dgm:prSet presAssocID="{A7AD5984-BFD2-4AF3-B359-BD2D1C18E4BA}" presName="spaceRect" presStyleCnt="0"/>
      <dgm:spPr/>
    </dgm:pt>
    <dgm:pt modelId="{4281C2F9-65FA-40E5-A079-70E06ACBC77F}" type="pres">
      <dgm:prSet presAssocID="{A7AD5984-BFD2-4AF3-B359-BD2D1C18E4BA}" presName="textRect" presStyleLbl="revTx" presStyleIdx="1" presStyleCnt="3">
        <dgm:presLayoutVars>
          <dgm:chMax val="1"/>
          <dgm:chPref val="1"/>
        </dgm:presLayoutVars>
      </dgm:prSet>
      <dgm:spPr/>
    </dgm:pt>
    <dgm:pt modelId="{547583C3-3FC5-4B80-BD12-1955B42F836A}" type="pres">
      <dgm:prSet presAssocID="{FB87BBBC-107E-400D-BFE5-16FAB2A4CC14}" presName="sibTrans" presStyleCnt="0"/>
      <dgm:spPr/>
    </dgm:pt>
    <dgm:pt modelId="{6FFB2E6A-6315-48EF-8DC6-65484F6133C5}" type="pres">
      <dgm:prSet presAssocID="{E87DC5C9-1ECE-43CA-A563-97CD73BF26D1}" presName="compNode" presStyleCnt="0"/>
      <dgm:spPr/>
    </dgm:pt>
    <dgm:pt modelId="{4A7CEAA0-A3F2-4DD4-89F6-9CD571F3E438}" type="pres">
      <dgm:prSet presAssocID="{E87DC5C9-1ECE-43CA-A563-97CD73BF26D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0B54A3E-78A6-4ED4-BC4B-75A6C44F3ECD}" type="pres">
      <dgm:prSet presAssocID="{E87DC5C9-1ECE-43CA-A563-97CD73BF26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7B776637-D5BB-4C90-B590-91DB4BA6FE9A}" type="pres">
      <dgm:prSet presAssocID="{E87DC5C9-1ECE-43CA-A563-97CD73BF26D1}" presName="spaceRect" presStyleCnt="0"/>
      <dgm:spPr/>
    </dgm:pt>
    <dgm:pt modelId="{C4B7CF67-36B5-4870-8DAC-A0587F4A7FAD}" type="pres">
      <dgm:prSet presAssocID="{E87DC5C9-1ECE-43CA-A563-97CD73BF26D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A529905-2E17-44BF-B3FB-46579BD76802}" type="presOf" srcId="{6BDDD824-3D81-4DD8-A46E-30E69362785E}" destId="{0EAF9167-B574-4454-B9D9-B8AF36165221}" srcOrd="0" destOrd="0" presId="urn:microsoft.com/office/officeart/2018/5/layout/IconLeafLabelList"/>
    <dgm:cxn modelId="{1698611D-AE20-4B8D-B2ED-F24F177C0FDD}" type="presOf" srcId="{E87DC5C9-1ECE-43CA-A563-97CD73BF26D1}" destId="{C4B7CF67-36B5-4870-8DAC-A0587F4A7FAD}" srcOrd="0" destOrd="0" presId="urn:microsoft.com/office/officeart/2018/5/layout/IconLeafLabelList"/>
    <dgm:cxn modelId="{5682A73B-D0B3-4442-A831-269BE11C774A}" srcId="{6BDDD824-3D81-4DD8-A46E-30E69362785E}" destId="{A7AD5984-BFD2-4AF3-B359-BD2D1C18E4BA}" srcOrd="1" destOrd="0" parTransId="{96D377BC-19D0-47AA-9D7C-69258963EC2B}" sibTransId="{FB87BBBC-107E-400D-BFE5-16FAB2A4CC14}"/>
    <dgm:cxn modelId="{E04E9B48-E3EF-4267-AEB4-E8F99A40B449}" srcId="{6BDDD824-3D81-4DD8-A46E-30E69362785E}" destId="{E87DC5C9-1ECE-43CA-A563-97CD73BF26D1}" srcOrd="2" destOrd="0" parTransId="{5B173DBA-1045-4119-9FD6-E228CA99BAB8}" sibTransId="{7E45EAC9-00A5-4BE9-A927-20075B194580}"/>
    <dgm:cxn modelId="{A707E5E8-D087-4FC3-8630-BA9EDAA3F7D2}" srcId="{6BDDD824-3D81-4DD8-A46E-30E69362785E}" destId="{FE8DB78B-1733-41DE-831C-48240B90BE6D}" srcOrd="0" destOrd="0" parTransId="{8ED6104E-E817-494C-8EF5-01DC57D11DA5}" sibTransId="{2ECD4F7D-B6D0-4B94-A8F0-853C4D91852F}"/>
    <dgm:cxn modelId="{B053CAE9-2DBB-40FB-AF42-5CF7B29B5A08}" type="presOf" srcId="{FE8DB78B-1733-41DE-831C-48240B90BE6D}" destId="{47371EF2-2D4C-482A-BF98-291D450E2E0E}" srcOrd="0" destOrd="0" presId="urn:microsoft.com/office/officeart/2018/5/layout/IconLeafLabelList"/>
    <dgm:cxn modelId="{DD38D7FA-108E-4117-ADBB-F7340CF82953}" type="presOf" srcId="{A7AD5984-BFD2-4AF3-B359-BD2D1C18E4BA}" destId="{4281C2F9-65FA-40E5-A079-70E06ACBC77F}" srcOrd="0" destOrd="0" presId="urn:microsoft.com/office/officeart/2018/5/layout/IconLeafLabelList"/>
    <dgm:cxn modelId="{3248859B-25CD-46F7-9146-5AD19037F079}" type="presParOf" srcId="{0EAF9167-B574-4454-B9D9-B8AF36165221}" destId="{B5E3E711-D87E-4525-BDED-A03A1A42F272}" srcOrd="0" destOrd="0" presId="urn:microsoft.com/office/officeart/2018/5/layout/IconLeafLabelList"/>
    <dgm:cxn modelId="{45D87787-BABE-469D-B5B0-F14A50AEA067}" type="presParOf" srcId="{B5E3E711-D87E-4525-BDED-A03A1A42F272}" destId="{4A55CCA4-5B1D-4C7C-8ADB-EC4A3B879447}" srcOrd="0" destOrd="0" presId="urn:microsoft.com/office/officeart/2018/5/layout/IconLeafLabelList"/>
    <dgm:cxn modelId="{1646A909-1B6E-4EEE-BB09-FD4E23CAEACF}" type="presParOf" srcId="{B5E3E711-D87E-4525-BDED-A03A1A42F272}" destId="{71D53FFC-4155-4305-9257-8D1DD7B2E057}" srcOrd="1" destOrd="0" presId="urn:microsoft.com/office/officeart/2018/5/layout/IconLeafLabelList"/>
    <dgm:cxn modelId="{C20BDF05-6C88-4B47-81C7-2DB2B5BCFFF0}" type="presParOf" srcId="{B5E3E711-D87E-4525-BDED-A03A1A42F272}" destId="{5C544DB1-312B-43B6-B0EA-06EA638622F5}" srcOrd="2" destOrd="0" presId="urn:microsoft.com/office/officeart/2018/5/layout/IconLeafLabelList"/>
    <dgm:cxn modelId="{E8A2B2A7-A329-406B-9AF9-A85370B24C11}" type="presParOf" srcId="{B5E3E711-D87E-4525-BDED-A03A1A42F272}" destId="{47371EF2-2D4C-482A-BF98-291D450E2E0E}" srcOrd="3" destOrd="0" presId="urn:microsoft.com/office/officeart/2018/5/layout/IconLeafLabelList"/>
    <dgm:cxn modelId="{FB23D66F-607F-470B-A3B3-974F037C7953}" type="presParOf" srcId="{0EAF9167-B574-4454-B9D9-B8AF36165221}" destId="{66DA2A41-2B8E-414C-9C11-179BB1612476}" srcOrd="1" destOrd="0" presId="urn:microsoft.com/office/officeart/2018/5/layout/IconLeafLabelList"/>
    <dgm:cxn modelId="{C7F957DC-A7C2-440D-88F8-1D52E25B23CE}" type="presParOf" srcId="{0EAF9167-B574-4454-B9D9-B8AF36165221}" destId="{B22B0886-330D-4BAA-A1E3-D9AE29D67D75}" srcOrd="2" destOrd="0" presId="urn:microsoft.com/office/officeart/2018/5/layout/IconLeafLabelList"/>
    <dgm:cxn modelId="{5967828C-2526-4717-9906-18560644457A}" type="presParOf" srcId="{B22B0886-330D-4BAA-A1E3-D9AE29D67D75}" destId="{A7CE0072-7314-4754-A958-DC075C3F6B21}" srcOrd="0" destOrd="0" presId="urn:microsoft.com/office/officeart/2018/5/layout/IconLeafLabelList"/>
    <dgm:cxn modelId="{4F60CEC4-F42E-4DEC-955A-6355B6A63C4D}" type="presParOf" srcId="{B22B0886-330D-4BAA-A1E3-D9AE29D67D75}" destId="{75D0D1FC-4EE1-4A1E-A6A5-E6AC548A0CF5}" srcOrd="1" destOrd="0" presId="urn:microsoft.com/office/officeart/2018/5/layout/IconLeafLabelList"/>
    <dgm:cxn modelId="{EDCF236C-3470-4607-8FBC-91DABF738354}" type="presParOf" srcId="{B22B0886-330D-4BAA-A1E3-D9AE29D67D75}" destId="{EA99ACB6-09F9-4A14-9C99-F9A6D87DF452}" srcOrd="2" destOrd="0" presId="urn:microsoft.com/office/officeart/2018/5/layout/IconLeafLabelList"/>
    <dgm:cxn modelId="{29C035AF-BBE9-459B-B72E-C49B3A10F175}" type="presParOf" srcId="{B22B0886-330D-4BAA-A1E3-D9AE29D67D75}" destId="{4281C2F9-65FA-40E5-A079-70E06ACBC77F}" srcOrd="3" destOrd="0" presId="urn:microsoft.com/office/officeart/2018/5/layout/IconLeafLabelList"/>
    <dgm:cxn modelId="{C8FAAEF4-3680-45CF-8DB9-607A9D1140F8}" type="presParOf" srcId="{0EAF9167-B574-4454-B9D9-B8AF36165221}" destId="{547583C3-3FC5-4B80-BD12-1955B42F836A}" srcOrd="3" destOrd="0" presId="urn:microsoft.com/office/officeart/2018/5/layout/IconLeafLabelList"/>
    <dgm:cxn modelId="{1675A748-80A5-4010-9DBF-02B6175025DE}" type="presParOf" srcId="{0EAF9167-B574-4454-B9D9-B8AF36165221}" destId="{6FFB2E6A-6315-48EF-8DC6-65484F6133C5}" srcOrd="4" destOrd="0" presId="urn:microsoft.com/office/officeart/2018/5/layout/IconLeafLabelList"/>
    <dgm:cxn modelId="{C4648AF7-6E2A-4E21-977C-78ED794931BC}" type="presParOf" srcId="{6FFB2E6A-6315-48EF-8DC6-65484F6133C5}" destId="{4A7CEAA0-A3F2-4DD4-89F6-9CD571F3E438}" srcOrd="0" destOrd="0" presId="urn:microsoft.com/office/officeart/2018/5/layout/IconLeafLabelList"/>
    <dgm:cxn modelId="{13443C96-D7CC-47CE-BBB3-8C255E3F7A70}" type="presParOf" srcId="{6FFB2E6A-6315-48EF-8DC6-65484F6133C5}" destId="{30B54A3E-78A6-4ED4-BC4B-75A6C44F3ECD}" srcOrd="1" destOrd="0" presId="urn:microsoft.com/office/officeart/2018/5/layout/IconLeafLabelList"/>
    <dgm:cxn modelId="{7231EA9D-099A-4606-A1FB-DB1C238B1A50}" type="presParOf" srcId="{6FFB2E6A-6315-48EF-8DC6-65484F6133C5}" destId="{7B776637-D5BB-4C90-B590-91DB4BA6FE9A}" srcOrd="2" destOrd="0" presId="urn:microsoft.com/office/officeart/2018/5/layout/IconLeafLabelList"/>
    <dgm:cxn modelId="{AB889288-7623-499C-B086-023002175171}" type="presParOf" srcId="{6FFB2E6A-6315-48EF-8DC6-65484F6133C5}" destId="{C4B7CF67-36B5-4870-8DAC-A0587F4A7FA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7CF13-B9DD-4DEF-A9BA-4B4375430FD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A96FFD-E902-4258-AF17-AFED6C1F815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>
              <a:solidFill>
                <a:srgbClr val="FFFF00"/>
              </a:solidFill>
            </a:rPr>
            <a:t>Spam filtering</a:t>
          </a:r>
          <a:r>
            <a:rPr lang="en-US" b="0" i="0"/>
            <a:t>: classify emails as spam or not spam based on their content and metadata.</a:t>
          </a:r>
          <a:endParaRPr lang="en-US" dirty="0"/>
        </a:p>
      </dgm:t>
    </dgm:pt>
    <dgm:pt modelId="{EF1FED93-AC0A-412B-A419-05D29D4D3E7B}" type="parTrans" cxnId="{004DA17C-2412-4109-B0E9-7D4AF7595BD0}">
      <dgm:prSet/>
      <dgm:spPr/>
      <dgm:t>
        <a:bodyPr/>
        <a:lstStyle/>
        <a:p>
          <a:endParaRPr lang="en-US"/>
        </a:p>
      </dgm:t>
    </dgm:pt>
    <dgm:pt modelId="{9FA40EDB-06C1-4E4B-B738-AE930CFD875C}" type="sibTrans" cxnId="{004DA17C-2412-4109-B0E9-7D4AF7595BD0}">
      <dgm:prSet/>
      <dgm:spPr/>
      <dgm:t>
        <a:bodyPr/>
        <a:lstStyle/>
        <a:p>
          <a:endParaRPr lang="en-US"/>
        </a:p>
      </dgm:t>
    </dgm:pt>
    <dgm:pt modelId="{F6F1C1CB-CEFA-43B1-A595-40BBCB0C1A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>
              <a:solidFill>
                <a:srgbClr val="FFFF00"/>
              </a:solidFill>
            </a:rPr>
            <a:t>Image recognition</a:t>
          </a:r>
          <a:r>
            <a:rPr lang="en-US" b="0" i="0"/>
            <a:t>: classify images into different categories based on their visual features, such as identifying objects or faces in an image.</a:t>
          </a:r>
          <a:endParaRPr lang="en-US" dirty="0"/>
        </a:p>
      </dgm:t>
    </dgm:pt>
    <dgm:pt modelId="{58DA5221-5CAE-4753-B068-E14ADF8C779A}" type="parTrans" cxnId="{1E40586E-64A3-4577-850E-CCA497E33012}">
      <dgm:prSet/>
      <dgm:spPr/>
      <dgm:t>
        <a:bodyPr/>
        <a:lstStyle/>
        <a:p>
          <a:endParaRPr lang="en-US"/>
        </a:p>
      </dgm:t>
    </dgm:pt>
    <dgm:pt modelId="{7AC9A0A1-7C37-49A3-BBC1-581EF7AEECF1}" type="sibTrans" cxnId="{1E40586E-64A3-4577-850E-CCA497E33012}">
      <dgm:prSet/>
      <dgm:spPr/>
      <dgm:t>
        <a:bodyPr/>
        <a:lstStyle/>
        <a:p>
          <a:endParaRPr lang="en-US"/>
        </a:p>
      </dgm:t>
    </dgm:pt>
    <dgm:pt modelId="{F43FE5A2-3520-4A87-A1B2-E23BEFDEBF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>
              <a:solidFill>
                <a:srgbClr val="FFFF00"/>
              </a:solidFill>
            </a:rPr>
            <a:t>Sentiment analysis</a:t>
          </a:r>
          <a:r>
            <a:rPr lang="en-US" b="0" i="0"/>
            <a:t>: classify text as positive, negative, or neutral based on its sentiment or emotion.</a:t>
          </a:r>
          <a:endParaRPr lang="en-US" dirty="0"/>
        </a:p>
      </dgm:t>
    </dgm:pt>
    <dgm:pt modelId="{60BE8434-7316-49D3-BF16-470C35D112F3}" type="parTrans" cxnId="{FA2E41FA-134A-4ED2-9774-68ED3894EF87}">
      <dgm:prSet/>
      <dgm:spPr/>
      <dgm:t>
        <a:bodyPr/>
        <a:lstStyle/>
        <a:p>
          <a:endParaRPr lang="en-US"/>
        </a:p>
      </dgm:t>
    </dgm:pt>
    <dgm:pt modelId="{618A928D-A31D-442F-B7B6-8E2D8E181276}" type="sibTrans" cxnId="{FA2E41FA-134A-4ED2-9774-68ED3894EF87}">
      <dgm:prSet/>
      <dgm:spPr/>
      <dgm:t>
        <a:bodyPr/>
        <a:lstStyle/>
        <a:p>
          <a:endParaRPr lang="en-US"/>
        </a:p>
      </dgm:t>
    </dgm:pt>
    <dgm:pt modelId="{E466A8AD-01D9-4B45-8822-0D302D485A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>
              <a:solidFill>
                <a:srgbClr val="FFFF00"/>
              </a:solidFill>
            </a:rPr>
            <a:t>Fraud detection</a:t>
          </a:r>
          <a:r>
            <a:rPr lang="en-US" b="0" i="0"/>
            <a:t>: classify transactions as fraudulent or legitimate based on their characteristics and patterns.</a:t>
          </a:r>
          <a:endParaRPr lang="en-US" dirty="0"/>
        </a:p>
      </dgm:t>
    </dgm:pt>
    <dgm:pt modelId="{F7FF8A14-AD88-427C-965E-6E97CD81CE0E}" type="parTrans" cxnId="{D2303AF7-9A37-4FA2-AEEA-5800D86240FE}">
      <dgm:prSet/>
      <dgm:spPr/>
      <dgm:t>
        <a:bodyPr/>
        <a:lstStyle/>
        <a:p>
          <a:endParaRPr lang="en-US"/>
        </a:p>
      </dgm:t>
    </dgm:pt>
    <dgm:pt modelId="{5B86FB6F-B63B-4F83-9571-560AEC7D70D9}" type="sibTrans" cxnId="{D2303AF7-9A37-4FA2-AEEA-5800D86240FE}">
      <dgm:prSet/>
      <dgm:spPr/>
      <dgm:t>
        <a:bodyPr/>
        <a:lstStyle/>
        <a:p>
          <a:endParaRPr lang="en-US"/>
        </a:p>
      </dgm:t>
    </dgm:pt>
    <dgm:pt modelId="{7DA2F34A-DFD2-430C-A416-0DF30DD366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>
              <a:solidFill>
                <a:srgbClr val="FFFF00"/>
              </a:solidFill>
            </a:rPr>
            <a:t>Medical diagnosis</a:t>
          </a:r>
          <a:r>
            <a:rPr lang="en-US" b="0" i="0"/>
            <a:t>: classify patients into different disease categories based on their symptoms and medical history.</a:t>
          </a:r>
          <a:endParaRPr lang="en-US" dirty="0"/>
        </a:p>
      </dgm:t>
    </dgm:pt>
    <dgm:pt modelId="{5FB1525C-DB2C-4806-8A2D-3963671C9113}" type="parTrans" cxnId="{9F2260ED-1A6B-4159-ABF4-4826BCCDD1DF}">
      <dgm:prSet/>
      <dgm:spPr/>
      <dgm:t>
        <a:bodyPr/>
        <a:lstStyle/>
        <a:p>
          <a:endParaRPr lang="en-US"/>
        </a:p>
      </dgm:t>
    </dgm:pt>
    <dgm:pt modelId="{D8A90ABE-CBFD-48E1-8CDF-49851030AE28}" type="sibTrans" cxnId="{9F2260ED-1A6B-4159-ABF4-4826BCCDD1DF}">
      <dgm:prSet/>
      <dgm:spPr/>
      <dgm:t>
        <a:bodyPr/>
        <a:lstStyle/>
        <a:p>
          <a:endParaRPr lang="en-US"/>
        </a:p>
      </dgm:t>
    </dgm:pt>
    <dgm:pt modelId="{04B34B26-B57E-4A74-A6D1-7C0CD89D7E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>
              <a:solidFill>
                <a:srgbClr val="FFFF00"/>
              </a:solidFill>
            </a:rPr>
            <a:t>Customer segmentation</a:t>
          </a:r>
          <a:r>
            <a:rPr lang="en-US" b="0" i="0"/>
            <a:t>: classify customers into different groups based on their demographic or behavioral characteristics for targeted marketing.</a:t>
          </a:r>
          <a:endParaRPr lang="en-US" dirty="0"/>
        </a:p>
      </dgm:t>
    </dgm:pt>
    <dgm:pt modelId="{CCFEE573-853D-4237-9DDA-78397EBD8568}" type="parTrans" cxnId="{60FA5ED2-8091-44BB-A57B-A0579E80988D}">
      <dgm:prSet/>
      <dgm:spPr/>
      <dgm:t>
        <a:bodyPr/>
        <a:lstStyle/>
        <a:p>
          <a:endParaRPr lang="en-US"/>
        </a:p>
      </dgm:t>
    </dgm:pt>
    <dgm:pt modelId="{6D9A5C04-FE2C-4881-A212-4D7C73CA14F1}" type="sibTrans" cxnId="{60FA5ED2-8091-44BB-A57B-A0579E80988D}">
      <dgm:prSet/>
      <dgm:spPr/>
      <dgm:t>
        <a:bodyPr/>
        <a:lstStyle/>
        <a:p>
          <a:endParaRPr lang="en-US"/>
        </a:p>
      </dgm:t>
    </dgm:pt>
    <dgm:pt modelId="{F8C07B38-5CFE-4EEB-BAC9-D88A17352F37}" type="pres">
      <dgm:prSet presAssocID="{CD77CF13-B9DD-4DEF-A9BA-4B4375430FDD}" presName="root" presStyleCnt="0">
        <dgm:presLayoutVars>
          <dgm:dir/>
          <dgm:resizeHandles val="exact"/>
        </dgm:presLayoutVars>
      </dgm:prSet>
      <dgm:spPr/>
    </dgm:pt>
    <dgm:pt modelId="{8BBFD38D-C87A-40F4-B1A6-F4C4FE0F90EC}" type="pres">
      <dgm:prSet presAssocID="{E9A96FFD-E902-4258-AF17-AFED6C1F8157}" presName="compNode" presStyleCnt="0"/>
      <dgm:spPr/>
    </dgm:pt>
    <dgm:pt modelId="{F8A9D047-6382-4ADF-87A8-AE2584FEC2AF}" type="pres">
      <dgm:prSet presAssocID="{E9A96FFD-E902-4258-AF17-AFED6C1F8157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F714A35-4293-41F5-9E48-2F334F14B6CD}" type="pres">
      <dgm:prSet presAssocID="{E9A96FFD-E902-4258-AF17-AFED6C1F815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49FF1E1-11EC-4672-A225-5EEE86DC3F05}" type="pres">
      <dgm:prSet presAssocID="{E9A96FFD-E902-4258-AF17-AFED6C1F8157}" presName="spaceRect" presStyleCnt="0"/>
      <dgm:spPr/>
    </dgm:pt>
    <dgm:pt modelId="{48295F2E-366F-40E1-A31A-C953FEA9945C}" type="pres">
      <dgm:prSet presAssocID="{E9A96FFD-E902-4258-AF17-AFED6C1F8157}" presName="textRect" presStyleLbl="revTx" presStyleIdx="0" presStyleCnt="6">
        <dgm:presLayoutVars>
          <dgm:chMax val="1"/>
          <dgm:chPref val="1"/>
        </dgm:presLayoutVars>
      </dgm:prSet>
      <dgm:spPr/>
    </dgm:pt>
    <dgm:pt modelId="{6C4F041B-B5AE-4247-B37F-51A01689112B}" type="pres">
      <dgm:prSet presAssocID="{9FA40EDB-06C1-4E4B-B738-AE930CFD875C}" presName="sibTrans" presStyleCnt="0"/>
      <dgm:spPr/>
    </dgm:pt>
    <dgm:pt modelId="{081C09F9-5BC6-497A-805B-AC6BE0F4A354}" type="pres">
      <dgm:prSet presAssocID="{F6F1C1CB-CEFA-43B1-A595-40BBCB0C1ACC}" presName="compNode" presStyleCnt="0"/>
      <dgm:spPr/>
    </dgm:pt>
    <dgm:pt modelId="{901302B8-965D-42F9-9FBD-1072C04347D9}" type="pres">
      <dgm:prSet presAssocID="{F6F1C1CB-CEFA-43B1-A595-40BBCB0C1ACC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9CC3DBE-9C04-421C-AA1D-8223646D9084}" type="pres">
      <dgm:prSet presAssocID="{F6F1C1CB-CEFA-43B1-A595-40BBCB0C1AC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A1B0DDC9-F355-4F20-8397-361F787478B5}" type="pres">
      <dgm:prSet presAssocID="{F6F1C1CB-CEFA-43B1-A595-40BBCB0C1ACC}" presName="spaceRect" presStyleCnt="0"/>
      <dgm:spPr/>
    </dgm:pt>
    <dgm:pt modelId="{2CD51160-07FA-464C-A8E7-6C56F8315324}" type="pres">
      <dgm:prSet presAssocID="{F6F1C1CB-CEFA-43B1-A595-40BBCB0C1ACC}" presName="textRect" presStyleLbl="revTx" presStyleIdx="1" presStyleCnt="6">
        <dgm:presLayoutVars>
          <dgm:chMax val="1"/>
          <dgm:chPref val="1"/>
        </dgm:presLayoutVars>
      </dgm:prSet>
      <dgm:spPr/>
    </dgm:pt>
    <dgm:pt modelId="{E97F7514-3B8D-43DE-89A4-E3BF66B3C8F3}" type="pres">
      <dgm:prSet presAssocID="{7AC9A0A1-7C37-49A3-BBC1-581EF7AEECF1}" presName="sibTrans" presStyleCnt="0"/>
      <dgm:spPr/>
    </dgm:pt>
    <dgm:pt modelId="{FE88A971-DB79-4DF5-B3E1-A4C27E05272E}" type="pres">
      <dgm:prSet presAssocID="{F43FE5A2-3520-4A87-A1B2-E23BEFDEBF17}" presName="compNode" presStyleCnt="0"/>
      <dgm:spPr/>
    </dgm:pt>
    <dgm:pt modelId="{0773E133-E37C-44F8-9BAD-885FC32EE34A}" type="pres">
      <dgm:prSet presAssocID="{F43FE5A2-3520-4A87-A1B2-E23BEFDEBF17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813DE7B-4A0A-4AAC-98F4-BD52551CD585}" type="pres">
      <dgm:prSet presAssocID="{F43FE5A2-3520-4A87-A1B2-E23BEFDEBF1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2B1154BC-DDC4-4663-92CA-155C9F65CCC1}" type="pres">
      <dgm:prSet presAssocID="{F43FE5A2-3520-4A87-A1B2-E23BEFDEBF17}" presName="spaceRect" presStyleCnt="0"/>
      <dgm:spPr/>
    </dgm:pt>
    <dgm:pt modelId="{FF8ADAB6-ADA1-40EF-98B7-2C765B97E667}" type="pres">
      <dgm:prSet presAssocID="{F43FE5A2-3520-4A87-A1B2-E23BEFDEBF17}" presName="textRect" presStyleLbl="revTx" presStyleIdx="2" presStyleCnt="6">
        <dgm:presLayoutVars>
          <dgm:chMax val="1"/>
          <dgm:chPref val="1"/>
        </dgm:presLayoutVars>
      </dgm:prSet>
      <dgm:spPr/>
    </dgm:pt>
    <dgm:pt modelId="{1B2B3301-22F1-4122-BDD0-F3FAFC47B3EB}" type="pres">
      <dgm:prSet presAssocID="{618A928D-A31D-442F-B7B6-8E2D8E181276}" presName="sibTrans" presStyleCnt="0"/>
      <dgm:spPr/>
    </dgm:pt>
    <dgm:pt modelId="{BB0AB79E-1309-4F8A-AAEF-A18266CE9888}" type="pres">
      <dgm:prSet presAssocID="{E466A8AD-01D9-4B45-8822-0D302D485A34}" presName="compNode" presStyleCnt="0"/>
      <dgm:spPr/>
    </dgm:pt>
    <dgm:pt modelId="{E6837A3C-FD83-47D2-94C2-E3AD93E8ECDC}" type="pres">
      <dgm:prSet presAssocID="{E466A8AD-01D9-4B45-8822-0D302D485A34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5443456-12E8-4DF7-87D6-93BB7C7B8894}" type="pres">
      <dgm:prSet presAssocID="{E466A8AD-01D9-4B45-8822-0D302D485A3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DE4B4FE4-1DB2-4D65-B266-6EF5CE7646B2}" type="pres">
      <dgm:prSet presAssocID="{E466A8AD-01D9-4B45-8822-0D302D485A34}" presName="spaceRect" presStyleCnt="0"/>
      <dgm:spPr/>
    </dgm:pt>
    <dgm:pt modelId="{956644E0-6B27-4DF2-8C1B-360DD1C62678}" type="pres">
      <dgm:prSet presAssocID="{E466A8AD-01D9-4B45-8822-0D302D485A34}" presName="textRect" presStyleLbl="revTx" presStyleIdx="3" presStyleCnt="6">
        <dgm:presLayoutVars>
          <dgm:chMax val="1"/>
          <dgm:chPref val="1"/>
        </dgm:presLayoutVars>
      </dgm:prSet>
      <dgm:spPr/>
    </dgm:pt>
    <dgm:pt modelId="{5D8CDCE9-C187-4E3A-8D25-E0CA2EAB7E11}" type="pres">
      <dgm:prSet presAssocID="{5B86FB6F-B63B-4F83-9571-560AEC7D70D9}" presName="sibTrans" presStyleCnt="0"/>
      <dgm:spPr/>
    </dgm:pt>
    <dgm:pt modelId="{442A52B2-38CB-43E6-A6CF-47C466828673}" type="pres">
      <dgm:prSet presAssocID="{7DA2F34A-DFD2-430C-A416-0DF30DD366FA}" presName="compNode" presStyleCnt="0"/>
      <dgm:spPr/>
    </dgm:pt>
    <dgm:pt modelId="{53D1BD04-88D9-4E7B-ACCD-1D4736946C8E}" type="pres">
      <dgm:prSet presAssocID="{7DA2F34A-DFD2-430C-A416-0DF30DD366FA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65BA0C1-478E-4D2B-9ABC-68F94FEB7060}" type="pres">
      <dgm:prSet presAssocID="{7DA2F34A-DFD2-430C-A416-0DF30DD366F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16B46196-1009-487E-A3B5-E720914F1FC7}" type="pres">
      <dgm:prSet presAssocID="{7DA2F34A-DFD2-430C-A416-0DF30DD366FA}" presName="spaceRect" presStyleCnt="0"/>
      <dgm:spPr/>
    </dgm:pt>
    <dgm:pt modelId="{A18FD4C6-1ADE-493D-A225-7F06E92AAB0E}" type="pres">
      <dgm:prSet presAssocID="{7DA2F34A-DFD2-430C-A416-0DF30DD366FA}" presName="textRect" presStyleLbl="revTx" presStyleIdx="4" presStyleCnt="6">
        <dgm:presLayoutVars>
          <dgm:chMax val="1"/>
          <dgm:chPref val="1"/>
        </dgm:presLayoutVars>
      </dgm:prSet>
      <dgm:spPr/>
    </dgm:pt>
    <dgm:pt modelId="{E1C00751-4EB6-48CB-8237-ED6F32E43AB3}" type="pres">
      <dgm:prSet presAssocID="{D8A90ABE-CBFD-48E1-8CDF-49851030AE28}" presName="sibTrans" presStyleCnt="0"/>
      <dgm:spPr/>
    </dgm:pt>
    <dgm:pt modelId="{60591E77-DEE0-4F7D-B250-8DCD5E12F3AD}" type="pres">
      <dgm:prSet presAssocID="{04B34B26-B57E-4A74-A6D1-7C0CD89D7E5F}" presName="compNode" presStyleCnt="0"/>
      <dgm:spPr/>
    </dgm:pt>
    <dgm:pt modelId="{6E6C06E5-2FA3-4189-AD46-50FC8F36B481}" type="pres">
      <dgm:prSet presAssocID="{04B34B26-B57E-4A74-A6D1-7C0CD89D7E5F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44E5EED-AB1B-4FD7-AA8B-D1FD30E92435}" type="pres">
      <dgm:prSet presAssocID="{04B34B26-B57E-4A74-A6D1-7C0CD89D7E5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468A4CD-931E-47F7-A9F8-9B61C227810B}" type="pres">
      <dgm:prSet presAssocID="{04B34B26-B57E-4A74-A6D1-7C0CD89D7E5F}" presName="spaceRect" presStyleCnt="0"/>
      <dgm:spPr/>
    </dgm:pt>
    <dgm:pt modelId="{56ED90BC-597F-4EBC-BDAB-585BBC78C638}" type="pres">
      <dgm:prSet presAssocID="{04B34B26-B57E-4A74-A6D1-7C0CD89D7E5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2FEC906-297D-48E7-BADA-FD3D7FB9BDF8}" type="presOf" srcId="{E9A96FFD-E902-4258-AF17-AFED6C1F8157}" destId="{48295F2E-366F-40E1-A31A-C953FEA9945C}" srcOrd="0" destOrd="0" presId="urn:microsoft.com/office/officeart/2018/5/layout/IconLeafLabelList"/>
    <dgm:cxn modelId="{F7E8112C-87E3-44D7-A6C3-0D3B513A79EA}" type="presOf" srcId="{E466A8AD-01D9-4B45-8822-0D302D485A34}" destId="{956644E0-6B27-4DF2-8C1B-360DD1C62678}" srcOrd="0" destOrd="0" presId="urn:microsoft.com/office/officeart/2018/5/layout/IconLeafLabelList"/>
    <dgm:cxn modelId="{ED5A864A-AAAB-431F-AE7E-5BF502CA2962}" type="presOf" srcId="{F6F1C1CB-CEFA-43B1-A595-40BBCB0C1ACC}" destId="{2CD51160-07FA-464C-A8E7-6C56F8315324}" srcOrd="0" destOrd="0" presId="urn:microsoft.com/office/officeart/2018/5/layout/IconLeafLabelList"/>
    <dgm:cxn modelId="{1E40586E-64A3-4577-850E-CCA497E33012}" srcId="{CD77CF13-B9DD-4DEF-A9BA-4B4375430FDD}" destId="{F6F1C1CB-CEFA-43B1-A595-40BBCB0C1ACC}" srcOrd="1" destOrd="0" parTransId="{58DA5221-5CAE-4753-B068-E14ADF8C779A}" sibTransId="{7AC9A0A1-7C37-49A3-BBC1-581EF7AEECF1}"/>
    <dgm:cxn modelId="{004DA17C-2412-4109-B0E9-7D4AF7595BD0}" srcId="{CD77CF13-B9DD-4DEF-A9BA-4B4375430FDD}" destId="{E9A96FFD-E902-4258-AF17-AFED6C1F8157}" srcOrd="0" destOrd="0" parTransId="{EF1FED93-AC0A-412B-A419-05D29D4D3E7B}" sibTransId="{9FA40EDB-06C1-4E4B-B738-AE930CFD875C}"/>
    <dgm:cxn modelId="{9156E4BE-96DD-4F30-927F-74FBB1703B9F}" type="presOf" srcId="{7DA2F34A-DFD2-430C-A416-0DF30DD366FA}" destId="{A18FD4C6-1ADE-493D-A225-7F06E92AAB0E}" srcOrd="0" destOrd="0" presId="urn:microsoft.com/office/officeart/2018/5/layout/IconLeafLabelList"/>
    <dgm:cxn modelId="{60FA5ED2-8091-44BB-A57B-A0579E80988D}" srcId="{CD77CF13-B9DD-4DEF-A9BA-4B4375430FDD}" destId="{04B34B26-B57E-4A74-A6D1-7C0CD89D7E5F}" srcOrd="5" destOrd="0" parTransId="{CCFEE573-853D-4237-9DDA-78397EBD8568}" sibTransId="{6D9A5C04-FE2C-4881-A212-4D7C73CA14F1}"/>
    <dgm:cxn modelId="{CFC1A1D3-9F20-4D8E-8D37-CC2684E3D1F8}" type="presOf" srcId="{F43FE5A2-3520-4A87-A1B2-E23BEFDEBF17}" destId="{FF8ADAB6-ADA1-40EF-98B7-2C765B97E667}" srcOrd="0" destOrd="0" presId="urn:microsoft.com/office/officeart/2018/5/layout/IconLeafLabelList"/>
    <dgm:cxn modelId="{9F2260ED-1A6B-4159-ABF4-4826BCCDD1DF}" srcId="{CD77CF13-B9DD-4DEF-A9BA-4B4375430FDD}" destId="{7DA2F34A-DFD2-430C-A416-0DF30DD366FA}" srcOrd="4" destOrd="0" parTransId="{5FB1525C-DB2C-4806-8A2D-3963671C9113}" sibTransId="{D8A90ABE-CBFD-48E1-8CDF-49851030AE28}"/>
    <dgm:cxn modelId="{FFA42EF1-B84A-4A26-A92A-43A6BB0C6524}" type="presOf" srcId="{CD77CF13-B9DD-4DEF-A9BA-4B4375430FDD}" destId="{F8C07B38-5CFE-4EEB-BAC9-D88A17352F37}" srcOrd="0" destOrd="0" presId="urn:microsoft.com/office/officeart/2018/5/layout/IconLeafLabelList"/>
    <dgm:cxn modelId="{BB1193F4-7686-4941-9C44-6DCCED36244D}" type="presOf" srcId="{04B34B26-B57E-4A74-A6D1-7C0CD89D7E5F}" destId="{56ED90BC-597F-4EBC-BDAB-585BBC78C638}" srcOrd="0" destOrd="0" presId="urn:microsoft.com/office/officeart/2018/5/layout/IconLeafLabelList"/>
    <dgm:cxn modelId="{D2303AF7-9A37-4FA2-AEEA-5800D86240FE}" srcId="{CD77CF13-B9DD-4DEF-A9BA-4B4375430FDD}" destId="{E466A8AD-01D9-4B45-8822-0D302D485A34}" srcOrd="3" destOrd="0" parTransId="{F7FF8A14-AD88-427C-965E-6E97CD81CE0E}" sibTransId="{5B86FB6F-B63B-4F83-9571-560AEC7D70D9}"/>
    <dgm:cxn modelId="{FA2E41FA-134A-4ED2-9774-68ED3894EF87}" srcId="{CD77CF13-B9DD-4DEF-A9BA-4B4375430FDD}" destId="{F43FE5A2-3520-4A87-A1B2-E23BEFDEBF17}" srcOrd="2" destOrd="0" parTransId="{60BE8434-7316-49D3-BF16-470C35D112F3}" sibTransId="{618A928D-A31D-442F-B7B6-8E2D8E181276}"/>
    <dgm:cxn modelId="{DC00C9E0-12D9-4FF8-987F-8BD93BA7EFC2}" type="presParOf" srcId="{F8C07B38-5CFE-4EEB-BAC9-D88A17352F37}" destId="{8BBFD38D-C87A-40F4-B1A6-F4C4FE0F90EC}" srcOrd="0" destOrd="0" presId="urn:microsoft.com/office/officeart/2018/5/layout/IconLeafLabelList"/>
    <dgm:cxn modelId="{53B43D4F-314B-49FD-9B3C-C0F034363AE1}" type="presParOf" srcId="{8BBFD38D-C87A-40F4-B1A6-F4C4FE0F90EC}" destId="{F8A9D047-6382-4ADF-87A8-AE2584FEC2AF}" srcOrd="0" destOrd="0" presId="urn:microsoft.com/office/officeart/2018/5/layout/IconLeafLabelList"/>
    <dgm:cxn modelId="{4D52677E-82BA-4862-9D42-F66D046055A0}" type="presParOf" srcId="{8BBFD38D-C87A-40F4-B1A6-F4C4FE0F90EC}" destId="{1F714A35-4293-41F5-9E48-2F334F14B6CD}" srcOrd="1" destOrd="0" presId="urn:microsoft.com/office/officeart/2018/5/layout/IconLeafLabelList"/>
    <dgm:cxn modelId="{EDC9A2B6-BB58-4361-BA83-A47A1BE75C4E}" type="presParOf" srcId="{8BBFD38D-C87A-40F4-B1A6-F4C4FE0F90EC}" destId="{C49FF1E1-11EC-4672-A225-5EEE86DC3F05}" srcOrd="2" destOrd="0" presId="urn:microsoft.com/office/officeart/2018/5/layout/IconLeafLabelList"/>
    <dgm:cxn modelId="{B5AA2A3A-4D40-487A-82B2-82BADD5CA9EC}" type="presParOf" srcId="{8BBFD38D-C87A-40F4-B1A6-F4C4FE0F90EC}" destId="{48295F2E-366F-40E1-A31A-C953FEA9945C}" srcOrd="3" destOrd="0" presId="urn:microsoft.com/office/officeart/2018/5/layout/IconLeafLabelList"/>
    <dgm:cxn modelId="{821620FD-4A08-439B-BF17-051C1FFB9F60}" type="presParOf" srcId="{F8C07B38-5CFE-4EEB-BAC9-D88A17352F37}" destId="{6C4F041B-B5AE-4247-B37F-51A01689112B}" srcOrd="1" destOrd="0" presId="urn:microsoft.com/office/officeart/2018/5/layout/IconLeafLabelList"/>
    <dgm:cxn modelId="{73552BBD-E053-48CD-A54F-6AF9E9ED475F}" type="presParOf" srcId="{F8C07B38-5CFE-4EEB-BAC9-D88A17352F37}" destId="{081C09F9-5BC6-497A-805B-AC6BE0F4A354}" srcOrd="2" destOrd="0" presId="urn:microsoft.com/office/officeart/2018/5/layout/IconLeafLabelList"/>
    <dgm:cxn modelId="{C58AB6F6-7159-48AF-9B18-8B365FAA6BD3}" type="presParOf" srcId="{081C09F9-5BC6-497A-805B-AC6BE0F4A354}" destId="{901302B8-965D-42F9-9FBD-1072C04347D9}" srcOrd="0" destOrd="0" presId="urn:microsoft.com/office/officeart/2018/5/layout/IconLeafLabelList"/>
    <dgm:cxn modelId="{F71FDB80-0AF1-4236-9985-FB91D3E94F57}" type="presParOf" srcId="{081C09F9-5BC6-497A-805B-AC6BE0F4A354}" destId="{59CC3DBE-9C04-421C-AA1D-8223646D9084}" srcOrd="1" destOrd="0" presId="urn:microsoft.com/office/officeart/2018/5/layout/IconLeafLabelList"/>
    <dgm:cxn modelId="{92D78AED-2534-4539-AA59-A90C80136257}" type="presParOf" srcId="{081C09F9-5BC6-497A-805B-AC6BE0F4A354}" destId="{A1B0DDC9-F355-4F20-8397-361F787478B5}" srcOrd="2" destOrd="0" presId="urn:microsoft.com/office/officeart/2018/5/layout/IconLeafLabelList"/>
    <dgm:cxn modelId="{69AC37C7-6757-459E-9464-01FCD9EB0A84}" type="presParOf" srcId="{081C09F9-5BC6-497A-805B-AC6BE0F4A354}" destId="{2CD51160-07FA-464C-A8E7-6C56F8315324}" srcOrd="3" destOrd="0" presId="urn:microsoft.com/office/officeart/2018/5/layout/IconLeafLabelList"/>
    <dgm:cxn modelId="{7C7B74CD-0150-4F24-925F-DFC79664CAEF}" type="presParOf" srcId="{F8C07B38-5CFE-4EEB-BAC9-D88A17352F37}" destId="{E97F7514-3B8D-43DE-89A4-E3BF66B3C8F3}" srcOrd="3" destOrd="0" presId="urn:microsoft.com/office/officeart/2018/5/layout/IconLeafLabelList"/>
    <dgm:cxn modelId="{81866F46-C24B-4F7F-A73B-DF7325E40C6F}" type="presParOf" srcId="{F8C07B38-5CFE-4EEB-BAC9-D88A17352F37}" destId="{FE88A971-DB79-4DF5-B3E1-A4C27E05272E}" srcOrd="4" destOrd="0" presId="urn:microsoft.com/office/officeart/2018/5/layout/IconLeafLabelList"/>
    <dgm:cxn modelId="{F280EF63-3EB1-48E5-BE37-FBA387FE519A}" type="presParOf" srcId="{FE88A971-DB79-4DF5-B3E1-A4C27E05272E}" destId="{0773E133-E37C-44F8-9BAD-885FC32EE34A}" srcOrd="0" destOrd="0" presId="urn:microsoft.com/office/officeart/2018/5/layout/IconLeafLabelList"/>
    <dgm:cxn modelId="{778F5ACC-6249-4321-8B04-1B9C4C784372}" type="presParOf" srcId="{FE88A971-DB79-4DF5-B3E1-A4C27E05272E}" destId="{3813DE7B-4A0A-4AAC-98F4-BD52551CD585}" srcOrd="1" destOrd="0" presId="urn:microsoft.com/office/officeart/2018/5/layout/IconLeafLabelList"/>
    <dgm:cxn modelId="{B14127DC-76D4-45F0-BBB1-9AC9224EDE48}" type="presParOf" srcId="{FE88A971-DB79-4DF5-B3E1-A4C27E05272E}" destId="{2B1154BC-DDC4-4663-92CA-155C9F65CCC1}" srcOrd="2" destOrd="0" presId="urn:microsoft.com/office/officeart/2018/5/layout/IconLeafLabelList"/>
    <dgm:cxn modelId="{4E2C23DC-261D-4AA9-B4FF-BE33C1D46BF5}" type="presParOf" srcId="{FE88A971-DB79-4DF5-B3E1-A4C27E05272E}" destId="{FF8ADAB6-ADA1-40EF-98B7-2C765B97E667}" srcOrd="3" destOrd="0" presId="urn:microsoft.com/office/officeart/2018/5/layout/IconLeafLabelList"/>
    <dgm:cxn modelId="{15910FF8-908D-4CB6-841E-0782684BBEE5}" type="presParOf" srcId="{F8C07B38-5CFE-4EEB-BAC9-D88A17352F37}" destId="{1B2B3301-22F1-4122-BDD0-F3FAFC47B3EB}" srcOrd="5" destOrd="0" presId="urn:microsoft.com/office/officeart/2018/5/layout/IconLeafLabelList"/>
    <dgm:cxn modelId="{DB7BBE96-215D-4471-8C4C-15EA5E1621A3}" type="presParOf" srcId="{F8C07B38-5CFE-4EEB-BAC9-D88A17352F37}" destId="{BB0AB79E-1309-4F8A-AAEF-A18266CE9888}" srcOrd="6" destOrd="0" presId="urn:microsoft.com/office/officeart/2018/5/layout/IconLeafLabelList"/>
    <dgm:cxn modelId="{27024805-80C3-4531-A47A-A089FAD6A173}" type="presParOf" srcId="{BB0AB79E-1309-4F8A-AAEF-A18266CE9888}" destId="{E6837A3C-FD83-47D2-94C2-E3AD93E8ECDC}" srcOrd="0" destOrd="0" presId="urn:microsoft.com/office/officeart/2018/5/layout/IconLeafLabelList"/>
    <dgm:cxn modelId="{F6096477-851D-41FC-A60B-688D5A2514CD}" type="presParOf" srcId="{BB0AB79E-1309-4F8A-AAEF-A18266CE9888}" destId="{85443456-12E8-4DF7-87D6-93BB7C7B8894}" srcOrd="1" destOrd="0" presId="urn:microsoft.com/office/officeart/2018/5/layout/IconLeafLabelList"/>
    <dgm:cxn modelId="{5292F49E-634F-44D4-B2C8-7F0A1611E0CA}" type="presParOf" srcId="{BB0AB79E-1309-4F8A-AAEF-A18266CE9888}" destId="{DE4B4FE4-1DB2-4D65-B266-6EF5CE7646B2}" srcOrd="2" destOrd="0" presId="urn:microsoft.com/office/officeart/2018/5/layout/IconLeafLabelList"/>
    <dgm:cxn modelId="{F88A65A8-6538-41AB-A126-1E6412DB8FF0}" type="presParOf" srcId="{BB0AB79E-1309-4F8A-AAEF-A18266CE9888}" destId="{956644E0-6B27-4DF2-8C1B-360DD1C62678}" srcOrd="3" destOrd="0" presId="urn:microsoft.com/office/officeart/2018/5/layout/IconLeafLabelList"/>
    <dgm:cxn modelId="{59A194E0-0849-4C18-B3E7-0C8D9E60BD77}" type="presParOf" srcId="{F8C07B38-5CFE-4EEB-BAC9-D88A17352F37}" destId="{5D8CDCE9-C187-4E3A-8D25-E0CA2EAB7E11}" srcOrd="7" destOrd="0" presId="urn:microsoft.com/office/officeart/2018/5/layout/IconLeafLabelList"/>
    <dgm:cxn modelId="{CA7BA8CF-0720-412C-8BA7-E6BFBBFC1A85}" type="presParOf" srcId="{F8C07B38-5CFE-4EEB-BAC9-D88A17352F37}" destId="{442A52B2-38CB-43E6-A6CF-47C466828673}" srcOrd="8" destOrd="0" presId="urn:microsoft.com/office/officeart/2018/5/layout/IconLeafLabelList"/>
    <dgm:cxn modelId="{FBB34F8A-ABC9-4156-B3FB-7F99AE3E182D}" type="presParOf" srcId="{442A52B2-38CB-43E6-A6CF-47C466828673}" destId="{53D1BD04-88D9-4E7B-ACCD-1D4736946C8E}" srcOrd="0" destOrd="0" presId="urn:microsoft.com/office/officeart/2018/5/layout/IconLeafLabelList"/>
    <dgm:cxn modelId="{2293A140-7915-4628-8967-6427893F2A11}" type="presParOf" srcId="{442A52B2-38CB-43E6-A6CF-47C466828673}" destId="{065BA0C1-478E-4D2B-9ABC-68F94FEB7060}" srcOrd="1" destOrd="0" presId="urn:microsoft.com/office/officeart/2018/5/layout/IconLeafLabelList"/>
    <dgm:cxn modelId="{5CAA2CE1-1529-49CF-BA02-D4D71F0C35AD}" type="presParOf" srcId="{442A52B2-38CB-43E6-A6CF-47C466828673}" destId="{16B46196-1009-487E-A3B5-E720914F1FC7}" srcOrd="2" destOrd="0" presId="urn:microsoft.com/office/officeart/2018/5/layout/IconLeafLabelList"/>
    <dgm:cxn modelId="{DE8FB606-04B1-490A-B133-B6FEEA1A18CB}" type="presParOf" srcId="{442A52B2-38CB-43E6-A6CF-47C466828673}" destId="{A18FD4C6-1ADE-493D-A225-7F06E92AAB0E}" srcOrd="3" destOrd="0" presId="urn:microsoft.com/office/officeart/2018/5/layout/IconLeafLabelList"/>
    <dgm:cxn modelId="{300FC18A-1BF3-48D6-BF88-6C22C532B404}" type="presParOf" srcId="{F8C07B38-5CFE-4EEB-BAC9-D88A17352F37}" destId="{E1C00751-4EB6-48CB-8237-ED6F32E43AB3}" srcOrd="9" destOrd="0" presId="urn:microsoft.com/office/officeart/2018/5/layout/IconLeafLabelList"/>
    <dgm:cxn modelId="{201E829E-F073-43F9-8AC9-34ACD9178F56}" type="presParOf" srcId="{F8C07B38-5CFE-4EEB-BAC9-D88A17352F37}" destId="{60591E77-DEE0-4F7D-B250-8DCD5E12F3AD}" srcOrd="10" destOrd="0" presId="urn:microsoft.com/office/officeart/2018/5/layout/IconLeafLabelList"/>
    <dgm:cxn modelId="{4EBAD77D-980A-46ED-90BC-F446041C937C}" type="presParOf" srcId="{60591E77-DEE0-4F7D-B250-8DCD5E12F3AD}" destId="{6E6C06E5-2FA3-4189-AD46-50FC8F36B481}" srcOrd="0" destOrd="0" presId="urn:microsoft.com/office/officeart/2018/5/layout/IconLeafLabelList"/>
    <dgm:cxn modelId="{4D4A1516-1BE2-4484-9386-AEE4B1F15649}" type="presParOf" srcId="{60591E77-DEE0-4F7D-B250-8DCD5E12F3AD}" destId="{E44E5EED-AB1B-4FD7-AA8B-D1FD30E92435}" srcOrd="1" destOrd="0" presId="urn:microsoft.com/office/officeart/2018/5/layout/IconLeafLabelList"/>
    <dgm:cxn modelId="{8C410672-6520-49C2-AC72-4DE2FBB997C8}" type="presParOf" srcId="{60591E77-DEE0-4F7D-B250-8DCD5E12F3AD}" destId="{E468A4CD-931E-47F7-A9F8-9B61C227810B}" srcOrd="2" destOrd="0" presId="urn:microsoft.com/office/officeart/2018/5/layout/IconLeafLabelList"/>
    <dgm:cxn modelId="{4BD93A48-DB05-4183-9E04-5E1F2CB63C0C}" type="presParOf" srcId="{60591E77-DEE0-4F7D-B250-8DCD5E12F3AD}" destId="{56ED90BC-597F-4EBC-BDAB-585BBC78C63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5CCA4-5B1D-4C7C-8ADB-EC4A3B879447}">
      <dsp:nvSpPr>
        <dsp:cNvPr id="0" name=""/>
        <dsp:cNvSpPr/>
      </dsp:nvSpPr>
      <dsp:spPr>
        <a:xfrm>
          <a:off x="627734" y="8146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53FFC-4155-4305-9257-8D1DD7B2E057}">
      <dsp:nvSpPr>
        <dsp:cNvPr id="0" name=""/>
        <dsp:cNvSpPr/>
      </dsp:nvSpPr>
      <dsp:spPr>
        <a:xfrm>
          <a:off x="1029921" y="121680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71EF2-2D4C-482A-BF98-291D450E2E0E}">
      <dsp:nvSpPr>
        <dsp:cNvPr id="0" name=""/>
        <dsp:cNvSpPr/>
      </dsp:nvSpPr>
      <dsp:spPr>
        <a:xfrm>
          <a:off x="24453" y="3289618"/>
          <a:ext cx="309375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Classification model trained on labeled dataset where each data point has a class label.</a:t>
          </a:r>
          <a:endParaRPr lang="en-US" sz="2000" kern="1200" dirty="0"/>
        </a:p>
      </dsp:txBody>
      <dsp:txXfrm>
        <a:off x="24453" y="3289618"/>
        <a:ext cx="3093750" cy="1485000"/>
      </dsp:txXfrm>
    </dsp:sp>
    <dsp:sp modelId="{A7CE0072-7314-4754-A958-DC075C3F6B21}">
      <dsp:nvSpPr>
        <dsp:cNvPr id="0" name=""/>
        <dsp:cNvSpPr/>
      </dsp:nvSpPr>
      <dsp:spPr>
        <a:xfrm>
          <a:off x="4262890" y="8146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0D1FC-4EE1-4A1E-A6A5-E6AC548A0CF5}">
      <dsp:nvSpPr>
        <dsp:cNvPr id="0" name=""/>
        <dsp:cNvSpPr/>
      </dsp:nvSpPr>
      <dsp:spPr>
        <a:xfrm>
          <a:off x="4665078" y="121680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1C2F9-65FA-40E5-A079-70E06ACBC77F}">
      <dsp:nvSpPr>
        <dsp:cNvPr id="0" name=""/>
        <dsp:cNvSpPr/>
      </dsp:nvSpPr>
      <dsp:spPr>
        <a:xfrm>
          <a:off x="3659609" y="3289618"/>
          <a:ext cx="309375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/>
            <a:t>Model learns patterns and relationships between input features and class labels.</a:t>
          </a:r>
          <a:endParaRPr lang="en-US" sz="2000" kern="1200"/>
        </a:p>
      </dsp:txBody>
      <dsp:txXfrm>
        <a:off x="3659609" y="3289618"/>
        <a:ext cx="3093750" cy="1485000"/>
      </dsp:txXfrm>
    </dsp:sp>
    <dsp:sp modelId="{4A7CEAA0-A3F2-4DD4-89F6-9CD571F3E438}">
      <dsp:nvSpPr>
        <dsp:cNvPr id="0" name=""/>
        <dsp:cNvSpPr/>
      </dsp:nvSpPr>
      <dsp:spPr>
        <a:xfrm>
          <a:off x="7898047" y="8146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54A3E-78A6-4ED4-BC4B-75A6C44F3ECD}">
      <dsp:nvSpPr>
        <dsp:cNvPr id="0" name=""/>
        <dsp:cNvSpPr/>
      </dsp:nvSpPr>
      <dsp:spPr>
        <a:xfrm>
          <a:off x="8300234" y="121680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7CF67-36B5-4870-8DAC-A0587F4A7FAD}">
      <dsp:nvSpPr>
        <dsp:cNvPr id="0" name=""/>
        <dsp:cNvSpPr/>
      </dsp:nvSpPr>
      <dsp:spPr>
        <a:xfrm>
          <a:off x="7294765" y="3289618"/>
          <a:ext cx="309375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/>
            <a:t>Model uses this knowledge to predict class label of new, unseen data points.</a:t>
          </a:r>
          <a:endParaRPr lang="en-US" sz="2000" kern="1200"/>
        </a:p>
      </dsp:txBody>
      <dsp:txXfrm>
        <a:off x="7294765" y="3289618"/>
        <a:ext cx="3093750" cy="148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9D047-6382-4ADF-87A8-AE2584FEC2AF}">
      <dsp:nvSpPr>
        <dsp:cNvPr id="0" name=""/>
        <dsp:cNvSpPr/>
      </dsp:nvSpPr>
      <dsp:spPr>
        <a:xfrm>
          <a:off x="485898" y="3766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14A35-4293-41F5-9E48-2F334F14B6CD}">
      <dsp:nvSpPr>
        <dsp:cNvPr id="0" name=""/>
        <dsp:cNvSpPr/>
      </dsp:nvSpPr>
      <dsp:spPr>
        <a:xfrm>
          <a:off x="719898" y="27166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95F2E-366F-40E1-A31A-C953FEA9945C}">
      <dsp:nvSpPr>
        <dsp:cNvPr id="0" name=""/>
        <dsp:cNvSpPr/>
      </dsp:nvSpPr>
      <dsp:spPr>
        <a:xfrm>
          <a:off x="134898" y="1477660"/>
          <a:ext cx="1800000" cy="13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>
              <a:solidFill>
                <a:srgbClr val="FFFF00"/>
              </a:solidFill>
            </a:rPr>
            <a:t>Spam filtering</a:t>
          </a:r>
          <a:r>
            <a:rPr lang="en-US" sz="1100" b="0" i="0" kern="1200"/>
            <a:t>: classify emails as spam or not spam based on their content and metadata.</a:t>
          </a:r>
          <a:endParaRPr lang="en-US" sz="1100" kern="1200" dirty="0"/>
        </a:p>
      </dsp:txBody>
      <dsp:txXfrm>
        <a:off x="134898" y="1477660"/>
        <a:ext cx="1800000" cy="1300700"/>
      </dsp:txXfrm>
    </dsp:sp>
    <dsp:sp modelId="{901302B8-965D-42F9-9FBD-1072C04347D9}">
      <dsp:nvSpPr>
        <dsp:cNvPr id="0" name=""/>
        <dsp:cNvSpPr/>
      </dsp:nvSpPr>
      <dsp:spPr>
        <a:xfrm>
          <a:off x="2600898" y="3766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C3DBE-9C04-421C-AA1D-8223646D9084}">
      <dsp:nvSpPr>
        <dsp:cNvPr id="0" name=""/>
        <dsp:cNvSpPr/>
      </dsp:nvSpPr>
      <dsp:spPr>
        <a:xfrm>
          <a:off x="2834898" y="27166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51160-07FA-464C-A8E7-6C56F8315324}">
      <dsp:nvSpPr>
        <dsp:cNvPr id="0" name=""/>
        <dsp:cNvSpPr/>
      </dsp:nvSpPr>
      <dsp:spPr>
        <a:xfrm>
          <a:off x="2249898" y="1477660"/>
          <a:ext cx="1800000" cy="13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>
              <a:solidFill>
                <a:srgbClr val="FFFF00"/>
              </a:solidFill>
            </a:rPr>
            <a:t>Image recognition</a:t>
          </a:r>
          <a:r>
            <a:rPr lang="en-US" sz="1100" b="0" i="0" kern="1200"/>
            <a:t>: classify images into different categories based on their visual features, such as identifying objects or faces in an image.</a:t>
          </a:r>
          <a:endParaRPr lang="en-US" sz="1100" kern="1200" dirty="0"/>
        </a:p>
      </dsp:txBody>
      <dsp:txXfrm>
        <a:off x="2249898" y="1477660"/>
        <a:ext cx="1800000" cy="1300700"/>
      </dsp:txXfrm>
    </dsp:sp>
    <dsp:sp modelId="{0773E133-E37C-44F8-9BAD-885FC32EE34A}">
      <dsp:nvSpPr>
        <dsp:cNvPr id="0" name=""/>
        <dsp:cNvSpPr/>
      </dsp:nvSpPr>
      <dsp:spPr>
        <a:xfrm>
          <a:off x="4715898" y="3766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3DE7B-4A0A-4AAC-98F4-BD52551CD585}">
      <dsp:nvSpPr>
        <dsp:cNvPr id="0" name=""/>
        <dsp:cNvSpPr/>
      </dsp:nvSpPr>
      <dsp:spPr>
        <a:xfrm>
          <a:off x="4949898" y="27166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ADAB6-ADA1-40EF-98B7-2C765B97E667}">
      <dsp:nvSpPr>
        <dsp:cNvPr id="0" name=""/>
        <dsp:cNvSpPr/>
      </dsp:nvSpPr>
      <dsp:spPr>
        <a:xfrm>
          <a:off x="4364898" y="1477660"/>
          <a:ext cx="1800000" cy="13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>
              <a:solidFill>
                <a:srgbClr val="FFFF00"/>
              </a:solidFill>
            </a:rPr>
            <a:t>Sentiment analysis</a:t>
          </a:r>
          <a:r>
            <a:rPr lang="en-US" sz="1100" b="0" i="0" kern="1200"/>
            <a:t>: classify text as positive, negative, or neutral based on its sentiment or emotion.</a:t>
          </a:r>
          <a:endParaRPr lang="en-US" sz="1100" kern="1200" dirty="0"/>
        </a:p>
      </dsp:txBody>
      <dsp:txXfrm>
        <a:off x="4364898" y="1477660"/>
        <a:ext cx="1800000" cy="1300700"/>
      </dsp:txXfrm>
    </dsp:sp>
    <dsp:sp modelId="{E6837A3C-FD83-47D2-94C2-E3AD93E8ECDC}">
      <dsp:nvSpPr>
        <dsp:cNvPr id="0" name=""/>
        <dsp:cNvSpPr/>
      </dsp:nvSpPr>
      <dsp:spPr>
        <a:xfrm>
          <a:off x="6830899" y="3766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43456-12E8-4DF7-87D6-93BB7C7B8894}">
      <dsp:nvSpPr>
        <dsp:cNvPr id="0" name=""/>
        <dsp:cNvSpPr/>
      </dsp:nvSpPr>
      <dsp:spPr>
        <a:xfrm>
          <a:off x="7064899" y="27166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644E0-6B27-4DF2-8C1B-360DD1C62678}">
      <dsp:nvSpPr>
        <dsp:cNvPr id="0" name=""/>
        <dsp:cNvSpPr/>
      </dsp:nvSpPr>
      <dsp:spPr>
        <a:xfrm>
          <a:off x="6479898" y="1477660"/>
          <a:ext cx="1800000" cy="13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>
              <a:solidFill>
                <a:srgbClr val="FFFF00"/>
              </a:solidFill>
            </a:rPr>
            <a:t>Fraud detection</a:t>
          </a:r>
          <a:r>
            <a:rPr lang="en-US" sz="1100" b="0" i="0" kern="1200"/>
            <a:t>: classify transactions as fraudulent or legitimate based on their characteristics and patterns.</a:t>
          </a:r>
          <a:endParaRPr lang="en-US" sz="1100" kern="1200" dirty="0"/>
        </a:p>
      </dsp:txBody>
      <dsp:txXfrm>
        <a:off x="6479898" y="1477660"/>
        <a:ext cx="1800000" cy="1300700"/>
      </dsp:txXfrm>
    </dsp:sp>
    <dsp:sp modelId="{53D1BD04-88D9-4E7B-ACCD-1D4736946C8E}">
      <dsp:nvSpPr>
        <dsp:cNvPr id="0" name=""/>
        <dsp:cNvSpPr/>
      </dsp:nvSpPr>
      <dsp:spPr>
        <a:xfrm>
          <a:off x="8945899" y="3766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BA0C1-478E-4D2B-9ABC-68F94FEB7060}">
      <dsp:nvSpPr>
        <dsp:cNvPr id="0" name=""/>
        <dsp:cNvSpPr/>
      </dsp:nvSpPr>
      <dsp:spPr>
        <a:xfrm>
          <a:off x="9179899" y="27166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FD4C6-1ADE-493D-A225-7F06E92AAB0E}">
      <dsp:nvSpPr>
        <dsp:cNvPr id="0" name=""/>
        <dsp:cNvSpPr/>
      </dsp:nvSpPr>
      <dsp:spPr>
        <a:xfrm>
          <a:off x="8594899" y="1477660"/>
          <a:ext cx="1800000" cy="13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>
              <a:solidFill>
                <a:srgbClr val="FFFF00"/>
              </a:solidFill>
            </a:rPr>
            <a:t>Medical diagnosis</a:t>
          </a:r>
          <a:r>
            <a:rPr lang="en-US" sz="1100" b="0" i="0" kern="1200"/>
            <a:t>: classify patients into different disease categories based on their symptoms and medical history.</a:t>
          </a:r>
          <a:endParaRPr lang="en-US" sz="1100" kern="1200" dirty="0"/>
        </a:p>
      </dsp:txBody>
      <dsp:txXfrm>
        <a:off x="8594899" y="1477660"/>
        <a:ext cx="1800000" cy="1300700"/>
      </dsp:txXfrm>
    </dsp:sp>
    <dsp:sp modelId="{6E6C06E5-2FA3-4189-AD46-50FC8F36B481}">
      <dsp:nvSpPr>
        <dsp:cNvPr id="0" name=""/>
        <dsp:cNvSpPr/>
      </dsp:nvSpPr>
      <dsp:spPr>
        <a:xfrm>
          <a:off x="4715898" y="32283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E5EED-AB1B-4FD7-AA8B-D1FD30E92435}">
      <dsp:nvSpPr>
        <dsp:cNvPr id="0" name=""/>
        <dsp:cNvSpPr/>
      </dsp:nvSpPr>
      <dsp:spPr>
        <a:xfrm>
          <a:off x="4949898" y="3462361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D90BC-597F-4EBC-BDAB-585BBC78C638}">
      <dsp:nvSpPr>
        <dsp:cNvPr id="0" name=""/>
        <dsp:cNvSpPr/>
      </dsp:nvSpPr>
      <dsp:spPr>
        <a:xfrm>
          <a:off x="4364898" y="4668361"/>
          <a:ext cx="1800000" cy="13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>
              <a:solidFill>
                <a:srgbClr val="FFFF00"/>
              </a:solidFill>
            </a:rPr>
            <a:t>Customer segmentation</a:t>
          </a:r>
          <a:r>
            <a:rPr lang="en-US" sz="1100" b="0" i="0" kern="1200"/>
            <a:t>: classify customers into different groups based on their demographic or behavioral characteristics for targeted marketing.</a:t>
          </a:r>
          <a:endParaRPr lang="en-US" sz="1100" kern="1200" dirty="0"/>
        </a:p>
      </dsp:txBody>
      <dsp:txXfrm>
        <a:off x="4364898" y="4668361"/>
        <a:ext cx="1800000" cy="1300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4T09:34:02.6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1,'623'0,"-601"0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4T09:34:07.3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81,'4'0,"6"0,6-5,9-5,13-1,5-4,4 2,-2 2,-4 4,-5 2,-3 3,-4 1,-2 1,-1 0,-1 1,0-1,0 1,-4-1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1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3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EEE4565-2FBD-470F-AB1A-4A3312DADE70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63D085B-4873-4C2E-8702-A9A3424B5344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3F767E3-8CBA-46FF-A2B3-11CA1C290FD2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5C2423AC-E3DE-4FCF-9E7B-D4CB43F8C818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3A14BC6-58D3-4BEB-882B-B1AD5D66B00A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472AB3A-75C7-4DAA-BF1B-F790EE305C19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4BD6A47B-F15E-4011-9A9E-F8160C1274BC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335697E3-1136-4F1A-B8D0-2EBD76DD6EAB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9BA6-06AD-494D-9F61-FE5C65319EAE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C4D372C5-EE5B-4EC7-ADBE-C8D4B4299337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EAB8FFDA-F83C-4FE4-98E2-A7BA9CB39156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F26D402D-9061-4E11-80CC-0FD1D85F2730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B183926-CA55-4360-9F6D-5C457EC70A3A}" type="datetime1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AB083C06-4E9C-4998-B77A-9CD9F727EEDC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MSP'23 ML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customXml" Target="../ink/ink2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.png"/><Relationship Id="rId5" Type="http://schemas.openxmlformats.org/officeDocument/2006/relationships/customXml" Target="../ink/ink1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uition-behind-log-loss-score-4e0c9979680a" TargetMode="External"/><Relationship Id="rId2" Type="http://schemas.openxmlformats.org/officeDocument/2006/relationships/hyperlink" Target="https://en.wikipedia.org/wiki/Logistic_regression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3.jpeg"/><Relationship Id="rId5" Type="http://schemas.openxmlformats.org/officeDocument/2006/relationships/hyperlink" Target="https://en.wikipedia.org/wiki/Newton%27s_method" TargetMode="External"/><Relationship Id="rId4" Type="http://schemas.openxmlformats.org/officeDocument/2006/relationships/hyperlink" Target="https://iopscience.iop.org/article/10.1088/1742-6596/1725/1/012014/pdf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Logistic Regression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Hossam Ahmed Salah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C8D332F-3CD6-FE51-DCDE-A9E65C0C3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635" y="4940467"/>
            <a:ext cx="1731964" cy="173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37EE4C-7F99-B26B-86E1-9E198447E2C5}"/>
              </a:ext>
            </a:extLst>
          </p:cNvPr>
          <p:cNvSpPr txBox="1"/>
          <p:nvPr/>
        </p:nvSpPr>
        <p:spPr>
          <a:xfrm>
            <a:off x="10220714" y="6026100"/>
            <a:ext cx="173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genial SemiBold" panose="020F0502020204030204" pitchFamily="2" charset="0"/>
              </a:rPr>
              <a:t>MSP </a:t>
            </a:r>
            <a:r>
              <a:rPr lang="en-US" b="1" i="1" dirty="0">
                <a:solidFill>
                  <a:srgbClr val="FF0000"/>
                </a:solidFill>
                <a:effectLst/>
                <a:latin typeface="Congenial SemiBold" panose="020F0502020204030204" pitchFamily="2" charset="0"/>
              </a:rPr>
              <a:t>Helwan</a:t>
            </a:r>
          </a:p>
          <a:p>
            <a:endParaRPr lang="en-US" dirty="0">
              <a:latin typeface="Congenial SemiBold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4">
            <a:extLst>
              <a:ext uri="{FF2B5EF4-FFF2-40B4-BE49-F238E27FC236}">
                <a16:creationId xmlns:a16="http://schemas.microsoft.com/office/drawing/2014/main" id="{925DA654-F36F-138A-702E-68F9CF69A7B9}"/>
              </a:ext>
            </a:extLst>
          </p:cNvPr>
          <p:cNvSpPr txBox="1">
            <a:spLocks/>
          </p:cNvSpPr>
          <p:nvPr/>
        </p:nvSpPr>
        <p:spPr>
          <a:xfrm>
            <a:off x="550863" y="528955"/>
            <a:ext cx="4500562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Probabilities is what we need!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E950493-A53F-4D4C-9157-A238C4B2A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Content Placeholder 11">
            <a:extLst>
              <a:ext uri="{FF2B5EF4-FFF2-40B4-BE49-F238E27FC236}">
                <a16:creationId xmlns:a16="http://schemas.microsoft.com/office/drawing/2014/main" id="{28519038-CF1F-D237-770B-BEE29CC94B4C}"/>
              </a:ext>
            </a:extLst>
          </p:cNvPr>
          <p:cNvSpPr txBox="1">
            <a:spLocks/>
          </p:cNvSpPr>
          <p:nvPr/>
        </p:nvSpPr>
        <p:spPr>
          <a:xfrm>
            <a:off x="5267325" y="549275"/>
            <a:ext cx="6373813" cy="156295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Our model need to give us probabilities </a:t>
            </a:r>
          </a:p>
          <a:p>
            <a:r>
              <a:rPr lang="en-US" sz="2400" dirty="0"/>
              <a:t>Probability of being Class1 is 0.6 so we can classify this observation to be Class1 based on the input features </a:t>
            </a:r>
          </a:p>
        </p:txBody>
      </p:sp>
      <p:pic>
        <p:nvPicPr>
          <p:cNvPr id="8" name="Picture 7" descr="A group of yellow figures and a red figure on the other side">
            <a:extLst>
              <a:ext uri="{FF2B5EF4-FFF2-40B4-BE49-F238E27FC236}">
                <a16:creationId xmlns:a16="http://schemas.microsoft.com/office/drawing/2014/main" id="{10D1EB17-238E-258A-C501-9F566AB62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383" b="7052"/>
          <a:stretch/>
        </p:blipFill>
        <p:spPr>
          <a:xfrm>
            <a:off x="20" y="2661510"/>
            <a:ext cx="12191980" cy="4196491"/>
          </a:xfrm>
          <a:custGeom>
            <a:avLst/>
            <a:gdLst/>
            <a:ahLst/>
            <a:cxnLst/>
            <a:rect l="l" t="t" r="r" b="b"/>
            <a:pathLst>
              <a:path w="12192000" h="4196491">
                <a:moveTo>
                  <a:pt x="0" y="0"/>
                </a:moveTo>
                <a:lnTo>
                  <a:pt x="12192000" y="0"/>
                </a:lnTo>
                <a:lnTo>
                  <a:pt x="12192000" y="4196491"/>
                </a:lnTo>
                <a:lnTo>
                  <a:pt x="0" y="4196491"/>
                </a:ln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F1EAF9B-8869-450E-98BF-FD6EA656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6428" y="1748729"/>
            <a:ext cx="1262947" cy="1335600"/>
            <a:chOff x="2678417" y="2427951"/>
            <a:chExt cx="1262947" cy="13356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111FAA4-0B90-446B-9555-B7A9CB2C9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8E536E-9DE6-4085-9258-450A10AD0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20AE261-8977-4583-A036-88CC1CE1A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87C52-7BA4-7EFC-C38E-A5F56D1F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41923D5F-7D9D-4CA3-86CF-5B2E386AFEA9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7/24/2023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35C46-1F5B-3701-8DDA-FF000524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92E4B-9F0D-2588-2E8E-DC8DEFE1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7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90733-BD6E-7D96-4BA4-47838ABB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487FC-D5EB-32B8-2F41-21CECA41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96FE4-7976-7543-1FD5-45F0CBAB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4">
            <a:extLst>
              <a:ext uri="{FF2B5EF4-FFF2-40B4-BE49-F238E27FC236}">
                <a16:creationId xmlns:a16="http://schemas.microsoft.com/office/drawing/2014/main" id="{06568BC0-C667-ABDC-3389-DE1F4FF5A411}"/>
              </a:ext>
            </a:extLst>
          </p:cNvPr>
          <p:cNvSpPr txBox="1">
            <a:spLocks/>
          </p:cNvSpPr>
          <p:nvPr/>
        </p:nvSpPr>
        <p:spPr>
          <a:xfrm>
            <a:off x="550863" y="528955"/>
            <a:ext cx="4500562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make a line classify ?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AF783-BFBD-D422-A675-A2969D90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3" y="2275839"/>
            <a:ext cx="4007224" cy="26111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F8CABB-4E55-BC83-4F21-3E99A132EE4B}"/>
              </a:ext>
            </a:extLst>
          </p:cNvPr>
          <p:cNvSpPr txBox="1"/>
          <p:nvPr/>
        </p:nvSpPr>
        <p:spPr>
          <a:xfrm>
            <a:off x="4612639" y="2644170"/>
            <a:ext cx="6317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 features give us in a linear model a quantity like the price f(X{🏠,🛖,🏚️,🏡,🏘️}) = price💵</a:t>
            </a:r>
          </a:p>
        </p:txBody>
      </p:sp>
    </p:spTree>
    <p:extLst>
      <p:ext uri="{BB962C8B-B14F-4D97-AF65-F5344CB8AC3E}">
        <p14:creationId xmlns:p14="http://schemas.microsoft.com/office/powerpoint/2010/main" val="382591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90733-BD6E-7D96-4BA4-47838ABB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487FC-D5EB-32B8-2F41-21CECA41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96FE4-7976-7543-1FD5-45F0CBAB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4">
            <a:extLst>
              <a:ext uri="{FF2B5EF4-FFF2-40B4-BE49-F238E27FC236}">
                <a16:creationId xmlns:a16="http://schemas.microsoft.com/office/drawing/2014/main" id="{06568BC0-C667-ABDC-3389-DE1F4FF5A411}"/>
              </a:ext>
            </a:extLst>
          </p:cNvPr>
          <p:cNvSpPr txBox="1">
            <a:spLocks/>
          </p:cNvSpPr>
          <p:nvPr/>
        </p:nvSpPr>
        <p:spPr>
          <a:xfrm>
            <a:off x="550863" y="528955"/>
            <a:ext cx="4500562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make a line classify ?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AF783-BFBD-D422-A675-A2969D90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3" y="2275839"/>
            <a:ext cx="4007224" cy="26111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F8CABB-4E55-BC83-4F21-3E99A132EE4B}"/>
              </a:ext>
            </a:extLst>
          </p:cNvPr>
          <p:cNvSpPr txBox="1"/>
          <p:nvPr/>
        </p:nvSpPr>
        <p:spPr>
          <a:xfrm>
            <a:off x="5051425" y="2188672"/>
            <a:ext cx="63172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price💵can be helpful in answering a classification question Is this house Cheap or Expensive !! We classified the houses into two categories based on the output of linear mode a quantity !</a:t>
            </a:r>
          </a:p>
        </p:txBody>
      </p:sp>
    </p:spTree>
    <p:extLst>
      <p:ext uri="{BB962C8B-B14F-4D97-AF65-F5344CB8AC3E}">
        <p14:creationId xmlns:p14="http://schemas.microsoft.com/office/powerpoint/2010/main" val="243270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90733-BD6E-7D96-4BA4-47838ABB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487FC-D5EB-32B8-2F41-21CECA41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96FE4-7976-7543-1FD5-45F0CBAB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4">
            <a:extLst>
              <a:ext uri="{FF2B5EF4-FFF2-40B4-BE49-F238E27FC236}">
                <a16:creationId xmlns:a16="http://schemas.microsoft.com/office/drawing/2014/main" id="{06568BC0-C667-ABDC-3389-DE1F4FF5A411}"/>
              </a:ext>
            </a:extLst>
          </p:cNvPr>
          <p:cNvSpPr txBox="1">
            <a:spLocks/>
          </p:cNvSpPr>
          <p:nvPr/>
        </p:nvSpPr>
        <p:spPr>
          <a:xfrm>
            <a:off x="550863" y="528955"/>
            <a:ext cx="4500562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make a line classify ?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AF783-BFBD-D422-A675-A2969D90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3" y="2275839"/>
            <a:ext cx="4007224" cy="26111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F8CABB-4E55-BC83-4F21-3E99A132EE4B}"/>
                  </a:ext>
                </a:extLst>
              </p:cNvPr>
              <p:cNvSpPr txBox="1"/>
              <p:nvPr/>
            </p:nvSpPr>
            <p:spPr>
              <a:xfrm>
                <a:off x="5051425" y="2554432"/>
                <a:ext cx="63172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So, we need a function that use the linear model to give us a probabilities </a:t>
                </a:r>
              </a:p>
              <a:p>
                <a:r>
                  <a:rPr lang="en-US" sz="3200" dirty="0"/>
                  <a:t>Model = P(y=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𝐶𝑙𝑎𝑠𝑠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|</a:t>
                </a:r>
                <a:r>
                  <a:rPr lang="en-US" sz="1600" dirty="0"/>
                  <a:t>given</a:t>
                </a:r>
                <a:r>
                  <a:rPr lang="en-US" sz="3200" dirty="0"/>
                  <a:t> features)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F8CABB-4E55-BC83-4F21-3E99A132E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425" y="2554432"/>
                <a:ext cx="6317297" cy="1569660"/>
              </a:xfrm>
              <a:prstGeom prst="rect">
                <a:avLst/>
              </a:prstGeom>
              <a:blipFill>
                <a:blip r:embed="rId3"/>
                <a:stretch>
                  <a:fillRect l="-2510" t="-5039" r="-241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99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90733-BD6E-7D96-4BA4-47838ABB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487FC-D5EB-32B8-2F41-21CECA41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96FE4-7976-7543-1FD5-45F0CBAB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4">
            <a:extLst>
              <a:ext uri="{FF2B5EF4-FFF2-40B4-BE49-F238E27FC236}">
                <a16:creationId xmlns:a16="http://schemas.microsoft.com/office/drawing/2014/main" id="{06568BC0-C667-ABDC-3389-DE1F4FF5A411}"/>
              </a:ext>
            </a:extLst>
          </p:cNvPr>
          <p:cNvSpPr txBox="1">
            <a:spLocks/>
          </p:cNvSpPr>
          <p:nvPr/>
        </p:nvSpPr>
        <p:spPr>
          <a:xfrm>
            <a:off x="550863" y="528955"/>
            <a:ext cx="4500562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make a line classify ?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graph showing a house price&#10;&#10;Description automatically generated">
            <a:extLst>
              <a:ext uri="{FF2B5EF4-FFF2-40B4-BE49-F238E27FC236}">
                <a16:creationId xmlns:a16="http://schemas.microsoft.com/office/drawing/2014/main" id="{44DAF783-BFBD-D422-A675-A2969D90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3" y="2275839"/>
            <a:ext cx="4007224" cy="26111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6A05AC0-87C4-1D38-ABB3-741B9A271785}"/>
              </a:ext>
            </a:extLst>
          </p:cNvPr>
          <p:cNvSpPr/>
          <p:nvPr/>
        </p:nvSpPr>
        <p:spPr>
          <a:xfrm>
            <a:off x="4003040" y="3241040"/>
            <a:ext cx="1869440" cy="690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7612220-3C3E-CFB6-734D-36242CB6912F}"/>
                  </a:ext>
                </a:extLst>
              </p:cNvPr>
              <p:cNvSpPr/>
              <p:nvPr/>
            </p:nvSpPr>
            <p:spPr>
              <a:xfrm>
                <a:off x="5967672" y="2656839"/>
                <a:ext cx="2739447" cy="1849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Fun(</a:t>
                </a:r>
                <a:r>
                  <a:rPr lang="en-US" dirty="0">
                    <a:solidFill>
                      <a:srgbClr val="FFFF00"/>
                    </a:solidFill>
                  </a:rPr>
                  <a:t>w1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7612220-3C3E-CFB6-734D-36242CB69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672" y="2656839"/>
                <a:ext cx="2739447" cy="184911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AD50481-4242-48AE-6DAA-CF6816477691}"/>
              </a:ext>
            </a:extLst>
          </p:cNvPr>
          <p:cNvCxnSpPr>
            <a:stCxn id="9" idx="7"/>
          </p:cNvCxnSpPr>
          <p:nvPr/>
        </p:nvCxnSpPr>
        <p:spPr>
          <a:xfrm rot="5400000" flipH="1" flipV="1">
            <a:off x="8447330" y="1636606"/>
            <a:ext cx="1149636" cy="14324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C1979E-7A3E-EFFD-EC26-0682C1FDE678}"/>
              </a:ext>
            </a:extLst>
          </p:cNvPr>
          <p:cNvSpPr/>
          <p:nvPr/>
        </p:nvSpPr>
        <p:spPr>
          <a:xfrm>
            <a:off x="9738360" y="1148080"/>
            <a:ext cx="2037080" cy="1127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P(class1)</a:t>
            </a:r>
          </a:p>
          <a:p>
            <a:pPr algn="ctr"/>
            <a:r>
              <a:rPr lang="en-US"/>
              <a:t>Expensive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34B62F-DACA-671C-7A06-12DF61B0AC8E}"/>
              </a:ext>
            </a:extLst>
          </p:cNvPr>
          <p:cNvSpPr/>
          <p:nvPr/>
        </p:nvSpPr>
        <p:spPr>
          <a:xfrm>
            <a:off x="9776460" y="4505958"/>
            <a:ext cx="2037080" cy="1127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P(class3)</a:t>
            </a:r>
          </a:p>
          <a:p>
            <a:pPr algn="ctr"/>
            <a:r>
              <a:rPr lang="en-US"/>
              <a:t>Cheap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967707E-808D-451F-9DE4-7E5F5CBCFD59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 rot="16200000" flipH="1">
            <a:off x="8623860" y="3917237"/>
            <a:ext cx="834677" cy="14705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8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90733-BD6E-7D96-4BA4-47838ABB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487FC-D5EB-32B8-2F41-21CECA41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96FE4-7976-7543-1FD5-45F0CBAB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4">
            <a:extLst>
              <a:ext uri="{FF2B5EF4-FFF2-40B4-BE49-F238E27FC236}">
                <a16:creationId xmlns:a16="http://schemas.microsoft.com/office/drawing/2014/main" id="{06568BC0-C667-ABDC-3389-DE1F4FF5A411}"/>
              </a:ext>
            </a:extLst>
          </p:cNvPr>
          <p:cNvSpPr txBox="1">
            <a:spLocks/>
          </p:cNvSpPr>
          <p:nvPr/>
        </p:nvSpPr>
        <p:spPr>
          <a:xfrm>
            <a:off x="550863" y="528955"/>
            <a:ext cx="4500562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make a line classify ?</a:t>
            </a:r>
          </a:p>
        </p:txBody>
      </p:sp>
      <p:pic>
        <p:nvPicPr>
          <p:cNvPr id="6" name="Picture 5" descr="A graph showing a house price&#10;&#10;Description automatically generated">
            <a:extLst>
              <a:ext uri="{FF2B5EF4-FFF2-40B4-BE49-F238E27FC236}">
                <a16:creationId xmlns:a16="http://schemas.microsoft.com/office/drawing/2014/main" id="{44DAF783-BFBD-D422-A675-A2969D90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3" y="2275839"/>
            <a:ext cx="4007224" cy="26111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6A05AC0-87C4-1D38-ABB3-741B9A271785}"/>
              </a:ext>
            </a:extLst>
          </p:cNvPr>
          <p:cNvSpPr/>
          <p:nvPr/>
        </p:nvSpPr>
        <p:spPr>
          <a:xfrm>
            <a:off x="4003040" y="3241040"/>
            <a:ext cx="1869440" cy="690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7612220-3C3E-CFB6-734D-36242CB6912F}"/>
                  </a:ext>
                </a:extLst>
              </p:cNvPr>
              <p:cNvSpPr/>
              <p:nvPr/>
            </p:nvSpPr>
            <p:spPr>
              <a:xfrm>
                <a:off x="5967672" y="2656839"/>
                <a:ext cx="2739447" cy="1849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Sigmoid(</a:t>
                </a:r>
                <a:r>
                  <a:rPr lang="en-US" dirty="0">
                    <a:solidFill>
                      <a:srgbClr val="FFFF00"/>
                    </a:solidFill>
                  </a:rPr>
                  <a:t>w1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7612220-3C3E-CFB6-734D-36242CB69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672" y="2656839"/>
                <a:ext cx="2739447" cy="184911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AD50481-4242-48AE-6DAA-CF6816477691}"/>
              </a:ext>
            </a:extLst>
          </p:cNvPr>
          <p:cNvCxnSpPr>
            <a:stCxn id="9" idx="7"/>
          </p:cNvCxnSpPr>
          <p:nvPr/>
        </p:nvCxnSpPr>
        <p:spPr>
          <a:xfrm rot="5400000" flipH="1" flipV="1">
            <a:off x="8447330" y="1636606"/>
            <a:ext cx="1149636" cy="14324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C1979E-7A3E-EFFD-EC26-0682C1FDE678}"/>
              </a:ext>
            </a:extLst>
          </p:cNvPr>
          <p:cNvSpPr/>
          <p:nvPr/>
        </p:nvSpPr>
        <p:spPr>
          <a:xfrm>
            <a:off x="9738360" y="1225059"/>
            <a:ext cx="2037080" cy="1127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P(class1)</a:t>
            </a:r>
          </a:p>
          <a:p>
            <a:pPr algn="ctr"/>
            <a:r>
              <a:rPr lang="en-US" dirty="0"/>
              <a:t>Expensive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34B62F-DACA-671C-7A06-12DF61B0AC8E}"/>
              </a:ext>
            </a:extLst>
          </p:cNvPr>
          <p:cNvSpPr/>
          <p:nvPr/>
        </p:nvSpPr>
        <p:spPr>
          <a:xfrm>
            <a:off x="9776460" y="4886960"/>
            <a:ext cx="2037080" cy="1127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P(class3)</a:t>
            </a:r>
          </a:p>
          <a:p>
            <a:pPr algn="ctr"/>
            <a:r>
              <a:rPr lang="en-US"/>
              <a:t>Cheap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967707E-808D-451F-9DE4-7E5F5CBCFD59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 rot="16200000" flipH="1">
            <a:off x="8433359" y="4107738"/>
            <a:ext cx="1215679" cy="14705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46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E9B43-4141-C028-905C-3D07A707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8AC03-F1F7-3D7C-61BF-6206BB94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C3C48-76EA-9682-AE53-29DA7B7F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4">
            <a:extLst>
              <a:ext uri="{FF2B5EF4-FFF2-40B4-BE49-F238E27FC236}">
                <a16:creationId xmlns:a16="http://schemas.microsoft.com/office/drawing/2014/main" id="{0BD803D3-9D9C-5613-7D02-8333BE0E7A21}"/>
              </a:ext>
            </a:extLst>
          </p:cNvPr>
          <p:cNvSpPr txBox="1">
            <a:spLocks/>
          </p:cNvSpPr>
          <p:nvPr/>
        </p:nvSpPr>
        <p:spPr>
          <a:xfrm>
            <a:off x="550863" y="528955"/>
            <a:ext cx="4500562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the sigmoid function?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1BB21-0148-658E-775B-6A4B78208984}"/>
              </a:ext>
            </a:extLst>
          </p:cNvPr>
          <p:cNvSpPr txBox="1"/>
          <p:nvPr/>
        </p:nvSpPr>
        <p:spPr>
          <a:xfrm>
            <a:off x="1711960" y="2597834"/>
            <a:ext cx="8026400" cy="1815882"/>
          </a:xfrm>
          <a:custGeom>
            <a:avLst/>
            <a:gdLst>
              <a:gd name="connsiteX0" fmla="*/ 0 w 8026400"/>
              <a:gd name="connsiteY0" fmla="*/ 0 h 1815882"/>
              <a:gd name="connsiteX1" fmla="*/ 412786 w 8026400"/>
              <a:gd name="connsiteY1" fmla="*/ 0 h 1815882"/>
              <a:gd name="connsiteX2" fmla="*/ 986101 w 8026400"/>
              <a:gd name="connsiteY2" fmla="*/ 0 h 1815882"/>
              <a:gd name="connsiteX3" fmla="*/ 1318623 w 8026400"/>
              <a:gd name="connsiteY3" fmla="*/ 0 h 1815882"/>
              <a:gd name="connsiteX4" fmla="*/ 1972201 w 8026400"/>
              <a:gd name="connsiteY4" fmla="*/ 0 h 1815882"/>
              <a:gd name="connsiteX5" fmla="*/ 2545515 w 8026400"/>
              <a:gd name="connsiteY5" fmla="*/ 0 h 1815882"/>
              <a:gd name="connsiteX6" fmla="*/ 2878038 w 8026400"/>
              <a:gd name="connsiteY6" fmla="*/ 0 h 1815882"/>
              <a:gd name="connsiteX7" fmla="*/ 3371088 w 8026400"/>
              <a:gd name="connsiteY7" fmla="*/ 0 h 1815882"/>
              <a:gd name="connsiteX8" fmla="*/ 3864138 w 8026400"/>
              <a:gd name="connsiteY8" fmla="*/ 0 h 1815882"/>
              <a:gd name="connsiteX9" fmla="*/ 4597981 w 8026400"/>
              <a:gd name="connsiteY9" fmla="*/ 0 h 1815882"/>
              <a:gd name="connsiteX10" fmla="*/ 5091031 w 8026400"/>
              <a:gd name="connsiteY10" fmla="*/ 0 h 1815882"/>
              <a:gd name="connsiteX11" fmla="*/ 5503817 w 8026400"/>
              <a:gd name="connsiteY11" fmla="*/ 0 h 1815882"/>
              <a:gd name="connsiteX12" fmla="*/ 6157395 w 8026400"/>
              <a:gd name="connsiteY12" fmla="*/ 0 h 1815882"/>
              <a:gd name="connsiteX13" fmla="*/ 6570182 w 8026400"/>
              <a:gd name="connsiteY13" fmla="*/ 0 h 1815882"/>
              <a:gd name="connsiteX14" fmla="*/ 7143496 w 8026400"/>
              <a:gd name="connsiteY14" fmla="*/ 0 h 1815882"/>
              <a:gd name="connsiteX15" fmla="*/ 7476018 w 8026400"/>
              <a:gd name="connsiteY15" fmla="*/ 0 h 1815882"/>
              <a:gd name="connsiteX16" fmla="*/ 8026400 w 8026400"/>
              <a:gd name="connsiteY16" fmla="*/ 0 h 1815882"/>
              <a:gd name="connsiteX17" fmla="*/ 8026400 w 8026400"/>
              <a:gd name="connsiteY17" fmla="*/ 472129 h 1815882"/>
              <a:gd name="connsiteX18" fmla="*/ 8026400 w 8026400"/>
              <a:gd name="connsiteY18" fmla="*/ 962417 h 1815882"/>
              <a:gd name="connsiteX19" fmla="*/ 8026400 w 8026400"/>
              <a:gd name="connsiteY19" fmla="*/ 1815882 h 1815882"/>
              <a:gd name="connsiteX20" fmla="*/ 7292558 w 8026400"/>
              <a:gd name="connsiteY20" fmla="*/ 1815882 h 1815882"/>
              <a:gd name="connsiteX21" fmla="*/ 6799507 w 8026400"/>
              <a:gd name="connsiteY21" fmla="*/ 1815882 h 1815882"/>
              <a:gd name="connsiteX22" fmla="*/ 6306457 w 8026400"/>
              <a:gd name="connsiteY22" fmla="*/ 1815882 h 1815882"/>
              <a:gd name="connsiteX23" fmla="*/ 5652879 w 8026400"/>
              <a:gd name="connsiteY23" fmla="*/ 1815882 h 1815882"/>
              <a:gd name="connsiteX24" fmla="*/ 4999301 w 8026400"/>
              <a:gd name="connsiteY24" fmla="*/ 1815882 h 1815882"/>
              <a:gd name="connsiteX25" fmla="*/ 4586514 w 8026400"/>
              <a:gd name="connsiteY25" fmla="*/ 1815882 h 1815882"/>
              <a:gd name="connsiteX26" fmla="*/ 3932936 w 8026400"/>
              <a:gd name="connsiteY26" fmla="*/ 1815882 h 1815882"/>
              <a:gd name="connsiteX27" fmla="*/ 3439886 w 8026400"/>
              <a:gd name="connsiteY27" fmla="*/ 1815882 h 1815882"/>
              <a:gd name="connsiteX28" fmla="*/ 2706043 w 8026400"/>
              <a:gd name="connsiteY28" fmla="*/ 1815882 h 1815882"/>
              <a:gd name="connsiteX29" fmla="*/ 2373521 w 8026400"/>
              <a:gd name="connsiteY29" fmla="*/ 1815882 h 1815882"/>
              <a:gd name="connsiteX30" fmla="*/ 2040999 w 8026400"/>
              <a:gd name="connsiteY30" fmla="*/ 1815882 h 1815882"/>
              <a:gd name="connsiteX31" fmla="*/ 1307157 w 8026400"/>
              <a:gd name="connsiteY31" fmla="*/ 1815882 h 1815882"/>
              <a:gd name="connsiteX32" fmla="*/ 894370 w 8026400"/>
              <a:gd name="connsiteY32" fmla="*/ 1815882 h 1815882"/>
              <a:gd name="connsiteX33" fmla="*/ 0 w 8026400"/>
              <a:gd name="connsiteY33" fmla="*/ 1815882 h 1815882"/>
              <a:gd name="connsiteX34" fmla="*/ 0 w 8026400"/>
              <a:gd name="connsiteY34" fmla="*/ 1380070 h 1815882"/>
              <a:gd name="connsiteX35" fmla="*/ 0 w 8026400"/>
              <a:gd name="connsiteY35" fmla="*/ 889782 h 1815882"/>
              <a:gd name="connsiteX36" fmla="*/ 0 w 8026400"/>
              <a:gd name="connsiteY36" fmla="*/ 490288 h 1815882"/>
              <a:gd name="connsiteX37" fmla="*/ 0 w 8026400"/>
              <a:gd name="connsiteY37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26400" h="1815882" fill="none" extrusionOk="0">
                <a:moveTo>
                  <a:pt x="0" y="0"/>
                </a:moveTo>
                <a:cubicBezTo>
                  <a:pt x="131876" y="-33749"/>
                  <a:pt x="316349" y="37631"/>
                  <a:pt x="412786" y="0"/>
                </a:cubicBezTo>
                <a:cubicBezTo>
                  <a:pt x="509223" y="-37631"/>
                  <a:pt x="808911" y="3694"/>
                  <a:pt x="986101" y="0"/>
                </a:cubicBezTo>
                <a:cubicBezTo>
                  <a:pt x="1163292" y="-3694"/>
                  <a:pt x="1192156" y="12651"/>
                  <a:pt x="1318623" y="0"/>
                </a:cubicBezTo>
                <a:cubicBezTo>
                  <a:pt x="1445090" y="-12651"/>
                  <a:pt x="1742885" y="57151"/>
                  <a:pt x="1972201" y="0"/>
                </a:cubicBezTo>
                <a:cubicBezTo>
                  <a:pt x="2201517" y="-57151"/>
                  <a:pt x="2286005" y="6445"/>
                  <a:pt x="2545515" y="0"/>
                </a:cubicBezTo>
                <a:cubicBezTo>
                  <a:pt x="2805025" y="-6445"/>
                  <a:pt x="2754713" y="9256"/>
                  <a:pt x="2878038" y="0"/>
                </a:cubicBezTo>
                <a:cubicBezTo>
                  <a:pt x="3001363" y="-9256"/>
                  <a:pt x="3153025" y="14111"/>
                  <a:pt x="3371088" y="0"/>
                </a:cubicBezTo>
                <a:cubicBezTo>
                  <a:pt x="3589151" y="-14111"/>
                  <a:pt x="3623401" y="25185"/>
                  <a:pt x="3864138" y="0"/>
                </a:cubicBezTo>
                <a:cubicBezTo>
                  <a:pt x="4104875" y="-25185"/>
                  <a:pt x="4396526" y="19405"/>
                  <a:pt x="4597981" y="0"/>
                </a:cubicBezTo>
                <a:cubicBezTo>
                  <a:pt x="4799436" y="-19405"/>
                  <a:pt x="4949388" y="51841"/>
                  <a:pt x="5091031" y="0"/>
                </a:cubicBezTo>
                <a:cubicBezTo>
                  <a:pt x="5232674" y="-51841"/>
                  <a:pt x="5301412" y="18725"/>
                  <a:pt x="5503817" y="0"/>
                </a:cubicBezTo>
                <a:cubicBezTo>
                  <a:pt x="5706222" y="-18725"/>
                  <a:pt x="5847531" y="54853"/>
                  <a:pt x="6157395" y="0"/>
                </a:cubicBezTo>
                <a:cubicBezTo>
                  <a:pt x="6467259" y="-54853"/>
                  <a:pt x="6486087" y="42538"/>
                  <a:pt x="6570182" y="0"/>
                </a:cubicBezTo>
                <a:cubicBezTo>
                  <a:pt x="6654277" y="-42538"/>
                  <a:pt x="6871930" y="38932"/>
                  <a:pt x="7143496" y="0"/>
                </a:cubicBezTo>
                <a:cubicBezTo>
                  <a:pt x="7415062" y="-38932"/>
                  <a:pt x="7401286" y="4999"/>
                  <a:pt x="7476018" y="0"/>
                </a:cubicBezTo>
                <a:cubicBezTo>
                  <a:pt x="7550750" y="-4999"/>
                  <a:pt x="7850387" y="27389"/>
                  <a:pt x="8026400" y="0"/>
                </a:cubicBezTo>
                <a:cubicBezTo>
                  <a:pt x="8047797" y="203975"/>
                  <a:pt x="8000008" y="316403"/>
                  <a:pt x="8026400" y="472129"/>
                </a:cubicBezTo>
                <a:cubicBezTo>
                  <a:pt x="8052792" y="627855"/>
                  <a:pt x="7993177" y="803984"/>
                  <a:pt x="8026400" y="962417"/>
                </a:cubicBezTo>
                <a:cubicBezTo>
                  <a:pt x="8059623" y="1120850"/>
                  <a:pt x="8000285" y="1480460"/>
                  <a:pt x="8026400" y="1815882"/>
                </a:cubicBezTo>
                <a:cubicBezTo>
                  <a:pt x="7759965" y="1841112"/>
                  <a:pt x="7559879" y="1747370"/>
                  <a:pt x="7292558" y="1815882"/>
                </a:cubicBezTo>
                <a:cubicBezTo>
                  <a:pt x="7025237" y="1884394"/>
                  <a:pt x="6978378" y="1807679"/>
                  <a:pt x="6799507" y="1815882"/>
                </a:cubicBezTo>
                <a:cubicBezTo>
                  <a:pt x="6620636" y="1824085"/>
                  <a:pt x="6482080" y="1768372"/>
                  <a:pt x="6306457" y="1815882"/>
                </a:cubicBezTo>
                <a:cubicBezTo>
                  <a:pt x="6130834" y="1863392"/>
                  <a:pt x="5966202" y="1747643"/>
                  <a:pt x="5652879" y="1815882"/>
                </a:cubicBezTo>
                <a:cubicBezTo>
                  <a:pt x="5339556" y="1884121"/>
                  <a:pt x="5137151" y="1769567"/>
                  <a:pt x="4999301" y="1815882"/>
                </a:cubicBezTo>
                <a:cubicBezTo>
                  <a:pt x="4861451" y="1862197"/>
                  <a:pt x="4698118" y="1810462"/>
                  <a:pt x="4586514" y="1815882"/>
                </a:cubicBezTo>
                <a:cubicBezTo>
                  <a:pt x="4474910" y="1821302"/>
                  <a:pt x="4159174" y="1805464"/>
                  <a:pt x="3932936" y="1815882"/>
                </a:cubicBezTo>
                <a:cubicBezTo>
                  <a:pt x="3706698" y="1826300"/>
                  <a:pt x="3684866" y="1791755"/>
                  <a:pt x="3439886" y="1815882"/>
                </a:cubicBezTo>
                <a:cubicBezTo>
                  <a:pt x="3194906" y="1840009"/>
                  <a:pt x="2949526" y="1758905"/>
                  <a:pt x="2706043" y="1815882"/>
                </a:cubicBezTo>
                <a:cubicBezTo>
                  <a:pt x="2462560" y="1872859"/>
                  <a:pt x="2536031" y="1808590"/>
                  <a:pt x="2373521" y="1815882"/>
                </a:cubicBezTo>
                <a:cubicBezTo>
                  <a:pt x="2211011" y="1823174"/>
                  <a:pt x="2199462" y="1809432"/>
                  <a:pt x="2040999" y="1815882"/>
                </a:cubicBezTo>
                <a:cubicBezTo>
                  <a:pt x="1882536" y="1822332"/>
                  <a:pt x="1638412" y="1791931"/>
                  <a:pt x="1307157" y="1815882"/>
                </a:cubicBezTo>
                <a:cubicBezTo>
                  <a:pt x="975902" y="1839833"/>
                  <a:pt x="1032558" y="1792558"/>
                  <a:pt x="894370" y="1815882"/>
                </a:cubicBezTo>
                <a:cubicBezTo>
                  <a:pt x="756182" y="1839206"/>
                  <a:pt x="192591" y="1806303"/>
                  <a:pt x="0" y="1815882"/>
                </a:cubicBezTo>
                <a:cubicBezTo>
                  <a:pt x="-44186" y="1703481"/>
                  <a:pt x="11077" y="1582393"/>
                  <a:pt x="0" y="1380070"/>
                </a:cubicBezTo>
                <a:cubicBezTo>
                  <a:pt x="-11077" y="1177747"/>
                  <a:pt x="15737" y="1085713"/>
                  <a:pt x="0" y="889782"/>
                </a:cubicBezTo>
                <a:cubicBezTo>
                  <a:pt x="-15737" y="693851"/>
                  <a:pt x="13027" y="645258"/>
                  <a:pt x="0" y="490288"/>
                </a:cubicBezTo>
                <a:cubicBezTo>
                  <a:pt x="-13027" y="335318"/>
                  <a:pt x="25008" y="198066"/>
                  <a:pt x="0" y="0"/>
                </a:cubicBezTo>
                <a:close/>
              </a:path>
              <a:path w="8026400" h="1815882" stroke="0" extrusionOk="0">
                <a:moveTo>
                  <a:pt x="0" y="0"/>
                </a:moveTo>
                <a:cubicBezTo>
                  <a:pt x="158676" y="-77540"/>
                  <a:pt x="449773" y="16417"/>
                  <a:pt x="733842" y="0"/>
                </a:cubicBezTo>
                <a:cubicBezTo>
                  <a:pt x="1017911" y="-16417"/>
                  <a:pt x="1053983" y="37525"/>
                  <a:pt x="1226893" y="0"/>
                </a:cubicBezTo>
                <a:cubicBezTo>
                  <a:pt x="1399803" y="-37525"/>
                  <a:pt x="1514861" y="25394"/>
                  <a:pt x="1719943" y="0"/>
                </a:cubicBezTo>
                <a:cubicBezTo>
                  <a:pt x="1925025" y="-25394"/>
                  <a:pt x="2176342" y="32981"/>
                  <a:pt x="2373521" y="0"/>
                </a:cubicBezTo>
                <a:cubicBezTo>
                  <a:pt x="2570700" y="-32981"/>
                  <a:pt x="2716042" y="11042"/>
                  <a:pt x="2946835" y="0"/>
                </a:cubicBezTo>
                <a:cubicBezTo>
                  <a:pt x="3177628" y="-11042"/>
                  <a:pt x="3259162" y="32841"/>
                  <a:pt x="3359622" y="0"/>
                </a:cubicBezTo>
                <a:cubicBezTo>
                  <a:pt x="3460082" y="-32841"/>
                  <a:pt x="3831517" y="40417"/>
                  <a:pt x="4013200" y="0"/>
                </a:cubicBezTo>
                <a:cubicBezTo>
                  <a:pt x="4194883" y="-40417"/>
                  <a:pt x="4222587" y="25584"/>
                  <a:pt x="4345722" y="0"/>
                </a:cubicBezTo>
                <a:cubicBezTo>
                  <a:pt x="4468857" y="-25584"/>
                  <a:pt x="4725767" y="1445"/>
                  <a:pt x="4838773" y="0"/>
                </a:cubicBezTo>
                <a:cubicBezTo>
                  <a:pt x="4951779" y="-1445"/>
                  <a:pt x="5116266" y="45914"/>
                  <a:pt x="5251559" y="0"/>
                </a:cubicBezTo>
                <a:cubicBezTo>
                  <a:pt x="5386852" y="-45914"/>
                  <a:pt x="5584480" y="50351"/>
                  <a:pt x="5905137" y="0"/>
                </a:cubicBezTo>
                <a:cubicBezTo>
                  <a:pt x="6225794" y="-50351"/>
                  <a:pt x="6313581" y="527"/>
                  <a:pt x="6558715" y="0"/>
                </a:cubicBezTo>
                <a:cubicBezTo>
                  <a:pt x="6803849" y="-527"/>
                  <a:pt x="6939208" y="10085"/>
                  <a:pt x="7051766" y="0"/>
                </a:cubicBezTo>
                <a:cubicBezTo>
                  <a:pt x="7164324" y="-10085"/>
                  <a:pt x="7325092" y="43775"/>
                  <a:pt x="7464552" y="0"/>
                </a:cubicBezTo>
                <a:cubicBezTo>
                  <a:pt x="7604012" y="-43775"/>
                  <a:pt x="7748707" y="4613"/>
                  <a:pt x="8026400" y="0"/>
                </a:cubicBezTo>
                <a:cubicBezTo>
                  <a:pt x="8041499" y="207909"/>
                  <a:pt x="8007476" y="338407"/>
                  <a:pt x="8026400" y="490288"/>
                </a:cubicBezTo>
                <a:cubicBezTo>
                  <a:pt x="8045324" y="642169"/>
                  <a:pt x="8013218" y="695739"/>
                  <a:pt x="8026400" y="889782"/>
                </a:cubicBezTo>
                <a:cubicBezTo>
                  <a:pt x="8039582" y="1083825"/>
                  <a:pt x="8017803" y="1127726"/>
                  <a:pt x="8026400" y="1343753"/>
                </a:cubicBezTo>
                <a:cubicBezTo>
                  <a:pt x="8034997" y="1559780"/>
                  <a:pt x="8003782" y="1582358"/>
                  <a:pt x="8026400" y="1815882"/>
                </a:cubicBezTo>
                <a:cubicBezTo>
                  <a:pt x="7901915" y="1835681"/>
                  <a:pt x="7704460" y="1813922"/>
                  <a:pt x="7613614" y="1815882"/>
                </a:cubicBezTo>
                <a:cubicBezTo>
                  <a:pt x="7522768" y="1817842"/>
                  <a:pt x="7221856" y="1768917"/>
                  <a:pt x="7120563" y="1815882"/>
                </a:cubicBezTo>
                <a:cubicBezTo>
                  <a:pt x="7019270" y="1862847"/>
                  <a:pt x="6834023" y="1792079"/>
                  <a:pt x="6627513" y="1815882"/>
                </a:cubicBezTo>
                <a:cubicBezTo>
                  <a:pt x="6421003" y="1839685"/>
                  <a:pt x="6210710" y="1783650"/>
                  <a:pt x="5973935" y="1815882"/>
                </a:cubicBezTo>
                <a:cubicBezTo>
                  <a:pt x="5737160" y="1848114"/>
                  <a:pt x="5403158" y="1747466"/>
                  <a:pt x="5240093" y="1815882"/>
                </a:cubicBezTo>
                <a:cubicBezTo>
                  <a:pt x="5077028" y="1884298"/>
                  <a:pt x="4795287" y="1760345"/>
                  <a:pt x="4506250" y="1815882"/>
                </a:cubicBezTo>
                <a:cubicBezTo>
                  <a:pt x="4217213" y="1871419"/>
                  <a:pt x="4125103" y="1772316"/>
                  <a:pt x="4013200" y="1815882"/>
                </a:cubicBezTo>
                <a:cubicBezTo>
                  <a:pt x="3901297" y="1859448"/>
                  <a:pt x="3534529" y="1788517"/>
                  <a:pt x="3359622" y="1815882"/>
                </a:cubicBezTo>
                <a:cubicBezTo>
                  <a:pt x="3184715" y="1843247"/>
                  <a:pt x="2841316" y="1790943"/>
                  <a:pt x="2625779" y="1815882"/>
                </a:cubicBezTo>
                <a:cubicBezTo>
                  <a:pt x="2410242" y="1840821"/>
                  <a:pt x="2289411" y="1769324"/>
                  <a:pt x="1972201" y="1815882"/>
                </a:cubicBezTo>
                <a:cubicBezTo>
                  <a:pt x="1654991" y="1862440"/>
                  <a:pt x="1570391" y="1749267"/>
                  <a:pt x="1238359" y="1815882"/>
                </a:cubicBezTo>
                <a:cubicBezTo>
                  <a:pt x="906327" y="1882497"/>
                  <a:pt x="998120" y="1794381"/>
                  <a:pt x="905837" y="1815882"/>
                </a:cubicBezTo>
                <a:cubicBezTo>
                  <a:pt x="813554" y="1837383"/>
                  <a:pt x="698894" y="1800410"/>
                  <a:pt x="493050" y="1815882"/>
                </a:cubicBezTo>
                <a:cubicBezTo>
                  <a:pt x="287206" y="1831354"/>
                  <a:pt x="115723" y="1786394"/>
                  <a:pt x="0" y="1815882"/>
                </a:cubicBezTo>
                <a:cubicBezTo>
                  <a:pt x="-21330" y="1631044"/>
                  <a:pt x="33111" y="1550373"/>
                  <a:pt x="0" y="1398229"/>
                </a:cubicBezTo>
                <a:cubicBezTo>
                  <a:pt x="-33111" y="1246085"/>
                  <a:pt x="27181" y="1139489"/>
                  <a:pt x="0" y="962417"/>
                </a:cubicBezTo>
                <a:cubicBezTo>
                  <a:pt x="-27181" y="785345"/>
                  <a:pt x="8190" y="684395"/>
                  <a:pt x="0" y="562923"/>
                </a:cubicBezTo>
                <a:cubicBezTo>
                  <a:pt x="-8190" y="441451"/>
                  <a:pt x="53971" y="189034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132335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ngenial SemiBold" panose="02000503040000020004" pitchFamily="2" charset="0"/>
              </a:rPr>
              <a:t>Sigmoid : are general mathematical functions that share similar properties: </a:t>
            </a:r>
            <a:r>
              <a:rPr lang="en-US" sz="2800" dirty="0">
                <a:solidFill>
                  <a:srgbClr val="FFFF00"/>
                </a:solidFill>
                <a:latin typeface="Congenial SemiBold" panose="02000503040000020004" pitchFamily="2" charset="0"/>
              </a:rPr>
              <a:t>have S-shaped curves</a:t>
            </a:r>
            <a:r>
              <a:rPr lang="en-US" sz="2800" dirty="0">
                <a:latin typeface="Congenial SemiBold" panose="02000503040000020004" pitchFamily="2" charset="0"/>
              </a:rPr>
              <a:t>, map any real number to a probability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1922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E9B43-4141-C028-905C-3D07A707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8AC03-F1F7-3D7C-61BF-6206BB94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C3C48-76EA-9682-AE53-29DA7B7F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4">
            <a:extLst>
              <a:ext uri="{FF2B5EF4-FFF2-40B4-BE49-F238E27FC236}">
                <a16:creationId xmlns:a16="http://schemas.microsoft.com/office/drawing/2014/main" id="{0BD803D3-9D9C-5613-7D02-8333BE0E7A21}"/>
              </a:ext>
            </a:extLst>
          </p:cNvPr>
          <p:cNvSpPr txBox="1">
            <a:spLocks/>
          </p:cNvSpPr>
          <p:nvPr/>
        </p:nvSpPr>
        <p:spPr>
          <a:xfrm>
            <a:off x="550863" y="528955"/>
            <a:ext cx="4500562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the sigmoid function?</a:t>
            </a:r>
          </a:p>
        </p:txBody>
      </p:sp>
      <p:pic>
        <p:nvPicPr>
          <p:cNvPr id="7" name="Picture 6" descr="A graph of function with colorful lines&#10;&#10;Description automatically generated">
            <a:extLst>
              <a:ext uri="{FF2B5EF4-FFF2-40B4-BE49-F238E27FC236}">
                <a16:creationId xmlns:a16="http://schemas.microsoft.com/office/drawing/2014/main" id="{945E6750-24EE-253E-73F0-AA58557A8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20" y="1310434"/>
            <a:ext cx="9891617" cy="49610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89387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E9B43-4141-C028-905C-3D07A707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8AC03-F1F7-3D7C-61BF-6206BB94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C3C48-76EA-9682-AE53-29DA7B7F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4">
            <a:extLst>
              <a:ext uri="{FF2B5EF4-FFF2-40B4-BE49-F238E27FC236}">
                <a16:creationId xmlns:a16="http://schemas.microsoft.com/office/drawing/2014/main" id="{0BD803D3-9D9C-5613-7D02-8333BE0E7A21}"/>
              </a:ext>
            </a:extLst>
          </p:cNvPr>
          <p:cNvSpPr txBox="1">
            <a:spLocks/>
          </p:cNvSpPr>
          <p:nvPr/>
        </p:nvSpPr>
        <p:spPr>
          <a:xfrm>
            <a:off x="550863" y="528955"/>
            <a:ext cx="4500562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A8AF91-452D-54D8-D6BE-CBB0CAFF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87" y="2755391"/>
            <a:ext cx="8873567" cy="15629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9713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0AC9D-92AA-6E9B-D14E-A6F873BD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C60B7-1300-243A-BC7D-A0689456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A6121-67D5-3F4F-2991-0AEDF2EF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1737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59A7F-365D-7DC6-8DEA-EC20A207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7500" y="709713"/>
            <a:ext cx="12373413" cy="45709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5416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Classification </a:t>
            </a:r>
          </a:p>
          <a:p>
            <a:r>
              <a:rPr lang="en-US" dirty="0"/>
              <a:t>Logistic function</a:t>
            </a:r>
          </a:p>
          <a:p>
            <a:r>
              <a:rPr lang="en-US" dirty="0"/>
              <a:t>Odds</a:t>
            </a:r>
          </a:p>
          <a:p>
            <a:r>
              <a:rPr lang="en-US" dirty="0"/>
              <a:t>Logit</a:t>
            </a:r>
          </a:p>
          <a:p>
            <a:r>
              <a:rPr lang="en-US" dirty="0"/>
              <a:t>Log loss (cross entropy)</a:t>
            </a:r>
          </a:p>
          <a:p>
            <a:r>
              <a:rPr lang="en-US" dirty="0"/>
              <a:t>How to estimate the parameters?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1B1D11F8-93BA-4141-AF4D-3978E5C41E54}" type="datetime1">
              <a:rPr lang="en-US" smtClean="0"/>
              <a:t>7/24/2023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MSP'23 ML workshop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ABC29-BC55-3D8A-0D0C-F4438EFC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078DD-D241-A706-8B6D-164E9D28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58F62-171D-685F-8925-7BD2F3D1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4">
            <a:extLst>
              <a:ext uri="{FF2B5EF4-FFF2-40B4-BE49-F238E27FC236}">
                <a16:creationId xmlns:a16="http://schemas.microsoft.com/office/drawing/2014/main" id="{DEB3505B-E93E-82DC-C109-3442AAA2280B}"/>
              </a:ext>
            </a:extLst>
          </p:cNvPr>
          <p:cNvSpPr txBox="1">
            <a:spLocks/>
          </p:cNvSpPr>
          <p:nvPr/>
        </p:nvSpPr>
        <p:spPr>
          <a:xfrm>
            <a:off x="550863" y="528955"/>
            <a:ext cx="4500562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F9B82-F9C2-84F0-8FF0-A393AB32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95" y="1326992"/>
            <a:ext cx="6562008" cy="44023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7917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160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77462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ODDs</a:t>
            </a:r>
            <a:endParaRPr lang="en-US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/>
              <a:t>Logistic function is a probability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Odds definition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Odds math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0" indent="0">
              <a:lnSpc>
                <a:spcPct val="100000"/>
              </a:lnSpc>
            </a:pP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C614-DF89-4B91-ABE7-16C44EEC462F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24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ABC29-BC55-3D8A-0D0C-F4438EFC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078DD-D241-A706-8B6D-164E9D28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58F62-171D-685F-8925-7BD2F3D1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4">
            <a:extLst>
              <a:ext uri="{FF2B5EF4-FFF2-40B4-BE49-F238E27FC236}">
                <a16:creationId xmlns:a16="http://schemas.microsoft.com/office/drawing/2014/main" id="{DEB3505B-E93E-82DC-C109-3442AAA2280B}"/>
              </a:ext>
            </a:extLst>
          </p:cNvPr>
          <p:cNvSpPr txBox="1">
            <a:spLocks/>
          </p:cNvSpPr>
          <p:nvPr/>
        </p:nvSpPr>
        <p:spPr>
          <a:xfrm>
            <a:off x="550863" y="528955"/>
            <a:ext cx="4500562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Logistic outcome is a probability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7C1444-F420-D699-29AD-8A7543BC0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13" y="3012440"/>
            <a:ext cx="8383802" cy="12065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4768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C120F-22E6-2E3D-E6BE-E1A41471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E66D0-F996-2B63-B1A9-AAEC151F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3968C-4BC7-8070-28C6-69972F4A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58E83-FE33-4FAC-A771-73649A31FEDC}"/>
              </a:ext>
            </a:extLst>
          </p:cNvPr>
          <p:cNvSpPr txBox="1"/>
          <p:nvPr/>
        </p:nvSpPr>
        <p:spPr>
          <a:xfrm>
            <a:off x="550863" y="1712426"/>
            <a:ext cx="8026400" cy="954107"/>
          </a:xfrm>
          <a:custGeom>
            <a:avLst/>
            <a:gdLst>
              <a:gd name="connsiteX0" fmla="*/ 0 w 8026400"/>
              <a:gd name="connsiteY0" fmla="*/ 0 h 954107"/>
              <a:gd name="connsiteX1" fmla="*/ 332522 w 8026400"/>
              <a:gd name="connsiteY1" fmla="*/ 0 h 954107"/>
              <a:gd name="connsiteX2" fmla="*/ 905837 w 8026400"/>
              <a:gd name="connsiteY2" fmla="*/ 0 h 954107"/>
              <a:gd name="connsiteX3" fmla="*/ 1238359 w 8026400"/>
              <a:gd name="connsiteY3" fmla="*/ 0 h 954107"/>
              <a:gd name="connsiteX4" fmla="*/ 1972201 w 8026400"/>
              <a:gd name="connsiteY4" fmla="*/ 0 h 954107"/>
              <a:gd name="connsiteX5" fmla="*/ 2545515 w 8026400"/>
              <a:gd name="connsiteY5" fmla="*/ 0 h 954107"/>
              <a:gd name="connsiteX6" fmla="*/ 3199094 w 8026400"/>
              <a:gd name="connsiteY6" fmla="*/ 0 h 954107"/>
              <a:gd name="connsiteX7" fmla="*/ 3611880 w 8026400"/>
              <a:gd name="connsiteY7" fmla="*/ 0 h 954107"/>
              <a:gd name="connsiteX8" fmla="*/ 4185194 w 8026400"/>
              <a:gd name="connsiteY8" fmla="*/ 0 h 954107"/>
              <a:gd name="connsiteX9" fmla="*/ 4517717 w 8026400"/>
              <a:gd name="connsiteY9" fmla="*/ 0 h 954107"/>
              <a:gd name="connsiteX10" fmla="*/ 5171295 w 8026400"/>
              <a:gd name="connsiteY10" fmla="*/ 0 h 954107"/>
              <a:gd name="connsiteX11" fmla="*/ 5744609 w 8026400"/>
              <a:gd name="connsiteY11" fmla="*/ 0 h 954107"/>
              <a:gd name="connsiteX12" fmla="*/ 6077131 w 8026400"/>
              <a:gd name="connsiteY12" fmla="*/ 0 h 954107"/>
              <a:gd name="connsiteX13" fmla="*/ 6570182 w 8026400"/>
              <a:gd name="connsiteY13" fmla="*/ 0 h 954107"/>
              <a:gd name="connsiteX14" fmla="*/ 7063232 w 8026400"/>
              <a:gd name="connsiteY14" fmla="*/ 0 h 954107"/>
              <a:gd name="connsiteX15" fmla="*/ 8026400 w 8026400"/>
              <a:gd name="connsiteY15" fmla="*/ 0 h 954107"/>
              <a:gd name="connsiteX16" fmla="*/ 8026400 w 8026400"/>
              <a:gd name="connsiteY16" fmla="*/ 467512 h 954107"/>
              <a:gd name="connsiteX17" fmla="*/ 8026400 w 8026400"/>
              <a:gd name="connsiteY17" fmla="*/ 954107 h 954107"/>
              <a:gd name="connsiteX18" fmla="*/ 7693878 w 8026400"/>
              <a:gd name="connsiteY18" fmla="*/ 954107 h 954107"/>
              <a:gd name="connsiteX19" fmla="*/ 7120563 w 8026400"/>
              <a:gd name="connsiteY19" fmla="*/ 954107 h 954107"/>
              <a:gd name="connsiteX20" fmla="*/ 6466985 w 8026400"/>
              <a:gd name="connsiteY20" fmla="*/ 954107 h 954107"/>
              <a:gd name="connsiteX21" fmla="*/ 6054199 w 8026400"/>
              <a:gd name="connsiteY21" fmla="*/ 954107 h 954107"/>
              <a:gd name="connsiteX22" fmla="*/ 5400621 w 8026400"/>
              <a:gd name="connsiteY22" fmla="*/ 954107 h 954107"/>
              <a:gd name="connsiteX23" fmla="*/ 4666778 w 8026400"/>
              <a:gd name="connsiteY23" fmla="*/ 954107 h 954107"/>
              <a:gd name="connsiteX24" fmla="*/ 4013200 w 8026400"/>
              <a:gd name="connsiteY24" fmla="*/ 954107 h 954107"/>
              <a:gd name="connsiteX25" fmla="*/ 3279358 w 8026400"/>
              <a:gd name="connsiteY25" fmla="*/ 954107 h 954107"/>
              <a:gd name="connsiteX26" fmla="*/ 2786307 w 8026400"/>
              <a:gd name="connsiteY26" fmla="*/ 954107 h 954107"/>
              <a:gd name="connsiteX27" fmla="*/ 2293257 w 8026400"/>
              <a:gd name="connsiteY27" fmla="*/ 954107 h 954107"/>
              <a:gd name="connsiteX28" fmla="*/ 1800207 w 8026400"/>
              <a:gd name="connsiteY28" fmla="*/ 954107 h 954107"/>
              <a:gd name="connsiteX29" fmla="*/ 1146629 w 8026400"/>
              <a:gd name="connsiteY29" fmla="*/ 954107 h 954107"/>
              <a:gd name="connsiteX30" fmla="*/ 493050 w 8026400"/>
              <a:gd name="connsiteY30" fmla="*/ 954107 h 954107"/>
              <a:gd name="connsiteX31" fmla="*/ 0 w 8026400"/>
              <a:gd name="connsiteY31" fmla="*/ 954107 h 954107"/>
              <a:gd name="connsiteX32" fmla="*/ 0 w 8026400"/>
              <a:gd name="connsiteY32" fmla="*/ 467512 h 954107"/>
              <a:gd name="connsiteX33" fmla="*/ 0 w 8026400"/>
              <a:gd name="connsiteY33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026400" h="954107" fill="none" extrusionOk="0">
                <a:moveTo>
                  <a:pt x="0" y="0"/>
                </a:moveTo>
                <a:cubicBezTo>
                  <a:pt x="135721" y="-35877"/>
                  <a:pt x="195133" y="2828"/>
                  <a:pt x="332522" y="0"/>
                </a:cubicBezTo>
                <a:cubicBezTo>
                  <a:pt x="469911" y="-2828"/>
                  <a:pt x="659192" y="67914"/>
                  <a:pt x="905837" y="0"/>
                </a:cubicBezTo>
                <a:cubicBezTo>
                  <a:pt x="1152483" y="-67914"/>
                  <a:pt x="1126380" y="16588"/>
                  <a:pt x="1238359" y="0"/>
                </a:cubicBezTo>
                <a:cubicBezTo>
                  <a:pt x="1350338" y="-16588"/>
                  <a:pt x="1744220" y="11583"/>
                  <a:pt x="1972201" y="0"/>
                </a:cubicBezTo>
                <a:cubicBezTo>
                  <a:pt x="2200182" y="-11583"/>
                  <a:pt x="2289435" y="67900"/>
                  <a:pt x="2545515" y="0"/>
                </a:cubicBezTo>
                <a:cubicBezTo>
                  <a:pt x="2801595" y="-67900"/>
                  <a:pt x="2887149" y="15022"/>
                  <a:pt x="3199094" y="0"/>
                </a:cubicBezTo>
                <a:cubicBezTo>
                  <a:pt x="3511039" y="-15022"/>
                  <a:pt x="3515443" y="37631"/>
                  <a:pt x="3611880" y="0"/>
                </a:cubicBezTo>
                <a:cubicBezTo>
                  <a:pt x="3708317" y="-37631"/>
                  <a:pt x="4013568" y="7954"/>
                  <a:pt x="4185194" y="0"/>
                </a:cubicBezTo>
                <a:cubicBezTo>
                  <a:pt x="4356820" y="-7954"/>
                  <a:pt x="4382322" y="4289"/>
                  <a:pt x="4517717" y="0"/>
                </a:cubicBezTo>
                <a:cubicBezTo>
                  <a:pt x="4653112" y="-4289"/>
                  <a:pt x="4941979" y="57151"/>
                  <a:pt x="5171295" y="0"/>
                </a:cubicBezTo>
                <a:cubicBezTo>
                  <a:pt x="5400611" y="-57151"/>
                  <a:pt x="5485099" y="6445"/>
                  <a:pt x="5744609" y="0"/>
                </a:cubicBezTo>
                <a:cubicBezTo>
                  <a:pt x="6004119" y="-6445"/>
                  <a:pt x="5960471" y="14468"/>
                  <a:pt x="6077131" y="0"/>
                </a:cubicBezTo>
                <a:cubicBezTo>
                  <a:pt x="6193791" y="-14468"/>
                  <a:pt x="6351776" y="13067"/>
                  <a:pt x="6570182" y="0"/>
                </a:cubicBezTo>
                <a:cubicBezTo>
                  <a:pt x="6788588" y="-13067"/>
                  <a:pt x="6822495" y="25185"/>
                  <a:pt x="7063232" y="0"/>
                </a:cubicBezTo>
                <a:cubicBezTo>
                  <a:pt x="7303969" y="-25185"/>
                  <a:pt x="7758559" y="82594"/>
                  <a:pt x="8026400" y="0"/>
                </a:cubicBezTo>
                <a:cubicBezTo>
                  <a:pt x="8048680" y="153169"/>
                  <a:pt x="7995874" y="321867"/>
                  <a:pt x="8026400" y="467512"/>
                </a:cubicBezTo>
                <a:cubicBezTo>
                  <a:pt x="8056926" y="613157"/>
                  <a:pt x="8016095" y="737438"/>
                  <a:pt x="8026400" y="954107"/>
                </a:cubicBezTo>
                <a:cubicBezTo>
                  <a:pt x="7906120" y="978880"/>
                  <a:pt x="7778035" y="941767"/>
                  <a:pt x="7693878" y="954107"/>
                </a:cubicBezTo>
                <a:cubicBezTo>
                  <a:pt x="7609721" y="966447"/>
                  <a:pt x="7384911" y="944118"/>
                  <a:pt x="7120563" y="954107"/>
                </a:cubicBezTo>
                <a:cubicBezTo>
                  <a:pt x="6856216" y="964096"/>
                  <a:pt x="6683271" y="944858"/>
                  <a:pt x="6466985" y="954107"/>
                </a:cubicBezTo>
                <a:cubicBezTo>
                  <a:pt x="6250699" y="963356"/>
                  <a:pt x="6170959" y="929294"/>
                  <a:pt x="6054199" y="954107"/>
                </a:cubicBezTo>
                <a:cubicBezTo>
                  <a:pt x="5937439" y="978920"/>
                  <a:pt x="5691782" y="938378"/>
                  <a:pt x="5400621" y="954107"/>
                </a:cubicBezTo>
                <a:cubicBezTo>
                  <a:pt x="5109460" y="969836"/>
                  <a:pt x="4844470" y="890910"/>
                  <a:pt x="4666778" y="954107"/>
                </a:cubicBezTo>
                <a:cubicBezTo>
                  <a:pt x="4489086" y="1017304"/>
                  <a:pt x="4154742" y="907879"/>
                  <a:pt x="4013200" y="954107"/>
                </a:cubicBezTo>
                <a:cubicBezTo>
                  <a:pt x="3871658" y="1000335"/>
                  <a:pt x="3506829" y="871558"/>
                  <a:pt x="3279358" y="954107"/>
                </a:cubicBezTo>
                <a:cubicBezTo>
                  <a:pt x="3051887" y="1036656"/>
                  <a:pt x="2916105" y="895723"/>
                  <a:pt x="2786307" y="954107"/>
                </a:cubicBezTo>
                <a:cubicBezTo>
                  <a:pt x="2656509" y="1012491"/>
                  <a:pt x="2471777" y="943262"/>
                  <a:pt x="2293257" y="954107"/>
                </a:cubicBezTo>
                <a:cubicBezTo>
                  <a:pt x="2114737" y="964952"/>
                  <a:pt x="1975830" y="906597"/>
                  <a:pt x="1800207" y="954107"/>
                </a:cubicBezTo>
                <a:cubicBezTo>
                  <a:pt x="1624584" y="1001617"/>
                  <a:pt x="1459952" y="885868"/>
                  <a:pt x="1146629" y="954107"/>
                </a:cubicBezTo>
                <a:cubicBezTo>
                  <a:pt x="833306" y="1022346"/>
                  <a:pt x="632500" y="909316"/>
                  <a:pt x="493050" y="954107"/>
                </a:cubicBezTo>
                <a:cubicBezTo>
                  <a:pt x="353600" y="998898"/>
                  <a:pt x="145147" y="942967"/>
                  <a:pt x="0" y="954107"/>
                </a:cubicBezTo>
                <a:cubicBezTo>
                  <a:pt x="-28314" y="795937"/>
                  <a:pt x="22134" y="636303"/>
                  <a:pt x="0" y="467512"/>
                </a:cubicBezTo>
                <a:cubicBezTo>
                  <a:pt x="-22134" y="298721"/>
                  <a:pt x="4700" y="181160"/>
                  <a:pt x="0" y="0"/>
                </a:cubicBezTo>
                <a:close/>
              </a:path>
              <a:path w="8026400" h="954107" stroke="0" extrusionOk="0">
                <a:moveTo>
                  <a:pt x="0" y="0"/>
                </a:moveTo>
                <a:cubicBezTo>
                  <a:pt x="158676" y="-77540"/>
                  <a:pt x="449773" y="16417"/>
                  <a:pt x="733842" y="0"/>
                </a:cubicBezTo>
                <a:cubicBezTo>
                  <a:pt x="1017911" y="-16417"/>
                  <a:pt x="1053983" y="37525"/>
                  <a:pt x="1226893" y="0"/>
                </a:cubicBezTo>
                <a:cubicBezTo>
                  <a:pt x="1399803" y="-37525"/>
                  <a:pt x="1514861" y="25394"/>
                  <a:pt x="1719943" y="0"/>
                </a:cubicBezTo>
                <a:cubicBezTo>
                  <a:pt x="1925025" y="-25394"/>
                  <a:pt x="2176342" y="32981"/>
                  <a:pt x="2373521" y="0"/>
                </a:cubicBezTo>
                <a:cubicBezTo>
                  <a:pt x="2570700" y="-32981"/>
                  <a:pt x="2716042" y="11042"/>
                  <a:pt x="2946835" y="0"/>
                </a:cubicBezTo>
                <a:cubicBezTo>
                  <a:pt x="3177628" y="-11042"/>
                  <a:pt x="3259162" y="32841"/>
                  <a:pt x="3359622" y="0"/>
                </a:cubicBezTo>
                <a:cubicBezTo>
                  <a:pt x="3460082" y="-32841"/>
                  <a:pt x="3831517" y="40417"/>
                  <a:pt x="4013200" y="0"/>
                </a:cubicBezTo>
                <a:cubicBezTo>
                  <a:pt x="4194883" y="-40417"/>
                  <a:pt x="4222587" y="25584"/>
                  <a:pt x="4345722" y="0"/>
                </a:cubicBezTo>
                <a:cubicBezTo>
                  <a:pt x="4468857" y="-25584"/>
                  <a:pt x="4725767" y="1445"/>
                  <a:pt x="4838773" y="0"/>
                </a:cubicBezTo>
                <a:cubicBezTo>
                  <a:pt x="4951779" y="-1445"/>
                  <a:pt x="5116266" y="45914"/>
                  <a:pt x="5251559" y="0"/>
                </a:cubicBezTo>
                <a:cubicBezTo>
                  <a:pt x="5386852" y="-45914"/>
                  <a:pt x="5584480" y="50351"/>
                  <a:pt x="5905137" y="0"/>
                </a:cubicBezTo>
                <a:cubicBezTo>
                  <a:pt x="6225794" y="-50351"/>
                  <a:pt x="6313581" y="527"/>
                  <a:pt x="6558715" y="0"/>
                </a:cubicBezTo>
                <a:cubicBezTo>
                  <a:pt x="6803849" y="-527"/>
                  <a:pt x="6939208" y="10085"/>
                  <a:pt x="7051766" y="0"/>
                </a:cubicBezTo>
                <a:cubicBezTo>
                  <a:pt x="7164324" y="-10085"/>
                  <a:pt x="7325092" y="43775"/>
                  <a:pt x="7464552" y="0"/>
                </a:cubicBezTo>
                <a:cubicBezTo>
                  <a:pt x="7604012" y="-43775"/>
                  <a:pt x="7748707" y="4613"/>
                  <a:pt x="8026400" y="0"/>
                </a:cubicBezTo>
                <a:cubicBezTo>
                  <a:pt x="8047950" y="163376"/>
                  <a:pt x="8014649" y="258759"/>
                  <a:pt x="8026400" y="496136"/>
                </a:cubicBezTo>
                <a:cubicBezTo>
                  <a:pt x="8038151" y="733513"/>
                  <a:pt x="7986084" y="762815"/>
                  <a:pt x="8026400" y="954107"/>
                </a:cubicBezTo>
                <a:cubicBezTo>
                  <a:pt x="7744888" y="1018672"/>
                  <a:pt x="7644164" y="946402"/>
                  <a:pt x="7453086" y="954107"/>
                </a:cubicBezTo>
                <a:cubicBezTo>
                  <a:pt x="7262008" y="961812"/>
                  <a:pt x="6939649" y="919786"/>
                  <a:pt x="6719243" y="954107"/>
                </a:cubicBezTo>
                <a:cubicBezTo>
                  <a:pt x="6498837" y="988428"/>
                  <a:pt x="6301374" y="903198"/>
                  <a:pt x="5985401" y="954107"/>
                </a:cubicBezTo>
                <a:cubicBezTo>
                  <a:pt x="5669428" y="1005016"/>
                  <a:pt x="5593313" y="905391"/>
                  <a:pt x="5492351" y="954107"/>
                </a:cubicBezTo>
                <a:cubicBezTo>
                  <a:pt x="5391389" y="1002823"/>
                  <a:pt x="5205811" y="930304"/>
                  <a:pt x="4999301" y="954107"/>
                </a:cubicBezTo>
                <a:cubicBezTo>
                  <a:pt x="4792791" y="977910"/>
                  <a:pt x="4586004" y="923026"/>
                  <a:pt x="4345722" y="954107"/>
                </a:cubicBezTo>
                <a:cubicBezTo>
                  <a:pt x="4105440" y="985188"/>
                  <a:pt x="3774945" y="885691"/>
                  <a:pt x="3611880" y="954107"/>
                </a:cubicBezTo>
                <a:cubicBezTo>
                  <a:pt x="3448815" y="1022523"/>
                  <a:pt x="3161549" y="896471"/>
                  <a:pt x="2878038" y="954107"/>
                </a:cubicBezTo>
                <a:cubicBezTo>
                  <a:pt x="2594527" y="1011743"/>
                  <a:pt x="2502740" y="911684"/>
                  <a:pt x="2384987" y="954107"/>
                </a:cubicBezTo>
                <a:cubicBezTo>
                  <a:pt x="2267234" y="996530"/>
                  <a:pt x="1906316" y="926742"/>
                  <a:pt x="1731409" y="954107"/>
                </a:cubicBezTo>
                <a:cubicBezTo>
                  <a:pt x="1556502" y="981472"/>
                  <a:pt x="1212729" y="927715"/>
                  <a:pt x="997567" y="954107"/>
                </a:cubicBezTo>
                <a:cubicBezTo>
                  <a:pt x="782405" y="980499"/>
                  <a:pt x="495945" y="908020"/>
                  <a:pt x="0" y="954107"/>
                </a:cubicBezTo>
                <a:cubicBezTo>
                  <a:pt x="-47086" y="738730"/>
                  <a:pt x="56129" y="702011"/>
                  <a:pt x="0" y="457971"/>
                </a:cubicBezTo>
                <a:cubicBezTo>
                  <a:pt x="-56129" y="213931"/>
                  <a:pt x="35874" y="124906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132335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800" dirty="0"/>
              <a:t>The meaning of </a:t>
            </a:r>
            <a:r>
              <a:rPr lang="en-US" sz="2800" b="1" i="1" dirty="0">
                <a:solidFill>
                  <a:srgbClr val="FFFF00"/>
                </a:solidFill>
              </a:rPr>
              <a:t>ODDS</a:t>
            </a:r>
            <a:r>
              <a:rPr lang="en-US" sz="2800" dirty="0"/>
              <a:t> is the probability that one thing is so or will happen rather than</a:t>
            </a:r>
          </a:p>
        </p:txBody>
      </p:sp>
      <p:sp>
        <p:nvSpPr>
          <p:cNvPr id="7" name="Title 14">
            <a:extLst>
              <a:ext uri="{FF2B5EF4-FFF2-40B4-BE49-F238E27FC236}">
                <a16:creationId xmlns:a16="http://schemas.microsoft.com/office/drawing/2014/main" id="{73923D69-B5CC-CC3D-24F9-C9213D6B72F2}"/>
              </a:ext>
            </a:extLst>
          </p:cNvPr>
          <p:cNvSpPr txBox="1">
            <a:spLocks/>
          </p:cNvSpPr>
          <p:nvPr/>
        </p:nvSpPr>
        <p:spPr>
          <a:xfrm>
            <a:off x="550863" y="539115"/>
            <a:ext cx="4500562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Odds definition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C3AB9-668F-7A22-FCDF-8D6DF539E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27" y="3275385"/>
            <a:ext cx="10380749" cy="1929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07751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AEA5B-A042-B48D-BC88-42C438CB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DDD20-C650-BDFB-F626-C1503193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19A64-B450-11F4-687C-D10F0BA4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24</a:t>
            </a:fld>
            <a:endParaRPr lang="en-US"/>
          </a:p>
        </p:txBody>
      </p:sp>
      <p:sp>
        <p:nvSpPr>
          <p:cNvPr id="7" name="Title 14">
            <a:extLst>
              <a:ext uri="{FF2B5EF4-FFF2-40B4-BE49-F238E27FC236}">
                <a16:creationId xmlns:a16="http://schemas.microsoft.com/office/drawing/2014/main" id="{517EFAA1-3F92-E095-2304-CC9B3EBF7250}"/>
              </a:ext>
            </a:extLst>
          </p:cNvPr>
          <p:cNvSpPr txBox="1">
            <a:spLocks/>
          </p:cNvSpPr>
          <p:nvPr/>
        </p:nvSpPr>
        <p:spPr>
          <a:xfrm>
            <a:off x="439103" y="407035"/>
            <a:ext cx="4500562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Odds math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4160E6-F9A8-5EEA-2038-524CEB1D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34" y="2234155"/>
            <a:ext cx="11689732" cy="28815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04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AEA5B-A042-B48D-BC88-42C438CB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DDD20-C650-BDFB-F626-C1503193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19A64-B450-11F4-687C-D10F0BA4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25</a:t>
            </a:fld>
            <a:endParaRPr lang="en-US"/>
          </a:p>
        </p:txBody>
      </p:sp>
      <p:sp>
        <p:nvSpPr>
          <p:cNvPr id="7" name="Title 14">
            <a:extLst>
              <a:ext uri="{FF2B5EF4-FFF2-40B4-BE49-F238E27FC236}">
                <a16:creationId xmlns:a16="http://schemas.microsoft.com/office/drawing/2014/main" id="{517EFAA1-3F92-E095-2304-CC9B3EBF7250}"/>
              </a:ext>
            </a:extLst>
          </p:cNvPr>
          <p:cNvSpPr txBox="1">
            <a:spLocks/>
          </p:cNvSpPr>
          <p:nvPr/>
        </p:nvSpPr>
        <p:spPr>
          <a:xfrm>
            <a:off x="439103" y="407035"/>
            <a:ext cx="4500562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Logit function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6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Inverse of </a:t>
            </a:r>
            <a:r>
              <a:rPr lang="en-US" sz="2600" dirty="0">
                <a:solidFill>
                  <a:srgbClr val="FFFF00"/>
                </a:solidFill>
              </a:rPr>
              <a:t>the logistic function</a:t>
            </a:r>
            <a:endParaRPr lang="en-US" sz="2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F60E7C-E483-31F4-C9DB-99C6D0FF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02" y="2539309"/>
            <a:ext cx="11392195" cy="16992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0890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662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77462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Log Loss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728639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Why not least square error with the logistic 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Estimation of the parameters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It’s Bernoulli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Newton method 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</a:pP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C614-DF89-4B91-ABE7-16C44EEC462F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2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AEA5B-A042-B48D-BC88-42C438CB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DDD20-C650-BDFB-F626-C1503193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19A64-B450-11F4-687C-D10F0BA4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27</a:t>
            </a:fld>
            <a:endParaRPr lang="en-US"/>
          </a:p>
        </p:txBody>
      </p:sp>
      <p:sp>
        <p:nvSpPr>
          <p:cNvPr id="7" name="Title 14">
            <a:extLst>
              <a:ext uri="{FF2B5EF4-FFF2-40B4-BE49-F238E27FC236}">
                <a16:creationId xmlns:a16="http://schemas.microsoft.com/office/drawing/2014/main" id="{517EFAA1-3F92-E095-2304-CC9B3EBF7250}"/>
              </a:ext>
            </a:extLst>
          </p:cNvPr>
          <p:cNvSpPr txBox="1">
            <a:spLocks/>
          </p:cNvSpPr>
          <p:nvPr/>
        </p:nvSpPr>
        <p:spPr>
          <a:xfrm>
            <a:off x="439103" y="407035"/>
            <a:ext cx="4500562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Why not using Least square error in logistic regression? </a:t>
            </a:r>
            <a:endParaRPr lang="en-US" sz="2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2AC580EB-EE49-5B53-C8E7-ED327F0E75B7}"/>
              </a:ext>
            </a:extLst>
          </p:cNvPr>
          <p:cNvSpPr txBox="1">
            <a:spLocks/>
          </p:cNvSpPr>
          <p:nvPr/>
        </p:nvSpPr>
        <p:spPr>
          <a:xfrm>
            <a:off x="1245815" y="2182245"/>
            <a:ext cx="9700370" cy="31362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When choosing an Error evaluation function we need to take care of few things </a:t>
            </a:r>
          </a:p>
          <a:p>
            <a:r>
              <a:rPr lang="en-US" sz="2400" dirty="0"/>
              <a:t>This error function need to derivable and convex else when using gradient descent we may not find the global minimum of the error   </a:t>
            </a:r>
          </a:p>
          <a:p>
            <a:r>
              <a:rPr lang="en-US" sz="2400" dirty="0"/>
              <a:t>Logistic transformation of the linear model make using MSE break these conditions as it’s no more a line </a:t>
            </a:r>
          </a:p>
          <a:p>
            <a:r>
              <a:rPr lang="en-US" sz="2400" dirty="0"/>
              <a:t>So , we are going to use a new criteria her called 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</a:rPr>
              <a:t>log loss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3726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AEA5B-A042-B48D-BC88-42C438CB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DDD20-C650-BDFB-F626-C1503193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19A64-B450-11F4-687C-D10F0BA4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28</a:t>
            </a:fld>
            <a:endParaRPr lang="en-US"/>
          </a:p>
        </p:txBody>
      </p:sp>
      <p:sp>
        <p:nvSpPr>
          <p:cNvPr id="7" name="Title 14">
            <a:extLst>
              <a:ext uri="{FF2B5EF4-FFF2-40B4-BE49-F238E27FC236}">
                <a16:creationId xmlns:a16="http://schemas.microsoft.com/office/drawing/2014/main" id="{517EFAA1-3F92-E095-2304-CC9B3EBF7250}"/>
              </a:ext>
            </a:extLst>
          </p:cNvPr>
          <p:cNvSpPr txBox="1">
            <a:spLocks/>
          </p:cNvSpPr>
          <p:nvPr/>
        </p:nvSpPr>
        <p:spPr>
          <a:xfrm>
            <a:off x="439103" y="407035"/>
            <a:ext cx="4500562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Log loss</a:t>
            </a:r>
            <a:endParaRPr lang="en-US" sz="2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12B714-12F8-A57E-4AC5-0737B5A3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12" y="1689704"/>
            <a:ext cx="4634706" cy="16814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11">
                <a:extLst>
                  <a:ext uri="{FF2B5EF4-FFF2-40B4-BE49-F238E27FC236}">
                    <a16:creationId xmlns:a16="http://schemas.microsoft.com/office/drawing/2014/main" id="{BC0B1F98-3DA8-8CA7-FDD1-7392110DF3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30685" y="407035"/>
                <a:ext cx="5436391" cy="541244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the actual outcome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observation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prediction of the class {0, 1}</a:t>
                </a:r>
              </a:p>
              <a:p>
                <a:r>
                  <a:rPr lang="en-US" dirty="0"/>
                  <a:t>Log loss is always greater than or equal 0</a:t>
                </a:r>
              </a:p>
              <a:p>
                <a:r>
                  <a:rPr lang="en-US" dirty="0"/>
                  <a:t>Equal to 0 only in case of </a:t>
                </a:r>
                <a:r>
                  <a:rPr lang="en-US" dirty="0">
                    <a:solidFill>
                      <a:srgbClr val="FFFF00">
                        <a:alpha val="60000"/>
                      </a:srgbClr>
                    </a:solidFill>
                  </a:rPr>
                  <a:t>perfect</a:t>
                </a:r>
                <a:r>
                  <a:rPr lang="en-US" dirty="0"/>
                  <a:t> prediction </a:t>
                </a:r>
              </a:p>
              <a:p>
                <a:r>
                  <a:rPr lang="en-US" dirty="0"/>
                  <a:t>And approaches infinity as the prediction get worse </a:t>
                </a:r>
              </a:p>
              <a:p>
                <a:r>
                  <a:rPr lang="en-US" dirty="0"/>
                  <a:t>The logistic function is always strictly between zero and one , so the log loss is always greater than 0 and less than infinity </a:t>
                </a:r>
              </a:p>
              <a:p>
                <a:r>
                  <a:rPr lang="en-US" dirty="0"/>
                  <a:t>So it’s impossible to have in logistic regression zero at any point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either 0 or 1 but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can’t equal exact 0 nor 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Content Placeholder 11">
                <a:extLst>
                  <a:ext uri="{FF2B5EF4-FFF2-40B4-BE49-F238E27FC236}">
                    <a16:creationId xmlns:a16="http://schemas.microsoft.com/office/drawing/2014/main" id="{BC0B1F98-3DA8-8CA7-FDD1-7392110DF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85" y="407035"/>
                <a:ext cx="5436391" cy="5412444"/>
              </a:xfrm>
              <a:prstGeom prst="rect">
                <a:avLst/>
              </a:prstGeom>
              <a:blipFill>
                <a:blip r:embed="rId3"/>
                <a:stretch>
                  <a:fillRect l="-1009" t="-450" b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152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AEA5B-A042-B48D-BC88-42C438CB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DDD20-C650-BDFB-F626-C1503193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19A64-B450-11F4-687C-D10F0BA4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29</a:t>
            </a:fld>
            <a:endParaRPr lang="en-US"/>
          </a:p>
        </p:txBody>
      </p:sp>
      <p:sp>
        <p:nvSpPr>
          <p:cNvPr id="7" name="Title 14">
            <a:extLst>
              <a:ext uri="{FF2B5EF4-FFF2-40B4-BE49-F238E27FC236}">
                <a16:creationId xmlns:a16="http://schemas.microsoft.com/office/drawing/2014/main" id="{517EFAA1-3F92-E095-2304-CC9B3EBF7250}"/>
              </a:ext>
            </a:extLst>
          </p:cNvPr>
          <p:cNvSpPr txBox="1">
            <a:spLocks/>
          </p:cNvSpPr>
          <p:nvPr/>
        </p:nvSpPr>
        <p:spPr>
          <a:xfrm>
            <a:off x="439103" y="407035"/>
            <a:ext cx="4500562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Log loss</a:t>
            </a:r>
            <a:endParaRPr lang="en-US" sz="2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11">
                <a:extLst>
                  <a:ext uri="{FF2B5EF4-FFF2-40B4-BE49-F238E27FC236}">
                    <a16:creationId xmlns:a16="http://schemas.microsoft.com/office/drawing/2014/main" id="{BC0B1F98-3DA8-8CA7-FDD1-7392110DF3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32577"/>
                <a:ext cx="5436391" cy="607491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We can combine the two parts of the equation in this formula known as </a:t>
                </a:r>
                <a:r>
                  <a:rPr lang="en-US" sz="1800" dirty="0">
                    <a:solidFill>
                      <a:srgbClr val="FFFF00">
                        <a:alpha val="60000"/>
                      </a:srgbClr>
                    </a:solidFill>
                  </a:rPr>
                  <a:t>cross entropy </a:t>
                </a:r>
              </a:p>
              <a:p>
                <a:r>
                  <a:rPr lang="en-US" sz="1800" dirty="0"/>
                  <a:t>We sum the loss for all the k points , this called the overall negative likelihood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out target is to </a:t>
                </a:r>
                <a:r>
                  <a:rPr lang="en-US" sz="1800" dirty="0">
                    <a:solidFill>
                      <a:srgbClr val="FFFF00">
                        <a:alpha val="60000"/>
                      </a:srgbClr>
                    </a:solidFill>
                  </a:rPr>
                  <a:t>minimize </a:t>
                </a:r>
                <a:r>
                  <a:rPr lang="en-US" sz="1800" dirty="0"/>
                  <a:t>the negative likelihood by finding the best weights of our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1800" dirty="0"/>
                  <a:t>Instead of minimizing the negative likelihood we can </a:t>
                </a:r>
                <a:r>
                  <a:rPr lang="en-US" sz="1800" dirty="0">
                    <a:solidFill>
                      <a:srgbClr val="FFFF00">
                        <a:alpha val="60000"/>
                      </a:srgbClr>
                    </a:solidFill>
                  </a:rPr>
                  <a:t>maximize the positive log likelihood </a:t>
                </a:r>
              </a:p>
              <a:p>
                <a:endParaRPr lang="en-US" sz="1800" dirty="0">
                  <a:solidFill>
                    <a:srgbClr val="FFFF00">
                      <a:alpha val="60000"/>
                    </a:srgbClr>
                  </a:solidFill>
                </a:endParaRPr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>
                  <a:solidFill>
                    <a:srgbClr val="FFFF00">
                      <a:alpha val="60000"/>
                    </a:srgbClr>
                  </a:solidFill>
                </a:endParaRPr>
              </a:p>
              <a:p>
                <a:r>
                  <a:rPr lang="en-US" sz="1800" dirty="0"/>
                  <a:t>Or equivalent we can maximize the likelihood function which is the probability that the given data set is produced by a particular logistic function using MLE maximum likelihood estimation </a:t>
                </a:r>
              </a:p>
            </p:txBody>
          </p:sp>
        </mc:Choice>
        <mc:Fallback>
          <p:sp>
            <p:nvSpPr>
              <p:cNvPr id="10" name="Content Placeholder 11">
                <a:extLst>
                  <a:ext uri="{FF2B5EF4-FFF2-40B4-BE49-F238E27FC236}">
                    <a16:creationId xmlns:a16="http://schemas.microsoft.com/office/drawing/2014/main" id="{BC0B1F98-3DA8-8CA7-FDD1-7392110DF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2577"/>
                <a:ext cx="5436391" cy="6074917"/>
              </a:xfrm>
              <a:prstGeom prst="rect">
                <a:avLst/>
              </a:prstGeom>
              <a:blipFill>
                <a:blip r:embed="rId2"/>
                <a:stretch>
                  <a:fillRect l="-673" t="-401" r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B4C2541-3829-6970-D0DF-615F8152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29" y="1665254"/>
            <a:ext cx="5436392" cy="8772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BA7A07-3042-BFA0-5FF7-30368735F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3387142"/>
            <a:ext cx="10646063" cy="13183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63C5B5F-3B5E-F5E5-B0AF-9E292C5F5929}"/>
                  </a:ext>
                </a:extLst>
              </p14:cNvPr>
              <p14:cNvContentPartPr/>
              <p14:nvPr/>
            </p14:nvContentPartPr>
            <p14:xfrm>
              <a:off x="2145688" y="2155070"/>
              <a:ext cx="2325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63C5B5F-3B5E-F5E5-B0AF-9E292C5F59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2048" y="2047430"/>
                <a:ext cx="340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4DC50F3-A967-41E5-4905-A8D65C576487}"/>
                  </a:ext>
                </a:extLst>
              </p14:cNvPr>
              <p14:cNvContentPartPr/>
              <p14:nvPr/>
            </p14:nvContentPartPr>
            <p14:xfrm>
              <a:off x="8005408" y="4048310"/>
              <a:ext cx="186120" cy="29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4DC50F3-A967-41E5-4905-A8D65C5764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51768" y="3940670"/>
                <a:ext cx="293760" cy="2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70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331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8606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Definition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Application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C614-DF89-4B91-ABE7-16C44EEC462F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AEA5B-A042-B48D-BC88-42C438CB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DDD20-C650-BDFB-F626-C1503193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19A64-B450-11F4-687C-D10F0BA4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30</a:t>
            </a:fld>
            <a:endParaRPr lang="en-US"/>
          </a:p>
        </p:txBody>
      </p:sp>
      <p:sp>
        <p:nvSpPr>
          <p:cNvPr id="7" name="Title 14">
            <a:extLst>
              <a:ext uri="{FF2B5EF4-FFF2-40B4-BE49-F238E27FC236}">
                <a16:creationId xmlns:a16="http://schemas.microsoft.com/office/drawing/2014/main" id="{517EFAA1-3F92-E095-2304-CC9B3EBF7250}"/>
              </a:ext>
            </a:extLst>
          </p:cNvPr>
          <p:cNvSpPr txBox="1">
            <a:spLocks/>
          </p:cNvSpPr>
          <p:nvPr/>
        </p:nvSpPr>
        <p:spPr>
          <a:xfrm>
            <a:off x="439103" y="407035"/>
            <a:ext cx="4500562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Estimation of the parameters</a:t>
            </a:r>
            <a:endParaRPr lang="en-US" sz="2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C0B1F98-3DA8-8CA7-FDD1-7392110DF305}"/>
              </a:ext>
            </a:extLst>
          </p:cNvPr>
          <p:cNvSpPr txBox="1">
            <a:spLocks/>
          </p:cNvSpPr>
          <p:nvPr/>
        </p:nvSpPr>
        <p:spPr>
          <a:xfrm>
            <a:off x="143070" y="2508205"/>
            <a:ext cx="5436391" cy="15629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Estimation is just using a sample(s) to guess some thing about the complete population </a:t>
            </a:r>
          </a:p>
          <a:p>
            <a:r>
              <a:rPr lang="en-US" dirty="0"/>
              <a:t>Estimating a parameter based on a statistic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>
                  <a:alpha val="60000"/>
                </a:srgbClr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EDBBA1-DC4B-CBD3-E20D-123031500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721" y="1688896"/>
            <a:ext cx="6192416" cy="34802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3427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AEA5B-A042-B48D-BC88-42C438CB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DDD20-C650-BDFB-F626-C1503193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19A64-B450-11F4-687C-D10F0BA4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31</a:t>
            </a:fld>
            <a:endParaRPr lang="en-US"/>
          </a:p>
        </p:txBody>
      </p:sp>
      <p:sp>
        <p:nvSpPr>
          <p:cNvPr id="7" name="Title 14">
            <a:extLst>
              <a:ext uri="{FF2B5EF4-FFF2-40B4-BE49-F238E27FC236}">
                <a16:creationId xmlns:a16="http://schemas.microsoft.com/office/drawing/2014/main" id="{517EFAA1-3F92-E095-2304-CC9B3EBF7250}"/>
              </a:ext>
            </a:extLst>
          </p:cNvPr>
          <p:cNvSpPr txBox="1">
            <a:spLocks/>
          </p:cNvSpPr>
          <p:nvPr/>
        </p:nvSpPr>
        <p:spPr>
          <a:xfrm>
            <a:off x="439103" y="407035"/>
            <a:ext cx="4500562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It’s a Bernoulli distribution </a:t>
            </a:r>
            <a:endParaRPr lang="en-US" sz="2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C0B1F98-3DA8-8CA7-FDD1-7392110DF305}"/>
              </a:ext>
            </a:extLst>
          </p:cNvPr>
          <p:cNvSpPr txBox="1">
            <a:spLocks/>
          </p:cNvSpPr>
          <p:nvPr/>
        </p:nvSpPr>
        <p:spPr>
          <a:xfrm>
            <a:off x="143070" y="2508205"/>
            <a:ext cx="5436391" cy="15629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 is a binary outcome success or fail for example </a:t>
            </a:r>
          </a:p>
          <a:p>
            <a:r>
              <a:rPr lang="en-US" dirty="0"/>
              <a:t>That why MLE using Bernoulli </a:t>
            </a:r>
            <a:r>
              <a:rPr lang="en-US" dirty="0" err="1"/>
              <a:t>p.m.f</a:t>
            </a:r>
            <a:r>
              <a:rPr lang="en-US" dirty="0"/>
              <a:t> to estimate the parameters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>
                  <a:alpha val="60000"/>
                </a:srgbClr>
              </a:solidFill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E46CC3-ACE4-D17E-2913-AB314FB4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461" y="2508205"/>
            <a:ext cx="6242597" cy="22970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6740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AEA5B-A042-B48D-BC88-42C438CB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DDD20-C650-BDFB-F626-C1503193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19A64-B450-11F4-687C-D10F0BA4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32</a:t>
            </a:fld>
            <a:endParaRPr lang="en-US"/>
          </a:p>
        </p:txBody>
      </p:sp>
      <p:sp>
        <p:nvSpPr>
          <p:cNvPr id="7" name="Title 14">
            <a:extLst>
              <a:ext uri="{FF2B5EF4-FFF2-40B4-BE49-F238E27FC236}">
                <a16:creationId xmlns:a16="http://schemas.microsoft.com/office/drawing/2014/main" id="{517EFAA1-3F92-E095-2304-CC9B3EBF7250}"/>
              </a:ext>
            </a:extLst>
          </p:cNvPr>
          <p:cNvSpPr txBox="1">
            <a:spLocks/>
          </p:cNvSpPr>
          <p:nvPr/>
        </p:nvSpPr>
        <p:spPr>
          <a:xfrm>
            <a:off x="439103" y="407035"/>
            <a:ext cx="4500562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It’s a Bernoulli distribution </a:t>
            </a:r>
            <a:endParaRPr lang="en-US" sz="2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C0B1F98-3DA8-8CA7-FDD1-7392110DF305}"/>
              </a:ext>
            </a:extLst>
          </p:cNvPr>
          <p:cNvSpPr txBox="1">
            <a:spLocks/>
          </p:cNvSpPr>
          <p:nvPr/>
        </p:nvSpPr>
        <p:spPr>
          <a:xfrm>
            <a:off x="143070" y="2508205"/>
            <a:ext cx="5436391" cy="15629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 is a binary outcome success or fail for example </a:t>
            </a:r>
          </a:p>
          <a:p>
            <a:r>
              <a:rPr lang="en-US" dirty="0"/>
              <a:t>That why MLE using Bernoulli </a:t>
            </a:r>
            <a:r>
              <a:rPr lang="en-US" dirty="0" err="1"/>
              <a:t>p.m.f</a:t>
            </a:r>
            <a:r>
              <a:rPr lang="en-US" dirty="0"/>
              <a:t> to estimate the parameters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>
                  <a:alpha val="60000"/>
                </a:srgbClr>
              </a:solidFill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E46CC3-ACE4-D17E-2913-AB314FB4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461" y="2508205"/>
            <a:ext cx="6242597" cy="22970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7308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AEA5B-A042-B48D-BC88-42C438CB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DDD20-C650-BDFB-F626-C1503193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19A64-B450-11F4-687C-D10F0BA4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33</a:t>
            </a:fld>
            <a:endParaRPr lang="en-US"/>
          </a:p>
        </p:txBody>
      </p:sp>
      <p:sp>
        <p:nvSpPr>
          <p:cNvPr id="7" name="Title 14">
            <a:extLst>
              <a:ext uri="{FF2B5EF4-FFF2-40B4-BE49-F238E27FC236}">
                <a16:creationId xmlns:a16="http://schemas.microsoft.com/office/drawing/2014/main" id="{517EFAA1-3F92-E095-2304-CC9B3EBF7250}"/>
              </a:ext>
            </a:extLst>
          </p:cNvPr>
          <p:cNvSpPr txBox="1">
            <a:spLocks/>
          </p:cNvSpPr>
          <p:nvPr/>
        </p:nvSpPr>
        <p:spPr>
          <a:xfrm>
            <a:off x="439103" y="407035"/>
            <a:ext cx="4500562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Without diving into math</a:t>
            </a:r>
            <a:endParaRPr lang="en-US" sz="2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11">
                <a:extLst>
                  <a:ext uri="{FF2B5EF4-FFF2-40B4-BE49-F238E27FC236}">
                    <a16:creationId xmlns:a16="http://schemas.microsoft.com/office/drawing/2014/main" id="{BC0B1F98-3DA8-8CA7-FDD1-7392110DF3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070" y="2508205"/>
                <a:ext cx="5436391" cy="189584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two equations are not in terms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1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0, and are difficult to find the solutions analytically, then to obtain the values of their estimation we use an iterative way called </a:t>
                </a:r>
                <a:r>
                  <a:rPr lang="en-US" dirty="0">
                    <a:solidFill>
                      <a:srgbClr val="FFFF00">
                        <a:alpha val="60000"/>
                      </a:srgbClr>
                    </a:solidFill>
                  </a:rPr>
                  <a:t>Newton Raphson numerical iteration method </a:t>
                </a:r>
              </a:p>
            </p:txBody>
          </p:sp>
        </mc:Choice>
        <mc:Fallback>
          <p:sp>
            <p:nvSpPr>
              <p:cNvPr id="10" name="Content Placeholder 11">
                <a:extLst>
                  <a:ext uri="{FF2B5EF4-FFF2-40B4-BE49-F238E27FC236}">
                    <a16:creationId xmlns:a16="http://schemas.microsoft.com/office/drawing/2014/main" id="{BC0B1F98-3DA8-8CA7-FDD1-7392110DF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70" y="2508205"/>
                <a:ext cx="5436391" cy="1895844"/>
              </a:xfrm>
              <a:prstGeom prst="rect">
                <a:avLst/>
              </a:prstGeom>
              <a:blipFill>
                <a:blip r:embed="rId2"/>
                <a:stretch>
                  <a:fillRect l="-1009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814DAA-D6E7-8455-2247-35A90F767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461" y="2333474"/>
            <a:ext cx="6369998" cy="15629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CB78BC-BE65-AFDA-5BFB-00E9795D3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16" y="4524526"/>
            <a:ext cx="7491109" cy="14784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3958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AEA5B-A042-B48D-BC88-42C438CB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DDD20-C650-BDFB-F626-C1503193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19A64-B450-11F4-687C-D10F0BA4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34</a:t>
            </a:fld>
            <a:endParaRPr lang="en-US"/>
          </a:p>
        </p:txBody>
      </p:sp>
      <p:sp>
        <p:nvSpPr>
          <p:cNvPr id="7" name="Title 14">
            <a:extLst>
              <a:ext uri="{FF2B5EF4-FFF2-40B4-BE49-F238E27FC236}">
                <a16:creationId xmlns:a16="http://schemas.microsoft.com/office/drawing/2014/main" id="{517EFAA1-3F92-E095-2304-CC9B3EBF7250}"/>
              </a:ext>
            </a:extLst>
          </p:cNvPr>
          <p:cNvSpPr txBox="1">
            <a:spLocks/>
          </p:cNvSpPr>
          <p:nvPr/>
        </p:nvSpPr>
        <p:spPr>
          <a:xfrm>
            <a:off x="439103" y="407035"/>
            <a:ext cx="4500562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Newton method</a:t>
            </a:r>
            <a:endParaRPr lang="en-US" sz="2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graph on a white board&#10;&#10;Description automatically generated">
            <a:extLst>
              <a:ext uri="{FF2B5EF4-FFF2-40B4-BE49-F238E27FC236}">
                <a16:creationId xmlns:a16="http://schemas.microsoft.com/office/drawing/2014/main" id="{62D21005-925D-D9CD-04CD-8B99B862F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94" y="1391450"/>
            <a:ext cx="7445261" cy="45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88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4">
            <a:extLst>
              <a:ext uri="{FF2B5EF4-FFF2-40B4-BE49-F238E27FC236}">
                <a16:creationId xmlns:a16="http://schemas.microsoft.com/office/drawing/2014/main" id="{70BFDFA1-C806-89A4-D59D-2547421055EA}"/>
              </a:ext>
            </a:extLst>
          </p:cNvPr>
          <p:cNvSpPr txBox="1">
            <a:spLocks/>
          </p:cNvSpPr>
          <p:nvPr/>
        </p:nvSpPr>
        <p:spPr>
          <a:xfrm>
            <a:off x="550864" y="549275"/>
            <a:ext cx="3565524" cy="199785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 </a:t>
            </a:r>
          </a:p>
        </p:txBody>
      </p:sp>
      <p:sp>
        <p:nvSpPr>
          <p:cNvPr id="32" name="TextBox 5">
            <a:extLst>
              <a:ext uri="{FF2B5EF4-FFF2-40B4-BE49-F238E27FC236}">
                <a16:creationId xmlns:a16="http://schemas.microsoft.com/office/drawing/2014/main" id="{F547DCB6-E58C-1C3E-CD1C-55FAB0CB3289}"/>
              </a:ext>
            </a:extLst>
          </p:cNvPr>
          <p:cNvSpPr txBox="1"/>
          <p:nvPr/>
        </p:nvSpPr>
        <p:spPr>
          <a:xfrm>
            <a:off x="550863" y="2678400"/>
            <a:ext cx="3565525" cy="341442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  <a:hlinkClick r:id="rId2"/>
              </a:rPr>
              <a:t>https://en.wikipedia.org/wiki/Logistic_regression</a:t>
            </a:r>
            <a:endParaRPr lang="en-US" sz="160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  <a:hlinkClick r:id="rId3"/>
              </a:rPr>
              <a:t>https://towardsdatascience.com/intuition-behind-log-loss-score-4e0c9979680a</a:t>
            </a:r>
            <a:endParaRPr lang="en-US" sz="160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  <a:hlinkClick r:id="rId4"/>
              </a:rPr>
              <a:t>https://iopscience.iop.org/article/10.1088/1742-6596/1725/1/012014/pdf</a:t>
            </a:r>
            <a:endParaRPr lang="en-US" sz="160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  <a:hlinkClick r:id="rId5"/>
              </a:rPr>
              <a:t>https://en.wikipedia.org/wiki/Newton%27s_method</a:t>
            </a:r>
            <a:endParaRPr lang="en-US" sz="160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CD52F-47BD-6002-52A6-C41671B6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41923D5F-7D9D-4CA3-86CF-5B2E386AFEA9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7/24/2023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8" name="Picture 7" descr="Glasses on top of a book">
            <a:extLst>
              <a:ext uri="{FF2B5EF4-FFF2-40B4-BE49-F238E27FC236}">
                <a16:creationId xmlns:a16="http://schemas.microsoft.com/office/drawing/2014/main" id="{AD7C25CC-AED2-0EC3-DCAE-B482DA7195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6" r="25758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F94E8-C161-C6EB-2AE1-530E2AD4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D05EC-23FD-9B14-25D9-E3EA83C5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42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6" descr="Handshake">
            <a:extLst>
              <a:ext uri="{FF2B5EF4-FFF2-40B4-BE49-F238E27FC236}">
                <a16:creationId xmlns:a16="http://schemas.microsoft.com/office/drawing/2014/main" id="{382A4EA5-54C2-3D73-AA7F-C91CD7BB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6998" y="-4"/>
            <a:ext cx="6858003" cy="685800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7750348-5249-48BE-B8D8-43608AD7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Thank You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C3C586-41D9-4369-AF7F-3A2DB21DB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dirty="0"/>
              <a:t>Time for code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272C770-DB95-46EA-8789-D454B5DAD37D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7/24/2023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MSP'23 ML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7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Une grosse punaise rouge devant des petites punaises noires">
            <a:extLst>
              <a:ext uri="{FF2B5EF4-FFF2-40B4-BE49-F238E27FC236}">
                <a16:creationId xmlns:a16="http://schemas.microsoft.com/office/drawing/2014/main" id="{E3FFE405-779F-19D4-BB6A-97B47F0DE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40" b="6205"/>
          <a:stretch/>
        </p:blipFill>
        <p:spPr>
          <a:xfrm>
            <a:off x="20" y="-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4">
            <a:extLst>
              <a:ext uri="{FF2B5EF4-FFF2-40B4-BE49-F238E27FC236}">
                <a16:creationId xmlns:a16="http://schemas.microsoft.com/office/drawing/2014/main" id="{AA6AA6FC-AF99-C358-5338-AFF6969811A3}"/>
              </a:ext>
            </a:extLst>
          </p:cNvPr>
          <p:cNvSpPr txBox="1">
            <a:spLocks/>
          </p:cNvSpPr>
          <p:nvPr/>
        </p:nvSpPr>
        <p:spPr>
          <a:xfrm>
            <a:off x="550864" y="549275"/>
            <a:ext cx="3565524" cy="288717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definition</a:t>
            </a:r>
            <a:endParaRPr lang="en-US" sz="2000" kern="12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5EEF0-4A74-0E33-FCC7-3E8CDA2A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41923D5F-7D9D-4CA3-86CF-5B2E386AFEA9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7/24/2023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F2E05-4E62-113F-4B32-6A02D79B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1255C-0D7D-0E1B-295D-B9C5DC3F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2FC4D-D424-0D68-9EE5-F29279A0904D}"/>
              </a:ext>
            </a:extLst>
          </p:cNvPr>
          <p:cNvSpPr txBox="1"/>
          <p:nvPr/>
        </p:nvSpPr>
        <p:spPr>
          <a:xfrm>
            <a:off x="5122506" y="2393762"/>
            <a:ext cx="6867331" cy="2308324"/>
          </a:xfrm>
          <a:custGeom>
            <a:avLst/>
            <a:gdLst>
              <a:gd name="connsiteX0" fmla="*/ 0 w 6867331"/>
              <a:gd name="connsiteY0" fmla="*/ 0 h 2308324"/>
              <a:gd name="connsiteX1" fmla="*/ 709624 w 6867331"/>
              <a:gd name="connsiteY1" fmla="*/ 0 h 2308324"/>
              <a:gd name="connsiteX2" fmla="*/ 1281902 w 6867331"/>
              <a:gd name="connsiteY2" fmla="*/ 0 h 2308324"/>
              <a:gd name="connsiteX3" fmla="*/ 1716833 w 6867331"/>
              <a:gd name="connsiteY3" fmla="*/ 0 h 2308324"/>
              <a:gd name="connsiteX4" fmla="*/ 2220437 w 6867331"/>
              <a:gd name="connsiteY4" fmla="*/ 0 h 2308324"/>
              <a:gd name="connsiteX5" fmla="*/ 2792715 w 6867331"/>
              <a:gd name="connsiteY5" fmla="*/ 0 h 2308324"/>
              <a:gd name="connsiteX6" fmla="*/ 3296319 w 6867331"/>
              <a:gd name="connsiteY6" fmla="*/ 0 h 2308324"/>
              <a:gd name="connsiteX7" fmla="*/ 3868596 w 6867331"/>
              <a:gd name="connsiteY7" fmla="*/ 0 h 2308324"/>
              <a:gd name="connsiteX8" fmla="*/ 4234854 w 6867331"/>
              <a:gd name="connsiteY8" fmla="*/ 0 h 2308324"/>
              <a:gd name="connsiteX9" fmla="*/ 4601112 w 6867331"/>
              <a:gd name="connsiteY9" fmla="*/ 0 h 2308324"/>
              <a:gd name="connsiteX10" fmla="*/ 5104716 w 6867331"/>
              <a:gd name="connsiteY10" fmla="*/ 0 h 2308324"/>
              <a:gd name="connsiteX11" fmla="*/ 5608320 w 6867331"/>
              <a:gd name="connsiteY11" fmla="*/ 0 h 2308324"/>
              <a:gd name="connsiteX12" fmla="*/ 6111925 w 6867331"/>
              <a:gd name="connsiteY12" fmla="*/ 0 h 2308324"/>
              <a:gd name="connsiteX13" fmla="*/ 6867331 w 6867331"/>
              <a:gd name="connsiteY13" fmla="*/ 0 h 2308324"/>
              <a:gd name="connsiteX14" fmla="*/ 6867331 w 6867331"/>
              <a:gd name="connsiteY14" fmla="*/ 553998 h 2308324"/>
              <a:gd name="connsiteX15" fmla="*/ 6867331 w 6867331"/>
              <a:gd name="connsiteY15" fmla="*/ 1084912 h 2308324"/>
              <a:gd name="connsiteX16" fmla="*/ 6867331 w 6867331"/>
              <a:gd name="connsiteY16" fmla="*/ 1638910 h 2308324"/>
              <a:gd name="connsiteX17" fmla="*/ 6867331 w 6867331"/>
              <a:gd name="connsiteY17" fmla="*/ 2308324 h 2308324"/>
              <a:gd name="connsiteX18" fmla="*/ 6501073 w 6867331"/>
              <a:gd name="connsiteY18" fmla="*/ 2308324 h 2308324"/>
              <a:gd name="connsiteX19" fmla="*/ 5791449 w 6867331"/>
              <a:gd name="connsiteY19" fmla="*/ 2308324 h 2308324"/>
              <a:gd name="connsiteX20" fmla="*/ 5356518 w 6867331"/>
              <a:gd name="connsiteY20" fmla="*/ 2308324 h 2308324"/>
              <a:gd name="connsiteX21" fmla="*/ 4715567 w 6867331"/>
              <a:gd name="connsiteY21" fmla="*/ 2308324 h 2308324"/>
              <a:gd name="connsiteX22" fmla="*/ 4349310 w 6867331"/>
              <a:gd name="connsiteY22" fmla="*/ 2308324 h 2308324"/>
              <a:gd name="connsiteX23" fmla="*/ 3777032 w 6867331"/>
              <a:gd name="connsiteY23" fmla="*/ 2308324 h 2308324"/>
              <a:gd name="connsiteX24" fmla="*/ 3136081 w 6867331"/>
              <a:gd name="connsiteY24" fmla="*/ 2308324 h 2308324"/>
              <a:gd name="connsiteX25" fmla="*/ 2769824 w 6867331"/>
              <a:gd name="connsiteY25" fmla="*/ 2308324 h 2308324"/>
              <a:gd name="connsiteX26" fmla="*/ 2060199 w 6867331"/>
              <a:gd name="connsiteY26" fmla="*/ 2308324 h 2308324"/>
              <a:gd name="connsiteX27" fmla="*/ 1487922 w 6867331"/>
              <a:gd name="connsiteY27" fmla="*/ 2308324 h 2308324"/>
              <a:gd name="connsiteX28" fmla="*/ 984317 w 6867331"/>
              <a:gd name="connsiteY28" fmla="*/ 2308324 h 2308324"/>
              <a:gd name="connsiteX29" fmla="*/ 0 w 6867331"/>
              <a:gd name="connsiteY29" fmla="*/ 2308324 h 2308324"/>
              <a:gd name="connsiteX30" fmla="*/ 0 w 6867331"/>
              <a:gd name="connsiteY30" fmla="*/ 1731243 h 2308324"/>
              <a:gd name="connsiteX31" fmla="*/ 0 w 6867331"/>
              <a:gd name="connsiteY31" fmla="*/ 1177245 h 2308324"/>
              <a:gd name="connsiteX32" fmla="*/ 0 w 6867331"/>
              <a:gd name="connsiteY32" fmla="*/ 623247 h 2308324"/>
              <a:gd name="connsiteX33" fmla="*/ 0 w 6867331"/>
              <a:gd name="connsiteY33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867331" h="2308324" fill="none" extrusionOk="0">
                <a:moveTo>
                  <a:pt x="0" y="0"/>
                </a:moveTo>
                <a:cubicBezTo>
                  <a:pt x="172684" y="-58322"/>
                  <a:pt x="358813" y="22906"/>
                  <a:pt x="709624" y="0"/>
                </a:cubicBezTo>
                <a:cubicBezTo>
                  <a:pt x="1060435" y="-22906"/>
                  <a:pt x="1060955" y="27002"/>
                  <a:pt x="1281902" y="0"/>
                </a:cubicBezTo>
                <a:cubicBezTo>
                  <a:pt x="1502849" y="-27002"/>
                  <a:pt x="1515352" y="49157"/>
                  <a:pt x="1716833" y="0"/>
                </a:cubicBezTo>
                <a:cubicBezTo>
                  <a:pt x="1918314" y="-49157"/>
                  <a:pt x="2015550" y="24885"/>
                  <a:pt x="2220437" y="0"/>
                </a:cubicBezTo>
                <a:cubicBezTo>
                  <a:pt x="2425324" y="-24885"/>
                  <a:pt x="2654909" y="65625"/>
                  <a:pt x="2792715" y="0"/>
                </a:cubicBezTo>
                <a:cubicBezTo>
                  <a:pt x="2930521" y="-65625"/>
                  <a:pt x="3165075" y="57291"/>
                  <a:pt x="3296319" y="0"/>
                </a:cubicBezTo>
                <a:cubicBezTo>
                  <a:pt x="3427563" y="-57291"/>
                  <a:pt x="3735727" y="63181"/>
                  <a:pt x="3868596" y="0"/>
                </a:cubicBezTo>
                <a:cubicBezTo>
                  <a:pt x="4001465" y="-63181"/>
                  <a:pt x="4083245" y="21326"/>
                  <a:pt x="4234854" y="0"/>
                </a:cubicBezTo>
                <a:cubicBezTo>
                  <a:pt x="4386463" y="-21326"/>
                  <a:pt x="4450180" y="14608"/>
                  <a:pt x="4601112" y="0"/>
                </a:cubicBezTo>
                <a:cubicBezTo>
                  <a:pt x="4752044" y="-14608"/>
                  <a:pt x="4879178" y="1203"/>
                  <a:pt x="5104716" y="0"/>
                </a:cubicBezTo>
                <a:cubicBezTo>
                  <a:pt x="5330254" y="-1203"/>
                  <a:pt x="5405283" y="20554"/>
                  <a:pt x="5608320" y="0"/>
                </a:cubicBezTo>
                <a:cubicBezTo>
                  <a:pt x="5811357" y="-20554"/>
                  <a:pt x="5982514" y="21973"/>
                  <a:pt x="6111925" y="0"/>
                </a:cubicBezTo>
                <a:cubicBezTo>
                  <a:pt x="6241336" y="-21973"/>
                  <a:pt x="6506146" y="26322"/>
                  <a:pt x="6867331" y="0"/>
                </a:cubicBezTo>
                <a:cubicBezTo>
                  <a:pt x="6930823" y="220314"/>
                  <a:pt x="6865298" y="436407"/>
                  <a:pt x="6867331" y="553998"/>
                </a:cubicBezTo>
                <a:cubicBezTo>
                  <a:pt x="6869364" y="671589"/>
                  <a:pt x="6841558" y="908137"/>
                  <a:pt x="6867331" y="1084912"/>
                </a:cubicBezTo>
                <a:cubicBezTo>
                  <a:pt x="6893104" y="1261687"/>
                  <a:pt x="6832879" y="1412401"/>
                  <a:pt x="6867331" y="1638910"/>
                </a:cubicBezTo>
                <a:cubicBezTo>
                  <a:pt x="6901783" y="1865419"/>
                  <a:pt x="6831706" y="2161583"/>
                  <a:pt x="6867331" y="2308324"/>
                </a:cubicBezTo>
                <a:cubicBezTo>
                  <a:pt x="6696788" y="2317905"/>
                  <a:pt x="6680413" y="2296528"/>
                  <a:pt x="6501073" y="2308324"/>
                </a:cubicBezTo>
                <a:cubicBezTo>
                  <a:pt x="6321733" y="2320120"/>
                  <a:pt x="6137253" y="2292736"/>
                  <a:pt x="5791449" y="2308324"/>
                </a:cubicBezTo>
                <a:cubicBezTo>
                  <a:pt x="5445645" y="2323912"/>
                  <a:pt x="5512064" y="2285643"/>
                  <a:pt x="5356518" y="2308324"/>
                </a:cubicBezTo>
                <a:cubicBezTo>
                  <a:pt x="5200972" y="2331005"/>
                  <a:pt x="5033639" y="2243087"/>
                  <a:pt x="4715567" y="2308324"/>
                </a:cubicBezTo>
                <a:cubicBezTo>
                  <a:pt x="4397495" y="2373561"/>
                  <a:pt x="4498970" y="2283483"/>
                  <a:pt x="4349310" y="2308324"/>
                </a:cubicBezTo>
                <a:cubicBezTo>
                  <a:pt x="4199650" y="2333165"/>
                  <a:pt x="4002107" y="2293180"/>
                  <a:pt x="3777032" y="2308324"/>
                </a:cubicBezTo>
                <a:cubicBezTo>
                  <a:pt x="3551957" y="2323468"/>
                  <a:pt x="3297923" y="2287149"/>
                  <a:pt x="3136081" y="2308324"/>
                </a:cubicBezTo>
                <a:cubicBezTo>
                  <a:pt x="2974239" y="2329499"/>
                  <a:pt x="2877759" y="2301940"/>
                  <a:pt x="2769824" y="2308324"/>
                </a:cubicBezTo>
                <a:cubicBezTo>
                  <a:pt x="2661889" y="2314708"/>
                  <a:pt x="2265394" y="2295965"/>
                  <a:pt x="2060199" y="2308324"/>
                </a:cubicBezTo>
                <a:cubicBezTo>
                  <a:pt x="1855004" y="2320683"/>
                  <a:pt x="1733164" y="2268590"/>
                  <a:pt x="1487922" y="2308324"/>
                </a:cubicBezTo>
                <a:cubicBezTo>
                  <a:pt x="1242680" y="2348058"/>
                  <a:pt x="1147420" y="2298498"/>
                  <a:pt x="984317" y="2308324"/>
                </a:cubicBezTo>
                <a:cubicBezTo>
                  <a:pt x="821215" y="2318150"/>
                  <a:pt x="309535" y="2298939"/>
                  <a:pt x="0" y="2308324"/>
                </a:cubicBezTo>
                <a:cubicBezTo>
                  <a:pt x="-17637" y="2082541"/>
                  <a:pt x="55589" y="2005532"/>
                  <a:pt x="0" y="1731243"/>
                </a:cubicBezTo>
                <a:cubicBezTo>
                  <a:pt x="-55589" y="1456954"/>
                  <a:pt x="46426" y="1318541"/>
                  <a:pt x="0" y="1177245"/>
                </a:cubicBezTo>
                <a:cubicBezTo>
                  <a:pt x="-46426" y="1035949"/>
                  <a:pt x="56304" y="836804"/>
                  <a:pt x="0" y="623247"/>
                </a:cubicBezTo>
                <a:cubicBezTo>
                  <a:pt x="-56304" y="409690"/>
                  <a:pt x="22532" y="249991"/>
                  <a:pt x="0" y="0"/>
                </a:cubicBezTo>
                <a:close/>
              </a:path>
              <a:path w="6867331" h="2308324" stroke="0" extrusionOk="0">
                <a:moveTo>
                  <a:pt x="0" y="0"/>
                </a:moveTo>
                <a:cubicBezTo>
                  <a:pt x="105307" y="-37944"/>
                  <a:pt x="197803" y="721"/>
                  <a:pt x="366258" y="0"/>
                </a:cubicBezTo>
                <a:cubicBezTo>
                  <a:pt x="534713" y="-721"/>
                  <a:pt x="663159" y="22495"/>
                  <a:pt x="801189" y="0"/>
                </a:cubicBezTo>
                <a:cubicBezTo>
                  <a:pt x="939219" y="-22495"/>
                  <a:pt x="1024188" y="13789"/>
                  <a:pt x="1167446" y="0"/>
                </a:cubicBezTo>
                <a:cubicBezTo>
                  <a:pt x="1310704" y="-13789"/>
                  <a:pt x="1493912" y="53554"/>
                  <a:pt x="1739724" y="0"/>
                </a:cubicBezTo>
                <a:cubicBezTo>
                  <a:pt x="1985536" y="-53554"/>
                  <a:pt x="2031153" y="17728"/>
                  <a:pt x="2105982" y="0"/>
                </a:cubicBezTo>
                <a:cubicBezTo>
                  <a:pt x="2180811" y="-17728"/>
                  <a:pt x="2645491" y="46371"/>
                  <a:pt x="2815606" y="0"/>
                </a:cubicBezTo>
                <a:cubicBezTo>
                  <a:pt x="2985721" y="-46371"/>
                  <a:pt x="3207784" y="13446"/>
                  <a:pt x="3525230" y="0"/>
                </a:cubicBezTo>
                <a:cubicBezTo>
                  <a:pt x="3842676" y="-13446"/>
                  <a:pt x="3977061" y="20922"/>
                  <a:pt x="4097507" y="0"/>
                </a:cubicBezTo>
                <a:cubicBezTo>
                  <a:pt x="4217953" y="-20922"/>
                  <a:pt x="4484125" y="42625"/>
                  <a:pt x="4807132" y="0"/>
                </a:cubicBezTo>
                <a:cubicBezTo>
                  <a:pt x="5130140" y="-42625"/>
                  <a:pt x="5088397" y="48696"/>
                  <a:pt x="5310736" y="0"/>
                </a:cubicBezTo>
                <a:cubicBezTo>
                  <a:pt x="5533075" y="-48696"/>
                  <a:pt x="5539065" y="27145"/>
                  <a:pt x="5745667" y="0"/>
                </a:cubicBezTo>
                <a:cubicBezTo>
                  <a:pt x="5952269" y="-27145"/>
                  <a:pt x="6053879" y="16495"/>
                  <a:pt x="6180598" y="0"/>
                </a:cubicBezTo>
                <a:cubicBezTo>
                  <a:pt x="6307317" y="-16495"/>
                  <a:pt x="6622733" y="16493"/>
                  <a:pt x="6867331" y="0"/>
                </a:cubicBezTo>
                <a:cubicBezTo>
                  <a:pt x="6878610" y="195291"/>
                  <a:pt x="6832186" y="425371"/>
                  <a:pt x="6867331" y="600164"/>
                </a:cubicBezTo>
                <a:cubicBezTo>
                  <a:pt x="6902476" y="774957"/>
                  <a:pt x="6859968" y="899489"/>
                  <a:pt x="6867331" y="1154162"/>
                </a:cubicBezTo>
                <a:cubicBezTo>
                  <a:pt x="6874694" y="1408835"/>
                  <a:pt x="6853973" y="1455908"/>
                  <a:pt x="6867331" y="1661993"/>
                </a:cubicBezTo>
                <a:cubicBezTo>
                  <a:pt x="6880689" y="1868078"/>
                  <a:pt x="6809344" y="2026263"/>
                  <a:pt x="6867331" y="2308324"/>
                </a:cubicBezTo>
                <a:cubicBezTo>
                  <a:pt x="6673309" y="2339278"/>
                  <a:pt x="6384654" y="2265446"/>
                  <a:pt x="6157707" y="2308324"/>
                </a:cubicBezTo>
                <a:cubicBezTo>
                  <a:pt x="5930760" y="2351202"/>
                  <a:pt x="5865113" y="2266809"/>
                  <a:pt x="5722776" y="2308324"/>
                </a:cubicBezTo>
                <a:cubicBezTo>
                  <a:pt x="5580439" y="2349839"/>
                  <a:pt x="5222519" y="2279852"/>
                  <a:pt x="5013152" y="2308324"/>
                </a:cubicBezTo>
                <a:cubicBezTo>
                  <a:pt x="4803785" y="2336796"/>
                  <a:pt x="4627231" y="2236510"/>
                  <a:pt x="4303527" y="2308324"/>
                </a:cubicBezTo>
                <a:cubicBezTo>
                  <a:pt x="3979824" y="2380138"/>
                  <a:pt x="4011038" y="2296544"/>
                  <a:pt x="3937270" y="2308324"/>
                </a:cubicBezTo>
                <a:cubicBezTo>
                  <a:pt x="3863502" y="2320104"/>
                  <a:pt x="3487845" y="2305163"/>
                  <a:pt x="3364992" y="2308324"/>
                </a:cubicBezTo>
                <a:cubicBezTo>
                  <a:pt x="3242139" y="2311485"/>
                  <a:pt x="2989882" y="2269245"/>
                  <a:pt x="2724041" y="2308324"/>
                </a:cubicBezTo>
                <a:cubicBezTo>
                  <a:pt x="2458200" y="2347403"/>
                  <a:pt x="2486820" y="2294249"/>
                  <a:pt x="2289110" y="2308324"/>
                </a:cubicBezTo>
                <a:cubicBezTo>
                  <a:pt x="2091400" y="2322399"/>
                  <a:pt x="2027776" y="2274807"/>
                  <a:pt x="1785506" y="2308324"/>
                </a:cubicBezTo>
                <a:cubicBezTo>
                  <a:pt x="1543236" y="2341841"/>
                  <a:pt x="1308601" y="2300241"/>
                  <a:pt x="1144555" y="2308324"/>
                </a:cubicBezTo>
                <a:cubicBezTo>
                  <a:pt x="980509" y="2316407"/>
                  <a:pt x="869991" y="2286056"/>
                  <a:pt x="778298" y="2308324"/>
                </a:cubicBezTo>
                <a:cubicBezTo>
                  <a:pt x="686605" y="2330592"/>
                  <a:pt x="368911" y="2253024"/>
                  <a:pt x="0" y="2308324"/>
                </a:cubicBezTo>
                <a:cubicBezTo>
                  <a:pt x="-59574" y="2119712"/>
                  <a:pt x="5573" y="1948447"/>
                  <a:pt x="0" y="1708160"/>
                </a:cubicBezTo>
                <a:cubicBezTo>
                  <a:pt x="-5573" y="1467873"/>
                  <a:pt x="21927" y="1330724"/>
                  <a:pt x="0" y="1084912"/>
                </a:cubicBezTo>
                <a:cubicBezTo>
                  <a:pt x="-21927" y="839100"/>
                  <a:pt x="14148" y="772986"/>
                  <a:pt x="0" y="577081"/>
                </a:cubicBezTo>
                <a:cubicBezTo>
                  <a:pt x="-14148" y="381176"/>
                  <a:pt x="23997" y="20104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219557257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F1F2F2"/>
                </a:solidFill>
                <a:effectLst/>
                <a:latin typeface="Berlin Sans FB" panose="020E0602020502020306" pitchFamily="34" charset="0"/>
              </a:rPr>
              <a:t>In machine learning, classification is a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Berlin Sans FB" panose="020E0602020502020306" pitchFamily="34" charset="0"/>
              </a:rPr>
              <a:t> </a:t>
            </a:r>
            <a:r>
              <a:rPr lang="en-US" sz="2400" b="0" i="0" strike="noStrike" dirty="0">
                <a:solidFill>
                  <a:srgbClr val="FFFF00"/>
                </a:solidFill>
                <a:effectLst/>
                <a:latin typeface="Berlin Sans FB" panose="020E0602020502020306" pitchFamily="34" charset="0"/>
              </a:rPr>
              <a:t>supervised learning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Berlin Sans FB" panose="020E0602020502020306" pitchFamily="34" charset="0"/>
              </a:rPr>
              <a:t> task </a:t>
            </a:r>
            <a:r>
              <a:rPr lang="en-US" sz="2400" b="0" i="0" dirty="0">
                <a:solidFill>
                  <a:srgbClr val="F1F2F2"/>
                </a:solidFill>
                <a:effectLst/>
                <a:latin typeface="Berlin Sans FB" panose="020E0602020502020306" pitchFamily="34" charset="0"/>
              </a:rPr>
              <a:t>where the goal is to 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Berlin Sans FB" panose="020E0602020502020306" pitchFamily="34" charset="0"/>
              </a:rPr>
              <a:t>predict </a:t>
            </a:r>
            <a:r>
              <a:rPr lang="en-US" sz="2400" b="0" i="0" dirty="0">
                <a:solidFill>
                  <a:srgbClr val="F1F2F2"/>
                </a:solidFill>
                <a:effectLst/>
                <a:latin typeface="Berlin Sans FB" panose="020E0602020502020306" pitchFamily="34" charset="0"/>
              </a:rPr>
              <a:t>the category or 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Berlin Sans FB" panose="020E0602020502020306" pitchFamily="34" charset="0"/>
              </a:rPr>
              <a:t>class</a:t>
            </a:r>
            <a:r>
              <a:rPr lang="en-US" sz="2400" b="0" i="0" dirty="0">
                <a:solidFill>
                  <a:srgbClr val="F1F2F2"/>
                </a:solidFill>
                <a:effectLst/>
                <a:latin typeface="Berlin Sans FB" panose="020E0602020502020306" pitchFamily="34" charset="0"/>
              </a:rPr>
              <a:t> of a given input data point. The input data point can be represented as a set of features or attributes, and the output is a class label that belongs to a predefined set of possible labels.</a:t>
            </a:r>
            <a:endParaRPr lang="en-US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52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798B2-7444-BA2C-4144-AF49E89F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41923D5F-7D9D-4CA3-86CF-5B2E386AFEA9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7/24/2023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BFB9C-9BA6-3444-2552-B43159B7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B556A-C0F0-FC9E-EDD2-897CB401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738A6526-BC1E-6F13-8EC8-986E6D1FB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423080"/>
              </p:ext>
            </p:extLst>
          </p:nvPr>
        </p:nvGraphicFramePr>
        <p:xfrm>
          <a:off x="615088" y="421338"/>
          <a:ext cx="10412969" cy="558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59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E419B-9371-4B2F-A6F4-9ECF6B0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41923D5F-7D9D-4CA3-86CF-5B2E386AFEA9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7/24/2023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7B78B-E0F0-B5F2-83F3-84FABDDE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443AF-D597-199D-F392-58C0E617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0435F99C-E7B2-832B-EA55-BC9CA9A26B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1597806"/>
              </p:ext>
            </p:extLst>
          </p:nvPr>
        </p:nvGraphicFramePr>
        <p:xfrm>
          <a:off x="673431" y="419878"/>
          <a:ext cx="10529798" cy="6006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274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16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77462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Logistic function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 line give quantities not classes 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Probabilities is what we need 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How to make a line Classify 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What is the sigmoid function?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Logistic function</a:t>
            </a:r>
          </a:p>
          <a:p>
            <a:pPr marL="0" indent="0">
              <a:lnSpc>
                <a:spcPct val="100000"/>
              </a:lnSpc>
            </a:pP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C614-DF89-4B91-ABE7-16C44EEC462F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4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0AC9D-92AA-6E9B-D14E-A6F873BD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D5F-7D9D-4CA3-86CF-5B2E386AFEA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C60B7-1300-243A-BC7D-A0689456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A6121-67D5-3F4F-2991-0AEDF2EF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1737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4">
            <a:extLst>
              <a:ext uri="{FF2B5EF4-FFF2-40B4-BE49-F238E27FC236}">
                <a16:creationId xmlns:a16="http://schemas.microsoft.com/office/drawing/2014/main" id="{7598D13C-284E-CA74-A932-DB49D56F5C86}"/>
              </a:ext>
            </a:extLst>
          </p:cNvPr>
          <p:cNvSpPr txBox="1">
            <a:spLocks/>
          </p:cNvSpPr>
          <p:nvPr/>
        </p:nvSpPr>
        <p:spPr>
          <a:xfrm>
            <a:off x="550863" y="578097"/>
            <a:ext cx="5437187" cy="29862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line give quantities not classes !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9C75E8-856D-4BF6-B028-F16E3D75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629" y="1051496"/>
            <a:ext cx="7148179" cy="44580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5900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1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1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1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2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8" name="Freeform: Shape 2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2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2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2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2" name="Rectangle 2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D7750348-5249-48BE-B8D8-43608AD7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1BC3C586-41D9-4369-AF7F-3A2DB21DB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0AC9D-92AA-6E9B-D14E-A6F873BD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41923D5F-7D9D-4CA3-86CF-5B2E386AFEA9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7/24/2023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C60B7-1300-243A-BC7D-A0689456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A6121-67D5-3F4F-2991-0AEDF2EF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285881-A961-DC3E-20F1-3727A7FFB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9" y="1190475"/>
            <a:ext cx="6218952" cy="405229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0" name="Content Placeholder 11">
            <a:extLst>
              <a:ext uri="{FF2B5EF4-FFF2-40B4-BE49-F238E27FC236}">
                <a16:creationId xmlns:a16="http://schemas.microsoft.com/office/drawing/2014/main" id="{42F3959D-B4A0-152F-4346-2E344BE9134C}"/>
              </a:ext>
            </a:extLst>
          </p:cNvPr>
          <p:cNvSpPr txBox="1">
            <a:spLocks/>
          </p:cNvSpPr>
          <p:nvPr/>
        </p:nvSpPr>
        <p:spPr>
          <a:xfrm>
            <a:off x="6765435" y="844728"/>
            <a:ext cx="5285297" cy="4917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input some features of the house </a:t>
            </a:r>
          </a:p>
          <a:p>
            <a:r>
              <a:rPr lang="en-US" dirty="0"/>
              <a:t>We got a quantity the Price 💵 </a:t>
            </a:r>
          </a:p>
          <a:p>
            <a:r>
              <a:rPr lang="en-US" dirty="0"/>
              <a:t>Not classifying or answering a Yes , No question </a:t>
            </a:r>
          </a:p>
          <a:p>
            <a:r>
              <a:rPr lang="en-US" dirty="0"/>
              <a:t>Like Is It  a GOOD house or BAD house?</a:t>
            </a:r>
          </a:p>
          <a:p>
            <a:r>
              <a:rPr lang="en-US" dirty="0"/>
              <a:t>A classification problem here can be is this house Big or small (e.g., from images)</a:t>
            </a:r>
          </a:p>
          <a:p>
            <a:r>
              <a:rPr lang="en-US" dirty="0"/>
              <a:t>Or Is this house luxury or not to which degree </a:t>
            </a:r>
          </a:p>
          <a:p>
            <a:r>
              <a:rPr lang="en-US" dirty="0"/>
              <a:t>Low , Mid , High</a:t>
            </a:r>
          </a:p>
          <a:p>
            <a:r>
              <a:rPr lang="en-US" dirty="0"/>
              <a:t>So, classification can be more than one class (discrete outcome)</a:t>
            </a:r>
          </a:p>
        </p:txBody>
      </p:sp>
    </p:spTree>
    <p:extLst>
      <p:ext uri="{BB962C8B-B14F-4D97-AF65-F5344CB8AC3E}">
        <p14:creationId xmlns:p14="http://schemas.microsoft.com/office/powerpoint/2010/main" val="129573588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{F0233F27-C840-4DB4-A0D6-9EB2D205B7DD}tf33713516_win32</Template>
  <TotalTime>422</TotalTime>
  <Words>1308</Words>
  <Application>Microsoft Office PowerPoint</Application>
  <PresentationFormat>Widescreen</PresentationFormat>
  <Paragraphs>240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Berlin Sans FB</vt:lpstr>
      <vt:lpstr>Calibri</vt:lpstr>
      <vt:lpstr>Cambria Math</vt:lpstr>
      <vt:lpstr>Congenial SemiBold</vt:lpstr>
      <vt:lpstr>Gill Sans MT</vt:lpstr>
      <vt:lpstr>Walbaum Display</vt:lpstr>
      <vt:lpstr>3DFloatVTI</vt:lpstr>
      <vt:lpstr>Logistic Regression </vt:lpstr>
      <vt:lpstr>Agenda</vt:lpstr>
      <vt:lpstr>Classification</vt:lpstr>
      <vt:lpstr>PowerPoint Presentation</vt:lpstr>
      <vt:lpstr>PowerPoint Presentation</vt:lpstr>
      <vt:lpstr>PowerPoint Presentation</vt:lpstr>
      <vt:lpstr>Logistic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ODDs</vt:lpstr>
      <vt:lpstr>PowerPoint Presentation</vt:lpstr>
      <vt:lpstr>PowerPoint Presentation</vt:lpstr>
      <vt:lpstr>PowerPoint Presentation</vt:lpstr>
      <vt:lpstr>PowerPoint Presentation</vt:lpstr>
      <vt:lpstr>Log Loss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</dc:title>
  <dc:creator>Hossam 20210281</dc:creator>
  <cp:lastModifiedBy>Hossam 20210281</cp:lastModifiedBy>
  <cp:revision>4</cp:revision>
  <dcterms:created xsi:type="dcterms:W3CDTF">2023-07-23T20:33:47Z</dcterms:created>
  <dcterms:modified xsi:type="dcterms:W3CDTF">2023-07-24T10:51:58Z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