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5" r:id="rId5"/>
  </p:sldMasterIdLst>
  <p:notesMasterIdLst>
    <p:notesMasterId r:id="rId27"/>
  </p:notesMasterIdLst>
  <p:handoutMasterIdLst>
    <p:handoutMasterId r:id="rId28"/>
  </p:handoutMasterIdLst>
  <p:sldIdLst>
    <p:sldId id="257" r:id="rId6"/>
    <p:sldId id="389" r:id="rId7"/>
    <p:sldId id="317" r:id="rId8"/>
    <p:sldId id="392" r:id="rId9"/>
    <p:sldId id="394" r:id="rId10"/>
    <p:sldId id="395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9" r:id="rId19"/>
    <p:sldId id="406" r:id="rId20"/>
    <p:sldId id="407" r:id="rId21"/>
    <p:sldId id="408" r:id="rId22"/>
    <p:sldId id="410" r:id="rId23"/>
    <p:sldId id="397" r:id="rId24"/>
    <p:sldId id="398" r:id="rId25"/>
    <p:sldId id="3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2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9D5FD-ED6E-4E5A-81A7-A7A69D156A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20C101-EFD6-4338-9D5B-BA71A41BC49B}">
      <dgm:prSet/>
      <dgm:spPr/>
      <dgm:t>
        <a:bodyPr/>
        <a:lstStyle/>
        <a:p>
          <a:r>
            <a:rPr lang="en-US" b="1" i="0"/>
            <a:t>K-Means Clustering</a:t>
          </a:r>
          <a:r>
            <a:rPr lang="en-US" b="0" i="0"/>
            <a:t>: Partitioning data into k clusters by iteratively updating cluster centroids.✅</a:t>
          </a:r>
          <a:endParaRPr lang="en-US"/>
        </a:p>
      </dgm:t>
    </dgm:pt>
    <dgm:pt modelId="{76F6B773-5F77-4AF3-862A-45C8060601BE}" type="parTrans" cxnId="{31AC5FA6-97E5-49E6-97DC-D6A7424A15E0}">
      <dgm:prSet/>
      <dgm:spPr/>
      <dgm:t>
        <a:bodyPr/>
        <a:lstStyle/>
        <a:p>
          <a:endParaRPr lang="en-US"/>
        </a:p>
      </dgm:t>
    </dgm:pt>
    <dgm:pt modelId="{E36B686A-FCBE-4267-8679-77B9908B290A}" type="sibTrans" cxnId="{31AC5FA6-97E5-49E6-97DC-D6A7424A15E0}">
      <dgm:prSet/>
      <dgm:spPr/>
      <dgm:t>
        <a:bodyPr/>
        <a:lstStyle/>
        <a:p>
          <a:endParaRPr lang="en-US"/>
        </a:p>
      </dgm:t>
    </dgm:pt>
    <dgm:pt modelId="{E42D04F2-8205-4F9C-98CB-92BD2AF80352}">
      <dgm:prSet/>
      <dgm:spPr/>
      <dgm:t>
        <a:bodyPr/>
        <a:lstStyle/>
        <a:p>
          <a:r>
            <a:rPr lang="en-US" b="1" i="0"/>
            <a:t>Hierarchical Clustering</a:t>
          </a:r>
          <a:r>
            <a:rPr lang="en-US" b="0" i="0"/>
            <a:t>: Creating a hierarchy (similar to trees) of clusters by iteratively merging or splitting clusters.</a:t>
          </a:r>
          <a:endParaRPr lang="en-US"/>
        </a:p>
      </dgm:t>
    </dgm:pt>
    <dgm:pt modelId="{5F8C9A45-0F32-41B9-9E7E-8D6709343713}" type="parTrans" cxnId="{69809E7A-C950-442C-948D-BA45372984C7}">
      <dgm:prSet/>
      <dgm:spPr/>
      <dgm:t>
        <a:bodyPr/>
        <a:lstStyle/>
        <a:p>
          <a:endParaRPr lang="en-US"/>
        </a:p>
      </dgm:t>
    </dgm:pt>
    <dgm:pt modelId="{E75D9620-8CD0-4299-991A-DB93B268C841}" type="sibTrans" cxnId="{69809E7A-C950-442C-948D-BA45372984C7}">
      <dgm:prSet/>
      <dgm:spPr/>
      <dgm:t>
        <a:bodyPr/>
        <a:lstStyle/>
        <a:p>
          <a:endParaRPr lang="en-US"/>
        </a:p>
      </dgm:t>
    </dgm:pt>
    <dgm:pt modelId="{CCD46FBC-1095-4C3F-98B1-4B55FBBAEC7C}">
      <dgm:prSet/>
      <dgm:spPr/>
      <dgm:t>
        <a:bodyPr/>
        <a:lstStyle/>
        <a:p>
          <a:r>
            <a:rPr lang="en-US" b="1" i="0" dirty="0"/>
            <a:t>DBSCAN</a:t>
          </a:r>
          <a:r>
            <a:rPr lang="en-US" b="0" i="0" dirty="0"/>
            <a:t> (Density-Based Spatial Clustering of Applications with Noise): Identifying clusters based on data density and noise.</a:t>
          </a:r>
          <a:endParaRPr lang="en-US" dirty="0"/>
        </a:p>
      </dgm:t>
    </dgm:pt>
    <dgm:pt modelId="{7FB77D3A-C19E-4BB6-BD13-3EC61B8CB37F}" type="parTrans" cxnId="{D04730AC-C623-4FBC-B1A8-C92008ADC520}">
      <dgm:prSet/>
      <dgm:spPr/>
      <dgm:t>
        <a:bodyPr/>
        <a:lstStyle/>
        <a:p>
          <a:endParaRPr lang="en-US"/>
        </a:p>
      </dgm:t>
    </dgm:pt>
    <dgm:pt modelId="{F0F6F2FC-7B90-45FA-807C-C184AD338325}" type="sibTrans" cxnId="{D04730AC-C623-4FBC-B1A8-C92008ADC520}">
      <dgm:prSet/>
      <dgm:spPr/>
      <dgm:t>
        <a:bodyPr/>
        <a:lstStyle/>
        <a:p>
          <a:endParaRPr lang="en-US"/>
        </a:p>
      </dgm:t>
    </dgm:pt>
    <dgm:pt modelId="{5148CA49-4CC3-4D5C-B1C6-3F5A84E3E649}" type="pres">
      <dgm:prSet presAssocID="{6219D5FD-ED6E-4E5A-81A7-A7A69D156A6F}" presName="root" presStyleCnt="0">
        <dgm:presLayoutVars>
          <dgm:dir/>
          <dgm:resizeHandles val="exact"/>
        </dgm:presLayoutVars>
      </dgm:prSet>
      <dgm:spPr/>
    </dgm:pt>
    <dgm:pt modelId="{611EFF2F-85F0-4742-AA54-72A3F1D9D932}" type="pres">
      <dgm:prSet presAssocID="{5120C101-EFD6-4338-9D5B-BA71A41BC49B}" presName="compNode" presStyleCnt="0"/>
      <dgm:spPr/>
    </dgm:pt>
    <dgm:pt modelId="{3958B94B-5526-4B64-A6A7-4B9D61A8C689}" type="pres">
      <dgm:prSet presAssocID="{5120C101-EFD6-4338-9D5B-BA71A41BC49B}" presName="bgRect" presStyleLbl="bgShp" presStyleIdx="0" presStyleCnt="3"/>
      <dgm:spPr/>
    </dgm:pt>
    <dgm:pt modelId="{1C7E25A8-E665-42B8-8011-07DAF98A187B}" type="pres">
      <dgm:prSet presAssocID="{5120C101-EFD6-4338-9D5B-BA71A41BC4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B8911C9-D08A-47F0-9478-14470F28AC99}" type="pres">
      <dgm:prSet presAssocID="{5120C101-EFD6-4338-9D5B-BA71A41BC49B}" presName="spaceRect" presStyleCnt="0"/>
      <dgm:spPr/>
    </dgm:pt>
    <dgm:pt modelId="{6D554512-60BC-4CC6-9325-292D12EF6009}" type="pres">
      <dgm:prSet presAssocID="{5120C101-EFD6-4338-9D5B-BA71A41BC49B}" presName="parTx" presStyleLbl="revTx" presStyleIdx="0" presStyleCnt="3">
        <dgm:presLayoutVars>
          <dgm:chMax val="0"/>
          <dgm:chPref val="0"/>
        </dgm:presLayoutVars>
      </dgm:prSet>
      <dgm:spPr/>
    </dgm:pt>
    <dgm:pt modelId="{233B9CE1-310B-48A7-83F4-9CF48059B22F}" type="pres">
      <dgm:prSet presAssocID="{E36B686A-FCBE-4267-8679-77B9908B290A}" presName="sibTrans" presStyleCnt="0"/>
      <dgm:spPr/>
    </dgm:pt>
    <dgm:pt modelId="{3E92EAE1-9368-467C-9FEB-AEA0E53E2699}" type="pres">
      <dgm:prSet presAssocID="{E42D04F2-8205-4F9C-98CB-92BD2AF80352}" presName="compNode" presStyleCnt="0"/>
      <dgm:spPr/>
    </dgm:pt>
    <dgm:pt modelId="{564181CA-D63A-49DF-B5D9-3C96357D4EE1}" type="pres">
      <dgm:prSet presAssocID="{E42D04F2-8205-4F9C-98CB-92BD2AF80352}" presName="bgRect" presStyleLbl="bgShp" presStyleIdx="1" presStyleCnt="3"/>
      <dgm:spPr/>
    </dgm:pt>
    <dgm:pt modelId="{8182B8F1-5CA4-410A-9735-9AD9A2B20329}" type="pres">
      <dgm:prSet presAssocID="{E42D04F2-8205-4F9C-98CB-92BD2AF803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5782E7C-BB8D-4077-B65C-01E6F06C9B7B}" type="pres">
      <dgm:prSet presAssocID="{E42D04F2-8205-4F9C-98CB-92BD2AF80352}" presName="spaceRect" presStyleCnt="0"/>
      <dgm:spPr/>
    </dgm:pt>
    <dgm:pt modelId="{686329C7-3B48-458A-830B-17F1E14A286E}" type="pres">
      <dgm:prSet presAssocID="{E42D04F2-8205-4F9C-98CB-92BD2AF80352}" presName="parTx" presStyleLbl="revTx" presStyleIdx="1" presStyleCnt="3">
        <dgm:presLayoutVars>
          <dgm:chMax val="0"/>
          <dgm:chPref val="0"/>
        </dgm:presLayoutVars>
      </dgm:prSet>
      <dgm:spPr/>
    </dgm:pt>
    <dgm:pt modelId="{FF5765E1-B443-4A89-B503-43B510BD911D}" type="pres">
      <dgm:prSet presAssocID="{E75D9620-8CD0-4299-991A-DB93B268C841}" presName="sibTrans" presStyleCnt="0"/>
      <dgm:spPr/>
    </dgm:pt>
    <dgm:pt modelId="{4AB6EA2D-4928-43E6-A5C1-AC14BFE85DE7}" type="pres">
      <dgm:prSet presAssocID="{CCD46FBC-1095-4C3F-98B1-4B55FBBAEC7C}" presName="compNode" presStyleCnt="0"/>
      <dgm:spPr/>
    </dgm:pt>
    <dgm:pt modelId="{BE208A58-F429-4D38-A108-D6A008D9B949}" type="pres">
      <dgm:prSet presAssocID="{CCD46FBC-1095-4C3F-98B1-4B55FBBAEC7C}" presName="bgRect" presStyleLbl="bgShp" presStyleIdx="2" presStyleCnt="3"/>
      <dgm:spPr/>
    </dgm:pt>
    <dgm:pt modelId="{DDE903E1-825F-42A6-8E64-4F96D3B11637}" type="pres">
      <dgm:prSet presAssocID="{CCD46FBC-1095-4C3F-98B1-4B55FBBAEC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C8663932-8C8A-453C-81E3-DC2B4781C08A}" type="pres">
      <dgm:prSet presAssocID="{CCD46FBC-1095-4C3F-98B1-4B55FBBAEC7C}" presName="spaceRect" presStyleCnt="0"/>
      <dgm:spPr/>
    </dgm:pt>
    <dgm:pt modelId="{20FA81F9-5C96-46C0-AA44-9B93F291E103}" type="pres">
      <dgm:prSet presAssocID="{CCD46FBC-1095-4C3F-98B1-4B55FBBAEC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E50D12-7D25-4A89-97DC-3DFB202BE1CC}" type="presOf" srcId="{6219D5FD-ED6E-4E5A-81A7-A7A69D156A6F}" destId="{5148CA49-4CC3-4D5C-B1C6-3F5A84E3E649}" srcOrd="0" destOrd="0" presId="urn:microsoft.com/office/officeart/2018/2/layout/IconVerticalSolidList"/>
    <dgm:cxn modelId="{69809E7A-C950-442C-948D-BA45372984C7}" srcId="{6219D5FD-ED6E-4E5A-81A7-A7A69D156A6F}" destId="{E42D04F2-8205-4F9C-98CB-92BD2AF80352}" srcOrd="1" destOrd="0" parTransId="{5F8C9A45-0F32-41B9-9E7E-8D6709343713}" sibTransId="{E75D9620-8CD0-4299-991A-DB93B268C841}"/>
    <dgm:cxn modelId="{31EB237B-4D90-4637-8CCF-22F4EFF296BE}" type="presOf" srcId="{E42D04F2-8205-4F9C-98CB-92BD2AF80352}" destId="{686329C7-3B48-458A-830B-17F1E14A286E}" srcOrd="0" destOrd="0" presId="urn:microsoft.com/office/officeart/2018/2/layout/IconVerticalSolidList"/>
    <dgm:cxn modelId="{31AC5FA6-97E5-49E6-97DC-D6A7424A15E0}" srcId="{6219D5FD-ED6E-4E5A-81A7-A7A69D156A6F}" destId="{5120C101-EFD6-4338-9D5B-BA71A41BC49B}" srcOrd="0" destOrd="0" parTransId="{76F6B773-5F77-4AF3-862A-45C8060601BE}" sibTransId="{E36B686A-FCBE-4267-8679-77B9908B290A}"/>
    <dgm:cxn modelId="{D04730AC-C623-4FBC-B1A8-C92008ADC520}" srcId="{6219D5FD-ED6E-4E5A-81A7-A7A69D156A6F}" destId="{CCD46FBC-1095-4C3F-98B1-4B55FBBAEC7C}" srcOrd="2" destOrd="0" parTransId="{7FB77D3A-C19E-4BB6-BD13-3EC61B8CB37F}" sibTransId="{F0F6F2FC-7B90-45FA-807C-C184AD338325}"/>
    <dgm:cxn modelId="{43DFB0D2-F000-4B0B-99C2-C8D20580A2E4}" type="presOf" srcId="{5120C101-EFD6-4338-9D5B-BA71A41BC49B}" destId="{6D554512-60BC-4CC6-9325-292D12EF6009}" srcOrd="0" destOrd="0" presId="urn:microsoft.com/office/officeart/2018/2/layout/IconVerticalSolidList"/>
    <dgm:cxn modelId="{87456AEC-2574-4206-9CB3-D20BBEA10D85}" type="presOf" srcId="{CCD46FBC-1095-4C3F-98B1-4B55FBBAEC7C}" destId="{20FA81F9-5C96-46C0-AA44-9B93F291E103}" srcOrd="0" destOrd="0" presId="urn:microsoft.com/office/officeart/2018/2/layout/IconVerticalSolidList"/>
    <dgm:cxn modelId="{E731265A-5BD3-4514-A266-5079989BCDCB}" type="presParOf" srcId="{5148CA49-4CC3-4D5C-B1C6-3F5A84E3E649}" destId="{611EFF2F-85F0-4742-AA54-72A3F1D9D932}" srcOrd="0" destOrd="0" presId="urn:microsoft.com/office/officeart/2018/2/layout/IconVerticalSolidList"/>
    <dgm:cxn modelId="{4BCBDD32-B0A7-4676-A59A-7ACD0A41F3B3}" type="presParOf" srcId="{611EFF2F-85F0-4742-AA54-72A3F1D9D932}" destId="{3958B94B-5526-4B64-A6A7-4B9D61A8C689}" srcOrd="0" destOrd="0" presId="urn:microsoft.com/office/officeart/2018/2/layout/IconVerticalSolidList"/>
    <dgm:cxn modelId="{95168FD0-AF2E-478F-BF77-14396DDBA05B}" type="presParOf" srcId="{611EFF2F-85F0-4742-AA54-72A3F1D9D932}" destId="{1C7E25A8-E665-42B8-8011-07DAF98A187B}" srcOrd="1" destOrd="0" presId="urn:microsoft.com/office/officeart/2018/2/layout/IconVerticalSolidList"/>
    <dgm:cxn modelId="{387B90C2-FD27-4632-913E-12E0D0FCBAB8}" type="presParOf" srcId="{611EFF2F-85F0-4742-AA54-72A3F1D9D932}" destId="{EB8911C9-D08A-47F0-9478-14470F28AC99}" srcOrd="2" destOrd="0" presId="urn:microsoft.com/office/officeart/2018/2/layout/IconVerticalSolidList"/>
    <dgm:cxn modelId="{1BC02974-BCF1-47D5-AA4C-6CDEAE5838ED}" type="presParOf" srcId="{611EFF2F-85F0-4742-AA54-72A3F1D9D932}" destId="{6D554512-60BC-4CC6-9325-292D12EF6009}" srcOrd="3" destOrd="0" presId="urn:microsoft.com/office/officeart/2018/2/layout/IconVerticalSolidList"/>
    <dgm:cxn modelId="{3DA304BB-DFD1-41AD-B60F-7CF2FE32CF36}" type="presParOf" srcId="{5148CA49-4CC3-4D5C-B1C6-3F5A84E3E649}" destId="{233B9CE1-310B-48A7-83F4-9CF48059B22F}" srcOrd="1" destOrd="0" presId="urn:microsoft.com/office/officeart/2018/2/layout/IconVerticalSolidList"/>
    <dgm:cxn modelId="{320A2363-398D-44BA-B7D4-57B7D803B253}" type="presParOf" srcId="{5148CA49-4CC3-4D5C-B1C6-3F5A84E3E649}" destId="{3E92EAE1-9368-467C-9FEB-AEA0E53E2699}" srcOrd="2" destOrd="0" presId="urn:microsoft.com/office/officeart/2018/2/layout/IconVerticalSolidList"/>
    <dgm:cxn modelId="{9C345EBA-8644-4DD6-AC3D-CC85B2DCF266}" type="presParOf" srcId="{3E92EAE1-9368-467C-9FEB-AEA0E53E2699}" destId="{564181CA-D63A-49DF-B5D9-3C96357D4EE1}" srcOrd="0" destOrd="0" presId="urn:microsoft.com/office/officeart/2018/2/layout/IconVerticalSolidList"/>
    <dgm:cxn modelId="{366188E0-06BD-4AC0-925F-0B86A717C42C}" type="presParOf" srcId="{3E92EAE1-9368-467C-9FEB-AEA0E53E2699}" destId="{8182B8F1-5CA4-410A-9735-9AD9A2B20329}" srcOrd="1" destOrd="0" presId="urn:microsoft.com/office/officeart/2018/2/layout/IconVerticalSolidList"/>
    <dgm:cxn modelId="{A344C825-1CC4-4A25-8847-8FEB2638A1B9}" type="presParOf" srcId="{3E92EAE1-9368-467C-9FEB-AEA0E53E2699}" destId="{B5782E7C-BB8D-4077-B65C-01E6F06C9B7B}" srcOrd="2" destOrd="0" presId="urn:microsoft.com/office/officeart/2018/2/layout/IconVerticalSolidList"/>
    <dgm:cxn modelId="{5D83A01D-3AD8-49FD-8A34-665A213B1FC5}" type="presParOf" srcId="{3E92EAE1-9368-467C-9FEB-AEA0E53E2699}" destId="{686329C7-3B48-458A-830B-17F1E14A286E}" srcOrd="3" destOrd="0" presId="urn:microsoft.com/office/officeart/2018/2/layout/IconVerticalSolidList"/>
    <dgm:cxn modelId="{7EA189D1-A1DB-461C-959C-48E39A7F3FC5}" type="presParOf" srcId="{5148CA49-4CC3-4D5C-B1C6-3F5A84E3E649}" destId="{FF5765E1-B443-4A89-B503-43B510BD911D}" srcOrd="3" destOrd="0" presId="urn:microsoft.com/office/officeart/2018/2/layout/IconVerticalSolidList"/>
    <dgm:cxn modelId="{4CB629CA-49A1-40D0-921B-565932EF75D4}" type="presParOf" srcId="{5148CA49-4CC3-4D5C-B1C6-3F5A84E3E649}" destId="{4AB6EA2D-4928-43E6-A5C1-AC14BFE85DE7}" srcOrd="4" destOrd="0" presId="urn:microsoft.com/office/officeart/2018/2/layout/IconVerticalSolidList"/>
    <dgm:cxn modelId="{FCCBB6FB-7C2B-4878-817F-15A0A3C38607}" type="presParOf" srcId="{4AB6EA2D-4928-43E6-A5C1-AC14BFE85DE7}" destId="{BE208A58-F429-4D38-A108-D6A008D9B949}" srcOrd="0" destOrd="0" presId="urn:microsoft.com/office/officeart/2018/2/layout/IconVerticalSolidList"/>
    <dgm:cxn modelId="{41D62DF1-192C-407A-A2C0-307D2CF88580}" type="presParOf" srcId="{4AB6EA2D-4928-43E6-A5C1-AC14BFE85DE7}" destId="{DDE903E1-825F-42A6-8E64-4F96D3B11637}" srcOrd="1" destOrd="0" presId="urn:microsoft.com/office/officeart/2018/2/layout/IconVerticalSolidList"/>
    <dgm:cxn modelId="{E4B4B7C4-186A-4B2A-A929-4D82AC5237ED}" type="presParOf" srcId="{4AB6EA2D-4928-43E6-A5C1-AC14BFE85DE7}" destId="{C8663932-8C8A-453C-81E3-DC2B4781C08A}" srcOrd="2" destOrd="0" presId="urn:microsoft.com/office/officeart/2018/2/layout/IconVerticalSolidList"/>
    <dgm:cxn modelId="{A5174188-2523-4E00-9494-16AAB4A5841C}" type="presParOf" srcId="{4AB6EA2D-4928-43E6-A5C1-AC14BFE85DE7}" destId="{20FA81F9-5C96-46C0-AA44-9B93F291E1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024B6-5DE1-42E1-BA3F-14CE96AC9BD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9D32F-989F-4C6D-93DB-378EE4876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number of clustering k need to be specified.</a:t>
          </a:r>
        </a:p>
      </dgm:t>
    </dgm:pt>
    <dgm:pt modelId="{2E013F67-BB35-4DA3-9547-D735CF530252}" type="parTrans" cxnId="{84B54556-DAC4-4530-8DBF-003263C9F2CA}">
      <dgm:prSet/>
      <dgm:spPr/>
      <dgm:t>
        <a:bodyPr/>
        <a:lstStyle/>
        <a:p>
          <a:endParaRPr lang="en-US"/>
        </a:p>
      </dgm:t>
    </dgm:pt>
    <dgm:pt modelId="{023AABB6-E1B2-4D6F-9D9F-378040312ABC}" type="sibTrans" cxnId="{84B54556-DAC4-4530-8DBF-003263C9F2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AE647C-9ED9-469A-886D-DD064331C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K-means assumes that clusters are spherical and equally sized, which may not hold for all datasets.</a:t>
          </a:r>
        </a:p>
      </dgm:t>
    </dgm:pt>
    <dgm:pt modelId="{E6EB3267-B36B-4F89-9822-ED22C7BF212A}" type="parTrans" cxnId="{012D0B73-B541-4CAF-86BA-C363CCE5F812}">
      <dgm:prSet/>
      <dgm:spPr/>
      <dgm:t>
        <a:bodyPr/>
        <a:lstStyle/>
        <a:p>
          <a:endParaRPr lang="en-US"/>
        </a:p>
      </dgm:t>
    </dgm:pt>
    <dgm:pt modelId="{C61ADCBB-276D-4EBE-9E5F-C309F1B394B7}" type="sibTrans" cxnId="{012D0B73-B541-4CAF-86BA-C363CCE5F8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2B5864-EC12-4FA7-A66B-CA385BE254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Outliers can heavily influence cluster centers and lead to suboptimal results.</a:t>
          </a:r>
        </a:p>
      </dgm:t>
    </dgm:pt>
    <dgm:pt modelId="{9AB8BD34-A49A-466C-9E0F-7BBD7AB05AC7}" type="parTrans" cxnId="{B0B98A0B-0BC1-407D-A753-61435D51EC41}">
      <dgm:prSet/>
      <dgm:spPr/>
      <dgm:t>
        <a:bodyPr/>
        <a:lstStyle/>
        <a:p>
          <a:endParaRPr lang="en-US"/>
        </a:p>
      </dgm:t>
    </dgm:pt>
    <dgm:pt modelId="{1E857B08-227B-4E11-B427-D396B277832F}" type="sibTrans" cxnId="{B0B98A0B-0BC1-407D-A753-61435D51EC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288398-BF28-4E64-AC90-D778AE6E5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 may struggle with non-linear or complex cluster shapes.</a:t>
          </a:r>
        </a:p>
      </dgm:t>
    </dgm:pt>
    <dgm:pt modelId="{5378BAB6-2D8D-41D6-9079-41A25348AF9A}" type="parTrans" cxnId="{95C9269D-00D5-412E-B4E8-70C019D1B5A9}">
      <dgm:prSet/>
      <dgm:spPr/>
      <dgm:t>
        <a:bodyPr/>
        <a:lstStyle/>
        <a:p>
          <a:endParaRPr lang="en-US"/>
        </a:p>
      </dgm:t>
    </dgm:pt>
    <dgm:pt modelId="{4EB52E89-D79F-451A-9C54-AB7BCDEBA9CB}" type="sibTrans" cxnId="{95C9269D-00D5-412E-B4E8-70C019D1B5A9}">
      <dgm:prSet/>
      <dgm:spPr/>
      <dgm:t>
        <a:bodyPr/>
        <a:lstStyle/>
        <a:p>
          <a:endParaRPr lang="en-US"/>
        </a:p>
      </dgm:t>
    </dgm:pt>
    <dgm:pt modelId="{B55E2942-7A84-4722-809F-0C5015BDE35F}" type="pres">
      <dgm:prSet presAssocID="{7EA024B6-5DE1-42E1-BA3F-14CE96AC9BD3}" presName="root" presStyleCnt="0">
        <dgm:presLayoutVars>
          <dgm:dir/>
          <dgm:resizeHandles val="exact"/>
        </dgm:presLayoutVars>
      </dgm:prSet>
      <dgm:spPr/>
    </dgm:pt>
    <dgm:pt modelId="{9FBAF4B6-2C64-4E46-94BD-67BEB5E56346}" type="pres">
      <dgm:prSet presAssocID="{7EA024B6-5DE1-42E1-BA3F-14CE96AC9BD3}" presName="container" presStyleCnt="0">
        <dgm:presLayoutVars>
          <dgm:dir/>
          <dgm:resizeHandles val="exact"/>
        </dgm:presLayoutVars>
      </dgm:prSet>
      <dgm:spPr/>
    </dgm:pt>
    <dgm:pt modelId="{39F325A9-58E6-4E30-9321-6A46E537057C}" type="pres">
      <dgm:prSet presAssocID="{5589D32F-989F-4C6D-93DB-378EE4876F97}" presName="compNode" presStyleCnt="0"/>
      <dgm:spPr/>
    </dgm:pt>
    <dgm:pt modelId="{CCE297C1-A4C5-4DEE-847F-96464A2ABC5C}" type="pres">
      <dgm:prSet presAssocID="{5589D32F-989F-4C6D-93DB-378EE4876F97}" presName="iconBgRect" presStyleLbl="bgShp" presStyleIdx="0" presStyleCnt="4"/>
      <dgm:spPr/>
    </dgm:pt>
    <dgm:pt modelId="{1F53F507-9527-4A87-B516-BA7D8F7F9C47}" type="pres">
      <dgm:prSet presAssocID="{5589D32F-989F-4C6D-93DB-378EE4876F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B5D9C5B3-C7D3-433E-B267-3EDCF10DF91B}" type="pres">
      <dgm:prSet presAssocID="{5589D32F-989F-4C6D-93DB-378EE4876F97}" presName="spaceRect" presStyleCnt="0"/>
      <dgm:spPr/>
    </dgm:pt>
    <dgm:pt modelId="{2767B4F3-BF2F-4BF1-B027-475400800469}" type="pres">
      <dgm:prSet presAssocID="{5589D32F-989F-4C6D-93DB-378EE4876F97}" presName="textRect" presStyleLbl="revTx" presStyleIdx="0" presStyleCnt="4">
        <dgm:presLayoutVars>
          <dgm:chMax val="1"/>
          <dgm:chPref val="1"/>
        </dgm:presLayoutVars>
      </dgm:prSet>
      <dgm:spPr/>
    </dgm:pt>
    <dgm:pt modelId="{D46592E3-CC7D-49A8-A561-43C9C85959E1}" type="pres">
      <dgm:prSet presAssocID="{023AABB6-E1B2-4D6F-9D9F-378040312ABC}" presName="sibTrans" presStyleLbl="sibTrans2D1" presStyleIdx="0" presStyleCnt="0"/>
      <dgm:spPr/>
    </dgm:pt>
    <dgm:pt modelId="{7704E6DD-C742-4A62-845D-445A3885A209}" type="pres">
      <dgm:prSet presAssocID="{77AE647C-9ED9-469A-886D-DD064331C368}" presName="compNode" presStyleCnt="0"/>
      <dgm:spPr/>
    </dgm:pt>
    <dgm:pt modelId="{C162F7D9-3039-4333-8675-E12877E4EF68}" type="pres">
      <dgm:prSet presAssocID="{77AE647C-9ED9-469A-886D-DD064331C368}" presName="iconBgRect" presStyleLbl="bgShp" presStyleIdx="1" presStyleCnt="4"/>
      <dgm:spPr/>
    </dgm:pt>
    <dgm:pt modelId="{1DAA07F0-3A5F-46BC-A8CB-D843056B00B4}" type="pres">
      <dgm:prSet presAssocID="{77AE647C-9ED9-469A-886D-DD064331C3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7DC7659-94FA-4706-B0BD-184BBB04519A}" type="pres">
      <dgm:prSet presAssocID="{77AE647C-9ED9-469A-886D-DD064331C368}" presName="spaceRect" presStyleCnt="0"/>
      <dgm:spPr/>
    </dgm:pt>
    <dgm:pt modelId="{F622E551-11DC-4496-AE84-D8E0E0270DD5}" type="pres">
      <dgm:prSet presAssocID="{77AE647C-9ED9-469A-886D-DD064331C368}" presName="textRect" presStyleLbl="revTx" presStyleIdx="1" presStyleCnt="4">
        <dgm:presLayoutVars>
          <dgm:chMax val="1"/>
          <dgm:chPref val="1"/>
        </dgm:presLayoutVars>
      </dgm:prSet>
      <dgm:spPr/>
    </dgm:pt>
    <dgm:pt modelId="{A48E46EC-8176-49AD-9A39-A448DC1ABAAD}" type="pres">
      <dgm:prSet presAssocID="{C61ADCBB-276D-4EBE-9E5F-C309F1B394B7}" presName="sibTrans" presStyleLbl="sibTrans2D1" presStyleIdx="0" presStyleCnt="0"/>
      <dgm:spPr/>
    </dgm:pt>
    <dgm:pt modelId="{B32F1E24-F70E-4717-920F-A8A90F77F060}" type="pres">
      <dgm:prSet presAssocID="{032B5864-EC12-4FA7-A66B-CA385BE254D4}" presName="compNode" presStyleCnt="0"/>
      <dgm:spPr/>
    </dgm:pt>
    <dgm:pt modelId="{F1CC9BB4-71F8-4A19-87B7-7D662C978D82}" type="pres">
      <dgm:prSet presAssocID="{032B5864-EC12-4FA7-A66B-CA385BE254D4}" presName="iconBgRect" presStyleLbl="bgShp" presStyleIdx="2" presStyleCnt="4"/>
      <dgm:spPr/>
    </dgm:pt>
    <dgm:pt modelId="{D953985D-9CF1-4691-9EB0-1660192ECBBC}" type="pres">
      <dgm:prSet presAssocID="{032B5864-EC12-4FA7-A66B-CA385BE254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4D1BE3-DB4B-4195-BC00-912A4BBAF1A0}" type="pres">
      <dgm:prSet presAssocID="{032B5864-EC12-4FA7-A66B-CA385BE254D4}" presName="spaceRect" presStyleCnt="0"/>
      <dgm:spPr/>
    </dgm:pt>
    <dgm:pt modelId="{8EDE7044-F786-49B0-966B-EBFACA356F15}" type="pres">
      <dgm:prSet presAssocID="{032B5864-EC12-4FA7-A66B-CA385BE254D4}" presName="textRect" presStyleLbl="revTx" presStyleIdx="2" presStyleCnt="4">
        <dgm:presLayoutVars>
          <dgm:chMax val="1"/>
          <dgm:chPref val="1"/>
        </dgm:presLayoutVars>
      </dgm:prSet>
      <dgm:spPr/>
    </dgm:pt>
    <dgm:pt modelId="{7D6E67FF-E157-4240-BDEE-34B9087D1295}" type="pres">
      <dgm:prSet presAssocID="{1E857B08-227B-4E11-B427-D396B277832F}" presName="sibTrans" presStyleLbl="sibTrans2D1" presStyleIdx="0" presStyleCnt="0"/>
      <dgm:spPr/>
    </dgm:pt>
    <dgm:pt modelId="{FE4A2222-34BA-4FE1-AC06-441739FB20D2}" type="pres">
      <dgm:prSet presAssocID="{44288398-BF28-4E64-AC90-D778AE6E5737}" presName="compNode" presStyleCnt="0"/>
      <dgm:spPr/>
    </dgm:pt>
    <dgm:pt modelId="{265B0092-FA3C-4EC7-A53B-EDCE5369DD11}" type="pres">
      <dgm:prSet presAssocID="{44288398-BF28-4E64-AC90-D778AE6E5737}" presName="iconBgRect" presStyleLbl="bgShp" presStyleIdx="3" presStyleCnt="4"/>
      <dgm:spPr/>
    </dgm:pt>
    <dgm:pt modelId="{298DEFEF-B6A3-4F4F-AEA3-BE5B9E56F59F}" type="pres">
      <dgm:prSet presAssocID="{44288398-BF28-4E64-AC90-D778AE6E57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BD6F940-A3EC-4B20-A686-97FBB237B1D7}" type="pres">
      <dgm:prSet presAssocID="{44288398-BF28-4E64-AC90-D778AE6E5737}" presName="spaceRect" presStyleCnt="0"/>
      <dgm:spPr/>
    </dgm:pt>
    <dgm:pt modelId="{B86B6452-9069-416F-9F47-5B065C15FF4D}" type="pres">
      <dgm:prSet presAssocID="{44288398-BF28-4E64-AC90-D778AE6E57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B98A0B-0BC1-407D-A753-61435D51EC41}" srcId="{7EA024B6-5DE1-42E1-BA3F-14CE96AC9BD3}" destId="{032B5864-EC12-4FA7-A66B-CA385BE254D4}" srcOrd="2" destOrd="0" parTransId="{9AB8BD34-A49A-466C-9E0F-7BBD7AB05AC7}" sibTransId="{1E857B08-227B-4E11-B427-D396B277832F}"/>
    <dgm:cxn modelId="{E0702C2D-31DF-4273-BC79-B83E47DC3574}" type="presOf" srcId="{1E857B08-227B-4E11-B427-D396B277832F}" destId="{7D6E67FF-E157-4240-BDEE-34B9087D1295}" srcOrd="0" destOrd="0" presId="urn:microsoft.com/office/officeart/2018/2/layout/IconCircleList"/>
    <dgm:cxn modelId="{A7368F39-5E8B-4037-916A-D3E18FDE4DCE}" type="presOf" srcId="{C61ADCBB-276D-4EBE-9E5F-C309F1B394B7}" destId="{A48E46EC-8176-49AD-9A39-A448DC1ABAAD}" srcOrd="0" destOrd="0" presId="urn:microsoft.com/office/officeart/2018/2/layout/IconCircleList"/>
    <dgm:cxn modelId="{012D0B73-B541-4CAF-86BA-C363CCE5F812}" srcId="{7EA024B6-5DE1-42E1-BA3F-14CE96AC9BD3}" destId="{77AE647C-9ED9-469A-886D-DD064331C368}" srcOrd="1" destOrd="0" parTransId="{E6EB3267-B36B-4F89-9822-ED22C7BF212A}" sibTransId="{C61ADCBB-276D-4EBE-9E5F-C309F1B394B7}"/>
    <dgm:cxn modelId="{84B54556-DAC4-4530-8DBF-003263C9F2CA}" srcId="{7EA024B6-5DE1-42E1-BA3F-14CE96AC9BD3}" destId="{5589D32F-989F-4C6D-93DB-378EE4876F97}" srcOrd="0" destOrd="0" parTransId="{2E013F67-BB35-4DA3-9547-D735CF530252}" sibTransId="{023AABB6-E1B2-4D6F-9D9F-378040312ABC}"/>
    <dgm:cxn modelId="{D706A47F-58C5-44D7-BA05-27D236B072EE}" type="presOf" srcId="{023AABB6-E1B2-4D6F-9D9F-378040312ABC}" destId="{D46592E3-CC7D-49A8-A561-43C9C85959E1}" srcOrd="0" destOrd="0" presId="urn:microsoft.com/office/officeart/2018/2/layout/IconCircleList"/>
    <dgm:cxn modelId="{494D2088-2185-4D67-83AC-4F68AFA783C7}" type="presOf" srcId="{77AE647C-9ED9-469A-886D-DD064331C368}" destId="{F622E551-11DC-4496-AE84-D8E0E0270DD5}" srcOrd="0" destOrd="0" presId="urn:microsoft.com/office/officeart/2018/2/layout/IconCircleList"/>
    <dgm:cxn modelId="{95C9269D-00D5-412E-B4E8-70C019D1B5A9}" srcId="{7EA024B6-5DE1-42E1-BA3F-14CE96AC9BD3}" destId="{44288398-BF28-4E64-AC90-D778AE6E5737}" srcOrd="3" destOrd="0" parTransId="{5378BAB6-2D8D-41D6-9079-41A25348AF9A}" sibTransId="{4EB52E89-D79F-451A-9C54-AB7BCDEBA9CB}"/>
    <dgm:cxn modelId="{C2CB2CBD-9E01-4A88-B997-2E619D824ACA}" type="presOf" srcId="{7EA024B6-5DE1-42E1-BA3F-14CE96AC9BD3}" destId="{B55E2942-7A84-4722-809F-0C5015BDE35F}" srcOrd="0" destOrd="0" presId="urn:microsoft.com/office/officeart/2018/2/layout/IconCircleList"/>
    <dgm:cxn modelId="{829397C8-7EE3-4445-8028-CFF1AFC2EA6D}" type="presOf" srcId="{44288398-BF28-4E64-AC90-D778AE6E5737}" destId="{B86B6452-9069-416F-9F47-5B065C15FF4D}" srcOrd="0" destOrd="0" presId="urn:microsoft.com/office/officeart/2018/2/layout/IconCircleList"/>
    <dgm:cxn modelId="{56EADDCD-0DCF-40FB-A1D6-74EA3EFEBD61}" type="presOf" srcId="{032B5864-EC12-4FA7-A66B-CA385BE254D4}" destId="{8EDE7044-F786-49B0-966B-EBFACA356F15}" srcOrd="0" destOrd="0" presId="urn:microsoft.com/office/officeart/2018/2/layout/IconCircleList"/>
    <dgm:cxn modelId="{57E1AAEE-F2F8-46A1-B8A3-2725333904A2}" type="presOf" srcId="{5589D32F-989F-4C6D-93DB-378EE4876F97}" destId="{2767B4F3-BF2F-4BF1-B027-475400800469}" srcOrd="0" destOrd="0" presId="urn:microsoft.com/office/officeart/2018/2/layout/IconCircleList"/>
    <dgm:cxn modelId="{A1834AC9-AEAB-43EB-8816-B151964D87B1}" type="presParOf" srcId="{B55E2942-7A84-4722-809F-0C5015BDE35F}" destId="{9FBAF4B6-2C64-4E46-94BD-67BEB5E56346}" srcOrd="0" destOrd="0" presId="urn:microsoft.com/office/officeart/2018/2/layout/IconCircleList"/>
    <dgm:cxn modelId="{B52866BF-91AF-4FB6-BC23-3B406DB5F532}" type="presParOf" srcId="{9FBAF4B6-2C64-4E46-94BD-67BEB5E56346}" destId="{39F325A9-58E6-4E30-9321-6A46E537057C}" srcOrd="0" destOrd="0" presId="urn:microsoft.com/office/officeart/2018/2/layout/IconCircleList"/>
    <dgm:cxn modelId="{C85FAA23-C3B3-4494-91E3-D79853CAE20E}" type="presParOf" srcId="{39F325A9-58E6-4E30-9321-6A46E537057C}" destId="{CCE297C1-A4C5-4DEE-847F-96464A2ABC5C}" srcOrd="0" destOrd="0" presId="urn:microsoft.com/office/officeart/2018/2/layout/IconCircleList"/>
    <dgm:cxn modelId="{6A40C4C6-F68F-4247-BDBC-C0CFF43B3205}" type="presParOf" srcId="{39F325A9-58E6-4E30-9321-6A46E537057C}" destId="{1F53F507-9527-4A87-B516-BA7D8F7F9C47}" srcOrd="1" destOrd="0" presId="urn:microsoft.com/office/officeart/2018/2/layout/IconCircleList"/>
    <dgm:cxn modelId="{1CF76997-8333-43AF-BDE0-FA5FB5DE8A3F}" type="presParOf" srcId="{39F325A9-58E6-4E30-9321-6A46E537057C}" destId="{B5D9C5B3-C7D3-433E-B267-3EDCF10DF91B}" srcOrd="2" destOrd="0" presId="urn:microsoft.com/office/officeart/2018/2/layout/IconCircleList"/>
    <dgm:cxn modelId="{4A537A78-5ED3-46F0-B264-4320B675A77D}" type="presParOf" srcId="{39F325A9-58E6-4E30-9321-6A46E537057C}" destId="{2767B4F3-BF2F-4BF1-B027-475400800469}" srcOrd="3" destOrd="0" presId="urn:microsoft.com/office/officeart/2018/2/layout/IconCircleList"/>
    <dgm:cxn modelId="{1F6258F8-8AA9-4D27-90B5-C0F7CA8941F7}" type="presParOf" srcId="{9FBAF4B6-2C64-4E46-94BD-67BEB5E56346}" destId="{D46592E3-CC7D-49A8-A561-43C9C85959E1}" srcOrd="1" destOrd="0" presId="urn:microsoft.com/office/officeart/2018/2/layout/IconCircleList"/>
    <dgm:cxn modelId="{13450E8F-A5A8-496C-A231-BCBFF4A18ABC}" type="presParOf" srcId="{9FBAF4B6-2C64-4E46-94BD-67BEB5E56346}" destId="{7704E6DD-C742-4A62-845D-445A3885A209}" srcOrd="2" destOrd="0" presId="urn:microsoft.com/office/officeart/2018/2/layout/IconCircleList"/>
    <dgm:cxn modelId="{3BD5F96D-7999-424A-B6DA-E7AAA42308AA}" type="presParOf" srcId="{7704E6DD-C742-4A62-845D-445A3885A209}" destId="{C162F7D9-3039-4333-8675-E12877E4EF68}" srcOrd="0" destOrd="0" presId="urn:microsoft.com/office/officeart/2018/2/layout/IconCircleList"/>
    <dgm:cxn modelId="{1095AAE9-BBA2-4964-BB5A-33CCD0BB17A0}" type="presParOf" srcId="{7704E6DD-C742-4A62-845D-445A3885A209}" destId="{1DAA07F0-3A5F-46BC-A8CB-D843056B00B4}" srcOrd="1" destOrd="0" presId="urn:microsoft.com/office/officeart/2018/2/layout/IconCircleList"/>
    <dgm:cxn modelId="{9B7FE081-C807-40A3-BB21-84DA2C84E235}" type="presParOf" srcId="{7704E6DD-C742-4A62-845D-445A3885A209}" destId="{87DC7659-94FA-4706-B0BD-184BBB04519A}" srcOrd="2" destOrd="0" presId="urn:microsoft.com/office/officeart/2018/2/layout/IconCircleList"/>
    <dgm:cxn modelId="{4E0C7D62-C0A7-48C7-8C27-090A237B8BCF}" type="presParOf" srcId="{7704E6DD-C742-4A62-845D-445A3885A209}" destId="{F622E551-11DC-4496-AE84-D8E0E0270DD5}" srcOrd="3" destOrd="0" presId="urn:microsoft.com/office/officeart/2018/2/layout/IconCircleList"/>
    <dgm:cxn modelId="{80AA2C6C-2848-4ADC-B897-2C50915357E1}" type="presParOf" srcId="{9FBAF4B6-2C64-4E46-94BD-67BEB5E56346}" destId="{A48E46EC-8176-49AD-9A39-A448DC1ABAAD}" srcOrd="3" destOrd="0" presId="urn:microsoft.com/office/officeart/2018/2/layout/IconCircleList"/>
    <dgm:cxn modelId="{55442290-FB49-4D85-A5F1-A4C358C24530}" type="presParOf" srcId="{9FBAF4B6-2C64-4E46-94BD-67BEB5E56346}" destId="{B32F1E24-F70E-4717-920F-A8A90F77F060}" srcOrd="4" destOrd="0" presId="urn:microsoft.com/office/officeart/2018/2/layout/IconCircleList"/>
    <dgm:cxn modelId="{325801B6-E684-4EE7-B2B4-408FB3BE816A}" type="presParOf" srcId="{B32F1E24-F70E-4717-920F-A8A90F77F060}" destId="{F1CC9BB4-71F8-4A19-87B7-7D662C978D82}" srcOrd="0" destOrd="0" presId="urn:microsoft.com/office/officeart/2018/2/layout/IconCircleList"/>
    <dgm:cxn modelId="{2CBFC2AA-709D-4836-9BF2-196874FA961A}" type="presParOf" srcId="{B32F1E24-F70E-4717-920F-A8A90F77F060}" destId="{D953985D-9CF1-4691-9EB0-1660192ECBBC}" srcOrd="1" destOrd="0" presId="urn:microsoft.com/office/officeart/2018/2/layout/IconCircleList"/>
    <dgm:cxn modelId="{82D96952-BE82-4C36-A9AC-22A653B50B5A}" type="presParOf" srcId="{B32F1E24-F70E-4717-920F-A8A90F77F060}" destId="{B34D1BE3-DB4B-4195-BC00-912A4BBAF1A0}" srcOrd="2" destOrd="0" presId="urn:microsoft.com/office/officeart/2018/2/layout/IconCircleList"/>
    <dgm:cxn modelId="{A0A85936-4933-4348-AD7C-D50ACBB15B53}" type="presParOf" srcId="{B32F1E24-F70E-4717-920F-A8A90F77F060}" destId="{8EDE7044-F786-49B0-966B-EBFACA356F15}" srcOrd="3" destOrd="0" presId="urn:microsoft.com/office/officeart/2018/2/layout/IconCircleList"/>
    <dgm:cxn modelId="{F0AAF678-ADDE-4980-9435-D19F1ACD6E7A}" type="presParOf" srcId="{9FBAF4B6-2C64-4E46-94BD-67BEB5E56346}" destId="{7D6E67FF-E157-4240-BDEE-34B9087D1295}" srcOrd="5" destOrd="0" presId="urn:microsoft.com/office/officeart/2018/2/layout/IconCircleList"/>
    <dgm:cxn modelId="{DDACAF2C-E2BE-4225-927C-68C4B5A1B99D}" type="presParOf" srcId="{9FBAF4B6-2C64-4E46-94BD-67BEB5E56346}" destId="{FE4A2222-34BA-4FE1-AC06-441739FB20D2}" srcOrd="6" destOrd="0" presId="urn:microsoft.com/office/officeart/2018/2/layout/IconCircleList"/>
    <dgm:cxn modelId="{1931603F-72D4-4C89-95A7-CF5CB2064ABA}" type="presParOf" srcId="{FE4A2222-34BA-4FE1-AC06-441739FB20D2}" destId="{265B0092-FA3C-4EC7-A53B-EDCE5369DD11}" srcOrd="0" destOrd="0" presId="urn:microsoft.com/office/officeart/2018/2/layout/IconCircleList"/>
    <dgm:cxn modelId="{B579DE85-C4DD-43C7-B5D6-56D3C85B37D7}" type="presParOf" srcId="{FE4A2222-34BA-4FE1-AC06-441739FB20D2}" destId="{298DEFEF-B6A3-4F4F-AEA3-BE5B9E56F59F}" srcOrd="1" destOrd="0" presId="urn:microsoft.com/office/officeart/2018/2/layout/IconCircleList"/>
    <dgm:cxn modelId="{174CA93D-1635-4FA4-8AF5-63C40610389E}" type="presParOf" srcId="{FE4A2222-34BA-4FE1-AC06-441739FB20D2}" destId="{9BD6F940-A3EC-4B20-A686-97FBB237B1D7}" srcOrd="2" destOrd="0" presId="urn:microsoft.com/office/officeart/2018/2/layout/IconCircleList"/>
    <dgm:cxn modelId="{6821EED6-328D-47AE-9C91-8542C5CEE8FB}" type="presParOf" srcId="{FE4A2222-34BA-4FE1-AC06-441739FB20D2}" destId="{B86B6452-9069-416F-9F47-5B065C15FF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DAA9D2-7422-45B6-B492-CB4477425A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B4EB6F-8599-4B5A-B15D-AF7F993DD811}">
      <dgm:prSet/>
      <dgm:spPr/>
      <dgm:t>
        <a:bodyPr/>
        <a:lstStyle/>
        <a:p>
          <a:r>
            <a:rPr lang="en-US" b="1" i="0"/>
            <a:t>Domain Knowledge:</a:t>
          </a:r>
          <a:endParaRPr lang="en-US"/>
        </a:p>
      </dgm:t>
    </dgm:pt>
    <dgm:pt modelId="{0E94C197-1F98-44D2-A30C-3AC0A8898B4D}" type="parTrans" cxnId="{88181318-427B-4985-B546-C2E026FB75B4}">
      <dgm:prSet/>
      <dgm:spPr/>
      <dgm:t>
        <a:bodyPr/>
        <a:lstStyle/>
        <a:p>
          <a:endParaRPr lang="en-US"/>
        </a:p>
      </dgm:t>
    </dgm:pt>
    <dgm:pt modelId="{5E3D6005-C3B2-4243-97D2-E849AD2E42F9}" type="sibTrans" cxnId="{88181318-427B-4985-B546-C2E026FB75B4}">
      <dgm:prSet/>
      <dgm:spPr/>
      <dgm:t>
        <a:bodyPr/>
        <a:lstStyle/>
        <a:p>
          <a:endParaRPr lang="en-US"/>
        </a:p>
      </dgm:t>
    </dgm:pt>
    <dgm:pt modelId="{1BF01AB4-9368-4088-B3FB-C86123746176}">
      <dgm:prSet/>
      <dgm:spPr/>
      <dgm:t>
        <a:bodyPr/>
        <a:lstStyle/>
        <a:p>
          <a:r>
            <a:rPr lang="en-US" b="1" i="0"/>
            <a:t>If you have prior knowledge about the problem domain, you might have insights into the expected number of natural clusters.</a:t>
          </a:r>
          <a:endParaRPr lang="en-US"/>
        </a:p>
      </dgm:t>
    </dgm:pt>
    <dgm:pt modelId="{E2F5CC0F-803E-4272-A34C-9E7DA44F4BD9}" type="parTrans" cxnId="{85E60E79-0E91-481B-80E6-D5A7848B0402}">
      <dgm:prSet/>
      <dgm:spPr/>
      <dgm:t>
        <a:bodyPr/>
        <a:lstStyle/>
        <a:p>
          <a:endParaRPr lang="en-US"/>
        </a:p>
      </dgm:t>
    </dgm:pt>
    <dgm:pt modelId="{CE10BD38-3635-438F-9D18-7AEB3F15A1CC}" type="sibTrans" cxnId="{85E60E79-0E91-481B-80E6-D5A7848B0402}">
      <dgm:prSet/>
      <dgm:spPr/>
      <dgm:t>
        <a:bodyPr/>
        <a:lstStyle/>
        <a:p>
          <a:endParaRPr lang="en-US"/>
        </a:p>
      </dgm:t>
    </dgm:pt>
    <dgm:pt modelId="{CC38ABE3-BE6F-416D-BAC9-0B0492D249D2}">
      <dgm:prSet/>
      <dgm:spPr/>
      <dgm:t>
        <a:bodyPr/>
        <a:lstStyle/>
        <a:p>
          <a:r>
            <a:rPr lang="en-US" b="1"/>
            <a:t>Visualization </a:t>
          </a:r>
          <a:endParaRPr lang="en-US"/>
        </a:p>
      </dgm:t>
    </dgm:pt>
    <dgm:pt modelId="{BCF99E2A-E863-49EA-9E09-CEA60E7B3520}" type="parTrans" cxnId="{F22D7153-733E-4234-8247-C248A5D0FE1A}">
      <dgm:prSet/>
      <dgm:spPr/>
      <dgm:t>
        <a:bodyPr/>
        <a:lstStyle/>
        <a:p>
          <a:endParaRPr lang="en-US"/>
        </a:p>
      </dgm:t>
    </dgm:pt>
    <dgm:pt modelId="{D3D65B6E-5932-4957-819E-7047D9EBE372}" type="sibTrans" cxnId="{F22D7153-733E-4234-8247-C248A5D0FE1A}">
      <dgm:prSet/>
      <dgm:spPr/>
      <dgm:t>
        <a:bodyPr/>
        <a:lstStyle/>
        <a:p>
          <a:endParaRPr lang="en-US"/>
        </a:p>
      </dgm:t>
    </dgm:pt>
    <dgm:pt modelId="{327CB943-E000-42E6-86E6-8919766401B2}">
      <dgm:prSet/>
      <dgm:spPr/>
      <dgm:t>
        <a:bodyPr/>
        <a:lstStyle/>
        <a:p>
          <a:r>
            <a:rPr lang="en-US" b="1"/>
            <a:t>Elbow method :</a:t>
          </a:r>
          <a:endParaRPr lang="en-US"/>
        </a:p>
      </dgm:t>
    </dgm:pt>
    <dgm:pt modelId="{6B912C63-B5BA-44E8-98AD-098A06B0A826}" type="parTrans" cxnId="{4B268DE1-F0DB-4F5E-B934-C12BE6370EF0}">
      <dgm:prSet/>
      <dgm:spPr/>
      <dgm:t>
        <a:bodyPr/>
        <a:lstStyle/>
        <a:p>
          <a:endParaRPr lang="en-US"/>
        </a:p>
      </dgm:t>
    </dgm:pt>
    <dgm:pt modelId="{826EEC7C-8E41-48CC-B187-ABF4B310B1A0}" type="sibTrans" cxnId="{4B268DE1-F0DB-4F5E-B934-C12BE6370EF0}">
      <dgm:prSet/>
      <dgm:spPr/>
      <dgm:t>
        <a:bodyPr/>
        <a:lstStyle/>
        <a:p>
          <a:endParaRPr lang="en-US"/>
        </a:p>
      </dgm:t>
    </dgm:pt>
    <dgm:pt modelId="{301E3977-1CA8-4009-98A7-CA17CA7D103B}">
      <dgm:prSet/>
      <dgm:spPr/>
      <dgm:t>
        <a:bodyPr/>
        <a:lstStyle/>
        <a:p>
          <a:r>
            <a:rPr lang="en-US" b="1"/>
            <a:t>The idea is that to plot average distance in each cluster for different values of k</a:t>
          </a:r>
          <a:endParaRPr lang="en-US"/>
        </a:p>
      </dgm:t>
    </dgm:pt>
    <dgm:pt modelId="{192744F4-19FD-493F-8810-603250B055F8}" type="parTrans" cxnId="{2ED53D1F-9845-44A0-9DB6-B93A71707F11}">
      <dgm:prSet/>
      <dgm:spPr/>
      <dgm:t>
        <a:bodyPr/>
        <a:lstStyle/>
        <a:p>
          <a:endParaRPr lang="en-US"/>
        </a:p>
      </dgm:t>
    </dgm:pt>
    <dgm:pt modelId="{14B4A7DD-3F1E-452D-A91B-79AC4D9F92DE}" type="sibTrans" cxnId="{2ED53D1F-9845-44A0-9DB6-B93A71707F11}">
      <dgm:prSet/>
      <dgm:spPr/>
      <dgm:t>
        <a:bodyPr/>
        <a:lstStyle/>
        <a:p>
          <a:endParaRPr lang="en-US"/>
        </a:p>
      </dgm:t>
    </dgm:pt>
    <dgm:pt modelId="{5ECA721D-AB42-4949-94A2-026E99CDD790}">
      <dgm:prSet/>
      <dgm:spPr/>
      <dgm:t>
        <a:bodyPr/>
        <a:lstStyle/>
        <a:p>
          <a:r>
            <a:rPr lang="en-US" b="1"/>
            <a:t>When adding more k clusters and no change is seeing that mean it’s useless to add more centroid that won’t reduce  the variance between clusters</a:t>
          </a:r>
          <a:endParaRPr lang="en-US"/>
        </a:p>
      </dgm:t>
    </dgm:pt>
    <dgm:pt modelId="{1EBD4907-6F1F-4304-96C9-51956F241E2D}" type="parTrans" cxnId="{EB968FBF-BBCD-4556-9691-47CE16953EF0}">
      <dgm:prSet/>
      <dgm:spPr/>
      <dgm:t>
        <a:bodyPr/>
        <a:lstStyle/>
        <a:p>
          <a:endParaRPr lang="en-US"/>
        </a:p>
      </dgm:t>
    </dgm:pt>
    <dgm:pt modelId="{BD9E5464-4AF4-4CB5-BB70-AEDCCE4196D9}" type="sibTrans" cxnId="{EB968FBF-BBCD-4556-9691-47CE16953EF0}">
      <dgm:prSet/>
      <dgm:spPr/>
      <dgm:t>
        <a:bodyPr/>
        <a:lstStyle/>
        <a:p>
          <a:endParaRPr lang="en-US"/>
        </a:p>
      </dgm:t>
    </dgm:pt>
    <dgm:pt modelId="{AC08AF81-8D5A-4905-BE6B-7B9EF1BB679C}" type="pres">
      <dgm:prSet presAssocID="{BADAA9D2-7422-45B6-B492-CB4477425A89}" presName="linear" presStyleCnt="0">
        <dgm:presLayoutVars>
          <dgm:animLvl val="lvl"/>
          <dgm:resizeHandles val="exact"/>
        </dgm:presLayoutVars>
      </dgm:prSet>
      <dgm:spPr/>
    </dgm:pt>
    <dgm:pt modelId="{C49DF251-C8BE-4910-8750-0CE745474FE2}" type="pres">
      <dgm:prSet presAssocID="{95B4EB6F-8599-4B5A-B15D-AF7F993DD8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829019-05C7-4112-BF8E-2462F2DA624E}" type="pres">
      <dgm:prSet presAssocID="{95B4EB6F-8599-4B5A-B15D-AF7F993DD811}" presName="childText" presStyleLbl="revTx" presStyleIdx="0" presStyleCnt="2">
        <dgm:presLayoutVars>
          <dgm:bulletEnabled val="1"/>
        </dgm:presLayoutVars>
      </dgm:prSet>
      <dgm:spPr/>
    </dgm:pt>
    <dgm:pt modelId="{85C253D5-AFA5-4A0E-9DF7-27B3E43F28C6}" type="pres">
      <dgm:prSet presAssocID="{CC38ABE3-BE6F-416D-BAC9-0B0492D249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B28B35-8752-4B70-89D2-6B86CF2653DF}" type="pres">
      <dgm:prSet presAssocID="{D3D65B6E-5932-4957-819E-7047D9EBE372}" presName="spacer" presStyleCnt="0"/>
      <dgm:spPr/>
    </dgm:pt>
    <dgm:pt modelId="{DC1A7FA7-8857-421F-9F75-99944388CBE9}" type="pres">
      <dgm:prSet presAssocID="{327CB943-E000-42E6-86E6-8919766401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42B568-2142-4EC3-A0EA-1F9C06EA9B48}" type="pres">
      <dgm:prSet presAssocID="{327CB943-E000-42E6-86E6-8919766401B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181318-427B-4985-B546-C2E026FB75B4}" srcId="{BADAA9D2-7422-45B6-B492-CB4477425A89}" destId="{95B4EB6F-8599-4B5A-B15D-AF7F993DD811}" srcOrd="0" destOrd="0" parTransId="{0E94C197-1F98-44D2-A30C-3AC0A8898B4D}" sibTransId="{5E3D6005-C3B2-4243-97D2-E849AD2E42F9}"/>
    <dgm:cxn modelId="{2ED53D1F-9845-44A0-9DB6-B93A71707F11}" srcId="{327CB943-E000-42E6-86E6-8919766401B2}" destId="{301E3977-1CA8-4009-98A7-CA17CA7D103B}" srcOrd="0" destOrd="0" parTransId="{192744F4-19FD-493F-8810-603250B055F8}" sibTransId="{14B4A7DD-3F1E-452D-A91B-79AC4D9F92DE}"/>
    <dgm:cxn modelId="{515F9836-FF26-4733-BD0E-616485238BC9}" type="presOf" srcId="{1BF01AB4-9368-4088-B3FB-C86123746176}" destId="{35829019-05C7-4112-BF8E-2462F2DA624E}" srcOrd="0" destOrd="0" presId="urn:microsoft.com/office/officeart/2005/8/layout/vList2"/>
    <dgm:cxn modelId="{EBD61E6B-A070-4687-94AF-84198A59159C}" type="presOf" srcId="{95B4EB6F-8599-4B5A-B15D-AF7F993DD811}" destId="{C49DF251-C8BE-4910-8750-0CE745474FE2}" srcOrd="0" destOrd="0" presId="urn:microsoft.com/office/officeart/2005/8/layout/vList2"/>
    <dgm:cxn modelId="{DD17436E-C4B4-48E0-8BFF-A9C3F86935EC}" type="presOf" srcId="{327CB943-E000-42E6-86E6-8919766401B2}" destId="{DC1A7FA7-8857-421F-9F75-99944388CBE9}" srcOrd="0" destOrd="0" presId="urn:microsoft.com/office/officeart/2005/8/layout/vList2"/>
    <dgm:cxn modelId="{CE7B3871-722E-4493-9DBC-A7DEF7DC9549}" type="presOf" srcId="{BADAA9D2-7422-45B6-B492-CB4477425A89}" destId="{AC08AF81-8D5A-4905-BE6B-7B9EF1BB679C}" srcOrd="0" destOrd="0" presId="urn:microsoft.com/office/officeart/2005/8/layout/vList2"/>
    <dgm:cxn modelId="{03E6D552-D7AE-42D1-BD05-2A33115B8329}" type="presOf" srcId="{301E3977-1CA8-4009-98A7-CA17CA7D103B}" destId="{5E42B568-2142-4EC3-A0EA-1F9C06EA9B48}" srcOrd="0" destOrd="0" presId="urn:microsoft.com/office/officeart/2005/8/layout/vList2"/>
    <dgm:cxn modelId="{F22D7153-733E-4234-8247-C248A5D0FE1A}" srcId="{BADAA9D2-7422-45B6-B492-CB4477425A89}" destId="{CC38ABE3-BE6F-416D-BAC9-0B0492D249D2}" srcOrd="1" destOrd="0" parTransId="{BCF99E2A-E863-49EA-9E09-CEA60E7B3520}" sibTransId="{D3D65B6E-5932-4957-819E-7047D9EBE372}"/>
    <dgm:cxn modelId="{85E60E79-0E91-481B-80E6-D5A7848B0402}" srcId="{95B4EB6F-8599-4B5A-B15D-AF7F993DD811}" destId="{1BF01AB4-9368-4088-B3FB-C86123746176}" srcOrd="0" destOrd="0" parTransId="{E2F5CC0F-803E-4272-A34C-9E7DA44F4BD9}" sibTransId="{CE10BD38-3635-438F-9D18-7AEB3F15A1CC}"/>
    <dgm:cxn modelId="{CB76738D-F568-429D-B3BE-A45AC15BFA7A}" type="presOf" srcId="{CC38ABE3-BE6F-416D-BAC9-0B0492D249D2}" destId="{85C253D5-AFA5-4A0E-9DF7-27B3E43F28C6}" srcOrd="0" destOrd="0" presId="urn:microsoft.com/office/officeart/2005/8/layout/vList2"/>
    <dgm:cxn modelId="{6079E4A3-1652-4464-B085-92FE297FD887}" type="presOf" srcId="{5ECA721D-AB42-4949-94A2-026E99CDD790}" destId="{5E42B568-2142-4EC3-A0EA-1F9C06EA9B48}" srcOrd="0" destOrd="1" presId="urn:microsoft.com/office/officeart/2005/8/layout/vList2"/>
    <dgm:cxn modelId="{EB968FBF-BBCD-4556-9691-47CE16953EF0}" srcId="{327CB943-E000-42E6-86E6-8919766401B2}" destId="{5ECA721D-AB42-4949-94A2-026E99CDD790}" srcOrd="1" destOrd="0" parTransId="{1EBD4907-6F1F-4304-96C9-51956F241E2D}" sibTransId="{BD9E5464-4AF4-4CB5-BB70-AEDCCE4196D9}"/>
    <dgm:cxn modelId="{4B268DE1-F0DB-4F5E-B934-C12BE6370EF0}" srcId="{BADAA9D2-7422-45B6-B492-CB4477425A89}" destId="{327CB943-E000-42E6-86E6-8919766401B2}" srcOrd="2" destOrd="0" parTransId="{6B912C63-B5BA-44E8-98AD-098A06B0A826}" sibTransId="{826EEC7C-8E41-48CC-B187-ABF4B310B1A0}"/>
    <dgm:cxn modelId="{32CCCCBE-99B9-4E0A-8277-A7FB04C2B5D6}" type="presParOf" srcId="{AC08AF81-8D5A-4905-BE6B-7B9EF1BB679C}" destId="{C49DF251-C8BE-4910-8750-0CE745474FE2}" srcOrd="0" destOrd="0" presId="urn:microsoft.com/office/officeart/2005/8/layout/vList2"/>
    <dgm:cxn modelId="{07D6A3A1-F330-423B-9F94-4F485222754E}" type="presParOf" srcId="{AC08AF81-8D5A-4905-BE6B-7B9EF1BB679C}" destId="{35829019-05C7-4112-BF8E-2462F2DA624E}" srcOrd="1" destOrd="0" presId="urn:microsoft.com/office/officeart/2005/8/layout/vList2"/>
    <dgm:cxn modelId="{C43675D3-ECFB-4C53-A4AA-A84476AD1FD8}" type="presParOf" srcId="{AC08AF81-8D5A-4905-BE6B-7B9EF1BB679C}" destId="{85C253D5-AFA5-4A0E-9DF7-27B3E43F28C6}" srcOrd="2" destOrd="0" presId="urn:microsoft.com/office/officeart/2005/8/layout/vList2"/>
    <dgm:cxn modelId="{13BC001D-9222-450F-92BD-6BF035EEC766}" type="presParOf" srcId="{AC08AF81-8D5A-4905-BE6B-7B9EF1BB679C}" destId="{01B28B35-8752-4B70-89D2-6B86CF2653DF}" srcOrd="3" destOrd="0" presId="urn:microsoft.com/office/officeart/2005/8/layout/vList2"/>
    <dgm:cxn modelId="{2D08E19B-1163-4D96-803D-311C93FDB074}" type="presParOf" srcId="{AC08AF81-8D5A-4905-BE6B-7B9EF1BB679C}" destId="{DC1A7FA7-8857-421F-9F75-99944388CBE9}" srcOrd="4" destOrd="0" presId="urn:microsoft.com/office/officeart/2005/8/layout/vList2"/>
    <dgm:cxn modelId="{26448EC7-32C6-4BC2-83BA-D18D32507EF0}" type="presParOf" srcId="{AC08AF81-8D5A-4905-BE6B-7B9EF1BB679C}" destId="{5E42B568-2142-4EC3-A0EA-1F9C06EA9B4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8B94B-5526-4B64-A6A7-4B9D61A8C689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E25A8-E665-42B8-8011-07DAF98A187B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4512-60BC-4CC6-9325-292D12EF6009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K-Means Clustering</a:t>
          </a:r>
          <a:r>
            <a:rPr lang="en-US" sz="2300" b="0" i="0" kern="1200"/>
            <a:t>: Partitioning data into k clusters by iteratively updating cluster centroids.✅</a:t>
          </a:r>
          <a:endParaRPr lang="en-US" sz="2300" kern="1200"/>
        </a:p>
      </dsp:txBody>
      <dsp:txXfrm>
        <a:off x="1900154" y="703"/>
        <a:ext cx="4473659" cy="1645155"/>
      </dsp:txXfrm>
    </dsp:sp>
    <dsp:sp modelId="{564181CA-D63A-49DF-B5D9-3C96357D4EE1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2B8F1-5CA4-410A-9735-9AD9A2B20329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29C7-3B48-458A-830B-17F1E14A286E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Hierarchical Clustering</a:t>
          </a:r>
          <a:r>
            <a:rPr lang="en-US" sz="2300" b="0" i="0" kern="1200"/>
            <a:t>: Creating a hierarchy (similar to trees) of clusters by iteratively merging or splitting clusters.</a:t>
          </a:r>
          <a:endParaRPr lang="en-US" sz="2300" kern="1200"/>
        </a:p>
      </dsp:txBody>
      <dsp:txXfrm>
        <a:off x="1900154" y="2057147"/>
        <a:ext cx="4473659" cy="1645155"/>
      </dsp:txXfrm>
    </dsp:sp>
    <dsp:sp modelId="{BE208A58-F429-4D38-A108-D6A008D9B949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03E1-825F-42A6-8E64-4F96D3B11637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A81F9-5C96-46C0-AA44-9B93F291E103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DBSCAN</a:t>
          </a:r>
          <a:r>
            <a:rPr lang="en-US" sz="2300" b="0" i="0" kern="1200" dirty="0"/>
            <a:t> (Density-Based Spatial Clustering of Applications with Noise): Identifying clusters based on data density and noise.</a:t>
          </a:r>
          <a:endParaRPr lang="en-US" sz="2300" kern="1200" dirty="0"/>
        </a:p>
      </dsp:txBody>
      <dsp:txXfrm>
        <a:off x="1900154" y="4113591"/>
        <a:ext cx="4473659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297C1-A4C5-4DEE-847F-96464A2ABC5C}">
      <dsp:nvSpPr>
        <dsp:cNvPr id="0" name=""/>
        <dsp:cNvSpPr/>
      </dsp:nvSpPr>
      <dsp:spPr>
        <a:xfrm>
          <a:off x="230060" y="799613"/>
          <a:ext cx="1345063" cy="1345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3F507-9527-4A87-B516-BA7D8F7F9C47}">
      <dsp:nvSpPr>
        <dsp:cNvPr id="0" name=""/>
        <dsp:cNvSpPr/>
      </dsp:nvSpPr>
      <dsp:spPr>
        <a:xfrm>
          <a:off x="512523" y="1082076"/>
          <a:ext cx="780136" cy="780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7B4F3-BF2F-4BF1-B027-475400800469}">
      <dsp:nvSpPr>
        <dsp:cNvPr id="0" name=""/>
        <dsp:cNvSpPr/>
      </dsp:nvSpPr>
      <dsp:spPr>
        <a:xfrm>
          <a:off x="1863351" y="799613"/>
          <a:ext cx="3170506" cy="134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number of clustering k need to be specified.</a:t>
          </a:r>
        </a:p>
      </dsp:txBody>
      <dsp:txXfrm>
        <a:off x="1863351" y="799613"/>
        <a:ext cx="3170506" cy="1345063"/>
      </dsp:txXfrm>
    </dsp:sp>
    <dsp:sp modelId="{C162F7D9-3039-4333-8675-E12877E4EF68}">
      <dsp:nvSpPr>
        <dsp:cNvPr id="0" name=""/>
        <dsp:cNvSpPr/>
      </dsp:nvSpPr>
      <dsp:spPr>
        <a:xfrm>
          <a:off x="5586294" y="799613"/>
          <a:ext cx="1345063" cy="1345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A07F0-3A5F-46BC-A8CB-D843056B00B4}">
      <dsp:nvSpPr>
        <dsp:cNvPr id="0" name=""/>
        <dsp:cNvSpPr/>
      </dsp:nvSpPr>
      <dsp:spPr>
        <a:xfrm>
          <a:off x="5868757" y="1082076"/>
          <a:ext cx="780136" cy="780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E551-11DC-4496-AE84-D8E0E0270DD5}">
      <dsp:nvSpPr>
        <dsp:cNvPr id="0" name=""/>
        <dsp:cNvSpPr/>
      </dsp:nvSpPr>
      <dsp:spPr>
        <a:xfrm>
          <a:off x="7219585" y="799613"/>
          <a:ext cx="3170506" cy="134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K-means assumes that clusters are spherical and equally sized, which may not hold for all datasets.</a:t>
          </a:r>
        </a:p>
      </dsp:txBody>
      <dsp:txXfrm>
        <a:off x="7219585" y="799613"/>
        <a:ext cx="3170506" cy="1345063"/>
      </dsp:txXfrm>
    </dsp:sp>
    <dsp:sp modelId="{F1CC9BB4-71F8-4A19-87B7-7D662C978D82}">
      <dsp:nvSpPr>
        <dsp:cNvPr id="0" name=""/>
        <dsp:cNvSpPr/>
      </dsp:nvSpPr>
      <dsp:spPr>
        <a:xfrm>
          <a:off x="230060" y="3023219"/>
          <a:ext cx="1345063" cy="1345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3985D-9CF1-4691-9EB0-1660192ECBBC}">
      <dsp:nvSpPr>
        <dsp:cNvPr id="0" name=""/>
        <dsp:cNvSpPr/>
      </dsp:nvSpPr>
      <dsp:spPr>
        <a:xfrm>
          <a:off x="512523" y="3305682"/>
          <a:ext cx="780136" cy="780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7044-F786-49B0-966B-EBFACA356F15}">
      <dsp:nvSpPr>
        <dsp:cNvPr id="0" name=""/>
        <dsp:cNvSpPr/>
      </dsp:nvSpPr>
      <dsp:spPr>
        <a:xfrm>
          <a:off x="1863351" y="3023219"/>
          <a:ext cx="3170506" cy="134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Outliers can heavily influence cluster centers and lead to suboptimal results.</a:t>
          </a:r>
        </a:p>
      </dsp:txBody>
      <dsp:txXfrm>
        <a:off x="1863351" y="3023219"/>
        <a:ext cx="3170506" cy="1345063"/>
      </dsp:txXfrm>
    </dsp:sp>
    <dsp:sp modelId="{265B0092-FA3C-4EC7-A53B-EDCE5369DD11}">
      <dsp:nvSpPr>
        <dsp:cNvPr id="0" name=""/>
        <dsp:cNvSpPr/>
      </dsp:nvSpPr>
      <dsp:spPr>
        <a:xfrm>
          <a:off x="5586294" y="3023219"/>
          <a:ext cx="1345063" cy="13450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DEFEF-B6A3-4F4F-AEA3-BE5B9E56F59F}">
      <dsp:nvSpPr>
        <dsp:cNvPr id="0" name=""/>
        <dsp:cNvSpPr/>
      </dsp:nvSpPr>
      <dsp:spPr>
        <a:xfrm>
          <a:off x="5868757" y="3305682"/>
          <a:ext cx="780136" cy="780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B6452-9069-416F-9F47-5B065C15FF4D}">
      <dsp:nvSpPr>
        <dsp:cNvPr id="0" name=""/>
        <dsp:cNvSpPr/>
      </dsp:nvSpPr>
      <dsp:spPr>
        <a:xfrm>
          <a:off x="7219585" y="3023219"/>
          <a:ext cx="3170506" cy="1345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K-means may struggle with non-linear or complex cluster shapes.</a:t>
          </a:r>
        </a:p>
      </dsp:txBody>
      <dsp:txXfrm>
        <a:off x="7219585" y="3023219"/>
        <a:ext cx="3170506" cy="1345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DF251-C8BE-4910-8750-0CE745474FE2}">
      <dsp:nvSpPr>
        <dsp:cNvPr id="0" name=""/>
        <dsp:cNvSpPr/>
      </dsp:nvSpPr>
      <dsp:spPr>
        <a:xfrm>
          <a:off x="0" y="137874"/>
          <a:ext cx="6373813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Domain Knowledge:</a:t>
          </a:r>
          <a:endParaRPr lang="en-US" sz="3000" kern="1200"/>
        </a:p>
      </dsp:txBody>
      <dsp:txXfrm>
        <a:off x="34269" y="172143"/>
        <a:ext cx="6305275" cy="633462"/>
      </dsp:txXfrm>
    </dsp:sp>
    <dsp:sp modelId="{35829019-05C7-4112-BF8E-2462F2DA624E}">
      <dsp:nvSpPr>
        <dsp:cNvPr id="0" name=""/>
        <dsp:cNvSpPr/>
      </dsp:nvSpPr>
      <dsp:spPr>
        <a:xfrm>
          <a:off x="0" y="839874"/>
          <a:ext cx="6373813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i="0" kern="1200"/>
            <a:t>If you have prior knowledge about the problem domain, you might have insights into the expected number of natural clusters.</a:t>
          </a:r>
          <a:endParaRPr lang="en-US" sz="2300" kern="1200"/>
        </a:p>
      </dsp:txBody>
      <dsp:txXfrm>
        <a:off x="0" y="839874"/>
        <a:ext cx="6373813" cy="1304100"/>
      </dsp:txXfrm>
    </dsp:sp>
    <dsp:sp modelId="{85C253D5-AFA5-4A0E-9DF7-27B3E43F28C6}">
      <dsp:nvSpPr>
        <dsp:cNvPr id="0" name=""/>
        <dsp:cNvSpPr/>
      </dsp:nvSpPr>
      <dsp:spPr>
        <a:xfrm>
          <a:off x="0" y="2143975"/>
          <a:ext cx="6373813" cy="702000"/>
        </a:xfrm>
        <a:prstGeom prst="round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Visualization </a:t>
          </a:r>
          <a:endParaRPr lang="en-US" sz="3000" kern="1200"/>
        </a:p>
      </dsp:txBody>
      <dsp:txXfrm>
        <a:off x="34269" y="2178244"/>
        <a:ext cx="6305275" cy="633462"/>
      </dsp:txXfrm>
    </dsp:sp>
    <dsp:sp modelId="{DC1A7FA7-8857-421F-9F75-99944388CBE9}">
      <dsp:nvSpPr>
        <dsp:cNvPr id="0" name=""/>
        <dsp:cNvSpPr/>
      </dsp:nvSpPr>
      <dsp:spPr>
        <a:xfrm>
          <a:off x="0" y="2932375"/>
          <a:ext cx="6373813" cy="702000"/>
        </a:xfrm>
        <a:prstGeom prst="round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Elbow method :</a:t>
          </a:r>
          <a:endParaRPr lang="en-US" sz="3000" kern="1200"/>
        </a:p>
      </dsp:txBody>
      <dsp:txXfrm>
        <a:off x="34269" y="2966644"/>
        <a:ext cx="6305275" cy="633462"/>
      </dsp:txXfrm>
    </dsp:sp>
    <dsp:sp modelId="{5E42B568-2142-4EC3-A0EA-1F9C06EA9B48}">
      <dsp:nvSpPr>
        <dsp:cNvPr id="0" name=""/>
        <dsp:cNvSpPr/>
      </dsp:nvSpPr>
      <dsp:spPr>
        <a:xfrm>
          <a:off x="0" y="3634375"/>
          <a:ext cx="6373813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6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The idea is that to plot average distance in each cluster for different values of k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When adding more k clusters and no change is seeing that mean it’s useless to add more centroid that won’t reduce  the variance between clusters</a:t>
          </a:r>
          <a:endParaRPr lang="en-US" sz="2300" kern="1200"/>
        </a:p>
      </dsp:txBody>
      <dsp:txXfrm>
        <a:off x="0" y="3634375"/>
        <a:ext cx="6373813" cy="198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1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0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0C0BB96-3F58-4AFF-B010-3ADD95791EC0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A850B20-5845-470B-9CF7-465D4EFFA06D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BDD9D66-879E-4CCF-ACE1-3A7543D8620C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6A26DA6-BF75-4309-AF8E-5153C3A024C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D7670C1-F9BE-4098-8146-00CC7F8A4AE6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884ED5E8-9D6C-4465-A928-45C016889F5A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99793BDD-5D61-48DA-9517-2D4024A009F1}" type="datetime1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9BB5A9B-91C3-4C2C-AADF-A2B3E1357B74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641BF77-64E6-4AD3-9FEE-DCEE2F07C8BA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E22181E-D722-4A22-991B-831BBEF95F88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37B5-AF56-4AE4-A4F3-219927FED598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6204723-389E-4815-BEA9-5CA4A4D9F8F3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8BF4B895-562E-4A01-BDCE-E57254A5A6D4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0DA4DC-5A03-4E3B-B58D-87E6BD4F1000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8F82D4A-BB71-4375-AF57-335DB1196EB1}" type="datetime1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MSP'23 ML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837830E4-3452-4BA0-BD1F-DEFFB62BD9A8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3FC3C595-AAB0-491C-86EA-8AE74948E95B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k-means-clustering/" TargetMode="External"/><Relationship Id="rId2" Type="http://schemas.openxmlformats.org/officeDocument/2006/relationships/hyperlink" Target="https://user.ceng.metu.edu.tr/~akifakkus/courses/ceng574/k-means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jpeg"/><Relationship Id="rId5" Type="http://schemas.openxmlformats.org/officeDocument/2006/relationships/hyperlink" Target="https://scikitlearn.org/stable/auto_examples/cluster/plot_cluster_comparison.html" TargetMode="External"/><Relationship Id="rId4" Type="http://schemas.openxmlformats.org/officeDocument/2006/relationships/hyperlink" Target="http://alekseynp.com/viz/k-mea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helsinki.fi/u/ahyvarin/papers/NN00new.pdf" TargetMode="External"/><Relationship Id="rId2" Type="http://schemas.openxmlformats.org/officeDocument/2006/relationships/hyperlink" Target="https://en.wikipedia.org/wiki/Covariance_matrix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eeglab.org/tutorials/06_RejectArtifacts/RunICA.html" TargetMode="External"/><Relationship Id="rId5" Type="http://schemas.openxmlformats.org/officeDocument/2006/relationships/hyperlink" Target="https://towardsdatascience.com/independent-component-analysis-ica-a3eba0ccec35" TargetMode="External"/><Relationship Id="rId4" Type="http://schemas.openxmlformats.org/officeDocument/2006/relationships/hyperlink" Target="https://youtu.be/FgakZw6K1QQ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775819" cy="2384898"/>
          </a:xfrm>
        </p:spPr>
        <p:txBody>
          <a:bodyPr anchor="b" anchorCtr="0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supervised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Hossam Ahmed Salah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1A70BEB-BCD0-697D-E9A9-71F05C99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35" y="4940467"/>
            <a:ext cx="1731964" cy="17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DDF27-B65C-F3EB-BB20-07981ED1CA28}"/>
              </a:ext>
            </a:extLst>
          </p:cNvPr>
          <p:cNvSpPr txBox="1"/>
          <p:nvPr/>
        </p:nvSpPr>
        <p:spPr>
          <a:xfrm>
            <a:off x="10220714" y="6026100"/>
            <a:ext cx="173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genial SemiBold" panose="020F0502020204030204" pitchFamily="2" charset="0"/>
              </a:rPr>
              <a:t>MSP </a:t>
            </a:r>
            <a:r>
              <a:rPr lang="en-US" b="1" i="1" dirty="0">
                <a:solidFill>
                  <a:srgbClr val="FF0000"/>
                </a:solidFill>
                <a:effectLst/>
                <a:latin typeface="Congenial SemiBold" panose="020F0502020204030204" pitchFamily="2" charset="0"/>
              </a:rPr>
              <a:t>Helwan</a:t>
            </a:r>
          </a:p>
          <a:p>
            <a:endParaRPr lang="en-US" dirty="0">
              <a:latin typeface="Congenial SemiBold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8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33" name="Freeform: Shape 18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18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Freeform: Shape 18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37" name="Rectangle 18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20825"/>
            <a:ext cx="4535487" cy="377983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K-means How to choose K? </a:t>
            </a:r>
          </a:p>
        </p:txBody>
      </p:sp>
      <p:grpSp>
        <p:nvGrpSpPr>
          <p:cNvPr id="238" name="Group 18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19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0" name="Oval 19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C1B9C69-56BD-4524-AAD3-3570CCEAD09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Freeform: Shape 19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Oval 19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77" name="TextBox 6">
            <a:extLst>
              <a:ext uri="{FF2B5EF4-FFF2-40B4-BE49-F238E27FC236}">
                <a16:creationId xmlns:a16="http://schemas.microsoft.com/office/drawing/2014/main" id="{83D93173-0E1A-D919-DDE7-F8CCA6314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2920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51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8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33" name="Freeform: Shape 18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18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Freeform: Shape 18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37" name="Rectangle 18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20825"/>
            <a:ext cx="4535487" cy="377983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Elbow method</a:t>
            </a:r>
            <a:endParaRPr lang="en-US" dirty="0"/>
          </a:p>
        </p:txBody>
      </p:sp>
      <p:grpSp>
        <p:nvGrpSpPr>
          <p:cNvPr id="238" name="Group 18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19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0" name="Oval 19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C1B9C69-56BD-4524-AAD3-3570CCEAD09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Freeform: Shape 19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Oval 19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92FAD-DA25-2775-5B66-32B0C174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40" y="847627"/>
            <a:ext cx="6589050" cy="49928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718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8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33" name="Freeform: Shape 18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Oval 18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Freeform: Shape 18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37" name="Rectangle 18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8" y="182579"/>
            <a:ext cx="4241056" cy="82835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Elbow method</a:t>
            </a:r>
            <a:endParaRPr lang="en-US" sz="2800" dirty="0"/>
          </a:p>
        </p:txBody>
      </p:sp>
      <p:grpSp>
        <p:nvGrpSpPr>
          <p:cNvPr id="238" name="Group 189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Oval 191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0" name="Oval 193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C1B9C69-56BD-4524-AAD3-3570CCEAD09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Freeform: Shape 197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Oval 199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260E-F913-282F-5FF3-C34E741817C3}"/>
              </a:ext>
            </a:extLst>
          </p:cNvPr>
          <p:cNvSpPr txBox="1"/>
          <p:nvPr/>
        </p:nvSpPr>
        <p:spPr>
          <a:xfrm>
            <a:off x="2453640" y="289013"/>
            <a:ext cx="87810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datasets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make_blobs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Generate sample data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data, _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make_blobs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centers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Calculate WCSS for different values of k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k, 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kmeans.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wcss.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kmeans.inertia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Plot the elbow curve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wcss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marker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'Elbow Method'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'Number of Clusters'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'WCSS (within clusters sum of squared distance)'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293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304292"/>
            <a:ext cx="9616434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400" dirty="0"/>
              <a:t>Dimensionality reduction </a:t>
            </a:r>
            <a:r>
              <a:rPr lang="en-US" sz="3100" b="0" i="0" dirty="0">
                <a:solidFill>
                  <a:srgbClr val="FFFF00"/>
                </a:solidFill>
                <a:effectLst/>
                <a:latin typeface="Söhne"/>
              </a:rPr>
              <a:t>curse of dimensionality</a:t>
            </a:r>
            <a:endParaRPr lang="en-US" sz="3100" dirty="0">
              <a:solidFill>
                <a:srgbClr val="FFFF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56429B-17D9-3F7A-B9FC-4D6089DB7626}"/>
              </a:ext>
            </a:extLst>
          </p:cNvPr>
          <p:cNvSpPr txBox="1">
            <a:spLocks/>
          </p:cNvSpPr>
          <p:nvPr/>
        </p:nvSpPr>
        <p:spPr>
          <a:xfrm>
            <a:off x="465205" y="1164599"/>
            <a:ext cx="11175931" cy="5012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effectLst/>
                <a:latin typeface="Söhne"/>
              </a:rPr>
              <a:t>Sparsity of Data  ❌ </a:t>
            </a:r>
          </a:p>
          <a:p>
            <a:pPr marL="457200" lvl="1" indent="0">
              <a:buNone/>
            </a:pPr>
            <a:r>
              <a:rPr lang="en-US" b="1" i="0" dirty="0">
                <a:effectLst/>
                <a:latin typeface="Söhne"/>
              </a:rPr>
              <a:t>_ more dimensions and less points.</a:t>
            </a:r>
          </a:p>
          <a:p>
            <a:r>
              <a:rPr lang="en-US" b="1" i="0" dirty="0">
                <a:effectLst/>
                <a:latin typeface="Söhne"/>
              </a:rPr>
              <a:t>Increased Computational Complexity ❌ </a:t>
            </a:r>
          </a:p>
          <a:p>
            <a:r>
              <a:rPr lang="en-US" b="1" i="0" dirty="0">
                <a:effectLst/>
                <a:latin typeface="Söhne"/>
              </a:rPr>
              <a:t>Distance and Similarity ❌ </a:t>
            </a:r>
          </a:p>
          <a:p>
            <a:r>
              <a:rPr lang="en-US" b="1" i="0" dirty="0">
                <a:effectLst/>
                <a:latin typeface="Söhne"/>
              </a:rPr>
              <a:t>Overfitting ❌ </a:t>
            </a:r>
          </a:p>
          <a:p>
            <a:r>
              <a:rPr lang="en-US" b="1" i="0" dirty="0">
                <a:effectLst/>
                <a:latin typeface="Söhne"/>
              </a:rPr>
              <a:t>Data Visualization ❌</a:t>
            </a:r>
          </a:p>
          <a:p>
            <a:r>
              <a:rPr lang="en-US" dirty="0"/>
              <a:t>Feature Selection and Engineering ❌</a:t>
            </a:r>
          </a:p>
        </p:txBody>
      </p:sp>
    </p:spTree>
    <p:extLst>
      <p:ext uri="{BB962C8B-B14F-4D97-AF65-F5344CB8AC3E}">
        <p14:creationId xmlns:p14="http://schemas.microsoft.com/office/powerpoint/2010/main" val="135624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1" y="304292"/>
            <a:ext cx="10889649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400" dirty="0"/>
              <a:t>Dimensionality reduction </a:t>
            </a:r>
            <a:br>
              <a:rPr lang="en-US" sz="4400" dirty="0"/>
            </a:br>
            <a:r>
              <a:rPr lang="en-US" sz="4400" dirty="0">
                <a:solidFill>
                  <a:srgbClr val="FFFF00"/>
                </a:solidFill>
              </a:rPr>
              <a:t>P</a:t>
            </a:r>
            <a:r>
              <a:rPr lang="en-US" sz="4400" dirty="0"/>
              <a:t>rincipal </a:t>
            </a:r>
            <a:r>
              <a:rPr lang="en-US" sz="4400" dirty="0">
                <a:solidFill>
                  <a:srgbClr val="FFFF00"/>
                </a:solidFill>
              </a:rPr>
              <a:t>C</a:t>
            </a:r>
            <a:r>
              <a:rPr lang="en-US" sz="4400" dirty="0"/>
              <a:t>omponent</a:t>
            </a:r>
            <a:r>
              <a:rPr lang="en-US" sz="4400" dirty="0">
                <a:solidFill>
                  <a:srgbClr val="FFFF00"/>
                </a:solidFill>
              </a:rPr>
              <a:t> A</a:t>
            </a:r>
            <a:r>
              <a:rPr lang="en-US" sz="4400" dirty="0"/>
              <a:t>nalysis</a:t>
            </a:r>
            <a:endParaRPr lang="en-US" sz="3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8127-58E4-951A-E4D7-F70D93F89076}"/>
              </a:ext>
            </a:extLst>
          </p:cNvPr>
          <p:cNvSpPr txBox="1"/>
          <p:nvPr/>
        </p:nvSpPr>
        <p:spPr>
          <a:xfrm>
            <a:off x="954028" y="2220916"/>
            <a:ext cx="9840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PCA aims to find a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set of orthogonal axes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(principal components) in the original feature space that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capture the maximum variance in the data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. These axes are ordered by the amount of variance they explain. The first principal component captures the most variance, the second captures the second most, and so on.</a:t>
            </a:r>
            <a:endParaRPr lang="en-US" sz="24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1" y="304292"/>
            <a:ext cx="10889649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400" dirty="0"/>
              <a:t>Dimensionality reduction </a:t>
            </a:r>
            <a:br>
              <a:rPr lang="en-US" sz="4400" dirty="0"/>
            </a:br>
            <a:r>
              <a:rPr lang="en-US" sz="4400" dirty="0">
                <a:solidFill>
                  <a:srgbClr val="FFFF00"/>
                </a:solidFill>
              </a:rPr>
              <a:t>P</a:t>
            </a:r>
            <a:r>
              <a:rPr lang="en-US" sz="4400" dirty="0"/>
              <a:t>rincipal </a:t>
            </a:r>
            <a:r>
              <a:rPr lang="en-US" sz="4400" dirty="0">
                <a:solidFill>
                  <a:srgbClr val="FFFF00"/>
                </a:solidFill>
              </a:rPr>
              <a:t>C</a:t>
            </a:r>
            <a:r>
              <a:rPr lang="en-US" sz="4400" dirty="0"/>
              <a:t>omponent</a:t>
            </a:r>
            <a:r>
              <a:rPr lang="en-US" sz="4400" dirty="0">
                <a:solidFill>
                  <a:srgbClr val="FFFF00"/>
                </a:solidFill>
              </a:rPr>
              <a:t> A</a:t>
            </a:r>
            <a:r>
              <a:rPr lang="en-US" sz="4400" dirty="0"/>
              <a:t>nalysis</a:t>
            </a:r>
            <a:endParaRPr lang="en-US" sz="3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8127-58E4-951A-E4D7-F70D93F89076}"/>
              </a:ext>
            </a:extLst>
          </p:cNvPr>
          <p:cNvSpPr txBox="1"/>
          <p:nvPr/>
        </p:nvSpPr>
        <p:spPr>
          <a:xfrm>
            <a:off x="1282298" y="1129593"/>
            <a:ext cx="98409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Example data matrix</a:t>
            </a:r>
            <a:endParaRPr lang="en-US" sz="12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              [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              [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Step 1: Standardize the data</a:t>
            </a:r>
            <a:endParaRPr lang="en-US" sz="12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X_std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Step 2: Calculate the covariance matrix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cov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X_std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rowvar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Step 3: Eigenvalue decomposition</a:t>
            </a:r>
            <a:endParaRPr lang="en-US" sz="12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eigenvalues, eigenvectors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eig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(C)</a:t>
            </a:r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Step 4: Choosing principal components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Number of principal components to keep</a:t>
            </a:r>
            <a:endParaRPr lang="en-US" sz="12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top_eigenvectors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eigenvectors[:, :k]</a:t>
            </a:r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Step 5: Project data onto the new subspace</a:t>
            </a:r>
            <a:endParaRPr lang="en-US" sz="12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X_pca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X_std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top_eigenvectors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Resulting reduced data</a:t>
            </a:r>
            <a:endParaRPr lang="en-US" sz="1200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X_pca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X_pca.shape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07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1" y="304292"/>
            <a:ext cx="10889649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400" dirty="0"/>
              <a:t>Dimensionality reduction </a:t>
            </a:r>
            <a:br>
              <a:rPr lang="en-US" sz="4400" dirty="0"/>
            </a:br>
            <a:r>
              <a:rPr lang="en-US" sz="4400" dirty="0">
                <a:solidFill>
                  <a:srgbClr val="FFFF00"/>
                </a:solidFill>
              </a:rPr>
              <a:t>P</a:t>
            </a:r>
            <a:r>
              <a:rPr lang="en-US" sz="4400" dirty="0"/>
              <a:t>rincipal </a:t>
            </a:r>
            <a:r>
              <a:rPr lang="en-US" sz="4400" dirty="0">
                <a:solidFill>
                  <a:srgbClr val="FFFF00"/>
                </a:solidFill>
              </a:rPr>
              <a:t>C</a:t>
            </a:r>
            <a:r>
              <a:rPr lang="en-US" sz="4400" dirty="0"/>
              <a:t>omponent</a:t>
            </a:r>
            <a:r>
              <a:rPr lang="en-US" sz="4400" dirty="0">
                <a:solidFill>
                  <a:srgbClr val="FFFF00"/>
                </a:solidFill>
              </a:rPr>
              <a:t> A</a:t>
            </a:r>
            <a:r>
              <a:rPr lang="en-US" sz="4400" dirty="0"/>
              <a:t>nalysis</a:t>
            </a:r>
            <a:endParaRPr lang="en-US" sz="3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8127-58E4-951A-E4D7-F70D93F89076}"/>
              </a:ext>
            </a:extLst>
          </p:cNvPr>
          <p:cNvSpPr txBox="1"/>
          <p:nvPr/>
        </p:nvSpPr>
        <p:spPr>
          <a:xfrm>
            <a:off x="1282298" y="1129593"/>
            <a:ext cx="98409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decomposition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PCA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Generate random data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.seed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.rand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10 samples, 5 features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Instantiate PCA and transform data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X_pca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pca.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Access principal components and explained variance ratio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principal_components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pca.components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"Original Data Shape:"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"Reduced Data Shape:"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X_pca.shape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"Principal Components:"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principal_components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93DD0-DB6F-409F-FBA6-7D15637A9D31}"/>
              </a:ext>
            </a:extLst>
          </p:cNvPr>
          <p:cNvSpPr/>
          <p:nvPr/>
        </p:nvSpPr>
        <p:spPr>
          <a:xfrm>
            <a:off x="7928058" y="1972736"/>
            <a:ext cx="3761504" cy="1656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Original Data Shape: (10, 5)</a:t>
            </a:r>
          </a:p>
          <a:p>
            <a:pPr algn="ctr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Reduced Data Shape: (10, 2)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...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1D9FA-CA54-2157-CC64-E75AD65E3087}"/>
              </a:ext>
            </a:extLst>
          </p:cNvPr>
          <p:cNvSpPr/>
          <p:nvPr/>
        </p:nvSpPr>
        <p:spPr>
          <a:xfrm>
            <a:off x="1152445" y="2963119"/>
            <a:ext cx="5572446" cy="1215079"/>
          </a:xfrm>
          <a:custGeom>
            <a:avLst/>
            <a:gdLst>
              <a:gd name="connsiteX0" fmla="*/ 0 w 5572446"/>
              <a:gd name="connsiteY0" fmla="*/ 0 h 1215079"/>
              <a:gd name="connsiteX1" fmla="*/ 445796 w 5572446"/>
              <a:gd name="connsiteY1" fmla="*/ 0 h 1215079"/>
              <a:gd name="connsiteX2" fmla="*/ 891591 w 5572446"/>
              <a:gd name="connsiteY2" fmla="*/ 0 h 1215079"/>
              <a:gd name="connsiteX3" fmla="*/ 1448836 w 5572446"/>
              <a:gd name="connsiteY3" fmla="*/ 0 h 1215079"/>
              <a:gd name="connsiteX4" fmla="*/ 2061805 w 5572446"/>
              <a:gd name="connsiteY4" fmla="*/ 0 h 1215079"/>
              <a:gd name="connsiteX5" fmla="*/ 2451876 w 5572446"/>
              <a:gd name="connsiteY5" fmla="*/ 0 h 1215079"/>
              <a:gd name="connsiteX6" fmla="*/ 3064845 w 5572446"/>
              <a:gd name="connsiteY6" fmla="*/ 0 h 1215079"/>
              <a:gd name="connsiteX7" fmla="*/ 3622090 w 5572446"/>
              <a:gd name="connsiteY7" fmla="*/ 0 h 1215079"/>
              <a:gd name="connsiteX8" fmla="*/ 4179335 w 5572446"/>
              <a:gd name="connsiteY8" fmla="*/ 0 h 1215079"/>
              <a:gd name="connsiteX9" fmla="*/ 4736579 w 5572446"/>
              <a:gd name="connsiteY9" fmla="*/ 0 h 1215079"/>
              <a:gd name="connsiteX10" fmla="*/ 5572446 w 5572446"/>
              <a:gd name="connsiteY10" fmla="*/ 0 h 1215079"/>
              <a:gd name="connsiteX11" fmla="*/ 5572446 w 5572446"/>
              <a:gd name="connsiteY11" fmla="*/ 380725 h 1215079"/>
              <a:gd name="connsiteX12" fmla="*/ 5572446 w 5572446"/>
              <a:gd name="connsiteY12" fmla="*/ 797902 h 1215079"/>
              <a:gd name="connsiteX13" fmla="*/ 5572446 w 5572446"/>
              <a:gd name="connsiteY13" fmla="*/ 1215079 h 1215079"/>
              <a:gd name="connsiteX14" fmla="*/ 5070926 w 5572446"/>
              <a:gd name="connsiteY14" fmla="*/ 1215079 h 1215079"/>
              <a:gd name="connsiteX15" fmla="*/ 4457957 w 5572446"/>
              <a:gd name="connsiteY15" fmla="*/ 1215079 h 1215079"/>
              <a:gd name="connsiteX16" fmla="*/ 4067886 w 5572446"/>
              <a:gd name="connsiteY16" fmla="*/ 1215079 h 1215079"/>
              <a:gd name="connsiteX17" fmla="*/ 3566365 w 5572446"/>
              <a:gd name="connsiteY17" fmla="*/ 1215079 h 1215079"/>
              <a:gd name="connsiteX18" fmla="*/ 3064845 w 5572446"/>
              <a:gd name="connsiteY18" fmla="*/ 1215079 h 1215079"/>
              <a:gd name="connsiteX19" fmla="*/ 2674774 w 5572446"/>
              <a:gd name="connsiteY19" fmla="*/ 1215079 h 1215079"/>
              <a:gd name="connsiteX20" fmla="*/ 2061805 w 5572446"/>
              <a:gd name="connsiteY20" fmla="*/ 1215079 h 1215079"/>
              <a:gd name="connsiteX21" fmla="*/ 1504560 w 5572446"/>
              <a:gd name="connsiteY21" fmla="*/ 1215079 h 1215079"/>
              <a:gd name="connsiteX22" fmla="*/ 1003040 w 5572446"/>
              <a:gd name="connsiteY22" fmla="*/ 1215079 h 1215079"/>
              <a:gd name="connsiteX23" fmla="*/ 557245 w 5572446"/>
              <a:gd name="connsiteY23" fmla="*/ 1215079 h 1215079"/>
              <a:gd name="connsiteX24" fmla="*/ 0 w 5572446"/>
              <a:gd name="connsiteY24" fmla="*/ 1215079 h 1215079"/>
              <a:gd name="connsiteX25" fmla="*/ 0 w 5572446"/>
              <a:gd name="connsiteY25" fmla="*/ 846505 h 1215079"/>
              <a:gd name="connsiteX26" fmla="*/ 0 w 5572446"/>
              <a:gd name="connsiteY26" fmla="*/ 477931 h 1215079"/>
              <a:gd name="connsiteX27" fmla="*/ 0 w 5572446"/>
              <a:gd name="connsiteY27" fmla="*/ 0 h 12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72446" h="1215079" extrusionOk="0">
                <a:moveTo>
                  <a:pt x="0" y="0"/>
                </a:moveTo>
                <a:cubicBezTo>
                  <a:pt x="106148" y="-12453"/>
                  <a:pt x="258839" y="18860"/>
                  <a:pt x="445796" y="0"/>
                </a:cubicBezTo>
                <a:cubicBezTo>
                  <a:pt x="632753" y="-18860"/>
                  <a:pt x="744585" y="49569"/>
                  <a:pt x="891591" y="0"/>
                </a:cubicBezTo>
                <a:cubicBezTo>
                  <a:pt x="1038598" y="-49569"/>
                  <a:pt x="1218042" y="21214"/>
                  <a:pt x="1448836" y="0"/>
                </a:cubicBezTo>
                <a:cubicBezTo>
                  <a:pt x="1679630" y="-21214"/>
                  <a:pt x="1937544" y="66044"/>
                  <a:pt x="2061805" y="0"/>
                </a:cubicBezTo>
                <a:cubicBezTo>
                  <a:pt x="2186066" y="-66044"/>
                  <a:pt x="2339494" y="38834"/>
                  <a:pt x="2451876" y="0"/>
                </a:cubicBezTo>
                <a:cubicBezTo>
                  <a:pt x="2564258" y="-38834"/>
                  <a:pt x="2798367" y="33951"/>
                  <a:pt x="3064845" y="0"/>
                </a:cubicBezTo>
                <a:cubicBezTo>
                  <a:pt x="3331323" y="-33951"/>
                  <a:pt x="3477887" y="35853"/>
                  <a:pt x="3622090" y="0"/>
                </a:cubicBezTo>
                <a:cubicBezTo>
                  <a:pt x="3766293" y="-35853"/>
                  <a:pt x="4021137" y="52679"/>
                  <a:pt x="4179335" y="0"/>
                </a:cubicBezTo>
                <a:cubicBezTo>
                  <a:pt x="4337534" y="-52679"/>
                  <a:pt x="4612427" y="30869"/>
                  <a:pt x="4736579" y="0"/>
                </a:cubicBezTo>
                <a:cubicBezTo>
                  <a:pt x="4860731" y="-30869"/>
                  <a:pt x="5295794" y="37245"/>
                  <a:pt x="5572446" y="0"/>
                </a:cubicBezTo>
                <a:cubicBezTo>
                  <a:pt x="5603654" y="126580"/>
                  <a:pt x="5535290" y="191335"/>
                  <a:pt x="5572446" y="380725"/>
                </a:cubicBezTo>
                <a:cubicBezTo>
                  <a:pt x="5609602" y="570116"/>
                  <a:pt x="5548402" y="626227"/>
                  <a:pt x="5572446" y="797902"/>
                </a:cubicBezTo>
                <a:cubicBezTo>
                  <a:pt x="5596490" y="969577"/>
                  <a:pt x="5522467" y="1097464"/>
                  <a:pt x="5572446" y="1215079"/>
                </a:cubicBezTo>
                <a:cubicBezTo>
                  <a:pt x="5323864" y="1224447"/>
                  <a:pt x="5224003" y="1155305"/>
                  <a:pt x="5070926" y="1215079"/>
                </a:cubicBezTo>
                <a:cubicBezTo>
                  <a:pt x="4917849" y="1274853"/>
                  <a:pt x="4761671" y="1214640"/>
                  <a:pt x="4457957" y="1215079"/>
                </a:cubicBezTo>
                <a:cubicBezTo>
                  <a:pt x="4154243" y="1215518"/>
                  <a:pt x="4181065" y="1187636"/>
                  <a:pt x="4067886" y="1215079"/>
                </a:cubicBezTo>
                <a:cubicBezTo>
                  <a:pt x="3954707" y="1242522"/>
                  <a:pt x="3816074" y="1186341"/>
                  <a:pt x="3566365" y="1215079"/>
                </a:cubicBezTo>
                <a:cubicBezTo>
                  <a:pt x="3316656" y="1243817"/>
                  <a:pt x="3216135" y="1162210"/>
                  <a:pt x="3064845" y="1215079"/>
                </a:cubicBezTo>
                <a:cubicBezTo>
                  <a:pt x="2913555" y="1267948"/>
                  <a:pt x="2839291" y="1198248"/>
                  <a:pt x="2674774" y="1215079"/>
                </a:cubicBezTo>
                <a:cubicBezTo>
                  <a:pt x="2510257" y="1231910"/>
                  <a:pt x="2298807" y="1150288"/>
                  <a:pt x="2061805" y="1215079"/>
                </a:cubicBezTo>
                <a:cubicBezTo>
                  <a:pt x="1824803" y="1279870"/>
                  <a:pt x="1669022" y="1188686"/>
                  <a:pt x="1504560" y="1215079"/>
                </a:cubicBezTo>
                <a:cubicBezTo>
                  <a:pt x="1340098" y="1241472"/>
                  <a:pt x="1207744" y="1202853"/>
                  <a:pt x="1003040" y="1215079"/>
                </a:cubicBezTo>
                <a:cubicBezTo>
                  <a:pt x="798336" y="1227305"/>
                  <a:pt x="756502" y="1189647"/>
                  <a:pt x="557245" y="1215079"/>
                </a:cubicBezTo>
                <a:cubicBezTo>
                  <a:pt x="357988" y="1240511"/>
                  <a:pt x="158975" y="1198010"/>
                  <a:pt x="0" y="1215079"/>
                </a:cubicBezTo>
                <a:cubicBezTo>
                  <a:pt x="-21062" y="1076887"/>
                  <a:pt x="29333" y="978619"/>
                  <a:pt x="0" y="846505"/>
                </a:cubicBezTo>
                <a:cubicBezTo>
                  <a:pt x="-29333" y="714391"/>
                  <a:pt x="40707" y="587666"/>
                  <a:pt x="0" y="477931"/>
                </a:cubicBezTo>
                <a:cubicBezTo>
                  <a:pt x="-40707" y="368196"/>
                  <a:pt x="8972" y="172837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911704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1" y="304292"/>
            <a:ext cx="10889649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400"/>
              <a:t>Dimensionality reduction </a:t>
            </a:r>
            <a:br>
              <a:rPr lang="en-US" sz="4400"/>
            </a:br>
            <a:r>
              <a:rPr lang="en-US" sz="4400">
                <a:solidFill>
                  <a:srgbClr val="FFFF00"/>
                </a:solidFill>
              </a:rPr>
              <a:t>I</a:t>
            </a:r>
            <a:r>
              <a:rPr lang="en-US" sz="4400">
                <a:solidFill>
                  <a:srgbClr val="FF0000"/>
                </a:solidFill>
              </a:rPr>
              <a:t>ndependent</a:t>
            </a:r>
            <a:r>
              <a:rPr lang="en-US" sz="4400"/>
              <a:t> </a:t>
            </a:r>
            <a:r>
              <a:rPr lang="en-US" sz="4400">
                <a:solidFill>
                  <a:srgbClr val="FFFF00"/>
                </a:solidFill>
              </a:rPr>
              <a:t>C</a:t>
            </a:r>
            <a:r>
              <a:rPr lang="en-US" sz="4400">
                <a:solidFill>
                  <a:srgbClr val="FF0000"/>
                </a:solidFill>
              </a:rPr>
              <a:t>omponent</a:t>
            </a:r>
            <a:r>
              <a:rPr lang="en-US" sz="4400">
                <a:solidFill>
                  <a:srgbClr val="FFFF00"/>
                </a:solidFill>
              </a:rPr>
              <a:t> A</a:t>
            </a:r>
            <a:r>
              <a:rPr lang="en-US" sz="4400">
                <a:solidFill>
                  <a:srgbClr val="FF0000"/>
                </a:solidFill>
              </a:rPr>
              <a:t>nalysis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AA82-AEA7-4B37-9CF5-4BAAA2A50162}"/>
              </a:ext>
            </a:extLst>
          </p:cNvPr>
          <p:cNvSpPr txBox="1"/>
          <p:nvPr/>
        </p:nvSpPr>
        <p:spPr>
          <a:xfrm>
            <a:off x="1242335" y="2157274"/>
            <a:ext cx="909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ICA is based on the idea of </a:t>
            </a:r>
            <a:r>
              <a:rPr lang="en-US" sz="2400" b="1" i="0">
                <a:solidFill>
                  <a:srgbClr val="FFFF00"/>
                </a:solidFill>
                <a:effectLst/>
                <a:latin typeface="Söhne"/>
              </a:rPr>
              <a:t>separating a set of mixed signals </a:t>
            </a: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into their original, statistically </a:t>
            </a:r>
            <a:r>
              <a:rPr lang="en-US" sz="2400" b="1" i="0">
                <a:solidFill>
                  <a:srgbClr val="FFFF00"/>
                </a:solidFill>
                <a:effectLst/>
                <a:latin typeface="Söhne"/>
              </a:rPr>
              <a:t>independent sources</a:t>
            </a: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. It assumes that the observed signals are linear mixtures of these sources, and the goal is to find a transformation that "unmixes" the signals.</a:t>
            </a:r>
            <a:endParaRPr lang="en-US" sz="2400" dirty="0"/>
          </a:p>
        </p:txBody>
      </p:sp>
      <p:pic>
        <p:nvPicPr>
          <p:cNvPr id="7170" name="Picture 2" descr="A close-up of a microphone&#10;&#10;Description automatically generated">
            <a:extLst>
              <a:ext uri="{FF2B5EF4-FFF2-40B4-BE49-F238E27FC236}">
                <a16:creationId xmlns:a16="http://schemas.microsoft.com/office/drawing/2014/main" id="{57F88424-BECA-967F-3ABA-FB224DD9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916" y="5330043"/>
            <a:ext cx="1518695" cy="227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37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1" y="304292"/>
            <a:ext cx="10889649" cy="86030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4400"/>
              <a:t>Dimensionality reduction </a:t>
            </a:r>
            <a:br>
              <a:rPr lang="en-US" sz="4400"/>
            </a:br>
            <a:r>
              <a:rPr lang="en-US" sz="4400">
                <a:solidFill>
                  <a:srgbClr val="FFFF00"/>
                </a:solidFill>
              </a:rPr>
              <a:t>I</a:t>
            </a:r>
            <a:r>
              <a:rPr lang="en-US" sz="4400">
                <a:solidFill>
                  <a:srgbClr val="FF0000"/>
                </a:solidFill>
              </a:rPr>
              <a:t>ndependent</a:t>
            </a:r>
            <a:r>
              <a:rPr lang="en-US" sz="4400"/>
              <a:t> </a:t>
            </a:r>
            <a:r>
              <a:rPr lang="en-US" sz="4400">
                <a:solidFill>
                  <a:srgbClr val="FFFF00"/>
                </a:solidFill>
              </a:rPr>
              <a:t>C</a:t>
            </a:r>
            <a:r>
              <a:rPr lang="en-US" sz="4400">
                <a:solidFill>
                  <a:srgbClr val="FF0000"/>
                </a:solidFill>
              </a:rPr>
              <a:t>omponent</a:t>
            </a:r>
            <a:r>
              <a:rPr lang="en-US" sz="4400">
                <a:solidFill>
                  <a:srgbClr val="FFFF00"/>
                </a:solidFill>
              </a:rPr>
              <a:t> A</a:t>
            </a:r>
            <a:r>
              <a:rPr lang="en-US" sz="4400">
                <a:solidFill>
                  <a:srgbClr val="FF0000"/>
                </a:solidFill>
              </a:rPr>
              <a:t>nalysis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A close-up of a microphone&#10;&#10;Description automatically generated">
            <a:extLst>
              <a:ext uri="{FF2B5EF4-FFF2-40B4-BE49-F238E27FC236}">
                <a16:creationId xmlns:a16="http://schemas.microsoft.com/office/drawing/2014/main" id="{57F88424-BECA-967F-3ABA-FB224DD9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916" y="5330043"/>
            <a:ext cx="1518695" cy="227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D3922-6177-A7BD-50C8-D63F00D323C3}"/>
              </a:ext>
            </a:extLst>
          </p:cNvPr>
          <p:cNvSpPr txBox="1"/>
          <p:nvPr/>
        </p:nvSpPr>
        <p:spPr>
          <a:xfrm>
            <a:off x="2306104" y="1883510"/>
            <a:ext cx="63371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decomposition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8F4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FastICA</a:t>
            </a:r>
            <a:endParaRPr lang="en-US" b="0" dirty="0">
              <a:solidFill>
                <a:srgbClr val="59C2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Instantiate ICA and unmix the sources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ica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9C2FF"/>
                </a:solidFill>
                <a:effectLst/>
                <a:latin typeface="Consolas" panose="020B0609020204030204" pitchFamily="49" charset="0"/>
              </a:rPr>
              <a:t>FastICA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sources </a:t>
            </a:r>
            <a:r>
              <a:rPr lang="en-US" b="0" dirty="0">
                <a:solidFill>
                  <a:srgbClr val="F2966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ica.</a:t>
            </a:r>
            <a:r>
              <a:rPr lang="en-US" b="0" dirty="0" err="1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mixed_data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ACB6BF"/>
                </a:solidFill>
                <a:effectLst/>
                <a:latin typeface="Consolas" panose="020B0609020204030204" pitchFamily="49" charset="0"/>
              </a:rPr>
              <a:t># Print the first few rows of the unmixed sources</a:t>
            </a: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AD94C"/>
                </a:solidFill>
                <a:effectLst/>
                <a:latin typeface="Consolas" panose="020B0609020204030204" pitchFamily="49" charset="0"/>
              </a:rPr>
              <a:t>"Unmixed Sources:"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B45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(sources[:</a:t>
            </a:r>
            <a:r>
              <a:rPr lang="en-US" b="0" dirty="0">
                <a:solidFill>
                  <a:srgbClr val="D2A6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  <a:t>, :])</a:t>
            </a: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BFBDB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9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8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33" name="Rectangle 9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70BFDFA1-C806-89A4-D59D-2547421055EA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See 👀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F547DCB6-E58C-1C3E-CD1C-55FAB0CB3289}"/>
              </a:ext>
            </a:extLst>
          </p:cNvPr>
          <p:cNvSpPr txBox="1"/>
          <p:nvPr/>
        </p:nvSpPr>
        <p:spPr>
          <a:xfrm>
            <a:off x="550863" y="2678400"/>
            <a:ext cx="4360234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2"/>
              </a:rPr>
              <a:t>https://user.ceng.metu.edu.tr/~akifakkus/courses/ceng574/k-means/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https://www.naftaliharris.com/blog/visualizing-k-means-clustering/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4"/>
              </a:rPr>
              <a:t>http://alekseynp.com/viz/k-means.html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5"/>
              </a:rPr>
              <a:t>https://scikitlearn.org/stable/auto_examples/cluster/plot_cluster_comparison.html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26" descr="Data Points Digital background">
            <a:extLst>
              <a:ext uri="{FF2B5EF4-FFF2-40B4-BE49-F238E27FC236}">
                <a16:creationId xmlns:a16="http://schemas.microsoft.com/office/drawing/2014/main" id="{76D76217-052B-5999-960B-EB5388C3FA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9" r="23652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34" name="Group 93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5" name="Oval 98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CD52F-47BD-6002-52A6-C41671B6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A3C87C85-ABCB-41B6-90F9-8ACAB262C59E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F94E8-C161-C6EB-2AE1-530E2AD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05EC-23FD-9B14-25D9-E3EA83C5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74" y="392014"/>
            <a:ext cx="3565524" cy="7463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74" y="1369861"/>
            <a:ext cx="4807354" cy="3415519"/>
          </a:xfrm>
        </p:spPr>
        <p:txBody>
          <a:bodyPr/>
          <a:lstStyle/>
          <a:p>
            <a:r>
              <a:rPr lang="en-US" dirty="0"/>
              <a:t>Unsupervised tasks</a:t>
            </a:r>
          </a:p>
          <a:p>
            <a:r>
              <a:rPr lang="en-US" dirty="0"/>
              <a:t>Clustering with K-means </a:t>
            </a:r>
          </a:p>
          <a:p>
            <a:r>
              <a:rPr lang="en-US" dirty="0"/>
              <a:t>Data distribution and clustering algorithms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ICA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190E8349-9D50-428C-99F2-69A93DCC41CE}" type="datetime1">
              <a:rPr lang="en-US" smtClean="0"/>
              <a:t>8/5/2023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MSP'23 ML Workshop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5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6" name="Freeform: Shape 6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6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6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6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4">
            <a:extLst>
              <a:ext uri="{FF2B5EF4-FFF2-40B4-BE49-F238E27FC236}">
                <a16:creationId xmlns:a16="http://schemas.microsoft.com/office/drawing/2014/main" id="{70BFDFA1-C806-89A4-D59D-2547421055EA}"/>
              </a:ext>
            </a:extLst>
          </p:cNvPr>
          <p:cNvSpPr txBox="1">
            <a:spLocks/>
          </p:cNvSpPr>
          <p:nvPr/>
        </p:nvSpPr>
        <p:spPr>
          <a:xfrm>
            <a:off x="363888" y="98519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 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F547DCB6-E58C-1C3E-CD1C-55FAB0CB3289}"/>
              </a:ext>
            </a:extLst>
          </p:cNvPr>
          <p:cNvSpPr txBox="1"/>
          <p:nvPr/>
        </p:nvSpPr>
        <p:spPr>
          <a:xfrm>
            <a:off x="363885" y="2167101"/>
            <a:ext cx="10776865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2"/>
              </a:rPr>
              <a:t>https://en.wikipedia.org/wiki/Covariance_matrix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3"/>
              </a:rPr>
              <a:t>https://www.cs.helsinki.fi/u/ahyvarin/papers/NN00new.pdf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4"/>
              </a:rPr>
              <a:t>https://youtu.be/FgakZw6K1QQ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5"/>
              </a:rPr>
              <a:t>https://towardsdatascience.com/independent-component-analysis-ica-a3eba0ccec35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hlinkClick r:id="rId6"/>
              </a:rPr>
              <a:t>https://eeglab.org/tutorials/06_RejectArtifacts/RunICA.html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CD52F-47BD-6002-52A6-C41671B6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AB1E9AD1-7E0E-4D60-8660-4AADAE238B1A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1" name="Rectangle 67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F94E8-C161-C6EB-2AE1-530E2AD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05EC-23FD-9B14-25D9-E3EA83C5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64912B7-C412-4630-B9BB-8EBD45EFDE91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32F87B47-D38A-7B51-C5E6-232C2CF2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85" y="2208841"/>
            <a:ext cx="1731964" cy="17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304292"/>
            <a:ext cx="7641415" cy="8603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Unsupervised tasks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3135-593E-4113-836C-05CD16A4D896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56429B-17D9-3F7A-B9FC-4D6089DB7626}"/>
              </a:ext>
            </a:extLst>
          </p:cNvPr>
          <p:cNvSpPr txBox="1">
            <a:spLocks/>
          </p:cNvSpPr>
          <p:nvPr/>
        </p:nvSpPr>
        <p:spPr>
          <a:xfrm>
            <a:off x="465205" y="1164599"/>
            <a:ext cx="11175931" cy="5012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Clustering</a:t>
            </a:r>
            <a:r>
              <a:rPr lang="en-US" dirty="0"/>
              <a:t>: Involves grouping similar data points together based on certain features or characteristics. The goal is to discover natural groupings or clusters within the data.</a:t>
            </a:r>
          </a:p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Dimensionality Reduction: </a:t>
            </a:r>
            <a:r>
              <a:rPr lang="en-US" dirty="0"/>
              <a:t>This task aims to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reduce</a:t>
            </a:r>
            <a:r>
              <a:rPr lang="en-US" dirty="0"/>
              <a:t> the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number of input features</a:t>
            </a:r>
            <a:r>
              <a:rPr lang="en-US" dirty="0"/>
              <a:t> while retaining as much relevant information as possible. </a:t>
            </a:r>
          </a:p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Anomaly Detection</a:t>
            </a:r>
            <a:r>
              <a:rPr lang="en-US" dirty="0"/>
              <a:t>: The algorithm identifies data points that deviate significantly from the norm. It is used to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detect outliers</a:t>
            </a:r>
            <a:r>
              <a:rPr lang="en-US" dirty="0"/>
              <a:t> or anomalies in a dataset, which can be useful for fraud detection, fault detection, and more.</a:t>
            </a:r>
          </a:p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Density Estimation</a:t>
            </a:r>
            <a:r>
              <a:rPr lang="en-US" dirty="0"/>
              <a:t>: The algorithm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models the underlying probability distribution </a:t>
            </a:r>
            <a:r>
              <a:rPr lang="en-US" dirty="0"/>
              <a:t>of the data. This can be useful for understanding the data's characteristics and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generating new samples</a:t>
            </a:r>
            <a:r>
              <a:rPr lang="en-US" dirty="0"/>
              <a:t> that follow the learned distribution</a:t>
            </a:r>
          </a:p>
          <a:p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Generative Modeling: </a:t>
            </a:r>
            <a:r>
              <a:rPr lang="en-US" dirty="0"/>
              <a:t>Generative models learn to generate new data samples that are similar to the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304292"/>
            <a:ext cx="7641415" cy="8603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C781-DB3F-4AA6-ADE4-7E6E2E1250E9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B0E72BB-3ABF-8392-4091-6ECD09A96BA9}"/>
              </a:ext>
            </a:extLst>
          </p:cNvPr>
          <p:cNvSpPr txBox="1">
            <a:spLocks/>
          </p:cNvSpPr>
          <p:nvPr/>
        </p:nvSpPr>
        <p:spPr>
          <a:xfrm>
            <a:off x="279357" y="1515383"/>
            <a:ext cx="5425476" cy="4134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clustering, the algorithm tries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to partition the data into meaningful clusters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based on certain features or attributes.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similarity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or dissimilarity between data points is often measured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using distance metrics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algorithm's objective is to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minimize the intra-cluster distance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(distance between data points within the same cluster) while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maximizing the inter-cluster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distance (distance between data points from different clusters)</a:t>
            </a:r>
            <a:endParaRPr lang="en-US" dirty="0"/>
          </a:p>
        </p:txBody>
      </p:sp>
      <p:pic>
        <p:nvPicPr>
          <p:cNvPr id="1026" name="Picture 2" descr="Clustering example with intra-and-inter-clustering illustrations | Download  Scientific Diagram">
            <a:extLst>
              <a:ext uri="{FF2B5EF4-FFF2-40B4-BE49-F238E27FC236}">
                <a16:creationId xmlns:a16="http://schemas.microsoft.com/office/drawing/2014/main" id="{FA0DED17-6E70-0B36-7FA3-E94A3263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33" y="986470"/>
            <a:ext cx="6289523" cy="3591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257639"/>
            <a:ext cx="7641415" cy="8603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 </a:t>
            </a:r>
            <a:r>
              <a:rPr lang="en-US" sz="24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key concepts</a:t>
            </a:r>
            <a:endParaRPr lang="en-US" sz="2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9C69-56BD-4524-AAD3-3570CCEAD09B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B0E72BB-3ABF-8392-4091-6ECD09A96BA9}"/>
              </a:ext>
            </a:extLst>
          </p:cNvPr>
          <p:cNvSpPr txBox="1">
            <a:spLocks/>
          </p:cNvSpPr>
          <p:nvPr/>
        </p:nvSpPr>
        <p:spPr>
          <a:xfrm>
            <a:off x="550863" y="1926968"/>
            <a:ext cx="10620152" cy="4134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Distance Metric: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measure of how similar or dissimilar two data points are. Common distance metrics include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Euclidean distance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Manhattan distance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cosine similarity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Centroids or Medoids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Clusters are often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defined around central points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can be represented by centroids (average values of the data points) or medoids (actual data points).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Cluster Assignment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Data points are assigned to clusters based on their proximity to cluster centers. Each data point belongs to exactly one cluster.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Number of Clusters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number of clusters is often specified beforehand, but in some cases, the algorithm might determine the optimal number of clusters based on the data or user input.</a:t>
            </a:r>
          </a:p>
        </p:txBody>
      </p:sp>
      <p:pic>
        <p:nvPicPr>
          <p:cNvPr id="3078" name="Picture 6" descr="Difference between Manhattan distance and Euclidean distance - Basics of  control engineering, this and that">
            <a:extLst>
              <a:ext uri="{FF2B5EF4-FFF2-40B4-BE49-F238E27FC236}">
                <a16:creationId xmlns:a16="http://schemas.microsoft.com/office/drawing/2014/main" id="{8FF35573-E342-B0CB-36CD-CA12168C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051" y="196900"/>
            <a:ext cx="3005065" cy="12846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chine Learning Fundamentals: Cosine Similarity and Cosine Distance | by  Sindhu Seelam | Geek Culture | Medium">
            <a:extLst>
              <a:ext uri="{FF2B5EF4-FFF2-40B4-BE49-F238E27FC236}">
                <a16:creationId xmlns:a16="http://schemas.microsoft.com/office/drawing/2014/main" id="{829EA544-AF09-F524-84B1-B68AEB49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13" y="271197"/>
            <a:ext cx="3059338" cy="12586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Clustering  Algorithms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69C7DF2F-B0DA-4C8A-AA77-2F8BCE26F3E3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t>8/5/2023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8" name="Content Placeholder 9">
            <a:extLst>
              <a:ext uri="{FF2B5EF4-FFF2-40B4-BE49-F238E27FC236}">
                <a16:creationId xmlns:a16="http://schemas.microsoft.com/office/drawing/2014/main" id="{581292EB-C239-9D1B-74D5-1F7F5C03B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60709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097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257639"/>
            <a:ext cx="7641415" cy="8603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Algorithm </a:t>
            </a:r>
            <a:endParaRPr lang="en-US" sz="2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9C69-56BD-4524-AAD3-3570CCEAD09B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5AFF3D3F-0EBE-9969-A3CB-B6ACCF48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68" y="1805667"/>
            <a:ext cx="5665143" cy="37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diagram of a number of dots&#10;&#10;Description automatically generated">
            <a:extLst>
              <a:ext uri="{FF2B5EF4-FFF2-40B4-BE49-F238E27FC236}">
                <a16:creationId xmlns:a16="http://schemas.microsoft.com/office/drawing/2014/main" id="{2FEE4805-02CB-BBDD-0F4A-B4944F13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36" y="1805667"/>
            <a:ext cx="5878681" cy="37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6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257639"/>
            <a:ext cx="7641415" cy="8603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Algorithm </a:t>
            </a:r>
            <a:endParaRPr lang="en-US" sz="2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9C69-56BD-4524-AAD3-3570CCEAD09B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B178E783-369C-CFEF-524F-142EDCAA7455}"/>
              </a:ext>
            </a:extLst>
          </p:cNvPr>
          <p:cNvSpPr txBox="1">
            <a:spLocks/>
          </p:cNvSpPr>
          <p:nvPr/>
        </p:nvSpPr>
        <p:spPr>
          <a:xfrm>
            <a:off x="476218" y="1142416"/>
            <a:ext cx="10620152" cy="5167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D1D5DB"/>
                </a:solidFill>
                <a:latin typeface="Söhne"/>
              </a:rPr>
              <a:t> Initialization </a:t>
            </a:r>
          </a:p>
          <a:p>
            <a:pPr lvl="1">
              <a:lnSpc>
                <a:spcPct val="100000"/>
              </a:lnSpc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Choose the number of clusters k</a:t>
            </a:r>
          </a:p>
          <a:p>
            <a:pPr lvl="1">
              <a:lnSpc>
                <a:spcPct val="100000"/>
              </a:lnSpc>
            </a:pP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Initialize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800" i="1" dirty="0">
                <a:solidFill>
                  <a:srgbClr val="D1D5DB"/>
                </a:solidFill>
                <a:effectLst/>
                <a:latin typeface="KaTeX_Math"/>
              </a:rPr>
              <a:t>k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 cluster centers </a:t>
            </a: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randomly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Assignment </a:t>
            </a:r>
          </a:p>
          <a:p>
            <a:pPr lvl="1">
              <a:lnSpc>
                <a:spcPct val="100000"/>
              </a:lnSpc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For each data point, </a:t>
            </a: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calculate the distance 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to each of th</a:t>
            </a:r>
            <a:r>
              <a:rPr lang="en-US" sz="1800" dirty="0">
                <a:solidFill>
                  <a:srgbClr val="D1D5DB"/>
                </a:solidFill>
                <a:latin typeface="Söhne"/>
              </a:rPr>
              <a:t>e k clusters </a:t>
            </a:r>
            <a:r>
              <a:rPr lang="en-US" sz="1800" dirty="0">
                <a:solidFill>
                  <a:srgbClr val="FFFF00"/>
                </a:solidFill>
                <a:latin typeface="Söhne"/>
              </a:rPr>
              <a:t>centers</a:t>
            </a:r>
            <a:r>
              <a:rPr lang="en-US" sz="1800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Assign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 the data point to the cluster whose center </a:t>
            </a: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is close to it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Update </a:t>
            </a:r>
          </a:p>
          <a:p>
            <a:pPr lvl="1">
              <a:lnSpc>
                <a:spcPct val="100000"/>
              </a:lnSpc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Recalculate the </a:t>
            </a: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cluster centers 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by taking the </a:t>
            </a:r>
            <a:r>
              <a:rPr lang="en-US" sz="1800" i="0" dirty="0">
                <a:solidFill>
                  <a:srgbClr val="FFFF00"/>
                </a:solidFill>
                <a:effectLst/>
                <a:latin typeface="Söhne"/>
              </a:rPr>
              <a:t>mean </a:t>
            </a: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of all data points assigned to each cluster. This moves the cluster center to the "center of mass" of the cluster's data points.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Convergenc</a:t>
            </a:r>
            <a:r>
              <a:rPr lang="en-US" sz="1800" dirty="0">
                <a:solidFill>
                  <a:srgbClr val="D1D5DB"/>
                </a:solidFill>
                <a:latin typeface="Söhne"/>
              </a:rPr>
              <a:t>e check</a:t>
            </a:r>
          </a:p>
          <a:p>
            <a:pPr lvl="1">
              <a:lnSpc>
                <a:spcPct val="100000"/>
              </a:lnSpc>
            </a:pPr>
            <a:r>
              <a:rPr lang="en-US" sz="1800" i="0" dirty="0">
                <a:solidFill>
                  <a:srgbClr val="D1D5DB"/>
                </a:solidFill>
                <a:effectLst/>
                <a:latin typeface="Söhne"/>
              </a:rPr>
              <a:t>Check if the cluster centers have changed significantly compared to the previous iteration. If not, the algorithm has converged and the process stops. Otherwise, go back to the Assignment Step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 lvl="1">
              <a:lnSpc>
                <a:spcPct val="100000"/>
              </a:lnSpc>
            </a:pPr>
            <a:endParaRPr lang="en-US" sz="1800" dirty="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6" name="Picture 5" descr="A diagram of a number of dots&#10;&#10;Description automatically generated">
            <a:extLst>
              <a:ext uri="{FF2B5EF4-FFF2-40B4-BE49-F238E27FC236}">
                <a16:creationId xmlns:a16="http://schemas.microsoft.com/office/drawing/2014/main" id="{C2DA8C38-04F2-3E8F-BAC0-A6FCFC46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66" y="304828"/>
            <a:ext cx="4017930" cy="2535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46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1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22" y="257639"/>
            <a:ext cx="7641415" cy="86030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</a:t>
            </a:r>
            <a:r>
              <a:rPr lang="en-US" sz="2400" kern="120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limitations </a:t>
            </a:r>
            <a:endParaRPr lang="en-US" sz="24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9C69-56BD-4524-AAD3-3570CCEAD09B}" type="datetime1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MSP'23 ML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4" name="Content Placeholder 9">
            <a:extLst>
              <a:ext uri="{FF2B5EF4-FFF2-40B4-BE49-F238E27FC236}">
                <a16:creationId xmlns:a16="http://schemas.microsoft.com/office/drawing/2014/main" id="{09DFA956-BCFC-3C12-FE05-D75A5CDB6B9D}"/>
              </a:ext>
            </a:extLst>
          </p:cNvPr>
          <p:cNvGraphicFramePr/>
          <p:nvPr/>
        </p:nvGraphicFramePr>
        <p:xfrm>
          <a:off x="476218" y="1142416"/>
          <a:ext cx="10620152" cy="51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179910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{63A11D48-C998-4D06-980B-EF8BFA797E79}tf33713516_win32</Template>
  <TotalTime>468</TotalTime>
  <Words>1650</Words>
  <Application>Microsoft Office PowerPoint</Application>
  <PresentationFormat>Widescreen</PresentationFormat>
  <Paragraphs>224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Congenial SemiBold</vt:lpstr>
      <vt:lpstr>Consolas</vt:lpstr>
      <vt:lpstr>Gill Sans MT</vt:lpstr>
      <vt:lpstr>KaTeX_Math</vt:lpstr>
      <vt:lpstr>Söhne</vt:lpstr>
      <vt:lpstr>Walbaum Display</vt:lpstr>
      <vt:lpstr>3DFloatVTI</vt:lpstr>
      <vt:lpstr>3DFloatVTI</vt:lpstr>
      <vt:lpstr>Unsupervised Learning</vt:lpstr>
      <vt:lpstr>Agenda</vt:lpstr>
      <vt:lpstr>Unsupervised tasks</vt:lpstr>
      <vt:lpstr>Clustering </vt:lpstr>
      <vt:lpstr>Clustering  key concepts</vt:lpstr>
      <vt:lpstr>Clustering  Algorithms</vt:lpstr>
      <vt:lpstr>K-means Algorithm </vt:lpstr>
      <vt:lpstr>K-means Algorithm </vt:lpstr>
      <vt:lpstr>K-means limitations </vt:lpstr>
      <vt:lpstr>K-means How to choose K? </vt:lpstr>
      <vt:lpstr>Elbow method</vt:lpstr>
      <vt:lpstr>Elbow method</vt:lpstr>
      <vt:lpstr>Dimensionality reduction curse of dimensionality</vt:lpstr>
      <vt:lpstr>Dimensionality reduction  Principal Component Analysis</vt:lpstr>
      <vt:lpstr>Dimensionality reduction  Principal Component Analysis</vt:lpstr>
      <vt:lpstr>Dimensionality reduction  Principal Component Analysis</vt:lpstr>
      <vt:lpstr>Dimensionality reduction  Independent Component Analysis</vt:lpstr>
      <vt:lpstr>Dimensionality reduction  Independent Component Analysis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Hossam 20210281</dc:creator>
  <cp:lastModifiedBy>Hossam 20210281</cp:lastModifiedBy>
  <cp:revision>16</cp:revision>
  <dcterms:created xsi:type="dcterms:W3CDTF">2023-08-02T12:45:42Z</dcterms:created>
  <dcterms:modified xsi:type="dcterms:W3CDTF">2023-08-05T18:01:15Z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