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51"/>
  </p:notesMasterIdLst>
  <p:handoutMasterIdLst>
    <p:handoutMasterId r:id="rId52"/>
  </p:handoutMasterIdLst>
  <p:sldIdLst>
    <p:sldId id="257" r:id="rId6"/>
    <p:sldId id="389" r:id="rId7"/>
    <p:sldId id="384"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4" r:id="rId29"/>
    <p:sldId id="415" r:id="rId30"/>
    <p:sldId id="416" r:id="rId31"/>
    <p:sldId id="317"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13" r:id="rId49"/>
    <p:sldId id="39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37335B"/>
    <a:srgbClr val="000000"/>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3725" autoAdjust="0"/>
  </p:normalViewPr>
  <p:slideViewPr>
    <p:cSldViewPr snapToGrid="0">
      <p:cViewPr varScale="1">
        <p:scale>
          <a:sx n="82" d="100"/>
          <a:sy n="82" d="100"/>
        </p:scale>
        <p:origin x="95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3905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176892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22990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773259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176244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2348361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56843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7880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135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0739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26656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39553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80417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79757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D685CBE7-8FCF-4173-B943-D96BAE39F844}" type="datetime1">
              <a:rPr lang="en-US" smtClean="0"/>
              <a:t>7/28/2023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96A33FB-2B13-48B3-8752-85C5895DF5F2}" type="datetime1">
              <a:rPr lang="en-US" smtClean="0"/>
              <a:t>7/28/2023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312C3890-E4DD-4DCC-93DC-9A98458E62B3}" type="datetime1">
              <a:rPr lang="en-US" smtClean="0"/>
              <a:t>7/28/2023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MSP'23 ML Workshop</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8B4B721E-9149-47F9-B28E-5F97CC36FDB6}" type="datetime1">
              <a:rPr lang="en-US" smtClean="0"/>
              <a:t>7/28/2023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84D1CF33-7663-4EE1-83FF-306716328C23}" type="datetime1">
              <a:rPr lang="en-US" smtClean="0"/>
              <a:t>7/28/2023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MSP'23 ML Workshop</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E8299644-3466-481D-8F10-02996F999347}" type="datetime1">
              <a:rPr lang="en-US" smtClean="0"/>
              <a:t>7/28/2023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MSP'23 ML Workshop</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1923D5F-7D9D-4CA3-86CF-5B2E386AFEA9}" type="datetime1">
              <a:rPr lang="en-US" smtClean="0"/>
              <a:t>7/28/2023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065B86FF-E22B-4118-AA63-DCFC4A4176B9}" type="datetime1">
              <a:rPr lang="en-US" smtClean="0"/>
              <a:t>7/28/2023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FCD52779-CCE9-4FDC-A886-5101696565CC}" type="datetime1">
              <a:rPr lang="en-US" smtClean="0"/>
              <a:t>7/28/2023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469C9AF9-50BD-4239-8692-971F26E248B5}" type="datetime1">
              <a:rPr lang="en-US" smtClean="0"/>
              <a:t>7/28/2023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MSP'23 ML Workshop</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8DCCFB56-40F1-43BE-9D0C-53878960EB79}" type="datetime1">
              <a:rPr lang="en-US" smtClean="0"/>
              <a:t>7/28/2023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D7491D2D-96E0-4017-AF78-9CA73AB08269}" type="datetime1">
              <a:rPr lang="en-US" smtClean="0"/>
              <a:t>7/28/2023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9931551E-DAA0-4A09-8438-0D278823D7B3}" type="datetime1">
              <a:rPr lang="en-US" smtClean="0"/>
              <a:t>7/28/2023</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BD211F3E-F296-4401-930E-2D547418FDA2}" type="datetime1">
              <a:rPr lang="en-US" smtClean="0"/>
              <a:t>7/28/2023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MSP'23 ML Workshop</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15C1882D-BABD-4383-B943-829CE4AFE12E}" type="datetime1">
              <a:rPr lang="en-US" smtClean="0"/>
              <a:t>7/28/2023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MSP'23 ML Workshop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AB083C06-4E9C-4998-B77A-9CD9F727EEDC}" type="datetime1">
              <a:rPr lang="en-US" smtClean="0"/>
              <a:t>7/28/2023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MSP'23 ML workshop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736" r:id="rId1"/>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en.wikipedia.org/wiki/Ensemble_learning" TargetMode="External"/><Relationship Id="rId7" Type="http://schemas.openxmlformats.org/officeDocument/2006/relationships/hyperlink" Target="https://orbi.uliege.be/bitstream/2268/9357/1/geurts-mlj-advance.pdf" TargetMode="External"/><Relationship Id="rId2" Type="http://schemas.openxmlformats.org/officeDocument/2006/relationships/hyperlink" Target="https://machinelearningmastery.com/agentle-introduction-to-the-bootstrap-method/" TargetMode="External"/><Relationship Id="rId1" Type="http://schemas.openxmlformats.org/officeDocument/2006/relationships/slideLayout" Target="../slideLayouts/slideLayout17.xml"/><Relationship Id="rId6" Type="http://schemas.openxmlformats.org/officeDocument/2006/relationships/hyperlink" Target="https://www.ibm.com/topics/random-forest" TargetMode="External"/><Relationship Id="rId5" Type="http://schemas.openxmlformats.org/officeDocument/2006/relationships/hyperlink" Target="https://hossam-ahmed.notion.site/8-Tree-based-Modelc3a1186914ed40f7b4298dd5493f3fb3?pvs=4" TargetMode="External"/><Relationship Id="rId4" Type="http://schemas.openxmlformats.org/officeDocument/2006/relationships/hyperlink" Target="https://hossam-ahmed.notion.site/Articles-4d8f0c0a7af84bbb95816cc867e2163c?pvs=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Ensemble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Hossam Ahmed Salah</a:t>
            </a:r>
          </a:p>
        </p:txBody>
      </p:sp>
      <p:pic>
        <p:nvPicPr>
          <p:cNvPr id="4" name="Picture 8">
            <a:extLst>
              <a:ext uri="{FF2B5EF4-FFF2-40B4-BE49-F238E27FC236}">
                <a16:creationId xmlns:a16="http://schemas.microsoft.com/office/drawing/2014/main" id="{16F0BD60-2969-99FB-F916-72D08D83A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635" y="4940467"/>
            <a:ext cx="1731964" cy="17319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38FAA1-FDAF-A6E2-8EC3-3B11ED350798}"/>
              </a:ext>
            </a:extLst>
          </p:cNvPr>
          <p:cNvSpPr txBox="1"/>
          <p:nvPr/>
        </p:nvSpPr>
        <p:spPr>
          <a:xfrm>
            <a:off x="10220714" y="6026100"/>
            <a:ext cx="1731964" cy="646331"/>
          </a:xfrm>
          <a:prstGeom prst="rect">
            <a:avLst/>
          </a:prstGeom>
          <a:noFill/>
        </p:spPr>
        <p:txBody>
          <a:bodyPr wrap="square" rtlCol="0">
            <a:spAutoFit/>
          </a:bodyPr>
          <a:lstStyle/>
          <a:p>
            <a:r>
              <a:rPr lang="en-US" dirty="0">
                <a:latin typeface="Congenial SemiBold" panose="020F0502020204030204" pitchFamily="2" charset="0"/>
              </a:rPr>
              <a:t>MSP </a:t>
            </a:r>
            <a:r>
              <a:rPr lang="en-US" b="1" i="1" dirty="0">
                <a:solidFill>
                  <a:srgbClr val="FF0000"/>
                </a:solidFill>
                <a:effectLst/>
                <a:latin typeface="Congenial SemiBold" panose="020F0502020204030204" pitchFamily="2" charset="0"/>
              </a:rPr>
              <a:t>Helwan</a:t>
            </a:r>
          </a:p>
          <a:p>
            <a:endParaRPr lang="en-US" dirty="0">
              <a:latin typeface="Congenial SemiBold" panose="020F0502020204030204" pitchFamily="2" charset="0"/>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7600010" cy="1562959"/>
          </a:xfrm>
        </p:spPr>
        <p:txBody>
          <a:bodyPr/>
          <a:lstStyle/>
          <a:p>
            <a:r>
              <a:rPr lang="en-US" sz="3600" dirty="0"/>
              <a:t>Implementing Bootstrapping sample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7" name="Content Placeholder 9">
            <a:extLst>
              <a:ext uri="{FF2B5EF4-FFF2-40B4-BE49-F238E27FC236}">
                <a16:creationId xmlns:a16="http://schemas.microsoft.com/office/drawing/2014/main" id="{60CBD8FF-958F-3A98-FF43-2C104A284043}"/>
              </a:ext>
            </a:extLst>
          </p:cNvPr>
          <p:cNvSpPr txBox="1">
            <a:spLocks/>
          </p:cNvSpPr>
          <p:nvPr/>
        </p:nvSpPr>
        <p:spPr>
          <a:xfrm>
            <a:off x="550863" y="912233"/>
            <a:ext cx="11261692" cy="465456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rgbClr val="BFBDB6"/>
                </a:solidFill>
                <a:effectLst/>
                <a:latin typeface="Consolas" panose="020B0609020204030204" pitchFamily="49" charset="0"/>
              </a:rPr>
              <a:t> resample() scikit-learn function</a:t>
            </a:r>
          </a:p>
          <a:p>
            <a:r>
              <a:rPr lang="en-US" b="0" dirty="0">
                <a:solidFill>
                  <a:srgbClr val="BFBDB6"/>
                </a:solidFill>
                <a:effectLst/>
                <a:latin typeface="Consolas" panose="020B0609020204030204" pitchFamily="49" charset="0"/>
              </a:rPr>
              <a:t>It takes as arguments the data array, whether or not to sample with replacement, the size of the sample, and the seed for the pseudorandom number generator used prior to the sampling.</a:t>
            </a:r>
          </a:p>
          <a:p>
            <a:r>
              <a:rPr lang="en-US" b="0" dirty="0">
                <a:solidFill>
                  <a:srgbClr val="BFBDB6"/>
                </a:solidFill>
                <a:effectLst/>
                <a:latin typeface="Consolas" panose="020B0609020204030204" pitchFamily="49" charset="0"/>
              </a:rPr>
              <a:t>we can create a bootstrap that creates a sample with replacement with 4 observations and uses a value of 1 for the pseudorandom number generator.</a:t>
            </a:r>
          </a:p>
          <a:p>
            <a:pPr marL="0" indent="0">
              <a:buNone/>
            </a:pPr>
            <a:r>
              <a:rPr lang="en-US" b="0" dirty="0">
                <a:solidFill>
                  <a:srgbClr val="BFBDB6"/>
                </a:solidFill>
                <a:effectLst/>
                <a:latin typeface="Consolas" panose="020B0609020204030204" pitchFamily="49" charset="0"/>
              </a:rPr>
              <a:t>boot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resample</a:t>
            </a:r>
            <a:r>
              <a:rPr lang="en-US" b="0" dirty="0">
                <a:solidFill>
                  <a:srgbClr val="BFBDB6"/>
                </a:solidFill>
                <a:effectLst/>
                <a:latin typeface="Consolas" panose="020B0609020204030204" pitchFamily="49" charset="0"/>
              </a:rPr>
              <a:t>(data, replace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True</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n_samples</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4</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we can gather the out-of-bag observations using a simple Python list comprehension.</a:t>
            </a:r>
          </a:p>
          <a:p>
            <a:r>
              <a:rPr lang="en-US" b="0" i="1" dirty="0">
                <a:solidFill>
                  <a:srgbClr val="ACB6BF"/>
                </a:solidFill>
                <a:effectLst/>
                <a:latin typeface="Consolas" panose="020B0609020204030204" pitchFamily="49" charset="0"/>
              </a:rPr>
              <a:t># out of bag observations</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oob</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data </a:t>
            </a:r>
            <a:r>
              <a:rPr lang="en-US" b="0" dirty="0">
                <a:solidFill>
                  <a:srgbClr val="FF8F40"/>
                </a:solidFill>
                <a:effectLst/>
                <a:latin typeface="Consolas" panose="020B0609020204030204" pitchFamily="49" charset="0"/>
              </a:rPr>
              <a:t>if</a:t>
            </a:r>
            <a:r>
              <a:rPr lang="en-US" b="0" dirty="0">
                <a:solidFill>
                  <a:srgbClr val="BFBDB6"/>
                </a:solidFill>
                <a:effectLst/>
                <a:latin typeface="Consolas" panose="020B0609020204030204" pitchFamily="49" charset="0"/>
              </a:rPr>
              <a:t> x </a:t>
            </a:r>
            <a:r>
              <a:rPr lang="en-US" b="0" dirty="0">
                <a:solidFill>
                  <a:srgbClr val="F29668"/>
                </a:solidFill>
                <a:effectLst/>
                <a:latin typeface="Consolas" panose="020B0609020204030204" pitchFamily="49" charset="0"/>
              </a:rPr>
              <a:t>not</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in</a:t>
            </a:r>
            <a:r>
              <a:rPr lang="en-US" b="0" dirty="0">
                <a:solidFill>
                  <a:srgbClr val="BFBDB6"/>
                </a:solidFill>
                <a:effectLst/>
                <a:latin typeface="Consolas" panose="020B0609020204030204" pitchFamily="49" charset="0"/>
              </a:rPr>
              <a:t> boot]</a:t>
            </a:r>
          </a:p>
          <a:p>
            <a:pPr marL="0" indent="0">
              <a:buNone/>
            </a:pPr>
            <a:endParaRPr lang="en-US" b="0" dirty="0">
              <a:solidFill>
                <a:srgbClr val="BFBDB6"/>
              </a:solidFill>
              <a:effectLst/>
              <a:latin typeface="Consolas" panose="020B0609020204030204" pitchFamily="49" charset="0"/>
            </a:endParaRPr>
          </a:p>
          <a:p>
            <a:pPr marL="0" indent="0">
              <a:buNone/>
            </a:pPr>
            <a:endParaRPr lang="en-US" b="0" dirty="0">
              <a:solidFill>
                <a:srgbClr val="BFBDB6"/>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52413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7" name="Content Placeholder 9">
            <a:extLst>
              <a:ext uri="{FF2B5EF4-FFF2-40B4-BE49-F238E27FC236}">
                <a16:creationId xmlns:a16="http://schemas.microsoft.com/office/drawing/2014/main" id="{60CBD8FF-958F-3A98-FF43-2C104A284043}"/>
              </a:ext>
            </a:extLst>
          </p:cNvPr>
          <p:cNvSpPr txBox="1">
            <a:spLocks/>
          </p:cNvSpPr>
          <p:nvPr/>
        </p:nvSpPr>
        <p:spPr>
          <a:xfrm>
            <a:off x="894362" y="0"/>
            <a:ext cx="10869806" cy="5488568"/>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scikit-learn bootstrap</a:t>
            </a:r>
            <a:endParaRPr lang="en-US" b="0" dirty="0">
              <a:solidFill>
                <a:srgbClr val="BFBDB6"/>
              </a:solidFill>
              <a:effectLst/>
              <a:latin typeface="Consolas" panose="020B0609020204030204" pitchFamily="49" charset="0"/>
            </a:endParaRPr>
          </a:p>
          <a:p>
            <a:pPr marL="0" indent="0">
              <a:buNone/>
            </a:pPr>
            <a:r>
              <a:rPr lang="en-US" b="0" dirty="0">
                <a:solidFill>
                  <a:srgbClr val="FF8F40"/>
                </a:solidFill>
                <a:effectLst/>
                <a:latin typeface="Consolas" panose="020B0609020204030204" pitchFamily="49" charset="0"/>
              </a:rPr>
              <a:t>from</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sklearn</a:t>
            </a:r>
            <a:r>
              <a:rPr lang="en-US" b="0" dirty="0" err="1">
                <a:solidFill>
                  <a:srgbClr val="BFBDB6"/>
                </a:solidFill>
                <a:effectLst/>
                <a:latin typeface="Consolas" panose="020B0609020204030204" pitchFamily="49" charset="0"/>
              </a:rPr>
              <a:t>.</a:t>
            </a:r>
            <a:r>
              <a:rPr lang="en-US" b="0" dirty="0" err="1">
                <a:solidFill>
                  <a:srgbClr val="59C2FF"/>
                </a:solidFill>
                <a:effectLst/>
                <a:latin typeface="Consolas" panose="020B0609020204030204" pitchFamily="49" charset="0"/>
              </a:rPr>
              <a:t>utils</a:t>
            </a:r>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import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resample</a:t>
            </a:r>
            <a:endParaRPr lang="en-US" b="0" dirty="0">
              <a:solidFill>
                <a:srgbClr val="BFBDB6"/>
              </a:solidFill>
              <a:effectLst/>
              <a:latin typeface="Consolas" panose="020B0609020204030204" pitchFamily="49" charset="0"/>
            </a:endParaRPr>
          </a:p>
          <a:p>
            <a:pPr marL="0" indent="0">
              <a:buNone/>
            </a:pPr>
            <a:r>
              <a:rPr lang="en-US" b="0" i="1" dirty="0">
                <a:solidFill>
                  <a:srgbClr val="ACB6BF"/>
                </a:solidFill>
                <a:effectLst/>
                <a:latin typeface="Consolas" panose="020B0609020204030204" pitchFamily="49" charset="0"/>
              </a:rPr>
              <a:t># data sample</a:t>
            </a:r>
            <a:endParaRPr lang="en-US" b="0" dirty="0">
              <a:solidFill>
                <a:srgbClr val="BFBDB6"/>
              </a:solidFill>
              <a:effectLst/>
              <a:latin typeface="Consolas" panose="020B0609020204030204" pitchFamily="49" charset="0"/>
            </a:endParaRPr>
          </a:p>
          <a:p>
            <a:pPr marL="0" indent="0">
              <a:buNone/>
            </a:pPr>
            <a:r>
              <a:rPr lang="en-US" b="0" dirty="0">
                <a:solidFill>
                  <a:srgbClr val="BFBDB6"/>
                </a:solidFill>
                <a:effectLst/>
                <a:latin typeface="Consolas" panose="020B0609020204030204" pitchFamily="49" charset="0"/>
              </a:rPr>
              <a:t>data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0.1</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0.2</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0.3</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0.4</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0.5</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0.6</a:t>
            </a:r>
            <a:r>
              <a:rPr lang="en-US" b="0" dirty="0">
                <a:solidFill>
                  <a:srgbClr val="BFBDB6"/>
                </a:solidFill>
                <a:effectLst/>
                <a:latin typeface="Consolas" panose="020B0609020204030204" pitchFamily="49" charset="0"/>
              </a:rPr>
              <a:t>]</a:t>
            </a:r>
          </a:p>
          <a:p>
            <a:pPr marL="0" indent="0">
              <a:buNone/>
            </a:pPr>
            <a:r>
              <a:rPr lang="en-US" b="0" i="1" dirty="0">
                <a:solidFill>
                  <a:srgbClr val="ACB6BF"/>
                </a:solidFill>
                <a:effectLst/>
                <a:latin typeface="Consolas" panose="020B0609020204030204" pitchFamily="49" charset="0"/>
              </a:rPr>
              <a:t># prepare bootstrap sample</a:t>
            </a:r>
            <a:endParaRPr lang="en-US" b="0" dirty="0">
              <a:solidFill>
                <a:srgbClr val="BFBDB6"/>
              </a:solidFill>
              <a:effectLst/>
              <a:latin typeface="Consolas" panose="020B0609020204030204" pitchFamily="49" charset="0"/>
            </a:endParaRPr>
          </a:p>
          <a:p>
            <a:pPr marL="0" indent="0">
              <a:buNone/>
            </a:pPr>
            <a:r>
              <a:rPr lang="en-US" b="0" dirty="0">
                <a:solidFill>
                  <a:srgbClr val="BFBDB6"/>
                </a:solidFill>
                <a:effectLst/>
                <a:latin typeface="Consolas" panose="020B0609020204030204" pitchFamily="49" charset="0"/>
              </a:rPr>
              <a:t>boot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resample</a:t>
            </a:r>
            <a:r>
              <a:rPr lang="en-US" b="0" dirty="0">
                <a:solidFill>
                  <a:srgbClr val="BFBDB6"/>
                </a:solidFill>
                <a:effectLst/>
                <a:latin typeface="Consolas" panose="020B0609020204030204" pitchFamily="49" charset="0"/>
              </a:rPr>
              <a:t>(data, </a:t>
            </a:r>
            <a:r>
              <a:rPr lang="en-US" b="0" dirty="0">
                <a:solidFill>
                  <a:srgbClr val="D2A6FF"/>
                </a:solidFill>
                <a:effectLst/>
                <a:latin typeface="Consolas" panose="020B0609020204030204" pitchFamily="49" charset="0"/>
              </a:rPr>
              <a:t>replace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True</a:t>
            </a:r>
            <a:r>
              <a:rPr lang="en-US" b="0" dirty="0">
                <a:solidFill>
                  <a:srgbClr val="BFBDB6"/>
                </a:solidFill>
                <a:effectLst/>
                <a:latin typeface="Consolas" panose="020B0609020204030204" pitchFamily="49" charset="0"/>
              </a:rPr>
              <a:t>, </a:t>
            </a:r>
            <a:r>
              <a:rPr lang="en-US" b="0" dirty="0" err="1">
                <a:solidFill>
                  <a:srgbClr val="D2A6FF"/>
                </a:solidFill>
                <a:effectLst/>
                <a:latin typeface="Consolas" panose="020B0609020204030204" pitchFamily="49" charset="0"/>
              </a:rPr>
              <a:t>n_samples</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4</a:t>
            </a:r>
            <a:r>
              <a:rPr lang="en-US" b="0" dirty="0">
                <a:solidFill>
                  <a:srgbClr val="BFBDB6"/>
                </a:solidFill>
                <a:effectLst/>
                <a:latin typeface="Consolas" panose="020B0609020204030204" pitchFamily="49" charset="0"/>
              </a:rPr>
              <a:t>, </a:t>
            </a:r>
            <a:r>
              <a:rPr lang="en-US" b="0" dirty="0" err="1">
                <a:solidFill>
                  <a:srgbClr val="D2A6FF"/>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a:t>
            </a:r>
            <a:r>
              <a:rPr lang="en-US" b="0" dirty="0">
                <a:solidFill>
                  <a:srgbClr val="BFBDB6"/>
                </a:solidFill>
                <a:effectLst/>
                <a:latin typeface="Consolas" panose="020B0609020204030204" pitchFamily="49" charset="0"/>
              </a:rPr>
              <a:t>)</a:t>
            </a:r>
          </a:p>
          <a:p>
            <a:pPr marL="0" indent="0">
              <a:buNone/>
            </a:pPr>
            <a:r>
              <a:rPr lang="en-US" b="0" dirty="0">
                <a:solidFill>
                  <a:srgbClr val="FFB454"/>
                </a:solidFill>
                <a:effectLst/>
                <a:latin typeface="Consolas" panose="020B0609020204030204" pitchFamily="49" charset="0"/>
              </a:rPr>
              <a:t>print</a:t>
            </a:r>
            <a:r>
              <a:rPr lang="en-US" b="0" dirty="0">
                <a:solidFill>
                  <a:srgbClr val="BFBDB6"/>
                </a:solidFill>
                <a:effectLst/>
                <a:latin typeface="Consolas" panose="020B0609020204030204" pitchFamily="49" charset="0"/>
              </a:rPr>
              <a:t>(</a:t>
            </a:r>
            <a:r>
              <a:rPr lang="en-US" b="0" dirty="0">
                <a:solidFill>
                  <a:srgbClr val="AAD94C"/>
                </a:solidFill>
                <a:effectLst/>
                <a:latin typeface="Consolas" panose="020B0609020204030204" pitchFamily="49" charset="0"/>
              </a:rPr>
              <a:t>'Bootstrap Sample: </a:t>
            </a:r>
            <a:r>
              <a:rPr lang="en-US" b="0" dirty="0">
                <a:solidFill>
                  <a:srgbClr val="95E6CB"/>
                </a:solidFill>
                <a:effectLst/>
                <a:latin typeface="Consolas" panose="020B0609020204030204" pitchFamily="49" charset="0"/>
              </a:rPr>
              <a:t>%s</a:t>
            </a:r>
            <a:r>
              <a:rPr lang="en-US" b="0" dirty="0">
                <a:solidFill>
                  <a:srgbClr val="AAD94C"/>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boot)</a:t>
            </a:r>
          </a:p>
          <a:p>
            <a:pPr marL="0" indent="0">
              <a:buNone/>
            </a:pPr>
            <a:r>
              <a:rPr lang="en-US" b="0" i="1" dirty="0">
                <a:solidFill>
                  <a:srgbClr val="ACB6BF"/>
                </a:solidFill>
                <a:effectLst/>
                <a:latin typeface="Consolas" panose="020B0609020204030204" pitchFamily="49" charset="0"/>
              </a:rPr>
              <a:t># out of bag observations</a:t>
            </a:r>
            <a:endParaRPr lang="en-US" b="0" dirty="0">
              <a:solidFill>
                <a:srgbClr val="BFBDB6"/>
              </a:solidFill>
              <a:effectLst/>
              <a:latin typeface="Consolas" panose="020B0609020204030204" pitchFamily="49" charset="0"/>
            </a:endParaRPr>
          </a:p>
          <a:p>
            <a:pPr marL="0" indent="0">
              <a:buNone/>
            </a:pPr>
            <a:r>
              <a:rPr lang="en-US" b="0" dirty="0" err="1">
                <a:solidFill>
                  <a:srgbClr val="BFBDB6"/>
                </a:solidFill>
                <a:effectLst/>
                <a:latin typeface="Consolas" panose="020B0609020204030204" pitchFamily="49" charset="0"/>
              </a:rPr>
              <a:t>oob</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data </a:t>
            </a:r>
            <a:r>
              <a:rPr lang="en-US" b="0" dirty="0">
                <a:solidFill>
                  <a:srgbClr val="FF8F40"/>
                </a:solidFill>
                <a:effectLst/>
                <a:latin typeface="Consolas" panose="020B0609020204030204" pitchFamily="49" charset="0"/>
              </a:rPr>
              <a:t>if</a:t>
            </a:r>
            <a:r>
              <a:rPr lang="en-US" b="0" dirty="0">
                <a:solidFill>
                  <a:srgbClr val="BFBDB6"/>
                </a:solidFill>
                <a:effectLst/>
                <a:latin typeface="Consolas" panose="020B0609020204030204" pitchFamily="49" charset="0"/>
              </a:rPr>
              <a:t> x </a:t>
            </a:r>
            <a:r>
              <a:rPr lang="en-US" b="0" dirty="0">
                <a:solidFill>
                  <a:srgbClr val="F29668"/>
                </a:solidFill>
                <a:effectLst/>
                <a:latin typeface="Consolas" panose="020B0609020204030204" pitchFamily="49" charset="0"/>
              </a:rPr>
              <a:t>not</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in</a:t>
            </a:r>
            <a:r>
              <a:rPr lang="en-US" b="0" dirty="0">
                <a:solidFill>
                  <a:srgbClr val="BFBDB6"/>
                </a:solidFill>
                <a:effectLst/>
                <a:latin typeface="Consolas" panose="020B0609020204030204" pitchFamily="49" charset="0"/>
              </a:rPr>
              <a:t> boot]</a:t>
            </a:r>
          </a:p>
          <a:p>
            <a:pPr marL="0" indent="0">
              <a:buNone/>
            </a:pPr>
            <a:r>
              <a:rPr lang="en-US" b="0" dirty="0">
                <a:solidFill>
                  <a:srgbClr val="FFB454"/>
                </a:solidFill>
                <a:effectLst/>
                <a:latin typeface="Consolas" panose="020B0609020204030204" pitchFamily="49" charset="0"/>
              </a:rPr>
              <a:t>print</a:t>
            </a:r>
            <a:r>
              <a:rPr lang="en-US" b="0" dirty="0">
                <a:solidFill>
                  <a:srgbClr val="BFBDB6"/>
                </a:solidFill>
                <a:effectLst/>
                <a:latin typeface="Consolas" panose="020B0609020204030204" pitchFamily="49" charset="0"/>
              </a:rPr>
              <a:t>(</a:t>
            </a:r>
            <a:r>
              <a:rPr lang="en-US" b="0" dirty="0">
                <a:solidFill>
                  <a:srgbClr val="AAD94C"/>
                </a:solidFill>
                <a:effectLst/>
                <a:latin typeface="Consolas" panose="020B0609020204030204" pitchFamily="49" charset="0"/>
              </a:rPr>
              <a:t>'OOB Sample: </a:t>
            </a:r>
            <a:r>
              <a:rPr lang="en-US" b="0" dirty="0">
                <a:solidFill>
                  <a:srgbClr val="95E6CB"/>
                </a:solidFill>
                <a:effectLst/>
                <a:latin typeface="Consolas" panose="020B0609020204030204" pitchFamily="49" charset="0"/>
              </a:rPr>
              <a:t>%s</a:t>
            </a:r>
            <a:r>
              <a:rPr lang="en-US" b="0" dirty="0">
                <a:solidFill>
                  <a:srgbClr val="AAD94C"/>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oob</a:t>
            </a:r>
            <a:r>
              <a:rPr lang="en-US" b="0" dirty="0">
                <a:solidFill>
                  <a:srgbClr val="BFBDB6"/>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2822A841-8DB5-FECF-F52F-BDEDBB3B8CE2}"/>
              </a:ext>
            </a:extLst>
          </p:cNvPr>
          <p:cNvSpPr/>
          <p:nvPr/>
        </p:nvSpPr>
        <p:spPr>
          <a:xfrm>
            <a:off x="6969967" y="653143"/>
            <a:ext cx="3778898" cy="14369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t>Bootstrap Sample: [0.6, 0.4, 0.5, 0.1]</a:t>
            </a:r>
          </a:p>
          <a:p>
            <a:pPr algn="ctr"/>
            <a:r>
              <a:rPr lang="en-US"/>
              <a:t>OOB Sample: [0.2, 0.3]</a:t>
            </a:r>
          </a:p>
        </p:txBody>
      </p:sp>
    </p:spTree>
    <p:extLst>
      <p:ext uri="{BB962C8B-B14F-4D97-AF65-F5344CB8AC3E}">
        <p14:creationId xmlns:p14="http://schemas.microsoft.com/office/powerpoint/2010/main" val="222440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Shape 1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2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8" name="Freeform: Shape 2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2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Oval 2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2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2"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Graphic 14" descr="Puzzle">
            <a:extLst>
              <a:ext uri="{FF2B5EF4-FFF2-40B4-BE49-F238E27FC236}">
                <a16:creationId xmlns:a16="http://schemas.microsoft.com/office/drawing/2014/main" id="{8D0E6467-71EF-BF7B-1226-6788C7D87B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9763" y="0"/>
            <a:ext cx="6858003" cy="6858003"/>
          </a:xfrm>
          <a:prstGeom prst="rect">
            <a:avLst/>
          </a:prstGeom>
        </p:spPr>
      </p:pic>
      <p:sp>
        <p:nvSpPr>
          <p:cNvPr id="84" name="Rectangle 31">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86969" y="237728"/>
            <a:ext cx="7454802" cy="1656715"/>
          </a:xfrm>
        </p:spPr>
        <p:txBody>
          <a:bodyPr vert="horz" wrap="square" lIns="0" tIns="0" rIns="0" bIns="0" rtlCol="0" anchor="b" anchorCtr="0">
            <a:normAutofit/>
          </a:bodyPr>
          <a:lstStyle/>
          <a:p>
            <a:pPr>
              <a:lnSpc>
                <a:spcPct val="100000"/>
              </a:lnSpc>
            </a:pPr>
            <a:r>
              <a:rPr lang="en-US" sz="6400" dirty="0"/>
              <a:t>Bagging </a:t>
            </a:r>
            <a:br>
              <a:rPr lang="en-US" sz="6400" dirty="0"/>
            </a:br>
            <a:r>
              <a:rPr lang="en-US" sz="2800" dirty="0">
                <a:solidFill>
                  <a:srgbClr val="FFFF00"/>
                </a:solidFill>
              </a:rPr>
              <a:t>Bootstrapping aggregating   </a:t>
            </a:r>
          </a:p>
        </p:txBody>
      </p:sp>
      <p:sp>
        <p:nvSpPr>
          <p:cNvPr id="34" name="Rectangle 33">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A495E5A-922C-4677-BD5C-6C7DCFF0B20C}"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18224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Shape 1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2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8" name="Freeform: Shape 2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2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Oval 2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2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2"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31">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86969" y="237728"/>
            <a:ext cx="7454802" cy="1656715"/>
          </a:xfrm>
        </p:spPr>
        <p:txBody>
          <a:bodyPr vert="horz" wrap="square" lIns="0" tIns="0" rIns="0" bIns="0" rtlCol="0" anchor="b" anchorCtr="0">
            <a:normAutofit/>
          </a:bodyPr>
          <a:lstStyle/>
          <a:p>
            <a:pPr>
              <a:lnSpc>
                <a:spcPct val="100000"/>
              </a:lnSpc>
            </a:pPr>
            <a:r>
              <a:rPr lang="en-US" sz="6400" dirty="0"/>
              <a:t>Bagging </a:t>
            </a:r>
            <a:br>
              <a:rPr lang="en-US" sz="6400" dirty="0"/>
            </a:br>
            <a:r>
              <a:rPr lang="en-US" sz="2800" dirty="0">
                <a:solidFill>
                  <a:srgbClr val="FFFF00"/>
                </a:solidFill>
              </a:rPr>
              <a:t>Bootstrapping aggregating   </a:t>
            </a:r>
          </a:p>
        </p:txBody>
      </p:sp>
      <p:sp>
        <p:nvSpPr>
          <p:cNvPr id="34" name="Rectangle 33">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A495E5A-922C-4677-BD5C-6C7DCFF0B20C}"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7" name="Content Placeholder 11">
            <a:extLst>
              <a:ext uri="{FF2B5EF4-FFF2-40B4-BE49-F238E27FC236}">
                <a16:creationId xmlns:a16="http://schemas.microsoft.com/office/drawing/2014/main" id="{3D352FCF-00AD-4747-E230-C3755E154CB6}"/>
              </a:ext>
            </a:extLst>
          </p:cNvPr>
          <p:cNvSpPr txBox="1">
            <a:spLocks/>
          </p:cNvSpPr>
          <p:nvPr/>
        </p:nvSpPr>
        <p:spPr>
          <a:xfrm>
            <a:off x="998376" y="2134655"/>
            <a:ext cx="9970786"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Bagging uses </a:t>
            </a:r>
            <a:r>
              <a:rPr lang="en-US" b="1" i="1" dirty="0">
                <a:solidFill>
                  <a:srgbClr val="FFFF00">
                    <a:alpha val="60000"/>
                  </a:srgbClr>
                </a:solidFill>
              </a:rPr>
              <a:t>this idea of asking multiple "models" </a:t>
            </a:r>
            <a:r>
              <a:rPr lang="en-US" i="1" dirty="0"/>
              <a:t>(which are like your friends) to help </a:t>
            </a:r>
            <a:r>
              <a:rPr lang="en-US" b="1" i="1" dirty="0">
                <a:solidFill>
                  <a:srgbClr val="FFFF00">
                    <a:alpha val="60000"/>
                  </a:srgbClr>
                </a:solidFill>
              </a:rPr>
              <a:t>make a better prediction or decision</a:t>
            </a:r>
            <a:r>
              <a:rPr lang="en-US" i="1" dirty="0"/>
              <a:t>. These models are </a:t>
            </a:r>
            <a:r>
              <a:rPr lang="en-US" b="1" i="1" dirty="0">
                <a:solidFill>
                  <a:srgbClr val="FFFF00">
                    <a:alpha val="60000"/>
                  </a:srgbClr>
                </a:solidFill>
              </a:rPr>
              <a:t>trained using different samples </a:t>
            </a:r>
            <a:r>
              <a:rPr lang="en-US" i="1" dirty="0"/>
              <a:t>taken from the original data set. </a:t>
            </a:r>
            <a:r>
              <a:rPr lang="en-US" b="1" i="1" dirty="0">
                <a:solidFill>
                  <a:srgbClr val="FFFF00">
                    <a:alpha val="60000"/>
                  </a:srgbClr>
                </a:solidFill>
              </a:rPr>
              <a:t>Each model learns something slightly different</a:t>
            </a:r>
            <a:r>
              <a:rPr lang="en-US" i="1" dirty="0"/>
              <a:t> from the data, just like each friend might have a different perspective or opinion.</a:t>
            </a:r>
            <a:endParaRPr lang="en-US" dirty="0"/>
          </a:p>
          <a:p>
            <a:r>
              <a:rPr lang="en-US" i="1" dirty="0"/>
              <a:t>By combining the predictions of all these models, bagging helps to make a more accurate and reliable prediction. It's like taking the average or consensus of your friends' answers to make a better decision.</a:t>
            </a:r>
            <a:endParaRPr lang="en-US" dirty="0"/>
          </a:p>
          <a:p>
            <a:r>
              <a:rPr lang="en-US" i="1" dirty="0"/>
              <a:t>So, bagging is a way to improve the accuracy of predictions by using multiple models trained on different samples of the original data.</a:t>
            </a:r>
            <a:endParaRPr lang="en-US" dirty="0"/>
          </a:p>
          <a:p>
            <a:endParaRPr lang="en-US" dirty="0"/>
          </a:p>
        </p:txBody>
      </p:sp>
    </p:spTree>
    <p:extLst>
      <p:ext uri="{BB962C8B-B14F-4D97-AF65-F5344CB8AC3E}">
        <p14:creationId xmlns:p14="http://schemas.microsoft.com/office/powerpoint/2010/main" val="293124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Shape 1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2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8" name="Freeform: Shape 2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2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Oval 2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2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2"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31">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86969" y="237728"/>
            <a:ext cx="7454802" cy="1656715"/>
          </a:xfrm>
        </p:spPr>
        <p:txBody>
          <a:bodyPr vert="horz" wrap="square" lIns="0" tIns="0" rIns="0" bIns="0" rtlCol="0" anchor="b" anchorCtr="0">
            <a:normAutofit/>
          </a:bodyPr>
          <a:lstStyle/>
          <a:p>
            <a:pPr>
              <a:lnSpc>
                <a:spcPct val="100000"/>
              </a:lnSpc>
            </a:pPr>
            <a:r>
              <a:rPr lang="en-US" sz="6400"/>
              <a:t>Bagging </a:t>
            </a:r>
            <a:br>
              <a:rPr lang="en-US" sz="6400"/>
            </a:br>
            <a:r>
              <a:rPr lang="en-US" sz="2800">
                <a:solidFill>
                  <a:srgbClr val="FFFF00"/>
                </a:solidFill>
              </a:rPr>
              <a:t>Bootstrapping aggregating   </a:t>
            </a:r>
            <a:endParaRPr lang="en-US" sz="2800" dirty="0">
              <a:solidFill>
                <a:srgbClr val="FFFF00"/>
              </a:solidFill>
            </a:endParaRPr>
          </a:p>
        </p:txBody>
      </p:sp>
      <p:sp>
        <p:nvSpPr>
          <p:cNvPr id="34" name="Rectangle 33">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A495E5A-922C-4677-BD5C-6C7DCFF0B20C}"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pic>
        <p:nvPicPr>
          <p:cNvPr id="1026" name="Picture 2">
            <a:extLst>
              <a:ext uri="{FF2B5EF4-FFF2-40B4-BE49-F238E27FC236}">
                <a16:creationId xmlns:a16="http://schemas.microsoft.com/office/drawing/2014/main" id="{CC5D1593-36C0-2660-D04F-FC66A78E9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510" y="2009068"/>
            <a:ext cx="9602230" cy="397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82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8" name="Freeform: Shape 8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9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9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1" name="Group 9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2" name="Freeform: Shape 9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9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Oval 9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Oval 9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6" name="Rectangle 10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85" descr="A close-up of a network&#10;&#10;Description automatically generated">
            <a:extLst>
              <a:ext uri="{FF2B5EF4-FFF2-40B4-BE49-F238E27FC236}">
                <a16:creationId xmlns:a16="http://schemas.microsoft.com/office/drawing/2014/main" id="{0DC703E0-E99A-7F5E-E2FD-9F881B906F1E}"/>
              </a:ext>
            </a:extLst>
          </p:cNvPr>
          <p:cNvPicPr>
            <a:picLocks noChangeAspect="1"/>
          </p:cNvPicPr>
          <p:nvPr/>
        </p:nvPicPr>
        <p:blipFill rotWithShape="1">
          <a:blip r:embed="rId3"/>
          <a:srcRect t="13478" b="2879"/>
          <a:stretch/>
        </p:blipFill>
        <p:spPr>
          <a:xfrm>
            <a:off x="20" y="0"/>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8" name="Rectangle 103">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24088" y="321898"/>
            <a:ext cx="7308849" cy="984885"/>
          </a:xfrm>
        </p:spPr>
        <p:txBody>
          <a:bodyPr vert="horz" wrap="square" lIns="0" tIns="0" rIns="0" bIns="0" rtlCol="0" anchor="ctr" anchorCtr="0">
            <a:normAutofit fontScale="90000"/>
          </a:bodyPr>
          <a:lstStyle/>
          <a:p>
            <a:pPr>
              <a:lnSpc>
                <a:spcPct val="100000"/>
              </a:lnSpc>
            </a:pPr>
            <a:r>
              <a:rPr lang="en-US" kern="1200" dirty="0">
                <a:solidFill>
                  <a:schemeClr val="tx1"/>
                </a:solidFill>
                <a:latin typeface="+mj-lt"/>
                <a:ea typeface="+mj-ea"/>
                <a:cs typeface="+mj-cs"/>
              </a:rPr>
              <a:t>How to combine Models results?</a:t>
            </a:r>
          </a:p>
        </p:txBody>
      </p:sp>
      <p:sp>
        <p:nvSpPr>
          <p:cNvPr id="119" name="Rectangle 105">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A495E5A-922C-4677-BD5C-6C7DCFF0B20C}"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396165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16</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3564293" cy="646331"/>
          </a:xfrm>
          <a:prstGeom prst="rect">
            <a:avLst/>
          </a:prstGeom>
          <a:noFill/>
        </p:spPr>
        <p:txBody>
          <a:bodyPr wrap="square" rtlCol="0">
            <a:spAutoFit/>
          </a:bodyPr>
          <a:lstStyle/>
          <a:p>
            <a:r>
              <a:rPr lang="en-US" sz="3600" b="1" dirty="0"/>
              <a:t>1. Max voting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965353"/>
            <a:ext cx="10524930"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dirty="0"/>
              <a:t>The max voting method is used for </a:t>
            </a:r>
            <a:r>
              <a:rPr lang="en-US" b="1" i="1" dirty="0">
                <a:solidFill>
                  <a:srgbClr val="FFFF00">
                    <a:alpha val="60000"/>
                  </a:srgbClr>
                </a:solidFill>
              </a:rPr>
              <a:t>classification problems</a:t>
            </a:r>
            <a:r>
              <a:rPr lang="en-US" i="1" dirty="0"/>
              <a:t>.</a:t>
            </a:r>
            <a:endParaRPr lang="en-US" dirty="0"/>
          </a:p>
          <a:p>
            <a:pPr>
              <a:buFont typeface="Arial" panose="020B0604020202020204" pitchFamily="34" charset="0"/>
              <a:buChar char="•"/>
            </a:pPr>
            <a:r>
              <a:rPr lang="en-US" i="1" dirty="0"/>
              <a:t>Multiple models are used to make predictions, and each </a:t>
            </a:r>
            <a:r>
              <a:rPr lang="en-US" b="1" i="1" dirty="0">
                <a:solidFill>
                  <a:srgbClr val="FFFF00">
                    <a:alpha val="60000"/>
                  </a:srgbClr>
                </a:solidFill>
              </a:rPr>
              <a:t>model's prediction </a:t>
            </a:r>
            <a:r>
              <a:rPr lang="en-US" i="1" dirty="0"/>
              <a:t>is considered as a '</a:t>
            </a:r>
            <a:r>
              <a:rPr lang="en-US" b="1" i="1" dirty="0">
                <a:solidFill>
                  <a:srgbClr val="FFFF00">
                    <a:alpha val="60000"/>
                  </a:srgbClr>
                </a:solidFill>
              </a:rPr>
              <a:t>vote</a:t>
            </a:r>
            <a:r>
              <a:rPr lang="en-US" i="1" dirty="0"/>
              <a:t>'.</a:t>
            </a:r>
            <a:endParaRPr lang="en-US" dirty="0"/>
          </a:p>
          <a:p>
            <a:pPr>
              <a:buFont typeface="Arial" panose="020B0604020202020204" pitchFamily="34" charset="0"/>
              <a:buChar char="•"/>
            </a:pPr>
            <a:r>
              <a:rPr lang="en-US" i="1" dirty="0"/>
              <a:t>The </a:t>
            </a:r>
            <a:r>
              <a:rPr lang="en-US" b="1" i="1" dirty="0">
                <a:solidFill>
                  <a:srgbClr val="FFFF00">
                    <a:alpha val="60000"/>
                  </a:srgbClr>
                </a:solidFill>
              </a:rPr>
              <a:t>final prediction </a:t>
            </a:r>
            <a:r>
              <a:rPr lang="en-US" i="1" dirty="0"/>
              <a:t>is determined based on </a:t>
            </a:r>
            <a:r>
              <a:rPr lang="en-US" b="1" i="1" dirty="0">
                <a:solidFill>
                  <a:srgbClr val="FFFF00">
                    <a:alpha val="60000"/>
                  </a:srgbClr>
                </a:solidFill>
              </a:rPr>
              <a:t>the majority of votes </a:t>
            </a:r>
            <a:r>
              <a:rPr lang="en-US" i="1" dirty="0"/>
              <a:t>from the models.</a:t>
            </a:r>
            <a:endParaRPr lang="en-US" dirty="0"/>
          </a:p>
          <a:p>
            <a:pPr>
              <a:buFont typeface="Arial" panose="020B0604020202020204" pitchFamily="34" charset="0"/>
              <a:buChar char="•"/>
            </a:pPr>
            <a:r>
              <a:rPr lang="en-US" i="1" dirty="0"/>
              <a:t>It can be compared to asking colleagues to rate a movie and taking the mode of their ratings as the final rating.</a:t>
            </a:r>
            <a:endParaRPr lang="en-US" dirty="0"/>
          </a:p>
        </p:txBody>
      </p:sp>
    </p:spTree>
    <p:extLst>
      <p:ext uri="{BB962C8B-B14F-4D97-AF65-F5344CB8AC3E}">
        <p14:creationId xmlns:p14="http://schemas.microsoft.com/office/powerpoint/2010/main" val="242167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3564293" cy="646331"/>
          </a:xfrm>
          <a:prstGeom prst="rect">
            <a:avLst/>
          </a:prstGeom>
          <a:noFill/>
        </p:spPr>
        <p:txBody>
          <a:bodyPr wrap="square" rtlCol="0">
            <a:spAutoFit/>
          </a:bodyPr>
          <a:lstStyle/>
          <a:p>
            <a:r>
              <a:rPr lang="en-US" sz="3600" b="1" dirty="0"/>
              <a:t>1. Max voting </a:t>
            </a:r>
          </a:p>
        </p:txBody>
      </p:sp>
      <p:sp>
        <p:nvSpPr>
          <p:cNvPr id="7" name="TextBox 6">
            <a:extLst>
              <a:ext uri="{FF2B5EF4-FFF2-40B4-BE49-F238E27FC236}">
                <a16:creationId xmlns:a16="http://schemas.microsoft.com/office/drawing/2014/main" id="{6BD35310-60CB-17AC-5CD0-0B56F7D34D18}"/>
              </a:ext>
            </a:extLst>
          </p:cNvPr>
          <p:cNvSpPr txBox="1"/>
          <p:nvPr/>
        </p:nvSpPr>
        <p:spPr>
          <a:xfrm>
            <a:off x="1045029" y="2135021"/>
            <a:ext cx="11520844" cy="1754326"/>
          </a:xfrm>
          <a:prstGeom prst="rect">
            <a:avLst/>
          </a:prstGeom>
          <a:noFill/>
        </p:spPr>
        <p:txBody>
          <a:bodyPr wrap="square">
            <a:spAutoFit/>
          </a:bodyPr>
          <a:lstStyle/>
          <a:p>
            <a:r>
              <a:rPr lang="en-US" b="0" dirty="0">
                <a:solidFill>
                  <a:srgbClr val="FF8F40"/>
                </a:solidFill>
                <a:effectLst/>
                <a:latin typeface="Consolas" panose="020B0609020204030204" pitchFamily="49" charset="0"/>
              </a:rPr>
              <a:t>from</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sklearn</a:t>
            </a:r>
            <a:r>
              <a:rPr lang="en-US" b="0" dirty="0" err="1">
                <a:solidFill>
                  <a:srgbClr val="BFBDB6"/>
                </a:solidFill>
                <a:effectLst/>
                <a:latin typeface="Consolas" panose="020B0609020204030204" pitchFamily="49" charset="0"/>
              </a:rPr>
              <a:t>.</a:t>
            </a:r>
            <a:r>
              <a:rPr lang="en-US" b="0" dirty="0" err="1">
                <a:solidFill>
                  <a:srgbClr val="59C2FF"/>
                </a:solidFill>
                <a:effectLst/>
                <a:latin typeface="Consolas" panose="020B0609020204030204" pitchFamily="49" charset="0"/>
              </a:rPr>
              <a:t>ensemble</a:t>
            </a:r>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import</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VotingClassifier</a:t>
            </a:r>
            <a:endParaRPr lang="en-US" b="0" dirty="0">
              <a:solidFill>
                <a:srgbClr val="BFBDB6"/>
              </a:solidFill>
              <a:effectLst/>
              <a:latin typeface="Consolas" panose="020B0609020204030204" pitchFamily="49" charset="0"/>
            </a:endParaRPr>
          </a:p>
          <a:p>
            <a:r>
              <a:rPr lang="en-US" b="0" dirty="0">
                <a:solidFill>
                  <a:srgbClr val="BFBDB6"/>
                </a:solidFill>
                <a:effectLst/>
                <a:latin typeface="Consolas" panose="020B0609020204030204" pitchFamily="49" charset="0"/>
              </a:rPr>
              <a:t>model1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LogisticRegression</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model2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tree.</a:t>
            </a:r>
            <a:r>
              <a:rPr lang="en-US" b="0" dirty="0" err="1">
                <a:solidFill>
                  <a:srgbClr val="FFB454"/>
                </a:solidFill>
                <a:effectLst/>
                <a:latin typeface="Consolas" panose="020B0609020204030204" pitchFamily="49" charset="0"/>
              </a:rPr>
              <a:t>DecisionTreeClassifier</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model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VotingClassifier</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estimators</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a:t>
            </a:r>
            <a:r>
              <a:rPr lang="en-US" b="0" dirty="0">
                <a:solidFill>
                  <a:srgbClr val="AAD94C"/>
                </a:solidFill>
                <a:effectLst/>
                <a:latin typeface="Consolas" panose="020B0609020204030204" pitchFamily="49" charset="0"/>
              </a:rPr>
              <a:t>'</a:t>
            </a:r>
            <a:r>
              <a:rPr lang="en-US" b="0" dirty="0" err="1">
                <a:solidFill>
                  <a:srgbClr val="AAD94C"/>
                </a:solidFill>
                <a:effectLst/>
                <a:latin typeface="Consolas" panose="020B0609020204030204" pitchFamily="49" charset="0"/>
              </a:rPr>
              <a:t>lr</a:t>
            </a:r>
            <a:r>
              <a:rPr lang="en-US" b="0" dirty="0">
                <a:solidFill>
                  <a:srgbClr val="AAD94C"/>
                </a:solidFill>
                <a:effectLst/>
                <a:latin typeface="Consolas" panose="020B0609020204030204" pitchFamily="49" charset="0"/>
              </a:rPr>
              <a:t>'</a:t>
            </a:r>
            <a:r>
              <a:rPr lang="en-US" b="0" dirty="0">
                <a:solidFill>
                  <a:srgbClr val="BFBDB6"/>
                </a:solidFill>
                <a:effectLst/>
                <a:latin typeface="Consolas" panose="020B0609020204030204" pitchFamily="49" charset="0"/>
              </a:rPr>
              <a:t>, model1), (</a:t>
            </a:r>
            <a:r>
              <a:rPr lang="en-US" b="0" dirty="0">
                <a:solidFill>
                  <a:srgbClr val="AAD94C"/>
                </a:solidFill>
                <a:effectLst/>
                <a:latin typeface="Consolas" panose="020B0609020204030204" pitchFamily="49" charset="0"/>
              </a:rPr>
              <a:t>'dt'</a:t>
            </a:r>
            <a:r>
              <a:rPr lang="en-US" b="0" dirty="0">
                <a:solidFill>
                  <a:srgbClr val="BFBDB6"/>
                </a:solidFill>
                <a:effectLst/>
                <a:latin typeface="Consolas" panose="020B0609020204030204" pitchFamily="49" charset="0"/>
              </a:rPr>
              <a:t>, model2)], </a:t>
            </a:r>
            <a:r>
              <a:rPr lang="en-US" b="0" dirty="0">
                <a:solidFill>
                  <a:srgbClr val="D2A6FF"/>
                </a:solidFill>
                <a:effectLst/>
                <a:latin typeface="Consolas" panose="020B0609020204030204" pitchFamily="49" charset="0"/>
              </a:rPr>
              <a:t>voting</a:t>
            </a:r>
            <a:r>
              <a:rPr lang="en-US" b="0" dirty="0">
                <a:solidFill>
                  <a:srgbClr val="F29668"/>
                </a:solidFill>
                <a:effectLst/>
                <a:latin typeface="Consolas" panose="020B0609020204030204" pitchFamily="49" charset="0"/>
              </a:rPr>
              <a:t>=</a:t>
            </a:r>
            <a:r>
              <a:rPr lang="en-US" b="0" dirty="0">
                <a:solidFill>
                  <a:srgbClr val="AAD94C"/>
                </a:solidFill>
                <a:effectLst/>
                <a:latin typeface="Consolas" panose="020B0609020204030204" pitchFamily="49" charset="0"/>
              </a:rPr>
              <a:t>'hard'</a:t>
            </a:r>
            <a:r>
              <a:rPr lang="en-US" b="0" dirty="0">
                <a:solidFill>
                  <a:srgbClr val="BFBDB6"/>
                </a:solidFill>
                <a:effectLst/>
                <a:latin typeface="Consolas" panose="020B0609020204030204" pitchFamily="49" charset="0"/>
              </a:rPr>
              <a:t>)</a:t>
            </a:r>
          </a:p>
          <a:p>
            <a:r>
              <a:rPr lang="en-US" b="0" dirty="0" err="1">
                <a:solidFill>
                  <a:srgbClr val="BFBDB6"/>
                </a:solidFill>
                <a:effectLst/>
                <a:latin typeface="Consolas" panose="020B0609020204030204" pitchFamily="49" charset="0"/>
              </a:rPr>
              <a:t>model.</a:t>
            </a:r>
            <a:r>
              <a:rPr lang="en-US" b="0" dirty="0" err="1">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x_train,y_train</a:t>
            </a:r>
            <a:r>
              <a:rPr lang="en-US" b="0" dirty="0">
                <a:solidFill>
                  <a:srgbClr val="BFBDB6"/>
                </a:solidFill>
                <a:effectLst/>
                <a:latin typeface="Consolas" panose="020B0609020204030204" pitchFamily="49" charset="0"/>
              </a:rPr>
              <a:t>)</a:t>
            </a:r>
          </a:p>
          <a:p>
            <a:r>
              <a:rPr lang="en-US" b="0" dirty="0" err="1">
                <a:solidFill>
                  <a:srgbClr val="BFBDB6"/>
                </a:solidFill>
                <a:effectLst/>
                <a:latin typeface="Consolas" panose="020B0609020204030204" pitchFamily="49" charset="0"/>
              </a:rPr>
              <a:t>model.</a:t>
            </a:r>
            <a:r>
              <a:rPr lang="en-US" b="0" dirty="0" err="1">
                <a:solidFill>
                  <a:srgbClr val="FFB454"/>
                </a:solidFill>
                <a:effectLst/>
                <a:latin typeface="Consolas" panose="020B0609020204030204" pitchFamily="49" charset="0"/>
              </a:rPr>
              <a:t>score</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x_test,y_test</a:t>
            </a:r>
            <a:r>
              <a:rPr lang="en-US" b="0" dirty="0">
                <a:solidFill>
                  <a:srgbClr val="BFBDB6"/>
                </a:solidFill>
                <a:effectLst/>
                <a:latin typeface="Consolas" panose="020B0609020204030204" pitchFamily="49" charset="0"/>
              </a:rPr>
              <a:t>)</a:t>
            </a:r>
          </a:p>
        </p:txBody>
      </p:sp>
    </p:spTree>
    <p:extLst>
      <p:ext uri="{BB962C8B-B14F-4D97-AF65-F5344CB8AC3E}">
        <p14:creationId xmlns:p14="http://schemas.microsoft.com/office/powerpoint/2010/main" val="107034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3564293" cy="646331"/>
          </a:xfrm>
          <a:prstGeom prst="rect">
            <a:avLst/>
          </a:prstGeom>
          <a:noFill/>
        </p:spPr>
        <p:txBody>
          <a:bodyPr wrap="square" rtlCol="0">
            <a:spAutoFit/>
          </a:bodyPr>
          <a:lstStyle/>
          <a:p>
            <a:r>
              <a:rPr lang="en-US" sz="3600" b="1" dirty="0"/>
              <a:t>2. Averaging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965353"/>
            <a:ext cx="10524930"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Averaging is a technique where multiple predictions are made for each data point.</a:t>
            </a:r>
          </a:p>
          <a:p>
            <a:pPr>
              <a:buFont typeface="Arial" panose="020B0604020202020204" pitchFamily="34" charset="0"/>
              <a:buChar char="•"/>
            </a:pPr>
            <a:r>
              <a:rPr lang="en-US" dirty="0"/>
              <a:t>The final prediction is obtained by taking the average of all the predictions.</a:t>
            </a:r>
          </a:p>
          <a:p>
            <a:pPr>
              <a:buFont typeface="Arial" panose="020B0604020202020204" pitchFamily="34" charset="0"/>
              <a:buChar char="•"/>
            </a:pPr>
            <a:r>
              <a:rPr lang="en-US" dirty="0"/>
              <a:t>Averaging is commonly used in </a:t>
            </a:r>
            <a:r>
              <a:rPr lang="en-US" b="1" dirty="0">
                <a:solidFill>
                  <a:srgbClr val="FFFF00">
                    <a:alpha val="60000"/>
                  </a:srgbClr>
                </a:solidFill>
              </a:rPr>
              <a:t>regression</a:t>
            </a:r>
            <a:r>
              <a:rPr lang="en-US" dirty="0"/>
              <a:t> problems or for calculating probabilities in classification problems</a:t>
            </a:r>
          </a:p>
        </p:txBody>
      </p:sp>
    </p:spTree>
    <p:extLst>
      <p:ext uri="{BB962C8B-B14F-4D97-AF65-F5344CB8AC3E}">
        <p14:creationId xmlns:p14="http://schemas.microsoft.com/office/powerpoint/2010/main" val="156288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3564293" cy="646331"/>
          </a:xfrm>
          <a:prstGeom prst="rect">
            <a:avLst/>
          </a:prstGeom>
          <a:noFill/>
        </p:spPr>
        <p:txBody>
          <a:bodyPr wrap="square" rtlCol="0">
            <a:spAutoFit/>
          </a:bodyPr>
          <a:lstStyle/>
          <a:p>
            <a:r>
              <a:rPr lang="en-US" sz="3600" b="1" dirty="0"/>
              <a:t>2. Averaging </a:t>
            </a:r>
          </a:p>
        </p:txBody>
      </p:sp>
      <p:sp>
        <p:nvSpPr>
          <p:cNvPr id="8" name="TextBox 7">
            <a:extLst>
              <a:ext uri="{FF2B5EF4-FFF2-40B4-BE49-F238E27FC236}">
                <a16:creationId xmlns:a16="http://schemas.microsoft.com/office/drawing/2014/main" id="{9BDF658A-8561-F825-6B0E-63400AF3DFFF}"/>
              </a:ext>
            </a:extLst>
          </p:cNvPr>
          <p:cNvSpPr txBox="1"/>
          <p:nvPr/>
        </p:nvSpPr>
        <p:spPr>
          <a:xfrm>
            <a:off x="1464906" y="1498366"/>
            <a:ext cx="6729703" cy="3693319"/>
          </a:xfrm>
          <a:prstGeom prst="rect">
            <a:avLst/>
          </a:prstGeom>
          <a:noFill/>
        </p:spPr>
        <p:txBody>
          <a:bodyPr wrap="square">
            <a:spAutoFit/>
          </a:bodyPr>
          <a:lstStyle/>
          <a:p>
            <a:r>
              <a:rPr lang="en-US" b="0" dirty="0">
                <a:solidFill>
                  <a:srgbClr val="BFBDB6"/>
                </a:solidFill>
                <a:effectLst/>
                <a:latin typeface="Consolas" panose="020B0609020204030204" pitchFamily="49" charset="0"/>
              </a:rPr>
              <a:t>model1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tree.</a:t>
            </a:r>
            <a:r>
              <a:rPr lang="en-US" b="0" dirty="0" err="1">
                <a:solidFill>
                  <a:srgbClr val="FFB454"/>
                </a:solidFill>
                <a:effectLst/>
                <a:latin typeface="Consolas" panose="020B0609020204030204" pitchFamily="49" charset="0"/>
              </a:rPr>
              <a:t>DecisionTreeClassifier</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model2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KNeighborsClassifier</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model3</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LogisticRegression</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dirty="0">
                <a:solidFill>
                  <a:srgbClr val="BFBDB6"/>
                </a:solidFill>
                <a:effectLst/>
                <a:latin typeface="Consolas" panose="020B0609020204030204" pitchFamily="49" charset="0"/>
              </a:rPr>
              <a:t>model1.</a:t>
            </a:r>
            <a:r>
              <a:rPr lang="en-US" b="0" dirty="0">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x_train,y_train</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model2.</a:t>
            </a:r>
            <a:r>
              <a:rPr lang="en-US" b="0" dirty="0">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x_train,y_train</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model3.</a:t>
            </a:r>
            <a:r>
              <a:rPr lang="en-US" b="0" dirty="0">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x_train,y_train</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dirty="0">
                <a:solidFill>
                  <a:srgbClr val="BFBDB6"/>
                </a:solidFill>
                <a:effectLst/>
                <a:latin typeface="Consolas" panose="020B0609020204030204" pitchFamily="49" charset="0"/>
              </a:rPr>
              <a:t>pred1</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model1.</a:t>
            </a:r>
            <a:r>
              <a:rPr lang="en-US" b="0" dirty="0">
                <a:solidFill>
                  <a:srgbClr val="FFB454"/>
                </a:solidFill>
                <a:effectLst/>
                <a:latin typeface="Consolas" panose="020B0609020204030204" pitchFamily="49" charset="0"/>
              </a:rPr>
              <a:t>predict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x_test</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pred2</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model2.</a:t>
            </a:r>
            <a:r>
              <a:rPr lang="en-US" b="0" dirty="0">
                <a:solidFill>
                  <a:srgbClr val="FFB454"/>
                </a:solidFill>
                <a:effectLst/>
                <a:latin typeface="Consolas" panose="020B0609020204030204" pitchFamily="49" charset="0"/>
              </a:rPr>
              <a:t>predict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x_test</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pred3</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model3.</a:t>
            </a:r>
            <a:r>
              <a:rPr lang="en-US" b="0" dirty="0">
                <a:solidFill>
                  <a:srgbClr val="FFB454"/>
                </a:solidFill>
                <a:effectLst/>
                <a:latin typeface="Consolas" panose="020B0609020204030204" pitchFamily="49" charset="0"/>
              </a:rPr>
              <a:t>predict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x_test</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dirty="0" err="1">
                <a:solidFill>
                  <a:srgbClr val="BFBDB6"/>
                </a:solidFill>
                <a:effectLst/>
                <a:latin typeface="Consolas" panose="020B0609020204030204" pitchFamily="49" charset="0"/>
              </a:rPr>
              <a:t>finalpred</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(pred1</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pred2</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pred3)</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3</a:t>
            </a:r>
            <a:endParaRPr lang="en-US" b="0" dirty="0">
              <a:solidFill>
                <a:srgbClr val="BFBDB6"/>
              </a:solidFill>
              <a:effectLst/>
              <a:latin typeface="Consolas" panose="020B0609020204030204" pitchFamily="49" charset="0"/>
            </a:endParaRPr>
          </a:p>
        </p:txBody>
      </p:sp>
    </p:spTree>
    <p:extLst>
      <p:ext uri="{BB962C8B-B14F-4D97-AF65-F5344CB8AC3E}">
        <p14:creationId xmlns:p14="http://schemas.microsoft.com/office/powerpoint/2010/main" val="208874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106736" cy="794333"/>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616973"/>
            <a:ext cx="3899839" cy="3748129"/>
          </a:xfrm>
        </p:spPr>
        <p:txBody>
          <a:bodyPr/>
          <a:lstStyle/>
          <a:p>
            <a:r>
              <a:rPr lang="en-US" dirty="0"/>
              <a:t>Bootstrapping</a:t>
            </a:r>
          </a:p>
          <a:p>
            <a:r>
              <a:rPr lang="en-US" dirty="0"/>
              <a:t>Bagging </a:t>
            </a:r>
            <a:r>
              <a:rPr lang="en-US" dirty="0">
                <a:solidFill>
                  <a:srgbClr val="FFFF00">
                    <a:alpha val="60000"/>
                  </a:srgbClr>
                </a:solidFill>
                <a:effectLst/>
              </a:rPr>
              <a:t>bootstrap aggregating</a:t>
            </a:r>
            <a:endParaRPr lang="en-US" dirty="0">
              <a:solidFill>
                <a:srgbClr val="FFFF00">
                  <a:alpha val="60000"/>
                </a:srgbClr>
              </a:solidFill>
            </a:endParaRPr>
          </a:p>
          <a:p>
            <a:r>
              <a:rPr lang="en-US" dirty="0"/>
              <a:t>Boosting</a:t>
            </a:r>
          </a:p>
          <a:p>
            <a:r>
              <a:rPr lang="en-US" dirty="0"/>
              <a:t>Random forest</a:t>
            </a:r>
          </a:p>
          <a:p>
            <a:r>
              <a:rPr lang="en-US" dirty="0"/>
              <a:t>Extra trees</a:t>
            </a:r>
          </a:p>
          <a:p>
            <a:r>
              <a:rPr lang="en-US" dirty="0"/>
              <a:t>AdaBoost</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0F02BAEC-B6B8-41B9-A2E9-05F40C24C931}" type="datetime1">
              <a:rPr lang="en-US" smtClean="0"/>
              <a:t>7/28/2023</a:t>
            </a:fld>
            <a:endParaRPr lang="en-US"/>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MSP'23 ML Workshop</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4739951" cy="646331"/>
          </a:xfrm>
          <a:prstGeom prst="rect">
            <a:avLst/>
          </a:prstGeom>
          <a:noFill/>
        </p:spPr>
        <p:txBody>
          <a:bodyPr wrap="square" rtlCol="0">
            <a:spAutoFit/>
          </a:bodyPr>
          <a:lstStyle/>
          <a:p>
            <a:r>
              <a:rPr lang="en-US" sz="3600" b="1" dirty="0"/>
              <a:t>3. </a:t>
            </a:r>
            <a:r>
              <a:rPr lang="en-US" sz="3600" dirty="0"/>
              <a:t>Weighted Averaging</a:t>
            </a:r>
            <a:r>
              <a:rPr lang="en-US" sz="3600" b="1" dirty="0"/>
              <a:t>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965353"/>
            <a:ext cx="10524930"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Weighted averaging is an extension of the averaging method where </a:t>
            </a:r>
            <a:r>
              <a:rPr lang="en-US" b="1" dirty="0">
                <a:solidFill>
                  <a:srgbClr val="FFFF00">
                    <a:alpha val="60000"/>
                  </a:srgbClr>
                </a:solidFill>
              </a:rPr>
              <a:t>each model is assigned a weight.</a:t>
            </a:r>
          </a:p>
          <a:p>
            <a:pPr>
              <a:buFont typeface="Arial" panose="020B0604020202020204" pitchFamily="34" charset="0"/>
              <a:buChar char="•"/>
            </a:pPr>
            <a:r>
              <a:rPr lang="en-US" dirty="0"/>
              <a:t>The weights determine the importance of each model's prediction in the final result.</a:t>
            </a:r>
          </a:p>
          <a:p>
            <a:pPr>
              <a:buFont typeface="Arial" panose="020B0604020202020204" pitchFamily="34" charset="0"/>
              <a:buChar char="•"/>
            </a:pPr>
            <a:r>
              <a:rPr lang="en-US" dirty="0"/>
              <a:t>Models with higher weights contribute more to the final prediction.</a:t>
            </a:r>
          </a:p>
        </p:txBody>
      </p:sp>
    </p:spTree>
    <p:extLst>
      <p:ext uri="{BB962C8B-B14F-4D97-AF65-F5344CB8AC3E}">
        <p14:creationId xmlns:p14="http://schemas.microsoft.com/office/powerpoint/2010/main" val="264599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4739951" cy="646331"/>
          </a:xfrm>
          <a:prstGeom prst="rect">
            <a:avLst/>
          </a:prstGeom>
          <a:noFill/>
        </p:spPr>
        <p:txBody>
          <a:bodyPr wrap="square" rtlCol="0">
            <a:spAutoFit/>
          </a:bodyPr>
          <a:lstStyle/>
          <a:p>
            <a:r>
              <a:rPr lang="en-US" sz="3600" b="1"/>
              <a:t>3. </a:t>
            </a:r>
            <a:r>
              <a:rPr lang="en-US" sz="3600"/>
              <a:t>Weighted Averaging</a:t>
            </a:r>
            <a:r>
              <a:rPr lang="en-US" sz="3600" b="1"/>
              <a:t> </a:t>
            </a:r>
            <a:endParaRPr lang="en-US" sz="3600" b="1" dirty="0"/>
          </a:p>
        </p:txBody>
      </p:sp>
      <p:sp>
        <p:nvSpPr>
          <p:cNvPr id="8" name="TextBox 7">
            <a:extLst>
              <a:ext uri="{FF2B5EF4-FFF2-40B4-BE49-F238E27FC236}">
                <a16:creationId xmlns:a16="http://schemas.microsoft.com/office/drawing/2014/main" id="{3D5F1979-776A-47E3-D0DF-07F6503DF519}"/>
              </a:ext>
            </a:extLst>
          </p:cNvPr>
          <p:cNvSpPr txBox="1"/>
          <p:nvPr/>
        </p:nvSpPr>
        <p:spPr>
          <a:xfrm>
            <a:off x="1371600" y="1428453"/>
            <a:ext cx="7793393" cy="3693319"/>
          </a:xfrm>
          <a:prstGeom prst="rect">
            <a:avLst/>
          </a:prstGeom>
          <a:noFill/>
        </p:spPr>
        <p:txBody>
          <a:bodyPr wrap="square">
            <a:spAutoFit/>
          </a:bodyPr>
          <a:lstStyle/>
          <a:p>
            <a:r>
              <a:rPr lang="en-US" b="0">
                <a:solidFill>
                  <a:srgbClr val="BFBDB6"/>
                </a:solidFill>
                <a:effectLst/>
                <a:latin typeface="Consolas" panose="020B0609020204030204" pitchFamily="49" charset="0"/>
              </a:rPr>
              <a:t>model1 </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 tree.</a:t>
            </a:r>
            <a:r>
              <a:rPr lang="en-US" b="0">
                <a:solidFill>
                  <a:srgbClr val="FFB454"/>
                </a:solidFill>
                <a:effectLst/>
                <a:latin typeface="Consolas" panose="020B0609020204030204" pitchFamily="49" charset="0"/>
              </a:rPr>
              <a:t>DecisionTreeClassifier</a:t>
            </a:r>
            <a:r>
              <a:rPr lang="en-US" b="0">
                <a:solidFill>
                  <a:srgbClr val="BFBDB6"/>
                </a:solidFill>
                <a:effectLst/>
                <a:latin typeface="Consolas" panose="020B0609020204030204" pitchFamily="49" charset="0"/>
              </a:rPr>
              <a:t>()</a:t>
            </a:r>
          </a:p>
          <a:p>
            <a:r>
              <a:rPr lang="en-US" b="0">
                <a:solidFill>
                  <a:srgbClr val="BFBDB6"/>
                </a:solidFill>
                <a:effectLst/>
                <a:latin typeface="Consolas" panose="020B0609020204030204" pitchFamily="49" charset="0"/>
              </a:rPr>
              <a:t>model2 </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 </a:t>
            </a:r>
            <a:r>
              <a:rPr lang="en-US" b="0">
                <a:solidFill>
                  <a:srgbClr val="FFB454"/>
                </a:solidFill>
                <a:effectLst/>
                <a:latin typeface="Consolas" panose="020B0609020204030204" pitchFamily="49" charset="0"/>
              </a:rPr>
              <a:t>KNeighborsClassifier</a:t>
            </a:r>
            <a:r>
              <a:rPr lang="en-US" b="0">
                <a:solidFill>
                  <a:srgbClr val="BFBDB6"/>
                </a:solidFill>
                <a:effectLst/>
                <a:latin typeface="Consolas" panose="020B0609020204030204" pitchFamily="49" charset="0"/>
              </a:rPr>
              <a:t>()</a:t>
            </a:r>
          </a:p>
          <a:p>
            <a:r>
              <a:rPr lang="en-US" b="0">
                <a:solidFill>
                  <a:srgbClr val="BFBDB6"/>
                </a:solidFill>
                <a:effectLst/>
                <a:latin typeface="Consolas" panose="020B0609020204030204" pitchFamily="49" charset="0"/>
              </a:rPr>
              <a:t>model3</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 </a:t>
            </a:r>
            <a:r>
              <a:rPr lang="en-US" b="0">
                <a:solidFill>
                  <a:srgbClr val="FFB454"/>
                </a:solidFill>
                <a:effectLst/>
                <a:latin typeface="Consolas" panose="020B0609020204030204" pitchFamily="49" charset="0"/>
              </a:rPr>
              <a:t>LogisticRegression</a:t>
            </a:r>
            <a:r>
              <a:rPr lang="en-US" b="0">
                <a:solidFill>
                  <a:srgbClr val="BFBDB6"/>
                </a:solidFill>
                <a:effectLst/>
                <a:latin typeface="Consolas" panose="020B0609020204030204" pitchFamily="49" charset="0"/>
              </a:rPr>
              <a:t>()</a:t>
            </a:r>
          </a:p>
          <a:p>
            <a:br>
              <a:rPr lang="en-US" b="0">
                <a:solidFill>
                  <a:srgbClr val="BFBDB6"/>
                </a:solidFill>
                <a:effectLst/>
                <a:latin typeface="Consolas" panose="020B0609020204030204" pitchFamily="49" charset="0"/>
              </a:rPr>
            </a:br>
            <a:r>
              <a:rPr lang="en-US" b="0">
                <a:solidFill>
                  <a:srgbClr val="BFBDB6"/>
                </a:solidFill>
                <a:effectLst/>
                <a:latin typeface="Consolas" panose="020B0609020204030204" pitchFamily="49" charset="0"/>
              </a:rPr>
              <a:t>model1.</a:t>
            </a:r>
            <a:r>
              <a:rPr lang="en-US" b="0">
                <a:solidFill>
                  <a:srgbClr val="FFB454"/>
                </a:solidFill>
                <a:effectLst/>
                <a:latin typeface="Consolas" panose="020B0609020204030204" pitchFamily="49" charset="0"/>
              </a:rPr>
              <a:t>fit</a:t>
            </a:r>
            <a:r>
              <a:rPr lang="en-US" b="0">
                <a:solidFill>
                  <a:srgbClr val="BFBDB6"/>
                </a:solidFill>
                <a:effectLst/>
                <a:latin typeface="Consolas" panose="020B0609020204030204" pitchFamily="49" charset="0"/>
              </a:rPr>
              <a:t>(x_train,y_train)</a:t>
            </a:r>
          </a:p>
          <a:p>
            <a:r>
              <a:rPr lang="en-US" b="0">
                <a:solidFill>
                  <a:srgbClr val="BFBDB6"/>
                </a:solidFill>
                <a:effectLst/>
                <a:latin typeface="Consolas" panose="020B0609020204030204" pitchFamily="49" charset="0"/>
              </a:rPr>
              <a:t>model2.</a:t>
            </a:r>
            <a:r>
              <a:rPr lang="en-US" b="0">
                <a:solidFill>
                  <a:srgbClr val="FFB454"/>
                </a:solidFill>
                <a:effectLst/>
                <a:latin typeface="Consolas" panose="020B0609020204030204" pitchFamily="49" charset="0"/>
              </a:rPr>
              <a:t>fit</a:t>
            </a:r>
            <a:r>
              <a:rPr lang="en-US" b="0">
                <a:solidFill>
                  <a:srgbClr val="BFBDB6"/>
                </a:solidFill>
                <a:effectLst/>
                <a:latin typeface="Consolas" panose="020B0609020204030204" pitchFamily="49" charset="0"/>
              </a:rPr>
              <a:t>(x_train,y_train)</a:t>
            </a:r>
          </a:p>
          <a:p>
            <a:r>
              <a:rPr lang="en-US" b="0">
                <a:solidFill>
                  <a:srgbClr val="BFBDB6"/>
                </a:solidFill>
                <a:effectLst/>
                <a:latin typeface="Consolas" panose="020B0609020204030204" pitchFamily="49" charset="0"/>
              </a:rPr>
              <a:t>model3.</a:t>
            </a:r>
            <a:r>
              <a:rPr lang="en-US" b="0">
                <a:solidFill>
                  <a:srgbClr val="FFB454"/>
                </a:solidFill>
                <a:effectLst/>
                <a:latin typeface="Consolas" panose="020B0609020204030204" pitchFamily="49" charset="0"/>
              </a:rPr>
              <a:t>fit</a:t>
            </a:r>
            <a:r>
              <a:rPr lang="en-US" b="0">
                <a:solidFill>
                  <a:srgbClr val="BFBDB6"/>
                </a:solidFill>
                <a:effectLst/>
                <a:latin typeface="Consolas" panose="020B0609020204030204" pitchFamily="49" charset="0"/>
              </a:rPr>
              <a:t>(x_train,y_train)</a:t>
            </a:r>
          </a:p>
          <a:p>
            <a:br>
              <a:rPr lang="en-US" b="0">
                <a:solidFill>
                  <a:srgbClr val="BFBDB6"/>
                </a:solidFill>
                <a:effectLst/>
                <a:latin typeface="Consolas" panose="020B0609020204030204" pitchFamily="49" charset="0"/>
              </a:rPr>
            </a:br>
            <a:r>
              <a:rPr lang="en-US" b="0">
                <a:solidFill>
                  <a:srgbClr val="BFBDB6"/>
                </a:solidFill>
                <a:effectLst/>
                <a:latin typeface="Consolas" panose="020B0609020204030204" pitchFamily="49" charset="0"/>
              </a:rPr>
              <a:t>pred1</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model1.</a:t>
            </a:r>
            <a:r>
              <a:rPr lang="en-US" b="0">
                <a:solidFill>
                  <a:srgbClr val="FFB454"/>
                </a:solidFill>
                <a:effectLst/>
                <a:latin typeface="Consolas" panose="020B0609020204030204" pitchFamily="49" charset="0"/>
              </a:rPr>
              <a:t>predict</a:t>
            </a:r>
            <a:r>
              <a:rPr lang="en-US" b="0">
                <a:solidFill>
                  <a:srgbClr val="BFBDB6"/>
                </a:solidFill>
                <a:effectLst/>
                <a:latin typeface="Consolas" panose="020B0609020204030204" pitchFamily="49" charset="0"/>
              </a:rPr>
              <a:t>(x_test)</a:t>
            </a:r>
          </a:p>
          <a:p>
            <a:r>
              <a:rPr lang="en-US" b="0">
                <a:solidFill>
                  <a:srgbClr val="BFBDB6"/>
                </a:solidFill>
                <a:effectLst/>
                <a:latin typeface="Consolas" panose="020B0609020204030204" pitchFamily="49" charset="0"/>
              </a:rPr>
              <a:t>pred2</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model2.</a:t>
            </a:r>
            <a:r>
              <a:rPr lang="en-US" b="0">
                <a:solidFill>
                  <a:srgbClr val="FFB454"/>
                </a:solidFill>
                <a:effectLst/>
                <a:latin typeface="Consolas" panose="020B0609020204030204" pitchFamily="49" charset="0"/>
              </a:rPr>
              <a:t>predict</a:t>
            </a:r>
            <a:r>
              <a:rPr lang="en-US" b="0">
                <a:solidFill>
                  <a:srgbClr val="BFBDB6"/>
                </a:solidFill>
                <a:effectLst/>
                <a:latin typeface="Consolas" panose="020B0609020204030204" pitchFamily="49" charset="0"/>
              </a:rPr>
              <a:t>(x_test)</a:t>
            </a:r>
          </a:p>
          <a:p>
            <a:r>
              <a:rPr lang="en-US" b="0">
                <a:solidFill>
                  <a:srgbClr val="BFBDB6"/>
                </a:solidFill>
                <a:effectLst/>
                <a:latin typeface="Consolas" panose="020B0609020204030204" pitchFamily="49" charset="0"/>
              </a:rPr>
              <a:t>pred3</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model3.</a:t>
            </a:r>
            <a:r>
              <a:rPr lang="en-US" b="0">
                <a:solidFill>
                  <a:srgbClr val="FFB454"/>
                </a:solidFill>
                <a:effectLst/>
                <a:latin typeface="Consolas" panose="020B0609020204030204" pitchFamily="49" charset="0"/>
              </a:rPr>
              <a:t>predict</a:t>
            </a:r>
            <a:r>
              <a:rPr lang="en-US" b="0">
                <a:solidFill>
                  <a:srgbClr val="BFBDB6"/>
                </a:solidFill>
                <a:effectLst/>
                <a:latin typeface="Consolas" panose="020B0609020204030204" pitchFamily="49" charset="0"/>
              </a:rPr>
              <a:t>(x_test)</a:t>
            </a:r>
          </a:p>
          <a:p>
            <a:br>
              <a:rPr lang="en-US" b="0">
                <a:solidFill>
                  <a:srgbClr val="BFBDB6"/>
                </a:solidFill>
                <a:effectLst/>
                <a:latin typeface="Consolas" panose="020B0609020204030204" pitchFamily="49" charset="0"/>
              </a:rPr>
            </a:br>
            <a:r>
              <a:rPr lang="en-US" b="0">
                <a:solidFill>
                  <a:srgbClr val="BFBDB6"/>
                </a:solidFill>
                <a:effectLst/>
                <a:latin typeface="Consolas" panose="020B0609020204030204" pitchFamily="49" charset="0"/>
              </a:rPr>
              <a:t>finalpred</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(pred1</a:t>
            </a:r>
            <a:r>
              <a:rPr lang="en-US" b="0">
                <a:solidFill>
                  <a:srgbClr val="F29668"/>
                </a:solidFill>
                <a:effectLst/>
                <a:latin typeface="Consolas" panose="020B0609020204030204" pitchFamily="49" charset="0"/>
              </a:rPr>
              <a:t>*</a:t>
            </a:r>
            <a:r>
              <a:rPr lang="en-US" b="0">
                <a:solidFill>
                  <a:srgbClr val="D2A6FF"/>
                </a:solidFill>
                <a:effectLst/>
                <a:latin typeface="Consolas" panose="020B0609020204030204" pitchFamily="49" charset="0"/>
              </a:rPr>
              <a:t>0.3</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pred2</a:t>
            </a:r>
            <a:r>
              <a:rPr lang="en-US" b="0">
                <a:solidFill>
                  <a:srgbClr val="F29668"/>
                </a:solidFill>
                <a:effectLst/>
                <a:latin typeface="Consolas" panose="020B0609020204030204" pitchFamily="49" charset="0"/>
              </a:rPr>
              <a:t>*</a:t>
            </a:r>
            <a:r>
              <a:rPr lang="en-US" b="0">
                <a:solidFill>
                  <a:srgbClr val="D2A6FF"/>
                </a:solidFill>
                <a:effectLst/>
                <a:latin typeface="Consolas" panose="020B0609020204030204" pitchFamily="49" charset="0"/>
              </a:rPr>
              <a:t>0.3</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pred3</a:t>
            </a:r>
            <a:r>
              <a:rPr lang="en-US" b="0">
                <a:solidFill>
                  <a:srgbClr val="F29668"/>
                </a:solidFill>
                <a:effectLst/>
                <a:latin typeface="Consolas" panose="020B0609020204030204" pitchFamily="49" charset="0"/>
              </a:rPr>
              <a:t>*</a:t>
            </a:r>
            <a:r>
              <a:rPr lang="en-US" b="0">
                <a:solidFill>
                  <a:srgbClr val="D2A6FF"/>
                </a:solidFill>
                <a:effectLst/>
                <a:latin typeface="Consolas" panose="020B0609020204030204" pitchFamily="49" charset="0"/>
              </a:rPr>
              <a:t>0.4</a:t>
            </a:r>
            <a:r>
              <a:rPr lang="en-US" b="0">
                <a:solidFill>
                  <a:srgbClr val="BFBDB6"/>
                </a:solidFill>
                <a:effectLst/>
                <a:latin typeface="Consolas" panose="020B0609020204030204" pitchFamily="49" charset="0"/>
              </a:rPr>
              <a:t>)</a:t>
            </a:r>
            <a:endParaRPr lang="en-US" b="0" dirty="0">
              <a:solidFill>
                <a:srgbClr val="BFBDB6"/>
              </a:solidFill>
              <a:effectLst/>
              <a:latin typeface="Consolas" panose="020B0609020204030204" pitchFamily="49" charset="0"/>
            </a:endParaRPr>
          </a:p>
        </p:txBody>
      </p:sp>
    </p:spTree>
    <p:extLst>
      <p:ext uri="{BB962C8B-B14F-4D97-AF65-F5344CB8AC3E}">
        <p14:creationId xmlns:p14="http://schemas.microsoft.com/office/powerpoint/2010/main" val="296479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6" name="Group 9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7" name="Freeform: Shape 9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9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2" name="Rectangle 10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descr="A colorful lights on a dark background&#10;&#10;Description automatically generated">
            <a:extLst>
              <a:ext uri="{FF2B5EF4-FFF2-40B4-BE49-F238E27FC236}">
                <a16:creationId xmlns:a16="http://schemas.microsoft.com/office/drawing/2014/main" id="{35E594AD-454B-D291-3E7B-DEC55BA31D8B}"/>
              </a:ext>
            </a:extLst>
          </p:cNvPr>
          <p:cNvPicPr>
            <a:picLocks noChangeAspect="1"/>
          </p:cNvPicPr>
          <p:nvPr/>
        </p:nvPicPr>
        <p:blipFill rotWithShape="1">
          <a:blip r:embed="rId3"/>
          <a:srcRect r="1779"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04" name="Rectangle 10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8075613"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Boosting</a:t>
            </a:r>
          </a:p>
        </p:txBody>
      </p:sp>
      <p:sp>
        <p:nvSpPr>
          <p:cNvPr id="106" name="Rectangle 10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A495E5A-922C-4677-BD5C-6C7DCFF0B20C}"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Tree>
    <p:extLst>
      <p:ext uri="{BB962C8B-B14F-4D97-AF65-F5344CB8AC3E}">
        <p14:creationId xmlns:p14="http://schemas.microsoft.com/office/powerpoint/2010/main" val="201899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6" name="Group 9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7" name="Freeform: Shape 9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9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2" name="Rectangle 10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88809" y="355952"/>
            <a:ext cx="3565524" cy="805216"/>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Boosting</a:t>
            </a:r>
          </a:p>
        </p:txBody>
      </p:sp>
      <p:sp>
        <p:nvSpPr>
          <p:cNvPr id="106" name="Rectangle 10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A495E5A-922C-4677-BD5C-6C7DCFF0B20C}"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A0FDF524-A3A8-44EF-DD92-77F8D8D0E62F}"/>
              </a:ext>
            </a:extLst>
          </p:cNvPr>
          <p:cNvPicPr>
            <a:picLocks noChangeAspect="1"/>
          </p:cNvPicPr>
          <p:nvPr/>
        </p:nvPicPr>
        <p:blipFill>
          <a:blip r:embed="rId3"/>
          <a:stretch>
            <a:fillRect/>
          </a:stretch>
        </p:blipFill>
        <p:spPr>
          <a:xfrm>
            <a:off x="876008" y="1275793"/>
            <a:ext cx="10439984" cy="49172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664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33C01-B6EE-6F13-E0C7-4BD4416174B7}"/>
              </a:ext>
            </a:extLst>
          </p:cNvPr>
          <p:cNvSpPr>
            <a:spLocks noGrp="1"/>
          </p:cNvSpPr>
          <p:nvPr>
            <p:ph type="dt" sz="half" idx="10"/>
          </p:nvPr>
        </p:nvSpPr>
        <p:spPr/>
        <p:txBody>
          <a:bodyPr/>
          <a:lstStyle/>
          <a:p>
            <a:fld id="{41923D5F-7D9D-4CA3-86CF-5B2E386AFEA9}" type="datetime1">
              <a:rPr lang="en-US" smtClean="0"/>
              <a:t>7/28/2023</a:t>
            </a:fld>
            <a:endParaRPr lang="en-US"/>
          </a:p>
        </p:txBody>
      </p:sp>
      <p:sp>
        <p:nvSpPr>
          <p:cNvPr id="3" name="Footer Placeholder 2">
            <a:extLst>
              <a:ext uri="{FF2B5EF4-FFF2-40B4-BE49-F238E27FC236}">
                <a16:creationId xmlns:a16="http://schemas.microsoft.com/office/drawing/2014/main" id="{08BBDEE3-27B2-0DF4-9713-63B9FF57ABD0}"/>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4108551F-A80A-5F12-030D-FE18B3F0E317}"/>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3074" name="Picture 2">
            <a:extLst>
              <a:ext uri="{FF2B5EF4-FFF2-40B4-BE49-F238E27FC236}">
                <a16:creationId xmlns:a16="http://schemas.microsoft.com/office/drawing/2014/main" id="{E7178CA8-B963-71BE-54AA-A071CD913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1643063"/>
            <a:ext cx="63436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54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4739951" cy="646331"/>
          </a:xfrm>
          <a:prstGeom prst="rect">
            <a:avLst/>
          </a:prstGeom>
          <a:noFill/>
        </p:spPr>
        <p:txBody>
          <a:bodyPr wrap="square" rtlCol="0">
            <a:spAutoFit/>
          </a:bodyPr>
          <a:lstStyle/>
          <a:p>
            <a:r>
              <a:rPr lang="en-US" sz="3600" b="1" dirty="0"/>
              <a:t> Boosting </a:t>
            </a:r>
          </a:p>
        </p:txBody>
      </p:sp>
      <p:sp>
        <p:nvSpPr>
          <p:cNvPr id="8" name="TextBox 7">
            <a:extLst>
              <a:ext uri="{FF2B5EF4-FFF2-40B4-BE49-F238E27FC236}">
                <a16:creationId xmlns:a16="http://schemas.microsoft.com/office/drawing/2014/main" id="{3D5F1979-776A-47E3-D0DF-07F6503DF519}"/>
              </a:ext>
            </a:extLst>
          </p:cNvPr>
          <p:cNvSpPr txBox="1"/>
          <p:nvPr/>
        </p:nvSpPr>
        <p:spPr>
          <a:xfrm>
            <a:off x="1184988" y="1427328"/>
            <a:ext cx="10456149" cy="4093428"/>
          </a:xfrm>
          <a:prstGeom prst="rect">
            <a:avLst/>
          </a:prstGeom>
          <a:noFill/>
        </p:spPr>
        <p:txBody>
          <a:bodyPr wrap="square">
            <a:spAutoFit/>
          </a:bodyPr>
          <a:lstStyle/>
          <a:p>
            <a:pPr marL="285750" indent="-285750">
              <a:buFont typeface="Arial" panose="020B0604020202020204" pitchFamily="34" charset="0"/>
              <a:buChar char="•"/>
            </a:pPr>
            <a:r>
              <a:rPr lang="en-US" sz="2000" b="0" dirty="0">
                <a:solidFill>
                  <a:srgbClr val="BFBDB6"/>
                </a:solidFill>
                <a:effectLst/>
              </a:rPr>
              <a:t>Boosting is an advanced version of Bagging.</a:t>
            </a:r>
          </a:p>
          <a:p>
            <a:pPr marL="285750" indent="-285750">
              <a:buFont typeface="Arial" panose="020B0604020202020204" pitchFamily="34" charset="0"/>
              <a:buChar char="•"/>
            </a:pPr>
            <a:r>
              <a:rPr lang="en-US" sz="2000" b="0" dirty="0">
                <a:solidFill>
                  <a:srgbClr val="BFBDB6"/>
                </a:solidFill>
                <a:effectLst/>
              </a:rPr>
              <a:t>Models are </a:t>
            </a:r>
            <a:r>
              <a:rPr lang="en-US" sz="2000" b="1" dirty="0">
                <a:solidFill>
                  <a:srgbClr val="FFFF00"/>
                </a:solidFill>
                <a:effectLst/>
              </a:rPr>
              <a:t>built sequentially</a:t>
            </a:r>
            <a:r>
              <a:rPr lang="en-US" sz="2000" b="0" dirty="0">
                <a:solidFill>
                  <a:srgbClr val="BFBDB6"/>
                </a:solidFill>
                <a:effectLst/>
              </a:rPr>
              <a:t>, one after another.</a:t>
            </a:r>
          </a:p>
          <a:p>
            <a:pPr marL="285750" indent="-285750">
              <a:buFont typeface="Arial" panose="020B0604020202020204" pitchFamily="34" charset="0"/>
              <a:buChar char="•"/>
            </a:pPr>
            <a:r>
              <a:rPr lang="en-US" sz="2000" b="0" dirty="0">
                <a:solidFill>
                  <a:srgbClr val="BFBDB6"/>
                </a:solidFill>
                <a:effectLst/>
              </a:rPr>
              <a:t>Each model focuses on </a:t>
            </a:r>
            <a:r>
              <a:rPr lang="en-US" sz="2000" b="1" dirty="0">
                <a:solidFill>
                  <a:srgbClr val="FFFF00"/>
                </a:solidFill>
                <a:effectLst/>
              </a:rPr>
              <a:t>improving</a:t>
            </a:r>
            <a:r>
              <a:rPr lang="en-US" sz="2000" b="0" dirty="0">
                <a:solidFill>
                  <a:srgbClr val="BFBDB6"/>
                </a:solidFill>
                <a:effectLst/>
              </a:rPr>
              <a:t> the classification of data points that were </a:t>
            </a:r>
            <a:r>
              <a:rPr lang="en-US" sz="2000" b="1" dirty="0">
                <a:solidFill>
                  <a:srgbClr val="FFFF00"/>
                </a:solidFill>
                <a:effectLst/>
              </a:rPr>
              <a:t>incorrectly classified </a:t>
            </a:r>
            <a:r>
              <a:rPr lang="en-US" sz="2000" b="0" dirty="0">
                <a:solidFill>
                  <a:srgbClr val="BFBDB6"/>
                </a:solidFill>
                <a:effectLst/>
              </a:rPr>
              <a:t>by the previous model.</a:t>
            </a:r>
          </a:p>
          <a:p>
            <a:pPr marL="285750" indent="-285750">
              <a:buFont typeface="Arial" panose="020B0604020202020204" pitchFamily="34" charset="0"/>
              <a:buChar char="•"/>
            </a:pPr>
            <a:r>
              <a:rPr lang="en-US" sz="2000" b="0" dirty="0">
                <a:solidFill>
                  <a:srgbClr val="BFBDB6"/>
                </a:solidFill>
                <a:effectLst/>
              </a:rPr>
              <a:t>The iterative process of boosting leads to increased overall accuracy of the model.</a:t>
            </a:r>
          </a:p>
          <a:p>
            <a:pPr marL="285750" indent="-285750">
              <a:buFont typeface="Arial" panose="020B0604020202020204" pitchFamily="34" charset="0"/>
              <a:buChar char="•"/>
            </a:pPr>
            <a:r>
              <a:rPr lang="en-US" sz="2000" b="0" dirty="0">
                <a:solidFill>
                  <a:srgbClr val="BFBDB6"/>
                </a:solidFill>
                <a:effectLst/>
              </a:rPr>
              <a:t>A subset is created from the original dataset for each iteration of boosting.</a:t>
            </a:r>
          </a:p>
          <a:p>
            <a:pPr marL="285750" indent="-285750">
              <a:buFont typeface="Arial" panose="020B0604020202020204" pitchFamily="34" charset="0"/>
              <a:buChar char="•"/>
            </a:pPr>
            <a:r>
              <a:rPr lang="en-US" sz="2000" b="1" dirty="0">
                <a:solidFill>
                  <a:srgbClr val="FFFF00"/>
                </a:solidFill>
                <a:effectLst/>
              </a:rPr>
              <a:t>Initially</a:t>
            </a:r>
            <a:r>
              <a:rPr lang="en-US" sz="2000" b="0" dirty="0">
                <a:solidFill>
                  <a:srgbClr val="BFBDB6"/>
                </a:solidFill>
                <a:effectLst/>
              </a:rPr>
              <a:t>, all data points are given </a:t>
            </a:r>
            <a:r>
              <a:rPr lang="en-US" sz="2000" b="1" dirty="0">
                <a:solidFill>
                  <a:srgbClr val="FFFF00"/>
                </a:solidFill>
                <a:effectLst/>
              </a:rPr>
              <a:t>equal weights</a:t>
            </a:r>
            <a:r>
              <a:rPr lang="en-US" sz="2000" b="0" dirty="0">
                <a:solidFill>
                  <a:srgbClr val="BFBDB6"/>
                </a:solidFill>
                <a:effectLst/>
              </a:rPr>
              <a:t>.</a:t>
            </a:r>
          </a:p>
          <a:p>
            <a:pPr marL="285750" indent="-285750">
              <a:buFont typeface="Arial" panose="020B0604020202020204" pitchFamily="34" charset="0"/>
              <a:buChar char="•"/>
            </a:pPr>
            <a:r>
              <a:rPr lang="en-US" sz="2000" b="0" dirty="0">
                <a:solidFill>
                  <a:srgbClr val="BFBDB6"/>
                </a:solidFill>
                <a:effectLst/>
              </a:rPr>
              <a:t>A base model is created using this subset.</a:t>
            </a:r>
          </a:p>
          <a:p>
            <a:pPr marL="285750" indent="-285750">
              <a:buFont typeface="Arial" panose="020B0604020202020204" pitchFamily="34" charset="0"/>
              <a:buChar char="•"/>
            </a:pPr>
            <a:r>
              <a:rPr lang="en-US" sz="2000" b="0" dirty="0">
                <a:solidFill>
                  <a:srgbClr val="BFBDB6"/>
                </a:solidFill>
                <a:effectLst/>
              </a:rPr>
              <a:t>The base model is used to make predictions on the entire dataset.</a:t>
            </a:r>
          </a:p>
          <a:p>
            <a:pPr marL="285750" indent="-285750">
              <a:buFont typeface="Arial" panose="020B0604020202020204" pitchFamily="34" charset="0"/>
              <a:buChar char="•"/>
            </a:pPr>
            <a:r>
              <a:rPr lang="en-US" sz="2000" b="0" dirty="0">
                <a:solidFill>
                  <a:srgbClr val="BFBDB6"/>
                </a:solidFill>
                <a:effectLst/>
              </a:rPr>
              <a:t>Errors are calculated using the actual values and predicted values.</a:t>
            </a:r>
          </a:p>
          <a:p>
            <a:pPr marL="285750" indent="-285750">
              <a:buFont typeface="Arial" panose="020B0604020202020204" pitchFamily="34" charset="0"/>
              <a:buChar char="•"/>
            </a:pPr>
            <a:r>
              <a:rPr lang="en-US" sz="2000" b="0" dirty="0">
                <a:solidFill>
                  <a:srgbClr val="BFBDB6"/>
                </a:solidFill>
                <a:effectLst/>
              </a:rPr>
              <a:t>The observations which are </a:t>
            </a:r>
            <a:r>
              <a:rPr lang="en-US" sz="2000" b="1" dirty="0">
                <a:solidFill>
                  <a:srgbClr val="FFFF00"/>
                </a:solidFill>
                <a:effectLst/>
              </a:rPr>
              <a:t>incorrectly predicted</a:t>
            </a:r>
            <a:r>
              <a:rPr lang="en-US" sz="2000" b="0" dirty="0">
                <a:solidFill>
                  <a:srgbClr val="BFBDB6"/>
                </a:solidFill>
                <a:effectLst/>
              </a:rPr>
              <a:t>, are </a:t>
            </a:r>
            <a:r>
              <a:rPr lang="en-US" sz="2000" b="1" dirty="0">
                <a:solidFill>
                  <a:srgbClr val="FFFF00"/>
                </a:solidFill>
                <a:effectLst/>
              </a:rPr>
              <a:t>given higher weights</a:t>
            </a:r>
            <a:r>
              <a:rPr lang="en-US" sz="2000" b="0" dirty="0">
                <a:solidFill>
                  <a:srgbClr val="BFBDB6"/>
                </a:solidFill>
                <a:effectLst/>
              </a:rPr>
              <a:t>. </a:t>
            </a:r>
          </a:p>
          <a:p>
            <a:pPr marL="285750" indent="-285750">
              <a:buFont typeface="Arial" panose="020B0604020202020204" pitchFamily="34" charset="0"/>
              <a:buChar char="•"/>
            </a:pPr>
            <a:r>
              <a:rPr lang="en-US" sz="2000" b="0" dirty="0">
                <a:solidFill>
                  <a:srgbClr val="BFBDB6"/>
                </a:solidFill>
                <a:effectLst/>
              </a:rPr>
              <a:t>Another model is created, and predictions are made on the dataset.(This model tries to correct the errors from the previous model)</a:t>
            </a:r>
          </a:p>
        </p:txBody>
      </p:sp>
    </p:spTree>
    <p:extLst>
      <p:ext uri="{BB962C8B-B14F-4D97-AF65-F5344CB8AC3E}">
        <p14:creationId xmlns:p14="http://schemas.microsoft.com/office/powerpoint/2010/main" val="337226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326572" y="196900"/>
            <a:ext cx="4739951" cy="646331"/>
          </a:xfrm>
          <a:prstGeom prst="rect">
            <a:avLst/>
          </a:prstGeom>
          <a:noFill/>
        </p:spPr>
        <p:txBody>
          <a:bodyPr wrap="square" rtlCol="0">
            <a:spAutoFit/>
          </a:bodyPr>
          <a:lstStyle/>
          <a:p>
            <a:r>
              <a:rPr lang="en-US" sz="3600" b="1" dirty="0"/>
              <a:t> Boosting </a:t>
            </a:r>
          </a:p>
        </p:txBody>
      </p:sp>
      <p:sp>
        <p:nvSpPr>
          <p:cNvPr id="8" name="TextBox 7">
            <a:extLst>
              <a:ext uri="{FF2B5EF4-FFF2-40B4-BE49-F238E27FC236}">
                <a16:creationId xmlns:a16="http://schemas.microsoft.com/office/drawing/2014/main" id="{3D5F1979-776A-47E3-D0DF-07F6503DF519}"/>
              </a:ext>
            </a:extLst>
          </p:cNvPr>
          <p:cNvSpPr txBox="1"/>
          <p:nvPr/>
        </p:nvSpPr>
        <p:spPr>
          <a:xfrm>
            <a:off x="718457" y="1311533"/>
            <a:ext cx="10456149" cy="3785652"/>
          </a:xfrm>
          <a:prstGeom prst="rect">
            <a:avLst/>
          </a:prstGeom>
          <a:noFill/>
        </p:spPr>
        <p:txBody>
          <a:bodyPr wrap="square">
            <a:spAutoFit/>
          </a:bodyPr>
          <a:lstStyle/>
          <a:p>
            <a:pPr marL="285750" indent="-285750">
              <a:buFont typeface="Arial" panose="020B0604020202020204" pitchFamily="34" charset="0"/>
              <a:buChar char="•"/>
            </a:pPr>
            <a:r>
              <a:rPr lang="en-US" sz="2000" b="0" dirty="0">
                <a:solidFill>
                  <a:srgbClr val="BFBDB6"/>
                </a:solidFill>
                <a:effectLst/>
              </a:rPr>
              <a:t>Boosting slowly improves the fitted model by fitting small trees to the residuals in areas where it does not perform well.</a:t>
            </a:r>
          </a:p>
          <a:p>
            <a:pPr marL="285750" indent="-285750">
              <a:buFont typeface="Arial" panose="020B0604020202020204" pitchFamily="34" charset="0"/>
              <a:buChar char="•"/>
            </a:pPr>
            <a:r>
              <a:rPr lang="en-US" sz="2000" b="0" dirty="0">
                <a:solidFill>
                  <a:srgbClr val="BFBDB6"/>
                </a:solidFill>
                <a:effectLst/>
              </a:rPr>
              <a:t>In boosting, the construction of each tree depends strongly on the trees that have already been grown, unlike in bagging.</a:t>
            </a:r>
          </a:p>
          <a:p>
            <a:pPr marL="285750" indent="-285750">
              <a:buFont typeface="Arial" panose="020B0604020202020204" pitchFamily="34" charset="0"/>
              <a:buChar char="•"/>
            </a:pPr>
            <a:r>
              <a:rPr lang="en-US" sz="2000" b="0" dirty="0">
                <a:solidFill>
                  <a:srgbClr val="BFBDB6"/>
                </a:solidFill>
                <a:effectLst/>
              </a:rPr>
              <a:t>Boosting has three tuning parameters: the number of trees B, the shrinkage parameter λ, and the number of splits d in each tree.</a:t>
            </a:r>
          </a:p>
          <a:p>
            <a:pPr marL="285750" indent="-285750">
              <a:buFont typeface="Arial" panose="020B0604020202020204" pitchFamily="34" charset="0"/>
              <a:buChar char="•"/>
            </a:pPr>
            <a:r>
              <a:rPr lang="en-US" sz="2000" b="0" dirty="0">
                <a:solidFill>
                  <a:srgbClr val="BFBDB6"/>
                </a:solidFill>
                <a:effectLst/>
              </a:rPr>
              <a:t>Cross-validation is used to select the </a:t>
            </a:r>
            <a:r>
              <a:rPr lang="en-US" sz="2000" b="1" dirty="0">
                <a:solidFill>
                  <a:srgbClr val="FFFF00"/>
                </a:solidFill>
                <a:effectLst/>
              </a:rPr>
              <a:t>number of trees B to avoid overfitting.</a:t>
            </a:r>
          </a:p>
          <a:p>
            <a:pPr marL="285750" indent="-285750">
              <a:buFont typeface="Arial" panose="020B0604020202020204" pitchFamily="34" charset="0"/>
              <a:buChar char="•"/>
            </a:pPr>
            <a:r>
              <a:rPr lang="en-US" sz="2000" b="0" dirty="0">
                <a:solidFill>
                  <a:srgbClr val="BFBDB6"/>
                </a:solidFill>
                <a:effectLst/>
              </a:rPr>
              <a:t>The shrinkage parameter </a:t>
            </a:r>
            <a:r>
              <a:rPr lang="en-US" sz="2000" b="1" dirty="0">
                <a:solidFill>
                  <a:srgbClr val="FFFF00"/>
                </a:solidFill>
                <a:effectLst/>
              </a:rPr>
              <a:t>λ</a:t>
            </a:r>
            <a:r>
              <a:rPr lang="en-US" sz="2000" b="0" dirty="0">
                <a:solidFill>
                  <a:srgbClr val="BFBDB6"/>
                </a:solidFill>
                <a:effectLst/>
              </a:rPr>
              <a:t> is a small positive number that </a:t>
            </a:r>
            <a:r>
              <a:rPr lang="en-US" sz="2000" b="1" dirty="0">
                <a:solidFill>
                  <a:srgbClr val="FFFF00"/>
                </a:solidFill>
                <a:effectLst/>
              </a:rPr>
              <a:t>controls the rate </a:t>
            </a:r>
            <a:r>
              <a:rPr lang="en-US" sz="2000" b="0" dirty="0">
                <a:solidFill>
                  <a:srgbClr val="BFBDB6"/>
                </a:solidFill>
                <a:effectLst/>
              </a:rPr>
              <a:t>at which boosting </a:t>
            </a:r>
            <a:r>
              <a:rPr lang="en-US" sz="2000" b="1" dirty="0">
                <a:solidFill>
                  <a:srgbClr val="FFFF00"/>
                </a:solidFill>
                <a:effectLst/>
              </a:rPr>
              <a:t>learns</a:t>
            </a:r>
            <a:r>
              <a:rPr lang="en-US" sz="2000" b="0" dirty="0">
                <a:solidFill>
                  <a:srgbClr val="BFBDB6"/>
                </a:solidFill>
                <a:effectLst/>
              </a:rPr>
              <a:t>.</a:t>
            </a:r>
          </a:p>
          <a:p>
            <a:pPr marL="285750" indent="-285750">
              <a:buFont typeface="Arial" panose="020B0604020202020204" pitchFamily="34" charset="0"/>
              <a:buChar char="•"/>
            </a:pPr>
            <a:r>
              <a:rPr lang="en-US" sz="2000" b="0" dirty="0">
                <a:solidFill>
                  <a:srgbClr val="BFBDB6"/>
                </a:solidFill>
                <a:effectLst/>
              </a:rPr>
              <a:t>The </a:t>
            </a:r>
            <a:r>
              <a:rPr lang="en-US" sz="2000" b="1" dirty="0">
                <a:solidFill>
                  <a:srgbClr val="FFFF00"/>
                </a:solidFill>
                <a:effectLst/>
              </a:rPr>
              <a:t>number of splits d </a:t>
            </a:r>
            <a:r>
              <a:rPr lang="en-US" sz="2000" b="0" dirty="0">
                <a:solidFill>
                  <a:srgbClr val="BFBDB6"/>
                </a:solidFill>
                <a:effectLst/>
              </a:rPr>
              <a:t>in each tree </a:t>
            </a:r>
            <a:r>
              <a:rPr lang="en-US" sz="2000" b="1" dirty="0">
                <a:solidFill>
                  <a:srgbClr val="FFFF00"/>
                </a:solidFill>
                <a:effectLst/>
              </a:rPr>
              <a:t>controls the complexity </a:t>
            </a:r>
            <a:r>
              <a:rPr lang="en-US" sz="2000" b="0" dirty="0">
                <a:solidFill>
                  <a:srgbClr val="BFBDB6"/>
                </a:solidFill>
                <a:effectLst/>
              </a:rPr>
              <a:t>of the boosted ensemble.</a:t>
            </a:r>
          </a:p>
          <a:p>
            <a:pPr marL="285750" indent="-285750">
              <a:buFont typeface="Arial" panose="020B0604020202020204" pitchFamily="34" charset="0"/>
              <a:buChar char="•"/>
            </a:pPr>
            <a:r>
              <a:rPr lang="en-US" sz="2000" b="0" dirty="0">
                <a:solidFill>
                  <a:srgbClr val="BFBDB6"/>
                </a:solidFill>
                <a:effectLst/>
              </a:rPr>
              <a:t>A smaller value of d, such as d=1, often works well, in which case each tree is a stump consisting of a single split, and the boosted stump ensemble is fitting an additive model.</a:t>
            </a:r>
          </a:p>
        </p:txBody>
      </p:sp>
    </p:spTree>
    <p:extLst>
      <p:ext uri="{BB962C8B-B14F-4D97-AF65-F5344CB8AC3E}">
        <p14:creationId xmlns:p14="http://schemas.microsoft.com/office/powerpoint/2010/main" val="772335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 name="Freeform: Shape 5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5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Oval 5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2" name="Group 6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3" name="Freeform: Shape 6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3" name="Rectangle 6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51" descr="A purple and blue background&#10;&#10;Description automatically generated">
            <a:extLst>
              <a:ext uri="{FF2B5EF4-FFF2-40B4-BE49-F238E27FC236}">
                <a16:creationId xmlns:a16="http://schemas.microsoft.com/office/drawing/2014/main" id="{3DAD635D-4555-08A3-053D-E92283C43E23}"/>
              </a:ext>
            </a:extLst>
          </p:cNvPr>
          <p:cNvPicPr>
            <a:picLocks noChangeAspect="1"/>
          </p:cNvPicPr>
          <p:nvPr/>
        </p:nvPicPr>
        <p:blipFill rotWithShape="1">
          <a:blip r:embed="rId3"/>
          <a:srcRect t="28522" b="15228"/>
          <a:stretch/>
        </p:blipFill>
        <p:spPr>
          <a:xfrm>
            <a:off x="20" y="933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5" name="Rectangle 69">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761511" y="345715"/>
            <a:ext cx="5551558" cy="2887174"/>
          </a:xfrm>
        </p:spPr>
        <p:txBody>
          <a:bodyPr vert="horz" wrap="square" lIns="0" tIns="0" rIns="0" bIns="0" rtlCol="0" anchor="b" anchorCtr="0">
            <a:normAutofit/>
          </a:bodyPr>
          <a:lstStyle/>
          <a:p>
            <a:r>
              <a:rPr lang="en-US" sz="4800" kern="1200" dirty="0">
                <a:solidFill>
                  <a:schemeClr val="tx1"/>
                </a:solidFill>
                <a:latin typeface="+mj-lt"/>
                <a:ea typeface="+mj-ea"/>
                <a:cs typeface="+mj-cs"/>
              </a:rPr>
              <a:t>Random forest </a:t>
            </a:r>
            <a:r>
              <a:rPr lang="en-US" sz="3600" kern="1200" dirty="0">
                <a:solidFill>
                  <a:srgbClr val="FFFF00"/>
                </a:solidFill>
                <a:latin typeface="+mj-lt"/>
                <a:ea typeface="+mj-ea"/>
                <a:cs typeface="+mj-cs"/>
              </a:rPr>
              <a:t>example on Bagging</a:t>
            </a:r>
          </a:p>
        </p:txBody>
      </p:sp>
      <p:sp>
        <p:nvSpPr>
          <p:cNvPr id="116" name="Rectangle 7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F082B1F1-4D40-400E-A16F-A338CF11C882}"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reenshot of a computer&#10;&#10;Description automatically generated">
            <a:extLst>
              <a:ext uri="{FF2B5EF4-FFF2-40B4-BE49-F238E27FC236}">
                <a16:creationId xmlns:a16="http://schemas.microsoft.com/office/drawing/2014/main" id="{C66169E3-CE69-FF98-32FF-8A7E0C5A74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37" b="4538"/>
          <a:stretch/>
        </p:blipFill>
        <p:spPr bwMode="auto">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B8AD0FC-E4B7-5CEA-345B-DF857E157663}"/>
              </a:ext>
            </a:extLst>
          </p:cNvPr>
          <p:cNvSpPr>
            <a:spLocks noGrp="1"/>
          </p:cNvSpPr>
          <p:nvPr>
            <p:ph type="dt" sz="half" idx="10"/>
          </p:nvPr>
        </p:nvSpPr>
        <p:spPr>
          <a:xfrm>
            <a:off x="550863" y="6507212"/>
            <a:ext cx="2628900" cy="153888"/>
          </a:xfrm>
        </p:spPr>
        <p:txBody>
          <a:bodyPr>
            <a:normAutofit/>
          </a:bodyPr>
          <a:lstStyle/>
          <a:p>
            <a:pPr>
              <a:spcAft>
                <a:spcPts val="600"/>
              </a:spcAft>
            </a:pPr>
            <a:fld id="{41923D5F-7D9D-4CA3-86CF-5B2E386AFEA9}" type="datetime1">
              <a:rPr lang="en-US" smtClean="0"/>
              <a:pPr>
                <a:spcAft>
                  <a:spcPts val="600"/>
                </a:spcAft>
              </a:pPr>
              <a:t>7/28/2023</a:t>
            </a:fld>
            <a:endParaRPr lang="en-US"/>
          </a:p>
        </p:txBody>
      </p:sp>
      <p:sp>
        <p:nvSpPr>
          <p:cNvPr id="3" name="Footer Placeholder 2">
            <a:extLst>
              <a:ext uri="{FF2B5EF4-FFF2-40B4-BE49-F238E27FC236}">
                <a16:creationId xmlns:a16="http://schemas.microsoft.com/office/drawing/2014/main" id="{454F307D-77FB-5C45-0BCD-673D197FB06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MSP'23 ML workshop</a:t>
            </a:r>
          </a:p>
        </p:txBody>
      </p:sp>
      <p:sp>
        <p:nvSpPr>
          <p:cNvPr id="4" name="Slide Number Placeholder 3">
            <a:extLst>
              <a:ext uri="{FF2B5EF4-FFF2-40B4-BE49-F238E27FC236}">
                <a16:creationId xmlns:a16="http://schemas.microsoft.com/office/drawing/2014/main" id="{53DD948F-B09F-652E-DEFE-B70AD1267185}"/>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28</a:t>
            </a:fld>
            <a:endParaRPr lang="en-US"/>
          </a:p>
        </p:txBody>
      </p:sp>
    </p:spTree>
    <p:extLst>
      <p:ext uri="{BB962C8B-B14F-4D97-AF65-F5344CB8AC3E}">
        <p14:creationId xmlns:p14="http://schemas.microsoft.com/office/powerpoint/2010/main" val="7101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3564293" cy="646331"/>
          </a:xfrm>
          <a:prstGeom prst="rect">
            <a:avLst/>
          </a:prstGeom>
          <a:noFill/>
        </p:spPr>
        <p:txBody>
          <a:bodyPr wrap="square" rtlCol="0">
            <a:spAutoFit/>
          </a:bodyPr>
          <a:lstStyle/>
          <a:p>
            <a:r>
              <a:rPr lang="en-US" sz="3600" b="1" dirty="0"/>
              <a:t>Random forest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194319" y="1414847"/>
            <a:ext cx="10524930" cy="3515555"/>
          </a:xfrm>
          <a:prstGeom prst="rect">
            <a:avLst/>
          </a:prstGeom>
        </p:spPr>
        <p:txBody>
          <a:bodyPr>
            <a:normAutofit fontScale="850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Random forests reduce the risk of overfitting because the </a:t>
            </a:r>
            <a:r>
              <a:rPr lang="en-US" b="1" dirty="0">
                <a:solidFill>
                  <a:srgbClr val="FFFF00">
                    <a:alpha val="60000"/>
                  </a:srgbClr>
                </a:solidFill>
              </a:rPr>
              <a:t>averaging of uncorrelated decision trees</a:t>
            </a:r>
            <a:r>
              <a:rPr lang="en-US" b="1" i="1" dirty="0">
                <a:solidFill>
                  <a:srgbClr val="FFFF00"/>
                </a:solidFill>
              </a:rPr>
              <a:t> </a:t>
            </a:r>
            <a:r>
              <a:rPr lang="en-US" i="1" dirty="0">
                <a:solidFill>
                  <a:srgbClr val="FFFF00"/>
                </a:solidFill>
              </a:rPr>
              <a:t>lowers </a:t>
            </a:r>
            <a:r>
              <a:rPr lang="en-US" dirty="0"/>
              <a:t>the </a:t>
            </a:r>
            <a:r>
              <a:rPr lang="en-US" b="1" i="1" dirty="0">
                <a:solidFill>
                  <a:srgbClr val="FFFF00">
                    <a:alpha val="60000"/>
                  </a:srgbClr>
                </a:solidFill>
              </a:rPr>
              <a:t>overall variance </a:t>
            </a:r>
            <a:r>
              <a:rPr lang="en-US" dirty="0"/>
              <a:t>and prediction error.</a:t>
            </a:r>
          </a:p>
          <a:p>
            <a:pPr>
              <a:buFont typeface="Arial" panose="020B0604020202020204" pitchFamily="34" charset="0"/>
              <a:buChar char="•"/>
            </a:pPr>
            <a:r>
              <a:rPr lang="en-US" dirty="0"/>
              <a:t>Random forests provide flexibility because they can handle both regression and classification tasks with high accuracy.</a:t>
            </a:r>
          </a:p>
          <a:p>
            <a:pPr>
              <a:buFont typeface="Arial" panose="020B0604020202020204" pitchFamily="34" charset="0"/>
              <a:buChar char="•"/>
            </a:pPr>
            <a:r>
              <a:rPr lang="en-US" b="1" dirty="0">
                <a:solidFill>
                  <a:srgbClr val="FFFF00">
                    <a:alpha val="60000"/>
                  </a:srgbClr>
                </a:solidFill>
              </a:rPr>
              <a:t>Feature bagging(</a:t>
            </a:r>
            <a:r>
              <a:rPr lang="en-US" dirty="0"/>
              <a:t>unique set of features to each tree</a:t>
            </a:r>
            <a:r>
              <a:rPr lang="en-US" b="1" dirty="0">
                <a:solidFill>
                  <a:srgbClr val="FFFF00">
                    <a:alpha val="60000"/>
                  </a:srgbClr>
                </a:solidFill>
              </a:rPr>
              <a:t>) </a:t>
            </a:r>
            <a:r>
              <a:rPr lang="en-US" dirty="0"/>
              <a:t>in random forests can be used to estimate missing values while maintaining accuracy.</a:t>
            </a:r>
          </a:p>
          <a:p>
            <a:pPr>
              <a:buFont typeface="Arial" panose="020B0604020202020204" pitchFamily="34" charset="0"/>
              <a:buChar char="•"/>
            </a:pPr>
            <a:r>
              <a:rPr lang="en-US" dirty="0"/>
              <a:t>Random forests make it easy to determine feature importance using measures such as Gini importance, mean decrease in impurity (MDI), and permutation importance (MDA) or even using OOB.</a:t>
            </a:r>
          </a:p>
          <a:p>
            <a:pPr>
              <a:buFont typeface="Arial" panose="020B0604020202020204" pitchFamily="34" charset="0"/>
              <a:buChar char="•"/>
            </a:pPr>
            <a:r>
              <a:rPr lang="en-US" dirty="0"/>
              <a:t>Permutation importance (MDA) is a method for evaluating feature importance that identifies the average decrease in accuracy by randomly permutating the feature values in OOB samples</a:t>
            </a:r>
          </a:p>
        </p:txBody>
      </p:sp>
    </p:spTree>
    <p:extLst>
      <p:ext uri="{BB962C8B-B14F-4D97-AF65-F5344CB8AC3E}">
        <p14:creationId xmlns:p14="http://schemas.microsoft.com/office/powerpoint/2010/main" val="234649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4500562" cy="1562959"/>
          </a:xfrm>
        </p:spPr>
        <p:txBody>
          <a:bodyPr/>
          <a:lstStyle/>
          <a:p>
            <a:r>
              <a:rPr lang="en-US"/>
              <a:t>Bootstrapping </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7" name="Content Placeholder 9">
            <a:extLst>
              <a:ext uri="{FF2B5EF4-FFF2-40B4-BE49-F238E27FC236}">
                <a16:creationId xmlns:a16="http://schemas.microsoft.com/office/drawing/2014/main" id="{804A0F16-A30D-0F49-A0DC-74F02B2B72EF}"/>
              </a:ext>
            </a:extLst>
          </p:cNvPr>
          <p:cNvSpPr txBox="1">
            <a:spLocks/>
          </p:cNvSpPr>
          <p:nvPr/>
        </p:nvSpPr>
        <p:spPr>
          <a:xfrm>
            <a:off x="765466" y="1154829"/>
            <a:ext cx="9834110"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rPr>
              <a:t>Bootstrapping involves </a:t>
            </a:r>
            <a:r>
              <a:rPr lang="en-US" b="1" i="1" dirty="0">
                <a:solidFill>
                  <a:srgbClr val="FFFF00">
                    <a:alpha val="60000"/>
                  </a:srgbClr>
                </a:solidFill>
                <a:effectLst/>
              </a:rPr>
              <a:t>random sampling </a:t>
            </a:r>
            <a:r>
              <a:rPr lang="en-US" i="1" u="sng" dirty="0">
                <a:effectLst/>
              </a:rPr>
              <a:t>with </a:t>
            </a:r>
            <a:r>
              <a:rPr lang="en-US" b="1" i="1" dirty="0">
                <a:solidFill>
                  <a:srgbClr val="FFFF00">
                    <a:alpha val="60000"/>
                  </a:srgbClr>
                </a:solidFill>
                <a:effectLst/>
              </a:rPr>
              <a:t>replacement</a:t>
            </a:r>
            <a:r>
              <a:rPr lang="en-US" i="1" dirty="0">
                <a:effectLst/>
              </a:rPr>
              <a:t>,</a:t>
            </a:r>
            <a:r>
              <a:rPr lang="en-US" b="1" i="1" dirty="0">
                <a:effectLst/>
              </a:rPr>
              <a:t> allowing observations to be chosen multiple times.</a:t>
            </a:r>
          </a:p>
          <a:p>
            <a:endParaRPr lang="en-US" dirty="0"/>
          </a:p>
        </p:txBody>
      </p:sp>
      <p:sp>
        <p:nvSpPr>
          <p:cNvPr id="24" name="Oval 23">
            <a:extLst>
              <a:ext uri="{FF2B5EF4-FFF2-40B4-BE49-F238E27FC236}">
                <a16:creationId xmlns:a16="http://schemas.microsoft.com/office/drawing/2014/main" id="{2466123E-344F-1E90-0555-AC8D0662DF02}"/>
              </a:ext>
            </a:extLst>
          </p:cNvPr>
          <p:cNvSpPr/>
          <p:nvPr/>
        </p:nvSpPr>
        <p:spPr>
          <a:xfrm>
            <a:off x="1063689" y="2384884"/>
            <a:ext cx="3571940" cy="357194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Star: 5 Points 32">
            <a:extLst>
              <a:ext uri="{FF2B5EF4-FFF2-40B4-BE49-F238E27FC236}">
                <a16:creationId xmlns:a16="http://schemas.microsoft.com/office/drawing/2014/main" id="{F77B3E49-FE53-3E93-F6F9-2B05D459043B}"/>
              </a:ext>
            </a:extLst>
          </p:cNvPr>
          <p:cNvSpPr/>
          <p:nvPr/>
        </p:nvSpPr>
        <p:spPr>
          <a:xfrm>
            <a:off x="1544395" y="3359020"/>
            <a:ext cx="641836" cy="485191"/>
          </a:xfrm>
          <a:prstGeom prst="star5">
            <a:avLst/>
          </a:prstGeom>
          <a:solidFill>
            <a:srgbClr val="FFFF00"/>
          </a:solidFill>
          <a:effectLst>
            <a:glow rad="101600">
              <a:srgbClr val="FFFF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Star: 5 Points 46">
            <a:extLst>
              <a:ext uri="{FF2B5EF4-FFF2-40B4-BE49-F238E27FC236}">
                <a16:creationId xmlns:a16="http://schemas.microsoft.com/office/drawing/2014/main" id="{A7FBB15F-6FD8-C418-FE2B-C1325DFE1058}"/>
              </a:ext>
            </a:extLst>
          </p:cNvPr>
          <p:cNvSpPr/>
          <p:nvPr/>
        </p:nvSpPr>
        <p:spPr>
          <a:xfrm>
            <a:off x="2004705" y="4333156"/>
            <a:ext cx="641836" cy="485191"/>
          </a:xfrm>
          <a:prstGeom prst="star5">
            <a:avLst/>
          </a:prstGeom>
          <a:solidFill>
            <a:schemeClr val="accent3">
              <a:lumMod val="40000"/>
              <a:lumOff val="60000"/>
            </a:schemeClr>
          </a:solidFill>
          <a:effectLst>
            <a:glow rad="101600">
              <a:schemeClr val="accent3">
                <a:lumMod val="60000"/>
                <a:lumOff val="40000"/>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Star: 5 Points 47">
            <a:extLst>
              <a:ext uri="{FF2B5EF4-FFF2-40B4-BE49-F238E27FC236}">
                <a16:creationId xmlns:a16="http://schemas.microsoft.com/office/drawing/2014/main" id="{BA55C714-7DEE-4367-DD6F-41F764626D80}"/>
              </a:ext>
            </a:extLst>
          </p:cNvPr>
          <p:cNvSpPr/>
          <p:nvPr/>
        </p:nvSpPr>
        <p:spPr>
          <a:xfrm>
            <a:off x="2675294" y="3418816"/>
            <a:ext cx="641836" cy="485191"/>
          </a:xfrm>
          <a:prstGeom prst="star5">
            <a:avLst/>
          </a:prstGeom>
          <a:solidFill>
            <a:srgbClr val="FFC000"/>
          </a:solidFill>
          <a:ln>
            <a:solidFill>
              <a:srgbClr val="FF0000"/>
            </a:solidFill>
          </a:ln>
          <a:effectLst>
            <a:glow rad="228600">
              <a:schemeClr val="accent4">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Star: 5 Points 48">
            <a:extLst>
              <a:ext uri="{FF2B5EF4-FFF2-40B4-BE49-F238E27FC236}">
                <a16:creationId xmlns:a16="http://schemas.microsoft.com/office/drawing/2014/main" id="{9257215B-7C8E-258E-EC08-CF4D0D43380F}"/>
              </a:ext>
            </a:extLst>
          </p:cNvPr>
          <p:cNvSpPr/>
          <p:nvPr/>
        </p:nvSpPr>
        <p:spPr>
          <a:xfrm>
            <a:off x="3118319" y="4501770"/>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Star: 5 Points 49">
            <a:extLst>
              <a:ext uri="{FF2B5EF4-FFF2-40B4-BE49-F238E27FC236}">
                <a16:creationId xmlns:a16="http://schemas.microsoft.com/office/drawing/2014/main" id="{2BA0AF14-2BA0-BF7B-B9B4-A64FB7B69A84}"/>
              </a:ext>
            </a:extLst>
          </p:cNvPr>
          <p:cNvSpPr/>
          <p:nvPr/>
        </p:nvSpPr>
        <p:spPr>
          <a:xfrm>
            <a:off x="2354814" y="2736116"/>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Star: 5 Points 50">
            <a:extLst>
              <a:ext uri="{FF2B5EF4-FFF2-40B4-BE49-F238E27FC236}">
                <a16:creationId xmlns:a16="http://schemas.microsoft.com/office/drawing/2014/main" id="{DBF27D33-2E81-8440-6239-67484196C502}"/>
              </a:ext>
            </a:extLst>
          </p:cNvPr>
          <p:cNvSpPr/>
          <p:nvPr/>
        </p:nvSpPr>
        <p:spPr>
          <a:xfrm>
            <a:off x="3656588" y="3526446"/>
            <a:ext cx="641836" cy="485191"/>
          </a:xfrm>
          <a:prstGeom prst="star5">
            <a:avLst/>
          </a:prstGeom>
          <a:solidFill>
            <a:srgbClr val="00B050"/>
          </a:solidFill>
          <a:effectLst>
            <a:glow rad="101600">
              <a:srgbClr val="00B05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Star: 5 Points 51">
            <a:extLst>
              <a:ext uri="{FF2B5EF4-FFF2-40B4-BE49-F238E27FC236}">
                <a16:creationId xmlns:a16="http://schemas.microsoft.com/office/drawing/2014/main" id="{835FBF6E-108F-62D6-61CE-DFB6B6BD9938}"/>
              </a:ext>
            </a:extLst>
          </p:cNvPr>
          <p:cNvSpPr/>
          <p:nvPr/>
        </p:nvSpPr>
        <p:spPr>
          <a:xfrm>
            <a:off x="2475106" y="5052158"/>
            <a:ext cx="641836" cy="485191"/>
          </a:xfrm>
          <a:prstGeom prst="star5">
            <a:avLst/>
          </a:prstGeom>
          <a:solidFill>
            <a:schemeClr val="tx1"/>
          </a:solidFill>
          <a:effectLst>
            <a:glow rad="101600">
              <a:schemeClr val="tx1">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7C8484-4B18-3C7B-77FC-FD5802D302B9}"/>
              </a:ext>
            </a:extLst>
          </p:cNvPr>
          <p:cNvSpPr/>
          <p:nvPr/>
        </p:nvSpPr>
        <p:spPr>
          <a:xfrm>
            <a:off x="6548755" y="1722813"/>
            <a:ext cx="2288824" cy="2288824"/>
          </a:xfrm>
          <a:prstGeom prst="ellipse">
            <a:avLst/>
          </a:prstGeom>
          <a:solidFill>
            <a:srgbClr val="1B192E"/>
          </a:solid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58FD0BE4-0DD0-E695-9037-AE3663ED8E0C}"/>
              </a:ext>
            </a:extLst>
          </p:cNvPr>
          <p:cNvSpPr/>
          <p:nvPr/>
        </p:nvSpPr>
        <p:spPr>
          <a:xfrm rot="20377927">
            <a:off x="4600327" y="2718700"/>
            <a:ext cx="1762016" cy="765110"/>
          </a:xfrm>
          <a:prstGeom prst="rightArrow">
            <a:avLst/>
          </a:prstGeom>
          <a:solidFill>
            <a:schemeClr val="accent6">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066541CB-960F-66A7-8148-9E4420D3A340}"/>
              </a:ext>
            </a:extLst>
          </p:cNvPr>
          <p:cNvSpPr/>
          <p:nvPr/>
        </p:nvSpPr>
        <p:spPr>
          <a:xfrm>
            <a:off x="6993785" y="2142288"/>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8" name="Star: 5 Points 57">
            <a:extLst>
              <a:ext uri="{FF2B5EF4-FFF2-40B4-BE49-F238E27FC236}">
                <a16:creationId xmlns:a16="http://schemas.microsoft.com/office/drawing/2014/main" id="{6B36B8FD-88E7-5834-2A80-C60D4758A3EC}"/>
              </a:ext>
            </a:extLst>
          </p:cNvPr>
          <p:cNvSpPr/>
          <p:nvPr/>
        </p:nvSpPr>
        <p:spPr>
          <a:xfrm>
            <a:off x="6971661" y="2143281"/>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1.04167E-6 7.40741E-7 L 0.38216 -0.08657 " pathEditMode="relative" rAng="0" ptsTypes="AA">
                                      <p:cBhvr>
                                        <p:cTn id="16" dur="2000" fill="hold"/>
                                        <p:tgtEl>
                                          <p:spTgt spid="50"/>
                                        </p:tgtEl>
                                        <p:attrNameLst>
                                          <p:attrName>ppt_x</p:attrName>
                                          <p:attrName>ppt_y</p:attrName>
                                        </p:attrNameLst>
                                      </p:cBhvr>
                                      <p:rCtr x="19102" y="-4329"/>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1" nodeType="clickEffect">
                                  <p:stCondLst>
                                    <p:cond delay="0"/>
                                  </p:stCondLst>
                                  <p:childTnLst>
                                    <p:animMotion origin="layout" path="M 1.11022E-16 4.81481E-6 L -0.3806 0.08658 " pathEditMode="relative" rAng="0" ptsTypes="AA">
                                      <p:cBhvr>
                                        <p:cTn id="23" dur="2000" fill="hold"/>
                                        <p:tgtEl>
                                          <p:spTgt spid="57"/>
                                        </p:tgtEl>
                                        <p:attrNameLst>
                                          <p:attrName>ppt_x</p:attrName>
                                          <p:attrName>ppt_y</p:attrName>
                                        </p:attrNameLst>
                                      </p:cBhvr>
                                      <p:rCtr x="-19036" y="4468"/>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P spid="56" grpId="0" animBg="1"/>
      <p:bldP spid="57" grpId="0" animBg="1"/>
      <p:bldP spid="57" grpId="1" animBg="1"/>
      <p:bldP spid="5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3564293" cy="646331"/>
          </a:xfrm>
          <a:prstGeom prst="rect">
            <a:avLst/>
          </a:prstGeom>
          <a:noFill/>
        </p:spPr>
        <p:txBody>
          <a:bodyPr wrap="square" rtlCol="0">
            <a:spAutoFit/>
          </a:bodyPr>
          <a:lstStyle/>
          <a:p>
            <a:r>
              <a:rPr lang="en-US" sz="3600" b="1" dirty="0"/>
              <a:t>Random forest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194319" y="1414847"/>
            <a:ext cx="10524930"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In </a:t>
            </a:r>
            <a:r>
              <a:rPr lang="en-US" b="1" dirty="0">
                <a:solidFill>
                  <a:srgbClr val="FFFF00">
                    <a:alpha val="60000"/>
                  </a:srgbClr>
                </a:solidFill>
              </a:rPr>
              <a:t>feature bagging, </a:t>
            </a:r>
            <a:r>
              <a:rPr lang="en-US" dirty="0"/>
              <a:t>a random subset of features (also known as predictors or variables) is selected for each tree in the random forest. This means that </a:t>
            </a:r>
            <a:r>
              <a:rPr lang="en-US" b="1" dirty="0">
                <a:solidFill>
                  <a:srgbClr val="FFFF00">
                    <a:alpha val="60000"/>
                  </a:srgbClr>
                </a:solidFill>
              </a:rPr>
              <a:t>each tree is built using a different set of features, </a:t>
            </a:r>
            <a:r>
              <a:rPr lang="en-US" dirty="0"/>
              <a:t>and </a:t>
            </a:r>
            <a:r>
              <a:rPr lang="en-US" b="1" dirty="0">
                <a:solidFill>
                  <a:srgbClr val="FFFF00">
                    <a:alpha val="60000"/>
                  </a:srgbClr>
                </a:solidFill>
              </a:rPr>
              <a:t>no single feature is used in all the trees</a:t>
            </a:r>
            <a:r>
              <a:rPr lang="en-US" dirty="0"/>
              <a:t>. The number of features in each subset is typically smaller than the total number of features in the dataset.</a:t>
            </a:r>
          </a:p>
          <a:p>
            <a:pPr>
              <a:buFont typeface="Arial" panose="020B0604020202020204" pitchFamily="34" charset="0"/>
              <a:buChar char="•"/>
            </a:pPr>
            <a:r>
              <a:rPr lang="en-US" dirty="0"/>
              <a:t>The </a:t>
            </a:r>
            <a:r>
              <a:rPr lang="en-US" b="1" dirty="0">
                <a:solidFill>
                  <a:srgbClr val="FFFF00">
                    <a:alpha val="60000"/>
                  </a:srgbClr>
                </a:solidFill>
              </a:rPr>
              <a:t>purpose of feature bagging </a:t>
            </a:r>
            <a:r>
              <a:rPr lang="en-US" dirty="0"/>
              <a:t>is to </a:t>
            </a:r>
            <a:r>
              <a:rPr lang="en-US" b="1" dirty="0">
                <a:solidFill>
                  <a:srgbClr val="FFFF00">
                    <a:alpha val="60000"/>
                  </a:srgbClr>
                </a:solidFill>
              </a:rPr>
              <a:t>reduce the correlation between trees</a:t>
            </a:r>
            <a:r>
              <a:rPr lang="en-US" dirty="0"/>
              <a:t> in the random forest, which can lead to overfitting and decreased accuracy. By randomly selecting a subset of features for each tree, the trees are forced to rely on different aspects of the data, which helps to reduce the variance of the model and improve its generalization performance.</a:t>
            </a:r>
          </a:p>
        </p:txBody>
      </p:sp>
    </p:spTree>
    <p:extLst>
      <p:ext uri="{BB962C8B-B14F-4D97-AF65-F5344CB8AC3E}">
        <p14:creationId xmlns:p14="http://schemas.microsoft.com/office/powerpoint/2010/main" val="3103581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31</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7800391" cy="646331"/>
          </a:xfrm>
          <a:prstGeom prst="rect">
            <a:avLst/>
          </a:prstGeom>
          <a:noFill/>
        </p:spPr>
        <p:txBody>
          <a:bodyPr wrap="square" rtlCol="0">
            <a:spAutoFit/>
          </a:bodyPr>
          <a:lstStyle/>
          <a:p>
            <a:r>
              <a:rPr lang="en-US" sz="3600" b="1" dirty="0"/>
              <a:t>Random forest Feature importance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517334"/>
            <a:ext cx="10524930" cy="4440329"/>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Though bagged trees are hard to interpret as a whole, we can still summarize the importance of each predictor variable.</a:t>
            </a:r>
          </a:p>
          <a:p>
            <a:pPr>
              <a:buFont typeface="Arial" panose="020B0604020202020204" pitchFamily="34" charset="0"/>
              <a:buChar char="•"/>
            </a:pPr>
            <a:r>
              <a:rPr lang="en-US" dirty="0"/>
              <a:t>For bagged regression trees, we calculate the total decrease in RSS due to splits on each variable, averaged over all trees.</a:t>
            </a:r>
          </a:p>
          <a:p>
            <a:pPr>
              <a:buFont typeface="Arial" panose="020B0604020202020204" pitchFamily="34" charset="0"/>
              <a:buChar char="•"/>
            </a:pPr>
            <a:r>
              <a:rPr lang="en-US" dirty="0"/>
              <a:t>For bagged classification trees, we calculate the total decrease in the Gini index due to splits on each variable, averaged over all trees.</a:t>
            </a:r>
          </a:p>
          <a:p>
            <a:pPr>
              <a:buFont typeface="Arial" panose="020B0604020202020204" pitchFamily="34" charset="0"/>
              <a:buChar char="•"/>
            </a:pPr>
            <a:r>
              <a:rPr lang="en-US" b="1" dirty="0">
                <a:solidFill>
                  <a:srgbClr val="FFFF00">
                    <a:alpha val="60000"/>
                  </a:srgbClr>
                </a:solidFill>
              </a:rPr>
              <a:t>A larger value </a:t>
            </a:r>
            <a:r>
              <a:rPr lang="en-US" dirty="0"/>
              <a:t>indicates a </a:t>
            </a:r>
            <a:r>
              <a:rPr lang="en-US" b="1" dirty="0">
                <a:solidFill>
                  <a:srgbClr val="FFFF00">
                    <a:alpha val="60000"/>
                  </a:srgbClr>
                </a:solidFill>
              </a:rPr>
              <a:t>more important predictor</a:t>
            </a:r>
            <a:r>
              <a:rPr lang="en-US" dirty="0"/>
              <a:t>, as it leads to greater reductions in impurity or error when used for splits.</a:t>
            </a:r>
          </a:p>
          <a:p>
            <a:pPr>
              <a:buFont typeface="Arial" panose="020B0604020202020204" pitchFamily="34" charset="0"/>
              <a:buChar char="•"/>
            </a:pPr>
            <a:r>
              <a:rPr lang="en-US" dirty="0"/>
              <a:t>The variable importance provide an overall summary of the predictors' contributions to the bagged model, though not for any individual tree.</a:t>
            </a:r>
          </a:p>
          <a:p>
            <a:pPr marL="0" indent="0">
              <a:buNone/>
            </a:pPr>
            <a:endParaRPr lang="en-US" dirty="0"/>
          </a:p>
        </p:txBody>
      </p:sp>
    </p:spTree>
    <p:extLst>
      <p:ext uri="{BB962C8B-B14F-4D97-AF65-F5344CB8AC3E}">
        <p14:creationId xmlns:p14="http://schemas.microsoft.com/office/powerpoint/2010/main" val="23398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32</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7800391" cy="646331"/>
          </a:xfrm>
          <a:prstGeom prst="rect">
            <a:avLst/>
          </a:prstGeom>
          <a:noFill/>
        </p:spPr>
        <p:txBody>
          <a:bodyPr wrap="square" rtlCol="0">
            <a:spAutoFit/>
          </a:bodyPr>
          <a:lstStyle/>
          <a:p>
            <a:r>
              <a:rPr lang="en-US" sz="3600" b="1" dirty="0"/>
              <a:t>Random forest Feature importance </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517334"/>
            <a:ext cx="10524930" cy="4440329"/>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Though bagged trees are hard to interpret as a whole, we can still summarize the importance of each predictor variable.</a:t>
            </a:r>
          </a:p>
          <a:p>
            <a:pPr>
              <a:buFont typeface="Arial" panose="020B0604020202020204" pitchFamily="34" charset="0"/>
              <a:buChar char="•"/>
            </a:pPr>
            <a:r>
              <a:rPr lang="en-US" dirty="0"/>
              <a:t>For bagged regression trees, we calculate the total decrease in RSS due to splits on each variable, averaged over all trees.</a:t>
            </a:r>
          </a:p>
          <a:p>
            <a:pPr>
              <a:buFont typeface="Arial" panose="020B0604020202020204" pitchFamily="34" charset="0"/>
              <a:buChar char="•"/>
            </a:pPr>
            <a:r>
              <a:rPr lang="en-US" dirty="0"/>
              <a:t>For bagged classification trees, we calculate the total decrease in the Gini index due to splits on each variable, averaged over all trees.</a:t>
            </a:r>
          </a:p>
          <a:p>
            <a:pPr>
              <a:buFont typeface="Arial" panose="020B0604020202020204" pitchFamily="34" charset="0"/>
              <a:buChar char="•"/>
            </a:pPr>
            <a:r>
              <a:rPr lang="en-US" b="1" dirty="0">
                <a:solidFill>
                  <a:srgbClr val="FFFF00">
                    <a:alpha val="60000"/>
                  </a:srgbClr>
                </a:solidFill>
              </a:rPr>
              <a:t>A larger value </a:t>
            </a:r>
            <a:r>
              <a:rPr lang="en-US" dirty="0"/>
              <a:t>indicates a </a:t>
            </a:r>
            <a:r>
              <a:rPr lang="en-US" b="1" dirty="0">
                <a:solidFill>
                  <a:srgbClr val="FFFF00">
                    <a:alpha val="60000"/>
                  </a:srgbClr>
                </a:solidFill>
              </a:rPr>
              <a:t>more important predictor</a:t>
            </a:r>
            <a:r>
              <a:rPr lang="en-US" dirty="0"/>
              <a:t>, as it leads to greater reductions in impurity or error when used for splits.</a:t>
            </a:r>
          </a:p>
          <a:p>
            <a:pPr>
              <a:buFont typeface="Arial" panose="020B0604020202020204" pitchFamily="34" charset="0"/>
              <a:buChar char="•"/>
            </a:pPr>
            <a:r>
              <a:rPr lang="en-US" dirty="0"/>
              <a:t>The variable importance provide an overall summary of the predictors' contributions to the bagged model, though not for any individual tree.</a:t>
            </a:r>
          </a:p>
          <a:p>
            <a:pPr marL="0" indent="0">
              <a:buNone/>
            </a:pPr>
            <a:endParaRPr lang="en-US" dirty="0"/>
          </a:p>
        </p:txBody>
      </p:sp>
    </p:spTree>
    <p:extLst>
      <p:ext uri="{BB962C8B-B14F-4D97-AF65-F5344CB8AC3E}">
        <p14:creationId xmlns:p14="http://schemas.microsoft.com/office/powerpoint/2010/main" val="3582206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33</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625151"/>
            <a:ext cx="7800391" cy="646331"/>
          </a:xfrm>
          <a:prstGeom prst="rect">
            <a:avLst/>
          </a:prstGeom>
          <a:noFill/>
        </p:spPr>
        <p:txBody>
          <a:bodyPr wrap="square" rtlCol="0">
            <a:spAutoFit/>
          </a:bodyPr>
          <a:lstStyle/>
          <a:p>
            <a:r>
              <a:rPr lang="en-US" sz="3600" b="1" dirty="0"/>
              <a:t>Random forest Feature importance </a:t>
            </a:r>
          </a:p>
        </p:txBody>
      </p:sp>
      <p:sp>
        <p:nvSpPr>
          <p:cNvPr id="8" name="TextBox 7">
            <a:extLst>
              <a:ext uri="{FF2B5EF4-FFF2-40B4-BE49-F238E27FC236}">
                <a16:creationId xmlns:a16="http://schemas.microsoft.com/office/drawing/2014/main" id="{36F34DE6-5066-6D3F-7817-CA58B86FF525}"/>
              </a:ext>
            </a:extLst>
          </p:cNvPr>
          <p:cNvSpPr txBox="1"/>
          <p:nvPr/>
        </p:nvSpPr>
        <p:spPr>
          <a:xfrm>
            <a:off x="1045029" y="1359294"/>
            <a:ext cx="9759820" cy="3416320"/>
          </a:xfrm>
          <a:prstGeom prst="rect">
            <a:avLst/>
          </a:prstGeom>
          <a:noFill/>
        </p:spPr>
        <p:txBody>
          <a:bodyPr wrap="square">
            <a:spAutoFit/>
          </a:bodyPr>
          <a:lstStyle/>
          <a:p>
            <a:r>
              <a:rPr lang="en-US" b="0" dirty="0">
                <a:solidFill>
                  <a:srgbClr val="FF8F40"/>
                </a:solidFill>
                <a:effectLst/>
                <a:latin typeface="Consolas" panose="020B0609020204030204" pitchFamily="49" charset="0"/>
              </a:rPr>
              <a:t>from</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sklearn</a:t>
            </a:r>
            <a:r>
              <a:rPr lang="en-US" b="0" dirty="0" err="1">
                <a:solidFill>
                  <a:srgbClr val="BFBDB6"/>
                </a:solidFill>
                <a:effectLst/>
                <a:latin typeface="Consolas" panose="020B0609020204030204" pitchFamily="49" charset="0"/>
              </a:rPr>
              <a:t>.</a:t>
            </a:r>
            <a:r>
              <a:rPr lang="en-US" b="0" dirty="0" err="1">
                <a:solidFill>
                  <a:srgbClr val="59C2FF"/>
                </a:solidFill>
                <a:effectLst/>
                <a:latin typeface="Consolas" panose="020B0609020204030204" pitchFamily="49" charset="0"/>
              </a:rPr>
              <a:t>ensemble</a:t>
            </a:r>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import</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RandomForestClassifier</a:t>
            </a:r>
            <a:endParaRPr lang="en-US" b="0" dirty="0">
              <a:solidFill>
                <a:srgbClr val="BFBDB6"/>
              </a:solidFill>
              <a:effectLst/>
              <a:latin typeface="Consolas" panose="020B0609020204030204" pitchFamily="49" charset="0"/>
            </a:endParaRP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Train random forest classifier</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rfc</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RandomForestClassifier</a:t>
            </a:r>
            <a:r>
              <a:rPr lang="en-US" b="0" dirty="0">
                <a:solidFill>
                  <a:srgbClr val="BFBDB6"/>
                </a:solidFill>
                <a:effectLst/>
                <a:latin typeface="Consolas" panose="020B0609020204030204" pitchFamily="49" charset="0"/>
              </a:rPr>
              <a:t>(</a:t>
            </a:r>
            <a:r>
              <a:rPr lang="en-US" b="0" dirty="0" err="1">
                <a:solidFill>
                  <a:srgbClr val="D2A6FF"/>
                </a:solidFill>
                <a:effectLst/>
                <a:latin typeface="Consolas" panose="020B0609020204030204" pitchFamily="49" charset="0"/>
              </a:rPr>
              <a:t>n_estimators</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100</a:t>
            </a:r>
            <a:r>
              <a:rPr lang="en-US" b="0" dirty="0">
                <a:solidFill>
                  <a:srgbClr val="BFBDB6"/>
                </a:solidFill>
                <a:effectLst/>
                <a:latin typeface="Consolas" panose="020B0609020204030204" pitchFamily="49" charset="0"/>
              </a:rPr>
              <a:t>, </a:t>
            </a:r>
            <a:r>
              <a:rPr lang="en-US" b="0" dirty="0" err="1">
                <a:solidFill>
                  <a:srgbClr val="D2A6FF"/>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42</a:t>
            </a:r>
            <a:r>
              <a:rPr lang="en-US" b="0" dirty="0">
                <a:solidFill>
                  <a:srgbClr val="BFBDB6"/>
                </a:solidFill>
                <a:effectLst/>
                <a:latin typeface="Consolas" panose="020B0609020204030204" pitchFamily="49" charset="0"/>
              </a:rPr>
              <a:t>)</a:t>
            </a:r>
          </a:p>
          <a:p>
            <a:r>
              <a:rPr lang="en-US" b="0" dirty="0" err="1">
                <a:solidFill>
                  <a:srgbClr val="BFBDB6"/>
                </a:solidFill>
                <a:effectLst/>
                <a:latin typeface="Consolas" panose="020B0609020204030204" pitchFamily="49" charset="0"/>
              </a:rPr>
              <a:t>rfc.</a:t>
            </a:r>
            <a:r>
              <a:rPr lang="en-US" b="0" dirty="0" err="1">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(X, y)</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Get feature </a:t>
            </a:r>
            <a:r>
              <a:rPr lang="en-US" b="0" i="1" dirty="0" err="1">
                <a:solidFill>
                  <a:srgbClr val="ACB6BF"/>
                </a:solidFill>
                <a:effectLst/>
                <a:latin typeface="Consolas" panose="020B0609020204030204" pitchFamily="49" charset="0"/>
              </a:rPr>
              <a:t>importances</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importances</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rfc.feature_importances</a:t>
            </a:r>
            <a:r>
              <a:rPr lang="en-US" b="0" dirty="0">
                <a:solidFill>
                  <a:srgbClr val="BFBDB6"/>
                </a:solidFill>
                <a:effectLst/>
                <a:latin typeface="Consolas" panose="020B0609020204030204" pitchFamily="49" charset="0"/>
              </a:rPr>
              <a:t>_</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Print feature </a:t>
            </a:r>
            <a:r>
              <a:rPr lang="en-US" b="0" i="1" dirty="0" err="1">
                <a:solidFill>
                  <a:srgbClr val="ACB6BF"/>
                </a:solidFill>
                <a:effectLst/>
                <a:latin typeface="Consolas" panose="020B0609020204030204" pitchFamily="49" charset="0"/>
              </a:rPr>
              <a:t>importances</a:t>
            </a:r>
            <a:endParaRPr lang="en-US" b="0" dirty="0">
              <a:solidFill>
                <a:srgbClr val="BFBDB6"/>
              </a:solidFill>
              <a:effectLst/>
              <a:latin typeface="Consolas" panose="020B0609020204030204" pitchFamily="49" charset="0"/>
            </a:endParaRPr>
          </a:p>
          <a:p>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feature, importance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a:t>
            </a:r>
            <a:r>
              <a:rPr lang="en-US" b="0" dirty="0">
                <a:solidFill>
                  <a:srgbClr val="59C2FF"/>
                </a:solidFill>
                <a:effectLst/>
                <a:latin typeface="Consolas" panose="020B0609020204030204" pitchFamily="49" charset="0"/>
              </a:rPr>
              <a:t>zip</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X.columns</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importances</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print</a:t>
            </a:r>
            <a:r>
              <a:rPr lang="en-US" b="0" dirty="0">
                <a:solidFill>
                  <a:srgbClr val="BFBDB6"/>
                </a:solidFill>
                <a:effectLst/>
                <a:latin typeface="Consolas" panose="020B0609020204030204" pitchFamily="49" charset="0"/>
              </a:rPr>
              <a:t>(</a:t>
            </a:r>
            <a:r>
              <a:rPr lang="en-US" b="0" dirty="0">
                <a:solidFill>
                  <a:srgbClr val="FF8F40"/>
                </a:solidFill>
                <a:effectLst/>
                <a:latin typeface="Consolas" panose="020B0609020204030204" pitchFamily="49" charset="0"/>
              </a:rPr>
              <a:t>f</a:t>
            </a:r>
            <a:r>
              <a:rPr lang="en-US" b="0" dirty="0">
                <a:solidFill>
                  <a:srgbClr val="AAD94C"/>
                </a:solidFill>
                <a:effectLst/>
                <a:latin typeface="Consolas" panose="020B0609020204030204" pitchFamily="49" charset="0"/>
              </a:rPr>
              <a:t>"</a:t>
            </a:r>
            <a:r>
              <a:rPr lang="en-US" b="0" dirty="0">
                <a:solidFill>
                  <a:srgbClr val="95E6CB"/>
                </a:solidFill>
                <a:effectLst/>
                <a:latin typeface="Consolas" panose="020B0609020204030204" pitchFamily="49" charset="0"/>
              </a:rPr>
              <a:t>{</a:t>
            </a:r>
            <a:r>
              <a:rPr lang="en-US" b="0" dirty="0">
                <a:solidFill>
                  <a:srgbClr val="BFBDB6"/>
                </a:solidFill>
                <a:effectLst/>
                <a:latin typeface="Consolas" panose="020B0609020204030204" pitchFamily="49" charset="0"/>
              </a:rPr>
              <a:t>feature</a:t>
            </a:r>
            <a:r>
              <a:rPr lang="en-US" b="0" dirty="0">
                <a:solidFill>
                  <a:srgbClr val="95E6CB"/>
                </a:solidFill>
                <a:effectLst/>
                <a:latin typeface="Consolas" panose="020B0609020204030204" pitchFamily="49" charset="0"/>
              </a:rPr>
              <a:t>}</a:t>
            </a:r>
            <a:r>
              <a:rPr lang="en-US" b="0" dirty="0">
                <a:solidFill>
                  <a:srgbClr val="AAD94C"/>
                </a:solidFill>
                <a:effectLst/>
                <a:latin typeface="Consolas" panose="020B0609020204030204" pitchFamily="49" charset="0"/>
              </a:rPr>
              <a:t>: </a:t>
            </a:r>
            <a:r>
              <a:rPr lang="en-US" b="0" dirty="0">
                <a:solidFill>
                  <a:srgbClr val="95E6CB"/>
                </a:solidFill>
                <a:effectLst/>
                <a:latin typeface="Consolas" panose="020B0609020204030204" pitchFamily="49" charset="0"/>
              </a:rPr>
              <a:t>{</a:t>
            </a:r>
            <a:r>
              <a:rPr lang="en-US" b="0" dirty="0">
                <a:solidFill>
                  <a:srgbClr val="BFBDB6"/>
                </a:solidFill>
                <a:effectLst/>
                <a:latin typeface="Consolas" panose="020B0609020204030204" pitchFamily="49" charset="0"/>
              </a:rPr>
              <a:t>importance</a:t>
            </a:r>
            <a:r>
              <a:rPr lang="en-US" b="0" dirty="0">
                <a:solidFill>
                  <a:srgbClr val="95E6CB"/>
                </a:solidFill>
                <a:effectLst/>
                <a:latin typeface="Consolas" panose="020B0609020204030204" pitchFamily="49" charset="0"/>
              </a:rPr>
              <a:t>}</a:t>
            </a:r>
            <a:r>
              <a:rPr lang="en-US" b="0" dirty="0">
                <a:solidFill>
                  <a:srgbClr val="AAD94C"/>
                </a:solidFill>
                <a:effectLst/>
                <a:latin typeface="Consolas" panose="020B0609020204030204" pitchFamily="49" charset="0"/>
              </a:rPr>
              <a:t>"</a:t>
            </a:r>
            <a:r>
              <a:rPr lang="en-US" b="0" dirty="0">
                <a:solidFill>
                  <a:srgbClr val="BFBDB6"/>
                </a:solidFill>
                <a:effectLst/>
                <a:latin typeface="Consolas" panose="020B0609020204030204" pitchFamily="49" charset="0"/>
              </a:rPr>
              <a:t>)</a:t>
            </a:r>
          </a:p>
        </p:txBody>
      </p:sp>
    </p:spTree>
    <p:extLst>
      <p:ext uri="{BB962C8B-B14F-4D97-AF65-F5344CB8AC3E}">
        <p14:creationId xmlns:p14="http://schemas.microsoft.com/office/powerpoint/2010/main" val="1466358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3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3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3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8" name="Freeform: Shape 3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4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4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2" name="Rectangle 4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550864" y="1051551"/>
            <a:ext cx="3565524" cy="2384898"/>
          </a:xfrm>
          <a:prstGeom prst="rect">
            <a:avLst/>
          </a:prstGeom>
        </p:spPr>
        <p:txBody>
          <a:bodyPr vert="horz" wrap="square" lIns="0" tIns="0" rIns="0" bIns="0" rtlCol="0" anchor="b" anchorCtr="0">
            <a:normAutofit/>
          </a:bodyPr>
          <a:lstStyle/>
          <a:p>
            <a:pPr>
              <a:lnSpc>
                <a:spcPct val="90000"/>
              </a:lnSpc>
              <a:spcBef>
                <a:spcPct val="0"/>
              </a:spcBef>
              <a:spcAft>
                <a:spcPts val="600"/>
              </a:spcAft>
            </a:pPr>
            <a:r>
              <a:rPr lang="en-US" sz="4100" b="1" kern="1200" dirty="0">
                <a:solidFill>
                  <a:schemeClr val="tx1"/>
                </a:solidFill>
                <a:latin typeface="+mj-lt"/>
                <a:ea typeface="+mj-ea"/>
                <a:cs typeface="+mj-cs"/>
              </a:rPr>
              <a:t>Feature importance </a:t>
            </a:r>
          </a:p>
        </p:txBody>
      </p:sp>
      <p:grpSp>
        <p:nvGrpSpPr>
          <p:cNvPr id="63" name="Group 46">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64" name="Freeform: Shape 47">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48">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a:extLst>
              <a:ext uri="{FF2B5EF4-FFF2-40B4-BE49-F238E27FC236}">
                <a16:creationId xmlns:a16="http://schemas.microsoft.com/office/drawing/2014/main" id="{17A07023-551D-7FD1-0D88-FBE43D649403}"/>
              </a:ext>
            </a:extLst>
          </p:cNvPr>
          <p:cNvPicPr>
            <a:picLocks noChangeAspect="1"/>
          </p:cNvPicPr>
          <p:nvPr/>
        </p:nvPicPr>
        <p:blipFill rotWithShape="1">
          <a:blip r:embed="rId2"/>
          <a:srcRect t="5809" r="-2" b="-2"/>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66" name="Rectangle 50">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09A17354-4DDA-454F-B9AC-C3A6B8C1FE76}"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34</a:t>
            </a:fld>
            <a:endParaRPr lang="en-US">
              <a:solidFill>
                <a:schemeClr val="tx1">
                  <a:alpha val="80000"/>
                </a:schemeClr>
              </a:solidFill>
            </a:endParaRPr>
          </a:p>
        </p:txBody>
      </p:sp>
    </p:spTree>
    <p:extLst>
      <p:ext uri="{BB962C8B-B14F-4D97-AF65-F5344CB8AC3E}">
        <p14:creationId xmlns:p14="http://schemas.microsoft.com/office/powerpoint/2010/main" val="3798820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7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7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4" name="Group 7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5" name="Freeform: Shape 7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8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9" name="Rectangle 8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Fir tree">
            <a:extLst>
              <a:ext uri="{FF2B5EF4-FFF2-40B4-BE49-F238E27FC236}">
                <a16:creationId xmlns:a16="http://schemas.microsoft.com/office/drawing/2014/main" id="{C7768065-82DA-0C84-A1D6-A4AA42787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6998" y="-4"/>
            <a:ext cx="6858003" cy="6858003"/>
          </a:xfrm>
          <a:prstGeom prst="rect">
            <a:avLst/>
          </a:prstGeom>
        </p:spPr>
      </p:pic>
      <p:sp>
        <p:nvSpPr>
          <p:cNvPr id="100" name="Rectangle 86">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550863" y="549275"/>
            <a:ext cx="5437187" cy="2986234"/>
          </a:xfrm>
          <a:prstGeom prst="rect">
            <a:avLst/>
          </a:prstGeom>
        </p:spPr>
        <p:txBody>
          <a:bodyPr vert="horz" wrap="square" lIns="0" tIns="0" rIns="0" bIns="0" rtlCol="0" anchor="b" anchorCtr="0">
            <a:normAutofit/>
          </a:bodyPr>
          <a:lstStyle/>
          <a:p>
            <a:pPr>
              <a:spcBef>
                <a:spcPct val="0"/>
              </a:spcBef>
              <a:spcAft>
                <a:spcPts val="600"/>
              </a:spcAft>
            </a:pPr>
            <a:r>
              <a:rPr lang="en-US" sz="6400" b="1">
                <a:latin typeface="+mj-lt"/>
                <a:ea typeface="+mj-ea"/>
                <a:cs typeface="+mj-cs"/>
              </a:rPr>
              <a:t>Extra-Trees</a:t>
            </a:r>
          </a:p>
        </p:txBody>
      </p:sp>
      <p:sp>
        <p:nvSpPr>
          <p:cNvPr id="101" name="Rectangle 88">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09A17354-4DDA-454F-B9AC-C3A6B8C1FE76}"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35</a:t>
            </a:fld>
            <a:endParaRPr lang="en-US">
              <a:solidFill>
                <a:schemeClr val="tx1">
                  <a:alpha val="80000"/>
                </a:schemeClr>
              </a:solidFill>
            </a:endParaRPr>
          </a:p>
        </p:txBody>
      </p:sp>
    </p:spTree>
    <p:extLst>
      <p:ext uri="{BB962C8B-B14F-4D97-AF65-F5344CB8AC3E}">
        <p14:creationId xmlns:p14="http://schemas.microsoft.com/office/powerpoint/2010/main" val="2102834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36</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367620"/>
            <a:ext cx="10422293" cy="1200329"/>
          </a:xfrm>
          <a:prstGeom prst="rect">
            <a:avLst/>
          </a:prstGeom>
          <a:noFill/>
        </p:spPr>
        <p:txBody>
          <a:bodyPr wrap="square" rtlCol="0">
            <a:spAutoFit/>
          </a:bodyPr>
          <a:lstStyle/>
          <a:p>
            <a:r>
              <a:rPr lang="en-US" sz="3600" b="1" dirty="0"/>
              <a:t>Extra tree (Extra randomness mean more bias less variance)</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517334"/>
            <a:ext cx="10524930" cy="4440329"/>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Extra Trees is an ensemble learning method that uses decision trees to make predictions.</a:t>
            </a:r>
          </a:p>
          <a:p>
            <a:pPr>
              <a:buFont typeface="Arial" panose="020B0604020202020204" pitchFamily="34" charset="0"/>
              <a:buChar char="•"/>
            </a:pPr>
            <a:r>
              <a:rPr lang="en-US" dirty="0"/>
              <a:t>Extra Trees is similar to Random Forests but can be faster due to the random selection of feature splits.</a:t>
            </a:r>
          </a:p>
          <a:p>
            <a:pPr>
              <a:buFont typeface="Arial" panose="020B0604020202020204" pitchFamily="34" charset="0"/>
              <a:buChar char="•"/>
            </a:pPr>
            <a:r>
              <a:rPr lang="en-US" dirty="0"/>
              <a:t>Extra Trees creates many decision trees, each with a randomly sampled but without replacement dataset and a randomly selected subset of features.</a:t>
            </a:r>
          </a:p>
          <a:p>
            <a:pPr>
              <a:buFont typeface="Arial" panose="020B0604020202020204" pitchFamily="34" charset="0"/>
              <a:buChar char="•"/>
            </a:pPr>
            <a:r>
              <a:rPr lang="en-US" dirty="0"/>
              <a:t>The most unique characteristic of Extra Trees is the random selection of a splitting value for a feature, which makes the trees diversified and uncorrelated.</a:t>
            </a:r>
          </a:p>
          <a:p>
            <a:pPr>
              <a:buFont typeface="Arial" panose="020B0604020202020204" pitchFamily="34" charset="0"/>
              <a:buChar char="•"/>
            </a:pPr>
            <a:r>
              <a:rPr lang="en-US" dirty="0"/>
              <a:t>It is </a:t>
            </a:r>
            <a:r>
              <a:rPr lang="en-US" b="1" dirty="0">
                <a:solidFill>
                  <a:srgbClr val="FFFF00">
                    <a:alpha val="60000"/>
                  </a:srgbClr>
                </a:solidFill>
              </a:rPr>
              <a:t>computationally efficient </a:t>
            </a:r>
            <a:r>
              <a:rPr lang="en-US" dirty="0"/>
              <a:t>and can handle large datasets with reasonable resources(Why to use?)</a:t>
            </a:r>
          </a:p>
        </p:txBody>
      </p:sp>
    </p:spTree>
    <p:extLst>
      <p:ext uri="{BB962C8B-B14F-4D97-AF65-F5344CB8AC3E}">
        <p14:creationId xmlns:p14="http://schemas.microsoft.com/office/powerpoint/2010/main" val="26558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37</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320967"/>
            <a:ext cx="10422293" cy="1200329"/>
          </a:xfrm>
          <a:prstGeom prst="rect">
            <a:avLst/>
          </a:prstGeom>
          <a:noFill/>
        </p:spPr>
        <p:txBody>
          <a:bodyPr wrap="square" rtlCol="0">
            <a:spAutoFit/>
          </a:bodyPr>
          <a:lstStyle/>
          <a:p>
            <a:r>
              <a:rPr lang="en-US" sz="3600" b="1" dirty="0"/>
              <a:t>Extra tree (Extra randomness mean more bias less variance)</a:t>
            </a:r>
          </a:p>
        </p:txBody>
      </p:sp>
      <p:sp>
        <p:nvSpPr>
          <p:cNvPr id="6" name="Content Placeholder 10">
            <a:extLst>
              <a:ext uri="{FF2B5EF4-FFF2-40B4-BE49-F238E27FC236}">
                <a16:creationId xmlns:a16="http://schemas.microsoft.com/office/drawing/2014/main" id="{31C013BF-B9C3-5A8A-A8F5-CAD079626AAC}"/>
              </a:ext>
            </a:extLst>
          </p:cNvPr>
          <p:cNvSpPr txBox="1">
            <a:spLocks/>
          </p:cNvSpPr>
          <p:nvPr/>
        </p:nvSpPr>
        <p:spPr>
          <a:xfrm>
            <a:off x="1045029" y="1563987"/>
            <a:ext cx="10524930" cy="4440329"/>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Extra Trees is an ensemble learning method that uses decision trees to make predictions.</a:t>
            </a:r>
          </a:p>
          <a:p>
            <a:pPr>
              <a:buFont typeface="Arial" panose="020B0604020202020204" pitchFamily="34" charset="0"/>
              <a:buChar char="•"/>
            </a:pPr>
            <a:r>
              <a:rPr lang="en-US" dirty="0"/>
              <a:t>Extra Trees is similar to Random Forests but can be faster due to the random selection of feature splits.</a:t>
            </a:r>
          </a:p>
          <a:p>
            <a:pPr>
              <a:buFont typeface="Arial" panose="020B0604020202020204" pitchFamily="34" charset="0"/>
              <a:buChar char="•"/>
            </a:pPr>
            <a:r>
              <a:rPr lang="en-US" dirty="0"/>
              <a:t>Extra Trees creates many decision trees, each with a randomly sampled but without replacement dataset and a randomly selected subset of features.</a:t>
            </a:r>
          </a:p>
          <a:p>
            <a:pPr>
              <a:buFont typeface="Arial" panose="020B0604020202020204" pitchFamily="34" charset="0"/>
              <a:buChar char="•"/>
            </a:pPr>
            <a:r>
              <a:rPr lang="en-US" dirty="0"/>
              <a:t>The most unique characteristic of Extra Trees is the random selection of a splitting value for a feature, which makes the trees diversified and uncorrelated.</a:t>
            </a:r>
          </a:p>
          <a:p>
            <a:pPr>
              <a:buFont typeface="Arial" panose="020B0604020202020204" pitchFamily="34" charset="0"/>
              <a:buChar char="•"/>
            </a:pPr>
            <a:r>
              <a:rPr lang="en-US" dirty="0"/>
              <a:t>It is </a:t>
            </a:r>
            <a:r>
              <a:rPr lang="en-US" b="1" dirty="0">
                <a:solidFill>
                  <a:srgbClr val="FFFF00">
                    <a:alpha val="60000"/>
                  </a:srgbClr>
                </a:solidFill>
              </a:rPr>
              <a:t>computationally efficient </a:t>
            </a:r>
            <a:r>
              <a:rPr lang="en-US" dirty="0"/>
              <a:t>and can handle large datasets with reasonable resources(Why to use?) </a:t>
            </a:r>
          </a:p>
          <a:p>
            <a:pPr>
              <a:buFont typeface="Arial" panose="020B0604020202020204" pitchFamily="34" charset="0"/>
              <a:buChar char="•"/>
            </a:pPr>
            <a:r>
              <a:rPr lang="en-US" dirty="0"/>
              <a:t>It can be less interpretable than other algorithms due to the randomness of the split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20255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38</a:t>
            </a:fld>
            <a:endParaRPr lang="en-US"/>
          </a:p>
        </p:txBody>
      </p:sp>
      <p:sp>
        <p:nvSpPr>
          <p:cNvPr id="8" name="TextBox 7">
            <a:extLst>
              <a:ext uri="{FF2B5EF4-FFF2-40B4-BE49-F238E27FC236}">
                <a16:creationId xmlns:a16="http://schemas.microsoft.com/office/drawing/2014/main" id="{3AA8876A-9573-9949-1B60-B69EA40E0B69}"/>
              </a:ext>
            </a:extLst>
          </p:cNvPr>
          <p:cNvSpPr txBox="1"/>
          <p:nvPr/>
        </p:nvSpPr>
        <p:spPr>
          <a:xfrm>
            <a:off x="1836796" y="1305341"/>
            <a:ext cx="9423918" cy="4247317"/>
          </a:xfrm>
          <a:prstGeom prst="rect">
            <a:avLst/>
          </a:prstGeom>
          <a:noFill/>
        </p:spPr>
        <p:txBody>
          <a:bodyPr wrap="square">
            <a:spAutoFit/>
          </a:bodyPr>
          <a:lstStyle/>
          <a:p>
            <a:r>
              <a:rPr lang="en-US" b="0" dirty="0">
                <a:solidFill>
                  <a:srgbClr val="FF8F40"/>
                </a:solidFill>
                <a:effectLst/>
                <a:latin typeface="Consolas" panose="020B0609020204030204" pitchFamily="49" charset="0"/>
              </a:rPr>
              <a:t>from</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sklearn.ensemble</a:t>
            </a:r>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import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ExtraTreesClassifier</a:t>
            </a:r>
            <a:endParaRPr lang="en-US" b="0" dirty="0">
              <a:solidFill>
                <a:srgbClr val="BFBDB6"/>
              </a:solidFill>
              <a:effectLst/>
              <a:latin typeface="Consolas" panose="020B0609020204030204" pitchFamily="49" charset="0"/>
            </a:endParaRPr>
          </a:p>
          <a:p>
            <a:br>
              <a:rPr lang="en-US" b="0" dirty="0">
                <a:solidFill>
                  <a:srgbClr val="BFBDB6"/>
                </a:solidFill>
                <a:effectLst/>
                <a:latin typeface="Consolas" panose="020B0609020204030204" pitchFamily="49" charset="0"/>
              </a:rPr>
            </a:br>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Create an Extra Trees classifier with 100 trees</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clf</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ExtraTreesClassifier</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n_estimators</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100</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42</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Train the classifier on the training data</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clf.</a:t>
            </a:r>
            <a:r>
              <a:rPr lang="en-US" b="0" dirty="0" err="1">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X_train</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y_train</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Make predictions on the test data</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y_pred</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clf.</a:t>
            </a:r>
            <a:r>
              <a:rPr lang="en-US" b="0" dirty="0" err="1">
                <a:solidFill>
                  <a:srgbClr val="FFB454"/>
                </a:solidFill>
                <a:effectLst/>
                <a:latin typeface="Consolas" panose="020B0609020204030204" pitchFamily="49" charset="0"/>
              </a:rPr>
              <a:t>predict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X_test</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Evaluate the accuracy of the classifier</a:t>
            </a:r>
            <a:endParaRPr lang="en-US" b="0" dirty="0">
              <a:solidFill>
                <a:srgbClr val="BFBDB6"/>
              </a:solidFill>
              <a:effectLst/>
              <a:latin typeface="Consolas" panose="020B0609020204030204" pitchFamily="49" charset="0"/>
            </a:endParaRPr>
          </a:p>
          <a:p>
            <a:r>
              <a:rPr lang="en-US" b="0" dirty="0">
                <a:solidFill>
                  <a:srgbClr val="BFBDB6"/>
                </a:solidFill>
                <a:effectLst/>
                <a:latin typeface="Consolas" panose="020B0609020204030204" pitchFamily="49" charset="0"/>
              </a:rPr>
              <a:t>accuracy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accuracy_score</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y_test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y_pred</a:t>
            </a:r>
            <a:r>
              <a:rPr lang="en-US" b="0" dirty="0">
                <a:solidFill>
                  <a:srgbClr val="BFBDB6"/>
                </a:solidFill>
                <a:effectLst/>
                <a:latin typeface="Consolas" panose="020B0609020204030204" pitchFamily="49" charset="0"/>
              </a:rPr>
              <a:t>)</a:t>
            </a:r>
          </a:p>
          <a:p>
            <a:r>
              <a:rPr lang="en-US" b="0" dirty="0">
                <a:solidFill>
                  <a:srgbClr val="F07178"/>
                </a:solidFill>
                <a:effectLst/>
                <a:latin typeface="Consolas" panose="020B0609020204030204" pitchFamily="49" charset="0"/>
              </a:rPr>
              <a:t>print</a:t>
            </a:r>
            <a:r>
              <a:rPr lang="en-US" b="0" dirty="0">
                <a:solidFill>
                  <a:srgbClr val="BFBDB6"/>
                </a:solidFill>
                <a:effectLst/>
                <a:latin typeface="Consolas" panose="020B0609020204030204" pitchFamily="49" charset="0"/>
              </a:rPr>
              <a:t>(</a:t>
            </a:r>
            <a:r>
              <a:rPr lang="en-US" b="0" dirty="0" err="1">
                <a:solidFill>
                  <a:srgbClr val="FF8F40"/>
                </a:solidFill>
                <a:effectLst/>
                <a:latin typeface="Consolas" panose="020B0609020204030204" pitchFamily="49" charset="0"/>
              </a:rPr>
              <a:t>f</a:t>
            </a:r>
            <a:r>
              <a:rPr lang="en-US" b="0" dirty="0" err="1">
                <a:solidFill>
                  <a:srgbClr val="AAD94C"/>
                </a:solidFill>
                <a:effectLst/>
                <a:latin typeface="Consolas" panose="020B0609020204030204" pitchFamily="49" charset="0"/>
              </a:rPr>
              <a:t>"Accuracy</a:t>
            </a:r>
            <a:r>
              <a:rPr lang="en-US" b="0" dirty="0">
                <a:solidFill>
                  <a:srgbClr val="AAD94C"/>
                </a:solidFill>
                <a:effectLst/>
                <a:latin typeface="Consolas" panose="020B0609020204030204" pitchFamily="49" charset="0"/>
              </a:rPr>
              <a:t>: </a:t>
            </a:r>
            <a:r>
              <a:rPr lang="en-US" b="0" dirty="0">
                <a:solidFill>
                  <a:srgbClr val="95E6CB"/>
                </a:solidFill>
                <a:effectLst/>
                <a:latin typeface="Consolas" panose="020B0609020204030204" pitchFamily="49" charset="0"/>
              </a:rPr>
              <a:t>{</a:t>
            </a:r>
            <a:r>
              <a:rPr lang="en-US" b="0" dirty="0">
                <a:solidFill>
                  <a:srgbClr val="BFBDB6"/>
                </a:solidFill>
                <a:effectLst/>
                <a:latin typeface="Consolas" panose="020B0609020204030204" pitchFamily="49" charset="0"/>
              </a:rPr>
              <a:t>accuracy</a:t>
            </a:r>
            <a:r>
              <a:rPr lang="en-US" b="0" dirty="0">
                <a:solidFill>
                  <a:srgbClr val="95E6CB"/>
                </a:solidFill>
                <a:effectLst/>
                <a:latin typeface="Consolas" panose="020B0609020204030204" pitchFamily="49" charset="0"/>
              </a:rPr>
              <a:t>}</a:t>
            </a:r>
            <a:r>
              <a:rPr lang="en-US" b="0" dirty="0">
                <a:solidFill>
                  <a:srgbClr val="AAD94C"/>
                </a:solidFill>
                <a:effectLst/>
                <a:latin typeface="Consolas" panose="020B0609020204030204" pitchFamily="49" charset="0"/>
              </a:rPr>
              <a:t>"</a:t>
            </a:r>
            <a:r>
              <a:rPr lang="en-US" b="0" dirty="0">
                <a:solidFill>
                  <a:srgbClr val="BFBDB6"/>
                </a:solidFill>
                <a:effectLst/>
                <a:latin typeface="Consolas" panose="020B0609020204030204" pitchFamily="49" charset="0"/>
              </a:rPr>
              <a:t>)</a:t>
            </a:r>
          </a:p>
        </p:txBody>
      </p:sp>
    </p:spTree>
    <p:extLst>
      <p:ext uri="{BB962C8B-B14F-4D97-AF65-F5344CB8AC3E}">
        <p14:creationId xmlns:p14="http://schemas.microsoft.com/office/powerpoint/2010/main" val="238918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5" name="Freeform: Shape 10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6" name="Oval 10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7" name="Oval 1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8" name="Group 1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4" name="Freeform: Shape 1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Oval 1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89" name="Rectangle 1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0" name="Picture 102" descr="Technological background">
            <a:extLst>
              <a:ext uri="{FF2B5EF4-FFF2-40B4-BE49-F238E27FC236}">
                <a16:creationId xmlns:a16="http://schemas.microsoft.com/office/drawing/2014/main" id="{A453142F-2542-F6A0-0E68-899D601947DD}"/>
              </a:ext>
            </a:extLst>
          </p:cNvPr>
          <p:cNvPicPr>
            <a:picLocks noChangeAspect="1"/>
          </p:cNvPicPr>
          <p:nvPr/>
        </p:nvPicPr>
        <p:blipFill rotWithShape="1">
          <a:blip r:embed="rId2"/>
          <a:srcRect t="5113" b="10617"/>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1" name="Rectangle 120">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8075613" y="549275"/>
            <a:ext cx="3565524" cy="2887174"/>
          </a:xfrm>
          <a:prstGeom prst="rect">
            <a:avLst/>
          </a:prstGeom>
        </p:spPr>
        <p:txBody>
          <a:bodyPr vert="horz" wrap="square" lIns="0" tIns="0" rIns="0" bIns="0" rtlCol="0" anchor="b" anchorCtr="0">
            <a:normAutofit/>
          </a:bodyPr>
          <a:lstStyle/>
          <a:p>
            <a:pPr>
              <a:spcBef>
                <a:spcPct val="0"/>
              </a:spcBef>
              <a:spcAft>
                <a:spcPts val="600"/>
              </a:spcAft>
            </a:pPr>
            <a:r>
              <a:rPr lang="en-US" sz="4400" b="1" kern="1200" dirty="0">
                <a:solidFill>
                  <a:schemeClr val="tx1"/>
                </a:solidFill>
                <a:latin typeface="+mj-lt"/>
                <a:ea typeface="+mj-ea"/>
                <a:cs typeface="+mj-cs"/>
              </a:rPr>
              <a:t>AdaBoost and Boosting algorithms</a:t>
            </a:r>
          </a:p>
        </p:txBody>
      </p:sp>
      <p:sp>
        <p:nvSpPr>
          <p:cNvPr id="192" name="Rectangle 12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09A17354-4DDA-454F-B9AC-C3A6B8C1FE76}"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39</a:t>
            </a:fld>
            <a:endParaRPr lang="en-US">
              <a:solidFill>
                <a:schemeClr val="tx1">
                  <a:alpha val="80000"/>
                </a:schemeClr>
              </a:solidFill>
            </a:endParaRPr>
          </a:p>
        </p:txBody>
      </p:sp>
    </p:spTree>
    <p:extLst>
      <p:ext uri="{BB962C8B-B14F-4D97-AF65-F5344CB8AC3E}">
        <p14:creationId xmlns:p14="http://schemas.microsoft.com/office/powerpoint/2010/main" val="231379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4500562" cy="1562959"/>
          </a:xfrm>
        </p:spPr>
        <p:txBody>
          <a:bodyPr/>
          <a:lstStyle/>
          <a:p>
            <a:r>
              <a:rPr lang="en-US"/>
              <a:t>Bootstrapping </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4" name="Oval 23">
            <a:extLst>
              <a:ext uri="{FF2B5EF4-FFF2-40B4-BE49-F238E27FC236}">
                <a16:creationId xmlns:a16="http://schemas.microsoft.com/office/drawing/2014/main" id="{2466123E-344F-1E90-0555-AC8D0662DF02}"/>
              </a:ext>
            </a:extLst>
          </p:cNvPr>
          <p:cNvSpPr/>
          <p:nvPr/>
        </p:nvSpPr>
        <p:spPr>
          <a:xfrm>
            <a:off x="485191" y="1349752"/>
            <a:ext cx="3571940" cy="357194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Star: 5 Points 32">
            <a:extLst>
              <a:ext uri="{FF2B5EF4-FFF2-40B4-BE49-F238E27FC236}">
                <a16:creationId xmlns:a16="http://schemas.microsoft.com/office/drawing/2014/main" id="{F77B3E49-FE53-3E93-F6F9-2B05D459043B}"/>
              </a:ext>
            </a:extLst>
          </p:cNvPr>
          <p:cNvSpPr/>
          <p:nvPr/>
        </p:nvSpPr>
        <p:spPr>
          <a:xfrm>
            <a:off x="965897" y="2323888"/>
            <a:ext cx="641836" cy="485191"/>
          </a:xfrm>
          <a:prstGeom prst="star5">
            <a:avLst/>
          </a:prstGeom>
          <a:solidFill>
            <a:srgbClr val="FFFF00"/>
          </a:solidFill>
          <a:effectLst>
            <a:glow rad="101600">
              <a:srgbClr val="FFFF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Star: 5 Points 46">
            <a:extLst>
              <a:ext uri="{FF2B5EF4-FFF2-40B4-BE49-F238E27FC236}">
                <a16:creationId xmlns:a16="http://schemas.microsoft.com/office/drawing/2014/main" id="{A7FBB15F-6FD8-C418-FE2B-C1325DFE1058}"/>
              </a:ext>
            </a:extLst>
          </p:cNvPr>
          <p:cNvSpPr/>
          <p:nvPr/>
        </p:nvSpPr>
        <p:spPr>
          <a:xfrm>
            <a:off x="7190591" y="3032703"/>
            <a:ext cx="641836" cy="485191"/>
          </a:xfrm>
          <a:prstGeom prst="star5">
            <a:avLst/>
          </a:prstGeom>
          <a:solidFill>
            <a:schemeClr val="accent3">
              <a:lumMod val="40000"/>
              <a:lumOff val="60000"/>
            </a:schemeClr>
          </a:solidFill>
          <a:effectLst>
            <a:glow rad="101600">
              <a:schemeClr val="accent3">
                <a:lumMod val="60000"/>
                <a:lumOff val="40000"/>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Star: 5 Points 47">
            <a:extLst>
              <a:ext uri="{FF2B5EF4-FFF2-40B4-BE49-F238E27FC236}">
                <a16:creationId xmlns:a16="http://schemas.microsoft.com/office/drawing/2014/main" id="{BA55C714-7DEE-4367-DD6F-41F764626D80}"/>
              </a:ext>
            </a:extLst>
          </p:cNvPr>
          <p:cNvSpPr/>
          <p:nvPr/>
        </p:nvSpPr>
        <p:spPr>
          <a:xfrm>
            <a:off x="2096796" y="2383684"/>
            <a:ext cx="641836" cy="485191"/>
          </a:xfrm>
          <a:prstGeom prst="star5">
            <a:avLst/>
          </a:prstGeom>
          <a:solidFill>
            <a:srgbClr val="FFC000"/>
          </a:solidFill>
          <a:ln>
            <a:solidFill>
              <a:srgbClr val="FF0000"/>
            </a:solidFill>
          </a:ln>
          <a:effectLst>
            <a:glow rad="228600">
              <a:schemeClr val="accent4">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Star: 5 Points 48">
            <a:extLst>
              <a:ext uri="{FF2B5EF4-FFF2-40B4-BE49-F238E27FC236}">
                <a16:creationId xmlns:a16="http://schemas.microsoft.com/office/drawing/2014/main" id="{9257215B-7C8E-258E-EC08-CF4D0D43380F}"/>
              </a:ext>
            </a:extLst>
          </p:cNvPr>
          <p:cNvSpPr/>
          <p:nvPr/>
        </p:nvSpPr>
        <p:spPr>
          <a:xfrm>
            <a:off x="2539821" y="3466638"/>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Star: 5 Points 49">
            <a:extLst>
              <a:ext uri="{FF2B5EF4-FFF2-40B4-BE49-F238E27FC236}">
                <a16:creationId xmlns:a16="http://schemas.microsoft.com/office/drawing/2014/main" id="{2BA0AF14-2BA0-BF7B-B9B4-A64FB7B69A84}"/>
              </a:ext>
            </a:extLst>
          </p:cNvPr>
          <p:cNvSpPr/>
          <p:nvPr/>
        </p:nvSpPr>
        <p:spPr>
          <a:xfrm>
            <a:off x="1776316" y="1700984"/>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Star: 5 Points 51">
            <a:extLst>
              <a:ext uri="{FF2B5EF4-FFF2-40B4-BE49-F238E27FC236}">
                <a16:creationId xmlns:a16="http://schemas.microsoft.com/office/drawing/2014/main" id="{835FBF6E-108F-62D6-61CE-DFB6B6BD9938}"/>
              </a:ext>
            </a:extLst>
          </p:cNvPr>
          <p:cNvSpPr/>
          <p:nvPr/>
        </p:nvSpPr>
        <p:spPr>
          <a:xfrm>
            <a:off x="1896608" y="4017026"/>
            <a:ext cx="641836" cy="485191"/>
          </a:xfrm>
          <a:prstGeom prst="star5">
            <a:avLst/>
          </a:prstGeom>
          <a:solidFill>
            <a:schemeClr val="tx1"/>
          </a:solidFill>
          <a:effectLst>
            <a:glow rad="101600">
              <a:schemeClr val="tx1">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7C8484-4B18-3C7B-77FC-FD5802D302B9}"/>
              </a:ext>
            </a:extLst>
          </p:cNvPr>
          <p:cNvSpPr/>
          <p:nvPr/>
        </p:nvSpPr>
        <p:spPr>
          <a:xfrm>
            <a:off x="5692792" y="6253"/>
            <a:ext cx="2288824" cy="2288824"/>
          </a:xfrm>
          <a:prstGeom prst="ellipse">
            <a:avLst/>
          </a:prstGeom>
          <a:solidFill>
            <a:srgbClr val="1B192E"/>
          </a:solid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58FD0BE4-0DD0-E695-9037-AE3663ED8E0C}"/>
              </a:ext>
            </a:extLst>
          </p:cNvPr>
          <p:cNvSpPr/>
          <p:nvPr/>
        </p:nvSpPr>
        <p:spPr>
          <a:xfrm rot="893244">
            <a:off x="4243162" y="2648364"/>
            <a:ext cx="1762016" cy="765110"/>
          </a:xfrm>
          <a:prstGeom prst="rightArrow">
            <a:avLst/>
          </a:prstGeom>
          <a:solidFill>
            <a:schemeClr val="accent6">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066541CB-960F-66A7-8148-9E4420D3A340}"/>
              </a:ext>
            </a:extLst>
          </p:cNvPr>
          <p:cNvSpPr/>
          <p:nvPr/>
        </p:nvSpPr>
        <p:spPr>
          <a:xfrm>
            <a:off x="6137822" y="519034"/>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8" name="Star: 5 Points 57">
            <a:extLst>
              <a:ext uri="{FF2B5EF4-FFF2-40B4-BE49-F238E27FC236}">
                <a16:creationId xmlns:a16="http://schemas.microsoft.com/office/drawing/2014/main" id="{6B36B8FD-88E7-5834-2A80-C60D4758A3EC}"/>
              </a:ext>
            </a:extLst>
          </p:cNvPr>
          <p:cNvSpPr/>
          <p:nvPr/>
        </p:nvSpPr>
        <p:spPr>
          <a:xfrm>
            <a:off x="6115698" y="520027"/>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Star: 5 Points 1">
            <a:extLst>
              <a:ext uri="{FF2B5EF4-FFF2-40B4-BE49-F238E27FC236}">
                <a16:creationId xmlns:a16="http://schemas.microsoft.com/office/drawing/2014/main" id="{00CEB5CB-1B6C-EB25-78D0-48D1EC90CE4A}"/>
              </a:ext>
            </a:extLst>
          </p:cNvPr>
          <p:cNvSpPr/>
          <p:nvPr/>
        </p:nvSpPr>
        <p:spPr>
          <a:xfrm>
            <a:off x="6133368" y="1437447"/>
            <a:ext cx="641836" cy="485191"/>
          </a:xfrm>
          <a:prstGeom prst="star5">
            <a:avLst/>
          </a:prstGeom>
          <a:solidFill>
            <a:srgbClr val="FFC000"/>
          </a:solidFill>
          <a:ln>
            <a:solidFill>
              <a:srgbClr val="FF0000"/>
            </a:solidFill>
          </a:ln>
          <a:effectLst>
            <a:glow rad="228600">
              <a:schemeClr val="accent4">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Star: 5 Points 2">
            <a:extLst>
              <a:ext uri="{FF2B5EF4-FFF2-40B4-BE49-F238E27FC236}">
                <a16:creationId xmlns:a16="http://schemas.microsoft.com/office/drawing/2014/main" id="{EC1CC306-813C-71CD-FA5E-EE9A212B4286}"/>
              </a:ext>
            </a:extLst>
          </p:cNvPr>
          <p:cNvSpPr/>
          <p:nvPr/>
        </p:nvSpPr>
        <p:spPr>
          <a:xfrm>
            <a:off x="7071376" y="665474"/>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CF7245D-9157-918B-2BB8-7642BAFCA99E}"/>
              </a:ext>
            </a:extLst>
          </p:cNvPr>
          <p:cNvSpPr/>
          <p:nvPr/>
        </p:nvSpPr>
        <p:spPr>
          <a:xfrm rot="20377927">
            <a:off x="3863756" y="1437423"/>
            <a:ext cx="1762016" cy="743460"/>
          </a:xfrm>
          <a:prstGeom prst="rightArrow">
            <a:avLst/>
          </a:prstGeom>
          <a:solidFill>
            <a:schemeClr val="accent6">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7A13AF0-67FD-FDF4-5388-5664918F29D1}"/>
              </a:ext>
            </a:extLst>
          </p:cNvPr>
          <p:cNvSpPr/>
          <p:nvPr/>
        </p:nvSpPr>
        <p:spPr>
          <a:xfrm>
            <a:off x="6929455" y="2343103"/>
            <a:ext cx="2288824" cy="2288824"/>
          </a:xfrm>
          <a:prstGeom prst="ellipse">
            <a:avLst/>
          </a:prstGeom>
          <a:no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0839F3D5-8470-D05E-0728-6F81857876F5}"/>
              </a:ext>
            </a:extLst>
          </p:cNvPr>
          <p:cNvSpPr/>
          <p:nvPr/>
        </p:nvSpPr>
        <p:spPr>
          <a:xfrm>
            <a:off x="7981616" y="2728906"/>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 name="Star: 5 Points 9">
            <a:extLst>
              <a:ext uri="{FF2B5EF4-FFF2-40B4-BE49-F238E27FC236}">
                <a16:creationId xmlns:a16="http://schemas.microsoft.com/office/drawing/2014/main" id="{35D5B4A6-B823-CBA0-DEF6-C2C00B2D6A9A}"/>
              </a:ext>
            </a:extLst>
          </p:cNvPr>
          <p:cNvSpPr/>
          <p:nvPr/>
        </p:nvSpPr>
        <p:spPr>
          <a:xfrm>
            <a:off x="1578607" y="3450424"/>
            <a:ext cx="641836" cy="485191"/>
          </a:xfrm>
          <a:prstGeom prst="star5">
            <a:avLst/>
          </a:prstGeom>
          <a:solidFill>
            <a:schemeClr val="accent3">
              <a:lumMod val="40000"/>
              <a:lumOff val="60000"/>
            </a:schemeClr>
          </a:solidFill>
          <a:effectLst>
            <a:glow rad="101600">
              <a:schemeClr val="accent3">
                <a:lumMod val="60000"/>
                <a:lumOff val="40000"/>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097FA39E-B18D-3939-24BB-F716AE588B06}"/>
              </a:ext>
            </a:extLst>
          </p:cNvPr>
          <p:cNvSpPr/>
          <p:nvPr/>
        </p:nvSpPr>
        <p:spPr>
          <a:xfrm>
            <a:off x="7752949" y="3742088"/>
            <a:ext cx="641836" cy="485191"/>
          </a:xfrm>
          <a:prstGeom prst="star5">
            <a:avLst/>
          </a:prstGeom>
          <a:solidFill>
            <a:srgbClr val="FFFF00"/>
          </a:solidFill>
          <a:effectLst>
            <a:glow rad="101600">
              <a:srgbClr val="FFFF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29F5512-40B0-3CE2-D58C-5B63E9B81DD0}"/>
              </a:ext>
            </a:extLst>
          </p:cNvPr>
          <p:cNvSpPr/>
          <p:nvPr/>
        </p:nvSpPr>
        <p:spPr>
          <a:xfrm rot="3038183">
            <a:off x="3675222" y="4178104"/>
            <a:ext cx="1762016" cy="765110"/>
          </a:xfrm>
          <a:prstGeom prst="rightArrow">
            <a:avLst/>
          </a:prstGeom>
          <a:solidFill>
            <a:schemeClr val="accent6">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458D62-65FB-D072-8445-743DA9DF5033}"/>
              </a:ext>
            </a:extLst>
          </p:cNvPr>
          <p:cNvSpPr/>
          <p:nvPr/>
        </p:nvSpPr>
        <p:spPr>
          <a:xfrm>
            <a:off x="5262546" y="4425158"/>
            <a:ext cx="2288824" cy="2288824"/>
          </a:xfrm>
          <a:prstGeom prst="ellipse">
            <a:avLst/>
          </a:prstGeom>
          <a:no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60831364-793A-BFEC-947E-03811598B295}"/>
              </a:ext>
            </a:extLst>
          </p:cNvPr>
          <p:cNvSpPr/>
          <p:nvPr/>
        </p:nvSpPr>
        <p:spPr>
          <a:xfrm>
            <a:off x="5683979" y="5675088"/>
            <a:ext cx="641836" cy="485191"/>
          </a:xfrm>
          <a:prstGeom prst="star5">
            <a:avLst/>
          </a:prstGeom>
          <a:solidFill>
            <a:schemeClr val="tx1"/>
          </a:solidFill>
          <a:effectLst>
            <a:glow rad="101600">
              <a:schemeClr val="tx1">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B9609E4B-5021-DFDF-2CE0-AA966FE47284}"/>
              </a:ext>
            </a:extLst>
          </p:cNvPr>
          <p:cNvSpPr/>
          <p:nvPr/>
        </p:nvSpPr>
        <p:spPr>
          <a:xfrm>
            <a:off x="6516286" y="5420197"/>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2483246B-ECCE-88CC-761D-73C9724C1AD8}"/>
              </a:ext>
            </a:extLst>
          </p:cNvPr>
          <p:cNvSpPr/>
          <p:nvPr/>
        </p:nvSpPr>
        <p:spPr>
          <a:xfrm>
            <a:off x="3059856" y="2545728"/>
            <a:ext cx="641836" cy="485191"/>
          </a:xfrm>
          <a:prstGeom prst="star5">
            <a:avLst/>
          </a:prstGeom>
          <a:solidFill>
            <a:srgbClr val="00B050"/>
          </a:solidFill>
          <a:effectLst>
            <a:glow rad="101600">
              <a:srgbClr val="00B05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D1A9791B-BF51-F60B-10D2-47BD3CF73B6E}"/>
              </a:ext>
            </a:extLst>
          </p:cNvPr>
          <p:cNvSpPr/>
          <p:nvPr/>
        </p:nvSpPr>
        <p:spPr>
          <a:xfrm>
            <a:off x="5654669" y="4899592"/>
            <a:ext cx="641836" cy="485191"/>
          </a:xfrm>
          <a:prstGeom prst="star5">
            <a:avLst/>
          </a:prstGeom>
          <a:solidFill>
            <a:srgbClr val="00B050"/>
          </a:solidFill>
          <a:effectLst>
            <a:glow rad="101600">
              <a:srgbClr val="00B05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718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40</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367620"/>
            <a:ext cx="10422293" cy="646331"/>
          </a:xfrm>
          <a:prstGeom prst="rect">
            <a:avLst/>
          </a:prstGeom>
          <a:noFill/>
        </p:spPr>
        <p:txBody>
          <a:bodyPr wrap="square" rtlCol="0">
            <a:spAutoFit/>
          </a:bodyPr>
          <a:lstStyle/>
          <a:p>
            <a:r>
              <a:rPr lang="en-US" sz="3600" b="1" dirty="0"/>
              <a:t>Boosting algorithms </a:t>
            </a:r>
          </a:p>
        </p:txBody>
      </p:sp>
      <p:pic>
        <p:nvPicPr>
          <p:cNvPr id="10" name="Picture 9">
            <a:extLst>
              <a:ext uri="{FF2B5EF4-FFF2-40B4-BE49-F238E27FC236}">
                <a16:creationId xmlns:a16="http://schemas.microsoft.com/office/drawing/2014/main" id="{3FE07705-CFDE-BC47-3703-23CD9290DC66}"/>
              </a:ext>
            </a:extLst>
          </p:cNvPr>
          <p:cNvPicPr>
            <a:picLocks noChangeAspect="1"/>
          </p:cNvPicPr>
          <p:nvPr/>
        </p:nvPicPr>
        <p:blipFill>
          <a:blip r:embed="rId2"/>
          <a:stretch>
            <a:fillRect/>
          </a:stretch>
        </p:blipFill>
        <p:spPr>
          <a:xfrm>
            <a:off x="480352" y="671804"/>
            <a:ext cx="11384885" cy="5533054"/>
          </a:xfrm>
          <a:prstGeom prst="rect">
            <a:avLst/>
          </a:prstGeom>
        </p:spPr>
      </p:pic>
    </p:spTree>
    <p:extLst>
      <p:ext uri="{BB962C8B-B14F-4D97-AF65-F5344CB8AC3E}">
        <p14:creationId xmlns:p14="http://schemas.microsoft.com/office/powerpoint/2010/main" val="553581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41</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320967"/>
            <a:ext cx="10422293" cy="646331"/>
          </a:xfrm>
          <a:prstGeom prst="rect">
            <a:avLst/>
          </a:prstGeom>
          <a:noFill/>
        </p:spPr>
        <p:txBody>
          <a:bodyPr wrap="square" rtlCol="0">
            <a:spAutoFit/>
          </a:bodyPr>
          <a:lstStyle/>
          <a:p>
            <a:r>
              <a:rPr lang="en-US" sz="3600" b="1" dirty="0"/>
              <a:t>AdaBoost</a:t>
            </a:r>
          </a:p>
        </p:txBody>
      </p:sp>
      <p:sp>
        <p:nvSpPr>
          <p:cNvPr id="6" name="Content Placeholder 11">
            <a:extLst>
              <a:ext uri="{FF2B5EF4-FFF2-40B4-BE49-F238E27FC236}">
                <a16:creationId xmlns:a16="http://schemas.microsoft.com/office/drawing/2014/main" id="{0069CC23-874F-C7CD-0960-16D0D118E327}"/>
              </a:ext>
            </a:extLst>
          </p:cNvPr>
          <p:cNvSpPr txBox="1">
            <a:spLocks/>
          </p:cNvSpPr>
          <p:nvPr/>
        </p:nvSpPr>
        <p:spPr>
          <a:xfrm>
            <a:off x="886408" y="1158407"/>
            <a:ext cx="10754729" cy="4421299"/>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Initialize the weights of each training example to be equal.</a:t>
            </a:r>
          </a:p>
          <a:p>
            <a:r>
              <a:rPr lang="en-US" dirty="0"/>
              <a:t>Train a weak learner on the training data, and compute its error rate on the training data.</a:t>
            </a:r>
          </a:p>
          <a:p>
            <a:r>
              <a:rPr lang="en-US" dirty="0"/>
              <a:t>Increase the weights of the training examples that the weak learner classified incorrectly, and decrease the weights of the training examples that it classified correctly.</a:t>
            </a:r>
          </a:p>
          <a:p>
            <a:r>
              <a:rPr lang="en-US" dirty="0"/>
              <a:t>Repeat steps 2-3 for a set number of iterations or until the error rate becomes acceptably low.</a:t>
            </a:r>
          </a:p>
          <a:p>
            <a:r>
              <a:rPr lang="en-US" dirty="0"/>
              <a:t>Combine the weak learners into a strong learner by assigning each one a weight based on its accuracy on the training data.</a:t>
            </a:r>
          </a:p>
          <a:p>
            <a:r>
              <a:rPr lang="en-US" dirty="0"/>
              <a:t>To make a prediction on a new input, apply the weak learners to the input and combine their predictions using their assigned weights</a:t>
            </a:r>
          </a:p>
        </p:txBody>
      </p:sp>
    </p:spTree>
    <p:extLst>
      <p:ext uri="{BB962C8B-B14F-4D97-AF65-F5344CB8AC3E}">
        <p14:creationId xmlns:p14="http://schemas.microsoft.com/office/powerpoint/2010/main" val="849526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42</a:t>
            </a:fld>
            <a:endParaRPr lang="en-US"/>
          </a:p>
        </p:txBody>
      </p:sp>
      <p:pic>
        <p:nvPicPr>
          <p:cNvPr id="10" name="Picture 9">
            <a:extLst>
              <a:ext uri="{FF2B5EF4-FFF2-40B4-BE49-F238E27FC236}">
                <a16:creationId xmlns:a16="http://schemas.microsoft.com/office/drawing/2014/main" id="{7D1CD1AD-885C-7D97-B99F-C95B07D22525}"/>
              </a:ext>
            </a:extLst>
          </p:cNvPr>
          <p:cNvPicPr>
            <a:picLocks noChangeAspect="1"/>
          </p:cNvPicPr>
          <p:nvPr/>
        </p:nvPicPr>
        <p:blipFill>
          <a:blip r:embed="rId2"/>
          <a:stretch>
            <a:fillRect/>
          </a:stretch>
        </p:blipFill>
        <p:spPr>
          <a:xfrm>
            <a:off x="1039028" y="391223"/>
            <a:ext cx="11019453" cy="6192933"/>
          </a:xfrm>
          <a:prstGeom prst="rect">
            <a:avLst/>
          </a:prstGeom>
        </p:spPr>
      </p:pic>
    </p:spTree>
    <p:extLst>
      <p:ext uri="{BB962C8B-B14F-4D97-AF65-F5344CB8AC3E}">
        <p14:creationId xmlns:p14="http://schemas.microsoft.com/office/powerpoint/2010/main" val="3777910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5800-601C-1A89-9877-D4043B5E91DD}"/>
              </a:ext>
            </a:extLst>
          </p:cNvPr>
          <p:cNvSpPr>
            <a:spLocks noGrp="1"/>
          </p:cNvSpPr>
          <p:nvPr>
            <p:ph type="dt" sz="half" idx="10"/>
          </p:nvPr>
        </p:nvSpPr>
        <p:spPr/>
        <p:txBody>
          <a:bodyPr/>
          <a:lstStyle/>
          <a:p>
            <a:fld id="{09A17354-4DDA-454F-B9AC-C3A6B8C1FE76}" type="datetime1">
              <a:rPr lang="en-US" smtClean="0"/>
              <a:t>7/28/2023</a:t>
            </a:fld>
            <a:endParaRPr lang="en-US"/>
          </a:p>
        </p:txBody>
      </p:sp>
      <p:sp>
        <p:nvSpPr>
          <p:cNvPr id="3" name="Footer Placeholder 2">
            <a:extLst>
              <a:ext uri="{FF2B5EF4-FFF2-40B4-BE49-F238E27FC236}">
                <a16:creationId xmlns:a16="http://schemas.microsoft.com/office/drawing/2014/main" id="{9B2E4465-A4A8-6285-9A12-03AD42DB988E}"/>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0E243045-D7BC-8BEF-2583-6A9B8A68D126}"/>
              </a:ext>
            </a:extLst>
          </p:cNvPr>
          <p:cNvSpPr>
            <a:spLocks noGrp="1"/>
          </p:cNvSpPr>
          <p:nvPr>
            <p:ph type="sldNum" sz="quarter" idx="12"/>
          </p:nvPr>
        </p:nvSpPr>
        <p:spPr/>
        <p:txBody>
          <a:bodyPr/>
          <a:lstStyle/>
          <a:p>
            <a:fld id="{DBA1B0FB-D917-4C8C-928F-313BD683BF39}" type="slidenum">
              <a:rPr lang="en-US" smtClean="0"/>
              <a:t>43</a:t>
            </a:fld>
            <a:endParaRPr lang="en-US"/>
          </a:p>
        </p:txBody>
      </p:sp>
      <p:sp>
        <p:nvSpPr>
          <p:cNvPr id="5" name="TextBox 4">
            <a:extLst>
              <a:ext uri="{FF2B5EF4-FFF2-40B4-BE49-F238E27FC236}">
                <a16:creationId xmlns:a16="http://schemas.microsoft.com/office/drawing/2014/main" id="{7701B70C-EFAA-1F43-2725-5D6ECD125995}"/>
              </a:ext>
            </a:extLst>
          </p:cNvPr>
          <p:cNvSpPr txBox="1"/>
          <p:nvPr/>
        </p:nvSpPr>
        <p:spPr>
          <a:xfrm>
            <a:off x="1045029" y="274314"/>
            <a:ext cx="10422293" cy="646331"/>
          </a:xfrm>
          <a:prstGeom prst="rect">
            <a:avLst/>
          </a:prstGeom>
          <a:noFill/>
        </p:spPr>
        <p:txBody>
          <a:bodyPr wrap="square" rtlCol="0">
            <a:spAutoFit/>
          </a:bodyPr>
          <a:lstStyle/>
          <a:p>
            <a:r>
              <a:rPr lang="en-US" sz="3600" b="1" dirty="0"/>
              <a:t>AdaBoost</a:t>
            </a:r>
          </a:p>
        </p:txBody>
      </p:sp>
      <p:sp>
        <p:nvSpPr>
          <p:cNvPr id="8" name="TextBox 7">
            <a:extLst>
              <a:ext uri="{FF2B5EF4-FFF2-40B4-BE49-F238E27FC236}">
                <a16:creationId xmlns:a16="http://schemas.microsoft.com/office/drawing/2014/main" id="{4401BCEE-FDFA-4D78-9EF2-2ED138BC60F9}"/>
              </a:ext>
            </a:extLst>
          </p:cNvPr>
          <p:cNvSpPr txBox="1"/>
          <p:nvPr/>
        </p:nvSpPr>
        <p:spPr>
          <a:xfrm>
            <a:off x="2407299" y="1324319"/>
            <a:ext cx="8350897" cy="3970318"/>
          </a:xfrm>
          <a:prstGeom prst="rect">
            <a:avLst/>
          </a:prstGeom>
          <a:noFill/>
        </p:spPr>
        <p:txBody>
          <a:bodyPr wrap="square">
            <a:spAutoFit/>
          </a:bodyPr>
          <a:lstStyle/>
          <a:p>
            <a:r>
              <a:rPr lang="en-US" b="0" dirty="0">
                <a:solidFill>
                  <a:srgbClr val="FF8F40"/>
                </a:solidFill>
                <a:effectLst/>
                <a:latin typeface="Consolas" panose="020B0609020204030204" pitchFamily="49" charset="0"/>
              </a:rPr>
              <a:t>from</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sklearn.ensemble</a:t>
            </a:r>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import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AdaBoostClassifier</a:t>
            </a:r>
            <a:endParaRPr lang="en-US" b="0" dirty="0">
              <a:solidFill>
                <a:srgbClr val="BFBDB6"/>
              </a:solidFill>
              <a:effectLst/>
              <a:latin typeface="Consolas" panose="020B0609020204030204" pitchFamily="49" charset="0"/>
            </a:endParaRP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Create an AdaBoost classifier with 100 weak learners</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clf</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AdaBoostClassifier</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n_estimators</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100</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random_state</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42</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Train the classifier on the training data</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clf.</a:t>
            </a:r>
            <a:r>
              <a:rPr lang="en-US" b="0" dirty="0" err="1">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X_train</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y_train</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Make predictions on the test data</a:t>
            </a:r>
            <a:endParaRPr lang="en-US" b="0" dirty="0">
              <a:solidFill>
                <a:srgbClr val="BFBDB6"/>
              </a:solidFill>
              <a:effectLst/>
              <a:latin typeface="Consolas" panose="020B0609020204030204" pitchFamily="49" charset="0"/>
            </a:endParaRPr>
          </a:p>
          <a:p>
            <a:r>
              <a:rPr lang="en-US" b="0" dirty="0" err="1">
                <a:solidFill>
                  <a:srgbClr val="BFBDB6"/>
                </a:solidFill>
                <a:effectLst/>
                <a:latin typeface="Consolas" panose="020B0609020204030204" pitchFamily="49" charset="0"/>
              </a:rPr>
              <a:t>y_pred</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clf.</a:t>
            </a:r>
            <a:r>
              <a:rPr lang="en-US" b="0" dirty="0" err="1">
                <a:solidFill>
                  <a:srgbClr val="FFB454"/>
                </a:solidFill>
                <a:effectLst/>
                <a:latin typeface="Consolas" panose="020B0609020204030204" pitchFamily="49" charset="0"/>
              </a:rPr>
              <a:t>predict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X_test</a:t>
            </a:r>
            <a:r>
              <a:rPr lang="en-US" b="0" dirty="0">
                <a:solidFill>
                  <a:srgbClr val="BFBDB6"/>
                </a:solidFill>
                <a:effectLst/>
                <a:latin typeface="Consolas" panose="020B0609020204030204" pitchFamily="49" charset="0"/>
              </a:rPr>
              <a:t>)</a:t>
            </a:r>
          </a:p>
          <a:p>
            <a:br>
              <a:rPr lang="en-US" b="0" dirty="0">
                <a:solidFill>
                  <a:srgbClr val="BFBDB6"/>
                </a:solidFill>
                <a:effectLst/>
                <a:latin typeface="Consolas" panose="020B0609020204030204" pitchFamily="49" charset="0"/>
              </a:rPr>
            </a:br>
            <a:r>
              <a:rPr lang="en-US" b="0" i="1" dirty="0">
                <a:solidFill>
                  <a:srgbClr val="ACB6BF"/>
                </a:solidFill>
                <a:effectLst/>
                <a:latin typeface="Consolas" panose="020B0609020204030204" pitchFamily="49" charset="0"/>
              </a:rPr>
              <a:t># Evaluate the accuracy of the classifier</a:t>
            </a:r>
            <a:endParaRPr lang="en-US" b="0" dirty="0">
              <a:solidFill>
                <a:srgbClr val="BFBDB6"/>
              </a:solidFill>
              <a:effectLst/>
              <a:latin typeface="Consolas" panose="020B0609020204030204" pitchFamily="49" charset="0"/>
            </a:endParaRPr>
          </a:p>
          <a:p>
            <a:r>
              <a:rPr lang="en-US" b="0" dirty="0">
                <a:solidFill>
                  <a:srgbClr val="BFBDB6"/>
                </a:solidFill>
                <a:effectLst/>
                <a:latin typeface="Consolas" panose="020B0609020204030204" pitchFamily="49" charset="0"/>
              </a:rPr>
              <a:t>accuracy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accuracy_score</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y_test</a:t>
            </a:r>
            <a:r>
              <a:rPr lang="en-US" b="0" dirty="0">
                <a:solidFill>
                  <a:srgbClr val="BFBDB6"/>
                </a:solidFill>
                <a:effectLst/>
                <a:latin typeface="Consolas" panose="020B0609020204030204" pitchFamily="49" charset="0"/>
              </a:rPr>
              <a:t>, </a:t>
            </a:r>
            <a:r>
              <a:rPr lang="en-US" b="0" dirty="0" err="1">
                <a:solidFill>
                  <a:srgbClr val="BFBDB6"/>
                </a:solidFill>
                <a:effectLst/>
                <a:latin typeface="Consolas" panose="020B0609020204030204" pitchFamily="49" charset="0"/>
              </a:rPr>
              <a:t>y_pred</a:t>
            </a:r>
            <a:r>
              <a:rPr lang="en-US" b="0" dirty="0">
                <a:solidFill>
                  <a:srgbClr val="BFBDB6"/>
                </a:solidFill>
                <a:effectLst/>
                <a:latin typeface="Consolas" panose="020B0609020204030204" pitchFamily="49" charset="0"/>
              </a:rPr>
              <a:t>)</a:t>
            </a:r>
          </a:p>
          <a:p>
            <a:r>
              <a:rPr lang="en-US" b="0" dirty="0">
                <a:solidFill>
                  <a:srgbClr val="F07178"/>
                </a:solidFill>
                <a:effectLst/>
                <a:latin typeface="Consolas" panose="020B0609020204030204" pitchFamily="49" charset="0"/>
              </a:rPr>
              <a:t>print</a:t>
            </a:r>
            <a:r>
              <a:rPr lang="en-US" b="0" dirty="0">
                <a:solidFill>
                  <a:srgbClr val="BFBDB6"/>
                </a:solidFill>
                <a:effectLst/>
                <a:latin typeface="Consolas" panose="020B0609020204030204" pitchFamily="49" charset="0"/>
              </a:rPr>
              <a:t>(</a:t>
            </a:r>
            <a:r>
              <a:rPr lang="en-US" b="0" dirty="0" err="1">
                <a:solidFill>
                  <a:srgbClr val="FF8F40"/>
                </a:solidFill>
                <a:effectLst/>
                <a:latin typeface="Consolas" panose="020B0609020204030204" pitchFamily="49" charset="0"/>
              </a:rPr>
              <a:t>f</a:t>
            </a:r>
            <a:r>
              <a:rPr lang="en-US" b="0" dirty="0" err="1">
                <a:solidFill>
                  <a:srgbClr val="AAD94C"/>
                </a:solidFill>
                <a:effectLst/>
                <a:latin typeface="Consolas" panose="020B0609020204030204" pitchFamily="49" charset="0"/>
              </a:rPr>
              <a:t>"Accuracy</a:t>
            </a:r>
            <a:r>
              <a:rPr lang="en-US" b="0" dirty="0">
                <a:solidFill>
                  <a:srgbClr val="AAD94C"/>
                </a:solidFill>
                <a:effectLst/>
                <a:latin typeface="Consolas" panose="020B0609020204030204" pitchFamily="49" charset="0"/>
              </a:rPr>
              <a:t>: </a:t>
            </a:r>
            <a:r>
              <a:rPr lang="en-US" b="0" dirty="0">
                <a:solidFill>
                  <a:srgbClr val="95E6CB"/>
                </a:solidFill>
                <a:effectLst/>
                <a:latin typeface="Consolas" panose="020B0609020204030204" pitchFamily="49" charset="0"/>
              </a:rPr>
              <a:t>{</a:t>
            </a:r>
            <a:r>
              <a:rPr lang="en-US" b="0" dirty="0">
                <a:solidFill>
                  <a:srgbClr val="BFBDB6"/>
                </a:solidFill>
                <a:effectLst/>
                <a:latin typeface="Consolas" panose="020B0609020204030204" pitchFamily="49" charset="0"/>
              </a:rPr>
              <a:t>accuracy</a:t>
            </a:r>
            <a:r>
              <a:rPr lang="en-US" b="0" dirty="0">
                <a:solidFill>
                  <a:srgbClr val="95E6CB"/>
                </a:solidFill>
                <a:effectLst/>
                <a:latin typeface="Consolas" panose="020B0609020204030204" pitchFamily="49" charset="0"/>
              </a:rPr>
              <a:t>}</a:t>
            </a:r>
            <a:r>
              <a:rPr lang="en-US" b="0" dirty="0">
                <a:solidFill>
                  <a:srgbClr val="AAD94C"/>
                </a:solidFill>
                <a:effectLst/>
                <a:latin typeface="Consolas" panose="020B0609020204030204" pitchFamily="49" charset="0"/>
              </a:rPr>
              <a:t>"</a:t>
            </a:r>
            <a:r>
              <a:rPr lang="en-US" b="0" dirty="0">
                <a:solidFill>
                  <a:srgbClr val="BFBDB6"/>
                </a:solidFill>
                <a:effectLst/>
                <a:latin typeface="Consolas" panose="020B0609020204030204" pitchFamily="49" charset="0"/>
              </a:rPr>
              <a:t>)</a:t>
            </a:r>
          </a:p>
        </p:txBody>
      </p:sp>
    </p:spTree>
    <p:extLst>
      <p:ext uri="{BB962C8B-B14F-4D97-AF65-F5344CB8AC3E}">
        <p14:creationId xmlns:p14="http://schemas.microsoft.com/office/powerpoint/2010/main" val="1129329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4">
            <a:extLst>
              <a:ext uri="{FF2B5EF4-FFF2-40B4-BE49-F238E27FC236}">
                <a16:creationId xmlns:a16="http://schemas.microsoft.com/office/drawing/2014/main" id="{70BFDFA1-C806-89A4-D59D-2547421055EA}"/>
              </a:ext>
            </a:extLst>
          </p:cNvPr>
          <p:cNvSpPr txBox="1">
            <a:spLocks/>
          </p:cNvSpPr>
          <p:nvPr/>
        </p:nvSpPr>
        <p:spPr>
          <a:xfrm>
            <a:off x="550864" y="549276"/>
            <a:ext cx="3565524" cy="95295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spcAft>
                <a:spcPts val="600"/>
              </a:spcAft>
            </a:pPr>
            <a:r>
              <a:rPr lang="en-US" kern="1200" dirty="0">
                <a:solidFill>
                  <a:schemeClr val="tx1"/>
                </a:solidFill>
                <a:latin typeface="+mj-lt"/>
                <a:ea typeface="+mj-ea"/>
                <a:cs typeface="+mj-cs"/>
              </a:rPr>
              <a:t>References </a:t>
            </a:r>
          </a:p>
        </p:txBody>
      </p:sp>
      <p:sp>
        <p:nvSpPr>
          <p:cNvPr id="32" name="TextBox 5">
            <a:extLst>
              <a:ext uri="{FF2B5EF4-FFF2-40B4-BE49-F238E27FC236}">
                <a16:creationId xmlns:a16="http://schemas.microsoft.com/office/drawing/2014/main" id="{F547DCB6-E58C-1C3E-CD1C-55FAB0CB3289}"/>
              </a:ext>
            </a:extLst>
          </p:cNvPr>
          <p:cNvSpPr txBox="1"/>
          <p:nvPr/>
        </p:nvSpPr>
        <p:spPr>
          <a:xfrm>
            <a:off x="164363" y="1568813"/>
            <a:ext cx="4222172" cy="3414425"/>
          </a:xfrm>
          <a:prstGeom prst="rect">
            <a:avLst/>
          </a:prstGeom>
        </p:spPr>
        <p:txBody>
          <a:bodyPr vert="horz" wrap="square" lIns="0" tIns="0" rIns="0" bIns="0" rtlCol="0" anchor="t">
            <a:normAutofit lnSpcReduction="10000"/>
          </a:bodyPr>
          <a:lstStyle/>
          <a:p>
            <a:pPr marL="285750"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2"/>
              </a:rPr>
              <a:t>https://machinelearningmastery.com/agentle-introduction-to-the-bootstrap-method/</a:t>
            </a: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3"/>
              </a:rPr>
              <a:t>https://en.wikipedia.org/wiki/Ensemble_learning</a:t>
            </a: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4"/>
              </a:rPr>
              <a:t>https://hossam-ahmed.notion.site/Articles-4d8f0c0a7af84bbb95816cc867e2163c?pvs=4</a:t>
            </a: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5"/>
              </a:rPr>
              <a:t>https://hossam-ahmed.notion.site/8-Tree-based-Modelc3a1186914ed40f7b4298dd5493f3fb3?pvs=4</a:t>
            </a: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6"/>
              </a:rPr>
              <a:t>https://www.ibm.com/topics/random-forest</a:t>
            </a: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7"/>
              </a:rPr>
              <a:t>https://orbi.uliege.be/bitstream/2268/9357/1/geurts-mlj-advance.pdf</a:t>
            </a: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marL="57150">
              <a:lnSpc>
                <a:spcPct val="110000"/>
              </a:lnSpc>
              <a:spcAft>
                <a:spcPts val="800"/>
              </a:spcAft>
            </a:pPr>
            <a:endParaRPr lang="en-US" sz="1600" dirty="0">
              <a:solidFill>
                <a:schemeClr val="tx1">
                  <a:alpha val="60000"/>
                </a:schemeClr>
              </a:solidFill>
            </a:endParaRPr>
          </a:p>
          <a:p>
            <a:pPr marL="285750"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marL="57150">
              <a:lnSpc>
                <a:spcPct val="110000"/>
              </a:lnSpc>
              <a:spcAft>
                <a:spcPts val="800"/>
              </a:spcAft>
            </a:pPr>
            <a:endParaRPr lang="en-US" sz="1600" dirty="0">
              <a:solidFill>
                <a:schemeClr val="tx1">
                  <a:alpha val="60000"/>
                </a:schemeClr>
              </a:solidFill>
            </a:endParaRPr>
          </a:p>
        </p:txBody>
      </p:sp>
      <p:sp>
        <p:nvSpPr>
          <p:cNvPr id="2" name="Date Placeholder 1">
            <a:extLst>
              <a:ext uri="{FF2B5EF4-FFF2-40B4-BE49-F238E27FC236}">
                <a16:creationId xmlns:a16="http://schemas.microsoft.com/office/drawing/2014/main" id="{E20CD52F-47BD-6002-52A6-C41671B6A05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41923D5F-7D9D-4CA3-86CF-5B2E386AFEA9}" type="datetime1">
              <a:rPr lang="en-US" smtClean="0">
                <a:solidFill>
                  <a:schemeClr val="tx1">
                    <a:alpha val="80000"/>
                  </a:schemeClr>
                </a:solidFill>
              </a:rPr>
              <a:pPr>
                <a:spcAft>
                  <a:spcPts val="600"/>
                </a:spcAft>
              </a:pPr>
              <a:t>7/28/2023</a:t>
            </a:fld>
            <a:endParaRPr lang="en-US" dirty="0">
              <a:solidFill>
                <a:schemeClr val="tx1">
                  <a:alpha val="80000"/>
                </a:schemeClr>
              </a:solidFill>
            </a:endParaRPr>
          </a:p>
        </p:txBody>
      </p:sp>
      <p:pic>
        <p:nvPicPr>
          <p:cNvPr id="8" name="Picture 7" descr="Glasses on top of a book">
            <a:extLst>
              <a:ext uri="{FF2B5EF4-FFF2-40B4-BE49-F238E27FC236}">
                <a16:creationId xmlns:a16="http://schemas.microsoft.com/office/drawing/2014/main" id="{AD7C25CC-AED2-0EC3-DCAE-B482DA719532}"/>
              </a:ext>
            </a:extLst>
          </p:cNvPr>
          <p:cNvPicPr>
            <a:picLocks noChangeAspect="1"/>
          </p:cNvPicPr>
          <p:nvPr/>
        </p:nvPicPr>
        <p:blipFill rotWithShape="1">
          <a:blip r:embed="rId8"/>
          <a:srcRect l="426" r="25758" b="-1"/>
          <a:stretch/>
        </p:blipFill>
        <p:spPr>
          <a:xfrm>
            <a:off x="4550898"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0" name="Rectangle 1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2CCF94E8-C161-C6EB-2AE1-530E2AD47C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CEDD05EC-23FD-9B14-25D9-E3EA83C516D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44</a:t>
            </a:fld>
            <a:endParaRPr lang="en-US">
              <a:solidFill>
                <a:schemeClr val="tx1">
                  <a:alpha val="80000"/>
                </a:schemeClr>
              </a:solidFill>
            </a:endParaRPr>
          </a:p>
        </p:txBody>
      </p:sp>
    </p:spTree>
    <p:extLst>
      <p:ext uri="{BB962C8B-B14F-4D97-AF65-F5344CB8AC3E}">
        <p14:creationId xmlns:p14="http://schemas.microsoft.com/office/powerpoint/2010/main" val="3112942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3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4" name="Freeform: Shape 3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Oval 3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9" name="Rectangle 38">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360418" y="1141111"/>
            <a:ext cx="9217026" cy="3864534"/>
          </a:xfrm>
        </p:spPr>
        <p:txBody>
          <a:bodyPr vert="horz" wrap="square" lIns="0" tIns="0" rIns="0" bIns="0" rtlCol="0" anchor="b" anchorCtr="0">
            <a:normAutofit/>
          </a:bodyPr>
          <a:lstStyle/>
          <a:p>
            <a:pPr>
              <a:lnSpc>
                <a:spcPct val="100000"/>
              </a:lnSpc>
            </a:pPr>
            <a:r>
              <a:rPr lang="en-US" sz="9600"/>
              <a:t>Thank You</a:t>
            </a:r>
          </a:p>
        </p:txBody>
      </p:sp>
      <p:grpSp>
        <p:nvGrpSpPr>
          <p:cNvPr id="43" name="Group 42">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44" name="Freeform: Shape 43">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8047C80F-7AB2-4BEB-9548-26B09F71A835}" type="datetime1">
              <a:rPr lang="en-US" smtClean="0">
                <a:solidFill>
                  <a:schemeClr val="tx1">
                    <a:alpha val="80000"/>
                  </a:schemeClr>
                </a:solidFill>
              </a:rPr>
              <a:pPr>
                <a:spcAft>
                  <a:spcPts val="600"/>
                </a:spcAft>
              </a:pPr>
              <a:t>7/28/2023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45</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5130700" cy="1562959"/>
          </a:xfrm>
        </p:spPr>
        <p:txBody>
          <a:bodyPr/>
          <a:lstStyle/>
          <a:p>
            <a:r>
              <a:rPr lang="en-US"/>
              <a:t>Out of Bag samples </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47" name="Star: 5 Points 46">
            <a:extLst>
              <a:ext uri="{FF2B5EF4-FFF2-40B4-BE49-F238E27FC236}">
                <a16:creationId xmlns:a16="http://schemas.microsoft.com/office/drawing/2014/main" id="{A7FBB15F-6FD8-C418-FE2B-C1325DFE1058}"/>
              </a:ext>
            </a:extLst>
          </p:cNvPr>
          <p:cNvSpPr/>
          <p:nvPr/>
        </p:nvSpPr>
        <p:spPr>
          <a:xfrm>
            <a:off x="8636130" y="2584518"/>
            <a:ext cx="641836" cy="485191"/>
          </a:xfrm>
          <a:prstGeom prst="star5">
            <a:avLst/>
          </a:prstGeom>
          <a:solidFill>
            <a:schemeClr val="accent3">
              <a:lumMod val="40000"/>
              <a:lumOff val="60000"/>
            </a:schemeClr>
          </a:solidFill>
          <a:effectLst>
            <a:glow rad="101600">
              <a:schemeClr val="accent3">
                <a:lumMod val="60000"/>
                <a:lumOff val="40000"/>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7C8484-4B18-3C7B-77FC-FD5802D302B9}"/>
              </a:ext>
            </a:extLst>
          </p:cNvPr>
          <p:cNvSpPr/>
          <p:nvPr/>
        </p:nvSpPr>
        <p:spPr>
          <a:xfrm>
            <a:off x="4298173" y="1789400"/>
            <a:ext cx="2288824" cy="2288824"/>
          </a:xfrm>
          <a:prstGeom prst="ellipse">
            <a:avLst/>
          </a:prstGeom>
          <a:solidFill>
            <a:srgbClr val="1B192E"/>
          </a:solid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066541CB-960F-66A7-8148-9E4420D3A340}"/>
              </a:ext>
            </a:extLst>
          </p:cNvPr>
          <p:cNvSpPr/>
          <p:nvPr/>
        </p:nvSpPr>
        <p:spPr>
          <a:xfrm>
            <a:off x="4743203" y="2330173"/>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8" name="Star: 5 Points 57">
            <a:extLst>
              <a:ext uri="{FF2B5EF4-FFF2-40B4-BE49-F238E27FC236}">
                <a16:creationId xmlns:a16="http://schemas.microsoft.com/office/drawing/2014/main" id="{6B36B8FD-88E7-5834-2A80-C60D4758A3EC}"/>
              </a:ext>
            </a:extLst>
          </p:cNvPr>
          <p:cNvSpPr/>
          <p:nvPr/>
        </p:nvSpPr>
        <p:spPr>
          <a:xfrm>
            <a:off x="4721079" y="2331166"/>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Star: 5 Points 1">
            <a:extLst>
              <a:ext uri="{FF2B5EF4-FFF2-40B4-BE49-F238E27FC236}">
                <a16:creationId xmlns:a16="http://schemas.microsoft.com/office/drawing/2014/main" id="{00CEB5CB-1B6C-EB25-78D0-48D1EC90CE4A}"/>
              </a:ext>
            </a:extLst>
          </p:cNvPr>
          <p:cNvSpPr/>
          <p:nvPr/>
        </p:nvSpPr>
        <p:spPr>
          <a:xfrm>
            <a:off x="4738749" y="3248586"/>
            <a:ext cx="641836" cy="485191"/>
          </a:xfrm>
          <a:prstGeom prst="star5">
            <a:avLst/>
          </a:prstGeom>
          <a:solidFill>
            <a:srgbClr val="FFC000"/>
          </a:solidFill>
          <a:ln>
            <a:solidFill>
              <a:srgbClr val="FF0000"/>
            </a:solidFill>
          </a:ln>
          <a:effectLst>
            <a:glow rad="228600">
              <a:schemeClr val="accent4">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Star: 5 Points 2">
            <a:extLst>
              <a:ext uri="{FF2B5EF4-FFF2-40B4-BE49-F238E27FC236}">
                <a16:creationId xmlns:a16="http://schemas.microsoft.com/office/drawing/2014/main" id="{EC1CC306-813C-71CD-FA5E-EE9A212B4286}"/>
              </a:ext>
            </a:extLst>
          </p:cNvPr>
          <p:cNvSpPr/>
          <p:nvPr/>
        </p:nvSpPr>
        <p:spPr>
          <a:xfrm>
            <a:off x="5676757" y="2476613"/>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7A13AF0-67FD-FDF4-5388-5664918F29D1}"/>
              </a:ext>
            </a:extLst>
          </p:cNvPr>
          <p:cNvSpPr/>
          <p:nvPr/>
        </p:nvSpPr>
        <p:spPr>
          <a:xfrm>
            <a:off x="8374994" y="1894918"/>
            <a:ext cx="2288824" cy="2288824"/>
          </a:xfrm>
          <a:prstGeom prst="ellipse">
            <a:avLst/>
          </a:prstGeom>
          <a:no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0839F3D5-8470-D05E-0728-6F81857876F5}"/>
              </a:ext>
            </a:extLst>
          </p:cNvPr>
          <p:cNvSpPr/>
          <p:nvPr/>
        </p:nvSpPr>
        <p:spPr>
          <a:xfrm>
            <a:off x="9427155" y="2280721"/>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2" name="Star: 5 Points 11">
            <a:extLst>
              <a:ext uri="{FF2B5EF4-FFF2-40B4-BE49-F238E27FC236}">
                <a16:creationId xmlns:a16="http://schemas.microsoft.com/office/drawing/2014/main" id="{097FA39E-B18D-3939-24BB-F716AE588B06}"/>
              </a:ext>
            </a:extLst>
          </p:cNvPr>
          <p:cNvSpPr/>
          <p:nvPr/>
        </p:nvSpPr>
        <p:spPr>
          <a:xfrm>
            <a:off x="9198488" y="3293903"/>
            <a:ext cx="641836" cy="485191"/>
          </a:xfrm>
          <a:prstGeom prst="star5">
            <a:avLst/>
          </a:prstGeom>
          <a:solidFill>
            <a:srgbClr val="FFFF00"/>
          </a:solidFill>
          <a:effectLst>
            <a:glow rad="101600">
              <a:srgbClr val="FFFF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458D62-65FB-D072-8445-743DA9DF5033}"/>
              </a:ext>
            </a:extLst>
          </p:cNvPr>
          <p:cNvSpPr/>
          <p:nvPr/>
        </p:nvSpPr>
        <p:spPr>
          <a:xfrm>
            <a:off x="433947" y="1789400"/>
            <a:ext cx="2288824" cy="2288824"/>
          </a:xfrm>
          <a:prstGeom prst="ellipse">
            <a:avLst/>
          </a:prstGeom>
          <a:noFill/>
          <a:ln w="57150">
            <a:solidFill>
              <a:schemeClr val="accent6">
                <a:lumMod val="40000"/>
                <a:lumOff val="60000"/>
              </a:schemeClr>
            </a:solidFill>
            <a:prstDash val="sysDot"/>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60831364-793A-BFEC-947E-03811598B295}"/>
              </a:ext>
            </a:extLst>
          </p:cNvPr>
          <p:cNvSpPr/>
          <p:nvPr/>
        </p:nvSpPr>
        <p:spPr>
          <a:xfrm>
            <a:off x="855380" y="3039330"/>
            <a:ext cx="641836" cy="485191"/>
          </a:xfrm>
          <a:prstGeom prst="star5">
            <a:avLst/>
          </a:prstGeom>
          <a:solidFill>
            <a:schemeClr val="tx1"/>
          </a:solidFill>
          <a:effectLst>
            <a:glow rad="101600">
              <a:schemeClr val="tx1">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B9609E4B-5021-DFDF-2CE0-AA966FE47284}"/>
              </a:ext>
            </a:extLst>
          </p:cNvPr>
          <p:cNvSpPr/>
          <p:nvPr/>
        </p:nvSpPr>
        <p:spPr>
          <a:xfrm>
            <a:off x="1687687" y="2784439"/>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3CE04E0D-C78D-9278-B28A-0B5214566D02}"/>
              </a:ext>
            </a:extLst>
          </p:cNvPr>
          <p:cNvSpPr/>
          <p:nvPr/>
        </p:nvSpPr>
        <p:spPr>
          <a:xfrm>
            <a:off x="5121667" y="4409057"/>
            <a:ext cx="641836" cy="485191"/>
          </a:xfrm>
          <a:prstGeom prst="star5">
            <a:avLst/>
          </a:prstGeom>
          <a:solidFill>
            <a:schemeClr val="accent3">
              <a:lumMod val="40000"/>
              <a:lumOff val="60000"/>
            </a:schemeClr>
          </a:solidFill>
          <a:effectLst>
            <a:glow rad="101600">
              <a:schemeClr val="accent3">
                <a:lumMod val="60000"/>
                <a:lumOff val="40000"/>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AFE8A527-26DF-5D9A-5EE3-B2B08866C185}"/>
              </a:ext>
            </a:extLst>
          </p:cNvPr>
          <p:cNvSpPr/>
          <p:nvPr/>
        </p:nvSpPr>
        <p:spPr>
          <a:xfrm>
            <a:off x="4214557" y="4223966"/>
            <a:ext cx="641836" cy="485191"/>
          </a:xfrm>
          <a:prstGeom prst="star5">
            <a:avLst/>
          </a:prstGeom>
          <a:solidFill>
            <a:schemeClr val="tx1"/>
          </a:solidFill>
          <a:effectLst>
            <a:glow rad="101600">
              <a:schemeClr val="tx1">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9B74F85F-67CE-BF76-408F-281D6C485BF6}"/>
              </a:ext>
            </a:extLst>
          </p:cNvPr>
          <p:cNvSpPr/>
          <p:nvPr/>
        </p:nvSpPr>
        <p:spPr>
          <a:xfrm>
            <a:off x="6028777" y="4166461"/>
            <a:ext cx="641836" cy="485191"/>
          </a:xfrm>
          <a:prstGeom prst="star5">
            <a:avLst/>
          </a:prstGeom>
          <a:solidFill>
            <a:srgbClr val="FFFF00"/>
          </a:solidFill>
          <a:effectLst>
            <a:glow rad="101600">
              <a:srgbClr val="FFFF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6876E3F1-49B7-4C69-EC0E-508B9A3E4B81}"/>
              </a:ext>
            </a:extLst>
          </p:cNvPr>
          <p:cNvSpPr/>
          <p:nvPr/>
        </p:nvSpPr>
        <p:spPr>
          <a:xfrm>
            <a:off x="1176298" y="4327278"/>
            <a:ext cx="641836" cy="485191"/>
          </a:xfrm>
          <a:prstGeom prst="star5">
            <a:avLst/>
          </a:prstGeom>
          <a:solidFill>
            <a:srgbClr val="FFFF00"/>
          </a:solidFill>
          <a:effectLst>
            <a:glow rad="101600">
              <a:srgbClr val="FFFF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FEAB87C8-61E4-422A-C66A-1EA8EE61E4ED}"/>
              </a:ext>
            </a:extLst>
          </p:cNvPr>
          <p:cNvSpPr/>
          <p:nvPr/>
        </p:nvSpPr>
        <p:spPr>
          <a:xfrm>
            <a:off x="325480" y="3988370"/>
            <a:ext cx="641836" cy="485191"/>
          </a:xfrm>
          <a:prstGeom prst="star5">
            <a:avLst/>
          </a:prstGeom>
          <a:solidFill>
            <a:schemeClr val="accent3">
              <a:lumMod val="40000"/>
              <a:lumOff val="60000"/>
            </a:schemeClr>
          </a:solidFill>
          <a:effectLst>
            <a:glow rad="101600">
              <a:schemeClr val="accent3">
                <a:lumMod val="60000"/>
                <a:lumOff val="40000"/>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C5B808C9-4DAE-D4C1-031E-3BA95F3A1ED4}"/>
              </a:ext>
            </a:extLst>
          </p:cNvPr>
          <p:cNvSpPr/>
          <p:nvPr/>
        </p:nvSpPr>
        <p:spPr>
          <a:xfrm>
            <a:off x="2249850" y="3986011"/>
            <a:ext cx="641836" cy="485191"/>
          </a:xfrm>
          <a:prstGeom prst="star5">
            <a:avLst/>
          </a:prstGeom>
          <a:solidFill>
            <a:srgbClr val="00B0F0"/>
          </a:solidFill>
          <a:effectLst>
            <a:glow rad="228600">
              <a:schemeClr val="accent2">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AEB326E5-2D2B-39EE-D077-F28B26C8E3AC}"/>
              </a:ext>
            </a:extLst>
          </p:cNvPr>
          <p:cNvSpPr/>
          <p:nvPr/>
        </p:nvSpPr>
        <p:spPr>
          <a:xfrm>
            <a:off x="2789131" y="3269630"/>
            <a:ext cx="641836" cy="485191"/>
          </a:xfrm>
          <a:prstGeom prst="star5">
            <a:avLst/>
          </a:prstGeom>
          <a:solidFill>
            <a:srgbClr val="FFC000"/>
          </a:solidFill>
          <a:ln>
            <a:solidFill>
              <a:srgbClr val="FF0000"/>
            </a:solidFill>
          </a:ln>
          <a:effectLst>
            <a:glow rad="228600">
              <a:schemeClr val="accent4">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D65CAD40-12B7-371A-D51F-84220E47B5C1}"/>
              </a:ext>
            </a:extLst>
          </p:cNvPr>
          <p:cNvSpPr/>
          <p:nvPr/>
        </p:nvSpPr>
        <p:spPr>
          <a:xfrm>
            <a:off x="8978149" y="4326949"/>
            <a:ext cx="641836" cy="485191"/>
          </a:xfrm>
          <a:prstGeom prst="star5">
            <a:avLst/>
          </a:prstGeom>
          <a:solidFill>
            <a:srgbClr val="FF0000"/>
          </a:solidFill>
          <a:effectLst>
            <a:glow rad="101600">
              <a:srgbClr val="FF000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2667A20B-79B7-6ADA-82E2-A2B865F6BFBD}"/>
              </a:ext>
            </a:extLst>
          </p:cNvPr>
          <p:cNvSpPr/>
          <p:nvPr/>
        </p:nvSpPr>
        <p:spPr>
          <a:xfrm>
            <a:off x="10754647" y="3722172"/>
            <a:ext cx="641836" cy="485191"/>
          </a:xfrm>
          <a:prstGeom prst="star5">
            <a:avLst/>
          </a:prstGeom>
          <a:solidFill>
            <a:srgbClr val="FFC000"/>
          </a:solidFill>
          <a:ln>
            <a:solidFill>
              <a:srgbClr val="FF0000"/>
            </a:solidFill>
          </a:ln>
          <a:effectLst>
            <a:glow rad="228600">
              <a:schemeClr val="accent4">
                <a:satMod val="175000"/>
                <a:alpha val="4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Star: 5 Points 28">
            <a:extLst>
              <a:ext uri="{FF2B5EF4-FFF2-40B4-BE49-F238E27FC236}">
                <a16:creationId xmlns:a16="http://schemas.microsoft.com/office/drawing/2014/main" id="{9B0B7B8B-9739-52A5-74BD-683A674FA2C5}"/>
              </a:ext>
            </a:extLst>
          </p:cNvPr>
          <p:cNvSpPr/>
          <p:nvPr/>
        </p:nvSpPr>
        <p:spPr>
          <a:xfrm>
            <a:off x="8157970" y="4105864"/>
            <a:ext cx="641836" cy="485191"/>
          </a:xfrm>
          <a:prstGeom prst="star5">
            <a:avLst/>
          </a:prstGeom>
          <a:solidFill>
            <a:schemeClr val="tx1"/>
          </a:solidFill>
          <a:effectLst>
            <a:glow rad="101600">
              <a:schemeClr val="tx1">
                <a:alpha val="60000"/>
              </a:scheme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C1285C17-C069-1A70-490A-D213540C0B3A}"/>
              </a:ext>
            </a:extLst>
          </p:cNvPr>
          <p:cNvSpPr/>
          <p:nvPr/>
        </p:nvSpPr>
        <p:spPr>
          <a:xfrm>
            <a:off x="914683" y="2288685"/>
            <a:ext cx="641836" cy="485191"/>
          </a:xfrm>
          <a:prstGeom prst="star5">
            <a:avLst/>
          </a:prstGeom>
          <a:solidFill>
            <a:srgbClr val="00B050"/>
          </a:solidFill>
          <a:effectLst>
            <a:glow rad="101600">
              <a:srgbClr val="00B05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 name="Star: 5 Points 30">
            <a:extLst>
              <a:ext uri="{FF2B5EF4-FFF2-40B4-BE49-F238E27FC236}">
                <a16:creationId xmlns:a16="http://schemas.microsoft.com/office/drawing/2014/main" id="{F1FBE6C8-7746-5073-0BE9-0AF55202BF81}"/>
              </a:ext>
            </a:extLst>
          </p:cNvPr>
          <p:cNvSpPr/>
          <p:nvPr/>
        </p:nvSpPr>
        <p:spPr>
          <a:xfrm>
            <a:off x="6586997" y="3515854"/>
            <a:ext cx="641836" cy="485191"/>
          </a:xfrm>
          <a:prstGeom prst="star5">
            <a:avLst/>
          </a:prstGeom>
          <a:solidFill>
            <a:srgbClr val="00B050"/>
          </a:solidFill>
          <a:effectLst>
            <a:glow rad="101600">
              <a:srgbClr val="00B05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2" name="Star: 5 Points 31">
            <a:extLst>
              <a:ext uri="{FF2B5EF4-FFF2-40B4-BE49-F238E27FC236}">
                <a16:creationId xmlns:a16="http://schemas.microsoft.com/office/drawing/2014/main" id="{4DC97C90-5F9B-A7E4-8A6E-66E40EA5A5E3}"/>
              </a:ext>
            </a:extLst>
          </p:cNvPr>
          <p:cNvSpPr/>
          <p:nvPr/>
        </p:nvSpPr>
        <p:spPr>
          <a:xfrm>
            <a:off x="9966245" y="4321533"/>
            <a:ext cx="641836" cy="485191"/>
          </a:xfrm>
          <a:prstGeom prst="star5">
            <a:avLst/>
          </a:prstGeom>
          <a:solidFill>
            <a:srgbClr val="00B050"/>
          </a:solidFill>
          <a:effectLst>
            <a:glow rad="101600">
              <a:srgbClr val="00B050">
                <a:alpha val="60000"/>
              </a:srgbClr>
            </a:glo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3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5130700" cy="1562959"/>
          </a:xfrm>
        </p:spPr>
        <p:txBody>
          <a:bodyPr/>
          <a:lstStyle/>
          <a:p>
            <a:r>
              <a:rPr lang="en-US"/>
              <a:t>Out of Bag samples </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7" name="Content Placeholder 9">
            <a:extLst>
              <a:ext uri="{FF2B5EF4-FFF2-40B4-BE49-F238E27FC236}">
                <a16:creationId xmlns:a16="http://schemas.microsoft.com/office/drawing/2014/main" id="{60CBD8FF-958F-3A98-FF43-2C104A284043}"/>
              </a:ext>
            </a:extLst>
          </p:cNvPr>
          <p:cNvSpPr txBox="1">
            <a:spLocks/>
          </p:cNvSpPr>
          <p:nvPr/>
        </p:nvSpPr>
        <p:spPr>
          <a:xfrm>
            <a:off x="550863" y="1242383"/>
            <a:ext cx="11261692" cy="465456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OOB sample is a </a:t>
            </a:r>
            <a:r>
              <a:rPr lang="en-US" b="1" dirty="0">
                <a:solidFill>
                  <a:srgbClr val="FFFF00">
                    <a:alpha val="60000"/>
                  </a:srgbClr>
                </a:solidFill>
              </a:rPr>
              <a:t>set of observations that are not used </a:t>
            </a:r>
            <a:r>
              <a:rPr lang="en-US" dirty="0"/>
              <a:t>to build a particular sample.</a:t>
            </a:r>
          </a:p>
          <a:p>
            <a:r>
              <a:rPr lang="en-US" dirty="0"/>
              <a:t>The OOB sample can be used as a </a:t>
            </a:r>
            <a:r>
              <a:rPr lang="en-US" b="1" dirty="0">
                <a:solidFill>
                  <a:srgbClr val="FFFF00">
                    <a:alpha val="60000"/>
                  </a:srgbClr>
                </a:solidFill>
              </a:rPr>
              <a:t>test set </a:t>
            </a:r>
            <a:r>
              <a:rPr lang="en-US" dirty="0"/>
              <a:t>for each model in the ensembled model (forest).</a:t>
            </a:r>
          </a:p>
          <a:p>
            <a:r>
              <a:rPr lang="en-US" dirty="0"/>
              <a:t>The OOB sample provides an unbiased </a:t>
            </a:r>
            <a:r>
              <a:rPr lang="en-US" b="1" dirty="0">
                <a:solidFill>
                  <a:srgbClr val="FFFF00">
                    <a:alpha val="60000"/>
                  </a:srgbClr>
                </a:solidFill>
              </a:rPr>
              <a:t>estimate of the model's performance</a:t>
            </a:r>
            <a:r>
              <a:rPr lang="en-US" dirty="0"/>
              <a:t> without the need for a separate validation set.</a:t>
            </a:r>
          </a:p>
          <a:p>
            <a:r>
              <a:rPr lang="en-US" dirty="0"/>
              <a:t>The OOB sample can save time and computational resources, as well as reduce the risk of overfitting the model to a particular validation set.</a:t>
            </a:r>
          </a:p>
          <a:p>
            <a:r>
              <a:rPr lang="en-US" dirty="0"/>
              <a:t>The OOB sample can be used to </a:t>
            </a:r>
            <a:r>
              <a:rPr lang="en-US" b="1" dirty="0">
                <a:solidFill>
                  <a:srgbClr val="FFFF00">
                    <a:alpha val="60000"/>
                  </a:srgbClr>
                </a:solidFill>
              </a:rPr>
              <a:t>identify the most important features </a:t>
            </a:r>
            <a:r>
              <a:rPr lang="en-US" dirty="0"/>
              <a:t>in the random forest model based on their contribution to the accuracy of the model on the OOB sample.</a:t>
            </a:r>
          </a:p>
        </p:txBody>
      </p:sp>
    </p:spTree>
    <p:extLst>
      <p:ext uri="{BB962C8B-B14F-4D97-AF65-F5344CB8AC3E}">
        <p14:creationId xmlns:p14="http://schemas.microsoft.com/office/powerpoint/2010/main" val="67406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5130700" cy="1562959"/>
          </a:xfrm>
        </p:spPr>
        <p:txBody>
          <a:bodyPr/>
          <a:lstStyle/>
          <a:p>
            <a:r>
              <a:rPr lang="en-US" dirty="0"/>
              <a:t>Example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7" name="Content Placeholder 9">
            <a:extLst>
              <a:ext uri="{FF2B5EF4-FFF2-40B4-BE49-F238E27FC236}">
                <a16:creationId xmlns:a16="http://schemas.microsoft.com/office/drawing/2014/main" id="{60CBD8FF-958F-3A98-FF43-2C104A284043}"/>
              </a:ext>
            </a:extLst>
          </p:cNvPr>
          <p:cNvSpPr txBox="1">
            <a:spLocks/>
          </p:cNvSpPr>
          <p:nvPr/>
        </p:nvSpPr>
        <p:spPr>
          <a:xfrm>
            <a:off x="550863" y="1154829"/>
            <a:ext cx="11261692" cy="465456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[0.1, 0.2, 0.3, 0.4, 0.5, 0.6] dataset with 6 observations</a:t>
            </a:r>
          </a:p>
          <a:p>
            <a:r>
              <a:rPr lang="en-US" dirty="0"/>
              <a:t> The first step is to choose the </a:t>
            </a:r>
            <a:r>
              <a:rPr lang="en-US" b="1" dirty="0">
                <a:solidFill>
                  <a:srgbClr val="FFFF00">
                    <a:alpha val="60000"/>
                  </a:srgbClr>
                </a:solidFill>
              </a:rPr>
              <a:t>size of the sample</a:t>
            </a:r>
            <a:r>
              <a:rPr lang="en-US" dirty="0"/>
              <a:t>. Here, we will use </a:t>
            </a:r>
            <a:r>
              <a:rPr lang="en-US" dirty="0">
                <a:solidFill>
                  <a:srgbClr val="FFFF00">
                    <a:alpha val="60000"/>
                  </a:srgbClr>
                </a:solidFill>
              </a:rPr>
              <a:t>4</a:t>
            </a:r>
            <a:r>
              <a:rPr lang="en-US" dirty="0"/>
              <a:t>.</a:t>
            </a:r>
          </a:p>
          <a:p>
            <a:r>
              <a:rPr lang="en-US" dirty="0"/>
              <a:t>we must randomly choose the first observation from the dataset. Let’s choose 0.2</a:t>
            </a:r>
          </a:p>
          <a:p>
            <a:r>
              <a:rPr lang="en-US" dirty="0"/>
              <a:t>sample = [0.2]</a:t>
            </a:r>
          </a:p>
          <a:p>
            <a:r>
              <a:rPr lang="en-US" dirty="0"/>
              <a:t>This observation is </a:t>
            </a:r>
            <a:r>
              <a:rPr lang="en-US" b="1" dirty="0">
                <a:solidFill>
                  <a:srgbClr val="FFFF00">
                    <a:alpha val="60000"/>
                  </a:srgbClr>
                </a:solidFill>
              </a:rPr>
              <a:t>returned to the dataset, </a:t>
            </a:r>
            <a:r>
              <a:rPr lang="en-US" dirty="0"/>
              <a:t>and we repeat this step 3 more times</a:t>
            </a:r>
          </a:p>
          <a:p>
            <a:r>
              <a:rPr lang="en-US" dirty="0"/>
              <a:t>sample = [0.2, 0.1, 0.2, 0.6]</a:t>
            </a:r>
          </a:p>
          <a:p>
            <a:r>
              <a:rPr lang="en-US" dirty="0"/>
              <a:t>Those observations not chosen for the sample may be used as out of sample observations.</a:t>
            </a:r>
          </a:p>
          <a:p>
            <a:r>
              <a:rPr lang="en-US" dirty="0" err="1"/>
              <a:t>oob</a:t>
            </a:r>
            <a:r>
              <a:rPr lang="en-US" dirty="0"/>
              <a:t> = [0.3, 0.4, 0.5]</a:t>
            </a:r>
          </a:p>
        </p:txBody>
      </p:sp>
    </p:spTree>
    <p:extLst>
      <p:ext uri="{BB962C8B-B14F-4D97-AF65-F5344CB8AC3E}">
        <p14:creationId xmlns:p14="http://schemas.microsoft.com/office/powerpoint/2010/main" val="392580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5130700" cy="1562959"/>
          </a:xfrm>
        </p:spPr>
        <p:txBody>
          <a:bodyPr/>
          <a:lstStyle/>
          <a:p>
            <a:r>
              <a:rPr lang="en-US" dirty="0"/>
              <a:t>Example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7" name="Content Placeholder 9">
            <a:extLst>
              <a:ext uri="{FF2B5EF4-FFF2-40B4-BE49-F238E27FC236}">
                <a16:creationId xmlns:a16="http://schemas.microsoft.com/office/drawing/2014/main" id="{60CBD8FF-958F-3A98-FF43-2C104A284043}"/>
              </a:ext>
            </a:extLst>
          </p:cNvPr>
          <p:cNvSpPr txBox="1">
            <a:spLocks/>
          </p:cNvSpPr>
          <p:nvPr/>
        </p:nvSpPr>
        <p:spPr>
          <a:xfrm>
            <a:off x="550863" y="1154829"/>
            <a:ext cx="11261692" cy="465456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[0.1, 0.2, 0.3, 0.4, 0.5, 0.6] dataset with 6 observations</a:t>
            </a:r>
          </a:p>
          <a:p>
            <a:r>
              <a:rPr lang="en-US" dirty="0"/>
              <a:t>sample = [0.2, 0.1, 0.2, 0.6]</a:t>
            </a:r>
          </a:p>
          <a:p>
            <a:r>
              <a:rPr lang="en-US" dirty="0"/>
              <a:t>In the case of evaluating a machine learning model, the model is fit on the drawn sample and evaluated on the out-of-bag sample.</a:t>
            </a:r>
          </a:p>
          <a:p>
            <a:pPr marL="0" indent="0">
              <a:buNone/>
            </a:pPr>
            <a:br>
              <a:rPr lang="en-US" b="0" dirty="0">
                <a:solidFill>
                  <a:srgbClr val="BFBDB6"/>
                </a:solidFill>
                <a:effectLst/>
                <a:latin typeface="Consolas" panose="020B0609020204030204" pitchFamily="49" charset="0"/>
              </a:rPr>
            </a:br>
            <a:r>
              <a:rPr lang="en-US" b="0" dirty="0">
                <a:solidFill>
                  <a:srgbClr val="BFBDB6"/>
                </a:solidFill>
                <a:effectLst/>
                <a:latin typeface="Consolas" panose="020B0609020204030204" pitchFamily="49" charset="0"/>
              </a:rPr>
              <a:t>train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0.2</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0.1</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0.2</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0.6</a:t>
            </a:r>
            <a:r>
              <a:rPr lang="en-US" b="0" dirty="0">
                <a:solidFill>
                  <a:srgbClr val="BFBDB6"/>
                </a:solidFill>
                <a:effectLst/>
                <a:latin typeface="Consolas" panose="020B0609020204030204" pitchFamily="49" charset="0"/>
              </a:rPr>
              <a:t>] #Sample</a:t>
            </a:r>
          </a:p>
          <a:p>
            <a:pPr marL="0" indent="0">
              <a:buNone/>
            </a:pPr>
            <a:r>
              <a:rPr lang="en-US" b="0" dirty="0">
                <a:solidFill>
                  <a:srgbClr val="BFBDB6"/>
                </a:solidFill>
                <a:effectLst/>
                <a:latin typeface="Consolas" panose="020B0609020204030204" pitchFamily="49" charset="0"/>
              </a:rPr>
              <a:t>test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0.3</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0.4</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0.5</a:t>
            </a:r>
            <a:r>
              <a:rPr lang="en-US" b="0" dirty="0">
                <a:solidFill>
                  <a:srgbClr val="BFBDB6"/>
                </a:solidFill>
                <a:effectLst/>
                <a:latin typeface="Consolas" panose="020B0609020204030204" pitchFamily="49" charset="0"/>
              </a:rPr>
              <a:t>] #OOB</a:t>
            </a:r>
          </a:p>
          <a:p>
            <a:pPr marL="0" indent="0">
              <a:buNone/>
            </a:pPr>
            <a:r>
              <a:rPr lang="en-US" b="0" dirty="0">
                <a:solidFill>
                  <a:srgbClr val="BFBDB6"/>
                </a:solidFill>
                <a:effectLst/>
                <a:latin typeface="Consolas" panose="020B0609020204030204" pitchFamily="49" charset="0"/>
              </a:rPr>
              <a:t>model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fit</a:t>
            </a:r>
            <a:r>
              <a:rPr lang="en-US" b="0" dirty="0">
                <a:solidFill>
                  <a:srgbClr val="BFBDB6"/>
                </a:solidFill>
                <a:effectLst/>
                <a:latin typeface="Consolas" panose="020B0609020204030204" pitchFamily="49" charset="0"/>
              </a:rPr>
              <a:t>(train) #Model fitted on the sample</a:t>
            </a:r>
          </a:p>
          <a:p>
            <a:pPr marL="0" indent="0">
              <a:buNone/>
            </a:pPr>
            <a:r>
              <a:rPr lang="en-US" b="0" dirty="0">
                <a:solidFill>
                  <a:srgbClr val="BFBDB6"/>
                </a:solidFill>
                <a:effectLst/>
                <a:latin typeface="Consolas" panose="020B0609020204030204" pitchFamily="49" charset="0"/>
              </a:rPr>
              <a:t>statistic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evaluate</a:t>
            </a:r>
            <a:r>
              <a:rPr lang="en-US" b="0" dirty="0">
                <a:solidFill>
                  <a:srgbClr val="BFBDB6"/>
                </a:solidFill>
                <a:effectLst/>
                <a:latin typeface="Consolas" panose="020B0609020204030204" pitchFamily="49" charset="0"/>
              </a:rPr>
              <a:t>(model, test) #Evaluated on the OOB</a:t>
            </a:r>
          </a:p>
          <a:p>
            <a:endParaRPr lang="en-US" dirty="0"/>
          </a:p>
        </p:txBody>
      </p:sp>
    </p:spTree>
    <p:extLst>
      <p:ext uri="{BB962C8B-B14F-4D97-AF65-F5344CB8AC3E}">
        <p14:creationId xmlns:p14="http://schemas.microsoft.com/office/powerpoint/2010/main" val="371766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3688" y="373350"/>
            <a:ext cx="5130700" cy="1562959"/>
          </a:xfrm>
        </p:spPr>
        <p:txBody>
          <a:bodyPr/>
          <a:lstStyle/>
          <a:p>
            <a:r>
              <a:rPr lang="en-US" dirty="0"/>
              <a:t>Example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AA495E5A-922C-4677-BD5C-6C7DCFF0B20C}" type="datetime1">
              <a:rPr lang="en-US" smtClean="0"/>
              <a:t>7/28/2023</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7" name="Content Placeholder 9">
            <a:extLst>
              <a:ext uri="{FF2B5EF4-FFF2-40B4-BE49-F238E27FC236}">
                <a16:creationId xmlns:a16="http://schemas.microsoft.com/office/drawing/2014/main" id="{60CBD8FF-958F-3A98-FF43-2C104A284043}"/>
              </a:ext>
            </a:extLst>
          </p:cNvPr>
          <p:cNvSpPr txBox="1">
            <a:spLocks/>
          </p:cNvSpPr>
          <p:nvPr/>
        </p:nvSpPr>
        <p:spPr>
          <a:xfrm>
            <a:off x="550863" y="1154829"/>
            <a:ext cx="11261692" cy="465456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dirty="0">
                <a:solidFill>
                  <a:srgbClr val="BFBDB6"/>
                </a:solidFill>
                <a:effectLst/>
                <a:latin typeface="Consolas" panose="020B0609020204030204" pitchFamily="49" charset="0"/>
              </a:rPr>
              <a:t>statistic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evaluate</a:t>
            </a:r>
            <a:r>
              <a:rPr lang="en-US" b="0" dirty="0">
                <a:solidFill>
                  <a:srgbClr val="BFBDB6"/>
                </a:solidFill>
                <a:effectLst/>
                <a:latin typeface="Consolas" panose="020B0609020204030204" pitchFamily="49" charset="0"/>
              </a:rPr>
              <a:t>(model, test) #Evaluated on the OOB</a:t>
            </a:r>
          </a:p>
          <a:p>
            <a:r>
              <a:rPr lang="en-US" b="0" dirty="0">
                <a:solidFill>
                  <a:srgbClr val="BFBDB6"/>
                </a:solidFill>
                <a:effectLst/>
                <a:latin typeface="Consolas" panose="020B0609020204030204" pitchFamily="49" charset="0"/>
              </a:rPr>
              <a:t>That concludes one </a:t>
            </a:r>
            <a:r>
              <a:rPr lang="en-US" b="1" dirty="0">
                <a:solidFill>
                  <a:srgbClr val="FFFF00"/>
                </a:solidFill>
                <a:effectLst/>
                <a:latin typeface="Consolas" panose="020B0609020204030204" pitchFamily="49" charset="0"/>
              </a:rPr>
              <a:t>repeat of the procedure</a:t>
            </a:r>
            <a:r>
              <a:rPr lang="en-US" b="0" dirty="0">
                <a:solidFill>
                  <a:srgbClr val="BFBDB6"/>
                </a:solidFill>
                <a:effectLst/>
                <a:latin typeface="Consolas" panose="020B0609020204030204" pitchFamily="49" charset="0"/>
              </a:rPr>
              <a:t>. It can be repeated 30 or more times to give a sample of calculated statistics.</a:t>
            </a:r>
          </a:p>
          <a:p>
            <a:pPr marL="0" indent="0">
              <a:buNone/>
            </a:pPr>
            <a:r>
              <a:rPr lang="en-US" b="0" dirty="0">
                <a:solidFill>
                  <a:srgbClr val="BFBDB6"/>
                </a:solidFill>
                <a:effectLst/>
                <a:latin typeface="Consolas" panose="020B0609020204030204" pitchFamily="49" charset="0"/>
              </a:rPr>
              <a:t>statistics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95E6CB"/>
                </a:solidFill>
                <a:effectLst/>
                <a:latin typeface="Consolas" panose="020B0609020204030204" pitchFamily="49" charset="0"/>
              </a:rPr>
              <a:t>...</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This sample of statistics can then be </a:t>
            </a:r>
            <a:r>
              <a:rPr lang="en-US" b="1" dirty="0">
                <a:solidFill>
                  <a:srgbClr val="FFFF00"/>
                </a:solidFill>
                <a:effectLst/>
                <a:latin typeface="Consolas" panose="020B0609020204030204" pitchFamily="49" charset="0"/>
              </a:rPr>
              <a:t>summarized by calculating a mean</a:t>
            </a:r>
            <a:r>
              <a:rPr lang="en-US" b="0" dirty="0">
                <a:solidFill>
                  <a:srgbClr val="BFBDB6"/>
                </a:solidFill>
                <a:effectLst/>
                <a:latin typeface="Consolas" panose="020B0609020204030204" pitchFamily="49" charset="0"/>
              </a:rPr>
              <a:t>, standard deviation, or other summary values to give a final usable estimate of the statistic</a:t>
            </a:r>
          </a:p>
          <a:p>
            <a:pPr marL="0" indent="0">
              <a:buNone/>
            </a:pPr>
            <a:r>
              <a:rPr lang="en-US" b="0" dirty="0">
                <a:solidFill>
                  <a:srgbClr val="BFBDB6"/>
                </a:solidFill>
                <a:effectLst/>
                <a:latin typeface="Consolas" panose="020B0609020204030204" pitchFamily="49" charset="0"/>
              </a:rPr>
              <a:t>estimate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mean</a:t>
            </a:r>
            <a:r>
              <a:rPr lang="en-US" b="0" dirty="0">
                <a:solidFill>
                  <a:srgbClr val="BFBDB6"/>
                </a:solidFill>
                <a:effectLst/>
                <a:latin typeface="Consolas" panose="020B0609020204030204" pitchFamily="49" charset="0"/>
              </a:rPr>
              <a:t>([</a:t>
            </a:r>
            <a:r>
              <a:rPr lang="en-US" b="0" dirty="0">
                <a:solidFill>
                  <a:srgbClr val="95E6CB"/>
                </a:solidFill>
                <a:effectLst/>
                <a:latin typeface="Consolas" panose="020B0609020204030204" pitchFamily="49" charset="0"/>
              </a:rPr>
              <a:t>...</a:t>
            </a:r>
            <a:r>
              <a:rPr lang="en-US" b="0" dirty="0">
                <a:solidFill>
                  <a:srgbClr val="BFBDB6"/>
                </a:solidFill>
                <a:effectLst/>
                <a:latin typeface="Consolas" panose="020B0609020204030204" pitchFamily="49" charset="0"/>
              </a:rPr>
              <a:t>])</a:t>
            </a:r>
          </a:p>
          <a:p>
            <a:pPr marL="0" indent="0">
              <a:buNone/>
            </a:pPr>
            <a:endParaRPr lang="en-US" b="0" dirty="0">
              <a:solidFill>
                <a:srgbClr val="BFBDB6"/>
              </a:solidFill>
              <a:effectLst/>
              <a:latin typeface="Consolas" panose="020B0609020204030204" pitchFamily="49" charset="0"/>
            </a:endParaRPr>
          </a:p>
          <a:p>
            <a:pPr marL="0" indent="0">
              <a:buNone/>
            </a:pPr>
            <a:endParaRPr lang="en-US" b="0" dirty="0">
              <a:solidFill>
                <a:srgbClr val="BFBDB6"/>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29032461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{63A11D48-C998-4D06-980B-EF8BFA797E79}tf33713516_win32</Template>
  <TotalTime>332</TotalTime>
  <Words>3064</Words>
  <Application>Microsoft Office PowerPoint</Application>
  <PresentationFormat>Widescreen</PresentationFormat>
  <Paragraphs>372</Paragraphs>
  <Slides>45</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Congenial SemiBold</vt:lpstr>
      <vt:lpstr>Consolas</vt:lpstr>
      <vt:lpstr>Gill Sans MT</vt:lpstr>
      <vt:lpstr>Walbaum Display</vt:lpstr>
      <vt:lpstr>3DFloatVTI</vt:lpstr>
      <vt:lpstr>3DFloatVTI</vt:lpstr>
      <vt:lpstr>Ensemble</vt:lpstr>
      <vt:lpstr>Agenda</vt:lpstr>
      <vt:lpstr>Bootstrapping </vt:lpstr>
      <vt:lpstr>Bootstrapping </vt:lpstr>
      <vt:lpstr>Out of Bag samples </vt:lpstr>
      <vt:lpstr>Out of Bag samples </vt:lpstr>
      <vt:lpstr>Example</vt:lpstr>
      <vt:lpstr>Example</vt:lpstr>
      <vt:lpstr>Example</vt:lpstr>
      <vt:lpstr>Implementing Bootstrapping sample</vt:lpstr>
      <vt:lpstr>PowerPoint Presentation</vt:lpstr>
      <vt:lpstr>Bagging  Bootstrapping aggregating   </vt:lpstr>
      <vt:lpstr>Bagging  Bootstrapping aggregating   </vt:lpstr>
      <vt:lpstr>Bagging  Bootstrapping aggregating   </vt:lpstr>
      <vt:lpstr>How to combine Models results?</vt:lpstr>
      <vt:lpstr>PowerPoint Presentation</vt:lpstr>
      <vt:lpstr>PowerPoint Presentation</vt:lpstr>
      <vt:lpstr>PowerPoint Presentation</vt:lpstr>
      <vt:lpstr>PowerPoint Presentation</vt:lpstr>
      <vt:lpstr>PowerPoint Presentation</vt:lpstr>
      <vt:lpstr>PowerPoint Presentation</vt:lpstr>
      <vt:lpstr>Boosting</vt:lpstr>
      <vt:lpstr>Boosting</vt:lpstr>
      <vt:lpstr>PowerPoint Presentation</vt:lpstr>
      <vt:lpstr>PowerPoint Presentation</vt:lpstr>
      <vt:lpstr>PowerPoint Presentation</vt:lpstr>
      <vt:lpstr>Random forest example on Bagging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dc:title>
  <dc:creator>Hossam 20210281</dc:creator>
  <cp:lastModifiedBy>Hossam 20210281</cp:lastModifiedBy>
  <cp:revision>11</cp:revision>
  <dcterms:created xsi:type="dcterms:W3CDTF">2023-07-28T12:00:25Z</dcterms:created>
  <dcterms:modified xsi:type="dcterms:W3CDTF">2023-07-28T17:32:48Z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