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2D95-C58E-447D-275C-2AB06F4F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F88-E7C4-5070-B4C6-26464890F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1588-4ED9-BD6A-E28A-BD465C28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69F3-7B94-C150-C9A9-2A6011E4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EC31-B8B5-A5F0-50DA-F1E34C2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E64-5BC0-BAA4-7CA5-8682A227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0723D-CD30-B98F-0786-E8DB49FB5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30C0-0897-F69D-C17E-E61DA497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D917-0689-54C0-90BC-9334EE9B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FBA4-D55E-42FA-9293-34FB0A3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E9BF0-2EF7-0A51-47F2-333C3D524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C7B6-D146-240A-0B6D-B3EB0122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7A45-C062-EE22-E149-9A2CF75E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7E23-864B-3D4F-DCE4-82DE1CC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D78C-10FA-1D99-A658-162A2D73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728-F9A5-F759-A60C-9CE44E6B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C0FF-0E87-BB2C-DE2F-68632B0D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4C8E-B38B-EB0A-F4BA-D06DE95E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0306-9FB6-CC6B-BB21-A89203F1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63BD-3A09-4213-9E68-CECC10A7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FF88-A3F1-6620-75C1-4B09E1FE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5B51-9E58-CC7F-187A-6A6A0C2C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3224-1734-9AE4-67BB-D6C6966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0AFA-4AEE-3D6A-E499-1B3709F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3475-1B0E-ECE7-A3BF-CB339AB2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1C87-BF65-FAC1-6DD1-73498E17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6301-4ADC-8814-E170-E39C09819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D2795-9174-32A5-9DA4-80536892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243F-71AB-8814-B3E3-F1F269D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2611-ABE0-84EB-7D5D-CE2FC344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938F-A21A-0B1B-9D74-B7CB103A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8B43-6CF3-E46C-618A-92882CF1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526DC-49FF-99D5-33CD-6B21E143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92DC-8F6A-6D5E-CDD3-624E5FCB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DB34B-8F5A-C64B-EA5C-BD54936C3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590C4-D68A-2F01-B298-6C2729D4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A43CB-4775-75CE-1858-4A85C383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6DB3-B528-3349-7EDF-7172DFEE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B052-833F-85A0-11DD-5DD6BCBE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FFC1-71D9-397D-6E96-1748E45E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C55E1-7939-883F-4FBC-CCE45FF1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EDC98-F588-7AC0-310E-40C87AB3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2408-BAD6-7F8C-C0C6-8901B0D8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DF45E-F53F-749E-B118-2264141C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05C37-332D-3EEB-1A1C-C4EFBA08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BCE1-A545-8C3B-0276-EEB7E670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62C1-36FD-3257-4BCB-50EA9F8A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7B74-3C87-70E1-7173-408E841E5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EF93-2686-4CF4-D35F-CA15A811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9267-0FB7-D6EF-A927-01B49A28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48D0-65D2-D628-390F-FB4D48D2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4114-3B30-E940-A466-8D8CB73D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D6B4-88C2-2CAC-F82B-A280EA45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206AA-0AFD-F2F0-B42F-F0B247D14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BDACA-06FB-E6CE-4689-33C16628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F0DF-605F-694D-D0B9-62B38F03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D1FF-7193-428A-0C88-7BB1BAB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E1677-DF50-E6A0-9AB7-FF510592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DA776-6FE8-1991-CBB3-AFCB5997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B1A5-744D-D916-3FFF-3FE6A8A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9C33-1C7E-975C-7C97-0AADEEE5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F9F0-D4D9-460C-BBB8-F36A142885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3A3B-97E5-6167-ACC0-FD6C75E8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53CE-460D-4F6C-F3AC-E9774477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3DB1-FA87-4C93-A9AE-AE93EF48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CEF4-A6F0-21DA-359E-EB71BC0C6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128-bit AES using </a:t>
            </a:r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4467-4941-1EA2-A36B-D9CCF916B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8C20-CF64-5E88-95DF-540C704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function (LUT):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ECE12B-FF62-DABA-D14B-DC9E74CB6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58181"/>
            <a:ext cx="80962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0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4CD3-A657-7C02-1990-56FECB1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rows </a:t>
            </a:r>
            <a:r>
              <a:rPr lang="en-US" dirty="0" err="1"/>
              <a:t>funtions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D7A44-9C43-1559-99F0-291B6FCA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03" y="1843580"/>
            <a:ext cx="9983593" cy="4315427"/>
          </a:xfrm>
        </p:spPr>
      </p:pic>
    </p:spTree>
    <p:extLst>
      <p:ext uri="{BB962C8B-B14F-4D97-AF65-F5344CB8AC3E}">
        <p14:creationId xmlns:p14="http://schemas.microsoft.com/office/powerpoint/2010/main" val="234825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2504-0993-53BD-540E-076922AF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Mix_columns</a:t>
            </a:r>
            <a:r>
              <a:rPr lang="en-US" dirty="0"/>
              <a:t> function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F4B7-A0A0-6826-9C41-436C4D8B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47" y="1825625"/>
            <a:ext cx="8899505" cy="4351338"/>
          </a:xfrm>
        </p:spPr>
      </p:pic>
    </p:spTree>
    <p:extLst>
      <p:ext uri="{BB962C8B-B14F-4D97-AF65-F5344CB8AC3E}">
        <p14:creationId xmlns:p14="http://schemas.microsoft.com/office/powerpoint/2010/main" val="7820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93472C-1DEF-F230-71FA-EBE535F1D9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Galois Finite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93472C-1DEF-F230-71FA-EBE535F1D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D20C-F11E-A4DE-2665-8B7798954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to present polynomials function in binary format.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it is a finite field that contains the following </a:t>
                </a:r>
                <a:r>
                  <a:rPr lang="en-US" dirty="0" err="1"/>
                  <a:t>polynomails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D20C-F11E-A4DE-2665-8B779895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F946B7-25BE-2BD5-D55D-8EEE414CEC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409527"/>
                  </p:ext>
                </p:extLst>
              </p:nvPr>
            </p:nvGraphicFramePr>
            <p:xfrm>
              <a:off x="3372528" y="2970020"/>
              <a:ext cx="4786052" cy="334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509">
                      <a:extLst>
                        <a:ext uri="{9D8B030D-6E8A-4147-A177-3AD203B41FA5}">
                          <a16:colId xmlns:a16="http://schemas.microsoft.com/office/drawing/2014/main" val="2313243314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462382687"/>
                        </a:ext>
                      </a:extLst>
                    </a:gridCol>
                    <a:gridCol w="925265">
                      <a:extLst>
                        <a:ext uri="{9D8B030D-6E8A-4147-A177-3AD203B41FA5}">
                          <a16:colId xmlns:a16="http://schemas.microsoft.com/office/drawing/2014/main" val="2269284044"/>
                        </a:ext>
                      </a:extLst>
                    </a:gridCol>
                    <a:gridCol w="2778117">
                      <a:extLst>
                        <a:ext uri="{9D8B030D-6E8A-4147-A177-3AD203B41FA5}">
                          <a16:colId xmlns:a16="http://schemas.microsoft.com/office/drawing/2014/main" val="2690361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latin typeface="+mn-lt"/>
                            </a:rPr>
                            <a:t>Polynomails</a:t>
                          </a:r>
                          <a:endParaRPr lang="en-US" sz="18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201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97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21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0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X+1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36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249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+mn-lt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+mn-lt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5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+mn-lt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+mn-lt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+mn-lt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11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smtClean="0"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+mn-lt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+mn-lt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latin typeface="+mn-lt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+mn-lt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1800" b="1" dirty="0">
                              <a:latin typeface="+mn-lt"/>
                            </a:rPr>
                            <a:t>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52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F946B7-25BE-2BD5-D55D-8EEE414CEC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409527"/>
                  </p:ext>
                </p:extLst>
              </p:nvPr>
            </p:nvGraphicFramePr>
            <p:xfrm>
              <a:off x="3372528" y="2970020"/>
              <a:ext cx="4786052" cy="334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509">
                      <a:extLst>
                        <a:ext uri="{9D8B030D-6E8A-4147-A177-3AD203B41FA5}">
                          <a16:colId xmlns:a16="http://schemas.microsoft.com/office/drawing/2014/main" val="2313243314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462382687"/>
                        </a:ext>
                      </a:extLst>
                    </a:gridCol>
                    <a:gridCol w="925265">
                      <a:extLst>
                        <a:ext uri="{9D8B030D-6E8A-4147-A177-3AD203B41FA5}">
                          <a16:colId xmlns:a16="http://schemas.microsoft.com/office/drawing/2014/main" val="2269284044"/>
                        </a:ext>
                      </a:extLst>
                    </a:gridCol>
                    <a:gridCol w="2778117">
                      <a:extLst>
                        <a:ext uri="{9D8B030D-6E8A-4147-A177-3AD203B41FA5}">
                          <a16:colId xmlns:a16="http://schemas.microsoft.com/office/drawing/2014/main" val="2690361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latin typeface="+mn-lt"/>
                            </a:rPr>
                            <a:t>Polynomails</a:t>
                          </a:r>
                          <a:endParaRPr lang="en-US" sz="18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201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97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21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0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X+1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36954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588" t="-508197" r="-87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24994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588" t="-608197" r="-87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15375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588" t="-708197" r="-87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11334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588" t="-808197" r="-87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525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80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10ACC4-1B57-1F9B-940B-E979014D86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Galois Finite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10ACC4-1B57-1F9B-940B-E979014D8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3998-3964-C7CE-D60A-B22F0CB6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/>
          <a:lstStyle/>
          <a:p>
            <a:r>
              <a:rPr lang="en-US" dirty="0"/>
              <a:t>Addition:</a:t>
            </a:r>
          </a:p>
          <a:p>
            <a:r>
              <a:rPr lang="en-US" dirty="0"/>
              <a:t>Ex: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6B8772-0DEC-8B65-319F-495DCC286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047176"/>
                  </p:ext>
                </p:extLst>
              </p:nvPr>
            </p:nvGraphicFramePr>
            <p:xfrm>
              <a:off x="1570362" y="3282940"/>
              <a:ext cx="8128000" cy="1114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218852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678677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907358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16866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smtClean="0"/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455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smtClean="0"/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971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118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6B8772-0DEC-8B65-319F-495DCC286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047176"/>
                  </p:ext>
                </p:extLst>
              </p:nvPr>
            </p:nvGraphicFramePr>
            <p:xfrm>
              <a:off x="1570362" y="3282940"/>
              <a:ext cx="8128000" cy="1114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218852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678677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907358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168669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8197" r="-2003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01" t="-8197" r="-997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01" t="-8197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45573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106452" r="-2003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01" t="-106452" r="-9970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01" t="-10645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971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1182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71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2768A-EC40-B05F-978F-23ECC4A6D8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Galois Finite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2768A-EC40-B05F-978F-23ECC4A6D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55702-859F-B5E5-FAE8-3DC92F187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Multiplication:</a:t>
                </a:r>
              </a:p>
              <a:p>
                <a:r>
                  <a:rPr lang="en-US" dirty="0"/>
                  <a:t>Ex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result cannot be represented in 3 bits, so we use the special polynomial in order to reduction the larger ones, that polynomial is called </a:t>
                </a:r>
                <a:r>
                  <a:rPr lang="en-US" b="1" dirty="0"/>
                  <a:t>irreducible polynomial.</a:t>
                </a:r>
              </a:p>
              <a:p>
                <a:r>
                  <a:rPr lang="en-US" b="1" dirty="0"/>
                  <a:t>In the 128-bit AES, the irreducible polynomial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55702-859F-B5E5-FAE8-3DC92F187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923A-6A89-B328-6B7C-C827956D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D95DC-770D-D237-7D78-54E4A29EF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726" y="1825625"/>
            <a:ext cx="7776547" cy="4351338"/>
          </a:xfrm>
        </p:spPr>
      </p:pic>
    </p:spTree>
    <p:extLst>
      <p:ext uri="{BB962C8B-B14F-4D97-AF65-F5344CB8AC3E}">
        <p14:creationId xmlns:p14="http://schemas.microsoft.com/office/powerpoint/2010/main" val="37275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DD70-F3C0-69C2-9886-FD27D44E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flowchart: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0C8DE-34EA-C388-284E-E0F85C72B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775" y="610090"/>
            <a:ext cx="2491343" cy="5637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560B0-B474-1D9F-716F-A1100E52A5E0}"/>
              </a:ext>
            </a:extLst>
          </p:cNvPr>
          <p:cNvSpPr txBox="1"/>
          <p:nvPr/>
        </p:nvSpPr>
        <p:spPr>
          <a:xfrm>
            <a:off x="1242874" y="1903752"/>
            <a:ext cx="583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round doesn’t have mix columns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128-bit AES needs 10 rounds in addition to the initial round.</a:t>
            </a:r>
          </a:p>
        </p:txBody>
      </p:sp>
    </p:spTree>
    <p:extLst>
      <p:ext uri="{BB962C8B-B14F-4D97-AF65-F5344CB8AC3E}">
        <p14:creationId xmlns:p14="http://schemas.microsoft.com/office/powerpoint/2010/main" val="37067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6943-C2FF-83A5-3983-F8FFEC3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expansion structure: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89980-4691-BB19-616A-FA8AB59A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825625"/>
            <a:ext cx="7781480" cy="4351338"/>
          </a:xfrm>
        </p:spPr>
      </p:pic>
    </p:spTree>
    <p:extLst>
      <p:ext uri="{BB962C8B-B14F-4D97-AF65-F5344CB8AC3E}">
        <p14:creationId xmlns:p14="http://schemas.microsoft.com/office/powerpoint/2010/main" val="209551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6139-A1D9-440A-8983-078901AC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block in Key expansion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4F21-E634-AD0C-5998-C7C0E5E2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423B7-536F-3FCC-8F8E-674421A5F055}"/>
              </a:ext>
            </a:extLst>
          </p:cNvPr>
          <p:cNvSpPr/>
          <p:nvPr/>
        </p:nvSpPr>
        <p:spPr>
          <a:xfrm>
            <a:off x="2610035" y="2263806"/>
            <a:ext cx="2210540" cy="1038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E3B0B-6EED-0095-3BE8-1A4EBFB56D6C}"/>
              </a:ext>
            </a:extLst>
          </p:cNvPr>
          <p:cNvSpPr/>
          <p:nvPr/>
        </p:nvSpPr>
        <p:spPr>
          <a:xfrm>
            <a:off x="5433134" y="2503503"/>
            <a:ext cx="736847" cy="550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CDB9C-4838-B56C-A6F7-C0403A8B924A}"/>
              </a:ext>
            </a:extLst>
          </p:cNvPr>
          <p:cNvSpPr/>
          <p:nvPr/>
        </p:nvSpPr>
        <p:spPr>
          <a:xfrm>
            <a:off x="6782540" y="2503503"/>
            <a:ext cx="736847" cy="550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B1F526-D067-C3AF-4A00-51AD9AE2CF1E}"/>
              </a:ext>
            </a:extLst>
          </p:cNvPr>
          <p:cNvSpPr/>
          <p:nvPr/>
        </p:nvSpPr>
        <p:spPr>
          <a:xfrm>
            <a:off x="8131946" y="2503503"/>
            <a:ext cx="736847" cy="550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F44DD-E69F-14F4-74CA-0882C48D855B}"/>
              </a:ext>
            </a:extLst>
          </p:cNvPr>
          <p:cNvSpPr/>
          <p:nvPr/>
        </p:nvSpPr>
        <p:spPr>
          <a:xfrm>
            <a:off x="9481352" y="2503503"/>
            <a:ext cx="736847" cy="550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93BF59-DB53-D8E0-F6C8-1759C0926EA4}"/>
              </a:ext>
            </a:extLst>
          </p:cNvPr>
          <p:cNvCxnSpPr/>
          <p:nvPr/>
        </p:nvCxnSpPr>
        <p:spPr>
          <a:xfrm>
            <a:off x="1597981" y="2778710"/>
            <a:ext cx="101205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135024-6C37-9EA3-F0BB-4ADD0FF07903}"/>
              </a:ext>
            </a:extLst>
          </p:cNvPr>
          <p:cNvCxnSpPr>
            <a:endCxn id="8" idx="4"/>
          </p:cNvCxnSpPr>
          <p:nvPr/>
        </p:nvCxnSpPr>
        <p:spPr>
          <a:xfrm flipV="1">
            <a:off x="1624614" y="3053918"/>
            <a:ext cx="8225162" cy="2476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2C6DAB-8E5E-6C76-1407-74760F496448}"/>
              </a:ext>
            </a:extLst>
          </p:cNvPr>
          <p:cNvCxnSpPr>
            <a:endCxn id="7" idx="4"/>
          </p:cNvCxnSpPr>
          <p:nvPr/>
        </p:nvCxnSpPr>
        <p:spPr>
          <a:xfrm flipV="1">
            <a:off x="1722268" y="3053918"/>
            <a:ext cx="6778102" cy="193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D5E3E1-DFED-29ED-7F2C-E09E50A26AD4}"/>
              </a:ext>
            </a:extLst>
          </p:cNvPr>
          <p:cNvCxnSpPr>
            <a:endCxn id="6" idx="4"/>
          </p:cNvCxnSpPr>
          <p:nvPr/>
        </p:nvCxnSpPr>
        <p:spPr>
          <a:xfrm flipV="1">
            <a:off x="1890944" y="3053918"/>
            <a:ext cx="5260020" cy="1411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140541-2CE6-E888-BFAF-9715709DF1A1}"/>
              </a:ext>
            </a:extLst>
          </p:cNvPr>
          <p:cNvCxnSpPr>
            <a:endCxn id="5" idx="4"/>
          </p:cNvCxnSpPr>
          <p:nvPr/>
        </p:nvCxnSpPr>
        <p:spPr>
          <a:xfrm flipV="1">
            <a:off x="1784412" y="3053918"/>
            <a:ext cx="4017146" cy="807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E6DEB8-4FC6-E619-28F4-7D3DEE685647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4820575" y="2778711"/>
            <a:ext cx="612559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3456CE-B1BA-278B-8B47-07707FA17B2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169981" y="2778711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6D0DB-20FC-6863-F2F1-0ABF9CFDC74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519387" y="2778711"/>
            <a:ext cx="612559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C743C1-4598-141B-47DE-E2DED52E51DA}"/>
              </a:ext>
            </a:extLst>
          </p:cNvPr>
          <p:cNvCxnSpPr>
            <a:stCxn id="7" idx="6"/>
          </p:cNvCxnSpPr>
          <p:nvPr/>
        </p:nvCxnSpPr>
        <p:spPr>
          <a:xfrm>
            <a:off x="8868793" y="2778711"/>
            <a:ext cx="612559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F26C8-4C5F-08D7-DA34-C1EA84E07629}"/>
              </a:ext>
            </a:extLst>
          </p:cNvPr>
          <p:cNvCxnSpPr/>
          <p:nvPr/>
        </p:nvCxnSpPr>
        <p:spPr>
          <a:xfrm>
            <a:off x="10218199" y="2772361"/>
            <a:ext cx="64806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8D1FE2-33A0-10F6-77B8-C2286534335B}"/>
              </a:ext>
            </a:extLst>
          </p:cNvPr>
          <p:cNvSpPr txBox="1"/>
          <p:nvPr/>
        </p:nvSpPr>
        <p:spPr>
          <a:xfrm>
            <a:off x="3581767" y="2594044"/>
            <a:ext cx="39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CE081-0FE8-376C-D7A2-8612CD743A02}"/>
              </a:ext>
            </a:extLst>
          </p:cNvPr>
          <p:cNvSpPr txBox="1"/>
          <p:nvPr/>
        </p:nvSpPr>
        <p:spPr>
          <a:xfrm>
            <a:off x="5646198" y="2587695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39C2B4-1DF5-D2A8-43D2-B8BF160F9CEF}"/>
              </a:ext>
            </a:extLst>
          </p:cNvPr>
          <p:cNvSpPr txBox="1"/>
          <p:nvPr/>
        </p:nvSpPr>
        <p:spPr>
          <a:xfrm>
            <a:off x="6987468" y="2587695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C49B58-83BC-532D-7ED1-7A5C6EE12641}"/>
              </a:ext>
            </a:extLst>
          </p:cNvPr>
          <p:cNvSpPr txBox="1"/>
          <p:nvPr/>
        </p:nvSpPr>
        <p:spPr>
          <a:xfrm>
            <a:off x="8328738" y="2587695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2DC3B-87A7-A46B-3416-E2C955DB360F}"/>
              </a:ext>
            </a:extLst>
          </p:cNvPr>
          <p:cNvSpPr txBox="1"/>
          <p:nvPr/>
        </p:nvSpPr>
        <p:spPr>
          <a:xfrm>
            <a:off x="9670008" y="2587695"/>
            <a:ext cx="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829C3C-DE7D-E6AD-CB7A-EB5C54BE1782}"/>
              </a:ext>
            </a:extLst>
          </p:cNvPr>
          <p:cNvSpPr txBox="1"/>
          <p:nvPr/>
        </p:nvSpPr>
        <p:spPr>
          <a:xfrm flipH="1">
            <a:off x="1828427" y="2422078"/>
            <a:ext cx="78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0B2F96-7844-7706-7857-97D8BC326405}"/>
              </a:ext>
            </a:extLst>
          </p:cNvPr>
          <p:cNvSpPr txBox="1"/>
          <p:nvPr/>
        </p:nvSpPr>
        <p:spPr>
          <a:xfrm flipH="1">
            <a:off x="1827685" y="3484339"/>
            <a:ext cx="78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CC9E0-5B55-C4EA-4D6E-383102019823}"/>
              </a:ext>
            </a:extLst>
          </p:cNvPr>
          <p:cNvSpPr txBox="1"/>
          <p:nvPr/>
        </p:nvSpPr>
        <p:spPr>
          <a:xfrm flipH="1">
            <a:off x="1826943" y="4546600"/>
            <a:ext cx="8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8EAEA4-2E7E-90F9-ED9F-86937CE70D1F}"/>
              </a:ext>
            </a:extLst>
          </p:cNvPr>
          <p:cNvSpPr txBox="1"/>
          <p:nvPr/>
        </p:nvSpPr>
        <p:spPr>
          <a:xfrm flipH="1">
            <a:off x="1826943" y="5144317"/>
            <a:ext cx="78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W[3]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84338-7F96-AE4B-BB57-B037AF3D0935}"/>
              </a:ext>
            </a:extLst>
          </p:cNvPr>
          <p:cNvSpPr txBox="1"/>
          <p:nvPr/>
        </p:nvSpPr>
        <p:spPr>
          <a:xfrm flipH="1">
            <a:off x="1826942" y="4116179"/>
            <a:ext cx="8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60C1EF-A63A-060A-0CBC-264A4249DC09}"/>
              </a:ext>
            </a:extLst>
          </p:cNvPr>
          <p:cNvSpPr txBox="1"/>
          <p:nvPr/>
        </p:nvSpPr>
        <p:spPr>
          <a:xfrm flipH="1">
            <a:off x="8026531" y="1408969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3FD663-9E84-CFBD-1559-EB4EE3E0B7B9}"/>
              </a:ext>
            </a:extLst>
          </p:cNvPr>
          <p:cNvSpPr txBox="1"/>
          <p:nvPr/>
        </p:nvSpPr>
        <p:spPr>
          <a:xfrm flipH="1">
            <a:off x="6134469" y="2341911"/>
            <a:ext cx="7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A6A546-6E1F-AAA6-8D87-80DBFA75ED2B}"/>
              </a:ext>
            </a:extLst>
          </p:cNvPr>
          <p:cNvSpPr txBox="1"/>
          <p:nvPr/>
        </p:nvSpPr>
        <p:spPr>
          <a:xfrm flipH="1">
            <a:off x="7531970" y="233356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98512-E138-7790-1B6A-BC4786B63346}"/>
              </a:ext>
            </a:extLst>
          </p:cNvPr>
          <p:cNvSpPr txBox="1"/>
          <p:nvPr/>
        </p:nvSpPr>
        <p:spPr>
          <a:xfrm flipH="1">
            <a:off x="8859912" y="2397502"/>
            <a:ext cx="72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2408B-4D8A-6399-5CE9-9CCC0A47F10B}"/>
              </a:ext>
            </a:extLst>
          </p:cNvPr>
          <p:cNvSpPr txBox="1"/>
          <p:nvPr/>
        </p:nvSpPr>
        <p:spPr>
          <a:xfrm flipH="1">
            <a:off x="10173806" y="2372926"/>
            <a:ext cx="6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W[7]</a:t>
            </a:r>
          </a:p>
        </p:txBody>
      </p:sp>
    </p:spTree>
    <p:extLst>
      <p:ext uri="{BB962C8B-B14F-4D97-AF65-F5344CB8AC3E}">
        <p14:creationId xmlns:p14="http://schemas.microsoft.com/office/powerpoint/2010/main" val="42154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E69A-5B2C-1042-79CA-0C8EF575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transformation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AC409-754B-9C11-AA0D-7DE3AA38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337" y="2310370"/>
            <a:ext cx="6449325" cy="3381847"/>
          </a:xfrm>
        </p:spPr>
      </p:pic>
    </p:spTree>
    <p:extLst>
      <p:ext uri="{BB962C8B-B14F-4D97-AF65-F5344CB8AC3E}">
        <p14:creationId xmlns:p14="http://schemas.microsoft.com/office/powerpoint/2010/main" val="321012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128-bit AES using verilog</vt:lpstr>
      <vt:lpstr>Galois Finite GF(p^m)</vt:lpstr>
      <vt:lpstr>Galois Finite GF(2^m)</vt:lpstr>
      <vt:lpstr>Galois Finite GF(2^m)</vt:lpstr>
      <vt:lpstr>AES structure</vt:lpstr>
      <vt:lpstr>AES flowchart:</vt:lpstr>
      <vt:lpstr>Key expansion structure:</vt:lpstr>
      <vt:lpstr>Repetitive block in Key expansion :</vt:lpstr>
      <vt:lpstr>AES transformation functions</vt:lpstr>
      <vt:lpstr>Substitution function (LUT):</vt:lpstr>
      <vt:lpstr>Shift rows funtions:</vt:lpstr>
      <vt:lpstr>Mix_columns function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128-bit AES using verilog</dc:title>
  <dc:creator>Hossam Adel</dc:creator>
  <cp:lastModifiedBy>Hossam Adel</cp:lastModifiedBy>
  <cp:revision>12</cp:revision>
  <dcterms:created xsi:type="dcterms:W3CDTF">2023-12-08T18:12:27Z</dcterms:created>
  <dcterms:modified xsi:type="dcterms:W3CDTF">2023-12-08T18:50:02Z</dcterms:modified>
</cp:coreProperties>
</file>