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6" indent="0" algn="ctr">
              <a:buNone/>
              <a:defRPr sz="2000"/>
            </a:lvl2pPr>
            <a:lvl3pPr marL="914391" indent="0" algn="ctr">
              <a:buNone/>
              <a:defRPr sz="1800"/>
            </a:lvl3pPr>
            <a:lvl4pPr marL="1371586" indent="0" algn="ctr">
              <a:buNone/>
              <a:defRPr sz="1600"/>
            </a:lvl4pPr>
            <a:lvl5pPr marL="1828782" indent="0" algn="ctr">
              <a:buNone/>
              <a:defRPr sz="1600"/>
            </a:lvl5pPr>
            <a:lvl6pPr marL="2285977" indent="0" algn="ctr">
              <a:buNone/>
              <a:defRPr sz="1600"/>
            </a:lvl6pPr>
            <a:lvl7pPr marL="2743173" indent="0" algn="ctr">
              <a:buNone/>
              <a:defRPr sz="1600"/>
            </a:lvl7pPr>
            <a:lvl8pPr marL="3200368" indent="0" algn="ctr">
              <a:buNone/>
              <a:defRPr sz="1600"/>
            </a:lvl8pPr>
            <a:lvl9pPr marL="365756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6DBF-E22A-4D42-B965-7C2835F15253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4C92-7956-4B77-B91A-53744F708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3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6DBF-E22A-4D42-B965-7C2835F15253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4C92-7956-4B77-B91A-53744F708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5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6DBF-E22A-4D42-B965-7C2835F15253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4C92-7956-4B77-B91A-53744F708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8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6DBF-E22A-4D42-B965-7C2835F15253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4C92-7956-4B77-B91A-53744F708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7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6DBF-E22A-4D42-B965-7C2835F15253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4C92-7956-4B77-B91A-53744F708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3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6DBF-E22A-4D42-B965-7C2835F15253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4C92-7956-4B77-B91A-53744F708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1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6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7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6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7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6DBF-E22A-4D42-B965-7C2835F15253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4C92-7956-4B77-B91A-53744F708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0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6DBF-E22A-4D42-B965-7C2835F15253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4C92-7956-4B77-B91A-53744F708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1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6DBF-E22A-4D42-B965-7C2835F15253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4C92-7956-4B77-B91A-53744F708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6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4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4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6" indent="0">
              <a:buNone/>
              <a:defRPr sz="1000"/>
            </a:lvl4pPr>
            <a:lvl5pPr marL="1828782" indent="0">
              <a:buNone/>
              <a:defRPr sz="1000"/>
            </a:lvl5pPr>
            <a:lvl6pPr marL="2285977" indent="0">
              <a:buNone/>
              <a:defRPr sz="1000"/>
            </a:lvl6pPr>
            <a:lvl7pPr marL="2743173" indent="0">
              <a:buNone/>
              <a:defRPr sz="1000"/>
            </a:lvl7pPr>
            <a:lvl8pPr marL="3200368" indent="0">
              <a:buNone/>
              <a:defRPr sz="1000"/>
            </a:lvl8pPr>
            <a:lvl9pPr marL="365756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6DBF-E22A-4D42-B965-7C2835F15253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4C92-7956-4B77-B91A-53744F708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0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4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6" indent="0">
              <a:buNone/>
              <a:defRPr sz="2000"/>
            </a:lvl4pPr>
            <a:lvl5pPr marL="1828782" indent="0">
              <a:buNone/>
              <a:defRPr sz="2000"/>
            </a:lvl5pPr>
            <a:lvl6pPr marL="2285977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4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6" indent="0">
              <a:buNone/>
              <a:defRPr sz="1000"/>
            </a:lvl4pPr>
            <a:lvl5pPr marL="1828782" indent="0">
              <a:buNone/>
              <a:defRPr sz="1000"/>
            </a:lvl5pPr>
            <a:lvl6pPr marL="2285977" indent="0">
              <a:buNone/>
              <a:defRPr sz="1000"/>
            </a:lvl6pPr>
            <a:lvl7pPr marL="2743173" indent="0">
              <a:buNone/>
              <a:defRPr sz="1000"/>
            </a:lvl7pPr>
            <a:lvl8pPr marL="3200368" indent="0">
              <a:buNone/>
              <a:defRPr sz="1000"/>
            </a:lvl8pPr>
            <a:lvl9pPr marL="365756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6DBF-E22A-4D42-B965-7C2835F15253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4C92-7956-4B77-B91A-53744F708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1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86DBF-E22A-4D42-B965-7C2835F15253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54C92-7956-4B77-B91A-53744F708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8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Schematic of 32-point FFT using butterfly concept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7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744470" y="2919914"/>
            <a:ext cx="1767840" cy="1733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Manual Operation 2"/>
          <p:cNvSpPr/>
          <p:nvPr/>
        </p:nvSpPr>
        <p:spPr>
          <a:xfrm rot="16200000">
            <a:off x="5252540" y="2911204"/>
            <a:ext cx="2307773" cy="1672048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8300535" y="3198585"/>
            <a:ext cx="914400" cy="1367248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78120" y="3416299"/>
            <a:ext cx="870858" cy="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25866" y="4034609"/>
            <a:ext cx="870858" cy="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" idx="6"/>
          </p:cNvCxnSpPr>
          <p:nvPr/>
        </p:nvCxnSpPr>
        <p:spPr>
          <a:xfrm flipV="1">
            <a:off x="4512315" y="3128920"/>
            <a:ext cx="1058093" cy="65749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</p:cNvCxnSpPr>
          <p:nvPr/>
        </p:nvCxnSpPr>
        <p:spPr>
          <a:xfrm flipH="1">
            <a:off x="4669067" y="3882210"/>
            <a:ext cx="4545873" cy="1754778"/>
          </a:xfrm>
          <a:prstGeom prst="bentConnector3">
            <a:avLst>
              <a:gd name="adj1" fmla="val -502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5400000" flipH="1" flipV="1">
            <a:off x="4447000" y="4488546"/>
            <a:ext cx="1306288" cy="990603"/>
          </a:xfrm>
          <a:prstGeom prst="bentConnector3">
            <a:avLst>
              <a:gd name="adj1" fmla="val 1013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" idx="2"/>
            <a:endCxn id="4" idx="1"/>
          </p:cNvCxnSpPr>
          <p:nvPr/>
        </p:nvCxnSpPr>
        <p:spPr>
          <a:xfrm>
            <a:off x="7242450" y="3747229"/>
            <a:ext cx="1058093" cy="1349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3258280" y="3128921"/>
            <a:ext cx="870858" cy="143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191877" y="3320509"/>
            <a:ext cx="858883" cy="1332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827310" y="3882211"/>
            <a:ext cx="1053738" cy="82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332405" y="3503385"/>
            <a:ext cx="34833" cy="940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405045" y="3503388"/>
            <a:ext cx="6879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REG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22302-19B7-4840-95D2-57C894D67458}"/>
              </a:ext>
            </a:extLst>
          </p:cNvPr>
          <p:cNvSpPr txBox="1"/>
          <p:nvPr/>
        </p:nvSpPr>
        <p:spPr>
          <a:xfrm>
            <a:off x="1464816" y="372862"/>
            <a:ext cx="932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 SCH</a:t>
            </a:r>
          </a:p>
        </p:txBody>
      </p:sp>
    </p:spTree>
    <p:extLst>
      <p:ext uri="{BB962C8B-B14F-4D97-AF65-F5344CB8AC3E}">
        <p14:creationId xmlns:p14="http://schemas.microsoft.com/office/powerpoint/2010/main" val="242154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5429793" y="317150"/>
            <a:ext cx="2682240" cy="173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538758" y="537040"/>
            <a:ext cx="644438" cy="103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/>
          <p:cNvCxnSpPr/>
          <p:nvPr/>
        </p:nvCxnSpPr>
        <p:spPr>
          <a:xfrm>
            <a:off x="4855033" y="805180"/>
            <a:ext cx="574768" cy="1564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25888" y="930982"/>
            <a:ext cx="1959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MAC1</a:t>
            </a:r>
          </a:p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573593" y="894751"/>
            <a:ext cx="57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049089" y="159089"/>
            <a:ext cx="6923318" cy="620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10881363" y="638422"/>
            <a:ext cx="69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part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0593983" y="2752902"/>
            <a:ext cx="69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imag</a:t>
            </a:r>
            <a:r>
              <a:rPr lang="en-US" dirty="0"/>
              <a:t> part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2686598" y="1609195"/>
            <a:ext cx="243840" cy="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2686598" y="1792075"/>
            <a:ext cx="243840" cy="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2686598" y="1983665"/>
            <a:ext cx="243840" cy="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2686598" y="2192667"/>
            <a:ext cx="243840" cy="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48" idx="3"/>
          </p:cNvCxnSpPr>
          <p:nvPr/>
        </p:nvCxnSpPr>
        <p:spPr>
          <a:xfrm flipV="1">
            <a:off x="9148361" y="961599"/>
            <a:ext cx="1532708" cy="11781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8538758" y="2544365"/>
            <a:ext cx="644438" cy="103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8573593" y="2902076"/>
            <a:ext cx="57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</a:t>
            </a:r>
          </a:p>
        </p:txBody>
      </p:sp>
      <p:cxnSp>
        <p:nvCxnSpPr>
          <p:cNvPr id="153" name="Straight Connector 152"/>
          <p:cNvCxnSpPr>
            <a:stCxn id="34" idx="3"/>
          </p:cNvCxnSpPr>
          <p:nvPr/>
        </p:nvCxnSpPr>
        <p:spPr>
          <a:xfrm>
            <a:off x="8112038" y="1183651"/>
            <a:ext cx="209008" cy="26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endCxn id="48" idx="1"/>
          </p:cNvCxnSpPr>
          <p:nvPr/>
        </p:nvCxnSpPr>
        <p:spPr>
          <a:xfrm flipV="1">
            <a:off x="8321045" y="1079417"/>
            <a:ext cx="252549" cy="13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endCxn id="149" idx="1"/>
          </p:cNvCxnSpPr>
          <p:nvPr/>
        </p:nvCxnSpPr>
        <p:spPr>
          <a:xfrm flipV="1">
            <a:off x="8321045" y="3086742"/>
            <a:ext cx="252549" cy="16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148" idx="3"/>
            <a:endCxn id="95" idx="1"/>
          </p:cNvCxnSpPr>
          <p:nvPr/>
        </p:nvCxnSpPr>
        <p:spPr>
          <a:xfrm>
            <a:off x="9183197" y="3062525"/>
            <a:ext cx="1410787" cy="135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endCxn id="35" idx="2"/>
          </p:cNvCxnSpPr>
          <p:nvPr/>
        </p:nvCxnSpPr>
        <p:spPr>
          <a:xfrm flipV="1">
            <a:off x="8843559" y="1573362"/>
            <a:ext cx="17418" cy="419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V="1">
            <a:off x="8860978" y="3580690"/>
            <a:ext cx="17418" cy="419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8930644" y="1816076"/>
            <a:ext cx="5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en1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8926293" y="3748216"/>
            <a:ext cx="5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en2</a:t>
            </a:r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6425837" y="1992375"/>
            <a:ext cx="0" cy="90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1798324" y="5386830"/>
            <a:ext cx="202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414010" y="3131105"/>
            <a:ext cx="2682240" cy="173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5710103" y="3744939"/>
            <a:ext cx="1959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MAC2</a:t>
            </a:r>
          </a:p>
          <a:p>
            <a:pPr algn="ctr"/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6454683" y="4814696"/>
            <a:ext cx="0" cy="90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689818" y="5477947"/>
            <a:ext cx="98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</p:txBody>
      </p:sp>
      <p:cxnSp>
        <p:nvCxnSpPr>
          <p:cNvPr id="10" name="Elbow Connector 9"/>
          <p:cNvCxnSpPr>
            <a:stCxn id="72" idx="3"/>
          </p:cNvCxnSpPr>
          <p:nvPr/>
        </p:nvCxnSpPr>
        <p:spPr>
          <a:xfrm flipV="1">
            <a:off x="8096253" y="3285337"/>
            <a:ext cx="224790" cy="7122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32294" y="7652"/>
            <a:ext cx="2977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ar+i</a:t>
            </a:r>
            <a:r>
              <a:rPr lang="en-US" dirty="0"/>
              <a:t>*</a:t>
            </a:r>
            <a:r>
              <a:rPr lang="en-US" dirty="0" err="1"/>
              <a:t>ai</a:t>
            </a:r>
            <a:r>
              <a:rPr lang="en-US" dirty="0"/>
              <a:t>)+(</a:t>
            </a:r>
            <a:r>
              <a:rPr lang="en-US" dirty="0" err="1"/>
              <a:t>br+i</a:t>
            </a:r>
            <a:r>
              <a:rPr lang="en-US" dirty="0"/>
              <a:t>*bi)(</a:t>
            </a:r>
            <a:r>
              <a:rPr lang="en-US" dirty="0" err="1"/>
              <a:t>wr+i</a:t>
            </a:r>
            <a:r>
              <a:rPr lang="en-US" dirty="0"/>
              <a:t>*</a:t>
            </a:r>
            <a:r>
              <a:rPr lang="en-US" dirty="0" err="1"/>
              <a:t>wi</a:t>
            </a:r>
            <a:r>
              <a:rPr lang="en-US" dirty="0"/>
              <a:t>) =</a:t>
            </a:r>
          </a:p>
          <a:p>
            <a:r>
              <a:rPr lang="en-US" dirty="0"/>
              <a:t>(</a:t>
            </a:r>
            <a:r>
              <a:rPr lang="en-US" dirty="0" err="1"/>
              <a:t>ar+br</a:t>
            </a:r>
            <a:r>
              <a:rPr lang="en-US" dirty="0"/>
              <a:t>*</a:t>
            </a:r>
            <a:r>
              <a:rPr lang="en-US" dirty="0" err="1"/>
              <a:t>wr</a:t>
            </a:r>
            <a:r>
              <a:rPr lang="en-US" dirty="0"/>
              <a:t>-bi*</a:t>
            </a:r>
            <a:r>
              <a:rPr lang="en-US" dirty="0" err="1"/>
              <a:t>wi</a:t>
            </a:r>
            <a:r>
              <a:rPr lang="en-US" dirty="0"/>
              <a:t>) &gt;&gt;real</a:t>
            </a:r>
          </a:p>
          <a:p>
            <a:r>
              <a:rPr lang="en-US" dirty="0"/>
              <a:t>(</a:t>
            </a:r>
            <a:r>
              <a:rPr lang="en-US" dirty="0" err="1"/>
              <a:t>ai+br</a:t>
            </a:r>
            <a:r>
              <a:rPr lang="en-US" dirty="0"/>
              <a:t>*</a:t>
            </a:r>
            <a:r>
              <a:rPr lang="en-US" dirty="0" err="1"/>
              <a:t>wi+bi</a:t>
            </a:r>
            <a:r>
              <a:rPr lang="en-US" dirty="0"/>
              <a:t>*</a:t>
            </a:r>
            <a:r>
              <a:rPr lang="en-US" dirty="0" err="1"/>
              <a:t>wr</a:t>
            </a:r>
            <a:r>
              <a:rPr lang="en-US" dirty="0"/>
              <a:t>) &gt;&gt; </a:t>
            </a:r>
            <a:r>
              <a:rPr lang="en-US" dirty="0" err="1"/>
              <a:t>imag</a:t>
            </a:r>
            <a:endParaRPr lang="en-US" dirty="0"/>
          </a:p>
        </p:txBody>
      </p:sp>
      <p:cxnSp>
        <p:nvCxnSpPr>
          <p:cNvPr id="164" name="Elbow Connector 163"/>
          <p:cNvCxnSpPr/>
          <p:nvPr/>
        </p:nvCxnSpPr>
        <p:spPr>
          <a:xfrm>
            <a:off x="4836529" y="4138282"/>
            <a:ext cx="574768" cy="1564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107479" y="5771897"/>
            <a:ext cx="901335" cy="112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889248" y="225552"/>
            <a:ext cx="965785" cy="1347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925824" y="317150"/>
            <a:ext cx="910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 4:1</a:t>
            </a:r>
          </a:p>
        </p:txBody>
      </p:sp>
      <p:cxnSp>
        <p:nvCxnSpPr>
          <p:cNvPr id="238" name="Straight Arrow Connector 237"/>
          <p:cNvCxnSpPr/>
          <p:nvPr/>
        </p:nvCxnSpPr>
        <p:spPr>
          <a:xfrm>
            <a:off x="3619281" y="606126"/>
            <a:ext cx="243840" cy="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3619281" y="789006"/>
            <a:ext cx="243840" cy="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>
            <a:off x="3619281" y="980596"/>
            <a:ext cx="243840" cy="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3619281" y="1189598"/>
            <a:ext cx="243840" cy="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3863121" y="1678080"/>
            <a:ext cx="965785" cy="1347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3899697" y="1769678"/>
            <a:ext cx="910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 4:1</a:t>
            </a:r>
          </a:p>
        </p:txBody>
      </p:sp>
      <p:cxnSp>
        <p:nvCxnSpPr>
          <p:cNvPr id="252" name="Straight Arrow Connector 251"/>
          <p:cNvCxnSpPr/>
          <p:nvPr/>
        </p:nvCxnSpPr>
        <p:spPr>
          <a:xfrm>
            <a:off x="3593154" y="2058654"/>
            <a:ext cx="243840" cy="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>
            <a:off x="3593154" y="2241534"/>
            <a:ext cx="243840" cy="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>
            <a:off x="3593154" y="2433124"/>
            <a:ext cx="243840" cy="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/>
          <p:nvPr/>
        </p:nvCxnSpPr>
        <p:spPr>
          <a:xfrm>
            <a:off x="3593154" y="2642126"/>
            <a:ext cx="243840" cy="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256"/>
          <p:cNvSpPr/>
          <p:nvPr/>
        </p:nvSpPr>
        <p:spPr>
          <a:xfrm>
            <a:off x="3836994" y="3130608"/>
            <a:ext cx="965785" cy="1347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TextBox 257"/>
          <p:cNvSpPr txBox="1"/>
          <p:nvPr/>
        </p:nvSpPr>
        <p:spPr>
          <a:xfrm>
            <a:off x="3873570" y="3222206"/>
            <a:ext cx="910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 4:1</a:t>
            </a:r>
          </a:p>
        </p:txBody>
      </p:sp>
      <p:cxnSp>
        <p:nvCxnSpPr>
          <p:cNvPr id="259" name="Straight Arrow Connector 258"/>
          <p:cNvCxnSpPr/>
          <p:nvPr/>
        </p:nvCxnSpPr>
        <p:spPr>
          <a:xfrm>
            <a:off x="3567027" y="3511182"/>
            <a:ext cx="243840" cy="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3567027" y="3694062"/>
            <a:ext cx="243840" cy="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>
            <a:off x="3567027" y="3885652"/>
            <a:ext cx="243840" cy="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3567027" y="4094654"/>
            <a:ext cx="243840" cy="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3810867" y="4583136"/>
            <a:ext cx="965785" cy="1347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TextBox 264"/>
          <p:cNvSpPr txBox="1"/>
          <p:nvPr/>
        </p:nvSpPr>
        <p:spPr>
          <a:xfrm>
            <a:off x="3847443" y="4674734"/>
            <a:ext cx="910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 4:1</a:t>
            </a:r>
          </a:p>
        </p:txBody>
      </p:sp>
      <p:cxnSp>
        <p:nvCxnSpPr>
          <p:cNvPr id="266" name="Straight Arrow Connector 265"/>
          <p:cNvCxnSpPr/>
          <p:nvPr/>
        </p:nvCxnSpPr>
        <p:spPr>
          <a:xfrm>
            <a:off x="3540900" y="4963710"/>
            <a:ext cx="243840" cy="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3540900" y="5146590"/>
            <a:ext cx="243840" cy="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/>
          <p:nvPr/>
        </p:nvCxnSpPr>
        <p:spPr>
          <a:xfrm>
            <a:off x="3540900" y="5338180"/>
            <a:ext cx="243840" cy="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/>
          <p:nvPr/>
        </p:nvCxnSpPr>
        <p:spPr>
          <a:xfrm>
            <a:off x="3540900" y="5547182"/>
            <a:ext cx="243840" cy="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5400000" flipH="1" flipV="1">
            <a:off x="4549847" y="4809941"/>
            <a:ext cx="803694" cy="3500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132832" y="4583136"/>
            <a:ext cx="296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077968" y="1411972"/>
            <a:ext cx="351825" cy="7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endCxn id="250" idx="3"/>
          </p:cNvCxnSpPr>
          <p:nvPr/>
        </p:nvCxnSpPr>
        <p:spPr>
          <a:xfrm rot="5400000">
            <a:off x="4545541" y="1770789"/>
            <a:ext cx="864560" cy="2978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619281" y="1365504"/>
            <a:ext cx="254289" cy="12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92755" y="1368425"/>
            <a:ext cx="4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57" name="Straight Arrow Connector 56"/>
          <p:cNvCxnSpPr>
            <a:stCxn id="55" idx="3"/>
          </p:cNvCxnSpPr>
          <p:nvPr/>
        </p:nvCxnSpPr>
        <p:spPr>
          <a:xfrm>
            <a:off x="3605323" y="1553091"/>
            <a:ext cx="269967" cy="36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 flipV="1">
            <a:off x="3578093" y="4414755"/>
            <a:ext cx="254289" cy="12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3139398" y="4313334"/>
            <a:ext cx="4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273" name="Straight Arrow Connector 272"/>
          <p:cNvCxnSpPr>
            <a:stCxn id="272" idx="3"/>
          </p:cNvCxnSpPr>
          <p:nvPr/>
        </p:nvCxnSpPr>
        <p:spPr>
          <a:xfrm>
            <a:off x="3551966" y="4498000"/>
            <a:ext cx="269967" cy="36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289442" y="244139"/>
            <a:ext cx="397507" cy="38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</a:t>
            </a:r>
            <a:endParaRPr lang="en-US" dirty="0"/>
          </a:p>
        </p:txBody>
      </p:sp>
      <p:sp>
        <p:nvSpPr>
          <p:cNvPr id="274" name="TextBox 273"/>
          <p:cNvSpPr txBox="1"/>
          <p:nvPr/>
        </p:nvSpPr>
        <p:spPr>
          <a:xfrm>
            <a:off x="3217162" y="548094"/>
            <a:ext cx="61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br</a:t>
            </a:r>
            <a:endParaRPr lang="en-US" dirty="0"/>
          </a:p>
        </p:txBody>
      </p:sp>
      <p:sp>
        <p:nvSpPr>
          <p:cNvPr id="275" name="TextBox 274"/>
          <p:cNvSpPr txBox="1"/>
          <p:nvPr/>
        </p:nvSpPr>
        <p:spPr>
          <a:xfrm>
            <a:off x="3162557" y="793135"/>
            <a:ext cx="61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-bi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3300400" y="1057117"/>
            <a:ext cx="61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3175509" y="1859144"/>
            <a:ext cx="397507" cy="38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3102612" y="2078662"/>
            <a:ext cx="61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wr</a:t>
            </a:r>
            <a:endParaRPr lang="en-US" dirty="0"/>
          </a:p>
        </p:txBody>
      </p:sp>
      <p:sp>
        <p:nvSpPr>
          <p:cNvPr id="279" name="TextBox 278"/>
          <p:cNvSpPr txBox="1"/>
          <p:nvPr/>
        </p:nvSpPr>
        <p:spPr>
          <a:xfrm>
            <a:off x="3113370" y="2300173"/>
            <a:ext cx="61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</a:t>
            </a:r>
            <a:endParaRPr lang="en-US" dirty="0"/>
          </a:p>
        </p:txBody>
      </p:sp>
      <p:sp>
        <p:nvSpPr>
          <p:cNvPr id="280" name="TextBox 279"/>
          <p:cNvSpPr txBox="1"/>
          <p:nvPr/>
        </p:nvSpPr>
        <p:spPr>
          <a:xfrm>
            <a:off x="3169515" y="2529626"/>
            <a:ext cx="61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80893" y="3233290"/>
            <a:ext cx="53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ai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080893" y="3479954"/>
            <a:ext cx="51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br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136988" y="3706496"/>
            <a:ext cx="427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</a:t>
            </a:r>
          </a:p>
          <a:p>
            <a:r>
              <a:rPr lang="en-US" dirty="0"/>
              <a:t>0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3131917" y="5237728"/>
            <a:ext cx="427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wr0</a:t>
            </a:r>
          </a:p>
          <a:p>
            <a:endParaRPr lang="en-US" dirty="0"/>
          </a:p>
        </p:txBody>
      </p:sp>
      <p:sp>
        <p:nvSpPr>
          <p:cNvPr id="289" name="TextBox 288"/>
          <p:cNvSpPr txBox="1"/>
          <p:nvPr/>
        </p:nvSpPr>
        <p:spPr>
          <a:xfrm>
            <a:off x="3060968" y="4719408"/>
            <a:ext cx="53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3061585" y="4936744"/>
            <a:ext cx="51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</a:t>
            </a:r>
            <a:endParaRPr lang="en-US" dirty="0"/>
          </a:p>
        </p:txBody>
      </p:sp>
      <p:cxnSp>
        <p:nvCxnSpPr>
          <p:cNvPr id="380" name="Straight Arrow Connector 379"/>
          <p:cNvCxnSpPr/>
          <p:nvPr/>
        </p:nvCxnSpPr>
        <p:spPr>
          <a:xfrm>
            <a:off x="2723786" y="2395328"/>
            <a:ext cx="243840" cy="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994263" y="1365504"/>
            <a:ext cx="563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</a:t>
            </a:r>
            <a:endParaRPr lang="en-US" dirty="0"/>
          </a:p>
          <a:p>
            <a:r>
              <a:rPr lang="en-US" dirty="0"/>
              <a:t>Ai</a:t>
            </a:r>
          </a:p>
          <a:p>
            <a:r>
              <a:rPr lang="en-US" dirty="0"/>
              <a:t>Br</a:t>
            </a:r>
          </a:p>
          <a:p>
            <a:r>
              <a:rPr lang="en-US" dirty="0"/>
              <a:t>Bi</a:t>
            </a:r>
          </a:p>
          <a:p>
            <a:r>
              <a:rPr lang="en-US" dirty="0" err="1"/>
              <a:t>Wr</a:t>
            </a:r>
            <a:endParaRPr lang="en-US" dirty="0"/>
          </a:p>
          <a:p>
            <a:r>
              <a:rPr lang="en-US" dirty="0" err="1"/>
              <a:t>wi</a:t>
            </a:r>
            <a:endParaRPr lang="en-US" dirty="0"/>
          </a:p>
        </p:txBody>
      </p:sp>
      <p:cxnSp>
        <p:nvCxnSpPr>
          <p:cNvPr id="5" name="Straight Connector 4"/>
          <p:cNvCxnSpPr>
            <a:endCxn id="75" idx="1"/>
          </p:cNvCxnSpPr>
          <p:nvPr/>
        </p:nvCxnSpPr>
        <p:spPr>
          <a:xfrm flipV="1">
            <a:off x="6470468" y="5662613"/>
            <a:ext cx="219350" cy="53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75" idx="0"/>
          </p:cNvCxnSpPr>
          <p:nvPr/>
        </p:nvCxnSpPr>
        <p:spPr>
          <a:xfrm rot="16200000" flipH="1">
            <a:off x="5514351" y="3810444"/>
            <a:ext cx="2578989" cy="7560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64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5429793" y="317150"/>
            <a:ext cx="2682240" cy="173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8538758" y="537040"/>
            <a:ext cx="644438" cy="103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Elbow Connector 76"/>
          <p:cNvCxnSpPr/>
          <p:nvPr/>
        </p:nvCxnSpPr>
        <p:spPr>
          <a:xfrm>
            <a:off x="4855033" y="805180"/>
            <a:ext cx="574768" cy="1564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725888" y="930982"/>
            <a:ext cx="1959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MAC1</a:t>
            </a:r>
          </a:p>
          <a:p>
            <a:pPr algn="ctr"/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8573593" y="894751"/>
            <a:ext cx="57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049089" y="159089"/>
            <a:ext cx="6923318" cy="620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0881363" y="638422"/>
            <a:ext cx="69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part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593983" y="2752902"/>
            <a:ext cx="69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imag</a:t>
            </a:r>
            <a:r>
              <a:rPr lang="en-US" dirty="0"/>
              <a:t> part</a:t>
            </a:r>
          </a:p>
        </p:txBody>
      </p:sp>
      <p:cxnSp>
        <p:nvCxnSpPr>
          <p:cNvPr id="91" name="Elbow Connector 90"/>
          <p:cNvCxnSpPr>
            <a:stCxn id="79" idx="3"/>
          </p:cNvCxnSpPr>
          <p:nvPr/>
        </p:nvCxnSpPr>
        <p:spPr>
          <a:xfrm flipV="1">
            <a:off x="9148361" y="961599"/>
            <a:ext cx="1532708" cy="11781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8538758" y="2544365"/>
            <a:ext cx="644438" cy="103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8573593" y="2902076"/>
            <a:ext cx="57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</a:t>
            </a:r>
          </a:p>
        </p:txBody>
      </p:sp>
      <p:cxnSp>
        <p:nvCxnSpPr>
          <p:cNvPr id="94" name="Straight Connector 93"/>
          <p:cNvCxnSpPr>
            <a:stCxn id="75" idx="3"/>
          </p:cNvCxnSpPr>
          <p:nvPr/>
        </p:nvCxnSpPr>
        <p:spPr>
          <a:xfrm>
            <a:off x="8112038" y="1183651"/>
            <a:ext cx="209008" cy="26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79" idx="1"/>
          </p:cNvCxnSpPr>
          <p:nvPr/>
        </p:nvCxnSpPr>
        <p:spPr>
          <a:xfrm flipV="1">
            <a:off x="8321045" y="1079417"/>
            <a:ext cx="252549" cy="13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93" idx="1"/>
          </p:cNvCxnSpPr>
          <p:nvPr/>
        </p:nvCxnSpPr>
        <p:spPr>
          <a:xfrm flipV="1">
            <a:off x="8321045" y="3086742"/>
            <a:ext cx="252549" cy="16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92" idx="3"/>
            <a:endCxn id="82" idx="1"/>
          </p:cNvCxnSpPr>
          <p:nvPr/>
        </p:nvCxnSpPr>
        <p:spPr>
          <a:xfrm>
            <a:off x="9183197" y="3062525"/>
            <a:ext cx="1410787" cy="135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76" idx="2"/>
          </p:cNvCxnSpPr>
          <p:nvPr/>
        </p:nvCxnSpPr>
        <p:spPr>
          <a:xfrm flipV="1">
            <a:off x="8843559" y="1573362"/>
            <a:ext cx="17418" cy="419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8860978" y="3580690"/>
            <a:ext cx="17418" cy="419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8930644" y="1816076"/>
            <a:ext cx="5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926293" y="3748216"/>
            <a:ext cx="5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en2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6470468" y="2000741"/>
            <a:ext cx="0" cy="90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798324" y="5386830"/>
            <a:ext cx="202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 BF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414010" y="3131105"/>
            <a:ext cx="2682240" cy="173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5710103" y="3744939"/>
            <a:ext cx="1959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MAC2</a:t>
            </a:r>
          </a:p>
          <a:p>
            <a:pPr algn="ctr"/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6454683" y="4814696"/>
            <a:ext cx="0" cy="90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05" idx="3"/>
          </p:cNvCxnSpPr>
          <p:nvPr/>
        </p:nvCxnSpPr>
        <p:spPr>
          <a:xfrm flipV="1">
            <a:off x="8096253" y="3285337"/>
            <a:ext cx="224790" cy="7122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/>
          <p:nvPr/>
        </p:nvCxnSpPr>
        <p:spPr>
          <a:xfrm>
            <a:off x="4836529" y="4138282"/>
            <a:ext cx="574768" cy="1564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2107479" y="5771897"/>
            <a:ext cx="901335" cy="112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889248" y="225552"/>
            <a:ext cx="965785" cy="1347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3925824" y="317150"/>
            <a:ext cx="910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 4:1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3619281" y="606126"/>
            <a:ext cx="243840" cy="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3619281" y="789006"/>
            <a:ext cx="243840" cy="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3619281" y="980596"/>
            <a:ext cx="243840" cy="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3619281" y="1189598"/>
            <a:ext cx="243840" cy="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3863121" y="1678080"/>
            <a:ext cx="965785" cy="1347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899697" y="1769678"/>
            <a:ext cx="910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 4:1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3593154" y="2058654"/>
            <a:ext cx="243840" cy="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93154" y="2241534"/>
            <a:ext cx="243840" cy="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593154" y="2433124"/>
            <a:ext cx="243840" cy="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3593154" y="2642126"/>
            <a:ext cx="243840" cy="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836994" y="3130608"/>
            <a:ext cx="965785" cy="1347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3873570" y="3222206"/>
            <a:ext cx="910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 4:1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810867" y="4583136"/>
            <a:ext cx="965785" cy="1347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3847443" y="4674734"/>
            <a:ext cx="910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 4:1</a:t>
            </a:r>
          </a:p>
        </p:txBody>
      </p:sp>
      <p:cxnSp>
        <p:nvCxnSpPr>
          <p:cNvPr id="136" name="Elbow Connector 135"/>
          <p:cNvCxnSpPr/>
          <p:nvPr/>
        </p:nvCxnSpPr>
        <p:spPr>
          <a:xfrm rot="5400000" flipH="1" flipV="1">
            <a:off x="4549847" y="4809941"/>
            <a:ext cx="803694" cy="3500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5132832" y="4583136"/>
            <a:ext cx="296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5077968" y="1411972"/>
            <a:ext cx="351825" cy="7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endCxn id="118" idx="3"/>
          </p:cNvCxnSpPr>
          <p:nvPr/>
        </p:nvCxnSpPr>
        <p:spPr>
          <a:xfrm rot="5400000">
            <a:off x="4545541" y="1770789"/>
            <a:ext cx="864560" cy="2978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3619281" y="1365504"/>
            <a:ext cx="254289" cy="12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3593154" y="1589888"/>
            <a:ext cx="269967" cy="36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3578093" y="4414755"/>
            <a:ext cx="254289" cy="12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3551966" y="4498000"/>
            <a:ext cx="269967" cy="36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2686598" y="1609195"/>
            <a:ext cx="243840" cy="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2686598" y="1792075"/>
            <a:ext cx="243840" cy="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686598" y="1983665"/>
            <a:ext cx="243840" cy="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2686598" y="2192667"/>
            <a:ext cx="243840" cy="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2723786" y="2395328"/>
            <a:ext cx="243840" cy="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3555918" y="3441653"/>
            <a:ext cx="243840" cy="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3555918" y="3624533"/>
            <a:ext cx="243840" cy="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3555918" y="3816123"/>
            <a:ext cx="243840" cy="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3555918" y="4025125"/>
            <a:ext cx="243840" cy="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3518682" y="4824652"/>
            <a:ext cx="243840" cy="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518682" y="5007532"/>
            <a:ext cx="243840" cy="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3518682" y="5199122"/>
            <a:ext cx="243840" cy="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3518682" y="5408124"/>
            <a:ext cx="243840" cy="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3088325" y="1796910"/>
            <a:ext cx="456941" cy="117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3055498" y="3276670"/>
            <a:ext cx="456941" cy="117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3022671" y="4756430"/>
            <a:ext cx="456941" cy="117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-32294" y="7652"/>
            <a:ext cx="3249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ar+i</a:t>
            </a:r>
            <a:r>
              <a:rPr lang="en-US" dirty="0"/>
              <a:t>*</a:t>
            </a:r>
            <a:r>
              <a:rPr lang="en-US" dirty="0" err="1"/>
              <a:t>ai</a:t>
            </a:r>
            <a:r>
              <a:rPr lang="en-US" dirty="0"/>
              <a:t>)+(-</a:t>
            </a:r>
            <a:r>
              <a:rPr lang="en-US" dirty="0" err="1"/>
              <a:t>br-i</a:t>
            </a:r>
            <a:r>
              <a:rPr lang="en-US" dirty="0"/>
              <a:t>*bi)(</a:t>
            </a:r>
            <a:r>
              <a:rPr lang="en-US" dirty="0" err="1"/>
              <a:t>wr+i</a:t>
            </a:r>
            <a:r>
              <a:rPr lang="en-US" dirty="0"/>
              <a:t>*</a:t>
            </a:r>
            <a:r>
              <a:rPr lang="en-US" dirty="0" err="1"/>
              <a:t>wi</a:t>
            </a:r>
            <a:r>
              <a:rPr lang="en-US" dirty="0"/>
              <a:t>) =</a:t>
            </a:r>
          </a:p>
          <a:p>
            <a:r>
              <a:rPr lang="en-US" dirty="0"/>
              <a:t>(</a:t>
            </a:r>
            <a:r>
              <a:rPr lang="en-US" dirty="0" err="1"/>
              <a:t>ar-br</a:t>
            </a:r>
            <a:r>
              <a:rPr lang="en-US" dirty="0"/>
              <a:t>*</a:t>
            </a:r>
            <a:r>
              <a:rPr lang="en-US" dirty="0" err="1"/>
              <a:t>wr+bi</a:t>
            </a:r>
            <a:r>
              <a:rPr lang="en-US" dirty="0"/>
              <a:t>*</a:t>
            </a:r>
            <a:r>
              <a:rPr lang="en-US" dirty="0" err="1"/>
              <a:t>wi</a:t>
            </a:r>
            <a:r>
              <a:rPr lang="en-US" dirty="0"/>
              <a:t>) &gt;&gt;real</a:t>
            </a:r>
          </a:p>
          <a:p>
            <a:r>
              <a:rPr lang="en-US" dirty="0"/>
              <a:t>(</a:t>
            </a:r>
            <a:r>
              <a:rPr lang="en-US" dirty="0" err="1"/>
              <a:t>ai-br</a:t>
            </a:r>
            <a:r>
              <a:rPr lang="en-US" dirty="0"/>
              <a:t>*</a:t>
            </a:r>
            <a:r>
              <a:rPr lang="en-US" dirty="0" err="1"/>
              <a:t>wi</a:t>
            </a:r>
            <a:r>
              <a:rPr lang="en-US" dirty="0"/>
              <a:t>-bi*</a:t>
            </a:r>
            <a:r>
              <a:rPr lang="en-US" dirty="0" err="1"/>
              <a:t>wr</a:t>
            </a:r>
            <a:r>
              <a:rPr lang="en-US" dirty="0"/>
              <a:t>) &gt;&gt; </a:t>
            </a:r>
            <a:r>
              <a:rPr lang="en-US" dirty="0" err="1"/>
              <a:t>imag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33344" y="317150"/>
            <a:ext cx="459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</a:t>
            </a:r>
            <a:endParaRPr lang="en-US" dirty="0"/>
          </a:p>
          <a:p>
            <a:r>
              <a:rPr lang="en-US" dirty="0"/>
              <a:t>-Br</a:t>
            </a:r>
          </a:p>
          <a:p>
            <a:r>
              <a:rPr lang="en-US" dirty="0"/>
              <a:t>Bi</a:t>
            </a:r>
          </a:p>
          <a:p>
            <a:r>
              <a:rPr lang="en-US" dirty="0"/>
              <a:t>0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139009" y="1821259"/>
            <a:ext cx="459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 err="1"/>
              <a:t>Wr</a:t>
            </a:r>
            <a:endParaRPr lang="en-US" dirty="0"/>
          </a:p>
          <a:p>
            <a:r>
              <a:rPr lang="en-US" dirty="0"/>
              <a:t>Wi</a:t>
            </a:r>
          </a:p>
          <a:p>
            <a:r>
              <a:rPr lang="en-US" dirty="0"/>
              <a:t>0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3144674" y="3325368"/>
            <a:ext cx="459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</a:t>
            </a:r>
          </a:p>
          <a:p>
            <a:r>
              <a:rPr lang="en-US" dirty="0"/>
              <a:t>-</a:t>
            </a:r>
            <a:r>
              <a:rPr lang="en-US" dirty="0" err="1"/>
              <a:t>br</a:t>
            </a:r>
            <a:endParaRPr lang="en-US" dirty="0"/>
          </a:p>
          <a:p>
            <a:r>
              <a:rPr lang="en-US" dirty="0"/>
              <a:t>-bi</a:t>
            </a:r>
          </a:p>
          <a:p>
            <a:r>
              <a:rPr lang="en-US" dirty="0"/>
              <a:t>0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150339" y="4829477"/>
            <a:ext cx="459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Wi</a:t>
            </a:r>
          </a:p>
          <a:p>
            <a:r>
              <a:rPr lang="en-US" dirty="0" err="1"/>
              <a:t>Wr</a:t>
            </a:r>
            <a:endParaRPr lang="en-US" dirty="0"/>
          </a:p>
          <a:p>
            <a:r>
              <a:rPr lang="en-US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4263" y="1365504"/>
            <a:ext cx="563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</a:t>
            </a:r>
            <a:endParaRPr lang="en-US" dirty="0"/>
          </a:p>
          <a:p>
            <a:r>
              <a:rPr lang="en-US" dirty="0"/>
              <a:t>Ai</a:t>
            </a:r>
          </a:p>
          <a:p>
            <a:r>
              <a:rPr lang="en-US" dirty="0"/>
              <a:t>Br</a:t>
            </a:r>
          </a:p>
          <a:p>
            <a:r>
              <a:rPr lang="en-US" dirty="0"/>
              <a:t>Bi</a:t>
            </a:r>
          </a:p>
          <a:p>
            <a:r>
              <a:rPr lang="en-US" dirty="0" err="1"/>
              <a:t>Wr</a:t>
            </a:r>
            <a:endParaRPr lang="en-US" dirty="0"/>
          </a:p>
          <a:p>
            <a:r>
              <a:rPr lang="en-US" dirty="0" err="1"/>
              <a:t>wi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17162" y="1487424"/>
            <a:ext cx="37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3160324" y="4313334"/>
            <a:ext cx="37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</a:t>
            </a:r>
          </a:p>
        </p:txBody>
      </p:sp>
      <p:cxnSp>
        <p:nvCxnSpPr>
          <p:cNvPr id="9" name="Elbow Connector 8"/>
          <p:cNvCxnSpPr/>
          <p:nvPr/>
        </p:nvCxnSpPr>
        <p:spPr>
          <a:xfrm>
            <a:off x="6470468" y="5716034"/>
            <a:ext cx="38317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6200000" flipH="1">
            <a:off x="5572996" y="3810182"/>
            <a:ext cx="2418989" cy="6027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6900095" y="5391097"/>
            <a:ext cx="98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343930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679273" y="1584963"/>
            <a:ext cx="1149533" cy="26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1820093" y="923115"/>
            <a:ext cx="8710" cy="644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28800" y="905695"/>
            <a:ext cx="624840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077205" y="1502233"/>
            <a:ext cx="957943" cy="8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20093" y="313514"/>
            <a:ext cx="8710" cy="5320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69773" y="313514"/>
            <a:ext cx="8710" cy="5320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19453" y="313513"/>
            <a:ext cx="8710" cy="5320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69133" y="313513"/>
            <a:ext cx="8710" cy="5320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818813" y="313509"/>
            <a:ext cx="8710" cy="5320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068493" y="313509"/>
            <a:ext cx="8710" cy="5320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066108" y="3220392"/>
            <a:ext cx="1249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S1&gt;&gt;3</a:t>
            </a:r>
          </a:p>
          <a:p>
            <a:r>
              <a:rPr lang="en-US" dirty="0"/>
              <a:t>S2&gt;&gt;3</a:t>
            </a:r>
          </a:p>
          <a:p>
            <a:r>
              <a:rPr lang="en-US" dirty="0"/>
              <a:t>reset&gt;&gt;0</a:t>
            </a:r>
          </a:p>
          <a:p>
            <a:r>
              <a:rPr lang="en-US" dirty="0"/>
              <a:t>EN1&gt;&gt;0</a:t>
            </a:r>
          </a:p>
          <a:p>
            <a:r>
              <a:rPr lang="en-US" dirty="0"/>
              <a:t>EN2&gt;&gt;0</a:t>
            </a:r>
          </a:p>
          <a:p>
            <a:r>
              <a:rPr lang="en-US" dirty="0"/>
              <a:t>Load&lt;&lt;0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839205" y="3094114"/>
            <a:ext cx="277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 AND RB &gt;&gt; Active high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1828800" y="1081764"/>
            <a:ext cx="0" cy="3595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069773" y="1142724"/>
            <a:ext cx="0" cy="3595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310743" y="1203684"/>
            <a:ext cx="0" cy="3595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551713" y="1264644"/>
            <a:ext cx="0" cy="3595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792683" y="1325604"/>
            <a:ext cx="0" cy="3595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859284" y="1680887"/>
            <a:ext cx="1635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Ops:</a:t>
            </a:r>
          </a:p>
          <a:p>
            <a:r>
              <a:rPr lang="en-US" sz="1000" dirty="0" err="1"/>
              <a:t>Mac_op</a:t>
            </a:r>
            <a:r>
              <a:rPr lang="en-US" sz="1000" dirty="0"/>
              <a:t>=0</a:t>
            </a:r>
          </a:p>
          <a:p>
            <a:r>
              <a:rPr lang="en-US" sz="1000" dirty="0" err="1"/>
              <a:t>Real_reg</a:t>
            </a:r>
            <a:r>
              <a:rPr lang="en-US" sz="1000" dirty="0"/>
              <a:t>=old</a:t>
            </a:r>
          </a:p>
          <a:p>
            <a:r>
              <a:rPr lang="en-US" sz="1000" dirty="0" err="1"/>
              <a:t>imag_reg</a:t>
            </a:r>
            <a:r>
              <a:rPr lang="en-US" sz="1000" dirty="0"/>
              <a:t>= old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135089" y="1682898"/>
            <a:ext cx="16350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Ops:</a:t>
            </a:r>
          </a:p>
          <a:p>
            <a:r>
              <a:rPr lang="en-US" sz="1000" dirty="0" err="1"/>
              <a:t>Mac_real</a:t>
            </a:r>
            <a:r>
              <a:rPr lang="en-US" sz="1000" dirty="0"/>
              <a:t>= </a:t>
            </a:r>
            <a:r>
              <a:rPr lang="en-US" sz="1000" dirty="0" err="1"/>
              <a:t>ar</a:t>
            </a:r>
            <a:endParaRPr lang="en-US" sz="1000" dirty="0"/>
          </a:p>
          <a:p>
            <a:r>
              <a:rPr lang="en-US" sz="1000" dirty="0"/>
              <a:t> </a:t>
            </a:r>
            <a:r>
              <a:rPr lang="en-US" sz="1000" dirty="0" err="1"/>
              <a:t>Real_reg</a:t>
            </a:r>
            <a:r>
              <a:rPr lang="en-US" sz="1000" dirty="0"/>
              <a:t>= old</a:t>
            </a:r>
          </a:p>
          <a:p>
            <a:r>
              <a:rPr lang="en-US" sz="1000" dirty="0" err="1"/>
              <a:t>Mac_imag</a:t>
            </a:r>
            <a:r>
              <a:rPr lang="en-US" sz="1000" dirty="0"/>
              <a:t>=</a:t>
            </a:r>
            <a:r>
              <a:rPr lang="en-US" sz="1000" dirty="0" err="1"/>
              <a:t>ai</a:t>
            </a:r>
            <a:endParaRPr lang="en-US" sz="1000" dirty="0"/>
          </a:p>
          <a:p>
            <a:r>
              <a:rPr lang="en-US" sz="1000" dirty="0" err="1"/>
              <a:t>imag_reg</a:t>
            </a:r>
            <a:r>
              <a:rPr lang="en-US" sz="1000" dirty="0"/>
              <a:t>=old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35089" y="3235751"/>
            <a:ext cx="1249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S1&gt;&gt;0</a:t>
            </a:r>
          </a:p>
          <a:p>
            <a:r>
              <a:rPr lang="en-US" dirty="0"/>
              <a:t>S2&gt;&gt;0</a:t>
            </a:r>
          </a:p>
          <a:p>
            <a:r>
              <a:rPr lang="en-US" dirty="0"/>
              <a:t>reset&gt;&gt;0</a:t>
            </a:r>
          </a:p>
          <a:p>
            <a:r>
              <a:rPr lang="en-US" dirty="0"/>
              <a:t>EN1&gt;&gt;0</a:t>
            </a:r>
          </a:p>
          <a:p>
            <a:r>
              <a:rPr lang="en-US" dirty="0"/>
              <a:t>EN2&gt;&gt;0</a:t>
            </a:r>
          </a:p>
          <a:p>
            <a:r>
              <a:rPr lang="en-US" dirty="0"/>
              <a:t>Load&lt;&lt;0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52253" y="3235751"/>
            <a:ext cx="1249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S1&gt;&gt;1</a:t>
            </a:r>
          </a:p>
          <a:p>
            <a:r>
              <a:rPr lang="en-US" dirty="0"/>
              <a:t>S2&gt;&gt;1</a:t>
            </a:r>
          </a:p>
          <a:p>
            <a:r>
              <a:rPr lang="en-US" dirty="0"/>
              <a:t>reset&gt;&gt;0</a:t>
            </a:r>
          </a:p>
          <a:p>
            <a:r>
              <a:rPr lang="en-US" dirty="0"/>
              <a:t>EN1&gt;&gt;0</a:t>
            </a:r>
          </a:p>
          <a:p>
            <a:r>
              <a:rPr lang="en-US" dirty="0"/>
              <a:t>EN2&gt;&gt;0</a:t>
            </a:r>
          </a:p>
          <a:p>
            <a:r>
              <a:rPr lang="en-US" dirty="0"/>
              <a:t>Load&lt;&lt;0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69417" y="3235751"/>
            <a:ext cx="1249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S1&gt;&gt;2</a:t>
            </a:r>
          </a:p>
          <a:p>
            <a:r>
              <a:rPr lang="en-US" dirty="0"/>
              <a:t>S2&gt;&gt;2</a:t>
            </a:r>
          </a:p>
          <a:p>
            <a:r>
              <a:rPr lang="en-US" dirty="0"/>
              <a:t>reset&gt;&gt;0</a:t>
            </a:r>
          </a:p>
          <a:p>
            <a:r>
              <a:rPr lang="en-US" dirty="0"/>
              <a:t>EN1&gt;&gt;1</a:t>
            </a:r>
          </a:p>
          <a:p>
            <a:r>
              <a:rPr lang="en-US" dirty="0"/>
              <a:t>EN2&gt;&gt;1</a:t>
            </a:r>
          </a:p>
          <a:p>
            <a:r>
              <a:rPr lang="en-US" dirty="0"/>
              <a:t>Load&lt;&lt;0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86581" y="3235751"/>
            <a:ext cx="1249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S1&gt;&gt;3</a:t>
            </a:r>
          </a:p>
          <a:p>
            <a:r>
              <a:rPr lang="en-US" dirty="0"/>
              <a:t>S2&gt;&gt;3</a:t>
            </a:r>
          </a:p>
          <a:p>
            <a:r>
              <a:rPr lang="en-US" dirty="0"/>
              <a:t>reset&gt;&gt;0</a:t>
            </a:r>
          </a:p>
          <a:p>
            <a:r>
              <a:rPr lang="en-US" dirty="0"/>
              <a:t>EN1&gt;&gt;0</a:t>
            </a:r>
          </a:p>
          <a:p>
            <a:r>
              <a:rPr lang="en-US" dirty="0"/>
              <a:t>EN2&gt;&gt;0</a:t>
            </a:r>
          </a:p>
          <a:p>
            <a:r>
              <a:rPr lang="en-US" dirty="0"/>
              <a:t>Load&lt;&lt;1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82150" y="1682898"/>
            <a:ext cx="1635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Ops:</a:t>
            </a:r>
          </a:p>
          <a:p>
            <a:r>
              <a:rPr lang="en-US" sz="1000" dirty="0" err="1"/>
              <a:t>Mac_real</a:t>
            </a:r>
            <a:r>
              <a:rPr lang="en-US" sz="1000" dirty="0"/>
              <a:t>= ar+xr1xr2 </a:t>
            </a:r>
            <a:r>
              <a:rPr lang="en-US" sz="1000" dirty="0" err="1"/>
              <a:t>Real_reg</a:t>
            </a:r>
            <a:r>
              <a:rPr lang="en-US" sz="1000" dirty="0"/>
              <a:t>= old</a:t>
            </a:r>
          </a:p>
          <a:p>
            <a:r>
              <a:rPr lang="en-US" sz="1000" dirty="0" err="1"/>
              <a:t>Mac_imag</a:t>
            </a:r>
            <a:r>
              <a:rPr lang="en-US" sz="1000" dirty="0"/>
              <a:t>=ai+xr1xi2</a:t>
            </a:r>
          </a:p>
          <a:p>
            <a:r>
              <a:rPr lang="en-US" sz="1000" dirty="0" err="1"/>
              <a:t>imag_reg</a:t>
            </a:r>
            <a:r>
              <a:rPr lang="en-US" sz="1000" dirty="0"/>
              <a:t>=old</a:t>
            </a:r>
          </a:p>
          <a:p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5629210" y="1682898"/>
            <a:ext cx="17355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Ops:</a:t>
            </a:r>
          </a:p>
          <a:p>
            <a:r>
              <a:rPr lang="en-US" sz="1000" dirty="0" err="1"/>
              <a:t>Mac_real</a:t>
            </a:r>
            <a:r>
              <a:rPr lang="en-US" sz="1000" dirty="0"/>
              <a:t>= ar+xr1xr2-xi1xi2</a:t>
            </a:r>
          </a:p>
          <a:p>
            <a:r>
              <a:rPr lang="en-US" sz="1000" dirty="0" err="1"/>
              <a:t>Real_reg</a:t>
            </a:r>
            <a:r>
              <a:rPr lang="en-US" sz="1000" dirty="0"/>
              <a:t>= new</a:t>
            </a:r>
          </a:p>
          <a:p>
            <a:r>
              <a:rPr lang="en-US" sz="1000" dirty="0" err="1"/>
              <a:t>Mac_imag</a:t>
            </a:r>
            <a:r>
              <a:rPr lang="en-US" sz="1000" dirty="0"/>
              <a:t>= ai+xr1xi2+xi1xr2 </a:t>
            </a:r>
            <a:r>
              <a:rPr lang="en-US" sz="1000" dirty="0" err="1"/>
              <a:t>imag_reg</a:t>
            </a:r>
            <a:r>
              <a:rPr lang="en-US" sz="1000" dirty="0"/>
              <a:t>= new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48354" y="1610351"/>
            <a:ext cx="18407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Ops:</a:t>
            </a:r>
          </a:p>
          <a:p>
            <a:r>
              <a:rPr lang="en-US" sz="1000" dirty="0" err="1"/>
              <a:t>Mac_real</a:t>
            </a:r>
            <a:r>
              <a:rPr lang="en-US" sz="1000" dirty="0"/>
              <a:t>= 0</a:t>
            </a:r>
          </a:p>
          <a:p>
            <a:r>
              <a:rPr lang="en-US" sz="1000" dirty="0" err="1"/>
              <a:t>Real_reg</a:t>
            </a:r>
            <a:r>
              <a:rPr lang="en-US" sz="1000" dirty="0"/>
              <a:t>= new</a:t>
            </a:r>
          </a:p>
          <a:p>
            <a:r>
              <a:rPr lang="en-US" sz="1000" dirty="0" err="1"/>
              <a:t>Mac_imag</a:t>
            </a:r>
            <a:r>
              <a:rPr lang="en-US" sz="1000" dirty="0"/>
              <a:t>= 0</a:t>
            </a:r>
          </a:p>
          <a:p>
            <a:r>
              <a:rPr lang="en-US" sz="1000" dirty="0"/>
              <a:t> </a:t>
            </a:r>
            <a:r>
              <a:rPr lang="en-US" sz="1000" dirty="0" err="1"/>
              <a:t>imag_reg</a:t>
            </a:r>
            <a:r>
              <a:rPr lang="en-US" sz="1000" dirty="0"/>
              <a:t>= new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-32294" y="7652"/>
            <a:ext cx="2672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A+(xr1+i*xi1)(xr2+i*xi2) =</a:t>
            </a:r>
          </a:p>
          <a:p>
            <a:r>
              <a:rPr lang="en-US" dirty="0"/>
              <a:t>(A+xr1xr2-xi1xi2) &gt;&gt;real</a:t>
            </a:r>
          </a:p>
          <a:p>
            <a:r>
              <a:rPr lang="en-US" dirty="0"/>
              <a:t>(xr1xi2+xi1xr2) &gt;&gt; </a:t>
            </a:r>
            <a:r>
              <a:rPr lang="en-US" dirty="0" err="1"/>
              <a:t>imag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72235" y="5396753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36924" y="5418313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25164" y="5396753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13404" y="5375193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201644" y="5353633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</p:spTree>
    <p:extLst>
      <p:ext uri="{BB962C8B-B14F-4D97-AF65-F5344CB8AC3E}">
        <p14:creationId xmlns:p14="http://schemas.microsoft.com/office/powerpoint/2010/main" val="14820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74568" y="555589"/>
            <a:ext cx="1713053" cy="13542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733560" y="823738"/>
            <a:ext cx="1713053" cy="13542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92553" y="1091884"/>
            <a:ext cx="1713053" cy="13542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902148" y="1152589"/>
            <a:ext cx="1713053" cy="13542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161138" y="1420739"/>
            <a:ext cx="1713053" cy="13542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90313" y="823734"/>
            <a:ext cx="15973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54059" y="1316189"/>
            <a:ext cx="15973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49774" y="1558298"/>
            <a:ext cx="19445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65676" y="1671021"/>
            <a:ext cx="15973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017664" y="1820948"/>
            <a:ext cx="15973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cxnSp>
        <p:nvCxnSpPr>
          <p:cNvPr id="18" name="Curved Connector 17"/>
          <p:cNvCxnSpPr>
            <a:endCxn id="8" idx="4"/>
          </p:cNvCxnSpPr>
          <p:nvPr/>
        </p:nvCxnSpPr>
        <p:spPr>
          <a:xfrm>
            <a:off x="1203773" y="1909828"/>
            <a:ext cx="2386313" cy="268148"/>
          </a:xfrm>
          <a:prstGeom prst="curvedConnector4">
            <a:avLst>
              <a:gd name="adj1" fmla="val 32053"/>
              <a:gd name="adj2" fmla="val 1852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9" idx="4"/>
          </p:cNvCxnSpPr>
          <p:nvPr/>
        </p:nvCxnSpPr>
        <p:spPr>
          <a:xfrm>
            <a:off x="3889098" y="2177974"/>
            <a:ext cx="1959980" cy="268148"/>
          </a:xfrm>
          <a:prstGeom prst="curvedConnector4">
            <a:avLst>
              <a:gd name="adj1" fmla="val 28150"/>
              <a:gd name="adj2" fmla="val 1852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endCxn id="10" idx="4"/>
          </p:cNvCxnSpPr>
          <p:nvPr/>
        </p:nvCxnSpPr>
        <p:spPr>
          <a:xfrm rot="16200000" flipH="1">
            <a:off x="9698770" y="1446924"/>
            <a:ext cx="466473" cy="1653338"/>
          </a:xfrm>
          <a:prstGeom prst="curvedConnector3">
            <a:avLst>
              <a:gd name="adj1" fmla="val 1490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0" idx="5"/>
            <a:endCxn id="11" idx="4"/>
          </p:cNvCxnSpPr>
          <p:nvPr/>
        </p:nvCxnSpPr>
        <p:spPr>
          <a:xfrm rot="16200000" flipH="1">
            <a:off x="11957763" y="1715073"/>
            <a:ext cx="466473" cy="1653338"/>
          </a:xfrm>
          <a:prstGeom prst="curvedConnector3">
            <a:avLst>
              <a:gd name="adj1" fmla="val 1490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1" idx="0"/>
            <a:endCxn id="8" idx="0"/>
          </p:cNvCxnSpPr>
          <p:nvPr/>
        </p:nvCxnSpPr>
        <p:spPr>
          <a:xfrm rot="16200000" flipV="1">
            <a:off x="8005378" y="-3591557"/>
            <a:ext cx="597003" cy="9427580"/>
          </a:xfrm>
          <a:prstGeom prst="curvedConnector3">
            <a:avLst>
              <a:gd name="adj1" fmla="val 1382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56590" y="2506830"/>
            <a:ext cx="21615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Counter_out</a:t>
            </a:r>
            <a:r>
              <a:rPr lang="en-US" dirty="0"/>
              <a:t>=0</a:t>
            </a:r>
          </a:p>
          <a:p>
            <a:r>
              <a:rPr lang="en-US" dirty="0"/>
              <a:t>reset=0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20988" y="2749180"/>
            <a:ext cx="21615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Counter_out</a:t>
            </a:r>
            <a:r>
              <a:rPr lang="en-US" dirty="0"/>
              <a:t>=0</a:t>
            </a:r>
          </a:p>
          <a:p>
            <a:r>
              <a:rPr lang="en-US" dirty="0"/>
              <a:t>reset=0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314560" y="2844798"/>
            <a:ext cx="21615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Counter_out</a:t>
            </a:r>
            <a:r>
              <a:rPr lang="en-US" dirty="0"/>
              <a:t>=2</a:t>
            </a:r>
          </a:p>
          <a:p>
            <a:r>
              <a:rPr lang="en-US" dirty="0"/>
              <a:t>reset=0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857528" y="3147855"/>
            <a:ext cx="21615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Counter_out</a:t>
            </a:r>
            <a:r>
              <a:rPr lang="en-US" dirty="0"/>
              <a:t>=3</a:t>
            </a:r>
          </a:p>
          <a:p>
            <a:r>
              <a:rPr lang="en-US" dirty="0"/>
              <a:t>reset=0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314560" y="27390"/>
            <a:ext cx="21615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Counter_out</a:t>
            </a:r>
            <a:r>
              <a:rPr lang="en-US" dirty="0"/>
              <a:t>=4</a:t>
            </a:r>
          </a:p>
          <a:p>
            <a:r>
              <a:rPr lang="en-US" dirty="0"/>
              <a:t>reset=0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0305" y="65443"/>
            <a:ext cx="21615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Counter_out</a:t>
            </a:r>
            <a:r>
              <a:rPr lang="en-US" dirty="0"/>
              <a:t>=x</a:t>
            </a:r>
          </a:p>
          <a:p>
            <a:r>
              <a:rPr lang="en-US" dirty="0"/>
              <a:t>reset=1</a:t>
            </a:r>
          </a:p>
        </p:txBody>
      </p:sp>
      <p:cxnSp>
        <p:nvCxnSpPr>
          <p:cNvPr id="38" name="Curved Connector 37"/>
          <p:cNvCxnSpPr>
            <a:endCxn id="2" idx="2"/>
          </p:cNvCxnSpPr>
          <p:nvPr/>
        </p:nvCxnSpPr>
        <p:spPr>
          <a:xfrm rot="16200000" flipH="1">
            <a:off x="48163" y="806300"/>
            <a:ext cx="628548" cy="22426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822648" y="778529"/>
            <a:ext cx="1713053" cy="13542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525809" y="1296961"/>
            <a:ext cx="19445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S3</a:t>
            </a:r>
          </a:p>
        </p:txBody>
      </p:sp>
      <p:cxnSp>
        <p:nvCxnSpPr>
          <p:cNvPr id="47" name="Curved Connector 46"/>
          <p:cNvCxnSpPr>
            <a:stCxn id="9" idx="5"/>
            <a:endCxn id="44" idx="4"/>
          </p:cNvCxnSpPr>
          <p:nvPr/>
        </p:nvCxnSpPr>
        <p:spPr>
          <a:xfrm rot="5400000" flipH="1" flipV="1">
            <a:off x="7509435" y="1078060"/>
            <a:ext cx="115033" cy="2224440"/>
          </a:xfrm>
          <a:prstGeom prst="curvedConnector3">
            <a:avLst>
              <a:gd name="adj1" fmla="val -3711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850160" y="2731990"/>
            <a:ext cx="21615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Counter_out</a:t>
            </a:r>
            <a:r>
              <a:rPr lang="en-US" dirty="0"/>
              <a:t>=1</a:t>
            </a:r>
          </a:p>
          <a:p>
            <a:r>
              <a:rPr lang="en-US" dirty="0"/>
              <a:t>reset=0</a:t>
            </a:r>
          </a:p>
        </p:txBody>
      </p:sp>
    </p:spTree>
    <p:extLst>
      <p:ext uri="{BB962C8B-B14F-4D97-AF65-F5344CB8AC3E}">
        <p14:creationId xmlns:p14="http://schemas.microsoft.com/office/powerpoint/2010/main" val="3931606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3736</TotalTime>
  <Words>493</Words>
  <Application>Microsoft Office PowerPoint</Application>
  <PresentationFormat>Widescreen</PresentationFormat>
  <Paragraphs>165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Schematic of 32-point FFT using butterfly concept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Hossam</dc:creator>
  <cp:lastModifiedBy>hossam</cp:lastModifiedBy>
  <cp:revision>35</cp:revision>
  <dcterms:created xsi:type="dcterms:W3CDTF">2022-09-19T09:29:54Z</dcterms:created>
  <dcterms:modified xsi:type="dcterms:W3CDTF">2023-07-01T14:16:29Z</dcterms:modified>
</cp:coreProperties>
</file>