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2" r:id="rId2"/>
  </p:sldMasterIdLst>
  <p:notesMasterIdLst>
    <p:notesMasterId r:id="rId57"/>
  </p:notesMasterIdLst>
  <p:handoutMasterIdLst>
    <p:handoutMasterId r:id="rId58"/>
  </p:handoutMasterIdLst>
  <p:sldIdLst>
    <p:sldId id="463" r:id="rId3"/>
    <p:sldId id="256" r:id="rId4"/>
    <p:sldId id="464" r:id="rId5"/>
    <p:sldId id="465" r:id="rId6"/>
    <p:sldId id="466" r:id="rId7"/>
    <p:sldId id="467" r:id="rId8"/>
    <p:sldId id="468" r:id="rId9"/>
    <p:sldId id="469" r:id="rId10"/>
    <p:sldId id="471" r:id="rId11"/>
    <p:sldId id="470" r:id="rId12"/>
    <p:sldId id="396" r:id="rId13"/>
    <p:sldId id="484" r:id="rId14"/>
    <p:sldId id="485" r:id="rId15"/>
    <p:sldId id="472" r:id="rId16"/>
    <p:sldId id="473" r:id="rId17"/>
    <p:sldId id="474" r:id="rId18"/>
    <p:sldId id="480" r:id="rId19"/>
    <p:sldId id="481" r:id="rId20"/>
    <p:sldId id="482" r:id="rId21"/>
    <p:sldId id="483" r:id="rId22"/>
    <p:sldId id="398" r:id="rId23"/>
    <p:sldId id="416" r:id="rId24"/>
    <p:sldId id="417" r:id="rId25"/>
    <p:sldId id="375" r:id="rId26"/>
    <p:sldId id="418" r:id="rId27"/>
    <p:sldId id="420" r:id="rId28"/>
    <p:sldId id="421" r:id="rId29"/>
    <p:sldId id="422" r:id="rId30"/>
    <p:sldId id="423" r:id="rId31"/>
    <p:sldId id="424" r:id="rId32"/>
    <p:sldId id="432" r:id="rId33"/>
    <p:sldId id="488" r:id="rId34"/>
    <p:sldId id="433" r:id="rId35"/>
    <p:sldId id="486" r:id="rId36"/>
    <p:sldId id="487" r:id="rId37"/>
    <p:sldId id="489" r:id="rId38"/>
    <p:sldId id="491" r:id="rId39"/>
    <p:sldId id="494" r:id="rId40"/>
    <p:sldId id="495" r:id="rId41"/>
    <p:sldId id="496" r:id="rId42"/>
    <p:sldId id="497" r:id="rId43"/>
    <p:sldId id="498" r:id="rId44"/>
    <p:sldId id="499" r:id="rId45"/>
    <p:sldId id="500" r:id="rId46"/>
    <p:sldId id="503" r:id="rId47"/>
    <p:sldId id="504" r:id="rId48"/>
    <p:sldId id="501" r:id="rId49"/>
    <p:sldId id="502" r:id="rId50"/>
    <p:sldId id="511" r:id="rId51"/>
    <p:sldId id="512" r:id="rId52"/>
    <p:sldId id="507" r:id="rId53"/>
    <p:sldId id="508" r:id="rId54"/>
    <p:sldId id="509" r:id="rId55"/>
    <p:sldId id="510" r:id="rId56"/>
  </p:sldIdLst>
  <p:sldSz cx="9144000" cy="6858000" type="screen4x3"/>
  <p:notesSz cx="7315200" cy="9601200"/>
  <p:defaultTextStyle>
    <a:defPPr>
      <a:defRPr lang="en-US"/>
    </a:defPPr>
    <a:lvl1pPr algn="l" rtl="0" eaLnBrk="0" fontAlgn="base" hangingPunct="0">
      <a:spcBef>
        <a:spcPct val="0"/>
      </a:spcBef>
      <a:spcAft>
        <a:spcPct val="0"/>
      </a:spcAft>
      <a:defRPr sz="2800" i="1" kern="1200" baseline="300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i="1" kern="1200" baseline="300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i="1" kern="1200" baseline="300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i="1" kern="1200" baseline="300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i="1" kern="1200" baseline="30000">
        <a:solidFill>
          <a:schemeClr val="tx1"/>
        </a:solidFill>
        <a:latin typeface="Arial" panose="020B0604020202020204" pitchFamily="34" charset="0"/>
        <a:ea typeface="+mn-ea"/>
        <a:cs typeface="+mn-cs"/>
      </a:defRPr>
    </a:lvl5pPr>
    <a:lvl6pPr marL="2286000" algn="l" defTabSz="914400" rtl="0" eaLnBrk="1" latinLnBrk="0" hangingPunct="1">
      <a:defRPr sz="2800" i="1" kern="1200" baseline="30000">
        <a:solidFill>
          <a:schemeClr val="tx1"/>
        </a:solidFill>
        <a:latin typeface="Arial" panose="020B0604020202020204" pitchFamily="34" charset="0"/>
        <a:ea typeface="+mn-ea"/>
        <a:cs typeface="+mn-cs"/>
      </a:defRPr>
    </a:lvl6pPr>
    <a:lvl7pPr marL="2743200" algn="l" defTabSz="914400" rtl="0" eaLnBrk="1" latinLnBrk="0" hangingPunct="1">
      <a:defRPr sz="2800" i="1" kern="1200" baseline="30000">
        <a:solidFill>
          <a:schemeClr val="tx1"/>
        </a:solidFill>
        <a:latin typeface="Arial" panose="020B0604020202020204" pitchFamily="34" charset="0"/>
        <a:ea typeface="+mn-ea"/>
        <a:cs typeface="+mn-cs"/>
      </a:defRPr>
    </a:lvl7pPr>
    <a:lvl8pPr marL="3200400" algn="l" defTabSz="914400" rtl="0" eaLnBrk="1" latinLnBrk="0" hangingPunct="1">
      <a:defRPr sz="2800" i="1" kern="1200" baseline="30000">
        <a:solidFill>
          <a:schemeClr val="tx1"/>
        </a:solidFill>
        <a:latin typeface="Arial" panose="020B0604020202020204" pitchFamily="34" charset="0"/>
        <a:ea typeface="+mn-ea"/>
        <a:cs typeface="+mn-cs"/>
      </a:defRPr>
    </a:lvl8pPr>
    <a:lvl9pPr marL="3657600" algn="l" defTabSz="914400" rtl="0" eaLnBrk="1" latinLnBrk="0" hangingPunct="1">
      <a:defRPr sz="2800" i="1" kern="1200" baseline="300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CD27"/>
    <a:srgbClr val="FAFE68"/>
    <a:srgbClr val="CCECFF"/>
    <a:srgbClr val="990099"/>
    <a:srgbClr val="FF0000"/>
    <a:srgbClr val="800000"/>
    <a:srgbClr val="9933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82382" autoAdjust="0"/>
  </p:normalViewPr>
  <p:slideViewPr>
    <p:cSldViewPr>
      <p:cViewPr varScale="1">
        <p:scale>
          <a:sx n="76" d="100"/>
          <a:sy n="76" d="100"/>
        </p:scale>
        <p:origin x="1758"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6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 Id="rId9"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 Id="rId9"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5" Type="http://schemas.openxmlformats.org/officeDocument/2006/relationships/image" Target="../media/image59.wmf"/><Relationship Id="rId4" Type="http://schemas.openxmlformats.org/officeDocument/2006/relationships/image" Target="../media/image5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4" Type="http://schemas.openxmlformats.org/officeDocument/2006/relationships/image" Target="../media/image5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6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5" Type="http://schemas.openxmlformats.org/officeDocument/2006/relationships/image" Target="../media/image59.wmf"/><Relationship Id="rId4" Type="http://schemas.openxmlformats.org/officeDocument/2006/relationships/image" Target="../media/image6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7.wmf"/><Relationship Id="rId5" Type="http://schemas.openxmlformats.org/officeDocument/2006/relationships/image" Target="../media/image9.wmf"/><Relationship Id="rId4"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4" Type="http://schemas.openxmlformats.org/officeDocument/2006/relationships/image" Target="../media/image7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4" Type="http://schemas.openxmlformats.org/officeDocument/2006/relationships/image" Target="../media/image8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5" Type="http://schemas.openxmlformats.org/officeDocument/2006/relationships/image" Target="../media/image87.wmf"/><Relationship Id="rId4" Type="http://schemas.openxmlformats.org/officeDocument/2006/relationships/image" Target="../media/image8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4" Type="http://schemas.openxmlformats.org/officeDocument/2006/relationships/image" Target="../media/image91.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5" Type="http://schemas.openxmlformats.org/officeDocument/2006/relationships/image" Target="../media/image96.wmf"/><Relationship Id="rId4" Type="http://schemas.openxmlformats.org/officeDocument/2006/relationships/image" Target="../media/image95.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04.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image" Target="../media/image108.wmf"/><Relationship Id="rId7" Type="http://schemas.openxmlformats.org/officeDocument/2006/relationships/image" Target="../media/image112.wmf"/><Relationship Id="rId2" Type="http://schemas.openxmlformats.org/officeDocument/2006/relationships/image" Target="../media/image107.wmf"/><Relationship Id="rId1" Type="http://schemas.openxmlformats.org/officeDocument/2006/relationships/image" Target="../media/image106.wmf"/><Relationship Id="rId6" Type="http://schemas.openxmlformats.org/officeDocument/2006/relationships/image" Target="../media/image111.wmf"/><Relationship Id="rId5" Type="http://schemas.openxmlformats.org/officeDocument/2006/relationships/image" Target="../media/image110.wmf"/><Relationship Id="rId4" Type="http://schemas.openxmlformats.org/officeDocument/2006/relationships/image" Target="../media/image10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232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i="0" baseline="0"/>
            </a:lvl1pPr>
          </a:lstStyle>
          <a:p>
            <a:pPr>
              <a:defRPr/>
            </a:pPr>
            <a:endParaRPr lang="en-US" altLang="en-US"/>
          </a:p>
        </p:txBody>
      </p:sp>
      <p:sp>
        <p:nvSpPr>
          <p:cNvPr id="312323" name="Rectangle 3"/>
          <p:cNvSpPr>
            <a:spLocks noGrp="1" noChangeArrowheads="1"/>
          </p:cNvSpPr>
          <p:nvPr>
            <p:ph type="dt" sz="quarter" idx="1"/>
          </p:nvPr>
        </p:nvSpPr>
        <p:spPr bwMode="auto">
          <a:xfrm>
            <a:off x="4141788" y="0"/>
            <a:ext cx="317182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i="0" baseline="0"/>
            </a:lvl1pPr>
          </a:lstStyle>
          <a:p>
            <a:pPr>
              <a:defRPr/>
            </a:pPr>
            <a:endParaRPr lang="en-US" altLang="en-US"/>
          </a:p>
        </p:txBody>
      </p:sp>
      <p:sp>
        <p:nvSpPr>
          <p:cNvPr id="312324"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i="0" baseline="0"/>
            </a:lvl1pPr>
          </a:lstStyle>
          <a:p>
            <a:pPr>
              <a:defRPr/>
            </a:pPr>
            <a:endParaRPr lang="en-US" altLang="en-US"/>
          </a:p>
        </p:txBody>
      </p:sp>
      <p:sp>
        <p:nvSpPr>
          <p:cNvPr id="312325" name="Rectangle 5"/>
          <p:cNvSpPr>
            <a:spLocks noGrp="1" noChangeArrowheads="1"/>
          </p:cNvSpPr>
          <p:nvPr>
            <p:ph type="sldNum" sz="quarter" idx="3"/>
          </p:nvPr>
        </p:nvSpPr>
        <p:spPr bwMode="auto">
          <a:xfrm>
            <a:off x="4141788" y="9120188"/>
            <a:ext cx="317182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i="0" baseline="0"/>
            </a:lvl1pPr>
          </a:lstStyle>
          <a:p>
            <a:pPr>
              <a:defRPr/>
            </a:pPr>
            <a:fld id="{B7A5C21F-6A24-4E44-ABBD-FD3BDC22CCE3}" type="slidenum">
              <a:rPr lang="en-US" altLang="en-US"/>
              <a:pPr>
                <a:defRPr/>
              </a:pPr>
              <a:t>‹#›</a:t>
            </a:fld>
            <a:endParaRPr lang="en-US" altLang="en-US"/>
          </a:p>
        </p:txBody>
      </p:sp>
    </p:spTree>
    <p:extLst>
      <p:ext uri="{BB962C8B-B14F-4D97-AF65-F5344CB8AC3E}">
        <p14:creationId xmlns:p14="http://schemas.microsoft.com/office/powerpoint/2010/main" val="25442742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i="0" baseline="0"/>
            </a:lvl1pPr>
          </a:lstStyle>
          <a:p>
            <a:pPr>
              <a:defRPr/>
            </a:pPr>
            <a:endParaRPr lang="en-US" altLang="en-US"/>
          </a:p>
        </p:txBody>
      </p:sp>
      <p:sp>
        <p:nvSpPr>
          <p:cNvPr id="18435" name="Rectangle 3"/>
          <p:cNvSpPr>
            <a:spLocks noGrp="1" noChangeArrowheads="1"/>
          </p:cNvSpPr>
          <p:nvPr>
            <p:ph type="dt" idx="1"/>
          </p:nvPr>
        </p:nvSpPr>
        <p:spPr bwMode="auto">
          <a:xfrm>
            <a:off x="4141788" y="0"/>
            <a:ext cx="317182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i="0" baseline="0"/>
            </a:lvl1pPr>
          </a:lstStyle>
          <a:p>
            <a:pPr>
              <a:defRPr/>
            </a:pPr>
            <a:endParaRPr lang="en-US" altLang="en-US"/>
          </a:p>
        </p:txBody>
      </p:sp>
      <p:sp>
        <p:nvSpPr>
          <p:cNvPr id="163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437"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18438"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i="0" baseline="0"/>
            </a:lvl1pPr>
          </a:lstStyle>
          <a:p>
            <a:pPr>
              <a:defRPr/>
            </a:pPr>
            <a:endParaRPr lang="en-US" altLang="en-US"/>
          </a:p>
        </p:txBody>
      </p:sp>
      <p:sp>
        <p:nvSpPr>
          <p:cNvPr id="18439" name="Rectangle 7"/>
          <p:cNvSpPr>
            <a:spLocks noGrp="1" noChangeArrowheads="1"/>
          </p:cNvSpPr>
          <p:nvPr>
            <p:ph type="sldNum" sz="quarter" idx="5"/>
          </p:nvPr>
        </p:nvSpPr>
        <p:spPr bwMode="auto">
          <a:xfrm>
            <a:off x="4141788" y="9120188"/>
            <a:ext cx="317182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i="0" baseline="0"/>
            </a:lvl1pPr>
          </a:lstStyle>
          <a:p>
            <a:pPr>
              <a:defRPr/>
            </a:pPr>
            <a:fld id="{2323A4D9-051B-4D60-9C65-C73727B6B42A}" type="slidenum">
              <a:rPr lang="en-US" altLang="en-US"/>
              <a:pPr>
                <a:defRPr/>
              </a:pPr>
              <a:t>‹#›</a:t>
            </a:fld>
            <a:endParaRPr lang="en-US" altLang="en-US"/>
          </a:p>
        </p:txBody>
      </p:sp>
    </p:spTree>
    <p:extLst>
      <p:ext uri="{BB962C8B-B14F-4D97-AF65-F5344CB8AC3E}">
        <p14:creationId xmlns:p14="http://schemas.microsoft.com/office/powerpoint/2010/main" val="7197194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anose="020B0600070205080204" pitchFamily="34" charset="-128"/>
            </a:endParaRPr>
          </a:p>
        </p:txBody>
      </p:sp>
      <p:sp>
        <p:nvSpPr>
          <p:cNvPr id="1946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800" i="1" baseline="30000">
                <a:solidFill>
                  <a:schemeClr val="tx1"/>
                </a:solidFill>
                <a:latin typeface="Arial" panose="020B0604020202020204" pitchFamily="34" charset="0"/>
              </a:defRPr>
            </a:lvl1pPr>
            <a:lvl2pPr marL="742950" indent="-285750" defTabSz="966788">
              <a:defRPr sz="2800" i="1" baseline="30000">
                <a:solidFill>
                  <a:schemeClr val="tx1"/>
                </a:solidFill>
                <a:latin typeface="Arial" panose="020B0604020202020204" pitchFamily="34" charset="0"/>
              </a:defRPr>
            </a:lvl2pPr>
            <a:lvl3pPr marL="1143000" indent="-228600" defTabSz="966788">
              <a:defRPr sz="2800" i="1" baseline="30000">
                <a:solidFill>
                  <a:schemeClr val="tx1"/>
                </a:solidFill>
                <a:latin typeface="Arial" panose="020B0604020202020204" pitchFamily="34" charset="0"/>
              </a:defRPr>
            </a:lvl3pPr>
            <a:lvl4pPr marL="1600200" indent="-228600" defTabSz="966788">
              <a:defRPr sz="2800" i="1" baseline="30000">
                <a:solidFill>
                  <a:schemeClr val="tx1"/>
                </a:solidFill>
                <a:latin typeface="Arial" panose="020B0604020202020204" pitchFamily="34" charset="0"/>
              </a:defRPr>
            </a:lvl4pPr>
            <a:lvl5pPr marL="2057400" indent="-228600" defTabSz="966788">
              <a:defRPr sz="2800" i="1" baseline="30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800" i="1" baseline="30000">
                <a:solidFill>
                  <a:schemeClr val="tx1"/>
                </a:solidFill>
                <a:latin typeface="Arial" panose="020B0604020202020204" pitchFamily="34" charset="0"/>
              </a:defRPr>
            </a:lvl9pPr>
          </a:lstStyle>
          <a:p>
            <a:fld id="{4AB0293E-B10D-4291-A062-56CBEFED9998}" type="slidenum">
              <a:rPr lang="en-GB" altLang="en-US" sz="1200" b="1" i="0" baseline="0" smtClean="0">
                <a:solidFill>
                  <a:srgbClr val="000000"/>
                </a:solidFill>
                <a:ea typeface="ＭＳ Ｐゴシック" panose="020B0600070205080204" pitchFamily="34" charset="-128"/>
              </a:rPr>
              <a:pPr/>
              <a:t>1</a:t>
            </a:fld>
            <a:endParaRPr lang="en-GB" altLang="en-US" sz="1200" b="1" i="0" baseline="0" smtClean="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322486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8DF88E1-845C-40C1-B528-49476B4B7167}" type="slidenum">
              <a:rPr lang="en-US" altLang="en-US" sz="1200">
                <a:solidFill>
                  <a:srgbClr val="000000"/>
                </a:solidFill>
              </a:rPr>
              <a:pPr eaLnBrk="1" hangingPunct="1"/>
              <a:t>41</a:t>
            </a:fld>
            <a:endParaRPr lang="en-US" altLang="en-US" sz="1200">
              <a:solidFill>
                <a:srgbClr val="000000"/>
              </a:solidFill>
            </a:endParaRPr>
          </a:p>
        </p:txBody>
      </p:sp>
      <p:sp>
        <p:nvSpPr>
          <p:cNvPr id="46083" name="Rectangle 1026"/>
          <p:cNvSpPr>
            <a:spLocks noChangeArrowheads="1" noTextEdit="1"/>
          </p:cNvSpPr>
          <p:nvPr>
            <p:ph type="sldImg"/>
          </p:nvPr>
        </p:nvSpPr>
        <p:spPr>
          <a:ln/>
        </p:spPr>
      </p:sp>
      <p:sp>
        <p:nvSpPr>
          <p:cNvPr id="4608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140214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Solution</a:t>
            </a:r>
            <a:r>
              <a:rPr lang="en-US" baseline="0" dirty="0" smtClean="0"/>
              <a:t> of differential equation gives p(t)=</a:t>
            </a:r>
            <a:r>
              <a:rPr lang="en-US" baseline="0" dirty="0" err="1" smtClean="0"/>
              <a:t>Exp</a:t>
            </a:r>
            <a:r>
              <a:rPr lang="en-US" baseline="0" dirty="0" smtClean="0"/>
              <a:t>(</a:t>
            </a:r>
            <a:r>
              <a:rPr lang="en-US" baseline="0" dirty="0" err="1" smtClean="0"/>
              <a:t>Qt</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2323A4D9-051B-4D60-9C65-C73727B6B42A}" type="slidenum">
              <a:rPr lang="en-US" altLang="en-US" smtClean="0"/>
              <a:pPr>
                <a:defRPr/>
              </a:pPr>
              <a:t>44</a:t>
            </a:fld>
            <a:endParaRPr lang="en-US" altLang="en-US"/>
          </a:p>
        </p:txBody>
      </p:sp>
    </p:spTree>
    <p:extLst>
      <p:ext uri="{BB962C8B-B14F-4D97-AF65-F5344CB8AC3E}">
        <p14:creationId xmlns:p14="http://schemas.microsoft.com/office/powerpoint/2010/main" val="498299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6788">
              <a:defRPr sz="2800" i="1" baseline="30000">
                <a:solidFill>
                  <a:schemeClr val="tx1"/>
                </a:solidFill>
                <a:latin typeface="Arial" panose="020B0604020202020204" pitchFamily="34" charset="0"/>
              </a:defRPr>
            </a:lvl1pPr>
            <a:lvl2pPr marL="742950" indent="-285750" defTabSz="966788">
              <a:defRPr sz="2800" i="1" baseline="30000">
                <a:solidFill>
                  <a:schemeClr val="tx1"/>
                </a:solidFill>
                <a:latin typeface="Arial" panose="020B0604020202020204" pitchFamily="34" charset="0"/>
              </a:defRPr>
            </a:lvl2pPr>
            <a:lvl3pPr marL="1143000" indent="-228600" defTabSz="966788">
              <a:defRPr sz="2800" i="1" baseline="30000">
                <a:solidFill>
                  <a:schemeClr val="tx1"/>
                </a:solidFill>
                <a:latin typeface="Arial" panose="020B0604020202020204" pitchFamily="34" charset="0"/>
              </a:defRPr>
            </a:lvl3pPr>
            <a:lvl4pPr marL="1600200" indent="-228600" defTabSz="966788">
              <a:defRPr sz="2800" i="1" baseline="30000">
                <a:solidFill>
                  <a:schemeClr val="tx1"/>
                </a:solidFill>
                <a:latin typeface="Arial" panose="020B0604020202020204" pitchFamily="34" charset="0"/>
              </a:defRPr>
            </a:lvl4pPr>
            <a:lvl5pPr marL="2057400" indent="-228600" defTabSz="966788">
              <a:defRPr sz="2800" i="1" baseline="30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800" i="1" baseline="30000">
                <a:solidFill>
                  <a:schemeClr val="tx1"/>
                </a:solidFill>
                <a:latin typeface="Arial" panose="020B0604020202020204" pitchFamily="34" charset="0"/>
              </a:defRPr>
            </a:lvl9pPr>
          </a:lstStyle>
          <a:p>
            <a:fld id="{6CB9FA44-6D63-4FB2-8E92-478DB05FA492}" type="slidenum">
              <a:rPr lang="en-US" altLang="en-US" sz="1300" i="0" baseline="0" smtClean="0"/>
              <a:pPr/>
              <a:t>2</a:t>
            </a:fld>
            <a:endParaRPr lang="en-US" altLang="en-US" sz="1300" i="0" baseline="0"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210737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p:spPr>
        <p:txBody>
          <a:bodyPr/>
          <a:lstStyle/>
          <a:p>
            <a:r>
              <a:rPr lang="en-US" altLang="en-US" smtClean="0"/>
              <a:t>X is the weather, j :sunny, i rainy</a:t>
            </a:r>
          </a:p>
        </p:txBody>
      </p:sp>
      <p:sp>
        <p:nvSpPr>
          <p:cNvPr id="37892" name="Slide Number Placeholder 3"/>
          <p:cNvSpPr>
            <a:spLocks noGrp="1"/>
          </p:cNvSpPr>
          <p:nvPr>
            <p:ph type="sldNum" sz="quarter" idx="5"/>
          </p:nvPr>
        </p:nvSpPr>
        <p:spPr>
          <a:noFill/>
        </p:spPr>
        <p:txBody>
          <a:bodyPr/>
          <a:lstStyle>
            <a:lvl1pPr defTabSz="966788">
              <a:defRPr sz="2800" i="1" baseline="30000">
                <a:solidFill>
                  <a:schemeClr val="tx1"/>
                </a:solidFill>
                <a:latin typeface="Arial" panose="020B0604020202020204" pitchFamily="34" charset="0"/>
              </a:defRPr>
            </a:lvl1pPr>
            <a:lvl2pPr marL="742950" indent="-285750" defTabSz="966788">
              <a:defRPr sz="2800" i="1" baseline="30000">
                <a:solidFill>
                  <a:schemeClr val="tx1"/>
                </a:solidFill>
                <a:latin typeface="Arial" panose="020B0604020202020204" pitchFamily="34" charset="0"/>
              </a:defRPr>
            </a:lvl2pPr>
            <a:lvl3pPr marL="1143000" indent="-228600" defTabSz="966788">
              <a:defRPr sz="2800" i="1" baseline="30000">
                <a:solidFill>
                  <a:schemeClr val="tx1"/>
                </a:solidFill>
                <a:latin typeface="Arial" panose="020B0604020202020204" pitchFamily="34" charset="0"/>
              </a:defRPr>
            </a:lvl3pPr>
            <a:lvl4pPr marL="1600200" indent="-228600" defTabSz="966788">
              <a:defRPr sz="2800" i="1" baseline="30000">
                <a:solidFill>
                  <a:schemeClr val="tx1"/>
                </a:solidFill>
                <a:latin typeface="Arial" panose="020B0604020202020204" pitchFamily="34" charset="0"/>
              </a:defRPr>
            </a:lvl4pPr>
            <a:lvl5pPr marL="2057400" indent="-228600" defTabSz="966788">
              <a:defRPr sz="2800" i="1" baseline="300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800" i="1" baseline="30000">
                <a:solidFill>
                  <a:schemeClr val="tx1"/>
                </a:solidFill>
                <a:latin typeface="Arial" panose="020B0604020202020204" pitchFamily="34" charset="0"/>
              </a:defRPr>
            </a:lvl9pPr>
          </a:lstStyle>
          <a:p>
            <a:fld id="{2F1C6B5C-1E03-4B91-A762-854159A784EB}" type="slidenum">
              <a:rPr lang="en-US" altLang="en-US" sz="1300" i="0" baseline="0" smtClean="0"/>
              <a:pPr/>
              <a:t>17</a:t>
            </a:fld>
            <a:endParaRPr lang="en-US" altLang="en-US" sz="1300" i="0" baseline="0" smtClean="0"/>
          </a:p>
        </p:txBody>
      </p:sp>
    </p:spTree>
    <p:extLst>
      <p:ext uri="{BB962C8B-B14F-4D97-AF65-F5344CB8AC3E}">
        <p14:creationId xmlns:p14="http://schemas.microsoft.com/office/powerpoint/2010/main" val="941888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323A4D9-051B-4D60-9C65-C73727B6B42A}" type="slidenum">
              <a:rPr lang="en-US" altLang="en-US" smtClean="0"/>
              <a:pPr>
                <a:defRPr/>
              </a:pPr>
              <a:t>31</a:t>
            </a:fld>
            <a:endParaRPr lang="en-US" altLang="en-US"/>
          </a:p>
        </p:txBody>
      </p:sp>
    </p:spTree>
    <p:extLst>
      <p:ext uri="{BB962C8B-B14F-4D97-AF65-F5344CB8AC3E}">
        <p14:creationId xmlns:p14="http://schemas.microsoft.com/office/powerpoint/2010/main" val="3953527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coin tossing with states</a:t>
            </a:r>
            <a:r>
              <a:rPr lang="en-US" baseline="0" dirty="0" smtClean="0"/>
              <a:t> {start, head, tail} is aperiodic.</a:t>
            </a:r>
            <a:endParaRPr lang="en-US" dirty="0"/>
          </a:p>
        </p:txBody>
      </p:sp>
      <p:sp>
        <p:nvSpPr>
          <p:cNvPr id="4" name="Slide Number Placeholder 3"/>
          <p:cNvSpPr>
            <a:spLocks noGrp="1"/>
          </p:cNvSpPr>
          <p:nvPr>
            <p:ph type="sldNum" sz="quarter" idx="10"/>
          </p:nvPr>
        </p:nvSpPr>
        <p:spPr/>
        <p:txBody>
          <a:bodyPr/>
          <a:lstStyle/>
          <a:p>
            <a:pPr>
              <a:defRPr/>
            </a:pPr>
            <a:fld id="{2323A4D9-051B-4D60-9C65-C73727B6B42A}" type="slidenum">
              <a:rPr lang="en-US" altLang="en-US" smtClean="0"/>
              <a:pPr>
                <a:defRPr/>
              </a:pPr>
              <a:t>32</a:t>
            </a:fld>
            <a:endParaRPr lang="en-US" altLang="en-US"/>
          </a:p>
        </p:txBody>
      </p:sp>
    </p:spTree>
    <p:extLst>
      <p:ext uri="{BB962C8B-B14F-4D97-AF65-F5344CB8AC3E}">
        <p14:creationId xmlns:p14="http://schemas.microsoft.com/office/powerpoint/2010/main" val="2359900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323A4D9-051B-4D60-9C65-C73727B6B42A}" type="slidenum">
              <a:rPr lang="en-US" altLang="en-US" smtClean="0"/>
              <a:pPr>
                <a:defRPr/>
              </a:pPr>
              <a:t>33</a:t>
            </a:fld>
            <a:endParaRPr lang="en-US" altLang="en-US"/>
          </a:p>
        </p:txBody>
      </p:sp>
    </p:spTree>
    <p:extLst>
      <p:ext uri="{BB962C8B-B14F-4D97-AF65-F5344CB8AC3E}">
        <p14:creationId xmlns:p14="http://schemas.microsoft.com/office/powerpoint/2010/main" val="2555696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8F6C35-B011-479C-9DED-BC713FBBC051}" type="slidenum">
              <a:rPr lang="en-US" altLang="en-US"/>
              <a:pPr/>
              <a:t>36</a:t>
            </a:fld>
            <a:endParaRPr lang="en-US" altLang="en-US"/>
          </a:p>
        </p:txBody>
      </p:sp>
      <p:sp>
        <p:nvSpPr>
          <p:cNvPr id="230402" name="Rectangle 2"/>
          <p:cNvSpPr>
            <a:spLocks noRot="1" noChangeArrowheads="1" noTextEdit="1"/>
          </p:cNvSpPr>
          <p:nvPr>
            <p:ph type="sldImg"/>
          </p:nvPr>
        </p:nvSpPr>
        <p:spPr>
          <a:ln/>
        </p:spPr>
      </p:sp>
      <p:sp>
        <p:nvSpPr>
          <p:cNvPr id="230403" name="Rectangle 3"/>
          <p:cNvSpPr>
            <a:spLocks noGrp="1" noChangeArrowheads="1"/>
          </p:cNvSpPr>
          <p:nvPr>
            <p:ph type="body" idx="1"/>
          </p:nvPr>
        </p:nvSpPr>
        <p:spPr/>
        <p:txBody>
          <a:bodyPr/>
          <a:lstStyle/>
          <a:p>
            <a:r>
              <a:rPr lang="en-US" altLang="en-US" dirty="0" smtClean="0"/>
              <a:t>Positive recurrent</a:t>
            </a:r>
            <a:r>
              <a:rPr lang="en-US" altLang="en-US" baseline="0" dirty="0" smtClean="0"/>
              <a:t>: state return time is finite</a:t>
            </a:r>
            <a:endParaRPr lang="en-US" altLang="en-US" dirty="0"/>
          </a:p>
        </p:txBody>
      </p:sp>
    </p:spTree>
    <p:extLst>
      <p:ext uri="{BB962C8B-B14F-4D97-AF65-F5344CB8AC3E}">
        <p14:creationId xmlns:p14="http://schemas.microsoft.com/office/powerpoint/2010/main" val="1692932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8F6C35-B011-479C-9DED-BC713FBBC051}" type="slidenum">
              <a:rPr lang="en-US" altLang="en-US"/>
              <a:pPr/>
              <a:t>37</a:t>
            </a:fld>
            <a:endParaRPr lang="en-US" altLang="en-US"/>
          </a:p>
        </p:txBody>
      </p:sp>
      <p:sp>
        <p:nvSpPr>
          <p:cNvPr id="230402" name="Rectangle 2"/>
          <p:cNvSpPr>
            <a:spLocks noRo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1582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800" i="1" baseline="30000">
                <a:solidFill>
                  <a:schemeClr val="tx1"/>
                </a:solidFill>
                <a:latin typeface="Arial" panose="020B0604020202020204" pitchFamily="34" charset="0"/>
              </a:defRPr>
            </a:lvl1pPr>
            <a:lvl2pPr marL="742950" indent="-285750" defTabSz="965200">
              <a:defRPr sz="2800" i="1" baseline="30000">
                <a:solidFill>
                  <a:schemeClr val="tx1"/>
                </a:solidFill>
                <a:latin typeface="Arial" panose="020B0604020202020204" pitchFamily="34" charset="0"/>
              </a:defRPr>
            </a:lvl2pPr>
            <a:lvl3pPr marL="1143000" indent="-228600" defTabSz="965200">
              <a:defRPr sz="2800" i="1" baseline="30000">
                <a:solidFill>
                  <a:schemeClr val="tx1"/>
                </a:solidFill>
                <a:latin typeface="Arial" panose="020B0604020202020204" pitchFamily="34" charset="0"/>
              </a:defRPr>
            </a:lvl3pPr>
            <a:lvl4pPr marL="1600200" indent="-228600" defTabSz="965200">
              <a:defRPr sz="2800" i="1" baseline="30000">
                <a:solidFill>
                  <a:schemeClr val="tx1"/>
                </a:solidFill>
                <a:latin typeface="Arial" panose="020B0604020202020204" pitchFamily="34" charset="0"/>
              </a:defRPr>
            </a:lvl4pPr>
            <a:lvl5pPr marL="2057400" indent="-228600" defTabSz="965200">
              <a:defRPr sz="2800" i="1" baseline="300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2800" i="1" baseline="30000">
                <a:solidFill>
                  <a:schemeClr val="tx1"/>
                </a:solidFill>
                <a:latin typeface="Arial" panose="020B0604020202020204" pitchFamily="34" charset="0"/>
              </a:defRPr>
            </a:lvl9pPr>
          </a:lstStyle>
          <a:p>
            <a:fld id="{CD904057-8484-4669-9E6C-AEBB7A7330AE}" type="slidenum">
              <a:rPr lang="en-GB" altLang="en-US" sz="1300" i="0" baseline="0">
                <a:solidFill>
                  <a:srgbClr val="000000"/>
                </a:solidFill>
                <a:cs typeface="Arial" panose="020B0604020202020204" pitchFamily="34" charset="0"/>
              </a:rPr>
              <a:pPr/>
              <a:t>38</a:t>
            </a:fld>
            <a:endParaRPr lang="en-GB" altLang="en-US" sz="1300" i="0" baseline="0">
              <a:solidFill>
                <a:srgbClr val="000000"/>
              </a:solidFill>
              <a:cs typeface="Arial" panose="020B0604020202020204"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latin typeface="Arial" panose="020B0604020202020204" pitchFamily="34" charset="0"/>
            </a:endParaRPr>
          </a:p>
        </p:txBody>
      </p:sp>
    </p:spTree>
    <p:extLst>
      <p:ext uri="{BB962C8B-B14F-4D97-AF65-F5344CB8AC3E}">
        <p14:creationId xmlns:p14="http://schemas.microsoft.com/office/powerpoint/2010/main" val="929744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algn="ctr" eaLnBrk="1" hangingPunct="1">
                <a:defRPr/>
              </a:pPr>
              <a:endParaRPr lang="en-US" altLang="en-US" sz="2400" i="0" baseline="0" smtClean="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eaLnBrk="1" hangingPunct="1">
                <a:defRPr/>
              </a:pPr>
              <a:endParaRPr lang="en-US" altLang="en-US" sz="2400" i="0" baseline="0" smtClean="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eaLnBrk="1" hangingPunct="1">
                  <a:defRPr/>
                </a:pPr>
                <a:endParaRPr lang="en-US" altLang="en-US" sz="2400" i="0" baseline="0" smtClean="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eaLnBrk="1" hangingPunct="1">
                  <a:defRPr/>
                </a:pPr>
                <a:endParaRPr lang="en-US" altLang="en-US" sz="2400" i="0" baseline="0" smtClean="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eaLnBrk="1" hangingPunct="1">
                  <a:defRPr/>
                </a:pPr>
                <a:endParaRPr lang="en-US" altLang="en-US" sz="2400" i="0" baseline="0" smtClean="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eaLnBrk="1" hangingPunct="1">
                  <a:defRPr/>
                </a:pPr>
                <a:endParaRPr lang="en-US" altLang="en-US" sz="2400" i="0" baseline="0" smtClean="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eaLnBrk="1" hangingPunct="1">
                  <a:defRPr/>
                </a:pPr>
                <a:endParaRPr lang="en-US" altLang="en-US" sz="2400" i="0" baseline="0" smtClean="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eaLnBrk="1" hangingPunct="1">
                  <a:defRPr/>
                </a:pPr>
                <a:endParaRPr lang="en-US" altLang="en-US" sz="2400" i="0" baseline="0" smtClean="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eaLnBrk="1" hangingPunct="1">
                  <a:defRPr/>
                </a:pPr>
                <a:endParaRPr lang="en-US" altLang="en-US" sz="2400" i="0" baseline="0" smtClean="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eaLnBrk="1" hangingPunct="1">
                  <a:defRPr/>
                </a:pPr>
                <a:endParaRPr lang="en-US" altLang="en-US" sz="2400" i="0" baseline="0" smtClean="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eaLnBrk="1" hangingPunct="1">
                  <a:defRPr/>
                </a:pPr>
                <a:endParaRPr lang="en-US" altLang="en-US" sz="2400" i="0" baseline="0" smtClean="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eaLnBrk="1" hangingPunct="1">
                  <a:defRPr/>
                </a:pPr>
                <a:endParaRPr lang="en-US" altLang="en-US" sz="2400" i="0" baseline="0" smtClean="0">
                  <a:latin typeface="Times New Roman" panose="02020603050405020304" pitchFamily="18" charset="0"/>
                </a:endParaRPr>
              </a:p>
            </p:txBody>
          </p:sp>
        </p:grpSp>
      </p:grpSp>
      <p:sp>
        <p:nvSpPr>
          <p:cNvPr id="5139" name="Rectangle 19"/>
          <p:cNvSpPr>
            <a:spLocks noGrp="1" noChangeArrowheads="1"/>
          </p:cNvSpPr>
          <p:nvPr>
            <p:ph type="ctrTitle"/>
          </p:nvPr>
        </p:nvSpPr>
        <p:spPr>
          <a:xfrm>
            <a:off x="2971800" y="1828800"/>
            <a:ext cx="6019800" cy="2209800"/>
          </a:xfrm>
        </p:spPr>
        <p:txBody>
          <a:bodyPr/>
          <a:lstStyle>
            <a:lvl1pPr>
              <a:defRPr sz="4200">
                <a:solidFill>
                  <a:srgbClr val="FFFFFF"/>
                </a:solidFill>
              </a:defRPr>
            </a:lvl1pPr>
          </a:lstStyle>
          <a:p>
            <a:pPr lvl="0"/>
            <a:r>
              <a:rPr lang="en-US" altLang="en-US" noProof="0" smtClean="0"/>
              <a:t>Click to edit Master title style</a:t>
            </a:r>
          </a:p>
        </p:txBody>
      </p:sp>
      <p:sp>
        <p:nvSpPr>
          <p:cNvPr id="5140"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000"/>
            </a:lvl1pPr>
          </a:lstStyle>
          <a:p>
            <a:pPr lvl="0"/>
            <a:r>
              <a:rPr lang="en-US" altLang="en-US" noProof="0" smtClean="0"/>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en-US"/>
          </a:p>
        </p:txBody>
      </p:sp>
      <p:sp>
        <p:nvSpPr>
          <p:cNvPr id="19" name="Rectangle 17"/>
          <p:cNvSpPr>
            <a:spLocks noGrp="1" noChangeArrowheads="1"/>
          </p:cNvSpPr>
          <p:nvPr>
            <p:ph type="ftr" sz="quarter" idx="11"/>
          </p:nvPr>
        </p:nvSpPr>
        <p:spPr/>
        <p:txBody>
          <a:bodyPr/>
          <a:lstStyle>
            <a:lvl1pPr>
              <a:defRPr/>
            </a:lvl1pPr>
          </a:lstStyle>
          <a:p>
            <a:pPr>
              <a:defRPr/>
            </a:pPr>
            <a:endParaRPr lang="en-US" altLang="en-US"/>
          </a:p>
        </p:txBody>
      </p:sp>
      <p:sp>
        <p:nvSpPr>
          <p:cNvPr id="20" name="Rectangle 18"/>
          <p:cNvSpPr>
            <a:spLocks noGrp="1" noChangeArrowheads="1"/>
          </p:cNvSpPr>
          <p:nvPr>
            <p:ph type="sldNum" sz="quarter" idx="12"/>
          </p:nvPr>
        </p:nvSpPr>
        <p:spPr/>
        <p:txBody>
          <a:bodyPr/>
          <a:lstStyle>
            <a:lvl1pPr>
              <a:defRPr/>
            </a:lvl1pPr>
          </a:lstStyle>
          <a:p>
            <a:pPr>
              <a:defRPr/>
            </a:pPr>
            <a:fld id="{0DE8D3B4-01C4-42CA-97BC-9E94B487B2F4}" type="slidenum">
              <a:rPr lang="en-US" altLang="en-US"/>
              <a:pPr>
                <a:defRPr/>
              </a:pPr>
              <a:t>‹#›</a:t>
            </a:fld>
            <a:endParaRPr lang="en-US" altLang="en-US"/>
          </a:p>
        </p:txBody>
      </p:sp>
    </p:spTree>
    <p:extLst>
      <p:ext uri="{BB962C8B-B14F-4D97-AF65-F5344CB8AC3E}">
        <p14:creationId xmlns:p14="http://schemas.microsoft.com/office/powerpoint/2010/main" val="1873583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3"/>
          <p:cNvSpPr>
            <a:spLocks noGrp="1" noChangeArrowheads="1"/>
          </p:cNvSpPr>
          <p:nvPr>
            <p:ph type="sldNum" sz="quarter" idx="11"/>
          </p:nvPr>
        </p:nvSpPr>
        <p:spPr>
          <a:ln/>
        </p:spPr>
        <p:txBody>
          <a:bodyPr/>
          <a:lstStyle>
            <a:lvl1pPr>
              <a:defRPr/>
            </a:lvl1pPr>
          </a:lstStyle>
          <a:p>
            <a:pPr>
              <a:defRPr/>
            </a:pPr>
            <a:fld id="{1051D32F-3D0C-4F0E-AAFF-D9B917E5FF3A}" type="slidenum">
              <a:rPr lang="en-US" altLang="en-US"/>
              <a:pPr>
                <a:defRPr/>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350538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3"/>
          <p:cNvSpPr>
            <a:spLocks noGrp="1" noChangeArrowheads="1"/>
          </p:cNvSpPr>
          <p:nvPr>
            <p:ph type="sldNum" sz="quarter" idx="11"/>
          </p:nvPr>
        </p:nvSpPr>
        <p:spPr>
          <a:ln/>
        </p:spPr>
        <p:txBody>
          <a:bodyPr/>
          <a:lstStyle>
            <a:lvl1pPr>
              <a:defRPr/>
            </a:lvl1pPr>
          </a:lstStyle>
          <a:p>
            <a:pPr>
              <a:defRPr/>
            </a:pPr>
            <a:fld id="{1A09F919-CF9D-4A2D-9C67-8E8967C91868}" type="slidenum">
              <a:rPr lang="en-US" altLang="en-US"/>
              <a:pPr>
                <a:defRPr/>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769343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52600"/>
            <a:ext cx="40386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752600"/>
            <a:ext cx="403860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38600"/>
            <a:ext cx="403860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ftr" sz="quarter" idx="10"/>
          </p:nvPr>
        </p:nvSpPr>
        <p:spPr>
          <a:ln/>
        </p:spPr>
        <p:txBody>
          <a:bodyPr/>
          <a:lstStyle>
            <a:lvl1pPr>
              <a:defRPr/>
            </a:lvl1pPr>
          </a:lstStyle>
          <a:p>
            <a:pPr>
              <a:defRPr/>
            </a:pPr>
            <a:endParaRPr lang="en-US" altLang="en-US"/>
          </a:p>
        </p:txBody>
      </p:sp>
      <p:sp>
        <p:nvSpPr>
          <p:cNvPr id="7" name="Rectangle 3"/>
          <p:cNvSpPr>
            <a:spLocks noGrp="1" noChangeArrowheads="1"/>
          </p:cNvSpPr>
          <p:nvPr>
            <p:ph type="sldNum" sz="quarter" idx="11"/>
          </p:nvPr>
        </p:nvSpPr>
        <p:spPr>
          <a:ln/>
        </p:spPr>
        <p:txBody>
          <a:bodyPr/>
          <a:lstStyle>
            <a:lvl1pPr>
              <a:defRPr/>
            </a:lvl1pPr>
          </a:lstStyle>
          <a:p>
            <a:pPr>
              <a:defRPr/>
            </a:pPr>
            <a:fld id="{C81B07D7-D8F0-47A0-AB78-0D8ADA541F57}" type="slidenum">
              <a:rPr lang="en-US" altLang="en-US"/>
              <a:pPr>
                <a:defRPr/>
              </a:pPr>
              <a:t>‹#›</a:t>
            </a:fld>
            <a:endParaRPr lang="en-US" altLang="en-US"/>
          </a:p>
        </p:txBody>
      </p:sp>
      <p:sp>
        <p:nvSpPr>
          <p:cNvPr id="8" name="Rectangle 16"/>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488887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019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400" b="1" i="0" baseline="0">
              <a:solidFill>
                <a:prstClr val="white"/>
              </a:solidFill>
            </a:endParaRPr>
          </a:p>
        </p:txBody>
      </p:sp>
      <p:sp>
        <p:nvSpPr>
          <p:cNvPr id="5" name="Rectangle 4"/>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2400" b="1" i="0" baseline="0">
              <a:solidFill>
                <a:prstClr val="white"/>
              </a:solidFill>
            </a:endParaRPr>
          </a:p>
        </p:txBody>
      </p:sp>
      <p:sp>
        <p:nvSpPr>
          <p:cNvPr id="6" name="Rectangle 5"/>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2400" b="1" i="0" baseline="0">
              <a:solidFill>
                <a:prstClr val="white"/>
              </a:solidFill>
            </a:endParaRPr>
          </a:p>
        </p:txBody>
      </p:sp>
      <p:sp>
        <p:nvSpPr>
          <p:cNvPr id="7" name="Rectangle 6"/>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2400" b="1" i="0" baseline="0">
              <a:solidFill>
                <a:prstClr val="white"/>
              </a:solidFill>
            </a:endParaRPr>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7"/>
          <p:cNvSpPr>
            <a:spLocks noGrp="1"/>
          </p:cNvSpPr>
          <p:nvPr>
            <p:ph type="dt" sz="half" idx="10"/>
          </p:nvPr>
        </p:nvSpPr>
        <p:spPr>
          <a:xfrm>
            <a:off x="76200" y="6069013"/>
            <a:ext cx="2057400" cy="685800"/>
          </a:xfrm>
        </p:spPr>
        <p:txBody>
          <a:bodyPr>
            <a:noAutofit/>
          </a:bodyPr>
          <a:lstStyle>
            <a:lvl1pPr algn="ctr">
              <a:defRPr sz="2000" b="0" i="1" baseline="30000">
                <a:solidFill>
                  <a:srgbClr val="FFFFFF"/>
                </a:solidFill>
                <a:latin typeface="Arial" panose="020B0604020202020204" pitchFamily="34" charset="0"/>
              </a:defRPr>
            </a:lvl1pPr>
          </a:lstStyle>
          <a:p>
            <a:pPr>
              <a:defRPr/>
            </a:pPr>
            <a:fld id="{1D378CD8-BC66-446A-8CF5-A956A2CA365B}" type="datetimeFigureOut">
              <a:rPr lang="en-US"/>
              <a:pPr>
                <a:defRPr/>
              </a:pPr>
              <a:t>5/5/2015</a:t>
            </a:fld>
            <a:endParaRPr lang="en-US" dirty="0"/>
          </a:p>
        </p:txBody>
      </p:sp>
      <p:sp>
        <p:nvSpPr>
          <p:cNvPr id="11" name="Footer Placeholder 16"/>
          <p:cNvSpPr>
            <a:spLocks noGrp="1"/>
          </p:cNvSpPr>
          <p:nvPr>
            <p:ph type="ftr" sz="quarter" idx="11"/>
          </p:nvPr>
        </p:nvSpPr>
        <p:spPr>
          <a:xfrm>
            <a:off x="2085975" y="236538"/>
            <a:ext cx="5867400" cy="365125"/>
          </a:xfrm>
        </p:spPr>
        <p:txBody>
          <a:bodyPr/>
          <a:lstStyle>
            <a:lvl1pPr algn="r">
              <a:defRPr b="0" i="1" baseline="30000">
                <a:solidFill>
                  <a:srgbClr val="EBDDC3"/>
                </a:solidFill>
                <a:latin typeface="Arial" panose="020B0604020202020204" pitchFamily="34" charset="0"/>
              </a:defRPr>
            </a:lvl1pPr>
          </a:lstStyle>
          <a:p>
            <a:pPr>
              <a:defRPr/>
            </a:pPr>
            <a:endParaRPr lang="en-US"/>
          </a:p>
        </p:txBody>
      </p:sp>
      <p:sp>
        <p:nvSpPr>
          <p:cNvPr id="12" name="Slide Number Placeholder 28"/>
          <p:cNvSpPr>
            <a:spLocks noGrp="1"/>
          </p:cNvSpPr>
          <p:nvPr>
            <p:ph type="sldNum" sz="quarter" idx="12"/>
          </p:nvPr>
        </p:nvSpPr>
        <p:spPr>
          <a:xfrm>
            <a:off x="8001000" y="228600"/>
            <a:ext cx="838200" cy="381000"/>
          </a:xfrm>
        </p:spPr>
        <p:txBody>
          <a:bodyPr/>
          <a:lstStyle>
            <a:lvl1pPr>
              <a:defRPr b="0" i="1" baseline="30000">
                <a:solidFill>
                  <a:srgbClr val="EBDDC3"/>
                </a:solidFill>
                <a:latin typeface="Arial" panose="020B0604020202020204" pitchFamily="34" charset="0"/>
              </a:defRPr>
            </a:lvl1pPr>
          </a:lstStyle>
          <a:p>
            <a:pPr>
              <a:defRPr/>
            </a:pPr>
            <a:fld id="{71962F4D-8D0E-4B26-95A9-C2A69E33DEFC}" type="slidenum">
              <a:rPr lang="en-US" altLang="en-US"/>
              <a:pPr>
                <a:defRPr/>
              </a:pPr>
              <a:t>‹#›</a:t>
            </a:fld>
            <a:endParaRPr lang="en-US" altLang="en-US"/>
          </a:p>
        </p:txBody>
      </p:sp>
    </p:spTree>
    <p:extLst>
      <p:ext uri="{BB962C8B-B14F-4D97-AF65-F5344CB8AC3E}">
        <p14:creationId xmlns:p14="http://schemas.microsoft.com/office/powerpoint/2010/main" val="102539613"/>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2"/>
          <p:cNvSpPr>
            <a:spLocks noGrp="1"/>
          </p:cNvSpPr>
          <p:nvPr>
            <p:ph type="ftr" sz="quarter" idx="10"/>
          </p:nvPr>
        </p:nvSpPr>
        <p:spPr/>
        <p:txBody>
          <a:bodyPr/>
          <a:lstStyle>
            <a:lvl1pPr>
              <a:defRPr b="0" i="1" baseline="30000">
                <a:latin typeface="Arial" panose="020B0604020202020204" pitchFamily="34" charset="0"/>
              </a:defRPr>
            </a:lvl1pPr>
          </a:lstStyle>
          <a:p>
            <a:pPr>
              <a:defRPr/>
            </a:pPr>
            <a:endParaRPr lang="en-US"/>
          </a:p>
        </p:txBody>
      </p:sp>
      <p:sp>
        <p:nvSpPr>
          <p:cNvPr id="5" name="Slide Number Placeholder 22"/>
          <p:cNvSpPr>
            <a:spLocks noGrp="1"/>
          </p:cNvSpPr>
          <p:nvPr>
            <p:ph type="sldNum" sz="quarter" idx="11"/>
          </p:nvPr>
        </p:nvSpPr>
        <p:spPr/>
        <p:txBody>
          <a:bodyPr/>
          <a:lstStyle>
            <a:lvl1pPr>
              <a:defRPr b="0" i="1" baseline="30000">
                <a:latin typeface="Arial" panose="020B0604020202020204" pitchFamily="34" charset="0"/>
              </a:defRPr>
            </a:lvl1pPr>
          </a:lstStyle>
          <a:p>
            <a:pPr>
              <a:defRPr/>
            </a:pPr>
            <a:fld id="{F1319162-9E63-46DD-AD03-A0F52063D2E0}" type="slidenum">
              <a:rPr lang="en-US" altLang="en-US"/>
              <a:pPr>
                <a:defRPr/>
              </a:pPr>
              <a:t>‹#›</a:t>
            </a:fld>
            <a:endParaRPr lang="en-US" altLang="en-US"/>
          </a:p>
        </p:txBody>
      </p:sp>
    </p:spTree>
    <p:extLst>
      <p:ext uri="{BB962C8B-B14F-4D97-AF65-F5344CB8AC3E}">
        <p14:creationId xmlns:p14="http://schemas.microsoft.com/office/powerpoint/2010/main" val="3721468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2400" b="1" i="0" baseline="0">
              <a:solidFill>
                <a:prstClr val="white"/>
              </a:solidFill>
            </a:endParaRPr>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2400" b="1" i="0" baseline="0">
              <a:solidFill>
                <a:prstClr val="white"/>
              </a:solidFill>
            </a:endParaRPr>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2400" b="1" i="0" baseline="0">
              <a:solidFill>
                <a:prstClr val="white"/>
              </a:solidFill>
            </a:endParaRPr>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b="0" i="1" baseline="30000">
                <a:latin typeface="Arial" panose="020B0604020202020204" pitchFamily="34" charset="0"/>
              </a:defRPr>
            </a:lvl1pPr>
          </a:lstStyle>
          <a:p>
            <a:pPr>
              <a:defRPr/>
            </a:pPr>
            <a:fld id="{168CD15D-B482-4815-9869-D46378D6BCF6}" type="datetimeFigureOut">
              <a:rPr lang="en-US"/>
              <a:pPr>
                <a:defRPr/>
              </a:pPr>
              <a:t>5/5/2015</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b="0" i="1" baseline="30000">
                <a:latin typeface="Arial" panose="020B0604020202020204" pitchFamily="34" charset="0"/>
              </a:defRPr>
            </a:lvl1pPr>
          </a:lstStyle>
          <a:p>
            <a:pPr>
              <a:defRPr/>
            </a:pPr>
            <a:fld id="{D27FAD19-0721-46B6-A76C-F8A588934CF8}" type="slidenum">
              <a:rPr lang="en-US" altLang="en-US"/>
              <a:pPr>
                <a:defRPr/>
              </a:pPr>
              <a:t>‹#›</a:t>
            </a:fld>
            <a:endParaRPr lang="en-US" altLang="en-US"/>
          </a:p>
        </p:txBody>
      </p:sp>
      <p:sp>
        <p:nvSpPr>
          <p:cNvPr id="9" name="Footer Placeholder 13"/>
          <p:cNvSpPr>
            <a:spLocks noGrp="1"/>
          </p:cNvSpPr>
          <p:nvPr>
            <p:ph type="ftr" sz="quarter" idx="12"/>
          </p:nvPr>
        </p:nvSpPr>
        <p:spPr/>
        <p:txBody>
          <a:bodyPr/>
          <a:lstStyle>
            <a:lvl1pPr>
              <a:defRPr b="0" i="1" baseline="30000">
                <a:latin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874604158"/>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b="0" i="1" baseline="30000">
                <a:latin typeface="Arial" panose="020B0604020202020204" pitchFamily="34" charset="0"/>
              </a:defRPr>
            </a:lvl1pPr>
          </a:lstStyle>
          <a:p>
            <a:pPr>
              <a:defRPr/>
            </a:pPr>
            <a:fld id="{43296102-23C1-422C-BC95-32CFFC8481BA}" type="datetimeFigureOut">
              <a:rPr lang="en-US"/>
              <a:pPr>
                <a:defRPr/>
              </a:pPr>
              <a:t>5/5/2015</a:t>
            </a:fld>
            <a:endParaRPr lang="en-US"/>
          </a:p>
        </p:txBody>
      </p:sp>
      <p:sp>
        <p:nvSpPr>
          <p:cNvPr id="6" name="Slide Number Placeholder 9"/>
          <p:cNvSpPr>
            <a:spLocks noGrp="1"/>
          </p:cNvSpPr>
          <p:nvPr>
            <p:ph type="sldNum" sz="quarter" idx="11"/>
          </p:nvPr>
        </p:nvSpPr>
        <p:spPr/>
        <p:txBody>
          <a:bodyPr/>
          <a:lstStyle>
            <a:lvl1pPr>
              <a:defRPr b="0" i="1" baseline="30000">
                <a:latin typeface="Arial" panose="020B0604020202020204" pitchFamily="34" charset="0"/>
              </a:defRPr>
            </a:lvl1pPr>
          </a:lstStyle>
          <a:p>
            <a:pPr>
              <a:defRPr/>
            </a:pPr>
            <a:fld id="{3977A744-958B-47F6-8813-02A29B803A8B}" type="slidenum">
              <a:rPr lang="en-US" altLang="en-US"/>
              <a:pPr>
                <a:defRPr/>
              </a:pPr>
              <a:t>‹#›</a:t>
            </a:fld>
            <a:endParaRPr lang="en-US" altLang="en-US"/>
          </a:p>
        </p:txBody>
      </p:sp>
      <p:sp>
        <p:nvSpPr>
          <p:cNvPr id="7" name="Footer Placeholder 11"/>
          <p:cNvSpPr>
            <a:spLocks noGrp="1"/>
          </p:cNvSpPr>
          <p:nvPr>
            <p:ph type="ftr" sz="quarter" idx="12"/>
          </p:nvPr>
        </p:nvSpPr>
        <p:spPr/>
        <p:txBody>
          <a:bodyPr rtlCol="0"/>
          <a:lstStyle>
            <a:lvl1pPr>
              <a:defRPr b="0" i="1" baseline="30000">
                <a:latin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79696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b="0" i="1" baseline="30000">
                <a:latin typeface="Arial" panose="020B0604020202020204" pitchFamily="34" charset="0"/>
              </a:defRPr>
            </a:lvl1pPr>
          </a:lstStyle>
          <a:p>
            <a:pPr>
              <a:defRPr/>
            </a:pPr>
            <a:fld id="{DFEFE920-1EC4-4A48-A950-DE6918DDD8C9}" type="datetimeFigureOut">
              <a:rPr lang="en-US"/>
              <a:pPr>
                <a:defRPr/>
              </a:pPr>
              <a:t>5/5/2015</a:t>
            </a:fld>
            <a:endParaRPr lang="en-US"/>
          </a:p>
        </p:txBody>
      </p:sp>
      <p:sp>
        <p:nvSpPr>
          <p:cNvPr id="8" name="Slide Number Placeholder 11"/>
          <p:cNvSpPr>
            <a:spLocks noGrp="1"/>
          </p:cNvSpPr>
          <p:nvPr>
            <p:ph type="sldNum" sz="quarter" idx="11"/>
          </p:nvPr>
        </p:nvSpPr>
        <p:spPr/>
        <p:txBody>
          <a:bodyPr/>
          <a:lstStyle>
            <a:lvl1pPr>
              <a:defRPr b="0" i="1" baseline="30000">
                <a:latin typeface="Arial" panose="020B0604020202020204" pitchFamily="34" charset="0"/>
              </a:defRPr>
            </a:lvl1pPr>
          </a:lstStyle>
          <a:p>
            <a:pPr>
              <a:defRPr/>
            </a:pPr>
            <a:fld id="{EFF35748-733D-4DAA-92B9-9D5D6CAE4744}" type="slidenum">
              <a:rPr lang="en-US" altLang="en-US"/>
              <a:pPr>
                <a:defRPr/>
              </a:pPr>
              <a:t>‹#›</a:t>
            </a:fld>
            <a:endParaRPr lang="en-US" altLang="en-US"/>
          </a:p>
        </p:txBody>
      </p:sp>
      <p:sp>
        <p:nvSpPr>
          <p:cNvPr id="9" name="Footer Placeholder 13"/>
          <p:cNvSpPr>
            <a:spLocks noGrp="1"/>
          </p:cNvSpPr>
          <p:nvPr>
            <p:ph type="ftr" sz="quarter" idx="12"/>
          </p:nvPr>
        </p:nvSpPr>
        <p:spPr/>
        <p:txBody>
          <a:bodyPr rtlCol="0"/>
          <a:lstStyle>
            <a:lvl1pPr>
              <a:defRPr b="0" i="1" baseline="30000">
                <a:latin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3367941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b="0" i="1" baseline="30000">
                <a:latin typeface="Arial" panose="020B0604020202020204" pitchFamily="34" charset="0"/>
              </a:defRPr>
            </a:lvl1pPr>
          </a:lstStyle>
          <a:p>
            <a:pPr>
              <a:defRPr/>
            </a:pPr>
            <a:fld id="{E7D1B5EB-A77C-49D9-AA31-AFBA4FBB83C5}" type="datetimeFigureOut">
              <a:rPr lang="en-US"/>
              <a:pPr>
                <a:defRPr/>
              </a:pPr>
              <a:t>5/5/2015</a:t>
            </a:fld>
            <a:endParaRPr lang="en-US" dirty="0"/>
          </a:p>
        </p:txBody>
      </p:sp>
      <p:sp>
        <p:nvSpPr>
          <p:cNvPr id="4" name="Footer Placeholder 2"/>
          <p:cNvSpPr>
            <a:spLocks noGrp="1"/>
          </p:cNvSpPr>
          <p:nvPr>
            <p:ph type="ftr" sz="quarter" idx="11"/>
          </p:nvPr>
        </p:nvSpPr>
        <p:spPr/>
        <p:txBody>
          <a:bodyPr/>
          <a:lstStyle>
            <a:lvl1pPr>
              <a:defRPr b="0" i="1" baseline="30000">
                <a:latin typeface="Arial" panose="020B0604020202020204" pitchFamily="34" charset="0"/>
              </a:defRPr>
            </a:lvl1pPr>
          </a:lstStyle>
          <a:p>
            <a:pPr>
              <a:defRPr/>
            </a:pPr>
            <a:endParaRPr lang="en-US"/>
          </a:p>
        </p:txBody>
      </p:sp>
      <p:sp>
        <p:nvSpPr>
          <p:cNvPr id="5" name="Slide Number Placeholder 22"/>
          <p:cNvSpPr>
            <a:spLocks noGrp="1"/>
          </p:cNvSpPr>
          <p:nvPr>
            <p:ph type="sldNum" sz="quarter" idx="12"/>
          </p:nvPr>
        </p:nvSpPr>
        <p:spPr/>
        <p:txBody>
          <a:bodyPr/>
          <a:lstStyle>
            <a:lvl1pPr>
              <a:defRPr b="0" i="1" baseline="30000">
                <a:latin typeface="Arial" panose="020B0604020202020204" pitchFamily="34" charset="0"/>
              </a:defRPr>
            </a:lvl1pPr>
          </a:lstStyle>
          <a:p>
            <a:pPr>
              <a:defRPr/>
            </a:pPr>
            <a:fld id="{1B437ADA-9D0B-4274-9FB9-7C744774A607}" type="slidenum">
              <a:rPr lang="en-US" altLang="en-US"/>
              <a:pPr>
                <a:defRPr/>
              </a:pPr>
              <a:t>‹#›</a:t>
            </a:fld>
            <a:endParaRPr lang="en-US" altLang="en-US"/>
          </a:p>
        </p:txBody>
      </p:sp>
    </p:spTree>
    <p:extLst>
      <p:ext uri="{BB962C8B-B14F-4D97-AF65-F5344CB8AC3E}">
        <p14:creationId xmlns:p14="http://schemas.microsoft.com/office/powerpoint/2010/main" val="1765416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b="0" i="1" baseline="30000">
                <a:latin typeface="Arial" panose="020B0604020202020204" pitchFamily="34" charset="0"/>
              </a:defRPr>
            </a:lvl1pPr>
          </a:lstStyle>
          <a:p>
            <a:pPr>
              <a:defRPr/>
            </a:pPr>
            <a:fld id="{2AF75828-1B05-4908-B63C-F893D266B3B3}" type="datetimeFigureOut">
              <a:rPr lang="en-US"/>
              <a:pPr>
                <a:defRPr/>
              </a:pPr>
              <a:t>5/5/2015</a:t>
            </a:fld>
            <a:endParaRPr lang="en-US"/>
          </a:p>
        </p:txBody>
      </p:sp>
      <p:sp>
        <p:nvSpPr>
          <p:cNvPr id="3" name="Footer Placeholder 2"/>
          <p:cNvSpPr>
            <a:spLocks noGrp="1"/>
          </p:cNvSpPr>
          <p:nvPr>
            <p:ph type="ftr" sz="quarter" idx="11"/>
          </p:nvPr>
        </p:nvSpPr>
        <p:spPr/>
        <p:txBody>
          <a:bodyPr/>
          <a:lstStyle>
            <a:lvl1pPr>
              <a:defRPr b="0" i="1" baseline="30000">
                <a:latin typeface="Arial" panose="020B0604020202020204" pitchFamily="34" charset="0"/>
              </a:defRPr>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b="0" i="1" baseline="30000">
                <a:solidFill>
                  <a:srgbClr val="775F55"/>
                </a:solidFill>
                <a:latin typeface="Arial" panose="020B0604020202020204" pitchFamily="34" charset="0"/>
              </a:defRPr>
            </a:lvl1pPr>
          </a:lstStyle>
          <a:p>
            <a:pPr>
              <a:defRPr/>
            </a:pPr>
            <a:fld id="{BCDC2E41-66ED-403A-808C-988A4CE34E8B}" type="slidenum">
              <a:rPr lang="en-US" altLang="en-US"/>
              <a:pPr>
                <a:defRPr/>
              </a:pPr>
              <a:t>‹#›</a:t>
            </a:fld>
            <a:endParaRPr lang="en-US" altLang="en-US"/>
          </a:p>
        </p:txBody>
      </p:sp>
    </p:spTree>
    <p:extLst>
      <p:ext uri="{BB962C8B-B14F-4D97-AF65-F5344CB8AC3E}">
        <p14:creationId xmlns:p14="http://schemas.microsoft.com/office/powerpoint/2010/main" val="3610423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3"/>
          <p:cNvSpPr>
            <a:spLocks noGrp="1" noChangeArrowheads="1"/>
          </p:cNvSpPr>
          <p:nvPr>
            <p:ph type="sldNum" sz="quarter" idx="11"/>
          </p:nvPr>
        </p:nvSpPr>
        <p:spPr>
          <a:ln/>
        </p:spPr>
        <p:txBody>
          <a:bodyPr/>
          <a:lstStyle>
            <a:lvl1pPr>
              <a:defRPr/>
            </a:lvl1pPr>
          </a:lstStyle>
          <a:p>
            <a:pPr>
              <a:defRPr/>
            </a:pPr>
            <a:fld id="{C647CCAC-98DE-4561-AEAE-2C094ED205DF}" type="slidenum">
              <a:rPr lang="en-US" altLang="en-US"/>
              <a:pPr>
                <a:defRPr/>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7459217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b="0" i="1" baseline="30000">
                <a:latin typeface="Arial" panose="020B0604020202020204" pitchFamily="34" charset="0"/>
              </a:defRPr>
            </a:lvl1pPr>
          </a:lstStyle>
          <a:p>
            <a:pPr>
              <a:defRPr/>
            </a:pPr>
            <a:fld id="{1708DDF6-DB34-4FEB-956C-0DB9BDC4960B}" type="datetimeFigureOut">
              <a:rPr lang="en-US"/>
              <a:pPr>
                <a:defRPr/>
              </a:pPr>
              <a:t>5/5/2015</a:t>
            </a:fld>
            <a:endParaRPr lang="en-US" dirty="0"/>
          </a:p>
        </p:txBody>
      </p:sp>
      <p:sp>
        <p:nvSpPr>
          <p:cNvPr id="6" name="Footer Placeholder 2"/>
          <p:cNvSpPr>
            <a:spLocks noGrp="1"/>
          </p:cNvSpPr>
          <p:nvPr>
            <p:ph type="ftr" sz="quarter" idx="11"/>
          </p:nvPr>
        </p:nvSpPr>
        <p:spPr/>
        <p:txBody>
          <a:bodyPr/>
          <a:lstStyle>
            <a:lvl1pPr>
              <a:defRPr b="0" i="1" baseline="30000">
                <a:latin typeface="Arial" panose="020B0604020202020204" pitchFamily="34" charset="0"/>
              </a:defRPr>
            </a:lvl1pPr>
          </a:lstStyle>
          <a:p>
            <a:pPr>
              <a:defRPr/>
            </a:pPr>
            <a:endParaRPr lang="en-US"/>
          </a:p>
        </p:txBody>
      </p:sp>
      <p:sp>
        <p:nvSpPr>
          <p:cNvPr id="7" name="Slide Number Placeholder 22"/>
          <p:cNvSpPr>
            <a:spLocks noGrp="1"/>
          </p:cNvSpPr>
          <p:nvPr>
            <p:ph type="sldNum" sz="quarter" idx="12"/>
          </p:nvPr>
        </p:nvSpPr>
        <p:spPr/>
        <p:txBody>
          <a:bodyPr/>
          <a:lstStyle>
            <a:lvl1pPr>
              <a:defRPr b="0" i="1" baseline="30000">
                <a:latin typeface="Arial" panose="020B0604020202020204" pitchFamily="34" charset="0"/>
              </a:defRPr>
            </a:lvl1pPr>
          </a:lstStyle>
          <a:p>
            <a:pPr>
              <a:defRPr/>
            </a:pPr>
            <a:fld id="{25EF9B76-CBF2-44FB-A902-ECA6F1D8693E}" type="slidenum">
              <a:rPr lang="en-US" altLang="en-US"/>
              <a:pPr>
                <a:defRPr/>
              </a:pPr>
              <a:t>‹#›</a:t>
            </a:fld>
            <a:endParaRPr lang="en-US" altLang="en-US"/>
          </a:p>
        </p:txBody>
      </p:sp>
    </p:spTree>
    <p:extLst>
      <p:ext uri="{BB962C8B-B14F-4D97-AF65-F5344CB8AC3E}">
        <p14:creationId xmlns:p14="http://schemas.microsoft.com/office/powerpoint/2010/main" val="40254022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2400" b="1" i="0" baseline="0">
              <a:solidFill>
                <a:prstClr val="white"/>
              </a:solidFill>
            </a:endParaRPr>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2400" b="1" i="0" baseline="0">
              <a:solidFill>
                <a:prstClr val="white"/>
              </a:solidFill>
            </a:endParaRPr>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2400" b="1" i="0" baseline="0">
              <a:solidFill>
                <a:prstClr val="white"/>
              </a:solidFill>
            </a:endParaRPr>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2400" b="1" i="0" baseline="0">
              <a:solidFill>
                <a:prstClr val="white"/>
              </a:solidFill>
            </a:endParaRPr>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b="0" i="1" baseline="30000">
                <a:latin typeface="Arial" panose="020B0604020202020204" pitchFamily="34" charset="0"/>
              </a:defRPr>
            </a:lvl1pPr>
          </a:lstStyle>
          <a:p>
            <a:pPr>
              <a:defRPr/>
            </a:pPr>
            <a:fld id="{789912E1-721F-4464-B382-1C0D549B865B}" type="datetimeFigureOut">
              <a:rPr lang="en-US"/>
              <a:pPr>
                <a:defRPr/>
              </a:pPr>
              <a:t>5/5/2015</a:t>
            </a:fld>
            <a:endParaRPr lang="en-US"/>
          </a:p>
        </p:txBody>
      </p:sp>
      <p:sp>
        <p:nvSpPr>
          <p:cNvPr id="10" name="Slide Number Placeholder 12"/>
          <p:cNvSpPr>
            <a:spLocks noGrp="1"/>
          </p:cNvSpPr>
          <p:nvPr>
            <p:ph type="sldNum" sz="quarter" idx="11"/>
          </p:nvPr>
        </p:nvSpPr>
        <p:spPr>
          <a:xfrm>
            <a:off x="0" y="4667250"/>
            <a:ext cx="1447800" cy="663575"/>
          </a:xfrm>
        </p:spPr>
        <p:txBody>
          <a:bodyPr/>
          <a:lstStyle>
            <a:lvl1pPr>
              <a:defRPr sz="2800" b="0" i="1" baseline="30000">
                <a:latin typeface="Arial" panose="020B0604020202020204" pitchFamily="34" charset="0"/>
              </a:defRPr>
            </a:lvl1pPr>
          </a:lstStyle>
          <a:p>
            <a:pPr>
              <a:defRPr/>
            </a:pPr>
            <a:fld id="{F08BD758-B940-477A-B6FE-D5C0CF643078}" type="slidenum">
              <a:rPr lang="en-US" altLang="en-US"/>
              <a:pPr>
                <a:defRPr/>
              </a:pPr>
              <a:t>‹#›</a:t>
            </a:fld>
            <a:endParaRPr lang="en-US" altLang="en-US"/>
          </a:p>
        </p:txBody>
      </p:sp>
      <p:sp>
        <p:nvSpPr>
          <p:cNvPr id="11" name="Footer Placeholder 13"/>
          <p:cNvSpPr>
            <a:spLocks noGrp="1"/>
          </p:cNvSpPr>
          <p:nvPr>
            <p:ph type="ftr" sz="quarter" idx="12"/>
          </p:nvPr>
        </p:nvSpPr>
        <p:spPr>
          <a:xfrm>
            <a:off x="1600200" y="6248400"/>
            <a:ext cx="4572000" cy="365125"/>
          </a:xfrm>
        </p:spPr>
        <p:txBody>
          <a:bodyPr rtlCol="0"/>
          <a:lstStyle>
            <a:lvl1pPr>
              <a:defRPr b="0" i="1" baseline="30000">
                <a:latin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853130323"/>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b="0" i="1" baseline="30000">
                <a:latin typeface="Arial" panose="020B0604020202020204" pitchFamily="34" charset="0"/>
              </a:defRPr>
            </a:lvl1pPr>
          </a:lstStyle>
          <a:p>
            <a:pPr>
              <a:defRPr/>
            </a:pPr>
            <a:fld id="{B0EC5289-9D73-4D42-A24D-566EB35EFDB0}" type="datetimeFigureOut">
              <a:rPr lang="en-US"/>
              <a:pPr>
                <a:defRPr/>
              </a:pPr>
              <a:t>5/5/2015</a:t>
            </a:fld>
            <a:endParaRPr lang="en-US" dirty="0"/>
          </a:p>
        </p:txBody>
      </p:sp>
      <p:sp>
        <p:nvSpPr>
          <p:cNvPr id="5" name="Footer Placeholder 2"/>
          <p:cNvSpPr>
            <a:spLocks noGrp="1"/>
          </p:cNvSpPr>
          <p:nvPr>
            <p:ph type="ftr" sz="quarter" idx="11"/>
          </p:nvPr>
        </p:nvSpPr>
        <p:spPr/>
        <p:txBody>
          <a:bodyPr/>
          <a:lstStyle>
            <a:lvl1pPr>
              <a:defRPr b="0" i="1" baseline="30000">
                <a:latin typeface="Arial" panose="020B0604020202020204" pitchFamily="34" charset="0"/>
              </a:defRPr>
            </a:lvl1pPr>
          </a:lstStyle>
          <a:p>
            <a:pPr>
              <a:defRPr/>
            </a:pPr>
            <a:endParaRPr lang="en-US"/>
          </a:p>
        </p:txBody>
      </p:sp>
      <p:sp>
        <p:nvSpPr>
          <p:cNvPr id="6" name="Slide Number Placeholder 22"/>
          <p:cNvSpPr>
            <a:spLocks noGrp="1"/>
          </p:cNvSpPr>
          <p:nvPr>
            <p:ph type="sldNum" sz="quarter" idx="12"/>
          </p:nvPr>
        </p:nvSpPr>
        <p:spPr/>
        <p:txBody>
          <a:bodyPr/>
          <a:lstStyle>
            <a:lvl1pPr>
              <a:defRPr b="0" i="1" baseline="30000">
                <a:latin typeface="Arial" panose="020B0604020202020204" pitchFamily="34" charset="0"/>
              </a:defRPr>
            </a:lvl1pPr>
          </a:lstStyle>
          <a:p>
            <a:pPr>
              <a:defRPr/>
            </a:pPr>
            <a:fld id="{8202B5C6-212E-4B3C-BAB8-606D7D3E854E}" type="slidenum">
              <a:rPr lang="en-US" altLang="en-US"/>
              <a:pPr>
                <a:defRPr/>
              </a:pPr>
              <a:t>‹#›</a:t>
            </a:fld>
            <a:endParaRPr lang="en-US" altLang="en-US"/>
          </a:p>
        </p:txBody>
      </p:sp>
    </p:spTree>
    <p:extLst>
      <p:ext uri="{BB962C8B-B14F-4D97-AF65-F5344CB8AC3E}">
        <p14:creationId xmlns:p14="http://schemas.microsoft.com/office/powerpoint/2010/main" val="32197319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2400" b="1" i="0" baseline="0">
              <a:solidFill>
                <a:prstClr val="white"/>
              </a:solidFill>
            </a:endParaRPr>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2400" b="1" i="0" baseline="0">
              <a:solidFill>
                <a:prstClr val="white"/>
              </a:solidFill>
            </a:endParaRPr>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2400" b="1" i="0" baseline="0">
              <a:solidFill>
                <a:prstClr val="white"/>
              </a:solidFill>
            </a:endParaRPr>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b="0" i="1" baseline="30000">
                <a:latin typeface="Arial" panose="020B0604020202020204" pitchFamily="34" charset="0"/>
              </a:defRPr>
            </a:lvl1pPr>
          </a:lstStyle>
          <a:p>
            <a:pPr>
              <a:defRPr/>
            </a:pPr>
            <a:fld id="{E6B2F6D7-D2FA-40F8-A911-7AA8ACA271DA}" type="datetimeFigureOut">
              <a:rPr lang="en-US"/>
              <a:pPr>
                <a:defRPr/>
              </a:pPr>
              <a:t>5/5/2015</a:t>
            </a:fld>
            <a:endParaRPr lang="en-US" dirty="0"/>
          </a:p>
        </p:txBody>
      </p:sp>
      <p:sp>
        <p:nvSpPr>
          <p:cNvPr id="8" name="Footer Placeholder 4"/>
          <p:cNvSpPr>
            <a:spLocks noGrp="1"/>
          </p:cNvSpPr>
          <p:nvPr>
            <p:ph type="ftr" sz="quarter" idx="11"/>
          </p:nvPr>
        </p:nvSpPr>
        <p:spPr>
          <a:xfrm>
            <a:off x="457200" y="6248400"/>
            <a:ext cx="5573713" cy="365125"/>
          </a:xfrm>
        </p:spPr>
        <p:txBody>
          <a:bodyPr/>
          <a:lstStyle>
            <a:lvl1pPr>
              <a:defRPr b="0" i="1" baseline="30000">
                <a:latin typeface="Arial" panose="020B0604020202020204" pitchFamily="34" charset="0"/>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b="0" i="1" baseline="30000">
                <a:latin typeface="Arial" panose="020B0604020202020204" pitchFamily="34" charset="0"/>
              </a:defRPr>
            </a:lvl1pPr>
          </a:lstStyle>
          <a:p>
            <a:pPr>
              <a:defRPr/>
            </a:pPr>
            <a:fld id="{2EE312BF-E59D-410B-8081-E717EB15F2AC}" type="slidenum">
              <a:rPr lang="en-US" altLang="en-US"/>
              <a:pPr>
                <a:defRPr/>
              </a:pPr>
              <a:t>‹#›</a:t>
            </a:fld>
            <a:endParaRPr lang="en-US" altLang="en-US"/>
          </a:p>
        </p:txBody>
      </p:sp>
    </p:spTree>
    <p:extLst>
      <p:ext uri="{BB962C8B-B14F-4D97-AF65-F5344CB8AC3E}">
        <p14:creationId xmlns:p14="http://schemas.microsoft.com/office/powerpoint/2010/main" val="2839374902"/>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47800"/>
            <a:ext cx="40386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447800"/>
            <a:ext cx="403860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733800"/>
            <a:ext cx="403860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3124200" y="6248400"/>
            <a:ext cx="2895600" cy="457200"/>
          </a:xfrm>
        </p:spPr>
        <p:txBody>
          <a:bodyPr/>
          <a:lstStyle>
            <a:lvl1pPr>
              <a:defRPr b="0" i="1" baseline="30000">
                <a:latin typeface="Arial" panose="020B0604020202020204" pitchFamily="34" charset="0"/>
              </a:defRPr>
            </a:lvl1pPr>
          </a:lstStyle>
          <a:p>
            <a:pPr>
              <a:defRPr/>
            </a:pPr>
            <a:endParaRPr lang="en-US" altLang="en-US"/>
          </a:p>
        </p:txBody>
      </p:sp>
      <p:sp>
        <p:nvSpPr>
          <p:cNvPr id="7" name="Slide Number Placeholder 6"/>
          <p:cNvSpPr>
            <a:spLocks noGrp="1"/>
          </p:cNvSpPr>
          <p:nvPr>
            <p:ph type="sldNum" sz="quarter" idx="11"/>
          </p:nvPr>
        </p:nvSpPr>
        <p:spPr>
          <a:xfrm>
            <a:off x="6553200" y="6248400"/>
            <a:ext cx="2133600" cy="457200"/>
          </a:xfrm>
        </p:spPr>
        <p:txBody>
          <a:bodyPr/>
          <a:lstStyle>
            <a:lvl1pPr>
              <a:defRPr b="0" i="1" baseline="30000">
                <a:latin typeface="Arial" panose="020B0604020202020204" pitchFamily="34" charset="0"/>
              </a:defRPr>
            </a:lvl1pPr>
          </a:lstStyle>
          <a:p>
            <a:pPr>
              <a:defRPr/>
            </a:pPr>
            <a:fld id="{30F2B580-EA3F-40A6-A724-35DA33503A5A}" type="slidenum">
              <a:rPr lang="en-US" altLang="en-US"/>
              <a:pPr>
                <a:defRPr/>
              </a:pPr>
              <a:t>‹#›</a:t>
            </a:fld>
            <a:endParaRPr lang="en-US" altLang="en-US"/>
          </a:p>
        </p:txBody>
      </p:sp>
      <p:sp>
        <p:nvSpPr>
          <p:cNvPr id="8" name="Date Placeholder 7"/>
          <p:cNvSpPr>
            <a:spLocks noGrp="1"/>
          </p:cNvSpPr>
          <p:nvPr>
            <p:ph type="dt" sz="half" idx="12"/>
          </p:nvPr>
        </p:nvSpPr>
        <p:spPr>
          <a:xfrm>
            <a:off x="457200" y="6245225"/>
            <a:ext cx="2133600" cy="476250"/>
          </a:xfrm>
        </p:spPr>
        <p:txBody>
          <a:bodyPr/>
          <a:lstStyle>
            <a:lvl1pPr>
              <a:defRPr b="0" i="1" baseline="30000">
                <a:latin typeface="Arial" panose="020B0604020202020204" pitchFamily="34" charset="0"/>
              </a:defRPr>
            </a:lvl1pPr>
          </a:lstStyle>
          <a:p>
            <a:pPr>
              <a:defRPr/>
            </a:pPr>
            <a:endParaRPr lang="en-US" altLang="en-US"/>
          </a:p>
        </p:txBody>
      </p:sp>
    </p:spTree>
    <p:extLst>
      <p:ext uri="{BB962C8B-B14F-4D97-AF65-F5344CB8AC3E}">
        <p14:creationId xmlns:p14="http://schemas.microsoft.com/office/powerpoint/2010/main" val="111714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3"/>
          <p:cNvSpPr>
            <a:spLocks noGrp="1" noChangeArrowheads="1"/>
          </p:cNvSpPr>
          <p:nvPr>
            <p:ph type="sldNum" sz="quarter" idx="11"/>
          </p:nvPr>
        </p:nvSpPr>
        <p:spPr>
          <a:ln/>
        </p:spPr>
        <p:txBody>
          <a:bodyPr/>
          <a:lstStyle>
            <a:lvl1pPr>
              <a:defRPr/>
            </a:lvl1pPr>
          </a:lstStyle>
          <a:p>
            <a:pPr>
              <a:defRPr/>
            </a:pPr>
            <a:fld id="{0EBA2FDE-7E79-41F4-9CC6-B824C07A6568}" type="slidenum">
              <a:rPr lang="en-US" altLang="en-US"/>
              <a:pPr>
                <a:defRPr/>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635322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52600"/>
            <a:ext cx="40386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40386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3"/>
          <p:cNvSpPr>
            <a:spLocks noGrp="1" noChangeArrowheads="1"/>
          </p:cNvSpPr>
          <p:nvPr>
            <p:ph type="sldNum" sz="quarter" idx="11"/>
          </p:nvPr>
        </p:nvSpPr>
        <p:spPr>
          <a:ln/>
        </p:spPr>
        <p:txBody>
          <a:bodyPr/>
          <a:lstStyle>
            <a:lvl1pPr>
              <a:defRPr/>
            </a:lvl1pPr>
          </a:lstStyle>
          <a:p>
            <a:pPr>
              <a:defRPr/>
            </a:pPr>
            <a:fld id="{5019A5F2-2139-4BBC-A62A-B9B4E1CDA9DE}" type="slidenum">
              <a:rPr lang="en-US" altLang="en-US"/>
              <a:pPr>
                <a:defRPr/>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5984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en-US"/>
          </a:p>
        </p:txBody>
      </p:sp>
      <p:sp>
        <p:nvSpPr>
          <p:cNvPr id="8" name="Rectangle 3"/>
          <p:cNvSpPr>
            <a:spLocks noGrp="1" noChangeArrowheads="1"/>
          </p:cNvSpPr>
          <p:nvPr>
            <p:ph type="sldNum" sz="quarter" idx="11"/>
          </p:nvPr>
        </p:nvSpPr>
        <p:spPr>
          <a:ln/>
        </p:spPr>
        <p:txBody>
          <a:bodyPr/>
          <a:lstStyle>
            <a:lvl1pPr>
              <a:defRPr/>
            </a:lvl1pPr>
          </a:lstStyle>
          <a:p>
            <a:pPr>
              <a:defRPr/>
            </a:pPr>
            <a:fld id="{0112BCD7-9D9A-4F39-AFB3-E56E5C9F940C}" type="slidenum">
              <a:rPr lang="en-US" altLang="en-US"/>
              <a:pPr>
                <a:defRPr/>
              </a:pPr>
              <a:t>‹#›</a:t>
            </a:fld>
            <a:endParaRPr lang="en-US" alt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233838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en-US"/>
          </a:p>
        </p:txBody>
      </p:sp>
      <p:sp>
        <p:nvSpPr>
          <p:cNvPr id="4" name="Rectangle 3"/>
          <p:cNvSpPr>
            <a:spLocks noGrp="1" noChangeArrowheads="1"/>
          </p:cNvSpPr>
          <p:nvPr>
            <p:ph type="sldNum" sz="quarter" idx="11"/>
          </p:nvPr>
        </p:nvSpPr>
        <p:spPr>
          <a:ln/>
        </p:spPr>
        <p:txBody>
          <a:bodyPr/>
          <a:lstStyle>
            <a:lvl1pPr>
              <a:defRPr/>
            </a:lvl1pPr>
          </a:lstStyle>
          <a:p>
            <a:pPr>
              <a:defRPr/>
            </a:pPr>
            <a:fld id="{A8F3715D-E85D-43E7-B6F6-71BDCCE5CEA9}" type="slidenum">
              <a:rPr lang="en-US" altLang="en-US"/>
              <a:pPr>
                <a:defRPr/>
              </a:pPr>
              <a:t>‹#›</a:t>
            </a:fld>
            <a:endParaRPr lang="en-US" alt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589447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en-US"/>
          </a:p>
        </p:txBody>
      </p:sp>
      <p:sp>
        <p:nvSpPr>
          <p:cNvPr id="3" name="Rectangle 3"/>
          <p:cNvSpPr>
            <a:spLocks noGrp="1" noChangeArrowheads="1"/>
          </p:cNvSpPr>
          <p:nvPr>
            <p:ph type="sldNum" sz="quarter" idx="11"/>
          </p:nvPr>
        </p:nvSpPr>
        <p:spPr>
          <a:ln/>
        </p:spPr>
        <p:txBody>
          <a:bodyPr/>
          <a:lstStyle>
            <a:lvl1pPr>
              <a:defRPr/>
            </a:lvl1pPr>
          </a:lstStyle>
          <a:p>
            <a:pPr>
              <a:defRPr/>
            </a:pPr>
            <a:fld id="{52DC87F9-E39D-4ECB-B805-A3D16C052B85}" type="slidenum">
              <a:rPr lang="en-US" altLang="en-US"/>
              <a:pPr>
                <a:defRPr/>
              </a:pPr>
              <a:t>‹#›</a:t>
            </a:fld>
            <a:endParaRPr lang="en-US" alt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44330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3"/>
          <p:cNvSpPr>
            <a:spLocks noGrp="1" noChangeArrowheads="1"/>
          </p:cNvSpPr>
          <p:nvPr>
            <p:ph type="sldNum" sz="quarter" idx="11"/>
          </p:nvPr>
        </p:nvSpPr>
        <p:spPr>
          <a:ln/>
        </p:spPr>
        <p:txBody>
          <a:bodyPr/>
          <a:lstStyle>
            <a:lvl1pPr>
              <a:defRPr/>
            </a:lvl1pPr>
          </a:lstStyle>
          <a:p>
            <a:pPr>
              <a:defRPr/>
            </a:pPr>
            <a:fld id="{E508BF5A-EAFF-4452-B3BE-3523E01FD85B}" type="slidenum">
              <a:rPr lang="en-US" altLang="en-US"/>
              <a:pPr>
                <a:defRPr/>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799124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3"/>
          <p:cNvSpPr>
            <a:spLocks noGrp="1" noChangeArrowheads="1"/>
          </p:cNvSpPr>
          <p:nvPr>
            <p:ph type="sldNum" sz="quarter" idx="11"/>
          </p:nvPr>
        </p:nvSpPr>
        <p:spPr>
          <a:ln/>
        </p:spPr>
        <p:txBody>
          <a:bodyPr/>
          <a:lstStyle>
            <a:lvl1pPr>
              <a:defRPr/>
            </a:lvl1pPr>
          </a:lstStyle>
          <a:p>
            <a:pPr>
              <a:defRPr/>
            </a:pPr>
            <a:fld id="{4951BC10-E5F3-4D56-9A94-A51CB1CAD4A9}" type="slidenum">
              <a:rPr lang="en-US" altLang="en-US"/>
              <a:pPr>
                <a:defRPr/>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110840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i="0" baseline="0"/>
            </a:lvl1pPr>
          </a:lstStyle>
          <a:p>
            <a:pPr>
              <a:defRPr/>
            </a:pPr>
            <a:endParaRPr lang="en-US" altLang="en-US"/>
          </a:p>
        </p:txBody>
      </p:sp>
      <p:sp>
        <p:nvSpPr>
          <p:cNvPr id="4099"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i="0" baseline="0">
                <a:latin typeface="Arial Black" panose="020B0A04020102020204" pitchFamily="34" charset="0"/>
              </a:defRPr>
            </a:lvl1pPr>
          </a:lstStyle>
          <a:p>
            <a:pPr>
              <a:defRPr/>
            </a:pPr>
            <a:fld id="{CE0A2564-A6BC-4B7D-AD4B-8700E719B2BD}" type="slidenum">
              <a:rPr lang="en-US" altLang="en-US"/>
              <a:pPr>
                <a:defRPr/>
              </a:pPr>
              <a:t>‹#›</a:t>
            </a:fld>
            <a:endParaRPr lang="en-US" altLang="en-US"/>
          </a:p>
        </p:txBody>
      </p:sp>
      <p:sp>
        <p:nvSpPr>
          <p:cNvPr id="1028" name="Rectangle 5"/>
          <p:cNvSpPr>
            <a:spLocks noChangeArrowheads="1"/>
          </p:cNvSpPr>
          <p:nvPr/>
        </p:nvSpPr>
        <p:spPr bwMode="auto">
          <a:xfrm>
            <a:off x="0" y="0"/>
            <a:ext cx="285750" cy="685800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algn="ctr" eaLnBrk="1" hangingPunct="1">
              <a:defRPr/>
            </a:pPr>
            <a:endParaRPr lang="en-US" altLang="en-US" sz="2400" i="0" baseline="0" smtClean="0">
              <a:latin typeface="Times New Roman" panose="02020603050405020304" pitchFamily="18" charset="0"/>
            </a:endParaRPr>
          </a:p>
        </p:txBody>
      </p:sp>
      <p:sp>
        <p:nvSpPr>
          <p:cNvPr id="1029" name="Rectangle 6"/>
          <p:cNvSpPr>
            <a:spLocks noChangeArrowheads="1"/>
          </p:cNvSpPr>
          <p:nvPr/>
        </p:nvSpPr>
        <p:spPr bwMode="auto">
          <a:xfrm>
            <a:off x="412750" y="1354138"/>
            <a:ext cx="8731250" cy="274637"/>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eaLnBrk="1" hangingPunct="1">
              <a:defRPr/>
            </a:pPr>
            <a:endParaRPr lang="en-US" altLang="en-US" sz="2400" i="0" baseline="0" smtClean="0">
              <a:latin typeface="Times New Roman" panose="02020603050405020304" pitchFamily="18" charset="0"/>
            </a:endParaRPr>
          </a:p>
        </p:txBody>
      </p:sp>
      <p:sp>
        <p:nvSpPr>
          <p:cNvPr id="1030" name="Rectangle 7"/>
          <p:cNvSpPr>
            <a:spLocks noChangeArrowheads="1"/>
          </p:cNvSpPr>
          <p:nvPr/>
        </p:nvSpPr>
        <p:spPr bwMode="auto">
          <a:xfrm>
            <a:off x="409575" y="1354138"/>
            <a:ext cx="138113" cy="1412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eaLnBrk="1" hangingPunct="1">
              <a:defRPr/>
            </a:pPr>
            <a:endParaRPr lang="en-US" altLang="en-US" sz="1800" i="0" baseline="0" smtClean="0">
              <a:solidFill>
                <a:schemeClr val="hlink"/>
              </a:solidFill>
            </a:endParaRPr>
          </a:p>
        </p:txBody>
      </p:sp>
      <p:sp>
        <p:nvSpPr>
          <p:cNvPr id="1031" name="Rectangle 8"/>
          <p:cNvSpPr>
            <a:spLocks noChangeArrowheads="1"/>
          </p:cNvSpPr>
          <p:nvPr/>
        </p:nvSpPr>
        <p:spPr bwMode="auto">
          <a:xfrm>
            <a:off x="547688" y="1219200"/>
            <a:ext cx="139700" cy="1381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eaLnBrk="1" hangingPunct="1">
              <a:defRPr/>
            </a:pPr>
            <a:endParaRPr lang="en-US" altLang="en-US" sz="1800" i="0" baseline="0" smtClean="0">
              <a:solidFill>
                <a:schemeClr val="hlink"/>
              </a:solidFill>
            </a:endParaRPr>
          </a:p>
        </p:txBody>
      </p:sp>
      <p:sp>
        <p:nvSpPr>
          <p:cNvPr id="1032" name="Rectangle 9"/>
          <p:cNvSpPr>
            <a:spLocks noChangeArrowheads="1"/>
          </p:cNvSpPr>
          <p:nvPr/>
        </p:nvSpPr>
        <p:spPr bwMode="auto">
          <a:xfrm>
            <a:off x="547688" y="1354138"/>
            <a:ext cx="139700" cy="1412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eaLnBrk="1" hangingPunct="1">
              <a:defRPr/>
            </a:pPr>
            <a:endParaRPr lang="en-US" altLang="en-US" sz="1800" i="0" baseline="0" smtClean="0">
              <a:solidFill>
                <a:schemeClr val="accent2"/>
              </a:solidFill>
            </a:endParaRPr>
          </a:p>
        </p:txBody>
      </p:sp>
      <p:sp>
        <p:nvSpPr>
          <p:cNvPr id="1033" name="Rectangle 10"/>
          <p:cNvSpPr>
            <a:spLocks noChangeArrowheads="1"/>
          </p:cNvSpPr>
          <p:nvPr/>
        </p:nvSpPr>
        <p:spPr bwMode="auto">
          <a:xfrm>
            <a:off x="274638" y="1493838"/>
            <a:ext cx="136525" cy="13811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eaLnBrk="1" hangingPunct="1">
              <a:defRPr/>
            </a:pPr>
            <a:endParaRPr lang="en-US" altLang="en-US" sz="1800" i="0" baseline="0" smtClean="0">
              <a:solidFill>
                <a:schemeClr val="hlink"/>
              </a:solidFill>
            </a:endParaRPr>
          </a:p>
        </p:txBody>
      </p:sp>
      <p:sp>
        <p:nvSpPr>
          <p:cNvPr id="1034" name="Rectangle 11"/>
          <p:cNvSpPr>
            <a:spLocks noChangeArrowheads="1"/>
          </p:cNvSpPr>
          <p:nvPr/>
        </p:nvSpPr>
        <p:spPr bwMode="auto">
          <a:xfrm>
            <a:off x="131763" y="1355725"/>
            <a:ext cx="141287" cy="1381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eaLnBrk="1" hangingPunct="1">
              <a:defRPr/>
            </a:pPr>
            <a:endParaRPr lang="en-US" altLang="en-US" sz="2400" i="0" baseline="0" smtClean="0">
              <a:latin typeface="Times New Roman" panose="02020603050405020304" pitchFamily="18" charset="0"/>
            </a:endParaRPr>
          </a:p>
        </p:txBody>
      </p:sp>
      <p:sp>
        <p:nvSpPr>
          <p:cNvPr id="1035" name="Rectangle 12"/>
          <p:cNvSpPr>
            <a:spLocks noChangeArrowheads="1"/>
          </p:cNvSpPr>
          <p:nvPr/>
        </p:nvSpPr>
        <p:spPr bwMode="auto">
          <a:xfrm>
            <a:off x="409575" y="1490663"/>
            <a:ext cx="138113" cy="1381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eaLnBrk="1" hangingPunct="1">
              <a:defRPr/>
            </a:pPr>
            <a:endParaRPr lang="en-US" altLang="en-US" sz="1800" i="0" baseline="0" smtClean="0">
              <a:solidFill>
                <a:schemeClr val="accent2"/>
              </a:solidFill>
            </a:endParaRPr>
          </a:p>
        </p:txBody>
      </p:sp>
      <p:sp>
        <p:nvSpPr>
          <p:cNvPr id="1036" name="Rectangle 14"/>
          <p:cNvSpPr>
            <a:spLocks noGrp="1" noChangeArrowheads="1"/>
          </p:cNvSpPr>
          <p:nvPr>
            <p:ph type="title"/>
          </p:nvPr>
        </p:nvSpPr>
        <p:spPr bwMode="auto">
          <a:xfrm>
            <a:off x="457200" y="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7" name="Rectangle 15"/>
          <p:cNvSpPr>
            <a:spLocks noGrp="1" noChangeArrowheads="1"/>
          </p:cNvSpPr>
          <p:nvPr>
            <p:ph type="body" idx="1"/>
          </p:nvPr>
        </p:nvSpPr>
        <p:spPr bwMode="auto">
          <a:xfrm>
            <a:off x="457200" y="1752600"/>
            <a:ext cx="8229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12"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i="0" baseline="0"/>
            </a:lvl1pPr>
          </a:lstStyle>
          <a:p>
            <a:pPr>
              <a:defRPr/>
            </a:pPr>
            <a:endParaRPr lang="en-US" altLang="en-US"/>
          </a:p>
        </p:txBody>
      </p:sp>
      <p:sp>
        <p:nvSpPr>
          <p:cNvPr id="1039" name="Rectangle 18"/>
          <p:cNvSpPr>
            <a:spLocks noChangeArrowheads="1"/>
          </p:cNvSpPr>
          <p:nvPr/>
        </p:nvSpPr>
        <p:spPr bwMode="auto">
          <a:xfrm>
            <a:off x="139700" y="1636713"/>
            <a:ext cx="136525" cy="13811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eaLnBrk="1" hangingPunct="1">
              <a:defRPr/>
            </a:pPr>
            <a:endParaRPr lang="en-US" altLang="en-US" sz="1800" i="0" baseline="0" smtClean="0">
              <a:solidFill>
                <a:schemeClr val="hlink"/>
              </a:solidFill>
            </a:endParaRPr>
          </a:p>
        </p:txBody>
      </p:sp>
      <p:sp>
        <p:nvSpPr>
          <p:cNvPr id="1040" name="Rectangle 13"/>
          <p:cNvSpPr>
            <a:spLocks noChangeArrowheads="1"/>
          </p:cNvSpPr>
          <p:nvPr/>
        </p:nvSpPr>
        <p:spPr bwMode="auto">
          <a:xfrm>
            <a:off x="274638" y="1628775"/>
            <a:ext cx="136525" cy="1365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eaLnBrk="1" hangingPunct="1">
              <a:defRPr/>
            </a:pPr>
            <a:endParaRPr lang="en-US" altLang="en-US" sz="1800" i="0" baseline="0" smtClean="0">
              <a:solidFill>
                <a:schemeClr val="accent2"/>
              </a:solidFill>
            </a:endParaRPr>
          </a:p>
        </p:txBody>
      </p:sp>
      <p:sp>
        <p:nvSpPr>
          <p:cNvPr id="1041" name="Rectangle 17"/>
          <p:cNvSpPr>
            <a:spLocks noChangeArrowheads="1"/>
          </p:cNvSpPr>
          <p:nvPr/>
        </p:nvSpPr>
        <p:spPr bwMode="auto">
          <a:xfrm>
            <a:off x="139700" y="1758950"/>
            <a:ext cx="136525" cy="1365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eaLnBrk="1" hangingPunct="1">
              <a:defRPr/>
            </a:pPr>
            <a:endParaRPr lang="en-US" altLang="en-US" sz="1800" i="0" baseline="0" smtClean="0">
              <a:solidFill>
                <a:schemeClr val="accent2"/>
              </a:solidFill>
            </a:endParaRPr>
          </a:p>
        </p:txBody>
      </p:sp>
    </p:spTree>
  </p:cSld>
  <p:clrMap bg1="lt1" tx1="dk1" bg2="lt2" tx2="dk2" accent1="accent1" accent2="accent2" accent3="accent3" accent4="accent4" accent5="accent5" accent6="accent6" hlink="hlink" folHlink="folHlink"/>
  <p:sldLayoutIdLst>
    <p:sldLayoutId id="2147483810"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Lst>
  <p:txStyles>
    <p:titleStyle>
      <a:lvl1pPr algn="l" rtl="0" eaLnBrk="0" fontAlgn="base" hangingPunct="0">
        <a:spcBef>
          <a:spcPct val="0"/>
        </a:spcBef>
        <a:spcAft>
          <a:spcPct val="0"/>
        </a:spcAft>
        <a:defRPr sz="3600" kern="12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defRPr>
      </a:lvl2pPr>
      <a:lvl3pPr algn="l" rtl="0" eaLnBrk="0" fontAlgn="base" hangingPunct="0">
        <a:spcBef>
          <a:spcPct val="0"/>
        </a:spcBef>
        <a:spcAft>
          <a:spcPct val="0"/>
        </a:spcAft>
        <a:defRPr sz="3600">
          <a:solidFill>
            <a:schemeClr val="tx1"/>
          </a:solidFill>
          <a:latin typeface="Arial" panose="020B0604020202020204" pitchFamily="34" charset="0"/>
        </a:defRPr>
      </a:lvl3pPr>
      <a:lvl4pPr algn="l" rtl="0" eaLnBrk="0" fontAlgn="base" hangingPunct="0">
        <a:spcBef>
          <a:spcPct val="0"/>
        </a:spcBef>
        <a:spcAft>
          <a:spcPct val="0"/>
        </a:spcAft>
        <a:defRPr sz="3600">
          <a:solidFill>
            <a:schemeClr val="tx1"/>
          </a:solidFill>
          <a:latin typeface="Arial" panose="020B0604020202020204" pitchFamily="34" charset="0"/>
        </a:defRPr>
      </a:lvl4pPr>
      <a:lvl5pPr algn="l" rtl="0" eaLnBrk="0" fontAlgn="base" hangingPunct="0">
        <a:spcBef>
          <a:spcPct val="0"/>
        </a:spcBef>
        <a:spcAft>
          <a:spcPct val="0"/>
        </a:spcAft>
        <a:defRPr sz="3600">
          <a:solidFill>
            <a:schemeClr val="tx1"/>
          </a:solidFill>
          <a:latin typeface="Arial" panose="020B0604020202020204" pitchFamily="34" charset="0"/>
        </a:defRPr>
      </a:lvl5pPr>
      <a:lvl6pPr marL="457200" algn="l" rtl="0" fontAlgn="base">
        <a:spcBef>
          <a:spcPct val="0"/>
        </a:spcBef>
        <a:spcAft>
          <a:spcPct val="0"/>
        </a:spcAft>
        <a:defRPr sz="3600">
          <a:solidFill>
            <a:schemeClr val="tx1"/>
          </a:solidFill>
          <a:latin typeface="Arial" panose="020B0604020202020204" pitchFamily="34" charset="0"/>
        </a:defRPr>
      </a:lvl6pPr>
      <a:lvl7pPr marL="914400" algn="l" rtl="0" fontAlgn="base">
        <a:spcBef>
          <a:spcPct val="0"/>
        </a:spcBef>
        <a:spcAft>
          <a:spcPct val="0"/>
        </a:spcAft>
        <a:defRPr sz="3600">
          <a:solidFill>
            <a:schemeClr val="tx1"/>
          </a:solidFill>
          <a:latin typeface="Arial" panose="020B0604020202020204" pitchFamily="34" charset="0"/>
        </a:defRPr>
      </a:lvl7pPr>
      <a:lvl8pPr marL="1371600" algn="l" rtl="0" fontAlgn="base">
        <a:spcBef>
          <a:spcPct val="0"/>
        </a:spcBef>
        <a:spcAft>
          <a:spcPct val="0"/>
        </a:spcAft>
        <a:defRPr sz="3600">
          <a:solidFill>
            <a:schemeClr val="tx1"/>
          </a:solidFill>
          <a:latin typeface="Arial" panose="020B0604020202020204" pitchFamily="34" charset="0"/>
        </a:defRPr>
      </a:lvl8pPr>
      <a:lvl9pPr marL="1828800" algn="l" rtl="0" fontAlgn="base">
        <a:spcBef>
          <a:spcPct val="0"/>
        </a:spcBef>
        <a:spcAft>
          <a:spcPct val="0"/>
        </a:spcAft>
        <a:defRPr sz="3600">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b="1" i="0" baseline="0">
                <a:solidFill>
                  <a:srgbClr val="775F55"/>
                </a:solidFill>
                <a:latin typeface="Times New Roman" panose="02020603050405020304" pitchFamily="18" charset="0"/>
              </a:defRPr>
            </a:lvl1pPr>
          </a:lstStyle>
          <a:p>
            <a:pPr>
              <a:defRPr/>
            </a:pPr>
            <a:fld id="{A12E04D8-BE60-4226-B4B7-5859372E8499}" type="datetimeFigureOut">
              <a:rPr lang="en-US"/>
              <a:pPr>
                <a:defRPr/>
              </a:pPr>
              <a:t>5/5/2015</a:t>
            </a:fld>
            <a:endParaRPr lang="en-US" dirty="0"/>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b="1" i="0" baseline="0">
                <a:solidFill>
                  <a:srgbClr val="775F55"/>
                </a:solidFill>
                <a:latin typeface="Times New Roman" panose="02020603050405020304" pitchFamily="18" charset="0"/>
              </a:defRPr>
            </a:lvl1pPr>
          </a:lstStyle>
          <a:p>
            <a:pPr>
              <a:defRPr/>
            </a:pP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2400" b="1" i="0" baseline="0">
              <a:solidFill>
                <a:prstClr val="white"/>
              </a:solidFill>
            </a:endParaRPr>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2400" b="1" i="0" baseline="0">
              <a:solidFill>
                <a:prstClr val="white"/>
              </a:solidFill>
            </a:endParaRPr>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2400" b="1" i="0" baseline="0">
              <a:solidFill>
                <a:prstClr val="white"/>
              </a:solidFill>
            </a:endParaRPr>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i="0" baseline="0">
                <a:solidFill>
                  <a:srgbClr val="FFFFFF"/>
                </a:solidFill>
                <a:latin typeface="Times New Roman" panose="02020603050405020304" pitchFamily="18" charset="0"/>
              </a:defRPr>
            </a:lvl1pPr>
          </a:lstStyle>
          <a:p>
            <a:pPr>
              <a:defRPr/>
            </a:pPr>
            <a:fld id="{35829A2F-0644-484E-96CA-DD8FF1813D6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7.bin"/><Relationship Id="rId5" Type="http://schemas.openxmlformats.org/officeDocument/2006/relationships/image" Target="../media/image18.wmf"/><Relationship Id="rId4" Type="http://schemas.openxmlformats.org/officeDocument/2006/relationships/oleObject" Target="../embeddings/oleObject16.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2.wmf"/><Relationship Id="rId5" Type="http://schemas.openxmlformats.org/officeDocument/2006/relationships/oleObject" Target="../embeddings/oleObject19.bin"/><Relationship Id="rId4" Type="http://schemas.openxmlformats.org/officeDocument/2006/relationships/image" Target="../media/image21.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3.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3.xml"/><Relationship Id="rId7" Type="http://schemas.openxmlformats.org/officeDocument/2006/relationships/image" Target="../media/image25.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22.bin"/><Relationship Id="rId5" Type="http://schemas.openxmlformats.org/officeDocument/2006/relationships/image" Target="../media/image24.wmf"/><Relationship Id="rId4" Type="http://schemas.openxmlformats.org/officeDocument/2006/relationships/oleObject" Target="../embeddings/oleObject21.bin"/><Relationship Id="rId9" Type="http://schemas.openxmlformats.org/officeDocument/2006/relationships/image" Target="../media/image26.wmf"/></Relationships>
</file>

<file path=ppt/slides/_rels/slide18.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8.wmf"/><Relationship Id="rId5" Type="http://schemas.openxmlformats.org/officeDocument/2006/relationships/oleObject" Target="../embeddings/oleObject25.bin"/><Relationship Id="rId4" Type="http://schemas.openxmlformats.org/officeDocument/2006/relationships/image" Target="../media/image27.wmf"/><Relationship Id="rId9" Type="http://schemas.openxmlformats.org/officeDocument/2006/relationships/image" Target="../media/image30.png"/></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image" Target="../media/image16.png"/><Relationship Id="rId7" Type="http://schemas.openxmlformats.org/officeDocument/2006/relationships/image" Target="../media/image32.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28.bin"/><Relationship Id="rId5" Type="http://schemas.openxmlformats.org/officeDocument/2006/relationships/image" Target="../media/image31.wmf"/><Relationship Id="rId4" Type="http://schemas.openxmlformats.org/officeDocument/2006/relationships/oleObject" Target="../embeddings/oleObject27.bin"/><Relationship Id="rId9" Type="http://schemas.openxmlformats.org/officeDocument/2006/relationships/image" Target="../media/image33.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16.png"/><Relationship Id="rId7" Type="http://schemas.openxmlformats.org/officeDocument/2006/relationships/image" Target="../media/image35.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31.bin"/><Relationship Id="rId5" Type="http://schemas.openxmlformats.org/officeDocument/2006/relationships/image" Target="../media/image34.wmf"/><Relationship Id="rId4" Type="http://schemas.openxmlformats.org/officeDocument/2006/relationships/oleObject" Target="../embeddings/oleObject30.bin"/><Relationship Id="rId9" Type="http://schemas.openxmlformats.org/officeDocument/2006/relationships/image" Target="../media/image36.wmf"/></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37.wmf"/><Relationship Id="rId4" Type="http://schemas.openxmlformats.org/officeDocument/2006/relationships/oleObject" Target="../embeddings/oleObject33.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9.wmf"/><Relationship Id="rId5" Type="http://schemas.openxmlformats.org/officeDocument/2006/relationships/oleObject" Target="../embeddings/oleObject35.bin"/><Relationship Id="rId4" Type="http://schemas.openxmlformats.org/officeDocument/2006/relationships/image" Target="../media/image38.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41.bin"/><Relationship Id="rId18" Type="http://schemas.openxmlformats.org/officeDocument/2006/relationships/image" Target="../media/image47.wmf"/><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44.wmf"/><Relationship Id="rId17" Type="http://schemas.openxmlformats.org/officeDocument/2006/relationships/oleObject" Target="../embeddings/oleObject43.bin"/><Relationship Id="rId2" Type="http://schemas.openxmlformats.org/officeDocument/2006/relationships/slideLayout" Target="../slideLayouts/slideLayout7.xml"/><Relationship Id="rId16" Type="http://schemas.openxmlformats.org/officeDocument/2006/relationships/image" Target="../media/image46.wmf"/><Relationship Id="rId20" Type="http://schemas.openxmlformats.org/officeDocument/2006/relationships/image" Target="../media/image48.wmf"/><Relationship Id="rId1" Type="http://schemas.openxmlformats.org/officeDocument/2006/relationships/vmlDrawing" Target="../drawings/vmlDrawing12.vml"/><Relationship Id="rId6" Type="http://schemas.openxmlformats.org/officeDocument/2006/relationships/image" Target="../media/image41.wmf"/><Relationship Id="rId11" Type="http://schemas.openxmlformats.org/officeDocument/2006/relationships/oleObject" Target="../embeddings/oleObject40.bin"/><Relationship Id="rId5" Type="http://schemas.openxmlformats.org/officeDocument/2006/relationships/oleObject" Target="../embeddings/oleObject37.bin"/><Relationship Id="rId15" Type="http://schemas.openxmlformats.org/officeDocument/2006/relationships/oleObject" Target="../embeddings/oleObject42.bin"/><Relationship Id="rId10" Type="http://schemas.openxmlformats.org/officeDocument/2006/relationships/image" Target="../media/image43.wmf"/><Relationship Id="rId19" Type="http://schemas.openxmlformats.org/officeDocument/2006/relationships/oleObject" Target="../embeddings/oleObject44.bin"/><Relationship Id="rId4" Type="http://schemas.openxmlformats.org/officeDocument/2006/relationships/image" Target="../media/image40.wmf"/><Relationship Id="rId9" Type="http://schemas.openxmlformats.org/officeDocument/2006/relationships/oleObject" Target="../embeddings/oleObject39.bin"/><Relationship Id="rId14" Type="http://schemas.openxmlformats.org/officeDocument/2006/relationships/image" Target="../media/image45.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49.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51.wmf"/><Relationship Id="rId5" Type="http://schemas.openxmlformats.org/officeDocument/2006/relationships/oleObject" Target="../embeddings/oleObject47.bin"/><Relationship Id="rId4" Type="http://schemas.openxmlformats.org/officeDocument/2006/relationships/image" Target="../media/image50.wmf"/></Relationships>
</file>

<file path=ppt/slides/_rels/slide28.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53.wmf"/><Relationship Id="rId5" Type="http://schemas.openxmlformats.org/officeDocument/2006/relationships/oleObject" Target="../embeddings/oleObject49.bin"/><Relationship Id="rId4" Type="http://schemas.openxmlformats.org/officeDocument/2006/relationships/image" Target="../media/image52.wmf"/></Relationships>
</file>

<file path=ppt/slides/_rels/slide29.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51.bin"/><Relationship Id="rId7" Type="http://schemas.openxmlformats.org/officeDocument/2006/relationships/oleObject" Target="../embeddings/oleObject53.bin"/><Relationship Id="rId12" Type="http://schemas.openxmlformats.org/officeDocument/2006/relationships/image" Target="../media/image59.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56.wmf"/><Relationship Id="rId11" Type="http://schemas.openxmlformats.org/officeDocument/2006/relationships/oleObject" Target="../embeddings/oleObject55.bin"/><Relationship Id="rId5" Type="http://schemas.openxmlformats.org/officeDocument/2006/relationships/oleObject" Target="../embeddings/oleObject52.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5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61.wmf"/><Relationship Id="rId5" Type="http://schemas.openxmlformats.org/officeDocument/2006/relationships/oleObject" Target="../embeddings/oleObject57.bin"/><Relationship Id="rId10" Type="http://schemas.openxmlformats.org/officeDocument/2006/relationships/image" Target="../media/image59.wmf"/><Relationship Id="rId4" Type="http://schemas.openxmlformats.org/officeDocument/2006/relationships/image" Target="../media/image60.wmf"/><Relationship Id="rId9" Type="http://schemas.openxmlformats.org/officeDocument/2006/relationships/oleObject" Target="../embeddings/oleObject59.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62.bin"/><Relationship Id="rId3" Type="http://schemas.openxmlformats.org/officeDocument/2006/relationships/notesSlide" Target="../notesSlides/notesSlide4.xml"/><Relationship Id="rId7" Type="http://schemas.openxmlformats.org/officeDocument/2006/relationships/image" Target="../media/image56.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61.bin"/><Relationship Id="rId11" Type="http://schemas.openxmlformats.org/officeDocument/2006/relationships/image" Target="../media/image64.wmf"/><Relationship Id="rId5" Type="http://schemas.openxmlformats.org/officeDocument/2006/relationships/image" Target="../media/image55.wmf"/><Relationship Id="rId10" Type="http://schemas.openxmlformats.org/officeDocument/2006/relationships/oleObject" Target="../embeddings/oleObject63.bin"/><Relationship Id="rId4" Type="http://schemas.openxmlformats.org/officeDocument/2006/relationships/oleObject" Target="../embeddings/oleObject60.bin"/><Relationship Id="rId9" Type="http://schemas.openxmlformats.org/officeDocument/2006/relationships/image" Target="../media/image63.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66.bin"/><Relationship Id="rId13" Type="http://schemas.openxmlformats.org/officeDocument/2006/relationships/image" Target="../media/image59.wmf"/><Relationship Id="rId3" Type="http://schemas.openxmlformats.org/officeDocument/2006/relationships/notesSlide" Target="../notesSlides/notesSlide6.xml"/><Relationship Id="rId7" Type="http://schemas.openxmlformats.org/officeDocument/2006/relationships/image" Target="../media/image66.wmf"/><Relationship Id="rId12"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65.bin"/><Relationship Id="rId11" Type="http://schemas.openxmlformats.org/officeDocument/2006/relationships/image" Target="../media/image68.wmf"/><Relationship Id="rId5" Type="http://schemas.openxmlformats.org/officeDocument/2006/relationships/image" Target="../media/image65.wmf"/><Relationship Id="rId10" Type="http://schemas.openxmlformats.org/officeDocument/2006/relationships/oleObject" Target="../embeddings/oleObject67.bin"/><Relationship Id="rId4" Type="http://schemas.openxmlformats.org/officeDocument/2006/relationships/oleObject" Target="../embeddings/oleObject64.bin"/><Relationship Id="rId9" Type="http://schemas.openxmlformats.org/officeDocument/2006/relationships/image" Target="../media/image67.wmf"/></Relationships>
</file>

<file path=ppt/slides/_rels/slide3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72.wmf"/><Relationship Id="rId4" Type="http://schemas.openxmlformats.org/officeDocument/2006/relationships/oleObject" Target="../embeddings/oleObject69.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73.wmf"/><Relationship Id="rId4" Type="http://schemas.openxmlformats.org/officeDocument/2006/relationships/oleObject" Target="../embeddings/oleObject70.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76.wmf"/><Relationship Id="rId5" Type="http://schemas.openxmlformats.org/officeDocument/2006/relationships/oleObject" Target="../embeddings/oleObject72.bin"/><Relationship Id="rId10" Type="http://schemas.openxmlformats.org/officeDocument/2006/relationships/image" Target="../media/image78.wmf"/><Relationship Id="rId4" Type="http://schemas.openxmlformats.org/officeDocument/2006/relationships/image" Target="../media/image75.wmf"/><Relationship Id="rId9" Type="http://schemas.openxmlformats.org/officeDocument/2006/relationships/oleObject" Target="../embeddings/oleObject74.bin"/></Relationships>
</file>

<file path=ppt/slides/_rels/slide43.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75.bin"/><Relationship Id="rId7"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80.wmf"/><Relationship Id="rId5" Type="http://schemas.openxmlformats.org/officeDocument/2006/relationships/oleObject" Target="../embeddings/oleObject76.bin"/><Relationship Id="rId10" Type="http://schemas.openxmlformats.org/officeDocument/2006/relationships/image" Target="../media/image82.wmf"/><Relationship Id="rId4" Type="http://schemas.openxmlformats.org/officeDocument/2006/relationships/image" Target="../media/image79.wmf"/><Relationship Id="rId9" Type="http://schemas.openxmlformats.org/officeDocument/2006/relationships/oleObject" Target="../embeddings/oleObject78.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81.bin"/><Relationship Id="rId13" Type="http://schemas.openxmlformats.org/officeDocument/2006/relationships/image" Target="../media/image87.wmf"/><Relationship Id="rId3" Type="http://schemas.openxmlformats.org/officeDocument/2006/relationships/notesSlide" Target="../notesSlides/notesSlide11.xml"/><Relationship Id="rId7" Type="http://schemas.openxmlformats.org/officeDocument/2006/relationships/image" Target="../media/image84.wmf"/><Relationship Id="rId12"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80.bin"/><Relationship Id="rId11" Type="http://schemas.openxmlformats.org/officeDocument/2006/relationships/image" Target="../media/image86.wmf"/><Relationship Id="rId5" Type="http://schemas.openxmlformats.org/officeDocument/2006/relationships/image" Target="../media/image83.wmf"/><Relationship Id="rId10" Type="http://schemas.openxmlformats.org/officeDocument/2006/relationships/oleObject" Target="../embeddings/oleObject82.bin"/><Relationship Id="rId4" Type="http://schemas.openxmlformats.org/officeDocument/2006/relationships/oleObject" Target="../embeddings/oleObject79.bin"/><Relationship Id="rId9" Type="http://schemas.openxmlformats.org/officeDocument/2006/relationships/image" Target="../media/image85.wmf"/></Relationships>
</file>

<file path=ppt/slides/_rels/slide45.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84.bin"/><Relationship Id="rId7" Type="http://schemas.openxmlformats.org/officeDocument/2006/relationships/oleObject" Target="../embeddings/oleObject86.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89.wmf"/><Relationship Id="rId5" Type="http://schemas.openxmlformats.org/officeDocument/2006/relationships/oleObject" Target="../embeddings/oleObject85.bin"/><Relationship Id="rId10" Type="http://schemas.openxmlformats.org/officeDocument/2006/relationships/image" Target="../media/image91.wmf"/><Relationship Id="rId4" Type="http://schemas.openxmlformats.org/officeDocument/2006/relationships/image" Target="../media/image88.wmf"/><Relationship Id="rId9" Type="http://schemas.openxmlformats.org/officeDocument/2006/relationships/oleObject" Target="../embeddings/oleObject87.bin"/></Relationships>
</file>

<file path=ppt/slides/_rels/slide46.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88.bin"/><Relationship Id="rId7" Type="http://schemas.openxmlformats.org/officeDocument/2006/relationships/oleObject" Target="../embeddings/oleObject90.bin"/><Relationship Id="rId12" Type="http://schemas.openxmlformats.org/officeDocument/2006/relationships/image" Target="../media/image96.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93.wmf"/><Relationship Id="rId11" Type="http://schemas.openxmlformats.org/officeDocument/2006/relationships/oleObject" Target="../embeddings/oleObject92.bin"/><Relationship Id="rId5" Type="http://schemas.openxmlformats.org/officeDocument/2006/relationships/oleObject" Target="../embeddings/oleObject89.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91.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93.bin"/><Relationship Id="rId7" Type="http://schemas.openxmlformats.org/officeDocument/2006/relationships/image" Target="../media/image99.png"/><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98.wmf"/><Relationship Id="rId5" Type="http://schemas.openxmlformats.org/officeDocument/2006/relationships/oleObject" Target="../embeddings/oleObject94.bin"/><Relationship Id="rId4" Type="http://schemas.openxmlformats.org/officeDocument/2006/relationships/image" Target="../media/image97.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01.wmf"/><Relationship Id="rId5" Type="http://schemas.openxmlformats.org/officeDocument/2006/relationships/oleObject" Target="../embeddings/oleObject96.bin"/><Relationship Id="rId4" Type="http://schemas.openxmlformats.org/officeDocument/2006/relationships/image" Target="../media/image100.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03.wmf"/><Relationship Id="rId5" Type="http://schemas.openxmlformats.org/officeDocument/2006/relationships/oleObject" Target="../embeddings/oleObject98.bin"/><Relationship Id="rId4" Type="http://schemas.openxmlformats.org/officeDocument/2006/relationships/image" Target="../media/image102.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05.wmf"/><Relationship Id="rId5" Type="http://schemas.openxmlformats.org/officeDocument/2006/relationships/oleObject" Target="../embeddings/oleObject100.bin"/><Relationship Id="rId4" Type="http://schemas.openxmlformats.org/officeDocument/2006/relationships/image" Target="../media/image104.wmf"/></Relationships>
</file>

<file path=ppt/slides/_rels/slide54.xml.rels><?xml version="1.0" encoding="UTF-8" standalone="yes"?>
<Relationships xmlns="http://schemas.openxmlformats.org/package/2006/relationships"><Relationship Id="rId8" Type="http://schemas.openxmlformats.org/officeDocument/2006/relationships/image" Target="../media/image108.wmf"/><Relationship Id="rId13" Type="http://schemas.openxmlformats.org/officeDocument/2006/relationships/oleObject" Target="../embeddings/oleObject106.bin"/><Relationship Id="rId18" Type="http://schemas.openxmlformats.org/officeDocument/2006/relationships/image" Target="../media/image113.wmf"/><Relationship Id="rId3" Type="http://schemas.openxmlformats.org/officeDocument/2006/relationships/oleObject" Target="../embeddings/oleObject101.bin"/><Relationship Id="rId7" Type="http://schemas.openxmlformats.org/officeDocument/2006/relationships/oleObject" Target="../embeddings/oleObject103.bin"/><Relationship Id="rId12" Type="http://schemas.openxmlformats.org/officeDocument/2006/relationships/image" Target="../media/image110.wmf"/><Relationship Id="rId17" Type="http://schemas.openxmlformats.org/officeDocument/2006/relationships/oleObject" Target="../embeddings/oleObject108.bin"/><Relationship Id="rId2" Type="http://schemas.openxmlformats.org/officeDocument/2006/relationships/slideLayout" Target="../slideLayouts/slideLayout7.xml"/><Relationship Id="rId16" Type="http://schemas.openxmlformats.org/officeDocument/2006/relationships/image" Target="../media/image112.wmf"/><Relationship Id="rId1" Type="http://schemas.openxmlformats.org/officeDocument/2006/relationships/vmlDrawing" Target="../drawings/vmlDrawing31.vml"/><Relationship Id="rId6" Type="http://schemas.openxmlformats.org/officeDocument/2006/relationships/image" Target="../media/image107.wmf"/><Relationship Id="rId11" Type="http://schemas.openxmlformats.org/officeDocument/2006/relationships/oleObject" Target="../embeddings/oleObject105.bin"/><Relationship Id="rId5" Type="http://schemas.openxmlformats.org/officeDocument/2006/relationships/oleObject" Target="../embeddings/oleObject102.bin"/><Relationship Id="rId15" Type="http://schemas.openxmlformats.org/officeDocument/2006/relationships/oleObject" Target="../embeddings/oleObject107.bin"/><Relationship Id="rId10" Type="http://schemas.openxmlformats.org/officeDocument/2006/relationships/image" Target="../media/image109.wmf"/><Relationship Id="rId4" Type="http://schemas.openxmlformats.org/officeDocument/2006/relationships/image" Target="../media/image106.wmf"/><Relationship Id="rId9" Type="http://schemas.openxmlformats.org/officeDocument/2006/relationships/oleObject" Target="../embeddings/oleObject104.bin"/><Relationship Id="rId14" Type="http://schemas.openxmlformats.org/officeDocument/2006/relationships/image" Target="../media/image111.wmf"/></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5.bin"/><Relationship Id="rId18" Type="http://schemas.openxmlformats.org/officeDocument/2006/relationships/image" Target="../media/image11.wmf"/><Relationship Id="rId3" Type="http://schemas.openxmlformats.org/officeDocument/2006/relationships/image" Target="../media/image14.png"/><Relationship Id="rId21" Type="http://schemas.openxmlformats.org/officeDocument/2006/relationships/oleObject" Target="../embeddings/oleObject9.bin"/><Relationship Id="rId7" Type="http://schemas.openxmlformats.org/officeDocument/2006/relationships/oleObject" Target="../embeddings/oleObject2.bin"/><Relationship Id="rId12" Type="http://schemas.openxmlformats.org/officeDocument/2006/relationships/image" Target="../media/image8.wmf"/><Relationship Id="rId17" Type="http://schemas.openxmlformats.org/officeDocument/2006/relationships/oleObject" Target="../embeddings/oleObject7.bin"/><Relationship Id="rId2" Type="http://schemas.openxmlformats.org/officeDocument/2006/relationships/slideLayout" Target="../slideLayouts/slideLayout7.xml"/><Relationship Id="rId16" Type="http://schemas.openxmlformats.org/officeDocument/2006/relationships/image" Target="../media/image10.wmf"/><Relationship Id="rId20" Type="http://schemas.openxmlformats.org/officeDocument/2006/relationships/image" Target="../media/image12.wmf"/><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4.bin"/><Relationship Id="rId5" Type="http://schemas.openxmlformats.org/officeDocument/2006/relationships/oleObject" Target="../embeddings/oleObject1.bin"/><Relationship Id="rId15" Type="http://schemas.openxmlformats.org/officeDocument/2006/relationships/oleObject" Target="../embeddings/oleObject6.bin"/><Relationship Id="rId10" Type="http://schemas.openxmlformats.org/officeDocument/2006/relationships/image" Target="../media/image7.wmf"/><Relationship Id="rId19" Type="http://schemas.openxmlformats.org/officeDocument/2006/relationships/oleObject" Target="../embeddings/oleObject8.bin"/><Relationship Id="rId4" Type="http://schemas.openxmlformats.org/officeDocument/2006/relationships/image" Target="../media/image15.png"/><Relationship Id="rId9" Type="http://schemas.openxmlformats.org/officeDocument/2006/relationships/oleObject" Target="../embeddings/oleObject3.bin"/><Relationship Id="rId14" Type="http://schemas.openxmlformats.org/officeDocument/2006/relationships/image" Target="../media/image9.wmf"/><Relationship Id="rId22" Type="http://schemas.openxmlformats.org/officeDocument/2006/relationships/image" Target="../media/image13.wmf"/></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14.bin"/><Relationship Id="rId3" Type="http://schemas.openxmlformats.org/officeDocument/2006/relationships/image" Target="../media/image14.png"/><Relationship Id="rId7" Type="http://schemas.openxmlformats.org/officeDocument/2006/relationships/oleObject" Target="../embeddings/oleObject11.bin"/><Relationship Id="rId12" Type="http://schemas.openxmlformats.org/officeDocument/2006/relationships/image" Target="../media/image8.wmf"/><Relationship Id="rId2" Type="http://schemas.openxmlformats.org/officeDocument/2006/relationships/slideLayout" Target="../slideLayouts/slideLayout7.xml"/><Relationship Id="rId16" Type="http://schemas.openxmlformats.org/officeDocument/2006/relationships/image" Target="../media/image17.wmf"/><Relationship Id="rId1" Type="http://schemas.openxmlformats.org/officeDocument/2006/relationships/vmlDrawing" Target="../drawings/vmlDrawing2.vml"/><Relationship Id="rId6" Type="http://schemas.openxmlformats.org/officeDocument/2006/relationships/image" Target="../media/image15.png"/><Relationship Id="rId11" Type="http://schemas.openxmlformats.org/officeDocument/2006/relationships/oleObject" Target="../embeddings/oleObject13.bin"/><Relationship Id="rId5" Type="http://schemas.openxmlformats.org/officeDocument/2006/relationships/image" Target="../media/image5.wmf"/><Relationship Id="rId15" Type="http://schemas.openxmlformats.org/officeDocument/2006/relationships/oleObject" Target="../embeddings/oleObject15.bin"/><Relationship Id="rId10" Type="http://schemas.openxmlformats.org/officeDocument/2006/relationships/image" Target="../media/image7.wmf"/><Relationship Id="rId4" Type="http://schemas.openxmlformats.org/officeDocument/2006/relationships/oleObject" Target="../embeddings/oleObject10.bin"/><Relationship Id="rId9" Type="http://schemas.openxmlformats.org/officeDocument/2006/relationships/oleObject" Target="../embeddings/oleObject12.bin"/><Relationship Id="rId14" Type="http://schemas.openxmlformats.org/officeDocument/2006/relationships/image" Target="../media/image9.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0" y="685800"/>
            <a:ext cx="1512888" cy="1371600"/>
          </a:xfrm>
        </p:spPr>
        <p:txBody>
          <a:bodyPr/>
          <a:lstStyle/>
          <a:p>
            <a:pPr eaLnBrk="1" hangingPunct="1"/>
            <a:r>
              <a:rPr lang="en-US" altLang="en-US" sz="3600" smtClean="0">
                <a:solidFill>
                  <a:srgbClr val="CC3300"/>
                </a:solidFill>
              </a:rPr>
              <a:t>CS305</a:t>
            </a:r>
          </a:p>
        </p:txBody>
      </p:sp>
      <p:sp>
        <p:nvSpPr>
          <p:cNvPr id="18435" name="TextBox 2"/>
          <p:cNvSpPr txBox="1">
            <a:spLocks noChangeArrowheads="1"/>
          </p:cNvSpPr>
          <p:nvPr/>
        </p:nvSpPr>
        <p:spPr bwMode="auto">
          <a:xfrm>
            <a:off x="2571750" y="990600"/>
            <a:ext cx="520065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lnSpc>
                <a:spcPct val="80000"/>
              </a:lnSpc>
              <a:spcBef>
                <a:spcPct val="0"/>
              </a:spcBef>
              <a:buClr>
                <a:srgbClr val="94B6D2"/>
              </a:buClr>
              <a:buSzTx/>
              <a:buFontTx/>
              <a:buNone/>
            </a:pPr>
            <a:r>
              <a:rPr lang="en-US" altLang="en-US" sz="3600" b="1" i="0" baseline="0">
                <a:solidFill>
                  <a:srgbClr val="CC3300"/>
                </a:solidFill>
                <a:latin typeface="Arial" panose="020B0604020202020204" pitchFamily="34" charset="0"/>
                <a:cs typeface="Arial" panose="020B0604020202020204" pitchFamily="34" charset="0"/>
              </a:rPr>
              <a:t>System Modeling and Simulation</a:t>
            </a:r>
            <a:endParaRPr lang="en-US" altLang="en-US" sz="3600" b="1" i="0" baseline="0">
              <a:solidFill>
                <a:srgbClr val="000000"/>
              </a:solidFill>
              <a:latin typeface="Arial" panose="020B0604020202020204" pitchFamily="34" charset="0"/>
              <a:cs typeface="Arial" panose="020B0604020202020204" pitchFamily="34" charset="0"/>
            </a:endParaRPr>
          </a:p>
        </p:txBody>
      </p:sp>
      <p:sp>
        <p:nvSpPr>
          <p:cNvPr id="18436" name="TextBox 3"/>
          <p:cNvSpPr txBox="1">
            <a:spLocks noChangeArrowheads="1"/>
          </p:cNvSpPr>
          <p:nvPr/>
        </p:nvSpPr>
        <p:spPr bwMode="auto">
          <a:xfrm>
            <a:off x="1828800" y="2514600"/>
            <a:ext cx="502920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gn="ctr" eaLnBrk="1" hangingPunct="1">
              <a:lnSpc>
                <a:spcPct val="80000"/>
              </a:lnSpc>
              <a:spcBef>
                <a:spcPct val="0"/>
              </a:spcBef>
              <a:buClr>
                <a:srgbClr val="94B6D2"/>
              </a:buClr>
              <a:buSzTx/>
              <a:buFontTx/>
              <a:buNone/>
            </a:pPr>
            <a:r>
              <a:rPr lang="en-US" altLang="en-US" sz="3600" b="1" i="0" baseline="0">
                <a:solidFill>
                  <a:srgbClr val="CC3300"/>
                </a:solidFill>
                <a:latin typeface="Arial" panose="020B0604020202020204" pitchFamily="34" charset="0"/>
                <a:cs typeface="Arial" panose="020B0604020202020204" pitchFamily="34" charset="0"/>
              </a:rPr>
              <a:t>Prof. Dr. Khaled Mahar</a:t>
            </a:r>
          </a:p>
          <a:p>
            <a:pPr algn="ctr" eaLnBrk="1" hangingPunct="1">
              <a:lnSpc>
                <a:spcPct val="80000"/>
              </a:lnSpc>
              <a:spcBef>
                <a:spcPct val="0"/>
              </a:spcBef>
              <a:buClr>
                <a:srgbClr val="94B6D2"/>
              </a:buClr>
              <a:buSzTx/>
              <a:buFontTx/>
              <a:buNone/>
            </a:pPr>
            <a:r>
              <a:rPr lang="en-US" altLang="en-US" sz="2800" b="1" i="0" baseline="0">
                <a:solidFill>
                  <a:srgbClr val="0070C0"/>
                </a:solidFill>
                <a:latin typeface="Arial" panose="020B0604020202020204" pitchFamily="34" charset="0"/>
                <a:cs typeface="Arial" panose="020B0604020202020204" pitchFamily="34" charset="0"/>
              </a:rPr>
              <a:t>khmahar@aast.edu</a:t>
            </a:r>
          </a:p>
        </p:txBody>
      </p:sp>
      <p:sp>
        <p:nvSpPr>
          <p:cNvPr id="18437" name="TextBox 4"/>
          <p:cNvSpPr txBox="1">
            <a:spLocks noChangeArrowheads="1"/>
          </p:cNvSpPr>
          <p:nvPr/>
        </p:nvSpPr>
        <p:spPr bwMode="auto">
          <a:xfrm>
            <a:off x="3086100" y="4267200"/>
            <a:ext cx="251460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gn="ctr" eaLnBrk="1" hangingPunct="1">
              <a:lnSpc>
                <a:spcPct val="80000"/>
              </a:lnSpc>
              <a:spcBef>
                <a:spcPct val="0"/>
              </a:spcBef>
              <a:buClr>
                <a:srgbClr val="94B6D2"/>
              </a:buClr>
              <a:buSzTx/>
              <a:buFontTx/>
              <a:buNone/>
            </a:pPr>
            <a:r>
              <a:rPr lang="en-US" altLang="en-US" sz="3200" b="1" i="0" baseline="0">
                <a:solidFill>
                  <a:srgbClr val="CC3300"/>
                </a:solidFill>
                <a:latin typeface="Arial" panose="020B0604020202020204" pitchFamily="34" charset="0"/>
                <a:cs typeface="Arial" panose="020B0604020202020204" pitchFamily="34" charset="0"/>
              </a:rPr>
              <a:t>Lecture 10</a:t>
            </a:r>
          </a:p>
          <a:p>
            <a:pPr algn="ctr" eaLnBrk="1" hangingPunct="1">
              <a:lnSpc>
                <a:spcPct val="80000"/>
              </a:lnSpc>
              <a:spcBef>
                <a:spcPct val="0"/>
              </a:spcBef>
              <a:buClr>
                <a:srgbClr val="94B6D2"/>
              </a:buClr>
              <a:buSzTx/>
              <a:buFontTx/>
              <a:buNone/>
            </a:pPr>
            <a:endParaRPr lang="en-US" altLang="en-US" sz="3200" b="1" i="0" baseline="0">
              <a:solidFill>
                <a:srgbClr val="000000"/>
              </a:solidFill>
              <a:latin typeface="Arial" panose="020B0604020202020204" pitchFamily="34" charset="0"/>
              <a:cs typeface="Arial" panose="020B0604020202020204" pitchFamily="34" charset="0"/>
            </a:endParaRPr>
          </a:p>
        </p:txBody>
      </p:sp>
      <p:sp>
        <p:nvSpPr>
          <p:cNvPr id="1843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spcBef>
                <a:spcPct val="20000"/>
              </a:spcBef>
              <a:buClrTx/>
              <a:buSzPct val="100000"/>
              <a:buFont typeface="Wingdings" panose="05000000000000000000" pitchFamily="2" charset="2"/>
              <a:buNone/>
            </a:pPr>
            <a:fld id="{5F2A9FF6-0A61-4ECE-9CE7-4BFF62261767}" type="slidenum">
              <a:rPr lang="en-US" altLang="en-US" sz="1400" smtClean="0">
                <a:solidFill>
                  <a:srgbClr val="775F55"/>
                </a:solidFill>
                <a:latin typeface="Arial" panose="020B0604020202020204" pitchFamily="34" charset="0"/>
                <a:ea typeface="ＭＳ Ｐゴシック" panose="020B0600070205080204" pitchFamily="34" charset="-128"/>
              </a:rPr>
              <a:pPr>
                <a:spcBef>
                  <a:spcPct val="20000"/>
                </a:spcBef>
                <a:buClrTx/>
                <a:buSzPct val="100000"/>
                <a:buFont typeface="Wingdings" panose="05000000000000000000" pitchFamily="2" charset="2"/>
                <a:buNone/>
              </a:pPr>
              <a:t>1</a:t>
            </a:fld>
            <a:endParaRPr lang="en-US" altLang="en-US" sz="1400" smtClean="0">
              <a:solidFill>
                <a:srgbClr val="775F55"/>
              </a:solidFill>
              <a:latin typeface="Arial" panose="020B0604020202020204" pitchFamily="34" charset="0"/>
              <a:ea typeface="ＭＳ Ｐゴシック" panose="020B0600070205080204" pitchFamily="34" charset="-128"/>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914400" y="0"/>
            <a:ext cx="8229600" cy="1371600"/>
          </a:xfrm>
        </p:spPr>
        <p:txBody>
          <a:bodyPr/>
          <a:lstStyle/>
          <a:p>
            <a:pPr eaLnBrk="1" hangingPunct="1"/>
            <a:r>
              <a:rPr lang="en-US" altLang="en-US" smtClean="0"/>
              <a:t>Notation</a:t>
            </a:r>
          </a:p>
        </p:txBody>
      </p:sp>
      <p:pic>
        <p:nvPicPr>
          <p:cNvPr id="29699" name="Picture 7" descr="$ \mathbb{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6213" y="3429000"/>
            <a:ext cx="17145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extBox 4"/>
          <p:cNvSpPr txBox="1">
            <a:spLocks noChangeArrowheads="1"/>
          </p:cNvSpPr>
          <p:nvPr/>
        </p:nvSpPr>
        <p:spPr bwMode="auto">
          <a:xfrm>
            <a:off x="2438400" y="3200400"/>
            <a:ext cx="6172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fr-FR" altLang="en-US" sz="7200" baseline="0">
                <a:latin typeface="Cambria" panose="02040503050406030204" pitchFamily="18" charset="0"/>
              </a:rPr>
              <a:t>X(t</a:t>
            </a:r>
            <a:r>
              <a:rPr lang="fr-FR" altLang="en-US" sz="7200" baseline="-25000">
                <a:latin typeface="Cambria" panose="02040503050406030204" pitchFamily="18" charset="0"/>
              </a:rPr>
              <a:t>k</a:t>
            </a:r>
            <a:r>
              <a:rPr lang="fr-FR" altLang="en-US" sz="7200" baseline="0">
                <a:latin typeface="Cambria" panose="02040503050406030204" pitchFamily="18" charset="0"/>
              </a:rPr>
              <a:t>) or X</a:t>
            </a:r>
            <a:r>
              <a:rPr lang="fr-FR" altLang="en-US" sz="7200" baseline="-25000">
                <a:latin typeface="Cambria" panose="02040503050406030204" pitchFamily="18" charset="0"/>
              </a:rPr>
              <a:t>k  </a:t>
            </a:r>
            <a:r>
              <a:rPr lang="fr-FR" altLang="en-US" sz="7200" baseline="0">
                <a:latin typeface="Cambria" panose="02040503050406030204" pitchFamily="18" charset="0"/>
              </a:rPr>
              <a:t>= x</a:t>
            </a:r>
            <a:r>
              <a:rPr lang="fr-FR" altLang="en-US" sz="7200" baseline="-25000">
                <a:latin typeface="Cambria" panose="02040503050406030204" pitchFamily="18" charset="0"/>
              </a:rPr>
              <a:t>k</a:t>
            </a:r>
          </a:p>
        </p:txBody>
      </p:sp>
      <p:sp>
        <p:nvSpPr>
          <p:cNvPr id="29701" name="TextBox 5"/>
          <p:cNvSpPr txBox="1">
            <a:spLocks noChangeArrowheads="1"/>
          </p:cNvSpPr>
          <p:nvPr/>
        </p:nvSpPr>
        <p:spPr bwMode="auto">
          <a:xfrm>
            <a:off x="71438" y="5867400"/>
            <a:ext cx="5765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fr-FR" altLang="en-US" i="0" baseline="0">
                <a:latin typeface="Cambria" panose="02040503050406030204" pitchFamily="18" charset="0"/>
              </a:rPr>
              <a:t>The stochastic process at time </a:t>
            </a:r>
            <a:r>
              <a:rPr lang="fr-FR" altLang="en-US" baseline="0">
                <a:latin typeface="Cambria" panose="02040503050406030204" pitchFamily="18" charset="0"/>
              </a:rPr>
              <a:t>t</a:t>
            </a:r>
            <a:r>
              <a:rPr lang="fr-FR" altLang="en-US" baseline="-25000">
                <a:latin typeface="Cambria" panose="02040503050406030204" pitchFamily="18" charset="0"/>
              </a:rPr>
              <a:t>k</a:t>
            </a:r>
            <a:r>
              <a:rPr lang="fr-FR" altLang="en-US" i="0" baseline="-25000">
                <a:latin typeface="Cambria" panose="02040503050406030204" pitchFamily="18" charset="0"/>
              </a:rPr>
              <a:t> </a:t>
            </a:r>
            <a:r>
              <a:rPr lang="fr-FR" altLang="en-US" i="0" baseline="0">
                <a:latin typeface="Cambria" panose="02040503050406030204" pitchFamily="18" charset="0"/>
              </a:rPr>
              <a:t>or </a:t>
            </a:r>
            <a:r>
              <a:rPr lang="fr-FR" altLang="en-US" baseline="0">
                <a:latin typeface="Cambria" panose="02040503050406030204" pitchFamily="18" charset="0"/>
              </a:rPr>
              <a:t>k</a:t>
            </a:r>
            <a:endParaRPr lang="fr-FR" altLang="en-US" baseline="-25000">
              <a:latin typeface="Cambria" panose="02040503050406030204" pitchFamily="18" charset="0"/>
            </a:endParaRPr>
          </a:p>
        </p:txBody>
      </p:sp>
      <p:cxnSp>
        <p:nvCxnSpPr>
          <p:cNvPr id="8" name="Straight Arrow Connector 7"/>
          <p:cNvCxnSpPr/>
          <p:nvPr/>
        </p:nvCxnSpPr>
        <p:spPr>
          <a:xfrm rot="5400000" flipH="1" flipV="1">
            <a:off x="1028700" y="4533900"/>
            <a:ext cx="1828800" cy="1143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2286000" y="2286000"/>
            <a:ext cx="4038600" cy="1752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V="1">
            <a:off x="1600200" y="4114800"/>
            <a:ext cx="4038600" cy="1905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rot="16200000" flipH="1">
            <a:off x="2209800" y="2286000"/>
            <a:ext cx="1524000" cy="1524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9706" name="TextBox 17"/>
          <p:cNvSpPr txBox="1">
            <a:spLocks noChangeArrowheads="1"/>
          </p:cNvSpPr>
          <p:nvPr/>
        </p:nvSpPr>
        <p:spPr bwMode="auto">
          <a:xfrm>
            <a:off x="685800" y="1828800"/>
            <a:ext cx="3267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fr-FR" altLang="en-US" i="0" baseline="0">
                <a:latin typeface="Cambria" panose="02040503050406030204" pitchFamily="18" charset="0"/>
              </a:rPr>
              <a:t>Discrete time </a:t>
            </a:r>
            <a:r>
              <a:rPr lang="fr-FR" altLang="en-US" baseline="0">
                <a:latin typeface="Cambria" panose="02040503050406030204" pitchFamily="18" charset="0"/>
              </a:rPr>
              <a:t>t</a:t>
            </a:r>
            <a:r>
              <a:rPr lang="fr-FR" altLang="en-US" baseline="-25000">
                <a:latin typeface="Cambria" panose="02040503050406030204" pitchFamily="18" charset="0"/>
              </a:rPr>
              <a:t>k</a:t>
            </a:r>
            <a:r>
              <a:rPr lang="fr-FR" altLang="en-US" i="0" baseline="-25000">
                <a:latin typeface="Cambria" panose="02040503050406030204" pitchFamily="18" charset="0"/>
              </a:rPr>
              <a:t> </a:t>
            </a:r>
            <a:r>
              <a:rPr lang="fr-FR" altLang="en-US" i="0" baseline="0">
                <a:latin typeface="Cambria" panose="02040503050406030204" pitchFamily="18" charset="0"/>
              </a:rPr>
              <a:t>or </a:t>
            </a:r>
            <a:r>
              <a:rPr lang="fr-FR" altLang="en-US" baseline="0">
                <a:latin typeface="Cambria" panose="02040503050406030204" pitchFamily="18" charset="0"/>
              </a:rPr>
              <a:t>k</a:t>
            </a:r>
            <a:endParaRPr lang="fr-FR" altLang="en-US" baseline="-25000">
              <a:latin typeface="Cambria" panose="02040503050406030204" pitchFamily="18" charset="0"/>
            </a:endParaRPr>
          </a:p>
        </p:txBody>
      </p:sp>
      <p:sp>
        <p:nvSpPr>
          <p:cNvPr id="29707" name="TextBox 20"/>
          <p:cNvSpPr txBox="1">
            <a:spLocks noChangeArrowheads="1"/>
          </p:cNvSpPr>
          <p:nvPr/>
        </p:nvSpPr>
        <p:spPr bwMode="auto">
          <a:xfrm>
            <a:off x="4800600" y="1752600"/>
            <a:ext cx="39497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i="0" baseline="0">
                <a:latin typeface="Cambria" panose="02040503050406030204" pitchFamily="18" charset="0"/>
              </a:rPr>
              <a:t>Value of the stochastic</a:t>
            </a:r>
          </a:p>
          <a:p>
            <a:pPr>
              <a:spcBef>
                <a:spcPct val="0"/>
              </a:spcBef>
              <a:buClrTx/>
              <a:buSzTx/>
              <a:buFontTx/>
              <a:buNone/>
            </a:pPr>
            <a:r>
              <a:rPr lang="en-US" altLang="en-US" i="0" baseline="0">
                <a:latin typeface="Cambria" panose="02040503050406030204" pitchFamily="18" charset="0"/>
              </a:rPr>
              <a:t>process at  instant </a:t>
            </a:r>
            <a:r>
              <a:rPr lang="en-US" altLang="en-US" baseline="0">
                <a:latin typeface="Cambria" panose="02040503050406030204" pitchFamily="18" charset="0"/>
              </a:rPr>
              <a:t>t</a:t>
            </a:r>
            <a:r>
              <a:rPr lang="en-US" altLang="en-US" baseline="-25000">
                <a:latin typeface="Cambria" panose="02040503050406030204" pitchFamily="18" charset="0"/>
              </a:rPr>
              <a:t>k</a:t>
            </a:r>
            <a:r>
              <a:rPr lang="en-US" altLang="en-US" i="0" baseline="-25000">
                <a:latin typeface="Cambria" panose="02040503050406030204" pitchFamily="18" charset="0"/>
              </a:rPr>
              <a:t> </a:t>
            </a:r>
            <a:r>
              <a:rPr lang="en-US" altLang="en-US" i="0" baseline="0">
                <a:latin typeface="Cambria" panose="02040503050406030204" pitchFamily="18" charset="0"/>
              </a:rPr>
              <a:t>or </a:t>
            </a:r>
            <a:r>
              <a:rPr lang="en-US" altLang="en-US" baseline="0">
                <a:latin typeface="Cambria" panose="02040503050406030204" pitchFamily="18" charset="0"/>
              </a:rPr>
              <a:t>k</a:t>
            </a:r>
            <a:endParaRPr lang="en-US" altLang="en-US" baseline="-25000">
              <a:latin typeface="Cambria" panose="02040503050406030204" pitchFamily="18" charset="0"/>
            </a:endParaRPr>
          </a:p>
        </p:txBody>
      </p:sp>
      <p:cxnSp>
        <p:nvCxnSpPr>
          <p:cNvPr id="22" name="Straight Arrow Connector 21"/>
          <p:cNvCxnSpPr/>
          <p:nvPr/>
        </p:nvCxnSpPr>
        <p:spPr>
          <a:xfrm rot="16200000" flipH="1">
            <a:off x="6667500" y="2705100"/>
            <a:ext cx="1066800" cy="838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533400" y="0"/>
            <a:ext cx="8229600" cy="1371600"/>
          </a:xfrm>
        </p:spPr>
        <p:txBody>
          <a:bodyPr/>
          <a:lstStyle/>
          <a:p>
            <a:pPr eaLnBrk="1" hangingPunct="1"/>
            <a:r>
              <a:rPr lang="en-US" altLang="en-US" smtClean="0"/>
              <a:t>Discrete Markov Chain</a:t>
            </a:r>
          </a:p>
        </p:txBody>
      </p:sp>
      <p:pic>
        <p:nvPicPr>
          <p:cNvPr id="30723" name="Picture 7" descr="$ \mathbb{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6213" y="3429000"/>
            <a:ext cx="17145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3769" name="Rectangle 9"/>
          <p:cNvSpPr>
            <a:spLocks noChangeArrowheads="1"/>
          </p:cNvSpPr>
          <p:nvPr/>
        </p:nvSpPr>
        <p:spPr bwMode="auto">
          <a:xfrm>
            <a:off x="457200" y="16764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400" i="0" baseline="0"/>
              <a:t>Recall the definition of a Markov property</a:t>
            </a:r>
          </a:p>
          <a:p>
            <a:pPr lvl="1" eaLnBrk="1" hangingPunct="1"/>
            <a:r>
              <a:rPr lang="en-US" altLang="en-US" sz="2000" i="0" baseline="0">
                <a:sym typeface="Symbol" panose="05050102010706020507" pitchFamily="18" charset="2"/>
              </a:rPr>
              <a:t>The future of a process does not depend on its past, only on its present</a:t>
            </a:r>
          </a:p>
        </p:txBody>
      </p:sp>
      <p:graphicFrame>
        <p:nvGraphicFramePr>
          <p:cNvPr id="373771" name="Object 11"/>
          <p:cNvGraphicFramePr>
            <a:graphicFrameLocks noChangeAspect="1"/>
          </p:cNvGraphicFramePr>
          <p:nvPr/>
        </p:nvGraphicFramePr>
        <p:xfrm>
          <a:off x="1371600" y="2743200"/>
          <a:ext cx="7010400" cy="1239838"/>
        </p:xfrm>
        <a:graphic>
          <a:graphicData uri="http://schemas.openxmlformats.org/presentationml/2006/ole">
            <mc:AlternateContent xmlns:mc="http://schemas.openxmlformats.org/markup-compatibility/2006">
              <mc:Choice xmlns:v="urn:schemas-microsoft-com:vml" Requires="v">
                <p:oleObj spid="_x0000_s30757" name="Equation" r:id="rId4" imgW="2654300" imgH="469900" progId="Equation.DSMT4">
                  <p:embed/>
                </p:oleObj>
              </mc:Choice>
              <mc:Fallback>
                <p:oleObj name="Equation" r:id="rId4" imgW="2654300" imgH="469900"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743200"/>
                        <a:ext cx="7010400" cy="1239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3776" name="Rectangle 16"/>
          <p:cNvSpPr>
            <a:spLocks noChangeArrowheads="1"/>
          </p:cNvSpPr>
          <p:nvPr/>
        </p:nvSpPr>
        <p:spPr bwMode="auto">
          <a:xfrm>
            <a:off x="457200" y="3886200"/>
            <a:ext cx="83820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400" i="0" baseline="0"/>
              <a:t>Since we are dealing with “</a:t>
            </a:r>
            <a:r>
              <a:rPr lang="en-US" altLang="en-US" sz="2400" i="0" baseline="0">
                <a:solidFill>
                  <a:srgbClr val="800000"/>
                </a:solidFill>
              </a:rPr>
              <a:t>chains</a:t>
            </a:r>
            <a:r>
              <a:rPr lang="en-US" altLang="en-US" sz="2400" i="0" baseline="0"/>
              <a:t>”, </a:t>
            </a:r>
            <a:r>
              <a:rPr lang="en-US" altLang="en-US" sz="2400" baseline="0">
                <a:latin typeface="Times New Roman" panose="02020603050405020304" pitchFamily="18" charset="0"/>
              </a:rPr>
              <a:t>X</a:t>
            </a:r>
            <a:r>
              <a:rPr lang="en-US" altLang="en-US" sz="2400" i="0" baseline="0">
                <a:latin typeface="Times New Roman" panose="02020603050405020304" pitchFamily="18" charset="0"/>
              </a:rPr>
              <a:t>(</a:t>
            </a:r>
            <a:r>
              <a:rPr lang="en-US" altLang="en-US" sz="2400" baseline="0">
                <a:latin typeface="Times New Roman" panose="02020603050405020304" pitchFamily="18" charset="0"/>
              </a:rPr>
              <a:t>t</a:t>
            </a:r>
            <a:r>
              <a:rPr lang="en-US" altLang="en-US" sz="2400" i="0" baseline="0">
                <a:latin typeface="Times New Roman" panose="02020603050405020304" pitchFamily="18" charset="0"/>
              </a:rPr>
              <a:t>)</a:t>
            </a:r>
            <a:r>
              <a:rPr lang="en-US" altLang="en-US" sz="2400" i="0" baseline="0"/>
              <a:t> can take discrete values from a finite or a countable infinite set.</a:t>
            </a:r>
          </a:p>
          <a:p>
            <a:pPr eaLnBrk="1" hangingPunct="1"/>
            <a:r>
              <a:rPr lang="en-US" altLang="en-US" sz="2400" i="0" baseline="0"/>
              <a:t>For a discrete-time Markov chain, the notation is also simplified to  </a:t>
            </a:r>
            <a:endParaRPr lang="en-US" altLang="en-US" sz="2400" i="0" baseline="0">
              <a:sym typeface="Symbol" panose="05050102010706020507" pitchFamily="18" charset="2"/>
            </a:endParaRPr>
          </a:p>
        </p:txBody>
      </p:sp>
      <p:graphicFrame>
        <p:nvGraphicFramePr>
          <p:cNvPr id="373777" name="Object 17"/>
          <p:cNvGraphicFramePr>
            <a:graphicFrameLocks noChangeAspect="1"/>
          </p:cNvGraphicFramePr>
          <p:nvPr/>
        </p:nvGraphicFramePr>
        <p:xfrm>
          <a:off x="550863" y="5545138"/>
          <a:ext cx="8440737" cy="550862"/>
        </p:xfrm>
        <a:graphic>
          <a:graphicData uri="http://schemas.openxmlformats.org/presentationml/2006/ole">
            <mc:AlternateContent xmlns:mc="http://schemas.openxmlformats.org/markup-compatibility/2006">
              <mc:Choice xmlns:v="urn:schemas-microsoft-com:vml" Requires="v">
                <p:oleObj spid="_x0000_s30758" name="Equation" r:id="rId6" imgW="3302000" imgH="215900" progId="Equation.DSMT4">
                  <p:embed/>
                </p:oleObj>
              </mc:Choice>
              <mc:Fallback>
                <p:oleObj name="Equation" r:id="rId6" imgW="3302000" imgH="215900" progId="Equation.DSMT4">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863" y="5545138"/>
                        <a:ext cx="8440737" cy="550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3778" name="Rectangle 18"/>
          <p:cNvSpPr>
            <a:spLocks noChangeArrowheads="1"/>
          </p:cNvSpPr>
          <p:nvPr/>
        </p:nvSpPr>
        <p:spPr bwMode="auto">
          <a:xfrm>
            <a:off x="457200" y="6248400"/>
            <a:ext cx="8382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400" i="0" baseline="0">
                <a:sym typeface="Symbol" panose="05050102010706020507" pitchFamily="18" charset="2"/>
              </a:rPr>
              <a:t>Where </a:t>
            </a:r>
            <a:r>
              <a:rPr lang="en-US" altLang="en-US" sz="2400" baseline="0">
                <a:latin typeface="Times New Roman" panose="02020603050405020304" pitchFamily="18" charset="0"/>
                <a:sym typeface="Symbol" panose="05050102010706020507" pitchFamily="18" charset="2"/>
              </a:rPr>
              <a:t>X</a:t>
            </a:r>
            <a:r>
              <a:rPr lang="en-US" altLang="en-US" sz="2400" baseline="-25000">
                <a:latin typeface="Times New Roman" panose="02020603050405020304" pitchFamily="18" charset="0"/>
                <a:sym typeface="Symbol" panose="05050102010706020507" pitchFamily="18" charset="2"/>
              </a:rPr>
              <a:t>k</a:t>
            </a:r>
            <a:r>
              <a:rPr lang="en-US" altLang="en-US" sz="2400" i="0" baseline="0">
                <a:sym typeface="Symbol" panose="05050102010706020507" pitchFamily="18" charset="2"/>
              </a:rPr>
              <a:t> is the value of the state at the </a:t>
            </a:r>
            <a:r>
              <a:rPr lang="en-US" altLang="en-US" sz="2400" baseline="0">
                <a:latin typeface="Times New Roman" panose="02020603050405020304" pitchFamily="18" charset="0"/>
                <a:sym typeface="Symbol" panose="05050102010706020507" pitchFamily="18" charset="2"/>
              </a:rPr>
              <a:t>k</a:t>
            </a:r>
            <a:r>
              <a:rPr lang="en-US" altLang="en-US" sz="2400" i="0" baseline="0">
                <a:sym typeface="Symbol" panose="05050102010706020507" pitchFamily="18" charset="2"/>
              </a:rPr>
              <a:t>th step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3769">
                                            <p:txEl>
                                              <p:pRg st="0" end="0"/>
                                            </p:txEl>
                                          </p:spTgt>
                                        </p:tgtEl>
                                        <p:attrNameLst>
                                          <p:attrName>style.visibility</p:attrName>
                                        </p:attrNameLst>
                                      </p:cBhvr>
                                      <p:to>
                                        <p:strVal val="visible"/>
                                      </p:to>
                                    </p:set>
                                    <p:animEffect transition="in" filter="wipe(left)">
                                      <p:cBhvr>
                                        <p:cTn id="7" dur="500"/>
                                        <p:tgtEl>
                                          <p:spTgt spid="37376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73769">
                                            <p:txEl>
                                              <p:pRg st="1" end="1"/>
                                            </p:txEl>
                                          </p:spTgt>
                                        </p:tgtEl>
                                        <p:attrNameLst>
                                          <p:attrName>style.visibility</p:attrName>
                                        </p:attrNameLst>
                                      </p:cBhvr>
                                      <p:to>
                                        <p:strVal val="visible"/>
                                      </p:to>
                                    </p:set>
                                    <p:animEffect transition="in" filter="wipe(left)">
                                      <p:cBhvr>
                                        <p:cTn id="10" dur="500"/>
                                        <p:tgtEl>
                                          <p:spTgt spid="37376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373771"/>
                                        </p:tgtEl>
                                        <p:attrNameLst>
                                          <p:attrName>style.visibility</p:attrName>
                                        </p:attrNameLst>
                                      </p:cBhvr>
                                      <p:to>
                                        <p:strVal val="visible"/>
                                      </p:to>
                                    </p:set>
                                    <p:animEffect transition="in" filter="wipe(left)">
                                      <p:cBhvr>
                                        <p:cTn id="15" dur="500"/>
                                        <p:tgtEl>
                                          <p:spTgt spid="37377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73776">
                                            <p:txEl>
                                              <p:pRg st="0" end="0"/>
                                            </p:txEl>
                                          </p:spTgt>
                                        </p:tgtEl>
                                        <p:attrNameLst>
                                          <p:attrName>style.visibility</p:attrName>
                                        </p:attrNameLst>
                                      </p:cBhvr>
                                      <p:to>
                                        <p:strVal val="visible"/>
                                      </p:to>
                                    </p:set>
                                    <p:animEffect transition="in" filter="wipe(left)">
                                      <p:cBhvr>
                                        <p:cTn id="20" dur="500"/>
                                        <p:tgtEl>
                                          <p:spTgt spid="373776">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73776">
                                            <p:txEl>
                                              <p:pRg st="1" end="1"/>
                                            </p:txEl>
                                          </p:spTgt>
                                        </p:tgtEl>
                                        <p:attrNameLst>
                                          <p:attrName>style.visibility</p:attrName>
                                        </p:attrNameLst>
                                      </p:cBhvr>
                                      <p:to>
                                        <p:strVal val="visible"/>
                                      </p:to>
                                    </p:set>
                                    <p:animEffect transition="in" filter="wipe(left)">
                                      <p:cBhvr>
                                        <p:cTn id="25" dur="500"/>
                                        <p:tgtEl>
                                          <p:spTgt spid="373776">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373777"/>
                                        </p:tgtEl>
                                        <p:attrNameLst>
                                          <p:attrName>style.visibility</p:attrName>
                                        </p:attrNameLst>
                                      </p:cBhvr>
                                      <p:to>
                                        <p:strVal val="visible"/>
                                      </p:to>
                                    </p:set>
                                    <p:animEffect transition="in" filter="wipe(left)">
                                      <p:cBhvr>
                                        <p:cTn id="30" dur="500"/>
                                        <p:tgtEl>
                                          <p:spTgt spid="37377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73778">
                                            <p:txEl>
                                              <p:pRg st="0" end="0"/>
                                            </p:txEl>
                                          </p:spTgt>
                                        </p:tgtEl>
                                        <p:attrNameLst>
                                          <p:attrName>style.visibility</p:attrName>
                                        </p:attrNameLst>
                                      </p:cBhvr>
                                      <p:to>
                                        <p:strVal val="visible"/>
                                      </p:to>
                                    </p:set>
                                    <p:animEffect transition="in" filter="wipe(left)">
                                      <p:cBhvr>
                                        <p:cTn id="35" dur="500"/>
                                        <p:tgtEl>
                                          <p:spTgt spid="3737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9" grpId="0" build="p"/>
      <p:bldP spid="373776" grpId="0" build="p"/>
      <p:bldP spid="37377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0" y="0"/>
            <a:ext cx="9144000" cy="1371600"/>
          </a:xfrm>
        </p:spPr>
        <p:txBody>
          <a:bodyPr/>
          <a:lstStyle/>
          <a:p>
            <a:r>
              <a:rPr lang="en-US" altLang="en-US" sz="3400" smtClean="0"/>
              <a:t>Markov chain Example: Rat in the open maze</a:t>
            </a:r>
          </a:p>
        </p:txBody>
      </p:sp>
      <p:sp>
        <p:nvSpPr>
          <p:cNvPr id="31747" name="Content Placeholder 2"/>
          <p:cNvSpPr>
            <a:spLocks noGrp="1"/>
          </p:cNvSpPr>
          <p:nvPr>
            <p:ph idx="1"/>
          </p:nvPr>
        </p:nvSpPr>
        <p:spPr>
          <a:xfrm>
            <a:off x="228600" y="1752600"/>
            <a:ext cx="8763000" cy="5181600"/>
          </a:xfrm>
        </p:spPr>
        <p:txBody>
          <a:bodyPr/>
          <a:lstStyle/>
          <a:p>
            <a:pPr marL="0" indent="0" algn="just">
              <a:buFont typeface="Wingdings" panose="05000000000000000000" pitchFamily="2" charset="2"/>
              <a:buNone/>
            </a:pPr>
            <a:r>
              <a:rPr lang="en-US" altLang="en-US" sz="2400" smtClean="0"/>
              <a:t>Consider a rat in a maze with four cells, indexed 1 to 4, and the outside (freedom), indexed by 0 (that can only be reached via cell 4). The rat starts initially in a given cell and then takes a move to another cell, continuing to do so until finally reaching freedom. Assume that at each move (transition) the rat, independent of the past, is equally likely to choose from among the neighboring cells (so assume that the rat does not learn from past mistakes). This then yields a Markov chain, where </a:t>
            </a:r>
            <a:r>
              <a:rPr lang="en-US" altLang="en-US" sz="2400" b="1" i="1" smtClean="0"/>
              <a:t>X</a:t>
            </a:r>
            <a:r>
              <a:rPr lang="en-US" altLang="en-US" sz="2400" b="1" i="1" baseline="-25000" smtClean="0"/>
              <a:t>n</a:t>
            </a:r>
            <a:r>
              <a:rPr lang="en-US" altLang="en-US" sz="2400" smtClean="0"/>
              <a:t> denotes the cell visited right after the </a:t>
            </a:r>
            <a:r>
              <a:rPr lang="en-US" altLang="en-US" sz="2400" b="1" i="1" smtClean="0"/>
              <a:t>n</a:t>
            </a:r>
            <a:r>
              <a:rPr lang="en-US" altLang="en-US" sz="2400" b="1" i="1" baseline="30000" smtClean="0"/>
              <a:t>th</a:t>
            </a:r>
            <a:r>
              <a:rPr lang="en-US" altLang="en-US" sz="2400" smtClean="0"/>
              <a:t> move. S = {0,1,2,3,4}. For example, whenever the rat is in cell 1, it moves next (regardless of its past) into cell 2 or 3 with probability </a:t>
            </a:r>
            <a:r>
              <a:rPr lang="en-US" altLang="en-US" sz="2400" b="1" smtClean="0"/>
              <a:t>1/2; </a:t>
            </a:r>
            <a:r>
              <a:rPr lang="en-US" altLang="en-US" sz="2400" b="1" i="1" smtClean="0"/>
              <a:t>P</a:t>
            </a:r>
            <a:r>
              <a:rPr lang="en-US" altLang="en-US" sz="2400" b="1" i="1" baseline="-25000" smtClean="0"/>
              <a:t>12</a:t>
            </a:r>
            <a:r>
              <a:rPr lang="en-US" altLang="en-US" sz="2400" b="1" smtClean="0"/>
              <a:t> = </a:t>
            </a:r>
            <a:r>
              <a:rPr lang="en-US" altLang="en-US" sz="2400" b="1" i="1" smtClean="0"/>
              <a:t>P</a:t>
            </a:r>
            <a:r>
              <a:rPr lang="en-US" altLang="en-US" sz="2400" b="1" i="1" baseline="-25000" smtClean="0"/>
              <a:t>13</a:t>
            </a:r>
            <a:r>
              <a:rPr lang="en-US" altLang="en-US" sz="2400" b="1" smtClean="0"/>
              <a:t> = 1/2</a:t>
            </a:r>
            <a:r>
              <a:rPr lang="en-US" altLang="en-US" sz="2400" smtClean="0"/>
              <a:t>. We assume that when the rat escapes it remains escaped forever after, so </a:t>
            </a:r>
            <a:r>
              <a:rPr lang="en-US" altLang="en-US" sz="2400" b="1" i="1" smtClean="0"/>
              <a:t>P</a:t>
            </a:r>
            <a:r>
              <a:rPr lang="en-US" altLang="en-US" sz="2400" b="1" i="1" baseline="-25000" smtClean="0"/>
              <a:t>00</a:t>
            </a:r>
            <a:r>
              <a:rPr lang="en-US" altLang="en-US" sz="2400" smtClean="0"/>
              <a:t> = 1; </a:t>
            </a:r>
            <a:r>
              <a:rPr lang="en-US" altLang="en-US" sz="2400" b="1" i="1" smtClean="0"/>
              <a:t>P</a:t>
            </a:r>
            <a:r>
              <a:rPr lang="en-US" altLang="en-US" sz="2400" b="1" i="1" baseline="-25000" smtClean="0"/>
              <a:t>0i</a:t>
            </a:r>
            <a:r>
              <a:rPr lang="en-US" altLang="en-US" sz="2400" smtClean="0"/>
              <a:t> = 0; for i </a:t>
            </a:r>
            <a:r>
              <a:rPr lang="en-US" altLang="en-US" sz="2400" smtClean="0">
                <a:sym typeface="Symbol" panose="05050102010706020507" pitchFamily="18" charset="2"/>
              </a:rPr>
              <a:t>{</a:t>
            </a:r>
            <a:r>
              <a:rPr lang="en-US" altLang="en-US" sz="2400" smtClean="0"/>
              <a:t>1,2,3,4}. Find the transition matrix.</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0"/>
            <a:ext cx="8534400" cy="1371600"/>
          </a:xfrm>
        </p:spPr>
        <p:txBody>
          <a:bodyPr/>
          <a:lstStyle/>
          <a:p>
            <a:r>
              <a:rPr lang="en-US" altLang="en-US" sz="2800" smtClean="0"/>
              <a:t>Markov chain Example: Rat in the open maze (cont.)</a:t>
            </a:r>
          </a:p>
        </p:txBody>
      </p:sp>
      <p:sp>
        <p:nvSpPr>
          <p:cNvPr id="3" name="Content Placeholder 2"/>
          <p:cNvSpPr>
            <a:spLocks noGrp="1"/>
          </p:cNvSpPr>
          <p:nvPr>
            <p:ph idx="1"/>
          </p:nvPr>
        </p:nvSpPr>
        <p:spPr/>
        <p:txBody>
          <a:bodyPr/>
          <a:lstStyle/>
          <a:p>
            <a:pPr>
              <a:defRPr/>
            </a:pPr>
            <a:r>
              <a:rPr lang="en-US" dirty="0" smtClean="0"/>
              <a:t>The transition matrix </a:t>
            </a:r>
            <a:r>
              <a:rPr lang="en-US" dirty="0" smtClean="0"/>
              <a:t>can be given </a:t>
            </a:r>
            <a:r>
              <a:rPr lang="en-US" dirty="0" smtClean="0"/>
              <a:t>by:</a:t>
            </a:r>
          </a:p>
          <a:p>
            <a:pPr marL="0" indent="0">
              <a:buFont typeface="Wingdings" panose="05000000000000000000" pitchFamily="2" charset="2"/>
              <a:buNone/>
              <a:defRPr/>
            </a:pPr>
            <a:endParaRPr lang="en-US" dirty="0"/>
          </a:p>
          <a:p>
            <a:pPr marL="0" indent="0">
              <a:buFont typeface="Wingdings" panose="05000000000000000000" pitchFamily="2" charset="2"/>
              <a:buNone/>
              <a:defRPr/>
            </a:pPr>
            <a:endParaRPr lang="en-US" dirty="0" smtClean="0"/>
          </a:p>
          <a:p>
            <a:pPr marL="0" indent="0">
              <a:buFont typeface="Wingdings" panose="05000000000000000000" pitchFamily="2" charset="2"/>
              <a:buNone/>
              <a:defRPr/>
            </a:pPr>
            <a:endParaRPr lang="en-US" dirty="0"/>
          </a:p>
          <a:p>
            <a:pPr marL="0" indent="0">
              <a:buFont typeface="Wingdings" panose="05000000000000000000" pitchFamily="2" charset="2"/>
              <a:buNone/>
              <a:defRPr/>
            </a:pPr>
            <a:endParaRPr lang="en-US" dirty="0" smtClean="0"/>
          </a:p>
          <a:p>
            <a:pPr marL="0" indent="0">
              <a:buFont typeface="Wingdings" panose="05000000000000000000" pitchFamily="2" charset="2"/>
              <a:buNone/>
              <a:defRPr/>
            </a:pPr>
            <a:endParaRPr lang="en-US" dirty="0"/>
          </a:p>
          <a:p>
            <a:pPr marL="0" indent="0">
              <a:buFont typeface="Wingdings" panose="05000000000000000000" pitchFamily="2" charset="2"/>
              <a:buNone/>
              <a:defRPr/>
            </a:pPr>
            <a:r>
              <a:rPr lang="en-US" dirty="0" smtClean="0"/>
              <a:t>Note that state 0 is called absorbing state.</a:t>
            </a:r>
            <a:endParaRPr lang="en-US" dirty="0"/>
          </a:p>
        </p:txBody>
      </p:sp>
      <p:pic>
        <p:nvPicPr>
          <p:cNvPr id="3277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13000" y="2578100"/>
            <a:ext cx="4318000"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457200" y="0"/>
            <a:ext cx="8686800" cy="1371600"/>
          </a:xfrm>
        </p:spPr>
        <p:txBody>
          <a:bodyPr/>
          <a:lstStyle/>
          <a:p>
            <a:pPr eaLnBrk="1" hangingPunct="1"/>
            <a:r>
              <a:rPr lang="en-US" altLang="en-US" smtClean="0"/>
              <a:t>Simple Model of a Markov Chain</a:t>
            </a:r>
          </a:p>
        </p:txBody>
      </p:sp>
      <p:grpSp>
        <p:nvGrpSpPr>
          <p:cNvPr id="3" name="Group 4"/>
          <p:cNvGrpSpPr>
            <a:grpSpLocks/>
          </p:cNvGrpSpPr>
          <p:nvPr/>
        </p:nvGrpSpPr>
        <p:grpSpPr bwMode="auto">
          <a:xfrm>
            <a:off x="2209800" y="2832100"/>
            <a:ext cx="5334000" cy="685800"/>
            <a:chOff x="1488" y="3368"/>
            <a:chExt cx="3360" cy="432"/>
          </a:xfrm>
        </p:grpSpPr>
        <p:sp>
          <p:nvSpPr>
            <p:cNvPr id="33823" name="Oval 5"/>
            <p:cNvSpPr>
              <a:spLocks noChangeArrowheads="1"/>
            </p:cNvSpPr>
            <p:nvPr/>
          </p:nvSpPr>
          <p:spPr bwMode="auto">
            <a:xfrm>
              <a:off x="1488" y="3368"/>
              <a:ext cx="432" cy="432"/>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i="0" baseline="0">
                  <a:latin typeface="Cambria" panose="02040503050406030204" pitchFamily="18" charset="0"/>
                </a:rPr>
                <a:t>S0</a:t>
              </a:r>
            </a:p>
          </p:txBody>
        </p:sp>
        <p:sp>
          <p:nvSpPr>
            <p:cNvPr id="33824" name="Oval 6"/>
            <p:cNvSpPr>
              <a:spLocks noChangeArrowheads="1"/>
            </p:cNvSpPr>
            <p:nvPr/>
          </p:nvSpPr>
          <p:spPr bwMode="auto">
            <a:xfrm>
              <a:off x="2928" y="3368"/>
              <a:ext cx="432" cy="432"/>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i="0" baseline="0">
                  <a:latin typeface="Cambria" panose="02040503050406030204" pitchFamily="18" charset="0"/>
                </a:rPr>
                <a:t>S1</a:t>
              </a:r>
            </a:p>
          </p:txBody>
        </p:sp>
        <p:sp>
          <p:nvSpPr>
            <p:cNvPr id="33825" name="Oval 7"/>
            <p:cNvSpPr>
              <a:spLocks noChangeArrowheads="1"/>
            </p:cNvSpPr>
            <p:nvPr/>
          </p:nvSpPr>
          <p:spPr bwMode="auto">
            <a:xfrm>
              <a:off x="4416" y="3368"/>
              <a:ext cx="432" cy="432"/>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i="0" baseline="0">
                  <a:latin typeface="Cambria" panose="02040503050406030204" pitchFamily="18" charset="0"/>
                </a:rPr>
                <a:t>S2</a:t>
              </a:r>
            </a:p>
          </p:txBody>
        </p:sp>
      </p:grpSp>
      <p:sp>
        <p:nvSpPr>
          <p:cNvPr id="17" name="Freeform 8"/>
          <p:cNvSpPr>
            <a:spLocks/>
          </p:cNvSpPr>
          <p:nvPr/>
        </p:nvSpPr>
        <p:spPr bwMode="auto">
          <a:xfrm>
            <a:off x="2743200" y="2743200"/>
            <a:ext cx="1828800" cy="241300"/>
          </a:xfrm>
          <a:custGeom>
            <a:avLst/>
            <a:gdLst>
              <a:gd name="T0" fmla="*/ 0 w 1152"/>
              <a:gd name="T1" fmla="*/ 2147483646 h 152"/>
              <a:gd name="T2" fmla="*/ 2147483646 w 1152"/>
              <a:gd name="T3" fmla="*/ 2147483646 h 152"/>
              <a:gd name="T4" fmla="*/ 2147483646 w 1152"/>
              <a:gd name="T5" fmla="*/ 2147483646 h 152"/>
              <a:gd name="T6" fmla="*/ 0 60000 65536"/>
              <a:gd name="T7" fmla="*/ 0 60000 65536"/>
              <a:gd name="T8" fmla="*/ 0 60000 65536"/>
              <a:gd name="T9" fmla="*/ 0 w 1152"/>
              <a:gd name="T10" fmla="*/ 0 h 152"/>
              <a:gd name="T11" fmla="*/ 1152 w 1152"/>
              <a:gd name="T12" fmla="*/ 152 h 152"/>
            </a:gdLst>
            <a:ahLst/>
            <a:cxnLst>
              <a:cxn ang="T6">
                <a:pos x="T0" y="T1"/>
              </a:cxn>
              <a:cxn ang="T7">
                <a:pos x="T2" y="T3"/>
              </a:cxn>
              <a:cxn ang="T8">
                <a:pos x="T4" y="T5"/>
              </a:cxn>
            </a:cxnLst>
            <a:rect l="T9" t="T10" r="T11" b="T12"/>
            <a:pathLst>
              <a:path w="1152" h="152">
                <a:moveTo>
                  <a:pt x="0" y="104"/>
                </a:moveTo>
                <a:cubicBezTo>
                  <a:pt x="192" y="52"/>
                  <a:pt x="384" y="0"/>
                  <a:pt x="576" y="8"/>
                </a:cubicBezTo>
                <a:cubicBezTo>
                  <a:pt x="768" y="16"/>
                  <a:pt x="960" y="84"/>
                  <a:pt x="1152" y="152"/>
                </a:cubicBezTo>
              </a:path>
            </a:pathLst>
          </a:custGeom>
          <a:noFill/>
          <a:ln w="15875">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9"/>
          <p:cNvSpPr>
            <a:spLocks/>
          </p:cNvSpPr>
          <p:nvPr/>
        </p:nvSpPr>
        <p:spPr bwMode="auto">
          <a:xfrm>
            <a:off x="5105400" y="2755900"/>
            <a:ext cx="1828800" cy="241300"/>
          </a:xfrm>
          <a:custGeom>
            <a:avLst/>
            <a:gdLst>
              <a:gd name="T0" fmla="*/ 0 w 1152"/>
              <a:gd name="T1" fmla="*/ 2147483646 h 152"/>
              <a:gd name="T2" fmla="*/ 2147483646 w 1152"/>
              <a:gd name="T3" fmla="*/ 2147483646 h 152"/>
              <a:gd name="T4" fmla="*/ 2147483646 w 1152"/>
              <a:gd name="T5" fmla="*/ 2147483646 h 152"/>
              <a:gd name="T6" fmla="*/ 0 60000 65536"/>
              <a:gd name="T7" fmla="*/ 0 60000 65536"/>
              <a:gd name="T8" fmla="*/ 0 60000 65536"/>
              <a:gd name="T9" fmla="*/ 0 w 1152"/>
              <a:gd name="T10" fmla="*/ 0 h 152"/>
              <a:gd name="T11" fmla="*/ 1152 w 1152"/>
              <a:gd name="T12" fmla="*/ 152 h 152"/>
            </a:gdLst>
            <a:ahLst/>
            <a:cxnLst>
              <a:cxn ang="T6">
                <a:pos x="T0" y="T1"/>
              </a:cxn>
              <a:cxn ang="T7">
                <a:pos x="T2" y="T3"/>
              </a:cxn>
              <a:cxn ang="T8">
                <a:pos x="T4" y="T5"/>
              </a:cxn>
            </a:cxnLst>
            <a:rect l="T9" t="T10" r="T11" b="T12"/>
            <a:pathLst>
              <a:path w="1152" h="152">
                <a:moveTo>
                  <a:pt x="0" y="104"/>
                </a:moveTo>
                <a:cubicBezTo>
                  <a:pt x="192" y="52"/>
                  <a:pt x="384" y="0"/>
                  <a:pt x="576" y="8"/>
                </a:cubicBezTo>
                <a:cubicBezTo>
                  <a:pt x="768" y="16"/>
                  <a:pt x="960" y="84"/>
                  <a:pt x="1152" y="152"/>
                </a:cubicBezTo>
              </a:path>
            </a:pathLst>
          </a:custGeom>
          <a:noFill/>
          <a:ln w="15875">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10"/>
          <p:cNvSpPr>
            <a:spLocks/>
          </p:cNvSpPr>
          <p:nvPr/>
        </p:nvSpPr>
        <p:spPr bwMode="auto">
          <a:xfrm flipH="1" flipV="1">
            <a:off x="2819400" y="3365500"/>
            <a:ext cx="1828800" cy="241300"/>
          </a:xfrm>
          <a:custGeom>
            <a:avLst/>
            <a:gdLst>
              <a:gd name="T0" fmla="*/ 0 w 1152"/>
              <a:gd name="T1" fmla="*/ 2147483646 h 152"/>
              <a:gd name="T2" fmla="*/ 2147483646 w 1152"/>
              <a:gd name="T3" fmla="*/ 2147483646 h 152"/>
              <a:gd name="T4" fmla="*/ 2147483646 w 1152"/>
              <a:gd name="T5" fmla="*/ 2147483646 h 152"/>
              <a:gd name="T6" fmla="*/ 0 60000 65536"/>
              <a:gd name="T7" fmla="*/ 0 60000 65536"/>
              <a:gd name="T8" fmla="*/ 0 60000 65536"/>
              <a:gd name="T9" fmla="*/ 0 w 1152"/>
              <a:gd name="T10" fmla="*/ 0 h 152"/>
              <a:gd name="T11" fmla="*/ 1152 w 1152"/>
              <a:gd name="T12" fmla="*/ 152 h 152"/>
            </a:gdLst>
            <a:ahLst/>
            <a:cxnLst>
              <a:cxn ang="T6">
                <a:pos x="T0" y="T1"/>
              </a:cxn>
              <a:cxn ang="T7">
                <a:pos x="T2" y="T3"/>
              </a:cxn>
              <a:cxn ang="T8">
                <a:pos x="T4" y="T5"/>
              </a:cxn>
            </a:cxnLst>
            <a:rect l="T9" t="T10" r="T11" b="T12"/>
            <a:pathLst>
              <a:path w="1152" h="152">
                <a:moveTo>
                  <a:pt x="0" y="104"/>
                </a:moveTo>
                <a:cubicBezTo>
                  <a:pt x="192" y="52"/>
                  <a:pt x="384" y="0"/>
                  <a:pt x="576" y="8"/>
                </a:cubicBezTo>
                <a:cubicBezTo>
                  <a:pt x="768" y="16"/>
                  <a:pt x="960" y="84"/>
                  <a:pt x="1152" y="152"/>
                </a:cubicBezTo>
              </a:path>
            </a:pathLst>
          </a:custGeom>
          <a:noFill/>
          <a:ln w="15875">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11"/>
          <p:cNvSpPr>
            <a:spLocks/>
          </p:cNvSpPr>
          <p:nvPr/>
        </p:nvSpPr>
        <p:spPr bwMode="auto">
          <a:xfrm flipH="1" flipV="1">
            <a:off x="5105400" y="3365500"/>
            <a:ext cx="1828800" cy="241300"/>
          </a:xfrm>
          <a:custGeom>
            <a:avLst/>
            <a:gdLst>
              <a:gd name="T0" fmla="*/ 0 w 1152"/>
              <a:gd name="T1" fmla="*/ 2147483646 h 152"/>
              <a:gd name="T2" fmla="*/ 2147483646 w 1152"/>
              <a:gd name="T3" fmla="*/ 2147483646 h 152"/>
              <a:gd name="T4" fmla="*/ 2147483646 w 1152"/>
              <a:gd name="T5" fmla="*/ 2147483646 h 152"/>
              <a:gd name="T6" fmla="*/ 0 60000 65536"/>
              <a:gd name="T7" fmla="*/ 0 60000 65536"/>
              <a:gd name="T8" fmla="*/ 0 60000 65536"/>
              <a:gd name="T9" fmla="*/ 0 w 1152"/>
              <a:gd name="T10" fmla="*/ 0 h 152"/>
              <a:gd name="T11" fmla="*/ 1152 w 1152"/>
              <a:gd name="T12" fmla="*/ 152 h 152"/>
            </a:gdLst>
            <a:ahLst/>
            <a:cxnLst>
              <a:cxn ang="T6">
                <a:pos x="T0" y="T1"/>
              </a:cxn>
              <a:cxn ang="T7">
                <a:pos x="T2" y="T3"/>
              </a:cxn>
              <a:cxn ang="T8">
                <a:pos x="T4" y="T5"/>
              </a:cxn>
            </a:cxnLst>
            <a:rect l="T9" t="T10" r="T11" b="T12"/>
            <a:pathLst>
              <a:path w="1152" h="152">
                <a:moveTo>
                  <a:pt x="0" y="104"/>
                </a:moveTo>
                <a:cubicBezTo>
                  <a:pt x="192" y="52"/>
                  <a:pt x="384" y="0"/>
                  <a:pt x="576" y="8"/>
                </a:cubicBezTo>
                <a:cubicBezTo>
                  <a:pt x="768" y="16"/>
                  <a:pt x="960" y="84"/>
                  <a:pt x="1152" y="152"/>
                </a:cubicBezTo>
              </a:path>
            </a:pathLst>
          </a:custGeom>
          <a:noFill/>
          <a:ln w="15875">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2"/>
          <p:cNvSpPr>
            <a:spLocks/>
          </p:cNvSpPr>
          <p:nvPr/>
        </p:nvSpPr>
        <p:spPr bwMode="auto">
          <a:xfrm>
            <a:off x="1358900" y="2870200"/>
            <a:ext cx="850900" cy="571500"/>
          </a:xfrm>
          <a:custGeom>
            <a:avLst/>
            <a:gdLst>
              <a:gd name="T0" fmla="*/ 2147483646 w 536"/>
              <a:gd name="T1" fmla="*/ 2147483646 h 360"/>
              <a:gd name="T2" fmla="*/ 2147483646 w 536"/>
              <a:gd name="T3" fmla="*/ 2147483646 h 360"/>
              <a:gd name="T4" fmla="*/ 2147483646 w 536"/>
              <a:gd name="T5" fmla="*/ 2147483646 h 360"/>
              <a:gd name="T6" fmla="*/ 2147483646 w 536"/>
              <a:gd name="T7" fmla="*/ 2147483646 h 360"/>
              <a:gd name="T8" fmla="*/ 2147483646 w 536"/>
              <a:gd name="T9" fmla="*/ 2147483646 h 360"/>
              <a:gd name="T10" fmla="*/ 0 60000 65536"/>
              <a:gd name="T11" fmla="*/ 0 60000 65536"/>
              <a:gd name="T12" fmla="*/ 0 60000 65536"/>
              <a:gd name="T13" fmla="*/ 0 60000 65536"/>
              <a:gd name="T14" fmla="*/ 0 60000 65536"/>
              <a:gd name="T15" fmla="*/ 0 w 536"/>
              <a:gd name="T16" fmla="*/ 0 h 360"/>
              <a:gd name="T17" fmla="*/ 536 w 536"/>
              <a:gd name="T18" fmla="*/ 360 h 360"/>
            </a:gdLst>
            <a:ahLst/>
            <a:cxnLst>
              <a:cxn ang="T10">
                <a:pos x="T0" y="T1"/>
              </a:cxn>
              <a:cxn ang="T11">
                <a:pos x="T2" y="T3"/>
              </a:cxn>
              <a:cxn ang="T12">
                <a:pos x="T4" y="T5"/>
              </a:cxn>
              <a:cxn ang="T13">
                <a:pos x="T6" y="T7"/>
              </a:cxn>
              <a:cxn ang="T14">
                <a:pos x="T8" y="T9"/>
              </a:cxn>
            </a:cxnLst>
            <a:rect l="T15" t="T16" r="T17" b="T18"/>
            <a:pathLst>
              <a:path w="536" h="360">
                <a:moveTo>
                  <a:pt x="536" y="112"/>
                </a:moveTo>
                <a:cubicBezTo>
                  <a:pt x="388" y="56"/>
                  <a:pt x="240" y="0"/>
                  <a:pt x="152" y="16"/>
                </a:cubicBezTo>
                <a:cubicBezTo>
                  <a:pt x="64" y="32"/>
                  <a:pt x="0" y="152"/>
                  <a:pt x="8" y="208"/>
                </a:cubicBezTo>
                <a:cubicBezTo>
                  <a:pt x="16" y="264"/>
                  <a:pt x="112" y="344"/>
                  <a:pt x="200" y="352"/>
                </a:cubicBezTo>
                <a:cubicBezTo>
                  <a:pt x="288" y="360"/>
                  <a:pt x="412" y="308"/>
                  <a:pt x="536" y="256"/>
                </a:cubicBezTo>
              </a:path>
            </a:pathLst>
          </a:custGeom>
          <a:noFill/>
          <a:ln w="15875">
            <a:solidFill>
              <a:srgbClr val="0000FF"/>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3"/>
          <p:cNvSpPr>
            <a:spLocks/>
          </p:cNvSpPr>
          <p:nvPr/>
        </p:nvSpPr>
        <p:spPr bwMode="auto">
          <a:xfrm flipH="1">
            <a:off x="7531100" y="2857500"/>
            <a:ext cx="850900" cy="571500"/>
          </a:xfrm>
          <a:custGeom>
            <a:avLst/>
            <a:gdLst>
              <a:gd name="T0" fmla="*/ 2147483646 w 536"/>
              <a:gd name="T1" fmla="*/ 2147483646 h 360"/>
              <a:gd name="T2" fmla="*/ 2147483646 w 536"/>
              <a:gd name="T3" fmla="*/ 2147483646 h 360"/>
              <a:gd name="T4" fmla="*/ 2147483646 w 536"/>
              <a:gd name="T5" fmla="*/ 2147483646 h 360"/>
              <a:gd name="T6" fmla="*/ 2147483646 w 536"/>
              <a:gd name="T7" fmla="*/ 2147483646 h 360"/>
              <a:gd name="T8" fmla="*/ 2147483646 w 536"/>
              <a:gd name="T9" fmla="*/ 2147483646 h 360"/>
              <a:gd name="T10" fmla="*/ 0 60000 65536"/>
              <a:gd name="T11" fmla="*/ 0 60000 65536"/>
              <a:gd name="T12" fmla="*/ 0 60000 65536"/>
              <a:gd name="T13" fmla="*/ 0 60000 65536"/>
              <a:gd name="T14" fmla="*/ 0 60000 65536"/>
              <a:gd name="T15" fmla="*/ 0 w 536"/>
              <a:gd name="T16" fmla="*/ 0 h 360"/>
              <a:gd name="T17" fmla="*/ 536 w 536"/>
              <a:gd name="T18" fmla="*/ 360 h 360"/>
            </a:gdLst>
            <a:ahLst/>
            <a:cxnLst>
              <a:cxn ang="T10">
                <a:pos x="T0" y="T1"/>
              </a:cxn>
              <a:cxn ang="T11">
                <a:pos x="T2" y="T3"/>
              </a:cxn>
              <a:cxn ang="T12">
                <a:pos x="T4" y="T5"/>
              </a:cxn>
              <a:cxn ang="T13">
                <a:pos x="T6" y="T7"/>
              </a:cxn>
              <a:cxn ang="T14">
                <a:pos x="T8" y="T9"/>
              </a:cxn>
            </a:cxnLst>
            <a:rect l="T15" t="T16" r="T17" b="T18"/>
            <a:pathLst>
              <a:path w="536" h="360">
                <a:moveTo>
                  <a:pt x="536" y="112"/>
                </a:moveTo>
                <a:cubicBezTo>
                  <a:pt x="388" y="56"/>
                  <a:pt x="240" y="0"/>
                  <a:pt x="152" y="16"/>
                </a:cubicBezTo>
                <a:cubicBezTo>
                  <a:pt x="64" y="32"/>
                  <a:pt x="0" y="152"/>
                  <a:pt x="8" y="208"/>
                </a:cubicBezTo>
                <a:cubicBezTo>
                  <a:pt x="16" y="264"/>
                  <a:pt x="112" y="344"/>
                  <a:pt x="200" y="352"/>
                </a:cubicBezTo>
                <a:cubicBezTo>
                  <a:pt x="288" y="360"/>
                  <a:pt x="412" y="308"/>
                  <a:pt x="536" y="256"/>
                </a:cubicBezTo>
              </a:path>
            </a:pathLst>
          </a:custGeom>
          <a:noFill/>
          <a:ln w="15875">
            <a:solidFill>
              <a:srgbClr val="0000FF"/>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14"/>
          <p:cNvSpPr>
            <a:spLocks/>
          </p:cNvSpPr>
          <p:nvPr/>
        </p:nvSpPr>
        <p:spPr bwMode="auto">
          <a:xfrm rot="5400000" flipV="1">
            <a:off x="4394200" y="2120900"/>
            <a:ext cx="850900" cy="571500"/>
          </a:xfrm>
          <a:custGeom>
            <a:avLst/>
            <a:gdLst>
              <a:gd name="T0" fmla="*/ 2147483646 w 536"/>
              <a:gd name="T1" fmla="*/ 2147483646 h 360"/>
              <a:gd name="T2" fmla="*/ 2147483646 w 536"/>
              <a:gd name="T3" fmla="*/ 2147483646 h 360"/>
              <a:gd name="T4" fmla="*/ 2147483646 w 536"/>
              <a:gd name="T5" fmla="*/ 2147483646 h 360"/>
              <a:gd name="T6" fmla="*/ 2147483646 w 536"/>
              <a:gd name="T7" fmla="*/ 2147483646 h 360"/>
              <a:gd name="T8" fmla="*/ 2147483646 w 536"/>
              <a:gd name="T9" fmla="*/ 2147483646 h 360"/>
              <a:gd name="T10" fmla="*/ 0 60000 65536"/>
              <a:gd name="T11" fmla="*/ 0 60000 65536"/>
              <a:gd name="T12" fmla="*/ 0 60000 65536"/>
              <a:gd name="T13" fmla="*/ 0 60000 65536"/>
              <a:gd name="T14" fmla="*/ 0 60000 65536"/>
              <a:gd name="T15" fmla="*/ 0 w 536"/>
              <a:gd name="T16" fmla="*/ 0 h 360"/>
              <a:gd name="T17" fmla="*/ 536 w 536"/>
              <a:gd name="T18" fmla="*/ 360 h 360"/>
            </a:gdLst>
            <a:ahLst/>
            <a:cxnLst>
              <a:cxn ang="T10">
                <a:pos x="T0" y="T1"/>
              </a:cxn>
              <a:cxn ang="T11">
                <a:pos x="T2" y="T3"/>
              </a:cxn>
              <a:cxn ang="T12">
                <a:pos x="T4" y="T5"/>
              </a:cxn>
              <a:cxn ang="T13">
                <a:pos x="T6" y="T7"/>
              </a:cxn>
              <a:cxn ang="T14">
                <a:pos x="T8" y="T9"/>
              </a:cxn>
            </a:cxnLst>
            <a:rect l="T15" t="T16" r="T17" b="T18"/>
            <a:pathLst>
              <a:path w="536" h="360">
                <a:moveTo>
                  <a:pt x="536" y="112"/>
                </a:moveTo>
                <a:cubicBezTo>
                  <a:pt x="388" y="56"/>
                  <a:pt x="240" y="0"/>
                  <a:pt x="152" y="16"/>
                </a:cubicBezTo>
                <a:cubicBezTo>
                  <a:pt x="64" y="32"/>
                  <a:pt x="0" y="152"/>
                  <a:pt x="8" y="208"/>
                </a:cubicBezTo>
                <a:cubicBezTo>
                  <a:pt x="16" y="264"/>
                  <a:pt x="112" y="344"/>
                  <a:pt x="200" y="352"/>
                </a:cubicBezTo>
                <a:cubicBezTo>
                  <a:pt x="288" y="360"/>
                  <a:pt x="412" y="308"/>
                  <a:pt x="536" y="256"/>
                </a:cubicBezTo>
              </a:path>
            </a:pathLst>
          </a:custGeom>
          <a:noFill/>
          <a:ln w="15875">
            <a:solidFill>
              <a:srgbClr val="0000FF"/>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15"/>
          <p:cNvSpPr>
            <a:spLocks/>
          </p:cNvSpPr>
          <p:nvPr/>
        </p:nvSpPr>
        <p:spPr bwMode="auto">
          <a:xfrm>
            <a:off x="2667000" y="3505200"/>
            <a:ext cx="4495800" cy="533400"/>
          </a:xfrm>
          <a:custGeom>
            <a:avLst/>
            <a:gdLst>
              <a:gd name="T0" fmla="*/ 2147483646 w 2832"/>
              <a:gd name="T1" fmla="*/ 0 h 336"/>
              <a:gd name="T2" fmla="*/ 2147483646 w 2832"/>
              <a:gd name="T3" fmla="*/ 2147483646 h 336"/>
              <a:gd name="T4" fmla="*/ 0 w 2832"/>
              <a:gd name="T5" fmla="*/ 0 h 336"/>
              <a:gd name="T6" fmla="*/ 0 60000 65536"/>
              <a:gd name="T7" fmla="*/ 0 60000 65536"/>
              <a:gd name="T8" fmla="*/ 0 60000 65536"/>
              <a:gd name="T9" fmla="*/ 0 w 2832"/>
              <a:gd name="T10" fmla="*/ 0 h 336"/>
              <a:gd name="T11" fmla="*/ 2832 w 2832"/>
              <a:gd name="T12" fmla="*/ 336 h 336"/>
            </a:gdLst>
            <a:ahLst/>
            <a:cxnLst>
              <a:cxn ang="T6">
                <a:pos x="T0" y="T1"/>
              </a:cxn>
              <a:cxn ang="T7">
                <a:pos x="T2" y="T3"/>
              </a:cxn>
              <a:cxn ang="T8">
                <a:pos x="T4" y="T5"/>
              </a:cxn>
            </a:cxnLst>
            <a:rect l="T9" t="T10" r="T11" b="T12"/>
            <a:pathLst>
              <a:path w="2832" h="336">
                <a:moveTo>
                  <a:pt x="2832" y="0"/>
                </a:moveTo>
                <a:cubicBezTo>
                  <a:pt x="2324" y="168"/>
                  <a:pt x="1816" y="336"/>
                  <a:pt x="1344" y="336"/>
                </a:cubicBezTo>
                <a:cubicBezTo>
                  <a:pt x="872" y="336"/>
                  <a:pt x="436" y="168"/>
                  <a:pt x="0" y="0"/>
                </a:cubicBezTo>
              </a:path>
            </a:pathLst>
          </a:custGeom>
          <a:noFill/>
          <a:ln w="19050">
            <a:solidFill>
              <a:srgbClr val="0000FF"/>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Text Box 16"/>
          <p:cNvSpPr txBox="1">
            <a:spLocks noChangeArrowheads="1"/>
          </p:cNvSpPr>
          <p:nvPr/>
        </p:nvSpPr>
        <p:spPr bwMode="auto">
          <a:xfrm>
            <a:off x="3200400" y="23622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Cambria" panose="02040503050406030204" pitchFamily="18" charset="0"/>
              </a:rPr>
              <a:t>p</a:t>
            </a:r>
            <a:r>
              <a:rPr lang="en-US" altLang="en-US" sz="2400" i="0" baseline="-25000">
                <a:latin typeface="Cambria" panose="02040503050406030204" pitchFamily="18" charset="0"/>
              </a:rPr>
              <a:t>01</a:t>
            </a:r>
          </a:p>
        </p:txBody>
      </p:sp>
      <p:sp>
        <p:nvSpPr>
          <p:cNvPr id="26" name="Text Box 17"/>
          <p:cNvSpPr txBox="1">
            <a:spLocks noChangeArrowheads="1"/>
          </p:cNvSpPr>
          <p:nvPr/>
        </p:nvSpPr>
        <p:spPr bwMode="auto">
          <a:xfrm>
            <a:off x="4876800" y="16764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Times New Roman" panose="02020603050405020304" pitchFamily="18" charset="0"/>
              </a:rPr>
              <a:t>p</a:t>
            </a:r>
            <a:r>
              <a:rPr lang="en-US" altLang="en-US" sz="2400" i="0" baseline="-25000">
                <a:latin typeface="Times New Roman" panose="02020603050405020304" pitchFamily="18" charset="0"/>
              </a:rPr>
              <a:t>11</a:t>
            </a:r>
          </a:p>
        </p:txBody>
      </p:sp>
      <p:sp>
        <p:nvSpPr>
          <p:cNvPr id="27" name="Text Box 18"/>
          <p:cNvSpPr txBox="1">
            <a:spLocks noChangeArrowheads="1"/>
          </p:cNvSpPr>
          <p:nvPr/>
        </p:nvSpPr>
        <p:spPr bwMode="auto">
          <a:xfrm>
            <a:off x="5791200" y="23622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Cambria" panose="02040503050406030204" pitchFamily="18" charset="0"/>
              </a:rPr>
              <a:t>p</a:t>
            </a:r>
            <a:r>
              <a:rPr lang="en-US" altLang="en-US" sz="2400" i="0" baseline="-25000">
                <a:latin typeface="Cambria" panose="02040503050406030204" pitchFamily="18" charset="0"/>
              </a:rPr>
              <a:t>12</a:t>
            </a:r>
          </a:p>
        </p:txBody>
      </p:sp>
      <p:sp>
        <p:nvSpPr>
          <p:cNvPr id="28" name="Text Box 19"/>
          <p:cNvSpPr txBox="1">
            <a:spLocks noChangeArrowheads="1"/>
          </p:cNvSpPr>
          <p:nvPr/>
        </p:nvSpPr>
        <p:spPr bwMode="auto">
          <a:xfrm>
            <a:off x="914400" y="28956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Cambria" panose="02040503050406030204" pitchFamily="18" charset="0"/>
              </a:rPr>
              <a:t>p</a:t>
            </a:r>
            <a:r>
              <a:rPr lang="en-US" altLang="en-US" sz="2400" i="0" baseline="-25000">
                <a:latin typeface="Cambria" panose="02040503050406030204" pitchFamily="18" charset="0"/>
              </a:rPr>
              <a:t>00</a:t>
            </a:r>
          </a:p>
        </p:txBody>
      </p:sp>
      <p:sp>
        <p:nvSpPr>
          <p:cNvPr id="29" name="Text Box 20"/>
          <p:cNvSpPr txBox="1">
            <a:spLocks noChangeArrowheads="1"/>
          </p:cNvSpPr>
          <p:nvPr/>
        </p:nvSpPr>
        <p:spPr bwMode="auto">
          <a:xfrm>
            <a:off x="3505200" y="32004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Cambria" panose="02040503050406030204" pitchFamily="18" charset="0"/>
              </a:rPr>
              <a:t>p</a:t>
            </a:r>
            <a:r>
              <a:rPr lang="en-US" altLang="en-US" sz="2400" i="0" baseline="-25000">
                <a:latin typeface="Cambria" panose="02040503050406030204" pitchFamily="18" charset="0"/>
              </a:rPr>
              <a:t>10</a:t>
            </a:r>
          </a:p>
        </p:txBody>
      </p:sp>
      <p:sp>
        <p:nvSpPr>
          <p:cNvPr id="30" name="Text Box 21"/>
          <p:cNvSpPr txBox="1">
            <a:spLocks noChangeArrowheads="1"/>
          </p:cNvSpPr>
          <p:nvPr/>
        </p:nvSpPr>
        <p:spPr bwMode="auto">
          <a:xfrm>
            <a:off x="5486400" y="31242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Cambria" panose="02040503050406030204" pitchFamily="18" charset="0"/>
              </a:rPr>
              <a:t>p</a:t>
            </a:r>
            <a:r>
              <a:rPr lang="en-US" altLang="en-US" sz="2400" i="0" baseline="-25000">
                <a:latin typeface="Cambria" panose="02040503050406030204" pitchFamily="18" charset="0"/>
              </a:rPr>
              <a:t>21</a:t>
            </a:r>
          </a:p>
        </p:txBody>
      </p:sp>
      <p:sp>
        <p:nvSpPr>
          <p:cNvPr id="31" name="Text Box 22"/>
          <p:cNvSpPr txBox="1">
            <a:spLocks noChangeArrowheads="1"/>
          </p:cNvSpPr>
          <p:nvPr/>
        </p:nvSpPr>
        <p:spPr bwMode="auto">
          <a:xfrm>
            <a:off x="4419600" y="35814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Cambria" panose="02040503050406030204" pitchFamily="18" charset="0"/>
              </a:rPr>
              <a:t>p</a:t>
            </a:r>
            <a:r>
              <a:rPr lang="en-US" altLang="en-US" sz="2400" i="0" baseline="-25000">
                <a:latin typeface="Cambria" panose="02040503050406030204" pitchFamily="18" charset="0"/>
              </a:rPr>
              <a:t>20</a:t>
            </a:r>
          </a:p>
        </p:txBody>
      </p:sp>
      <p:sp>
        <p:nvSpPr>
          <p:cNvPr id="32" name="Text Box 23"/>
          <p:cNvSpPr txBox="1">
            <a:spLocks noChangeArrowheads="1"/>
          </p:cNvSpPr>
          <p:nvPr/>
        </p:nvSpPr>
        <p:spPr bwMode="auto">
          <a:xfrm>
            <a:off x="7848600" y="23622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Cambria" panose="02040503050406030204" pitchFamily="18" charset="0"/>
              </a:rPr>
              <a:t>p</a:t>
            </a:r>
            <a:r>
              <a:rPr lang="en-US" altLang="en-US" sz="2400" i="0" baseline="-25000">
                <a:latin typeface="Cambria" panose="02040503050406030204" pitchFamily="18" charset="0"/>
              </a:rPr>
              <a:t>22</a:t>
            </a:r>
          </a:p>
        </p:txBody>
      </p:sp>
      <p:sp>
        <p:nvSpPr>
          <p:cNvPr id="33812" name="Oval 6"/>
          <p:cNvSpPr>
            <a:spLocks noChangeArrowheads="1"/>
          </p:cNvSpPr>
          <p:nvPr/>
        </p:nvSpPr>
        <p:spPr bwMode="auto">
          <a:xfrm>
            <a:off x="1752600" y="5481638"/>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sz="2000" baseline="0">
                <a:latin typeface="Cambria" panose="02040503050406030204" pitchFamily="18" charset="0"/>
              </a:rPr>
              <a:t>Si</a:t>
            </a:r>
          </a:p>
        </p:txBody>
      </p:sp>
      <p:sp>
        <p:nvSpPr>
          <p:cNvPr id="56" name="Rectangle 55"/>
          <p:cNvSpPr/>
          <p:nvPr/>
        </p:nvSpPr>
        <p:spPr>
          <a:xfrm>
            <a:off x="2286000" y="5481638"/>
            <a:ext cx="952500" cy="400050"/>
          </a:xfrm>
          <a:prstGeom prst="rect">
            <a:avLst/>
          </a:prstGeom>
        </p:spPr>
        <p:txBody>
          <a:bodyPr wrap="none">
            <a:spAutoFit/>
          </a:bodyPr>
          <a:lstStyle/>
          <a:p>
            <a:pPr>
              <a:defRPr/>
            </a:pPr>
            <a:r>
              <a:rPr lang="en-US" sz="2000" b="1" i="0" baseline="0" dirty="0">
                <a:solidFill>
                  <a:srgbClr val="FF0000"/>
                </a:solidFill>
                <a:latin typeface="+mj-lt"/>
              </a:rPr>
              <a:t>State </a:t>
            </a:r>
            <a:r>
              <a:rPr lang="en-US" sz="2000" b="1" i="0" baseline="0" dirty="0" err="1">
                <a:solidFill>
                  <a:srgbClr val="FF0000"/>
                </a:solidFill>
                <a:latin typeface="+mj-lt"/>
              </a:rPr>
              <a:t>i</a:t>
            </a:r>
            <a:endParaRPr lang="fr-FR" sz="2000" b="1" i="0" baseline="0" dirty="0">
              <a:solidFill>
                <a:srgbClr val="FF0000"/>
              </a:solidFill>
              <a:latin typeface="+mj-lt"/>
            </a:endParaRPr>
          </a:p>
        </p:txBody>
      </p:sp>
      <p:sp>
        <p:nvSpPr>
          <p:cNvPr id="57" name="Text Box 19"/>
          <p:cNvSpPr txBox="1">
            <a:spLocks noChangeArrowheads="1"/>
          </p:cNvSpPr>
          <p:nvPr/>
        </p:nvSpPr>
        <p:spPr bwMode="auto">
          <a:xfrm>
            <a:off x="1811338" y="6015038"/>
            <a:ext cx="609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Times New Roman" panose="02020603050405020304" pitchFamily="18" charset="0"/>
              </a:rPr>
              <a:t>p</a:t>
            </a:r>
            <a:r>
              <a:rPr lang="en-US" altLang="en-US" sz="2400" i="0" baseline="-25000">
                <a:latin typeface="Times New Roman" panose="02020603050405020304" pitchFamily="18" charset="0"/>
              </a:rPr>
              <a:t>ij</a:t>
            </a:r>
          </a:p>
        </p:txBody>
      </p:sp>
      <p:sp>
        <p:nvSpPr>
          <p:cNvPr id="58" name="Rectangle 57"/>
          <p:cNvSpPr/>
          <p:nvPr/>
        </p:nvSpPr>
        <p:spPr>
          <a:xfrm>
            <a:off x="2268538" y="6091238"/>
            <a:ext cx="5776912" cy="400050"/>
          </a:xfrm>
          <a:prstGeom prst="rect">
            <a:avLst/>
          </a:prstGeom>
        </p:spPr>
        <p:txBody>
          <a:bodyPr wrap="none">
            <a:spAutoFit/>
          </a:bodyPr>
          <a:lstStyle/>
          <a:p>
            <a:pPr>
              <a:defRPr/>
            </a:pPr>
            <a:r>
              <a:rPr lang="en-US" sz="2000" b="1" i="0" baseline="0" dirty="0">
                <a:solidFill>
                  <a:srgbClr val="FF0000"/>
                </a:solidFill>
                <a:latin typeface="+mj-lt"/>
              </a:rPr>
              <a:t>Transition Probability from State Si to State </a:t>
            </a:r>
            <a:r>
              <a:rPr lang="en-US" sz="2000" b="1" i="0" baseline="0" dirty="0" err="1">
                <a:solidFill>
                  <a:srgbClr val="FF0000"/>
                </a:solidFill>
                <a:latin typeface="+mj-lt"/>
              </a:rPr>
              <a:t>Sj</a:t>
            </a:r>
            <a:endParaRPr lang="fr-FR" sz="2000" b="1" i="0" baseline="0" dirty="0">
              <a:solidFill>
                <a:srgbClr val="FF0000"/>
              </a:solidFill>
              <a:latin typeface="+mj-lt"/>
            </a:endParaRPr>
          </a:p>
        </p:txBody>
      </p:sp>
      <p:sp>
        <p:nvSpPr>
          <p:cNvPr id="59" name="Rectangle 58"/>
          <p:cNvSpPr/>
          <p:nvPr/>
        </p:nvSpPr>
        <p:spPr>
          <a:xfrm>
            <a:off x="2286000" y="4795838"/>
            <a:ext cx="1709738" cy="400050"/>
          </a:xfrm>
          <a:prstGeom prst="rect">
            <a:avLst/>
          </a:prstGeom>
        </p:spPr>
        <p:txBody>
          <a:bodyPr wrap="none">
            <a:spAutoFit/>
          </a:bodyPr>
          <a:lstStyle/>
          <a:p>
            <a:pPr>
              <a:defRPr/>
            </a:pPr>
            <a:r>
              <a:rPr lang="en-US" sz="2000" b="1" i="0" baseline="0" dirty="0">
                <a:solidFill>
                  <a:srgbClr val="FF0000"/>
                </a:solidFill>
                <a:latin typeface="+mj-lt"/>
              </a:rPr>
              <a:t>State Space </a:t>
            </a:r>
            <a:endParaRPr lang="fr-FR" sz="2000" b="1" i="0" baseline="0" dirty="0">
              <a:solidFill>
                <a:srgbClr val="FF0000"/>
              </a:solidFill>
              <a:latin typeface="+mj-lt"/>
            </a:endParaRPr>
          </a:p>
        </p:txBody>
      </p:sp>
      <p:graphicFrame>
        <p:nvGraphicFramePr>
          <p:cNvPr id="2" name="Object 17"/>
          <p:cNvGraphicFramePr>
            <a:graphicFrameLocks noChangeAspect="1"/>
          </p:cNvGraphicFramePr>
          <p:nvPr/>
        </p:nvGraphicFramePr>
        <p:xfrm>
          <a:off x="152400" y="4795838"/>
          <a:ext cx="2112963" cy="512762"/>
        </p:xfrm>
        <a:graphic>
          <a:graphicData uri="http://schemas.openxmlformats.org/presentationml/2006/ole">
            <mc:AlternateContent xmlns:mc="http://schemas.openxmlformats.org/markup-compatibility/2006">
              <mc:Choice xmlns:v="urn:schemas-microsoft-com:vml" Requires="v">
                <p:oleObj spid="_x0000_s33854" name="Equation" r:id="rId3" imgW="888614" imgH="215806" progId="Equation.DSMT4">
                  <p:embed/>
                </p:oleObj>
              </mc:Choice>
              <mc:Fallback>
                <p:oleObj name="Equation" r:id="rId3" imgW="888614" imgH="215806" progId="Equation.DSMT4">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795838"/>
                        <a:ext cx="2112963"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18" name="Oval 6"/>
          <p:cNvSpPr>
            <a:spLocks noChangeArrowheads="1"/>
          </p:cNvSpPr>
          <p:nvPr/>
        </p:nvSpPr>
        <p:spPr bwMode="auto">
          <a:xfrm>
            <a:off x="762000" y="54864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sz="2000" baseline="0">
                <a:latin typeface="Cambria" panose="02040503050406030204" pitchFamily="18" charset="0"/>
              </a:rPr>
              <a:t>i</a:t>
            </a:r>
          </a:p>
        </p:txBody>
      </p:sp>
      <p:sp>
        <p:nvSpPr>
          <p:cNvPr id="33819" name="TextBox 60"/>
          <p:cNvSpPr txBox="1">
            <a:spLocks noChangeArrowheads="1"/>
          </p:cNvSpPr>
          <p:nvPr/>
        </p:nvSpPr>
        <p:spPr bwMode="auto">
          <a:xfrm>
            <a:off x="1277938" y="5640388"/>
            <a:ext cx="398462"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fr-FR" altLang="en-US" i="0"/>
              <a:t>or</a:t>
            </a:r>
          </a:p>
        </p:txBody>
      </p:sp>
      <p:grpSp>
        <p:nvGrpSpPr>
          <p:cNvPr id="33820" name="Group 63"/>
          <p:cNvGrpSpPr>
            <a:grpSpLocks/>
          </p:cNvGrpSpPr>
          <p:nvPr/>
        </p:nvGrpSpPr>
        <p:grpSpPr bwMode="auto">
          <a:xfrm>
            <a:off x="5249863" y="4778375"/>
            <a:ext cx="3632200" cy="1223963"/>
            <a:chOff x="5410200" y="4491335"/>
            <a:chExt cx="3632588" cy="1223665"/>
          </a:xfrm>
        </p:grpSpPr>
        <p:sp>
          <p:nvSpPr>
            <p:cNvPr id="62" name="Rectangle 61"/>
            <p:cNvSpPr/>
            <p:nvPr/>
          </p:nvSpPr>
          <p:spPr>
            <a:xfrm>
              <a:off x="5410200" y="4491335"/>
              <a:ext cx="3632588" cy="399953"/>
            </a:xfrm>
            <a:prstGeom prst="rect">
              <a:avLst/>
            </a:prstGeom>
          </p:spPr>
          <p:txBody>
            <a:bodyPr wrap="none">
              <a:spAutoFit/>
            </a:bodyPr>
            <a:lstStyle/>
            <a:p>
              <a:pPr>
                <a:defRPr/>
              </a:pPr>
              <a:r>
                <a:rPr lang="en-US" sz="2000" b="1" i="0" baseline="0" dirty="0">
                  <a:solidFill>
                    <a:srgbClr val="FF0000"/>
                  </a:solidFill>
                  <a:latin typeface="+mj-lt"/>
                </a:rPr>
                <a:t>Discrete Time (Slotted Time)</a:t>
              </a:r>
              <a:endParaRPr lang="fr-FR" sz="2000" b="1" i="0" baseline="0" dirty="0">
                <a:solidFill>
                  <a:srgbClr val="FF0000"/>
                </a:solidFill>
                <a:latin typeface="+mj-lt"/>
              </a:endParaRPr>
            </a:p>
          </p:txBody>
        </p:sp>
        <p:graphicFrame>
          <p:nvGraphicFramePr>
            <p:cNvPr id="33822" name="Object 3"/>
            <p:cNvGraphicFramePr>
              <a:graphicFrameLocks noChangeAspect="1"/>
            </p:cNvGraphicFramePr>
            <p:nvPr/>
          </p:nvGraphicFramePr>
          <p:xfrm>
            <a:off x="5921375" y="4876800"/>
            <a:ext cx="2463800" cy="838200"/>
          </p:xfrm>
          <a:graphic>
            <a:graphicData uri="http://schemas.openxmlformats.org/presentationml/2006/ole">
              <mc:AlternateContent xmlns:mc="http://schemas.openxmlformats.org/markup-compatibility/2006">
                <mc:Choice xmlns:v="urn:schemas-microsoft-com:vml" Requires="v">
                  <p:oleObj spid="_x0000_s33855" name="Equation" r:id="rId5" imgW="1155700" imgH="393700" progId="Equation.DSMT4">
                    <p:embed/>
                  </p:oleObj>
                </mc:Choice>
                <mc:Fallback>
                  <p:oleObj name="Equation" r:id="rId5" imgW="1155700" imgH="3937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1375" y="4876800"/>
                          <a:ext cx="24638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down)">
                                      <p:cBhvr>
                                        <p:cTn id="21" dur="500"/>
                                        <p:tgtEl>
                                          <p:spTgt spid="2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up)">
                                      <p:cBhvr>
                                        <p:cTn id="26" dur="500"/>
                                        <p:tgtEl>
                                          <p:spTgt spid="23"/>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500"/>
                                        <p:tgtEl>
                                          <p:spTgt spid="2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left)">
                                      <p:cBhvr>
                                        <p:cTn id="34" dur="500"/>
                                        <p:tgtEl>
                                          <p:spTgt spid="18"/>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down)">
                                      <p:cBhvr>
                                        <p:cTn id="37" dur="500"/>
                                        <p:tgtEl>
                                          <p:spTgt spid="2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down)">
                                      <p:cBhvr>
                                        <p:cTn id="45" dur="500"/>
                                        <p:tgtEl>
                                          <p:spTgt spid="2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2"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right)">
                                      <p:cBhvr>
                                        <p:cTn id="50" dur="500"/>
                                        <p:tgtEl>
                                          <p:spTgt spid="19"/>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wipe(down)">
                                      <p:cBhvr>
                                        <p:cTn id="53" dur="500"/>
                                        <p:tgtEl>
                                          <p:spTgt spid="29"/>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2"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right)">
                                      <p:cBhvr>
                                        <p:cTn id="58" dur="500"/>
                                        <p:tgtEl>
                                          <p:spTgt spid="20"/>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wipe(down)">
                                      <p:cBhvr>
                                        <p:cTn id="61" dur="500"/>
                                        <p:tgtEl>
                                          <p:spTgt spid="30"/>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2" fill="hold" grpId="0"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right)">
                                      <p:cBhvr>
                                        <p:cTn id="66" dur="500"/>
                                        <p:tgtEl>
                                          <p:spTgt spid="22"/>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wipe(down)">
                                      <p:cBhvr>
                                        <p:cTn id="69" dur="500"/>
                                        <p:tgtEl>
                                          <p:spTgt spid="3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2" fill="hold" grpId="0" nodeType="click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wipe(right)">
                                      <p:cBhvr>
                                        <p:cTn id="74" dur="500"/>
                                        <p:tgtEl>
                                          <p:spTgt spid="24"/>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down)">
                                      <p:cBhvr>
                                        <p:cTn id="77" dur="500"/>
                                        <p:tgtEl>
                                          <p:spTgt spid="31"/>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57"/>
                                        </p:tgtEl>
                                        <p:attrNameLst>
                                          <p:attrName>style.visibility</p:attrName>
                                        </p:attrNameLst>
                                      </p:cBhvr>
                                      <p:to>
                                        <p:strVal val="visible"/>
                                      </p:to>
                                    </p:set>
                                    <p:animEffect transition="in" filter="wipe(down)">
                                      <p:cBhvr>
                                        <p:cTn id="8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p:bldP spid="26" grpId="0"/>
      <p:bldP spid="27" grpId="0"/>
      <p:bldP spid="28" grpId="0"/>
      <p:bldP spid="29" grpId="0"/>
      <p:bldP spid="30" grpId="0"/>
      <p:bldP spid="31" grpId="0"/>
      <p:bldP spid="32" grpId="0"/>
      <p:bldP spid="5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idx="4294967295"/>
          </p:nvPr>
        </p:nvSpPr>
        <p:spPr>
          <a:xfrm>
            <a:off x="457200" y="0"/>
            <a:ext cx="8686800" cy="1371600"/>
          </a:xfrm>
        </p:spPr>
        <p:txBody>
          <a:bodyPr/>
          <a:lstStyle/>
          <a:p>
            <a:pPr eaLnBrk="1" hangingPunct="1">
              <a:defRPr/>
            </a:pPr>
            <a:r>
              <a:rPr lang="en-US" dirty="0" smtClean="0"/>
              <a:t>Example of a Markov Process</a:t>
            </a:r>
            <a:br>
              <a:rPr lang="en-US" dirty="0" smtClean="0"/>
            </a:br>
            <a:r>
              <a:rPr lang="en-US" dirty="0" smtClean="0">
                <a:solidFill>
                  <a:schemeClr val="accent4"/>
                </a:solidFill>
              </a:rPr>
              <a:t>A very simple weather model</a:t>
            </a:r>
          </a:p>
        </p:txBody>
      </p:sp>
      <p:grpSp>
        <p:nvGrpSpPr>
          <p:cNvPr id="3" name="Group 4"/>
          <p:cNvGrpSpPr>
            <a:grpSpLocks/>
          </p:cNvGrpSpPr>
          <p:nvPr/>
        </p:nvGrpSpPr>
        <p:grpSpPr bwMode="auto">
          <a:xfrm>
            <a:off x="3200400" y="2451100"/>
            <a:ext cx="2971800" cy="685800"/>
            <a:chOff x="1488" y="3368"/>
            <a:chExt cx="1872" cy="432"/>
          </a:xfrm>
        </p:grpSpPr>
        <p:sp>
          <p:nvSpPr>
            <p:cNvPr id="34832" name="Oval 5"/>
            <p:cNvSpPr>
              <a:spLocks noChangeArrowheads="1"/>
            </p:cNvSpPr>
            <p:nvPr/>
          </p:nvSpPr>
          <p:spPr bwMode="auto">
            <a:xfrm>
              <a:off x="1488" y="3368"/>
              <a:ext cx="432" cy="432"/>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sz="1400" i="0" baseline="0">
                  <a:latin typeface="Cambria" panose="02040503050406030204" pitchFamily="18" charset="0"/>
                </a:rPr>
                <a:t>SUNNY</a:t>
              </a:r>
            </a:p>
          </p:txBody>
        </p:sp>
        <p:sp>
          <p:nvSpPr>
            <p:cNvPr id="34833" name="Oval 6"/>
            <p:cNvSpPr>
              <a:spLocks noChangeArrowheads="1"/>
            </p:cNvSpPr>
            <p:nvPr/>
          </p:nvSpPr>
          <p:spPr bwMode="auto">
            <a:xfrm>
              <a:off x="2928" y="3368"/>
              <a:ext cx="432" cy="432"/>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sz="1100" i="0" baseline="0">
                  <a:latin typeface="Cambria" panose="02040503050406030204" pitchFamily="18" charset="0"/>
                </a:rPr>
                <a:t>RAINY</a:t>
              </a:r>
            </a:p>
          </p:txBody>
        </p:sp>
      </p:grpSp>
      <p:sp>
        <p:nvSpPr>
          <p:cNvPr id="17" name="Freeform 8"/>
          <p:cNvSpPr>
            <a:spLocks/>
          </p:cNvSpPr>
          <p:nvPr/>
        </p:nvSpPr>
        <p:spPr bwMode="auto">
          <a:xfrm>
            <a:off x="3733800" y="2362200"/>
            <a:ext cx="1828800" cy="241300"/>
          </a:xfrm>
          <a:custGeom>
            <a:avLst/>
            <a:gdLst>
              <a:gd name="T0" fmla="*/ 0 w 1152"/>
              <a:gd name="T1" fmla="*/ 2147483646 h 152"/>
              <a:gd name="T2" fmla="*/ 2147483646 w 1152"/>
              <a:gd name="T3" fmla="*/ 2147483646 h 152"/>
              <a:gd name="T4" fmla="*/ 2147483646 w 1152"/>
              <a:gd name="T5" fmla="*/ 2147483646 h 152"/>
              <a:gd name="T6" fmla="*/ 0 60000 65536"/>
              <a:gd name="T7" fmla="*/ 0 60000 65536"/>
              <a:gd name="T8" fmla="*/ 0 60000 65536"/>
              <a:gd name="T9" fmla="*/ 0 w 1152"/>
              <a:gd name="T10" fmla="*/ 0 h 152"/>
              <a:gd name="T11" fmla="*/ 1152 w 1152"/>
              <a:gd name="T12" fmla="*/ 152 h 152"/>
            </a:gdLst>
            <a:ahLst/>
            <a:cxnLst>
              <a:cxn ang="T6">
                <a:pos x="T0" y="T1"/>
              </a:cxn>
              <a:cxn ang="T7">
                <a:pos x="T2" y="T3"/>
              </a:cxn>
              <a:cxn ang="T8">
                <a:pos x="T4" y="T5"/>
              </a:cxn>
            </a:cxnLst>
            <a:rect l="T9" t="T10" r="T11" b="T12"/>
            <a:pathLst>
              <a:path w="1152" h="152">
                <a:moveTo>
                  <a:pt x="0" y="104"/>
                </a:moveTo>
                <a:cubicBezTo>
                  <a:pt x="192" y="52"/>
                  <a:pt x="384" y="0"/>
                  <a:pt x="576" y="8"/>
                </a:cubicBezTo>
                <a:cubicBezTo>
                  <a:pt x="768" y="16"/>
                  <a:pt x="960" y="84"/>
                  <a:pt x="1152" y="152"/>
                </a:cubicBezTo>
              </a:path>
            </a:pathLst>
          </a:custGeom>
          <a:noFill/>
          <a:ln w="15875">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10"/>
          <p:cNvSpPr>
            <a:spLocks/>
          </p:cNvSpPr>
          <p:nvPr/>
        </p:nvSpPr>
        <p:spPr bwMode="auto">
          <a:xfrm flipH="1" flipV="1">
            <a:off x="3810000" y="2984500"/>
            <a:ext cx="1828800" cy="241300"/>
          </a:xfrm>
          <a:custGeom>
            <a:avLst/>
            <a:gdLst>
              <a:gd name="T0" fmla="*/ 0 w 1152"/>
              <a:gd name="T1" fmla="*/ 2147483646 h 152"/>
              <a:gd name="T2" fmla="*/ 2147483646 w 1152"/>
              <a:gd name="T3" fmla="*/ 2147483646 h 152"/>
              <a:gd name="T4" fmla="*/ 2147483646 w 1152"/>
              <a:gd name="T5" fmla="*/ 2147483646 h 152"/>
              <a:gd name="T6" fmla="*/ 0 60000 65536"/>
              <a:gd name="T7" fmla="*/ 0 60000 65536"/>
              <a:gd name="T8" fmla="*/ 0 60000 65536"/>
              <a:gd name="T9" fmla="*/ 0 w 1152"/>
              <a:gd name="T10" fmla="*/ 0 h 152"/>
              <a:gd name="T11" fmla="*/ 1152 w 1152"/>
              <a:gd name="T12" fmla="*/ 152 h 152"/>
            </a:gdLst>
            <a:ahLst/>
            <a:cxnLst>
              <a:cxn ang="T6">
                <a:pos x="T0" y="T1"/>
              </a:cxn>
              <a:cxn ang="T7">
                <a:pos x="T2" y="T3"/>
              </a:cxn>
              <a:cxn ang="T8">
                <a:pos x="T4" y="T5"/>
              </a:cxn>
            </a:cxnLst>
            <a:rect l="T9" t="T10" r="T11" b="T12"/>
            <a:pathLst>
              <a:path w="1152" h="152">
                <a:moveTo>
                  <a:pt x="0" y="104"/>
                </a:moveTo>
                <a:cubicBezTo>
                  <a:pt x="192" y="52"/>
                  <a:pt x="384" y="0"/>
                  <a:pt x="576" y="8"/>
                </a:cubicBezTo>
                <a:cubicBezTo>
                  <a:pt x="768" y="16"/>
                  <a:pt x="960" y="84"/>
                  <a:pt x="1152" y="152"/>
                </a:cubicBezTo>
              </a:path>
            </a:pathLst>
          </a:custGeom>
          <a:noFill/>
          <a:ln w="15875">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2"/>
          <p:cNvSpPr>
            <a:spLocks/>
          </p:cNvSpPr>
          <p:nvPr/>
        </p:nvSpPr>
        <p:spPr bwMode="auto">
          <a:xfrm>
            <a:off x="2349500" y="2489200"/>
            <a:ext cx="850900" cy="571500"/>
          </a:xfrm>
          <a:custGeom>
            <a:avLst/>
            <a:gdLst>
              <a:gd name="T0" fmla="*/ 2147483646 w 536"/>
              <a:gd name="T1" fmla="*/ 2147483646 h 360"/>
              <a:gd name="T2" fmla="*/ 2147483646 w 536"/>
              <a:gd name="T3" fmla="*/ 2147483646 h 360"/>
              <a:gd name="T4" fmla="*/ 2147483646 w 536"/>
              <a:gd name="T5" fmla="*/ 2147483646 h 360"/>
              <a:gd name="T6" fmla="*/ 2147483646 w 536"/>
              <a:gd name="T7" fmla="*/ 2147483646 h 360"/>
              <a:gd name="T8" fmla="*/ 2147483646 w 536"/>
              <a:gd name="T9" fmla="*/ 2147483646 h 360"/>
              <a:gd name="T10" fmla="*/ 0 60000 65536"/>
              <a:gd name="T11" fmla="*/ 0 60000 65536"/>
              <a:gd name="T12" fmla="*/ 0 60000 65536"/>
              <a:gd name="T13" fmla="*/ 0 60000 65536"/>
              <a:gd name="T14" fmla="*/ 0 60000 65536"/>
              <a:gd name="T15" fmla="*/ 0 w 536"/>
              <a:gd name="T16" fmla="*/ 0 h 360"/>
              <a:gd name="T17" fmla="*/ 536 w 536"/>
              <a:gd name="T18" fmla="*/ 360 h 360"/>
            </a:gdLst>
            <a:ahLst/>
            <a:cxnLst>
              <a:cxn ang="T10">
                <a:pos x="T0" y="T1"/>
              </a:cxn>
              <a:cxn ang="T11">
                <a:pos x="T2" y="T3"/>
              </a:cxn>
              <a:cxn ang="T12">
                <a:pos x="T4" y="T5"/>
              </a:cxn>
              <a:cxn ang="T13">
                <a:pos x="T6" y="T7"/>
              </a:cxn>
              <a:cxn ang="T14">
                <a:pos x="T8" y="T9"/>
              </a:cxn>
            </a:cxnLst>
            <a:rect l="T15" t="T16" r="T17" b="T18"/>
            <a:pathLst>
              <a:path w="536" h="360">
                <a:moveTo>
                  <a:pt x="536" y="112"/>
                </a:moveTo>
                <a:cubicBezTo>
                  <a:pt x="388" y="56"/>
                  <a:pt x="240" y="0"/>
                  <a:pt x="152" y="16"/>
                </a:cubicBezTo>
                <a:cubicBezTo>
                  <a:pt x="64" y="32"/>
                  <a:pt x="0" y="152"/>
                  <a:pt x="8" y="208"/>
                </a:cubicBezTo>
                <a:cubicBezTo>
                  <a:pt x="16" y="264"/>
                  <a:pt x="112" y="344"/>
                  <a:pt x="200" y="352"/>
                </a:cubicBezTo>
                <a:cubicBezTo>
                  <a:pt x="288" y="360"/>
                  <a:pt x="412" y="308"/>
                  <a:pt x="536" y="256"/>
                </a:cubicBezTo>
              </a:path>
            </a:pathLst>
          </a:custGeom>
          <a:noFill/>
          <a:ln w="15875">
            <a:solidFill>
              <a:srgbClr val="0000FF"/>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14"/>
          <p:cNvSpPr>
            <a:spLocks/>
          </p:cNvSpPr>
          <p:nvPr/>
        </p:nvSpPr>
        <p:spPr bwMode="auto">
          <a:xfrm rot="10622389" flipV="1">
            <a:off x="6145213" y="2454275"/>
            <a:ext cx="850900" cy="571500"/>
          </a:xfrm>
          <a:custGeom>
            <a:avLst/>
            <a:gdLst>
              <a:gd name="T0" fmla="*/ 2147483646 w 536"/>
              <a:gd name="T1" fmla="*/ 2147483646 h 360"/>
              <a:gd name="T2" fmla="*/ 2147483646 w 536"/>
              <a:gd name="T3" fmla="*/ 2147483646 h 360"/>
              <a:gd name="T4" fmla="*/ 2147483646 w 536"/>
              <a:gd name="T5" fmla="*/ 2147483646 h 360"/>
              <a:gd name="T6" fmla="*/ 2147483646 w 536"/>
              <a:gd name="T7" fmla="*/ 2147483646 h 360"/>
              <a:gd name="T8" fmla="*/ 2147483646 w 536"/>
              <a:gd name="T9" fmla="*/ 2147483646 h 360"/>
              <a:gd name="T10" fmla="*/ 0 60000 65536"/>
              <a:gd name="T11" fmla="*/ 0 60000 65536"/>
              <a:gd name="T12" fmla="*/ 0 60000 65536"/>
              <a:gd name="T13" fmla="*/ 0 60000 65536"/>
              <a:gd name="T14" fmla="*/ 0 60000 65536"/>
              <a:gd name="T15" fmla="*/ 0 w 536"/>
              <a:gd name="T16" fmla="*/ 0 h 360"/>
              <a:gd name="T17" fmla="*/ 536 w 536"/>
              <a:gd name="T18" fmla="*/ 360 h 360"/>
            </a:gdLst>
            <a:ahLst/>
            <a:cxnLst>
              <a:cxn ang="T10">
                <a:pos x="T0" y="T1"/>
              </a:cxn>
              <a:cxn ang="T11">
                <a:pos x="T2" y="T3"/>
              </a:cxn>
              <a:cxn ang="T12">
                <a:pos x="T4" y="T5"/>
              </a:cxn>
              <a:cxn ang="T13">
                <a:pos x="T6" y="T7"/>
              </a:cxn>
              <a:cxn ang="T14">
                <a:pos x="T8" y="T9"/>
              </a:cxn>
            </a:cxnLst>
            <a:rect l="T15" t="T16" r="T17" b="T18"/>
            <a:pathLst>
              <a:path w="536" h="360">
                <a:moveTo>
                  <a:pt x="536" y="112"/>
                </a:moveTo>
                <a:cubicBezTo>
                  <a:pt x="388" y="56"/>
                  <a:pt x="240" y="0"/>
                  <a:pt x="152" y="16"/>
                </a:cubicBezTo>
                <a:cubicBezTo>
                  <a:pt x="64" y="32"/>
                  <a:pt x="0" y="152"/>
                  <a:pt x="8" y="208"/>
                </a:cubicBezTo>
                <a:cubicBezTo>
                  <a:pt x="16" y="264"/>
                  <a:pt x="112" y="344"/>
                  <a:pt x="200" y="352"/>
                </a:cubicBezTo>
                <a:cubicBezTo>
                  <a:pt x="288" y="360"/>
                  <a:pt x="412" y="308"/>
                  <a:pt x="536" y="256"/>
                </a:cubicBezTo>
              </a:path>
            </a:pathLst>
          </a:custGeom>
          <a:noFill/>
          <a:ln w="15875">
            <a:solidFill>
              <a:srgbClr val="0000FF"/>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Text Box 16"/>
          <p:cNvSpPr txBox="1">
            <a:spLocks noChangeArrowheads="1"/>
          </p:cNvSpPr>
          <p:nvPr/>
        </p:nvSpPr>
        <p:spPr bwMode="auto">
          <a:xfrm>
            <a:off x="4267200" y="19050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Cambria" panose="02040503050406030204" pitchFamily="18" charset="0"/>
              </a:rPr>
              <a:t>p</a:t>
            </a:r>
            <a:r>
              <a:rPr lang="en-US" altLang="en-US" sz="2400" i="0" baseline="-25000">
                <a:latin typeface="Cambria" panose="02040503050406030204" pitchFamily="18" charset="0"/>
              </a:rPr>
              <a:t>SR</a:t>
            </a:r>
            <a:r>
              <a:rPr lang="en-US" altLang="en-US" sz="2400" i="0" baseline="0">
                <a:latin typeface="Cambria" panose="02040503050406030204" pitchFamily="18" charset="0"/>
              </a:rPr>
              <a:t>=0.3</a:t>
            </a:r>
            <a:endParaRPr lang="en-US" altLang="en-US" sz="2400" i="0" baseline="-25000">
              <a:latin typeface="Cambria" panose="02040503050406030204" pitchFamily="18" charset="0"/>
            </a:endParaRPr>
          </a:p>
        </p:txBody>
      </p:sp>
      <p:sp>
        <p:nvSpPr>
          <p:cNvPr id="26" name="Text Box 17"/>
          <p:cNvSpPr txBox="1">
            <a:spLocks noChangeArrowheads="1"/>
          </p:cNvSpPr>
          <p:nvPr/>
        </p:nvSpPr>
        <p:spPr bwMode="auto">
          <a:xfrm>
            <a:off x="7010400" y="2514600"/>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Cambria" panose="02040503050406030204" pitchFamily="18" charset="0"/>
              </a:rPr>
              <a:t>p</a:t>
            </a:r>
            <a:r>
              <a:rPr lang="en-US" altLang="en-US" sz="2400" i="0" baseline="-25000">
                <a:latin typeface="Cambria" panose="02040503050406030204" pitchFamily="18" charset="0"/>
              </a:rPr>
              <a:t>RR</a:t>
            </a:r>
            <a:r>
              <a:rPr lang="en-US" altLang="en-US" sz="2400" i="0" baseline="0">
                <a:latin typeface="Cambria" panose="02040503050406030204" pitchFamily="18" charset="0"/>
              </a:rPr>
              <a:t>=0.4</a:t>
            </a:r>
            <a:endParaRPr lang="en-US" altLang="en-US" sz="2400" i="0" baseline="-25000">
              <a:latin typeface="Cambria" panose="02040503050406030204" pitchFamily="18" charset="0"/>
            </a:endParaRPr>
          </a:p>
        </p:txBody>
      </p:sp>
      <p:sp>
        <p:nvSpPr>
          <p:cNvPr id="28" name="Text Box 19"/>
          <p:cNvSpPr txBox="1">
            <a:spLocks noChangeArrowheads="1"/>
          </p:cNvSpPr>
          <p:nvPr/>
        </p:nvSpPr>
        <p:spPr bwMode="auto">
          <a:xfrm>
            <a:off x="1219200" y="2514600"/>
            <a:ext cx="129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Cambria" panose="02040503050406030204" pitchFamily="18" charset="0"/>
              </a:rPr>
              <a:t>p</a:t>
            </a:r>
            <a:r>
              <a:rPr lang="en-US" altLang="en-US" sz="2400" i="0" baseline="-25000">
                <a:latin typeface="Cambria" panose="02040503050406030204" pitchFamily="18" charset="0"/>
              </a:rPr>
              <a:t>SS</a:t>
            </a:r>
            <a:r>
              <a:rPr lang="en-US" altLang="en-US" sz="2400" i="0" baseline="0">
                <a:latin typeface="Cambria" panose="02040503050406030204" pitchFamily="18" charset="0"/>
              </a:rPr>
              <a:t>=0.7</a:t>
            </a:r>
          </a:p>
        </p:txBody>
      </p:sp>
      <p:sp>
        <p:nvSpPr>
          <p:cNvPr id="29" name="Text Box 20"/>
          <p:cNvSpPr txBox="1">
            <a:spLocks noChangeArrowheads="1"/>
          </p:cNvSpPr>
          <p:nvPr/>
        </p:nvSpPr>
        <p:spPr bwMode="auto">
          <a:xfrm>
            <a:off x="4267200" y="3124200"/>
            <a:ext cx="129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Cambria" panose="02040503050406030204" pitchFamily="18" charset="0"/>
              </a:rPr>
              <a:t>p</a:t>
            </a:r>
            <a:r>
              <a:rPr lang="en-US" altLang="en-US" sz="2400" i="0" baseline="-25000">
                <a:latin typeface="Cambria" panose="02040503050406030204" pitchFamily="18" charset="0"/>
              </a:rPr>
              <a:t>RS</a:t>
            </a:r>
            <a:r>
              <a:rPr lang="en-US" altLang="en-US" sz="2400" i="0" baseline="0">
                <a:latin typeface="Cambria" panose="02040503050406030204" pitchFamily="18" charset="0"/>
              </a:rPr>
              <a:t>=0.6</a:t>
            </a:r>
            <a:endParaRPr lang="en-US" altLang="en-US" sz="2400" i="0" baseline="-25000">
              <a:latin typeface="Cambria" panose="02040503050406030204" pitchFamily="18" charset="0"/>
            </a:endParaRPr>
          </a:p>
        </p:txBody>
      </p:sp>
      <p:sp>
        <p:nvSpPr>
          <p:cNvPr id="59" name="Rectangle 58"/>
          <p:cNvSpPr/>
          <p:nvPr/>
        </p:nvSpPr>
        <p:spPr>
          <a:xfrm>
            <a:off x="914400" y="3617913"/>
            <a:ext cx="1765300" cy="461962"/>
          </a:xfrm>
          <a:prstGeom prst="rect">
            <a:avLst/>
          </a:prstGeom>
        </p:spPr>
        <p:txBody>
          <a:bodyPr wrap="none">
            <a:spAutoFit/>
          </a:bodyPr>
          <a:lstStyle/>
          <a:p>
            <a:pPr>
              <a:defRPr/>
            </a:pPr>
            <a:r>
              <a:rPr lang="en-US" sz="2400" i="0" baseline="0" dirty="0">
                <a:solidFill>
                  <a:srgbClr val="FF0000"/>
                </a:solidFill>
                <a:latin typeface="+mj-lt"/>
              </a:rPr>
              <a:t>State Space </a:t>
            </a:r>
            <a:endParaRPr lang="fr-FR" sz="2400" i="0" baseline="0" dirty="0">
              <a:solidFill>
                <a:srgbClr val="FF0000"/>
              </a:solidFill>
              <a:latin typeface="+mj-lt"/>
            </a:endParaRPr>
          </a:p>
        </p:txBody>
      </p:sp>
      <p:graphicFrame>
        <p:nvGraphicFramePr>
          <p:cNvPr id="2" name="Object 17"/>
          <p:cNvGraphicFramePr>
            <a:graphicFrameLocks noChangeAspect="1"/>
          </p:cNvGraphicFramePr>
          <p:nvPr/>
        </p:nvGraphicFramePr>
        <p:xfrm>
          <a:off x="341313" y="4075113"/>
          <a:ext cx="2554287" cy="420687"/>
        </p:xfrm>
        <a:graphic>
          <a:graphicData uri="http://schemas.openxmlformats.org/presentationml/2006/ole">
            <mc:AlternateContent xmlns:mc="http://schemas.openxmlformats.org/markup-compatibility/2006">
              <mc:Choice xmlns:v="urn:schemas-microsoft-com:vml" Requires="v">
                <p:oleObj spid="_x0000_s34848" name="Equation" r:id="rId3" imgW="1307532" imgH="215806" progId="Equation.DSMT4">
                  <p:embed/>
                </p:oleObj>
              </mc:Choice>
              <mc:Fallback>
                <p:oleObj name="Equation" r:id="rId3" imgW="1307532" imgH="215806" progId="Equation.DSMT4">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313" y="4075113"/>
                        <a:ext cx="2554287"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 name="Rectangle 18"/>
          <p:cNvSpPr>
            <a:spLocks noChangeArrowheads="1"/>
          </p:cNvSpPr>
          <p:nvPr/>
        </p:nvSpPr>
        <p:spPr bwMode="auto">
          <a:xfrm>
            <a:off x="152400" y="4684713"/>
            <a:ext cx="8382000" cy="990600"/>
          </a:xfrm>
          <a:prstGeom prst="rect">
            <a:avLst/>
          </a:prstGeom>
          <a:noFill/>
          <a:ln w="9525">
            <a:noFill/>
            <a:miter lim="800000"/>
            <a:headEnd/>
            <a:tailEnd/>
          </a:ln>
        </p:spPr>
        <p:txBody>
          <a:bodyPr/>
          <a:lstStyle/>
          <a:p>
            <a:pPr marL="342900" indent="-342900" eaLnBrk="1" hangingPunct="1">
              <a:spcBef>
                <a:spcPct val="20000"/>
              </a:spcBef>
              <a:buClr>
                <a:schemeClr val="bg2"/>
              </a:buClr>
              <a:buSzPct val="75000"/>
              <a:buFont typeface="Wingdings" pitchFamily="2" charset="2"/>
              <a:buChar char="n"/>
              <a:defRPr/>
            </a:pPr>
            <a:r>
              <a:rPr lang="en-US" sz="2000" i="0" baseline="0" dirty="0">
                <a:latin typeface="+mj-lt"/>
                <a:sym typeface="Symbol" pitchFamily="18" charset="2"/>
              </a:rPr>
              <a:t>If today is Sunny, What is the probability that to have a SUNNY weather after 1 week?</a:t>
            </a:r>
          </a:p>
          <a:p>
            <a:pPr marL="342900" indent="-342900" eaLnBrk="1" hangingPunct="1">
              <a:spcBef>
                <a:spcPct val="20000"/>
              </a:spcBef>
              <a:buClr>
                <a:schemeClr val="bg2"/>
              </a:buClr>
              <a:buSzPct val="75000"/>
              <a:buFont typeface="Wingdings" pitchFamily="2" charset="2"/>
              <a:buChar char="n"/>
              <a:defRPr/>
            </a:pPr>
            <a:r>
              <a:rPr lang="en-US" sz="2000" i="0" baseline="0" dirty="0">
                <a:latin typeface="+mj-lt"/>
                <a:sym typeface="Symbol" pitchFamily="18" charset="2"/>
              </a:rPr>
              <a:t>If today is rainy, what is the probability to stay rainy for 3 days?</a:t>
            </a:r>
          </a:p>
          <a:p>
            <a:pPr marL="342900" indent="-342900" eaLnBrk="1" hangingPunct="1">
              <a:spcBef>
                <a:spcPct val="20000"/>
              </a:spcBef>
              <a:buClr>
                <a:schemeClr val="bg2"/>
              </a:buClr>
              <a:buSzPct val="75000"/>
              <a:buFont typeface="Wingdings" pitchFamily="2" charset="2"/>
              <a:buChar char="n"/>
              <a:defRPr/>
            </a:pPr>
            <a:endParaRPr lang="en-US" sz="2000" i="0" baseline="0" dirty="0">
              <a:latin typeface="+mj-lt"/>
              <a:sym typeface="Symbol" pitchFamily="18" charset="2"/>
            </a:endParaRPr>
          </a:p>
        </p:txBody>
      </p:sp>
      <p:sp>
        <p:nvSpPr>
          <p:cNvPr id="34" name="TextBox 33"/>
          <p:cNvSpPr txBox="1"/>
          <p:nvPr/>
        </p:nvSpPr>
        <p:spPr>
          <a:xfrm>
            <a:off x="1828800" y="5827713"/>
            <a:ext cx="5521325" cy="954087"/>
          </a:xfrm>
          <a:prstGeom prst="rect">
            <a:avLst/>
          </a:prstGeom>
          <a:solidFill>
            <a:srgbClr val="FF0000"/>
          </a:solidFill>
        </p:spPr>
        <p:txBody>
          <a:bodyPr>
            <a:spAutoFit/>
          </a:bodyPr>
          <a:lstStyle/>
          <a:p>
            <a:pPr>
              <a:defRPr/>
            </a:pPr>
            <a:r>
              <a:rPr lang="en-US" b="1" i="0" dirty="0">
                <a:solidFill>
                  <a:schemeClr val="bg1"/>
                </a:solidFill>
                <a:effectLst>
                  <a:outerShdw blurRad="38100" dist="38100" dir="2700000" algn="tl">
                    <a:srgbClr val="000000">
                      <a:alpha val="43137"/>
                    </a:srgbClr>
                  </a:outerShdw>
                </a:effectLst>
                <a:latin typeface="Cambria" pitchFamily="18" charset="0"/>
              </a:rPr>
              <a:t/>
            </a:r>
            <a:br>
              <a:rPr lang="en-US" b="1" i="0" dirty="0">
                <a:solidFill>
                  <a:schemeClr val="bg1"/>
                </a:solidFill>
                <a:effectLst>
                  <a:outerShdw blurRad="38100" dist="38100" dir="2700000" algn="tl">
                    <a:srgbClr val="000000">
                      <a:alpha val="43137"/>
                    </a:srgbClr>
                  </a:outerShdw>
                </a:effectLst>
                <a:latin typeface="Cambria" pitchFamily="18" charset="0"/>
              </a:rPr>
            </a:br>
            <a:r>
              <a:rPr lang="en-US" b="1" i="0" dirty="0">
                <a:solidFill>
                  <a:schemeClr val="bg1"/>
                </a:solidFill>
                <a:effectLst>
                  <a:outerShdw blurRad="38100" dist="38100" dir="2700000" algn="tl">
                    <a:srgbClr val="000000">
                      <a:alpha val="43137"/>
                    </a:srgbClr>
                  </a:outerShdw>
                </a:effectLst>
                <a:latin typeface="Cambria" pitchFamily="18" charset="0"/>
              </a:rPr>
              <a:t>Problem: Determine the transition probabilities from one state to another after </a:t>
            </a:r>
            <a:r>
              <a:rPr lang="en-US" b="1" dirty="0">
                <a:solidFill>
                  <a:schemeClr val="bg1"/>
                </a:solidFill>
                <a:effectLst>
                  <a:outerShdw blurRad="38100" dist="38100" dir="2700000" algn="tl">
                    <a:srgbClr val="000000">
                      <a:alpha val="43137"/>
                    </a:srgbClr>
                  </a:outerShdw>
                </a:effectLst>
                <a:latin typeface="Cambria" pitchFamily="18" charset="0"/>
              </a:rPr>
              <a:t>n</a:t>
            </a:r>
            <a:r>
              <a:rPr lang="en-US" b="1" i="0" dirty="0">
                <a:solidFill>
                  <a:schemeClr val="bg1"/>
                </a:solidFill>
                <a:effectLst>
                  <a:outerShdw blurRad="38100" dist="38100" dir="2700000" algn="tl">
                    <a:srgbClr val="000000">
                      <a:alpha val="43137"/>
                    </a:srgbClr>
                  </a:outerShdw>
                </a:effectLst>
                <a:latin typeface="Cambria" pitchFamily="18" charset="0"/>
              </a:rPr>
              <a:t> events.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down)">
                                      <p:cBhvr>
                                        <p:cTn id="16" dur="500"/>
                                        <p:tgtEl>
                                          <p:spTgt spid="2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up)">
                                      <p:cBhvr>
                                        <p:cTn id="21" dur="500"/>
                                        <p:tgtEl>
                                          <p:spTgt spid="2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down)">
                                      <p:cBhvr>
                                        <p:cTn id="24" dur="500"/>
                                        <p:tgtEl>
                                          <p:spTgt spid="2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500"/>
                                        <p:tgtEl>
                                          <p:spTgt spid="2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right)">
                                      <p:cBhvr>
                                        <p:cTn id="37" dur="500"/>
                                        <p:tgtEl>
                                          <p:spTgt spid="19"/>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wipe(left)">
                                      <p:cBhvr>
                                        <p:cTn id="45" dur="500"/>
                                        <p:tgtEl>
                                          <p:spTgt spid="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3">
                                            <p:txEl>
                                              <p:pRg st="0" end="0"/>
                                            </p:txEl>
                                          </p:spTgt>
                                        </p:tgtEl>
                                        <p:attrNameLst>
                                          <p:attrName>style.visibility</p:attrName>
                                        </p:attrNameLst>
                                      </p:cBhvr>
                                      <p:to>
                                        <p:strVal val="visible"/>
                                      </p:to>
                                    </p:set>
                                    <p:animEffect transition="in" filter="wipe(left)">
                                      <p:cBhvr>
                                        <p:cTn id="50" dur="500"/>
                                        <p:tgtEl>
                                          <p:spTgt spid="33">
                                            <p:txEl>
                                              <p:pRg st="0" end="0"/>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3">
                                            <p:txEl>
                                              <p:pRg st="1" end="1"/>
                                            </p:txEl>
                                          </p:spTgt>
                                        </p:tgtEl>
                                        <p:attrNameLst>
                                          <p:attrName>style.visibility</p:attrName>
                                        </p:attrNameLst>
                                      </p:cBhvr>
                                      <p:to>
                                        <p:strVal val="visible"/>
                                      </p:to>
                                    </p:set>
                                    <p:animEffect transition="in" filter="wipe(left)">
                                      <p:cBhvr>
                                        <p:cTn id="55" dur="500"/>
                                        <p:tgtEl>
                                          <p:spTgt spid="3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1" grpId="0" animBg="1"/>
      <p:bldP spid="23" grpId="0" animBg="1"/>
      <p:bldP spid="25" grpId="0"/>
      <p:bldP spid="26" grpId="0"/>
      <p:bldP spid="28" grpId="0"/>
      <p:bldP spid="29" grpId="0"/>
      <p:bldP spid="3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2"/>
          <p:cNvSpPr>
            <a:spLocks noGrp="1"/>
          </p:cNvSpPr>
          <p:nvPr>
            <p:ph type="ctrTitle"/>
          </p:nvPr>
        </p:nvSpPr>
        <p:spPr/>
        <p:txBody>
          <a:bodyPr/>
          <a:lstStyle/>
          <a:p>
            <a:r>
              <a:rPr lang="fr-FR" altLang="en-US" smtClean="0"/>
              <a:t>Chapman Kolmogorov Equation</a:t>
            </a:r>
          </a:p>
        </p:txBody>
      </p:sp>
      <p:sp>
        <p:nvSpPr>
          <p:cNvPr id="35843" name="Text Placeholder 1"/>
          <p:cNvSpPr>
            <a:spLocks noGrp="1"/>
          </p:cNvSpPr>
          <p:nvPr>
            <p:ph type="subTitle" idx="1"/>
          </p:nvPr>
        </p:nvSpPr>
        <p:spPr/>
        <p:txBody>
          <a:bodyPr/>
          <a:lstStyle/>
          <a:p>
            <a:r>
              <a:rPr lang="en-US" altLang="en-US" smtClean="0"/>
              <a:t>Determine transition probabilities from one state to anothe after n events.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533400" y="0"/>
            <a:ext cx="8229600" cy="1371600"/>
          </a:xfrm>
        </p:spPr>
        <p:txBody>
          <a:bodyPr/>
          <a:lstStyle/>
          <a:p>
            <a:pPr eaLnBrk="1" hangingPunct="1"/>
            <a:r>
              <a:rPr lang="en-US" altLang="en-US" smtClean="0"/>
              <a:t>Chapman-Kolmogorov Equations</a:t>
            </a:r>
          </a:p>
        </p:txBody>
      </p:sp>
      <p:sp>
        <p:nvSpPr>
          <p:cNvPr id="374793" name="Rectangle 9"/>
          <p:cNvSpPr>
            <a:spLocks noChangeArrowheads="1"/>
          </p:cNvSpPr>
          <p:nvPr/>
        </p:nvSpPr>
        <p:spPr bwMode="auto">
          <a:xfrm>
            <a:off x="304800" y="17526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400" i="0" baseline="0"/>
              <a:t>Define the one-step transition probabilities</a:t>
            </a:r>
            <a:endParaRPr lang="en-US" altLang="en-US" sz="2400" i="0" baseline="0">
              <a:sym typeface="Symbol" panose="05050102010706020507" pitchFamily="18" charset="2"/>
            </a:endParaRPr>
          </a:p>
        </p:txBody>
      </p:sp>
      <p:graphicFrame>
        <p:nvGraphicFramePr>
          <p:cNvPr id="374799" name="Object 15"/>
          <p:cNvGraphicFramePr>
            <a:graphicFrameLocks noChangeAspect="1"/>
          </p:cNvGraphicFramePr>
          <p:nvPr/>
        </p:nvGraphicFramePr>
        <p:xfrm>
          <a:off x="2514600" y="2192338"/>
          <a:ext cx="3992563" cy="550862"/>
        </p:xfrm>
        <a:graphic>
          <a:graphicData uri="http://schemas.openxmlformats.org/presentationml/2006/ole">
            <mc:AlternateContent xmlns:mc="http://schemas.openxmlformats.org/markup-compatibility/2006">
              <mc:Choice xmlns:v="urn:schemas-microsoft-com:vml" Requires="v">
                <p:oleObj spid="_x0000_s36932" name="Equation" r:id="rId4" imgW="1562100" imgH="215900" progId="Equation.DSMT4">
                  <p:embed/>
                </p:oleObj>
              </mc:Choice>
              <mc:Fallback>
                <p:oleObj name="Equation" r:id="rId4" imgW="1562100" imgH="215900" progId="Equation.DSMT4">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2192338"/>
                        <a:ext cx="3992563" cy="550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4800" name="Rectangle 16"/>
          <p:cNvSpPr>
            <a:spLocks noChangeArrowheads="1"/>
          </p:cNvSpPr>
          <p:nvPr/>
        </p:nvSpPr>
        <p:spPr bwMode="auto">
          <a:xfrm>
            <a:off x="304800" y="26670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400" i="0" baseline="0"/>
              <a:t>Clearly, for all </a:t>
            </a:r>
            <a:r>
              <a:rPr lang="en-US" altLang="en-US" sz="2400" baseline="0">
                <a:latin typeface="Times New Roman" panose="02020603050405020304" pitchFamily="18" charset="0"/>
              </a:rPr>
              <a:t>i</a:t>
            </a:r>
            <a:r>
              <a:rPr lang="en-US" altLang="en-US" sz="2400" i="0" baseline="0"/>
              <a:t>, </a:t>
            </a:r>
            <a:r>
              <a:rPr lang="en-US" altLang="en-US" sz="2400" baseline="0">
                <a:latin typeface="Times New Roman" panose="02020603050405020304" pitchFamily="18" charset="0"/>
              </a:rPr>
              <a:t>k</a:t>
            </a:r>
            <a:r>
              <a:rPr lang="en-US" altLang="en-US" sz="2400" i="0" baseline="0"/>
              <a:t>, and all feasible transitions from state </a:t>
            </a:r>
            <a:r>
              <a:rPr lang="en-US" altLang="en-US" sz="2400" baseline="0">
                <a:latin typeface="Times New Roman" panose="02020603050405020304" pitchFamily="18" charset="0"/>
              </a:rPr>
              <a:t>i</a:t>
            </a:r>
            <a:endParaRPr lang="en-US" altLang="en-US" sz="2400" baseline="0">
              <a:latin typeface="Times New Roman" panose="02020603050405020304" pitchFamily="18" charset="0"/>
              <a:sym typeface="Symbol" panose="05050102010706020507" pitchFamily="18" charset="2"/>
            </a:endParaRPr>
          </a:p>
        </p:txBody>
      </p:sp>
      <p:graphicFrame>
        <p:nvGraphicFramePr>
          <p:cNvPr id="374801" name="Object 17"/>
          <p:cNvGraphicFramePr>
            <a:graphicFrameLocks noChangeAspect="1"/>
          </p:cNvGraphicFramePr>
          <p:nvPr/>
        </p:nvGraphicFramePr>
        <p:xfrm>
          <a:off x="2439988" y="2882900"/>
          <a:ext cx="1979612" cy="973138"/>
        </p:xfrm>
        <a:graphic>
          <a:graphicData uri="http://schemas.openxmlformats.org/presentationml/2006/ole">
            <mc:AlternateContent xmlns:mc="http://schemas.openxmlformats.org/markup-compatibility/2006">
              <mc:Choice xmlns:v="urn:schemas-microsoft-com:vml" Requires="v">
                <p:oleObj spid="_x0000_s36933" name="Equation" r:id="rId6" imgW="774364" imgH="380835" progId="Equation.DSMT4">
                  <p:embed/>
                </p:oleObj>
              </mc:Choice>
              <mc:Fallback>
                <p:oleObj name="Equation" r:id="rId6" imgW="774364" imgH="380835" progId="Equation.DSMT4">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9988" y="2882900"/>
                        <a:ext cx="1979612" cy="97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74817" name="Group 33"/>
          <p:cNvGrpSpPr>
            <a:grpSpLocks/>
          </p:cNvGrpSpPr>
          <p:nvPr/>
        </p:nvGrpSpPr>
        <p:grpSpPr bwMode="auto">
          <a:xfrm>
            <a:off x="2209800" y="4876800"/>
            <a:ext cx="4572000" cy="1981200"/>
            <a:chOff x="672" y="2544"/>
            <a:chExt cx="2880" cy="1248"/>
          </a:xfrm>
        </p:grpSpPr>
        <p:sp>
          <p:nvSpPr>
            <p:cNvPr id="36875" name="Line 18"/>
            <p:cNvSpPr>
              <a:spLocks noChangeShapeType="1"/>
            </p:cNvSpPr>
            <p:nvPr/>
          </p:nvSpPr>
          <p:spPr bwMode="auto">
            <a:xfrm>
              <a:off x="672" y="3504"/>
              <a:ext cx="2880"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6" name="Oval 19"/>
            <p:cNvSpPr>
              <a:spLocks noChangeArrowheads="1"/>
            </p:cNvSpPr>
            <p:nvPr/>
          </p:nvSpPr>
          <p:spPr bwMode="auto">
            <a:xfrm>
              <a:off x="768" y="2832"/>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sz="2400" baseline="0">
                  <a:latin typeface="Times New Roman" panose="02020603050405020304" pitchFamily="18" charset="0"/>
                </a:rPr>
                <a:t>x</a:t>
              </a:r>
              <a:r>
                <a:rPr lang="en-US" altLang="en-US" sz="2400" baseline="-25000">
                  <a:latin typeface="Times New Roman" panose="02020603050405020304" pitchFamily="18" charset="0"/>
                </a:rPr>
                <a:t>i</a:t>
              </a:r>
            </a:p>
          </p:txBody>
        </p:sp>
        <p:sp>
          <p:nvSpPr>
            <p:cNvPr id="36877" name="Oval 20"/>
            <p:cNvSpPr>
              <a:spLocks noChangeArrowheads="1"/>
            </p:cNvSpPr>
            <p:nvPr/>
          </p:nvSpPr>
          <p:spPr bwMode="auto">
            <a:xfrm>
              <a:off x="1872" y="2544"/>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sz="2400" baseline="0">
                  <a:latin typeface="Times New Roman" panose="02020603050405020304" pitchFamily="18" charset="0"/>
                </a:rPr>
                <a:t>x</a:t>
              </a:r>
              <a:r>
                <a:rPr lang="en-US" altLang="en-US" sz="2400" i="0" baseline="-25000">
                  <a:latin typeface="Times New Roman" panose="02020603050405020304" pitchFamily="18" charset="0"/>
                </a:rPr>
                <a:t>1</a:t>
              </a:r>
            </a:p>
          </p:txBody>
        </p:sp>
        <p:sp>
          <p:nvSpPr>
            <p:cNvPr id="36878" name="Oval 21"/>
            <p:cNvSpPr>
              <a:spLocks noChangeArrowheads="1"/>
            </p:cNvSpPr>
            <p:nvPr/>
          </p:nvSpPr>
          <p:spPr bwMode="auto">
            <a:xfrm>
              <a:off x="1872" y="3168"/>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sz="2400" baseline="0">
                  <a:latin typeface="Times New Roman" panose="02020603050405020304" pitchFamily="18" charset="0"/>
                </a:rPr>
                <a:t>x</a:t>
              </a:r>
              <a:r>
                <a:rPr lang="en-US" altLang="en-US" sz="2400" baseline="-25000">
                  <a:latin typeface="Times New Roman" panose="02020603050405020304" pitchFamily="18" charset="0"/>
                </a:rPr>
                <a:t>R</a:t>
              </a:r>
            </a:p>
          </p:txBody>
        </p:sp>
        <p:sp>
          <p:nvSpPr>
            <p:cNvPr id="36879" name="Text Box 22"/>
            <p:cNvSpPr txBox="1">
              <a:spLocks noChangeArrowheads="1"/>
            </p:cNvSpPr>
            <p:nvPr/>
          </p:nvSpPr>
          <p:spPr bwMode="auto">
            <a:xfrm>
              <a:off x="1919" y="2880"/>
              <a:ext cx="385"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i="0" baseline="0"/>
                <a:t>…</a:t>
              </a:r>
            </a:p>
          </p:txBody>
        </p:sp>
        <p:sp>
          <p:nvSpPr>
            <p:cNvPr id="36880" name="Oval 23"/>
            <p:cNvSpPr>
              <a:spLocks noChangeArrowheads="1"/>
            </p:cNvSpPr>
            <p:nvPr/>
          </p:nvSpPr>
          <p:spPr bwMode="auto">
            <a:xfrm>
              <a:off x="2976" y="2832"/>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sz="2400" baseline="0">
                  <a:latin typeface="Times New Roman" panose="02020603050405020304" pitchFamily="18" charset="0"/>
                </a:rPr>
                <a:t>x</a:t>
              </a:r>
              <a:r>
                <a:rPr lang="en-US" altLang="en-US" sz="2400" baseline="-25000">
                  <a:latin typeface="Times New Roman" panose="02020603050405020304" pitchFamily="18" charset="0"/>
                </a:rPr>
                <a:t>j</a:t>
              </a:r>
            </a:p>
          </p:txBody>
        </p:sp>
        <p:sp>
          <p:nvSpPr>
            <p:cNvPr id="36881" name="Text Box 24"/>
            <p:cNvSpPr txBox="1">
              <a:spLocks noChangeArrowheads="1"/>
            </p:cNvSpPr>
            <p:nvPr/>
          </p:nvSpPr>
          <p:spPr bwMode="auto">
            <a:xfrm>
              <a:off x="768" y="3504"/>
              <a:ext cx="2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Times New Roman" panose="02020603050405020304" pitchFamily="18" charset="0"/>
                </a:rPr>
                <a:t>k</a:t>
              </a:r>
            </a:p>
          </p:txBody>
        </p:sp>
        <p:sp>
          <p:nvSpPr>
            <p:cNvPr id="36882" name="Text Box 25"/>
            <p:cNvSpPr txBox="1">
              <a:spLocks noChangeArrowheads="1"/>
            </p:cNvSpPr>
            <p:nvPr/>
          </p:nvSpPr>
          <p:spPr bwMode="auto">
            <a:xfrm>
              <a:off x="1920" y="3504"/>
              <a:ext cx="2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Times New Roman" panose="02020603050405020304" pitchFamily="18" charset="0"/>
                </a:rPr>
                <a:t>u</a:t>
              </a:r>
            </a:p>
          </p:txBody>
        </p:sp>
        <p:sp>
          <p:nvSpPr>
            <p:cNvPr id="36883" name="Text Box 26"/>
            <p:cNvSpPr txBox="1">
              <a:spLocks noChangeArrowheads="1"/>
            </p:cNvSpPr>
            <p:nvPr/>
          </p:nvSpPr>
          <p:spPr bwMode="auto">
            <a:xfrm>
              <a:off x="2976" y="3504"/>
              <a:ext cx="5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Times New Roman" panose="02020603050405020304" pitchFamily="18" charset="0"/>
                </a:rPr>
                <a:t>k+n</a:t>
              </a:r>
            </a:p>
          </p:txBody>
        </p:sp>
        <p:sp>
          <p:nvSpPr>
            <p:cNvPr id="36884" name="Line 27"/>
            <p:cNvSpPr>
              <a:spLocks noChangeShapeType="1"/>
            </p:cNvSpPr>
            <p:nvPr/>
          </p:nvSpPr>
          <p:spPr bwMode="auto">
            <a:xfrm flipV="1">
              <a:off x="1056" y="2688"/>
              <a:ext cx="816" cy="240"/>
            </a:xfrm>
            <a:prstGeom prst="line">
              <a:avLst/>
            </a:prstGeom>
            <a:noFill/>
            <a:ln w="9525">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5" name="Line 28"/>
            <p:cNvSpPr>
              <a:spLocks noChangeShapeType="1"/>
            </p:cNvSpPr>
            <p:nvPr/>
          </p:nvSpPr>
          <p:spPr bwMode="auto">
            <a:xfrm>
              <a:off x="1056" y="3024"/>
              <a:ext cx="816" cy="288"/>
            </a:xfrm>
            <a:prstGeom prst="line">
              <a:avLst/>
            </a:prstGeom>
            <a:noFill/>
            <a:ln w="9525">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6" name="Line 29"/>
            <p:cNvSpPr>
              <a:spLocks noChangeShapeType="1"/>
            </p:cNvSpPr>
            <p:nvPr/>
          </p:nvSpPr>
          <p:spPr bwMode="auto">
            <a:xfrm>
              <a:off x="2160" y="2688"/>
              <a:ext cx="816" cy="192"/>
            </a:xfrm>
            <a:prstGeom prst="line">
              <a:avLst/>
            </a:prstGeom>
            <a:noFill/>
            <a:ln w="9525">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7" name="Line 30"/>
            <p:cNvSpPr>
              <a:spLocks noChangeShapeType="1"/>
            </p:cNvSpPr>
            <p:nvPr/>
          </p:nvSpPr>
          <p:spPr bwMode="auto">
            <a:xfrm flipV="1">
              <a:off x="2160" y="3072"/>
              <a:ext cx="816" cy="240"/>
            </a:xfrm>
            <a:prstGeom prst="line">
              <a:avLst/>
            </a:prstGeom>
            <a:noFill/>
            <a:ln w="9525">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8" name="Line 31"/>
            <p:cNvSpPr>
              <a:spLocks noChangeShapeType="1"/>
            </p:cNvSpPr>
            <p:nvPr/>
          </p:nvSpPr>
          <p:spPr bwMode="auto">
            <a:xfrm flipV="1">
              <a:off x="1056" y="2976"/>
              <a:ext cx="912" cy="0"/>
            </a:xfrm>
            <a:prstGeom prst="line">
              <a:avLst/>
            </a:prstGeom>
            <a:noFill/>
            <a:ln w="9525">
              <a:solidFill>
                <a:srgbClr val="0000FF"/>
              </a:solidFill>
              <a:prstDash val="dash"/>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9" name="Line 32"/>
            <p:cNvSpPr>
              <a:spLocks noChangeShapeType="1"/>
            </p:cNvSpPr>
            <p:nvPr/>
          </p:nvSpPr>
          <p:spPr bwMode="auto">
            <a:xfrm flipV="1">
              <a:off x="2064" y="2976"/>
              <a:ext cx="912" cy="0"/>
            </a:xfrm>
            <a:prstGeom prst="line">
              <a:avLst/>
            </a:prstGeom>
            <a:noFill/>
            <a:ln w="9525">
              <a:solidFill>
                <a:srgbClr val="0000FF"/>
              </a:solidFill>
              <a:prstDash val="dash"/>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aphicFrame>
        <p:nvGraphicFramePr>
          <p:cNvPr id="374818" name="Object 34"/>
          <p:cNvGraphicFramePr>
            <a:graphicFrameLocks noChangeAspect="1"/>
          </p:cNvGraphicFramePr>
          <p:nvPr/>
        </p:nvGraphicFramePr>
        <p:xfrm>
          <a:off x="1704975" y="4325938"/>
          <a:ext cx="4772025" cy="550862"/>
        </p:xfrm>
        <a:graphic>
          <a:graphicData uri="http://schemas.openxmlformats.org/presentationml/2006/ole">
            <mc:AlternateContent xmlns:mc="http://schemas.openxmlformats.org/markup-compatibility/2006">
              <mc:Choice xmlns:v="urn:schemas-microsoft-com:vml" Requires="v">
                <p:oleObj spid="_x0000_s36934" name="Equation" r:id="rId8" imgW="1866090" imgH="215806" progId="Equation.DSMT4">
                  <p:embed/>
                </p:oleObj>
              </mc:Choice>
              <mc:Fallback>
                <p:oleObj name="Equation" r:id="rId8" imgW="1866090" imgH="215806" progId="Equation.DSMT4">
                  <p:embed/>
                  <p:pic>
                    <p:nvPicPr>
                      <p:cNvPr id="0" name="Object 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04975" y="4325938"/>
                        <a:ext cx="4772025" cy="550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4819" name="Rectangle 35"/>
          <p:cNvSpPr>
            <a:spLocks noChangeArrowheads="1"/>
          </p:cNvSpPr>
          <p:nvPr/>
        </p:nvSpPr>
        <p:spPr bwMode="auto">
          <a:xfrm>
            <a:off x="304800" y="38862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400" i="0" baseline="0"/>
              <a:t>Define the </a:t>
            </a:r>
            <a:r>
              <a:rPr lang="en-US" altLang="en-US" sz="2400" baseline="0">
                <a:latin typeface="Times New Roman" panose="02020603050405020304" pitchFamily="18" charset="0"/>
              </a:rPr>
              <a:t>n</a:t>
            </a:r>
            <a:r>
              <a:rPr lang="en-US" altLang="en-US" sz="2400" i="0" baseline="0"/>
              <a:t>-step transition probabilities</a:t>
            </a:r>
            <a:endParaRPr lang="en-US" altLang="en-US" sz="2400" i="0" baseline="0">
              <a:sym typeface="Symbol" panose="05050102010706020507" pitchFamily="18" charset="2"/>
            </a:endParaRPr>
          </a:p>
        </p:txBody>
      </p:sp>
      <p:sp>
        <p:nvSpPr>
          <p:cNvPr id="36874" name="TextBox 1"/>
          <p:cNvSpPr txBox="1">
            <a:spLocks noChangeArrowheads="1"/>
          </p:cNvSpPr>
          <p:nvPr/>
        </p:nvSpPr>
        <p:spPr bwMode="auto">
          <a:xfrm>
            <a:off x="5486400" y="3160713"/>
            <a:ext cx="38115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2000" baseline="0">
                <a:sym typeface="Symbol" panose="05050102010706020507" pitchFamily="18" charset="2"/>
              </a:rPr>
              <a:t>(i) is all states that have transition from i</a:t>
            </a:r>
            <a:endParaRPr lang="en-US"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4793">
                                            <p:txEl>
                                              <p:pRg st="0" end="0"/>
                                            </p:txEl>
                                          </p:spTgt>
                                        </p:tgtEl>
                                        <p:attrNameLst>
                                          <p:attrName>style.visibility</p:attrName>
                                        </p:attrNameLst>
                                      </p:cBhvr>
                                      <p:to>
                                        <p:strVal val="visible"/>
                                      </p:to>
                                    </p:set>
                                    <p:animEffect transition="in" filter="wipe(left)">
                                      <p:cBhvr>
                                        <p:cTn id="7" dur="500"/>
                                        <p:tgtEl>
                                          <p:spTgt spid="37479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74799"/>
                                        </p:tgtEl>
                                        <p:attrNameLst>
                                          <p:attrName>style.visibility</p:attrName>
                                        </p:attrNameLst>
                                      </p:cBhvr>
                                      <p:to>
                                        <p:strVal val="visible"/>
                                      </p:to>
                                    </p:set>
                                    <p:animEffect transition="in" filter="wipe(left)">
                                      <p:cBhvr>
                                        <p:cTn id="12" dur="500"/>
                                        <p:tgtEl>
                                          <p:spTgt spid="3747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4800">
                                            <p:txEl>
                                              <p:pRg st="0" end="0"/>
                                            </p:txEl>
                                          </p:spTgt>
                                        </p:tgtEl>
                                        <p:attrNameLst>
                                          <p:attrName>style.visibility</p:attrName>
                                        </p:attrNameLst>
                                      </p:cBhvr>
                                      <p:to>
                                        <p:strVal val="visible"/>
                                      </p:to>
                                    </p:set>
                                    <p:animEffect transition="in" filter="wipe(left)">
                                      <p:cBhvr>
                                        <p:cTn id="17" dur="500"/>
                                        <p:tgtEl>
                                          <p:spTgt spid="37480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74801"/>
                                        </p:tgtEl>
                                        <p:attrNameLst>
                                          <p:attrName>style.visibility</p:attrName>
                                        </p:attrNameLst>
                                      </p:cBhvr>
                                      <p:to>
                                        <p:strVal val="visible"/>
                                      </p:to>
                                    </p:set>
                                    <p:animEffect transition="in" filter="wipe(left)">
                                      <p:cBhvr>
                                        <p:cTn id="22" dur="500"/>
                                        <p:tgtEl>
                                          <p:spTgt spid="3748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4819">
                                            <p:txEl>
                                              <p:pRg st="0" end="0"/>
                                            </p:txEl>
                                          </p:spTgt>
                                        </p:tgtEl>
                                        <p:attrNameLst>
                                          <p:attrName>style.visibility</p:attrName>
                                        </p:attrNameLst>
                                      </p:cBhvr>
                                      <p:to>
                                        <p:strVal val="visible"/>
                                      </p:to>
                                    </p:set>
                                    <p:animEffect transition="in" filter="wipe(left)">
                                      <p:cBhvr>
                                        <p:cTn id="27" dur="500"/>
                                        <p:tgtEl>
                                          <p:spTgt spid="37481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74818"/>
                                        </p:tgtEl>
                                        <p:attrNameLst>
                                          <p:attrName>style.visibility</p:attrName>
                                        </p:attrNameLst>
                                      </p:cBhvr>
                                      <p:to>
                                        <p:strVal val="visible"/>
                                      </p:to>
                                    </p:set>
                                    <p:animEffect transition="in" filter="wipe(left)">
                                      <p:cBhvr>
                                        <p:cTn id="32" dur="500"/>
                                        <p:tgtEl>
                                          <p:spTgt spid="374818"/>
                                        </p:tgtEl>
                                      </p:cBhvr>
                                    </p:animEffect>
                                  </p:childTnLst>
                                </p:cTn>
                              </p:par>
                            </p:childTnLst>
                          </p:cTn>
                        </p:par>
                        <p:par>
                          <p:cTn id="33" fill="hold" nodeType="afterGroup">
                            <p:stCondLst>
                              <p:cond delay="500"/>
                            </p:stCondLst>
                            <p:childTnLst>
                              <p:par>
                                <p:cTn id="34" presetID="5" presetClass="entr" presetSubtype="10" fill="hold" nodeType="afterEffect">
                                  <p:stCondLst>
                                    <p:cond delay="0"/>
                                  </p:stCondLst>
                                  <p:childTnLst>
                                    <p:set>
                                      <p:cBhvr>
                                        <p:cTn id="35" dur="1" fill="hold">
                                          <p:stCondLst>
                                            <p:cond delay="0"/>
                                          </p:stCondLst>
                                        </p:cTn>
                                        <p:tgtEl>
                                          <p:spTgt spid="374817"/>
                                        </p:tgtEl>
                                        <p:attrNameLst>
                                          <p:attrName>style.visibility</p:attrName>
                                        </p:attrNameLst>
                                      </p:cBhvr>
                                      <p:to>
                                        <p:strVal val="visible"/>
                                      </p:to>
                                    </p:set>
                                    <p:animEffect transition="in" filter="checkerboard(across)">
                                      <p:cBhvr>
                                        <p:cTn id="36" dur="500"/>
                                        <p:tgtEl>
                                          <p:spTgt spid="3748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93" grpId="0" build="p"/>
      <p:bldP spid="374800" grpId="0" build="p"/>
      <p:bldP spid="37481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533400" y="0"/>
            <a:ext cx="8229600" cy="1371600"/>
          </a:xfrm>
        </p:spPr>
        <p:txBody>
          <a:bodyPr/>
          <a:lstStyle/>
          <a:p>
            <a:pPr eaLnBrk="1" hangingPunct="1"/>
            <a:r>
              <a:rPr lang="en-US" altLang="en-US" smtClean="0"/>
              <a:t>Chapman-Kolmogorov Equations</a:t>
            </a:r>
          </a:p>
        </p:txBody>
      </p:sp>
      <p:grpSp>
        <p:nvGrpSpPr>
          <p:cNvPr id="38915" name="Group 12"/>
          <p:cNvGrpSpPr>
            <a:grpSpLocks/>
          </p:cNvGrpSpPr>
          <p:nvPr/>
        </p:nvGrpSpPr>
        <p:grpSpPr bwMode="auto">
          <a:xfrm>
            <a:off x="741363" y="1655763"/>
            <a:ext cx="4287837" cy="1665287"/>
            <a:chOff x="672" y="2544"/>
            <a:chExt cx="2880" cy="1248"/>
          </a:xfrm>
        </p:grpSpPr>
        <p:sp>
          <p:nvSpPr>
            <p:cNvPr id="38923" name="Line 13"/>
            <p:cNvSpPr>
              <a:spLocks noChangeShapeType="1"/>
            </p:cNvSpPr>
            <p:nvPr/>
          </p:nvSpPr>
          <p:spPr bwMode="auto">
            <a:xfrm>
              <a:off x="672" y="3504"/>
              <a:ext cx="2880" cy="0"/>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4" name="Oval 14"/>
            <p:cNvSpPr>
              <a:spLocks noChangeArrowheads="1"/>
            </p:cNvSpPr>
            <p:nvPr/>
          </p:nvSpPr>
          <p:spPr bwMode="auto">
            <a:xfrm>
              <a:off x="768" y="2832"/>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sz="2400" baseline="0">
                  <a:latin typeface="Times New Roman" panose="02020603050405020304" pitchFamily="18" charset="0"/>
                </a:rPr>
                <a:t>x</a:t>
              </a:r>
              <a:r>
                <a:rPr lang="en-US" altLang="en-US" sz="2400" baseline="-25000">
                  <a:latin typeface="Times New Roman" panose="02020603050405020304" pitchFamily="18" charset="0"/>
                </a:rPr>
                <a:t>i</a:t>
              </a:r>
            </a:p>
          </p:txBody>
        </p:sp>
        <p:sp>
          <p:nvSpPr>
            <p:cNvPr id="38925" name="Oval 15"/>
            <p:cNvSpPr>
              <a:spLocks noChangeArrowheads="1"/>
            </p:cNvSpPr>
            <p:nvPr/>
          </p:nvSpPr>
          <p:spPr bwMode="auto">
            <a:xfrm>
              <a:off x="1872" y="2544"/>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sz="2400" baseline="0">
                  <a:latin typeface="Times New Roman" panose="02020603050405020304" pitchFamily="18" charset="0"/>
                </a:rPr>
                <a:t>x</a:t>
              </a:r>
              <a:r>
                <a:rPr lang="en-US" altLang="en-US" sz="2400" i="0" baseline="-25000">
                  <a:latin typeface="Times New Roman" panose="02020603050405020304" pitchFamily="18" charset="0"/>
                </a:rPr>
                <a:t>1</a:t>
              </a:r>
            </a:p>
          </p:txBody>
        </p:sp>
        <p:sp>
          <p:nvSpPr>
            <p:cNvPr id="38926" name="Oval 16"/>
            <p:cNvSpPr>
              <a:spLocks noChangeArrowheads="1"/>
            </p:cNvSpPr>
            <p:nvPr/>
          </p:nvSpPr>
          <p:spPr bwMode="auto">
            <a:xfrm>
              <a:off x="1872" y="3168"/>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sz="2400" baseline="0">
                  <a:latin typeface="Times New Roman" panose="02020603050405020304" pitchFamily="18" charset="0"/>
                </a:rPr>
                <a:t>x</a:t>
              </a:r>
              <a:r>
                <a:rPr lang="en-US" altLang="en-US" sz="2400" baseline="-25000">
                  <a:latin typeface="Times New Roman" panose="02020603050405020304" pitchFamily="18" charset="0"/>
                </a:rPr>
                <a:t>R</a:t>
              </a:r>
            </a:p>
          </p:txBody>
        </p:sp>
        <p:sp>
          <p:nvSpPr>
            <p:cNvPr id="38927" name="Text Box 17"/>
            <p:cNvSpPr txBox="1">
              <a:spLocks noChangeArrowheads="1"/>
            </p:cNvSpPr>
            <p:nvPr/>
          </p:nvSpPr>
          <p:spPr bwMode="auto">
            <a:xfrm>
              <a:off x="1919" y="2880"/>
              <a:ext cx="385"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i="0" baseline="0"/>
                <a:t>…</a:t>
              </a:r>
            </a:p>
          </p:txBody>
        </p:sp>
        <p:sp>
          <p:nvSpPr>
            <p:cNvPr id="38928" name="Oval 18"/>
            <p:cNvSpPr>
              <a:spLocks noChangeArrowheads="1"/>
            </p:cNvSpPr>
            <p:nvPr/>
          </p:nvSpPr>
          <p:spPr bwMode="auto">
            <a:xfrm>
              <a:off x="2976" y="2832"/>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sz="2400" baseline="0">
                  <a:latin typeface="Times New Roman" panose="02020603050405020304" pitchFamily="18" charset="0"/>
                </a:rPr>
                <a:t>x</a:t>
              </a:r>
              <a:r>
                <a:rPr lang="en-US" altLang="en-US" sz="2400" baseline="-25000">
                  <a:latin typeface="Times New Roman" panose="02020603050405020304" pitchFamily="18" charset="0"/>
                </a:rPr>
                <a:t>j</a:t>
              </a:r>
            </a:p>
          </p:txBody>
        </p:sp>
        <p:sp>
          <p:nvSpPr>
            <p:cNvPr id="38929" name="Text Box 19"/>
            <p:cNvSpPr txBox="1">
              <a:spLocks noChangeArrowheads="1"/>
            </p:cNvSpPr>
            <p:nvPr/>
          </p:nvSpPr>
          <p:spPr bwMode="auto">
            <a:xfrm>
              <a:off x="768" y="3504"/>
              <a:ext cx="2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Times New Roman" panose="02020603050405020304" pitchFamily="18" charset="0"/>
                </a:rPr>
                <a:t>k</a:t>
              </a:r>
            </a:p>
          </p:txBody>
        </p:sp>
        <p:sp>
          <p:nvSpPr>
            <p:cNvPr id="38930" name="Text Box 20"/>
            <p:cNvSpPr txBox="1">
              <a:spLocks noChangeArrowheads="1"/>
            </p:cNvSpPr>
            <p:nvPr/>
          </p:nvSpPr>
          <p:spPr bwMode="auto">
            <a:xfrm>
              <a:off x="1920" y="3504"/>
              <a:ext cx="2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Times New Roman" panose="02020603050405020304" pitchFamily="18" charset="0"/>
                </a:rPr>
                <a:t>u</a:t>
              </a:r>
            </a:p>
          </p:txBody>
        </p:sp>
        <p:sp>
          <p:nvSpPr>
            <p:cNvPr id="38931" name="Text Box 21"/>
            <p:cNvSpPr txBox="1">
              <a:spLocks noChangeArrowheads="1"/>
            </p:cNvSpPr>
            <p:nvPr/>
          </p:nvSpPr>
          <p:spPr bwMode="auto">
            <a:xfrm>
              <a:off x="2976" y="3504"/>
              <a:ext cx="5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Times New Roman" panose="02020603050405020304" pitchFamily="18" charset="0"/>
                </a:rPr>
                <a:t>k+n</a:t>
              </a:r>
            </a:p>
          </p:txBody>
        </p:sp>
        <p:sp>
          <p:nvSpPr>
            <p:cNvPr id="38932" name="Line 22"/>
            <p:cNvSpPr>
              <a:spLocks noChangeShapeType="1"/>
            </p:cNvSpPr>
            <p:nvPr/>
          </p:nvSpPr>
          <p:spPr bwMode="auto">
            <a:xfrm flipV="1">
              <a:off x="1056" y="2688"/>
              <a:ext cx="816" cy="240"/>
            </a:xfrm>
            <a:prstGeom prst="line">
              <a:avLst/>
            </a:prstGeom>
            <a:noFill/>
            <a:ln w="9525">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3" name="Line 23"/>
            <p:cNvSpPr>
              <a:spLocks noChangeShapeType="1"/>
            </p:cNvSpPr>
            <p:nvPr/>
          </p:nvSpPr>
          <p:spPr bwMode="auto">
            <a:xfrm>
              <a:off x="1056" y="3024"/>
              <a:ext cx="816" cy="288"/>
            </a:xfrm>
            <a:prstGeom prst="line">
              <a:avLst/>
            </a:prstGeom>
            <a:noFill/>
            <a:ln w="9525">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4" name="Line 24"/>
            <p:cNvSpPr>
              <a:spLocks noChangeShapeType="1"/>
            </p:cNvSpPr>
            <p:nvPr/>
          </p:nvSpPr>
          <p:spPr bwMode="auto">
            <a:xfrm>
              <a:off x="2160" y="2688"/>
              <a:ext cx="816" cy="192"/>
            </a:xfrm>
            <a:prstGeom prst="line">
              <a:avLst/>
            </a:prstGeom>
            <a:noFill/>
            <a:ln w="9525">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5" name="Line 25"/>
            <p:cNvSpPr>
              <a:spLocks noChangeShapeType="1"/>
            </p:cNvSpPr>
            <p:nvPr/>
          </p:nvSpPr>
          <p:spPr bwMode="auto">
            <a:xfrm flipV="1">
              <a:off x="2160" y="3072"/>
              <a:ext cx="816" cy="240"/>
            </a:xfrm>
            <a:prstGeom prst="line">
              <a:avLst/>
            </a:prstGeom>
            <a:noFill/>
            <a:ln w="9525">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6" name="Line 26"/>
            <p:cNvSpPr>
              <a:spLocks noChangeShapeType="1"/>
            </p:cNvSpPr>
            <p:nvPr/>
          </p:nvSpPr>
          <p:spPr bwMode="auto">
            <a:xfrm flipV="1">
              <a:off x="1056" y="2976"/>
              <a:ext cx="912" cy="0"/>
            </a:xfrm>
            <a:prstGeom prst="line">
              <a:avLst/>
            </a:prstGeom>
            <a:noFill/>
            <a:ln w="9525">
              <a:solidFill>
                <a:srgbClr val="0000FF"/>
              </a:solidFill>
              <a:prstDash val="dash"/>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7" name="Line 27"/>
            <p:cNvSpPr>
              <a:spLocks noChangeShapeType="1"/>
            </p:cNvSpPr>
            <p:nvPr/>
          </p:nvSpPr>
          <p:spPr bwMode="auto">
            <a:xfrm flipV="1">
              <a:off x="2064" y="2976"/>
              <a:ext cx="912" cy="0"/>
            </a:xfrm>
            <a:prstGeom prst="line">
              <a:avLst/>
            </a:prstGeom>
            <a:noFill/>
            <a:ln w="9525">
              <a:solidFill>
                <a:srgbClr val="0000FF"/>
              </a:solidFill>
              <a:prstDash val="dash"/>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aphicFrame>
        <p:nvGraphicFramePr>
          <p:cNvPr id="400412" name="Object 28"/>
          <p:cNvGraphicFramePr>
            <a:graphicFrameLocks noChangeAspect="1"/>
          </p:cNvGraphicFramePr>
          <p:nvPr/>
        </p:nvGraphicFramePr>
        <p:xfrm>
          <a:off x="762000" y="3716338"/>
          <a:ext cx="7970838" cy="855662"/>
        </p:xfrm>
        <a:graphic>
          <a:graphicData uri="http://schemas.openxmlformats.org/presentationml/2006/ole">
            <mc:AlternateContent xmlns:mc="http://schemas.openxmlformats.org/markup-compatibility/2006">
              <mc:Choice xmlns:v="urn:schemas-microsoft-com:vml" Requires="v">
                <p:oleObj spid="_x0000_s38980" name="Equation" r:id="rId3" imgW="3416300" imgH="368300" progId="Equation.DSMT4">
                  <p:embed/>
                </p:oleObj>
              </mc:Choice>
              <mc:Fallback>
                <p:oleObj name="Equation" r:id="rId3" imgW="3416300" imgH="368300" progId="Equation.DSMT4">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716338"/>
                        <a:ext cx="7970838" cy="855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0413" name="Rectangle 29"/>
          <p:cNvSpPr>
            <a:spLocks noChangeArrowheads="1"/>
          </p:cNvSpPr>
          <p:nvPr/>
        </p:nvSpPr>
        <p:spPr bwMode="auto">
          <a:xfrm>
            <a:off x="304800" y="33528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400" i="0" baseline="0"/>
              <a:t>Using total probability</a:t>
            </a:r>
            <a:endParaRPr lang="en-US" altLang="en-US" sz="2400" i="0" baseline="0">
              <a:sym typeface="Symbol" panose="05050102010706020507" pitchFamily="18" charset="2"/>
            </a:endParaRPr>
          </a:p>
        </p:txBody>
      </p:sp>
      <p:graphicFrame>
        <p:nvGraphicFramePr>
          <p:cNvPr id="400414" name="Object 30"/>
          <p:cNvGraphicFramePr>
            <a:graphicFrameLocks noChangeAspect="1"/>
          </p:cNvGraphicFramePr>
          <p:nvPr/>
        </p:nvGraphicFramePr>
        <p:xfrm>
          <a:off x="1531938" y="4953000"/>
          <a:ext cx="6430962" cy="501650"/>
        </p:xfrm>
        <a:graphic>
          <a:graphicData uri="http://schemas.openxmlformats.org/presentationml/2006/ole">
            <mc:AlternateContent xmlns:mc="http://schemas.openxmlformats.org/markup-compatibility/2006">
              <mc:Choice xmlns:v="urn:schemas-microsoft-com:vml" Requires="v">
                <p:oleObj spid="_x0000_s38981" name="Equation" r:id="rId5" imgW="2755900" imgH="215900" progId="Equation.DSMT4">
                  <p:embed/>
                </p:oleObj>
              </mc:Choice>
              <mc:Fallback>
                <p:oleObj name="Equation" r:id="rId5" imgW="2755900" imgH="215900" progId="Equation.DSMT4">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1938" y="4953000"/>
                        <a:ext cx="6430962"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0415" name="Rectangle 31"/>
          <p:cNvSpPr>
            <a:spLocks noChangeArrowheads="1"/>
          </p:cNvSpPr>
          <p:nvPr/>
        </p:nvSpPr>
        <p:spPr bwMode="auto">
          <a:xfrm>
            <a:off x="304800" y="44958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400" i="0" baseline="0"/>
              <a:t>Using the memoryless property of Marckov chains</a:t>
            </a:r>
            <a:endParaRPr lang="en-US" altLang="en-US" sz="2400" i="0" baseline="0">
              <a:sym typeface="Symbol" panose="05050102010706020507" pitchFamily="18" charset="2"/>
            </a:endParaRPr>
          </a:p>
        </p:txBody>
      </p:sp>
      <p:graphicFrame>
        <p:nvGraphicFramePr>
          <p:cNvPr id="400416" name="Object 32"/>
          <p:cNvGraphicFramePr>
            <a:graphicFrameLocks noChangeAspect="1"/>
          </p:cNvGraphicFramePr>
          <p:nvPr/>
        </p:nvGraphicFramePr>
        <p:xfrm>
          <a:off x="790575" y="5846763"/>
          <a:ext cx="8124825" cy="1028700"/>
        </p:xfrm>
        <a:graphic>
          <a:graphicData uri="http://schemas.openxmlformats.org/presentationml/2006/ole">
            <mc:AlternateContent xmlns:mc="http://schemas.openxmlformats.org/markup-compatibility/2006">
              <mc:Choice xmlns:v="urn:schemas-microsoft-com:vml" Requires="v">
                <p:oleObj spid="_x0000_s38982" name="Equation" r:id="rId7" imgW="2895600" imgH="368300" progId="Equation.DSMT4">
                  <p:embed/>
                </p:oleObj>
              </mc:Choice>
              <mc:Fallback>
                <p:oleObj name="Equation" r:id="rId7" imgW="2895600" imgH="368300" progId="Equation.DSMT4">
                  <p:embed/>
                  <p:pic>
                    <p:nvPicPr>
                      <p:cNvPr id="0"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0575" y="5846763"/>
                        <a:ext cx="8124825"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0417" name="Rectangle 33"/>
          <p:cNvSpPr>
            <a:spLocks noChangeArrowheads="1"/>
          </p:cNvSpPr>
          <p:nvPr/>
        </p:nvSpPr>
        <p:spPr bwMode="auto">
          <a:xfrm>
            <a:off x="304800" y="54864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400" i="0" baseline="0"/>
              <a:t>Therefore, we obtain the Chapman-Kolmogorov Equation</a:t>
            </a:r>
            <a:endParaRPr lang="en-US" altLang="en-US" sz="2400" i="0" baseline="0">
              <a:sym typeface="Symbol" panose="05050102010706020507" pitchFamily="18" charset="2"/>
            </a:endParaRPr>
          </a:p>
        </p:txBody>
      </p:sp>
      <p:pic>
        <p:nvPicPr>
          <p:cNvPr id="38922" name="Picture 96" descr="Pr3.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235700" y="2295525"/>
            <a:ext cx="26670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0413">
                                            <p:txEl>
                                              <p:pRg st="0" end="0"/>
                                            </p:txEl>
                                          </p:spTgt>
                                        </p:tgtEl>
                                        <p:attrNameLst>
                                          <p:attrName>style.visibility</p:attrName>
                                        </p:attrNameLst>
                                      </p:cBhvr>
                                      <p:to>
                                        <p:strVal val="visible"/>
                                      </p:to>
                                    </p:set>
                                    <p:animEffect transition="in" filter="wipe(left)">
                                      <p:cBhvr>
                                        <p:cTn id="7" dur="500"/>
                                        <p:tgtEl>
                                          <p:spTgt spid="4004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0412"/>
                                        </p:tgtEl>
                                        <p:attrNameLst>
                                          <p:attrName>style.visibility</p:attrName>
                                        </p:attrNameLst>
                                      </p:cBhvr>
                                      <p:to>
                                        <p:strVal val="visible"/>
                                      </p:to>
                                    </p:set>
                                    <p:animEffect transition="in" filter="wipe(left)">
                                      <p:cBhvr>
                                        <p:cTn id="12" dur="500"/>
                                        <p:tgtEl>
                                          <p:spTgt spid="4004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0415">
                                            <p:txEl>
                                              <p:pRg st="0" end="0"/>
                                            </p:txEl>
                                          </p:spTgt>
                                        </p:tgtEl>
                                        <p:attrNameLst>
                                          <p:attrName>style.visibility</p:attrName>
                                        </p:attrNameLst>
                                      </p:cBhvr>
                                      <p:to>
                                        <p:strVal val="visible"/>
                                      </p:to>
                                    </p:set>
                                    <p:animEffect transition="in" filter="wipe(left)">
                                      <p:cBhvr>
                                        <p:cTn id="17" dur="500"/>
                                        <p:tgtEl>
                                          <p:spTgt spid="40041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00414"/>
                                        </p:tgtEl>
                                        <p:attrNameLst>
                                          <p:attrName>style.visibility</p:attrName>
                                        </p:attrNameLst>
                                      </p:cBhvr>
                                      <p:to>
                                        <p:strVal val="visible"/>
                                      </p:to>
                                    </p:set>
                                    <p:animEffect transition="in" filter="wipe(left)">
                                      <p:cBhvr>
                                        <p:cTn id="22" dur="500"/>
                                        <p:tgtEl>
                                          <p:spTgt spid="4004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0417">
                                            <p:txEl>
                                              <p:pRg st="0" end="0"/>
                                            </p:txEl>
                                          </p:spTgt>
                                        </p:tgtEl>
                                        <p:attrNameLst>
                                          <p:attrName>style.visibility</p:attrName>
                                        </p:attrNameLst>
                                      </p:cBhvr>
                                      <p:to>
                                        <p:strVal val="visible"/>
                                      </p:to>
                                    </p:set>
                                    <p:animEffect transition="in" filter="wipe(left)">
                                      <p:cBhvr>
                                        <p:cTn id="27" dur="500"/>
                                        <p:tgtEl>
                                          <p:spTgt spid="400417">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00416"/>
                                        </p:tgtEl>
                                        <p:attrNameLst>
                                          <p:attrName>style.visibility</p:attrName>
                                        </p:attrNameLst>
                                      </p:cBhvr>
                                      <p:to>
                                        <p:strVal val="visible"/>
                                      </p:to>
                                    </p:set>
                                    <p:animEffect transition="in" filter="wipe(left)">
                                      <p:cBhvr>
                                        <p:cTn id="32" dur="500"/>
                                        <p:tgtEl>
                                          <p:spTgt spid="400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13" grpId="0" build="p"/>
      <p:bldP spid="400415" grpId="0" build="p"/>
      <p:bldP spid="40041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idx="4294967295"/>
          </p:nvPr>
        </p:nvSpPr>
        <p:spPr>
          <a:xfrm>
            <a:off x="457200" y="0"/>
            <a:ext cx="8686800" cy="1371600"/>
          </a:xfrm>
        </p:spPr>
        <p:txBody>
          <a:bodyPr/>
          <a:lstStyle/>
          <a:p>
            <a:pPr eaLnBrk="1" hangingPunct="1">
              <a:defRPr/>
            </a:pPr>
            <a:r>
              <a:rPr lang="en-US" dirty="0" smtClean="0"/>
              <a:t>Chapman-</a:t>
            </a:r>
            <a:r>
              <a:rPr lang="en-US" dirty="0" err="1" smtClean="0"/>
              <a:t>Kolmogorov</a:t>
            </a:r>
            <a:r>
              <a:rPr lang="en-US" dirty="0" smtClean="0"/>
              <a:t> Equations</a:t>
            </a:r>
            <a:br>
              <a:rPr lang="en-US" dirty="0" smtClean="0"/>
            </a:br>
            <a:r>
              <a:rPr lang="en-US" dirty="0" smtClean="0">
                <a:solidFill>
                  <a:schemeClr val="accent4"/>
                </a:solidFill>
              </a:rPr>
              <a:t>Example on the simple weather model</a:t>
            </a:r>
          </a:p>
        </p:txBody>
      </p:sp>
      <p:pic>
        <p:nvPicPr>
          <p:cNvPr id="39939" name="Picture 7" descr="$ \mathbb{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6213" y="3429000"/>
            <a:ext cx="17145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2" name="Object 32"/>
          <p:cNvGraphicFramePr>
            <a:graphicFrameLocks noChangeAspect="1"/>
          </p:cNvGraphicFramePr>
          <p:nvPr/>
        </p:nvGraphicFramePr>
        <p:xfrm>
          <a:off x="609600" y="4114800"/>
          <a:ext cx="7848600" cy="895350"/>
        </p:xfrm>
        <a:graphic>
          <a:graphicData uri="http://schemas.openxmlformats.org/presentationml/2006/ole">
            <mc:AlternateContent xmlns:mc="http://schemas.openxmlformats.org/markup-compatibility/2006">
              <mc:Choice xmlns:v="urn:schemas-microsoft-com:vml" Requires="v">
                <p:oleObj spid="_x0000_s39998" name="Equation" r:id="rId4" imgW="3873500" imgH="444500" progId="Equation.DSMT4">
                  <p:embed/>
                </p:oleObj>
              </mc:Choice>
              <mc:Fallback>
                <p:oleObj name="Equation" r:id="rId4" imgW="3873500" imgH="444500" progId="Equation.DSMT4">
                  <p:embed/>
                  <p:pic>
                    <p:nvPicPr>
                      <p:cNvPr id="0" name="Object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4114800"/>
                        <a:ext cx="7848600"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Rectangle 31"/>
          <p:cNvSpPr>
            <a:spLocks noChangeArrowheads="1"/>
          </p:cNvSpPr>
          <p:nvPr/>
        </p:nvSpPr>
        <p:spPr bwMode="auto">
          <a:xfrm>
            <a:off x="304800" y="3124200"/>
            <a:ext cx="8382000" cy="914400"/>
          </a:xfrm>
          <a:prstGeom prst="rect">
            <a:avLst/>
          </a:prstGeom>
          <a:noFill/>
          <a:ln w="9525">
            <a:noFill/>
            <a:miter lim="800000"/>
            <a:headEnd/>
            <a:tailEnd/>
          </a:ln>
        </p:spPr>
        <p:txBody>
          <a:bodyPr/>
          <a:lstStyle/>
          <a:p>
            <a:pPr marL="342900" indent="-342900" eaLnBrk="1" hangingPunct="1">
              <a:spcBef>
                <a:spcPct val="20000"/>
              </a:spcBef>
              <a:buClr>
                <a:schemeClr val="bg2"/>
              </a:buClr>
              <a:buSzPct val="75000"/>
              <a:buFont typeface="Wingdings" pitchFamily="2" charset="2"/>
              <a:buChar char="n"/>
              <a:defRPr/>
            </a:pPr>
            <a:r>
              <a:rPr lang="en-US" sz="2400" i="0" baseline="0" dirty="0">
                <a:latin typeface="+mj-lt"/>
              </a:rPr>
              <a:t>What is the probability that the weather is rainy on </a:t>
            </a:r>
            <a:r>
              <a:rPr lang="en-US" sz="2400" b="1" i="0" baseline="0" dirty="0">
                <a:latin typeface="+mj-lt"/>
              </a:rPr>
              <a:t>day 3</a:t>
            </a:r>
            <a:r>
              <a:rPr lang="en-US" sz="2400" i="0" baseline="0" dirty="0">
                <a:latin typeface="+mj-lt"/>
              </a:rPr>
              <a:t> knowing that  it is sunny on </a:t>
            </a:r>
            <a:r>
              <a:rPr lang="en-US" sz="2400" b="1" i="0" baseline="0" dirty="0">
                <a:latin typeface="+mj-lt"/>
              </a:rPr>
              <a:t>day 1</a:t>
            </a:r>
            <a:r>
              <a:rPr lang="en-US" sz="2400" i="0" baseline="0" dirty="0">
                <a:latin typeface="+mj-lt"/>
              </a:rPr>
              <a:t>?</a:t>
            </a:r>
            <a:endParaRPr lang="en-US" sz="2400" i="0" baseline="0" dirty="0">
              <a:latin typeface="+mj-lt"/>
              <a:sym typeface="Symbol" pitchFamily="18" charset="2"/>
            </a:endParaRPr>
          </a:p>
        </p:txBody>
      </p:sp>
      <p:graphicFrame>
        <p:nvGraphicFramePr>
          <p:cNvPr id="400416" name="Object 3"/>
          <p:cNvGraphicFramePr>
            <a:graphicFrameLocks noChangeAspect="1"/>
          </p:cNvGraphicFramePr>
          <p:nvPr/>
        </p:nvGraphicFramePr>
        <p:xfrm>
          <a:off x="965200" y="5791200"/>
          <a:ext cx="6959600" cy="808038"/>
        </p:xfrm>
        <a:graphic>
          <a:graphicData uri="http://schemas.openxmlformats.org/presentationml/2006/ole">
            <mc:AlternateContent xmlns:mc="http://schemas.openxmlformats.org/markup-compatibility/2006">
              <mc:Choice xmlns:v="urn:schemas-microsoft-com:vml" Requires="v">
                <p:oleObj spid="_x0000_s39999" name="Equation" r:id="rId6" imgW="3149600" imgH="368300" progId="Equation.DSMT4">
                  <p:embed/>
                </p:oleObj>
              </mc:Choice>
              <mc:Fallback>
                <p:oleObj name="Equation" r:id="rId6" imgW="3149600" imgH="3683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5200" y="5791200"/>
                        <a:ext cx="6959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4"/>
          <p:cNvGraphicFramePr>
            <a:graphicFrameLocks noChangeAspect="1"/>
          </p:cNvGraphicFramePr>
          <p:nvPr/>
        </p:nvGraphicFramePr>
        <p:xfrm>
          <a:off x="109538" y="5181600"/>
          <a:ext cx="8805862" cy="387350"/>
        </p:xfrm>
        <a:graphic>
          <a:graphicData uri="http://schemas.openxmlformats.org/presentationml/2006/ole">
            <mc:AlternateContent xmlns:mc="http://schemas.openxmlformats.org/markup-compatibility/2006">
              <mc:Choice xmlns:v="urn:schemas-microsoft-com:vml" Requires="v">
                <p:oleObj spid="_x0000_s40000" name="Equation" r:id="rId8" imgW="4876800" imgH="215900" progId="Equation.DSMT4">
                  <p:embed/>
                </p:oleObj>
              </mc:Choice>
              <mc:Fallback>
                <p:oleObj name="Equation" r:id="rId8" imgW="4876800" imgH="21590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538" y="5181600"/>
                        <a:ext cx="8805862"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9944" name="Group 43"/>
          <p:cNvGrpSpPr>
            <a:grpSpLocks/>
          </p:cNvGrpSpPr>
          <p:nvPr/>
        </p:nvGrpSpPr>
        <p:grpSpPr bwMode="auto">
          <a:xfrm>
            <a:off x="990600" y="1371600"/>
            <a:ext cx="7239000" cy="1681163"/>
            <a:chOff x="1219200" y="1905000"/>
            <a:chExt cx="7239000" cy="1680865"/>
          </a:xfrm>
        </p:grpSpPr>
        <p:grpSp>
          <p:nvGrpSpPr>
            <p:cNvPr id="39945" name="Group 4"/>
            <p:cNvGrpSpPr>
              <a:grpSpLocks/>
            </p:cNvGrpSpPr>
            <p:nvPr/>
          </p:nvGrpSpPr>
          <p:grpSpPr bwMode="auto">
            <a:xfrm>
              <a:off x="3200400" y="2451100"/>
              <a:ext cx="2971800" cy="685800"/>
              <a:chOff x="1488" y="3368"/>
              <a:chExt cx="1872" cy="432"/>
            </a:xfrm>
          </p:grpSpPr>
          <p:sp>
            <p:nvSpPr>
              <p:cNvPr id="39954" name="Oval 5"/>
              <p:cNvSpPr>
                <a:spLocks noChangeArrowheads="1"/>
              </p:cNvSpPr>
              <p:nvPr/>
            </p:nvSpPr>
            <p:spPr bwMode="auto">
              <a:xfrm>
                <a:off x="1488" y="3368"/>
                <a:ext cx="432" cy="432"/>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sz="1400" i="0" baseline="0"/>
                  <a:t>SUNNY</a:t>
                </a:r>
              </a:p>
            </p:txBody>
          </p:sp>
          <p:sp>
            <p:nvSpPr>
              <p:cNvPr id="39955" name="Oval 6"/>
              <p:cNvSpPr>
                <a:spLocks noChangeArrowheads="1"/>
              </p:cNvSpPr>
              <p:nvPr/>
            </p:nvSpPr>
            <p:spPr bwMode="auto">
              <a:xfrm>
                <a:off x="2928" y="3368"/>
                <a:ext cx="432" cy="432"/>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sz="1100" i="0" baseline="0"/>
                  <a:t>RAINY</a:t>
                </a:r>
              </a:p>
            </p:txBody>
          </p:sp>
        </p:grpSp>
        <p:sp>
          <p:nvSpPr>
            <p:cNvPr id="39946" name="Freeform 8"/>
            <p:cNvSpPr>
              <a:spLocks/>
            </p:cNvSpPr>
            <p:nvPr/>
          </p:nvSpPr>
          <p:spPr bwMode="auto">
            <a:xfrm>
              <a:off x="3733800" y="2362200"/>
              <a:ext cx="1828800" cy="241300"/>
            </a:xfrm>
            <a:custGeom>
              <a:avLst/>
              <a:gdLst>
                <a:gd name="T0" fmla="*/ 0 w 1152"/>
                <a:gd name="T1" fmla="*/ 2147483646 h 152"/>
                <a:gd name="T2" fmla="*/ 2147483646 w 1152"/>
                <a:gd name="T3" fmla="*/ 2147483646 h 152"/>
                <a:gd name="T4" fmla="*/ 2147483646 w 1152"/>
                <a:gd name="T5" fmla="*/ 2147483646 h 152"/>
                <a:gd name="T6" fmla="*/ 0 60000 65536"/>
                <a:gd name="T7" fmla="*/ 0 60000 65536"/>
                <a:gd name="T8" fmla="*/ 0 60000 65536"/>
                <a:gd name="T9" fmla="*/ 0 w 1152"/>
                <a:gd name="T10" fmla="*/ 0 h 152"/>
                <a:gd name="T11" fmla="*/ 1152 w 1152"/>
                <a:gd name="T12" fmla="*/ 152 h 152"/>
              </a:gdLst>
              <a:ahLst/>
              <a:cxnLst>
                <a:cxn ang="T6">
                  <a:pos x="T0" y="T1"/>
                </a:cxn>
                <a:cxn ang="T7">
                  <a:pos x="T2" y="T3"/>
                </a:cxn>
                <a:cxn ang="T8">
                  <a:pos x="T4" y="T5"/>
                </a:cxn>
              </a:cxnLst>
              <a:rect l="T9" t="T10" r="T11" b="T12"/>
              <a:pathLst>
                <a:path w="1152" h="152">
                  <a:moveTo>
                    <a:pt x="0" y="104"/>
                  </a:moveTo>
                  <a:cubicBezTo>
                    <a:pt x="192" y="52"/>
                    <a:pt x="384" y="0"/>
                    <a:pt x="576" y="8"/>
                  </a:cubicBezTo>
                  <a:cubicBezTo>
                    <a:pt x="768" y="16"/>
                    <a:pt x="960" y="84"/>
                    <a:pt x="1152" y="152"/>
                  </a:cubicBezTo>
                </a:path>
              </a:pathLst>
            </a:custGeom>
            <a:noFill/>
            <a:ln w="15875">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7" name="Freeform 10"/>
            <p:cNvSpPr>
              <a:spLocks/>
            </p:cNvSpPr>
            <p:nvPr/>
          </p:nvSpPr>
          <p:spPr bwMode="auto">
            <a:xfrm flipH="1" flipV="1">
              <a:off x="3810000" y="2984500"/>
              <a:ext cx="1828800" cy="241300"/>
            </a:xfrm>
            <a:custGeom>
              <a:avLst/>
              <a:gdLst>
                <a:gd name="T0" fmla="*/ 0 w 1152"/>
                <a:gd name="T1" fmla="*/ 2147483646 h 152"/>
                <a:gd name="T2" fmla="*/ 2147483646 w 1152"/>
                <a:gd name="T3" fmla="*/ 2147483646 h 152"/>
                <a:gd name="T4" fmla="*/ 2147483646 w 1152"/>
                <a:gd name="T5" fmla="*/ 2147483646 h 152"/>
                <a:gd name="T6" fmla="*/ 0 60000 65536"/>
                <a:gd name="T7" fmla="*/ 0 60000 65536"/>
                <a:gd name="T8" fmla="*/ 0 60000 65536"/>
                <a:gd name="T9" fmla="*/ 0 w 1152"/>
                <a:gd name="T10" fmla="*/ 0 h 152"/>
                <a:gd name="T11" fmla="*/ 1152 w 1152"/>
                <a:gd name="T12" fmla="*/ 152 h 152"/>
              </a:gdLst>
              <a:ahLst/>
              <a:cxnLst>
                <a:cxn ang="T6">
                  <a:pos x="T0" y="T1"/>
                </a:cxn>
                <a:cxn ang="T7">
                  <a:pos x="T2" y="T3"/>
                </a:cxn>
                <a:cxn ang="T8">
                  <a:pos x="T4" y="T5"/>
                </a:cxn>
              </a:cxnLst>
              <a:rect l="T9" t="T10" r="T11" b="T12"/>
              <a:pathLst>
                <a:path w="1152" h="152">
                  <a:moveTo>
                    <a:pt x="0" y="104"/>
                  </a:moveTo>
                  <a:cubicBezTo>
                    <a:pt x="192" y="52"/>
                    <a:pt x="384" y="0"/>
                    <a:pt x="576" y="8"/>
                  </a:cubicBezTo>
                  <a:cubicBezTo>
                    <a:pt x="768" y="16"/>
                    <a:pt x="960" y="84"/>
                    <a:pt x="1152" y="152"/>
                  </a:cubicBezTo>
                </a:path>
              </a:pathLst>
            </a:custGeom>
            <a:noFill/>
            <a:ln w="15875">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8" name="Freeform 12"/>
            <p:cNvSpPr>
              <a:spLocks/>
            </p:cNvSpPr>
            <p:nvPr/>
          </p:nvSpPr>
          <p:spPr bwMode="auto">
            <a:xfrm>
              <a:off x="2349500" y="2489200"/>
              <a:ext cx="850900" cy="571500"/>
            </a:xfrm>
            <a:custGeom>
              <a:avLst/>
              <a:gdLst>
                <a:gd name="T0" fmla="*/ 2147483646 w 536"/>
                <a:gd name="T1" fmla="*/ 2147483646 h 360"/>
                <a:gd name="T2" fmla="*/ 2147483646 w 536"/>
                <a:gd name="T3" fmla="*/ 2147483646 h 360"/>
                <a:gd name="T4" fmla="*/ 2147483646 w 536"/>
                <a:gd name="T5" fmla="*/ 2147483646 h 360"/>
                <a:gd name="T6" fmla="*/ 2147483646 w 536"/>
                <a:gd name="T7" fmla="*/ 2147483646 h 360"/>
                <a:gd name="T8" fmla="*/ 2147483646 w 536"/>
                <a:gd name="T9" fmla="*/ 2147483646 h 360"/>
                <a:gd name="T10" fmla="*/ 0 60000 65536"/>
                <a:gd name="T11" fmla="*/ 0 60000 65536"/>
                <a:gd name="T12" fmla="*/ 0 60000 65536"/>
                <a:gd name="T13" fmla="*/ 0 60000 65536"/>
                <a:gd name="T14" fmla="*/ 0 60000 65536"/>
                <a:gd name="T15" fmla="*/ 0 w 536"/>
                <a:gd name="T16" fmla="*/ 0 h 360"/>
                <a:gd name="T17" fmla="*/ 536 w 536"/>
                <a:gd name="T18" fmla="*/ 360 h 360"/>
              </a:gdLst>
              <a:ahLst/>
              <a:cxnLst>
                <a:cxn ang="T10">
                  <a:pos x="T0" y="T1"/>
                </a:cxn>
                <a:cxn ang="T11">
                  <a:pos x="T2" y="T3"/>
                </a:cxn>
                <a:cxn ang="T12">
                  <a:pos x="T4" y="T5"/>
                </a:cxn>
                <a:cxn ang="T13">
                  <a:pos x="T6" y="T7"/>
                </a:cxn>
                <a:cxn ang="T14">
                  <a:pos x="T8" y="T9"/>
                </a:cxn>
              </a:cxnLst>
              <a:rect l="T15" t="T16" r="T17" b="T18"/>
              <a:pathLst>
                <a:path w="536" h="360">
                  <a:moveTo>
                    <a:pt x="536" y="112"/>
                  </a:moveTo>
                  <a:cubicBezTo>
                    <a:pt x="388" y="56"/>
                    <a:pt x="240" y="0"/>
                    <a:pt x="152" y="16"/>
                  </a:cubicBezTo>
                  <a:cubicBezTo>
                    <a:pt x="64" y="32"/>
                    <a:pt x="0" y="152"/>
                    <a:pt x="8" y="208"/>
                  </a:cubicBezTo>
                  <a:cubicBezTo>
                    <a:pt x="16" y="264"/>
                    <a:pt x="112" y="344"/>
                    <a:pt x="200" y="352"/>
                  </a:cubicBezTo>
                  <a:cubicBezTo>
                    <a:pt x="288" y="360"/>
                    <a:pt x="412" y="308"/>
                    <a:pt x="536" y="256"/>
                  </a:cubicBezTo>
                </a:path>
              </a:pathLst>
            </a:custGeom>
            <a:noFill/>
            <a:ln w="15875">
              <a:solidFill>
                <a:srgbClr val="0000FF"/>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9" name="Freeform 14"/>
            <p:cNvSpPr>
              <a:spLocks/>
            </p:cNvSpPr>
            <p:nvPr/>
          </p:nvSpPr>
          <p:spPr bwMode="auto">
            <a:xfrm rot="10622389" flipV="1">
              <a:off x="6145311" y="2454910"/>
              <a:ext cx="850900" cy="571500"/>
            </a:xfrm>
            <a:custGeom>
              <a:avLst/>
              <a:gdLst>
                <a:gd name="T0" fmla="*/ 2147483646 w 536"/>
                <a:gd name="T1" fmla="*/ 2147483646 h 360"/>
                <a:gd name="T2" fmla="*/ 2147483646 w 536"/>
                <a:gd name="T3" fmla="*/ 2147483646 h 360"/>
                <a:gd name="T4" fmla="*/ 2147483646 w 536"/>
                <a:gd name="T5" fmla="*/ 2147483646 h 360"/>
                <a:gd name="T6" fmla="*/ 2147483646 w 536"/>
                <a:gd name="T7" fmla="*/ 2147483646 h 360"/>
                <a:gd name="T8" fmla="*/ 2147483646 w 536"/>
                <a:gd name="T9" fmla="*/ 2147483646 h 360"/>
                <a:gd name="T10" fmla="*/ 0 60000 65536"/>
                <a:gd name="T11" fmla="*/ 0 60000 65536"/>
                <a:gd name="T12" fmla="*/ 0 60000 65536"/>
                <a:gd name="T13" fmla="*/ 0 60000 65536"/>
                <a:gd name="T14" fmla="*/ 0 60000 65536"/>
                <a:gd name="T15" fmla="*/ 0 w 536"/>
                <a:gd name="T16" fmla="*/ 0 h 360"/>
                <a:gd name="T17" fmla="*/ 536 w 536"/>
                <a:gd name="T18" fmla="*/ 360 h 360"/>
              </a:gdLst>
              <a:ahLst/>
              <a:cxnLst>
                <a:cxn ang="T10">
                  <a:pos x="T0" y="T1"/>
                </a:cxn>
                <a:cxn ang="T11">
                  <a:pos x="T2" y="T3"/>
                </a:cxn>
                <a:cxn ang="T12">
                  <a:pos x="T4" y="T5"/>
                </a:cxn>
                <a:cxn ang="T13">
                  <a:pos x="T6" y="T7"/>
                </a:cxn>
                <a:cxn ang="T14">
                  <a:pos x="T8" y="T9"/>
                </a:cxn>
              </a:cxnLst>
              <a:rect l="T15" t="T16" r="T17" b="T18"/>
              <a:pathLst>
                <a:path w="536" h="360">
                  <a:moveTo>
                    <a:pt x="536" y="112"/>
                  </a:moveTo>
                  <a:cubicBezTo>
                    <a:pt x="388" y="56"/>
                    <a:pt x="240" y="0"/>
                    <a:pt x="152" y="16"/>
                  </a:cubicBezTo>
                  <a:cubicBezTo>
                    <a:pt x="64" y="32"/>
                    <a:pt x="0" y="152"/>
                    <a:pt x="8" y="208"/>
                  </a:cubicBezTo>
                  <a:cubicBezTo>
                    <a:pt x="16" y="264"/>
                    <a:pt x="112" y="344"/>
                    <a:pt x="200" y="352"/>
                  </a:cubicBezTo>
                  <a:cubicBezTo>
                    <a:pt x="288" y="360"/>
                    <a:pt x="412" y="308"/>
                    <a:pt x="536" y="256"/>
                  </a:cubicBezTo>
                </a:path>
              </a:pathLst>
            </a:custGeom>
            <a:noFill/>
            <a:ln w="15875">
              <a:solidFill>
                <a:srgbClr val="0000FF"/>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50" name="Text Box 16"/>
            <p:cNvSpPr txBox="1">
              <a:spLocks noChangeArrowheads="1"/>
            </p:cNvSpPr>
            <p:nvPr/>
          </p:nvSpPr>
          <p:spPr bwMode="auto">
            <a:xfrm>
              <a:off x="4267200" y="19050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Times New Roman" panose="02020603050405020304" pitchFamily="18" charset="0"/>
                </a:rPr>
                <a:t>p</a:t>
              </a:r>
              <a:r>
                <a:rPr lang="en-US" altLang="en-US" sz="2400" i="0" baseline="-25000">
                  <a:latin typeface="Times New Roman" panose="02020603050405020304" pitchFamily="18" charset="0"/>
                </a:rPr>
                <a:t>SR</a:t>
              </a:r>
              <a:r>
                <a:rPr lang="en-US" altLang="en-US" sz="2400" i="0" baseline="0">
                  <a:latin typeface="Times New Roman" panose="02020603050405020304" pitchFamily="18" charset="0"/>
                </a:rPr>
                <a:t>=0.3</a:t>
              </a:r>
              <a:endParaRPr lang="en-US" altLang="en-US" sz="2400" i="0" baseline="-25000">
                <a:latin typeface="Times New Roman" panose="02020603050405020304" pitchFamily="18" charset="0"/>
              </a:endParaRPr>
            </a:p>
          </p:txBody>
        </p:sp>
        <p:sp>
          <p:nvSpPr>
            <p:cNvPr id="39951" name="Text Box 17"/>
            <p:cNvSpPr txBox="1">
              <a:spLocks noChangeArrowheads="1"/>
            </p:cNvSpPr>
            <p:nvPr/>
          </p:nvSpPr>
          <p:spPr bwMode="auto">
            <a:xfrm>
              <a:off x="7010400" y="2514600"/>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Times New Roman" panose="02020603050405020304" pitchFamily="18" charset="0"/>
                </a:rPr>
                <a:t>p</a:t>
              </a:r>
              <a:r>
                <a:rPr lang="en-US" altLang="en-US" sz="2400" i="0" baseline="-25000">
                  <a:latin typeface="Times New Roman" panose="02020603050405020304" pitchFamily="18" charset="0"/>
                </a:rPr>
                <a:t>RR</a:t>
              </a:r>
              <a:r>
                <a:rPr lang="en-US" altLang="en-US" sz="2400" i="0" baseline="0">
                  <a:latin typeface="Times New Roman" panose="02020603050405020304" pitchFamily="18" charset="0"/>
                </a:rPr>
                <a:t>=0.4</a:t>
              </a:r>
              <a:endParaRPr lang="en-US" altLang="en-US" sz="2400" i="0" baseline="-25000">
                <a:latin typeface="Times New Roman" panose="02020603050405020304" pitchFamily="18" charset="0"/>
              </a:endParaRPr>
            </a:p>
          </p:txBody>
        </p:sp>
        <p:sp>
          <p:nvSpPr>
            <p:cNvPr id="39952" name="Text Box 19"/>
            <p:cNvSpPr txBox="1">
              <a:spLocks noChangeArrowheads="1"/>
            </p:cNvSpPr>
            <p:nvPr/>
          </p:nvSpPr>
          <p:spPr bwMode="auto">
            <a:xfrm>
              <a:off x="1219200" y="2514600"/>
              <a:ext cx="129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Times New Roman" panose="02020603050405020304" pitchFamily="18" charset="0"/>
                </a:rPr>
                <a:t>p</a:t>
              </a:r>
              <a:r>
                <a:rPr lang="en-US" altLang="en-US" sz="2400" i="0" baseline="-25000">
                  <a:latin typeface="Times New Roman" panose="02020603050405020304" pitchFamily="18" charset="0"/>
                </a:rPr>
                <a:t>SS</a:t>
              </a:r>
              <a:r>
                <a:rPr lang="en-US" altLang="en-US" sz="2400" i="0" baseline="0">
                  <a:latin typeface="Times New Roman" panose="02020603050405020304" pitchFamily="18" charset="0"/>
                </a:rPr>
                <a:t>=0.7</a:t>
              </a:r>
            </a:p>
          </p:txBody>
        </p:sp>
        <p:sp>
          <p:nvSpPr>
            <p:cNvPr id="39953" name="Text Box 20"/>
            <p:cNvSpPr txBox="1">
              <a:spLocks noChangeArrowheads="1"/>
            </p:cNvSpPr>
            <p:nvPr/>
          </p:nvSpPr>
          <p:spPr bwMode="auto">
            <a:xfrm>
              <a:off x="4267200" y="3124200"/>
              <a:ext cx="129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Times New Roman" panose="02020603050405020304" pitchFamily="18" charset="0"/>
                </a:rPr>
                <a:t>p</a:t>
              </a:r>
              <a:r>
                <a:rPr lang="en-US" altLang="en-US" sz="2400" i="0" baseline="-25000">
                  <a:latin typeface="Times New Roman" panose="02020603050405020304" pitchFamily="18" charset="0"/>
                </a:rPr>
                <a:t>RS</a:t>
              </a:r>
              <a:r>
                <a:rPr lang="en-US" altLang="en-US" sz="2400" i="0" baseline="0">
                  <a:latin typeface="Times New Roman" panose="02020603050405020304" pitchFamily="18" charset="0"/>
                </a:rPr>
                <a:t>=0.6</a:t>
              </a:r>
              <a:endParaRPr lang="en-US" altLang="en-US" sz="2400" i="0" baseline="-2500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wipe(left)">
                                      <p:cBhvr>
                                        <p:cTn id="7" dur="500"/>
                                        <p:tgtEl>
                                          <p:spTgt spid="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00416"/>
                                        </p:tgtEl>
                                        <p:attrNameLst>
                                          <p:attrName>style.visibility</p:attrName>
                                        </p:attrNameLst>
                                      </p:cBhvr>
                                      <p:to>
                                        <p:strVal val="visible"/>
                                      </p:to>
                                    </p:set>
                                    <p:animEffect transition="in" filter="wipe(left)">
                                      <p:cBhvr>
                                        <p:cTn id="17" dur="500"/>
                                        <p:tgtEl>
                                          <p:spTgt spid="4004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p:txBody>
          <a:bodyPr/>
          <a:lstStyle/>
          <a:p>
            <a:pPr eaLnBrk="1" hangingPunct="1"/>
            <a:r>
              <a:rPr lang="en-US" altLang="en-US" smtClean="0"/>
              <a:t>Markov Chains</a:t>
            </a:r>
          </a:p>
        </p:txBody>
      </p:sp>
      <p:sp>
        <p:nvSpPr>
          <p:cNvPr id="20483" name="Rectangle 3"/>
          <p:cNvSpPr>
            <a:spLocks noGrp="1" noChangeArrowheads="1"/>
          </p:cNvSpPr>
          <p:nvPr>
            <p:ph type="subTitle" idx="1"/>
          </p:nvPr>
        </p:nvSpPr>
        <p:spPr>
          <a:xfrm>
            <a:off x="1905000" y="4267200"/>
            <a:ext cx="7086600" cy="2590800"/>
          </a:xfrm>
        </p:spPr>
        <p:txBody>
          <a:bodyPr/>
          <a:lstStyle/>
          <a:p>
            <a:pPr eaLnBrk="1" hangingPunct="1"/>
            <a:endParaRPr lang="en-US" altLang="en-US" sz="28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0"/>
            <a:ext cx="8686800" cy="1371600"/>
          </a:xfrm>
          <a:prstGeom prst="rect">
            <a:avLst/>
          </a:prstGeom>
          <a:noFill/>
          <a:ln>
            <a:noFill/>
          </a:ln>
          <a:extLst/>
        </p:spPr>
        <p:txBody>
          <a:bodyPr anchor="ct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a:lstStyle>
          <a:p>
            <a:pPr eaLnBrk="1" hangingPunct="1">
              <a:defRPr/>
            </a:pPr>
            <a:r>
              <a:rPr lang="en-US" dirty="0"/>
              <a:t>Chapman-Kolmogorov Equations</a:t>
            </a:r>
            <a:r>
              <a:rPr lang="en-US" dirty="0" smtClean="0"/>
              <a:t/>
            </a:r>
            <a:br>
              <a:rPr lang="en-US" dirty="0" smtClean="0"/>
            </a:br>
            <a:r>
              <a:rPr lang="en-US" dirty="0" smtClean="0">
                <a:solidFill>
                  <a:schemeClr val="accent4"/>
                </a:solidFill>
              </a:rPr>
              <a:t>Example on the simple weather model</a:t>
            </a:r>
          </a:p>
        </p:txBody>
      </p:sp>
      <p:sp>
        <p:nvSpPr>
          <p:cNvPr id="40963" name="TextBox 4"/>
          <p:cNvSpPr txBox="1">
            <a:spLocks noChangeArrowheads="1"/>
          </p:cNvSpPr>
          <p:nvPr/>
        </p:nvSpPr>
        <p:spPr bwMode="auto">
          <a:xfrm>
            <a:off x="590550" y="3686175"/>
            <a:ext cx="30099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a:t>One Step Transition Matrix</a:t>
            </a:r>
          </a:p>
        </p:txBody>
      </p:sp>
      <p:sp>
        <p:nvSpPr>
          <p:cNvPr id="40964" name="TextBox 4"/>
          <p:cNvSpPr txBox="1">
            <a:spLocks noChangeArrowheads="1"/>
          </p:cNvSpPr>
          <p:nvPr/>
        </p:nvSpPr>
        <p:spPr bwMode="auto">
          <a:xfrm>
            <a:off x="5105400" y="3686175"/>
            <a:ext cx="299085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a:t>Two Step Transition Matrix</a:t>
            </a:r>
          </a:p>
        </p:txBody>
      </p:sp>
      <p:sp>
        <p:nvSpPr>
          <p:cNvPr id="40965" name="TextBox 7"/>
          <p:cNvSpPr txBox="1">
            <a:spLocks noChangeArrowheads="1"/>
          </p:cNvSpPr>
          <p:nvPr/>
        </p:nvSpPr>
        <p:spPr bwMode="auto">
          <a:xfrm>
            <a:off x="727075" y="2654300"/>
            <a:ext cx="63817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i="0"/>
              <a:t>P</a:t>
            </a:r>
            <a:r>
              <a:rPr lang="en-US" altLang="en-US" sz="3200" i="0"/>
              <a:t>1</a:t>
            </a:r>
            <a:r>
              <a:rPr lang="en-US" altLang="en-US" i="0"/>
              <a:t>=</a:t>
            </a:r>
          </a:p>
        </p:txBody>
      </p:sp>
      <p:sp>
        <p:nvSpPr>
          <p:cNvPr id="40966" name="TextBox 8"/>
          <p:cNvSpPr txBox="1">
            <a:spLocks noChangeArrowheads="1"/>
          </p:cNvSpPr>
          <p:nvPr/>
        </p:nvSpPr>
        <p:spPr bwMode="auto">
          <a:xfrm>
            <a:off x="4926013" y="2700338"/>
            <a:ext cx="68262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i="0"/>
              <a:t>P2 =</a:t>
            </a:r>
          </a:p>
        </p:txBody>
      </p:sp>
      <p:sp>
        <p:nvSpPr>
          <p:cNvPr id="40967" name="Rectangle 9"/>
          <p:cNvSpPr>
            <a:spLocks noChangeArrowheads="1"/>
          </p:cNvSpPr>
          <p:nvPr/>
        </p:nvSpPr>
        <p:spPr bwMode="auto">
          <a:xfrm>
            <a:off x="431800" y="4648200"/>
            <a:ext cx="779145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2000" i="0" baseline="0">
                <a:solidFill>
                  <a:srgbClr val="FF0000"/>
                </a:solidFill>
                <a:sym typeface="Symbol" panose="05050102010706020507" pitchFamily="18" charset="2"/>
              </a:rPr>
              <a:t>The probability that to have a Rainy weather after 2 days, given that today is Sunny is</a:t>
            </a:r>
          </a:p>
          <a:p>
            <a:pPr algn="ctr">
              <a:spcBef>
                <a:spcPct val="0"/>
              </a:spcBef>
              <a:buClrTx/>
              <a:buSzTx/>
              <a:buFontTx/>
              <a:buNone/>
            </a:pPr>
            <a:r>
              <a:rPr lang="en-US" altLang="en-US" i="0" baseline="0"/>
              <a:t>P</a:t>
            </a:r>
            <a:r>
              <a:rPr lang="en-US" altLang="en-US" i="0" baseline="-25000"/>
              <a:t>SS</a:t>
            </a:r>
            <a:r>
              <a:rPr lang="en-US" altLang="en-US" i="0" baseline="0"/>
              <a:t>P</a:t>
            </a:r>
            <a:r>
              <a:rPr lang="en-US" altLang="en-US" i="0" baseline="-25000"/>
              <a:t>SR</a:t>
            </a:r>
            <a:r>
              <a:rPr lang="en-US" altLang="en-US" i="0"/>
              <a:t>+</a:t>
            </a:r>
            <a:r>
              <a:rPr lang="en-US" altLang="en-US" i="0" baseline="0"/>
              <a:t> P</a:t>
            </a:r>
            <a:r>
              <a:rPr lang="en-US" altLang="en-US" i="0" baseline="-25000"/>
              <a:t>SR</a:t>
            </a:r>
            <a:r>
              <a:rPr lang="en-US" altLang="en-US" i="0" baseline="0"/>
              <a:t>P</a:t>
            </a:r>
            <a:r>
              <a:rPr lang="en-US" altLang="en-US" i="0" baseline="-25000"/>
              <a:t>RR</a:t>
            </a:r>
            <a:endParaRPr lang="en-US" altLang="en-US"/>
          </a:p>
        </p:txBody>
      </p:sp>
      <p:sp>
        <p:nvSpPr>
          <p:cNvPr id="40968" name="TextBox 11"/>
          <p:cNvSpPr txBox="1">
            <a:spLocks noChangeArrowheads="1"/>
          </p:cNvSpPr>
          <p:nvPr/>
        </p:nvSpPr>
        <p:spPr bwMode="auto">
          <a:xfrm>
            <a:off x="1524000" y="2057400"/>
            <a:ext cx="1701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a:t>         S        R</a:t>
            </a:r>
          </a:p>
          <a:p>
            <a:pPr>
              <a:spcBef>
                <a:spcPct val="0"/>
              </a:spcBef>
              <a:buClrTx/>
              <a:buSzTx/>
              <a:buFontTx/>
              <a:buNone/>
            </a:pPr>
            <a:r>
              <a:rPr lang="en-US" altLang="en-US"/>
              <a:t>S</a:t>
            </a:r>
            <a:r>
              <a:rPr lang="en-US" altLang="en-US" baseline="0"/>
              <a:t>   </a:t>
            </a:r>
            <a:r>
              <a:rPr lang="en-US" altLang="en-US"/>
              <a:t>0.7      0.3</a:t>
            </a:r>
          </a:p>
          <a:p>
            <a:pPr>
              <a:spcBef>
                <a:spcPct val="0"/>
              </a:spcBef>
              <a:buClrTx/>
              <a:buSzTx/>
              <a:buFontTx/>
              <a:buNone/>
            </a:pPr>
            <a:endParaRPr lang="en-US" altLang="en-US"/>
          </a:p>
          <a:p>
            <a:pPr>
              <a:spcBef>
                <a:spcPct val="0"/>
              </a:spcBef>
              <a:buClrTx/>
              <a:buSzTx/>
              <a:buFontTx/>
              <a:buNone/>
            </a:pPr>
            <a:r>
              <a:rPr lang="en-US" altLang="en-US"/>
              <a:t>R    0.6      0.4</a:t>
            </a:r>
          </a:p>
        </p:txBody>
      </p:sp>
      <p:sp>
        <p:nvSpPr>
          <p:cNvPr id="40969" name="TextBox 12"/>
          <p:cNvSpPr txBox="1">
            <a:spLocks noChangeArrowheads="1"/>
          </p:cNvSpPr>
          <p:nvPr/>
        </p:nvSpPr>
        <p:spPr bwMode="auto">
          <a:xfrm>
            <a:off x="5715000" y="2057400"/>
            <a:ext cx="196691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a:t>         S        R</a:t>
            </a:r>
          </a:p>
          <a:p>
            <a:pPr>
              <a:spcBef>
                <a:spcPct val="0"/>
              </a:spcBef>
              <a:buClrTx/>
              <a:buSzTx/>
              <a:buFontTx/>
              <a:buNone/>
            </a:pPr>
            <a:r>
              <a:rPr lang="en-US" altLang="en-US"/>
              <a:t>S</a:t>
            </a:r>
            <a:r>
              <a:rPr lang="en-US" altLang="en-US" baseline="0"/>
              <a:t>   </a:t>
            </a:r>
            <a:r>
              <a:rPr lang="en-US" altLang="en-US"/>
              <a:t>0.67      0.33</a:t>
            </a:r>
          </a:p>
          <a:p>
            <a:pPr>
              <a:spcBef>
                <a:spcPct val="0"/>
              </a:spcBef>
              <a:buClrTx/>
              <a:buSzTx/>
              <a:buFontTx/>
              <a:buNone/>
            </a:pPr>
            <a:endParaRPr lang="en-US" altLang="en-US"/>
          </a:p>
          <a:p>
            <a:pPr>
              <a:spcBef>
                <a:spcPct val="0"/>
              </a:spcBef>
              <a:buClrTx/>
              <a:buSzTx/>
              <a:buFontTx/>
              <a:buNone/>
            </a:pPr>
            <a:r>
              <a:rPr lang="en-US" altLang="en-US"/>
              <a:t>R    0.66      0.34</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533400" y="0"/>
            <a:ext cx="8229600" cy="1371600"/>
          </a:xfrm>
        </p:spPr>
        <p:txBody>
          <a:bodyPr/>
          <a:lstStyle/>
          <a:p>
            <a:pPr eaLnBrk="1" hangingPunct="1"/>
            <a:r>
              <a:rPr lang="en-US" altLang="en-US" smtClean="0"/>
              <a:t>Matrix Form </a:t>
            </a:r>
          </a:p>
        </p:txBody>
      </p:sp>
      <p:pic>
        <p:nvPicPr>
          <p:cNvPr id="41987" name="Picture 6" descr="$ \mathbb{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6213" y="3429000"/>
            <a:ext cx="17145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5816" name="Rectangle 8"/>
          <p:cNvSpPr>
            <a:spLocks noChangeArrowheads="1"/>
          </p:cNvSpPr>
          <p:nvPr/>
        </p:nvSpPr>
        <p:spPr bwMode="auto">
          <a:xfrm>
            <a:off x="304800" y="17526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400" i="0" baseline="0"/>
              <a:t>Define the matrix </a:t>
            </a:r>
          </a:p>
        </p:txBody>
      </p:sp>
      <p:sp>
        <p:nvSpPr>
          <p:cNvPr id="375819" name="Rectangle 11"/>
          <p:cNvSpPr>
            <a:spLocks noChangeArrowheads="1"/>
          </p:cNvSpPr>
          <p:nvPr/>
        </p:nvSpPr>
        <p:spPr bwMode="auto">
          <a:xfrm>
            <a:off x="304800" y="2819400"/>
            <a:ext cx="861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400" i="0" baseline="0"/>
              <a:t>We can re-write the Chapman-Kolmogorov Equation</a:t>
            </a:r>
          </a:p>
        </p:txBody>
      </p:sp>
      <p:sp>
        <p:nvSpPr>
          <p:cNvPr id="375821" name="Rectangle 13"/>
          <p:cNvSpPr>
            <a:spLocks noChangeArrowheads="1"/>
          </p:cNvSpPr>
          <p:nvPr/>
        </p:nvSpPr>
        <p:spPr bwMode="auto">
          <a:xfrm>
            <a:off x="304800" y="388620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400" i="0" baseline="0"/>
              <a:t>Choose, </a:t>
            </a:r>
            <a:r>
              <a:rPr lang="en-US" altLang="en-US" sz="2400" baseline="0">
                <a:latin typeface="Times New Roman" panose="02020603050405020304" pitchFamily="18" charset="0"/>
              </a:rPr>
              <a:t>u = k+n-</a:t>
            </a:r>
            <a:r>
              <a:rPr lang="en-US" altLang="en-US" sz="2400" i="0" baseline="0">
                <a:latin typeface="Times New Roman" panose="02020603050405020304" pitchFamily="18" charset="0"/>
              </a:rPr>
              <a:t>1, </a:t>
            </a:r>
            <a:r>
              <a:rPr lang="en-US" altLang="en-US" sz="2400" i="0" baseline="0"/>
              <a:t>then</a:t>
            </a:r>
            <a:endParaRPr lang="en-US" altLang="en-US" sz="2400" i="0" baseline="0">
              <a:latin typeface="Times New Roman" panose="02020603050405020304" pitchFamily="18" charset="0"/>
            </a:endParaRPr>
          </a:p>
        </p:txBody>
      </p:sp>
      <p:graphicFrame>
        <p:nvGraphicFramePr>
          <p:cNvPr id="375824" name="Object 16"/>
          <p:cNvGraphicFramePr>
            <a:graphicFrameLocks noChangeAspect="1"/>
          </p:cNvGraphicFramePr>
          <p:nvPr/>
        </p:nvGraphicFramePr>
        <p:xfrm>
          <a:off x="2192338" y="2203450"/>
          <a:ext cx="3797300" cy="615950"/>
        </p:xfrm>
        <a:graphic>
          <a:graphicData uri="http://schemas.openxmlformats.org/presentationml/2006/ole">
            <mc:AlternateContent xmlns:mc="http://schemas.openxmlformats.org/markup-compatibility/2006">
              <mc:Choice xmlns:v="urn:schemas-microsoft-com:vml" Requires="v">
                <p:oleObj spid="_x0000_s42038" name="Equation" r:id="rId4" imgW="1485900" imgH="241300" progId="Equation.DSMT4">
                  <p:embed/>
                </p:oleObj>
              </mc:Choice>
              <mc:Fallback>
                <p:oleObj name="Equation" r:id="rId4" imgW="1485900" imgH="241300" progId="Equation.DSMT4">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2338" y="2203450"/>
                        <a:ext cx="3797300"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5825" name="Object 17"/>
          <p:cNvGraphicFramePr>
            <a:graphicFrameLocks noChangeAspect="1"/>
          </p:cNvGraphicFramePr>
          <p:nvPr/>
        </p:nvGraphicFramePr>
        <p:xfrm>
          <a:off x="1809750" y="3352800"/>
          <a:ext cx="4446588" cy="487363"/>
        </p:xfrm>
        <a:graphic>
          <a:graphicData uri="http://schemas.openxmlformats.org/presentationml/2006/ole">
            <mc:AlternateContent xmlns:mc="http://schemas.openxmlformats.org/markup-compatibility/2006">
              <mc:Choice xmlns:v="urn:schemas-microsoft-com:vml" Requires="v">
                <p:oleObj spid="_x0000_s42039" name="Equation" r:id="rId6" imgW="1739900" imgH="190500" progId="Equation.DSMT4">
                  <p:embed/>
                </p:oleObj>
              </mc:Choice>
              <mc:Fallback>
                <p:oleObj name="Equation" r:id="rId6" imgW="1739900" imgH="190500" progId="Equation.DSMT4">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9750" y="3352800"/>
                        <a:ext cx="4446588"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5826" name="Object 18"/>
          <p:cNvGraphicFramePr>
            <a:graphicFrameLocks noChangeAspect="1"/>
          </p:cNvGraphicFramePr>
          <p:nvPr/>
        </p:nvGraphicFramePr>
        <p:xfrm>
          <a:off x="1530350" y="4478338"/>
          <a:ext cx="6165850" cy="1008062"/>
        </p:xfrm>
        <a:graphic>
          <a:graphicData uri="http://schemas.openxmlformats.org/presentationml/2006/ole">
            <mc:AlternateContent xmlns:mc="http://schemas.openxmlformats.org/markup-compatibility/2006">
              <mc:Choice xmlns:v="urn:schemas-microsoft-com:vml" Requires="v">
                <p:oleObj spid="_x0000_s42040" name="Equation" r:id="rId8" imgW="2413000" imgH="393700" progId="Equation.DSMT4">
                  <p:embed/>
                </p:oleObj>
              </mc:Choice>
              <mc:Fallback>
                <p:oleObj name="Equation" r:id="rId8" imgW="2413000" imgH="393700" progId="Equation.DSMT4">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0350" y="4478338"/>
                        <a:ext cx="6165850"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5827" name="AutoShape 19"/>
          <p:cNvSpPr>
            <a:spLocks/>
          </p:cNvSpPr>
          <p:nvPr/>
        </p:nvSpPr>
        <p:spPr bwMode="auto">
          <a:xfrm>
            <a:off x="6324600" y="5791200"/>
            <a:ext cx="2590800" cy="723900"/>
          </a:xfrm>
          <a:prstGeom prst="borderCallout1">
            <a:avLst>
              <a:gd name="adj1" fmla="val 15792"/>
              <a:gd name="adj2" fmla="val -2940"/>
              <a:gd name="adj3" fmla="val -42106"/>
              <a:gd name="adj4" fmla="val -1764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2000" i="0" baseline="0"/>
              <a:t>One step transition probability</a:t>
            </a:r>
          </a:p>
        </p:txBody>
      </p:sp>
      <p:sp>
        <p:nvSpPr>
          <p:cNvPr id="375828" name="AutoShape 20"/>
          <p:cNvSpPr>
            <a:spLocks/>
          </p:cNvSpPr>
          <p:nvPr/>
        </p:nvSpPr>
        <p:spPr bwMode="auto">
          <a:xfrm>
            <a:off x="533400" y="5791200"/>
            <a:ext cx="3200400" cy="838200"/>
          </a:xfrm>
          <a:prstGeom prst="borderCallout1">
            <a:avLst>
              <a:gd name="adj1" fmla="val 13634"/>
              <a:gd name="adj2" fmla="val 102380"/>
              <a:gd name="adj3" fmla="val -43560"/>
              <a:gd name="adj4" fmla="val 12723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2400" baseline="0"/>
              <a:t>Forward</a:t>
            </a:r>
            <a:r>
              <a:rPr lang="en-US" altLang="en-US" sz="2400" i="0" baseline="0"/>
              <a:t> Chapman-Kolmogorov</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5816">
                                            <p:txEl>
                                              <p:pRg st="0" end="0"/>
                                            </p:txEl>
                                          </p:spTgt>
                                        </p:tgtEl>
                                        <p:attrNameLst>
                                          <p:attrName>style.visibility</p:attrName>
                                        </p:attrNameLst>
                                      </p:cBhvr>
                                      <p:to>
                                        <p:strVal val="visible"/>
                                      </p:to>
                                    </p:set>
                                    <p:animEffect transition="in" filter="wipe(left)">
                                      <p:cBhvr>
                                        <p:cTn id="7" dur="500"/>
                                        <p:tgtEl>
                                          <p:spTgt spid="375816">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75824"/>
                                        </p:tgtEl>
                                        <p:attrNameLst>
                                          <p:attrName>style.visibility</p:attrName>
                                        </p:attrNameLst>
                                      </p:cBhvr>
                                      <p:to>
                                        <p:strVal val="visible"/>
                                      </p:to>
                                    </p:set>
                                    <p:animEffect transition="in" filter="wipe(left)">
                                      <p:cBhvr>
                                        <p:cTn id="11" dur="500"/>
                                        <p:tgtEl>
                                          <p:spTgt spid="37582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75819">
                                            <p:txEl>
                                              <p:pRg st="0" end="0"/>
                                            </p:txEl>
                                          </p:spTgt>
                                        </p:tgtEl>
                                        <p:attrNameLst>
                                          <p:attrName>style.visibility</p:attrName>
                                        </p:attrNameLst>
                                      </p:cBhvr>
                                      <p:to>
                                        <p:strVal val="visible"/>
                                      </p:to>
                                    </p:set>
                                    <p:animEffect transition="in" filter="wipe(left)">
                                      <p:cBhvr>
                                        <p:cTn id="16" dur="500"/>
                                        <p:tgtEl>
                                          <p:spTgt spid="375819">
                                            <p:txEl>
                                              <p:pRg st="0" end="0"/>
                                            </p:txEl>
                                          </p:spTgt>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375825"/>
                                        </p:tgtEl>
                                        <p:attrNameLst>
                                          <p:attrName>style.visibility</p:attrName>
                                        </p:attrNameLst>
                                      </p:cBhvr>
                                      <p:to>
                                        <p:strVal val="visible"/>
                                      </p:to>
                                    </p:set>
                                    <p:animEffect transition="in" filter="wipe(left)">
                                      <p:cBhvr>
                                        <p:cTn id="20" dur="500"/>
                                        <p:tgtEl>
                                          <p:spTgt spid="37582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75821">
                                            <p:txEl>
                                              <p:pRg st="0" end="0"/>
                                            </p:txEl>
                                          </p:spTgt>
                                        </p:tgtEl>
                                        <p:attrNameLst>
                                          <p:attrName>style.visibility</p:attrName>
                                        </p:attrNameLst>
                                      </p:cBhvr>
                                      <p:to>
                                        <p:strVal val="visible"/>
                                      </p:to>
                                    </p:set>
                                    <p:animEffect transition="in" filter="wipe(left)">
                                      <p:cBhvr>
                                        <p:cTn id="25" dur="500"/>
                                        <p:tgtEl>
                                          <p:spTgt spid="375821">
                                            <p:txEl>
                                              <p:pRg st="0" end="0"/>
                                            </p:txEl>
                                          </p:spTgt>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375826"/>
                                        </p:tgtEl>
                                        <p:attrNameLst>
                                          <p:attrName>style.visibility</p:attrName>
                                        </p:attrNameLst>
                                      </p:cBhvr>
                                      <p:to>
                                        <p:strVal val="visible"/>
                                      </p:to>
                                    </p:set>
                                    <p:animEffect transition="in" filter="wipe(left)">
                                      <p:cBhvr>
                                        <p:cTn id="29" dur="500"/>
                                        <p:tgtEl>
                                          <p:spTgt spid="37582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75827"/>
                                        </p:tgtEl>
                                        <p:attrNameLst>
                                          <p:attrName>style.visibility</p:attrName>
                                        </p:attrNameLst>
                                      </p:cBhvr>
                                      <p:to>
                                        <p:strVal val="visible"/>
                                      </p:to>
                                    </p:set>
                                    <p:animEffect transition="in" filter="wipe(left)">
                                      <p:cBhvr>
                                        <p:cTn id="34" dur="500"/>
                                        <p:tgtEl>
                                          <p:spTgt spid="37582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375828"/>
                                        </p:tgtEl>
                                        <p:attrNameLst>
                                          <p:attrName>style.visibility</p:attrName>
                                        </p:attrNameLst>
                                      </p:cBhvr>
                                      <p:to>
                                        <p:strVal val="visible"/>
                                      </p:to>
                                    </p:set>
                                    <p:animEffect transition="in" filter="wipe(right)">
                                      <p:cBhvr>
                                        <p:cTn id="39" dur="500"/>
                                        <p:tgtEl>
                                          <p:spTgt spid="375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6" grpId="0" build="p"/>
      <p:bldP spid="375819" grpId="0" build="p"/>
      <p:bldP spid="375821" grpId="0" build="p"/>
      <p:bldP spid="375827" grpId="0" animBg="1"/>
      <p:bldP spid="3758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533400" y="0"/>
            <a:ext cx="8229600" cy="1371600"/>
          </a:xfrm>
        </p:spPr>
        <p:txBody>
          <a:bodyPr/>
          <a:lstStyle/>
          <a:p>
            <a:pPr eaLnBrk="1" hangingPunct="1"/>
            <a:r>
              <a:rPr lang="en-US" altLang="en-US" smtClean="0"/>
              <a:t>Matrix Form </a:t>
            </a:r>
          </a:p>
        </p:txBody>
      </p:sp>
      <p:pic>
        <p:nvPicPr>
          <p:cNvPr id="43011" name="Picture 6" descr="$ \mathbb{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6213" y="3429000"/>
            <a:ext cx="17145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1418" name="Rectangle 10"/>
          <p:cNvSpPr>
            <a:spLocks noChangeArrowheads="1"/>
          </p:cNvSpPr>
          <p:nvPr/>
        </p:nvSpPr>
        <p:spPr bwMode="auto">
          <a:xfrm>
            <a:off x="304800" y="198120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400" i="0" baseline="0"/>
              <a:t>Choose, </a:t>
            </a:r>
            <a:r>
              <a:rPr lang="en-US" altLang="en-US" sz="2400" baseline="0">
                <a:latin typeface="Times New Roman" panose="02020603050405020304" pitchFamily="18" charset="0"/>
              </a:rPr>
              <a:t>u = k+</a:t>
            </a:r>
            <a:r>
              <a:rPr lang="en-US" altLang="en-US" sz="2400" i="0" baseline="0">
                <a:latin typeface="Times New Roman" panose="02020603050405020304" pitchFamily="18" charset="0"/>
              </a:rPr>
              <a:t>1, </a:t>
            </a:r>
            <a:r>
              <a:rPr lang="en-US" altLang="en-US" sz="2400" i="0" baseline="0"/>
              <a:t>then</a:t>
            </a:r>
            <a:endParaRPr lang="en-US" altLang="en-US" sz="2400" i="0" baseline="0">
              <a:latin typeface="Times New Roman" panose="02020603050405020304" pitchFamily="18" charset="0"/>
            </a:endParaRPr>
          </a:p>
        </p:txBody>
      </p:sp>
      <p:graphicFrame>
        <p:nvGraphicFramePr>
          <p:cNvPr id="401421" name="Object 13"/>
          <p:cNvGraphicFramePr>
            <a:graphicFrameLocks noChangeAspect="1"/>
          </p:cNvGraphicFramePr>
          <p:nvPr/>
        </p:nvGraphicFramePr>
        <p:xfrm>
          <a:off x="1984375" y="2573338"/>
          <a:ext cx="5257800" cy="1008062"/>
        </p:xfrm>
        <a:graphic>
          <a:graphicData uri="http://schemas.openxmlformats.org/presentationml/2006/ole">
            <mc:AlternateContent xmlns:mc="http://schemas.openxmlformats.org/markup-compatibility/2006">
              <mc:Choice xmlns:v="urn:schemas-microsoft-com:vml" Requires="v">
                <p:oleObj spid="_x0000_s43030" name="Equation" r:id="rId4" imgW="2057400" imgH="393700" progId="Equation.DSMT4">
                  <p:embed/>
                </p:oleObj>
              </mc:Choice>
              <mc:Fallback>
                <p:oleObj name="Equation" r:id="rId4" imgW="2057400" imgH="393700" progId="Equation.DSMT4">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4375" y="2573338"/>
                        <a:ext cx="5257800"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1422" name="AutoShape 14"/>
          <p:cNvSpPr>
            <a:spLocks/>
          </p:cNvSpPr>
          <p:nvPr/>
        </p:nvSpPr>
        <p:spPr bwMode="auto">
          <a:xfrm>
            <a:off x="5943600" y="3962400"/>
            <a:ext cx="2590800" cy="723900"/>
          </a:xfrm>
          <a:prstGeom prst="borderCallout1">
            <a:avLst>
              <a:gd name="adj1" fmla="val 15792"/>
              <a:gd name="adj2" fmla="val -2940"/>
              <a:gd name="adj3" fmla="val -60745"/>
              <a:gd name="adj4" fmla="val -6280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2000" i="0" baseline="0"/>
              <a:t>One step transition probability</a:t>
            </a:r>
          </a:p>
        </p:txBody>
      </p:sp>
      <p:sp>
        <p:nvSpPr>
          <p:cNvPr id="401423" name="AutoShape 15"/>
          <p:cNvSpPr>
            <a:spLocks/>
          </p:cNvSpPr>
          <p:nvPr/>
        </p:nvSpPr>
        <p:spPr bwMode="auto">
          <a:xfrm>
            <a:off x="381000" y="3886200"/>
            <a:ext cx="3200400" cy="838200"/>
          </a:xfrm>
          <a:prstGeom prst="borderCallout1">
            <a:avLst>
              <a:gd name="adj1" fmla="val 13634"/>
              <a:gd name="adj2" fmla="val 102380"/>
              <a:gd name="adj3" fmla="val -50569"/>
              <a:gd name="adj4" fmla="val 10659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2400" baseline="0"/>
              <a:t>Backward</a:t>
            </a:r>
            <a:r>
              <a:rPr lang="en-US" altLang="en-US" sz="2400" i="0" baseline="0"/>
              <a:t> Chapman-Kolmogorov</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1418">
                                            <p:txEl>
                                              <p:pRg st="0" end="0"/>
                                            </p:txEl>
                                          </p:spTgt>
                                        </p:tgtEl>
                                        <p:attrNameLst>
                                          <p:attrName>style.visibility</p:attrName>
                                        </p:attrNameLst>
                                      </p:cBhvr>
                                      <p:to>
                                        <p:strVal val="visible"/>
                                      </p:to>
                                    </p:set>
                                    <p:animEffect transition="in" filter="wipe(left)">
                                      <p:cBhvr>
                                        <p:cTn id="7" dur="500"/>
                                        <p:tgtEl>
                                          <p:spTgt spid="401418">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01421"/>
                                        </p:tgtEl>
                                        <p:attrNameLst>
                                          <p:attrName>style.visibility</p:attrName>
                                        </p:attrNameLst>
                                      </p:cBhvr>
                                      <p:to>
                                        <p:strVal val="visible"/>
                                      </p:to>
                                    </p:set>
                                    <p:animEffect transition="in" filter="wipe(left)">
                                      <p:cBhvr>
                                        <p:cTn id="11" dur="500"/>
                                        <p:tgtEl>
                                          <p:spTgt spid="40142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01422"/>
                                        </p:tgtEl>
                                        <p:attrNameLst>
                                          <p:attrName>style.visibility</p:attrName>
                                        </p:attrNameLst>
                                      </p:cBhvr>
                                      <p:to>
                                        <p:strVal val="visible"/>
                                      </p:to>
                                    </p:set>
                                    <p:animEffect transition="in" filter="wipe(left)">
                                      <p:cBhvr>
                                        <p:cTn id="16" dur="500"/>
                                        <p:tgtEl>
                                          <p:spTgt spid="40142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401423"/>
                                        </p:tgtEl>
                                        <p:attrNameLst>
                                          <p:attrName>style.visibility</p:attrName>
                                        </p:attrNameLst>
                                      </p:cBhvr>
                                      <p:to>
                                        <p:strVal val="visible"/>
                                      </p:to>
                                    </p:set>
                                    <p:animEffect transition="in" filter="wipe(right)">
                                      <p:cBhvr>
                                        <p:cTn id="21" dur="500"/>
                                        <p:tgtEl>
                                          <p:spTgt spid="401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8" grpId="0" build="p"/>
      <p:bldP spid="401422" grpId="0" animBg="1"/>
      <p:bldP spid="4014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533400" y="0"/>
            <a:ext cx="8229600" cy="1371600"/>
          </a:xfrm>
        </p:spPr>
        <p:txBody>
          <a:bodyPr/>
          <a:lstStyle/>
          <a:p>
            <a:pPr eaLnBrk="1" hangingPunct="1"/>
            <a:r>
              <a:rPr lang="en-US" altLang="en-US" smtClean="0"/>
              <a:t>Homogeneous Markov Chains </a:t>
            </a:r>
          </a:p>
        </p:txBody>
      </p:sp>
      <p:sp>
        <p:nvSpPr>
          <p:cNvPr id="403464" name="Rectangle 8"/>
          <p:cNvSpPr>
            <a:spLocks noChangeArrowheads="1"/>
          </p:cNvSpPr>
          <p:nvPr/>
        </p:nvSpPr>
        <p:spPr bwMode="auto">
          <a:xfrm>
            <a:off x="304800" y="1752600"/>
            <a:ext cx="845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400" i="0" baseline="0"/>
              <a:t>The one-step transition probabilities are independent of time </a:t>
            </a:r>
            <a:r>
              <a:rPr lang="en-US" altLang="en-US" sz="2400" baseline="0">
                <a:latin typeface="Times New Roman" panose="02020603050405020304" pitchFamily="18" charset="0"/>
              </a:rPr>
              <a:t>k</a:t>
            </a:r>
            <a:r>
              <a:rPr lang="en-US" altLang="en-US" sz="2400" i="0" baseline="0"/>
              <a:t>.</a:t>
            </a:r>
            <a:endParaRPr lang="en-US" altLang="en-US" sz="2400" i="0" baseline="0">
              <a:latin typeface="Times New Roman" panose="02020603050405020304" pitchFamily="18" charset="0"/>
            </a:endParaRPr>
          </a:p>
        </p:txBody>
      </p:sp>
      <p:graphicFrame>
        <p:nvGraphicFramePr>
          <p:cNvPr id="403465" name="Object 9"/>
          <p:cNvGraphicFramePr>
            <a:graphicFrameLocks noChangeAspect="1"/>
          </p:cNvGraphicFramePr>
          <p:nvPr/>
        </p:nvGraphicFramePr>
        <p:xfrm>
          <a:off x="1066800" y="2514600"/>
          <a:ext cx="7138988" cy="617538"/>
        </p:xfrm>
        <a:graphic>
          <a:graphicData uri="http://schemas.openxmlformats.org/presentationml/2006/ole">
            <mc:AlternateContent xmlns:mc="http://schemas.openxmlformats.org/markup-compatibility/2006">
              <mc:Choice xmlns:v="urn:schemas-microsoft-com:vml" Requires="v">
                <p:oleObj spid="_x0000_s44067" name="Equation" r:id="rId3" imgW="2794000" imgH="241300" progId="Equation.DSMT4">
                  <p:embed/>
                </p:oleObj>
              </mc:Choice>
              <mc:Fallback>
                <p:oleObj name="Equation" r:id="rId3" imgW="2794000" imgH="2413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514600"/>
                        <a:ext cx="7138988" cy="617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3468" name="Rectangle 12"/>
          <p:cNvSpPr>
            <a:spLocks noChangeArrowheads="1"/>
          </p:cNvSpPr>
          <p:nvPr/>
        </p:nvSpPr>
        <p:spPr bwMode="auto">
          <a:xfrm>
            <a:off x="304800" y="3276600"/>
            <a:ext cx="84582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400" i="0" baseline="0"/>
              <a:t>Even though the one step transition is independent of </a:t>
            </a:r>
            <a:r>
              <a:rPr lang="en-US" altLang="en-US" sz="2400" baseline="0">
                <a:latin typeface="Times New Roman" panose="02020603050405020304" pitchFamily="18" charset="0"/>
              </a:rPr>
              <a:t>k</a:t>
            </a:r>
            <a:r>
              <a:rPr lang="en-US" altLang="en-US" sz="2400" i="0" baseline="0"/>
              <a:t>, this does not mean that the joint probability of </a:t>
            </a:r>
            <a:r>
              <a:rPr lang="en-US" altLang="en-US" sz="2400" baseline="0">
                <a:latin typeface="Times New Roman" panose="02020603050405020304" pitchFamily="18" charset="0"/>
              </a:rPr>
              <a:t>X</a:t>
            </a:r>
            <a:r>
              <a:rPr lang="en-US" altLang="en-US" sz="2400" baseline="-25000">
                <a:latin typeface="Times New Roman" panose="02020603050405020304" pitchFamily="18" charset="0"/>
              </a:rPr>
              <a:t>k</a:t>
            </a:r>
            <a:r>
              <a:rPr lang="en-US" altLang="en-US" sz="2400" i="0" baseline="-25000">
                <a:latin typeface="Times New Roman" panose="02020603050405020304" pitchFamily="18" charset="0"/>
              </a:rPr>
              <a:t>+1</a:t>
            </a:r>
            <a:r>
              <a:rPr lang="en-US" altLang="en-US" sz="2400" i="0" baseline="0"/>
              <a:t> and </a:t>
            </a:r>
            <a:r>
              <a:rPr lang="en-US" altLang="en-US" sz="2400" baseline="0">
                <a:latin typeface="Times New Roman" panose="02020603050405020304" pitchFamily="18" charset="0"/>
              </a:rPr>
              <a:t>X</a:t>
            </a:r>
            <a:r>
              <a:rPr lang="en-US" altLang="en-US" sz="2400" baseline="-25000">
                <a:latin typeface="Times New Roman" panose="02020603050405020304" pitchFamily="18" charset="0"/>
              </a:rPr>
              <a:t>k</a:t>
            </a:r>
            <a:r>
              <a:rPr lang="en-US" altLang="en-US" sz="2400" i="0" baseline="0"/>
              <a:t> is also independent of </a:t>
            </a:r>
            <a:r>
              <a:rPr lang="en-US" altLang="en-US" sz="2400" baseline="0">
                <a:latin typeface="Times New Roman" panose="02020603050405020304" pitchFamily="18" charset="0"/>
              </a:rPr>
              <a:t>k</a:t>
            </a:r>
          </a:p>
          <a:p>
            <a:pPr lvl="1" eaLnBrk="1" hangingPunct="1"/>
            <a:r>
              <a:rPr lang="en-US" altLang="en-US" sz="2000" i="0" baseline="0"/>
              <a:t>Note that</a:t>
            </a:r>
          </a:p>
        </p:txBody>
      </p:sp>
      <p:graphicFrame>
        <p:nvGraphicFramePr>
          <p:cNvPr id="403469" name="Object 13"/>
          <p:cNvGraphicFramePr>
            <a:graphicFrameLocks noChangeAspect="1"/>
          </p:cNvGraphicFramePr>
          <p:nvPr/>
        </p:nvGraphicFramePr>
        <p:xfrm>
          <a:off x="985838" y="5029200"/>
          <a:ext cx="7300912" cy="1104900"/>
        </p:xfrm>
        <a:graphic>
          <a:graphicData uri="http://schemas.openxmlformats.org/presentationml/2006/ole">
            <mc:AlternateContent xmlns:mc="http://schemas.openxmlformats.org/markup-compatibility/2006">
              <mc:Choice xmlns:v="urn:schemas-microsoft-com:vml" Requires="v">
                <p:oleObj spid="_x0000_s44068" name="Equation" r:id="rId5" imgW="2857500" imgH="431800" progId="Equation.DSMT4">
                  <p:embed/>
                </p:oleObj>
              </mc:Choice>
              <mc:Fallback>
                <p:oleObj name="Equation" r:id="rId5" imgW="2857500" imgH="43180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5838" y="5029200"/>
                        <a:ext cx="7300912"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3464">
                                            <p:txEl>
                                              <p:pRg st="0" end="0"/>
                                            </p:txEl>
                                          </p:spTgt>
                                        </p:tgtEl>
                                        <p:attrNameLst>
                                          <p:attrName>style.visibility</p:attrName>
                                        </p:attrNameLst>
                                      </p:cBhvr>
                                      <p:to>
                                        <p:strVal val="visible"/>
                                      </p:to>
                                    </p:set>
                                    <p:animEffect transition="in" filter="wipe(left)">
                                      <p:cBhvr>
                                        <p:cTn id="7" dur="500"/>
                                        <p:tgtEl>
                                          <p:spTgt spid="403464">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03465"/>
                                        </p:tgtEl>
                                        <p:attrNameLst>
                                          <p:attrName>style.visibility</p:attrName>
                                        </p:attrNameLst>
                                      </p:cBhvr>
                                      <p:to>
                                        <p:strVal val="visible"/>
                                      </p:to>
                                    </p:set>
                                    <p:animEffect transition="in" filter="wipe(left)">
                                      <p:cBhvr>
                                        <p:cTn id="11" dur="500"/>
                                        <p:tgtEl>
                                          <p:spTgt spid="40346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03468">
                                            <p:txEl>
                                              <p:pRg st="0" end="0"/>
                                            </p:txEl>
                                          </p:spTgt>
                                        </p:tgtEl>
                                        <p:attrNameLst>
                                          <p:attrName>style.visibility</p:attrName>
                                        </p:attrNameLst>
                                      </p:cBhvr>
                                      <p:to>
                                        <p:strVal val="visible"/>
                                      </p:to>
                                    </p:set>
                                    <p:animEffect transition="in" filter="wipe(left)">
                                      <p:cBhvr>
                                        <p:cTn id="16" dur="500"/>
                                        <p:tgtEl>
                                          <p:spTgt spid="403468">
                                            <p:txEl>
                                              <p:pRg st="0" end="0"/>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03468">
                                            <p:txEl>
                                              <p:pRg st="1" end="1"/>
                                            </p:txEl>
                                          </p:spTgt>
                                        </p:tgtEl>
                                        <p:attrNameLst>
                                          <p:attrName>style.visibility</p:attrName>
                                        </p:attrNameLst>
                                      </p:cBhvr>
                                      <p:to>
                                        <p:strVal val="visible"/>
                                      </p:to>
                                    </p:set>
                                    <p:animEffect transition="in" filter="wipe(left)">
                                      <p:cBhvr>
                                        <p:cTn id="19" dur="500"/>
                                        <p:tgtEl>
                                          <p:spTgt spid="403468">
                                            <p:txEl>
                                              <p:pRg st="1" end="1"/>
                                            </p:txEl>
                                          </p:spTgt>
                                        </p:tgtEl>
                                      </p:cBhvr>
                                    </p:animEffect>
                                  </p:childTnLst>
                                </p:cTn>
                              </p:par>
                            </p:childTnLst>
                          </p:cTn>
                        </p:par>
                        <p:par>
                          <p:cTn id="20" fill="hold" nodeType="afterGroup">
                            <p:stCondLst>
                              <p:cond delay="500"/>
                            </p:stCondLst>
                            <p:childTnLst>
                              <p:par>
                                <p:cTn id="21" presetID="22" presetClass="entr" presetSubtype="8" fill="hold" nodeType="afterEffect">
                                  <p:stCondLst>
                                    <p:cond delay="0"/>
                                  </p:stCondLst>
                                  <p:childTnLst>
                                    <p:set>
                                      <p:cBhvr>
                                        <p:cTn id="22" dur="1" fill="hold">
                                          <p:stCondLst>
                                            <p:cond delay="0"/>
                                          </p:stCondLst>
                                        </p:cTn>
                                        <p:tgtEl>
                                          <p:spTgt spid="403469"/>
                                        </p:tgtEl>
                                        <p:attrNameLst>
                                          <p:attrName>style.visibility</p:attrName>
                                        </p:attrNameLst>
                                      </p:cBhvr>
                                      <p:to>
                                        <p:strVal val="visible"/>
                                      </p:to>
                                    </p:set>
                                    <p:animEffect transition="in" filter="wipe(left)">
                                      <p:cBhvr>
                                        <p:cTn id="23" dur="500"/>
                                        <p:tgtEl>
                                          <p:spTgt spid="403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64" grpId="0" build="p"/>
      <p:bldP spid="40346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smtClean="0"/>
              <a:t>Example</a:t>
            </a:r>
          </a:p>
        </p:txBody>
      </p:sp>
      <p:sp>
        <p:nvSpPr>
          <p:cNvPr id="348163" name="Rectangle 3"/>
          <p:cNvSpPr>
            <a:spLocks noGrp="1" noChangeArrowheads="1"/>
          </p:cNvSpPr>
          <p:nvPr>
            <p:ph type="body" sz="half" idx="1"/>
          </p:nvPr>
        </p:nvSpPr>
        <p:spPr>
          <a:xfrm>
            <a:off x="457200" y="1600200"/>
            <a:ext cx="8077200" cy="4800600"/>
          </a:xfrm>
        </p:spPr>
        <p:txBody>
          <a:bodyPr/>
          <a:lstStyle/>
          <a:p>
            <a:pPr eaLnBrk="1" hangingPunct="1">
              <a:lnSpc>
                <a:spcPct val="90000"/>
              </a:lnSpc>
            </a:pPr>
            <a:r>
              <a:rPr lang="en-US" altLang="en-US" sz="2400" smtClean="0"/>
              <a:t>Consider a two processor computer system where, time is divided into time slots and that operates as follows</a:t>
            </a:r>
          </a:p>
          <a:p>
            <a:pPr lvl="1" eaLnBrk="1" hangingPunct="1">
              <a:lnSpc>
                <a:spcPct val="90000"/>
              </a:lnSpc>
            </a:pPr>
            <a:r>
              <a:rPr lang="en-US" altLang="en-US" sz="2000" smtClean="0"/>
              <a:t>At </a:t>
            </a:r>
            <a:r>
              <a:rPr lang="en-US" altLang="en-US" sz="2000" smtClean="0">
                <a:solidFill>
                  <a:srgbClr val="800000"/>
                </a:solidFill>
              </a:rPr>
              <a:t>most one</a:t>
            </a:r>
            <a:r>
              <a:rPr lang="en-US" altLang="en-US" sz="2000" smtClean="0"/>
              <a:t> job can arrive during any time slot and this can happen with probability </a:t>
            </a:r>
            <a:r>
              <a:rPr lang="el-GR" altLang="en-US" sz="2000" i="1" smtClean="0">
                <a:solidFill>
                  <a:srgbClr val="800000"/>
                </a:solidFill>
                <a:latin typeface="Times New Roman" panose="02020603050405020304" pitchFamily="18" charset="0"/>
              </a:rPr>
              <a:t>α</a:t>
            </a:r>
            <a:r>
              <a:rPr lang="el-GR" altLang="en-US" sz="2000" smtClean="0"/>
              <a:t>.</a:t>
            </a:r>
            <a:endParaRPr lang="en-US" altLang="en-US" sz="2000" smtClean="0"/>
          </a:p>
          <a:p>
            <a:pPr lvl="1" eaLnBrk="1" hangingPunct="1">
              <a:lnSpc>
                <a:spcPct val="90000"/>
              </a:lnSpc>
            </a:pPr>
            <a:r>
              <a:rPr lang="en-US" altLang="en-US" sz="2000" smtClean="0"/>
              <a:t>Jobs are served by whichever processor is available, and if both are available then the job is given to processor 1.</a:t>
            </a:r>
          </a:p>
          <a:p>
            <a:pPr lvl="1" eaLnBrk="1" hangingPunct="1">
              <a:lnSpc>
                <a:spcPct val="90000"/>
              </a:lnSpc>
            </a:pPr>
            <a:r>
              <a:rPr lang="en-US" altLang="en-US" sz="2000" smtClean="0"/>
              <a:t>If both processors are busy, then the job is lost</a:t>
            </a:r>
            <a:endParaRPr lang="el-GR" altLang="en-US" sz="2000" smtClean="0"/>
          </a:p>
          <a:p>
            <a:pPr lvl="1" eaLnBrk="1" hangingPunct="1">
              <a:lnSpc>
                <a:spcPct val="90000"/>
              </a:lnSpc>
            </a:pPr>
            <a:r>
              <a:rPr lang="en-US" altLang="en-US" sz="2000" smtClean="0"/>
              <a:t>When a processor is busy, it can complete the job with probability </a:t>
            </a:r>
            <a:r>
              <a:rPr lang="el-GR" altLang="en-US" sz="2000" i="1" smtClean="0">
                <a:solidFill>
                  <a:srgbClr val="800000"/>
                </a:solidFill>
                <a:latin typeface="Times New Roman" panose="02020603050405020304" pitchFamily="18" charset="0"/>
              </a:rPr>
              <a:t>β</a:t>
            </a:r>
            <a:r>
              <a:rPr lang="en-US" altLang="en-US" sz="2000" smtClean="0"/>
              <a:t> during any one time slot.</a:t>
            </a:r>
          </a:p>
          <a:p>
            <a:pPr lvl="1" eaLnBrk="1" hangingPunct="1">
              <a:lnSpc>
                <a:spcPct val="90000"/>
              </a:lnSpc>
            </a:pPr>
            <a:r>
              <a:rPr lang="en-US" altLang="en-US" sz="2000" smtClean="0"/>
              <a:t>If a job is submitted during a slot when both processors are busy but at least one processor completes a job, then the job is accepted (departures occur before arrivals).</a:t>
            </a:r>
          </a:p>
          <a:p>
            <a:pPr eaLnBrk="1" hangingPunct="1">
              <a:lnSpc>
                <a:spcPct val="90000"/>
              </a:lnSpc>
            </a:pPr>
            <a:r>
              <a:rPr lang="en-US" altLang="en-US" sz="2400" smtClean="0"/>
              <a:t>Describe the Markov Chain that describe this model.</a:t>
            </a:r>
            <a:endParaRPr lang="en-US" altLang="en-US" sz="2400" smtClean="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animEffect transition="in" filter="wipe(left)">
                                      <p:cBhvr>
                                        <p:cTn id="7" dur="500"/>
                                        <p:tgtEl>
                                          <p:spTgt spid="34816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48163">
                                            <p:txEl>
                                              <p:pRg st="1" end="1"/>
                                            </p:txEl>
                                          </p:spTgt>
                                        </p:tgtEl>
                                        <p:attrNameLst>
                                          <p:attrName>style.visibility</p:attrName>
                                        </p:attrNameLst>
                                      </p:cBhvr>
                                      <p:to>
                                        <p:strVal val="visible"/>
                                      </p:to>
                                    </p:set>
                                    <p:animEffect transition="in" filter="wipe(left)">
                                      <p:cBhvr>
                                        <p:cTn id="10" dur="500"/>
                                        <p:tgtEl>
                                          <p:spTgt spid="34816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48163">
                                            <p:txEl>
                                              <p:pRg st="2" end="2"/>
                                            </p:txEl>
                                          </p:spTgt>
                                        </p:tgtEl>
                                        <p:attrNameLst>
                                          <p:attrName>style.visibility</p:attrName>
                                        </p:attrNameLst>
                                      </p:cBhvr>
                                      <p:to>
                                        <p:strVal val="visible"/>
                                      </p:to>
                                    </p:set>
                                    <p:animEffect transition="in" filter="wipe(left)">
                                      <p:cBhvr>
                                        <p:cTn id="13" dur="500"/>
                                        <p:tgtEl>
                                          <p:spTgt spid="34816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48163">
                                            <p:txEl>
                                              <p:pRg st="3" end="3"/>
                                            </p:txEl>
                                          </p:spTgt>
                                        </p:tgtEl>
                                        <p:attrNameLst>
                                          <p:attrName>style.visibility</p:attrName>
                                        </p:attrNameLst>
                                      </p:cBhvr>
                                      <p:to>
                                        <p:strVal val="visible"/>
                                      </p:to>
                                    </p:set>
                                    <p:animEffect transition="in" filter="wipe(left)">
                                      <p:cBhvr>
                                        <p:cTn id="16" dur="500"/>
                                        <p:tgtEl>
                                          <p:spTgt spid="34816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48163">
                                            <p:txEl>
                                              <p:pRg st="4" end="4"/>
                                            </p:txEl>
                                          </p:spTgt>
                                        </p:tgtEl>
                                        <p:attrNameLst>
                                          <p:attrName>style.visibility</p:attrName>
                                        </p:attrNameLst>
                                      </p:cBhvr>
                                      <p:to>
                                        <p:strVal val="visible"/>
                                      </p:to>
                                    </p:set>
                                    <p:animEffect transition="in" filter="wipe(left)">
                                      <p:cBhvr>
                                        <p:cTn id="19" dur="500"/>
                                        <p:tgtEl>
                                          <p:spTgt spid="348163">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48163">
                                            <p:txEl>
                                              <p:pRg st="5" end="5"/>
                                            </p:txEl>
                                          </p:spTgt>
                                        </p:tgtEl>
                                        <p:attrNameLst>
                                          <p:attrName>style.visibility</p:attrName>
                                        </p:attrNameLst>
                                      </p:cBhvr>
                                      <p:to>
                                        <p:strVal val="visible"/>
                                      </p:to>
                                    </p:set>
                                    <p:animEffect transition="in" filter="wipe(left)">
                                      <p:cBhvr>
                                        <p:cTn id="22" dur="500"/>
                                        <p:tgtEl>
                                          <p:spTgt spid="34816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8163">
                                            <p:txEl>
                                              <p:pRg st="6" end="6"/>
                                            </p:txEl>
                                          </p:spTgt>
                                        </p:tgtEl>
                                        <p:attrNameLst>
                                          <p:attrName>style.visibility</p:attrName>
                                        </p:attrNameLst>
                                      </p:cBhvr>
                                      <p:to>
                                        <p:strVal val="visible"/>
                                      </p:to>
                                    </p:set>
                                    <p:animEffect transition="in" filter="wipe(left)">
                                      <p:cBhvr>
                                        <p:cTn id="27" dur="500"/>
                                        <p:tgtEl>
                                          <p:spTgt spid="3481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533400" y="0"/>
            <a:ext cx="8229600" cy="1371600"/>
          </a:xfrm>
        </p:spPr>
        <p:txBody>
          <a:bodyPr/>
          <a:lstStyle/>
          <a:p>
            <a:pPr eaLnBrk="1" hangingPunct="1"/>
            <a:r>
              <a:rPr lang="en-US" altLang="en-US" smtClean="0"/>
              <a:t>Example: Markov Chain</a:t>
            </a:r>
          </a:p>
        </p:txBody>
      </p:sp>
      <p:sp>
        <p:nvSpPr>
          <p:cNvPr id="404483" name="Rectangle 3"/>
          <p:cNvSpPr>
            <a:spLocks noGrp="1" noChangeArrowheads="1"/>
          </p:cNvSpPr>
          <p:nvPr>
            <p:ph type="body" sz="half" idx="4294967295"/>
          </p:nvPr>
        </p:nvSpPr>
        <p:spPr>
          <a:xfrm>
            <a:off x="533400" y="1600200"/>
            <a:ext cx="8229600" cy="838200"/>
          </a:xfrm>
        </p:spPr>
        <p:txBody>
          <a:bodyPr/>
          <a:lstStyle/>
          <a:p>
            <a:pPr eaLnBrk="1" hangingPunct="1"/>
            <a:r>
              <a:rPr lang="en-US" altLang="en-US" sz="2000" smtClean="0"/>
              <a:t>For the State Transition Diagram of the Markov Chain, each transition is simply marked with the transition probability </a:t>
            </a:r>
          </a:p>
        </p:txBody>
      </p:sp>
      <p:grpSp>
        <p:nvGrpSpPr>
          <p:cNvPr id="404484" name="Group 4"/>
          <p:cNvGrpSpPr>
            <a:grpSpLocks/>
          </p:cNvGrpSpPr>
          <p:nvPr/>
        </p:nvGrpSpPr>
        <p:grpSpPr bwMode="auto">
          <a:xfrm>
            <a:off x="2209800" y="3213100"/>
            <a:ext cx="5334000" cy="685800"/>
            <a:chOff x="1488" y="3368"/>
            <a:chExt cx="3360" cy="432"/>
          </a:xfrm>
        </p:grpSpPr>
        <p:sp>
          <p:nvSpPr>
            <p:cNvPr id="46110" name="Oval 5"/>
            <p:cNvSpPr>
              <a:spLocks noChangeArrowheads="1"/>
            </p:cNvSpPr>
            <p:nvPr/>
          </p:nvSpPr>
          <p:spPr bwMode="auto">
            <a:xfrm>
              <a:off x="1488" y="3368"/>
              <a:ext cx="432" cy="43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i="0" baseline="0"/>
                <a:t>0</a:t>
              </a:r>
            </a:p>
          </p:txBody>
        </p:sp>
        <p:sp>
          <p:nvSpPr>
            <p:cNvPr id="46111" name="Oval 6"/>
            <p:cNvSpPr>
              <a:spLocks noChangeArrowheads="1"/>
            </p:cNvSpPr>
            <p:nvPr/>
          </p:nvSpPr>
          <p:spPr bwMode="auto">
            <a:xfrm>
              <a:off x="2928" y="3368"/>
              <a:ext cx="432" cy="43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i="0" baseline="0"/>
                <a:t>1</a:t>
              </a:r>
            </a:p>
          </p:txBody>
        </p:sp>
        <p:sp>
          <p:nvSpPr>
            <p:cNvPr id="46112" name="Oval 7"/>
            <p:cNvSpPr>
              <a:spLocks noChangeArrowheads="1"/>
            </p:cNvSpPr>
            <p:nvPr/>
          </p:nvSpPr>
          <p:spPr bwMode="auto">
            <a:xfrm>
              <a:off x="4416" y="3368"/>
              <a:ext cx="432" cy="43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i="0" baseline="0"/>
                <a:t>2</a:t>
              </a:r>
            </a:p>
          </p:txBody>
        </p:sp>
      </p:grpSp>
      <p:sp>
        <p:nvSpPr>
          <p:cNvPr id="404488" name="Freeform 8"/>
          <p:cNvSpPr>
            <a:spLocks/>
          </p:cNvSpPr>
          <p:nvPr/>
        </p:nvSpPr>
        <p:spPr bwMode="auto">
          <a:xfrm>
            <a:off x="2743200" y="3124200"/>
            <a:ext cx="1828800" cy="241300"/>
          </a:xfrm>
          <a:custGeom>
            <a:avLst/>
            <a:gdLst>
              <a:gd name="T0" fmla="*/ 0 w 1152"/>
              <a:gd name="T1" fmla="*/ 2147483646 h 152"/>
              <a:gd name="T2" fmla="*/ 2147483646 w 1152"/>
              <a:gd name="T3" fmla="*/ 2147483646 h 152"/>
              <a:gd name="T4" fmla="*/ 2147483646 w 1152"/>
              <a:gd name="T5" fmla="*/ 2147483646 h 152"/>
              <a:gd name="T6" fmla="*/ 0 60000 65536"/>
              <a:gd name="T7" fmla="*/ 0 60000 65536"/>
              <a:gd name="T8" fmla="*/ 0 60000 65536"/>
            </a:gdLst>
            <a:ahLst/>
            <a:cxnLst>
              <a:cxn ang="T6">
                <a:pos x="T0" y="T1"/>
              </a:cxn>
              <a:cxn ang="T7">
                <a:pos x="T2" y="T3"/>
              </a:cxn>
              <a:cxn ang="T8">
                <a:pos x="T4" y="T5"/>
              </a:cxn>
            </a:cxnLst>
            <a:rect l="0" t="0" r="r" b="b"/>
            <a:pathLst>
              <a:path w="1152" h="152">
                <a:moveTo>
                  <a:pt x="0" y="104"/>
                </a:moveTo>
                <a:cubicBezTo>
                  <a:pt x="192" y="52"/>
                  <a:pt x="384" y="0"/>
                  <a:pt x="576" y="8"/>
                </a:cubicBezTo>
                <a:cubicBezTo>
                  <a:pt x="768" y="16"/>
                  <a:pt x="960" y="84"/>
                  <a:pt x="1152" y="152"/>
                </a:cubicBezTo>
              </a:path>
            </a:pathLst>
          </a:custGeom>
          <a:noFill/>
          <a:ln w="15875">
            <a:solidFill>
              <a:srgbClr val="0000FF"/>
            </a:solidFill>
            <a:round/>
            <a:headEn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4489" name="Freeform 9"/>
          <p:cNvSpPr>
            <a:spLocks/>
          </p:cNvSpPr>
          <p:nvPr/>
        </p:nvSpPr>
        <p:spPr bwMode="auto">
          <a:xfrm>
            <a:off x="5105400" y="3136900"/>
            <a:ext cx="1828800" cy="241300"/>
          </a:xfrm>
          <a:custGeom>
            <a:avLst/>
            <a:gdLst>
              <a:gd name="T0" fmla="*/ 0 w 1152"/>
              <a:gd name="T1" fmla="*/ 2147483646 h 152"/>
              <a:gd name="T2" fmla="*/ 2147483646 w 1152"/>
              <a:gd name="T3" fmla="*/ 2147483646 h 152"/>
              <a:gd name="T4" fmla="*/ 2147483646 w 1152"/>
              <a:gd name="T5" fmla="*/ 2147483646 h 152"/>
              <a:gd name="T6" fmla="*/ 0 60000 65536"/>
              <a:gd name="T7" fmla="*/ 0 60000 65536"/>
              <a:gd name="T8" fmla="*/ 0 60000 65536"/>
            </a:gdLst>
            <a:ahLst/>
            <a:cxnLst>
              <a:cxn ang="T6">
                <a:pos x="T0" y="T1"/>
              </a:cxn>
              <a:cxn ang="T7">
                <a:pos x="T2" y="T3"/>
              </a:cxn>
              <a:cxn ang="T8">
                <a:pos x="T4" y="T5"/>
              </a:cxn>
            </a:cxnLst>
            <a:rect l="0" t="0" r="r" b="b"/>
            <a:pathLst>
              <a:path w="1152" h="152">
                <a:moveTo>
                  <a:pt x="0" y="104"/>
                </a:moveTo>
                <a:cubicBezTo>
                  <a:pt x="192" y="52"/>
                  <a:pt x="384" y="0"/>
                  <a:pt x="576" y="8"/>
                </a:cubicBezTo>
                <a:cubicBezTo>
                  <a:pt x="768" y="16"/>
                  <a:pt x="960" y="84"/>
                  <a:pt x="1152" y="152"/>
                </a:cubicBezTo>
              </a:path>
            </a:pathLst>
          </a:custGeom>
          <a:noFill/>
          <a:ln w="15875">
            <a:solidFill>
              <a:srgbClr val="0000FF"/>
            </a:solidFill>
            <a:round/>
            <a:headEn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4490" name="Freeform 10"/>
          <p:cNvSpPr>
            <a:spLocks/>
          </p:cNvSpPr>
          <p:nvPr/>
        </p:nvSpPr>
        <p:spPr bwMode="auto">
          <a:xfrm flipH="1" flipV="1">
            <a:off x="2819400" y="3746500"/>
            <a:ext cx="1828800" cy="241300"/>
          </a:xfrm>
          <a:custGeom>
            <a:avLst/>
            <a:gdLst>
              <a:gd name="T0" fmla="*/ 0 w 1152"/>
              <a:gd name="T1" fmla="*/ 2147483646 h 152"/>
              <a:gd name="T2" fmla="*/ 2147483646 w 1152"/>
              <a:gd name="T3" fmla="*/ 2147483646 h 152"/>
              <a:gd name="T4" fmla="*/ 2147483646 w 1152"/>
              <a:gd name="T5" fmla="*/ 2147483646 h 152"/>
              <a:gd name="T6" fmla="*/ 0 60000 65536"/>
              <a:gd name="T7" fmla="*/ 0 60000 65536"/>
              <a:gd name="T8" fmla="*/ 0 60000 65536"/>
            </a:gdLst>
            <a:ahLst/>
            <a:cxnLst>
              <a:cxn ang="T6">
                <a:pos x="T0" y="T1"/>
              </a:cxn>
              <a:cxn ang="T7">
                <a:pos x="T2" y="T3"/>
              </a:cxn>
              <a:cxn ang="T8">
                <a:pos x="T4" y="T5"/>
              </a:cxn>
            </a:cxnLst>
            <a:rect l="0" t="0" r="r" b="b"/>
            <a:pathLst>
              <a:path w="1152" h="152">
                <a:moveTo>
                  <a:pt x="0" y="104"/>
                </a:moveTo>
                <a:cubicBezTo>
                  <a:pt x="192" y="52"/>
                  <a:pt x="384" y="0"/>
                  <a:pt x="576" y="8"/>
                </a:cubicBezTo>
                <a:cubicBezTo>
                  <a:pt x="768" y="16"/>
                  <a:pt x="960" y="84"/>
                  <a:pt x="1152" y="152"/>
                </a:cubicBezTo>
              </a:path>
            </a:pathLst>
          </a:custGeom>
          <a:noFill/>
          <a:ln w="15875">
            <a:solidFill>
              <a:srgbClr val="0000FF"/>
            </a:solidFill>
            <a:round/>
            <a:headEn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4491" name="Freeform 11"/>
          <p:cNvSpPr>
            <a:spLocks/>
          </p:cNvSpPr>
          <p:nvPr/>
        </p:nvSpPr>
        <p:spPr bwMode="auto">
          <a:xfrm flipH="1" flipV="1">
            <a:off x="5105400" y="3746500"/>
            <a:ext cx="1828800" cy="241300"/>
          </a:xfrm>
          <a:custGeom>
            <a:avLst/>
            <a:gdLst>
              <a:gd name="T0" fmla="*/ 0 w 1152"/>
              <a:gd name="T1" fmla="*/ 2147483646 h 152"/>
              <a:gd name="T2" fmla="*/ 2147483646 w 1152"/>
              <a:gd name="T3" fmla="*/ 2147483646 h 152"/>
              <a:gd name="T4" fmla="*/ 2147483646 w 1152"/>
              <a:gd name="T5" fmla="*/ 2147483646 h 152"/>
              <a:gd name="T6" fmla="*/ 0 60000 65536"/>
              <a:gd name="T7" fmla="*/ 0 60000 65536"/>
              <a:gd name="T8" fmla="*/ 0 60000 65536"/>
            </a:gdLst>
            <a:ahLst/>
            <a:cxnLst>
              <a:cxn ang="T6">
                <a:pos x="T0" y="T1"/>
              </a:cxn>
              <a:cxn ang="T7">
                <a:pos x="T2" y="T3"/>
              </a:cxn>
              <a:cxn ang="T8">
                <a:pos x="T4" y="T5"/>
              </a:cxn>
            </a:cxnLst>
            <a:rect l="0" t="0" r="r" b="b"/>
            <a:pathLst>
              <a:path w="1152" h="152">
                <a:moveTo>
                  <a:pt x="0" y="104"/>
                </a:moveTo>
                <a:cubicBezTo>
                  <a:pt x="192" y="52"/>
                  <a:pt x="384" y="0"/>
                  <a:pt x="576" y="8"/>
                </a:cubicBezTo>
                <a:cubicBezTo>
                  <a:pt x="768" y="16"/>
                  <a:pt x="960" y="84"/>
                  <a:pt x="1152" y="152"/>
                </a:cubicBezTo>
              </a:path>
            </a:pathLst>
          </a:custGeom>
          <a:noFill/>
          <a:ln w="15875">
            <a:solidFill>
              <a:srgbClr val="0000FF"/>
            </a:solidFill>
            <a:round/>
            <a:headEn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4492" name="Freeform 12"/>
          <p:cNvSpPr>
            <a:spLocks/>
          </p:cNvSpPr>
          <p:nvPr/>
        </p:nvSpPr>
        <p:spPr bwMode="auto">
          <a:xfrm>
            <a:off x="1358900" y="3251200"/>
            <a:ext cx="850900" cy="571500"/>
          </a:xfrm>
          <a:custGeom>
            <a:avLst/>
            <a:gdLst>
              <a:gd name="T0" fmla="*/ 2147483646 w 536"/>
              <a:gd name="T1" fmla="*/ 2147483646 h 360"/>
              <a:gd name="T2" fmla="*/ 2147483646 w 536"/>
              <a:gd name="T3" fmla="*/ 2147483646 h 360"/>
              <a:gd name="T4" fmla="*/ 2147483646 w 536"/>
              <a:gd name="T5" fmla="*/ 2147483646 h 360"/>
              <a:gd name="T6" fmla="*/ 2147483646 w 536"/>
              <a:gd name="T7" fmla="*/ 2147483646 h 360"/>
              <a:gd name="T8" fmla="*/ 2147483646 w 536"/>
              <a:gd name="T9" fmla="*/ 2147483646 h 3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6" h="360">
                <a:moveTo>
                  <a:pt x="536" y="112"/>
                </a:moveTo>
                <a:cubicBezTo>
                  <a:pt x="388" y="56"/>
                  <a:pt x="240" y="0"/>
                  <a:pt x="152" y="16"/>
                </a:cubicBezTo>
                <a:cubicBezTo>
                  <a:pt x="64" y="32"/>
                  <a:pt x="0" y="152"/>
                  <a:pt x="8" y="208"/>
                </a:cubicBezTo>
                <a:cubicBezTo>
                  <a:pt x="16" y="264"/>
                  <a:pt x="112" y="344"/>
                  <a:pt x="200" y="352"/>
                </a:cubicBezTo>
                <a:cubicBezTo>
                  <a:pt x="288" y="360"/>
                  <a:pt x="412" y="308"/>
                  <a:pt x="536" y="256"/>
                </a:cubicBezTo>
              </a:path>
            </a:pathLst>
          </a:custGeom>
          <a:noFill/>
          <a:ln w="15875">
            <a:solidFill>
              <a:srgbClr val="0000FF"/>
            </a:solidFill>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4493" name="Freeform 13"/>
          <p:cNvSpPr>
            <a:spLocks/>
          </p:cNvSpPr>
          <p:nvPr/>
        </p:nvSpPr>
        <p:spPr bwMode="auto">
          <a:xfrm flipH="1">
            <a:off x="7531100" y="3238500"/>
            <a:ext cx="850900" cy="571500"/>
          </a:xfrm>
          <a:custGeom>
            <a:avLst/>
            <a:gdLst>
              <a:gd name="T0" fmla="*/ 2147483646 w 536"/>
              <a:gd name="T1" fmla="*/ 2147483646 h 360"/>
              <a:gd name="T2" fmla="*/ 2147483646 w 536"/>
              <a:gd name="T3" fmla="*/ 2147483646 h 360"/>
              <a:gd name="T4" fmla="*/ 2147483646 w 536"/>
              <a:gd name="T5" fmla="*/ 2147483646 h 360"/>
              <a:gd name="T6" fmla="*/ 2147483646 w 536"/>
              <a:gd name="T7" fmla="*/ 2147483646 h 360"/>
              <a:gd name="T8" fmla="*/ 2147483646 w 536"/>
              <a:gd name="T9" fmla="*/ 2147483646 h 3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6" h="360">
                <a:moveTo>
                  <a:pt x="536" y="112"/>
                </a:moveTo>
                <a:cubicBezTo>
                  <a:pt x="388" y="56"/>
                  <a:pt x="240" y="0"/>
                  <a:pt x="152" y="16"/>
                </a:cubicBezTo>
                <a:cubicBezTo>
                  <a:pt x="64" y="32"/>
                  <a:pt x="0" y="152"/>
                  <a:pt x="8" y="208"/>
                </a:cubicBezTo>
                <a:cubicBezTo>
                  <a:pt x="16" y="264"/>
                  <a:pt x="112" y="344"/>
                  <a:pt x="200" y="352"/>
                </a:cubicBezTo>
                <a:cubicBezTo>
                  <a:pt x="288" y="360"/>
                  <a:pt x="412" y="308"/>
                  <a:pt x="536" y="256"/>
                </a:cubicBezTo>
              </a:path>
            </a:pathLst>
          </a:custGeom>
          <a:noFill/>
          <a:ln w="15875">
            <a:solidFill>
              <a:srgbClr val="0000FF"/>
            </a:solidFill>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4494" name="Freeform 14"/>
          <p:cNvSpPr>
            <a:spLocks/>
          </p:cNvSpPr>
          <p:nvPr/>
        </p:nvSpPr>
        <p:spPr bwMode="auto">
          <a:xfrm rot="5400000" flipV="1">
            <a:off x="4394200" y="2501900"/>
            <a:ext cx="850900" cy="571500"/>
          </a:xfrm>
          <a:custGeom>
            <a:avLst/>
            <a:gdLst>
              <a:gd name="T0" fmla="*/ 2147483646 w 536"/>
              <a:gd name="T1" fmla="*/ 2147483646 h 360"/>
              <a:gd name="T2" fmla="*/ 2147483646 w 536"/>
              <a:gd name="T3" fmla="*/ 2147483646 h 360"/>
              <a:gd name="T4" fmla="*/ 2147483646 w 536"/>
              <a:gd name="T5" fmla="*/ 2147483646 h 360"/>
              <a:gd name="T6" fmla="*/ 2147483646 w 536"/>
              <a:gd name="T7" fmla="*/ 2147483646 h 360"/>
              <a:gd name="T8" fmla="*/ 2147483646 w 536"/>
              <a:gd name="T9" fmla="*/ 2147483646 h 3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6" h="360">
                <a:moveTo>
                  <a:pt x="536" y="112"/>
                </a:moveTo>
                <a:cubicBezTo>
                  <a:pt x="388" y="56"/>
                  <a:pt x="240" y="0"/>
                  <a:pt x="152" y="16"/>
                </a:cubicBezTo>
                <a:cubicBezTo>
                  <a:pt x="64" y="32"/>
                  <a:pt x="0" y="152"/>
                  <a:pt x="8" y="208"/>
                </a:cubicBezTo>
                <a:cubicBezTo>
                  <a:pt x="16" y="264"/>
                  <a:pt x="112" y="344"/>
                  <a:pt x="200" y="352"/>
                </a:cubicBezTo>
                <a:cubicBezTo>
                  <a:pt x="288" y="360"/>
                  <a:pt x="412" y="308"/>
                  <a:pt x="536" y="256"/>
                </a:cubicBezTo>
              </a:path>
            </a:pathLst>
          </a:custGeom>
          <a:noFill/>
          <a:ln w="15875">
            <a:solidFill>
              <a:srgbClr val="0000FF"/>
            </a:solidFill>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4495" name="Freeform 15"/>
          <p:cNvSpPr>
            <a:spLocks/>
          </p:cNvSpPr>
          <p:nvPr/>
        </p:nvSpPr>
        <p:spPr bwMode="auto">
          <a:xfrm>
            <a:off x="2667000" y="3886200"/>
            <a:ext cx="4495800" cy="533400"/>
          </a:xfrm>
          <a:custGeom>
            <a:avLst/>
            <a:gdLst>
              <a:gd name="T0" fmla="*/ 2147483646 w 2832"/>
              <a:gd name="T1" fmla="*/ 0 h 336"/>
              <a:gd name="T2" fmla="*/ 2147483646 w 2832"/>
              <a:gd name="T3" fmla="*/ 2147483646 h 336"/>
              <a:gd name="T4" fmla="*/ 0 w 2832"/>
              <a:gd name="T5" fmla="*/ 0 h 336"/>
              <a:gd name="T6" fmla="*/ 0 60000 65536"/>
              <a:gd name="T7" fmla="*/ 0 60000 65536"/>
              <a:gd name="T8" fmla="*/ 0 60000 65536"/>
            </a:gdLst>
            <a:ahLst/>
            <a:cxnLst>
              <a:cxn ang="T6">
                <a:pos x="T0" y="T1"/>
              </a:cxn>
              <a:cxn ang="T7">
                <a:pos x="T2" y="T3"/>
              </a:cxn>
              <a:cxn ang="T8">
                <a:pos x="T4" y="T5"/>
              </a:cxn>
            </a:cxnLst>
            <a:rect l="0" t="0" r="r" b="b"/>
            <a:pathLst>
              <a:path w="2832" h="336">
                <a:moveTo>
                  <a:pt x="2832" y="0"/>
                </a:moveTo>
                <a:cubicBezTo>
                  <a:pt x="2324" y="168"/>
                  <a:pt x="1816" y="336"/>
                  <a:pt x="1344" y="336"/>
                </a:cubicBezTo>
                <a:cubicBezTo>
                  <a:pt x="872" y="336"/>
                  <a:pt x="436" y="168"/>
                  <a:pt x="0" y="0"/>
                </a:cubicBezTo>
              </a:path>
            </a:pathLst>
          </a:custGeom>
          <a:noFill/>
          <a:ln w="19050">
            <a:solidFill>
              <a:srgbClr val="0000FF"/>
            </a:solidFill>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4496" name="Text Box 16"/>
          <p:cNvSpPr txBox="1">
            <a:spLocks noChangeArrowheads="1"/>
          </p:cNvSpPr>
          <p:nvPr/>
        </p:nvSpPr>
        <p:spPr bwMode="auto">
          <a:xfrm>
            <a:off x="3200400" y="27432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Times New Roman" panose="02020603050405020304" pitchFamily="18" charset="0"/>
              </a:rPr>
              <a:t>p</a:t>
            </a:r>
            <a:r>
              <a:rPr lang="en-US" altLang="en-US" sz="2400" i="0" baseline="-25000">
                <a:latin typeface="Times New Roman" panose="02020603050405020304" pitchFamily="18" charset="0"/>
              </a:rPr>
              <a:t>01</a:t>
            </a:r>
          </a:p>
        </p:txBody>
      </p:sp>
      <p:sp>
        <p:nvSpPr>
          <p:cNvPr id="404497" name="Text Box 17"/>
          <p:cNvSpPr txBox="1">
            <a:spLocks noChangeArrowheads="1"/>
          </p:cNvSpPr>
          <p:nvPr/>
        </p:nvSpPr>
        <p:spPr bwMode="auto">
          <a:xfrm>
            <a:off x="4876800" y="20574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Times New Roman" panose="02020603050405020304" pitchFamily="18" charset="0"/>
              </a:rPr>
              <a:t>p</a:t>
            </a:r>
            <a:r>
              <a:rPr lang="en-US" altLang="en-US" sz="2400" i="0" baseline="-25000">
                <a:latin typeface="Times New Roman" panose="02020603050405020304" pitchFamily="18" charset="0"/>
              </a:rPr>
              <a:t>11</a:t>
            </a:r>
          </a:p>
        </p:txBody>
      </p:sp>
      <p:sp>
        <p:nvSpPr>
          <p:cNvPr id="404498" name="Text Box 18"/>
          <p:cNvSpPr txBox="1">
            <a:spLocks noChangeArrowheads="1"/>
          </p:cNvSpPr>
          <p:nvPr/>
        </p:nvSpPr>
        <p:spPr bwMode="auto">
          <a:xfrm>
            <a:off x="5791200" y="27432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Times New Roman" panose="02020603050405020304" pitchFamily="18" charset="0"/>
              </a:rPr>
              <a:t>p</a:t>
            </a:r>
            <a:r>
              <a:rPr lang="en-US" altLang="en-US" sz="2400" i="0" baseline="-25000">
                <a:latin typeface="Times New Roman" panose="02020603050405020304" pitchFamily="18" charset="0"/>
              </a:rPr>
              <a:t>12</a:t>
            </a:r>
          </a:p>
        </p:txBody>
      </p:sp>
      <p:sp>
        <p:nvSpPr>
          <p:cNvPr id="404499" name="Text Box 19"/>
          <p:cNvSpPr txBox="1">
            <a:spLocks noChangeArrowheads="1"/>
          </p:cNvSpPr>
          <p:nvPr/>
        </p:nvSpPr>
        <p:spPr bwMode="auto">
          <a:xfrm>
            <a:off x="914400" y="32766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Times New Roman" panose="02020603050405020304" pitchFamily="18" charset="0"/>
              </a:rPr>
              <a:t>p</a:t>
            </a:r>
            <a:r>
              <a:rPr lang="en-US" altLang="en-US" sz="2400" i="0" baseline="-25000">
                <a:latin typeface="Times New Roman" panose="02020603050405020304" pitchFamily="18" charset="0"/>
              </a:rPr>
              <a:t>00</a:t>
            </a:r>
          </a:p>
        </p:txBody>
      </p:sp>
      <p:sp>
        <p:nvSpPr>
          <p:cNvPr id="404500" name="Text Box 20"/>
          <p:cNvSpPr txBox="1">
            <a:spLocks noChangeArrowheads="1"/>
          </p:cNvSpPr>
          <p:nvPr/>
        </p:nvSpPr>
        <p:spPr bwMode="auto">
          <a:xfrm>
            <a:off x="3505200" y="35814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Times New Roman" panose="02020603050405020304" pitchFamily="18" charset="0"/>
              </a:rPr>
              <a:t>p</a:t>
            </a:r>
            <a:r>
              <a:rPr lang="en-US" altLang="en-US" sz="2400" i="0" baseline="-25000">
                <a:latin typeface="Times New Roman" panose="02020603050405020304" pitchFamily="18" charset="0"/>
              </a:rPr>
              <a:t>10</a:t>
            </a:r>
          </a:p>
        </p:txBody>
      </p:sp>
      <p:sp>
        <p:nvSpPr>
          <p:cNvPr id="404501" name="Text Box 21"/>
          <p:cNvSpPr txBox="1">
            <a:spLocks noChangeArrowheads="1"/>
          </p:cNvSpPr>
          <p:nvPr/>
        </p:nvSpPr>
        <p:spPr bwMode="auto">
          <a:xfrm>
            <a:off x="5486400" y="35052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Times New Roman" panose="02020603050405020304" pitchFamily="18" charset="0"/>
              </a:rPr>
              <a:t>p</a:t>
            </a:r>
            <a:r>
              <a:rPr lang="en-US" altLang="en-US" sz="2400" i="0" baseline="-25000">
                <a:latin typeface="Times New Roman" panose="02020603050405020304" pitchFamily="18" charset="0"/>
              </a:rPr>
              <a:t>21</a:t>
            </a:r>
          </a:p>
        </p:txBody>
      </p:sp>
      <p:sp>
        <p:nvSpPr>
          <p:cNvPr id="404502" name="Text Box 22"/>
          <p:cNvSpPr txBox="1">
            <a:spLocks noChangeArrowheads="1"/>
          </p:cNvSpPr>
          <p:nvPr/>
        </p:nvSpPr>
        <p:spPr bwMode="auto">
          <a:xfrm>
            <a:off x="4419600" y="39624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Times New Roman" panose="02020603050405020304" pitchFamily="18" charset="0"/>
              </a:rPr>
              <a:t>p</a:t>
            </a:r>
            <a:r>
              <a:rPr lang="en-US" altLang="en-US" sz="2400" i="0" baseline="-25000">
                <a:latin typeface="Times New Roman" panose="02020603050405020304" pitchFamily="18" charset="0"/>
              </a:rPr>
              <a:t>20</a:t>
            </a:r>
          </a:p>
        </p:txBody>
      </p:sp>
      <p:sp>
        <p:nvSpPr>
          <p:cNvPr id="404503" name="Text Box 23"/>
          <p:cNvSpPr txBox="1">
            <a:spLocks noChangeArrowheads="1"/>
          </p:cNvSpPr>
          <p:nvPr/>
        </p:nvSpPr>
        <p:spPr bwMode="auto">
          <a:xfrm>
            <a:off x="7848600" y="27432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Times New Roman" panose="02020603050405020304" pitchFamily="18" charset="0"/>
              </a:rPr>
              <a:t>p</a:t>
            </a:r>
            <a:r>
              <a:rPr lang="en-US" altLang="en-US" sz="2400" i="0" baseline="-25000">
                <a:latin typeface="Times New Roman" panose="02020603050405020304" pitchFamily="18" charset="0"/>
              </a:rPr>
              <a:t>22</a:t>
            </a:r>
          </a:p>
        </p:txBody>
      </p:sp>
      <p:graphicFrame>
        <p:nvGraphicFramePr>
          <p:cNvPr id="404504" name="Object 24"/>
          <p:cNvGraphicFramePr>
            <a:graphicFrameLocks noChangeAspect="1"/>
          </p:cNvGraphicFramePr>
          <p:nvPr/>
        </p:nvGraphicFramePr>
        <p:xfrm>
          <a:off x="533400" y="4724400"/>
          <a:ext cx="1524000" cy="423863"/>
        </p:xfrm>
        <a:graphic>
          <a:graphicData uri="http://schemas.openxmlformats.org/presentationml/2006/ole">
            <mc:AlternateContent xmlns:mc="http://schemas.openxmlformats.org/markup-compatibility/2006">
              <mc:Choice xmlns:v="urn:schemas-microsoft-com:vml" Requires="v">
                <p:oleObj spid="_x0000_s46239" name="Equation" r:id="rId3" imgW="685800" imgH="190500" progId="Equation.DSMT4">
                  <p:embed/>
                </p:oleObj>
              </mc:Choice>
              <mc:Fallback>
                <p:oleObj name="Equation" r:id="rId3" imgW="685800" imgH="190500" progId="Equation.DSMT4">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724400"/>
                        <a:ext cx="1524000"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4507" name="Object 27"/>
          <p:cNvGraphicFramePr>
            <a:graphicFrameLocks noChangeAspect="1"/>
          </p:cNvGraphicFramePr>
          <p:nvPr/>
        </p:nvGraphicFramePr>
        <p:xfrm>
          <a:off x="2743200" y="4724400"/>
          <a:ext cx="960438" cy="423863"/>
        </p:xfrm>
        <a:graphic>
          <a:graphicData uri="http://schemas.openxmlformats.org/presentationml/2006/ole">
            <mc:AlternateContent xmlns:mc="http://schemas.openxmlformats.org/markup-compatibility/2006">
              <mc:Choice xmlns:v="urn:schemas-microsoft-com:vml" Requires="v">
                <p:oleObj spid="_x0000_s46240" name="Equation" r:id="rId5" imgW="431613" imgH="190417" progId="Equation.DSMT4">
                  <p:embed/>
                </p:oleObj>
              </mc:Choice>
              <mc:Fallback>
                <p:oleObj name="Equation" r:id="rId5" imgW="431613" imgH="190417" progId="Equation.DSMT4">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4724400"/>
                        <a:ext cx="960438"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4508" name="Object 28"/>
          <p:cNvGraphicFramePr>
            <a:graphicFrameLocks noChangeAspect="1"/>
          </p:cNvGraphicFramePr>
          <p:nvPr/>
        </p:nvGraphicFramePr>
        <p:xfrm>
          <a:off x="6172200" y="4681538"/>
          <a:ext cx="903288" cy="423862"/>
        </p:xfrm>
        <a:graphic>
          <a:graphicData uri="http://schemas.openxmlformats.org/presentationml/2006/ole">
            <mc:AlternateContent xmlns:mc="http://schemas.openxmlformats.org/markup-compatibility/2006">
              <mc:Choice xmlns:v="urn:schemas-microsoft-com:vml" Requires="v">
                <p:oleObj spid="_x0000_s46241" name="Equation" r:id="rId7" imgW="406224" imgH="190417" progId="Equation.DSMT4">
                  <p:embed/>
                </p:oleObj>
              </mc:Choice>
              <mc:Fallback>
                <p:oleObj name="Equation" r:id="rId7" imgW="406224" imgH="190417" progId="Equation.DSMT4">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2200" y="4681538"/>
                        <a:ext cx="903288" cy="423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4509" name="Object 29"/>
          <p:cNvGraphicFramePr>
            <a:graphicFrameLocks noChangeAspect="1"/>
          </p:cNvGraphicFramePr>
          <p:nvPr/>
        </p:nvGraphicFramePr>
        <p:xfrm>
          <a:off x="533400" y="5257800"/>
          <a:ext cx="1751013" cy="423863"/>
        </p:xfrm>
        <a:graphic>
          <a:graphicData uri="http://schemas.openxmlformats.org/presentationml/2006/ole">
            <mc:AlternateContent xmlns:mc="http://schemas.openxmlformats.org/markup-compatibility/2006">
              <mc:Choice xmlns:v="urn:schemas-microsoft-com:vml" Requires="v">
                <p:oleObj spid="_x0000_s46242" name="Equation" r:id="rId9" imgW="787400" imgH="190500" progId="Equation.DSMT4">
                  <p:embed/>
                </p:oleObj>
              </mc:Choice>
              <mc:Fallback>
                <p:oleObj name="Equation" r:id="rId9" imgW="787400" imgH="190500" progId="Equation.DSMT4">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5257800"/>
                        <a:ext cx="1751013"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4510" name="Object 30"/>
          <p:cNvGraphicFramePr>
            <a:graphicFrameLocks noChangeAspect="1"/>
          </p:cNvGraphicFramePr>
          <p:nvPr/>
        </p:nvGraphicFramePr>
        <p:xfrm>
          <a:off x="2757488" y="5233988"/>
          <a:ext cx="2881312" cy="481012"/>
        </p:xfrm>
        <a:graphic>
          <a:graphicData uri="http://schemas.openxmlformats.org/presentationml/2006/ole">
            <mc:AlternateContent xmlns:mc="http://schemas.openxmlformats.org/markup-compatibility/2006">
              <mc:Choice xmlns:v="urn:schemas-microsoft-com:vml" Requires="v">
                <p:oleObj spid="_x0000_s46243" name="Equation" r:id="rId11" imgW="1294838" imgH="215806" progId="Equation.DSMT4">
                  <p:embed/>
                </p:oleObj>
              </mc:Choice>
              <mc:Fallback>
                <p:oleObj name="Equation" r:id="rId11" imgW="1294838" imgH="215806" progId="Equation.DSMT4">
                  <p:embed/>
                  <p:pic>
                    <p:nvPicPr>
                      <p:cNvPr id="0"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57488" y="5233988"/>
                        <a:ext cx="2881312"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4511" name="Object 31"/>
          <p:cNvGraphicFramePr>
            <a:graphicFrameLocks noChangeAspect="1"/>
          </p:cNvGraphicFramePr>
          <p:nvPr/>
        </p:nvGraphicFramePr>
        <p:xfrm>
          <a:off x="6173788" y="5181600"/>
          <a:ext cx="1751012" cy="481013"/>
        </p:xfrm>
        <a:graphic>
          <a:graphicData uri="http://schemas.openxmlformats.org/presentationml/2006/ole">
            <mc:AlternateContent xmlns:mc="http://schemas.openxmlformats.org/markup-compatibility/2006">
              <mc:Choice xmlns:v="urn:schemas-microsoft-com:vml" Requires="v">
                <p:oleObj spid="_x0000_s46244" name="Equation" r:id="rId13" imgW="787058" imgH="215806" progId="Equation.DSMT4">
                  <p:embed/>
                </p:oleObj>
              </mc:Choice>
              <mc:Fallback>
                <p:oleObj name="Equation" r:id="rId13" imgW="787058" imgH="215806" progId="Equation.DSMT4">
                  <p:embed/>
                  <p:pic>
                    <p:nvPicPr>
                      <p:cNvPr id="0"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73788" y="5181600"/>
                        <a:ext cx="1751012"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4512" name="Object 32"/>
          <p:cNvGraphicFramePr>
            <a:graphicFrameLocks noChangeAspect="1"/>
          </p:cNvGraphicFramePr>
          <p:nvPr/>
        </p:nvGraphicFramePr>
        <p:xfrm>
          <a:off x="469900" y="5872163"/>
          <a:ext cx="1892300" cy="452437"/>
        </p:xfrm>
        <a:graphic>
          <a:graphicData uri="http://schemas.openxmlformats.org/presentationml/2006/ole">
            <mc:AlternateContent xmlns:mc="http://schemas.openxmlformats.org/markup-compatibility/2006">
              <mc:Choice xmlns:v="urn:schemas-microsoft-com:vml" Requires="v">
                <p:oleObj spid="_x0000_s46245" name="Equation" r:id="rId15" imgW="850531" imgH="203112" progId="Equation.DSMT4">
                  <p:embed/>
                </p:oleObj>
              </mc:Choice>
              <mc:Fallback>
                <p:oleObj name="Equation" r:id="rId15" imgW="850531" imgH="203112" progId="Equation.DSMT4">
                  <p:embed/>
                  <p:pic>
                    <p:nvPicPr>
                      <p:cNvPr id="0"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9900" y="5872163"/>
                        <a:ext cx="1892300"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4513" name="Object 33"/>
          <p:cNvGraphicFramePr>
            <a:graphicFrameLocks noChangeAspect="1"/>
          </p:cNvGraphicFramePr>
          <p:nvPr/>
        </p:nvGraphicFramePr>
        <p:xfrm>
          <a:off x="2754313" y="5791200"/>
          <a:ext cx="3417887" cy="481013"/>
        </p:xfrm>
        <a:graphic>
          <a:graphicData uri="http://schemas.openxmlformats.org/presentationml/2006/ole">
            <mc:AlternateContent xmlns:mc="http://schemas.openxmlformats.org/markup-compatibility/2006">
              <mc:Choice xmlns:v="urn:schemas-microsoft-com:vml" Requires="v">
                <p:oleObj spid="_x0000_s46246" name="Equation" r:id="rId17" imgW="1536033" imgH="215806" progId="Equation.DSMT4">
                  <p:embed/>
                </p:oleObj>
              </mc:Choice>
              <mc:Fallback>
                <p:oleObj name="Equation" r:id="rId17" imgW="1536033" imgH="215806" progId="Equation.DSMT4">
                  <p:embed/>
                  <p:pic>
                    <p:nvPicPr>
                      <p:cNvPr id="0" name="Object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54313" y="5791200"/>
                        <a:ext cx="3417887"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4514" name="Object 34"/>
          <p:cNvGraphicFramePr>
            <a:graphicFrameLocks noChangeAspect="1"/>
          </p:cNvGraphicFramePr>
          <p:nvPr/>
        </p:nvGraphicFramePr>
        <p:xfrm>
          <a:off x="5638800" y="6172200"/>
          <a:ext cx="3192463" cy="538163"/>
        </p:xfrm>
        <a:graphic>
          <a:graphicData uri="http://schemas.openxmlformats.org/presentationml/2006/ole">
            <mc:AlternateContent xmlns:mc="http://schemas.openxmlformats.org/markup-compatibility/2006">
              <mc:Choice xmlns:v="urn:schemas-microsoft-com:vml" Requires="v">
                <p:oleObj spid="_x0000_s46247" name="Equation" r:id="rId19" imgW="1435100" imgH="241300" progId="Equation.DSMT4">
                  <p:embed/>
                </p:oleObj>
              </mc:Choice>
              <mc:Fallback>
                <p:oleObj name="Equation" r:id="rId19" imgW="1435100" imgH="241300" progId="Equation.DSMT4">
                  <p:embed/>
                  <p:pic>
                    <p:nvPicPr>
                      <p:cNvPr id="0" name="Object 3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638800" y="6172200"/>
                        <a:ext cx="3192463"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4483">
                                            <p:txEl>
                                              <p:pRg st="0" end="0"/>
                                            </p:txEl>
                                          </p:spTgt>
                                        </p:tgtEl>
                                        <p:attrNameLst>
                                          <p:attrName>style.visibility</p:attrName>
                                        </p:attrNameLst>
                                      </p:cBhvr>
                                      <p:to>
                                        <p:strVal val="visible"/>
                                      </p:to>
                                    </p:set>
                                    <p:animEffect transition="in" filter="wipe(left)">
                                      <p:cBhvr>
                                        <p:cTn id="7" dur="500"/>
                                        <p:tgtEl>
                                          <p:spTgt spid="404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404484"/>
                                        </p:tgtEl>
                                        <p:attrNameLst>
                                          <p:attrName>style.visibility</p:attrName>
                                        </p:attrNameLst>
                                      </p:cBhvr>
                                      <p:to>
                                        <p:strVal val="visible"/>
                                      </p:to>
                                    </p:set>
                                    <p:anim calcmode="lin" valueType="num">
                                      <p:cBhvr>
                                        <p:cTn id="12" dur="500" fill="hold"/>
                                        <p:tgtEl>
                                          <p:spTgt spid="404484"/>
                                        </p:tgtEl>
                                        <p:attrNameLst>
                                          <p:attrName>ppt_w</p:attrName>
                                        </p:attrNameLst>
                                      </p:cBhvr>
                                      <p:tavLst>
                                        <p:tav tm="0">
                                          <p:val>
                                            <p:fltVal val="0"/>
                                          </p:val>
                                        </p:tav>
                                        <p:tav tm="100000">
                                          <p:val>
                                            <p:strVal val="#ppt_w"/>
                                          </p:val>
                                        </p:tav>
                                      </p:tavLst>
                                    </p:anim>
                                    <p:anim calcmode="lin" valueType="num">
                                      <p:cBhvr>
                                        <p:cTn id="13" dur="500" fill="hold"/>
                                        <p:tgtEl>
                                          <p:spTgt spid="404484"/>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04488"/>
                                        </p:tgtEl>
                                        <p:attrNameLst>
                                          <p:attrName>style.visibility</p:attrName>
                                        </p:attrNameLst>
                                      </p:cBhvr>
                                      <p:to>
                                        <p:strVal val="visible"/>
                                      </p:to>
                                    </p:set>
                                    <p:animEffect transition="in" filter="wipe(left)">
                                      <p:cBhvr>
                                        <p:cTn id="18" dur="500"/>
                                        <p:tgtEl>
                                          <p:spTgt spid="404488"/>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404496"/>
                                        </p:tgtEl>
                                        <p:attrNameLst>
                                          <p:attrName>style.visibility</p:attrName>
                                        </p:attrNameLst>
                                      </p:cBhvr>
                                      <p:to>
                                        <p:strVal val="visible"/>
                                      </p:to>
                                    </p:set>
                                    <p:animEffect transition="in" filter="wipe(down)">
                                      <p:cBhvr>
                                        <p:cTn id="21" dur="500"/>
                                        <p:tgtEl>
                                          <p:spTgt spid="40449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404494"/>
                                        </p:tgtEl>
                                        <p:attrNameLst>
                                          <p:attrName>style.visibility</p:attrName>
                                        </p:attrNameLst>
                                      </p:cBhvr>
                                      <p:to>
                                        <p:strVal val="visible"/>
                                      </p:to>
                                    </p:set>
                                    <p:animEffect transition="in" filter="wipe(up)">
                                      <p:cBhvr>
                                        <p:cTn id="26" dur="500"/>
                                        <p:tgtEl>
                                          <p:spTgt spid="404494"/>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404497"/>
                                        </p:tgtEl>
                                        <p:attrNameLst>
                                          <p:attrName>style.visibility</p:attrName>
                                        </p:attrNameLst>
                                      </p:cBhvr>
                                      <p:to>
                                        <p:strVal val="visible"/>
                                      </p:to>
                                    </p:set>
                                    <p:animEffect transition="in" filter="wipe(down)">
                                      <p:cBhvr>
                                        <p:cTn id="29" dur="500"/>
                                        <p:tgtEl>
                                          <p:spTgt spid="40449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04489"/>
                                        </p:tgtEl>
                                        <p:attrNameLst>
                                          <p:attrName>style.visibility</p:attrName>
                                        </p:attrNameLst>
                                      </p:cBhvr>
                                      <p:to>
                                        <p:strVal val="visible"/>
                                      </p:to>
                                    </p:set>
                                    <p:animEffect transition="in" filter="wipe(left)">
                                      <p:cBhvr>
                                        <p:cTn id="34" dur="500"/>
                                        <p:tgtEl>
                                          <p:spTgt spid="404489"/>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04498"/>
                                        </p:tgtEl>
                                        <p:attrNameLst>
                                          <p:attrName>style.visibility</p:attrName>
                                        </p:attrNameLst>
                                      </p:cBhvr>
                                      <p:to>
                                        <p:strVal val="visible"/>
                                      </p:to>
                                    </p:set>
                                    <p:animEffect transition="in" filter="wipe(down)">
                                      <p:cBhvr>
                                        <p:cTn id="37" dur="500"/>
                                        <p:tgtEl>
                                          <p:spTgt spid="40449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04492"/>
                                        </p:tgtEl>
                                        <p:attrNameLst>
                                          <p:attrName>style.visibility</p:attrName>
                                        </p:attrNameLst>
                                      </p:cBhvr>
                                      <p:to>
                                        <p:strVal val="visible"/>
                                      </p:to>
                                    </p:set>
                                    <p:animEffect transition="in" filter="wipe(left)">
                                      <p:cBhvr>
                                        <p:cTn id="42" dur="500"/>
                                        <p:tgtEl>
                                          <p:spTgt spid="404492"/>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404499"/>
                                        </p:tgtEl>
                                        <p:attrNameLst>
                                          <p:attrName>style.visibility</p:attrName>
                                        </p:attrNameLst>
                                      </p:cBhvr>
                                      <p:to>
                                        <p:strVal val="visible"/>
                                      </p:to>
                                    </p:set>
                                    <p:animEffect transition="in" filter="wipe(down)">
                                      <p:cBhvr>
                                        <p:cTn id="45" dur="500"/>
                                        <p:tgtEl>
                                          <p:spTgt spid="40449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2" fill="hold" grpId="0" nodeType="clickEffect">
                                  <p:stCondLst>
                                    <p:cond delay="0"/>
                                  </p:stCondLst>
                                  <p:childTnLst>
                                    <p:set>
                                      <p:cBhvr>
                                        <p:cTn id="49" dur="1" fill="hold">
                                          <p:stCondLst>
                                            <p:cond delay="0"/>
                                          </p:stCondLst>
                                        </p:cTn>
                                        <p:tgtEl>
                                          <p:spTgt spid="404490"/>
                                        </p:tgtEl>
                                        <p:attrNameLst>
                                          <p:attrName>style.visibility</p:attrName>
                                        </p:attrNameLst>
                                      </p:cBhvr>
                                      <p:to>
                                        <p:strVal val="visible"/>
                                      </p:to>
                                    </p:set>
                                    <p:animEffect transition="in" filter="wipe(right)">
                                      <p:cBhvr>
                                        <p:cTn id="50" dur="500"/>
                                        <p:tgtEl>
                                          <p:spTgt spid="404490"/>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404500"/>
                                        </p:tgtEl>
                                        <p:attrNameLst>
                                          <p:attrName>style.visibility</p:attrName>
                                        </p:attrNameLst>
                                      </p:cBhvr>
                                      <p:to>
                                        <p:strVal val="visible"/>
                                      </p:to>
                                    </p:set>
                                    <p:animEffect transition="in" filter="wipe(down)">
                                      <p:cBhvr>
                                        <p:cTn id="53" dur="500"/>
                                        <p:tgtEl>
                                          <p:spTgt spid="40450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2" fill="hold" grpId="0" nodeType="clickEffect">
                                  <p:stCondLst>
                                    <p:cond delay="0"/>
                                  </p:stCondLst>
                                  <p:childTnLst>
                                    <p:set>
                                      <p:cBhvr>
                                        <p:cTn id="57" dur="1" fill="hold">
                                          <p:stCondLst>
                                            <p:cond delay="0"/>
                                          </p:stCondLst>
                                        </p:cTn>
                                        <p:tgtEl>
                                          <p:spTgt spid="404491"/>
                                        </p:tgtEl>
                                        <p:attrNameLst>
                                          <p:attrName>style.visibility</p:attrName>
                                        </p:attrNameLst>
                                      </p:cBhvr>
                                      <p:to>
                                        <p:strVal val="visible"/>
                                      </p:to>
                                    </p:set>
                                    <p:animEffect transition="in" filter="wipe(right)">
                                      <p:cBhvr>
                                        <p:cTn id="58" dur="500"/>
                                        <p:tgtEl>
                                          <p:spTgt spid="404491"/>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404501"/>
                                        </p:tgtEl>
                                        <p:attrNameLst>
                                          <p:attrName>style.visibility</p:attrName>
                                        </p:attrNameLst>
                                      </p:cBhvr>
                                      <p:to>
                                        <p:strVal val="visible"/>
                                      </p:to>
                                    </p:set>
                                    <p:animEffect transition="in" filter="wipe(down)">
                                      <p:cBhvr>
                                        <p:cTn id="61" dur="500"/>
                                        <p:tgtEl>
                                          <p:spTgt spid="40450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2" fill="hold" grpId="0" nodeType="clickEffect">
                                  <p:stCondLst>
                                    <p:cond delay="0"/>
                                  </p:stCondLst>
                                  <p:childTnLst>
                                    <p:set>
                                      <p:cBhvr>
                                        <p:cTn id="65" dur="1" fill="hold">
                                          <p:stCondLst>
                                            <p:cond delay="0"/>
                                          </p:stCondLst>
                                        </p:cTn>
                                        <p:tgtEl>
                                          <p:spTgt spid="404493"/>
                                        </p:tgtEl>
                                        <p:attrNameLst>
                                          <p:attrName>style.visibility</p:attrName>
                                        </p:attrNameLst>
                                      </p:cBhvr>
                                      <p:to>
                                        <p:strVal val="visible"/>
                                      </p:to>
                                    </p:set>
                                    <p:animEffect transition="in" filter="wipe(right)">
                                      <p:cBhvr>
                                        <p:cTn id="66" dur="500"/>
                                        <p:tgtEl>
                                          <p:spTgt spid="404493"/>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404503"/>
                                        </p:tgtEl>
                                        <p:attrNameLst>
                                          <p:attrName>style.visibility</p:attrName>
                                        </p:attrNameLst>
                                      </p:cBhvr>
                                      <p:to>
                                        <p:strVal val="visible"/>
                                      </p:to>
                                    </p:set>
                                    <p:animEffect transition="in" filter="wipe(down)">
                                      <p:cBhvr>
                                        <p:cTn id="69" dur="500"/>
                                        <p:tgtEl>
                                          <p:spTgt spid="40450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2" fill="hold" grpId="0" nodeType="clickEffect">
                                  <p:stCondLst>
                                    <p:cond delay="0"/>
                                  </p:stCondLst>
                                  <p:childTnLst>
                                    <p:set>
                                      <p:cBhvr>
                                        <p:cTn id="73" dur="1" fill="hold">
                                          <p:stCondLst>
                                            <p:cond delay="0"/>
                                          </p:stCondLst>
                                        </p:cTn>
                                        <p:tgtEl>
                                          <p:spTgt spid="404495"/>
                                        </p:tgtEl>
                                        <p:attrNameLst>
                                          <p:attrName>style.visibility</p:attrName>
                                        </p:attrNameLst>
                                      </p:cBhvr>
                                      <p:to>
                                        <p:strVal val="visible"/>
                                      </p:to>
                                    </p:set>
                                    <p:animEffect transition="in" filter="wipe(right)">
                                      <p:cBhvr>
                                        <p:cTn id="74" dur="500"/>
                                        <p:tgtEl>
                                          <p:spTgt spid="404495"/>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404502"/>
                                        </p:tgtEl>
                                        <p:attrNameLst>
                                          <p:attrName>style.visibility</p:attrName>
                                        </p:attrNameLst>
                                      </p:cBhvr>
                                      <p:to>
                                        <p:strVal val="visible"/>
                                      </p:to>
                                    </p:set>
                                    <p:animEffect transition="in" filter="wipe(down)">
                                      <p:cBhvr>
                                        <p:cTn id="77" dur="500"/>
                                        <p:tgtEl>
                                          <p:spTgt spid="40450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404504"/>
                                        </p:tgtEl>
                                        <p:attrNameLst>
                                          <p:attrName>style.visibility</p:attrName>
                                        </p:attrNameLst>
                                      </p:cBhvr>
                                      <p:to>
                                        <p:strVal val="visible"/>
                                      </p:to>
                                    </p:set>
                                    <p:animEffect transition="in" filter="wipe(left)">
                                      <p:cBhvr>
                                        <p:cTn id="82" dur="500"/>
                                        <p:tgtEl>
                                          <p:spTgt spid="404504"/>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404507"/>
                                        </p:tgtEl>
                                        <p:attrNameLst>
                                          <p:attrName>style.visibility</p:attrName>
                                        </p:attrNameLst>
                                      </p:cBhvr>
                                      <p:to>
                                        <p:strVal val="visible"/>
                                      </p:to>
                                    </p:set>
                                    <p:animEffect transition="in" filter="wipe(left)">
                                      <p:cBhvr>
                                        <p:cTn id="87" dur="500"/>
                                        <p:tgtEl>
                                          <p:spTgt spid="404507"/>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404508"/>
                                        </p:tgtEl>
                                        <p:attrNameLst>
                                          <p:attrName>style.visibility</p:attrName>
                                        </p:attrNameLst>
                                      </p:cBhvr>
                                      <p:to>
                                        <p:strVal val="visible"/>
                                      </p:to>
                                    </p:set>
                                    <p:animEffect transition="in" filter="wipe(left)">
                                      <p:cBhvr>
                                        <p:cTn id="92" dur="500"/>
                                        <p:tgtEl>
                                          <p:spTgt spid="404508"/>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404509"/>
                                        </p:tgtEl>
                                        <p:attrNameLst>
                                          <p:attrName>style.visibility</p:attrName>
                                        </p:attrNameLst>
                                      </p:cBhvr>
                                      <p:to>
                                        <p:strVal val="visible"/>
                                      </p:to>
                                    </p:set>
                                    <p:animEffect transition="in" filter="wipe(left)">
                                      <p:cBhvr>
                                        <p:cTn id="97" dur="500"/>
                                        <p:tgtEl>
                                          <p:spTgt spid="404509"/>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nodeType="clickEffect">
                                  <p:stCondLst>
                                    <p:cond delay="0"/>
                                  </p:stCondLst>
                                  <p:childTnLst>
                                    <p:set>
                                      <p:cBhvr>
                                        <p:cTn id="101" dur="1" fill="hold">
                                          <p:stCondLst>
                                            <p:cond delay="0"/>
                                          </p:stCondLst>
                                        </p:cTn>
                                        <p:tgtEl>
                                          <p:spTgt spid="404510"/>
                                        </p:tgtEl>
                                        <p:attrNameLst>
                                          <p:attrName>style.visibility</p:attrName>
                                        </p:attrNameLst>
                                      </p:cBhvr>
                                      <p:to>
                                        <p:strVal val="visible"/>
                                      </p:to>
                                    </p:set>
                                    <p:animEffect transition="in" filter="wipe(left)">
                                      <p:cBhvr>
                                        <p:cTn id="102" dur="500"/>
                                        <p:tgtEl>
                                          <p:spTgt spid="404510"/>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nodeType="clickEffect">
                                  <p:stCondLst>
                                    <p:cond delay="0"/>
                                  </p:stCondLst>
                                  <p:childTnLst>
                                    <p:set>
                                      <p:cBhvr>
                                        <p:cTn id="106" dur="1" fill="hold">
                                          <p:stCondLst>
                                            <p:cond delay="0"/>
                                          </p:stCondLst>
                                        </p:cTn>
                                        <p:tgtEl>
                                          <p:spTgt spid="404511"/>
                                        </p:tgtEl>
                                        <p:attrNameLst>
                                          <p:attrName>style.visibility</p:attrName>
                                        </p:attrNameLst>
                                      </p:cBhvr>
                                      <p:to>
                                        <p:strVal val="visible"/>
                                      </p:to>
                                    </p:set>
                                    <p:animEffect transition="in" filter="wipe(left)">
                                      <p:cBhvr>
                                        <p:cTn id="107" dur="500"/>
                                        <p:tgtEl>
                                          <p:spTgt spid="404511"/>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nodeType="clickEffect">
                                  <p:stCondLst>
                                    <p:cond delay="0"/>
                                  </p:stCondLst>
                                  <p:childTnLst>
                                    <p:set>
                                      <p:cBhvr>
                                        <p:cTn id="111" dur="1" fill="hold">
                                          <p:stCondLst>
                                            <p:cond delay="0"/>
                                          </p:stCondLst>
                                        </p:cTn>
                                        <p:tgtEl>
                                          <p:spTgt spid="404512"/>
                                        </p:tgtEl>
                                        <p:attrNameLst>
                                          <p:attrName>style.visibility</p:attrName>
                                        </p:attrNameLst>
                                      </p:cBhvr>
                                      <p:to>
                                        <p:strVal val="visible"/>
                                      </p:to>
                                    </p:set>
                                    <p:animEffect transition="in" filter="wipe(left)">
                                      <p:cBhvr>
                                        <p:cTn id="112" dur="500"/>
                                        <p:tgtEl>
                                          <p:spTgt spid="404512"/>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8" fill="hold" nodeType="clickEffect">
                                  <p:stCondLst>
                                    <p:cond delay="0"/>
                                  </p:stCondLst>
                                  <p:childTnLst>
                                    <p:set>
                                      <p:cBhvr>
                                        <p:cTn id="116" dur="1" fill="hold">
                                          <p:stCondLst>
                                            <p:cond delay="0"/>
                                          </p:stCondLst>
                                        </p:cTn>
                                        <p:tgtEl>
                                          <p:spTgt spid="404513"/>
                                        </p:tgtEl>
                                        <p:attrNameLst>
                                          <p:attrName>style.visibility</p:attrName>
                                        </p:attrNameLst>
                                      </p:cBhvr>
                                      <p:to>
                                        <p:strVal val="visible"/>
                                      </p:to>
                                    </p:set>
                                    <p:animEffect transition="in" filter="wipe(left)">
                                      <p:cBhvr>
                                        <p:cTn id="117" dur="500"/>
                                        <p:tgtEl>
                                          <p:spTgt spid="404513"/>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nodeType="clickEffect">
                                  <p:stCondLst>
                                    <p:cond delay="0"/>
                                  </p:stCondLst>
                                  <p:childTnLst>
                                    <p:set>
                                      <p:cBhvr>
                                        <p:cTn id="121" dur="1" fill="hold">
                                          <p:stCondLst>
                                            <p:cond delay="0"/>
                                          </p:stCondLst>
                                        </p:cTn>
                                        <p:tgtEl>
                                          <p:spTgt spid="404514"/>
                                        </p:tgtEl>
                                        <p:attrNameLst>
                                          <p:attrName>style.visibility</p:attrName>
                                        </p:attrNameLst>
                                      </p:cBhvr>
                                      <p:to>
                                        <p:strVal val="visible"/>
                                      </p:to>
                                    </p:set>
                                    <p:animEffect transition="in" filter="wipe(left)">
                                      <p:cBhvr>
                                        <p:cTn id="122" dur="500"/>
                                        <p:tgtEl>
                                          <p:spTgt spid="404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build="p"/>
      <p:bldP spid="404488" grpId="0" animBg="1"/>
      <p:bldP spid="404489" grpId="0" animBg="1"/>
      <p:bldP spid="404490" grpId="0" animBg="1"/>
      <p:bldP spid="404491" grpId="0" animBg="1"/>
      <p:bldP spid="404492" grpId="0" animBg="1"/>
      <p:bldP spid="404493" grpId="0" animBg="1"/>
      <p:bldP spid="404494" grpId="0" animBg="1"/>
      <p:bldP spid="404495" grpId="0" animBg="1"/>
      <p:bldP spid="404496" grpId="0"/>
      <p:bldP spid="404497" grpId="0"/>
      <p:bldP spid="404498" grpId="0"/>
      <p:bldP spid="404499" grpId="0"/>
      <p:bldP spid="404500" grpId="0"/>
      <p:bldP spid="404501" grpId="0"/>
      <p:bldP spid="404502" grpId="0"/>
      <p:bldP spid="40450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533400" y="0"/>
            <a:ext cx="8229600" cy="1371600"/>
          </a:xfrm>
        </p:spPr>
        <p:txBody>
          <a:bodyPr/>
          <a:lstStyle/>
          <a:p>
            <a:pPr eaLnBrk="1" hangingPunct="1"/>
            <a:r>
              <a:rPr lang="en-US" altLang="en-US" smtClean="0"/>
              <a:t>Example: Markov Chain</a:t>
            </a:r>
          </a:p>
        </p:txBody>
      </p:sp>
      <p:sp>
        <p:nvSpPr>
          <p:cNvPr id="408579" name="Rectangle 3"/>
          <p:cNvSpPr>
            <a:spLocks noGrp="1" noChangeArrowheads="1"/>
          </p:cNvSpPr>
          <p:nvPr>
            <p:ph type="body" sz="half" idx="4294967295"/>
          </p:nvPr>
        </p:nvSpPr>
        <p:spPr>
          <a:xfrm>
            <a:off x="533400" y="4114800"/>
            <a:ext cx="8229600" cy="533400"/>
          </a:xfrm>
        </p:spPr>
        <p:txBody>
          <a:bodyPr/>
          <a:lstStyle/>
          <a:p>
            <a:pPr eaLnBrk="1" hangingPunct="1"/>
            <a:r>
              <a:rPr lang="en-US" altLang="en-US" sz="2400" smtClean="0"/>
              <a:t>Suppose that </a:t>
            </a:r>
            <a:r>
              <a:rPr lang="el-GR" altLang="en-US" sz="2400" i="1" smtClean="0">
                <a:latin typeface="Times New Roman" panose="02020603050405020304" pitchFamily="18" charset="0"/>
              </a:rPr>
              <a:t>α</a:t>
            </a:r>
            <a:r>
              <a:rPr lang="en-US" altLang="en-US" sz="2400" i="1" smtClean="0">
                <a:latin typeface="Times New Roman" panose="02020603050405020304" pitchFamily="18" charset="0"/>
              </a:rPr>
              <a:t> </a:t>
            </a:r>
            <a:r>
              <a:rPr lang="el-GR" altLang="en-US" sz="2400" smtClean="0">
                <a:latin typeface="Times New Roman" panose="02020603050405020304" pitchFamily="18" charset="0"/>
              </a:rPr>
              <a:t>=</a:t>
            </a:r>
            <a:r>
              <a:rPr lang="en-US" altLang="en-US" sz="2400" smtClean="0">
                <a:latin typeface="Times New Roman" panose="02020603050405020304" pitchFamily="18" charset="0"/>
              </a:rPr>
              <a:t> </a:t>
            </a:r>
            <a:r>
              <a:rPr lang="el-GR" altLang="en-US" sz="2400" smtClean="0">
                <a:latin typeface="Times New Roman" panose="02020603050405020304" pitchFamily="18" charset="0"/>
              </a:rPr>
              <a:t>0.5</a:t>
            </a:r>
            <a:r>
              <a:rPr lang="el-GR" altLang="en-US" sz="2400" smtClean="0"/>
              <a:t> </a:t>
            </a:r>
            <a:r>
              <a:rPr lang="en-US" altLang="en-US" sz="2400" smtClean="0"/>
              <a:t>and </a:t>
            </a:r>
            <a:r>
              <a:rPr lang="el-GR" altLang="en-US" sz="2400" i="1" smtClean="0">
                <a:latin typeface="Times New Roman" panose="02020603050405020304" pitchFamily="18" charset="0"/>
              </a:rPr>
              <a:t>β</a:t>
            </a:r>
            <a:r>
              <a:rPr lang="en-US" altLang="en-US" sz="2400" i="1" smtClean="0">
                <a:latin typeface="Times New Roman" panose="02020603050405020304" pitchFamily="18" charset="0"/>
              </a:rPr>
              <a:t> </a:t>
            </a:r>
            <a:r>
              <a:rPr lang="en-US" altLang="en-US" sz="2400" smtClean="0">
                <a:latin typeface="Times New Roman" panose="02020603050405020304" pitchFamily="18" charset="0"/>
              </a:rPr>
              <a:t>= 0.7</a:t>
            </a:r>
            <a:r>
              <a:rPr lang="en-US" altLang="en-US" sz="2400" smtClean="0"/>
              <a:t>, then, </a:t>
            </a:r>
          </a:p>
        </p:txBody>
      </p:sp>
      <p:grpSp>
        <p:nvGrpSpPr>
          <p:cNvPr id="47108" name="Group 34"/>
          <p:cNvGrpSpPr>
            <a:grpSpLocks/>
          </p:cNvGrpSpPr>
          <p:nvPr/>
        </p:nvGrpSpPr>
        <p:grpSpPr bwMode="auto">
          <a:xfrm>
            <a:off x="457200" y="1524000"/>
            <a:ext cx="7924800" cy="2362200"/>
            <a:chOff x="576" y="1536"/>
            <a:chExt cx="4992" cy="1488"/>
          </a:xfrm>
        </p:grpSpPr>
        <p:grpSp>
          <p:nvGrpSpPr>
            <p:cNvPr id="47110" name="Group 4"/>
            <p:cNvGrpSpPr>
              <a:grpSpLocks/>
            </p:cNvGrpSpPr>
            <p:nvPr/>
          </p:nvGrpSpPr>
          <p:grpSpPr bwMode="auto">
            <a:xfrm>
              <a:off x="1392" y="2264"/>
              <a:ext cx="3360" cy="432"/>
              <a:chOff x="1488" y="3368"/>
              <a:chExt cx="3360" cy="432"/>
            </a:xfrm>
          </p:grpSpPr>
          <p:sp>
            <p:nvSpPr>
              <p:cNvPr id="47127" name="Oval 5"/>
              <p:cNvSpPr>
                <a:spLocks noChangeArrowheads="1"/>
              </p:cNvSpPr>
              <p:nvPr/>
            </p:nvSpPr>
            <p:spPr bwMode="auto">
              <a:xfrm>
                <a:off x="1488" y="3368"/>
                <a:ext cx="432" cy="43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i="0" baseline="0"/>
                  <a:t>0</a:t>
                </a:r>
              </a:p>
            </p:txBody>
          </p:sp>
          <p:sp>
            <p:nvSpPr>
              <p:cNvPr id="47128" name="Oval 6"/>
              <p:cNvSpPr>
                <a:spLocks noChangeArrowheads="1"/>
              </p:cNvSpPr>
              <p:nvPr/>
            </p:nvSpPr>
            <p:spPr bwMode="auto">
              <a:xfrm>
                <a:off x="2928" y="3368"/>
                <a:ext cx="432" cy="43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i="0" baseline="0"/>
                  <a:t>1</a:t>
                </a:r>
              </a:p>
            </p:txBody>
          </p:sp>
          <p:sp>
            <p:nvSpPr>
              <p:cNvPr id="47129" name="Oval 7"/>
              <p:cNvSpPr>
                <a:spLocks noChangeArrowheads="1"/>
              </p:cNvSpPr>
              <p:nvPr/>
            </p:nvSpPr>
            <p:spPr bwMode="auto">
              <a:xfrm>
                <a:off x="4416" y="3368"/>
                <a:ext cx="432" cy="43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i="0" baseline="0"/>
                  <a:t>2</a:t>
                </a:r>
              </a:p>
            </p:txBody>
          </p:sp>
        </p:grpSp>
        <p:sp>
          <p:nvSpPr>
            <p:cNvPr id="47111" name="Freeform 8"/>
            <p:cNvSpPr>
              <a:spLocks/>
            </p:cNvSpPr>
            <p:nvPr/>
          </p:nvSpPr>
          <p:spPr bwMode="auto">
            <a:xfrm>
              <a:off x="1728" y="2208"/>
              <a:ext cx="1152" cy="152"/>
            </a:xfrm>
            <a:custGeom>
              <a:avLst/>
              <a:gdLst>
                <a:gd name="T0" fmla="*/ 0 w 1152"/>
                <a:gd name="T1" fmla="*/ 104 h 152"/>
                <a:gd name="T2" fmla="*/ 576 w 1152"/>
                <a:gd name="T3" fmla="*/ 8 h 152"/>
                <a:gd name="T4" fmla="*/ 1152 w 1152"/>
                <a:gd name="T5" fmla="*/ 152 h 152"/>
                <a:gd name="T6" fmla="*/ 0 60000 65536"/>
                <a:gd name="T7" fmla="*/ 0 60000 65536"/>
                <a:gd name="T8" fmla="*/ 0 60000 65536"/>
              </a:gdLst>
              <a:ahLst/>
              <a:cxnLst>
                <a:cxn ang="T6">
                  <a:pos x="T0" y="T1"/>
                </a:cxn>
                <a:cxn ang="T7">
                  <a:pos x="T2" y="T3"/>
                </a:cxn>
                <a:cxn ang="T8">
                  <a:pos x="T4" y="T5"/>
                </a:cxn>
              </a:cxnLst>
              <a:rect l="0" t="0" r="r" b="b"/>
              <a:pathLst>
                <a:path w="1152" h="152">
                  <a:moveTo>
                    <a:pt x="0" y="104"/>
                  </a:moveTo>
                  <a:cubicBezTo>
                    <a:pt x="192" y="52"/>
                    <a:pt x="384" y="0"/>
                    <a:pt x="576" y="8"/>
                  </a:cubicBezTo>
                  <a:cubicBezTo>
                    <a:pt x="768" y="16"/>
                    <a:pt x="960" y="84"/>
                    <a:pt x="1152" y="152"/>
                  </a:cubicBezTo>
                </a:path>
              </a:pathLst>
            </a:custGeom>
            <a:noFill/>
            <a:ln w="15875">
              <a:solidFill>
                <a:srgbClr val="0000FF"/>
              </a:solidFill>
              <a:round/>
              <a:headEn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2" name="Freeform 9"/>
            <p:cNvSpPr>
              <a:spLocks/>
            </p:cNvSpPr>
            <p:nvPr/>
          </p:nvSpPr>
          <p:spPr bwMode="auto">
            <a:xfrm>
              <a:off x="3216" y="2216"/>
              <a:ext cx="1152" cy="152"/>
            </a:xfrm>
            <a:custGeom>
              <a:avLst/>
              <a:gdLst>
                <a:gd name="T0" fmla="*/ 0 w 1152"/>
                <a:gd name="T1" fmla="*/ 104 h 152"/>
                <a:gd name="T2" fmla="*/ 576 w 1152"/>
                <a:gd name="T3" fmla="*/ 8 h 152"/>
                <a:gd name="T4" fmla="*/ 1152 w 1152"/>
                <a:gd name="T5" fmla="*/ 152 h 152"/>
                <a:gd name="T6" fmla="*/ 0 60000 65536"/>
                <a:gd name="T7" fmla="*/ 0 60000 65536"/>
                <a:gd name="T8" fmla="*/ 0 60000 65536"/>
              </a:gdLst>
              <a:ahLst/>
              <a:cxnLst>
                <a:cxn ang="T6">
                  <a:pos x="T0" y="T1"/>
                </a:cxn>
                <a:cxn ang="T7">
                  <a:pos x="T2" y="T3"/>
                </a:cxn>
                <a:cxn ang="T8">
                  <a:pos x="T4" y="T5"/>
                </a:cxn>
              </a:cxnLst>
              <a:rect l="0" t="0" r="r" b="b"/>
              <a:pathLst>
                <a:path w="1152" h="152">
                  <a:moveTo>
                    <a:pt x="0" y="104"/>
                  </a:moveTo>
                  <a:cubicBezTo>
                    <a:pt x="192" y="52"/>
                    <a:pt x="384" y="0"/>
                    <a:pt x="576" y="8"/>
                  </a:cubicBezTo>
                  <a:cubicBezTo>
                    <a:pt x="768" y="16"/>
                    <a:pt x="960" y="84"/>
                    <a:pt x="1152" y="152"/>
                  </a:cubicBezTo>
                </a:path>
              </a:pathLst>
            </a:custGeom>
            <a:noFill/>
            <a:ln w="15875">
              <a:solidFill>
                <a:srgbClr val="0000FF"/>
              </a:solidFill>
              <a:round/>
              <a:headEn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3" name="Freeform 10"/>
            <p:cNvSpPr>
              <a:spLocks/>
            </p:cNvSpPr>
            <p:nvPr/>
          </p:nvSpPr>
          <p:spPr bwMode="auto">
            <a:xfrm flipH="1" flipV="1">
              <a:off x="1776" y="2600"/>
              <a:ext cx="1152" cy="152"/>
            </a:xfrm>
            <a:custGeom>
              <a:avLst/>
              <a:gdLst>
                <a:gd name="T0" fmla="*/ 0 w 1152"/>
                <a:gd name="T1" fmla="*/ 104 h 152"/>
                <a:gd name="T2" fmla="*/ 576 w 1152"/>
                <a:gd name="T3" fmla="*/ 8 h 152"/>
                <a:gd name="T4" fmla="*/ 1152 w 1152"/>
                <a:gd name="T5" fmla="*/ 152 h 152"/>
                <a:gd name="T6" fmla="*/ 0 60000 65536"/>
                <a:gd name="T7" fmla="*/ 0 60000 65536"/>
                <a:gd name="T8" fmla="*/ 0 60000 65536"/>
              </a:gdLst>
              <a:ahLst/>
              <a:cxnLst>
                <a:cxn ang="T6">
                  <a:pos x="T0" y="T1"/>
                </a:cxn>
                <a:cxn ang="T7">
                  <a:pos x="T2" y="T3"/>
                </a:cxn>
                <a:cxn ang="T8">
                  <a:pos x="T4" y="T5"/>
                </a:cxn>
              </a:cxnLst>
              <a:rect l="0" t="0" r="r" b="b"/>
              <a:pathLst>
                <a:path w="1152" h="152">
                  <a:moveTo>
                    <a:pt x="0" y="104"/>
                  </a:moveTo>
                  <a:cubicBezTo>
                    <a:pt x="192" y="52"/>
                    <a:pt x="384" y="0"/>
                    <a:pt x="576" y="8"/>
                  </a:cubicBezTo>
                  <a:cubicBezTo>
                    <a:pt x="768" y="16"/>
                    <a:pt x="960" y="84"/>
                    <a:pt x="1152" y="152"/>
                  </a:cubicBezTo>
                </a:path>
              </a:pathLst>
            </a:custGeom>
            <a:noFill/>
            <a:ln w="15875">
              <a:solidFill>
                <a:srgbClr val="0000FF"/>
              </a:solidFill>
              <a:round/>
              <a:headEn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4" name="Freeform 11"/>
            <p:cNvSpPr>
              <a:spLocks/>
            </p:cNvSpPr>
            <p:nvPr/>
          </p:nvSpPr>
          <p:spPr bwMode="auto">
            <a:xfrm flipH="1" flipV="1">
              <a:off x="3216" y="2600"/>
              <a:ext cx="1152" cy="152"/>
            </a:xfrm>
            <a:custGeom>
              <a:avLst/>
              <a:gdLst>
                <a:gd name="T0" fmla="*/ 0 w 1152"/>
                <a:gd name="T1" fmla="*/ 104 h 152"/>
                <a:gd name="T2" fmla="*/ 576 w 1152"/>
                <a:gd name="T3" fmla="*/ 8 h 152"/>
                <a:gd name="T4" fmla="*/ 1152 w 1152"/>
                <a:gd name="T5" fmla="*/ 152 h 152"/>
                <a:gd name="T6" fmla="*/ 0 60000 65536"/>
                <a:gd name="T7" fmla="*/ 0 60000 65536"/>
                <a:gd name="T8" fmla="*/ 0 60000 65536"/>
              </a:gdLst>
              <a:ahLst/>
              <a:cxnLst>
                <a:cxn ang="T6">
                  <a:pos x="T0" y="T1"/>
                </a:cxn>
                <a:cxn ang="T7">
                  <a:pos x="T2" y="T3"/>
                </a:cxn>
                <a:cxn ang="T8">
                  <a:pos x="T4" y="T5"/>
                </a:cxn>
              </a:cxnLst>
              <a:rect l="0" t="0" r="r" b="b"/>
              <a:pathLst>
                <a:path w="1152" h="152">
                  <a:moveTo>
                    <a:pt x="0" y="104"/>
                  </a:moveTo>
                  <a:cubicBezTo>
                    <a:pt x="192" y="52"/>
                    <a:pt x="384" y="0"/>
                    <a:pt x="576" y="8"/>
                  </a:cubicBezTo>
                  <a:cubicBezTo>
                    <a:pt x="768" y="16"/>
                    <a:pt x="960" y="84"/>
                    <a:pt x="1152" y="152"/>
                  </a:cubicBezTo>
                </a:path>
              </a:pathLst>
            </a:custGeom>
            <a:noFill/>
            <a:ln w="15875">
              <a:solidFill>
                <a:srgbClr val="0000FF"/>
              </a:solidFill>
              <a:round/>
              <a:headEn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5" name="Freeform 12"/>
            <p:cNvSpPr>
              <a:spLocks/>
            </p:cNvSpPr>
            <p:nvPr/>
          </p:nvSpPr>
          <p:spPr bwMode="auto">
            <a:xfrm>
              <a:off x="856" y="2288"/>
              <a:ext cx="536" cy="360"/>
            </a:xfrm>
            <a:custGeom>
              <a:avLst/>
              <a:gdLst>
                <a:gd name="T0" fmla="*/ 536 w 536"/>
                <a:gd name="T1" fmla="*/ 112 h 360"/>
                <a:gd name="T2" fmla="*/ 152 w 536"/>
                <a:gd name="T3" fmla="*/ 16 h 360"/>
                <a:gd name="T4" fmla="*/ 8 w 536"/>
                <a:gd name="T5" fmla="*/ 208 h 360"/>
                <a:gd name="T6" fmla="*/ 200 w 536"/>
                <a:gd name="T7" fmla="*/ 352 h 360"/>
                <a:gd name="T8" fmla="*/ 536 w 536"/>
                <a:gd name="T9" fmla="*/ 256 h 3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6" h="360">
                  <a:moveTo>
                    <a:pt x="536" y="112"/>
                  </a:moveTo>
                  <a:cubicBezTo>
                    <a:pt x="388" y="56"/>
                    <a:pt x="240" y="0"/>
                    <a:pt x="152" y="16"/>
                  </a:cubicBezTo>
                  <a:cubicBezTo>
                    <a:pt x="64" y="32"/>
                    <a:pt x="0" y="152"/>
                    <a:pt x="8" y="208"/>
                  </a:cubicBezTo>
                  <a:cubicBezTo>
                    <a:pt x="16" y="264"/>
                    <a:pt x="112" y="344"/>
                    <a:pt x="200" y="352"/>
                  </a:cubicBezTo>
                  <a:cubicBezTo>
                    <a:pt x="288" y="360"/>
                    <a:pt x="412" y="308"/>
                    <a:pt x="536" y="256"/>
                  </a:cubicBezTo>
                </a:path>
              </a:pathLst>
            </a:custGeom>
            <a:noFill/>
            <a:ln w="15875">
              <a:solidFill>
                <a:srgbClr val="0000FF"/>
              </a:solidFill>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6" name="Freeform 13"/>
            <p:cNvSpPr>
              <a:spLocks/>
            </p:cNvSpPr>
            <p:nvPr/>
          </p:nvSpPr>
          <p:spPr bwMode="auto">
            <a:xfrm flipH="1">
              <a:off x="4744" y="2280"/>
              <a:ext cx="536" cy="360"/>
            </a:xfrm>
            <a:custGeom>
              <a:avLst/>
              <a:gdLst>
                <a:gd name="T0" fmla="*/ 536 w 536"/>
                <a:gd name="T1" fmla="*/ 112 h 360"/>
                <a:gd name="T2" fmla="*/ 152 w 536"/>
                <a:gd name="T3" fmla="*/ 16 h 360"/>
                <a:gd name="T4" fmla="*/ 8 w 536"/>
                <a:gd name="T5" fmla="*/ 208 h 360"/>
                <a:gd name="T6" fmla="*/ 200 w 536"/>
                <a:gd name="T7" fmla="*/ 352 h 360"/>
                <a:gd name="T8" fmla="*/ 536 w 536"/>
                <a:gd name="T9" fmla="*/ 256 h 3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6" h="360">
                  <a:moveTo>
                    <a:pt x="536" y="112"/>
                  </a:moveTo>
                  <a:cubicBezTo>
                    <a:pt x="388" y="56"/>
                    <a:pt x="240" y="0"/>
                    <a:pt x="152" y="16"/>
                  </a:cubicBezTo>
                  <a:cubicBezTo>
                    <a:pt x="64" y="32"/>
                    <a:pt x="0" y="152"/>
                    <a:pt x="8" y="208"/>
                  </a:cubicBezTo>
                  <a:cubicBezTo>
                    <a:pt x="16" y="264"/>
                    <a:pt x="112" y="344"/>
                    <a:pt x="200" y="352"/>
                  </a:cubicBezTo>
                  <a:cubicBezTo>
                    <a:pt x="288" y="360"/>
                    <a:pt x="412" y="308"/>
                    <a:pt x="536" y="256"/>
                  </a:cubicBezTo>
                </a:path>
              </a:pathLst>
            </a:custGeom>
            <a:noFill/>
            <a:ln w="15875">
              <a:solidFill>
                <a:srgbClr val="0000FF"/>
              </a:solidFill>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7" name="Freeform 14"/>
            <p:cNvSpPr>
              <a:spLocks/>
            </p:cNvSpPr>
            <p:nvPr/>
          </p:nvSpPr>
          <p:spPr bwMode="auto">
            <a:xfrm rot="5400000" flipV="1">
              <a:off x="2768" y="1816"/>
              <a:ext cx="536" cy="360"/>
            </a:xfrm>
            <a:custGeom>
              <a:avLst/>
              <a:gdLst>
                <a:gd name="T0" fmla="*/ 536 w 536"/>
                <a:gd name="T1" fmla="*/ 112 h 360"/>
                <a:gd name="T2" fmla="*/ 152 w 536"/>
                <a:gd name="T3" fmla="*/ 16 h 360"/>
                <a:gd name="T4" fmla="*/ 8 w 536"/>
                <a:gd name="T5" fmla="*/ 208 h 360"/>
                <a:gd name="T6" fmla="*/ 200 w 536"/>
                <a:gd name="T7" fmla="*/ 352 h 360"/>
                <a:gd name="T8" fmla="*/ 536 w 536"/>
                <a:gd name="T9" fmla="*/ 256 h 3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6" h="360">
                  <a:moveTo>
                    <a:pt x="536" y="112"/>
                  </a:moveTo>
                  <a:cubicBezTo>
                    <a:pt x="388" y="56"/>
                    <a:pt x="240" y="0"/>
                    <a:pt x="152" y="16"/>
                  </a:cubicBezTo>
                  <a:cubicBezTo>
                    <a:pt x="64" y="32"/>
                    <a:pt x="0" y="152"/>
                    <a:pt x="8" y="208"/>
                  </a:cubicBezTo>
                  <a:cubicBezTo>
                    <a:pt x="16" y="264"/>
                    <a:pt x="112" y="344"/>
                    <a:pt x="200" y="352"/>
                  </a:cubicBezTo>
                  <a:cubicBezTo>
                    <a:pt x="288" y="360"/>
                    <a:pt x="412" y="308"/>
                    <a:pt x="536" y="256"/>
                  </a:cubicBezTo>
                </a:path>
              </a:pathLst>
            </a:custGeom>
            <a:noFill/>
            <a:ln w="15875">
              <a:solidFill>
                <a:srgbClr val="0000FF"/>
              </a:solidFill>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8" name="Freeform 15"/>
            <p:cNvSpPr>
              <a:spLocks/>
            </p:cNvSpPr>
            <p:nvPr/>
          </p:nvSpPr>
          <p:spPr bwMode="auto">
            <a:xfrm>
              <a:off x="1680" y="2688"/>
              <a:ext cx="2832" cy="336"/>
            </a:xfrm>
            <a:custGeom>
              <a:avLst/>
              <a:gdLst>
                <a:gd name="T0" fmla="*/ 2832 w 2832"/>
                <a:gd name="T1" fmla="*/ 0 h 336"/>
                <a:gd name="T2" fmla="*/ 1344 w 2832"/>
                <a:gd name="T3" fmla="*/ 336 h 336"/>
                <a:gd name="T4" fmla="*/ 0 w 2832"/>
                <a:gd name="T5" fmla="*/ 0 h 336"/>
                <a:gd name="T6" fmla="*/ 0 60000 65536"/>
                <a:gd name="T7" fmla="*/ 0 60000 65536"/>
                <a:gd name="T8" fmla="*/ 0 60000 65536"/>
              </a:gdLst>
              <a:ahLst/>
              <a:cxnLst>
                <a:cxn ang="T6">
                  <a:pos x="T0" y="T1"/>
                </a:cxn>
                <a:cxn ang="T7">
                  <a:pos x="T2" y="T3"/>
                </a:cxn>
                <a:cxn ang="T8">
                  <a:pos x="T4" y="T5"/>
                </a:cxn>
              </a:cxnLst>
              <a:rect l="0" t="0" r="r" b="b"/>
              <a:pathLst>
                <a:path w="2832" h="336">
                  <a:moveTo>
                    <a:pt x="2832" y="0"/>
                  </a:moveTo>
                  <a:cubicBezTo>
                    <a:pt x="2324" y="168"/>
                    <a:pt x="1816" y="336"/>
                    <a:pt x="1344" y="336"/>
                  </a:cubicBezTo>
                  <a:cubicBezTo>
                    <a:pt x="872" y="336"/>
                    <a:pt x="436" y="168"/>
                    <a:pt x="0" y="0"/>
                  </a:cubicBezTo>
                </a:path>
              </a:pathLst>
            </a:custGeom>
            <a:noFill/>
            <a:ln w="19050">
              <a:solidFill>
                <a:srgbClr val="0000FF"/>
              </a:solidFill>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9" name="Text Box 16"/>
            <p:cNvSpPr txBox="1">
              <a:spLocks noChangeArrowheads="1"/>
            </p:cNvSpPr>
            <p:nvPr/>
          </p:nvSpPr>
          <p:spPr bwMode="auto">
            <a:xfrm>
              <a:off x="2016" y="1968"/>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Times New Roman" panose="02020603050405020304" pitchFamily="18" charset="0"/>
                </a:rPr>
                <a:t>p</a:t>
              </a:r>
              <a:r>
                <a:rPr lang="en-US" altLang="en-US" sz="2400" i="0" baseline="-25000">
                  <a:latin typeface="Times New Roman" panose="02020603050405020304" pitchFamily="18" charset="0"/>
                </a:rPr>
                <a:t>01</a:t>
              </a:r>
            </a:p>
          </p:txBody>
        </p:sp>
        <p:sp>
          <p:nvSpPr>
            <p:cNvPr id="47120" name="Text Box 17"/>
            <p:cNvSpPr txBox="1">
              <a:spLocks noChangeArrowheads="1"/>
            </p:cNvSpPr>
            <p:nvPr/>
          </p:nvSpPr>
          <p:spPr bwMode="auto">
            <a:xfrm>
              <a:off x="3072" y="1536"/>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Times New Roman" panose="02020603050405020304" pitchFamily="18" charset="0"/>
                </a:rPr>
                <a:t>p</a:t>
              </a:r>
              <a:r>
                <a:rPr lang="en-US" altLang="en-US" sz="2400" i="0" baseline="-25000">
                  <a:latin typeface="Times New Roman" panose="02020603050405020304" pitchFamily="18" charset="0"/>
                </a:rPr>
                <a:t>11</a:t>
              </a:r>
            </a:p>
          </p:txBody>
        </p:sp>
        <p:sp>
          <p:nvSpPr>
            <p:cNvPr id="47121" name="Text Box 18"/>
            <p:cNvSpPr txBox="1">
              <a:spLocks noChangeArrowheads="1"/>
            </p:cNvSpPr>
            <p:nvPr/>
          </p:nvSpPr>
          <p:spPr bwMode="auto">
            <a:xfrm>
              <a:off x="3648" y="1968"/>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Times New Roman" panose="02020603050405020304" pitchFamily="18" charset="0"/>
                </a:rPr>
                <a:t>p</a:t>
              </a:r>
              <a:r>
                <a:rPr lang="en-US" altLang="en-US" sz="2400" i="0" baseline="-25000">
                  <a:latin typeface="Times New Roman" panose="02020603050405020304" pitchFamily="18" charset="0"/>
                </a:rPr>
                <a:t>12</a:t>
              </a:r>
            </a:p>
          </p:txBody>
        </p:sp>
        <p:sp>
          <p:nvSpPr>
            <p:cNvPr id="47122" name="Text Box 19"/>
            <p:cNvSpPr txBox="1">
              <a:spLocks noChangeArrowheads="1"/>
            </p:cNvSpPr>
            <p:nvPr/>
          </p:nvSpPr>
          <p:spPr bwMode="auto">
            <a:xfrm>
              <a:off x="576" y="2304"/>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Times New Roman" panose="02020603050405020304" pitchFamily="18" charset="0"/>
                </a:rPr>
                <a:t>p</a:t>
              </a:r>
              <a:r>
                <a:rPr lang="en-US" altLang="en-US" sz="2400" i="0" baseline="-25000">
                  <a:latin typeface="Times New Roman" panose="02020603050405020304" pitchFamily="18" charset="0"/>
                </a:rPr>
                <a:t>00</a:t>
              </a:r>
            </a:p>
          </p:txBody>
        </p:sp>
        <p:sp>
          <p:nvSpPr>
            <p:cNvPr id="47123" name="Text Box 20"/>
            <p:cNvSpPr txBox="1">
              <a:spLocks noChangeArrowheads="1"/>
            </p:cNvSpPr>
            <p:nvPr/>
          </p:nvSpPr>
          <p:spPr bwMode="auto">
            <a:xfrm>
              <a:off x="2208" y="2496"/>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Times New Roman" panose="02020603050405020304" pitchFamily="18" charset="0"/>
                </a:rPr>
                <a:t>p</a:t>
              </a:r>
              <a:r>
                <a:rPr lang="en-US" altLang="en-US" sz="2400" i="0" baseline="-25000">
                  <a:latin typeface="Times New Roman" panose="02020603050405020304" pitchFamily="18" charset="0"/>
                </a:rPr>
                <a:t>10</a:t>
              </a:r>
            </a:p>
          </p:txBody>
        </p:sp>
        <p:sp>
          <p:nvSpPr>
            <p:cNvPr id="47124" name="Text Box 21"/>
            <p:cNvSpPr txBox="1">
              <a:spLocks noChangeArrowheads="1"/>
            </p:cNvSpPr>
            <p:nvPr/>
          </p:nvSpPr>
          <p:spPr bwMode="auto">
            <a:xfrm>
              <a:off x="3456" y="2448"/>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Times New Roman" panose="02020603050405020304" pitchFamily="18" charset="0"/>
                </a:rPr>
                <a:t>p</a:t>
              </a:r>
              <a:r>
                <a:rPr lang="en-US" altLang="en-US" sz="2400" i="0" baseline="-25000">
                  <a:latin typeface="Times New Roman" panose="02020603050405020304" pitchFamily="18" charset="0"/>
                </a:rPr>
                <a:t>21</a:t>
              </a:r>
            </a:p>
          </p:txBody>
        </p:sp>
        <p:sp>
          <p:nvSpPr>
            <p:cNvPr id="47125" name="Text Box 22"/>
            <p:cNvSpPr txBox="1">
              <a:spLocks noChangeArrowheads="1"/>
            </p:cNvSpPr>
            <p:nvPr/>
          </p:nvSpPr>
          <p:spPr bwMode="auto">
            <a:xfrm>
              <a:off x="2784" y="2736"/>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Times New Roman" panose="02020603050405020304" pitchFamily="18" charset="0"/>
                </a:rPr>
                <a:t>p</a:t>
              </a:r>
              <a:r>
                <a:rPr lang="en-US" altLang="en-US" sz="2400" i="0" baseline="-25000">
                  <a:latin typeface="Times New Roman" panose="02020603050405020304" pitchFamily="18" charset="0"/>
                </a:rPr>
                <a:t>20</a:t>
              </a:r>
            </a:p>
          </p:txBody>
        </p:sp>
        <p:sp>
          <p:nvSpPr>
            <p:cNvPr id="47126" name="Text Box 23"/>
            <p:cNvSpPr txBox="1">
              <a:spLocks noChangeArrowheads="1"/>
            </p:cNvSpPr>
            <p:nvPr/>
          </p:nvSpPr>
          <p:spPr bwMode="auto">
            <a:xfrm>
              <a:off x="4944" y="1968"/>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baseline="0">
                  <a:latin typeface="Times New Roman" panose="02020603050405020304" pitchFamily="18" charset="0"/>
                </a:rPr>
                <a:t>p</a:t>
              </a:r>
              <a:r>
                <a:rPr lang="en-US" altLang="en-US" sz="2400" i="0" baseline="-25000">
                  <a:latin typeface="Times New Roman" panose="02020603050405020304" pitchFamily="18" charset="0"/>
                </a:rPr>
                <a:t>22</a:t>
              </a:r>
            </a:p>
          </p:txBody>
        </p:sp>
      </p:grpSp>
      <p:graphicFrame>
        <p:nvGraphicFramePr>
          <p:cNvPr id="408611" name="Object 35"/>
          <p:cNvGraphicFramePr>
            <a:graphicFrameLocks noChangeAspect="1"/>
          </p:cNvGraphicFramePr>
          <p:nvPr/>
        </p:nvGraphicFramePr>
        <p:xfrm>
          <a:off x="1981200" y="4800600"/>
          <a:ext cx="4541838" cy="1527175"/>
        </p:xfrm>
        <a:graphic>
          <a:graphicData uri="http://schemas.openxmlformats.org/presentationml/2006/ole">
            <mc:AlternateContent xmlns:mc="http://schemas.openxmlformats.org/markup-compatibility/2006">
              <mc:Choice xmlns:v="urn:schemas-microsoft-com:vml" Requires="v">
                <p:oleObj spid="_x0000_s47144" name="Equation" r:id="rId3" imgW="1778000" imgH="596900" progId="Equation.DSMT4">
                  <p:embed/>
                </p:oleObj>
              </mc:Choice>
              <mc:Fallback>
                <p:oleObj name="Equation" r:id="rId3" imgW="1778000" imgH="596900" progId="Equation.DSMT4">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4800600"/>
                        <a:ext cx="4541838" cy="152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8579">
                                            <p:txEl>
                                              <p:pRg st="0" end="0"/>
                                            </p:txEl>
                                          </p:spTgt>
                                        </p:tgtEl>
                                        <p:attrNameLst>
                                          <p:attrName>style.visibility</p:attrName>
                                        </p:attrNameLst>
                                      </p:cBhvr>
                                      <p:to>
                                        <p:strVal val="visible"/>
                                      </p:to>
                                    </p:set>
                                    <p:animEffect transition="in" filter="wipe(left)">
                                      <p:cBhvr>
                                        <p:cTn id="7" dur="500"/>
                                        <p:tgtEl>
                                          <p:spTgt spid="408579">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08611"/>
                                        </p:tgtEl>
                                        <p:attrNameLst>
                                          <p:attrName>style.visibility</p:attrName>
                                        </p:attrNameLst>
                                      </p:cBhvr>
                                      <p:to>
                                        <p:strVal val="visible"/>
                                      </p:to>
                                    </p:set>
                                    <p:animEffect transition="in" filter="wipe(left)">
                                      <p:cBhvr>
                                        <p:cTn id="11" dur="500"/>
                                        <p:tgtEl>
                                          <p:spTgt spid="408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533400" y="0"/>
            <a:ext cx="8229600" cy="1371600"/>
          </a:xfrm>
        </p:spPr>
        <p:txBody>
          <a:bodyPr/>
          <a:lstStyle/>
          <a:p>
            <a:pPr eaLnBrk="1" hangingPunct="1"/>
            <a:r>
              <a:rPr lang="en-US" altLang="en-US" smtClean="0"/>
              <a:t>State Holding Times</a:t>
            </a:r>
          </a:p>
        </p:txBody>
      </p:sp>
      <p:sp>
        <p:nvSpPr>
          <p:cNvPr id="409603" name="Rectangle 3"/>
          <p:cNvSpPr>
            <a:spLocks noGrp="1" noChangeArrowheads="1"/>
          </p:cNvSpPr>
          <p:nvPr>
            <p:ph type="body" sz="half" idx="4294967295"/>
          </p:nvPr>
        </p:nvSpPr>
        <p:spPr>
          <a:xfrm>
            <a:off x="533400" y="1600200"/>
            <a:ext cx="8305800" cy="5243513"/>
          </a:xfrm>
        </p:spPr>
        <p:txBody>
          <a:bodyPr/>
          <a:lstStyle/>
          <a:p>
            <a:pPr algn="just" eaLnBrk="1" hangingPunct="1">
              <a:lnSpc>
                <a:spcPct val="90000"/>
              </a:lnSpc>
            </a:pPr>
            <a:r>
              <a:rPr lang="en-US" altLang="en-US" sz="2400" smtClean="0"/>
              <a:t>Suppose that at point </a:t>
            </a:r>
            <a:r>
              <a:rPr lang="en-US" altLang="en-US" sz="2400" i="1" smtClean="0">
                <a:latin typeface="Times New Roman" panose="02020603050405020304" pitchFamily="18" charset="0"/>
              </a:rPr>
              <a:t>k</a:t>
            </a:r>
            <a:r>
              <a:rPr lang="en-US" altLang="en-US" sz="2400" smtClean="0"/>
              <a:t>, the Markov Chain has transitioned into state </a:t>
            </a:r>
            <a:r>
              <a:rPr lang="en-US" altLang="en-US" sz="2400" i="1" smtClean="0">
                <a:latin typeface="Times New Roman" panose="02020603050405020304" pitchFamily="18" charset="0"/>
              </a:rPr>
              <a:t>i</a:t>
            </a:r>
            <a:r>
              <a:rPr lang="en-US" altLang="en-US" sz="2400" smtClean="0"/>
              <a:t>  (i.e. </a:t>
            </a:r>
            <a:r>
              <a:rPr lang="en-US" altLang="en-US" sz="2400" i="1" smtClean="0">
                <a:latin typeface="Times New Roman" panose="02020603050405020304" pitchFamily="18" charset="0"/>
              </a:rPr>
              <a:t>X</a:t>
            </a:r>
            <a:r>
              <a:rPr lang="en-US" altLang="en-US" sz="2400" i="1" baseline="-25000" smtClean="0">
                <a:latin typeface="Times New Roman" panose="02020603050405020304" pitchFamily="18" charset="0"/>
              </a:rPr>
              <a:t>k</a:t>
            </a:r>
            <a:r>
              <a:rPr lang="en-US" altLang="en-US" sz="2400" i="1" smtClean="0">
                <a:latin typeface="Times New Roman" panose="02020603050405020304" pitchFamily="18" charset="0"/>
              </a:rPr>
              <a:t>=i</a:t>
            </a:r>
            <a:r>
              <a:rPr lang="en-US" altLang="en-US" sz="2400" smtClean="0">
                <a:latin typeface="Times New Roman" panose="02020603050405020304" pitchFamily="18" charset="0"/>
              </a:rPr>
              <a:t>)</a:t>
            </a:r>
            <a:r>
              <a:rPr lang="en-US" altLang="en-US" sz="2400" i="1" smtClean="0">
                <a:latin typeface="Times New Roman" panose="02020603050405020304" pitchFamily="18" charset="0"/>
              </a:rPr>
              <a:t>.  </a:t>
            </a:r>
            <a:r>
              <a:rPr lang="en-US" altLang="en-US" sz="2400" smtClean="0"/>
              <a:t>An interesting question is </a:t>
            </a:r>
            <a:r>
              <a:rPr lang="en-US" altLang="en-US" sz="2400" smtClean="0">
                <a:solidFill>
                  <a:srgbClr val="800000"/>
                </a:solidFill>
              </a:rPr>
              <a:t>how long</a:t>
            </a:r>
            <a:r>
              <a:rPr lang="en-US" altLang="en-US" sz="2400" smtClean="0"/>
              <a:t> it will stay at state </a:t>
            </a:r>
            <a:r>
              <a:rPr lang="en-US" altLang="en-US" sz="2400" i="1" smtClean="0">
                <a:latin typeface="Times New Roman" panose="02020603050405020304" pitchFamily="18" charset="0"/>
              </a:rPr>
              <a:t>i</a:t>
            </a:r>
            <a:r>
              <a:rPr lang="en-US" altLang="en-US" sz="2400" smtClean="0"/>
              <a:t>.</a:t>
            </a:r>
            <a:r>
              <a:rPr lang="en-US" altLang="en-US" sz="2400" i="1" smtClean="0">
                <a:latin typeface="Times New Roman" panose="02020603050405020304" pitchFamily="18" charset="0"/>
              </a:rPr>
              <a:t>  </a:t>
            </a:r>
          </a:p>
          <a:p>
            <a:pPr eaLnBrk="1" hangingPunct="1">
              <a:lnSpc>
                <a:spcPct val="90000"/>
              </a:lnSpc>
            </a:pPr>
            <a:r>
              <a:rPr lang="en-US" altLang="en-US" sz="2400" smtClean="0"/>
              <a:t>Let </a:t>
            </a:r>
            <a:r>
              <a:rPr lang="en-US" altLang="en-US" sz="2400" i="1" smtClean="0">
                <a:latin typeface="Times New Roman" panose="02020603050405020304" pitchFamily="18" charset="0"/>
              </a:rPr>
              <a:t>V</a:t>
            </a:r>
            <a:r>
              <a:rPr lang="en-US" altLang="en-US" sz="2400" smtClean="0">
                <a:latin typeface="Times New Roman" panose="02020603050405020304" pitchFamily="18" charset="0"/>
              </a:rPr>
              <a:t>(</a:t>
            </a:r>
            <a:r>
              <a:rPr lang="en-US" altLang="en-US" sz="2400" i="1" smtClean="0">
                <a:latin typeface="Times New Roman" panose="02020603050405020304" pitchFamily="18" charset="0"/>
              </a:rPr>
              <a:t>i</a:t>
            </a:r>
            <a:r>
              <a:rPr lang="en-US" altLang="en-US" sz="2400" smtClean="0">
                <a:latin typeface="Times New Roman" panose="02020603050405020304" pitchFamily="18" charset="0"/>
              </a:rPr>
              <a:t>)</a:t>
            </a:r>
            <a:r>
              <a:rPr lang="en-US" altLang="en-US" sz="2400" smtClean="0"/>
              <a:t> be the </a:t>
            </a:r>
            <a:r>
              <a:rPr lang="en-US" altLang="en-US" sz="2400" smtClean="0">
                <a:solidFill>
                  <a:srgbClr val="800000"/>
                </a:solidFill>
              </a:rPr>
              <a:t>random variable</a:t>
            </a:r>
            <a:r>
              <a:rPr lang="en-US" altLang="en-US" sz="2400" smtClean="0"/>
              <a:t> that represents the number of time slots that </a:t>
            </a:r>
            <a:r>
              <a:rPr lang="en-US" altLang="en-US" sz="2400" i="1" smtClean="0">
                <a:latin typeface="Times New Roman" panose="02020603050405020304" pitchFamily="18" charset="0"/>
              </a:rPr>
              <a:t>X</a:t>
            </a:r>
            <a:r>
              <a:rPr lang="en-US" altLang="en-US" sz="2400" i="1" baseline="-25000" smtClean="0">
                <a:latin typeface="Times New Roman" panose="02020603050405020304" pitchFamily="18" charset="0"/>
              </a:rPr>
              <a:t>k</a:t>
            </a:r>
            <a:r>
              <a:rPr lang="en-US" altLang="en-US" sz="2400" i="1" smtClean="0">
                <a:latin typeface="Times New Roman" panose="02020603050405020304" pitchFamily="18" charset="0"/>
              </a:rPr>
              <a:t>=i</a:t>
            </a:r>
            <a:r>
              <a:rPr lang="en-US" altLang="en-US" sz="2400" smtClean="0"/>
              <a:t>.</a:t>
            </a:r>
          </a:p>
          <a:p>
            <a:pPr eaLnBrk="1" hangingPunct="1">
              <a:lnSpc>
                <a:spcPct val="90000"/>
              </a:lnSpc>
            </a:pPr>
            <a:r>
              <a:rPr lang="en-US" altLang="en-US" sz="2400" smtClean="0"/>
              <a:t>We are interested on the quantity </a:t>
            </a:r>
            <a:r>
              <a:rPr lang="en-US" altLang="en-US" sz="2400" smtClean="0">
                <a:latin typeface="Times New Roman" panose="02020603050405020304" pitchFamily="18" charset="0"/>
              </a:rPr>
              <a:t>Pr{</a:t>
            </a:r>
            <a:r>
              <a:rPr lang="en-US" altLang="en-US" sz="2400" i="1" smtClean="0">
                <a:latin typeface="Times New Roman" panose="02020603050405020304" pitchFamily="18" charset="0"/>
              </a:rPr>
              <a:t>V</a:t>
            </a:r>
            <a:r>
              <a:rPr lang="en-US" altLang="en-US" sz="2400" smtClean="0">
                <a:latin typeface="Times New Roman" panose="02020603050405020304" pitchFamily="18" charset="0"/>
              </a:rPr>
              <a:t>(</a:t>
            </a:r>
            <a:r>
              <a:rPr lang="en-US" altLang="en-US" sz="2400" i="1" smtClean="0">
                <a:latin typeface="Times New Roman" panose="02020603050405020304" pitchFamily="18" charset="0"/>
              </a:rPr>
              <a:t>i</a:t>
            </a:r>
            <a:r>
              <a:rPr lang="en-US" altLang="en-US" sz="2400" smtClean="0">
                <a:latin typeface="Times New Roman" panose="02020603050405020304" pitchFamily="18" charset="0"/>
              </a:rPr>
              <a:t>) = </a:t>
            </a:r>
            <a:r>
              <a:rPr lang="en-US" altLang="en-US" sz="2400" i="1" smtClean="0">
                <a:latin typeface="Times New Roman" panose="02020603050405020304" pitchFamily="18" charset="0"/>
              </a:rPr>
              <a:t>n</a:t>
            </a:r>
            <a:r>
              <a:rPr lang="en-US" altLang="en-US" sz="2400" smtClean="0">
                <a:latin typeface="Times New Roman" panose="02020603050405020304" pitchFamily="18" charset="0"/>
              </a:rPr>
              <a:t>}</a:t>
            </a:r>
          </a:p>
        </p:txBody>
      </p:sp>
      <p:graphicFrame>
        <p:nvGraphicFramePr>
          <p:cNvPr id="409625" name="Object 25"/>
          <p:cNvGraphicFramePr>
            <a:graphicFrameLocks noChangeAspect="1"/>
          </p:cNvGraphicFramePr>
          <p:nvPr/>
        </p:nvGraphicFramePr>
        <p:xfrm>
          <a:off x="508000" y="3675063"/>
          <a:ext cx="7721600" cy="1658937"/>
        </p:xfrm>
        <a:graphic>
          <a:graphicData uri="http://schemas.openxmlformats.org/presentationml/2006/ole">
            <mc:AlternateContent xmlns:mc="http://schemas.openxmlformats.org/markup-compatibility/2006">
              <mc:Choice xmlns:v="urn:schemas-microsoft-com:vml" Requires="v">
                <p:oleObj spid="_x0000_s48162" name="Equation" r:id="rId3" imgW="3022600" imgH="647700" progId="Equation.DSMT4">
                  <p:embed/>
                </p:oleObj>
              </mc:Choice>
              <mc:Fallback>
                <p:oleObj name="Equation" r:id="rId3" imgW="3022600" imgH="647700" progId="Equation.DSMT4">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0" y="3675063"/>
                        <a:ext cx="7721600" cy="165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26" name="Object 26"/>
          <p:cNvGraphicFramePr>
            <a:graphicFrameLocks noChangeAspect="1"/>
          </p:cNvGraphicFramePr>
          <p:nvPr/>
        </p:nvGraphicFramePr>
        <p:xfrm>
          <a:off x="2286000" y="5181600"/>
          <a:ext cx="5319713" cy="1662113"/>
        </p:xfrm>
        <a:graphic>
          <a:graphicData uri="http://schemas.openxmlformats.org/presentationml/2006/ole">
            <mc:AlternateContent xmlns:mc="http://schemas.openxmlformats.org/markup-compatibility/2006">
              <mc:Choice xmlns:v="urn:schemas-microsoft-com:vml" Requires="v">
                <p:oleObj spid="_x0000_s48163" name="Equation" r:id="rId5" imgW="2082800" imgH="647700" progId="Equation.DSMT4">
                  <p:embed/>
                </p:oleObj>
              </mc:Choice>
              <mc:Fallback>
                <p:oleObj name="Equation" r:id="rId5" imgW="2082800" imgH="647700" progId="Equation.DSMT4">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5181600"/>
                        <a:ext cx="5319713" cy="166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03">
                                            <p:txEl>
                                              <p:pRg st="0" end="0"/>
                                            </p:txEl>
                                          </p:spTgt>
                                        </p:tgtEl>
                                        <p:attrNameLst>
                                          <p:attrName>style.visibility</p:attrName>
                                        </p:attrNameLst>
                                      </p:cBhvr>
                                      <p:to>
                                        <p:strVal val="visible"/>
                                      </p:to>
                                    </p:set>
                                    <p:animEffect transition="in" filter="wipe(left)">
                                      <p:cBhvr>
                                        <p:cTn id="7" dur="500"/>
                                        <p:tgtEl>
                                          <p:spTgt spid="409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03">
                                            <p:txEl>
                                              <p:pRg st="1" end="1"/>
                                            </p:txEl>
                                          </p:spTgt>
                                        </p:tgtEl>
                                        <p:attrNameLst>
                                          <p:attrName>style.visibility</p:attrName>
                                        </p:attrNameLst>
                                      </p:cBhvr>
                                      <p:to>
                                        <p:strVal val="visible"/>
                                      </p:to>
                                    </p:set>
                                    <p:animEffect transition="in" filter="wipe(left)">
                                      <p:cBhvr>
                                        <p:cTn id="12" dur="500"/>
                                        <p:tgtEl>
                                          <p:spTgt spid="409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03">
                                            <p:txEl>
                                              <p:pRg st="2" end="2"/>
                                            </p:txEl>
                                          </p:spTgt>
                                        </p:tgtEl>
                                        <p:attrNameLst>
                                          <p:attrName>style.visibility</p:attrName>
                                        </p:attrNameLst>
                                      </p:cBhvr>
                                      <p:to>
                                        <p:strVal val="visible"/>
                                      </p:to>
                                    </p:set>
                                    <p:animEffect transition="in" filter="wipe(left)">
                                      <p:cBhvr>
                                        <p:cTn id="17" dur="500"/>
                                        <p:tgtEl>
                                          <p:spTgt spid="4096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09625"/>
                                        </p:tgtEl>
                                        <p:attrNameLst>
                                          <p:attrName>style.visibility</p:attrName>
                                        </p:attrNameLst>
                                      </p:cBhvr>
                                      <p:to>
                                        <p:strVal val="visible"/>
                                      </p:to>
                                    </p:set>
                                    <p:animEffect transition="in" filter="wipe(left)">
                                      <p:cBhvr>
                                        <p:cTn id="22" dur="500"/>
                                        <p:tgtEl>
                                          <p:spTgt spid="4096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09626"/>
                                        </p:tgtEl>
                                        <p:attrNameLst>
                                          <p:attrName>style.visibility</p:attrName>
                                        </p:attrNameLst>
                                      </p:cBhvr>
                                      <p:to>
                                        <p:strVal val="visible"/>
                                      </p:to>
                                    </p:set>
                                    <p:animEffect transition="in" filter="wipe(left)">
                                      <p:cBhvr>
                                        <p:cTn id="27" dur="500"/>
                                        <p:tgtEl>
                                          <p:spTgt spid="409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533400" y="0"/>
            <a:ext cx="8229600" cy="1371600"/>
          </a:xfrm>
        </p:spPr>
        <p:txBody>
          <a:bodyPr/>
          <a:lstStyle/>
          <a:p>
            <a:pPr eaLnBrk="1" hangingPunct="1"/>
            <a:r>
              <a:rPr lang="en-US" altLang="en-US" smtClean="0"/>
              <a:t>State Holding Times</a:t>
            </a:r>
          </a:p>
        </p:txBody>
      </p:sp>
      <p:sp>
        <p:nvSpPr>
          <p:cNvPr id="410627" name="Rectangle 3"/>
          <p:cNvSpPr>
            <a:spLocks noGrp="1" noChangeArrowheads="1"/>
          </p:cNvSpPr>
          <p:nvPr>
            <p:ph type="body" sz="half" idx="4294967295"/>
          </p:nvPr>
        </p:nvSpPr>
        <p:spPr>
          <a:xfrm>
            <a:off x="457200" y="5638800"/>
            <a:ext cx="8305800" cy="990600"/>
          </a:xfrm>
        </p:spPr>
        <p:txBody>
          <a:bodyPr/>
          <a:lstStyle/>
          <a:p>
            <a:pPr eaLnBrk="1" hangingPunct="1"/>
            <a:r>
              <a:rPr lang="en-US" altLang="en-US" sz="2400" smtClean="0"/>
              <a:t>This is the Geometric Distribution with parameter </a:t>
            </a:r>
            <a:r>
              <a:rPr lang="en-US" altLang="en-US" sz="2400" i="1" smtClean="0">
                <a:latin typeface="Times New Roman" panose="02020603050405020304" pitchFamily="18" charset="0"/>
              </a:rPr>
              <a:t>p</a:t>
            </a:r>
            <a:r>
              <a:rPr lang="en-US" altLang="en-US" sz="2400" i="1" baseline="-25000" smtClean="0">
                <a:latin typeface="Times New Roman" panose="02020603050405020304" pitchFamily="18" charset="0"/>
              </a:rPr>
              <a:t>ii</a:t>
            </a:r>
            <a:r>
              <a:rPr lang="en-US" altLang="en-US" sz="2400" smtClean="0"/>
              <a:t>.</a:t>
            </a:r>
          </a:p>
          <a:p>
            <a:pPr eaLnBrk="1" hangingPunct="1"/>
            <a:r>
              <a:rPr lang="en-US" altLang="en-US" sz="2400" smtClean="0"/>
              <a:t>Clearly, </a:t>
            </a:r>
            <a:r>
              <a:rPr lang="en-US" altLang="en-US" sz="2400" i="1" smtClean="0">
                <a:latin typeface="Times New Roman" panose="02020603050405020304" pitchFamily="18" charset="0"/>
              </a:rPr>
              <a:t>V</a:t>
            </a:r>
            <a:r>
              <a:rPr lang="en-US" altLang="en-US" sz="2400" smtClean="0">
                <a:latin typeface="Times New Roman" panose="02020603050405020304" pitchFamily="18" charset="0"/>
              </a:rPr>
              <a:t>(</a:t>
            </a:r>
            <a:r>
              <a:rPr lang="en-US" altLang="en-US" sz="2400" i="1" smtClean="0">
                <a:latin typeface="Times New Roman" panose="02020603050405020304" pitchFamily="18" charset="0"/>
              </a:rPr>
              <a:t>i</a:t>
            </a:r>
            <a:r>
              <a:rPr lang="en-US" altLang="en-US" sz="2400" smtClean="0">
                <a:latin typeface="Times New Roman" panose="02020603050405020304" pitchFamily="18" charset="0"/>
              </a:rPr>
              <a:t>)</a:t>
            </a:r>
            <a:r>
              <a:rPr lang="en-US" altLang="en-US" sz="2400" smtClean="0"/>
              <a:t> has the memoryless property</a:t>
            </a:r>
          </a:p>
        </p:txBody>
      </p:sp>
      <p:graphicFrame>
        <p:nvGraphicFramePr>
          <p:cNvPr id="410629" name="Object 5"/>
          <p:cNvGraphicFramePr>
            <a:graphicFrameLocks noChangeAspect="1"/>
          </p:cNvGraphicFramePr>
          <p:nvPr/>
        </p:nvGraphicFramePr>
        <p:xfrm>
          <a:off x="685800" y="1690688"/>
          <a:ext cx="6843713" cy="1662112"/>
        </p:xfrm>
        <a:graphic>
          <a:graphicData uri="http://schemas.openxmlformats.org/presentationml/2006/ole">
            <mc:AlternateContent xmlns:mc="http://schemas.openxmlformats.org/markup-compatibility/2006">
              <mc:Choice xmlns:v="urn:schemas-microsoft-com:vml" Requires="v">
                <p:oleObj spid="_x0000_s49201" name="Equation" r:id="rId3" imgW="2679700" imgH="647700" progId="Equation.DSMT4">
                  <p:embed/>
                </p:oleObj>
              </mc:Choice>
              <mc:Fallback>
                <p:oleObj name="Equation" r:id="rId3" imgW="2679700" imgH="6477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690688"/>
                        <a:ext cx="6843713" cy="166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630" name="Object 6"/>
          <p:cNvGraphicFramePr>
            <a:graphicFrameLocks noChangeAspect="1"/>
          </p:cNvGraphicFramePr>
          <p:nvPr/>
        </p:nvGraphicFramePr>
        <p:xfrm>
          <a:off x="2092325" y="4932363"/>
          <a:ext cx="3698875" cy="554037"/>
        </p:xfrm>
        <a:graphic>
          <a:graphicData uri="http://schemas.openxmlformats.org/presentationml/2006/ole">
            <mc:AlternateContent xmlns:mc="http://schemas.openxmlformats.org/markup-compatibility/2006">
              <mc:Choice xmlns:v="urn:schemas-microsoft-com:vml" Requires="v">
                <p:oleObj spid="_x0000_s49202" name="Equation" r:id="rId5" imgW="1447172" imgH="215806" progId="Equation.DSMT4">
                  <p:embed/>
                </p:oleObj>
              </mc:Choice>
              <mc:Fallback>
                <p:oleObj name="Equation" r:id="rId5" imgW="1447172" imgH="215806"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2325" y="4932363"/>
                        <a:ext cx="3698875"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631" name="Object 7"/>
          <p:cNvGraphicFramePr>
            <a:graphicFrameLocks noChangeAspect="1"/>
          </p:cNvGraphicFramePr>
          <p:nvPr/>
        </p:nvGraphicFramePr>
        <p:xfrm>
          <a:off x="2547938" y="3214688"/>
          <a:ext cx="6291262" cy="1662112"/>
        </p:xfrm>
        <a:graphic>
          <a:graphicData uri="http://schemas.openxmlformats.org/presentationml/2006/ole">
            <mc:AlternateContent xmlns:mc="http://schemas.openxmlformats.org/markup-compatibility/2006">
              <mc:Choice xmlns:v="urn:schemas-microsoft-com:vml" Requires="v">
                <p:oleObj spid="_x0000_s49203" name="Equation" r:id="rId7" imgW="2463800" imgH="647700" progId="Equation.DSMT4">
                  <p:embed/>
                </p:oleObj>
              </mc:Choice>
              <mc:Fallback>
                <p:oleObj name="Equation" r:id="rId7" imgW="2463800" imgH="6477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7938" y="3214688"/>
                        <a:ext cx="6291262" cy="166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0629"/>
                                        </p:tgtEl>
                                        <p:attrNameLst>
                                          <p:attrName>style.visibility</p:attrName>
                                        </p:attrNameLst>
                                      </p:cBhvr>
                                      <p:to>
                                        <p:strVal val="visible"/>
                                      </p:to>
                                    </p:set>
                                    <p:animEffect transition="in" filter="wipe(left)">
                                      <p:cBhvr>
                                        <p:cTn id="7" dur="500"/>
                                        <p:tgtEl>
                                          <p:spTgt spid="4106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0631"/>
                                        </p:tgtEl>
                                        <p:attrNameLst>
                                          <p:attrName>style.visibility</p:attrName>
                                        </p:attrNameLst>
                                      </p:cBhvr>
                                      <p:to>
                                        <p:strVal val="visible"/>
                                      </p:to>
                                    </p:set>
                                    <p:animEffect transition="in" filter="wipe(left)">
                                      <p:cBhvr>
                                        <p:cTn id="12" dur="500"/>
                                        <p:tgtEl>
                                          <p:spTgt spid="4106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10630"/>
                                        </p:tgtEl>
                                        <p:attrNameLst>
                                          <p:attrName>style.visibility</p:attrName>
                                        </p:attrNameLst>
                                      </p:cBhvr>
                                      <p:to>
                                        <p:strVal val="visible"/>
                                      </p:to>
                                    </p:set>
                                    <p:animEffect transition="in" filter="wipe(left)">
                                      <p:cBhvr>
                                        <p:cTn id="17" dur="500"/>
                                        <p:tgtEl>
                                          <p:spTgt spid="4106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0627">
                                            <p:txEl>
                                              <p:pRg st="0" end="0"/>
                                            </p:txEl>
                                          </p:spTgt>
                                        </p:tgtEl>
                                        <p:attrNameLst>
                                          <p:attrName>style.visibility</p:attrName>
                                        </p:attrNameLst>
                                      </p:cBhvr>
                                      <p:to>
                                        <p:strVal val="visible"/>
                                      </p:to>
                                    </p:set>
                                    <p:animEffect transition="in" filter="wipe(left)">
                                      <p:cBhvr>
                                        <p:cTn id="22" dur="500"/>
                                        <p:tgtEl>
                                          <p:spTgt spid="41062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0627">
                                            <p:txEl>
                                              <p:pRg st="1" end="1"/>
                                            </p:txEl>
                                          </p:spTgt>
                                        </p:tgtEl>
                                        <p:attrNameLst>
                                          <p:attrName>style.visibility</p:attrName>
                                        </p:attrNameLst>
                                      </p:cBhvr>
                                      <p:to>
                                        <p:strVal val="visible"/>
                                      </p:to>
                                    </p:set>
                                    <p:animEffect transition="in" filter="wipe(left)">
                                      <p:cBhvr>
                                        <p:cTn id="27" dur="500"/>
                                        <p:tgtEl>
                                          <p:spTgt spid="4106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533400" y="0"/>
            <a:ext cx="8229600" cy="1371600"/>
          </a:xfrm>
        </p:spPr>
        <p:txBody>
          <a:bodyPr/>
          <a:lstStyle/>
          <a:p>
            <a:pPr eaLnBrk="1" hangingPunct="1"/>
            <a:r>
              <a:rPr lang="en-US" altLang="en-US" smtClean="0"/>
              <a:t>State Probabilities</a:t>
            </a:r>
          </a:p>
        </p:txBody>
      </p:sp>
      <p:sp>
        <p:nvSpPr>
          <p:cNvPr id="411651" name="Rectangle 3"/>
          <p:cNvSpPr>
            <a:spLocks noGrp="1" noChangeArrowheads="1"/>
          </p:cNvSpPr>
          <p:nvPr>
            <p:ph type="body" sz="half" idx="4294967295"/>
          </p:nvPr>
        </p:nvSpPr>
        <p:spPr>
          <a:xfrm>
            <a:off x="457200" y="1676400"/>
            <a:ext cx="8305800" cy="1143000"/>
          </a:xfrm>
        </p:spPr>
        <p:txBody>
          <a:bodyPr/>
          <a:lstStyle/>
          <a:p>
            <a:pPr eaLnBrk="1" hangingPunct="1">
              <a:lnSpc>
                <a:spcPct val="90000"/>
              </a:lnSpc>
            </a:pPr>
            <a:r>
              <a:rPr lang="en-US" altLang="en-US" sz="2400" smtClean="0"/>
              <a:t>An interesting quantity we are usually interested in is the probability of finding the chain at various states, i.e., we define</a:t>
            </a:r>
          </a:p>
        </p:txBody>
      </p:sp>
      <p:graphicFrame>
        <p:nvGraphicFramePr>
          <p:cNvPr id="411653" name="Object 5"/>
          <p:cNvGraphicFramePr>
            <a:graphicFrameLocks noChangeAspect="1"/>
          </p:cNvGraphicFramePr>
          <p:nvPr/>
        </p:nvGraphicFramePr>
        <p:xfrm>
          <a:off x="2933700" y="2514600"/>
          <a:ext cx="2628900" cy="554038"/>
        </p:xfrm>
        <a:graphic>
          <a:graphicData uri="http://schemas.openxmlformats.org/presentationml/2006/ole">
            <mc:AlternateContent xmlns:mc="http://schemas.openxmlformats.org/markup-compatibility/2006">
              <mc:Choice xmlns:v="urn:schemas-microsoft-com:vml" Requires="v">
                <p:oleObj spid="_x0000_s50259" name="Equation" r:id="rId3" imgW="1028254" imgH="215806" progId="Equation.DSMT4">
                  <p:embed/>
                </p:oleObj>
              </mc:Choice>
              <mc:Fallback>
                <p:oleObj name="Equation" r:id="rId3" imgW="1028254" imgH="215806"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3700" y="2514600"/>
                        <a:ext cx="2628900"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655" name="Rectangle 7"/>
          <p:cNvSpPr>
            <a:spLocks noChangeArrowheads="1"/>
          </p:cNvSpPr>
          <p:nvPr/>
        </p:nvSpPr>
        <p:spPr bwMode="auto">
          <a:xfrm>
            <a:off x="457200" y="2951163"/>
            <a:ext cx="8305800"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lnSpc>
                <a:spcPct val="90000"/>
              </a:lnSpc>
            </a:pPr>
            <a:r>
              <a:rPr lang="en-US" altLang="en-US" sz="2400" i="0" baseline="0"/>
              <a:t>For all possible states, we define the vector</a:t>
            </a:r>
          </a:p>
        </p:txBody>
      </p:sp>
      <p:graphicFrame>
        <p:nvGraphicFramePr>
          <p:cNvPr id="411656" name="Object 8"/>
          <p:cNvGraphicFramePr>
            <a:graphicFrameLocks noChangeAspect="1"/>
          </p:cNvGraphicFramePr>
          <p:nvPr/>
        </p:nvGraphicFramePr>
        <p:xfrm>
          <a:off x="2849563" y="3352800"/>
          <a:ext cx="3246437" cy="554038"/>
        </p:xfrm>
        <a:graphic>
          <a:graphicData uri="http://schemas.openxmlformats.org/presentationml/2006/ole">
            <mc:AlternateContent xmlns:mc="http://schemas.openxmlformats.org/markup-compatibility/2006">
              <mc:Choice xmlns:v="urn:schemas-microsoft-com:vml" Requires="v">
                <p:oleObj spid="_x0000_s50260" name="Equation" r:id="rId5" imgW="1269449" imgH="215806" progId="Equation.DSMT4">
                  <p:embed/>
                </p:oleObj>
              </mc:Choice>
              <mc:Fallback>
                <p:oleObj name="Equation" r:id="rId5" imgW="1269449" imgH="215806"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9563" y="3352800"/>
                        <a:ext cx="3246437"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658" name="Rectangle 10"/>
          <p:cNvSpPr>
            <a:spLocks noChangeArrowheads="1"/>
          </p:cNvSpPr>
          <p:nvPr/>
        </p:nvSpPr>
        <p:spPr bwMode="auto">
          <a:xfrm>
            <a:off x="457200" y="3886200"/>
            <a:ext cx="83058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lnSpc>
                <a:spcPct val="90000"/>
              </a:lnSpc>
            </a:pPr>
            <a:r>
              <a:rPr lang="en-US" altLang="en-US" sz="2400" i="0" baseline="0"/>
              <a:t>Using total probability we can write</a:t>
            </a:r>
          </a:p>
        </p:txBody>
      </p:sp>
      <p:graphicFrame>
        <p:nvGraphicFramePr>
          <p:cNvPr id="411659" name="Object 11"/>
          <p:cNvGraphicFramePr>
            <a:graphicFrameLocks noChangeAspect="1"/>
          </p:cNvGraphicFramePr>
          <p:nvPr/>
        </p:nvGraphicFramePr>
        <p:xfrm>
          <a:off x="1625600" y="4267200"/>
          <a:ext cx="6070600" cy="1597025"/>
        </p:xfrm>
        <a:graphic>
          <a:graphicData uri="http://schemas.openxmlformats.org/presentationml/2006/ole">
            <mc:AlternateContent xmlns:mc="http://schemas.openxmlformats.org/markup-compatibility/2006">
              <mc:Choice xmlns:v="urn:schemas-microsoft-com:vml" Requires="v">
                <p:oleObj spid="_x0000_s50261" name="Equation" r:id="rId7" imgW="2374900" imgH="622300" progId="Equation.DSMT4">
                  <p:embed/>
                </p:oleObj>
              </mc:Choice>
              <mc:Fallback>
                <p:oleObj name="Equation" r:id="rId7" imgW="2374900" imgH="6223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5600" y="4267200"/>
                        <a:ext cx="6070600" cy="159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660" name="Rectangle 12"/>
          <p:cNvSpPr>
            <a:spLocks noChangeArrowheads="1"/>
          </p:cNvSpPr>
          <p:nvPr/>
        </p:nvSpPr>
        <p:spPr bwMode="auto">
          <a:xfrm>
            <a:off x="457200" y="5715000"/>
            <a:ext cx="83058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lnSpc>
                <a:spcPct val="90000"/>
              </a:lnSpc>
            </a:pPr>
            <a:r>
              <a:rPr lang="en-US" altLang="en-US" sz="2400" i="0" baseline="0"/>
              <a:t>In vector form, one can write</a:t>
            </a:r>
          </a:p>
        </p:txBody>
      </p:sp>
      <p:graphicFrame>
        <p:nvGraphicFramePr>
          <p:cNvPr id="411661" name="Object 13"/>
          <p:cNvGraphicFramePr>
            <a:graphicFrameLocks noChangeAspect="1"/>
          </p:cNvGraphicFramePr>
          <p:nvPr/>
        </p:nvGraphicFramePr>
        <p:xfrm>
          <a:off x="762000" y="6172200"/>
          <a:ext cx="2855913" cy="488950"/>
        </p:xfrm>
        <a:graphic>
          <a:graphicData uri="http://schemas.openxmlformats.org/presentationml/2006/ole">
            <mc:AlternateContent xmlns:mc="http://schemas.openxmlformats.org/markup-compatibility/2006">
              <mc:Choice xmlns:v="urn:schemas-microsoft-com:vml" Requires="v">
                <p:oleObj spid="_x0000_s50262" name="Equation" r:id="rId9" imgW="1117600" imgH="190500" progId="Equation.DSMT4">
                  <p:embed/>
                </p:oleObj>
              </mc:Choice>
              <mc:Fallback>
                <p:oleObj name="Equation" r:id="rId9" imgW="1117600" imgH="1905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 y="6172200"/>
                        <a:ext cx="2855913"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662" name="Object 14"/>
          <p:cNvGraphicFramePr>
            <a:graphicFrameLocks noChangeAspect="1"/>
          </p:cNvGraphicFramePr>
          <p:nvPr/>
        </p:nvGraphicFramePr>
        <p:xfrm>
          <a:off x="6361113" y="6172200"/>
          <a:ext cx="2401887" cy="488950"/>
        </p:xfrm>
        <a:graphic>
          <a:graphicData uri="http://schemas.openxmlformats.org/presentationml/2006/ole">
            <mc:AlternateContent xmlns:mc="http://schemas.openxmlformats.org/markup-compatibility/2006">
              <mc:Choice xmlns:v="urn:schemas-microsoft-com:vml" Requires="v">
                <p:oleObj spid="_x0000_s50263" name="Equation" r:id="rId11" imgW="939392" imgH="190417" progId="Equation.DSMT4">
                  <p:embed/>
                </p:oleObj>
              </mc:Choice>
              <mc:Fallback>
                <p:oleObj name="Equation" r:id="rId11" imgW="939392" imgH="190417"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61113" y="6172200"/>
                        <a:ext cx="2401887"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663" name="Text Box 15"/>
          <p:cNvSpPr txBox="1">
            <a:spLocks noChangeArrowheads="1"/>
          </p:cNvSpPr>
          <p:nvPr/>
        </p:nvSpPr>
        <p:spPr bwMode="auto">
          <a:xfrm>
            <a:off x="3810000" y="6096000"/>
            <a:ext cx="2514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000" i="0" baseline="0"/>
              <a:t>Or, if homogeneous Markov Chain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Effect transition="in" filter="wipe(left)">
                                      <p:cBhvr>
                                        <p:cTn id="7" dur="500"/>
                                        <p:tgtEl>
                                          <p:spTgt spid="411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1653"/>
                                        </p:tgtEl>
                                        <p:attrNameLst>
                                          <p:attrName>style.visibility</p:attrName>
                                        </p:attrNameLst>
                                      </p:cBhvr>
                                      <p:to>
                                        <p:strVal val="visible"/>
                                      </p:to>
                                    </p:set>
                                    <p:animEffect transition="in" filter="wipe(left)">
                                      <p:cBhvr>
                                        <p:cTn id="12" dur="500"/>
                                        <p:tgtEl>
                                          <p:spTgt spid="4116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1655">
                                            <p:txEl>
                                              <p:pRg st="0" end="0"/>
                                            </p:txEl>
                                          </p:spTgt>
                                        </p:tgtEl>
                                        <p:attrNameLst>
                                          <p:attrName>style.visibility</p:attrName>
                                        </p:attrNameLst>
                                      </p:cBhvr>
                                      <p:to>
                                        <p:strVal val="visible"/>
                                      </p:to>
                                    </p:set>
                                    <p:animEffect transition="in" filter="wipe(left)">
                                      <p:cBhvr>
                                        <p:cTn id="17" dur="500"/>
                                        <p:tgtEl>
                                          <p:spTgt spid="41165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11656"/>
                                        </p:tgtEl>
                                        <p:attrNameLst>
                                          <p:attrName>style.visibility</p:attrName>
                                        </p:attrNameLst>
                                      </p:cBhvr>
                                      <p:to>
                                        <p:strVal val="visible"/>
                                      </p:to>
                                    </p:set>
                                    <p:animEffect transition="in" filter="wipe(left)">
                                      <p:cBhvr>
                                        <p:cTn id="22" dur="500"/>
                                        <p:tgtEl>
                                          <p:spTgt spid="41165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1658">
                                            <p:txEl>
                                              <p:pRg st="0" end="0"/>
                                            </p:txEl>
                                          </p:spTgt>
                                        </p:tgtEl>
                                        <p:attrNameLst>
                                          <p:attrName>style.visibility</p:attrName>
                                        </p:attrNameLst>
                                      </p:cBhvr>
                                      <p:to>
                                        <p:strVal val="visible"/>
                                      </p:to>
                                    </p:set>
                                    <p:animEffect transition="in" filter="wipe(left)">
                                      <p:cBhvr>
                                        <p:cTn id="27" dur="500"/>
                                        <p:tgtEl>
                                          <p:spTgt spid="411658">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11659"/>
                                        </p:tgtEl>
                                        <p:attrNameLst>
                                          <p:attrName>style.visibility</p:attrName>
                                        </p:attrNameLst>
                                      </p:cBhvr>
                                      <p:to>
                                        <p:strVal val="visible"/>
                                      </p:to>
                                    </p:set>
                                    <p:animEffect transition="in" filter="wipe(left)">
                                      <p:cBhvr>
                                        <p:cTn id="32" dur="500"/>
                                        <p:tgtEl>
                                          <p:spTgt spid="41165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11660">
                                            <p:txEl>
                                              <p:pRg st="0" end="0"/>
                                            </p:txEl>
                                          </p:spTgt>
                                        </p:tgtEl>
                                        <p:attrNameLst>
                                          <p:attrName>style.visibility</p:attrName>
                                        </p:attrNameLst>
                                      </p:cBhvr>
                                      <p:to>
                                        <p:strVal val="visible"/>
                                      </p:to>
                                    </p:set>
                                    <p:animEffect transition="in" filter="wipe(left)">
                                      <p:cBhvr>
                                        <p:cTn id="37" dur="500"/>
                                        <p:tgtEl>
                                          <p:spTgt spid="411660">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11661"/>
                                        </p:tgtEl>
                                        <p:attrNameLst>
                                          <p:attrName>style.visibility</p:attrName>
                                        </p:attrNameLst>
                                      </p:cBhvr>
                                      <p:to>
                                        <p:strVal val="visible"/>
                                      </p:to>
                                    </p:set>
                                    <p:animEffect transition="in" filter="wipe(left)">
                                      <p:cBhvr>
                                        <p:cTn id="42" dur="500"/>
                                        <p:tgtEl>
                                          <p:spTgt spid="411661"/>
                                        </p:tgtEl>
                                      </p:cBhvr>
                                    </p:animEffect>
                                  </p:childTnLst>
                                </p:cTn>
                              </p:par>
                            </p:childTnLst>
                          </p:cTn>
                        </p:par>
                        <p:par>
                          <p:cTn id="43" fill="hold" nodeType="afterGroup">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411663"/>
                                        </p:tgtEl>
                                        <p:attrNameLst>
                                          <p:attrName>style.visibility</p:attrName>
                                        </p:attrNameLst>
                                      </p:cBhvr>
                                      <p:to>
                                        <p:strVal val="visible"/>
                                      </p:to>
                                    </p:set>
                                    <p:animEffect transition="in" filter="wipe(left)">
                                      <p:cBhvr>
                                        <p:cTn id="46" dur="500"/>
                                        <p:tgtEl>
                                          <p:spTgt spid="41166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411662"/>
                                        </p:tgtEl>
                                        <p:attrNameLst>
                                          <p:attrName>style.visibility</p:attrName>
                                        </p:attrNameLst>
                                      </p:cBhvr>
                                      <p:to>
                                        <p:strVal val="visible"/>
                                      </p:to>
                                    </p:set>
                                    <p:animEffect transition="in" filter="wipe(left)">
                                      <p:cBhvr>
                                        <p:cTn id="51" dur="500"/>
                                        <p:tgtEl>
                                          <p:spTgt spid="411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p:bldP spid="411655" grpId="0" build="p"/>
      <p:bldP spid="411658" grpId="0" build="p"/>
      <p:bldP spid="411660" grpId="0" build="p"/>
      <p:bldP spid="41166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12775" y="228600"/>
            <a:ext cx="8153400" cy="990600"/>
          </a:xfrm>
        </p:spPr>
        <p:txBody>
          <a:bodyPr/>
          <a:lstStyle/>
          <a:p>
            <a:pPr eaLnBrk="1" hangingPunct="1"/>
            <a:r>
              <a:rPr lang="en-GB" altLang="en-US" smtClean="0"/>
              <a:t>Goals for Today</a:t>
            </a:r>
          </a:p>
        </p:txBody>
      </p:sp>
      <p:sp>
        <p:nvSpPr>
          <p:cNvPr id="5124" name="Text Box 6"/>
          <p:cNvSpPr txBox="1">
            <a:spLocks noChangeArrowheads="1"/>
          </p:cNvSpPr>
          <p:nvPr/>
        </p:nvSpPr>
        <p:spPr bwMode="auto">
          <a:xfrm>
            <a:off x="152400" y="1600200"/>
            <a:ext cx="8893175" cy="4954588"/>
          </a:xfrm>
          <a:prstGeom prst="rect">
            <a:avLst/>
          </a:prstGeom>
          <a:noFill/>
          <a:ln w="9525" algn="ctr">
            <a:noFill/>
            <a:miter lim="800000"/>
            <a:headEnd/>
            <a:tailEnd/>
          </a:ln>
        </p:spPr>
        <p:txBody>
          <a:bodyPr>
            <a:spAutoFit/>
          </a:bodyPr>
          <a:lstStyle/>
          <a:p>
            <a:pPr marL="742950" indent="-285750">
              <a:lnSpc>
                <a:spcPct val="150000"/>
              </a:lnSpc>
              <a:spcBef>
                <a:spcPts val="300"/>
              </a:spcBef>
              <a:buClr>
                <a:srgbClr val="FF0000"/>
              </a:buClr>
              <a:buFont typeface="Wingdings" pitchFamily="2" charset="2"/>
              <a:buChar char="§"/>
              <a:defRPr/>
            </a:pPr>
            <a:r>
              <a:rPr lang="en-GB" i="0" baseline="0" dirty="0">
                <a:latin typeface="+mj-lt"/>
              </a:rPr>
              <a:t>Understand what is a Stochastic Process</a:t>
            </a:r>
          </a:p>
          <a:p>
            <a:pPr marL="742950" indent="-285750">
              <a:lnSpc>
                <a:spcPct val="150000"/>
              </a:lnSpc>
              <a:spcBef>
                <a:spcPts val="300"/>
              </a:spcBef>
              <a:buClr>
                <a:srgbClr val="FF0000"/>
              </a:buClr>
              <a:buFont typeface="Wingdings" pitchFamily="2" charset="2"/>
              <a:buChar char="§"/>
              <a:defRPr/>
            </a:pPr>
            <a:r>
              <a:rPr lang="en-GB" i="0" baseline="0" dirty="0">
                <a:latin typeface="+mj-lt"/>
              </a:rPr>
              <a:t>Understand the Markov property</a:t>
            </a:r>
          </a:p>
          <a:p>
            <a:pPr marL="742950" indent="-285750">
              <a:lnSpc>
                <a:spcPct val="150000"/>
              </a:lnSpc>
              <a:spcBef>
                <a:spcPts val="300"/>
              </a:spcBef>
              <a:buClr>
                <a:srgbClr val="FF0000"/>
              </a:buClr>
              <a:buFont typeface="Wingdings" pitchFamily="2" charset="2"/>
              <a:buChar char="§"/>
              <a:defRPr/>
            </a:pPr>
            <a:r>
              <a:rPr lang="en-GB" i="0" baseline="0" dirty="0">
                <a:latin typeface="+mj-lt"/>
              </a:rPr>
              <a:t>Learn how to use Markov Chains for modelling stochastic processes</a:t>
            </a:r>
          </a:p>
          <a:p>
            <a:pPr marL="742950" lvl="1" indent="-285750">
              <a:lnSpc>
                <a:spcPct val="150000"/>
              </a:lnSpc>
              <a:spcBef>
                <a:spcPts val="300"/>
              </a:spcBef>
              <a:buClr>
                <a:srgbClr val="FF0000"/>
              </a:buClr>
              <a:buFont typeface="Wingdings" pitchFamily="2" charset="2"/>
              <a:buChar char="§"/>
              <a:defRPr/>
            </a:pPr>
            <a:r>
              <a:rPr lang="en-US" altLang="en-US" i="0" baseline="0" dirty="0">
                <a:latin typeface="+mj-lt"/>
              </a:rPr>
              <a:t>Understand the analysis of Transient and steady state Markov chains</a:t>
            </a:r>
            <a:endParaRPr lang="en-GB" sz="3600" i="0" baseline="0" dirty="0">
              <a:latin typeface="+mj-lt"/>
            </a:endParaRPr>
          </a:p>
          <a:p>
            <a:pPr marL="742950" indent="-285750">
              <a:lnSpc>
                <a:spcPct val="150000"/>
              </a:lnSpc>
              <a:spcBef>
                <a:spcPts val="300"/>
              </a:spcBef>
              <a:buClr>
                <a:srgbClr val="FF0000"/>
              </a:buClr>
              <a:buFont typeface="Wingdings" pitchFamily="2" charset="2"/>
              <a:buChar char="§"/>
              <a:defRPr/>
            </a:pPr>
            <a:endParaRPr lang="en-GB" sz="3600" i="0" baseline="0" dirty="0">
              <a:latin typeface="+mj-l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533400" y="0"/>
            <a:ext cx="8229600" cy="1371600"/>
          </a:xfrm>
        </p:spPr>
        <p:txBody>
          <a:bodyPr/>
          <a:lstStyle/>
          <a:p>
            <a:pPr eaLnBrk="1" hangingPunct="1"/>
            <a:r>
              <a:rPr lang="en-US" altLang="en-US" smtClean="0"/>
              <a:t>State Probabilities Example</a:t>
            </a:r>
          </a:p>
        </p:txBody>
      </p:sp>
      <p:sp>
        <p:nvSpPr>
          <p:cNvPr id="412675" name="Rectangle 3"/>
          <p:cNvSpPr>
            <a:spLocks noGrp="1" noChangeArrowheads="1"/>
          </p:cNvSpPr>
          <p:nvPr>
            <p:ph type="body" sz="half" idx="4294967295"/>
          </p:nvPr>
        </p:nvSpPr>
        <p:spPr>
          <a:xfrm>
            <a:off x="457200" y="1600200"/>
            <a:ext cx="8305800" cy="533400"/>
          </a:xfrm>
        </p:spPr>
        <p:txBody>
          <a:bodyPr/>
          <a:lstStyle/>
          <a:p>
            <a:pPr eaLnBrk="1" hangingPunct="1"/>
            <a:r>
              <a:rPr lang="en-US" altLang="en-US" sz="2400" smtClean="0"/>
              <a:t>Suppose that </a:t>
            </a:r>
          </a:p>
        </p:txBody>
      </p:sp>
      <p:graphicFrame>
        <p:nvGraphicFramePr>
          <p:cNvPr id="412676" name="Object 4"/>
          <p:cNvGraphicFramePr>
            <a:graphicFrameLocks noChangeAspect="1"/>
          </p:cNvGraphicFramePr>
          <p:nvPr/>
        </p:nvGraphicFramePr>
        <p:xfrm>
          <a:off x="6045200" y="2286000"/>
          <a:ext cx="2336800" cy="554038"/>
        </p:xfrm>
        <a:graphic>
          <a:graphicData uri="http://schemas.openxmlformats.org/presentationml/2006/ole">
            <mc:AlternateContent xmlns:mc="http://schemas.openxmlformats.org/markup-compatibility/2006">
              <mc:Choice xmlns:v="urn:schemas-microsoft-com:vml" Requires="v">
                <p:oleObj spid="_x0000_s51267" name="Equation" r:id="rId3" imgW="914003" imgH="215806" progId="Equation.DSMT4">
                  <p:embed/>
                </p:oleObj>
              </mc:Choice>
              <mc:Fallback>
                <p:oleObj name="Equation" r:id="rId3" imgW="914003" imgH="215806"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200" y="2286000"/>
                        <a:ext cx="2336800"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2679" name="Rectangle 7"/>
          <p:cNvSpPr>
            <a:spLocks noChangeArrowheads="1"/>
          </p:cNvSpPr>
          <p:nvPr/>
        </p:nvSpPr>
        <p:spPr bwMode="auto">
          <a:xfrm>
            <a:off x="457200" y="3255963"/>
            <a:ext cx="8305800"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lnSpc>
                <a:spcPct val="90000"/>
              </a:lnSpc>
            </a:pPr>
            <a:r>
              <a:rPr lang="en-US" altLang="en-US" sz="2400" i="0" baseline="0"/>
              <a:t>Find </a:t>
            </a:r>
            <a:r>
              <a:rPr lang="el-GR" altLang="en-US" sz="2400" b="1" i="0" baseline="0">
                <a:latin typeface="Times New Roman" panose="02020603050405020304" pitchFamily="18" charset="0"/>
              </a:rPr>
              <a:t>π</a:t>
            </a:r>
            <a:r>
              <a:rPr lang="el-GR" altLang="en-US" sz="2400" i="0" baseline="0">
                <a:latin typeface="Times New Roman" panose="02020603050405020304" pitchFamily="18" charset="0"/>
              </a:rPr>
              <a:t>(</a:t>
            </a:r>
            <a:r>
              <a:rPr lang="en-US" altLang="en-US" sz="2400" baseline="0">
                <a:latin typeface="Times New Roman" panose="02020603050405020304" pitchFamily="18" charset="0"/>
              </a:rPr>
              <a:t>k</a:t>
            </a:r>
            <a:r>
              <a:rPr lang="el-GR" altLang="en-US" sz="2400" i="0" baseline="0">
                <a:latin typeface="Times New Roman" panose="02020603050405020304" pitchFamily="18" charset="0"/>
              </a:rPr>
              <a:t>)</a:t>
            </a:r>
            <a:r>
              <a:rPr lang="en-US" altLang="en-US" sz="2400" i="0" baseline="0"/>
              <a:t> for </a:t>
            </a:r>
            <a:r>
              <a:rPr lang="en-US" altLang="en-US" sz="2400" baseline="0">
                <a:latin typeface="Times New Roman" panose="02020603050405020304" pitchFamily="18" charset="0"/>
              </a:rPr>
              <a:t>k</a:t>
            </a:r>
            <a:r>
              <a:rPr lang="en-US" altLang="en-US" sz="2400" i="0" baseline="0">
                <a:latin typeface="Times New Roman" panose="02020603050405020304" pitchFamily="18" charset="0"/>
              </a:rPr>
              <a:t>=1,2,…</a:t>
            </a:r>
          </a:p>
        </p:txBody>
      </p:sp>
      <p:sp>
        <p:nvSpPr>
          <p:cNvPr id="412684" name="Text Box 12"/>
          <p:cNvSpPr txBox="1">
            <a:spLocks noChangeArrowheads="1"/>
          </p:cNvSpPr>
          <p:nvPr/>
        </p:nvSpPr>
        <p:spPr bwMode="auto">
          <a:xfrm>
            <a:off x="4724400" y="2366963"/>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000" i="0" baseline="0"/>
              <a:t>with</a:t>
            </a:r>
          </a:p>
        </p:txBody>
      </p:sp>
      <p:graphicFrame>
        <p:nvGraphicFramePr>
          <p:cNvPr id="412685" name="Object 13"/>
          <p:cNvGraphicFramePr>
            <a:graphicFrameLocks noChangeAspect="1"/>
          </p:cNvGraphicFramePr>
          <p:nvPr/>
        </p:nvGraphicFramePr>
        <p:xfrm>
          <a:off x="838200" y="1981200"/>
          <a:ext cx="3171825" cy="1357313"/>
        </p:xfrm>
        <a:graphic>
          <a:graphicData uri="http://schemas.openxmlformats.org/presentationml/2006/ole">
            <mc:AlternateContent xmlns:mc="http://schemas.openxmlformats.org/markup-compatibility/2006">
              <mc:Choice xmlns:v="urn:schemas-microsoft-com:vml" Requires="v">
                <p:oleObj spid="_x0000_s51268" name="Equation" r:id="rId5" imgW="1397000" imgH="596900" progId="Equation.DSMT4">
                  <p:embed/>
                </p:oleObj>
              </mc:Choice>
              <mc:Fallback>
                <p:oleObj name="Equation" r:id="rId5" imgW="1397000" imgH="59690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1981200"/>
                        <a:ext cx="3171825" cy="1357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2686" name="Object 14"/>
          <p:cNvGraphicFramePr>
            <a:graphicFrameLocks noChangeAspect="1"/>
          </p:cNvGraphicFramePr>
          <p:nvPr/>
        </p:nvGraphicFramePr>
        <p:xfrm>
          <a:off x="838200" y="3581400"/>
          <a:ext cx="7402513" cy="1547813"/>
        </p:xfrm>
        <a:graphic>
          <a:graphicData uri="http://schemas.openxmlformats.org/presentationml/2006/ole">
            <mc:AlternateContent xmlns:mc="http://schemas.openxmlformats.org/markup-compatibility/2006">
              <mc:Choice xmlns:v="urn:schemas-microsoft-com:vml" Requires="v">
                <p:oleObj spid="_x0000_s51269" name="Equation" r:id="rId7" imgW="2857500" imgH="596900" progId="Equation.DSMT4">
                  <p:embed/>
                </p:oleObj>
              </mc:Choice>
              <mc:Fallback>
                <p:oleObj name="Equation" r:id="rId7" imgW="2857500" imgH="59690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3581400"/>
                        <a:ext cx="7402513" cy="154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2687" name="Rectangle 15"/>
          <p:cNvSpPr>
            <a:spLocks noChangeArrowheads="1"/>
          </p:cNvSpPr>
          <p:nvPr/>
        </p:nvSpPr>
        <p:spPr bwMode="auto">
          <a:xfrm>
            <a:off x="457200" y="5181600"/>
            <a:ext cx="84582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lnSpc>
                <a:spcPct val="90000"/>
              </a:lnSpc>
            </a:pPr>
            <a:r>
              <a:rPr lang="en-US" altLang="en-US" sz="2400" baseline="0">
                <a:solidFill>
                  <a:srgbClr val="800000"/>
                </a:solidFill>
              </a:rPr>
              <a:t>Transient</a:t>
            </a:r>
            <a:r>
              <a:rPr lang="en-US" altLang="en-US" sz="2400" baseline="0"/>
              <a:t> </a:t>
            </a:r>
            <a:r>
              <a:rPr lang="en-US" altLang="en-US" sz="2400" i="0" baseline="0"/>
              <a:t>behavior of the system.</a:t>
            </a:r>
            <a:endParaRPr lang="en-US" altLang="en-US" sz="2400" i="0" baseline="0">
              <a:latin typeface="Courier New" panose="02070309020205020404" pitchFamily="49" charset="0"/>
            </a:endParaRPr>
          </a:p>
          <a:p>
            <a:pPr eaLnBrk="1" hangingPunct="1">
              <a:lnSpc>
                <a:spcPct val="90000"/>
              </a:lnSpc>
            </a:pPr>
            <a:r>
              <a:rPr lang="en-US" altLang="en-US" sz="2400" i="0" baseline="0"/>
              <a:t>In general, the transient behavior is obtained by solving the difference equation</a:t>
            </a:r>
          </a:p>
        </p:txBody>
      </p:sp>
      <p:graphicFrame>
        <p:nvGraphicFramePr>
          <p:cNvPr id="412688" name="Object 16"/>
          <p:cNvGraphicFramePr>
            <a:graphicFrameLocks noChangeAspect="1"/>
          </p:cNvGraphicFramePr>
          <p:nvPr/>
        </p:nvGraphicFramePr>
        <p:xfrm>
          <a:off x="3008313" y="6324600"/>
          <a:ext cx="2401887" cy="488950"/>
        </p:xfrm>
        <a:graphic>
          <a:graphicData uri="http://schemas.openxmlformats.org/presentationml/2006/ole">
            <mc:AlternateContent xmlns:mc="http://schemas.openxmlformats.org/markup-compatibility/2006">
              <mc:Choice xmlns:v="urn:schemas-microsoft-com:vml" Requires="v">
                <p:oleObj spid="_x0000_s51270" name="Equation" r:id="rId9" imgW="939392" imgH="190417" progId="Equation.DSMT4">
                  <p:embed/>
                </p:oleObj>
              </mc:Choice>
              <mc:Fallback>
                <p:oleObj name="Equation" r:id="rId9" imgW="939392" imgH="190417"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08313" y="6324600"/>
                        <a:ext cx="2401887"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2675">
                                            <p:txEl>
                                              <p:pRg st="0" end="0"/>
                                            </p:txEl>
                                          </p:spTgt>
                                        </p:tgtEl>
                                        <p:attrNameLst>
                                          <p:attrName>style.visibility</p:attrName>
                                        </p:attrNameLst>
                                      </p:cBhvr>
                                      <p:to>
                                        <p:strVal val="visible"/>
                                      </p:to>
                                    </p:set>
                                    <p:animEffect transition="in" filter="wipe(left)">
                                      <p:cBhvr>
                                        <p:cTn id="7" dur="500"/>
                                        <p:tgtEl>
                                          <p:spTgt spid="412675">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12676"/>
                                        </p:tgtEl>
                                        <p:attrNameLst>
                                          <p:attrName>style.visibility</p:attrName>
                                        </p:attrNameLst>
                                      </p:cBhvr>
                                      <p:to>
                                        <p:strVal val="visible"/>
                                      </p:to>
                                    </p:set>
                                    <p:animEffect transition="in" filter="wipe(left)">
                                      <p:cBhvr>
                                        <p:cTn id="11" dur="500"/>
                                        <p:tgtEl>
                                          <p:spTgt spid="412676"/>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12684"/>
                                        </p:tgtEl>
                                        <p:attrNameLst>
                                          <p:attrName>style.visibility</p:attrName>
                                        </p:attrNameLst>
                                      </p:cBhvr>
                                      <p:to>
                                        <p:strVal val="visible"/>
                                      </p:to>
                                    </p:set>
                                    <p:animEffect transition="in" filter="wipe(left)">
                                      <p:cBhvr>
                                        <p:cTn id="15" dur="500"/>
                                        <p:tgtEl>
                                          <p:spTgt spid="412684"/>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412685"/>
                                        </p:tgtEl>
                                        <p:attrNameLst>
                                          <p:attrName>style.visibility</p:attrName>
                                        </p:attrNameLst>
                                      </p:cBhvr>
                                      <p:to>
                                        <p:strVal val="visible"/>
                                      </p:to>
                                    </p:set>
                                    <p:animEffect transition="in" filter="wipe(left)">
                                      <p:cBhvr>
                                        <p:cTn id="19" dur="500"/>
                                        <p:tgtEl>
                                          <p:spTgt spid="41268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412679">
                                            <p:txEl>
                                              <p:pRg st="0" end="0"/>
                                            </p:txEl>
                                          </p:spTgt>
                                        </p:tgtEl>
                                        <p:attrNameLst>
                                          <p:attrName>style.visibility</p:attrName>
                                        </p:attrNameLst>
                                      </p:cBhvr>
                                      <p:to>
                                        <p:strVal val="visible"/>
                                      </p:to>
                                    </p:set>
                                    <p:animEffect transition="in" filter="wipe(left)">
                                      <p:cBhvr>
                                        <p:cTn id="24" dur="500"/>
                                        <p:tgtEl>
                                          <p:spTgt spid="412679">
                                            <p:txEl>
                                              <p:pRg st="0" end="0"/>
                                            </p:txEl>
                                          </p:spTgt>
                                        </p:tgtEl>
                                      </p:cBhvr>
                                    </p:animEffec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412686"/>
                                        </p:tgtEl>
                                        <p:attrNameLst>
                                          <p:attrName>style.visibility</p:attrName>
                                        </p:attrNameLst>
                                      </p:cBhvr>
                                      <p:to>
                                        <p:strVal val="visible"/>
                                      </p:to>
                                    </p:set>
                                    <p:animEffect transition="in" filter="wipe(left)">
                                      <p:cBhvr>
                                        <p:cTn id="28" dur="500"/>
                                        <p:tgtEl>
                                          <p:spTgt spid="41268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12687">
                                            <p:txEl>
                                              <p:pRg st="0" end="0"/>
                                            </p:txEl>
                                          </p:spTgt>
                                        </p:tgtEl>
                                        <p:attrNameLst>
                                          <p:attrName>style.visibility</p:attrName>
                                        </p:attrNameLst>
                                      </p:cBhvr>
                                      <p:to>
                                        <p:strVal val="visible"/>
                                      </p:to>
                                    </p:set>
                                    <p:animEffect transition="in" filter="wipe(left)">
                                      <p:cBhvr>
                                        <p:cTn id="33" dur="500"/>
                                        <p:tgtEl>
                                          <p:spTgt spid="412687">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12687">
                                            <p:txEl>
                                              <p:pRg st="1" end="1"/>
                                            </p:txEl>
                                          </p:spTgt>
                                        </p:tgtEl>
                                        <p:attrNameLst>
                                          <p:attrName>style.visibility</p:attrName>
                                        </p:attrNameLst>
                                      </p:cBhvr>
                                      <p:to>
                                        <p:strVal val="visible"/>
                                      </p:to>
                                    </p:set>
                                    <p:animEffect transition="in" filter="wipe(left)">
                                      <p:cBhvr>
                                        <p:cTn id="38" dur="500"/>
                                        <p:tgtEl>
                                          <p:spTgt spid="412687">
                                            <p:txEl>
                                              <p:pRg st="1" end="1"/>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412688"/>
                                        </p:tgtEl>
                                        <p:attrNameLst>
                                          <p:attrName>style.visibility</p:attrName>
                                        </p:attrNameLst>
                                      </p:cBhvr>
                                      <p:to>
                                        <p:strVal val="visible"/>
                                      </p:to>
                                    </p:set>
                                    <p:animEffect transition="in" filter="wipe(left)">
                                      <p:cBhvr>
                                        <p:cTn id="43" dur="500"/>
                                        <p:tgtEl>
                                          <p:spTgt spid="412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5" grpId="0" build="p"/>
      <p:bldP spid="412679" grpId="0" build="p"/>
      <p:bldP spid="412684" grpId="0"/>
      <p:bldP spid="41268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533400" y="0"/>
            <a:ext cx="8229600" cy="1371600"/>
          </a:xfrm>
        </p:spPr>
        <p:txBody>
          <a:bodyPr/>
          <a:lstStyle/>
          <a:p>
            <a:pPr eaLnBrk="1" hangingPunct="1"/>
            <a:r>
              <a:rPr lang="en-US" altLang="en-US" smtClean="0"/>
              <a:t>Steady State Analysis</a:t>
            </a:r>
          </a:p>
        </p:txBody>
      </p:sp>
      <p:sp>
        <p:nvSpPr>
          <p:cNvPr id="420867" name="Rectangle 3"/>
          <p:cNvSpPr>
            <a:spLocks noGrp="1" noChangeArrowheads="1"/>
          </p:cNvSpPr>
          <p:nvPr>
            <p:ph type="body" sz="half" idx="4294967295"/>
          </p:nvPr>
        </p:nvSpPr>
        <p:spPr>
          <a:xfrm>
            <a:off x="457200" y="1524000"/>
            <a:ext cx="8305800" cy="914400"/>
          </a:xfrm>
        </p:spPr>
        <p:txBody>
          <a:bodyPr/>
          <a:lstStyle/>
          <a:p>
            <a:pPr eaLnBrk="1" hangingPunct="1"/>
            <a:r>
              <a:rPr lang="en-US" altLang="en-US" sz="2400" dirty="0" smtClean="0"/>
              <a:t>Recall that the probability of finding the MC at state </a:t>
            </a:r>
            <a:r>
              <a:rPr lang="en-US" altLang="en-US" sz="2400" i="1" dirty="0" err="1" smtClean="0">
                <a:latin typeface="Times New Roman" panose="02020603050405020304" pitchFamily="18" charset="0"/>
              </a:rPr>
              <a:t>i</a:t>
            </a:r>
            <a:r>
              <a:rPr lang="en-US" altLang="en-US" sz="2400" dirty="0" smtClean="0"/>
              <a:t> after the </a:t>
            </a:r>
            <a:r>
              <a:rPr lang="en-US" altLang="en-US" sz="2400" i="1" dirty="0" smtClean="0">
                <a:latin typeface="Times New Roman" panose="02020603050405020304" pitchFamily="18" charset="0"/>
              </a:rPr>
              <a:t>k</a:t>
            </a:r>
            <a:r>
              <a:rPr lang="en-US" altLang="en-US" sz="2400" baseline="30000" dirty="0" smtClean="0"/>
              <a:t>th</a:t>
            </a:r>
            <a:r>
              <a:rPr lang="en-US" altLang="en-US" sz="2400" dirty="0" smtClean="0"/>
              <a:t> step is given by</a:t>
            </a:r>
          </a:p>
        </p:txBody>
      </p:sp>
      <p:graphicFrame>
        <p:nvGraphicFramePr>
          <p:cNvPr id="420882" name="Object 18"/>
          <p:cNvGraphicFramePr>
            <a:graphicFrameLocks noChangeAspect="1"/>
          </p:cNvGraphicFramePr>
          <p:nvPr/>
        </p:nvGraphicFramePr>
        <p:xfrm>
          <a:off x="1562100" y="2286000"/>
          <a:ext cx="2628900" cy="554038"/>
        </p:xfrm>
        <a:graphic>
          <a:graphicData uri="http://schemas.openxmlformats.org/presentationml/2006/ole">
            <mc:AlternateContent xmlns:mc="http://schemas.openxmlformats.org/markup-compatibility/2006">
              <mc:Choice xmlns:v="urn:schemas-microsoft-com:vml" Requires="v">
                <p:oleObj spid="_x0000_s52295" name="Equation" r:id="rId4" imgW="1028254" imgH="215806" progId="Equation.DSMT4">
                  <p:embed/>
                </p:oleObj>
              </mc:Choice>
              <mc:Fallback>
                <p:oleObj name="Equation" r:id="rId4" imgW="1028254" imgH="215806" progId="Equation.DSMT4">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2100" y="2286000"/>
                        <a:ext cx="2628900"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883" name="Object 19"/>
          <p:cNvGraphicFramePr>
            <a:graphicFrameLocks noChangeAspect="1"/>
          </p:cNvGraphicFramePr>
          <p:nvPr/>
        </p:nvGraphicFramePr>
        <p:xfrm>
          <a:off x="5029200" y="2265363"/>
          <a:ext cx="3246438" cy="554037"/>
        </p:xfrm>
        <a:graphic>
          <a:graphicData uri="http://schemas.openxmlformats.org/presentationml/2006/ole">
            <mc:AlternateContent xmlns:mc="http://schemas.openxmlformats.org/markup-compatibility/2006">
              <mc:Choice xmlns:v="urn:schemas-microsoft-com:vml" Requires="v">
                <p:oleObj spid="_x0000_s52296" name="Equation" r:id="rId6" imgW="1269449" imgH="215806" progId="Equation.DSMT4">
                  <p:embed/>
                </p:oleObj>
              </mc:Choice>
              <mc:Fallback>
                <p:oleObj name="Equation" r:id="rId6" imgW="1269449" imgH="215806" progId="Equation.DSMT4">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9200" y="2265363"/>
                        <a:ext cx="3246438"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884" name="Rectangle 20"/>
          <p:cNvSpPr>
            <a:spLocks noChangeArrowheads="1"/>
          </p:cNvSpPr>
          <p:nvPr/>
        </p:nvSpPr>
        <p:spPr bwMode="auto">
          <a:xfrm>
            <a:off x="457200" y="2667000"/>
            <a:ext cx="8305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400" i="0" baseline="0"/>
              <a:t>An interesting question is what happens in the “long run”, i.e., </a:t>
            </a:r>
          </a:p>
        </p:txBody>
      </p:sp>
      <p:graphicFrame>
        <p:nvGraphicFramePr>
          <p:cNvPr id="420885" name="Object 21"/>
          <p:cNvGraphicFramePr>
            <a:graphicFrameLocks noChangeAspect="1"/>
          </p:cNvGraphicFramePr>
          <p:nvPr/>
        </p:nvGraphicFramePr>
        <p:xfrm>
          <a:off x="3524250" y="3048000"/>
          <a:ext cx="1979613" cy="585788"/>
        </p:xfrm>
        <a:graphic>
          <a:graphicData uri="http://schemas.openxmlformats.org/presentationml/2006/ole">
            <mc:AlternateContent xmlns:mc="http://schemas.openxmlformats.org/markup-compatibility/2006">
              <mc:Choice xmlns:v="urn:schemas-microsoft-com:vml" Requires="v">
                <p:oleObj spid="_x0000_s52297" name="Equation" r:id="rId8" imgW="774364" imgH="228501" progId="Equation.DSMT4">
                  <p:embed/>
                </p:oleObj>
              </mc:Choice>
              <mc:Fallback>
                <p:oleObj name="Equation" r:id="rId8" imgW="774364" imgH="228501" progId="Equation.DSMT4">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24250" y="3048000"/>
                        <a:ext cx="1979613"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886" name="Rectangle 22"/>
          <p:cNvSpPr>
            <a:spLocks noChangeArrowheads="1"/>
          </p:cNvSpPr>
          <p:nvPr/>
        </p:nvSpPr>
        <p:spPr bwMode="auto">
          <a:xfrm>
            <a:off x="457200" y="4495800"/>
            <a:ext cx="83058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400" i="0" baseline="0" dirty="0"/>
              <a:t>Questions:</a:t>
            </a:r>
          </a:p>
          <a:p>
            <a:pPr lvl="1" eaLnBrk="1" hangingPunct="1"/>
            <a:r>
              <a:rPr lang="en-US" altLang="en-US" i="0" baseline="0" dirty="0"/>
              <a:t>Do these limits exists?</a:t>
            </a:r>
          </a:p>
          <a:p>
            <a:pPr lvl="1" eaLnBrk="1" hangingPunct="1"/>
            <a:r>
              <a:rPr lang="en-US" altLang="en-US" i="0" baseline="0" dirty="0"/>
              <a:t>If they exist, do they converge to a legitimate probability distribution, i.e., </a:t>
            </a:r>
          </a:p>
          <a:p>
            <a:pPr lvl="1" eaLnBrk="1" hangingPunct="1"/>
            <a:r>
              <a:rPr lang="en-US" altLang="en-US" i="0" baseline="0" dirty="0"/>
              <a:t>How do we evaluate </a:t>
            </a:r>
            <a:r>
              <a:rPr lang="el-GR" altLang="en-US" baseline="0" dirty="0">
                <a:latin typeface="Times New Roman" panose="02020603050405020304" pitchFamily="18" charset="0"/>
              </a:rPr>
              <a:t>π</a:t>
            </a:r>
            <a:r>
              <a:rPr lang="en-US" altLang="en-US" baseline="-25000" dirty="0">
                <a:latin typeface="Times New Roman" panose="02020603050405020304" pitchFamily="18" charset="0"/>
              </a:rPr>
              <a:t>j</a:t>
            </a:r>
            <a:r>
              <a:rPr lang="en-US" altLang="en-US" i="0" baseline="0" dirty="0"/>
              <a:t>, for all </a:t>
            </a:r>
            <a:r>
              <a:rPr lang="en-US" altLang="en-US" baseline="0" dirty="0">
                <a:latin typeface="Times New Roman" panose="02020603050405020304" pitchFamily="18" charset="0"/>
              </a:rPr>
              <a:t>j</a:t>
            </a:r>
            <a:r>
              <a:rPr lang="en-US" altLang="en-US" i="0" baseline="0" dirty="0"/>
              <a:t>.</a:t>
            </a:r>
          </a:p>
        </p:txBody>
      </p:sp>
      <p:graphicFrame>
        <p:nvGraphicFramePr>
          <p:cNvPr id="420887" name="Object 23"/>
          <p:cNvGraphicFramePr>
            <a:graphicFrameLocks noChangeAspect="1"/>
          </p:cNvGraphicFramePr>
          <p:nvPr/>
        </p:nvGraphicFramePr>
        <p:xfrm>
          <a:off x="5091113" y="5715000"/>
          <a:ext cx="1233487" cy="554038"/>
        </p:xfrm>
        <a:graphic>
          <a:graphicData uri="http://schemas.openxmlformats.org/presentationml/2006/ole">
            <mc:AlternateContent xmlns:mc="http://schemas.openxmlformats.org/markup-compatibility/2006">
              <mc:Choice xmlns:v="urn:schemas-microsoft-com:vml" Requires="v">
                <p:oleObj spid="_x0000_s52298" name="Equation" r:id="rId10" imgW="482181" imgH="215713" progId="Equation.DSMT4">
                  <p:embed/>
                </p:oleObj>
              </mc:Choice>
              <mc:Fallback>
                <p:oleObj name="Equation" r:id="rId10" imgW="482181" imgH="215713" progId="Equation.DSMT4">
                  <p:embed/>
                  <p:pic>
                    <p:nvPicPr>
                      <p:cNvPr id="0" name="Object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91113" y="5715000"/>
                        <a:ext cx="1233487"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888" name="Rectangle 24"/>
          <p:cNvSpPr>
            <a:spLocks noChangeArrowheads="1"/>
          </p:cNvSpPr>
          <p:nvPr/>
        </p:nvSpPr>
        <p:spPr bwMode="auto">
          <a:xfrm>
            <a:off x="457200" y="3581400"/>
            <a:ext cx="8305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400" i="0" baseline="0"/>
              <a:t>This is referred to as </a:t>
            </a:r>
            <a:r>
              <a:rPr lang="en-US" altLang="en-US" sz="2400" b="1" i="0" baseline="0">
                <a:solidFill>
                  <a:srgbClr val="800000"/>
                </a:solidFill>
              </a:rPr>
              <a:t>steady state</a:t>
            </a:r>
            <a:r>
              <a:rPr lang="en-US" altLang="en-US" sz="2400" i="0" baseline="0"/>
              <a:t> or </a:t>
            </a:r>
            <a:r>
              <a:rPr lang="en-US" altLang="en-US" sz="2400" b="1" i="0" baseline="0">
                <a:solidFill>
                  <a:srgbClr val="800000"/>
                </a:solidFill>
              </a:rPr>
              <a:t>equilibrium</a:t>
            </a:r>
            <a:r>
              <a:rPr lang="en-US" altLang="en-US" sz="2400" i="0" baseline="0"/>
              <a:t> or </a:t>
            </a:r>
            <a:r>
              <a:rPr lang="en-US" altLang="en-US" sz="2400" b="1" i="0" baseline="0">
                <a:solidFill>
                  <a:srgbClr val="800000"/>
                </a:solidFill>
              </a:rPr>
              <a:t>stationary state</a:t>
            </a:r>
            <a:r>
              <a:rPr lang="en-US" altLang="en-US" sz="2400" i="0" baseline="0"/>
              <a:t> probability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0867">
                                            <p:txEl>
                                              <p:pRg st="0" end="0"/>
                                            </p:txEl>
                                          </p:spTgt>
                                        </p:tgtEl>
                                        <p:attrNameLst>
                                          <p:attrName>style.visibility</p:attrName>
                                        </p:attrNameLst>
                                      </p:cBhvr>
                                      <p:to>
                                        <p:strVal val="visible"/>
                                      </p:to>
                                    </p:set>
                                    <p:animEffect transition="in" filter="wipe(left)">
                                      <p:cBhvr>
                                        <p:cTn id="7" dur="500"/>
                                        <p:tgtEl>
                                          <p:spTgt spid="420867">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20882"/>
                                        </p:tgtEl>
                                        <p:attrNameLst>
                                          <p:attrName>style.visibility</p:attrName>
                                        </p:attrNameLst>
                                      </p:cBhvr>
                                      <p:to>
                                        <p:strVal val="visible"/>
                                      </p:to>
                                    </p:set>
                                    <p:animEffect transition="in" filter="wipe(left)">
                                      <p:cBhvr>
                                        <p:cTn id="11" dur="500"/>
                                        <p:tgtEl>
                                          <p:spTgt spid="420882"/>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20883"/>
                                        </p:tgtEl>
                                        <p:attrNameLst>
                                          <p:attrName>style.visibility</p:attrName>
                                        </p:attrNameLst>
                                      </p:cBhvr>
                                      <p:to>
                                        <p:strVal val="visible"/>
                                      </p:to>
                                    </p:set>
                                    <p:animEffect transition="in" filter="wipe(left)">
                                      <p:cBhvr>
                                        <p:cTn id="15" dur="500"/>
                                        <p:tgtEl>
                                          <p:spTgt spid="42088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20884">
                                            <p:txEl>
                                              <p:pRg st="0" end="0"/>
                                            </p:txEl>
                                          </p:spTgt>
                                        </p:tgtEl>
                                        <p:attrNameLst>
                                          <p:attrName>style.visibility</p:attrName>
                                        </p:attrNameLst>
                                      </p:cBhvr>
                                      <p:to>
                                        <p:strVal val="visible"/>
                                      </p:to>
                                    </p:set>
                                    <p:animEffect transition="in" filter="wipe(left)">
                                      <p:cBhvr>
                                        <p:cTn id="20" dur="500"/>
                                        <p:tgtEl>
                                          <p:spTgt spid="420884">
                                            <p:txEl>
                                              <p:pRg st="0" end="0"/>
                                            </p:txEl>
                                          </p:spTgt>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420885"/>
                                        </p:tgtEl>
                                        <p:attrNameLst>
                                          <p:attrName>style.visibility</p:attrName>
                                        </p:attrNameLst>
                                      </p:cBhvr>
                                      <p:to>
                                        <p:strVal val="visible"/>
                                      </p:to>
                                    </p:set>
                                    <p:animEffect transition="in" filter="wipe(left)">
                                      <p:cBhvr>
                                        <p:cTn id="24" dur="500"/>
                                        <p:tgtEl>
                                          <p:spTgt spid="420885"/>
                                        </p:tgtEl>
                                      </p:cBhvr>
                                    </p:animEffect>
                                  </p:childTnLst>
                                </p:cTn>
                              </p:par>
                            </p:childTnLst>
                          </p:cTn>
                        </p:par>
                        <p:par>
                          <p:cTn id="25" fill="hold" nodeType="afterGroup">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420888">
                                            <p:txEl>
                                              <p:pRg st="0" end="0"/>
                                            </p:txEl>
                                          </p:spTgt>
                                        </p:tgtEl>
                                        <p:attrNameLst>
                                          <p:attrName>style.visibility</p:attrName>
                                        </p:attrNameLst>
                                      </p:cBhvr>
                                      <p:to>
                                        <p:strVal val="visible"/>
                                      </p:to>
                                    </p:set>
                                    <p:animEffect transition="in" filter="wipe(left)">
                                      <p:cBhvr>
                                        <p:cTn id="28" dur="500"/>
                                        <p:tgtEl>
                                          <p:spTgt spid="420888">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20886">
                                            <p:txEl>
                                              <p:pRg st="0" end="0"/>
                                            </p:txEl>
                                          </p:spTgt>
                                        </p:tgtEl>
                                        <p:attrNameLst>
                                          <p:attrName>style.visibility</p:attrName>
                                        </p:attrNameLst>
                                      </p:cBhvr>
                                      <p:to>
                                        <p:strVal val="visible"/>
                                      </p:to>
                                    </p:set>
                                    <p:animEffect transition="in" filter="wipe(left)">
                                      <p:cBhvr>
                                        <p:cTn id="33" dur="500"/>
                                        <p:tgtEl>
                                          <p:spTgt spid="420886">
                                            <p:txEl>
                                              <p:pRg st="0" end="0"/>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20886">
                                            <p:txEl>
                                              <p:pRg st="1" end="1"/>
                                            </p:txEl>
                                          </p:spTgt>
                                        </p:tgtEl>
                                        <p:attrNameLst>
                                          <p:attrName>style.visibility</p:attrName>
                                        </p:attrNameLst>
                                      </p:cBhvr>
                                      <p:to>
                                        <p:strVal val="visible"/>
                                      </p:to>
                                    </p:set>
                                    <p:animEffect transition="in" filter="wipe(left)">
                                      <p:cBhvr>
                                        <p:cTn id="36" dur="500"/>
                                        <p:tgtEl>
                                          <p:spTgt spid="420886">
                                            <p:txEl>
                                              <p:pRg st="1" end="1"/>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20886">
                                            <p:txEl>
                                              <p:pRg st="2" end="2"/>
                                            </p:txEl>
                                          </p:spTgt>
                                        </p:tgtEl>
                                        <p:attrNameLst>
                                          <p:attrName>style.visibility</p:attrName>
                                        </p:attrNameLst>
                                      </p:cBhvr>
                                      <p:to>
                                        <p:strVal val="visible"/>
                                      </p:to>
                                    </p:set>
                                    <p:animEffect transition="in" filter="wipe(left)">
                                      <p:cBhvr>
                                        <p:cTn id="39" dur="500"/>
                                        <p:tgtEl>
                                          <p:spTgt spid="420886">
                                            <p:txEl>
                                              <p:pRg st="2" end="2"/>
                                            </p:txEl>
                                          </p:spTgt>
                                        </p:tgtEl>
                                      </p:cBhvr>
                                    </p:animEffect>
                                  </p:childTnLst>
                                </p:cTn>
                              </p:par>
                              <p:par>
                                <p:cTn id="40" presetID="22" presetClass="entr" presetSubtype="8" fill="hold" nodeType="withEffect">
                                  <p:stCondLst>
                                    <p:cond delay="0"/>
                                  </p:stCondLst>
                                  <p:childTnLst>
                                    <p:set>
                                      <p:cBhvr>
                                        <p:cTn id="41" dur="1" fill="hold">
                                          <p:stCondLst>
                                            <p:cond delay="0"/>
                                          </p:stCondLst>
                                        </p:cTn>
                                        <p:tgtEl>
                                          <p:spTgt spid="420887"/>
                                        </p:tgtEl>
                                        <p:attrNameLst>
                                          <p:attrName>style.visibility</p:attrName>
                                        </p:attrNameLst>
                                      </p:cBhvr>
                                      <p:to>
                                        <p:strVal val="visible"/>
                                      </p:to>
                                    </p:set>
                                    <p:animEffect transition="in" filter="wipe(left)">
                                      <p:cBhvr>
                                        <p:cTn id="42" dur="500"/>
                                        <p:tgtEl>
                                          <p:spTgt spid="420887"/>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420886">
                                            <p:txEl>
                                              <p:pRg st="3" end="3"/>
                                            </p:txEl>
                                          </p:spTgt>
                                        </p:tgtEl>
                                        <p:attrNameLst>
                                          <p:attrName>style.visibility</p:attrName>
                                        </p:attrNameLst>
                                      </p:cBhvr>
                                      <p:to>
                                        <p:strVal val="visible"/>
                                      </p:to>
                                    </p:set>
                                    <p:animEffect transition="in" filter="wipe(left)">
                                      <p:cBhvr>
                                        <p:cTn id="45" dur="500"/>
                                        <p:tgtEl>
                                          <p:spTgt spid="42088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7" grpId="0" build="p"/>
      <p:bldP spid="420884" grpId="0" build="p"/>
      <p:bldP spid="420886" grpId="0" build="p"/>
      <p:bldP spid="420888"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Periodicity in Markov chain</a:t>
            </a:r>
            <a:endParaRPr lang="en-US" dirty="0"/>
          </a:p>
        </p:txBody>
      </p:sp>
      <p:sp>
        <p:nvSpPr>
          <p:cNvPr id="3" name="Content Placeholder 2"/>
          <p:cNvSpPr>
            <a:spLocks noGrp="1"/>
          </p:cNvSpPr>
          <p:nvPr>
            <p:ph idx="1"/>
          </p:nvPr>
        </p:nvSpPr>
        <p:spPr>
          <a:xfrm>
            <a:off x="457200" y="1752600"/>
            <a:ext cx="8229600" cy="4800600"/>
          </a:xfrm>
        </p:spPr>
        <p:txBody>
          <a:bodyPr/>
          <a:lstStyle/>
          <a:p>
            <a:r>
              <a:rPr lang="en-US" sz="2400" dirty="0"/>
              <a:t>A state in a Markov chain is periodic if the chain can return to the state only at multiples of some </a:t>
            </a:r>
            <a:r>
              <a:rPr lang="en-US" sz="2400" dirty="0" smtClean="0"/>
              <a:t>integer </a:t>
            </a:r>
            <a:r>
              <a:rPr lang="en-US" sz="2400" dirty="0"/>
              <a:t>k larger than </a:t>
            </a:r>
            <a:r>
              <a:rPr lang="en-US" sz="2400" dirty="0" smtClean="0"/>
              <a:t>1.</a:t>
            </a:r>
          </a:p>
          <a:p>
            <a:endParaRPr lang="en-US" sz="2400" dirty="0"/>
          </a:p>
          <a:p>
            <a:r>
              <a:rPr lang="en-US" sz="2400" dirty="0" smtClean="0"/>
              <a:t>Note </a:t>
            </a:r>
            <a:r>
              <a:rPr lang="en-US" sz="2400" dirty="0"/>
              <a:t>that even though a state has period k, it may not be possible to reach the state in k steps. For example, suppose it is possible to return to the state in {6, 8, 10, 12, ...} time steps; k would be 2, even though 2 does not appear in this list</a:t>
            </a:r>
            <a:r>
              <a:rPr lang="en-US" sz="2400" dirty="0" smtClean="0"/>
              <a:t>.</a:t>
            </a:r>
          </a:p>
          <a:p>
            <a:r>
              <a:rPr lang="en-US" sz="2400" dirty="0"/>
              <a:t>If k = 1, then the state is said to be aperiodic: returns to state </a:t>
            </a:r>
            <a:r>
              <a:rPr lang="en-US" sz="2400" dirty="0" err="1"/>
              <a:t>i</a:t>
            </a:r>
            <a:r>
              <a:rPr lang="en-US" sz="2400" dirty="0"/>
              <a:t> can occur at irregular </a:t>
            </a:r>
            <a:r>
              <a:rPr lang="en-US" sz="2400" dirty="0" smtClean="0"/>
              <a:t>times. For example</a:t>
            </a:r>
            <a:r>
              <a:rPr lang="en-US" sz="2400" dirty="0"/>
              <a:t> return to the state in </a:t>
            </a:r>
            <a:r>
              <a:rPr lang="en-US" sz="2400" dirty="0" smtClean="0"/>
              <a:t>{1, 2, 3, ...} </a:t>
            </a:r>
            <a:r>
              <a:rPr lang="en-US" sz="2400" dirty="0"/>
              <a:t>time </a:t>
            </a:r>
            <a:r>
              <a:rPr lang="en-US" sz="2400" dirty="0" smtClean="0"/>
              <a:t>steps. </a:t>
            </a:r>
          </a:p>
          <a:p>
            <a:endParaRPr lang="en-US" dirty="0" smtClean="0"/>
          </a:p>
          <a:p>
            <a:endParaRPr lang="en-US" b="1" dirty="0"/>
          </a:p>
          <a:p>
            <a:endParaRPr lang="en-US" dirty="0"/>
          </a:p>
        </p:txBody>
      </p:sp>
      <p:sp>
        <p:nvSpPr>
          <p:cNvPr id="4" name="Rectangle 3"/>
          <p:cNvSpPr/>
          <p:nvPr/>
        </p:nvSpPr>
        <p:spPr>
          <a:xfrm>
            <a:off x="2362200" y="2895600"/>
            <a:ext cx="3773790" cy="461665"/>
          </a:xfrm>
          <a:prstGeom prst="rect">
            <a:avLst/>
          </a:prstGeom>
        </p:spPr>
        <p:txBody>
          <a:bodyPr wrap="none">
            <a:spAutoFit/>
          </a:bodyPr>
          <a:lstStyle/>
          <a:p>
            <a:r>
              <a:rPr lang="en-US" sz="2400" b="1" baseline="0" dirty="0"/>
              <a:t>k=</a:t>
            </a:r>
            <a:r>
              <a:rPr lang="en-US" sz="2400" b="1" baseline="0" dirty="0" err="1"/>
              <a:t>gcd</a:t>
            </a:r>
            <a:r>
              <a:rPr lang="en-US" sz="2400" b="1" baseline="0" dirty="0"/>
              <a:t>{n: p(</a:t>
            </a:r>
            <a:r>
              <a:rPr lang="en-US" sz="2400" b="1" baseline="0" dirty="0" err="1"/>
              <a:t>X</a:t>
            </a:r>
            <a:r>
              <a:rPr lang="en-US" sz="2400" b="1" baseline="-25000" dirty="0" err="1"/>
              <a:t>n</a:t>
            </a:r>
            <a:r>
              <a:rPr lang="en-US" sz="2400" b="1" baseline="0" dirty="0"/>
              <a:t>=i|X</a:t>
            </a:r>
            <a:r>
              <a:rPr lang="en-US" sz="2400" b="1" baseline="-25000" dirty="0"/>
              <a:t>0</a:t>
            </a:r>
            <a:r>
              <a:rPr lang="en-US" sz="2400" b="1" baseline="0" dirty="0"/>
              <a:t>=</a:t>
            </a:r>
            <a:r>
              <a:rPr lang="en-US" sz="2400" b="1" baseline="0" dirty="0" err="1"/>
              <a:t>i</a:t>
            </a:r>
            <a:r>
              <a:rPr lang="en-US" sz="2400" b="1" baseline="0" dirty="0"/>
              <a:t>&gt;0}.</a:t>
            </a:r>
            <a:r>
              <a:rPr lang="en-US" sz="2400" baseline="0" dirty="0"/>
              <a:t> </a:t>
            </a:r>
            <a:endParaRPr lang="en-US" sz="2400" dirty="0"/>
          </a:p>
        </p:txBody>
      </p:sp>
    </p:spTree>
    <p:extLst>
      <p:ext uri="{BB962C8B-B14F-4D97-AF65-F5344CB8AC3E}">
        <p14:creationId xmlns:p14="http://schemas.microsoft.com/office/powerpoint/2010/main" val="16476846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533400" y="0"/>
            <a:ext cx="8229600" cy="1371600"/>
          </a:xfrm>
        </p:spPr>
        <p:txBody>
          <a:bodyPr/>
          <a:lstStyle/>
          <a:p>
            <a:pPr eaLnBrk="1" hangingPunct="1"/>
            <a:r>
              <a:rPr lang="en-US" altLang="en-US" dirty="0" smtClean="0"/>
              <a:t>Steady State Analysis</a:t>
            </a:r>
          </a:p>
        </p:txBody>
      </p:sp>
      <p:sp>
        <p:nvSpPr>
          <p:cNvPr id="421891" name="Rectangle 3"/>
          <p:cNvSpPr>
            <a:spLocks noGrp="1" noChangeArrowheads="1"/>
          </p:cNvSpPr>
          <p:nvPr>
            <p:ph type="body" sz="half" idx="4294967295"/>
          </p:nvPr>
        </p:nvSpPr>
        <p:spPr>
          <a:xfrm>
            <a:off x="457200" y="1524000"/>
            <a:ext cx="8305800" cy="457200"/>
          </a:xfrm>
        </p:spPr>
        <p:txBody>
          <a:bodyPr/>
          <a:lstStyle/>
          <a:p>
            <a:pPr eaLnBrk="1" hangingPunct="1"/>
            <a:r>
              <a:rPr lang="en-US" altLang="en-US" sz="2400" dirty="0" smtClean="0"/>
              <a:t>Recall the recursive probability</a:t>
            </a:r>
          </a:p>
        </p:txBody>
      </p:sp>
      <p:sp>
        <p:nvSpPr>
          <p:cNvPr id="421894" name="Rectangle 6"/>
          <p:cNvSpPr>
            <a:spLocks noChangeArrowheads="1"/>
          </p:cNvSpPr>
          <p:nvPr/>
        </p:nvSpPr>
        <p:spPr bwMode="auto">
          <a:xfrm>
            <a:off x="457200" y="2286000"/>
            <a:ext cx="8153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400" i="0" baseline="0" dirty="0"/>
              <a:t>If steady state exists, then </a:t>
            </a:r>
            <a:r>
              <a:rPr lang="el-GR" altLang="en-US" sz="2400" b="1" i="0" baseline="0" dirty="0">
                <a:latin typeface="Times New Roman" panose="02020603050405020304" pitchFamily="18" charset="0"/>
              </a:rPr>
              <a:t>π</a:t>
            </a:r>
            <a:r>
              <a:rPr lang="el-GR" altLang="en-US" sz="2400" i="0" baseline="0" dirty="0">
                <a:latin typeface="Times New Roman" panose="02020603050405020304" pitchFamily="18" charset="0"/>
              </a:rPr>
              <a:t>(</a:t>
            </a:r>
            <a:r>
              <a:rPr lang="en-US" altLang="en-US" sz="2400" baseline="0" dirty="0" smtClean="0">
                <a:latin typeface="Times New Roman" panose="02020603050405020304" pitchFamily="18" charset="0"/>
              </a:rPr>
              <a:t>k</a:t>
            </a:r>
            <a:r>
              <a:rPr lang="el-GR" altLang="en-US" sz="2400" i="0" baseline="0" dirty="0" smtClean="0">
                <a:latin typeface="Times New Roman" panose="02020603050405020304" pitchFamily="18" charset="0"/>
              </a:rPr>
              <a:t>)</a:t>
            </a:r>
            <a:r>
              <a:rPr lang="en-US" altLang="en-US" sz="2400" i="0" baseline="0" dirty="0" smtClean="0"/>
              <a:t> </a:t>
            </a:r>
            <a:r>
              <a:rPr lang="en-US" altLang="en-US" sz="2400" i="0" baseline="0" dirty="0">
                <a:sym typeface="Symbol" panose="05050102010706020507" pitchFamily="18" charset="2"/>
              </a:rPr>
              <a:t></a:t>
            </a:r>
            <a:r>
              <a:rPr lang="en-US" altLang="en-US" sz="2400" i="0" baseline="0" dirty="0"/>
              <a:t> </a:t>
            </a:r>
            <a:r>
              <a:rPr lang="el-GR" altLang="en-US" sz="2400" b="1" i="0" baseline="0" dirty="0">
                <a:latin typeface="Times New Roman" panose="02020603050405020304" pitchFamily="18" charset="0"/>
              </a:rPr>
              <a:t>π</a:t>
            </a:r>
            <a:r>
              <a:rPr lang="el-GR" altLang="en-US" sz="2400" i="0" baseline="0" dirty="0">
                <a:latin typeface="Times New Roman" panose="02020603050405020304" pitchFamily="18" charset="0"/>
              </a:rPr>
              <a:t>(</a:t>
            </a:r>
            <a:r>
              <a:rPr lang="en-US" altLang="en-US" sz="2400" baseline="0" dirty="0" smtClean="0">
                <a:latin typeface="Times New Roman" panose="02020603050405020304" pitchFamily="18" charset="0"/>
              </a:rPr>
              <a:t>k-1</a:t>
            </a:r>
            <a:r>
              <a:rPr lang="el-GR" altLang="en-US" sz="2400" i="0" baseline="0" dirty="0" smtClean="0">
                <a:latin typeface="Times New Roman" panose="02020603050405020304" pitchFamily="18" charset="0"/>
              </a:rPr>
              <a:t>)</a:t>
            </a:r>
            <a:r>
              <a:rPr lang="en-US" altLang="en-US" sz="2400" i="0" baseline="0" dirty="0">
                <a:latin typeface="Times New Roman" panose="02020603050405020304" pitchFamily="18" charset="0"/>
              </a:rPr>
              <a:t>, </a:t>
            </a:r>
            <a:r>
              <a:rPr lang="en-US" altLang="en-US" sz="2400" i="0" baseline="0" dirty="0"/>
              <a:t>and therefore the steady state probabilities are given by the solution to the equations</a:t>
            </a:r>
          </a:p>
        </p:txBody>
      </p:sp>
      <p:sp>
        <p:nvSpPr>
          <p:cNvPr id="421898" name="Rectangle 10"/>
          <p:cNvSpPr>
            <a:spLocks noChangeArrowheads="1"/>
          </p:cNvSpPr>
          <p:nvPr/>
        </p:nvSpPr>
        <p:spPr bwMode="auto">
          <a:xfrm>
            <a:off x="400050" y="3898900"/>
            <a:ext cx="8305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400" i="0" baseline="0" dirty="0"/>
              <a:t>If an Irreducible Markov Chain </a:t>
            </a:r>
            <a:r>
              <a:rPr lang="en-US" altLang="en-US" sz="2400" b="1" i="0" baseline="0" dirty="0">
                <a:solidFill>
                  <a:srgbClr val="C00000"/>
                </a:solidFill>
              </a:rPr>
              <a:t>(</a:t>
            </a:r>
            <a:r>
              <a:rPr lang="en-US" altLang="en-US" sz="2400" b="1" baseline="0" dirty="0">
                <a:solidFill>
                  <a:srgbClr val="C00000"/>
                </a:solidFill>
              </a:rPr>
              <a:t>any state j</a:t>
            </a:r>
            <a:r>
              <a:rPr lang="en-US" altLang="en-US" sz="2400" b="1" baseline="0" dirty="0">
                <a:solidFill>
                  <a:srgbClr val="C00000"/>
                </a:solidFill>
                <a:sym typeface="Symbol" panose="05050102010706020507" pitchFamily="18" charset="2"/>
              </a:rPr>
              <a:t> </a:t>
            </a:r>
            <a:r>
              <a:rPr lang="en-US" altLang="en-US" sz="2400" b="1" baseline="0" dirty="0">
                <a:solidFill>
                  <a:srgbClr val="C00000"/>
                </a:solidFill>
              </a:rPr>
              <a:t>is reachable from every state </a:t>
            </a:r>
            <a:r>
              <a:rPr lang="en-US" altLang="en-US" sz="2400" b="1" baseline="0" dirty="0" err="1">
                <a:solidFill>
                  <a:srgbClr val="C00000"/>
                </a:solidFill>
              </a:rPr>
              <a:t>i</a:t>
            </a:r>
            <a:r>
              <a:rPr lang="en-US" altLang="en-US" sz="2400" b="1" i="0" baseline="0" dirty="0">
                <a:solidFill>
                  <a:srgbClr val="C00000"/>
                </a:solidFill>
              </a:rPr>
              <a:t>)</a:t>
            </a:r>
            <a:r>
              <a:rPr lang="en-US" altLang="en-US" sz="2400" i="0" baseline="0" dirty="0"/>
              <a:t>the presence of periodic states prevents the existence of a steady state probability</a:t>
            </a:r>
          </a:p>
          <a:p>
            <a:pPr eaLnBrk="1" hangingPunct="1"/>
            <a:r>
              <a:rPr lang="en-US" altLang="en-US" sz="2400" i="0" baseline="0" dirty="0"/>
              <a:t>Example</a:t>
            </a:r>
            <a:r>
              <a:rPr lang="en-US" altLang="en-US" sz="2400" i="0" baseline="0" dirty="0" smtClean="0"/>
              <a:t>: periodic states</a:t>
            </a:r>
            <a:endParaRPr lang="en-US" altLang="en-US" sz="2400" i="0" baseline="0" dirty="0">
              <a:latin typeface="Courier New" panose="02070309020205020404" pitchFamily="49" charset="0"/>
            </a:endParaRPr>
          </a:p>
        </p:txBody>
      </p:sp>
      <p:graphicFrame>
        <p:nvGraphicFramePr>
          <p:cNvPr id="421899" name="Object 11"/>
          <p:cNvGraphicFramePr>
            <a:graphicFrameLocks noChangeAspect="1"/>
          </p:cNvGraphicFramePr>
          <p:nvPr/>
        </p:nvGraphicFramePr>
        <p:xfrm>
          <a:off x="2133600" y="3494088"/>
          <a:ext cx="1039813" cy="392112"/>
        </p:xfrm>
        <a:graphic>
          <a:graphicData uri="http://schemas.openxmlformats.org/presentationml/2006/ole">
            <mc:AlternateContent xmlns:mc="http://schemas.openxmlformats.org/markup-compatibility/2006">
              <mc:Choice xmlns:v="urn:schemas-microsoft-com:vml" Requires="v">
                <p:oleObj spid="_x0000_s53355" name="Equation" r:id="rId4" imgW="406048" imgH="152268" progId="Equation.DSMT4">
                  <p:embed/>
                </p:oleObj>
              </mc:Choice>
              <mc:Fallback>
                <p:oleObj name="Equation" r:id="rId4" imgW="406048" imgH="152268"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494088"/>
                        <a:ext cx="1039813"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1900" name="Text Box 12"/>
          <p:cNvSpPr txBox="1">
            <a:spLocks noChangeArrowheads="1"/>
          </p:cNvSpPr>
          <p:nvPr/>
        </p:nvSpPr>
        <p:spPr bwMode="auto">
          <a:xfrm>
            <a:off x="3954463" y="3494088"/>
            <a:ext cx="693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2400" i="0" baseline="0"/>
              <a:t>and</a:t>
            </a:r>
          </a:p>
        </p:txBody>
      </p:sp>
      <p:graphicFrame>
        <p:nvGraphicFramePr>
          <p:cNvPr id="421901" name="Object 13"/>
          <p:cNvGraphicFramePr>
            <a:graphicFrameLocks noChangeAspect="1"/>
          </p:cNvGraphicFramePr>
          <p:nvPr>
            <p:extLst>
              <p:ext uri="{D42A27DB-BD31-4B8C-83A1-F6EECF244321}">
                <p14:modId xmlns:p14="http://schemas.microsoft.com/office/powerpoint/2010/main" val="3429775070"/>
              </p:ext>
            </p:extLst>
          </p:nvPr>
        </p:nvGraphicFramePr>
        <p:xfrm>
          <a:off x="5394324" y="3263900"/>
          <a:ext cx="1235075" cy="750888"/>
        </p:xfrm>
        <a:graphic>
          <a:graphicData uri="http://schemas.openxmlformats.org/presentationml/2006/ole">
            <mc:AlternateContent xmlns:mc="http://schemas.openxmlformats.org/markup-compatibility/2006">
              <mc:Choice xmlns:v="urn:schemas-microsoft-com:vml" Requires="v">
                <p:oleObj spid="_x0000_s53356" name="Equation" r:id="rId6" imgW="482391" imgH="291973" progId="Equation.DSMT4">
                  <p:embed/>
                </p:oleObj>
              </mc:Choice>
              <mc:Fallback>
                <p:oleObj name="Equation" r:id="rId6" imgW="482391" imgH="291973" progId="Equation.DSMT4">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4324" y="3263900"/>
                        <a:ext cx="1235075" cy="750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1902" name="Object 14"/>
          <p:cNvGraphicFramePr>
            <a:graphicFrameLocks noChangeAspect="1"/>
          </p:cNvGraphicFramePr>
          <p:nvPr/>
        </p:nvGraphicFramePr>
        <p:xfrm>
          <a:off x="1143000" y="5334000"/>
          <a:ext cx="2532063" cy="1531938"/>
        </p:xfrm>
        <a:graphic>
          <a:graphicData uri="http://schemas.openxmlformats.org/presentationml/2006/ole">
            <mc:AlternateContent xmlns:mc="http://schemas.openxmlformats.org/markup-compatibility/2006">
              <mc:Choice xmlns:v="urn:schemas-microsoft-com:vml" Requires="v">
                <p:oleObj spid="_x0000_s53357" name="Equation" r:id="rId8" imgW="990600" imgH="596900" progId="Equation.DSMT4">
                  <p:embed/>
                </p:oleObj>
              </mc:Choice>
              <mc:Fallback>
                <p:oleObj name="Equation" r:id="rId8" imgW="990600" imgH="596900" progId="Equation.DSMT4">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5334000"/>
                        <a:ext cx="2532063" cy="153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1903" name="Object 15"/>
          <p:cNvGraphicFramePr>
            <a:graphicFrameLocks noChangeAspect="1"/>
          </p:cNvGraphicFramePr>
          <p:nvPr>
            <p:extLst>
              <p:ext uri="{D42A27DB-BD31-4B8C-83A1-F6EECF244321}">
                <p14:modId xmlns:p14="http://schemas.microsoft.com/office/powerpoint/2010/main" val="1107775883"/>
              </p:ext>
            </p:extLst>
          </p:nvPr>
        </p:nvGraphicFramePr>
        <p:xfrm>
          <a:off x="4584700" y="5168900"/>
          <a:ext cx="2336800" cy="554038"/>
        </p:xfrm>
        <a:graphic>
          <a:graphicData uri="http://schemas.openxmlformats.org/presentationml/2006/ole">
            <mc:AlternateContent xmlns:mc="http://schemas.openxmlformats.org/markup-compatibility/2006">
              <mc:Choice xmlns:v="urn:schemas-microsoft-com:vml" Requires="v">
                <p:oleObj spid="_x0000_s53358" name="Equation" r:id="rId10" imgW="914003" imgH="215806" progId="Equation.DSMT4">
                  <p:embed/>
                </p:oleObj>
              </mc:Choice>
              <mc:Fallback>
                <p:oleObj name="Equation" r:id="rId10" imgW="914003" imgH="215806" progId="Equation.DSMT4">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84700" y="5168900"/>
                        <a:ext cx="2336800"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6"/>
          <p:cNvGraphicFramePr>
            <a:graphicFrameLocks noChangeAspect="1"/>
          </p:cNvGraphicFramePr>
          <p:nvPr>
            <p:extLst>
              <p:ext uri="{D42A27DB-BD31-4B8C-83A1-F6EECF244321}">
                <p14:modId xmlns:p14="http://schemas.microsoft.com/office/powerpoint/2010/main" val="3500668258"/>
              </p:ext>
            </p:extLst>
          </p:nvPr>
        </p:nvGraphicFramePr>
        <p:xfrm>
          <a:off x="3332956" y="1901825"/>
          <a:ext cx="2401887" cy="488950"/>
        </p:xfrm>
        <a:graphic>
          <a:graphicData uri="http://schemas.openxmlformats.org/presentationml/2006/ole">
            <mc:AlternateContent xmlns:mc="http://schemas.openxmlformats.org/markup-compatibility/2006">
              <mc:Choice xmlns:v="urn:schemas-microsoft-com:vml" Requires="v">
                <p:oleObj spid="_x0000_s53359" name="Equation" r:id="rId12" imgW="939392" imgH="190417" progId="Equation.DSMT4">
                  <p:embed/>
                </p:oleObj>
              </mc:Choice>
              <mc:Fallback>
                <p:oleObj name="Equation" r:id="rId12" imgW="939392" imgH="190417"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32956" y="1901825"/>
                        <a:ext cx="2401887"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 name="Group 30"/>
          <p:cNvGrpSpPr>
            <a:grpSpLocks/>
          </p:cNvGrpSpPr>
          <p:nvPr/>
        </p:nvGrpSpPr>
        <p:grpSpPr bwMode="auto">
          <a:xfrm>
            <a:off x="4953000" y="5618233"/>
            <a:ext cx="2743200" cy="1091406"/>
            <a:chOff x="1296" y="2726"/>
            <a:chExt cx="3360" cy="1210"/>
          </a:xfrm>
        </p:grpSpPr>
        <p:sp>
          <p:nvSpPr>
            <p:cNvPr id="14" name="Freeform 6"/>
            <p:cNvSpPr>
              <a:spLocks/>
            </p:cNvSpPr>
            <p:nvPr/>
          </p:nvSpPr>
          <p:spPr bwMode="auto">
            <a:xfrm>
              <a:off x="1632" y="3120"/>
              <a:ext cx="1152" cy="152"/>
            </a:xfrm>
            <a:custGeom>
              <a:avLst/>
              <a:gdLst>
                <a:gd name="T0" fmla="*/ 0 w 1152"/>
                <a:gd name="T1" fmla="*/ 104 h 152"/>
                <a:gd name="T2" fmla="*/ 576 w 1152"/>
                <a:gd name="T3" fmla="*/ 8 h 152"/>
                <a:gd name="T4" fmla="*/ 1152 w 1152"/>
                <a:gd name="T5" fmla="*/ 152 h 152"/>
                <a:gd name="T6" fmla="*/ 0 60000 65536"/>
                <a:gd name="T7" fmla="*/ 0 60000 65536"/>
                <a:gd name="T8" fmla="*/ 0 60000 65536"/>
              </a:gdLst>
              <a:ahLst/>
              <a:cxnLst>
                <a:cxn ang="T6">
                  <a:pos x="T0" y="T1"/>
                </a:cxn>
                <a:cxn ang="T7">
                  <a:pos x="T2" y="T3"/>
                </a:cxn>
                <a:cxn ang="T8">
                  <a:pos x="T4" y="T5"/>
                </a:cxn>
              </a:cxnLst>
              <a:rect l="0" t="0" r="r" b="b"/>
              <a:pathLst>
                <a:path w="1152" h="152">
                  <a:moveTo>
                    <a:pt x="0" y="104"/>
                  </a:moveTo>
                  <a:cubicBezTo>
                    <a:pt x="192" y="52"/>
                    <a:pt x="384" y="0"/>
                    <a:pt x="576" y="8"/>
                  </a:cubicBezTo>
                  <a:cubicBezTo>
                    <a:pt x="768" y="16"/>
                    <a:pt x="960" y="84"/>
                    <a:pt x="1152" y="152"/>
                  </a:cubicBezTo>
                </a:path>
              </a:pathLst>
            </a:custGeom>
            <a:noFill/>
            <a:ln w="15875">
              <a:solidFill>
                <a:srgbClr val="0000FF"/>
              </a:solidFill>
              <a:round/>
              <a:headEn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8"/>
            <p:cNvSpPr>
              <a:spLocks/>
            </p:cNvSpPr>
            <p:nvPr/>
          </p:nvSpPr>
          <p:spPr bwMode="auto">
            <a:xfrm flipH="1" flipV="1">
              <a:off x="1680" y="3512"/>
              <a:ext cx="1152" cy="152"/>
            </a:xfrm>
            <a:custGeom>
              <a:avLst/>
              <a:gdLst>
                <a:gd name="T0" fmla="*/ 0 w 1152"/>
                <a:gd name="T1" fmla="*/ 104 h 152"/>
                <a:gd name="T2" fmla="*/ 576 w 1152"/>
                <a:gd name="T3" fmla="*/ 8 h 152"/>
                <a:gd name="T4" fmla="*/ 1152 w 1152"/>
                <a:gd name="T5" fmla="*/ 152 h 152"/>
                <a:gd name="T6" fmla="*/ 0 60000 65536"/>
                <a:gd name="T7" fmla="*/ 0 60000 65536"/>
                <a:gd name="T8" fmla="*/ 0 60000 65536"/>
              </a:gdLst>
              <a:ahLst/>
              <a:cxnLst>
                <a:cxn ang="T6">
                  <a:pos x="T0" y="T1"/>
                </a:cxn>
                <a:cxn ang="T7">
                  <a:pos x="T2" y="T3"/>
                </a:cxn>
                <a:cxn ang="T8">
                  <a:pos x="T4" y="T5"/>
                </a:cxn>
              </a:cxnLst>
              <a:rect l="0" t="0" r="r" b="b"/>
              <a:pathLst>
                <a:path w="1152" h="152">
                  <a:moveTo>
                    <a:pt x="0" y="104"/>
                  </a:moveTo>
                  <a:cubicBezTo>
                    <a:pt x="192" y="52"/>
                    <a:pt x="384" y="0"/>
                    <a:pt x="576" y="8"/>
                  </a:cubicBezTo>
                  <a:cubicBezTo>
                    <a:pt x="768" y="16"/>
                    <a:pt x="960" y="84"/>
                    <a:pt x="1152" y="152"/>
                  </a:cubicBezTo>
                </a:path>
              </a:pathLst>
            </a:custGeom>
            <a:noFill/>
            <a:ln w="15875">
              <a:solidFill>
                <a:srgbClr val="0000FF"/>
              </a:solidFill>
              <a:round/>
              <a:headEn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Text Box 12"/>
            <p:cNvSpPr txBox="1">
              <a:spLocks noChangeArrowheads="1"/>
            </p:cNvSpPr>
            <p:nvPr/>
          </p:nvSpPr>
          <p:spPr bwMode="auto">
            <a:xfrm>
              <a:off x="2106" y="2726"/>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i="0" baseline="0" dirty="0">
                  <a:latin typeface="Times New Roman" panose="02020603050405020304" pitchFamily="18" charset="0"/>
                </a:rPr>
                <a:t>1</a:t>
              </a:r>
              <a:endParaRPr lang="en-US" altLang="en-US" sz="2400" i="0" baseline="-25000" dirty="0">
                <a:latin typeface="Times New Roman" panose="02020603050405020304" pitchFamily="18" charset="0"/>
              </a:endParaRPr>
            </a:p>
          </p:txBody>
        </p:sp>
        <p:sp>
          <p:nvSpPr>
            <p:cNvPr id="17" name="Text Box 13"/>
            <p:cNvSpPr txBox="1">
              <a:spLocks noChangeArrowheads="1"/>
            </p:cNvSpPr>
            <p:nvPr/>
          </p:nvSpPr>
          <p:spPr bwMode="auto">
            <a:xfrm>
              <a:off x="3377" y="2733"/>
              <a:ext cx="816"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i="0" baseline="0" dirty="0">
                  <a:latin typeface="Times New Roman" panose="02020603050405020304" pitchFamily="18" charset="0"/>
                </a:rPr>
                <a:t>0.5</a:t>
              </a:r>
            </a:p>
          </p:txBody>
        </p:sp>
        <p:sp>
          <p:nvSpPr>
            <p:cNvPr id="18" name="Text Box 15"/>
            <p:cNvSpPr txBox="1">
              <a:spLocks noChangeArrowheads="1"/>
            </p:cNvSpPr>
            <p:nvPr/>
          </p:nvSpPr>
          <p:spPr bwMode="auto">
            <a:xfrm>
              <a:off x="2112" y="3648"/>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i="0" baseline="0">
                  <a:latin typeface="Times New Roman" panose="02020603050405020304" pitchFamily="18" charset="0"/>
                </a:rPr>
                <a:t>0.5</a:t>
              </a:r>
              <a:endParaRPr lang="en-US" altLang="en-US" sz="2400" i="0" baseline="-25000">
                <a:latin typeface="Times New Roman" panose="02020603050405020304" pitchFamily="18" charset="0"/>
              </a:endParaRPr>
            </a:p>
          </p:txBody>
        </p:sp>
        <p:sp>
          <p:nvSpPr>
            <p:cNvPr id="19" name="Freeform 19"/>
            <p:cNvSpPr>
              <a:spLocks/>
            </p:cNvSpPr>
            <p:nvPr/>
          </p:nvSpPr>
          <p:spPr bwMode="auto">
            <a:xfrm>
              <a:off x="3120" y="3128"/>
              <a:ext cx="1152" cy="152"/>
            </a:xfrm>
            <a:custGeom>
              <a:avLst/>
              <a:gdLst>
                <a:gd name="T0" fmla="*/ 0 w 1152"/>
                <a:gd name="T1" fmla="*/ 104 h 152"/>
                <a:gd name="T2" fmla="*/ 576 w 1152"/>
                <a:gd name="T3" fmla="*/ 8 h 152"/>
                <a:gd name="T4" fmla="*/ 1152 w 1152"/>
                <a:gd name="T5" fmla="*/ 152 h 152"/>
                <a:gd name="T6" fmla="*/ 0 60000 65536"/>
                <a:gd name="T7" fmla="*/ 0 60000 65536"/>
                <a:gd name="T8" fmla="*/ 0 60000 65536"/>
              </a:gdLst>
              <a:ahLst/>
              <a:cxnLst>
                <a:cxn ang="T6">
                  <a:pos x="T0" y="T1"/>
                </a:cxn>
                <a:cxn ang="T7">
                  <a:pos x="T2" y="T3"/>
                </a:cxn>
                <a:cxn ang="T8">
                  <a:pos x="T4" y="T5"/>
                </a:cxn>
              </a:cxnLst>
              <a:rect l="0" t="0" r="r" b="b"/>
              <a:pathLst>
                <a:path w="1152" h="152">
                  <a:moveTo>
                    <a:pt x="0" y="104"/>
                  </a:moveTo>
                  <a:cubicBezTo>
                    <a:pt x="192" y="52"/>
                    <a:pt x="384" y="0"/>
                    <a:pt x="576" y="8"/>
                  </a:cubicBezTo>
                  <a:cubicBezTo>
                    <a:pt x="768" y="16"/>
                    <a:pt x="960" y="84"/>
                    <a:pt x="1152" y="152"/>
                  </a:cubicBezTo>
                </a:path>
              </a:pathLst>
            </a:custGeom>
            <a:noFill/>
            <a:ln w="15875">
              <a:solidFill>
                <a:srgbClr val="0000FF"/>
              </a:solidFill>
              <a:round/>
              <a:headEn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p:cNvSpPr>
              <a:spLocks/>
            </p:cNvSpPr>
            <p:nvPr/>
          </p:nvSpPr>
          <p:spPr bwMode="auto">
            <a:xfrm flipH="1" flipV="1">
              <a:off x="3120" y="3512"/>
              <a:ext cx="1152" cy="152"/>
            </a:xfrm>
            <a:custGeom>
              <a:avLst/>
              <a:gdLst>
                <a:gd name="T0" fmla="*/ 0 w 1152"/>
                <a:gd name="T1" fmla="*/ 104 h 152"/>
                <a:gd name="T2" fmla="*/ 576 w 1152"/>
                <a:gd name="T3" fmla="*/ 8 h 152"/>
                <a:gd name="T4" fmla="*/ 1152 w 1152"/>
                <a:gd name="T5" fmla="*/ 152 h 152"/>
                <a:gd name="T6" fmla="*/ 0 60000 65536"/>
                <a:gd name="T7" fmla="*/ 0 60000 65536"/>
                <a:gd name="T8" fmla="*/ 0 60000 65536"/>
              </a:gdLst>
              <a:ahLst/>
              <a:cxnLst>
                <a:cxn ang="T6">
                  <a:pos x="T0" y="T1"/>
                </a:cxn>
                <a:cxn ang="T7">
                  <a:pos x="T2" y="T3"/>
                </a:cxn>
                <a:cxn ang="T8">
                  <a:pos x="T4" y="T5"/>
                </a:cxn>
              </a:cxnLst>
              <a:rect l="0" t="0" r="r" b="b"/>
              <a:pathLst>
                <a:path w="1152" h="152">
                  <a:moveTo>
                    <a:pt x="0" y="104"/>
                  </a:moveTo>
                  <a:cubicBezTo>
                    <a:pt x="192" y="52"/>
                    <a:pt x="384" y="0"/>
                    <a:pt x="576" y="8"/>
                  </a:cubicBezTo>
                  <a:cubicBezTo>
                    <a:pt x="768" y="16"/>
                    <a:pt x="960" y="84"/>
                    <a:pt x="1152" y="152"/>
                  </a:cubicBezTo>
                </a:path>
              </a:pathLst>
            </a:custGeom>
            <a:noFill/>
            <a:ln w="15875">
              <a:solidFill>
                <a:srgbClr val="0000FF"/>
              </a:solidFill>
              <a:round/>
              <a:headEn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Oval 25"/>
            <p:cNvSpPr>
              <a:spLocks noChangeArrowheads="1"/>
            </p:cNvSpPr>
            <p:nvPr/>
          </p:nvSpPr>
          <p:spPr bwMode="auto">
            <a:xfrm>
              <a:off x="1296" y="3176"/>
              <a:ext cx="432" cy="43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i="0" baseline="0"/>
                <a:t>0</a:t>
              </a:r>
            </a:p>
          </p:txBody>
        </p:sp>
        <p:sp>
          <p:nvSpPr>
            <p:cNvPr id="22" name="Oval 26"/>
            <p:cNvSpPr>
              <a:spLocks noChangeArrowheads="1"/>
            </p:cNvSpPr>
            <p:nvPr/>
          </p:nvSpPr>
          <p:spPr bwMode="auto">
            <a:xfrm>
              <a:off x="2736" y="3176"/>
              <a:ext cx="432" cy="43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i="0" baseline="0" dirty="0"/>
                <a:t>1</a:t>
              </a:r>
            </a:p>
          </p:txBody>
        </p:sp>
        <p:sp>
          <p:nvSpPr>
            <p:cNvPr id="23" name="Oval 27"/>
            <p:cNvSpPr>
              <a:spLocks noChangeArrowheads="1"/>
            </p:cNvSpPr>
            <p:nvPr/>
          </p:nvSpPr>
          <p:spPr bwMode="auto">
            <a:xfrm>
              <a:off x="4224" y="3176"/>
              <a:ext cx="432" cy="43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i="0" baseline="0"/>
                <a:t>2</a:t>
              </a:r>
            </a:p>
          </p:txBody>
        </p:sp>
        <p:sp>
          <p:nvSpPr>
            <p:cNvPr id="24" name="Text Box 29"/>
            <p:cNvSpPr txBox="1">
              <a:spLocks noChangeArrowheads="1"/>
            </p:cNvSpPr>
            <p:nvPr/>
          </p:nvSpPr>
          <p:spPr bwMode="auto">
            <a:xfrm>
              <a:off x="3648" y="3600"/>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US" altLang="en-US" sz="2400" i="0" baseline="0">
                  <a:latin typeface="Times New Roman" panose="02020603050405020304" pitchFamily="18" charset="0"/>
                </a:rPr>
                <a:t>1</a:t>
              </a:r>
              <a:endParaRPr lang="en-US" altLang="en-US" sz="2400" i="0" baseline="-2500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1891">
                                            <p:txEl>
                                              <p:pRg st="0" end="0"/>
                                            </p:txEl>
                                          </p:spTgt>
                                        </p:tgtEl>
                                        <p:attrNameLst>
                                          <p:attrName>style.visibility</p:attrName>
                                        </p:attrNameLst>
                                      </p:cBhvr>
                                      <p:to>
                                        <p:strVal val="visible"/>
                                      </p:to>
                                    </p:set>
                                    <p:animEffect transition="in" filter="wipe(left)">
                                      <p:cBhvr>
                                        <p:cTn id="7" dur="500"/>
                                        <p:tgtEl>
                                          <p:spTgt spid="421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1894">
                                            <p:txEl>
                                              <p:pRg st="0" end="0"/>
                                            </p:txEl>
                                          </p:spTgt>
                                        </p:tgtEl>
                                        <p:attrNameLst>
                                          <p:attrName>style.visibility</p:attrName>
                                        </p:attrNameLst>
                                      </p:cBhvr>
                                      <p:to>
                                        <p:strVal val="visible"/>
                                      </p:to>
                                    </p:set>
                                    <p:animEffect transition="in" filter="wipe(left)">
                                      <p:cBhvr>
                                        <p:cTn id="12" dur="500"/>
                                        <p:tgtEl>
                                          <p:spTgt spid="421894">
                                            <p:txEl>
                                              <p:pRg st="0" end="0"/>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421899"/>
                                        </p:tgtEl>
                                        <p:attrNameLst>
                                          <p:attrName>style.visibility</p:attrName>
                                        </p:attrNameLst>
                                      </p:cBhvr>
                                      <p:to>
                                        <p:strVal val="visible"/>
                                      </p:to>
                                    </p:set>
                                    <p:animEffect transition="in" filter="wipe(left)">
                                      <p:cBhvr>
                                        <p:cTn id="16" dur="500"/>
                                        <p:tgtEl>
                                          <p:spTgt spid="421899"/>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421900">
                                            <p:txEl>
                                              <p:pRg st="0" end="0"/>
                                            </p:txEl>
                                          </p:spTgt>
                                        </p:tgtEl>
                                        <p:attrNameLst>
                                          <p:attrName>style.visibility</p:attrName>
                                        </p:attrNameLst>
                                      </p:cBhvr>
                                      <p:to>
                                        <p:strVal val="visible"/>
                                      </p:to>
                                    </p:set>
                                    <p:animEffect transition="in" filter="wipe(left)">
                                      <p:cBhvr>
                                        <p:cTn id="20" dur="500"/>
                                        <p:tgtEl>
                                          <p:spTgt spid="421900">
                                            <p:txEl>
                                              <p:pRg st="0" end="0"/>
                                            </p:txEl>
                                          </p:spTgt>
                                        </p:tgtEl>
                                      </p:cBhvr>
                                    </p:animEffect>
                                  </p:childTnLst>
                                </p:cTn>
                              </p:par>
                            </p:childTnLst>
                          </p:cTn>
                        </p:par>
                        <p:par>
                          <p:cTn id="21" fill="hold" nodeType="afterGroup">
                            <p:stCondLst>
                              <p:cond delay="1500"/>
                            </p:stCondLst>
                            <p:childTnLst>
                              <p:par>
                                <p:cTn id="22" presetID="22" presetClass="entr" presetSubtype="8" fill="hold" nodeType="afterEffect">
                                  <p:stCondLst>
                                    <p:cond delay="0"/>
                                  </p:stCondLst>
                                  <p:childTnLst>
                                    <p:set>
                                      <p:cBhvr>
                                        <p:cTn id="23" dur="1" fill="hold">
                                          <p:stCondLst>
                                            <p:cond delay="0"/>
                                          </p:stCondLst>
                                        </p:cTn>
                                        <p:tgtEl>
                                          <p:spTgt spid="421901"/>
                                        </p:tgtEl>
                                        <p:attrNameLst>
                                          <p:attrName>style.visibility</p:attrName>
                                        </p:attrNameLst>
                                      </p:cBhvr>
                                      <p:to>
                                        <p:strVal val="visible"/>
                                      </p:to>
                                    </p:set>
                                    <p:animEffect transition="in" filter="wipe(left)">
                                      <p:cBhvr>
                                        <p:cTn id="24" dur="500"/>
                                        <p:tgtEl>
                                          <p:spTgt spid="42190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21898">
                                            <p:txEl>
                                              <p:pRg st="0" end="0"/>
                                            </p:txEl>
                                          </p:spTgt>
                                        </p:tgtEl>
                                        <p:attrNameLst>
                                          <p:attrName>style.visibility</p:attrName>
                                        </p:attrNameLst>
                                      </p:cBhvr>
                                      <p:to>
                                        <p:strVal val="visible"/>
                                      </p:to>
                                    </p:set>
                                    <p:animEffect transition="in" filter="wipe(left)">
                                      <p:cBhvr>
                                        <p:cTn id="29" dur="500"/>
                                        <p:tgtEl>
                                          <p:spTgt spid="421898">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21898">
                                            <p:txEl>
                                              <p:pRg st="1" end="1"/>
                                            </p:txEl>
                                          </p:spTgt>
                                        </p:tgtEl>
                                        <p:attrNameLst>
                                          <p:attrName>style.visibility</p:attrName>
                                        </p:attrNameLst>
                                      </p:cBhvr>
                                      <p:to>
                                        <p:strVal val="visible"/>
                                      </p:to>
                                    </p:set>
                                    <p:animEffect transition="in" filter="wipe(left)">
                                      <p:cBhvr>
                                        <p:cTn id="34" dur="500"/>
                                        <p:tgtEl>
                                          <p:spTgt spid="421898">
                                            <p:txEl>
                                              <p:pRg st="1" end="1"/>
                                            </p:txEl>
                                          </p:spTgt>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421902"/>
                                        </p:tgtEl>
                                        <p:attrNameLst>
                                          <p:attrName>style.visibility</p:attrName>
                                        </p:attrNameLst>
                                      </p:cBhvr>
                                      <p:to>
                                        <p:strVal val="visible"/>
                                      </p:to>
                                    </p:set>
                                    <p:animEffect transition="in" filter="wipe(left)">
                                      <p:cBhvr>
                                        <p:cTn id="38" dur="500"/>
                                        <p:tgtEl>
                                          <p:spTgt spid="421902"/>
                                        </p:tgtEl>
                                      </p:cBhvr>
                                    </p:animEffect>
                                  </p:childTnLst>
                                </p:cTn>
                              </p:par>
                            </p:childTnLst>
                          </p:cTn>
                        </p:par>
                        <p:par>
                          <p:cTn id="39" fill="hold" nodeType="afterGroup">
                            <p:stCondLst>
                              <p:cond delay="1000"/>
                            </p:stCondLst>
                            <p:childTnLst>
                              <p:par>
                                <p:cTn id="40" presetID="22" presetClass="entr" presetSubtype="8" fill="hold" nodeType="afterEffect">
                                  <p:stCondLst>
                                    <p:cond delay="0"/>
                                  </p:stCondLst>
                                  <p:childTnLst>
                                    <p:set>
                                      <p:cBhvr>
                                        <p:cTn id="41" dur="1" fill="hold">
                                          <p:stCondLst>
                                            <p:cond delay="0"/>
                                          </p:stCondLst>
                                        </p:cTn>
                                        <p:tgtEl>
                                          <p:spTgt spid="421903"/>
                                        </p:tgtEl>
                                        <p:attrNameLst>
                                          <p:attrName>style.visibility</p:attrName>
                                        </p:attrNameLst>
                                      </p:cBhvr>
                                      <p:to>
                                        <p:strVal val="visible"/>
                                      </p:to>
                                    </p:set>
                                    <p:animEffect transition="in" filter="wipe(left)">
                                      <p:cBhvr>
                                        <p:cTn id="42" dur="500"/>
                                        <p:tgtEl>
                                          <p:spTgt spid="42190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par>
                          <p:cTn id="48" fill="hold">
                            <p:stCondLst>
                              <p:cond delay="500"/>
                            </p:stCondLst>
                            <p:childTnLst>
                              <p:par>
                                <p:cTn id="49" presetID="5" presetClass="entr" presetSubtype="10" fill="hold"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checkerboard(across)">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1" grpId="0" build="p"/>
      <p:bldP spid="421894" grpId="0" build="p"/>
      <p:bldP spid="421898"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Steady State </a:t>
            </a:r>
            <a:r>
              <a:rPr lang="en-US" altLang="en-US" dirty="0" smtClean="0"/>
              <a:t>Analysis (cont.)</a:t>
            </a:r>
            <a:endParaRPr lang="en-US" dirty="0"/>
          </a:p>
        </p:txBody>
      </p:sp>
      <p:sp>
        <p:nvSpPr>
          <p:cNvPr id="3" name="Content Placeholder 2"/>
          <p:cNvSpPr>
            <a:spLocks noGrp="1"/>
          </p:cNvSpPr>
          <p:nvPr>
            <p:ph idx="1"/>
          </p:nvPr>
        </p:nvSpPr>
        <p:spPr>
          <a:xfrm>
            <a:off x="457200" y="1752600"/>
            <a:ext cx="4114800" cy="5105400"/>
          </a:xfrm>
        </p:spPr>
        <p:txBody>
          <a:bodyPr/>
          <a:lstStyle/>
          <a:p>
            <a:pPr algn="just"/>
            <a:r>
              <a:rPr lang="en-US" sz="2400" dirty="0" smtClean="0"/>
              <a:t>Example</a:t>
            </a:r>
            <a:r>
              <a:rPr lang="en-US" sz="2400" dirty="0" smtClean="0"/>
              <a:t>: Aperiodic states</a:t>
            </a:r>
          </a:p>
          <a:p>
            <a:pPr algn="just"/>
            <a:r>
              <a:rPr lang="en-US" sz="2000" dirty="0" smtClean="0"/>
              <a:t> </a:t>
            </a:r>
            <a:r>
              <a:rPr lang="en-US" sz="2000" dirty="0" smtClean="0"/>
              <a:t>The states diagram </a:t>
            </a:r>
            <a:r>
              <a:rPr lang="en-US" sz="2000" dirty="0"/>
              <a:t>represent whether </a:t>
            </a:r>
            <a:r>
              <a:rPr lang="en-US" sz="2000" dirty="0" smtClean="0"/>
              <a:t>a </a:t>
            </a:r>
            <a:r>
              <a:rPr lang="en-US" sz="2000" dirty="0"/>
              <a:t>hypothetical </a:t>
            </a:r>
            <a:r>
              <a:rPr lang="en-US" sz="2000" dirty="0" smtClean="0"/>
              <a:t>stock market is </a:t>
            </a:r>
            <a:r>
              <a:rPr lang="en-US" sz="2000" dirty="0"/>
              <a:t>exhibiting a bull market, bear market, or stagnant market trend during a given week. According to the figure, a bull week is followed by another bull week 90% of the time, a bear week 7.5% of the time, and a stagnant week the other 2.5% of the time. Labelling the state space {1 = bull, 2 = bear, 3 = stagnant</a:t>
            </a:r>
            <a:r>
              <a:rPr lang="en-US" sz="2000" dirty="0" smtClean="0"/>
              <a:t>}. Find the steady state transition </a:t>
            </a:r>
            <a:r>
              <a:rPr lang="en-US" sz="2000" dirty="0" smtClean="0"/>
              <a:t>matrix.</a:t>
            </a:r>
            <a:endParaRPr lang="en-US" sz="2000" dirty="0"/>
          </a:p>
        </p:txBody>
      </p:sp>
      <p:pic>
        <p:nvPicPr>
          <p:cNvPr id="55301" name="Picture 5" descr="Finance Markov chain example state spac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3983" y="2438400"/>
            <a:ext cx="4319881"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02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Steady State Analysis (cont.)</a:t>
            </a:r>
            <a:endParaRPr lang="en-US" dirty="0"/>
          </a:p>
        </p:txBody>
      </p:sp>
      <p:sp>
        <p:nvSpPr>
          <p:cNvPr id="3" name="Content Placeholder 2"/>
          <p:cNvSpPr>
            <a:spLocks noGrp="1"/>
          </p:cNvSpPr>
          <p:nvPr>
            <p:ph idx="1"/>
          </p:nvPr>
        </p:nvSpPr>
        <p:spPr>
          <a:xfrm>
            <a:off x="304800" y="1600200"/>
            <a:ext cx="8229600" cy="4419600"/>
          </a:xfrm>
        </p:spPr>
        <p:txBody>
          <a:bodyPr/>
          <a:lstStyle/>
          <a:p>
            <a:r>
              <a:rPr lang="en-US" dirty="0" smtClean="0"/>
              <a:t>The transition matrix is given by</a:t>
            </a:r>
          </a:p>
          <a:p>
            <a:endParaRPr lang="en-US" dirty="0"/>
          </a:p>
          <a:p>
            <a:endParaRPr lang="en-US" dirty="0" smtClean="0"/>
          </a:p>
          <a:p>
            <a:endParaRPr lang="en-US" dirty="0" smtClean="0"/>
          </a:p>
          <a:p>
            <a:endParaRPr lang="en-US" sz="2400" dirty="0" smtClean="0"/>
          </a:p>
          <a:p>
            <a:r>
              <a:rPr lang="en-US" sz="2400" dirty="0" smtClean="0"/>
              <a:t>Using </a:t>
            </a:r>
            <a:r>
              <a:rPr lang="en-US" sz="2400" dirty="0"/>
              <a:t>the transition probabilities, the steady-state probabilities indicate that 62.5% of weeks will be in a bull market, 31.25% of weeks will be in a bear market and 6.25% of weeks will be stagnant</a:t>
            </a:r>
            <a:endParaRPr lang="en-US" sz="2400" dirty="0" smtClean="0"/>
          </a:p>
          <a:p>
            <a:endParaRPr lang="en-US" dirty="0"/>
          </a:p>
        </p:txBody>
      </p:sp>
      <p:pic>
        <p:nvPicPr>
          <p:cNvPr id="56322" name="Picture 2" descr="P = \begin{bmatrix}&#10;0.9 &amp; 0.075 &amp; 0.025 \\&#10;0.15 &amp; 0.8 &amp; 0.05 \\&#10;0.25 &amp; 0.25 &amp; 0.5&#10;\end{bmatr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389600"/>
            <a:ext cx="3635033" cy="1158766"/>
          </a:xfrm>
          <a:prstGeom prst="rect">
            <a:avLst/>
          </a:prstGeom>
          <a:noFill/>
          <a:extLst>
            <a:ext uri="{909E8E84-426E-40DD-AFC4-6F175D3DCCD1}">
              <a14:hiddenFill xmlns:a14="http://schemas.microsoft.com/office/drawing/2010/main">
                <a:solidFill>
                  <a:srgbClr val="FFFFFF"/>
                </a:solidFill>
              </a14:hiddenFill>
            </a:ext>
          </a:extLst>
        </p:spPr>
      </p:pic>
      <p:pic>
        <p:nvPicPr>
          <p:cNvPr id="56324" name="Picture 4" descr="\lim_{N\to \infty } \, P^N=&#10;\begin{bmatrix}&#10; 0.625 &amp; 0.3125 &amp; 0.0625 \\&#10; 0.625 &amp; 0.3125 &amp; 0.0625 \\&#10; 0.625 &amp; 0.3125 &amp; 0.0625 \\&#10;\end{bmatri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9087" y="2389600"/>
            <a:ext cx="4904913" cy="1158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3618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ltLang="en-US" sz="4000" dirty="0"/>
              <a:t>Steady State Analysis (cont.)</a:t>
            </a:r>
          </a:p>
        </p:txBody>
      </p:sp>
      <p:sp>
        <p:nvSpPr>
          <p:cNvPr id="183299" name="Rectangle 3"/>
          <p:cNvSpPr>
            <a:spLocks noGrp="1" noChangeArrowheads="1"/>
          </p:cNvSpPr>
          <p:nvPr>
            <p:ph type="body" idx="1"/>
          </p:nvPr>
        </p:nvSpPr>
        <p:spPr/>
        <p:txBody>
          <a:bodyPr/>
          <a:lstStyle/>
          <a:p>
            <a:r>
              <a:rPr lang="en-US" altLang="en-US" dirty="0"/>
              <a:t>Steady-state probabilities are used to describe the long-run behavior of a Markov chain.</a:t>
            </a:r>
          </a:p>
          <a:p>
            <a:r>
              <a:rPr lang="en-US" altLang="en-US" b="1" dirty="0" smtClean="0"/>
              <a:t>Theorem:</a:t>
            </a:r>
            <a:r>
              <a:rPr lang="en-US" altLang="en-US" dirty="0" smtClean="0"/>
              <a:t> </a:t>
            </a:r>
            <a:r>
              <a:rPr lang="en-US" altLang="en-US" dirty="0"/>
              <a:t>Let </a:t>
            </a:r>
            <a:r>
              <a:rPr lang="en-US" altLang="en-US" i="1" dirty="0"/>
              <a:t>P</a:t>
            </a:r>
            <a:r>
              <a:rPr lang="en-US" altLang="en-US" dirty="0"/>
              <a:t> be the transition matrix for an </a:t>
            </a:r>
            <a:br>
              <a:rPr lang="en-US" altLang="en-US" dirty="0"/>
            </a:br>
            <a:r>
              <a:rPr lang="en-US" altLang="en-US" i="1" dirty="0"/>
              <a:t>s</a:t>
            </a:r>
            <a:r>
              <a:rPr lang="en-US" altLang="en-US" dirty="0"/>
              <a:t>-state </a:t>
            </a:r>
            <a:r>
              <a:rPr lang="en-US" altLang="en-US" i="1" dirty="0">
                <a:solidFill>
                  <a:srgbClr val="FF0000"/>
                </a:solidFill>
              </a:rPr>
              <a:t>ergodic</a:t>
            </a:r>
            <a:r>
              <a:rPr lang="en-US" altLang="en-US" dirty="0"/>
              <a:t> </a:t>
            </a:r>
            <a:r>
              <a:rPr lang="en-US" altLang="en-US" dirty="0" smtClean="0"/>
              <a:t>chain (</a:t>
            </a:r>
            <a:r>
              <a:rPr lang="en-US" altLang="en-US" i="1" dirty="0" smtClean="0"/>
              <a:t>irreducible-aperiodic-positive recurrent</a:t>
            </a:r>
            <a:r>
              <a:rPr lang="en-US" altLang="en-US" dirty="0" smtClean="0"/>
              <a:t>). </a:t>
            </a:r>
            <a:r>
              <a:rPr lang="en-US" altLang="en-US" dirty="0"/>
              <a:t>Then there exists a vector </a:t>
            </a:r>
            <a:br>
              <a:rPr lang="en-US" altLang="en-US" dirty="0"/>
            </a:br>
            <a:r>
              <a:rPr lang="el-GR" altLang="en-US" dirty="0">
                <a:cs typeface="Times New Roman" panose="02020603050405020304" pitchFamily="18" charset="0"/>
                <a:sym typeface="Symbol" panose="05050102010706020507" pitchFamily="18" charset="2"/>
              </a:rPr>
              <a:t></a:t>
            </a:r>
            <a:r>
              <a:rPr lang="en-US" altLang="en-US" dirty="0" smtClean="0">
                <a:cs typeface="Times New Roman" panose="02020603050405020304" pitchFamily="18" charset="0"/>
              </a:rPr>
              <a:t> </a:t>
            </a:r>
            <a:r>
              <a:rPr lang="en-US" altLang="en-US" dirty="0">
                <a:cs typeface="Times New Roman" panose="02020603050405020304" pitchFamily="18" charset="0"/>
              </a:rPr>
              <a:t>= </a:t>
            </a:r>
            <a:r>
              <a:rPr lang="en-US" altLang="en-US" dirty="0" smtClean="0">
                <a:cs typeface="Times New Roman" panose="02020603050405020304" pitchFamily="18" charset="0"/>
              </a:rPr>
              <a:t>[</a:t>
            </a:r>
            <a:r>
              <a:rPr lang="el-GR" altLang="en-US" dirty="0" smtClean="0">
                <a:cs typeface="Times New Roman" panose="02020603050405020304" pitchFamily="18" charset="0"/>
                <a:sym typeface="Symbol" panose="05050102010706020507" pitchFamily="18" charset="2"/>
              </a:rPr>
              <a:t></a:t>
            </a:r>
            <a:r>
              <a:rPr lang="en-US" altLang="en-US" baseline="-25000" dirty="0" smtClean="0">
                <a:cs typeface="Times New Roman" panose="02020603050405020304" pitchFamily="18" charset="0"/>
              </a:rPr>
              <a:t>1</a:t>
            </a:r>
            <a:r>
              <a:rPr lang="en-US" altLang="en-US" dirty="0" smtClean="0">
                <a:cs typeface="Times New Roman" panose="02020603050405020304" pitchFamily="18" charset="0"/>
              </a:rPr>
              <a:t> </a:t>
            </a:r>
            <a:r>
              <a:rPr lang="el-GR" altLang="en-US" dirty="0" smtClean="0">
                <a:cs typeface="Times New Roman" panose="02020603050405020304" pitchFamily="18" charset="0"/>
                <a:sym typeface="Symbol" panose="05050102010706020507" pitchFamily="18" charset="2"/>
              </a:rPr>
              <a:t></a:t>
            </a:r>
            <a:r>
              <a:rPr lang="en-US" altLang="en-US" baseline="-25000" dirty="0" smtClean="0">
                <a:cs typeface="Times New Roman" panose="02020603050405020304" pitchFamily="18" charset="0"/>
              </a:rPr>
              <a:t>2</a:t>
            </a:r>
            <a:r>
              <a:rPr lang="en-US" altLang="en-US" dirty="0" smtClean="0">
                <a:cs typeface="Times New Roman" panose="02020603050405020304" pitchFamily="18" charset="0"/>
              </a:rPr>
              <a:t>  </a:t>
            </a:r>
            <a:r>
              <a:rPr lang="en-US" altLang="en-US" dirty="0">
                <a:cs typeface="Times New Roman" panose="02020603050405020304" pitchFamily="18" charset="0"/>
              </a:rPr>
              <a:t>… </a:t>
            </a:r>
            <a:r>
              <a:rPr lang="el-GR" altLang="en-US" dirty="0" smtClean="0">
                <a:cs typeface="Times New Roman" panose="02020603050405020304" pitchFamily="18" charset="0"/>
                <a:sym typeface="Symbol" panose="05050102010706020507" pitchFamily="18" charset="2"/>
              </a:rPr>
              <a:t></a:t>
            </a:r>
            <a:r>
              <a:rPr lang="en-US" altLang="en-US" baseline="-25000" dirty="0" smtClean="0">
                <a:cs typeface="Times New Roman" panose="02020603050405020304" pitchFamily="18" charset="0"/>
              </a:rPr>
              <a:t>s</a:t>
            </a:r>
            <a:r>
              <a:rPr lang="en-US" altLang="en-US" dirty="0">
                <a:cs typeface="Times New Roman" panose="02020603050405020304" pitchFamily="18" charset="0"/>
              </a:rPr>
              <a:t>] such that</a:t>
            </a:r>
            <a:endParaRPr lang="el-GR" altLang="en-US" dirty="0">
              <a:cs typeface="Times New Roman" panose="02020603050405020304" pitchFamily="18" charset="0"/>
            </a:endParaRPr>
          </a:p>
        </p:txBody>
      </p:sp>
      <p:graphicFrame>
        <p:nvGraphicFramePr>
          <p:cNvPr id="183300" name="Object 4"/>
          <p:cNvGraphicFramePr>
            <a:graphicFrameLocks noChangeAspect="1"/>
          </p:cNvGraphicFramePr>
          <p:nvPr>
            <p:extLst>
              <p:ext uri="{D42A27DB-BD31-4B8C-83A1-F6EECF244321}">
                <p14:modId xmlns:p14="http://schemas.microsoft.com/office/powerpoint/2010/main" val="1035384168"/>
              </p:ext>
            </p:extLst>
          </p:nvPr>
        </p:nvGraphicFramePr>
        <p:xfrm>
          <a:off x="2705100" y="4521200"/>
          <a:ext cx="3733800" cy="2032000"/>
        </p:xfrm>
        <a:graphic>
          <a:graphicData uri="http://schemas.openxmlformats.org/presentationml/2006/ole">
            <mc:AlternateContent xmlns:mc="http://schemas.openxmlformats.org/markup-compatibility/2006">
              <mc:Choice xmlns:v="urn:schemas-microsoft-com:vml" Requires="v">
                <p:oleObj spid="_x0000_s54281" name="Equation" r:id="rId4" imgW="1726920" imgH="939600" progId="Equation.3">
                  <p:embed/>
                </p:oleObj>
              </mc:Choice>
              <mc:Fallback>
                <p:oleObj name="Equation" r:id="rId4" imgW="1726920" imgH="939600" progId="Equation.3">
                  <p:embed/>
                  <p:pic>
                    <p:nvPicPr>
                      <p:cNvPr id="0" name=""/>
                      <p:cNvPicPr>
                        <a:picLocks noChangeAspect="1" noChangeArrowheads="1"/>
                      </p:cNvPicPr>
                      <p:nvPr/>
                    </p:nvPicPr>
                    <p:blipFill>
                      <a:blip r:embed="rId5"/>
                      <a:srcRect/>
                      <a:stretch>
                        <a:fillRect/>
                      </a:stretch>
                    </p:blipFill>
                    <p:spPr bwMode="auto">
                      <a:xfrm>
                        <a:off x="2705100" y="4521200"/>
                        <a:ext cx="3733800" cy="203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89679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ltLang="en-US" sz="4000" dirty="0"/>
              <a:t>Steady State Analysis (cont.)</a:t>
            </a:r>
          </a:p>
        </p:txBody>
      </p:sp>
      <p:sp>
        <p:nvSpPr>
          <p:cNvPr id="183299" name="Rectangle 3"/>
          <p:cNvSpPr>
            <a:spLocks noGrp="1" noChangeArrowheads="1"/>
          </p:cNvSpPr>
          <p:nvPr>
            <p:ph type="body" idx="1"/>
          </p:nvPr>
        </p:nvSpPr>
        <p:spPr/>
        <p:txBody>
          <a:bodyPr/>
          <a:lstStyle/>
          <a:p>
            <a:r>
              <a:rPr lang="en-US" altLang="en-US" dirty="0"/>
              <a:t>Theorem 1 tells us that for any initial state </a:t>
            </a:r>
            <a:r>
              <a:rPr lang="en-US" altLang="en-US" i="1" dirty="0" err="1"/>
              <a:t>i</a:t>
            </a:r>
            <a:r>
              <a:rPr lang="en-US" altLang="en-US" dirty="0"/>
              <a:t>, </a:t>
            </a:r>
          </a:p>
          <a:p>
            <a:endParaRPr lang="en-US" altLang="en-US" dirty="0"/>
          </a:p>
          <a:p>
            <a:r>
              <a:rPr lang="en-US" altLang="en-US" dirty="0"/>
              <a:t>The vector </a:t>
            </a:r>
            <a:r>
              <a:rPr lang="el-GR" altLang="en-US" dirty="0" smtClean="0">
                <a:cs typeface="Times New Roman" panose="02020603050405020304" pitchFamily="18" charset="0"/>
                <a:sym typeface="Symbol" panose="05050102010706020507" pitchFamily="18" charset="2"/>
              </a:rPr>
              <a:t></a:t>
            </a:r>
            <a:r>
              <a:rPr lang="en-US" altLang="en-US" dirty="0" smtClean="0">
                <a:cs typeface="Times New Roman" panose="02020603050405020304" pitchFamily="18" charset="0"/>
              </a:rPr>
              <a:t> </a:t>
            </a:r>
            <a:r>
              <a:rPr lang="en-US" altLang="en-US" dirty="0">
                <a:cs typeface="Times New Roman" panose="02020603050405020304" pitchFamily="18" charset="0"/>
              </a:rPr>
              <a:t>= </a:t>
            </a:r>
            <a:r>
              <a:rPr lang="en-US" altLang="en-US" dirty="0" smtClean="0">
                <a:cs typeface="Times New Roman" panose="02020603050405020304" pitchFamily="18" charset="0"/>
              </a:rPr>
              <a:t>[</a:t>
            </a:r>
            <a:r>
              <a:rPr lang="el-GR" altLang="en-US" dirty="0" smtClean="0">
                <a:cs typeface="Times New Roman" panose="02020603050405020304" pitchFamily="18" charset="0"/>
                <a:sym typeface="Symbol" panose="05050102010706020507" pitchFamily="18" charset="2"/>
              </a:rPr>
              <a:t></a:t>
            </a:r>
            <a:r>
              <a:rPr lang="en-US" altLang="en-US" baseline="-25000" dirty="0" smtClean="0">
                <a:cs typeface="Times New Roman" panose="02020603050405020304" pitchFamily="18" charset="0"/>
              </a:rPr>
              <a:t>1</a:t>
            </a:r>
            <a:r>
              <a:rPr lang="en-US" altLang="en-US" dirty="0" smtClean="0">
                <a:cs typeface="Times New Roman" panose="02020603050405020304" pitchFamily="18" charset="0"/>
              </a:rPr>
              <a:t> </a:t>
            </a:r>
            <a:r>
              <a:rPr lang="el-GR" altLang="en-US" dirty="0" smtClean="0">
                <a:cs typeface="Times New Roman" panose="02020603050405020304" pitchFamily="18" charset="0"/>
                <a:sym typeface="Symbol" panose="05050102010706020507" pitchFamily="18" charset="2"/>
              </a:rPr>
              <a:t></a:t>
            </a:r>
            <a:r>
              <a:rPr lang="en-US" altLang="en-US" baseline="-25000" dirty="0" smtClean="0">
                <a:cs typeface="Times New Roman" panose="02020603050405020304" pitchFamily="18" charset="0"/>
              </a:rPr>
              <a:t>2</a:t>
            </a:r>
            <a:r>
              <a:rPr lang="en-US" altLang="en-US" dirty="0" smtClean="0">
                <a:cs typeface="Times New Roman" panose="02020603050405020304" pitchFamily="18" charset="0"/>
              </a:rPr>
              <a:t>  </a:t>
            </a:r>
            <a:r>
              <a:rPr lang="en-US" altLang="en-US" dirty="0">
                <a:cs typeface="Times New Roman" panose="02020603050405020304" pitchFamily="18" charset="0"/>
              </a:rPr>
              <a:t>… </a:t>
            </a:r>
            <a:r>
              <a:rPr lang="el-GR" altLang="en-US" dirty="0" smtClean="0">
                <a:cs typeface="Times New Roman" panose="02020603050405020304" pitchFamily="18" charset="0"/>
                <a:sym typeface="Symbol" panose="05050102010706020507" pitchFamily="18" charset="2"/>
              </a:rPr>
              <a:t></a:t>
            </a:r>
            <a:r>
              <a:rPr lang="en-US" altLang="en-US" baseline="-25000" dirty="0" smtClean="0">
                <a:cs typeface="Times New Roman" panose="02020603050405020304" pitchFamily="18" charset="0"/>
              </a:rPr>
              <a:t>s</a:t>
            </a:r>
            <a:r>
              <a:rPr lang="en-US" altLang="en-US" dirty="0">
                <a:cs typeface="Times New Roman" panose="02020603050405020304" pitchFamily="18" charset="0"/>
              </a:rPr>
              <a:t>]  is often called the </a:t>
            </a:r>
            <a:r>
              <a:rPr lang="en-US" altLang="en-US" b="1" dirty="0">
                <a:cs typeface="Times New Roman" panose="02020603050405020304" pitchFamily="18" charset="0"/>
              </a:rPr>
              <a:t>steady-state distribution</a:t>
            </a:r>
            <a:r>
              <a:rPr lang="en-US" altLang="en-US" dirty="0">
                <a:cs typeface="Times New Roman" panose="02020603050405020304" pitchFamily="18" charset="0"/>
              </a:rPr>
              <a:t>, or </a:t>
            </a:r>
            <a:r>
              <a:rPr lang="en-US" altLang="en-US" b="1" dirty="0">
                <a:cs typeface="Times New Roman" panose="02020603050405020304" pitchFamily="18" charset="0"/>
              </a:rPr>
              <a:t>equilibrium distribution</a:t>
            </a:r>
            <a:r>
              <a:rPr lang="en-US" altLang="en-US" dirty="0">
                <a:cs typeface="Times New Roman" panose="02020603050405020304" pitchFamily="18" charset="0"/>
              </a:rPr>
              <a:t>, for the Markov chain. Hence, they are </a:t>
            </a:r>
            <a:r>
              <a:rPr lang="en-US" altLang="en-US" dirty="0">
                <a:cs typeface="Arial" panose="020B0604020202020204" pitchFamily="34" charset="0"/>
                <a:sym typeface="Symbol" panose="05050102010706020507" pitchFamily="18" charset="2"/>
              </a:rPr>
              <a:t>independent of the initial probability distribution defined over the states</a:t>
            </a:r>
          </a:p>
          <a:p>
            <a:endParaRPr lang="el-GR" altLang="en-US" dirty="0">
              <a:cs typeface="Times New Roman" panose="02020603050405020304"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92927957"/>
              </p:ext>
            </p:extLst>
          </p:nvPr>
        </p:nvGraphicFramePr>
        <p:xfrm>
          <a:off x="3352800" y="2286000"/>
          <a:ext cx="1949450" cy="603250"/>
        </p:xfrm>
        <a:graphic>
          <a:graphicData uri="http://schemas.openxmlformats.org/presentationml/2006/ole">
            <mc:AlternateContent xmlns:mc="http://schemas.openxmlformats.org/markup-compatibility/2006">
              <mc:Choice xmlns:v="urn:schemas-microsoft-com:vml" Requires="v">
                <p:oleObj spid="_x0000_s55305" name="Equation" r:id="rId4" imgW="901440" imgH="279360" progId="Equation.3">
                  <p:embed/>
                </p:oleObj>
              </mc:Choice>
              <mc:Fallback>
                <p:oleObj name="Equation" r:id="rId4" imgW="901440" imgH="2793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2286000"/>
                        <a:ext cx="1949450"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774179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txBox="1">
            <a:spLocks noChangeArrowheads="1"/>
          </p:cNvSpPr>
          <p:nvPr/>
        </p:nvSpPr>
        <p:spPr bwMode="auto">
          <a:xfrm>
            <a:off x="428625" y="2590800"/>
            <a:ext cx="835818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algn="ctr"/>
            <a:r>
              <a:rPr lang="en-US" altLang="en-US" sz="4400" i="0" baseline="0">
                <a:solidFill>
                  <a:srgbClr val="FF0000"/>
                </a:solidFill>
                <a:latin typeface="Tw Cen MT" panose="020B0602020104020603" pitchFamily="34" charset="0"/>
              </a:rPr>
              <a:t>Continuous Markov Chains</a:t>
            </a:r>
          </a:p>
        </p:txBody>
      </p:sp>
      <p:sp>
        <p:nvSpPr>
          <p:cNvPr id="18" name="Text Box 9"/>
          <p:cNvSpPr txBox="1">
            <a:spLocks noChangeArrowheads="1"/>
          </p:cNvSpPr>
          <p:nvPr/>
        </p:nvSpPr>
        <p:spPr bwMode="auto">
          <a:xfrm>
            <a:off x="-19050" y="-1588"/>
            <a:ext cx="9144000" cy="520701"/>
          </a:xfrm>
          <a:prstGeom prst="rect">
            <a:avLst/>
          </a:prstGeom>
          <a:gradFill flip="none" rotWithShape="1">
            <a:gsLst>
              <a:gs pos="0">
                <a:schemeClr val="accent2"/>
              </a:gs>
              <a:gs pos="50000">
                <a:schemeClr val="accent2">
                  <a:tint val="44500"/>
                  <a:satMod val="160000"/>
                </a:schemeClr>
              </a:gs>
              <a:gs pos="100000">
                <a:schemeClr val="accent2">
                  <a:tint val="23500"/>
                  <a:satMod val="160000"/>
                </a:schemeClr>
              </a:gs>
            </a:gsLst>
            <a:lin ang="5400000" scaled="1"/>
            <a:tileRect/>
          </a:gradFill>
          <a:ln w="12700" cap="sq">
            <a:noFill/>
            <a:miter lim="800000"/>
            <a:headEnd type="none" w="sm" len="sm"/>
            <a:tailEnd type="none" w="sm" len="sm"/>
          </a:ln>
          <a:effectLst/>
        </p:spPr>
        <p:txBody>
          <a:bodyPr lIns="90488" tIns="44450" rIns="90488" bIns="44450">
            <a:spAutoFit/>
          </a:bodyPr>
          <a:lstStyle/>
          <a:p>
            <a:pPr algn="ctr">
              <a:defRPr/>
            </a:pPr>
            <a:endParaRPr lang="fr-FR" b="1" baseline="0" dirty="0">
              <a:solidFill>
                <a:prstClr val="black"/>
              </a:solidFill>
              <a:effectLst>
                <a:outerShdw blurRad="38100" dist="38100" dir="2700000" algn="tl">
                  <a:srgbClr val="000000"/>
                </a:outerShdw>
              </a:effectLst>
              <a:latin typeface="Tw Cen MT"/>
            </a:endParaRPr>
          </a:p>
        </p:txBody>
      </p:sp>
    </p:spTree>
    <p:extLst>
      <p:ext uri="{BB962C8B-B14F-4D97-AF65-F5344CB8AC3E}">
        <p14:creationId xmlns:p14="http://schemas.microsoft.com/office/powerpoint/2010/main" val="1865024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38" y="1733550"/>
            <a:ext cx="8945562"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Slide Number Placeholder 5"/>
          <p:cNvSpPr>
            <a:spLocks noGrp="1"/>
          </p:cNvSpPr>
          <p:nvPr>
            <p:ph type="sldNum" sz="quarter" idx="12"/>
          </p:nvPr>
        </p:nvSpPr>
        <p:spPr bwMode="auto">
          <a:ln>
            <a:miter lim="800000"/>
            <a:headEnd/>
            <a:tailEnd/>
          </a:ln>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a:lnSpc>
                <a:spcPct val="80000"/>
              </a:lnSpc>
            </a:pPr>
            <a:fld id="{45CA30AC-5F72-478A-97D4-B178C1B8522D}" type="slidenum">
              <a:rPr lang="en-US" altLang="en-US" sz="1200" i="0" baseline="0">
                <a:solidFill>
                  <a:srgbClr val="FFFFFF"/>
                </a:solidFill>
              </a:rPr>
              <a:pPr>
                <a:lnSpc>
                  <a:spcPct val="80000"/>
                </a:lnSpc>
              </a:pPr>
              <a:t>39</a:t>
            </a:fld>
            <a:endParaRPr lang="en-US" altLang="en-US" sz="1200" i="0" baseline="0">
              <a:solidFill>
                <a:srgbClr val="FFFFFF"/>
              </a:solidFill>
            </a:endParaRPr>
          </a:p>
        </p:txBody>
      </p:sp>
      <p:sp>
        <p:nvSpPr>
          <p:cNvPr id="51204" name="Rectangle 2"/>
          <p:cNvSpPr>
            <a:spLocks noGrp="1" noChangeArrowheads="1"/>
          </p:cNvSpPr>
          <p:nvPr>
            <p:ph type="title"/>
          </p:nvPr>
        </p:nvSpPr>
        <p:spPr>
          <a:xfrm>
            <a:off x="612775" y="228600"/>
            <a:ext cx="8153400" cy="990600"/>
          </a:xfrm>
        </p:spPr>
        <p:txBody>
          <a:bodyPr/>
          <a:lstStyle/>
          <a:p>
            <a:r>
              <a:rPr lang="en-US" altLang="en-US" sz="3200" smtClean="0"/>
              <a:t>Differences between Continuous-Time and Discrete-Time Markov Chains </a:t>
            </a:r>
          </a:p>
        </p:txBody>
      </p:sp>
      <p:graphicFrame>
        <p:nvGraphicFramePr>
          <p:cNvPr id="42" name="Content Placeholder 41"/>
          <p:cNvGraphicFramePr>
            <a:graphicFrameLocks noGrp="1"/>
          </p:cNvGraphicFramePr>
          <p:nvPr>
            <p:ph sz="quarter" idx="1"/>
          </p:nvPr>
        </p:nvGraphicFramePr>
        <p:xfrm>
          <a:off x="200025" y="1524000"/>
          <a:ext cx="8763000" cy="2907030"/>
        </p:xfrm>
        <a:graphic>
          <a:graphicData uri="http://schemas.openxmlformats.org/drawingml/2006/table">
            <a:tbl>
              <a:tblPr/>
              <a:tblGrid>
                <a:gridCol w="2921000"/>
                <a:gridCol w="2921000"/>
                <a:gridCol w="2921000"/>
              </a:tblGrid>
              <a:tr h="371475">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smtClean="0">
                        <a:ln>
                          <a:noFill/>
                        </a:ln>
                        <a:solidFill>
                          <a:srgbClr val="FFFFFF"/>
                        </a:solidFill>
                        <a:effectLst/>
                        <a:latin typeface="Tw Cen MT" panose="020B0602020104020603"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Tw Cen MT" panose="020B0602020104020603" pitchFamily="34" charset="0"/>
                        </a:rPr>
                        <a:t>Discrete Markov Chain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Tw Cen MT" panose="020B0602020104020603" pitchFamily="34" charset="0"/>
                        </a:rPr>
                        <a:t>Continuous Markov Chain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r>
              <a:tr h="371475">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Tw Cen MT" panose="020B0602020104020603" pitchFamily="34" charset="0"/>
                        </a:rPr>
                        <a:t>Time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smtClean="0">
                          <a:ln>
                            <a:noFill/>
                          </a:ln>
                          <a:solidFill>
                            <a:srgbClr val="000000"/>
                          </a:solidFill>
                          <a:effectLst/>
                          <a:latin typeface="Cambria" panose="02040503050406030204" pitchFamily="18" charset="0"/>
                        </a:rPr>
                        <a:t>t</a:t>
                      </a:r>
                      <a:r>
                        <a:rPr kumimoji="0" lang="en-US" altLang="en-US" sz="1800" b="0" i="1" u="none" strike="noStrike" cap="none" normalizeH="0" baseline="-25000" smtClean="0">
                          <a:ln>
                            <a:noFill/>
                          </a:ln>
                          <a:solidFill>
                            <a:srgbClr val="000000"/>
                          </a:solidFill>
                          <a:effectLst/>
                          <a:latin typeface="Cambria" panose="02040503050406030204" pitchFamily="18" charset="0"/>
                        </a:rPr>
                        <a:t>k</a:t>
                      </a:r>
                      <a:r>
                        <a:rPr kumimoji="0" lang="en-US" altLang="en-US" sz="1800" b="0" i="0" u="none" strike="noStrike" cap="none" normalizeH="0" baseline="0" smtClean="0">
                          <a:ln>
                            <a:noFill/>
                          </a:ln>
                          <a:solidFill>
                            <a:srgbClr val="000000"/>
                          </a:solidFill>
                          <a:effectLst/>
                          <a:latin typeface="Cambria" panose="02040503050406030204" pitchFamily="18" charset="0"/>
                        </a:rPr>
                        <a:t> or </a:t>
                      </a:r>
                      <a:r>
                        <a:rPr kumimoji="0" lang="en-US" altLang="en-US" sz="1800" b="0" i="1" u="none" strike="noStrike" cap="none" normalizeH="0" baseline="0" smtClean="0">
                          <a:ln>
                            <a:noFill/>
                          </a:ln>
                          <a:solidFill>
                            <a:srgbClr val="000000"/>
                          </a:solidFill>
                          <a:effectLst/>
                          <a:latin typeface="Cambria" panose="02040503050406030204" pitchFamily="18" charset="0"/>
                        </a:rPr>
                        <a:t>k</a:t>
                      </a:r>
                      <a:r>
                        <a:rPr kumimoji="0" lang="en-US" altLang="en-US" sz="1800" b="0" i="0" u="none" strike="noStrike" cap="none" normalizeH="0" baseline="0" smtClean="0">
                          <a:ln>
                            <a:noFill/>
                          </a:ln>
                          <a:solidFill>
                            <a:srgbClr val="000000"/>
                          </a:solidFill>
                          <a:effectLst/>
                          <a:latin typeface="Cambria" panose="02040503050406030204" pitchFamily="18" charset="0"/>
                        </a:rPr>
                        <a:t> </a:t>
                      </a:r>
                      <a:r>
                        <a:rPr kumimoji="0" lang="en-US" altLang="en-US" sz="1800" b="0" i="0" u="none" strike="noStrike" cap="none" normalizeH="0" baseline="0" smtClean="0">
                          <a:ln>
                            <a:noFill/>
                          </a:ln>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a:t>∈ ℕ</a:t>
                      </a:r>
                      <a:r>
                        <a:rPr kumimoji="0" lang="en-US" altLang="en-US" sz="1800" b="0" i="0" u="none" strike="noStrike" cap="none" normalizeH="0" baseline="30000" smtClean="0">
                          <a:ln>
                            <a:noFill/>
                          </a:ln>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a:t>+</a:t>
                      </a:r>
                      <a:endParaRPr kumimoji="0" lang="en-US" altLang="en-US" sz="1800" b="0" i="0" u="none" strike="noStrike" cap="none" normalizeH="0" baseline="30000" smtClean="0">
                        <a:ln>
                          <a:noFill/>
                        </a:ln>
                        <a:solidFill>
                          <a:srgbClr val="000000"/>
                        </a:solidFill>
                        <a:effectLst/>
                        <a:latin typeface="Cambria" panose="020405030504060302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smtClean="0">
                          <a:ln>
                            <a:noFill/>
                          </a:ln>
                          <a:solidFill>
                            <a:srgbClr val="000000"/>
                          </a:solidFill>
                          <a:effectLst/>
                          <a:latin typeface="Cambria" panose="02040503050406030204" pitchFamily="18" charset="0"/>
                        </a:rPr>
                        <a:t>s</a:t>
                      </a:r>
                      <a:r>
                        <a:rPr kumimoji="0" lang="en-US" altLang="en-US" sz="1800" b="0" i="0" u="none" strike="noStrike" cap="none" normalizeH="0" baseline="0" smtClean="0">
                          <a:ln>
                            <a:noFill/>
                          </a:ln>
                          <a:solidFill>
                            <a:srgbClr val="000000"/>
                          </a:solidFill>
                          <a:effectLst/>
                          <a:latin typeface="Cambria" panose="02040503050406030204" pitchFamily="18" charset="0"/>
                        </a:rPr>
                        <a:t>,</a:t>
                      </a:r>
                      <a:r>
                        <a:rPr kumimoji="0" lang="en-US" altLang="en-US" sz="1800" b="0" i="1" u="none" strike="noStrike" cap="none" normalizeH="0" baseline="0" smtClean="0">
                          <a:ln>
                            <a:noFill/>
                          </a:ln>
                          <a:solidFill>
                            <a:srgbClr val="000000"/>
                          </a:solidFill>
                          <a:effectLst/>
                          <a:latin typeface="Cambria" panose="02040503050406030204" pitchFamily="18" charset="0"/>
                        </a:rPr>
                        <a:t>t</a:t>
                      </a:r>
                      <a:r>
                        <a:rPr kumimoji="0" lang="en-US" altLang="en-US" sz="1800" b="0" i="0" u="none" strike="noStrike" cap="none" normalizeH="0" baseline="0" smtClean="0">
                          <a:ln>
                            <a:noFill/>
                          </a:ln>
                          <a:solidFill>
                            <a:srgbClr val="000000"/>
                          </a:solidFill>
                          <a:effectLst/>
                          <a:latin typeface="Cambria" panose="02040503050406030204" pitchFamily="18" charset="0"/>
                        </a:rPr>
                        <a:t> </a:t>
                      </a:r>
                      <a:r>
                        <a:rPr kumimoji="0" lang="en-US" altLang="en-US" sz="1800" b="0" i="0" u="none" strike="noStrike" cap="none" normalizeH="0" baseline="0" smtClean="0">
                          <a:ln>
                            <a:noFill/>
                          </a:ln>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a:t>∈ ℝ</a:t>
                      </a:r>
                      <a:r>
                        <a:rPr kumimoji="0" lang="en-US" altLang="en-US" sz="1800" b="0" i="0" u="none" strike="noStrike" cap="none" normalizeH="0" baseline="30000" smtClean="0">
                          <a:ln>
                            <a:noFill/>
                          </a:ln>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a:t>+</a:t>
                      </a:r>
                      <a:endParaRPr kumimoji="0" lang="en-US" altLang="en-US" sz="1800" b="0" i="0" u="none" strike="noStrike" cap="none" normalizeH="0" baseline="30000" smtClean="0">
                        <a:ln>
                          <a:noFill/>
                        </a:ln>
                        <a:solidFill>
                          <a:srgbClr val="000000"/>
                        </a:solidFill>
                        <a:effectLst/>
                        <a:latin typeface="Cambria" panose="020405030504060302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371475">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w Cen MT" panose="020B0602020104020603" pitchFamily="34" charset="0"/>
                        </a:rPr>
                        <a:t>Transient Transition Probability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smtClean="0">
                          <a:ln>
                            <a:noFill/>
                          </a:ln>
                          <a:solidFill>
                            <a:srgbClr val="000000"/>
                          </a:solidFill>
                          <a:effectLst/>
                          <a:latin typeface="Cambria" panose="02040503050406030204" pitchFamily="18" charset="0"/>
                        </a:rPr>
                        <a:t>P</a:t>
                      </a:r>
                      <a:r>
                        <a:rPr kumimoji="0" lang="en-US" altLang="en-US" sz="1800" b="0" i="1" u="none" strike="noStrike" cap="none" normalizeH="0" baseline="-25000" smtClean="0">
                          <a:ln>
                            <a:noFill/>
                          </a:ln>
                          <a:solidFill>
                            <a:srgbClr val="000000"/>
                          </a:solidFill>
                          <a:effectLst/>
                          <a:latin typeface="Cambria" panose="02040503050406030204" pitchFamily="18" charset="0"/>
                        </a:rPr>
                        <a:t>ij </a:t>
                      </a:r>
                      <a:r>
                        <a:rPr kumimoji="0" lang="en-US" altLang="en-US" sz="1800" b="0" i="0" u="none" strike="noStrike" cap="none" normalizeH="0" baseline="0" smtClean="0">
                          <a:ln>
                            <a:noFill/>
                          </a:ln>
                          <a:solidFill>
                            <a:srgbClr val="000000"/>
                          </a:solidFill>
                          <a:effectLst/>
                          <a:latin typeface="Cambria" panose="02040503050406030204" pitchFamily="18" charset="0"/>
                        </a:rPr>
                        <a:t>(</a:t>
                      </a:r>
                      <a:r>
                        <a:rPr kumimoji="0" lang="en-US" altLang="en-US" sz="1800" b="0" i="1" u="none" strike="noStrike" cap="none" normalizeH="0" baseline="0" smtClean="0">
                          <a:ln>
                            <a:noFill/>
                          </a:ln>
                          <a:solidFill>
                            <a:srgbClr val="000000"/>
                          </a:solidFill>
                          <a:effectLst/>
                          <a:latin typeface="Cambria" panose="02040503050406030204" pitchFamily="18" charset="0"/>
                        </a:rPr>
                        <a:t>k</a:t>
                      </a:r>
                      <a:r>
                        <a:rPr kumimoji="0" lang="en-US" altLang="en-US" sz="1800" b="0" i="0" u="none" strike="noStrike" cap="none" normalizeH="0" baseline="0" smtClean="0">
                          <a:ln>
                            <a:noFill/>
                          </a:ln>
                          <a:solidFill>
                            <a:srgbClr val="000000"/>
                          </a:solidFill>
                          <a:effectLst/>
                          <a:latin typeface="Cambria" panose="02040503050406030204" pitchFamily="18"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Cambria" panose="02040503050406030204" pitchFamily="18" charset="0"/>
                        </a:rPr>
                        <a:t>for the time interval [</a:t>
                      </a:r>
                      <a:r>
                        <a:rPr kumimoji="0" lang="en-US" altLang="en-US" sz="1600" b="0" i="1" u="none" strike="noStrike" cap="none" normalizeH="0" baseline="0" smtClean="0">
                          <a:ln>
                            <a:noFill/>
                          </a:ln>
                          <a:solidFill>
                            <a:srgbClr val="000000"/>
                          </a:solidFill>
                          <a:effectLst/>
                          <a:latin typeface="Cambria" panose="02040503050406030204" pitchFamily="18" charset="0"/>
                        </a:rPr>
                        <a:t>k</a:t>
                      </a:r>
                      <a:r>
                        <a:rPr kumimoji="0" lang="en-US" altLang="en-US" sz="1600" b="0" i="0" u="none" strike="noStrike" cap="none" normalizeH="0" baseline="0" smtClean="0">
                          <a:ln>
                            <a:noFill/>
                          </a:ln>
                          <a:solidFill>
                            <a:srgbClr val="000000"/>
                          </a:solidFill>
                          <a:effectLst/>
                          <a:latin typeface="Cambria" panose="02040503050406030204" pitchFamily="18" charset="0"/>
                        </a:rPr>
                        <a:t>, </a:t>
                      </a:r>
                      <a:r>
                        <a:rPr kumimoji="0" lang="en-US" altLang="en-US" sz="1600" b="0" i="1" u="none" strike="noStrike" cap="none" normalizeH="0" baseline="0" smtClean="0">
                          <a:ln>
                            <a:noFill/>
                          </a:ln>
                          <a:solidFill>
                            <a:srgbClr val="000000"/>
                          </a:solidFill>
                          <a:effectLst/>
                          <a:latin typeface="Cambria" panose="02040503050406030204" pitchFamily="18" charset="0"/>
                        </a:rPr>
                        <a:t>k+1</a:t>
                      </a:r>
                      <a:r>
                        <a:rPr kumimoji="0" lang="en-US" altLang="en-US" sz="1600" b="0" i="0" u="none" strike="noStrike" cap="none" normalizeH="0" baseline="0" smtClean="0">
                          <a:ln>
                            <a:noFill/>
                          </a:ln>
                          <a:solidFill>
                            <a:srgbClr val="000000"/>
                          </a:solidFill>
                          <a:effectLst/>
                          <a:latin typeface="Cambria" panose="02040503050406030204" pitchFamily="18"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smtClean="0">
                          <a:ln>
                            <a:noFill/>
                          </a:ln>
                          <a:solidFill>
                            <a:srgbClr val="000000"/>
                          </a:solidFill>
                          <a:effectLst/>
                          <a:latin typeface="Cambria" panose="02040503050406030204" pitchFamily="18" charset="0"/>
                        </a:rPr>
                        <a:t>P</a:t>
                      </a:r>
                      <a:r>
                        <a:rPr kumimoji="0" lang="en-US" altLang="en-US" sz="1800" b="0" i="1" u="none" strike="noStrike" cap="none" normalizeH="0" baseline="-25000" smtClean="0">
                          <a:ln>
                            <a:noFill/>
                          </a:ln>
                          <a:solidFill>
                            <a:srgbClr val="000000"/>
                          </a:solidFill>
                          <a:effectLst/>
                          <a:latin typeface="Cambria" panose="02040503050406030204" pitchFamily="18" charset="0"/>
                        </a:rPr>
                        <a:t>ij </a:t>
                      </a:r>
                      <a:r>
                        <a:rPr kumimoji="0" lang="en-US" altLang="en-US" sz="1800" b="0" i="0" u="none" strike="noStrike" cap="none" normalizeH="0" baseline="0" smtClean="0">
                          <a:ln>
                            <a:noFill/>
                          </a:ln>
                          <a:solidFill>
                            <a:srgbClr val="000000"/>
                          </a:solidFill>
                          <a:effectLst/>
                          <a:latin typeface="Cambria" panose="02040503050406030204" pitchFamily="18" charset="0"/>
                        </a:rPr>
                        <a:t>(</a:t>
                      </a:r>
                      <a:r>
                        <a:rPr kumimoji="0" lang="en-US" altLang="en-US" sz="1800" b="0" i="1" u="none" strike="noStrike" cap="none" normalizeH="0" baseline="0" smtClean="0">
                          <a:ln>
                            <a:noFill/>
                          </a:ln>
                          <a:solidFill>
                            <a:srgbClr val="000000"/>
                          </a:solidFill>
                          <a:effectLst/>
                          <a:latin typeface="Cambria" panose="02040503050406030204" pitchFamily="18" charset="0"/>
                        </a:rPr>
                        <a:t>s,t</a:t>
                      </a:r>
                      <a:r>
                        <a:rPr kumimoji="0" lang="en-US" altLang="en-US" sz="1800" b="0" i="0" u="none" strike="noStrike" cap="none" normalizeH="0" baseline="0" smtClean="0">
                          <a:ln>
                            <a:noFill/>
                          </a:ln>
                          <a:solidFill>
                            <a:srgbClr val="000000"/>
                          </a:solidFill>
                          <a:effectLst/>
                          <a:latin typeface="Cambria" panose="02040503050406030204" pitchFamily="18" charset="0"/>
                        </a:rPr>
                        <a:t>)</a:t>
                      </a:r>
                      <a:endParaRPr kumimoji="0" lang="en-US" altLang="en-US" sz="1800" b="0" i="0" u="none" strike="noStrike" cap="none" normalizeH="0" baseline="0" smtClean="0">
                        <a:ln>
                          <a:noFill/>
                        </a:ln>
                        <a:solidFill>
                          <a:srgbClr val="000000"/>
                        </a:solidFill>
                        <a:effectLst/>
                        <a:latin typeface="Tw Cen MT" panose="020B0602020104020603"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mbria" panose="02040503050406030204" pitchFamily="18" charset="0"/>
                        </a:rPr>
                        <a:t>for the time interval [</a:t>
                      </a:r>
                      <a:r>
                        <a:rPr kumimoji="0" lang="en-US" altLang="en-US" sz="1800" b="0" i="1" u="none" strike="noStrike" cap="none" normalizeH="0" baseline="0" smtClean="0">
                          <a:ln>
                            <a:noFill/>
                          </a:ln>
                          <a:solidFill>
                            <a:srgbClr val="000000"/>
                          </a:solidFill>
                          <a:effectLst/>
                          <a:latin typeface="Cambria" panose="02040503050406030204" pitchFamily="18" charset="0"/>
                        </a:rPr>
                        <a:t>s</a:t>
                      </a:r>
                      <a:r>
                        <a:rPr kumimoji="0" lang="en-US" altLang="en-US" sz="1800" b="0" i="0" u="none" strike="noStrike" cap="none" normalizeH="0" baseline="0" smtClean="0">
                          <a:ln>
                            <a:noFill/>
                          </a:ln>
                          <a:solidFill>
                            <a:srgbClr val="000000"/>
                          </a:solidFill>
                          <a:effectLst/>
                          <a:latin typeface="Cambria" panose="02040503050406030204" pitchFamily="18" charset="0"/>
                        </a:rPr>
                        <a:t>,</a:t>
                      </a:r>
                      <a:r>
                        <a:rPr kumimoji="0" lang="en-US" altLang="en-US" sz="1800" b="0" i="1" u="none" strike="noStrike" cap="none" normalizeH="0" baseline="0" smtClean="0">
                          <a:ln>
                            <a:noFill/>
                          </a:ln>
                          <a:solidFill>
                            <a:srgbClr val="000000"/>
                          </a:solidFill>
                          <a:effectLst/>
                          <a:latin typeface="Cambria" panose="02040503050406030204" pitchFamily="18" charset="0"/>
                        </a:rPr>
                        <a:t>t</a:t>
                      </a:r>
                      <a:r>
                        <a:rPr kumimoji="0" lang="en-US" altLang="en-US" sz="1800" b="0" i="0" u="none" strike="noStrike" cap="none" normalizeH="0" baseline="0" smtClean="0">
                          <a:ln>
                            <a:noFill/>
                          </a:ln>
                          <a:solidFill>
                            <a:srgbClr val="000000"/>
                          </a:solidFill>
                          <a:effectLst/>
                          <a:latin typeface="Cambria" panose="02040503050406030204" pitchFamily="18"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71475">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w Cen MT" panose="020B0602020104020603" pitchFamily="34" charset="0"/>
                        </a:rPr>
                        <a:t>Stationary Transition Probability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smtClean="0">
                          <a:ln>
                            <a:noFill/>
                          </a:ln>
                          <a:solidFill>
                            <a:srgbClr val="000000"/>
                          </a:solidFill>
                          <a:effectLst/>
                          <a:latin typeface="Cambria" panose="02040503050406030204" pitchFamily="18" charset="0"/>
                        </a:rPr>
                        <a:t>P</a:t>
                      </a:r>
                      <a:r>
                        <a:rPr kumimoji="0" lang="en-US" altLang="en-US" sz="1800" b="0" i="1" u="none" strike="noStrike" cap="none" normalizeH="0" baseline="-25000" smtClean="0">
                          <a:ln>
                            <a:noFill/>
                          </a:ln>
                          <a:solidFill>
                            <a:srgbClr val="000000"/>
                          </a:solidFill>
                          <a:effectLst/>
                          <a:latin typeface="Cambria" panose="02040503050406030204" pitchFamily="18" charset="0"/>
                        </a:rPr>
                        <a:t>ij </a:t>
                      </a:r>
                      <a:r>
                        <a:rPr kumimoji="0" lang="en-US" altLang="en-US" sz="1800" b="0" i="0" u="none" strike="noStrike" cap="none" normalizeH="0" baseline="0" smtClean="0">
                          <a:ln>
                            <a:noFill/>
                          </a:ln>
                          <a:solidFill>
                            <a:srgbClr val="000000"/>
                          </a:solidFill>
                          <a:effectLst/>
                          <a:latin typeface="Cambria" panose="02040503050406030204" pitchFamily="18" charset="0"/>
                        </a:rPr>
                        <a:t>(1)= </a:t>
                      </a:r>
                      <a:r>
                        <a:rPr kumimoji="0" lang="en-US" altLang="en-US" sz="1800" b="0" i="1" u="none" strike="noStrike" cap="none" normalizeH="0" baseline="0" smtClean="0">
                          <a:ln>
                            <a:noFill/>
                          </a:ln>
                          <a:solidFill>
                            <a:srgbClr val="000000"/>
                          </a:solidFill>
                          <a:effectLst/>
                          <a:latin typeface="Cambria" panose="02040503050406030204" pitchFamily="18" charset="0"/>
                        </a:rPr>
                        <a:t>P</a:t>
                      </a:r>
                      <a:r>
                        <a:rPr kumimoji="0" lang="en-US" altLang="en-US" sz="1800" b="0" i="1" u="none" strike="noStrike" cap="none" normalizeH="0" baseline="-25000" smtClean="0">
                          <a:ln>
                            <a:noFill/>
                          </a:ln>
                          <a:solidFill>
                            <a:srgbClr val="000000"/>
                          </a:solidFill>
                          <a:effectLst/>
                          <a:latin typeface="Cambria" panose="02040503050406030204" pitchFamily="18" charset="0"/>
                        </a:rPr>
                        <a:t>ij  </a:t>
                      </a:r>
                      <a:endParaRPr kumimoji="0" lang="en-US" altLang="en-US" sz="1800" b="0" i="0" u="none" strike="noStrike" cap="none" normalizeH="0" baseline="0" smtClean="0">
                        <a:ln>
                          <a:noFill/>
                        </a:ln>
                        <a:solidFill>
                          <a:srgbClr val="000000"/>
                        </a:solidFill>
                        <a:effectLst/>
                        <a:latin typeface="Cambria" panose="020405030504060302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Cambria" panose="02040503050406030204" pitchFamily="18" charset="0"/>
                        </a:rPr>
                        <a:t>in the time unit equal to 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1" u="none" strike="noStrike" cap="none" normalizeH="0" baseline="0" smtClean="0">
                          <a:ln>
                            <a:noFill/>
                          </a:ln>
                          <a:solidFill>
                            <a:srgbClr val="C00000"/>
                          </a:solidFill>
                          <a:effectLst/>
                          <a:latin typeface="Cambria" panose="02040503050406030204" pitchFamily="18" charset="0"/>
                        </a:rPr>
                        <a:t>Time duration fixed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smtClean="0">
                          <a:ln>
                            <a:noFill/>
                          </a:ln>
                          <a:solidFill>
                            <a:srgbClr val="000000"/>
                          </a:solidFill>
                          <a:effectLst/>
                          <a:latin typeface="Cambria" panose="02040503050406030204" pitchFamily="18" charset="0"/>
                        </a:rPr>
                        <a:t>P</a:t>
                      </a:r>
                      <a:r>
                        <a:rPr kumimoji="0" lang="en-US" altLang="en-US" sz="1800" b="0" i="1" u="none" strike="noStrike" cap="none" normalizeH="0" baseline="-25000" smtClean="0">
                          <a:ln>
                            <a:noFill/>
                          </a:ln>
                          <a:solidFill>
                            <a:srgbClr val="000000"/>
                          </a:solidFill>
                          <a:effectLst/>
                          <a:latin typeface="Cambria" panose="02040503050406030204" pitchFamily="18" charset="0"/>
                        </a:rPr>
                        <a:t>ij </a:t>
                      </a:r>
                      <a:r>
                        <a:rPr kumimoji="0" lang="en-US" altLang="en-US" sz="1800" b="0" i="0" u="none" strike="noStrike" cap="none" normalizeH="0" baseline="0" smtClean="0">
                          <a:ln>
                            <a:noFill/>
                          </a:ln>
                          <a:solidFill>
                            <a:srgbClr val="000000"/>
                          </a:solidFill>
                          <a:effectLst/>
                          <a:latin typeface="Cambria" panose="02040503050406030204" pitchFamily="18" charset="0"/>
                        </a:rPr>
                        <a:t>(</a:t>
                      </a:r>
                      <a:r>
                        <a:rPr kumimoji="0" lang="en-US" altLang="en-US" sz="1800" b="0" i="1" u="none" strike="noStrike" cap="none" normalizeH="0" baseline="0" smtClean="0">
                          <a:ln>
                            <a:noFill/>
                          </a:ln>
                          <a:solidFill>
                            <a:srgbClr val="000000"/>
                          </a:solidFill>
                          <a:effectLst/>
                          <a:latin typeface="Symbol" panose="05050102010706020507" pitchFamily="18" charset="2"/>
                        </a:rPr>
                        <a:t>t</a:t>
                      </a:r>
                      <a:r>
                        <a:rPr kumimoji="0" lang="en-US" altLang="en-US" sz="1800" b="0" i="0" u="none" strike="noStrike" cap="none" normalizeH="0" baseline="0" smtClean="0">
                          <a:ln>
                            <a:noFill/>
                          </a:ln>
                          <a:solidFill>
                            <a:srgbClr val="000000"/>
                          </a:solidFill>
                          <a:effectLst/>
                          <a:latin typeface="Cambria" panose="02040503050406030204" pitchFamily="18" charset="0"/>
                        </a:rPr>
                        <a:t>)</a:t>
                      </a:r>
                      <a:endParaRPr kumimoji="0" lang="en-US" altLang="en-US" sz="1800" b="0" i="0" u="none" strike="noStrike" cap="none" normalizeH="0" baseline="0" smtClean="0">
                        <a:ln>
                          <a:noFill/>
                        </a:ln>
                        <a:solidFill>
                          <a:srgbClr val="000000"/>
                        </a:solidFill>
                        <a:effectLst/>
                        <a:latin typeface="Tw Cen MT" panose="020B0602020104020603"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mbria" panose="02040503050406030204" pitchFamily="18" charset="0"/>
                        </a:rPr>
                        <a:t>for the time duration </a:t>
                      </a:r>
                      <a:r>
                        <a:rPr kumimoji="0" lang="en-US" altLang="en-US" sz="1800" b="0" i="1" u="none" strike="noStrike" cap="none" normalizeH="0" baseline="0" smtClean="0">
                          <a:ln>
                            <a:noFill/>
                          </a:ln>
                          <a:solidFill>
                            <a:srgbClr val="000000"/>
                          </a:solidFill>
                          <a:effectLst/>
                          <a:latin typeface="Symbol" panose="05050102010706020507" pitchFamily="18" charset="2"/>
                        </a:rPr>
                        <a:t>t </a:t>
                      </a:r>
                      <a:r>
                        <a:rPr kumimoji="0" lang="en-US" altLang="en-US" sz="1800" b="0" i="0" u="none" strike="noStrike" cap="none" normalizeH="0" baseline="0" smtClean="0">
                          <a:ln>
                            <a:noFill/>
                          </a:ln>
                          <a:solidFill>
                            <a:srgbClr val="000000"/>
                          </a:solidFill>
                          <a:effectLst/>
                          <a:latin typeface="Symbol" panose="05050102010706020507" pitchFamily="18" charset="2"/>
                        </a:rPr>
                        <a:t>=</a:t>
                      </a:r>
                      <a:r>
                        <a:rPr kumimoji="0" lang="en-US" altLang="en-US" sz="1800" b="0" i="1" u="none" strike="noStrike" cap="none" normalizeH="0" baseline="0" smtClean="0">
                          <a:ln>
                            <a:noFill/>
                          </a:ln>
                          <a:solidFill>
                            <a:srgbClr val="000000"/>
                          </a:solidFill>
                          <a:effectLst/>
                          <a:latin typeface="Symbol" panose="05050102010706020507" pitchFamily="18" charset="2"/>
                        </a:rPr>
                        <a:t> </a:t>
                      </a:r>
                      <a:r>
                        <a:rPr kumimoji="0" lang="en-US" altLang="en-US" sz="1800" b="0" i="1" u="none" strike="noStrike" cap="none" normalizeH="0" baseline="0" smtClean="0">
                          <a:ln>
                            <a:noFill/>
                          </a:ln>
                          <a:solidFill>
                            <a:srgbClr val="000000"/>
                          </a:solidFill>
                          <a:effectLst/>
                          <a:latin typeface="Cambria" panose="02040503050406030204" pitchFamily="18" charset="0"/>
                        </a:rPr>
                        <a:t>t-s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1" u="none" strike="noStrike" cap="none" normalizeH="0" baseline="0" smtClean="0">
                          <a:ln>
                            <a:noFill/>
                          </a:ln>
                          <a:solidFill>
                            <a:srgbClr val="C00000"/>
                          </a:solidFill>
                          <a:effectLst/>
                          <a:latin typeface="Cambria" panose="02040503050406030204" pitchFamily="18" charset="0"/>
                        </a:rPr>
                        <a:t>dependent on the duration </a:t>
                      </a:r>
                      <a:r>
                        <a:rPr kumimoji="0" lang="en-US" altLang="en-US" sz="1600" b="0" i="1" u="none" strike="noStrike" cap="none" normalizeH="0" baseline="0" smtClean="0">
                          <a:ln>
                            <a:noFill/>
                          </a:ln>
                          <a:solidFill>
                            <a:srgbClr val="C00000"/>
                          </a:solidFill>
                          <a:effectLst/>
                          <a:latin typeface="Symbol" panose="05050102010706020507" pitchFamily="18" charset="2"/>
                        </a:rPr>
                        <a:t>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371475">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Tw Cen MT" panose="020B0602020104020603" pitchFamily="34" charset="0"/>
                        </a:rPr>
                        <a:t>Transition Probability to the Same State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1" u="none" strike="noStrike" cap="none" normalizeH="0" baseline="0" smtClean="0">
                          <a:ln>
                            <a:noFill/>
                          </a:ln>
                          <a:solidFill>
                            <a:srgbClr val="000000"/>
                          </a:solidFill>
                          <a:effectLst/>
                          <a:latin typeface="Cambria" panose="02040503050406030204" pitchFamily="18" charset="0"/>
                        </a:rPr>
                        <a:t>P</a:t>
                      </a:r>
                      <a:r>
                        <a:rPr kumimoji="0" lang="en-US" altLang="en-US" sz="1600" b="0" i="1" u="none" strike="noStrike" cap="none" normalizeH="0" baseline="-25000" smtClean="0">
                          <a:ln>
                            <a:noFill/>
                          </a:ln>
                          <a:solidFill>
                            <a:srgbClr val="000000"/>
                          </a:solidFill>
                          <a:effectLst/>
                          <a:latin typeface="Cambria" panose="02040503050406030204" pitchFamily="18" charset="0"/>
                        </a:rPr>
                        <a:t>ii </a:t>
                      </a:r>
                      <a:r>
                        <a:rPr kumimoji="0" lang="en-US" altLang="en-US" sz="1600" b="0" i="0" u="none" strike="noStrike" cap="none" normalizeH="0" baseline="0" smtClean="0">
                          <a:ln>
                            <a:noFill/>
                          </a:ln>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a:t>can be different from 0</a:t>
                      </a:r>
                      <a:endParaRPr kumimoji="0" lang="en-US" altLang="en-US" sz="1600" b="0" i="0" u="none" strike="noStrike" cap="none" normalizeH="0" baseline="0" smtClean="0">
                        <a:ln>
                          <a:noFill/>
                        </a:ln>
                        <a:solidFill>
                          <a:srgbClr val="000000"/>
                        </a:solidFill>
                        <a:effectLst/>
                        <a:latin typeface="Cambria" panose="020405030504060302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ts val="700"/>
                        </a:spcBef>
                        <a:buClr>
                          <a:schemeClr val="accent2"/>
                        </a:buClr>
                        <a:buSzPct val="60000"/>
                        <a:buFont typeface="Wingdings" panose="05000000000000000000" pitchFamily="2" charset="2"/>
                        <a:defRPr sz="25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defRPr sz="22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defRPr sz="21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defRPr>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defRPr>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defRPr>
                          <a:solidFill>
                            <a:schemeClr val="tx1"/>
                          </a:solidFill>
                          <a:latin typeface="Tw Cen MT" panose="020B0602020104020603"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1" u="none" strike="noStrike" cap="none" normalizeH="0" baseline="0" dirty="0" err="1" smtClean="0">
                          <a:ln>
                            <a:noFill/>
                          </a:ln>
                          <a:solidFill>
                            <a:srgbClr val="000000"/>
                          </a:solidFill>
                          <a:effectLst/>
                          <a:latin typeface="Cambria" panose="02040503050406030204" pitchFamily="18" charset="0"/>
                        </a:rPr>
                        <a:t>P</a:t>
                      </a:r>
                      <a:r>
                        <a:rPr kumimoji="0" lang="en-US" altLang="en-US" sz="1600" b="0" i="1" u="none" strike="noStrike" cap="none" normalizeH="0" baseline="-25000" dirty="0" err="1" smtClean="0">
                          <a:ln>
                            <a:noFill/>
                          </a:ln>
                          <a:solidFill>
                            <a:srgbClr val="000000"/>
                          </a:solidFill>
                          <a:effectLst/>
                          <a:latin typeface="Cambria" panose="02040503050406030204" pitchFamily="18" charset="0"/>
                        </a:rPr>
                        <a:t>ii</a:t>
                      </a:r>
                      <a:r>
                        <a:rPr kumimoji="0" lang="en-US" altLang="en-US" sz="1600" b="0" i="1" u="none" strike="noStrike" cap="none" normalizeH="0" baseline="-25000" dirty="0" smtClean="0">
                          <a:ln>
                            <a:noFill/>
                          </a:ln>
                          <a:solidFill>
                            <a:srgbClr val="000000"/>
                          </a:solidFill>
                          <a:effectLst/>
                          <a:latin typeface="Cambria" panose="02040503050406030204" pitchFamily="18" charset="0"/>
                        </a:rPr>
                        <a:t> </a:t>
                      </a:r>
                      <a:r>
                        <a:rPr kumimoji="0" lang="en-US" altLang="en-US" sz="1600" b="0" i="0" u="none" strike="noStrike" cap="none" normalizeH="0" baseline="0" dirty="0" smtClean="0">
                          <a:ln>
                            <a:noFill/>
                          </a:ln>
                          <a:solidFill>
                            <a:srgbClr val="000000"/>
                          </a:solidFill>
                          <a:effectLst/>
                          <a:latin typeface="Cambria" panose="02040503050406030204" pitchFamily="18" charset="0"/>
                        </a:rPr>
                        <a:t>(</a:t>
                      </a:r>
                      <a:r>
                        <a:rPr kumimoji="0" lang="en-US" altLang="en-US" sz="1600" b="0" i="1" u="none" strike="noStrike" cap="none" normalizeH="0" baseline="0" dirty="0" smtClean="0">
                          <a:ln>
                            <a:noFill/>
                          </a:ln>
                          <a:solidFill>
                            <a:srgbClr val="000000"/>
                          </a:solidFill>
                          <a:effectLst/>
                          <a:latin typeface="Symbol" panose="05050102010706020507" pitchFamily="18" charset="2"/>
                        </a:rPr>
                        <a:t>t</a:t>
                      </a:r>
                      <a:r>
                        <a:rPr kumimoji="0" lang="en-US" altLang="en-US" sz="1600" b="0" i="0" u="none" strike="noStrike" cap="none" normalizeH="0" baseline="0" dirty="0" smtClean="0">
                          <a:ln>
                            <a:noFill/>
                          </a:ln>
                          <a:solidFill>
                            <a:srgbClr val="000000"/>
                          </a:solidFill>
                          <a:effectLst/>
                          <a:latin typeface="Cambria" panose="02040503050406030204" pitchFamily="18" charset="0"/>
                        </a:rPr>
                        <a:t>)=0 for any </a:t>
                      </a:r>
                      <a:r>
                        <a:rPr kumimoji="0" lang="en-US" altLang="en-US" sz="1600" b="0" i="1" u="none" strike="noStrike" cap="none" normalizeH="0" baseline="0" dirty="0" smtClean="0">
                          <a:ln>
                            <a:noFill/>
                          </a:ln>
                          <a:solidFill>
                            <a:srgbClr val="000000"/>
                          </a:solidFill>
                          <a:effectLst/>
                          <a:latin typeface="Symbol" panose="05050102010706020507" pitchFamily="18" charset="2"/>
                        </a:rPr>
                        <a:t>t</a:t>
                      </a:r>
                      <a:endParaRPr kumimoji="0" lang="en-US" altLang="en-US" sz="1600" b="0" i="1" u="none" strike="noStrike" cap="none" normalizeH="0" baseline="0" dirty="0" smtClean="0">
                        <a:ln>
                          <a:noFill/>
                        </a:ln>
                        <a:solidFill>
                          <a:srgbClr val="C00000"/>
                        </a:solidFill>
                        <a:effectLst/>
                        <a:latin typeface="Symbol" panose="05050102010706020507" pitchFamily="18" charset="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bl>
          </a:graphicData>
        </a:graphic>
      </p:graphicFrame>
      <p:grpSp>
        <p:nvGrpSpPr>
          <p:cNvPr id="51231" name="Group 97"/>
          <p:cNvGrpSpPr>
            <a:grpSpLocks/>
          </p:cNvGrpSpPr>
          <p:nvPr/>
        </p:nvGrpSpPr>
        <p:grpSpPr bwMode="auto">
          <a:xfrm>
            <a:off x="304800" y="4486275"/>
            <a:ext cx="4114800" cy="2333625"/>
            <a:chOff x="304800" y="4277380"/>
            <a:chExt cx="4114800" cy="2332970"/>
          </a:xfrm>
        </p:grpSpPr>
        <p:grpSp>
          <p:nvGrpSpPr>
            <p:cNvPr id="51262" name="Group 66"/>
            <p:cNvGrpSpPr>
              <a:grpSpLocks/>
            </p:cNvGrpSpPr>
            <p:nvPr/>
          </p:nvGrpSpPr>
          <p:grpSpPr bwMode="auto">
            <a:xfrm>
              <a:off x="304800" y="4772026"/>
              <a:ext cx="4114800" cy="1838324"/>
              <a:chOff x="3276600" y="3858366"/>
              <a:chExt cx="5234780" cy="2268213"/>
            </a:xfrm>
          </p:grpSpPr>
          <p:grpSp>
            <p:nvGrpSpPr>
              <p:cNvPr id="51264" name="Group 42"/>
              <p:cNvGrpSpPr>
                <a:grpSpLocks/>
              </p:cNvGrpSpPr>
              <p:nvPr/>
            </p:nvGrpSpPr>
            <p:grpSpPr bwMode="auto">
              <a:xfrm>
                <a:off x="3276600" y="4191000"/>
                <a:ext cx="5234780" cy="1935579"/>
                <a:chOff x="1889920" y="1600201"/>
                <a:chExt cx="5234780" cy="1935579"/>
              </a:xfrm>
            </p:grpSpPr>
            <p:sp>
              <p:nvSpPr>
                <p:cNvPr id="51270" name="TextBox 20"/>
                <p:cNvSpPr txBox="1">
                  <a:spLocks noChangeArrowheads="1"/>
                </p:cNvSpPr>
                <p:nvPr/>
              </p:nvSpPr>
              <p:spPr bwMode="auto">
                <a:xfrm>
                  <a:off x="2247900" y="2895604"/>
                  <a:ext cx="327251" cy="370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1800" b="1" i="0"/>
                    <a:t>0</a:t>
                  </a:r>
                </a:p>
              </p:txBody>
            </p:sp>
            <p:sp>
              <p:nvSpPr>
                <p:cNvPr id="51271" name="TextBox 22"/>
                <p:cNvSpPr txBox="1">
                  <a:spLocks noChangeArrowheads="1"/>
                </p:cNvSpPr>
                <p:nvPr/>
              </p:nvSpPr>
              <p:spPr bwMode="auto">
                <a:xfrm>
                  <a:off x="3082925" y="2886078"/>
                  <a:ext cx="327251" cy="370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1800" b="1" i="0"/>
                    <a:t>1</a:t>
                  </a:r>
                </a:p>
              </p:txBody>
            </p:sp>
            <p:sp>
              <p:nvSpPr>
                <p:cNvPr id="51272" name="TextBox 23"/>
                <p:cNvSpPr txBox="1">
                  <a:spLocks noChangeArrowheads="1"/>
                </p:cNvSpPr>
                <p:nvPr/>
              </p:nvSpPr>
              <p:spPr bwMode="auto">
                <a:xfrm>
                  <a:off x="3924300" y="2886078"/>
                  <a:ext cx="327251" cy="370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1800" b="1" i="0"/>
                    <a:t>2</a:t>
                  </a:r>
                </a:p>
              </p:txBody>
            </p:sp>
            <p:sp>
              <p:nvSpPr>
                <p:cNvPr id="51273" name="TextBox 24"/>
                <p:cNvSpPr txBox="1">
                  <a:spLocks noChangeArrowheads="1"/>
                </p:cNvSpPr>
                <p:nvPr/>
              </p:nvSpPr>
              <p:spPr bwMode="auto">
                <a:xfrm>
                  <a:off x="4759325" y="2876553"/>
                  <a:ext cx="327251" cy="370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1800" b="1" i="0"/>
                    <a:t>3</a:t>
                  </a:r>
                </a:p>
              </p:txBody>
            </p:sp>
            <p:sp>
              <p:nvSpPr>
                <p:cNvPr id="51274" name="TextBox 25"/>
                <p:cNvSpPr txBox="1">
                  <a:spLocks noChangeArrowheads="1"/>
                </p:cNvSpPr>
                <p:nvPr/>
              </p:nvSpPr>
              <p:spPr bwMode="auto">
                <a:xfrm>
                  <a:off x="5597526" y="2867028"/>
                  <a:ext cx="327251" cy="370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1800" b="1" i="0"/>
                    <a:t>4</a:t>
                  </a:r>
                </a:p>
              </p:txBody>
            </p:sp>
            <p:grpSp>
              <p:nvGrpSpPr>
                <p:cNvPr id="51275" name="Group 22"/>
                <p:cNvGrpSpPr>
                  <a:grpSpLocks/>
                </p:cNvGrpSpPr>
                <p:nvPr/>
              </p:nvGrpSpPr>
              <p:grpSpPr bwMode="auto">
                <a:xfrm>
                  <a:off x="1889920" y="1600201"/>
                  <a:ext cx="5234780" cy="1935579"/>
                  <a:chOff x="1889920" y="1600201"/>
                  <a:chExt cx="5234780" cy="1935579"/>
                </a:xfrm>
              </p:grpSpPr>
              <p:grpSp>
                <p:nvGrpSpPr>
                  <p:cNvPr id="51276" name="Group 20"/>
                  <p:cNvGrpSpPr>
                    <a:grpSpLocks/>
                  </p:cNvGrpSpPr>
                  <p:nvPr/>
                </p:nvGrpSpPr>
                <p:grpSpPr bwMode="auto">
                  <a:xfrm>
                    <a:off x="2019300" y="1600201"/>
                    <a:ext cx="5105400" cy="1220787"/>
                    <a:chOff x="2209800" y="1600201"/>
                    <a:chExt cx="5105400" cy="1220787"/>
                  </a:xfrm>
                </p:grpSpPr>
                <p:cxnSp>
                  <p:nvCxnSpPr>
                    <p:cNvPr id="52" name="Straight Arrow Connector 51"/>
                    <p:cNvCxnSpPr/>
                    <p:nvPr/>
                  </p:nvCxnSpPr>
                  <p:spPr>
                    <a:xfrm>
                      <a:off x="2209674" y="2819085"/>
                      <a:ext cx="5105526" cy="1959"/>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rot="5400000">
                      <a:off x="2438608" y="2666316"/>
                      <a:ext cx="303518" cy="20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3277748" y="2667326"/>
                      <a:ext cx="30351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4116889" y="2666316"/>
                      <a:ext cx="303518" cy="20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4955019" y="2666316"/>
                      <a:ext cx="303518" cy="20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5793150" y="2666316"/>
                      <a:ext cx="303518" cy="20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1284" name="Rectangle 27"/>
                    <p:cNvSpPr>
                      <a:spLocks noChangeArrowheads="1"/>
                    </p:cNvSpPr>
                    <p:nvPr/>
                  </p:nvSpPr>
                  <p:spPr bwMode="auto">
                    <a:xfrm>
                      <a:off x="6340896" y="2350834"/>
                      <a:ext cx="747499" cy="45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fr-FR" altLang="en-US" sz="1600" b="1" i="0" baseline="0">
                          <a:latin typeface="Cambria" panose="02040503050406030204" pitchFamily="18" charset="0"/>
                        </a:rPr>
                        <a:t>time</a:t>
                      </a:r>
                      <a:endParaRPr lang="en-US" altLang="en-US" sz="1600" b="1"/>
                    </a:p>
                  </p:txBody>
                </p:sp>
                <p:cxnSp>
                  <p:nvCxnSpPr>
                    <p:cNvPr id="59" name="Straight Arrow Connector 58"/>
                    <p:cNvCxnSpPr/>
                    <p:nvPr/>
                  </p:nvCxnSpPr>
                  <p:spPr>
                    <a:xfrm rot="5400000">
                      <a:off x="2247684" y="1942767"/>
                      <a:ext cx="685365" cy="202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5400000">
                      <a:off x="3085815" y="1942767"/>
                      <a:ext cx="685365" cy="20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5400000">
                      <a:off x="3923945" y="1942767"/>
                      <a:ext cx="685365" cy="202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1277" name="Rectangle 32"/>
                  <p:cNvSpPr>
                    <a:spLocks noChangeArrowheads="1"/>
                  </p:cNvSpPr>
                  <p:nvPr/>
                </p:nvSpPr>
                <p:spPr bwMode="auto">
                  <a:xfrm>
                    <a:off x="1889920" y="3082875"/>
                    <a:ext cx="4423435" cy="45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1600" b="1" i="0" baseline="0">
                        <a:latin typeface="Cambria" panose="02040503050406030204" pitchFamily="18" charset="0"/>
                      </a:rPr>
                      <a:t>Events occur at </a:t>
                    </a:r>
                    <a:r>
                      <a:rPr lang="en-US" altLang="en-US" sz="1600" b="1" i="0" u="sng" baseline="0">
                        <a:solidFill>
                          <a:srgbClr val="FF0000"/>
                        </a:solidFill>
                        <a:latin typeface="Cambria" panose="02040503050406030204" pitchFamily="18" charset="0"/>
                      </a:rPr>
                      <a:t>known</a:t>
                    </a:r>
                    <a:r>
                      <a:rPr lang="en-US" altLang="en-US" sz="1600" b="1" i="0" baseline="0">
                        <a:latin typeface="Cambria" panose="02040503050406030204" pitchFamily="18" charset="0"/>
                      </a:rPr>
                      <a:t> points in time</a:t>
                    </a:r>
                    <a:endParaRPr lang="en-US" altLang="en-US" sz="1600" b="1"/>
                  </a:p>
                </p:txBody>
              </p:sp>
            </p:grpSp>
          </p:grpSp>
          <p:cxnSp>
            <p:nvCxnSpPr>
              <p:cNvPr id="62" name="Straight Arrow Connector 61"/>
              <p:cNvCxnSpPr/>
              <p:nvPr/>
            </p:nvCxnSpPr>
            <p:spPr>
              <a:xfrm>
                <a:off x="3825929" y="4421001"/>
                <a:ext cx="761386"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266" name="TextBox 62"/>
              <p:cNvSpPr txBox="1">
                <a:spLocks noChangeArrowheads="1"/>
              </p:cNvSpPr>
              <p:nvPr/>
            </p:nvSpPr>
            <p:spPr bwMode="auto">
              <a:xfrm>
                <a:off x="3550748" y="3858366"/>
                <a:ext cx="1197478" cy="370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1200" b="1" i="0" baseline="0">
                    <a:solidFill>
                      <a:srgbClr val="FF0000"/>
                    </a:solidFill>
                  </a:rPr>
                  <a:t>Fixed Time</a:t>
                </a:r>
              </a:p>
            </p:txBody>
          </p:sp>
          <p:cxnSp>
            <p:nvCxnSpPr>
              <p:cNvPr id="64" name="Straight Arrow Connector 63"/>
              <p:cNvCxnSpPr/>
              <p:nvPr/>
            </p:nvCxnSpPr>
            <p:spPr>
              <a:xfrm>
                <a:off x="4678196" y="4424917"/>
                <a:ext cx="761386" cy="1958"/>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268" name="TextBox 64"/>
              <p:cNvSpPr txBox="1">
                <a:spLocks noChangeArrowheads="1"/>
              </p:cNvSpPr>
              <p:nvPr/>
            </p:nvSpPr>
            <p:spPr bwMode="auto">
              <a:xfrm>
                <a:off x="3916361" y="4424068"/>
                <a:ext cx="554884" cy="4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1400" i="0" baseline="0">
                    <a:latin typeface="Symbol" panose="05050102010706020507" pitchFamily="18" charset="2"/>
                  </a:rPr>
                  <a:t>t</a:t>
                </a:r>
                <a:r>
                  <a:rPr lang="en-US" altLang="en-US" sz="1400" i="0" baseline="0">
                    <a:latin typeface="Cambria" panose="02040503050406030204" pitchFamily="18" charset="0"/>
                  </a:rPr>
                  <a:t>=</a:t>
                </a:r>
                <a:r>
                  <a:rPr lang="en-US" altLang="en-US" sz="1400" baseline="0">
                    <a:latin typeface="Cambria" panose="02040503050406030204" pitchFamily="18" charset="0"/>
                  </a:rPr>
                  <a:t>1</a:t>
                </a:r>
              </a:p>
            </p:txBody>
          </p:sp>
          <p:sp>
            <p:nvSpPr>
              <p:cNvPr id="51269" name="TextBox 65"/>
              <p:cNvSpPr txBox="1">
                <a:spLocks noChangeArrowheads="1"/>
              </p:cNvSpPr>
              <p:nvPr/>
            </p:nvSpPr>
            <p:spPr bwMode="auto">
              <a:xfrm>
                <a:off x="4773611" y="4414543"/>
                <a:ext cx="554884" cy="41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1400" i="0" baseline="0">
                    <a:latin typeface="Symbol" panose="05050102010706020507" pitchFamily="18" charset="2"/>
                  </a:rPr>
                  <a:t>t</a:t>
                </a:r>
                <a:r>
                  <a:rPr lang="en-US" altLang="en-US" sz="1400" i="0" baseline="0">
                    <a:latin typeface="Cambria" panose="02040503050406030204" pitchFamily="18" charset="0"/>
                  </a:rPr>
                  <a:t>=</a:t>
                </a:r>
                <a:r>
                  <a:rPr lang="en-US" altLang="en-US" sz="1400" baseline="0">
                    <a:latin typeface="Cambria" panose="02040503050406030204" pitchFamily="18" charset="0"/>
                  </a:rPr>
                  <a:t>1</a:t>
                </a:r>
              </a:p>
            </p:txBody>
          </p:sp>
        </p:grpSp>
        <p:sp>
          <p:nvSpPr>
            <p:cNvPr id="95" name="Rectangle 94"/>
            <p:cNvSpPr/>
            <p:nvPr/>
          </p:nvSpPr>
          <p:spPr>
            <a:xfrm>
              <a:off x="1274763" y="4277380"/>
              <a:ext cx="2174875" cy="523728"/>
            </a:xfrm>
            <a:prstGeom prst="rect">
              <a:avLst/>
            </a:prstGeom>
          </p:spPr>
          <p:txBody>
            <a:bodyPr wrap="none">
              <a:spAutoFit/>
            </a:bodyPr>
            <a:lstStyle/>
            <a:p>
              <a:pPr>
                <a:defRPr/>
              </a:pPr>
              <a:r>
                <a:rPr lang="en-US" b="1" i="0" baseline="0" dirty="0">
                  <a:solidFill>
                    <a:srgbClr val="C00000"/>
                  </a:solidFill>
                  <a:latin typeface="+mj-lt"/>
                  <a:ea typeface="+mj-ea"/>
                  <a:cs typeface="+mj-cs"/>
                </a:rPr>
                <a:t>Discrete Time</a:t>
              </a:r>
            </a:p>
          </p:txBody>
        </p:sp>
      </p:grpSp>
      <p:grpSp>
        <p:nvGrpSpPr>
          <p:cNvPr id="51232" name="Group 96"/>
          <p:cNvGrpSpPr>
            <a:grpSpLocks/>
          </p:cNvGrpSpPr>
          <p:nvPr/>
        </p:nvGrpSpPr>
        <p:grpSpPr bwMode="auto">
          <a:xfrm>
            <a:off x="5140325" y="4410075"/>
            <a:ext cx="3851275" cy="2409825"/>
            <a:chOff x="4810125" y="4191000"/>
            <a:chExt cx="3851076" cy="2409825"/>
          </a:xfrm>
        </p:grpSpPr>
        <p:grpSp>
          <p:nvGrpSpPr>
            <p:cNvPr id="51234" name="Group 93"/>
            <p:cNvGrpSpPr>
              <a:grpSpLocks/>
            </p:cNvGrpSpPr>
            <p:nvPr/>
          </p:nvGrpSpPr>
          <p:grpSpPr bwMode="auto">
            <a:xfrm>
              <a:off x="4810125" y="4572000"/>
              <a:ext cx="3851076" cy="2028825"/>
              <a:chOff x="3411755" y="4355068"/>
              <a:chExt cx="5221864" cy="2272461"/>
            </a:xfrm>
          </p:grpSpPr>
          <p:cxnSp>
            <p:nvCxnSpPr>
              <p:cNvPr id="68" name="Straight Arrow Connector 67"/>
              <p:cNvCxnSpPr/>
              <p:nvPr/>
            </p:nvCxnSpPr>
            <p:spPr>
              <a:xfrm>
                <a:off x="3527988" y="5862929"/>
                <a:ext cx="5105631" cy="1779"/>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grpSp>
            <p:nvGrpSpPr>
              <p:cNvPr id="51237" name="Group 68"/>
              <p:cNvGrpSpPr>
                <a:grpSpLocks/>
              </p:cNvGrpSpPr>
              <p:nvPr/>
            </p:nvGrpSpPr>
            <p:grpSpPr bwMode="auto">
              <a:xfrm>
                <a:off x="5440194" y="5558136"/>
                <a:ext cx="448686" cy="764678"/>
                <a:chOff x="5092700" y="5177136"/>
                <a:chExt cx="448686" cy="764678"/>
              </a:xfrm>
            </p:grpSpPr>
            <p:sp>
              <p:nvSpPr>
                <p:cNvPr id="51260" name="TextBox 22"/>
                <p:cNvSpPr txBox="1">
                  <a:spLocks noChangeArrowheads="1"/>
                </p:cNvSpPr>
                <p:nvPr/>
              </p:nvSpPr>
              <p:spPr bwMode="auto">
                <a:xfrm>
                  <a:off x="5092700" y="5486400"/>
                  <a:ext cx="448686" cy="455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1400" baseline="0">
                      <a:latin typeface="Cambria" panose="02040503050406030204" pitchFamily="18" charset="0"/>
                    </a:rPr>
                    <a:t>u</a:t>
                  </a:r>
                </a:p>
              </p:txBody>
            </p:sp>
            <p:cxnSp>
              <p:nvCxnSpPr>
                <p:cNvPr id="71" name="Straight Connector 70"/>
                <p:cNvCxnSpPr/>
                <p:nvPr/>
              </p:nvCxnSpPr>
              <p:spPr>
                <a:xfrm rot="5400000">
                  <a:off x="5104510" y="5328823"/>
                  <a:ext cx="304061" cy="21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1238" name="Rectangle 27"/>
              <p:cNvSpPr>
                <a:spLocks noChangeArrowheads="1"/>
              </p:cNvSpPr>
              <p:nvPr/>
            </p:nvSpPr>
            <p:spPr bwMode="auto">
              <a:xfrm>
                <a:off x="7615803" y="5405916"/>
                <a:ext cx="983936" cy="500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fr-FR" altLang="en-US" sz="1600" b="1" i="0" baseline="0">
                    <a:latin typeface="Cambria" panose="02040503050406030204" pitchFamily="18" charset="0"/>
                  </a:rPr>
                  <a:t>time</a:t>
                </a:r>
                <a:endParaRPr lang="en-US" altLang="en-US" sz="1600" b="1"/>
              </a:p>
            </p:txBody>
          </p:sp>
          <p:cxnSp>
            <p:nvCxnSpPr>
              <p:cNvPr id="73" name="Straight Arrow Connector 72"/>
              <p:cNvCxnSpPr/>
              <p:nvPr/>
            </p:nvCxnSpPr>
            <p:spPr>
              <a:xfrm rot="5400000">
                <a:off x="3565792" y="4984155"/>
                <a:ext cx="686361" cy="4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5400000">
                <a:off x="5241481" y="4985231"/>
                <a:ext cx="686361" cy="21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241" name="Rectangle 32"/>
              <p:cNvSpPr>
                <a:spLocks noChangeArrowheads="1"/>
              </p:cNvSpPr>
              <p:nvPr/>
            </p:nvSpPr>
            <p:spPr bwMode="auto">
              <a:xfrm>
                <a:off x="3411755" y="6126576"/>
                <a:ext cx="5178749" cy="500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1600" b="1" i="0" baseline="0">
                    <a:latin typeface="Cambria" panose="02040503050406030204" pitchFamily="18" charset="0"/>
                  </a:rPr>
                  <a:t>Events occur at </a:t>
                </a:r>
                <a:r>
                  <a:rPr lang="en-US" altLang="en-US" sz="1600" b="1" i="0" u="sng" baseline="0">
                    <a:solidFill>
                      <a:srgbClr val="FF0000"/>
                    </a:solidFill>
                    <a:latin typeface="Cambria" panose="02040503050406030204" pitchFamily="18" charset="0"/>
                  </a:rPr>
                  <a:t>any</a:t>
                </a:r>
                <a:r>
                  <a:rPr lang="en-US" altLang="en-US" sz="1600" b="1" i="0" baseline="0">
                    <a:latin typeface="Cambria" panose="02040503050406030204" pitchFamily="18" charset="0"/>
                  </a:rPr>
                  <a:t> point in time</a:t>
                </a:r>
                <a:endParaRPr lang="en-US" altLang="en-US" sz="1600" b="1"/>
              </a:p>
            </p:txBody>
          </p:sp>
          <p:cxnSp>
            <p:nvCxnSpPr>
              <p:cNvPr id="76" name="Straight Arrow Connector 75"/>
              <p:cNvCxnSpPr/>
              <p:nvPr/>
            </p:nvCxnSpPr>
            <p:spPr>
              <a:xfrm>
                <a:off x="3947718" y="4872507"/>
                <a:ext cx="1614344" cy="3556"/>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243" name="TextBox 76"/>
              <p:cNvSpPr txBox="1">
                <a:spLocks noChangeArrowheads="1"/>
              </p:cNvSpPr>
              <p:nvPr/>
            </p:nvSpPr>
            <p:spPr bwMode="auto">
              <a:xfrm>
                <a:off x="3830330" y="4355068"/>
                <a:ext cx="1875163" cy="40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1200" b="1" i="0" baseline="0">
                    <a:solidFill>
                      <a:srgbClr val="FF0000"/>
                    </a:solidFill>
                  </a:rPr>
                  <a:t>Variable Time</a:t>
                </a:r>
              </a:p>
            </p:txBody>
          </p:sp>
          <p:grpSp>
            <p:nvGrpSpPr>
              <p:cNvPr id="51244" name="Group 77"/>
              <p:cNvGrpSpPr>
                <a:grpSpLocks/>
              </p:cNvGrpSpPr>
              <p:nvPr/>
            </p:nvGrpSpPr>
            <p:grpSpPr bwMode="auto">
              <a:xfrm>
                <a:off x="3752850" y="5562600"/>
                <a:ext cx="405152" cy="764678"/>
                <a:chOff x="5092700" y="5177136"/>
                <a:chExt cx="405152" cy="764678"/>
              </a:xfrm>
            </p:grpSpPr>
            <p:sp>
              <p:nvSpPr>
                <p:cNvPr id="51258" name="TextBox 22"/>
                <p:cNvSpPr txBox="1">
                  <a:spLocks noChangeArrowheads="1"/>
                </p:cNvSpPr>
                <p:nvPr/>
              </p:nvSpPr>
              <p:spPr bwMode="auto">
                <a:xfrm>
                  <a:off x="5092700" y="5486400"/>
                  <a:ext cx="405152" cy="455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1400" baseline="0">
                      <a:latin typeface="Cambria" panose="02040503050406030204" pitchFamily="18" charset="0"/>
                    </a:rPr>
                    <a:t>s</a:t>
                  </a:r>
                </a:p>
              </p:txBody>
            </p:sp>
            <p:cxnSp>
              <p:nvCxnSpPr>
                <p:cNvPr id="80" name="Straight Connector 79"/>
                <p:cNvCxnSpPr/>
                <p:nvPr/>
              </p:nvCxnSpPr>
              <p:spPr>
                <a:xfrm rot="5400000">
                  <a:off x="5104327" y="5327914"/>
                  <a:ext cx="304061" cy="21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245" name="Group 80"/>
              <p:cNvGrpSpPr>
                <a:grpSpLocks/>
              </p:cNvGrpSpPr>
              <p:nvPr/>
            </p:nvGrpSpPr>
            <p:grpSpPr bwMode="auto">
              <a:xfrm>
                <a:off x="6172200" y="5562600"/>
                <a:ext cx="428198" cy="764678"/>
                <a:chOff x="5092700" y="5177136"/>
                <a:chExt cx="428198" cy="764678"/>
              </a:xfrm>
            </p:grpSpPr>
            <p:sp>
              <p:nvSpPr>
                <p:cNvPr id="51256" name="TextBox 22"/>
                <p:cNvSpPr txBox="1">
                  <a:spLocks noChangeArrowheads="1"/>
                </p:cNvSpPr>
                <p:nvPr/>
              </p:nvSpPr>
              <p:spPr bwMode="auto">
                <a:xfrm>
                  <a:off x="5092700" y="5486400"/>
                  <a:ext cx="428198" cy="455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1400" baseline="0">
                      <a:latin typeface="Cambria" panose="02040503050406030204" pitchFamily="18" charset="0"/>
                    </a:rPr>
                    <a:t>v</a:t>
                  </a:r>
                </a:p>
              </p:txBody>
            </p:sp>
            <p:cxnSp>
              <p:nvCxnSpPr>
                <p:cNvPr id="83" name="Straight Connector 82"/>
                <p:cNvCxnSpPr/>
                <p:nvPr/>
              </p:nvCxnSpPr>
              <p:spPr>
                <a:xfrm rot="5400000">
                  <a:off x="5104339" y="5327914"/>
                  <a:ext cx="304061" cy="21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246" name="Group 83"/>
              <p:cNvGrpSpPr>
                <a:grpSpLocks/>
              </p:cNvGrpSpPr>
              <p:nvPr/>
            </p:nvGrpSpPr>
            <p:grpSpPr bwMode="auto">
              <a:xfrm>
                <a:off x="7294270" y="5562600"/>
                <a:ext cx="394908" cy="764678"/>
                <a:chOff x="5092700" y="5177136"/>
                <a:chExt cx="394908" cy="764678"/>
              </a:xfrm>
            </p:grpSpPr>
            <p:sp>
              <p:nvSpPr>
                <p:cNvPr id="51254" name="TextBox 22"/>
                <p:cNvSpPr txBox="1">
                  <a:spLocks noChangeArrowheads="1"/>
                </p:cNvSpPr>
                <p:nvPr/>
              </p:nvSpPr>
              <p:spPr bwMode="auto">
                <a:xfrm>
                  <a:off x="5092700" y="5486400"/>
                  <a:ext cx="394908" cy="455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1400" baseline="0">
                      <a:latin typeface="Cambria" panose="02040503050406030204" pitchFamily="18" charset="0"/>
                    </a:rPr>
                    <a:t>t</a:t>
                  </a:r>
                </a:p>
              </p:txBody>
            </p:sp>
            <p:cxnSp>
              <p:nvCxnSpPr>
                <p:cNvPr id="86" name="Straight Connector 85"/>
                <p:cNvCxnSpPr/>
                <p:nvPr/>
              </p:nvCxnSpPr>
              <p:spPr>
                <a:xfrm rot="5400000">
                  <a:off x="5105852" y="5327914"/>
                  <a:ext cx="304061" cy="21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7" name="Straight Arrow Connector 86"/>
              <p:cNvCxnSpPr/>
              <p:nvPr/>
            </p:nvCxnSpPr>
            <p:spPr>
              <a:xfrm>
                <a:off x="5562062" y="4876063"/>
                <a:ext cx="761970" cy="1778"/>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rot="5400000">
                <a:off x="5981927" y="4990566"/>
                <a:ext cx="686361" cy="21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rot="5400000">
                <a:off x="7105510" y="4990566"/>
                <a:ext cx="686361" cy="21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6324032" y="4876063"/>
                <a:ext cx="1142955" cy="1778"/>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251" name="TextBox 90"/>
              <p:cNvSpPr txBox="1">
                <a:spLocks noChangeArrowheads="1"/>
              </p:cNvSpPr>
              <p:nvPr/>
            </p:nvSpPr>
            <p:spPr bwMode="auto">
              <a:xfrm>
                <a:off x="4190999" y="4895849"/>
                <a:ext cx="1042839" cy="455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1400" i="0" baseline="0">
                    <a:latin typeface="Symbol" panose="05050102010706020507" pitchFamily="18" charset="2"/>
                  </a:rPr>
                  <a:t>t</a:t>
                </a:r>
                <a:r>
                  <a:rPr lang="en-US" altLang="en-US" sz="1400" i="0" baseline="-25000">
                    <a:latin typeface="Cambria" panose="02040503050406030204" pitchFamily="18" charset="0"/>
                  </a:rPr>
                  <a:t>1</a:t>
                </a:r>
                <a:r>
                  <a:rPr lang="en-US" altLang="en-US" sz="1400" i="0" baseline="0">
                    <a:latin typeface="Cambria" panose="02040503050406030204" pitchFamily="18" charset="0"/>
                  </a:rPr>
                  <a:t>=</a:t>
                </a:r>
                <a:r>
                  <a:rPr lang="en-US" altLang="en-US" sz="1400" baseline="0">
                    <a:latin typeface="Cambria" panose="02040503050406030204" pitchFamily="18" charset="0"/>
                  </a:rPr>
                  <a:t>u</a:t>
                </a:r>
                <a:r>
                  <a:rPr lang="en-US" altLang="en-US" sz="1400" i="0" baseline="0">
                    <a:latin typeface="Cambria" panose="02040503050406030204" pitchFamily="18" charset="0"/>
                  </a:rPr>
                  <a:t>-</a:t>
                </a:r>
                <a:r>
                  <a:rPr lang="en-US" altLang="en-US" sz="1400" baseline="0">
                    <a:latin typeface="Cambria" panose="02040503050406030204" pitchFamily="18" charset="0"/>
                  </a:rPr>
                  <a:t>s</a:t>
                </a:r>
              </a:p>
            </p:txBody>
          </p:sp>
          <p:sp>
            <p:nvSpPr>
              <p:cNvPr id="51252" name="TextBox 91"/>
              <p:cNvSpPr txBox="1">
                <a:spLocks noChangeArrowheads="1"/>
              </p:cNvSpPr>
              <p:nvPr/>
            </p:nvSpPr>
            <p:spPr bwMode="auto">
              <a:xfrm>
                <a:off x="5534025" y="4876800"/>
                <a:ext cx="953204" cy="40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1200" i="0" baseline="0">
                    <a:latin typeface="Symbol" panose="05050102010706020507" pitchFamily="18" charset="2"/>
                  </a:rPr>
                  <a:t>t</a:t>
                </a:r>
                <a:r>
                  <a:rPr lang="en-US" altLang="en-US" sz="1200" i="0" baseline="-25000">
                    <a:latin typeface="Cambria" panose="02040503050406030204" pitchFamily="18" charset="0"/>
                  </a:rPr>
                  <a:t>2</a:t>
                </a:r>
                <a:r>
                  <a:rPr lang="en-US" altLang="en-US" sz="1200" i="0" baseline="0">
                    <a:latin typeface="Cambria" panose="02040503050406030204" pitchFamily="18" charset="0"/>
                  </a:rPr>
                  <a:t>=</a:t>
                </a:r>
                <a:r>
                  <a:rPr lang="en-US" altLang="en-US" sz="1200" baseline="0">
                    <a:latin typeface="Cambria" panose="02040503050406030204" pitchFamily="18" charset="0"/>
                  </a:rPr>
                  <a:t>v</a:t>
                </a:r>
                <a:r>
                  <a:rPr lang="en-US" altLang="en-US" sz="1200" i="0" baseline="0">
                    <a:latin typeface="Cambria" panose="02040503050406030204" pitchFamily="18" charset="0"/>
                  </a:rPr>
                  <a:t>-</a:t>
                </a:r>
                <a:r>
                  <a:rPr lang="en-US" altLang="en-US" sz="1200" baseline="0">
                    <a:latin typeface="Cambria" panose="02040503050406030204" pitchFamily="18" charset="0"/>
                  </a:rPr>
                  <a:t>u</a:t>
                </a:r>
              </a:p>
            </p:txBody>
          </p:sp>
          <p:sp>
            <p:nvSpPr>
              <p:cNvPr id="51253" name="TextBox 92"/>
              <p:cNvSpPr txBox="1">
                <a:spLocks noChangeArrowheads="1"/>
              </p:cNvSpPr>
              <p:nvPr/>
            </p:nvSpPr>
            <p:spPr bwMode="auto">
              <a:xfrm>
                <a:off x="6510171" y="4876800"/>
                <a:ext cx="1012107" cy="455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1400" i="0" baseline="0">
                    <a:latin typeface="Symbol" panose="05050102010706020507" pitchFamily="18" charset="2"/>
                  </a:rPr>
                  <a:t>t</a:t>
                </a:r>
                <a:r>
                  <a:rPr lang="en-US" altLang="en-US" sz="1400" i="0" baseline="-25000">
                    <a:latin typeface="Cambria" panose="02040503050406030204" pitchFamily="18" charset="0"/>
                  </a:rPr>
                  <a:t>3</a:t>
                </a:r>
                <a:r>
                  <a:rPr lang="en-US" altLang="en-US" sz="1400" i="0" baseline="0">
                    <a:latin typeface="Cambria" panose="02040503050406030204" pitchFamily="18" charset="0"/>
                  </a:rPr>
                  <a:t>=</a:t>
                </a:r>
                <a:r>
                  <a:rPr lang="en-US" altLang="en-US" sz="1400" baseline="0">
                    <a:latin typeface="Cambria" panose="02040503050406030204" pitchFamily="18" charset="0"/>
                  </a:rPr>
                  <a:t>t</a:t>
                </a:r>
                <a:r>
                  <a:rPr lang="en-US" altLang="en-US" sz="1400" i="0" baseline="0">
                    <a:latin typeface="Cambria" panose="02040503050406030204" pitchFamily="18" charset="0"/>
                  </a:rPr>
                  <a:t>-</a:t>
                </a:r>
                <a:r>
                  <a:rPr lang="en-US" altLang="en-US" sz="1400" baseline="0">
                    <a:latin typeface="Cambria" panose="02040503050406030204" pitchFamily="18" charset="0"/>
                  </a:rPr>
                  <a:t>v</a:t>
                </a:r>
              </a:p>
            </p:txBody>
          </p:sp>
        </p:grpSp>
        <p:sp>
          <p:nvSpPr>
            <p:cNvPr id="96" name="Rectangle 95"/>
            <p:cNvSpPr/>
            <p:nvPr/>
          </p:nvSpPr>
          <p:spPr>
            <a:xfrm>
              <a:off x="5383183" y="4191000"/>
              <a:ext cx="2695436" cy="523875"/>
            </a:xfrm>
            <a:prstGeom prst="rect">
              <a:avLst/>
            </a:prstGeom>
          </p:spPr>
          <p:txBody>
            <a:bodyPr wrap="none">
              <a:spAutoFit/>
            </a:bodyPr>
            <a:lstStyle/>
            <a:p>
              <a:pPr>
                <a:defRPr/>
              </a:pPr>
              <a:r>
                <a:rPr lang="en-US" b="1" i="0" baseline="0" dirty="0">
                  <a:solidFill>
                    <a:srgbClr val="C00000"/>
                  </a:solidFill>
                  <a:latin typeface="+mj-lt"/>
                  <a:ea typeface="+mj-ea"/>
                  <a:cs typeface="+mj-cs"/>
                </a:rPr>
                <a:t>Continuous Time</a:t>
              </a:r>
            </a:p>
          </p:txBody>
        </p:sp>
      </p:grpSp>
      <p:cxnSp>
        <p:nvCxnSpPr>
          <p:cNvPr id="99" name="Straight Connector 98"/>
          <p:cNvCxnSpPr/>
          <p:nvPr/>
        </p:nvCxnSpPr>
        <p:spPr>
          <a:xfrm>
            <a:off x="152400" y="4494213"/>
            <a:ext cx="8839200" cy="158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5662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Placeholder 4"/>
          <p:cNvSpPr>
            <a:spLocks noGrp="1"/>
          </p:cNvSpPr>
          <p:nvPr>
            <p:ph type="body" idx="1"/>
          </p:nvPr>
        </p:nvSpPr>
        <p:spPr>
          <a:xfrm>
            <a:off x="598488" y="3352800"/>
            <a:ext cx="7886700" cy="2133600"/>
          </a:xfrm>
        </p:spPr>
        <p:txBody>
          <a:bodyPr/>
          <a:lstStyle/>
          <a:p>
            <a:pPr eaLnBrk="1" hangingPunct="1">
              <a:buFont typeface="Arial" panose="020B0604020202020204" pitchFamily="34" charset="0"/>
              <a:buChar char="•"/>
            </a:pPr>
            <a:r>
              <a:rPr lang="en-US" altLang="en-US" sz="3600" smtClean="0"/>
              <a:t> Stochastic Process</a:t>
            </a:r>
          </a:p>
          <a:p>
            <a:pPr eaLnBrk="1" hangingPunct="1">
              <a:buFont typeface="Arial" panose="020B0604020202020204" pitchFamily="34" charset="0"/>
              <a:buChar char="•"/>
            </a:pPr>
            <a:r>
              <a:rPr lang="en-US" altLang="en-US" sz="3600" smtClean="0"/>
              <a:t> Markov Property</a:t>
            </a:r>
          </a:p>
          <a:p>
            <a:pPr eaLnBrk="1" hangingPunct="1">
              <a:buFont typeface="Arial" panose="020B0604020202020204" pitchFamily="34" charset="0"/>
              <a:buChar char="•"/>
            </a:pPr>
            <a:r>
              <a:rPr lang="en-US" altLang="en-US" sz="3600" smtClean="0"/>
              <a:t>Discrete and continuous</a:t>
            </a:r>
          </a:p>
        </p:txBody>
      </p:sp>
      <p:sp>
        <p:nvSpPr>
          <p:cNvPr id="23555" name="Title 3"/>
          <p:cNvSpPr>
            <a:spLocks noGrp="1"/>
          </p:cNvSpPr>
          <p:nvPr>
            <p:ph type="title"/>
          </p:nvPr>
        </p:nvSpPr>
        <p:spPr>
          <a:xfrm>
            <a:off x="623888" y="2133600"/>
            <a:ext cx="7886700" cy="981075"/>
          </a:xfrm>
        </p:spPr>
        <p:txBody>
          <a:bodyPr/>
          <a:lstStyle/>
          <a:p>
            <a:pPr algn="ctr" eaLnBrk="1" hangingPunct="1"/>
            <a:r>
              <a:rPr lang="en-US" altLang="en-US" smtClean="0"/>
              <a:t>Markov Process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bwMode="auto">
          <a:ln>
            <a:miter lim="800000"/>
            <a:headEnd/>
            <a:tailEnd/>
          </a:ln>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a:lnSpc>
                <a:spcPct val="80000"/>
              </a:lnSpc>
            </a:pPr>
            <a:fld id="{194B1814-D3C8-4A94-B19E-D4E8652F9AEA}" type="slidenum">
              <a:rPr lang="en-US" altLang="en-US" sz="1200" i="0" baseline="0">
                <a:solidFill>
                  <a:srgbClr val="FFFFFF"/>
                </a:solidFill>
              </a:rPr>
              <a:pPr>
                <a:lnSpc>
                  <a:spcPct val="80000"/>
                </a:lnSpc>
              </a:pPr>
              <a:t>40</a:t>
            </a:fld>
            <a:endParaRPr lang="en-US" altLang="en-US" sz="1200" i="0" baseline="0">
              <a:solidFill>
                <a:srgbClr val="FFFFFF"/>
              </a:solidFill>
            </a:endParaRPr>
          </a:p>
        </p:txBody>
      </p:sp>
      <p:sp>
        <p:nvSpPr>
          <p:cNvPr id="52227" name="Rectangle 2"/>
          <p:cNvSpPr>
            <a:spLocks noGrp="1" noChangeArrowheads="1"/>
          </p:cNvSpPr>
          <p:nvPr>
            <p:ph type="title"/>
          </p:nvPr>
        </p:nvSpPr>
        <p:spPr>
          <a:xfrm>
            <a:off x="612775" y="228600"/>
            <a:ext cx="8153400" cy="990600"/>
          </a:xfrm>
        </p:spPr>
        <p:txBody>
          <a:bodyPr/>
          <a:lstStyle/>
          <a:p>
            <a:r>
              <a:rPr lang="en-US" altLang="en-US" sz="3200" dirty="0" smtClean="0"/>
              <a:t>Definition : Continuous-Time Markov Chains </a:t>
            </a:r>
          </a:p>
        </p:txBody>
      </p:sp>
      <p:sp>
        <p:nvSpPr>
          <p:cNvPr id="52228" name="Rectangle 3"/>
          <p:cNvSpPr>
            <a:spLocks noGrp="1" noChangeArrowheads="1"/>
          </p:cNvSpPr>
          <p:nvPr>
            <p:ph sz="quarter" idx="1"/>
          </p:nvPr>
        </p:nvSpPr>
        <p:spPr>
          <a:xfrm>
            <a:off x="381000" y="1600200"/>
            <a:ext cx="8385175" cy="4114800"/>
          </a:xfrm>
        </p:spPr>
        <p:txBody>
          <a:bodyPr/>
          <a:lstStyle/>
          <a:p>
            <a:r>
              <a:rPr lang="en-US" altLang="en-US" sz="2400" smtClean="0"/>
              <a:t>A </a:t>
            </a:r>
            <a:r>
              <a:rPr lang="en-US" altLang="en-US" sz="2400" b="1" smtClean="0">
                <a:solidFill>
                  <a:srgbClr val="FF0000"/>
                </a:solidFill>
              </a:rPr>
              <a:t>stochastic process </a:t>
            </a:r>
            <a:r>
              <a:rPr lang="en-US" altLang="en-US" sz="2400" smtClean="0">
                <a:latin typeface="Times" panose="02020603050405020304" pitchFamily="18" charset="0"/>
              </a:rPr>
              <a:t>{</a:t>
            </a:r>
            <a:r>
              <a:rPr lang="en-US" altLang="en-US" sz="2400" i="1" smtClean="0">
                <a:latin typeface="Times" panose="02020603050405020304" pitchFamily="18" charset="0"/>
              </a:rPr>
              <a:t>X</a:t>
            </a:r>
            <a:r>
              <a:rPr lang="en-US" altLang="en-US" sz="2400" smtClean="0">
                <a:latin typeface="Times" panose="02020603050405020304" pitchFamily="18" charset="0"/>
              </a:rPr>
              <a:t>(</a:t>
            </a:r>
            <a:r>
              <a:rPr lang="en-US" altLang="en-US" sz="2400" i="1" smtClean="0">
                <a:latin typeface="Times" panose="02020603050405020304" pitchFamily="18" charset="0"/>
              </a:rPr>
              <a:t>t</a:t>
            </a:r>
            <a:r>
              <a:rPr lang="en-US" altLang="en-US" sz="2400" smtClean="0">
                <a:latin typeface="Times" panose="02020603050405020304" pitchFamily="18" charset="0"/>
              </a:rPr>
              <a:t>), </a:t>
            </a:r>
            <a:r>
              <a:rPr lang="en-US" altLang="en-US" sz="2400" i="1" smtClean="0">
                <a:latin typeface="Times" panose="02020603050405020304" pitchFamily="18" charset="0"/>
              </a:rPr>
              <a:t>t</a:t>
            </a:r>
            <a:r>
              <a:rPr lang="en-US" altLang="en-US" sz="2400" smtClean="0">
                <a:latin typeface="Times" panose="02020603050405020304" pitchFamily="18" charset="0"/>
              </a:rPr>
              <a:t> </a:t>
            </a:r>
            <a:r>
              <a:rPr lang="en-US" altLang="en-US" sz="2400" smtClean="0">
                <a:latin typeface="Times" panose="02020603050405020304" pitchFamily="18" charset="0"/>
                <a:sym typeface="Symbol" panose="05050102010706020507" pitchFamily="18" charset="2"/>
              </a:rPr>
              <a:t> 0}</a:t>
            </a:r>
            <a:r>
              <a:rPr lang="en-US" altLang="en-US" sz="2400" smtClean="0">
                <a:sym typeface="Symbol" panose="05050102010706020507" pitchFamily="18" charset="2"/>
              </a:rPr>
              <a:t> is a </a:t>
            </a:r>
            <a:r>
              <a:rPr lang="en-US" altLang="en-US" sz="2400" b="1" smtClean="0">
                <a:solidFill>
                  <a:srgbClr val="FF0000"/>
                </a:solidFill>
                <a:sym typeface="Symbol" panose="05050102010706020507" pitchFamily="18" charset="2"/>
              </a:rPr>
              <a:t>Continuous-Time Markov Chain </a:t>
            </a:r>
            <a:r>
              <a:rPr lang="en-US" altLang="en-US" sz="2400" smtClean="0">
                <a:sym typeface="Symbol" panose="05050102010706020507" pitchFamily="18" charset="2"/>
              </a:rPr>
              <a:t>(</a:t>
            </a:r>
            <a:r>
              <a:rPr lang="en-US" altLang="en-US" sz="2400" b="1" smtClean="0">
                <a:solidFill>
                  <a:srgbClr val="0066FF"/>
                </a:solidFill>
                <a:sym typeface="Symbol" panose="05050102010706020507" pitchFamily="18" charset="2"/>
              </a:rPr>
              <a:t>CTMC</a:t>
            </a:r>
            <a:r>
              <a:rPr lang="en-US" altLang="en-US" sz="2400" smtClean="0">
                <a:sym typeface="Symbol" panose="05050102010706020507" pitchFamily="18" charset="2"/>
              </a:rPr>
              <a:t>) if </a:t>
            </a:r>
          </a:p>
          <a:p>
            <a:pPr lvl="1"/>
            <a:r>
              <a:rPr lang="en-US" altLang="en-US" sz="2200" smtClean="0"/>
              <a:t>T</a:t>
            </a:r>
            <a:r>
              <a:rPr lang="en-US" altLang="en-US" sz="2400" smtClean="0"/>
              <a:t>he amount of time spent in state </a:t>
            </a:r>
            <a:r>
              <a:rPr lang="en-US" altLang="en-US" sz="2400" i="1" smtClean="0">
                <a:latin typeface="Times" panose="02020603050405020304" pitchFamily="18" charset="0"/>
              </a:rPr>
              <a:t>i</a:t>
            </a:r>
            <a:r>
              <a:rPr lang="en-US" altLang="en-US" sz="2400" smtClean="0"/>
              <a:t> before making a transition to a different state is </a:t>
            </a:r>
            <a:r>
              <a:rPr lang="en-US" altLang="en-US" sz="2400" b="1" smtClean="0">
                <a:solidFill>
                  <a:srgbClr val="0066FF"/>
                </a:solidFill>
              </a:rPr>
              <a:t>exponentially distributed</a:t>
            </a:r>
            <a:r>
              <a:rPr lang="en-US" altLang="en-US" sz="2400" smtClean="0">
                <a:solidFill>
                  <a:srgbClr val="0066FF"/>
                </a:solidFill>
              </a:rPr>
              <a:t> </a:t>
            </a:r>
            <a:r>
              <a:rPr lang="en-US" altLang="en-US" sz="2400" smtClean="0"/>
              <a:t>with </a:t>
            </a:r>
            <a:r>
              <a:rPr lang="en-US" altLang="en-US" sz="2400" b="1" smtClean="0">
                <a:solidFill>
                  <a:srgbClr val="0066FF"/>
                </a:solidFill>
              </a:rPr>
              <a:t>rate</a:t>
            </a:r>
            <a:r>
              <a:rPr lang="en-US" altLang="en-US" sz="2400" smtClean="0"/>
              <a:t> parameter </a:t>
            </a:r>
            <a:r>
              <a:rPr lang="en-US" altLang="en-US" sz="2400" i="1" smtClean="0">
                <a:latin typeface="Times" panose="02020603050405020304" pitchFamily="18" charset="0"/>
              </a:rPr>
              <a:t>v</a:t>
            </a:r>
            <a:r>
              <a:rPr lang="en-US" altLang="en-US" sz="2400" i="1" baseline="-25000" smtClean="0">
                <a:latin typeface="Times" panose="02020603050405020304" pitchFamily="18" charset="0"/>
              </a:rPr>
              <a:t>i</a:t>
            </a:r>
            <a:r>
              <a:rPr lang="en-US" altLang="en-US" sz="2400" smtClean="0"/>
              <a:t>,</a:t>
            </a:r>
          </a:p>
          <a:p>
            <a:pPr lvl="1"/>
            <a:r>
              <a:rPr lang="en-US" altLang="en-US" sz="2400" smtClean="0"/>
              <a:t>When the process leaves state </a:t>
            </a:r>
            <a:r>
              <a:rPr lang="en-US" altLang="en-US" sz="2400" i="1" smtClean="0">
                <a:latin typeface="Times" panose="02020603050405020304" pitchFamily="18" charset="0"/>
              </a:rPr>
              <a:t>i</a:t>
            </a:r>
            <a:r>
              <a:rPr lang="en-US" altLang="en-US" sz="2400" smtClean="0"/>
              <a:t>, it enters state </a:t>
            </a:r>
            <a:r>
              <a:rPr lang="en-US" altLang="en-US" sz="2400" i="1" smtClean="0">
                <a:latin typeface="Times" panose="02020603050405020304" pitchFamily="18" charset="0"/>
              </a:rPr>
              <a:t>j</a:t>
            </a:r>
            <a:r>
              <a:rPr lang="en-US" altLang="en-US" sz="2400" smtClean="0"/>
              <a:t> with a probability </a:t>
            </a:r>
            <a:r>
              <a:rPr lang="en-US" altLang="en-US" sz="2400" i="1" smtClean="0">
                <a:latin typeface="Times" panose="02020603050405020304" pitchFamily="18" charset="0"/>
              </a:rPr>
              <a:t>p</a:t>
            </a:r>
            <a:r>
              <a:rPr lang="en-US" altLang="en-US" sz="2400" i="1" baseline="-25000" smtClean="0">
                <a:latin typeface="Times" panose="02020603050405020304" pitchFamily="18" charset="0"/>
              </a:rPr>
              <a:t>ij</a:t>
            </a:r>
            <a:r>
              <a:rPr lang="en-US" altLang="en-US" sz="2400" smtClean="0"/>
              <a:t>, where </a:t>
            </a:r>
            <a:r>
              <a:rPr lang="en-US" altLang="en-US" sz="2400" i="1" smtClean="0">
                <a:latin typeface="Times" panose="02020603050405020304" pitchFamily="18" charset="0"/>
              </a:rPr>
              <a:t>p</a:t>
            </a:r>
            <a:r>
              <a:rPr lang="en-US" altLang="en-US" sz="2400" i="1" baseline="-25000" smtClean="0">
                <a:latin typeface="Times" panose="02020603050405020304" pitchFamily="18" charset="0"/>
              </a:rPr>
              <a:t>ii </a:t>
            </a:r>
            <a:r>
              <a:rPr lang="en-US" altLang="en-US" sz="2400" smtClean="0">
                <a:latin typeface="Times" panose="02020603050405020304" pitchFamily="18" charset="0"/>
              </a:rPr>
              <a:t>= 0</a:t>
            </a:r>
            <a:r>
              <a:rPr lang="en-US" altLang="en-US" sz="2400" smtClean="0"/>
              <a:t> and</a:t>
            </a:r>
          </a:p>
          <a:p>
            <a:pPr lvl="1"/>
            <a:r>
              <a:rPr lang="en-US" altLang="en-US" sz="2400" smtClean="0"/>
              <a:t>All transitions and times are independent (in particular, the transition probability out of a state is independent of the time spent in the state).</a:t>
            </a:r>
          </a:p>
        </p:txBody>
      </p:sp>
      <p:sp>
        <p:nvSpPr>
          <p:cNvPr id="43" name="TextBox 42"/>
          <p:cNvSpPr txBox="1"/>
          <p:nvPr/>
        </p:nvSpPr>
        <p:spPr>
          <a:xfrm>
            <a:off x="722313" y="5867400"/>
            <a:ext cx="8269287" cy="708025"/>
          </a:xfrm>
          <a:prstGeom prst="rect">
            <a:avLst/>
          </a:prstGeom>
          <a:solidFill>
            <a:srgbClr val="FF0000"/>
          </a:solidFill>
        </p:spPr>
        <p:txBody>
          <a:bodyPr wrap="none">
            <a:spAutoFit/>
          </a:bodyPr>
          <a:lstStyle/>
          <a:p>
            <a:pPr>
              <a:defRPr/>
            </a:pPr>
            <a:r>
              <a:rPr lang="en-US" sz="2000" b="1" i="0" baseline="0" dirty="0">
                <a:solidFill>
                  <a:srgbClr val="FFFF00"/>
                </a:solidFill>
                <a:latin typeface="+mn-lt"/>
              </a:rPr>
              <a:t>Summary: </a:t>
            </a:r>
            <a:r>
              <a:rPr lang="en-US" sz="2000" b="1" i="0" baseline="0" dirty="0">
                <a:solidFill>
                  <a:schemeClr val="bg1">
                    <a:lumMod val="95000"/>
                  </a:schemeClr>
                </a:solidFill>
                <a:latin typeface="+mn-lt"/>
              </a:rPr>
              <a:t>The CTMC process moves from state to state according to DTMC, </a:t>
            </a:r>
          </a:p>
          <a:p>
            <a:pPr>
              <a:defRPr/>
            </a:pPr>
            <a:r>
              <a:rPr lang="en-US" sz="2000" b="1" i="0" baseline="0" dirty="0">
                <a:solidFill>
                  <a:schemeClr val="bg1">
                    <a:lumMod val="95000"/>
                  </a:schemeClr>
                </a:solidFill>
                <a:latin typeface="+mn-lt"/>
              </a:rPr>
              <a:t>and the time spent in each state is exponentially distributed</a:t>
            </a:r>
          </a:p>
        </p:txBody>
      </p:sp>
    </p:spTree>
    <p:extLst>
      <p:ext uri="{BB962C8B-B14F-4D97-AF65-F5344CB8AC3E}">
        <p14:creationId xmlns:p14="http://schemas.microsoft.com/office/powerpoint/2010/main" val="42191608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z="3200" dirty="0" smtClean="0"/>
              <a:t>Continuous-Time Markov Chains (cont.)</a:t>
            </a:r>
            <a:endParaRPr lang="en-US" altLang="en-US" sz="3200" dirty="0" smtClean="0"/>
          </a:p>
        </p:txBody>
      </p:sp>
      <p:sp>
        <p:nvSpPr>
          <p:cNvPr id="3075" name="Text Box 3"/>
          <p:cNvSpPr txBox="1">
            <a:spLocks noChangeArrowheads="1"/>
          </p:cNvSpPr>
          <p:nvPr/>
        </p:nvSpPr>
        <p:spPr bwMode="auto">
          <a:xfrm>
            <a:off x="0" y="1676401"/>
            <a:ext cx="8991600" cy="2292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Clr>
                <a:srgbClr val="FFFFFF"/>
              </a:buClr>
              <a:buFontTx/>
              <a:buChar char="•"/>
            </a:pPr>
            <a:r>
              <a:rPr lang="en-US" altLang="en-US" sz="2000" i="0" baseline="0" dirty="0" smtClean="0">
                <a:solidFill>
                  <a:srgbClr val="FFFFFF"/>
                </a:solidFill>
                <a:latin typeface="Bookman Old Style" panose="02050604050505020204" pitchFamily="18" charset="0"/>
                <a:cs typeface="Times New Roman" panose="02020603050405020304" pitchFamily="18" charset="0"/>
              </a:rPr>
              <a:t>:</a:t>
            </a:r>
            <a:r>
              <a:rPr lang="en-US" altLang="en-US" sz="2000" i="0" baseline="0" dirty="0" smtClean="0">
                <a:solidFill>
                  <a:srgbClr val="C00000"/>
                </a:solidFill>
                <a:latin typeface="Bookman Old Style" panose="02050604050505020204" pitchFamily="18" charset="0"/>
                <a:cs typeface="Times New Roman" panose="02020603050405020304" pitchFamily="18" charset="0"/>
              </a:rPr>
              <a:t>Question.</a:t>
            </a:r>
            <a:r>
              <a:rPr lang="en-US" altLang="en-US" sz="2000" i="0" baseline="0" dirty="0" smtClean="0">
                <a:solidFill>
                  <a:srgbClr val="FFFFFF"/>
                </a:solidFill>
                <a:latin typeface="Bookman Old Style" panose="02050604050505020204" pitchFamily="18" charset="0"/>
                <a:cs typeface="Times New Roman" panose="02020603050405020304" pitchFamily="18" charset="0"/>
              </a:rPr>
              <a:t> </a:t>
            </a:r>
            <a:r>
              <a:rPr lang="en-US" altLang="en-US" sz="2000" i="0" baseline="0" dirty="0" smtClean="0">
                <a:latin typeface="Bookman Old Style" panose="02050604050505020204" pitchFamily="18" charset="0"/>
                <a:cs typeface="Times New Roman" panose="02020603050405020304" pitchFamily="18" charset="0"/>
              </a:rPr>
              <a:t>Suppose that a CTMC enters state</a:t>
            </a:r>
            <a:r>
              <a:rPr lang="en-US" altLang="en-US" sz="2000" baseline="0" dirty="0" smtClean="0">
                <a:latin typeface="Bookman Old Style" panose="02050604050505020204" pitchFamily="18" charset="0"/>
                <a:cs typeface="Times New Roman" panose="02020603050405020304" pitchFamily="18" charset="0"/>
              </a:rPr>
              <a:t> </a:t>
            </a:r>
            <a:r>
              <a:rPr lang="en-US" altLang="en-US" sz="2000" baseline="0" dirty="0" err="1" smtClean="0">
                <a:latin typeface="Bookman Old Style" panose="02050604050505020204" pitchFamily="18" charset="0"/>
                <a:cs typeface="Times New Roman" panose="02020603050405020304" pitchFamily="18" charset="0"/>
              </a:rPr>
              <a:t>i</a:t>
            </a:r>
            <a:r>
              <a:rPr lang="en-US" altLang="en-US" sz="2000" i="0" baseline="0" dirty="0" smtClean="0">
                <a:latin typeface="Bookman Old Style" panose="02050604050505020204" pitchFamily="18" charset="0"/>
                <a:cs typeface="Times New Roman" panose="02020603050405020304" pitchFamily="18" charset="0"/>
              </a:rPr>
              <a:t> </a:t>
            </a:r>
            <a:r>
              <a:rPr lang="en-US" altLang="en-US" sz="2000" i="0" baseline="0" dirty="0" err="1" smtClean="0">
                <a:latin typeface="Bookman Old Style" panose="02050604050505020204" pitchFamily="18" charset="0"/>
                <a:cs typeface="Times New Roman" panose="02020603050405020304" pitchFamily="18" charset="0"/>
              </a:rPr>
              <a:t>at,time</a:t>
            </a:r>
            <a:r>
              <a:rPr lang="en-US" altLang="en-US" sz="2000" i="0" baseline="0" dirty="0" smtClean="0">
                <a:latin typeface="Bookman Old Style" panose="02050604050505020204" pitchFamily="18" charset="0"/>
                <a:cs typeface="Times New Roman" panose="02020603050405020304" pitchFamily="18" charset="0"/>
              </a:rPr>
              <a:t> </a:t>
            </a:r>
            <a:r>
              <a:rPr lang="en-US" altLang="en-US" sz="2000" i="0" baseline="0" dirty="0" smtClean="0">
                <a:latin typeface="Bookman Old Style" panose="02050604050505020204" pitchFamily="18" charset="0"/>
                <a:cs typeface="Times New Roman" panose="02020603050405020304" pitchFamily="18" charset="0"/>
              </a:rPr>
              <a:t>0 and does not leave during the next 15 minutes; i.e., a transition does not occur.  </a:t>
            </a:r>
            <a:r>
              <a:rPr lang="en-US" altLang="en-US" sz="2000" i="0" baseline="0" dirty="0" smtClean="0">
                <a:latin typeface="Bookman Old Style" panose="02050604050505020204" pitchFamily="18" charset="0"/>
                <a:cs typeface="Times New Roman" panose="02020603050405020304" pitchFamily="18" charset="0"/>
              </a:rPr>
              <a:t>What </a:t>
            </a:r>
            <a:r>
              <a:rPr lang="en-US" altLang="en-US" sz="2000" i="0" baseline="0" dirty="0" smtClean="0">
                <a:latin typeface="Bookman Old Style" panose="02050604050505020204" pitchFamily="18" charset="0"/>
                <a:cs typeface="Times New Roman" panose="02020603050405020304" pitchFamily="18" charset="0"/>
              </a:rPr>
              <a:t>is the probability that a transition will not occur in the next 5 minutes?  </a:t>
            </a:r>
          </a:p>
          <a:p>
            <a:pPr eaLnBrk="1" hangingPunct="1">
              <a:spcBef>
                <a:spcPct val="50000"/>
              </a:spcBef>
              <a:buClr>
                <a:srgbClr val="FFFFFF"/>
              </a:buClr>
              <a:buFontTx/>
              <a:buChar char="•"/>
            </a:pPr>
            <a:r>
              <a:rPr lang="en-US" altLang="en-US" sz="1800" i="0" baseline="0" dirty="0" smtClean="0">
                <a:solidFill>
                  <a:srgbClr val="C00000"/>
                </a:solidFill>
                <a:latin typeface="Bookman Old Style" panose="02050604050505020204" pitchFamily="18" charset="0"/>
                <a:cs typeface="Times New Roman" panose="02020603050405020304" pitchFamily="18" charset="0"/>
              </a:rPr>
              <a:t>Approach</a:t>
            </a:r>
            <a:r>
              <a:rPr lang="en-US" altLang="en-US" sz="1800" i="0" baseline="0" dirty="0" smtClean="0">
                <a:solidFill>
                  <a:srgbClr val="FFFFFF"/>
                </a:solidFill>
                <a:latin typeface="Bookman Old Style" panose="02050604050505020204" pitchFamily="18" charset="0"/>
                <a:cs typeface="Times New Roman" panose="02020603050405020304" pitchFamily="18" charset="0"/>
              </a:rPr>
              <a:t>: </a:t>
            </a:r>
            <a:r>
              <a:rPr lang="en-US" altLang="en-US" sz="1800" i="0" baseline="0" dirty="0" smtClean="0">
                <a:latin typeface="Bookman Old Style" panose="02050604050505020204" pitchFamily="18" charset="0"/>
                <a:cs typeface="Times New Roman" panose="02020603050405020304" pitchFamily="18" charset="0"/>
              </a:rPr>
              <a:t>Memoryless property </a:t>
            </a:r>
            <a:r>
              <a:rPr lang="en-US" altLang="en-US" sz="1800" i="0" baseline="0" dirty="0" smtClean="0">
                <a:latin typeface="Bookman Old Style" panose="02050604050505020204" pitchFamily="18" charset="0"/>
                <a:cs typeface="Times New Roman" panose="02020603050405020304" pitchFamily="18" charset="0"/>
              </a:rPr>
              <a:t>tells </a:t>
            </a:r>
            <a:r>
              <a:rPr lang="en-US" altLang="en-US" sz="1800" i="0" baseline="0" dirty="0" smtClean="0">
                <a:latin typeface="Bookman Old Style" panose="02050604050505020204" pitchFamily="18" charset="0"/>
                <a:cs typeface="Times New Roman" panose="02020603050405020304" pitchFamily="18" charset="0"/>
              </a:rPr>
              <a:t>that </a:t>
            </a:r>
            <a:r>
              <a:rPr lang="en-US" altLang="en-US" sz="1800" i="0" baseline="0" dirty="0" smtClean="0">
                <a:latin typeface="Bookman Old Style" panose="02050604050505020204" pitchFamily="18" charset="0"/>
                <a:cs typeface="Times New Roman" panose="02020603050405020304" pitchFamily="18" charset="0"/>
              </a:rPr>
              <a:t>the probability that the process will remain in state </a:t>
            </a:r>
            <a:r>
              <a:rPr lang="en-US" altLang="en-US" sz="1800" baseline="0" dirty="0" err="1" smtClean="0">
                <a:latin typeface="Bookman Old Style" panose="02050604050505020204" pitchFamily="18" charset="0"/>
                <a:cs typeface="Times New Roman" panose="02020603050405020304" pitchFamily="18" charset="0"/>
              </a:rPr>
              <a:t>i</a:t>
            </a:r>
            <a:r>
              <a:rPr lang="en-US" altLang="en-US" sz="1800" i="0" baseline="0" dirty="0" smtClean="0">
                <a:latin typeface="Bookman Old Style" panose="02050604050505020204" pitchFamily="18" charset="0"/>
                <a:cs typeface="Times New Roman" panose="02020603050405020304" pitchFamily="18" charset="0"/>
              </a:rPr>
              <a:t> during the interval [15, 20] is just the unconditional probability that it stays in state </a:t>
            </a:r>
            <a:r>
              <a:rPr lang="en-US" altLang="en-US" sz="1800" baseline="0" dirty="0" err="1" smtClean="0">
                <a:latin typeface="Bookman Old Style" panose="02050604050505020204" pitchFamily="18" charset="0"/>
                <a:cs typeface="Times New Roman" panose="02020603050405020304" pitchFamily="18" charset="0"/>
              </a:rPr>
              <a:t>i</a:t>
            </a:r>
            <a:r>
              <a:rPr lang="en-US" altLang="en-US" sz="1800" i="0" baseline="0" dirty="0" smtClean="0">
                <a:latin typeface="Bookman Old Style" panose="02050604050505020204" pitchFamily="18" charset="0"/>
                <a:cs typeface="Times New Roman" panose="02020603050405020304" pitchFamily="18" charset="0"/>
              </a:rPr>
              <a:t> for at least 5 minutes.  </a:t>
            </a:r>
          </a:p>
        </p:txBody>
      </p:sp>
      <p:sp>
        <p:nvSpPr>
          <p:cNvPr id="3080" name="Rectangle 8"/>
          <p:cNvSpPr>
            <a:spLocks noChangeArrowheads="1"/>
          </p:cNvSpPr>
          <p:nvPr/>
        </p:nvSpPr>
        <p:spPr bwMode="auto">
          <a:xfrm>
            <a:off x="-38100" y="4180344"/>
            <a:ext cx="89916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Clr>
                <a:srgbClr val="FFFFFF"/>
              </a:buClr>
              <a:buFontTx/>
              <a:buChar char="•"/>
            </a:pPr>
            <a:r>
              <a:rPr lang="en-US" altLang="en-US" sz="2000" i="0" baseline="0" dirty="0">
                <a:solidFill>
                  <a:srgbClr val="C00000"/>
                </a:solidFill>
                <a:latin typeface="Bookman Old Style" panose="02050604050505020204" pitchFamily="18" charset="0"/>
                <a:cs typeface="Times New Roman" panose="02020603050405020304" pitchFamily="18" charset="0"/>
              </a:rPr>
              <a:t>Solution</a:t>
            </a:r>
            <a:r>
              <a:rPr lang="en-US" altLang="en-US" sz="2000" i="0" baseline="0" dirty="0" smtClean="0">
                <a:solidFill>
                  <a:srgbClr val="FFFFFF"/>
                </a:solidFill>
                <a:latin typeface="Bookman Old Style" panose="02050604050505020204" pitchFamily="18" charset="0"/>
                <a:cs typeface="Times New Roman" panose="02020603050405020304" pitchFamily="18" charset="0"/>
              </a:rPr>
              <a:t>: </a:t>
            </a:r>
            <a:r>
              <a:rPr lang="en-US" altLang="en-US" sz="2000" i="0" baseline="0" dirty="0" smtClean="0">
                <a:latin typeface="Bookman Old Style" panose="02050604050505020204" pitchFamily="18" charset="0"/>
                <a:cs typeface="Times New Roman" panose="02020603050405020304" pitchFamily="18" charset="0"/>
              </a:rPr>
              <a:t>Let </a:t>
            </a:r>
            <a:r>
              <a:rPr lang="en-US" altLang="en-US" sz="2000" baseline="0" dirty="0" err="1" smtClean="0">
                <a:latin typeface="Bookman Old Style" panose="02050604050505020204" pitchFamily="18" charset="0"/>
                <a:cs typeface="Times New Roman" panose="02020603050405020304" pitchFamily="18" charset="0"/>
              </a:rPr>
              <a:t>T</a:t>
            </a:r>
            <a:r>
              <a:rPr lang="en-US" altLang="en-US" sz="2000" baseline="-25000" dirty="0" err="1" smtClean="0">
                <a:latin typeface="Bookman Old Style" panose="02050604050505020204" pitchFamily="18" charset="0"/>
                <a:cs typeface="Times New Roman" panose="02020603050405020304" pitchFamily="18" charset="0"/>
              </a:rPr>
              <a:t>i</a:t>
            </a:r>
            <a:r>
              <a:rPr lang="en-US" altLang="en-US" sz="2000" i="0" baseline="0" dirty="0" smtClean="0">
                <a:latin typeface="Bookman Old Style" panose="02050604050505020204" pitchFamily="18" charset="0"/>
                <a:cs typeface="Times New Roman" panose="02020603050405020304" pitchFamily="18" charset="0"/>
              </a:rPr>
              <a:t> denote the amount of time that the process stays in state </a:t>
            </a:r>
            <a:r>
              <a:rPr lang="en-US" altLang="en-US" sz="2000" baseline="0" dirty="0" err="1" smtClean="0">
                <a:latin typeface="Bookman Old Style" panose="02050604050505020204" pitchFamily="18" charset="0"/>
                <a:cs typeface="Times New Roman" panose="02020603050405020304" pitchFamily="18" charset="0"/>
              </a:rPr>
              <a:t>i</a:t>
            </a:r>
            <a:r>
              <a:rPr lang="en-US" altLang="en-US" sz="2000" i="0" baseline="0" dirty="0" smtClean="0">
                <a:latin typeface="Bookman Old Style" panose="02050604050505020204" pitchFamily="18" charset="0"/>
                <a:cs typeface="Times New Roman" panose="02020603050405020304" pitchFamily="18" charset="0"/>
              </a:rPr>
              <a:t> before making a transition into a different state. Then</a:t>
            </a:r>
          </a:p>
          <a:p>
            <a:pPr algn="ctr" eaLnBrk="1" hangingPunct="1">
              <a:spcBef>
                <a:spcPct val="50000"/>
              </a:spcBef>
            </a:pPr>
            <a:r>
              <a:rPr lang="en-US" altLang="en-US" sz="2000" i="0" baseline="0" dirty="0" smtClean="0">
                <a:latin typeface="Bookman Old Style" panose="02050604050505020204" pitchFamily="18" charset="0"/>
                <a:cs typeface="Times New Roman" panose="02020603050405020304" pitchFamily="18" charset="0"/>
              </a:rPr>
              <a:t>	</a:t>
            </a:r>
            <a:r>
              <a:rPr lang="en-US" altLang="en-US" sz="2000" i="0" baseline="0" dirty="0" err="1" smtClean="0">
                <a:latin typeface="Bookman Old Style" panose="02050604050505020204" pitchFamily="18" charset="0"/>
                <a:cs typeface="Times New Roman" panose="02020603050405020304" pitchFamily="18" charset="0"/>
              </a:rPr>
              <a:t>Pr</a:t>
            </a:r>
            <a:r>
              <a:rPr lang="en-US" altLang="en-US" sz="2000" i="0" baseline="0" dirty="0" smtClean="0">
                <a:latin typeface="Bookman Old Style" panose="02050604050505020204" pitchFamily="18" charset="0"/>
                <a:cs typeface="Times New Roman" panose="02020603050405020304" pitchFamily="18" charset="0"/>
              </a:rPr>
              <a:t>{</a:t>
            </a:r>
            <a:r>
              <a:rPr lang="en-US" altLang="en-US" sz="1000" i="0" baseline="0" dirty="0" smtClean="0">
                <a:latin typeface="Bookman Old Style" panose="02050604050505020204" pitchFamily="18" charset="0"/>
                <a:cs typeface="Times New Roman" panose="02020603050405020304" pitchFamily="18" charset="0"/>
              </a:rPr>
              <a:t> </a:t>
            </a:r>
            <a:r>
              <a:rPr lang="en-US" altLang="en-US" sz="2000" baseline="0" dirty="0" err="1" smtClean="0">
                <a:latin typeface="Bookman Old Style" panose="02050604050505020204" pitchFamily="18" charset="0"/>
                <a:cs typeface="Times New Roman" panose="02020603050405020304" pitchFamily="18" charset="0"/>
              </a:rPr>
              <a:t>T</a:t>
            </a:r>
            <a:r>
              <a:rPr lang="en-US" altLang="en-US" sz="2000" baseline="-25000" dirty="0" err="1" smtClean="0">
                <a:latin typeface="Bookman Old Style" panose="02050604050505020204" pitchFamily="18" charset="0"/>
                <a:cs typeface="Times New Roman" panose="02020603050405020304" pitchFamily="18" charset="0"/>
              </a:rPr>
              <a:t>i</a:t>
            </a:r>
            <a:r>
              <a:rPr lang="en-US" altLang="en-US" sz="2000" i="0" baseline="0" dirty="0" smtClean="0">
                <a:latin typeface="Bookman Old Style" panose="02050604050505020204" pitchFamily="18" charset="0"/>
                <a:cs typeface="Times New Roman" panose="02020603050405020304" pitchFamily="18" charset="0"/>
              </a:rPr>
              <a:t> &gt; 20 | </a:t>
            </a:r>
            <a:r>
              <a:rPr lang="en-US" altLang="en-US" sz="2000" baseline="0" dirty="0" err="1" smtClean="0">
                <a:latin typeface="Bookman Old Style" panose="02050604050505020204" pitchFamily="18" charset="0"/>
                <a:cs typeface="Times New Roman" panose="02020603050405020304" pitchFamily="18" charset="0"/>
              </a:rPr>
              <a:t>T</a:t>
            </a:r>
            <a:r>
              <a:rPr lang="en-US" altLang="en-US" sz="2000" baseline="-25000" dirty="0" err="1" smtClean="0">
                <a:latin typeface="Bookman Old Style" panose="02050604050505020204" pitchFamily="18" charset="0"/>
                <a:cs typeface="Times New Roman" panose="02020603050405020304" pitchFamily="18" charset="0"/>
              </a:rPr>
              <a:t>i</a:t>
            </a:r>
            <a:r>
              <a:rPr lang="en-US" altLang="en-US" sz="2000" i="0" baseline="0" dirty="0" smtClean="0">
                <a:latin typeface="Bookman Old Style" panose="02050604050505020204" pitchFamily="18" charset="0"/>
                <a:cs typeface="Times New Roman" panose="02020603050405020304" pitchFamily="18" charset="0"/>
              </a:rPr>
              <a:t> &gt; 15</a:t>
            </a:r>
            <a:r>
              <a:rPr lang="en-US" altLang="en-US" sz="1000" i="0" baseline="0" dirty="0" smtClean="0">
                <a:latin typeface="Bookman Old Style" panose="02050604050505020204" pitchFamily="18" charset="0"/>
                <a:cs typeface="Times New Roman" panose="02020603050405020304" pitchFamily="18" charset="0"/>
              </a:rPr>
              <a:t> </a:t>
            </a:r>
            <a:r>
              <a:rPr lang="en-US" altLang="en-US" sz="2000" i="0" baseline="0" dirty="0" smtClean="0">
                <a:latin typeface="Bookman Old Style" panose="02050604050505020204" pitchFamily="18" charset="0"/>
                <a:cs typeface="Times New Roman" panose="02020603050405020304" pitchFamily="18" charset="0"/>
              </a:rPr>
              <a:t>} = </a:t>
            </a:r>
            <a:r>
              <a:rPr lang="en-US" altLang="en-US" sz="2000" i="0" baseline="0" dirty="0" err="1" smtClean="0">
                <a:latin typeface="Bookman Old Style" panose="02050604050505020204" pitchFamily="18" charset="0"/>
                <a:cs typeface="Times New Roman" panose="02020603050405020304" pitchFamily="18" charset="0"/>
              </a:rPr>
              <a:t>Pr</a:t>
            </a:r>
            <a:r>
              <a:rPr lang="en-US" altLang="en-US" sz="2000" i="0" baseline="0" dirty="0" smtClean="0">
                <a:latin typeface="Bookman Old Style" panose="02050604050505020204" pitchFamily="18" charset="0"/>
                <a:cs typeface="Times New Roman" panose="02020603050405020304" pitchFamily="18" charset="0"/>
              </a:rPr>
              <a:t>{</a:t>
            </a:r>
            <a:r>
              <a:rPr lang="en-US" altLang="en-US" sz="1000" i="0" baseline="0" dirty="0" smtClean="0">
                <a:latin typeface="Bookman Old Style" panose="02050604050505020204" pitchFamily="18" charset="0"/>
                <a:cs typeface="Times New Roman" panose="02020603050405020304" pitchFamily="18" charset="0"/>
              </a:rPr>
              <a:t> </a:t>
            </a:r>
            <a:r>
              <a:rPr lang="en-US" altLang="en-US" sz="2000" baseline="0" dirty="0" err="1" smtClean="0">
                <a:latin typeface="Bookman Old Style" panose="02050604050505020204" pitchFamily="18" charset="0"/>
                <a:cs typeface="Times New Roman" panose="02020603050405020304" pitchFamily="18" charset="0"/>
              </a:rPr>
              <a:t>T</a:t>
            </a:r>
            <a:r>
              <a:rPr lang="en-US" altLang="en-US" sz="2000" baseline="-25000" dirty="0" err="1" smtClean="0">
                <a:latin typeface="Bookman Old Style" panose="02050604050505020204" pitchFamily="18" charset="0"/>
                <a:cs typeface="Times New Roman" panose="02020603050405020304" pitchFamily="18" charset="0"/>
              </a:rPr>
              <a:t>i</a:t>
            </a:r>
            <a:r>
              <a:rPr lang="en-US" altLang="en-US" sz="2000" i="0" baseline="0" dirty="0" smtClean="0">
                <a:latin typeface="Bookman Old Style" panose="02050604050505020204" pitchFamily="18" charset="0"/>
                <a:cs typeface="Times New Roman" panose="02020603050405020304" pitchFamily="18" charset="0"/>
              </a:rPr>
              <a:t> &gt; 5</a:t>
            </a:r>
            <a:r>
              <a:rPr lang="en-US" altLang="en-US" sz="1000" i="0" baseline="0" dirty="0" smtClean="0">
                <a:latin typeface="Bookman Old Style" panose="02050604050505020204" pitchFamily="18" charset="0"/>
                <a:cs typeface="Times New Roman" panose="02020603050405020304" pitchFamily="18" charset="0"/>
              </a:rPr>
              <a:t> </a:t>
            </a:r>
            <a:r>
              <a:rPr lang="en-US" altLang="en-US" sz="2000" i="0" baseline="0" dirty="0" smtClean="0">
                <a:latin typeface="Bookman Old Style" panose="02050604050505020204" pitchFamily="18" charset="0"/>
                <a:cs typeface="Times New Roman" panose="02020603050405020304" pitchFamily="18" charset="0"/>
              </a:rPr>
              <a:t>}</a:t>
            </a:r>
          </a:p>
          <a:p>
            <a:pPr eaLnBrk="1" hangingPunct="1">
              <a:spcBef>
                <a:spcPct val="20000"/>
              </a:spcBef>
            </a:pPr>
            <a:r>
              <a:rPr lang="en-US" altLang="en-US" sz="2000" i="0" baseline="0" dirty="0" smtClean="0">
                <a:solidFill>
                  <a:srgbClr val="FFFFFF"/>
                </a:solidFill>
                <a:latin typeface="Bookman Old Style" panose="02050604050505020204" pitchFamily="18" charset="0"/>
                <a:cs typeface="Times New Roman" panose="02020603050405020304" pitchFamily="18" charset="0"/>
              </a:rPr>
              <a:t>	</a:t>
            </a:r>
            <a:r>
              <a:rPr lang="en-US" altLang="en-US" sz="2000" i="0" baseline="0" dirty="0" smtClean="0">
                <a:latin typeface="Bookman Old Style" panose="02050604050505020204" pitchFamily="18" charset="0"/>
                <a:cs typeface="Times New Roman" panose="02020603050405020304" pitchFamily="18" charset="0"/>
              </a:rPr>
              <a:t>or, in general, </a:t>
            </a:r>
          </a:p>
          <a:p>
            <a:pPr algn="ctr" eaLnBrk="1" hangingPunct="1">
              <a:spcBef>
                <a:spcPct val="20000"/>
              </a:spcBef>
            </a:pPr>
            <a:r>
              <a:rPr lang="en-US" altLang="en-US" sz="2000" i="0" baseline="0" dirty="0" smtClean="0">
                <a:latin typeface="Bookman Old Style" panose="02050604050505020204" pitchFamily="18" charset="0"/>
                <a:cs typeface="Times New Roman" panose="02020603050405020304" pitchFamily="18" charset="0"/>
              </a:rPr>
              <a:t>	</a:t>
            </a:r>
            <a:r>
              <a:rPr lang="en-US" altLang="en-US" sz="2000" i="0" baseline="0" dirty="0" err="1" smtClean="0">
                <a:latin typeface="Bookman Old Style" panose="02050604050505020204" pitchFamily="18" charset="0"/>
                <a:cs typeface="Times New Roman" panose="02020603050405020304" pitchFamily="18" charset="0"/>
              </a:rPr>
              <a:t>Pr</a:t>
            </a:r>
            <a:r>
              <a:rPr lang="en-US" altLang="en-US" sz="2000" i="0" baseline="0" dirty="0" smtClean="0">
                <a:latin typeface="Bookman Old Style" panose="02050604050505020204" pitchFamily="18" charset="0"/>
                <a:cs typeface="Times New Roman" panose="02020603050405020304" pitchFamily="18" charset="0"/>
              </a:rPr>
              <a:t>{</a:t>
            </a:r>
            <a:r>
              <a:rPr lang="en-US" altLang="en-US" sz="2000" baseline="0" dirty="0" err="1" smtClean="0">
                <a:latin typeface="Bookman Old Style" panose="02050604050505020204" pitchFamily="18" charset="0"/>
                <a:cs typeface="Times New Roman" panose="02020603050405020304" pitchFamily="18" charset="0"/>
              </a:rPr>
              <a:t>T</a:t>
            </a:r>
            <a:r>
              <a:rPr lang="en-US" altLang="en-US" sz="2000" baseline="-25000" dirty="0" err="1" smtClean="0">
                <a:latin typeface="Bookman Old Style" panose="02050604050505020204" pitchFamily="18" charset="0"/>
                <a:cs typeface="Times New Roman" panose="02020603050405020304" pitchFamily="18" charset="0"/>
              </a:rPr>
              <a:t>i</a:t>
            </a:r>
            <a:r>
              <a:rPr lang="en-US" altLang="en-US" sz="2000" i="0" baseline="0" dirty="0" smtClean="0">
                <a:latin typeface="Bookman Old Style" panose="02050604050505020204" pitchFamily="18" charset="0"/>
                <a:cs typeface="Times New Roman" panose="02020603050405020304" pitchFamily="18" charset="0"/>
              </a:rPr>
              <a:t> &gt; </a:t>
            </a:r>
            <a:r>
              <a:rPr lang="en-US" altLang="en-US" sz="2000" baseline="0" dirty="0" smtClean="0">
                <a:latin typeface="Bookman Old Style" panose="02050604050505020204" pitchFamily="18" charset="0"/>
                <a:cs typeface="Times New Roman" panose="02020603050405020304" pitchFamily="18" charset="0"/>
              </a:rPr>
              <a:t>s</a:t>
            </a:r>
            <a:r>
              <a:rPr lang="en-US" altLang="en-US" sz="2000" i="0" baseline="0" dirty="0" smtClean="0">
                <a:latin typeface="Bookman Old Style" panose="02050604050505020204" pitchFamily="18" charset="0"/>
                <a:cs typeface="Times New Roman" panose="02020603050405020304" pitchFamily="18" charset="0"/>
              </a:rPr>
              <a:t> + </a:t>
            </a:r>
            <a:r>
              <a:rPr lang="en-US" altLang="en-US" sz="2000" baseline="0" dirty="0" smtClean="0">
                <a:latin typeface="Bookman Old Style" panose="02050604050505020204" pitchFamily="18" charset="0"/>
                <a:cs typeface="Times New Roman" panose="02020603050405020304" pitchFamily="18" charset="0"/>
              </a:rPr>
              <a:t>t</a:t>
            </a:r>
            <a:r>
              <a:rPr lang="en-US" altLang="en-US" sz="2000" i="0" baseline="0" dirty="0" smtClean="0">
                <a:latin typeface="Bookman Old Style" panose="02050604050505020204" pitchFamily="18" charset="0"/>
                <a:cs typeface="Times New Roman" panose="02020603050405020304" pitchFamily="18" charset="0"/>
              </a:rPr>
              <a:t> | </a:t>
            </a:r>
            <a:r>
              <a:rPr lang="en-US" altLang="en-US" sz="2000" baseline="0" dirty="0" err="1" smtClean="0">
                <a:latin typeface="Bookman Old Style" panose="02050604050505020204" pitchFamily="18" charset="0"/>
                <a:cs typeface="Times New Roman" panose="02020603050405020304" pitchFamily="18" charset="0"/>
              </a:rPr>
              <a:t>T</a:t>
            </a:r>
            <a:r>
              <a:rPr lang="en-US" altLang="en-US" sz="2000" baseline="-25000" dirty="0" err="1" smtClean="0">
                <a:latin typeface="Bookman Old Style" panose="02050604050505020204" pitchFamily="18" charset="0"/>
                <a:cs typeface="Times New Roman" panose="02020603050405020304" pitchFamily="18" charset="0"/>
              </a:rPr>
              <a:t>i</a:t>
            </a:r>
            <a:r>
              <a:rPr lang="en-US" altLang="en-US" sz="2000" i="0" baseline="0" dirty="0" smtClean="0">
                <a:latin typeface="Bookman Old Style" panose="02050604050505020204" pitchFamily="18" charset="0"/>
                <a:cs typeface="Times New Roman" panose="02020603050405020304" pitchFamily="18" charset="0"/>
              </a:rPr>
              <a:t> &gt; </a:t>
            </a:r>
            <a:r>
              <a:rPr lang="en-US" altLang="en-US" sz="2000" baseline="0" dirty="0" smtClean="0">
                <a:latin typeface="Bookman Old Style" panose="02050604050505020204" pitchFamily="18" charset="0"/>
                <a:cs typeface="Times New Roman" panose="02020603050405020304" pitchFamily="18" charset="0"/>
              </a:rPr>
              <a:t>s</a:t>
            </a:r>
            <a:r>
              <a:rPr lang="en-US" altLang="en-US" sz="1000" i="0" baseline="0" dirty="0" smtClean="0">
                <a:latin typeface="Bookman Old Style" panose="02050604050505020204" pitchFamily="18" charset="0"/>
                <a:cs typeface="Times New Roman" panose="02020603050405020304" pitchFamily="18" charset="0"/>
              </a:rPr>
              <a:t> </a:t>
            </a:r>
            <a:r>
              <a:rPr lang="en-US" altLang="en-US" sz="2000" i="0" baseline="0" dirty="0" smtClean="0">
                <a:latin typeface="Bookman Old Style" panose="02050604050505020204" pitchFamily="18" charset="0"/>
                <a:cs typeface="Times New Roman" panose="02020603050405020304" pitchFamily="18" charset="0"/>
              </a:rPr>
              <a:t>} = </a:t>
            </a:r>
            <a:r>
              <a:rPr lang="en-US" altLang="en-US" sz="2000" i="0" baseline="0" dirty="0" err="1" smtClean="0">
                <a:latin typeface="Bookman Old Style" panose="02050604050505020204" pitchFamily="18" charset="0"/>
                <a:cs typeface="Times New Roman" panose="02020603050405020304" pitchFamily="18" charset="0"/>
              </a:rPr>
              <a:t>Pr</a:t>
            </a:r>
            <a:r>
              <a:rPr lang="en-US" altLang="en-US" sz="2000" i="0" baseline="0" dirty="0" smtClean="0">
                <a:latin typeface="Bookman Old Style" panose="02050604050505020204" pitchFamily="18" charset="0"/>
                <a:cs typeface="Times New Roman" panose="02020603050405020304" pitchFamily="18" charset="0"/>
              </a:rPr>
              <a:t>{</a:t>
            </a:r>
            <a:r>
              <a:rPr lang="en-US" altLang="en-US" sz="1000" i="0" baseline="0" dirty="0" smtClean="0">
                <a:latin typeface="Bookman Old Style" panose="02050604050505020204" pitchFamily="18" charset="0"/>
                <a:cs typeface="Times New Roman" panose="02020603050405020304" pitchFamily="18" charset="0"/>
              </a:rPr>
              <a:t> </a:t>
            </a:r>
            <a:r>
              <a:rPr lang="en-US" altLang="en-US" sz="2000" baseline="0" dirty="0" err="1" smtClean="0">
                <a:latin typeface="Bookman Old Style" panose="02050604050505020204" pitchFamily="18" charset="0"/>
                <a:cs typeface="Times New Roman" panose="02020603050405020304" pitchFamily="18" charset="0"/>
              </a:rPr>
              <a:t>T</a:t>
            </a:r>
            <a:r>
              <a:rPr lang="en-US" altLang="en-US" sz="2000" baseline="-25000" dirty="0" err="1" smtClean="0">
                <a:latin typeface="Bookman Old Style" panose="02050604050505020204" pitchFamily="18" charset="0"/>
                <a:cs typeface="Times New Roman" panose="02020603050405020304" pitchFamily="18" charset="0"/>
              </a:rPr>
              <a:t>i</a:t>
            </a:r>
            <a:r>
              <a:rPr lang="en-US" altLang="en-US" sz="2000" i="0" baseline="0" dirty="0" smtClean="0">
                <a:latin typeface="Bookman Old Style" panose="02050604050505020204" pitchFamily="18" charset="0"/>
                <a:cs typeface="Times New Roman" panose="02020603050405020304" pitchFamily="18" charset="0"/>
              </a:rPr>
              <a:t> &gt; </a:t>
            </a:r>
            <a:r>
              <a:rPr lang="en-US" altLang="en-US" sz="2000" baseline="0" dirty="0" smtClean="0">
                <a:latin typeface="Bookman Old Style" panose="02050604050505020204" pitchFamily="18" charset="0"/>
                <a:cs typeface="Times New Roman" panose="02020603050405020304" pitchFamily="18" charset="0"/>
              </a:rPr>
              <a:t>t</a:t>
            </a:r>
            <a:r>
              <a:rPr lang="en-US" altLang="en-US" sz="1000" baseline="0" dirty="0" smtClean="0">
                <a:latin typeface="Bookman Old Style" panose="02050604050505020204" pitchFamily="18" charset="0"/>
                <a:cs typeface="Times New Roman" panose="02020603050405020304" pitchFamily="18" charset="0"/>
              </a:rPr>
              <a:t> </a:t>
            </a:r>
            <a:r>
              <a:rPr lang="en-US" altLang="en-US" sz="2000" i="0" baseline="0" dirty="0" smtClean="0">
                <a:latin typeface="Bookman Old Style" panose="02050604050505020204" pitchFamily="18" charset="0"/>
                <a:cs typeface="Times New Roman" panose="02020603050405020304" pitchFamily="18" charset="0"/>
              </a:rPr>
              <a:t>}</a:t>
            </a:r>
          </a:p>
          <a:p>
            <a:pPr eaLnBrk="1" hangingPunct="1">
              <a:spcBef>
                <a:spcPct val="50000"/>
              </a:spcBef>
            </a:pPr>
            <a:r>
              <a:rPr lang="en-US" altLang="en-US" sz="2000" i="0" baseline="0" dirty="0" smtClean="0">
                <a:latin typeface="Bookman Old Style" panose="02050604050505020204" pitchFamily="18" charset="0"/>
                <a:cs typeface="Times New Roman" panose="02020603050405020304" pitchFamily="18" charset="0"/>
              </a:rPr>
              <a:t>	for all </a:t>
            </a:r>
            <a:r>
              <a:rPr lang="en-US" altLang="en-US" sz="2000" baseline="0" dirty="0" smtClean="0">
                <a:latin typeface="Bookman Old Style" panose="02050604050505020204" pitchFamily="18" charset="0"/>
                <a:cs typeface="Times New Roman" panose="02020603050405020304" pitchFamily="18" charset="0"/>
              </a:rPr>
              <a:t>s</a:t>
            </a:r>
            <a:r>
              <a:rPr lang="en-US" altLang="en-US" sz="2000" i="0" baseline="0" dirty="0" smtClean="0">
                <a:latin typeface="Bookman Old Style" panose="02050604050505020204" pitchFamily="18" charset="0"/>
                <a:cs typeface="Times New Roman" panose="02020603050405020304" pitchFamily="18" charset="0"/>
              </a:rPr>
              <a:t>, </a:t>
            </a:r>
            <a:r>
              <a:rPr lang="en-US" altLang="en-US" sz="2000" baseline="0" dirty="0" smtClean="0">
                <a:latin typeface="Bookman Old Style" panose="02050604050505020204" pitchFamily="18" charset="0"/>
                <a:cs typeface="Times New Roman" panose="02020603050405020304" pitchFamily="18" charset="0"/>
              </a:rPr>
              <a:t>t</a:t>
            </a:r>
            <a:r>
              <a:rPr lang="en-US" altLang="en-US" sz="2000" i="0" baseline="0" dirty="0" smtClean="0">
                <a:latin typeface="Bookman Old Style" panose="02050604050505020204" pitchFamily="18" charset="0"/>
                <a:cs typeface="Times New Roman" panose="02020603050405020304" pitchFamily="18" charset="0"/>
              </a:rPr>
              <a:t> ≥ 0.  Hence, the random variable </a:t>
            </a:r>
            <a:r>
              <a:rPr lang="en-US" altLang="en-US" sz="2000" baseline="0" dirty="0" err="1" smtClean="0">
                <a:latin typeface="Bookman Old Style" panose="02050604050505020204" pitchFamily="18" charset="0"/>
                <a:cs typeface="Times New Roman" panose="02020603050405020304" pitchFamily="18" charset="0"/>
              </a:rPr>
              <a:t>T</a:t>
            </a:r>
            <a:r>
              <a:rPr lang="en-US" altLang="en-US" sz="2000" baseline="-25000" dirty="0" err="1" smtClean="0">
                <a:latin typeface="Bookman Old Style" panose="02050604050505020204" pitchFamily="18" charset="0"/>
                <a:cs typeface="Times New Roman" panose="02020603050405020304" pitchFamily="18" charset="0"/>
              </a:rPr>
              <a:t>i</a:t>
            </a:r>
            <a:r>
              <a:rPr lang="en-US" altLang="en-US" sz="2000" i="0" baseline="0" dirty="0" smtClean="0">
                <a:latin typeface="Bookman Old Style" panose="02050604050505020204" pitchFamily="18" charset="0"/>
                <a:cs typeface="Times New Roman" panose="02020603050405020304" pitchFamily="18" charset="0"/>
              </a:rPr>
              <a:t> is memoryless and </a:t>
            </a:r>
            <a:r>
              <a:rPr lang="en-US" altLang="en-US" sz="2000" i="0" baseline="0" dirty="0" smtClean="0">
                <a:latin typeface="Bookman Old Style" panose="02050604050505020204" pitchFamily="18" charset="0"/>
                <a:cs typeface="Times New Roman" panose="02020603050405020304" pitchFamily="18" charset="0"/>
              </a:rPr>
              <a:t>is </a:t>
            </a:r>
            <a:r>
              <a:rPr lang="en-US" altLang="en-US" sz="2000" i="0" baseline="0" dirty="0" smtClean="0">
                <a:latin typeface="Bookman Old Style" panose="02050604050505020204" pitchFamily="18" charset="0"/>
                <a:cs typeface="Times New Roman" panose="02020603050405020304" pitchFamily="18" charset="0"/>
              </a:rPr>
              <a:t>exponentially distributed</a:t>
            </a:r>
            <a:r>
              <a:rPr lang="en-US" altLang="en-US" sz="2000" i="0" baseline="0" dirty="0" smtClean="0">
                <a:solidFill>
                  <a:srgbClr val="FFFFFF"/>
                </a:solidFill>
                <a:latin typeface="Bookman Old Style" panose="02050604050505020204" pitchFamily="18" charset="0"/>
                <a:cs typeface="Times New Roman" panose="02020603050405020304" pitchFamily="18" charset="0"/>
              </a:rPr>
              <a:t>.</a:t>
            </a:r>
            <a:r>
              <a:rPr lang="en-US" altLang="en-US" sz="2000" i="0" baseline="0" dirty="0" smtClean="0">
                <a:solidFill>
                  <a:srgbClr val="FFFFFF"/>
                </a:solidFill>
                <a:latin typeface="Bookman Old Style" panose="02050604050505020204" pitchFamily="18" charset="0"/>
              </a:rPr>
              <a:t> </a:t>
            </a:r>
          </a:p>
        </p:txBody>
      </p:sp>
    </p:spTree>
    <p:extLst>
      <p:ext uri="{BB962C8B-B14F-4D97-AF65-F5344CB8AC3E}">
        <p14:creationId xmlns:p14="http://schemas.microsoft.com/office/powerpoint/2010/main" val="27475312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P spid="3080"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533400" y="0"/>
            <a:ext cx="8229600" cy="1371600"/>
          </a:xfrm>
        </p:spPr>
        <p:txBody>
          <a:bodyPr/>
          <a:lstStyle/>
          <a:p>
            <a:pPr eaLnBrk="1" hangingPunct="1"/>
            <a:r>
              <a:rPr lang="en-US" altLang="en-US" smtClean="0"/>
              <a:t>Transition Function </a:t>
            </a:r>
          </a:p>
        </p:txBody>
      </p:sp>
      <p:sp>
        <p:nvSpPr>
          <p:cNvPr id="433156" name="Rectangle 4"/>
          <p:cNvSpPr>
            <a:spLocks noChangeArrowheads="1"/>
          </p:cNvSpPr>
          <p:nvPr/>
        </p:nvSpPr>
        <p:spPr bwMode="auto">
          <a:xfrm>
            <a:off x="381000" y="1524000"/>
            <a:ext cx="8610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400" i="0" baseline="0" dirty="0"/>
              <a:t>Define the transition </a:t>
            </a:r>
            <a:r>
              <a:rPr lang="en-US" altLang="en-US" sz="2400" i="0" baseline="0" dirty="0" smtClean="0"/>
              <a:t>function </a:t>
            </a:r>
            <a:r>
              <a:rPr lang="en-US" altLang="en-US" sz="2400" i="0" baseline="0" dirty="0" smtClean="0">
                <a:solidFill>
                  <a:srgbClr val="C00000"/>
                </a:solidFill>
              </a:rPr>
              <a:t>(</a:t>
            </a:r>
            <a:r>
              <a:rPr lang="en-US" altLang="en-US" sz="1800" baseline="0" dirty="0" smtClean="0">
                <a:solidFill>
                  <a:srgbClr val="C00000"/>
                </a:solidFill>
              </a:rPr>
              <a:t>like transition probability in DTMC</a:t>
            </a:r>
            <a:r>
              <a:rPr lang="en-US" altLang="en-US" sz="1800" i="0" baseline="0" dirty="0" smtClean="0">
                <a:solidFill>
                  <a:srgbClr val="C00000"/>
                </a:solidFill>
              </a:rPr>
              <a:t>)</a:t>
            </a:r>
            <a:endParaRPr lang="en-US" altLang="en-US" sz="1800" i="0" baseline="0" dirty="0">
              <a:solidFill>
                <a:srgbClr val="C00000"/>
              </a:solidFill>
            </a:endParaRPr>
          </a:p>
        </p:txBody>
      </p:sp>
      <p:graphicFrame>
        <p:nvGraphicFramePr>
          <p:cNvPr id="433157" name="Object 5"/>
          <p:cNvGraphicFramePr>
            <a:graphicFrameLocks noChangeAspect="1"/>
          </p:cNvGraphicFramePr>
          <p:nvPr/>
        </p:nvGraphicFramePr>
        <p:xfrm>
          <a:off x="1436688" y="1868488"/>
          <a:ext cx="5802312" cy="569912"/>
        </p:xfrm>
        <a:graphic>
          <a:graphicData uri="http://schemas.openxmlformats.org/presentationml/2006/ole">
            <mc:AlternateContent xmlns:mc="http://schemas.openxmlformats.org/markup-compatibility/2006">
              <mc:Choice xmlns:v="urn:schemas-microsoft-com:vml" Requires="v">
                <p:oleObj spid="_x0000_s56330" name="Equation" r:id="rId3" imgW="2197100" imgH="215900" progId="Equation.DSMT4">
                  <p:embed/>
                </p:oleObj>
              </mc:Choice>
              <mc:Fallback>
                <p:oleObj name="Equation" r:id="rId3" imgW="2197100" imgH="2159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6688" y="1868488"/>
                        <a:ext cx="5802312" cy="569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3159" name="Rectangle 7"/>
          <p:cNvSpPr>
            <a:spLocks noChangeArrowheads="1"/>
          </p:cNvSpPr>
          <p:nvPr/>
        </p:nvSpPr>
        <p:spPr bwMode="auto">
          <a:xfrm>
            <a:off x="381000" y="2362200"/>
            <a:ext cx="8534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400" i="0" baseline="0"/>
              <a:t>The continuous-time analogue of the Chapman-Kolmokorov equation is </a:t>
            </a:r>
            <a:endParaRPr lang="en-US" altLang="en-US" i="0" baseline="0"/>
          </a:p>
        </p:txBody>
      </p:sp>
      <p:sp>
        <p:nvSpPr>
          <p:cNvPr id="433160" name="Rectangle 8"/>
          <p:cNvSpPr>
            <a:spLocks noChangeArrowheads="1"/>
          </p:cNvSpPr>
          <p:nvPr/>
        </p:nvSpPr>
        <p:spPr bwMode="auto">
          <a:xfrm>
            <a:off x="381000" y="4267200"/>
            <a:ext cx="8610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400" i="0" baseline="0"/>
              <a:t>Using the memoryless property </a:t>
            </a:r>
            <a:endParaRPr lang="en-US" altLang="en-US" sz="2400" i="0" baseline="0">
              <a:latin typeface="Times New Roman" panose="02020603050405020304" pitchFamily="18" charset="0"/>
            </a:endParaRPr>
          </a:p>
        </p:txBody>
      </p:sp>
      <p:graphicFrame>
        <p:nvGraphicFramePr>
          <p:cNvPr id="433161" name="Object 9"/>
          <p:cNvGraphicFramePr>
            <a:graphicFrameLocks noChangeAspect="1"/>
          </p:cNvGraphicFramePr>
          <p:nvPr/>
        </p:nvGraphicFramePr>
        <p:xfrm>
          <a:off x="609600" y="3121025"/>
          <a:ext cx="8353425" cy="1298575"/>
        </p:xfrm>
        <a:graphic>
          <a:graphicData uri="http://schemas.openxmlformats.org/presentationml/2006/ole">
            <mc:AlternateContent xmlns:mc="http://schemas.openxmlformats.org/markup-compatibility/2006">
              <mc:Choice xmlns:v="urn:schemas-microsoft-com:vml" Requires="v">
                <p:oleObj spid="_x0000_s56331" name="Equation" r:id="rId5" imgW="3187700" imgH="495300" progId="Equation.DSMT4">
                  <p:embed/>
                </p:oleObj>
              </mc:Choice>
              <mc:Fallback>
                <p:oleObj name="Equation" r:id="rId5" imgW="3187700" imgH="4953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3121025"/>
                        <a:ext cx="8353425" cy="1298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3162" name="Object 10"/>
          <p:cNvGraphicFramePr>
            <a:graphicFrameLocks noChangeAspect="1"/>
          </p:cNvGraphicFramePr>
          <p:nvPr/>
        </p:nvGraphicFramePr>
        <p:xfrm>
          <a:off x="495300" y="4719638"/>
          <a:ext cx="8420100" cy="766762"/>
        </p:xfrm>
        <a:graphic>
          <a:graphicData uri="http://schemas.openxmlformats.org/presentationml/2006/ole">
            <mc:AlternateContent xmlns:mc="http://schemas.openxmlformats.org/markup-compatibility/2006">
              <mc:Choice xmlns:v="urn:schemas-microsoft-com:vml" Requires="v">
                <p:oleObj spid="_x0000_s56332" name="Equation" r:id="rId7" imgW="3213100" imgH="292100" progId="Equation.DSMT4">
                  <p:embed/>
                </p:oleObj>
              </mc:Choice>
              <mc:Fallback>
                <p:oleObj name="Equation" r:id="rId7" imgW="3213100" imgH="2921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 y="4719638"/>
                        <a:ext cx="8420100" cy="766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3163" name="Rectangle 11"/>
          <p:cNvSpPr>
            <a:spLocks noChangeArrowheads="1"/>
          </p:cNvSpPr>
          <p:nvPr/>
        </p:nvSpPr>
        <p:spPr bwMode="auto">
          <a:xfrm>
            <a:off x="381000" y="5410200"/>
            <a:ext cx="8610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400" i="0" baseline="0"/>
              <a:t>Define </a:t>
            </a:r>
            <a:r>
              <a:rPr lang="en-US" altLang="en-US" sz="2400" b="1" i="0" baseline="0">
                <a:latin typeface="Times New Roman" panose="02020603050405020304" pitchFamily="18" charset="0"/>
              </a:rPr>
              <a:t>H</a:t>
            </a:r>
            <a:r>
              <a:rPr lang="en-US" altLang="en-US" sz="2400" i="0" baseline="0">
                <a:latin typeface="Times New Roman" panose="02020603050405020304" pitchFamily="18" charset="0"/>
              </a:rPr>
              <a:t>(</a:t>
            </a:r>
            <a:r>
              <a:rPr lang="en-US" altLang="en-US" sz="2400" baseline="0">
                <a:latin typeface="Times New Roman" panose="02020603050405020304" pitchFamily="18" charset="0"/>
              </a:rPr>
              <a:t>s</a:t>
            </a:r>
            <a:r>
              <a:rPr lang="en-US" altLang="en-US" sz="2400" i="0" baseline="0">
                <a:latin typeface="Times New Roman" panose="02020603050405020304" pitchFamily="18" charset="0"/>
              </a:rPr>
              <a:t>,</a:t>
            </a:r>
            <a:r>
              <a:rPr lang="en-US" altLang="en-US" sz="2400" baseline="0">
                <a:latin typeface="Times New Roman" panose="02020603050405020304" pitchFamily="18" charset="0"/>
              </a:rPr>
              <a:t>t</a:t>
            </a:r>
            <a:r>
              <a:rPr lang="en-US" altLang="en-US" sz="2400" i="0" baseline="0">
                <a:latin typeface="Times New Roman" panose="02020603050405020304" pitchFamily="18" charset="0"/>
              </a:rPr>
              <a:t>)=[</a:t>
            </a:r>
            <a:r>
              <a:rPr lang="en-US" altLang="en-US" sz="2400" baseline="0">
                <a:latin typeface="Times New Roman" panose="02020603050405020304" pitchFamily="18" charset="0"/>
              </a:rPr>
              <a:t>p</a:t>
            </a:r>
            <a:r>
              <a:rPr lang="en-US" altLang="en-US" sz="2400" baseline="-25000">
                <a:latin typeface="Times New Roman" panose="02020603050405020304" pitchFamily="18" charset="0"/>
              </a:rPr>
              <a:t>ij</a:t>
            </a:r>
            <a:r>
              <a:rPr lang="en-US" altLang="en-US" sz="2400" i="0" baseline="0">
                <a:latin typeface="Times New Roman" panose="02020603050405020304" pitchFamily="18" charset="0"/>
              </a:rPr>
              <a:t>(</a:t>
            </a:r>
            <a:r>
              <a:rPr lang="en-US" altLang="en-US" sz="2400" baseline="0">
                <a:latin typeface="Times New Roman" panose="02020603050405020304" pitchFamily="18" charset="0"/>
              </a:rPr>
              <a:t>s</a:t>
            </a:r>
            <a:r>
              <a:rPr lang="en-US" altLang="en-US" sz="2400" i="0" baseline="0">
                <a:latin typeface="Times New Roman" panose="02020603050405020304" pitchFamily="18" charset="0"/>
              </a:rPr>
              <a:t>,</a:t>
            </a:r>
            <a:r>
              <a:rPr lang="en-US" altLang="en-US" sz="2400" baseline="0">
                <a:latin typeface="Times New Roman" panose="02020603050405020304" pitchFamily="18" charset="0"/>
              </a:rPr>
              <a:t>t</a:t>
            </a:r>
            <a:r>
              <a:rPr lang="en-US" altLang="en-US" sz="2400" i="0" baseline="0">
                <a:latin typeface="Times New Roman" panose="02020603050405020304" pitchFamily="18" charset="0"/>
              </a:rPr>
              <a:t>)], </a:t>
            </a:r>
            <a:r>
              <a:rPr lang="en-US" altLang="en-US" sz="2400" baseline="0">
                <a:latin typeface="Times New Roman" panose="02020603050405020304" pitchFamily="18" charset="0"/>
              </a:rPr>
              <a:t>i,j</a:t>
            </a:r>
            <a:r>
              <a:rPr lang="en-US" altLang="en-US" sz="2400" i="0" baseline="0">
                <a:latin typeface="Times New Roman" panose="02020603050405020304" pitchFamily="18" charset="0"/>
              </a:rPr>
              <a:t>=1,2,…</a:t>
            </a:r>
            <a:r>
              <a:rPr lang="en-US" altLang="en-US" sz="2400" i="0" baseline="0"/>
              <a:t> then </a:t>
            </a:r>
            <a:r>
              <a:rPr lang="en-US" altLang="en-US" sz="2400" i="0" baseline="0">
                <a:latin typeface="Times New Roman" panose="02020603050405020304" pitchFamily="18" charset="0"/>
              </a:rPr>
              <a:t> </a:t>
            </a:r>
          </a:p>
        </p:txBody>
      </p:sp>
      <p:graphicFrame>
        <p:nvGraphicFramePr>
          <p:cNvPr id="433164" name="Object 12"/>
          <p:cNvGraphicFramePr>
            <a:graphicFrameLocks noChangeAspect="1"/>
          </p:cNvGraphicFramePr>
          <p:nvPr/>
        </p:nvGraphicFramePr>
        <p:xfrm>
          <a:off x="2082800" y="5900738"/>
          <a:ext cx="5091113" cy="500062"/>
        </p:xfrm>
        <a:graphic>
          <a:graphicData uri="http://schemas.openxmlformats.org/presentationml/2006/ole">
            <mc:AlternateContent xmlns:mc="http://schemas.openxmlformats.org/markup-compatibility/2006">
              <mc:Choice xmlns:v="urn:schemas-microsoft-com:vml" Requires="v">
                <p:oleObj spid="_x0000_s56333" name="Equation" r:id="rId9" imgW="1943100" imgH="190500" progId="Equation.DSMT4">
                  <p:embed/>
                </p:oleObj>
              </mc:Choice>
              <mc:Fallback>
                <p:oleObj name="Equation" r:id="rId9" imgW="1943100" imgH="1905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82800" y="5900738"/>
                        <a:ext cx="5091113"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54453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3156">
                                            <p:txEl>
                                              <p:pRg st="0" end="0"/>
                                            </p:txEl>
                                          </p:spTgt>
                                        </p:tgtEl>
                                        <p:attrNameLst>
                                          <p:attrName>style.visibility</p:attrName>
                                        </p:attrNameLst>
                                      </p:cBhvr>
                                      <p:to>
                                        <p:strVal val="visible"/>
                                      </p:to>
                                    </p:set>
                                    <p:animEffect transition="in" filter="wipe(left)">
                                      <p:cBhvr>
                                        <p:cTn id="7" dur="500"/>
                                        <p:tgtEl>
                                          <p:spTgt spid="433156">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33157"/>
                                        </p:tgtEl>
                                        <p:attrNameLst>
                                          <p:attrName>style.visibility</p:attrName>
                                        </p:attrNameLst>
                                      </p:cBhvr>
                                      <p:to>
                                        <p:strVal val="visible"/>
                                      </p:to>
                                    </p:set>
                                    <p:animEffect transition="in" filter="wipe(left)">
                                      <p:cBhvr>
                                        <p:cTn id="11" dur="500"/>
                                        <p:tgtEl>
                                          <p:spTgt spid="43315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33159">
                                            <p:txEl>
                                              <p:pRg st="0" end="0"/>
                                            </p:txEl>
                                          </p:spTgt>
                                        </p:tgtEl>
                                        <p:attrNameLst>
                                          <p:attrName>style.visibility</p:attrName>
                                        </p:attrNameLst>
                                      </p:cBhvr>
                                      <p:to>
                                        <p:strVal val="visible"/>
                                      </p:to>
                                    </p:set>
                                    <p:animEffect transition="in" filter="wipe(left)">
                                      <p:cBhvr>
                                        <p:cTn id="16" dur="500"/>
                                        <p:tgtEl>
                                          <p:spTgt spid="433159">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33160">
                                            <p:txEl>
                                              <p:pRg st="0" end="0"/>
                                            </p:txEl>
                                          </p:spTgt>
                                        </p:tgtEl>
                                        <p:attrNameLst>
                                          <p:attrName>style.visibility</p:attrName>
                                        </p:attrNameLst>
                                      </p:cBhvr>
                                      <p:to>
                                        <p:strVal val="visible"/>
                                      </p:to>
                                    </p:set>
                                    <p:animEffect transition="in" filter="wipe(left)">
                                      <p:cBhvr>
                                        <p:cTn id="21" dur="500"/>
                                        <p:tgtEl>
                                          <p:spTgt spid="433160">
                                            <p:txEl>
                                              <p:pRg st="0" end="0"/>
                                            </p:txEl>
                                          </p:spTgt>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433161"/>
                                        </p:tgtEl>
                                        <p:attrNameLst>
                                          <p:attrName>style.visibility</p:attrName>
                                        </p:attrNameLst>
                                      </p:cBhvr>
                                      <p:to>
                                        <p:strVal val="visible"/>
                                      </p:to>
                                    </p:set>
                                    <p:animEffect transition="in" filter="wipe(left)">
                                      <p:cBhvr>
                                        <p:cTn id="25" dur="500"/>
                                        <p:tgtEl>
                                          <p:spTgt spid="43316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433162"/>
                                        </p:tgtEl>
                                        <p:attrNameLst>
                                          <p:attrName>style.visibility</p:attrName>
                                        </p:attrNameLst>
                                      </p:cBhvr>
                                      <p:to>
                                        <p:strVal val="visible"/>
                                      </p:to>
                                    </p:set>
                                    <p:animEffect transition="in" filter="wipe(left)">
                                      <p:cBhvr>
                                        <p:cTn id="30" dur="500"/>
                                        <p:tgtEl>
                                          <p:spTgt spid="43316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33163">
                                            <p:txEl>
                                              <p:pRg st="0" end="0"/>
                                            </p:txEl>
                                          </p:spTgt>
                                        </p:tgtEl>
                                        <p:attrNameLst>
                                          <p:attrName>style.visibility</p:attrName>
                                        </p:attrNameLst>
                                      </p:cBhvr>
                                      <p:to>
                                        <p:strVal val="visible"/>
                                      </p:to>
                                    </p:set>
                                    <p:animEffect transition="in" filter="wipe(left)">
                                      <p:cBhvr>
                                        <p:cTn id="35" dur="500"/>
                                        <p:tgtEl>
                                          <p:spTgt spid="433163">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433164"/>
                                        </p:tgtEl>
                                        <p:attrNameLst>
                                          <p:attrName>style.visibility</p:attrName>
                                        </p:attrNameLst>
                                      </p:cBhvr>
                                      <p:to>
                                        <p:strVal val="visible"/>
                                      </p:to>
                                    </p:set>
                                    <p:animEffect transition="in" filter="wipe(left)">
                                      <p:cBhvr>
                                        <p:cTn id="40" dur="500"/>
                                        <p:tgtEl>
                                          <p:spTgt spid="433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6" grpId="0" build="p"/>
      <p:bldP spid="433159" grpId="0" build="p"/>
      <p:bldP spid="433160" grpId="0" build="p"/>
      <p:bldP spid="43316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533400" y="0"/>
            <a:ext cx="8229600" cy="1371600"/>
          </a:xfrm>
        </p:spPr>
        <p:txBody>
          <a:bodyPr/>
          <a:lstStyle/>
          <a:p>
            <a:pPr eaLnBrk="1" hangingPunct="1"/>
            <a:r>
              <a:rPr lang="en-US" altLang="en-US" smtClean="0"/>
              <a:t>Transition Rate Matrix </a:t>
            </a:r>
          </a:p>
        </p:txBody>
      </p:sp>
      <p:sp>
        <p:nvSpPr>
          <p:cNvPr id="434179" name="Rectangle 3"/>
          <p:cNvSpPr>
            <a:spLocks noChangeArrowheads="1"/>
          </p:cNvSpPr>
          <p:nvPr/>
        </p:nvSpPr>
        <p:spPr bwMode="auto">
          <a:xfrm>
            <a:off x="381000" y="1600200"/>
            <a:ext cx="8610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400" i="0" baseline="0"/>
              <a:t>Consider the Chapman-Kolmogorov for </a:t>
            </a:r>
            <a:r>
              <a:rPr lang="en-US" altLang="en-US" sz="2400" baseline="0">
                <a:latin typeface="Times New Roman" panose="02020603050405020304" pitchFamily="18" charset="0"/>
              </a:rPr>
              <a:t>s</a:t>
            </a:r>
            <a:r>
              <a:rPr lang="en-US" altLang="en-US" sz="2400" i="0" baseline="0">
                <a:latin typeface="Times New Roman" panose="02020603050405020304" pitchFamily="18" charset="0"/>
              </a:rPr>
              <a:t> </a:t>
            </a:r>
            <a:r>
              <a:rPr lang="en-US" altLang="en-US" sz="2400" i="0" baseline="0">
                <a:latin typeface="Times New Roman" panose="02020603050405020304" pitchFamily="18" charset="0"/>
                <a:cs typeface="Arial" panose="020B0604020202020204" pitchFamily="34" charset="0"/>
              </a:rPr>
              <a:t>≤ </a:t>
            </a:r>
            <a:r>
              <a:rPr lang="en-US" altLang="en-US" sz="2400" baseline="0">
                <a:latin typeface="Times New Roman" panose="02020603050405020304" pitchFamily="18" charset="0"/>
                <a:cs typeface="Arial" panose="020B0604020202020204" pitchFamily="34" charset="0"/>
              </a:rPr>
              <a:t>t </a:t>
            </a:r>
            <a:r>
              <a:rPr lang="en-US" altLang="en-US" sz="2400" i="0" baseline="0">
                <a:latin typeface="Times New Roman" panose="02020603050405020304" pitchFamily="18" charset="0"/>
                <a:cs typeface="Arial" panose="020B0604020202020204" pitchFamily="34" charset="0"/>
              </a:rPr>
              <a:t>≤ </a:t>
            </a:r>
            <a:r>
              <a:rPr lang="en-US" altLang="en-US" sz="2400" baseline="0">
                <a:latin typeface="Times New Roman" panose="02020603050405020304" pitchFamily="18" charset="0"/>
                <a:cs typeface="Arial" panose="020B0604020202020204" pitchFamily="34" charset="0"/>
              </a:rPr>
              <a:t>t</a:t>
            </a:r>
            <a:r>
              <a:rPr lang="en-US" altLang="en-US" sz="2400" i="0" baseline="0">
                <a:latin typeface="Times New Roman" panose="02020603050405020304" pitchFamily="18" charset="0"/>
                <a:cs typeface="Arial" panose="020B0604020202020204" pitchFamily="34" charset="0"/>
              </a:rPr>
              <a:t>+</a:t>
            </a:r>
            <a:r>
              <a:rPr lang="el-GR" altLang="en-US" sz="2400" baseline="0">
                <a:latin typeface="Times New Roman" panose="02020603050405020304" pitchFamily="18" charset="0"/>
                <a:cs typeface="Arial" panose="020B0604020202020204" pitchFamily="34" charset="0"/>
              </a:rPr>
              <a:t>Δ</a:t>
            </a:r>
            <a:r>
              <a:rPr lang="en-US" altLang="en-US" sz="2400" baseline="0">
                <a:latin typeface="Times New Roman" panose="02020603050405020304" pitchFamily="18" charset="0"/>
                <a:cs typeface="Arial" panose="020B0604020202020204" pitchFamily="34" charset="0"/>
              </a:rPr>
              <a:t>t</a:t>
            </a:r>
          </a:p>
        </p:txBody>
      </p:sp>
      <p:graphicFrame>
        <p:nvGraphicFramePr>
          <p:cNvPr id="434186" name="Object 10"/>
          <p:cNvGraphicFramePr>
            <a:graphicFrameLocks noChangeAspect="1"/>
          </p:cNvGraphicFramePr>
          <p:nvPr/>
        </p:nvGraphicFramePr>
        <p:xfrm>
          <a:off x="2133600" y="2057400"/>
          <a:ext cx="4525963" cy="500063"/>
        </p:xfrm>
        <a:graphic>
          <a:graphicData uri="http://schemas.openxmlformats.org/presentationml/2006/ole">
            <mc:AlternateContent xmlns:mc="http://schemas.openxmlformats.org/markup-compatibility/2006">
              <mc:Choice xmlns:v="urn:schemas-microsoft-com:vml" Requires="v">
                <p:oleObj spid="_x0000_s57350" name="Equation" r:id="rId3" imgW="1727200" imgH="190500" progId="Equation.DSMT4">
                  <p:embed/>
                </p:oleObj>
              </mc:Choice>
              <mc:Fallback>
                <p:oleObj name="Equation" r:id="rId3" imgW="1727200" imgH="1905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057400"/>
                        <a:ext cx="4525963"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4187" name="Rectangle 11"/>
          <p:cNvSpPr>
            <a:spLocks noChangeArrowheads="1"/>
          </p:cNvSpPr>
          <p:nvPr/>
        </p:nvSpPr>
        <p:spPr bwMode="auto">
          <a:xfrm>
            <a:off x="381000" y="2590800"/>
            <a:ext cx="8610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400" i="0" baseline="0"/>
              <a:t>Subtracting </a:t>
            </a:r>
            <a:r>
              <a:rPr lang="en-US" altLang="en-US" sz="2400" b="1" i="0" baseline="0">
                <a:latin typeface="Times New Roman" panose="02020603050405020304" pitchFamily="18" charset="0"/>
              </a:rPr>
              <a:t>H</a:t>
            </a:r>
            <a:r>
              <a:rPr lang="en-US" altLang="en-US" sz="2400" i="0" baseline="0">
                <a:latin typeface="Times New Roman" panose="02020603050405020304" pitchFamily="18" charset="0"/>
              </a:rPr>
              <a:t>(</a:t>
            </a:r>
            <a:r>
              <a:rPr lang="en-US" altLang="en-US" sz="2400" baseline="0">
                <a:latin typeface="Times New Roman" panose="02020603050405020304" pitchFamily="18" charset="0"/>
              </a:rPr>
              <a:t>s</a:t>
            </a:r>
            <a:r>
              <a:rPr lang="en-US" altLang="en-US" sz="2400" i="0" baseline="0">
                <a:latin typeface="Times New Roman" panose="02020603050405020304" pitchFamily="18" charset="0"/>
              </a:rPr>
              <a:t>,</a:t>
            </a:r>
            <a:r>
              <a:rPr lang="en-US" altLang="en-US" sz="2400" baseline="0">
                <a:latin typeface="Times New Roman" panose="02020603050405020304" pitchFamily="18" charset="0"/>
              </a:rPr>
              <a:t>t</a:t>
            </a:r>
            <a:r>
              <a:rPr lang="en-US" altLang="en-US" sz="2400" i="0" baseline="0">
                <a:latin typeface="Times New Roman" panose="02020603050405020304" pitchFamily="18" charset="0"/>
              </a:rPr>
              <a:t>)</a:t>
            </a:r>
            <a:r>
              <a:rPr lang="en-US" altLang="en-US" sz="2400" i="0" baseline="0"/>
              <a:t> from both sides and dividing by </a:t>
            </a:r>
            <a:r>
              <a:rPr lang="el-GR" altLang="en-US" sz="2400" baseline="0">
                <a:latin typeface="Times New Roman" panose="02020603050405020304" pitchFamily="18" charset="0"/>
              </a:rPr>
              <a:t>Δ</a:t>
            </a:r>
            <a:r>
              <a:rPr lang="en-US" altLang="en-US" sz="2400" baseline="0">
                <a:latin typeface="Times New Roman" panose="02020603050405020304" pitchFamily="18" charset="0"/>
              </a:rPr>
              <a:t>t</a:t>
            </a:r>
            <a:r>
              <a:rPr lang="en-US" altLang="en-US" sz="2400" i="0" baseline="0"/>
              <a:t> </a:t>
            </a:r>
            <a:endParaRPr lang="en-US" altLang="en-US" sz="2400" baseline="0">
              <a:latin typeface="Times New Roman" panose="02020603050405020304" pitchFamily="18" charset="0"/>
              <a:cs typeface="Arial" panose="020B0604020202020204" pitchFamily="34" charset="0"/>
            </a:endParaRPr>
          </a:p>
        </p:txBody>
      </p:sp>
      <p:graphicFrame>
        <p:nvGraphicFramePr>
          <p:cNvPr id="434188" name="Object 12"/>
          <p:cNvGraphicFramePr>
            <a:graphicFrameLocks noChangeAspect="1"/>
          </p:cNvGraphicFramePr>
          <p:nvPr/>
        </p:nvGraphicFramePr>
        <p:xfrm>
          <a:off x="1554163" y="2971800"/>
          <a:ext cx="6523037" cy="1000125"/>
        </p:xfrm>
        <a:graphic>
          <a:graphicData uri="http://schemas.openxmlformats.org/presentationml/2006/ole">
            <mc:AlternateContent xmlns:mc="http://schemas.openxmlformats.org/markup-compatibility/2006">
              <mc:Choice xmlns:v="urn:schemas-microsoft-com:vml" Requires="v">
                <p:oleObj spid="_x0000_s57351" name="Equation" r:id="rId5" imgW="2489200" imgH="381000" progId="Equation.DSMT4">
                  <p:embed/>
                </p:oleObj>
              </mc:Choice>
              <mc:Fallback>
                <p:oleObj name="Equation" r:id="rId5" imgW="2489200" imgH="381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4163" y="2971800"/>
                        <a:ext cx="6523037"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4189" name="Rectangle 13"/>
          <p:cNvSpPr>
            <a:spLocks noChangeArrowheads="1"/>
          </p:cNvSpPr>
          <p:nvPr/>
        </p:nvSpPr>
        <p:spPr bwMode="auto">
          <a:xfrm>
            <a:off x="381000" y="4038600"/>
            <a:ext cx="8610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400" i="0" baseline="0"/>
              <a:t>Taking the limit as </a:t>
            </a:r>
            <a:r>
              <a:rPr lang="el-GR" altLang="en-US" sz="2400" baseline="0">
                <a:latin typeface="Times New Roman" panose="02020603050405020304" pitchFamily="18" charset="0"/>
              </a:rPr>
              <a:t>Δ</a:t>
            </a:r>
            <a:r>
              <a:rPr lang="en-US" altLang="en-US" sz="2400" baseline="0">
                <a:latin typeface="Times New Roman" panose="02020603050405020304" pitchFamily="18" charset="0"/>
              </a:rPr>
              <a:t>t</a:t>
            </a:r>
            <a:r>
              <a:rPr lang="en-US" altLang="en-US" sz="2400" i="0" baseline="0">
                <a:latin typeface="Times New Roman" panose="02020603050405020304" pitchFamily="18" charset="0"/>
                <a:sym typeface="Wingdings" panose="05000000000000000000" pitchFamily="2" charset="2"/>
              </a:rPr>
              <a:t>0</a:t>
            </a:r>
            <a:r>
              <a:rPr lang="en-US" altLang="en-US" sz="2400" i="0" baseline="0"/>
              <a:t> </a:t>
            </a:r>
            <a:endParaRPr lang="en-US" altLang="en-US" sz="2400" baseline="0">
              <a:latin typeface="Times New Roman" panose="02020603050405020304" pitchFamily="18" charset="0"/>
              <a:cs typeface="Arial" panose="020B0604020202020204" pitchFamily="34" charset="0"/>
            </a:endParaRPr>
          </a:p>
        </p:txBody>
      </p:sp>
      <p:graphicFrame>
        <p:nvGraphicFramePr>
          <p:cNvPr id="434190" name="Object 14"/>
          <p:cNvGraphicFramePr>
            <a:graphicFrameLocks noChangeAspect="1"/>
          </p:cNvGraphicFramePr>
          <p:nvPr/>
        </p:nvGraphicFramePr>
        <p:xfrm>
          <a:off x="3154363" y="4495800"/>
          <a:ext cx="3262312" cy="933450"/>
        </p:xfrm>
        <a:graphic>
          <a:graphicData uri="http://schemas.openxmlformats.org/presentationml/2006/ole">
            <mc:AlternateContent xmlns:mc="http://schemas.openxmlformats.org/markup-compatibility/2006">
              <mc:Choice xmlns:v="urn:schemas-microsoft-com:vml" Requires="v">
                <p:oleObj spid="_x0000_s57352" name="Equation" r:id="rId7" imgW="1244060" imgH="355446" progId="Equation.DSMT4">
                  <p:embed/>
                </p:oleObj>
              </mc:Choice>
              <mc:Fallback>
                <p:oleObj name="Equation" r:id="rId7" imgW="1244060" imgH="35544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54363" y="4495800"/>
                        <a:ext cx="3262312"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4191" name="Rectangle 15"/>
          <p:cNvSpPr>
            <a:spLocks noChangeArrowheads="1"/>
          </p:cNvSpPr>
          <p:nvPr/>
        </p:nvSpPr>
        <p:spPr bwMode="auto">
          <a:xfrm>
            <a:off x="457200" y="5334000"/>
            <a:ext cx="8610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2400" i="0" baseline="0">
                <a:cs typeface="Arial" panose="020B0604020202020204" pitchFamily="34" charset="0"/>
              </a:rPr>
              <a:t>where the </a:t>
            </a:r>
            <a:r>
              <a:rPr lang="en-US" altLang="en-US" sz="2400" b="1" i="0" baseline="0">
                <a:solidFill>
                  <a:srgbClr val="993300"/>
                </a:solidFill>
                <a:cs typeface="Arial" panose="020B0604020202020204" pitchFamily="34" charset="0"/>
              </a:rPr>
              <a:t>transition rate</a:t>
            </a:r>
            <a:r>
              <a:rPr lang="en-US" altLang="en-US" sz="2400" i="0" baseline="0">
                <a:cs typeface="Arial" panose="020B0604020202020204" pitchFamily="34" charset="0"/>
              </a:rPr>
              <a:t> matrix </a:t>
            </a:r>
            <a:r>
              <a:rPr lang="en-US" altLang="en-US" sz="2400" b="1" i="0" baseline="0">
                <a:latin typeface="Times New Roman" panose="02020603050405020304" pitchFamily="18" charset="0"/>
                <a:cs typeface="Arial" panose="020B0604020202020204" pitchFamily="34" charset="0"/>
              </a:rPr>
              <a:t>Q</a:t>
            </a:r>
            <a:r>
              <a:rPr lang="en-US" altLang="en-US" sz="2400" i="0" baseline="0">
                <a:latin typeface="Times New Roman" panose="02020603050405020304" pitchFamily="18" charset="0"/>
                <a:cs typeface="Arial" panose="020B0604020202020204" pitchFamily="34" charset="0"/>
              </a:rPr>
              <a:t>(</a:t>
            </a:r>
            <a:r>
              <a:rPr lang="en-US" altLang="en-US" sz="2400" baseline="0">
                <a:latin typeface="Times New Roman" panose="02020603050405020304" pitchFamily="18" charset="0"/>
                <a:cs typeface="Arial" panose="020B0604020202020204" pitchFamily="34" charset="0"/>
              </a:rPr>
              <a:t>t</a:t>
            </a:r>
            <a:r>
              <a:rPr lang="en-US" altLang="en-US" sz="2400" i="0" baseline="0">
                <a:latin typeface="Times New Roman" panose="02020603050405020304" pitchFamily="18" charset="0"/>
                <a:cs typeface="Arial" panose="020B0604020202020204" pitchFamily="34" charset="0"/>
              </a:rPr>
              <a:t>)</a:t>
            </a:r>
            <a:r>
              <a:rPr lang="en-US" altLang="en-US" sz="2400" i="0" baseline="0">
                <a:cs typeface="Arial" panose="020B0604020202020204" pitchFamily="34" charset="0"/>
              </a:rPr>
              <a:t> is given by</a:t>
            </a:r>
          </a:p>
        </p:txBody>
      </p:sp>
      <p:graphicFrame>
        <p:nvGraphicFramePr>
          <p:cNvPr id="434192" name="Object 16"/>
          <p:cNvGraphicFramePr>
            <a:graphicFrameLocks noChangeAspect="1"/>
          </p:cNvGraphicFramePr>
          <p:nvPr/>
        </p:nvGraphicFramePr>
        <p:xfrm>
          <a:off x="2667000" y="5848350"/>
          <a:ext cx="3660775" cy="933450"/>
        </p:xfrm>
        <a:graphic>
          <a:graphicData uri="http://schemas.openxmlformats.org/presentationml/2006/ole">
            <mc:AlternateContent xmlns:mc="http://schemas.openxmlformats.org/markup-compatibility/2006">
              <mc:Choice xmlns:v="urn:schemas-microsoft-com:vml" Requires="v">
                <p:oleObj spid="_x0000_s57353" name="Equation" r:id="rId9" imgW="1396394" imgH="355446" progId="Equation.DSMT4">
                  <p:embed/>
                </p:oleObj>
              </mc:Choice>
              <mc:Fallback>
                <p:oleObj name="Equation" r:id="rId9" imgW="1396394" imgH="355446"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7000" y="5848350"/>
                        <a:ext cx="3660775"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530510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4179">
                                            <p:txEl>
                                              <p:pRg st="0" end="0"/>
                                            </p:txEl>
                                          </p:spTgt>
                                        </p:tgtEl>
                                        <p:attrNameLst>
                                          <p:attrName>style.visibility</p:attrName>
                                        </p:attrNameLst>
                                      </p:cBhvr>
                                      <p:to>
                                        <p:strVal val="visible"/>
                                      </p:to>
                                    </p:set>
                                    <p:animEffect transition="in" filter="wipe(left)">
                                      <p:cBhvr>
                                        <p:cTn id="7" dur="500"/>
                                        <p:tgtEl>
                                          <p:spTgt spid="4341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34186"/>
                                        </p:tgtEl>
                                        <p:attrNameLst>
                                          <p:attrName>style.visibility</p:attrName>
                                        </p:attrNameLst>
                                      </p:cBhvr>
                                      <p:to>
                                        <p:strVal val="visible"/>
                                      </p:to>
                                    </p:set>
                                    <p:animEffect transition="in" filter="wipe(left)">
                                      <p:cBhvr>
                                        <p:cTn id="12" dur="500"/>
                                        <p:tgtEl>
                                          <p:spTgt spid="4341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4187">
                                            <p:txEl>
                                              <p:pRg st="0" end="0"/>
                                            </p:txEl>
                                          </p:spTgt>
                                        </p:tgtEl>
                                        <p:attrNameLst>
                                          <p:attrName>style.visibility</p:attrName>
                                        </p:attrNameLst>
                                      </p:cBhvr>
                                      <p:to>
                                        <p:strVal val="visible"/>
                                      </p:to>
                                    </p:set>
                                    <p:animEffect transition="in" filter="wipe(left)">
                                      <p:cBhvr>
                                        <p:cTn id="17" dur="500"/>
                                        <p:tgtEl>
                                          <p:spTgt spid="43418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34188"/>
                                        </p:tgtEl>
                                        <p:attrNameLst>
                                          <p:attrName>style.visibility</p:attrName>
                                        </p:attrNameLst>
                                      </p:cBhvr>
                                      <p:to>
                                        <p:strVal val="visible"/>
                                      </p:to>
                                    </p:set>
                                    <p:animEffect transition="in" filter="wipe(left)">
                                      <p:cBhvr>
                                        <p:cTn id="22" dur="500"/>
                                        <p:tgtEl>
                                          <p:spTgt spid="4341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4189">
                                            <p:txEl>
                                              <p:pRg st="0" end="0"/>
                                            </p:txEl>
                                          </p:spTgt>
                                        </p:tgtEl>
                                        <p:attrNameLst>
                                          <p:attrName>style.visibility</p:attrName>
                                        </p:attrNameLst>
                                      </p:cBhvr>
                                      <p:to>
                                        <p:strVal val="visible"/>
                                      </p:to>
                                    </p:set>
                                    <p:animEffect transition="in" filter="wipe(left)">
                                      <p:cBhvr>
                                        <p:cTn id="27" dur="500"/>
                                        <p:tgtEl>
                                          <p:spTgt spid="43418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34190"/>
                                        </p:tgtEl>
                                        <p:attrNameLst>
                                          <p:attrName>style.visibility</p:attrName>
                                        </p:attrNameLst>
                                      </p:cBhvr>
                                      <p:to>
                                        <p:strVal val="visible"/>
                                      </p:to>
                                    </p:set>
                                    <p:animEffect transition="in" filter="wipe(left)">
                                      <p:cBhvr>
                                        <p:cTn id="32" dur="500"/>
                                        <p:tgtEl>
                                          <p:spTgt spid="4341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34191">
                                            <p:txEl>
                                              <p:pRg st="0" end="0"/>
                                            </p:txEl>
                                          </p:spTgt>
                                        </p:tgtEl>
                                        <p:attrNameLst>
                                          <p:attrName>style.visibility</p:attrName>
                                        </p:attrNameLst>
                                      </p:cBhvr>
                                      <p:to>
                                        <p:strVal val="visible"/>
                                      </p:to>
                                    </p:set>
                                    <p:animEffect transition="in" filter="wipe(left)">
                                      <p:cBhvr>
                                        <p:cTn id="37" dur="500"/>
                                        <p:tgtEl>
                                          <p:spTgt spid="434191">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34192"/>
                                        </p:tgtEl>
                                        <p:attrNameLst>
                                          <p:attrName>style.visibility</p:attrName>
                                        </p:attrNameLst>
                                      </p:cBhvr>
                                      <p:to>
                                        <p:strVal val="visible"/>
                                      </p:to>
                                    </p:set>
                                    <p:animEffect transition="in" filter="wipe(left)">
                                      <p:cBhvr>
                                        <p:cTn id="42" dur="500"/>
                                        <p:tgtEl>
                                          <p:spTgt spid="434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9" grpId="0" build="p"/>
      <p:bldP spid="434187" grpId="0" build="p"/>
      <p:bldP spid="434189" grpId="0" build="p"/>
      <p:bldP spid="43419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533400" y="0"/>
            <a:ext cx="8229600" cy="1371600"/>
          </a:xfrm>
        </p:spPr>
        <p:txBody>
          <a:bodyPr/>
          <a:lstStyle/>
          <a:p>
            <a:pPr eaLnBrk="1" hangingPunct="1"/>
            <a:r>
              <a:rPr lang="en-US" altLang="en-US" smtClean="0"/>
              <a:t>Homogeneous Case </a:t>
            </a:r>
          </a:p>
        </p:txBody>
      </p:sp>
      <p:sp>
        <p:nvSpPr>
          <p:cNvPr id="435203" name="Rectangle 3"/>
          <p:cNvSpPr>
            <a:spLocks noChangeArrowheads="1"/>
          </p:cNvSpPr>
          <p:nvPr/>
        </p:nvSpPr>
        <p:spPr bwMode="auto">
          <a:xfrm>
            <a:off x="381000" y="1600200"/>
            <a:ext cx="8610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400" i="0" baseline="0"/>
              <a:t>In the homogeneous case, the transition functions do not depend on </a:t>
            </a:r>
            <a:r>
              <a:rPr lang="en-US" altLang="en-US" sz="2400" baseline="0">
                <a:latin typeface="Times New Roman" panose="02020603050405020304" pitchFamily="18" charset="0"/>
              </a:rPr>
              <a:t>s</a:t>
            </a:r>
            <a:r>
              <a:rPr lang="en-US" altLang="en-US" sz="2400" i="0" baseline="0"/>
              <a:t> and </a:t>
            </a:r>
            <a:r>
              <a:rPr lang="en-US" altLang="en-US" sz="2400" baseline="0">
                <a:latin typeface="Times New Roman" panose="02020603050405020304" pitchFamily="18" charset="0"/>
              </a:rPr>
              <a:t>t</a:t>
            </a:r>
            <a:r>
              <a:rPr lang="en-US" altLang="en-US" sz="2400" i="0" baseline="0"/>
              <a:t>, but only on the difference </a:t>
            </a:r>
            <a:r>
              <a:rPr lang="en-US" altLang="en-US" sz="2400" baseline="0">
                <a:latin typeface="Times New Roman" panose="02020603050405020304" pitchFamily="18" charset="0"/>
              </a:rPr>
              <a:t>t-s</a:t>
            </a:r>
            <a:r>
              <a:rPr lang="en-US" altLang="en-US" sz="2400" i="0" baseline="0"/>
              <a:t> thus </a:t>
            </a:r>
          </a:p>
        </p:txBody>
      </p:sp>
      <p:graphicFrame>
        <p:nvGraphicFramePr>
          <p:cNvPr id="435204" name="Object 4"/>
          <p:cNvGraphicFramePr>
            <a:graphicFrameLocks noChangeAspect="1"/>
          </p:cNvGraphicFramePr>
          <p:nvPr/>
        </p:nvGraphicFramePr>
        <p:xfrm>
          <a:off x="2895600" y="2362200"/>
          <a:ext cx="2695575" cy="533400"/>
        </p:xfrm>
        <a:graphic>
          <a:graphicData uri="http://schemas.openxmlformats.org/presentationml/2006/ole">
            <mc:AlternateContent xmlns:mc="http://schemas.openxmlformats.org/markup-compatibility/2006">
              <mc:Choice xmlns:v="urn:schemas-microsoft-com:vml" Requires="v">
                <p:oleObj spid="_x0000_s58380" name="Equation" r:id="rId4" imgW="1028254" imgH="203112" progId="Equation.DSMT4">
                  <p:embed/>
                </p:oleObj>
              </mc:Choice>
              <mc:Fallback>
                <p:oleObj name="Equation" r:id="rId4" imgW="1028254" imgH="203112"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2362200"/>
                        <a:ext cx="26955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5207" name="Rectangle 7"/>
          <p:cNvSpPr>
            <a:spLocks noChangeArrowheads="1"/>
          </p:cNvSpPr>
          <p:nvPr/>
        </p:nvSpPr>
        <p:spPr bwMode="auto">
          <a:xfrm>
            <a:off x="381000" y="2971800"/>
            <a:ext cx="8610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400" i="0" baseline="0"/>
              <a:t>It follows that  </a:t>
            </a:r>
            <a:endParaRPr lang="en-US" altLang="en-US" sz="2400" baseline="0">
              <a:latin typeface="Times New Roman" panose="02020603050405020304" pitchFamily="18" charset="0"/>
              <a:cs typeface="Arial" panose="020B0604020202020204" pitchFamily="34" charset="0"/>
            </a:endParaRPr>
          </a:p>
        </p:txBody>
      </p:sp>
      <p:graphicFrame>
        <p:nvGraphicFramePr>
          <p:cNvPr id="435208" name="Object 8"/>
          <p:cNvGraphicFramePr>
            <a:graphicFrameLocks noChangeAspect="1"/>
          </p:cNvGraphicFramePr>
          <p:nvPr/>
        </p:nvGraphicFramePr>
        <p:xfrm>
          <a:off x="2609850" y="3462338"/>
          <a:ext cx="3529013" cy="500062"/>
        </p:xfrm>
        <a:graphic>
          <a:graphicData uri="http://schemas.openxmlformats.org/presentationml/2006/ole">
            <mc:AlternateContent xmlns:mc="http://schemas.openxmlformats.org/markup-compatibility/2006">
              <mc:Choice xmlns:v="urn:schemas-microsoft-com:vml" Requires="v">
                <p:oleObj spid="_x0000_s58381" name="Equation" r:id="rId6" imgW="1346200" imgH="190500" progId="Equation.DSMT4">
                  <p:embed/>
                </p:oleObj>
              </mc:Choice>
              <mc:Fallback>
                <p:oleObj name="Equation" r:id="rId6" imgW="1346200" imgH="1905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09850" y="3462338"/>
                        <a:ext cx="3529013"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5209" name="Rectangle 9"/>
          <p:cNvSpPr>
            <a:spLocks noChangeArrowheads="1"/>
          </p:cNvSpPr>
          <p:nvPr/>
        </p:nvSpPr>
        <p:spPr bwMode="auto">
          <a:xfrm>
            <a:off x="533400" y="3962400"/>
            <a:ext cx="7162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2400" i="0" baseline="0">
                <a:cs typeface="Arial" panose="020B0604020202020204" pitchFamily="34" charset="0"/>
              </a:rPr>
              <a:t>and the </a:t>
            </a:r>
            <a:r>
              <a:rPr lang="en-US" altLang="en-US" sz="2400" b="1" i="0" baseline="0">
                <a:solidFill>
                  <a:srgbClr val="993300"/>
                </a:solidFill>
                <a:cs typeface="Arial" panose="020B0604020202020204" pitchFamily="34" charset="0"/>
              </a:rPr>
              <a:t>transition rate</a:t>
            </a:r>
            <a:r>
              <a:rPr lang="en-US" altLang="en-US" sz="2400" i="0" baseline="0">
                <a:cs typeface="Arial" panose="020B0604020202020204" pitchFamily="34" charset="0"/>
              </a:rPr>
              <a:t> matrix</a:t>
            </a:r>
          </a:p>
        </p:txBody>
      </p:sp>
      <p:graphicFrame>
        <p:nvGraphicFramePr>
          <p:cNvPr id="435210" name="Object 10"/>
          <p:cNvGraphicFramePr>
            <a:graphicFrameLocks noChangeAspect="1"/>
          </p:cNvGraphicFramePr>
          <p:nvPr/>
        </p:nvGraphicFramePr>
        <p:xfrm>
          <a:off x="666750" y="4495800"/>
          <a:ext cx="8020050" cy="933450"/>
        </p:xfrm>
        <a:graphic>
          <a:graphicData uri="http://schemas.openxmlformats.org/presentationml/2006/ole">
            <mc:AlternateContent xmlns:mc="http://schemas.openxmlformats.org/markup-compatibility/2006">
              <mc:Choice xmlns:v="urn:schemas-microsoft-com:vml" Requires="v">
                <p:oleObj spid="_x0000_s58382" name="Equation" r:id="rId8" imgW="3060700" imgH="355600" progId="Equation.DSMT4">
                  <p:embed/>
                </p:oleObj>
              </mc:Choice>
              <mc:Fallback>
                <p:oleObj name="Equation" r:id="rId8" imgW="3060700" imgH="355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6750" y="4495800"/>
                        <a:ext cx="8020050"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5211" name="Rectangle 11"/>
          <p:cNvSpPr>
            <a:spLocks noChangeArrowheads="1"/>
          </p:cNvSpPr>
          <p:nvPr/>
        </p:nvSpPr>
        <p:spPr bwMode="auto">
          <a:xfrm>
            <a:off x="381000" y="5486400"/>
            <a:ext cx="1371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400" i="0" baseline="0"/>
              <a:t>Thus   </a:t>
            </a:r>
            <a:endParaRPr lang="en-US" altLang="en-US" sz="2400" baseline="0">
              <a:latin typeface="Times New Roman" panose="02020603050405020304" pitchFamily="18" charset="0"/>
              <a:cs typeface="Arial" panose="020B0604020202020204" pitchFamily="34" charset="0"/>
            </a:endParaRPr>
          </a:p>
        </p:txBody>
      </p:sp>
      <p:graphicFrame>
        <p:nvGraphicFramePr>
          <p:cNvPr id="435212" name="Object 12"/>
          <p:cNvGraphicFramePr>
            <a:graphicFrameLocks noChangeAspect="1"/>
          </p:cNvGraphicFramePr>
          <p:nvPr/>
        </p:nvGraphicFramePr>
        <p:xfrm>
          <a:off x="674688" y="5867400"/>
          <a:ext cx="5726112" cy="1033463"/>
        </p:xfrm>
        <a:graphic>
          <a:graphicData uri="http://schemas.openxmlformats.org/presentationml/2006/ole">
            <mc:AlternateContent xmlns:mc="http://schemas.openxmlformats.org/markup-compatibility/2006">
              <mc:Choice xmlns:v="urn:schemas-microsoft-com:vml" Requires="v">
                <p:oleObj spid="_x0000_s58383" name="Equation" r:id="rId10" imgW="2184400" imgH="393700" progId="Equation.DSMT4">
                  <p:embed/>
                </p:oleObj>
              </mc:Choice>
              <mc:Fallback>
                <p:oleObj name="Equation" r:id="rId10" imgW="2184400" imgH="3937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4688" y="5867400"/>
                        <a:ext cx="5726112" cy="1033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5213" name="Object 13"/>
          <p:cNvGraphicFramePr>
            <a:graphicFrameLocks noChangeAspect="1"/>
          </p:cNvGraphicFramePr>
          <p:nvPr/>
        </p:nvGraphicFramePr>
        <p:xfrm>
          <a:off x="6899275" y="6096000"/>
          <a:ext cx="1863725" cy="533400"/>
        </p:xfrm>
        <a:graphic>
          <a:graphicData uri="http://schemas.openxmlformats.org/presentationml/2006/ole">
            <mc:AlternateContent xmlns:mc="http://schemas.openxmlformats.org/markup-compatibility/2006">
              <mc:Choice xmlns:v="urn:schemas-microsoft-com:vml" Requires="v">
                <p:oleObj spid="_x0000_s58384" name="Equation" r:id="rId12" imgW="710891" imgH="203112" progId="Equation.DSMT4">
                  <p:embed/>
                </p:oleObj>
              </mc:Choice>
              <mc:Fallback>
                <p:oleObj name="Equation" r:id="rId12" imgW="710891" imgH="203112"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99275" y="6096000"/>
                        <a:ext cx="18637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666557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5203">
                                            <p:txEl>
                                              <p:pRg st="0" end="0"/>
                                            </p:txEl>
                                          </p:spTgt>
                                        </p:tgtEl>
                                        <p:attrNameLst>
                                          <p:attrName>style.visibility</p:attrName>
                                        </p:attrNameLst>
                                      </p:cBhvr>
                                      <p:to>
                                        <p:strVal val="visible"/>
                                      </p:to>
                                    </p:set>
                                    <p:animEffect transition="in" filter="wipe(left)">
                                      <p:cBhvr>
                                        <p:cTn id="7" dur="500"/>
                                        <p:tgtEl>
                                          <p:spTgt spid="435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35204"/>
                                        </p:tgtEl>
                                        <p:attrNameLst>
                                          <p:attrName>style.visibility</p:attrName>
                                        </p:attrNameLst>
                                      </p:cBhvr>
                                      <p:to>
                                        <p:strVal val="visible"/>
                                      </p:to>
                                    </p:set>
                                    <p:animEffect transition="in" filter="wipe(left)">
                                      <p:cBhvr>
                                        <p:cTn id="12" dur="500"/>
                                        <p:tgtEl>
                                          <p:spTgt spid="4352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5207">
                                            <p:txEl>
                                              <p:pRg st="0" end="0"/>
                                            </p:txEl>
                                          </p:spTgt>
                                        </p:tgtEl>
                                        <p:attrNameLst>
                                          <p:attrName>style.visibility</p:attrName>
                                        </p:attrNameLst>
                                      </p:cBhvr>
                                      <p:to>
                                        <p:strVal val="visible"/>
                                      </p:to>
                                    </p:set>
                                    <p:animEffect transition="in" filter="wipe(left)">
                                      <p:cBhvr>
                                        <p:cTn id="17" dur="500"/>
                                        <p:tgtEl>
                                          <p:spTgt spid="43520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35208"/>
                                        </p:tgtEl>
                                        <p:attrNameLst>
                                          <p:attrName>style.visibility</p:attrName>
                                        </p:attrNameLst>
                                      </p:cBhvr>
                                      <p:to>
                                        <p:strVal val="visible"/>
                                      </p:to>
                                    </p:set>
                                    <p:animEffect transition="in" filter="wipe(left)">
                                      <p:cBhvr>
                                        <p:cTn id="22" dur="500"/>
                                        <p:tgtEl>
                                          <p:spTgt spid="4352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5209">
                                            <p:txEl>
                                              <p:pRg st="0" end="0"/>
                                            </p:txEl>
                                          </p:spTgt>
                                        </p:tgtEl>
                                        <p:attrNameLst>
                                          <p:attrName>style.visibility</p:attrName>
                                        </p:attrNameLst>
                                      </p:cBhvr>
                                      <p:to>
                                        <p:strVal val="visible"/>
                                      </p:to>
                                    </p:set>
                                    <p:animEffect transition="in" filter="wipe(left)">
                                      <p:cBhvr>
                                        <p:cTn id="27" dur="500"/>
                                        <p:tgtEl>
                                          <p:spTgt spid="43520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35210"/>
                                        </p:tgtEl>
                                        <p:attrNameLst>
                                          <p:attrName>style.visibility</p:attrName>
                                        </p:attrNameLst>
                                      </p:cBhvr>
                                      <p:to>
                                        <p:strVal val="visible"/>
                                      </p:to>
                                    </p:set>
                                    <p:animEffect transition="in" filter="wipe(left)">
                                      <p:cBhvr>
                                        <p:cTn id="32" dur="500"/>
                                        <p:tgtEl>
                                          <p:spTgt spid="4352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35211">
                                            <p:txEl>
                                              <p:pRg st="0" end="0"/>
                                            </p:txEl>
                                          </p:spTgt>
                                        </p:tgtEl>
                                        <p:attrNameLst>
                                          <p:attrName>style.visibility</p:attrName>
                                        </p:attrNameLst>
                                      </p:cBhvr>
                                      <p:to>
                                        <p:strVal val="visible"/>
                                      </p:to>
                                    </p:set>
                                    <p:animEffect transition="in" filter="wipe(left)">
                                      <p:cBhvr>
                                        <p:cTn id="37" dur="500"/>
                                        <p:tgtEl>
                                          <p:spTgt spid="435211">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35212"/>
                                        </p:tgtEl>
                                        <p:attrNameLst>
                                          <p:attrName>style.visibility</p:attrName>
                                        </p:attrNameLst>
                                      </p:cBhvr>
                                      <p:to>
                                        <p:strVal val="visible"/>
                                      </p:to>
                                    </p:set>
                                    <p:animEffect transition="in" filter="wipe(left)">
                                      <p:cBhvr>
                                        <p:cTn id="42" dur="500"/>
                                        <p:tgtEl>
                                          <p:spTgt spid="43521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35213"/>
                                        </p:tgtEl>
                                        <p:attrNameLst>
                                          <p:attrName>style.visibility</p:attrName>
                                        </p:attrNameLst>
                                      </p:cBhvr>
                                      <p:to>
                                        <p:strVal val="visible"/>
                                      </p:to>
                                    </p:set>
                                    <p:animEffect transition="in" filter="wipe(left)">
                                      <p:cBhvr>
                                        <p:cTn id="47" dur="500"/>
                                        <p:tgtEl>
                                          <p:spTgt spid="435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build="p"/>
      <p:bldP spid="435207" grpId="0" build="p"/>
      <p:bldP spid="435209" grpId="0" build="p"/>
      <p:bldP spid="43521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533400" y="0"/>
            <a:ext cx="8229600" cy="1371600"/>
          </a:xfrm>
        </p:spPr>
        <p:txBody>
          <a:bodyPr/>
          <a:lstStyle/>
          <a:p>
            <a:pPr eaLnBrk="1" hangingPunct="1"/>
            <a:r>
              <a:rPr lang="en-US" altLang="en-US" smtClean="0"/>
              <a:t>Transition Rate Matrix </a:t>
            </a:r>
            <a:r>
              <a:rPr lang="en-US" altLang="en-US" b="1" smtClean="0">
                <a:latin typeface="Times New Roman" panose="02020603050405020304" pitchFamily="18" charset="0"/>
              </a:rPr>
              <a:t>Q</a:t>
            </a:r>
            <a:r>
              <a:rPr lang="en-US" altLang="en-US" smtClean="0"/>
              <a:t>. </a:t>
            </a:r>
          </a:p>
        </p:txBody>
      </p:sp>
      <p:sp>
        <p:nvSpPr>
          <p:cNvPr id="437251" name="Rectangle 3"/>
          <p:cNvSpPr>
            <a:spLocks noChangeArrowheads="1"/>
          </p:cNvSpPr>
          <p:nvPr/>
        </p:nvSpPr>
        <p:spPr bwMode="auto">
          <a:xfrm>
            <a:off x="381000" y="1600200"/>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400" i="0" baseline="0"/>
              <a:t>Recall that   </a:t>
            </a:r>
          </a:p>
        </p:txBody>
      </p:sp>
      <p:graphicFrame>
        <p:nvGraphicFramePr>
          <p:cNvPr id="437256" name="Object 8"/>
          <p:cNvGraphicFramePr>
            <a:graphicFrameLocks noChangeAspect="1"/>
          </p:cNvGraphicFramePr>
          <p:nvPr/>
        </p:nvGraphicFramePr>
        <p:xfrm>
          <a:off x="1289050" y="1905000"/>
          <a:ext cx="2597150" cy="933450"/>
        </p:xfrm>
        <a:graphic>
          <a:graphicData uri="http://schemas.openxmlformats.org/presentationml/2006/ole">
            <mc:AlternateContent xmlns:mc="http://schemas.openxmlformats.org/markup-compatibility/2006">
              <mc:Choice xmlns:v="urn:schemas-microsoft-com:vml" Requires="v">
                <p:oleObj spid="_x0000_s59398" name="Equation" r:id="rId3" imgW="990170" imgH="355446" progId="Equation.DSMT4">
                  <p:embed/>
                </p:oleObj>
              </mc:Choice>
              <mc:Fallback>
                <p:oleObj name="Equation" r:id="rId3" imgW="990170" imgH="355446"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9050" y="1905000"/>
                        <a:ext cx="2597150"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7257" name="Object 9"/>
          <p:cNvGraphicFramePr>
            <a:graphicFrameLocks noChangeAspect="1"/>
          </p:cNvGraphicFramePr>
          <p:nvPr/>
        </p:nvGraphicFramePr>
        <p:xfrm>
          <a:off x="3971925" y="1828800"/>
          <a:ext cx="2962275" cy="1000125"/>
        </p:xfrm>
        <a:graphic>
          <a:graphicData uri="http://schemas.openxmlformats.org/presentationml/2006/ole">
            <mc:AlternateContent xmlns:mc="http://schemas.openxmlformats.org/markup-compatibility/2006">
              <mc:Choice xmlns:v="urn:schemas-microsoft-com:vml" Requires="v">
                <p:oleObj spid="_x0000_s59399" name="Equation" r:id="rId5" imgW="1129810" imgH="380835" progId="Equation.DSMT4">
                  <p:embed/>
                </p:oleObj>
              </mc:Choice>
              <mc:Fallback>
                <p:oleObj name="Equation" r:id="rId5" imgW="1129810" imgH="380835"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1925" y="1828800"/>
                        <a:ext cx="2962275"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7258" name="Rectangle 10"/>
          <p:cNvSpPr>
            <a:spLocks noChangeArrowheads="1"/>
          </p:cNvSpPr>
          <p:nvPr/>
        </p:nvSpPr>
        <p:spPr bwMode="auto">
          <a:xfrm>
            <a:off x="381000" y="2667000"/>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400" i="0" baseline="0"/>
              <a:t>First consider the </a:t>
            </a:r>
            <a:r>
              <a:rPr lang="en-US" altLang="en-US" sz="2400" baseline="0">
                <a:latin typeface="Times New Roman" panose="02020603050405020304" pitchFamily="18" charset="0"/>
              </a:rPr>
              <a:t>q</a:t>
            </a:r>
            <a:r>
              <a:rPr lang="en-US" altLang="en-US" sz="2400" baseline="-25000">
                <a:latin typeface="Times New Roman" panose="02020603050405020304" pitchFamily="18" charset="0"/>
              </a:rPr>
              <a:t>ij</a:t>
            </a:r>
            <a:r>
              <a:rPr lang="en-US" altLang="en-US" sz="2400" baseline="0">
                <a:latin typeface="Times New Roman" panose="02020603050405020304" pitchFamily="18" charset="0"/>
              </a:rPr>
              <a:t>, i </a:t>
            </a:r>
            <a:r>
              <a:rPr lang="en-US" altLang="en-US" sz="2400" baseline="0">
                <a:latin typeface="Times New Roman" panose="02020603050405020304" pitchFamily="18" charset="0"/>
                <a:cs typeface="Arial" panose="020B0604020202020204" pitchFamily="34" charset="0"/>
              </a:rPr>
              <a:t>≠ j</a:t>
            </a:r>
            <a:r>
              <a:rPr lang="en-US" altLang="en-US" sz="2400" i="0" baseline="0"/>
              <a:t>, thus the above equation can be written as   </a:t>
            </a:r>
          </a:p>
        </p:txBody>
      </p:sp>
      <p:graphicFrame>
        <p:nvGraphicFramePr>
          <p:cNvPr id="437259" name="Object 11"/>
          <p:cNvGraphicFramePr>
            <a:graphicFrameLocks noChangeAspect="1"/>
          </p:cNvGraphicFramePr>
          <p:nvPr/>
        </p:nvGraphicFramePr>
        <p:xfrm>
          <a:off x="2362200" y="3048000"/>
          <a:ext cx="4392613" cy="1000125"/>
        </p:xfrm>
        <a:graphic>
          <a:graphicData uri="http://schemas.openxmlformats.org/presentationml/2006/ole">
            <mc:AlternateContent xmlns:mc="http://schemas.openxmlformats.org/markup-compatibility/2006">
              <mc:Choice xmlns:v="urn:schemas-microsoft-com:vml" Requires="v">
                <p:oleObj spid="_x0000_s59400" name="Equation" r:id="rId7" imgW="1676400" imgH="381000" progId="Equation.DSMT4">
                  <p:embed/>
                </p:oleObj>
              </mc:Choice>
              <mc:Fallback>
                <p:oleObj name="Equation" r:id="rId7" imgW="1676400" imgH="3810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3048000"/>
                        <a:ext cx="4392613"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7260" name="Rectangle 12"/>
          <p:cNvSpPr>
            <a:spLocks noChangeArrowheads="1"/>
          </p:cNvSpPr>
          <p:nvPr/>
        </p:nvSpPr>
        <p:spPr bwMode="auto">
          <a:xfrm>
            <a:off x="381000" y="3886200"/>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400" i="0" baseline="0"/>
              <a:t>Evaluating this at </a:t>
            </a:r>
            <a:r>
              <a:rPr lang="en-US" altLang="en-US" sz="2400" baseline="0">
                <a:latin typeface="Times New Roman" panose="02020603050405020304" pitchFamily="18" charset="0"/>
              </a:rPr>
              <a:t>t </a:t>
            </a:r>
            <a:r>
              <a:rPr lang="en-US" altLang="en-US" sz="2400" i="0" baseline="0">
                <a:latin typeface="Times New Roman" panose="02020603050405020304" pitchFamily="18" charset="0"/>
              </a:rPr>
              <a:t>= 0</a:t>
            </a:r>
            <a:r>
              <a:rPr lang="en-US" altLang="en-US" sz="2400" i="0" baseline="0"/>
              <a:t>, we get that</a:t>
            </a:r>
          </a:p>
        </p:txBody>
      </p:sp>
      <p:graphicFrame>
        <p:nvGraphicFramePr>
          <p:cNvPr id="437261" name="Object 13"/>
          <p:cNvGraphicFramePr>
            <a:graphicFrameLocks noChangeAspect="1"/>
          </p:cNvGraphicFramePr>
          <p:nvPr/>
        </p:nvGraphicFramePr>
        <p:xfrm>
          <a:off x="2551113" y="4233863"/>
          <a:ext cx="2097087" cy="1033462"/>
        </p:xfrm>
        <a:graphic>
          <a:graphicData uri="http://schemas.openxmlformats.org/presentationml/2006/ole">
            <mc:AlternateContent xmlns:mc="http://schemas.openxmlformats.org/markup-compatibility/2006">
              <mc:Choice xmlns:v="urn:schemas-microsoft-com:vml" Requires="v">
                <p:oleObj spid="_x0000_s59401" name="Equation" r:id="rId9" imgW="799753" imgH="393529" progId="Equation.DSMT4">
                  <p:embed/>
                </p:oleObj>
              </mc:Choice>
              <mc:Fallback>
                <p:oleObj name="Equation" r:id="rId9" imgW="799753" imgH="393529"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1113" y="4233863"/>
                        <a:ext cx="2097087" cy="1033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7262" name="AutoShape 14"/>
          <p:cNvSpPr>
            <a:spLocks/>
          </p:cNvSpPr>
          <p:nvPr/>
        </p:nvSpPr>
        <p:spPr bwMode="auto">
          <a:xfrm>
            <a:off x="5638800" y="4419600"/>
            <a:ext cx="2514600" cy="495300"/>
          </a:xfrm>
          <a:prstGeom prst="borderCallout1">
            <a:avLst>
              <a:gd name="adj1" fmla="val 23079"/>
              <a:gd name="adj2" fmla="val -3032"/>
              <a:gd name="adj3" fmla="val 49037"/>
              <a:gd name="adj4" fmla="val -3680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2000" baseline="0">
                <a:latin typeface="Times New Roman" panose="02020603050405020304" pitchFamily="18" charset="0"/>
              </a:rPr>
              <a:t>p</a:t>
            </a:r>
            <a:r>
              <a:rPr lang="en-US" altLang="en-US" sz="2000" baseline="-25000">
                <a:latin typeface="Times New Roman" panose="02020603050405020304" pitchFamily="18" charset="0"/>
              </a:rPr>
              <a:t>ij</a:t>
            </a:r>
            <a:r>
              <a:rPr lang="en-US" altLang="en-US" sz="2000" i="0" baseline="0">
                <a:latin typeface="Times New Roman" panose="02020603050405020304" pitchFamily="18" charset="0"/>
              </a:rPr>
              <a:t>(0)= 0</a:t>
            </a:r>
            <a:r>
              <a:rPr lang="en-US" altLang="en-US" sz="2000" baseline="0"/>
              <a:t> </a:t>
            </a:r>
            <a:r>
              <a:rPr lang="en-US" altLang="en-US" sz="2000" i="0" baseline="0"/>
              <a:t>for all</a:t>
            </a:r>
            <a:r>
              <a:rPr lang="en-US" altLang="en-US" sz="2000" baseline="0"/>
              <a:t> </a:t>
            </a:r>
            <a:r>
              <a:rPr lang="en-US" altLang="en-US" sz="2000" baseline="0">
                <a:latin typeface="Times New Roman" panose="02020603050405020304" pitchFamily="18" charset="0"/>
              </a:rPr>
              <a:t>i ≠ j</a:t>
            </a:r>
          </a:p>
        </p:txBody>
      </p:sp>
      <p:sp>
        <p:nvSpPr>
          <p:cNvPr id="437263" name="Rectangle 15"/>
          <p:cNvSpPr>
            <a:spLocks noChangeArrowheads="1"/>
          </p:cNvSpPr>
          <p:nvPr/>
        </p:nvSpPr>
        <p:spPr bwMode="auto">
          <a:xfrm>
            <a:off x="381000" y="5257800"/>
            <a:ext cx="85344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400" i="0" baseline="0"/>
              <a:t>The event that will take the state from </a:t>
            </a:r>
            <a:r>
              <a:rPr lang="en-US" altLang="en-US" sz="2400" baseline="0">
                <a:latin typeface="Times New Roman" panose="02020603050405020304" pitchFamily="18" charset="0"/>
              </a:rPr>
              <a:t>i</a:t>
            </a:r>
            <a:r>
              <a:rPr lang="en-US" altLang="en-US" sz="2400" i="0" baseline="0"/>
              <a:t> to </a:t>
            </a:r>
            <a:r>
              <a:rPr lang="en-US" altLang="en-US" sz="2400" baseline="0">
                <a:latin typeface="Times New Roman" panose="02020603050405020304" pitchFamily="18" charset="0"/>
              </a:rPr>
              <a:t>j</a:t>
            </a:r>
            <a:r>
              <a:rPr lang="en-US" altLang="en-US" sz="2400" i="0" baseline="0"/>
              <a:t> has exponential residual lifetime with rate </a:t>
            </a:r>
            <a:r>
              <a:rPr lang="el-GR" altLang="en-US" sz="2400" baseline="0">
                <a:latin typeface="Times New Roman" panose="02020603050405020304" pitchFamily="18" charset="0"/>
              </a:rPr>
              <a:t>λ</a:t>
            </a:r>
            <a:r>
              <a:rPr lang="en-US" altLang="en-US" sz="2400" baseline="-25000">
                <a:latin typeface="Times New Roman" panose="02020603050405020304" pitchFamily="18" charset="0"/>
              </a:rPr>
              <a:t>ij</a:t>
            </a:r>
            <a:r>
              <a:rPr lang="en-US" altLang="en-US" sz="2400" i="0" baseline="0"/>
              <a:t>, therefore, given that in the interval </a:t>
            </a:r>
            <a:r>
              <a:rPr lang="en-US" altLang="en-US" sz="2400" i="0" baseline="0">
                <a:latin typeface="Times New Roman" panose="02020603050405020304" pitchFamily="18" charset="0"/>
              </a:rPr>
              <a:t>(</a:t>
            </a:r>
            <a:r>
              <a:rPr lang="en-US" altLang="en-US" sz="2400" baseline="0">
                <a:latin typeface="Times New Roman" panose="02020603050405020304" pitchFamily="18" charset="0"/>
              </a:rPr>
              <a:t>t,t+</a:t>
            </a:r>
            <a:r>
              <a:rPr lang="el-GR" altLang="en-US" sz="2400" baseline="0">
                <a:latin typeface="Times New Roman" panose="02020603050405020304" pitchFamily="18" charset="0"/>
              </a:rPr>
              <a:t>τ</a:t>
            </a:r>
            <a:r>
              <a:rPr lang="en-US" altLang="en-US" sz="2400" i="0" baseline="0">
                <a:latin typeface="Times New Roman" panose="02020603050405020304" pitchFamily="18" charset="0"/>
              </a:rPr>
              <a:t>)</a:t>
            </a:r>
            <a:r>
              <a:rPr lang="el-GR" altLang="en-US" sz="2400" i="0" baseline="0"/>
              <a:t> </a:t>
            </a:r>
            <a:r>
              <a:rPr lang="en-US" altLang="en-US" sz="2400" i="0" baseline="0"/>
              <a:t>one event has occurred, the probability that this transition will occur is given by </a:t>
            </a:r>
            <a:r>
              <a:rPr lang="en-US" altLang="en-US" sz="2400" baseline="0">
                <a:latin typeface="Times New Roman" panose="02020603050405020304" pitchFamily="18" charset="0"/>
              </a:rPr>
              <a:t>G</a:t>
            </a:r>
            <a:r>
              <a:rPr lang="en-US" altLang="en-US" sz="2400" baseline="-25000">
                <a:latin typeface="Times New Roman" panose="02020603050405020304" pitchFamily="18" charset="0"/>
              </a:rPr>
              <a:t>ij</a:t>
            </a:r>
            <a:r>
              <a:rPr lang="en-US" altLang="en-US" sz="2400" i="0" baseline="0">
                <a:latin typeface="Times New Roman" panose="02020603050405020304" pitchFamily="18" charset="0"/>
              </a:rPr>
              <a:t>(</a:t>
            </a:r>
            <a:r>
              <a:rPr lang="el-GR" altLang="en-US" sz="2400" baseline="0">
                <a:latin typeface="Times New Roman" panose="02020603050405020304" pitchFamily="18" charset="0"/>
              </a:rPr>
              <a:t>τ</a:t>
            </a:r>
            <a:r>
              <a:rPr lang="en-US" altLang="en-US" sz="2400" i="0" baseline="0">
                <a:latin typeface="Times New Roman" panose="02020603050405020304" pitchFamily="18" charset="0"/>
              </a:rPr>
              <a:t>)</a:t>
            </a:r>
            <a:r>
              <a:rPr lang="en-US" altLang="en-US" sz="2400" baseline="0">
                <a:latin typeface="Times New Roman" panose="02020603050405020304" pitchFamily="18" charset="0"/>
              </a:rPr>
              <a:t>=</a:t>
            </a:r>
            <a:r>
              <a:rPr lang="en-US" altLang="en-US" sz="2400" i="0" baseline="0">
                <a:latin typeface="Times New Roman" panose="02020603050405020304" pitchFamily="18" charset="0"/>
              </a:rPr>
              <a:t>1-exp{-</a:t>
            </a:r>
            <a:r>
              <a:rPr lang="el-GR" altLang="en-US" sz="2400" baseline="0">
                <a:latin typeface="Times New Roman" panose="02020603050405020304" pitchFamily="18" charset="0"/>
              </a:rPr>
              <a:t>λ</a:t>
            </a:r>
            <a:r>
              <a:rPr lang="en-US" altLang="en-US" sz="2400" baseline="-25000">
                <a:latin typeface="Times New Roman" panose="02020603050405020304" pitchFamily="18" charset="0"/>
              </a:rPr>
              <a:t>ij</a:t>
            </a:r>
            <a:r>
              <a:rPr lang="el-GR" altLang="en-US" sz="2400" baseline="0">
                <a:latin typeface="Times New Roman" panose="02020603050405020304" pitchFamily="18" charset="0"/>
              </a:rPr>
              <a:t>τ</a:t>
            </a:r>
            <a:r>
              <a:rPr lang="en-US" altLang="en-US" sz="2400" i="0" baseline="0">
                <a:latin typeface="Times New Roman" panose="02020603050405020304" pitchFamily="18" charset="0"/>
              </a:rPr>
              <a:t>}</a:t>
            </a:r>
            <a:r>
              <a:rPr lang="en-US" altLang="en-US" sz="2400" i="0" baseline="0"/>
              <a:t>.</a:t>
            </a:r>
          </a:p>
        </p:txBody>
      </p:sp>
    </p:spTree>
    <p:extLst>
      <p:ext uri="{BB962C8B-B14F-4D97-AF65-F5344CB8AC3E}">
        <p14:creationId xmlns:p14="http://schemas.microsoft.com/office/powerpoint/2010/main" val="2802086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7251">
                                            <p:txEl>
                                              <p:pRg st="0" end="0"/>
                                            </p:txEl>
                                          </p:spTgt>
                                        </p:tgtEl>
                                        <p:attrNameLst>
                                          <p:attrName>style.visibility</p:attrName>
                                        </p:attrNameLst>
                                      </p:cBhvr>
                                      <p:to>
                                        <p:strVal val="visible"/>
                                      </p:to>
                                    </p:set>
                                    <p:animEffect transition="in" filter="wipe(left)">
                                      <p:cBhvr>
                                        <p:cTn id="7" dur="500"/>
                                        <p:tgtEl>
                                          <p:spTgt spid="437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37256"/>
                                        </p:tgtEl>
                                        <p:attrNameLst>
                                          <p:attrName>style.visibility</p:attrName>
                                        </p:attrNameLst>
                                      </p:cBhvr>
                                      <p:to>
                                        <p:strVal val="visible"/>
                                      </p:to>
                                    </p:set>
                                    <p:animEffect transition="in" filter="wipe(left)">
                                      <p:cBhvr>
                                        <p:cTn id="12" dur="500"/>
                                        <p:tgtEl>
                                          <p:spTgt spid="4372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37257"/>
                                        </p:tgtEl>
                                        <p:attrNameLst>
                                          <p:attrName>style.visibility</p:attrName>
                                        </p:attrNameLst>
                                      </p:cBhvr>
                                      <p:to>
                                        <p:strVal val="visible"/>
                                      </p:to>
                                    </p:set>
                                    <p:animEffect transition="in" filter="wipe(left)">
                                      <p:cBhvr>
                                        <p:cTn id="17" dur="500"/>
                                        <p:tgtEl>
                                          <p:spTgt spid="4372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7258">
                                            <p:txEl>
                                              <p:pRg st="0" end="0"/>
                                            </p:txEl>
                                          </p:spTgt>
                                        </p:tgtEl>
                                        <p:attrNameLst>
                                          <p:attrName>style.visibility</p:attrName>
                                        </p:attrNameLst>
                                      </p:cBhvr>
                                      <p:to>
                                        <p:strVal val="visible"/>
                                      </p:to>
                                    </p:set>
                                    <p:animEffect transition="in" filter="wipe(left)">
                                      <p:cBhvr>
                                        <p:cTn id="22" dur="500"/>
                                        <p:tgtEl>
                                          <p:spTgt spid="43725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37259"/>
                                        </p:tgtEl>
                                        <p:attrNameLst>
                                          <p:attrName>style.visibility</p:attrName>
                                        </p:attrNameLst>
                                      </p:cBhvr>
                                      <p:to>
                                        <p:strVal val="visible"/>
                                      </p:to>
                                    </p:set>
                                    <p:animEffect transition="in" filter="wipe(left)">
                                      <p:cBhvr>
                                        <p:cTn id="27" dur="500"/>
                                        <p:tgtEl>
                                          <p:spTgt spid="4372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37260">
                                            <p:txEl>
                                              <p:pRg st="0" end="0"/>
                                            </p:txEl>
                                          </p:spTgt>
                                        </p:tgtEl>
                                        <p:attrNameLst>
                                          <p:attrName>style.visibility</p:attrName>
                                        </p:attrNameLst>
                                      </p:cBhvr>
                                      <p:to>
                                        <p:strVal val="visible"/>
                                      </p:to>
                                    </p:set>
                                    <p:animEffect transition="in" filter="wipe(left)">
                                      <p:cBhvr>
                                        <p:cTn id="32" dur="500"/>
                                        <p:tgtEl>
                                          <p:spTgt spid="437260">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37261"/>
                                        </p:tgtEl>
                                        <p:attrNameLst>
                                          <p:attrName>style.visibility</p:attrName>
                                        </p:attrNameLst>
                                      </p:cBhvr>
                                      <p:to>
                                        <p:strVal val="visible"/>
                                      </p:to>
                                    </p:set>
                                    <p:animEffect transition="in" filter="wipe(left)">
                                      <p:cBhvr>
                                        <p:cTn id="37" dur="500"/>
                                        <p:tgtEl>
                                          <p:spTgt spid="437261"/>
                                        </p:tgtEl>
                                      </p:cBhvr>
                                    </p:animEffect>
                                  </p:childTnLst>
                                </p:cTn>
                              </p:par>
                            </p:childTnLst>
                          </p:cTn>
                        </p:par>
                        <p:par>
                          <p:cTn id="38" fill="hold" nodeType="afterGroup">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437262"/>
                                        </p:tgtEl>
                                        <p:attrNameLst>
                                          <p:attrName>style.visibility</p:attrName>
                                        </p:attrNameLst>
                                      </p:cBhvr>
                                      <p:to>
                                        <p:strVal val="visible"/>
                                      </p:to>
                                    </p:set>
                                    <p:animEffect transition="in" filter="wipe(left)">
                                      <p:cBhvr>
                                        <p:cTn id="41" dur="500"/>
                                        <p:tgtEl>
                                          <p:spTgt spid="43726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37263">
                                            <p:txEl>
                                              <p:pRg st="0" end="0"/>
                                            </p:txEl>
                                          </p:spTgt>
                                        </p:tgtEl>
                                        <p:attrNameLst>
                                          <p:attrName>style.visibility</p:attrName>
                                        </p:attrNameLst>
                                      </p:cBhvr>
                                      <p:to>
                                        <p:strVal val="visible"/>
                                      </p:to>
                                    </p:set>
                                    <p:animEffect transition="in" filter="wipe(left)">
                                      <p:cBhvr>
                                        <p:cTn id="46" dur="500"/>
                                        <p:tgtEl>
                                          <p:spTgt spid="4372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1" grpId="0" build="p"/>
      <p:bldP spid="437258" grpId="0" build="p"/>
      <p:bldP spid="437260" grpId="0" build="p"/>
      <p:bldP spid="437262" grpId="0" animBg="1"/>
      <p:bldP spid="43726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533400" y="0"/>
            <a:ext cx="8229600" cy="1371600"/>
          </a:xfrm>
        </p:spPr>
        <p:txBody>
          <a:bodyPr/>
          <a:lstStyle/>
          <a:p>
            <a:pPr eaLnBrk="1" hangingPunct="1"/>
            <a:r>
              <a:rPr lang="en-US" altLang="en-US" smtClean="0"/>
              <a:t>Transition Rate Matrix </a:t>
            </a:r>
            <a:r>
              <a:rPr lang="en-US" altLang="en-US" b="1" smtClean="0">
                <a:latin typeface="Times New Roman" panose="02020603050405020304" pitchFamily="18" charset="0"/>
              </a:rPr>
              <a:t>Q</a:t>
            </a:r>
            <a:r>
              <a:rPr lang="en-US" altLang="en-US" smtClean="0"/>
              <a:t>. </a:t>
            </a:r>
          </a:p>
        </p:txBody>
      </p:sp>
      <p:graphicFrame>
        <p:nvGraphicFramePr>
          <p:cNvPr id="439305" name="Object 9"/>
          <p:cNvGraphicFramePr>
            <a:graphicFrameLocks noChangeAspect="1"/>
          </p:cNvGraphicFramePr>
          <p:nvPr/>
        </p:nvGraphicFramePr>
        <p:xfrm>
          <a:off x="1760538" y="1981200"/>
          <a:ext cx="2463800" cy="1033463"/>
        </p:xfrm>
        <a:graphic>
          <a:graphicData uri="http://schemas.openxmlformats.org/presentationml/2006/ole">
            <mc:AlternateContent xmlns:mc="http://schemas.openxmlformats.org/markup-compatibility/2006">
              <mc:Choice xmlns:v="urn:schemas-microsoft-com:vml" Requires="v">
                <p:oleObj spid="_x0000_s60423" name="Equation" r:id="rId3" imgW="939392" imgH="393529" progId="Equation.DSMT4">
                  <p:embed/>
                </p:oleObj>
              </mc:Choice>
              <mc:Fallback>
                <p:oleObj name="Equation" r:id="rId3" imgW="939392" imgH="39352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0538" y="1981200"/>
                        <a:ext cx="2463800" cy="1033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9307" name="Rectangle 11"/>
          <p:cNvSpPr>
            <a:spLocks noChangeArrowheads="1"/>
          </p:cNvSpPr>
          <p:nvPr/>
        </p:nvSpPr>
        <p:spPr bwMode="auto">
          <a:xfrm>
            <a:off x="381000" y="1600200"/>
            <a:ext cx="8763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400" i="0" baseline="0"/>
              <a:t>Since </a:t>
            </a:r>
            <a:r>
              <a:rPr lang="en-US" altLang="en-US" sz="2400" baseline="0">
                <a:latin typeface="Times New Roman" panose="02020603050405020304" pitchFamily="18" charset="0"/>
              </a:rPr>
              <a:t>G</a:t>
            </a:r>
            <a:r>
              <a:rPr lang="en-US" altLang="en-US" sz="2400" baseline="-25000">
                <a:latin typeface="Times New Roman" panose="02020603050405020304" pitchFamily="18" charset="0"/>
              </a:rPr>
              <a:t>ij</a:t>
            </a:r>
            <a:r>
              <a:rPr lang="en-US" altLang="en-US" sz="2400" i="0" baseline="0">
                <a:latin typeface="Times New Roman" panose="02020603050405020304" pitchFamily="18" charset="0"/>
              </a:rPr>
              <a:t>(</a:t>
            </a:r>
            <a:r>
              <a:rPr lang="el-GR" altLang="en-US" sz="2400" baseline="0">
                <a:latin typeface="Times New Roman" panose="02020603050405020304" pitchFamily="18" charset="0"/>
              </a:rPr>
              <a:t>τ</a:t>
            </a:r>
            <a:r>
              <a:rPr lang="en-US" altLang="en-US" sz="2400" i="0" baseline="0">
                <a:latin typeface="Times New Roman" panose="02020603050405020304" pitchFamily="18" charset="0"/>
              </a:rPr>
              <a:t>)</a:t>
            </a:r>
            <a:r>
              <a:rPr lang="en-US" altLang="en-US" sz="2400" baseline="0">
                <a:latin typeface="Times New Roman" panose="02020603050405020304" pitchFamily="18" charset="0"/>
              </a:rPr>
              <a:t>=</a:t>
            </a:r>
            <a:r>
              <a:rPr lang="en-US" altLang="en-US" sz="2400" i="0" baseline="0">
                <a:latin typeface="Times New Roman" panose="02020603050405020304" pitchFamily="18" charset="0"/>
              </a:rPr>
              <a:t>1-exp{-</a:t>
            </a:r>
            <a:r>
              <a:rPr lang="el-GR" altLang="en-US" sz="2400" baseline="0">
                <a:latin typeface="Times New Roman" panose="02020603050405020304" pitchFamily="18" charset="0"/>
              </a:rPr>
              <a:t>λ</a:t>
            </a:r>
            <a:r>
              <a:rPr lang="en-US" altLang="en-US" sz="2400" baseline="-25000">
                <a:latin typeface="Times New Roman" panose="02020603050405020304" pitchFamily="18" charset="0"/>
              </a:rPr>
              <a:t>ij</a:t>
            </a:r>
            <a:r>
              <a:rPr lang="el-GR" altLang="en-US" sz="2400" baseline="0">
                <a:latin typeface="Times New Roman" panose="02020603050405020304" pitchFamily="18" charset="0"/>
              </a:rPr>
              <a:t>τ</a:t>
            </a:r>
            <a:r>
              <a:rPr lang="en-US" altLang="en-US" sz="2400" i="0" baseline="0">
                <a:latin typeface="Times New Roman" panose="02020603050405020304" pitchFamily="18" charset="0"/>
              </a:rPr>
              <a:t>}</a:t>
            </a:r>
            <a:r>
              <a:rPr lang="en-US" altLang="en-US" sz="2400" i="0" baseline="0"/>
              <a:t>.</a:t>
            </a:r>
          </a:p>
        </p:txBody>
      </p:sp>
      <p:graphicFrame>
        <p:nvGraphicFramePr>
          <p:cNvPr id="439308" name="Object 12"/>
          <p:cNvGraphicFramePr>
            <a:graphicFrameLocks noChangeAspect="1"/>
          </p:cNvGraphicFramePr>
          <p:nvPr/>
        </p:nvGraphicFramePr>
        <p:xfrm>
          <a:off x="4283075" y="2176463"/>
          <a:ext cx="1998663" cy="700087"/>
        </p:xfrm>
        <a:graphic>
          <a:graphicData uri="http://schemas.openxmlformats.org/presentationml/2006/ole">
            <mc:AlternateContent xmlns:mc="http://schemas.openxmlformats.org/markup-compatibility/2006">
              <mc:Choice xmlns:v="urn:schemas-microsoft-com:vml" Requires="v">
                <p:oleObj spid="_x0000_s60424" name="Equation" r:id="rId5" imgW="761669" imgH="266584" progId="Equation.DSMT4">
                  <p:embed/>
                </p:oleObj>
              </mc:Choice>
              <mc:Fallback>
                <p:oleObj name="Equation" r:id="rId5" imgW="761669" imgH="266584"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3075" y="2176463"/>
                        <a:ext cx="1998663"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9309" name="Rectangle 13"/>
          <p:cNvSpPr>
            <a:spLocks noChangeArrowheads="1"/>
          </p:cNvSpPr>
          <p:nvPr/>
        </p:nvSpPr>
        <p:spPr bwMode="auto">
          <a:xfrm>
            <a:off x="381000" y="2971800"/>
            <a:ext cx="8763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400" i="0" baseline="0"/>
              <a:t>In other words </a:t>
            </a:r>
            <a:r>
              <a:rPr lang="en-US" altLang="en-US" sz="2400" baseline="0">
                <a:latin typeface="Times New Roman" panose="02020603050405020304" pitchFamily="18" charset="0"/>
              </a:rPr>
              <a:t>q</a:t>
            </a:r>
            <a:r>
              <a:rPr lang="en-US" altLang="en-US" sz="2400" baseline="-25000">
                <a:latin typeface="Times New Roman" panose="02020603050405020304" pitchFamily="18" charset="0"/>
              </a:rPr>
              <a:t>ij</a:t>
            </a:r>
            <a:r>
              <a:rPr lang="en-US" altLang="en-US" sz="2400" baseline="0">
                <a:latin typeface="Times New Roman" panose="02020603050405020304" pitchFamily="18" charset="0"/>
              </a:rPr>
              <a:t> </a:t>
            </a:r>
            <a:r>
              <a:rPr lang="en-US" altLang="en-US" sz="2400" i="0" baseline="0"/>
              <a:t>is the rate of the Poisson process that activates the event that makes the transition from </a:t>
            </a:r>
            <a:r>
              <a:rPr lang="en-US" altLang="en-US" sz="2400" baseline="0">
                <a:latin typeface="Times New Roman" panose="02020603050405020304" pitchFamily="18" charset="0"/>
              </a:rPr>
              <a:t>i</a:t>
            </a:r>
            <a:r>
              <a:rPr lang="en-US" altLang="en-US" sz="2400" i="0" baseline="0"/>
              <a:t> to </a:t>
            </a:r>
            <a:r>
              <a:rPr lang="en-US" altLang="en-US" sz="2400" baseline="0">
                <a:latin typeface="Times New Roman" panose="02020603050405020304" pitchFamily="18" charset="0"/>
              </a:rPr>
              <a:t>j</a:t>
            </a:r>
            <a:r>
              <a:rPr lang="en-US" altLang="en-US" sz="2400" i="0" baseline="0"/>
              <a:t>.</a:t>
            </a:r>
          </a:p>
        </p:txBody>
      </p:sp>
      <p:sp>
        <p:nvSpPr>
          <p:cNvPr id="439310" name="Rectangle 14"/>
          <p:cNvSpPr>
            <a:spLocks noChangeArrowheads="1"/>
          </p:cNvSpPr>
          <p:nvPr/>
        </p:nvSpPr>
        <p:spPr bwMode="auto">
          <a:xfrm>
            <a:off x="381000" y="3657600"/>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400" i="0" baseline="0"/>
              <a:t>Next, consider the </a:t>
            </a:r>
            <a:r>
              <a:rPr lang="en-US" altLang="en-US" sz="2400" baseline="0">
                <a:latin typeface="Times New Roman" panose="02020603050405020304" pitchFamily="18" charset="0"/>
              </a:rPr>
              <a:t>q</a:t>
            </a:r>
            <a:r>
              <a:rPr lang="en-US" altLang="en-US" sz="2400" baseline="-25000">
                <a:latin typeface="Times New Roman" panose="02020603050405020304" pitchFamily="18" charset="0"/>
              </a:rPr>
              <a:t>jj</a:t>
            </a:r>
            <a:r>
              <a:rPr lang="en-US" altLang="en-US" sz="2400" baseline="0">
                <a:latin typeface="Times New Roman" panose="02020603050405020304" pitchFamily="18" charset="0"/>
              </a:rPr>
              <a:t>, </a:t>
            </a:r>
            <a:r>
              <a:rPr lang="en-US" altLang="en-US" sz="2400" i="0" baseline="0"/>
              <a:t>thus   </a:t>
            </a:r>
          </a:p>
        </p:txBody>
      </p:sp>
      <p:graphicFrame>
        <p:nvGraphicFramePr>
          <p:cNvPr id="439311" name="Object 15"/>
          <p:cNvGraphicFramePr>
            <a:graphicFrameLocks noChangeAspect="1"/>
          </p:cNvGraphicFramePr>
          <p:nvPr/>
        </p:nvGraphicFramePr>
        <p:xfrm>
          <a:off x="2330450" y="3946525"/>
          <a:ext cx="4459288" cy="1033463"/>
        </p:xfrm>
        <a:graphic>
          <a:graphicData uri="http://schemas.openxmlformats.org/presentationml/2006/ole">
            <mc:AlternateContent xmlns:mc="http://schemas.openxmlformats.org/markup-compatibility/2006">
              <mc:Choice xmlns:v="urn:schemas-microsoft-com:vml" Requires="v">
                <p:oleObj spid="_x0000_s60425" name="Equation" r:id="rId7" imgW="1701800" imgH="393700" progId="Equation.DSMT4">
                  <p:embed/>
                </p:oleObj>
              </mc:Choice>
              <mc:Fallback>
                <p:oleObj name="Equation" r:id="rId7" imgW="1701800" imgH="3937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0450" y="3946525"/>
                        <a:ext cx="4459288" cy="1033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9312" name="Rectangle 16"/>
          <p:cNvSpPr>
            <a:spLocks noChangeArrowheads="1"/>
          </p:cNvSpPr>
          <p:nvPr/>
        </p:nvSpPr>
        <p:spPr bwMode="auto">
          <a:xfrm>
            <a:off x="381000" y="4800600"/>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400" i="0" baseline="0"/>
              <a:t>Evaluating this at </a:t>
            </a:r>
            <a:r>
              <a:rPr lang="en-US" altLang="en-US" sz="2400" baseline="0">
                <a:latin typeface="Times New Roman" panose="02020603050405020304" pitchFamily="18" charset="0"/>
              </a:rPr>
              <a:t>t </a:t>
            </a:r>
            <a:r>
              <a:rPr lang="en-US" altLang="en-US" sz="2400" i="0" baseline="0">
                <a:latin typeface="Times New Roman" panose="02020603050405020304" pitchFamily="18" charset="0"/>
              </a:rPr>
              <a:t>= 0</a:t>
            </a:r>
            <a:r>
              <a:rPr lang="en-US" altLang="en-US" sz="2400" i="0" baseline="0"/>
              <a:t>, we get that</a:t>
            </a:r>
          </a:p>
        </p:txBody>
      </p:sp>
      <p:graphicFrame>
        <p:nvGraphicFramePr>
          <p:cNvPr id="439313" name="Object 17"/>
          <p:cNvGraphicFramePr>
            <a:graphicFrameLocks noChangeAspect="1"/>
          </p:cNvGraphicFramePr>
          <p:nvPr/>
        </p:nvGraphicFramePr>
        <p:xfrm>
          <a:off x="1127125" y="5181600"/>
          <a:ext cx="2130425" cy="1033463"/>
        </p:xfrm>
        <a:graphic>
          <a:graphicData uri="http://schemas.openxmlformats.org/presentationml/2006/ole">
            <mc:AlternateContent xmlns:mc="http://schemas.openxmlformats.org/markup-compatibility/2006">
              <mc:Choice xmlns:v="urn:schemas-microsoft-com:vml" Requires="v">
                <p:oleObj spid="_x0000_s60426" name="Equation" r:id="rId9" imgW="812447" imgH="393529" progId="Equation.DSMT4">
                  <p:embed/>
                </p:oleObj>
              </mc:Choice>
              <mc:Fallback>
                <p:oleObj name="Equation" r:id="rId9" imgW="812447" imgH="393529"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7125" y="5181600"/>
                        <a:ext cx="2130425" cy="1033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9316" name="Object 20"/>
          <p:cNvGraphicFramePr>
            <a:graphicFrameLocks noChangeAspect="1"/>
          </p:cNvGraphicFramePr>
          <p:nvPr/>
        </p:nvGraphicFramePr>
        <p:xfrm>
          <a:off x="3502025" y="5257800"/>
          <a:ext cx="3660775" cy="966788"/>
        </p:xfrm>
        <a:graphic>
          <a:graphicData uri="http://schemas.openxmlformats.org/presentationml/2006/ole">
            <mc:AlternateContent xmlns:mc="http://schemas.openxmlformats.org/markup-compatibility/2006">
              <mc:Choice xmlns:v="urn:schemas-microsoft-com:vml" Requires="v">
                <p:oleObj spid="_x0000_s60427" name="Equation" r:id="rId11" imgW="1397000" imgH="368300" progId="Equation.DSMT4">
                  <p:embed/>
                </p:oleObj>
              </mc:Choice>
              <mc:Fallback>
                <p:oleObj name="Equation" r:id="rId11" imgW="1397000" imgH="3683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02025" y="5257800"/>
                        <a:ext cx="3660775" cy="966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9317" name="AutoShape 21"/>
          <p:cNvSpPr>
            <a:spLocks/>
          </p:cNvSpPr>
          <p:nvPr/>
        </p:nvSpPr>
        <p:spPr bwMode="auto">
          <a:xfrm>
            <a:off x="6324600" y="4800600"/>
            <a:ext cx="2590800" cy="762000"/>
          </a:xfrm>
          <a:prstGeom prst="borderCallout1">
            <a:avLst>
              <a:gd name="adj1" fmla="val 15000"/>
              <a:gd name="adj2" fmla="val -2940"/>
              <a:gd name="adj3" fmla="val 100833"/>
              <a:gd name="adj4" fmla="val -4926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2000" i="0" baseline="0"/>
              <a:t>Probability that chain </a:t>
            </a:r>
            <a:r>
              <a:rPr lang="en-US" altLang="en-US" sz="2000" baseline="0"/>
              <a:t>leaves</a:t>
            </a:r>
            <a:r>
              <a:rPr lang="en-US" altLang="en-US" sz="2000" i="0" baseline="0"/>
              <a:t> state</a:t>
            </a:r>
            <a:r>
              <a:rPr lang="en-US" altLang="en-US" sz="2000" baseline="0"/>
              <a:t> </a:t>
            </a:r>
            <a:r>
              <a:rPr lang="en-US" altLang="en-US" sz="2000" baseline="0">
                <a:latin typeface="Times New Roman" panose="02020603050405020304" pitchFamily="18" charset="0"/>
              </a:rPr>
              <a:t> j</a:t>
            </a:r>
          </a:p>
        </p:txBody>
      </p:sp>
    </p:spTree>
    <p:extLst>
      <p:ext uri="{BB962C8B-B14F-4D97-AF65-F5344CB8AC3E}">
        <p14:creationId xmlns:p14="http://schemas.microsoft.com/office/powerpoint/2010/main" val="1217413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9307">
                                            <p:txEl>
                                              <p:pRg st="0" end="0"/>
                                            </p:txEl>
                                          </p:spTgt>
                                        </p:tgtEl>
                                        <p:attrNameLst>
                                          <p:attrName>style.visibility</p:attrName>
                                        </p:attrNameLst>
                                      </p:cBhvr>
                                      <p:to>
                                        <p:strVal val="visible"/>
                                      </p:to>
                                    </p:set>
                                    <p:animEffect transition="in" filter="wipe(left)">
                                      <p:cBhvr>
                                        <p:cTn id="7" dur="500"/>
                                        <p:tgtEl>
                                          <p:spTgt spid="4393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39305"/>
                                        </p:tgtEl>
                                        <p:attrNameLst>
                                          <p:attrName>style.visibility</p:attrName>
                                        </p:attrNameLst>
                                      </p:cBhvr>
                                      <p:to>
                                        <p:strVal val="visible"/>
                                      </p:to>
                                    </p:set>
                                    <p:animEffect transition="in" filter="wipe(left)">
                                      <p:cBhvr>
                                        <p:cTn id="12" dur="500"/>
                                        <p:tgtEl>
                                          <p:spTgt spid="4393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39308"/>
                                        </p:tgtEl>
                                        <p:attrNameLst>
                                          <p:attrName>style.visibility</p:attrName>
                                        </p:attrNameLst>
                                      </p:cBhvr>
                                      <p:to>
                                        <p:strVal val="visible"/>
                                      </p:to>
                                    </p:set>
                                    <p:animEffect transition="in" filter="wipe(left)">
                                      <p:cBhvr>
                                        <p:cTn id="17" dur="500"/>
                                        <p:tgtEl>
                                          <p:spTgt spid="4393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9309">
                                            <p:txEl>
                                              <p:pRg st="0" end="0"/>
                                            </p:txEl>
                                          </p:spTgt>
                                        </p:tgtEl>
                                        <p:attrNameLst>
                                          <p:attrName>style.visibility</p:attrName>
                                        </p:attrNameLst>
                                      </p:cBhvr>
                                      <p:to>
                                        <p:strVal val="visible"/>
                                      </p:to>
                                    </p:set>
                                    <p:animEffect transition="in" filter="wipe(left)">
                                      <p:cBhvr>
                                        <p:cTn id="22" dur="500"/>
                                        <p:tgtEl>
                                          <p:spTgt spid="43930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9310">
                                            <p:txEl>
                                              <p:pRg st="0" end="0"/>
                                            </p:txEl>
                                          </p:spTgt>
                                        </p:tgtEl>
                                        <p:attrNameLst>
                                          <p:attrName>style.visibility</p:attrName>
                                        </p:attrNameLst>
                                      </p:cBhvr>
                                      <p:to>
                                        <p:strVal val="visible"/>
                                      </p:to>
                                    </p:set>
                                    <p:animEffect transition="in" filter="wipe(left)">
                                      <p:cBhvr>
                                        <p:cTn id="27" dur="500"/>
                                        <p:tgtEl>
                                          <p:spTgt spid="439310">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39311"/>
                                        </p:tgtEl>
                                        <p:attrNameLst>
                                          <p:attrName>style.visibility</p:attrName>
                                        </p:attrNameLst>
                                      </p:cBhvr>
                                      <p:to>
                                        <p:strVal val="visible"/>
                                      </p:to>
                                    </p:set>
                                    <p:animEffect transition="in" filter="wipe(left)">
                                      <p:cBhvr>
                                        <p:cTn id="32" dur="500"/>
                                        <p:tgtEl>
                                          <p:spTgt spid="4393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39312">
                                            <p:txEl>
                                              <p:pRg st="0" end="0"/>
                                            </p:txEl>
                                          </p:spTgt>
                                        </p:tgtEl>
                                        <p:attrNameLst>
                                          <p:attrName>style.visibility</p:attrName>
                                        </p:attrNameLst>
                                      </p:cBhvr>
                                      <p:to>
                                        <p:strVal val="visible"/>
                                      </p:to>
                                    </p:set>
                                    <p:animEffect transition="in" filter="wipe(left)">
                                      <p:cBhvr>
                                        <p:cTn id="37" dur="500"/>
                                        <p:tgtEl>
                                          <p:spTgt spid="439312">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39313"/>
                                        </p:tgtEl>
                                        <p:attrNameLst>
                                          <p:attrName>style.visibility</p:attrName>
                                        </p:attrNameLst>
                                      </p:cBhvr>
                                      <p:to>
                                        <p:strVal val="visible"/>
                                      </p:to>
                                    </p:set>
                                    <p:animEffect transition="in" filter="wipe(left)">
                                      <p:cBhvr>
                                        <p:cTn id="42" dur="500"/>
                                        <p:tgtEl>
                                          <p:spTgt spid="43931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39316"/>
                                        </p:tgtEl>
                                        <p:attrNameLst>
                                          <p:attrName>style.visibility</p:attrName>
                                        </p:attrNameLst>
                                      </p:cBhvr>
                                      <p:to>
                                        <p:strVal val="visible"/>
                                      </p:to>
                                    </p:set>
                                    <p:animEffect transition="in" filter="wipe(left)">
                                      <p:cBhvr>
                                        <p:cTn id="47" dur="500"/>
                                        <p:tgtEl>
                                          <p:spTgt spid="439316"/>
                                        </p:tgtEl>
                                      </p:cBhvr>
                                    </p:animEffect>
                                  </p:childTnLst>
                                </p:cTn>
                              </p:par>
                            </p:childTnLst>
                          </p:cTn>
                        </p:par>
                        <p:par>
                          <p:cTn id="48" fill="hold" nodeType="afterGroup">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439317"/>
                                        </p:tgtEl>
                                        <p:attrNameLst>
                                          <p:attrName>style.visibility</p:attrName>
                                        </p:attrNameLst>
                                      </p:cBhvr>
                                      <p:to>
                                        <p:strVal val="visible"/>
                                      </p:to>
                                    </p:set>
                                    <p:animEffect transition="in" filter="wipe(left)">
                                      <p:cBhvr>
                                        <p:cTn id="51" dur="500"/>
                                        <p:tgtEl>
                                          <p:spTgt spid="439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07" grpId="0" build="p"/>
      <p:bldP spid="439309" grpId="0" build="p"/>
      <p:bldP spid="439310" grpId="0" build="p"/>
      <p:bldP spid="439312" grpId="0" build="p"/>
      <p:bldP spid="43931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276600" y="2057400"/>
            <a:ext cx="2667000" cy="914400"/>
          </a:xfrm>
          <a:prstGeom prst="rect">
            <a:avLst/>
          </a:prstGeom>
          <a:solidFill>
            <a:srgbClr val="94B6D2">
              <a:alpha val="47843"/>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22533" name="Rectangle 2"/>
          <p:cNvSpPr>
            <a:spLocks noGrp="1" noChangeArrowheads="1"/>
          </p:cNvSpPr>
          <p:nvPr>
            <p:ph type="title" idx="4294967295"/>
          </p:nvPr>
        </p:nvSpPr>
        <p:spPr>
          <a:xfrm>
            <a:off x="914400" y="152400"/>
            <a:ext cx="7924800" cy="1219200"/>
          </a:xfrm>
        </p:spPr>
        <p:txBody>
          <a:bodyPr/>
          <a:lstStyle/>
          <a:p>
            <a:pPr eaLnBrk="1" hangingPunct="1"/>
            <a:r>
              <a:rPr lang="en-US" altLang="en-US" sz="4000" smtClean="0"/>
              <a:t>Homogeneous Case </a:t>
            </a:r>
          </a:p>
        </p:txBody>
      </p:sp>
      <p:sp>
        <p:nvSpPr>
          <p:cNvPr id="435209" name="Rectangle 9"/>
          <p:cNvSpPr>
            <a:spLocks noChangeArrowheads="1"/>
          </p:cNvSpPr>
          <p:nvPr/>
        </p:nvSpPr>
        <p:spPr bwMode="auto">
          <a:xfrm>
            <a:off x="533400" y="1600200"/>
            <a:ext cx="7162800" cy="533400"/>
          </a:xfrm>
          <a:prstGeom prst="rect">
            <a:avLst/>
          </a:prstGeom>
          <a:noFill/>
          <a:ln w="9525">
            <a:noFill/>
            <a:miter lim="800000"/>
            <a:headEnd/>
            <a:tailEnd/>
          </a:ln>
        </p:spPr>
        <p:txBody>
          <a:bodyPr/>
          <a:lstStyle/>
          <a:p>
            <a:pPr marL="342900" indent="-342900" eaLnBrk="1" hangingPunct="1">
              <a:spcBef>
                <a:spcPct val="20000"/>
              </a:spcBef>
              <a:buClr>
                <a:schemeClr val="bg2"/>
              </a:buClr>
              <a:buSzPct val="75000"/>
              <a:buFont typeface="Wingdings" pitchFamily="2" charset="2"/>
              <a:buNone/>
              <a:defRPr/>
            </a:pPr>
            <a:r>
              <a:rPr lang="en-US" sz="2000" i="0" baseline="0" dirty="0">
                <a:latin typeface="+mj-lt"/>
                <a:cs typeface="Arial" charset="0"/>
              </a:rPr>
              <a:t>The </a:t>
            </a:r>
            <a:r>
              <a:rPr lang="en-US" sz="2000" b="1" i="0" baseline="0" dirty="0">
                <a:solidFill>
                  <a:srgbClr val="993300"/>
                </a:solidFill>
                <a:latin typeface="+mj-lt"/>
                <a:cs typeface="Arial" charset="0"/>
              </a:rPr>
              <a:t>transition rate</a:t>
            </a:r>
            <a:r>
              <a:rPr lang="en-US" sz="2000" i="0" baseline="0" dirty="0">
                <a:latin typeface="+mj-lt"/>
                <a:cs typeface="Arial" charset="0"/>
              </a:rPr>
              <a:t> matrix</a:t>
            </a:r>
          </a:p>
        </p:txBody>
      </p:sp>
      <p:graphicFrame>
        <p:nvGraphicFramePr>
          <p:cNvPr id="435210" name="Object 10"/>
          <p:cNvGraphicFramePr>
            <a:graphicFrameLocks noChangeAspect="1"/>
          </p:cNvGraphicFramePr>
          <p:nvPr/>
        </p:nvGraphicFramePr>
        <p:xfrm>
          <a:off x="3476625" y="2300288"/>
          <a:ext cx="2343150" cy="447675"/>
        </p:xfrm>
        <a:graphic>
          <a:graphicData uri="http://schemas.openxmlformats.org/presentationml/2006/ole">
            <mc:AlternateContent xmlns:mc="http://schemas.openxmlformats.org/markup-compatibility/2006">
              <mc:Choice xmlns:v="urn:schemas-microsoft-com:vml" Requires="v">
                <p:oleObj spid="_x0000_s61444" name="Equation" r:id="rId3" imgW="1066337" imgH="203112" progId="Equation.DSMT4">
                  <p:embed/>
                </p:oleObj>
              </mc:Choice>
              <mc:Fallback>
                <p:oleObj name="Equation" r:id="rId3" imgW="1066337" imgH="20311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6625" y="2300288"/>
                        <a:ext cx="2343150"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Rectangle 15"/>
          <p:cNvSpPr/>
          <p:nvPr/>
        </p:nvSpPr>
        <p:spPr>
          <a:xfrm>
            <a:off x="473075" y="3101975"/>
            <a:ext cx="8518525" cy="1219200"/>
          </a:xfrm>
          <a:prstGeom prst="rect">
            <a:avLst/>
          </a:prstGeom>
          <a:solidFill>
            <a:srgbClr val="FF0000">
              <a:alpha val="16863"/>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graphicFrame>
        <p:nvGraphicFramePr>
          <p:cNvPr id="17" name="Object 3"/>
          <p:cNvGraphicFramePr>
            <a:graphicFrameLocks noChangeAspect="1"/>
          </p:cNvGraphicFramePr>
          <p:nvPr/>
        </p:nvGraphicFramePr>
        <p:xfrm>
          <a:off x="1511300" y="3368675"/>
          <a:ext cx="1973263" cy="673100"/>
        </p:xfrm>
        <a:graphic>
          <a:graphicData uri="http://schemas.openxmlformats.org/presentationml/2006/ole">
            <mc:AlternateContent xmlns:mc="http://schemas.openxmlformats.org/markup-compatibility/2006">
              <mc:Choice xmlns:v="urn:schemas-microsoft-com:vml" Requires="v">
                <p:oleObj spid="_x0000_s61445" name="Equation" r:id="rId5" imgW="1231366" imgH="418918" progId="Equation.DSMT4">
                  <p:embed/>
                </p:oleObj>
              </mc:Choice>
              <mc:Fallback>
                <p:oleObj name="Equation" r:id="rId5" imgW="1231366" imgH="418918"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1300" y="3368675"/>
                        <a:ext cx="1973263"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Curved Right Arrow 18"/>
          <p:cNvSpPr/>
          <p:nvPr/>
        </p:nvSpPr>
        <p:spPr>
          <a:xfrm>
            <a:off x="53975" y="2530475"/>
            <a:ext cx="381000" cy="12192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chemeClr val="tx1"/>
              </a:solidFill>
            </a:endParaRPr>
          </a:p>
        </p:txBody>
      </p:sp>
      <p:sp>
        <p:nvSpPr>
          <p:cNvPr id="21" name="Rectangle 13"/>
          <p:cNvSpPr>
            <a:spLocks noChangeArrowheads="1"/>
          </p:cNvSpPr>
          <p:nvPr/>
        </p:nvSpPr>
        <p:spPr bwMode="auto">
          <a:xfrm>
            <a:off x="4259263" y="3276600"/>
            <a:ext cx="4648200" cy="358775"/>
          </a:xfrm>
          <a:prstGeom prst="rect">
            <a:avLst/>
          </a:prstGeom>
          <a:solidFill>
            <a:schemeClr val="tx1"/>
          </a:solidFill>
          <a:ln w="9525">
            <a:noFill/>
            <a:miter lim="800000"/>
            <a:headEnd/>
            <a:tailEnd/>
          </a:ln>
        </p:spPr>
        <p:txBody>
          <a:bodyPr/>
          <a:lstStyle/>
          <a:p>
            <a:pPr marL="342900" indent="-342900" eaLnBrk="1" hangingPunct="1">
              <a:spcBef>
                <a:spcPct val="20000"/>
              </a:spcBef>
              <a:buClr>
                <a:schemeClr val="bg2"/>
              </a:buClr>
              <a:buSzPct val="75000"/>
              <a:defRPr/>
            </a:pPr>
            <a:r>
              <a:rPr lang="en-US" sz="1400" baseline="0" dirty="0" err="1">
                <a:solidFill>
                  <a:srgbClr val="FFFF00"/>
                </a:solidFill>
                <a:latin typeface="Times" pitchFamily="18" charset="0"/>
              </a:rPr>
              <a:t>q</a:t>
            </a:r>
            <a:r>
              <a:rPr lang="en-US" sz="1400" baseline="-25000" dirty="0" err="1">
                <a:solidFill>
                  <a:srgbClr val="FFFF00"/>
                </a:solidFill>
                <a:latin typeface="Times" pitchFamily="18" charset="0"/>
              </a:rPr>
              <a:t>ij</a:t>
            </a:r>
            <a:r>
              <a:rPr lang="en-US" sz="1400" i="0" baseline="0" dirty="0">
                <a:solidFill>
                  <a:schemeClr val="bg1"/>
                </a:solidFill>
                <a:latin typeface="+mj-lt"/>
              </a:rPr>
              <a:t> is the </a:t>
            </a:r>
            <a:r>
              <a:rPr lang="en-US" sz="1400" b="1" i="0" baseline="0" dirty="0">
                <a:solidFill>
                  <a:srgbClr val="FFFF00"/>
                </a:solidFill>
                <a:latin typeface="+mj-lt"/>
              </a:rPr>
              <a:t>transition rate</a:t>
            </a:r>
            <a:r>
              <a:rPr lang="en-US" sz="1400" i="0" baseline="0" dirty="0">
                <a:solidFill>
                  <a:srgbClr val="FFFF00"/>
                </a:solidFill>
                <a:latin typeface="+mj-lt"/>
              </a:rPr>
              <a:t> </a:t>
            </a:r>
            <a:r>
              <a:rPr lang="en-US" sz="1400" i="0" baseline="0" dirty="0">
                <a:solidFill>
                  <a:schemeClr val="bg1"/>
                </a:solidFill>
                <a:latin typeface="+mj-lt"/>
              </a:rPr>
              <a:t>that the chain </a:t>
            </a:r>
            <a:r>
              <a:rPr lang="en-US" sz="1400" i="0" baseline="0" dirty="0">
                <a:solidFill>
                  <a:srgbClr val="FFFF00"/>
                </a:solidFill>
                <a:latin typeface="+mj-lt"/>
              </a:rPr>
              <a:t>enters</a:t>
            </a:r>
            <a:r>
              <a:rPr lang="en-US" sz="1400" i="0" baseline="0" dirty="0">
                <a:solidFill>
                  <a:schemeClr val="bg1"/>
                </a:solidFill>
                <a:latin typeface="+mj-lt"/>
              </a:rPr>
              <a:t> state </a:t>
            </a:r>
            <a:r>
              <a:rPr lang="en-US" sz="1400" baseline="0" dirty="0">
                <a:solidFill>
                  <a:schemeClr val="bg1"/>
                </a:solidFill>
                <a:latin typeface="Times" pitchFamily="18" charset="0"/>
              </a:rPr>
              <a:t>j</a:t>
            </a:r>
            <a:r>
              <a:rPr lang="en-US" sz="1400" i="0" baseline="0" dirty="0">
                <a:solidFill>
                  <a:schemeClr val="bg1"/>
                </a:solidFill>
                <a:latin typeface="+mj-lt"/>
              </a:rPr>
              <a:t> from state </a:t>
            </a:r>
            <a:r>
              <a:rPr lang="en-US" sz="1400" baseline="0" dirty="0" err="1">
                <a:solidFill>
                  <a:schemeClr val="bg1"/>
                </a:solidFill>
                <a:latin typeface="Times" pitchFamily="18" charset="0"/>
              </a:rPr>
              <a:t>i</a:t>
            </a:r>
            <a:r>
              <a:rPr lang="en-US" sz="1400" i="0" baseline="0" dirty="0">
                <a:solidFill>
                  <a:schemeClr val="bg1"/>
                </a:solidFill>
                <a:latin typeface="+mj-lt"/>
              </a:rPr>
              <a:t> </a:t>
            </a:r>
            <a:endParaRPr lang="en-US" sz="1400" baseline="0" dirty="0">
              <a:solidFill>
                <a:schemeClr val="bg1"/>
              </a:solidFill>
              <a:latin typeface="+mj-lt"/>
              <a:cs typeface="Arial" charset="0"/>
            </a:endParaRPr>
          </a:p>
        </p:txBody>
      </p:sp>
      <p:sp>
        <p:nvSpPr>
          <p:cNvPr id="22" name="Rectangle 13"/>
          <p:cNvSpPr>
            <a:spLocks noChangeArrowheads="1"/>
          </p:cNvSpPr>
          <p:nvPr/>
        </p:nvSpPr>
        <p:spPr bwMode="auto">
          <a:xfrm>
            <a:off x="4648200" y="3832225"/>
            <a:ext cx="4267200" cy="358775"/>
          </a:xfrm>
          <a:prstGeom prst="rect">
            <a:avLst/>
          </a:prstGeom>
          <a:solidFill>
            <a:schemeClr val="tx1"/>
          </a:solidFill>
          <a:ln w="9525">
            <a:noFill/>
            <a:miter lim="800000"/>
            <a:headEnd/>
            <a:tailEnd/>
          </a:ln>
        </p:spPr>
        <p:txBody>
          <a:bodyPr/>
          <a:lstStyle/>
          <a:p>
            <a:pPr marL="342900" indent="-342900" eaLnBrk="1" hangingPunct="1">
              <a:spcBef>
                <a:spcPct val="20000"/>
              </a:spcBef>
              <a:buClr>
                <a:schemeClr val="bg2"/>
              </a:buClr>
              <a:buSzPct val="75000"/>
              <a:defRPr/>
            </a:pPr>
            <a:r>
              <a:rPr lang="en-US" sz="1400" baseline="0" dirty="0" err="1">
                <a:solidFill>
                  <a:srgbClr val="FFFF00"/>
                </a:solidFill>
                <a:latin typeface="Symbol" pitchFamily="18" charset="2"/>
              </a:rPr>
              <a:t>n</a:t>
            </a:r>
            <a:r>
              <a:rPr lang="en-US" sz="1400" baseline="-25000" dirty="0" err="1">
                <a:solidFill>
                  <a:srgbClr val="FFFF00"/>
                </a:solidFill>
                <a:latin typeface="Times" pitchFamily="18" charset="0"/>
              </a:rPr>
              <a:t>i</a:t>
            </a:r>
            <a:r>
              <a:rPr lang="en-US" sz="1400" baseline="0" dirty="0">
                <a:solidFill>
                  <a:srgbClr val="FFFF00"/>
                </a:solidFill>
                <a:latin typeface="Times" pitchFamily="18" charset="0"/>
              </a:rPr>
              <a:t>=-</a:t>
            </a:r>
            <a:r>
              <a:rPr lang="en-US" sz="1400" baseline="0" dirty="0" err="1">
                <a:solidFill>
                  <a:srgbClr val="FFFF00"/>
                </a:solidFill>
                <a:latin typeface="Times" pitchFamily="18" charset="0"/>
              </a:rPr>
              <a:t>q</a:t>
            </a:r>
            <a:r>
              <a:rPr lang="en-US" sz="1400" baseline="-25000" dirty="0" err="1">
                <a:solidFill>
                  <a:srgbClr val="FFFF00"/>
                </a:solidFill>
                <a:latin typeface="Times" pitchFamily="18" charset="0"/>
              </a:rPr>
              <a:t>ii</a:t>
            </a:r>
            <a:r>
              <a:rPr lang="en-US" sz="1400" i="0" baseline="0" dirty="0">
                <a:solidFill>
                  <a:schemeClr val="bg1"/>
                </a:solidFill>
                <a:latin typeface="+mj-lt"/>
              </a:rPr>
              <a:t> is the </a:t>
            </a:r>
            <a:r>
              <a:rPr lang="en-US" sz="1400" b="1" i="0" baseline="0" dirty="0">
                <a:solidFill>
                  <a:srgbClr val="FFFF00"/>
                </a:solidFill>
                <a:latin typeface="+mj-lt"/>
              </a:rPr>
              <a:t>transition rate</a:t>
            </a:r>
            <a:r>
              <a:rPr lang="en-US" sz="1400" i="0" baseline="0" dirty="0">
                <a:solidFill>
                  <a:srgbClr val="FFFF00"/>
                </a:solidFill>
                <a:latin typeface="+mj-lt"/>
              </a:rPr>
              <a:t> </a:t>
            </a:r>
            <a:r>
              <a:rPr lang="en-US" sz="1400" i="0" baseline="0" dirty="0">
                <a:solidFill>
                  <a:schemeClr val="bg1"/>
                </a:solidFill>
                <a:latin typeface="+mj-lt"/>
              </a:rPr>
              <a:t>that the chain leaves state </a:t>
            </a:r>
            <a:r>
              <a:rPr lang="en-US" sz="1400" baseline="0" dirty="0" err="1">
                <a:solidFill>
                  <a:schemeClr val="bg1"/>
                </a:solidFill>
                <a:latin typeface="Times" pitchFamily="18" charset="0"/>
              </a:rPr>
              <a:t>i</a:t>
            </a:r>
            <a:r>
              <a:rPr lang="en-US" sz="1400" i="0" baseline="0" dirty="0">
                <a:solidFill>
                  <a:schemeClr val="bg1"/>
                </a:solidFill>
                <a:latin typeface="+mj-lt"/>
              </a:rPr>
              <a:t> </a:t>
            </a:r>
            <a:endParaRPr lang="en-US" sz="1400" baseline="0" dirty="0">
              <a:solidFill>
                <a:schemeClr val="bg1"/>
              </a:solidFill>
              <a:latin typeface="+mj-lt"/>
              <a:cs typeface="Arial" charset="0"/>
            </a:endParaRPr>
          </a:p>
        </p:txBody>
      </p:sp>
      <p:cxnSp>
        <p:nvCxnSpPr>
          <p:cNvPr id="20" name="Straight Connector 19"/>
          <p:cNvCxnSpPr/>
          <p:nvPr/>
        </p:nvCxnSpPr>
        <p:spPr>
          <a:xfrm rot="5400000">
            <a:off x="2591594" y="5561806"/>
            <a:ext cx="21336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9"/>
          <p:cNvSpPr>
            <a:spLocks noChangeArrowheads="1"/>
          </p:cNvSpPr>
          <p:nvPr/>
        </p:nvSpPr>
        <p:spPr bwMode="auto">
          <a:xfrm>
            <a:off x="5638800" y="4419600"/>
            <a:ext cx="2971800" cy="533400"/>
          </a:xfrm>
          <a:prstGeom prst="rect">
            <a:avLst/>
          </a:prstGeom>
          <a:noFill/>
          <a:ln w="9525">
            <a:noFill/>
            <a:miter lim="800000"/>
            <a:headEnd/>
            <a:tailEnd/>
          </a:ln>
        </p:spPr>
        <p:txBody>
          <a:bodyPr/>
          <a:lstStyle/>
          <a:p>
            <a:pPr marL="342900" indent="-342900" algn="ctr" eaLnBrk="1" hangingPunct="1">
              <a:spcBef>
                <a:spcPct val="20000"/>
              </a:spcBef>
              <a:buClr>
                <a:schemeClr val="bg2"/>
              </a:buClr>
              <a:buSzPct val="75000"/>
              <a:buFont typeface="Wingdings" pitchFamily="2" charset="2"/>
              <a:buNone/>
              <a:defRPr/>
            </a:pPr>
            <a:r>
              <a:rPr lang="en-US" sz="2000" b="1" i="0" baseline="0" dirty="0">
                <a:latin typeface="+mj-lt"/>
                <a:cs typeface="Arial" charset="0"/>
              </a:rPr>
              <a:t>Continuous Markov Chain</a:t>
            </a:r>
          </a:p>
        </p:txBody>
      </p:sp>
      <p:grpSp>
        <p:nvGrpSpPr>
          <p:cNvPr id="22541" name="Group 45"/>
          <p:cNvGrpSpPr>
            <a:grpSpLocks/>
          </p:cNvGrpSpPr>
          <p:nvPr/>
        </p:nvGrpSpPr>
        <p:grpSpPr bwMode="auto">
          <a:xfrm>
            <a:off x="152400" y="4419600"/>
            <a:ext cx="3352800" cy="2370138"/>
            <a:chOff x="152400" y="4419600"/>
            <a:chExt cx="3352800" cy="2370495"/>
          </a:xfrm>
        </p:grpSpPr>
        <p:sp>
          <p:nvSpPr>
            <p:cNvPr id="24" name="Rectangle 9"/>
            <p:cNvSpPr>
              <a:spLocks noChangeArrowheads="1"/>
            </p:cNvSpPr>
            <p:nvPr/>
          </p:nvSpPr>
          <p:spPr bwMode="auto">
            <a:xfrm>
              <a:off x="152400" y="4419600"/>
              <a:ext cx="2971800" cy="533480"/>
            </a:xfrm>
            <a:prstGeom prst="rect">
              <a:avLst/>
            </a:prstGeom>
            <a:noFill/>
            <a:ln w="9525">
              <a:noFill/>
              <a:miter lim="800000"/>
              <a:headEnd/>
              <a:tailEnd/>
            </a:ln>
          </p:spPr>
          <p:txBody>
            <a:bodyPr/>
            <a:lstStyle/>
            <a:p>
              <a:pPr marL="342900" indent="-342900" algn="ctr" eaLnBrk="1" hangingPunct="1">
                <a:spcBef>
                  <a:spcPct val="20000"/>
                </a:spcBef>
                <a:buClr>
                  <a:schemeClr val="bg2"/>
                </a:buClr>
                <a:buSzPct val="75000"/>
                <a:buFont typeface="Wingdings" pitchFamily="2" charset="2"/>
                <a:buNone/>
                <a:defRPr/>
              </a:pPr>
              <a:r>
                <a:rPr lang="en-US" sz="2000" b="1" i="0" baseline="0" dirty="0">
                  <a:latin typeface="+mj-lt"/>
                  <a:cs typeface="Arial" charset="0"/>
                </a:rPr>
                <a:t>Discrete Markov Chain</a:t>
              </a:r>
            </a:p>
          </p:txBody>
        </p:sp>
        <p:sp>
          <p:nvSpPr>
            <p:cNvPr id="26" name="Oval 25"/>
            <p:cNvSpPr/>
            <p:nvPr/>
          </p:nvSpPr>
          <p:spPr>
            <a:xfrm>
              <a:off x="228600" y="5146785"/>
              <a:ext cx="762000" cy="7621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baseline="0" dirty="0">
                  <a:solidFill>
                    <a:srgbClr val="C00000"/>
                  </a:solidFill>
                  <a:latin typeface="Times" pitchFamily="18" charset="0"/>
                </a:rPr>
                <a:t>i</a:t>
              </a:r>
            </a:p>
          </p:txBody>
        </p:sp>
        <p:sp>
          <p:nvSpPr>
            <p:cNvPr id="29" name="Arc 28"/>
            <p:cNvSpPr/>
            <p:nvPr/>
          </p:nvSpPr>
          <p:spPr>
            <a:xfrm>
              <a:off x="685800" y="4797482"/>
              <a:ext cx="2438400" cy="990749"/>
            </a:xfrm>
            <a:prstGeom prst="arc">
              <a:avLst>
                <a:gd name="adj1" fmla="val 11178187"/>
                <a:gd name="adj2" fmla="val 21237090"/>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sp>
          <p:nvSpPr>
            <p:cNvPr id="22562" name="Rectangle 29"/>
            <p:cNvSpPr>
              <a:spLocks noChangeArrowheads="1"/>
            </p:cNvSpPr>
            <p:nvPr/>
          </p:nvSpPr>
          <p:spPr bwMode="auto">
            <a:xfrm>
              <a:off x="1729322" y="4787900"/>
              <a:ext cx="4203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1800" b="1" i="0" baseline="0">
                  <a:latin typeface="Times" panose="02020603050405020304" pitchFamily="18" charset="0"/>
                  <a:cs typeface="Arial" panose="020B0604020202020204" pitchFamily="34" charset="0"/>
                </a:rPr>
                <a:t>P</a:t>
              </a:r>
              <a:r>
                <a:rPr lang="en-US" altLang="en-US" sz="1800" b="1" i="0" baseline="-25000">
                  <a:latin typeface="Times" panose="02020603050405020304" pitchFamily="18" charset="0"/>
                  <a:cs typeface="Arial" panose="020B0604020202020204" pitchFamily="34" charset="0"/>
                </a:rPr>
                <a:t>ij</a:t>
              </a:r>
              <a:endParaRPr lang="fr-FR" altLang="en-US" sz="1800" b="1" i="0" baseline="-25000">
                <a:latin typeface="Times" panose="02020603050405020304" pitchFamily="18" charset="0"/>
              </a:endParaRPr>
            </a:p>
          </p:txBody>
        </p:sp>
        <p:sp>
          <p:nvSpPr>
            <p:cNvPr id="31" name="Oval 30"/>
            <p:cNvSpPr/>
            <p:nvPr/>
          </p:nvSpPr>
          <p:spPr>
            <a:xfrm>
              <a:off x="2743200" y="5165837"/>
              <a:ext cx="762000" cy="7621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baseline="0" dirty="0">
                  <a:solidFill>
                    <a:srgbClr val="C00000"/>
                  </a:solidFill>
                  <a:latin typeface="Times" pitchFamily="18" charset="0"/>
                </a:rPr>
                <a:t>j</a:t>
              </a:r>
            </a:p>
          </p:txBody>
        </p:sp>
        <p:sp>
          <p:nvSpPr>
            <p:cNvPr id="32" name="Rectangle 31"/>
            <p:cNvSpPr/>
            <p:nvPr/>
          </p:nvSpPr>
          <p:spPr>
            <a:xfrm>
              <a:off x="584200" y="6328062"/>
              <a:ext cx="2878138" cy="462033"/>
            </a:xfrm>
            <a:prstGeom prst="rect">
              <a:avLst/>
            </a:prstGeom>
          </p:spPr>
          <p:txBody>
            <a:bodyPr wrap="none">
              <a:spAutoFit/>
            </a:bodyPr>
            <a:lstStyle/>
            <a:p>
              <a:pPr algn="ctr">
                <a:defRPr/>
              </a:pPr>
              <a:r>
                <a:rPr lang="en-US" sz="1200" b="1" i="0" baseline="0" dirty="0" err="1">
                  <a:latin typeface="+mj-lt"/>
                  <a:cs typeface="Arial" charset="0"/>
                </a:rPr>
                <a:t>P</a:t>
              </a:r>
              <a:r>
                <a:rPr lang="en-US" sz="1200" b="1" i="0" baseline="-25000" dirty="0" err="1">
                  <a:latin typeface="+mj-lt"/>
                  <a:cs typeface="Arial" charset="0"/>
                </a:rPr>
                <a:t>ij</a:t>
              </a:r>
              <a:r>
                <a:rPr lang="en-US" sz="1200" b="1" i="0" baseline="0" dirty="0">
                  <a:latin typeface="+mj-lt"/>
                  <a:cs typeface="Arial" charset="0"/>
                </a:rPr>
                <a:t>: Transition Probability</a:t>
              </a:r>
            </a:p>
            <a:p>
              <a:pPr algn="ctr">
                <a:defRPr/>
              </a:pPr>
              <a:r>
                <a:rPr lang="en-US" sz="1200" b="1" i="0" baseline="0" dirty="0">
                  <a:latin typeface="+mj-lt"/>
                  <a:cs typeface="Arial" charset="0"/>
                </a:rPr>
                <a:t>Transition Time is deterministic (each slot)</a:t>
              </a:r>
              <a:endParaRPr lang="fr-FR" sz="1200" b="1" i="0" dirty="0">
                <a:latin typeface="+mj-lt"/>
              </a:endParaRPr>
            </a:p>
          </p:txBody>
        </p:sp>
        <p:sp>
          <p:nvSpPr>
            <p:cNvPr id="33" name="Arc 32"/>
            <p:cNvSpPr/>
            <p:nvPr/>
          </p:nvSpPr>
          <p:spPr>
            <a:xfrm flipH="1" flipV="1">
              <a:off x="666750" y="5299207"/>
              <a:ext cx="2438400" cy="990749"/>
            </a:xfrm>
            <a:prstGeom prst="arc">
              <a:avLst>
                <a:gd name="adj1" fmla="val 11178187"/>
                <a:gd name="adj2" fmla="val 21237090"/>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sp>
          <p:nvSpPr>
            <p:cNvPr id="22566" name="Rectangle 26"/>
            <p:cNvSpPr>
              <a:spLocks noChangeArrowheads="1"/>
            </p:cNvSpPr>
            <p:nvPr/>
          </p:nvSpPr>
          <p:spPr bwMode="auto">
            <a:xfrm>
              <a:off x="1676400" y="5867400"/>
              <a:ext cx="4203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1800" b="1" i="0" baseline="0">
                  <a:latin typeface="Times" panose="02020603050405020304" pitchFamily="18" charset="0"/>
                  <a:cs typeface="Arial" panose="020B0604020202020204" pitchFamily="34" charset="0"/>
                </a:rPr>
                <a:t>P</a:t>
              </a:r>
              <a:r>
                <a:rPr lang="en-US" altLang="en-US" sz="1800" b="1" i="0" baseline="-25000">
                  <a:latin typeface="Times" panose="02020603050405020304" pitchFamily="18" charset="0"/>
                  <a:cs typeface="Arial" panose="020B0604020202020204" pitchFamily="34" charset="0"/>
                </a:rPr>
                <a:t>ji</a:t>
              </a:r>
              <a:endParaRPr lang="fr-FR" altLang="en-US" sz="1800" b="1" i="0" baseline="-25000">
                <a:latin typeface="Times" panose="02020603050405020304" pitchFamily="18" charset="0"/>
              </a:endParaRPr>
            </a:p>
          </p:txBody>
        </p:sp>
      </p:grpSp>
      <p:grpSp>
        <p:nvGrpSpPr>
          <p:cNvPr id="22542" name="Group 42"/>
          <p:cNvGrpSpPr>
            <a:grpSpLocks/>
          </p:cNvGrpSpPr>
          <p:nvPr/>
        </p:nvGrpSpPr>
        <p:grpSpPr bwMode="auto">
          <a:xfrm>
            <a:off x="3886200" y="5127625"/>
            <a:ext cx="4800600" cy="796925"/>
            <a:chOff x="3886200" y="5127625"/>
            <a:chExt cx="4800600" cy="796925"/>
          </a:xfrm>
        </p:grpSpPr>
        <p:sp>
          <p:nvSpPr>
            <p:cNvPr id="34" name="Oval 33"/>
            <p:cNvSpPr/>
            <p:nvPr/>
          </p:nvSpPr>
          <p:spPr>
            <a:xfrm>
              <a:off x="5943600" y="516255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baseline="0" dirty="0">
                  <a:solidFill>
                    <a:srgbClr val="C00000"/>
                  </a:solidFill>
                  <a:latin typeface="Times" pitchFamily="18" charset="0"/>
                </a:rPr>
                <a:t>i</a:t>
              </a:r>
            </a:p>
          </p:txBody>
        </p:sp>
        <p:sp>
          <p:nvSpPr>
            <p:cNvPr id="37" name="Oval 36"/>
            <p:cNvSpPr/>
            <p:nvPr/>
          </p:nvSpPr>
          <p:spPr>
            <a:xfrm>
              <a:off x="7924800" y="5127625"/>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baseline="0" dirty="0">
                  <a:solidFill>
                    <a:srgbClr val="C00000"/>
                  </a:solidFill>
                  <a:latin typeface="Times" pitchFamily="18" charset="0"/>
                </a:rPr>
                <a:t>j</a:t>
              </a:r>
            </a:p>
          </p:txBody>
        </p:sp>
        <p:sp>
          <p:nvSpPr>
            <p:cNvPr id="40" name="Oval 39"/>
            <p:cNvSpPr/>
            <p:nvPr/>
          </p:nvSpPr>
          <p:spPr>
            <a:xfrm>
              <a:off x="3886200" y="51435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baseline="0" dirty="0">
                  <a:solidFill>
                    <a:srgbClr val="C00000"/>
                  </a:solidFill>
                  <a:latin typeface="Times" pitchFamily="18" charset="0"/>
                </a:rPr>
                <a:t>k</a:t>
              </a:r>
            </a:p>
          </p:txBody>
        </p:sp>
      </p:grpSp>
      <p:grpSp>
        <p:nvGrpSpPr>
          <p:cNvPr id="22543" name="Group 51"/>
          <p:cNvGrpSpPr>
            <a:grpSpLocks/>
          </p:cNvGrpSpPr>
          <p:nvPr/>
        </p:nvGrpSpPr>
        <p:grpSpPr bwMode="auto">
          <a:xfrm>
            <a:off x="4273550" y="4786313"/>
            <a:ext cx="4070350" cy="1001712"/>
            <a:chOff x="4273550" y="4785995"/>
            <a:chExt cx="4070350" cy="1002030"/>
          </a:xfrm>
        </p:grpSpPr>
        <p:sp>
          <p:nvSpPr>
            <p:cNvPr id="22551" name="Rectangle 44"/>
            <p:cNvSpPr>
              <a:spLocks noChangeArrowheads="1"/>
            </p:cNvSpPr>
            <p:nvPr/>
          </p:nvSpPr>
          <p:spPr bwMode="auto">
            <a:xfrm>
              <a:off x="4648200" y="4876800"/>
              <a:ext cx="10871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1600" b="1" i="0" baseline="0">
                  <a:latin typeface="Times" panose="02020603050405020304" pitchFamily="18" charset="0"/>
                  <a:cs typeface="Arial" panose="020B0604020202020204" pitchFamily="34" charset="0"/>
                </a:rPr>
                <a:t>q</a:t>
              </a:r>
              <a:r>
                <a:rPr lang="en-US" altLang="en-US" sz="1600" b="1" i="0" baseline="-25000">
                  <a:latin typeface="Times" panose="02020603050405020304" pitchFamily="18" charset="0"/>
                  <a:cs typeface="Arial" panose="020B0604020202020204" pitchFamily="34" charset="0"/>
                </a:rPr>
                <a:t>ki</a:t>
              </a:r>
              <a:r>
                <a:rPr lang="en-US" altLang="en-US" sz="1600" b="1" i="0" baseline="0">
                  <a:latin typeface="Times" panose="02020603050405020304" pitchFamily="18" charset="0"/>
                  <a:cs typeface="Arial" panose="020B0604020202020204" pitchFamily="34" charset="0"/>
                </a:rPr>
                <a:t>=</a:t>
              </a:r>
              <a:r>
                <a:rPr lang="en-US" altLang="en-US" sz="1600" b="1" i="0" baseline="0">
                  <a:latin typeface="Symbol" panose="05050102010706020507" pitchFamily="18" charset="2"/>
                  <a:cs typeface="Arial" panose="020B0604020202020204" pitchFamily="34" charset="0"/>
                </a:rPr>
                <a:t>n</a:t>
              </a:r>
              <a:r>
                <a:rPr lang="en-US" altLang="en-US" sz="1600" b="1" i="0" baseline="-25000">
                  <a:latin typeface="Times" panose="02020603050405020304" pitchFamily="18" charset="0"/>
                  <a:cs typeface="Arial" panose="020B0604020202020204" pitchFamily="34" charset="0"/>
                </a:rPr>
                <a:t>k </a:t>
              </a:r>
              <a:r>
                <a:rPr lang="en-US" altLang="en-US" sz="1600" b="1" i="0" baseline="0">
                  <a:latin typeface="Times" panose="02020603050405020304" pitchFamily="18" charset="0"/>
                  <a:cs typeface="Arial" panose="020B0604020202020204" pitchFamily="34" charset="0"/>
                </a:rPr>
                <a:t>. P</a:t>
              </a:r>
              <a:r>
                <a:rPr lang="en-US" altLang="en-US" sz="1600" b="1" i="0" baseline="-25000">
                  <a:latin typeface="Times" panose="02020603050405020304" pitchFamily="18" charset="0"/>
                  <a:cs typeface="Arial" panose="020B0604020202020204" pitchFamily="34" charset="0"/>
                </a:rPr>
                <a:t>ki</a:t>
              </a:r>
              <a:endParaRPr lang="fr-FR" altLang="en-US" sz="1600" b="1" i="0" baseline="-25000">
                <a:latin typeface="Times" panose="02020603050405020304" pitchFamily="18" charset="0"/>
              </a:endParaRPr>
            </a:p>
          </p:txBody>
        </p:sp>
        <p:grpSp>
          <p:nvGrpSpPr>
            <p:cNvPr id="22552" name="Group 43"/>
            <p:cNvGrpSpPr>
              <a:grpSpLocks/>
            </p:cNvGrpSpPr>
            <p:nvPr/>
          </p:nvGrpSpPr>
          <p:grpSpPr bwMode="auto">
            <a:xfrm>
              <a:off x="4273550" y="4785995"/>
              <a:ext cx="4070350" cy="1002030"/>
              <a:chOff x="4273550" y="4785995"/>
              <a:chExt cx="4070350" cy="1002030"/>
            </a:xfrm>
          </p:grpSpPr>
          <p:sp>
            <p:nvSpPr>
              <p:cNvPr id="41" name="Arc 40"/>
              <p:cNvSpPr/>
              <p:nvPr/>
            </p:nvSpPr>
            <p:spPr>
              <a:xfrm>
                <a:off x="4273550" y="4797111"/>
                <a:ext cx="1905000" cy="990914"/>
              </a:xfrm>
              <a:prstGeom prst="arc">
                <a:avLst>
                  <a:gd name="adj1" fmla="val 11346748"/>
                  <a:gd name="adj2" fmla="val 21237090"/>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sp>
            <p:nvSpPr>
              <p:cNvPr id="42" name="Arc 41"/>
              <p:cNvSpPr/>
              <p:nvPr/>
            </p:nvSpPr>
            <p:spPr>
              <a:xfrm flipH="1">
                <a:off x="6438900" y="4785995"/>
                <a:ext cx="1905000" cy="990914"/>
              </a:xfrm>
              <a:prstGeom prst="arc">
                <a:avLst>
                  <a:gd name="adj1" fmla="val 11346748"/>
                  <a:gd name="adj2" fmla="val 21237090"/>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grpSp>
        <p:sp>
          <p:nvSpPr>
            <p:cNvPr id="22553" name="Rectangle 46"/>
            <p:cNvSpPr>
              <a:spLocks noChangeArrowheads="1"/>
            </p:cNvSpPr>
            <p:nvPr/>
          </p:nvSpPr>
          <p:spPr bwMode="auto">
            <a:xfrm>
              <a:off x="6934200" y="4876800"/>
              <a:ext cx="9957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1600" b="1" i="0" baseline="0">
                  <a:latin typeface="Times" panose="02020603050405020304" pitchFamily="18" charset="0"/>
                  <a:cs typeface="Arial" panose="020B0604020202020204" pitchFamily="34" charset="0"/>
                </a:rPr>
                <a:t>q</a:t>
              </a:r>
              <a:r>
                <a:rPr lang="en-US" altLang="en-US" sz="1600" b="1" i="0" baseline="-25000">
                  <a:latin typeface="Times" panose="02020603050405020304" pitchFamily="18" charset="0"/>
                  <a:cs typeface="Arial" panose="020B0604020202020204" pitchFamily="34" charset="0"/>
                </a:rPr>
                <a:t>ji</a:t>
              </a:r>
              <a:r>
                <a:rPr lang="en-US" altLang="en-US" sz="1600" b="1" i="0" baseline="0">
                  <a:latin typeface="Times" panose="02020603050405020304" pitchFamily="18" charset="0"/>
                  <a:cs typeface="Arial" panose="020B0604020202020204" pitchFamily="34" charset="0"/>
                </a:rPr>
                <a:t>=</a:t>
              </a:r>
              <a:r>
                <a:rPr lang="en-US" altLang="en-US" sz="1600" b="1" i="0" baseline="0">
                  <a:latin typeface="Symbol" panose="05050102010706020507" pitchFamily="18" charset="2"/>
                  <a:cs typeface="Arial" panose="020B0604020202020204" pitchFamily="34" charset="0"/>
                </a:rPr>
                <a:t>n</a:t>
              </a:r>
              <a:r>
                <a:rPr lang="en-US" altLang="en-US" sz="1600" b="1" i="0" baseline="-25000">
                  <a:latin typeface="Times" panose="02020603050405020304" pitchFamily="18" charset="0"/>
                  <a:cs typeface="Arial" panose="020B0604020202020204" pitchFamily="34" charset="0"/>
                </a:rPr>
                <a:t>j </a:t>
              </a:r>
              <a:r>
                <a:rPr lang="en-US" altLang="en-US" sz="1600" b="1" i="0" baseline="0">
                  <a:latin typeface="Times" panose="02020603050405020304" pitchFamily="18" charset="0"/>
                  <a:cs typeface="Arial" panose="020B0604020202020204" pitchFamily="34" charset="0"/>
                </a:rPr>
                <a:t>. P</a:t>
              </a:r>
              <a:r>
                <a:rPr lang="en-US" altLang="en-US" sz="1600" b="1" i="0" baseline="-25000">
                  <a:latin typeface="Times" panose="02020603050405020304" pitchFamily="18" charset="0"/>
                  <a:cs typeface="Arial" panose="020B0604020202020204" pitchFamily="34" charset="0"/>
                </a:rPr>
                <a:t>ji</a:t>
              </a:r>
              <a:endParaRPr lang="fr-FR" altLang="en-US" sz="1600" b="1" i="0" baseline="-25000">
                <a:latin typeface="Times" panose="02020603050405020304" pitchFamily="18" charset="0"/>
              </a:endParaRPr>
            </a:p>
          </p:txBody>
        </p:sp>
      </p:grpSp>
      <p:grpSp>
        <p:nvGrpSpPr>
          <p:cNvPr id="22544" name="Group 50"/>
          <p:cNvGrpSpPr>
            <a:grpSpLocks/>
          </p:cNvGrpSpPr>
          <p:nvPr/>
        </p:nvGrpSpPr>
        <p:grpSpPr bwMode="auto">
          <a:xfrm>
            <a:off x="4332288" y="5280025"/>
            <a:ext cx="4086225" cy="1016000"/>
            <a:chOff x="4333035" y="5279595"/>
            <a:chExt cx="4084980" cy="1015745"/>
          </a:xfrm>
        </p:grpSpPr>
        <p:sp>
          <p:nvSpPr>
            <p:cNvPr id="49" name="Arc 48"/>
            <p:cNvSpPr/>
            <p:nvPr/>
          </p:nvSpPr>
          <p:spPr>
            <a:xfrm flipH="1" flipV="1">
              <a:off x="4333035" y="5304989"/>
              <a:ext cx="1904420" cy="990351"/>
            </a:xfrm>
            <a:prstGeom prst="arc">
              <a:avLst>
                <a:gd name="adj1" fmla="val 11192532"/>
                <a:gd name="adj2" fmla="val 21237090"/>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sp>
          <p:nvSpPr>
            <p:cNvPr id="50" name="Arc 49"/>
            <p:cNvSpPr/>
            <p:nvPr/>
          </p:nvSpPr>
          <p:spPr>
            <a:xfrm flipV="1">
              <a:off x="6513595" y="5279595"/>
              <a:ext cx="1904420" cy="990351"/>
            </a:xfrm>
            <a:prstGeom prst="arc">
              <a:avLst>
                <a:gd name="adj1" fmla="val 11172158"/>
                <a:gd name="adj2" fmla="val 21237090"/>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grpSp>
      <p:sp>
        <p:nvSpPr>
          <p:cNvPr id="22545" name="Rectangle 52"/>
          <p:cNvSpPr>
            <a:spLocks noChangeArrowheads="1"/>
          </p:cNvSpPr>
          <p:nvPr/>
        </p:nvSpPr>
        <p:spPr bwMode="auto">
          <a:xfrm>
            <a:off x="4800600" y="5910263"/>
            <a:ext cx="10509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1600" b="1" i="0" baseline="0">
                <a:latin typeface="Times" panose="02020603050405020304" pitchFamily="18" charset="0"/>
                <a:cs typeface="Arial" panose="020B0604020202020204" pitchFamily="34" charset="0"/>
              </a:rPr>
              <a:t>q</a:t>
            </a:r>
            <a:r>
              <a:rPr lang="en-US" altLang="en-US" sz="1600" b="1" i="0" baseline="-25000">
                <a:latin typeface="Times" panose="02020603050405020304" pitchFamily="18" charset="0"/>
                <a:cs typeface="Arial" panose="020B0604020202020204" pitchFamily="34" charset="0"/>
              </a:rPr>
              <a:t>ik</a:t>
            </a:r>
            <a:r>
              <a:rPr lang="en-US" altLang="en-US" sz="1600" b="1" i="0" baseline="0">
                <a:latin typeface="Times" panose="02020603050405020304" pitchFamily="18" charset="0"/>
                <a:cs typeface="Arial" panose="020B0604020202020204" pitchFamily="34" charset="0"/>
              </a:rPr>
              <a:t>=</a:t>
            </a:r>
            <a:r>
              <a:rPr lang="en-US" altLang="en-US" sz="1600" b="1" i="0" baseline="0">
                <a:latin typeface="Symbol" panose="05050102010706020507" pitchFamily="18" charset="2"/>
                <a:cs typeface="Arial" panose="020B0604020202020204" pitchFamily="34" charset="0"/>
              </a:rPr>
              <a:t>n</a:t>
            </a:r>
            <a:r>
              <a:rPr lang="en-US" altLang="en-US" sz="1600" b="1" i="0" baseline="-25000">
                <a:latin typeface="Times" panose="02020603050405020304" pitchFamily="18" charset="0"/>
                <a:cs typeface="Arial" panose="020B0604020202020204" pitchFamily="34" charset="0"/>
              </a:rPr>
              <a:t>i </a:t>
            </a:r>
            <a:r>
              <a:rPr lang="en-US" altLang="en-US" sz="1600" b="1" i="0" baseline="0">
                <a:latin typeface="Times" panose="02020603050405020304" pitchFamily="18" charset="0"/>
                <a:cs typeface="Arial" panose="020B0604020202020204" pitchFamily="34" charset="0"/>
              </a:rPr>
              <a:t>. P</a:t>
            </a:r>
            <a:r>
              <a:rPr lang="en-US" altLang="en-US" sz="1600" b="1" i="0" baseline="-25000">
                <a:latin typeface="Times" panose="02020603050405020304" pitchFamily="18" charset="0"/>
                <a:cs typeface="Arial" panose="020B0604020202020204" pitchFamily="34" charset="0"/>
              </a:rPr>
              <a:t>ik</a:t>
            </a:r>
            <a:endParaRPr lang="fr-FR" altLang="en-US" sz="1600" b="1" i="0" baseline="-25000">
              <a:latin typeface="Times" panose="02020603050405020304" pitchFamily="18" charset="0"/>
            </a:endParaRPr>
          </a:p>
        </p:txBody>
      </p:sp>
      <p:sp>
        <p:nvSpPr>
          <p:cNvPr id="22546" name="Rectangle 53"/>
          <p:cNvSpPr>
            <a:spLocks noChangeArrowheads="1"/>
          </p:cNvSpPr>
          <p:nvPr/>
        </p:nvSpPr>
        <p:spPr bwMode="auto">
          <a:xfrm>
            <a:off x="6934200" y="5867400"/>
            <a:ext cx="10255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1600" b="1" i="0" baseline="0">
                <a:latin typeface="Times" panose="02020603050405020304" pitchFamily="18" charset="0"/>
                <a:cs typeface="Arial" panose="020B0604020202020204" pitchFamily="34" charset="0"/>
              </a:rPr>
              <a:t>q</a:t>
            </a:r>
            <a:r>
              <a:rPr lang="en-US" altLang="en-US" sz="1600" b="1" i="0" baseline="-25000">
                <a:latin typeface="Times" panose="02020603050405020304" pitchFamily="18" charset="0"/>
                <a:cs typeface="Arial" panose="020B0604020202020204" pitchFamily="34" charset="0"/>
              </a:rPr>
              <a:t>ij</a:t>
            </a:r>
            <a:r>
              <a:rPr lang="en-US" altLang="en-US" sz="1600" b="1" i="0" baseline="0">
                <a:latin typeface="Times" panose="02020603050405020304" pitchFamily="18" charset="0"/>
                <a:cs typeface="Arial" panose="020B0604020202020204" pitchFamily="34" charset="0"/>
              </a:rPr>
              <a:t>=</a:t>
            </a:r>
            <a:r>
              <a:rPr lang="en-US" altLang="en-US" sz="1600" b="1" i="0" baseline="0">
                <a:latin typeface="Symbol" panose="05050102010706020507" pitchFamily="18" charset="2"/>
                <a:cs typeface="Arial" panose="020B0604020202020204" pitchFamily="34" charset="0"/>
              </a:rPr>
              <a:t>n</a:t>
            </a:r>
            <a:r>
              <a:rPr lang="en-US" altLang="en-US" sz="1600" b="1" i="0" baseline="-25000">
                <a:latin typeface="Times" panose="02020603050405020304" pitchFamily="18" charset="0"/>
                <a:cs typeface="Arial" panose="020B0604020202020204" pitchFamily="34" charset="0"/>
              </a:rPr>
              <a:t>i </a:t>
            </a:r>
            <a:r>
              <a:rPr lang="en-US" altLang="en-US" sz="1600" b="1" i="0" baseline="0">
                <a:latin typeface="Times" panose="02020603050405020304" pitchFamily="18" charset="0"/>
                <a:cs typeface="Arial" panose="020B0604020202020204" pitchFamily="34" charset="0"/>
              </a:rPr>
              <a:t>. P</a:t>
            </a:r>
            <a:r>
              <a:rPr lang="en-US" altLang="en-US" sz="1600" b="1" i="0" baseline="-25000">
                <a:latin typeface="Times" panose="02020603050405020304" pitchFamily="18" charset="0"/>
                <a:cs typeface="Arial" panose="020B0604020202020204" pitchFamily="34" charset="0"/>
              </a:rPr>
              <a:t>ij</a:t>
            </a:r>
            <a:endParaRPr lang="fr-FR" altLang="en-US" sz="1600" b="1" i="0" baseline="-25000">
              <a:latin typeface="Times" panose="02020603050405020304" pitchFamily="18" charset="0"/>
            </a:endParaRPr>
          </a:p>
        </p:txBody>
      </p:sp>
      <p:sp>
        <p:nvSpPr>
          <p:cNvPr id="56" name="Rectangle 55"/>
          <p:cNvSpPr/>
          <p:nvPr/>
        </p:nvSpPr>
        <p:spPr>
          <a:xfrm>
            <a:off x="4265613" y="6324600"/>
            <a:ext cx="4268787" cy="461963"/>
          </a:xfrm>
          <a:prstGeom prst="rect">
            <a:avLst/>
          </a:prstGeom>
        </p:spPr>
        <p:txBody>
          <a:bodyPr wrap="none">
            <a:spAutoFit/>
          </a:bodyPr>
          <a:lstStyle/>
          <a:p>
            <a:pPr algn="ctr">
              <a:defRPr/>
            </a:pPr>
            <a:r>
              <a:rPr lang="en-US" sz="1200" b="1" baseline="0" dirty="0" err="1">
                <a:latin typeface="Times" pitchFamily="18" charset="0"/>
                <a:cs typeface="Arial" charset="0"/>
              </a:rPr>
              <a:t>P</a:t>
            </a:r>
            <a:r>
              <a:rPr lang="en-US" sz="1200" b="1" baseline="-25000" dirty="0" err="1">
                <a:latin typeface="Times" pitchFamily="18" charset="0"/>
                <a:cs typeface="Arial" charset="0"/>
              </a:rPr>
              <a:t>ij</a:t>
            </a:r>
            <a:r>
              <a:rPr lang="en-US" sz="1200" b="1" i="0" baseline="0" dirty="0">
                <a:latin typeface="+mj-lt"/>
                <a:cs typeface="Arial" charset="0"/>
              </a:rPr>
              <a:t>: Transition Probability, </a:t>
            </a:r>
            <a:r>
              <a:rPr lang="en-US" sz="1200" b="1" baseline="0" dirty="0" err="1">
                <a:latin typeface="Times" pitchFamily="18" charset="0"/>
                <a:cs typeface="Arial" charset="0"/>
              </a:rPr>
              <a:t>q</a:t>
            </a:r>
            <a:r>
              <a:rPr lang="en-US" sz="1200" b="1" baseline="-25000" dirty="0" err="1">
                <a:latin typeface="Times" pitchFamily="18" charset="0"/>
                <a:cs typeface="Arial" charset="0"/>
              </a:rPr>
              <a:t>ij</a:t>
            </a:r>
            <a:r>
              <a:rPr lang="en-US" sz="1200" b="1" i="0" baseline="0" dirty="0">
                <a:latin typeface="+mj-lt"/>
                <a:cs typeface="Arial" charset="0"/>
              </a:rPr>
              <a:t> input rate from </a:t>
            </a:r>
            <a:r>
              <a:rPr lang="en-US" sz="1200" b="1" baseline="0" dirty="0" err="1">
                <a:latin typeface="Times" pitchFamily="18" charset="0"/>
                <a:cs typeface="Arial" charset="0"/>
              </a:rPr>
              <a:t>i</a:t>
            </a:r>
            <a:r>
              <a:rPr lang="en-US" sz="1200" b="1" i="0" baseline="0" dirty="0">
                <a:latin typeface="+mj-lt"/>
                <a:cs typeface="Arial" charset="0"/>
              </a:rPr>
              <a:t> to </a:t>
            </a:r>
            <a:r>
              <a:rPr lang="en-US" sz="1200" b="1" baseline="0" dirty="0">
                <a:latin typeface="Times" pitchFamily="18" charset="0"/>
                <a:cs typeface="Arial" charset="0"/>
              </a:rPr>
              <a:t>j</a:t>
            </a:r>
            <a:r>
              <a:rPr lang="en-US" sz="1200" b="1" i="0" baseline="0" dirty="0">
                <a:latin typeface="+mj-lt"/>
                <a:cs typeface="Arial" charset="0"/>
              </a:rPr>
              <a:t>, </a:t>
            </a:r>
            <a:r>
              <a:rPr lang="en-US" sz="1200" b="1" i="0" baseline="0" dirty="0" err="1">
                <a:latin typeface="Symbol" pitchFamily="18" charset="2"/>
                <a:cs typeface="Arial" charset="0"/>
              </a:rPr>
              <a:t>n</a:t>
            </a:r>
            <a:r>
              <a:rPr lang="en-US" sz="1200" b="1" i="0" baseline="-25000" dirty="0" err="1">
                <a:latin typeface="+mj-lt"/>
                <a:cs typeface="Arial" charset="0"/>
              </a:rPr>
              <a:t>i</a:t>
            </a:r>
            <a:r>
              <a:rPr lang="en-US" sz="1200" b="1" i="0" baseline="0" dirty="0">
                <a:latin typeface="+mj-lt"/>
                <a:cs typeface="Arial" charset="0"/>
              </a:rPr>
              <a:t> output rate</a:t>
            </a:r>
          </a:p>
          <a:p>
            <a:pPr algn="ctr">
              <a:defRPr/>
            </a:pPr>
            <a:r>
              <a:rPr lang="en-US" sz="1200" b="1" i="0" baseline="0" dirty="0">
                <a:latin typeface="+mj-lt"/>
                <a:cs typeface="Arial" charset="0"/>
              </a:rPr>
              <a:t>Transition Time is random</a:t>
            </a:r>
            <a:endParaRPr lang="fr-FR" sz="1200" b="1" i="0" dirty="0">
              <a:latin typeface="+mj-lt"/>
            </a:endParaRPr>
          </a:p>
        </p:txBody>
      </p:sp>
      <p:pic>
        <p:nvPicPr>
          <p:cNvPr id="22548"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87938" y="60325"/>
            <a:ext cx="40100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95898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5209">
                                            <p:txEl>
                                              <p:pRg st="0" end="0"/>
                                            </p:txEl>
                                          </p:spTgt>
                                        </p:tgtEl>
                                        <p:attrNameLst>
                                          <p:attrName>style.visibility</p:attrName>
                                        </p:attrNameLst>
                                      </p:cBhvr>
                                      <p:to>
                                        <p:strVal val="visible"/>
                                      </p:to>
                                    </p:set>
                                    <p:animEffect transition="in" filter="wipe(left)">
                                      <p:cBhvr>
                                        <p:cTn id="7" dur="500"/>
                                        <p:tgtEl>
                                          <p:spTgt spid="43520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35210"/>
                                        </p:tgtEl>
                                        <p:attrNameLst>
                                          <p:attrName>style.visibility</p:attrName>
                                        </p:attrNameLst>
                                      </p:cBhvr>
                                      <p:to>
                                        <p:strVal val="visible"/>
                                      </p:to>
                                    </p:set>
                                    <p:animEffect transition="in" filter="wipe(left)">
                                      <p:cBhvr>
                                        <p:cTn id="12" dur="500"/>
                                        <p:tgtEl>
                                          <p:spTgt spid="4352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2000"/>
                                        <p:tgtEl>
                                          <p:spTgt spid="1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20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2000"/>
                                        <p:tgtEl>
                                          <p:spTgt spid="1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1">
                                            <p:bg/>
                                          </p:spTgt>
                                        </p:tgtEl>
                                        <p:attrNameLst>
                                          <p:attrName>style.visibility</p:attrName>
                                        </p:attrNameLst>
                                      </p:cBhvr>
                                      <p:to>
                                        <p:strVal val="visible"/>
                                      </p:to>
                                    </p:set>
                                    <p:animEffect transition="in" filter="wipe(left)">
                                      <p:cBhvr>
                                        <p:cTn id="29" dur="500"/>
                                        <p:tgtEl>
                                          <p:spTgt spid="21">
                                            <p:bg/>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Effect transition="in" filter="wipe(left)">
                                      <p:cBhvr>
                                        <p:cTn id="32" dur="500"/>
                                        <p:tgtEl>
                                          <p:spTgt spid="21">
                                            <p:txEl>
                                              <p:pRg st="0" end="0"/>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2">
                                            <p:bg/>
                                          </p:spTgt>
                                        </p:tgtEl>
                                        <p:attrNameLst>
                                          <p:attrName>style.visibility</p:attrName>
                                        </p:attrNameLst>
                                      </p:cBhvr>
                                      <p:to>
                                        <p:strVal val="visible"/>
                                      </p:to>
                                    </p:set>
                                    <p:animEffect transition="in" filter="wipe(left)">
                                      <p:cBhvr>
                                        <p:cTn id="35" dur="500"/>
                                        <p:tgtEl>
                                          <p:spTgt spid="22">
                                            <p:bg/>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2">
                                            <p:txEl>
                                              <p:pRg st="0" end="0"/>
                                            </p:txEl>
                                          </p:spTgt>
                                        </p:tgtEl>
                                        <p:attrNameLst>
                                          <p:attrName>style.visibility</p:attrName>
                                        </p:attrNameLst>
                                      </p:cBhvr>
                                      <p:to>
                                        <p:strVal val="visible"/>
                                      </p:to>
                                    </p:set>
                                    <p:animEffect transition="in" filter="wipe(left)">
                                      <p:cBhvr>
                                        <p:cTn id="38" dur="500"/>
                                        <p:tgtEl>
                                          <p:spTgt spid="22">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5">
                                            <p:txEl>
                                              <p:pRg st="0" end="0"/>
                                            </p:txEl>
                                          </p:spTgt>
                                        </p:tgtEl>
                                        <p:attrNameLst>
                                          <p:attrName>style.visibility</p:attrName>
                                        </p:attrNameLst>
                                      </p:cBhvr>
                                      <p:to>
                                        <p:strVal val="visible"/>
                                      </p:to>
                                    </p:set>
                                    <p:animEffect transition="in" filter="wipe(left)">
                                      <p:cBhvr>
                                        <p:cTn id="43"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35209" grpId="0" build="p"/>
      <p:bldP spid="16" grpId="0" animBg="1"/>
      <p:bldP spid="19" grpId="0" animBg="1"/>
      <p:bldP spid="21" grpId="0" build="p" animBg="1"/>
      <p:bldP spid="22" grpId="0" build="p" animBg="1"/>
      <p:bldP spid="2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idx="4294967295"/>
          </p:nvPr>
        </p:nvSpPr>
        <p:spPr>
          <a:xfrm>
            <a:off x="914400" y="152400"/>
            <a:ext cx="7924800" cy="1219200"/>
          </a:xfrm>
        </p:spPr>
        <p:txBody>
          <a:bodyPr/>
          <a:lstStyle/>
          <a:p>
            <a:pPr eaLnBrk="1" hangingPunct="1"/>
            <a:r>
              <a:rPr lang="en-US" altLang="en-US" sz="4000" smtClean="0"/>
              <a:t>Continuous Markov Chain</a:t>
            </a:r>
          </a:p>
        </p:txBody>
      </p:sp>
      <p:sp>
        <p:nvSpPr>
          <p:cNvPr id="25" name="Rectangle 9"/>
          <p:cNvSpPr>
            <a:spLocks noChangeArrowheads="1"/>
          </p:cNvSpPr>
          <p:nvPr/>
        </p:nvSpPr>
        <p:spPr bwMode="auto">
          <a:xfrm>
            <a:off x="990600" y="1409700"/>
            <a:ext cx="5181600" cy="533400"/>
          </a:xfrm>
          <a:prstGeom prst="rect">
            <a:avLst/>
          </a:prstGeom>
          <a:noFill/>
          <a:ln w="9525">
            <a:noFill/>
            <a:miter lim="800000"/>
            <a:headEnd/>
            <a:tailEnd/>
          </a:ln>
        </p:spPr>
        <p:txBody>
          <a:bodyPr/>
          <a:lstStyle/>
          <a:p>
            <a:pPr marL="342900" indent="-342900" algn="ctr" eaLnBrk="1" hangingPunct="1">
              <a:spcBef>
                <a:spcPct val="20000"/>
              </a:spcBef>
              <a:buClr>
                <a:schemeClr val="bg2"/>
              </a:buClr>
              <a:buSzPct val="75000"/>
              <a:buFont typeface="Wingdings" pitchFamily="2" charset="2"/>
              <a:buNone/>
              <a:defRPr/>
            </a:pPr>
            <a:r>
              <a:rPr lang="en-US" b="1" i="0" baseline="0" dirty="0">
                <a:latin typeface="+mj-lt"/>
                <a:cs typeface="Arial" charset="0"/>
              </a:rPr>
              <a:t>Continuous Markov Chain</a:t>
            </a:r>
          </a:p>
        </p:txBody>
      </p:sp>
      <p:grpSp>
        <p:nvGrpSpPr>
          <p:cNvPr id="23558" name="Group 45"/>
          <p:cNvGrpSpPr>
            <a:grpSpLocks/>
          </p:cNvGrpSpPr>
          <p:nvPr/>
        </p:nvGrpSpPr>
        <p:grpSpPr bwMode="auto">
          <a:xfrm>
            <a:off x="7199313" y="138113"/>
            <a:ext cx="1828800" cy="1314450"/>
            <a:chOff x="152400" y="4419600"/>
            <a:chExt cx="3352800" cy="2385398"/>
          </a:xfrm>
        </p:grpSpPr>
        <p:sp>
          <p:nvSpPr>
            <p:cNvPr id="24" name="Rectangle 9"/>
            <p:cNvSpPr>
              <a:spLocks noChangeArrowheads="1"/>
            </p:cNvSpPr>
            <p:nvPr/>
          </p:nvSpPr>
          <p:spPr bwMode="auto">
            <a:xfrm>
              <a:off x="152400" y="4419600"/>
              <a:ext cx="2971535" cy="532968"/>
            </a:xfrm>
            <a:prstGeom prst="rect">
              <a:avLst/>
            </a:prstGeom>
            <a:noFill/>
            <a:ln w="9525">
              <a:noFill/>
              <a:miter lim="800000"/>
              <a:headEnd/>
              <a:tailEnd/>
            </a:ln>
          </p:spPr>
          <p:txBody>
            <a:bodyPr/>
            <a:lstStyle/>
            <a:p>
              <a:pPr marL="342900" indent="-342900" algn="ctr" eaLnBrk="1" hangingPunct="1">
                <a:spcBef>
                  <a:spcPct val="20000"/>
                </a:spcBef>
                <a:buClr>
                  <a:schemeClr val="bg2"/>
                </a:buClr>
                <a:buSzPct val="75000"/>
                <a:buFont typeface="Wingdings" pitchFamily="2" charset="2"/>
                <a:buNone/>
                <a:defRPr/>
              </a:pPr>
              <a:r>
                <a:rPr lang="en-US" sz="1200" b="1" i="0" baseline="0" dirty="0">
                  <a:latin typeface="+mj-lt"/>
                  <a:cs typeface="Arial" charset="0"/>
                </a:rPr>
                <a:t>Discrete Markov Chain</a:t>
              </a:r>
            </a:p>
          </p:txBody>
        </p:sp>
        <p:sp>
          <p:nvSpPr>
            <p:cNvPr id="26" name="Oval 25"/>
            <p:cNvSpPr/>
            <p:nvPr/>
          </p:nvSpPr>
          <p:spPr>
            <a:xfrm>
              <a:off x="228071" y="5145591"/>
              <a:ext cx="762529" cy="763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600" baseline="0" dirty="0">
                  <a:solidFill>
                    <a:srgbClr val="C00000"/>
                  </a:solidFill>
                  <a:latin typeface="Times" pitchFamily="18" charset="0"/>
                </a:rPr>
                <a:t>i</a:t>
              </a:r>
            </a:p>
          </p:txBody>
        </p:sp>
        <p:sp>
          <p:nvSpPr>
            <p:cNvPr id="29" name="Arc 28"/>
            <p:cNvSpPr/>
            <p:nvPr/>
          </p:nvSpPr>
          <p:spPr>
            <a:xfrm>
              <a:off x="685005" y="4796999"/>
              <a:ext cx="2438929" cy="991035"/>
            </a:xfrm>
            <a:prstGeom prst="arc">
              <a:avLst>
                <a:gd name="adj1" fmla="val 11178187"/>
                <a:gd name="adj2" fmla="val 21237090"/>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sz="1600"/>
            </a:p>
          </p:txBody>
        </p:sp>
        <p:sp>
          <p:nvSpPr>
            <p:cNvPr id="23579" name="Rectangle 29"/>
            <p:cNvSpPr>
              <a:spLocks noChangeArrowheads="1"/>
            </p:cNvSpPr>
            <p:nvPr/>
          </p:nvSpPr>
          <p:spPr bwMode="auto">
            <a:xfrm>
              <a:off x="1729323" y="4787899"/>
              <a:ext cx="438581" cy="337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1100" b="1" i="0" baseline="0">
                  <a:latin typeface="Times" panose="02020603050405020304" pitchFamily="18" charset="0"/>
                  <a:cs typeface="Arial" panose="020B0604020202020204" pitchFamily="34" charset="0"/>
                </a:rPr>
                <a:t>P</a:t>
              </a:r>
              <a:r>
                <a:rPr lang="en-US" altLang="en-US" sz="1100" b="1" i="0" baseline="-25000">
                  <a:latin typeface="Times" panose="02020603050405020304" pitchFamily="18" charset="0"/>
                  <a:cs typeface="Arial" panose="020B0604020202020204" pitchFamily="34" charset="0"/>
                </a:rPr>
                <a:t>ij</a:t>
              </a:r>
              <a:endParaRPr lang="fr-FR" altLang="en-US" sz="1100" b="1" i="0" baseline="-25000">
                <a:latin typeface="Times" panose="02020603050405020304" pitchFamily="18" charset="0"/>
              </a:endParaRPr>
            </a:p>
          </p:txBody>
        </p:sp>
        <p:sp>
          <p:nvSpPr>
            <p:cNvPr id="31" name="Oval 30"/>
            <p:cNvSpPr/>
            <p:nvPr/>
          </p:nvSpPr>
          <p:spPr>
            <a:xfrm>
              <a:off x="2742671" y="5165756"/>
              <a:ext cx="762529" cy="7605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600" baseline="0" dirty="0">
                  <a:solidFill>
                    <a:srgbClr val="C00000"/>
                  </a:solidFill>
                  <a:latin typeface="Times" pitchFamily="18" charset="0"/>
                </a:rPr>
                <a:t>j</a:t>
              </a:r>
            </a:p>
          </p:txBody>
        </p:sp>
        <p:sp>
          <p:nvSpPr>
            <p:cNvPr id="32" name="Rectangle 31"/>
            <p:cNvSpPr/>
            <p:nvPr/>
          </p:nvSpPr>
          <p:spPr>
            <a:xfrm>
              <a:off x="583142" y="6329646"/>
              <a:ext cx="2587360" cy="475352"/>
            </a:xfrm>
            <a:prstGeom prst="rect">
              <a:avLst/>
            </a:prstGeom>
          </p:spPr>
          <p:txBody>
            <a:bodyPr wrap="none">
              <a:spAutoFit/>
            </a:bodyPr>
            <a:lstStyle/>
            <a:p>
              <a:pPr algn="ctr">
                <a:defRPr/>
              </a:pPr>
              <a:r>
                <a:rPr lang="en-US" sz="900" b="1" i="0" baseline="0" dirty="0" err="1">
                  <a:latin typeface="+mj-lt"/>
                  <a:cs typeface="Arial" charset="0"/>
                </a:rPr>
                <a:t>P</a:t>
              </a:r>
              <a:r>
                <a:rPr lang="en-US" sz="900" b="1" i="0" baseline="-25000" dirty="0" err="1">
                  <a:latin typeface="+mj-lt"/>
                  <a:cs typeface="Arial" charset="0"/>
                </a:rPr>
                <a:t>ij</a:t>
              </a:r>
              <a:r>
                <a:rPr lang="en-US" sz="900" b="1" i="0" baseline="0" dirty="0">
                  <a:latin typeface="+mj-lt"/>
                  <a:cs typeface="Arial" charset="0"/>
                </a:rPr>
                <a:t>: Transition Probability</a:t>
              </a:r>
            </a:p>
            <a:p>
              <a:pPr algn="ctr">
                <a:defRPr/>
              </a:pPr>
              <a:r>
                <a:rPr lang="en-US" sz="900" b="1" i="0" baseline="0" dirty="0">
                  <a:latin typeface="+mj-lt"/>
                  <a:cs typeface="Arial" charset="0"/>
                </a:rPr>
                <a:t>Transition Time is Known (each slot)</a:t>
              </a:r>
              <a:endParaRPr lang="fr-FR" sz="900" b="1" i="0" dirty="0">
                <a:latin typeface="+mj-lt"/>
              </a:endParaRPr>
            </a:p>
          </p:txBody>
        </p:sp>
        <p:sp>
          <p:nvSpPr>
            <p:cNvPr id="33" name="Arc 32"/>
            <p:cNvSpPr/>
            <p:nvPr/>
          </p:nvSpPr>
          <p:spPr>
            <a:xfrm flipH="1" flipV="1">
              <a:off x="667543" y="5298278"/>
              <a:ext cx="2438929" cy="991035"/>
            </a:xfrm>
            <a:prstGeom prst="arc">
              <a:avLst>
                <a:gd name="adj1" fmla="val 11178187"/>
                <a:gd name="adj2" fmla="val 21237090"/>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sz="1600"/>
            </a:p>
          </p:txBody>
        </p:sp>
        <p:sp>
          <p:nvSpPr>
            <p:cNvPr id="23583" name="Rectangle 26"/>
            <p:cNvSpPr>
              <a:spLocks noChangeArrowheads="1"/>
            </p:cNvSpPr>
            <p:nvPr/>
          </p:nvSpPr>
          <p:spPr bwMode="auto">
            <a:xfrm>
              <a:off x="1676400" y="5867401"/>
              <a:ext cx="438581" cy="337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1100" b="1" i="0" baseline="0">
                  <a:latin typeface="Times" panose="02020603050405020304" pitchFamily="18" charset="0"/>
                  <a:cs typeface="Arial" panose="020B0604020202020204" pitchFamily="34" charset="0"/>
                </a:rPr>
                <a:t>P</a:t>
              </a:r>
              <a:r>
                <a:rPr lang="en-US" altLang="en-US" sz="1100" b="1" i="0" baseline="-25000">
                  <a:latin typeface="Times" panose="02020603050405020304" pitchFamily="18" charset="0"/>
                  <a:cs typeface="Arial" panose="020B0604020202020204" pitchFamily="34" charset="0"/>
                </a:rPr>
                <a:t>ji</a:t>
              </a:r>
              <a:endParaRPr lang="fr-FR" altLang="en-US" sz="1100" b="1" i="0" baseline="-25000">
                <a:latin typeface="Times" panose="02020603050405020304" pitchFamily="18" charset="0"/>
              </a:endParaRPr>
            </a:p>
          </p:txBody>
        </p:sp>
      </p:grpSp>
      <p:grpSp>
        <p:nvGrpSpPr>
          <p:cNvPr id="23559" name="Group 38"/>
          <p:cNvGrpSpPr>
            <a:grpSpLocks/>
          </p:cNvGrpSpPr>
          <p:nvPr/>
        </p:nvGrpSpPr>
        <p:grpSpPr bwMode="auto">
          <a:xfrm>
            <a:off x="1181100" y="1905000"/>
            <a:ext cx="4800600" cy="2362200"/>
            <a:chOff x="2133600" y="2209800"/>
            <a:chExt cx="4800600" cy="2362200"/>
          </a:xfrm>
        </p:grpSpPr>
        <p:grpSp>
          <p:nvGrpSpPr>
            <p:cNvPr id="23561" name="Group 42"/>
            <p:cNvGrpSpPr>
              <a:grpSpLocks/>
            </p:cNvGrpSpPr>
            <p:nvPr/>
          </p:nvGrpSpPr>
          <p:grpSpPr bwMode="auto">
            <a:xfrm>
              <a:off x="2133600" y="3008630"/>
              <a:ext cx="4800600" cy="796925"/>
              <a:chOff x="3886200" y="5127625"/>
              <a:chExt cx="4800600" cy="796925"/>
            </a:xfrm>
          </p:grpSpPr>
          <p:sp>
            <p:nvSpPr>
              <p:cNvPr id="34" name="Oval 33"/>
              <p:cNvSpPr/>
              <p:nvPr/>
            </p:nvSpPr>
            <p:spPr>
              <a:xfrm>
                <a:off x="5943600" y="5162233"/>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3200" baseline="0" dirty="0">
                    <a:solidFill>
                      <a:srgbClr val="C00000"/>
                    </a:solidFill>
                    <a:latin typeface="Times" pitchFamily="18" charset="0"/>
                  </a:rPr>
                  <a:t>i</a:t>
                </a:r>
              </a:p>
            </p:txBody>
          </p:sp>
          <p:sp>
            <p:nvSpPr>
              <p:cNvPr id="37" name="Oval 36"/>
              <p:cNvSpPr/>
              <p:nvPr/>
            </p:nvSpPr>
            <p:spPr>
              <a:xfrm>
                <a:off x="7924800" y="5127308"/>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3200" baseline="0" dirty="0">
                    <a:solidFill>
                      <a:srgbClr val="C00000"/>
                    </a:solidFill>
                    <a:latin typeface="Times" pitchFamily="18" charset="0"/>
                  </a:rPr>
                  <a:t>j</a:t>
                </a:r>
              </a:p>
            </p:txBody>
          </p:sp>
          <p:sp>
            <p:nvSpPr>
              <p:cNvPr id="40" name="Oval 39"/>
              <p:cNvSpPr/>
              <p:nvPr/>
            </p:nvSpPr>
            <p:spPr>
              <a:xfrm>
                <a:off x="3886200" y="5143183"/>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3200" baseline="0" dirty="0">
                    <a:solidFill>
                      <a:srgbClr val="C00000"/>
                    </a:solidFill>
                    <a:latin typeface="Times" pitchFamily="18" charset="0"/>
                  </a:rPr>
                  <a:t>k</a:t>
                </a:r>
              </a:p>
            </p:txBody>
          </p:sp>
        </p:grpSp>
        <p:grpSp>
          <p:nvGrpSpPr>
            <p:cNvPr id="23562" name="Group 51"/>
            <p:cNvGrpSpPr>
              <a:grpSpLocks/>
            </p:cNvGrpSpPr>
            <p:nvPr/>
          </p:nvGrpSpPr>
          <p:grpSpPr bwMode="auto">
            <a:xfrm>
              <a:off x="2520950" y="2209800"/>
              <a:ext cx="4070350" cy="1459230"/>
              <a:chOff x="4273550" y="4328795"/>
              <a:chExt cx="4070350" cy="1459230"/>
            </a:xfrm>
          </p:grpSpPr>
          <p:sp>
            <p:nvSpPr>
              <p:cNvPr id="23568" name="Rectangle 44"/>
              <p:cNvSpPr>
                <a:spLocks noChangeArrowheads="1"/>
              </p:cNvSpPr>
              <p:nvPr/>
            </p:nvSpPr>
            <p:spPr bwMode="auto">
              <a:xfrm>
                <a:off x="4648200" y="4328795"/>
                <a:ext cx="12009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1800" b="1" i="0" baseline="0">
                    <a:latin typeface="Times" panose="02020603050405020304" pitchFamily="18" charset="0"/>
                    <a:cs typeface="Arial" panose="020B0604020202020204" pitchFamily="34" charset="0"/>
                  </a:rPr>
                  <a:t>q</a:t>
                </a:r>
                <a:r>
                  <a:rPr lang="en-US" altLang="en-US" sz="1800" b="1" i="0" baseline="-25000">
                    <a:latin typeface="Times" panose="02020603050405020304" pitchFamily="18" charset="0"/>
                    <a:cs typeface="Arial" panose="020B0604020202020204" pitchFamily="34" charset="0"/>
                  </a:rPr>
                  <a:t>ki</a:t>
                </a:r>
                <a:r>
                  <a:rPr lang="en-US" altLang="en-US" sz="1800" b="1" i="0" baseline="0">
                    <a:latin typeface="Times" panose="02020603050405020304" pitchFamily="18" charset="0"/>
                    <a:cs typeface="Arial" panose="020B0604020202020204" pitchFamily="34" charset="0"/>
                  </a:rPr>
                  <a:t>=</a:t>
                </a:r>
                <a:r>
                  <a:rPr lang="en-US" altLang="en-US" sz="1800" b="1" i="0" baseline="0">
                    <a:latin typeface="Symbol" panose="05050102010706020507" pitchFamily="18" charset="2"/>
                    <a:cs typeface="Arial" panose="020B0604020202020204" pitchFamily="34" charset="0"/>
                  </a:rPr>
                  <a:t>n</a:t>
                </a:r>
                <a:r>
                  <a:rPr lang="en-US" altLang="en-US" sz="1800" b="1" i="0" baseline="-25000">
                    <a:latin typeface="Times" panose="02020603050405020304" pitchFamily="18" charset="0"/>
                    <a:cs typeface="Arial" panose="020B0604020202020204" pitchFamily="34" charset="0"/>
                  </a:rPr>
                  <a:t>k </a:t>
                </a:r>
                <a:r>
                  <a:rPr lang="en-US" altLang="en-US" sz="1800" b="1" i="0" baseline="0">
                    <a:latin typeface="Times" panose="02020603050405020304" pitchFamily="18" charset="0"/>
                    <a:cs typeface="Arial" panose="020B0604020202020204" pitchFamily="34" charset="0"/>
                  </a:rPr>
                  <a:t>. P</a:t>
                </a:r>
                <a:r>
                  <a:rPr lang="en-US" altLang="en-US" sz="1800" b="1" i="0" baseline="-25000">
                    <a:latin typeface="Times" panose="02020603050405020304" pitchFamily="18" charset="0"/>
                    <a:cs typeface="Arial" panose="020B0604020202020204" pitchFamily="34" charset="0"/>
                  </a:rPr>
                  <a:t>ki</a:t>
                </a:r>
                <a:endParaRPr lang="fr-FR" altLang="en-US" sz="1800" b="1" i="0" baseline="-25000">
                  <a:latin typeface="Times" panose="02020603050405020304" pitchFamily="18" charset="0"/>
                </a:endParaRPr>
              </a:p>
            </p:txBody>
          </p:sp>
          <p:grpSp>
            <p:nvGrpSpPr>
              <p:cNvPr id="23569" name="Group 43"/>
              <p:cNvGrpSpPr>
                <a:grpSpLocks/>
              </p:cNvGrpSpPr>
              <p:nvPr/>
            </p:nvGrpSpPr>
            <p:grpSpPr bwMode="auto">
              <a:xfrm>
                <a:off x="4273550" y="4785995"/>
                <a:ext cx="4070350" cy="1002030"/>
                <a:chOff x="4273550" y="4785995"/>
                <a:chExt cx="4070350" cy="1002030"/>
              </a:xfrm>
            </p:grpSpPr>
            <p:sp>
              <p:nvSpPr>
                <p:cNvPr id="41" name="Arc 40"/>
                <p:cNvSpPr/>
                <p:nvPr/>
              </p:nvSpPr>
              <p:spPr>
                <a:xfrm>
                  <a:off x="4273550" y="4797108"/>
                  <a:ext cx="1905000" cy="990600"/>
                </a:xfrm>
                <a:prstGeom prst="arc">
                  <a:avLst>
                    <a:gd name="adj1" fmla="val 11346748"/>
                    <a:gd name="adj2" fmla="val 21237090"/>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sz="3200"/>
                </a:p>
              </p:txBody>
            </p:sp>
            <p:sp>
              <p:nvSpPr>
                <p:cNvPr id="42" name="Arc 41"/>
                <p:cNvSpPr/>
                <p:nvPr/>
              </p:nvSpPr>
              <p:spPr>
                <a:xfrm flipH="1">
                  <a:off x="6438900" y="4785995"/>
                  <a:ext cx="1905000" cy="990600"/>
                </a:xfrm>
                <a:prstGeom prst="arc">
                  <a:avLst>
                    <a:gd name="adj1" fmla="val 11346748"/>
                    <a:gd name="adj2" fmla="val 21237090"/>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sz="3200"/>
                </a:p>
              </p:txBody>
            </p:sp>
          </p:grpSp>
          <p:sp>
            <p:nvSpPr>
              <p:cNvPr id="23570" name="Rectangle 46"/>
              <p:cNvSpPr>
                <a:spLocks noChangeArrowheads="1"/>
              </p:cNvSpPr>
              <p:nvPr/>
            </p:nvSpPr>
            <p:spPr bwMode="auto">
              <a:xfrm>
                <a:off x="6934200" y="4328795"/>
                <a:ext cx="10999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1800" b="1" i="0" baseline="0">
                    <a:latin typeface="Times" panose="02020603050405020304" pitchFamily="18" charset="0"/>
                    <a:cs typeface="Arial" panose="020B0604020202020204" pitchFamily="34" charset="0"/>
                  </a:rPr>
                  <a:t>q</a:t>
                </a:r>
                <a:r>
                  <a:rPr lang="en-US" altLang="en-US" sz="1800" b="1" i="0" baseline="-25000">
                    <a:latin typeface="Times" panose="02020603050405020304" pitchFamily="18" charset="0"/>
                    <a:cs typeface="Arial" panose="020B0604020202020204" pitchFamily="34" charset="0"/>
                  </a:rPr>
                  <a:t>ji</a:t>
                </a:r>
                <a:r>
                  <a:rPr lang="en-US" altLang="en-US" sz="1800" b="1" i="0" baseline="0">
                    <a:latin typeface="Times" panose="02020603050405020304" pitchFamily="18" charset="0"/>
                    <a:cs typeface="Arial" panose="020B0604020202020204" pitchFamily="34" charset="0"/>
                  </a:rPr>
                  <a:t>=</a:t>
                </a:r>
                <a:r>
                  <a:rPr lang="en-US" altLang="en-US" sz="1800" b="1" i="0" baseline="0">
                    <a:latin typeface="Symbol" panose="05050102010706020507" pitchFamily="18" charset="2"/>
                    <a:cs typeface="Arial" panose="020B0604020202020204" pitchFamily="34" charset="0"/>
                  </a:rPr>
                  <a:t>n</a:t>
                </a:r>
                <a:r>
                  <a:rPr lang="en-US" altLang="en-US" sz="1800" b="1" i="0" baseline="-25000">
                    <a:latin typeface="Times" panose="02020603050405020304" pitchFamily="18" charset="0"/>
                    <a:cs typeface="Arial" panose="020B0604020202020204" pitchFamily="34" charset="0"/>
                  </a:rPr>
                  <a:t>j </a:t>
                </a:r>
                <a:r>
                  <a:rPr lang="en-US" altLang="en-US" sz="1800" b="1" i="0" baseline="0">
                    <a:latin typeface="Times" panose="02020603050405020304" pitchFamily="18" charset="0"/>
                    <a:cs typeface="Arial" panose="020B0604020202020204" pitchFamily="34" charset="0"/>
                  </a:rPr>
                  <a:t>. P</a:t>
                </a:r>
                <a:r>
                  <a:rPr lang="en-US" altLang="en-US" sz="1800" b="1" i="0" baseline="-25000">
                    <a:latin typeface="Times" panose="02020603050405020304" pitchFamily="18" charset="0"/>
                    <a:cs typeface="Arial" panose="020B0604020202020204" pitchFamily="34" charset="0"/>
                  </a:rPr>
                  <a:t>ji</a:t>
                </a:r>
                <a:endParaRPr lang="fr-FR" altLang="en-US" sz="1800" b="1" i="0" baseline="-25000">
                  <a:latin typeface="Times" panose="02020603050405020304" pitchFamily="18" charset="0"/>
                </a:endParaRPr>
              </a:p>
            </p:txBody>
          </p:sp>
        </p:grpSp>
        <p:grpSp>
          <p:nvGrpSpPr>
            <p:cNvPr id="23563" name="Group 50"/>
            <p:cNvGrpSpPr>
              <a:grpSpLocks/>
            </p:cNvGrpSpPr>
            <p:nvPr/>
          </p:nvGrpSpPr>
          <p:grpSpPr bwMode="auto">
            <a:xfrm>
              <a:off x="2580435" y="3160600"/>
              <a:ext cx="4084980" cy="1015745"/>
              <a:chOff x="4333035" y="5279595"/>
              <a:chExt cx="4084980" cy="1015745"/>
            </a:xfrm>
          </p:grpSpPr>
          <p:sp>
            <p:nvSpPr>
              <p:cNvPr id="49" name="Arc 48"/>
              <p:cNvSpPr/>
              <p:nvPr/>
            </p:nvSpPr>
            <p:spPr>
              <a:xfrm flipH="1" flipV="1">
                <a:off x="4332288" y="5305108"/>
                <a:ext cx="1905000" cy="990600"/>
              </a:xfrm>
              <a:prstGeom prst="arc">
                <a:avLst>
                  <a:gd name="adj1" fmla="val 11192532"/>
                  <a:gd name="adj2" fmla="val 21237090"/>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sz="3200"/>
              </a:p>
            </p:txBody>
          </p:sp>
          <p:sp>
            <p:nvSpPr>
              <p:cNvPr id="50" name="Arc 49"/>
              <p:cNvSpPr/>
              <p:nvPr/>
            </p:nvSpPr>
            <p:spPr>
              <a:xfrm flipV="1">
                <a:off x="6513513" y="5279708"/>
                <a:ext cx="1905000" cy="990600"/>
              </a:xfrm>
              <a:prstGeom prst="arc">
                <a:avLst>
                  <a:gd name="adj1" fmla="val 11172158"/>
                  <a:gd name="adj2" fmla="val 21237090"/>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sz="3200"/>
              </a:p>
            </p:txBody>
          </p:sp>
        </p:grpSp>
        <p:sp>
          <p:nvSpPr>
            <p:cNvPr id="23564" name="Rectangle 52"/>
            <p:cNvSpPr>
              <a:spLocks noChangeArrowheads="1"/>
            </p:cNvSpPr>
            <p:nvPr/>
          </p:nvSpPr>
          <p:spPr bwMode="auto">
            <a:xfrm>
              <a:off x="2955508" y="4191000"/>
              <a:ext cx="11592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1800" b="1" i="0" baseline="0">
                  <a:latin typeface="Times" panose="02020603050405020304" pitchFamily="18" charset="0"/>
                  <a:cs typeface="Arial" panose="020B0604020202020204" pitchFamily="34" charset="0"/>
                </a:rPr>
                <a:t>q</a:t>
              </a:r>
              <a:r>
                <a:rPr lang="en-US" altLang="en-US" sz="1800" b="1" i="0" baseline="-25000">
                  <a:latin typeface="Times" panose="02020603050405020304" pitchFamily="18" charset="0"/>
                  <a:cs typeface="Arial" panose="020B0604020202020204" pitchFamily="34" charset="0"/>
                </a:rPr>
                <a:t>ik</a:t>
              </a:r>
              <a:r>
                <a:rPr lang="en-US" altLang="en-US" sz="1800" b="1" i="0" baseline="0">
                  <a:latin typeface="Times" panose="02020603050405020304" pitchFamily="18" charset="0"/>
                  <a:cs typeface="Arial" panose="020B0604020202020204" pitchFamily="34" charset="0"/>
                </a:rPr>
                <a:t>=</a:t>
              </a:r>
              <a:r>
                <a:rPr lang="en-US" altLang="en-US" sz="1800" b="1" i="0" baseline="0">
                  <a:latin typeface="Symbol" panose="05050102010706020507" pitchFamily="18" charset="2"/>
                  <a:cs typeface="Arial" panose="020B0604020202020204" pitchFamily="34" charset="0"/>
                </a:rPr>
                <a:t>n</a:t>
              </a:r>
              <a:r>
                <a:rPr lang="en-US" altLang="en-US" sz="1800" b="1" i="0" baseline="-25000">
                  <a:latin typeface="Times" panose="02020603050405020304" pitchFamily="18" charset="0"/>
                  <a:cs typeface="Arial" panose="020B0604020202020204" pitchFamily="34" charset="0"/>
                </a:rPr>
                <a:t>i </a:t>
              </a:r>
              <a:r>
                <a:rPr lang="en-US" altLang="en-US" sz="1800" b="1" i="0" baseline="0">
                  <a:latin typeface="Times" panose="02020603050405020304" pitchFamily="18" charset="0"/>
                  <a:cs typeface="Arial" panose="020B0604020202020204" pitchFamily="34" charset="0"/>
                </a:rPr>
                <a:t>. P</a:t>
              </a:r>
              <a:r>
                <a:rPr lang="en-US" altLang="en-US" sz="1800" b="1" i="0" baseline="-25000">
                  <a:latin typeface="Times" panose="02020603050405020304" pitchFamily="18" charset="0"/>
                  <a:cs typeface="Arial" panose="020B0604020202020204" pitchFamily="34" charset="0"/>
                </a:rPr>
                <a:t>ik</a:t>
              </a:r>
              <a:endParaRPr lang="fr-FR" altLang="en-US" sz="1800" b="1" i="0" baseline="-25000">
                <a:latin typeface="Times" panose="02020603050405020304" pitchFamily="18" charset="0"/>
              </a:endParaRPr>
            </a:p>
          </p:txBody>
        </p:sp>
        <p:sp>
          <p:nvSpPr>
            <p:cNvPr id="23565" name="Rectangle 53"/>
            <p:cNvSpPr>
              <a:spLocks noChangeArrowheads="1"/>
            </p:cNvSpPr>
            <p:nvPr/>
          </p:nvSpPr>
          <p:spPr bwMode="auto">
            <a:xfrm>
              <a:off x="5232634" y="4202668"/>
              <a:ext cx="1091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1800" b="1" i="0" baseline="0">
                  <a:latin typeface="Times" panose="02020603050405020304" pitchFamily="18" charset="0"/>
                  <a:cs typeface="Arial" panose="020B0604020202020204" pitchFamily="34" charset="0"/>
                </a:rPr>
                <a:t>q</a:t>
              </a:r>
              <a:r>
                <a:rPr lang="en-US" altLang="en-US" sz="1800" b="1" i="0" baseline="-25000">
                  <a:latin typeface="Times" panose="02020603050405020304" pitchFamily="18" charset="0"/>
                  <a:cs typeface="Arial" panose="020B0604020202020204" pitchFamily="34" charset="0"/>
                </a:rPr>
                <a:t>ij</a:t>
              </a:r>
              <a:r>
                <a:rPr lang="en-US" altLang="en-US" sz="1800" b="1" i="0" baseline="0">
                  <a:latin typeface="Times" panose="02020603050405020304" pitchFamily="18" charset="0"/>
                  <a:cs typeface="Arial" panose="020B0604020202020204" pitchFamily="34" charset="0"/>
                </a:rPr>
                <a:t>=</a:t>
              </a:r>
              <a:r>
                <a:rPr lang="en-US" altLang="en-US" sz="1800" b="1" i="0" baseline="0">
                  <a:latin typeface="Symbol" panose="05050102010706020507" pitchFamily="18" charset="2"/>
                  <a:cs typeface="Arial" panose="020B0604020202020204" pitchFamily="34" charset="0"/>
                </a:rPr>
                <a:t>n</a:t>
              </a:r>
              <a:r>
                <a:rPr lang="en-US" altLang="en-US" sz="1800" b="1" i="0" baseline="-25000">
                  <a:latin typeface="Times" panose="02020603050405020304" pitchFamily="18" charset="0"/>
                  <a:cs typeface="Arial" panose="020B0604020202020204" pitchFamily="34" charset="0"/>
                </a:rPr>
                <a:t>i </a:t>
              </a:r>
              <a:r>
                <a:rPr lang="en-US" altLang="en-US" sz="1800" b="1" i="0" baseline="0">
                  <a:latin typeface="Times" panose="02020603050405020304" pitchFamily="18" charset="0"/>
                  <a:cs typeface="Arial" panose="020B0604020202020204" pitchFamily="34" charset="0"/>
                </a:rPr>
                <a:t>. P</a:t>
              </a:r>
              <a:r>
                <a:rPr lang="en-US" altLang="en-US" sz="1800" b="1" i="0" baseline="-25000">
                  <a:latin typeface="Times" panose="02020603050405020304" pitchFamily="18" charset="0"/>
                  <a:cs typeface="Arial" panose="020B0604020202020204" pitchFamily="34" charset="0"/>
                </a:rPr>
                <a:t>ij</a:t>
              </a:r>
              <a:endParaRPr lang="fr-FR" altLang="en-US" sz="1800" b="1" i="0" baseline="-25000">
                <a:latin typeface="Times" panose="02020603050405020304" pitchFamily="18" charset="0"/>
              </a:endParaRPr>
            </a:p>
          </p:txBody>
        </p:sp>
      </p:grpSp>
      <p:graphicFrame>
        <p:nvGraphicFramePr>
          <p:cNvPr id="23554" name="Object 4"/>
          <p:cNvGraphicFramePr>
            <a:graphicFrameLocks noChangeAspect="1"/>
          </p:cNvGraphicFramePr>
          <p:nvPr/>
        </p:nvGraphicFramePr>
        <p:xfrm>
          <a:off x="417513" y="3757613"/>
          <a:ext cx="2325687" cy="2947987"/>
        </p:xfrm>
        <a:graphic>
          <a:graphicData uri="http://schemas.openxmlformats.org/presentationml/2006/ole">
            <mc:AlternateContent xmlns:mc="http://schemas.openxmlformats.org/markup-compatibility/2006">
              <mc:Choice xmlns:v="urn:schemas-microsoft-com:vml" Requires="v">
                <p:oleObj spid="_x0000_s62468" name="Equation" r:id="rId3" imgW="1333500" imgH="1689100" progId="Equation.DSMT4">
                  <p:embed/>
                </p:oleObj>
              </mc:Choice>
              <mc:Fallback>
                <p:oleObj name="Equation" r:id="rId3" imgW="1333500" imgH="1689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513" y="3757613"/>
                        <a:ext cx="2325687" cy="294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 name="Rectangle 37"/>
          <p:cNvSpPr/>
          <p:nvPr/>
        </p:nvSpPr>
        <p:spPr>
          <a:xfrm>
            <a:off x="5027613" y="4286250"/>
            <a:ext cx="3968750" cy="1631950"/>
          </a:xfrm>
          <a:prstGeom prst="rect">
            <a:avLst/>
          </a:prstGeom>
          <a:solidFill>
            <a:schemeClr val="tx1"/>
          </a:solidFill>
        </p:spPr>
        <p:txBody>
          <a:bodyPr wrap="none">
            <a:spAutoFit/>
          </a:bodyPr>
          <a:lstStyle/>
          <a:p>
            <a:pPr>
              <a:buFont typeface="Arial" pitchFamily="34" charset="0"/>
              <a:buChar char="•"/>
              <a:defRPr/>
            </a:pPr>
            <a:r>
              <a:rPr lang="en-US" sz="2000" baseline="0" dirty="0">
                <a:solidFill>
                  <a:schemeClr val="bg1"/>
                </a:solidFill>
                <a:latin typeface="Times" pitchFamily="18" charset="0"/>
                <a:cs typeface="Arial" charset="0"/>
              </a:rPr>
              <a:t> </a:t>
            </a:r>
            <a:r>
              <a:rPr lang="en-US" sz="2000" baseline="0" dirty="0" err="1">
                <a:solidFill>
                  <a:schemeClr val="bg1"/>
                </a:solidFill>
                <a:latin typeface="Times" pitchFamily="18" charset="0"/>
                <a:cs typeface="Arial" charset="0"/>
              </a:rPr>
              <a:t>P</a:t>
            </a:r>
            <a:r>
              <a:rPr lang="en-US" sz="2000" baseline="-25000" dirty="0" err="1">
                <a:solidFill>
                  <a:schemeClr val="bg1"/>
                </a:solidFill>
                <a:latin typeface="Times" pitchFamily="18" charset="0"/>
                <a:cs typeface="Arial" charset="0"/>
              </a:rPr>
              <a:t>ij</a:t>
            </a:r>
            <a:r>
              <a:rPr lang="en-US" sz="2000" i="0" baseline="0" dirty="0">
                <a:solidFill>
                  <a:schemeClr val="bg1"/>
                </a:solidFill>
                <a:latin typeface="+mj-lt"/>
                <a:cs typeface="Arial" charset="0"/>
              </a:rPr>
              <a:t>: Transition Probability, </a:t>
            </a:r>
          </a:p>
          <a:p>
            <a:pPr>
              <a:buFont typeface="Arial" pitchFamily="34" charset="0"/>
              <a:buChar char="•"/>
              <a:defRPr/>
            </a:pPr>
            <a:r>
              <a:rPr lang="en-US" sz="2000" baseline="0" dirty="0">
                <a:solidFill>
                  <a:schemeClr val="bg1"/>
                </a:solidFill>
                <a:latin typeface="Times" pitchFamily="18" charset="0"/>
                <a:cs typeface="Arial" charset="0"/>
              </a:rPr>
              <a:t> </a:t>
            </a:r>
            <a:r>
              <a:rPr lang="en-US" sz="2000" baseline="0" dirty="0" err="1">
                <a:solidFill>
                  <a:schemeClr val="bg1"/>
                </a:solidFill>
                <a:latin typeface="Times" pitchFamily="18" charset="0"/>
                <a:cs typeface="Arial" charset="0"/>
              </a:rPr>
              <a:t>q</a:t>
            </a:r>
            <a:r>
              <a:rPr lang="en-US" sz="2000" baseline="-25000" dirty="0" err="1">
                <a:solidFill>
                  <a:schemeClr val="bg1"/>
                </a:solidFill>
                <a:latin typeface="Times" pitchFamily="18" charset="0"/>
                <a:cs typeface="Arial" charset="0"/>
              </a:rPr>
              <a:t>ij</a:t>
            </a:r>
            <a:r>
              <a:rPr lang="en-US" sz="2000" i="0" baseline="0" dirty="0">
                <a:solidFill>
                  <a:schemeClr val="bg1"/>
                </a:solidFill>
                <a:latin typeface="+mj-lt"/>
                <a:cs typeface="Arial" charset="0"/>
              </a:rPr>
              <a:t> input rate of state </a:t>
            </a:r>
            <a:r>
              <a:rPr lang="en-US" sz="2000" baseline="0" dirty="0">
                <a:solidFill>
                  <a:schemeClr val="bg1"/>
                </a:solidFill>
                <a:latin typeface="Times" pitchFamily="18" charset="0"/>
                <a:cs typeface="Arial" charset="0"/>
              </a:rPr>
              <a:t>i </a:t>
            </a:r>
            <a:r>
              <a:rPr lang="en-US" sz="2000" i="0" baseline="0" dirty="0">
                <a:solidFill>
                  <a:schemeClr val="bg1"/>
                </a:solidFill>
                <a:latin typeface="+mj-lt"/>
                <a:cs typeface="Arial" charset="0"/>
              </a:rPr>
              <a:t>from state </a:t>
            </a:r>
            <a:r>
              <a:rPr lang="en-US" sz="2000" baseline="0" dirty="0">
                <a:solidFill>
                  <a:schemeClr val="bg1"/>
                </a:solidFill>
                <a:latin typeface="Times" pitchFamily="18" charset="0"/>
                <a:cs typeface="Arial" charset="0"/>
              </a:rPr>
              <a:t>j</a:t>
            </a:r>
            <a:r>
              <a:rPr lang="en-US" sz="2000" i="0" baseline="0" dirty="0">
                <a:solidFill>
                  <a:schemeClr val="bg1"/>
                </a:solidFill>
                <a:latin typeface="+mj-lt"/>
                <a:cs typeface="Arial" charset="0"/>
              </a:rPr>
              <a:t>, </a:t>
            </a:r>
          </a:p>
          <a:p>
            <a:pPr>
              <a:buFont typeface="Arial" pitchFamily="34" charset="0"/>
              <a:buChar char="•"/>
              <a:defRPr/>
            </a:pPr>
            <a:r>
              <a:rPr lang="en-US" sz="2000" i="0" baseline="0" dirty="0">
                <a:solidFill>
                  <a:schemeClr val="bg1"/>
                </a:solidFill>
                <a:latin typeface="Symbol" pitchFamily="18" charset="2"/>
                <a:cs typeface="Arial" charset="0"/>
              </a:rPr>
              <a:t> </a:t>
            </a:r>
            <a:r>
              <a:rPr lang="en-US" sz="2000" i="0" baseline="0" dirty="0" err="1">
                <a:solidFill>
                  <a:schemeClr val="bg1"/>
                </a:solidFill>
                <a:latin typeface="Symbol" pitchFamily="18" charset="2"/>
                <a:cs typeface="Arial" charset="0"/>
              </a:rPr>
              <a:t>n</a:t>
            </a:r>
            <a:r>
              <a:rPr lang="en-US" sz="2000" i="0" baseline="-25000" dirty="0" err="1">
                <a:solidFill>
                  <a:schemeClr val="bg1"/>
                </a:solidFill>
                <a:latin typeface="+mj-lt"/>
                <a:cs typeface="Arial" charset="0"/>
              </a:rPr>
              <a:t>i</a:t>
            </a:r>
            <a:r>
              <a:rPr lang="en-US" sz="2000" i="0" baseline="0" dirty="0">
                <a:solidFill>
                  <a:schemeClr val="bg1"/>
                </a:solidFill>
                <a:latin typeface="+mj-lt"/>
                <a:cs typeface="Arial" charset="0"/>
              </a:rPr>
              <a:t> output rate from state </a:t>
            </a:r>
            <a:r>
              <a:rPr lang="en-US" sz="2000" baseline="0" dirty="0" err="1">
                <a:solidFill>
                  <a:schemeClr val="bg1"/>
                </a:solidFill>
                <a:latin typeface="Times" pitchFamily="18" charset="0"/>
                <a:cs typeface="Arial" charset="0"/>
              </a:rPr>
              <a:t>i</a:t>
            </a:r>
            <a:r>
              <a:rPr lang="en-US" sz="2000" i="0" baseline="0" dirty="0">
                <a:solidFill>
                  <a:schemeClr val="bg1"/>
                </a:solidFill>
                <a:latin typeface="+mj-lt"/>
                <a:cs typeface="Arial" charset="0"/>
              </a:rPr>
              <a:t> for </a:t>
            </a:r>
          </a:p>
          <a:p>
            <a:pPr>
              <a:defRPr/>
            </a:pPr>
            <a:r>
              <a:rPr lang="en-US" sz="2000" i="0" baseline="0" dirty="0">
                <a:solidFill>
                  <a:schemeClr val="bg1"/>
                </a:solidFill>
                <a:latin typeface="+mj-lt"/>
                <a:cs typeface="Arial" charset="0"/>
              </a:rPr>
              <a:t>  all other neighbor states</a:t>
            </a:r>
          </a:p>
          <a:p>
            <a:pPr>
              <a:buFont typeface="Arial" pitchFamily="34" charset="0"/>
              <a:buChar char="•"/>
              <a:defRPr/>
            </a:pPr>
            <a:r>
              <a:rPr lang="en-US" sz="2000" i="0" baseline="0" dirty="0">
                <a:solidFill>
                  <a:schemeClr val="bg1"/>
                </a:solidFill>
                <a:latin typeface="+mj-lt"/>
                <a:cs typeface="Arial" charset="0"/>
              </a:rPr>
              <a:t> Transition Time is </a:t>
            </a:r>
            <a:r>
              <a:rPr lang="en-US" sz="2000" i="0" baseline="0" dirty="0" err="1">
                <a:solidFill>
                  <a:schemeClr val="bg1"/>
                </a:solidFill>
                <a:latin typeface="+mj-lt"/>
                <a:cs typeface="Arial" charset="0"/>
              </a:rPr>
              <a:t>randoms</a:t>
            </a:r>
            <a:endParaRPr lang="fr-FR" sz="2000" i="0" dirty="0">
              <a:solidFill>
                <a:schemeClr val="bg1"/>
              </a:solidFill>
              <a:latin typeface="+mj-lt"/>
            </a:endParaRPr>
          </a:p>
        </p:txBody>
      </p:sp>
      <p:graphicFrame>
        <p:nvGraphicFramePr>
          <p:cNvPr id="441347" name="Object 3"/>
          <p:cNvGraphicFramePr>
            <a:graphicFrameLocks noChangeAspect="1"/>
          </p:cNvGraphicFramePr>
          <p:nvPr/>
        </p:nvGraphicFramePr>
        <p:xfrm>
          <a:off x="1952625" y="5924550"/>
          <a:ext cx="4438650" cy="809625"/>
        </p:xfrm>
        <a:graphic>
          <a:graphicData uri="http://schemas.openxmlformats.org/presentationml/2006/ole">
            <mc:AlternateContent xmlns:mc="http://schemas.openxmlformats.org/markup-compatibility/2006">
              <mc:Choice xmlns:v="urn:schemas-microsoft-com:vml" Requires="v">
                <p:oleObj spid="_x0000_s62469" name="Equation" r:id="rId5" imgW="2159000" imgH="393700" progId="Equation.DSMT4">
                  <p:embed/>
                </p:oleObj>
              </mc:Choice>
              <mc:Fallback>
                <p:oleObj name="Equation" r:id="rId5" imgW="2159000" imgH="3937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2625" y="5924550"/>
                        <a:ext cx="4438650"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832858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wipe(left)">
                                      <p:cBhvr>
                                        <p:cTn id="7" dur="500"/>
                                        <p:tgtEl>
                                          <p:spTgt spid="2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41347"/>
                                        </p:tgtEl>
                                        <p:attrNameLst>
                                          <p:attrName>style.visibility</p:attrName>
                                        </p:attrNameLst>
                                      </p:cBhvr>
                                      <p:to>
                                        <p:strVal val="visible"/>
                                      </p:to>
                                    </p:set>
                                    <p:animEffect transition="in" filter="wipe(left)">
                                      <p:cBhvr>
                                        <p:cTn id="12" dur="500"/>
                                        <p:tgtEl>
                                          <p:spTgt spid="441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Example: Computer System</a:t>
            </a:r>
            <a:endParaRPr lang="en-US" dirty="0"/>
          </a:p>
        </p:txBody>
      </p:sp>
      <p:sp>
        <p:nvSpPr>
          <p:cNvPr id="5" name="Content Placeholder 4"/>
          <p:cNvSpPr>
            <a:spLocks noGrp="1"/>
          </p:cNvSpPr>
          <p:nvPr>
            <p:ph idx="1"/>
          </p:nvPr>
        </p:nvSpPr>
        <p:spPr/>
        <p:txBody>
          <a:bodyPr/>
          <a:lstStyle/>
          <a:p>
            <a:pPr eaLnBrk="1" hangingPunct="1">
              <a:buClr>
                <a:srgbClr val="C00000"/>
              </a:buClr>
              <a:defRPr/>
            </a:pPr>
            <a:r>
              <a:rPr lang="en-US" dirty="0"/>
              <a:t>Assume a computer system where jobs arrive according to a </a:t>
            </a:r>
            <a:r>
              <a:rPr lang="en-US" dirty="0">
                <a:solidFill>
                  <a:srgbClr val="C00000"/>
                </a:solidFill>
              </a:rPr>
              <a:t>Poisson process </a:t>
            </a:r>
            <a:r>
              <a:rPr lang="en-US" dirty="0"/>
              <a:t>with </a:t>
            </a:r>
            <a:r>
              <a:rPr lang="en-US" dirty="0">
                <a:solidFill>
                  <a:srgbClr val="C00000"/>
                </a:solidFill>
              </a:rPr>
              <a:t>rate </a:t>
            </a:r>
            <a:r>
              <a:rPr lang="el-GR" dirty="0">
                <a:solidFill>
                  <a:srgbClr val="C00000"/>
                </a:solidFill>
              </a:rPr>
              <a:t>λ</a:t>
            </a:r>
            <a:r>
              <a:rPr lang="en-US" dirty="0"/>
              <a:t>.</a:t>
            </a:r>
          </a:p>
          <a:p>
            <a:pPr eaLnBrk="1" hangingPunct="1">
              <a:buClr>
                <a:srgbClr val="C00000"/>
              </a:buClr>
              <a:defRPr/>
            </a:pPr>
            <a:r>
              <a:rPr lang="en-US" dirty="0"/>
              <a:t>Each job is processed using a </a:t>
            </a:r>
            <a:r>
              <a:rPr lang="en-US" dirty="0">
                <a:solidFill>
                  <a:srgbClr val="C00000"/>
                </a:solidFill>
              </a:rPr>
              <a:t>First In First Out </a:t>
            </a:r>
            <a:r>
              <a:rPr lang="en-US" dirty="0"/>
              <a:t>(FIFO) policy.  </a:t>
            </a:r>
          </a:p>
          <a:p>
            <a:pPr eaLnBrk="1" hangingPunct="1">
              <a:buClr>
                <a:srgbClr val="C00000"/>
              </a:buClr>
              <a:defRPr/>
            </a:pPr>
            <a:r>
              <a:rPr lang="en-US" dirty="0"/>
              <a:t>The </a:t>
            </a:r>
            <a:r>
              <a:rPr lang="en-US" dirty="0">
                <a:solidFill>
                  <a:srgbClr val="C00000"/>
                </a:solidFill>
              </a:rPr>
              <a:t>processing time </a:t>
            </a:r>
            <a:r>
              <a:rPr lang="en-US" dirty="0"/>
              <a:t>of each job is </a:t>
            </a:r>
            <a:r>
              <a:rPr lang="en-US" dirty="0">
                <a:solidFill>
                  <a:srgbClr val="C00000"/>
                </a:solidFill>
              </a:rPr>
              <a:t>exponential</a:t>
            </a:r>
            <a:r>
              <a:rPr lang="en-US" dirty="0"/>
              <a:t> with </a:t>
            </a:r>
            <a:r>
              <a:rPr lang="en-US" dirty="0">
                <a:solidFill>
                  <a:srgbClr val="C00000"/>
                </a:solidFill>
              </a:rPr>
              <a:t>rate </a:t>
            </a:r>
            <a:r>
              <a:rPr lang="el-GR" dirty="0">
                <a:solidFill>
                  <a:srgbClr val="C00000"/>
                </a:solidFill>
              </a:rPr>
              <a:t>μ</a:t>
            </a:r>
            <a:r>
              <a:rPr lang="en-US" dirty="0"/>
              <a:t>. </a:t>
            </a:r>
          </a:p>
          <a:p>
            <a:pPr eaLnBrk="1" hangingPunct="1">
              <a:buClr>
                <a:srgbClr val="C00000"/>
              </a:buClr>
              <a:defRPr/>
            </a:pPr>
            <a:r>
              <a:rPr lang="en-US" dirty="0"/>
              <a:t>The computer has a buffer to store </a:t>
            </a:r>
            <a:r>
              <a:rPr lang="en-US" dirty="0">
                <a:solidFill>
                  <a:srgbClr val="C00000"/>
                </a:solidFill>
              </a:rPr>
              <a:t>up to two jobs </a:t>
            </a:r>
            <a:r>
              <a:rPr lang="en-US" dirty="0"/>
              <a:t>that wait for processing.</a:t>
            </a:r>
          </a:p>
          <a:p>
            <a:pPr eaLnBrk="1" hangingPunct="1">
              <a:buClr>
                <a:srgbClr val="C00000"/>
              </a:buClr>
              <a:defRPr/>
            </a:pPr>
            <a:r>
              <a:rPr lang="en-US" dirty="0"/>
              <a:t>Jobs that find the buffer full are </a:t>
            </a:r>
            <a:r>
              <a:rPr lang="en-US" dirty="0">
                <a:solidFill>
                  <a:srgbClr val="C00000"/>
                </a:solidFill>
              </a:rPr>
              <a:t>lost</a:t>
            </a:r>
            <a:r>
              <a:rPr lang="en-US" dirty="0"/>
              <a:t>.</a:t>
            </a:r>
          </a:p>
        </p:txBody>
      </p:sp>
    </p:spTree>
    <p:extLst>
      <p:ext uri="{BB962C8B-B14F-4D97-AF65-F5344CB8AC3E}">
        <p14:creationId xmlns:p14="http://schemas.microsoft.com/office/powerpoint/2010/main" val="1304539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914400" y="0"/>
            <a:ext cx="8229600" cy="1371600"/>
          </a:xfrm>
        </p:spPr>
        <p:txBody>
          <a:bodyPr/>
          <a:lstStyle/>
          <a:p>
            <a:pPr eaLnBrk="1" hangingPunct="1"/>
            <a:r>
              <a:rPr lang="en-US" altLang="en-US" smtClean="0"/>
              <a:t>What is “Discrete Time”</a:t>
            </a:r>
            <a:r>
              <a:rPr lang="en-US" altLang="en-US" smtClean="0">
                <a:latin typeface="Cambria" panose="02040503050406030204" pitchFamily="18" charset="0"/>
              </a:rPr>
              <a:t>?</a:t>
            </a:r>
          </a:p>
        </p:txBody>
      </p:sp>
      <p:cxnSp>
        <p:nvCxnSpPr>
          <p:cNvPr id="22" name="Straight Arrow Connector 21"/>
          <p:cNvCxnSpPr/>
          <p:nvPr/>
        </p:nvCxnSpPr>
        <p:spPr>
          <a:xfrm>
            <a:off x="2209800" y="3735388"/>
            <a:ext cx="5105400" cy="1587"/>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rot="5400000">
            <a:off x="2438401" y="3581400"/>
            <a:ext cx="304800" cy="3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3277394" y="3582194"/>
            <a:ext cx="304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4115594" y="3582194"/>
            <a:ext cx="304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4953794" y="3582194"/>
            <a:ext cx="304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5791994" y="3582194"/>
            <a:ext cx="304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4585" name="TextBox 20"/>
          <p:cNvSpPr txBox="1">
            <a:spLocks noChangeArrowheads="1"/>
          </p:cNvSpPr>
          <p:nvPr/>
        </p:nvSpPr>
        <p:spPr bwMode="auto">
          <a:xfrm>
            <a:off x="2438400" y="3811588"/>
            <a:ext cx="3175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1" i="0"/>
              <a:t>0</a:t>
            </a:r>
          </a:p>
        </p:txBody>
      </p:sp>
      <p:sp>
        <p:nvSpPr>
          <p:cNvPr id="24586" name="TextBox 22"/>
          <p:cNvSpPr txBox="1">
            <a:spLocks noChangeArrowheads="1"/>
          </p:cNvSpPr>
          <p:nvPr/>
        </p:nvSpPr>
        <p:spPr bwMode="auto">
          <a:xfrm>
            <a:off x="3273425" y="3802063"/>
            <a:ext cx="3175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1" i="0"/>
              <a:t>1</a:t>
            </a:r>
          </a:p>
        </p:txBody>
      </p:sp>
      <p:sp>
        <p:nvSpPr>
          <p:cNvPr id="24587" name="TextBox 23"/>
          <p:cNvSpPr txBox="1">
            <a:spLocks noChangeArrowheads="1"/>
          </p:cNvSpPr>
          <p:nvPr/>
        </p:nvSpPr>
        <p:spPr bwMode="auto">
          <a:xfrm>
            <a:off x="4114800" y="3802063"/>
            <a:ext cx="3175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1" i="0"/>
              <a:t>2</a:t>
            </a:r>
          </a:p>
        </p:txBody>
      </p:sp>
      <p:sp>
        <p:nvSpPr>
          <p:cNvPr id="24588" name="TextBox 24"/>
          <p:cNvSpPr txBox="1">
            <a:spLocks noChangeArrowheads="1"/>
          </p:cNvSpPr>
          <p:nvPr/>
        </p:nvSpPr>
        <p:spPr bwMode="auto">
          <a:xfrm>
            <a:off x="4949825" y="3792538"/>
            <a:ext cx="3175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1" i="0"/>
              <a:t>3</a:t>
            </a:r>
          </a:p>
        </p:txBody>
      </p:sp>
      <p:sp>
        <p:nvSpPr>
          <p:cNvPr id="24589" name="TextBox 25"/>
          <p:cNvSpPr txBox="1">
            <a:spLocks noChangeArrowheads="1"/>
          </p:cNvSpPr>
          <p:nvPr/>
        </p:nvSpPr>
        <p:spPr bwMode="auto">
          <a:xfrm>
            <a:off x="5788025" y="3783013"/>
            <a:ext cx="3175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1" i="0"/>
              <a:t>4</a:t>
            </a:r>
          </a:p>
        </p:txBody>
      </p:sp>
      <p:sp>
        <p:nvSpPr>
          <p:cNvPr id="24590" name="Rectangle 27"/>
          <p:cNvSpPr>
            <a:spLocks noChangeArrowheads="1"/>
          </p:cNvSpPr>
          <p:nvPr/>
        </p:nvSpPr>
        <p:spPr bwMode="auto">
          <a:xfrm>
            <a:off x="6370638" y="3340100"/>
            <a:ext cx="8302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fr-FR" altLang="en-US" sz="2400" b="1" i="0" baseline="0">
                <a:latin typeface="Cambria" panose="02040503050406030204" pitchFamily="18" charset="0"/>
              </a:rPr>
              <a:t>time</a:t>
            </a:r>
            <a:endParaRPr lang="en-US" altLang="en-US" sz="2400" b="1"/>
          </a:p>
        </p:txBody>
      </p:sp>
      <p:cxnSp>
        <p:nvCxnSpPr>
          <p:cNvPr id="30" name="Straight Arrow Connector 29"/>
          <p:cNvCxnSpPr/>
          <p:nvPr/>
        </p:nvCxnSpPr>
        <p:spPr>
          <a:xfrm rot="5400000">
            <a:off x="2247901" y="2857500"/>
            <a:ext cx="685800" cy="31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3085307" y="2858294"/>
            <a:ext cx="685800" cy="15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3923507" y="2858294"/>
            <a:ext cx="685800" cy="15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594" name="Rectangle 32"/>
          <p:cNvSpPr>
            <a:spLocks noChangeArrowheads="1"/>
          </p:cNvSpPr>
          <p:nvPr/>
        </p:nvSpPr>
        <p:spPr bwMode="auto">
          <a:xfrm>
            <a:off x="1676400" y="4495800"/>
            <a:ext cx="5710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2400" b="1" i="0" baseline="0">
                <a:latin typeface="Cambria" panose="02040503050406030204" pitchFamily="18" charset="0"/>
              </a:rPr>
              <a:t>Events occur at a specific points in time</a:t>
            </a:r>
            <a:endParaRPr lang="en-US" altLang="en-US" sz="2400" b="1"/>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Example: Computer System</a:t>
            </a:r>
            <a:endParaRPr lang="en-US" dirty="0"/>
          </a:p>
        </p:txBody>
      </p:sp>
      <p:sp>
        <p:nvSpPr>
          <p:cNvPr id="5" name="Content Placeholder 4"/>
          <p:cNvSpPr>
            <a:spLocks noGrp="1"/>
          </p:cNvSpPr>
          <p:nvPr>
            <p:ph idx="1"/>
          </p:nvPr>
        </p:nvSpPr>
        <p:spPr/>
        <p:txBody>
          <a:bodyPr/>
          <a:lstStyle/>
          <a:p>
            <a:pPr eaLnBrk="1" hangingPunct="1">
              <a:buClr>
                <a:schemeClr val="bg2">
                  <a:lumMod val="25000"/>
                </a:schemeClr>
              </a:buClr>
              <a:defRPr/>
            </a:pPr>
            <a:r>
              <a:rPr lang="en-US" b="1" dirty="0">
                <a:solidFill>
                  <a:srgbClr val="C00000"/>
                </a:solidFill>
              </a:rPr>
              <a:t>Draw the state transition diagram.</a:t>
            </a:r>
          </a:p>
          <a:p>
            <a:pPr eaLnBrk="1" hangingPunct="1">
              <a:buClr>
                <a:schemeClr val="bg2">
                  <a:lumMod val="25000"/>
                </a:schemeClr>
              </a:buClr>
              <a:defRPr/>
            </a:pPr>
            <a:r>
              <a:rPr lang="en-US" b="1" dirty="0">
                <a:solidFill>
                  <a:srgbClr val="C00000"/>
                </a:solidFill>
              </a:rPr>
              <a:t>Find the Rate Transition Matrix Q.</a:t>
            </a:r>
          </a:p>
          <a:p>
            <a:pPr eaLnBrk="1" hangingPunct="1">
              <a:buClr>
                <a:schemeClr val="bg2">
                  <a:lumMod val="25000"/>
                </a:schemeClr>
              </a:buClr>
              <a:defRPr/>
            </a:pPr>
            <a:r>
              <a:rPr lang="en-US" b="1" dirty="0">
                <a:solidFill>
                  <a:srgbClr val="C00000"/>
                </a:solidFill>
              </a:rPr>
              <a:t>Find the State Transition Matrix P</a:t>
            </a:r>
            <a:endParaRPr lang="en-US" sz="1800" dirty="0"/>
          </a:p>
          <a:p>
            <a:pPr marL="0" indent="0" eaLnBrk="1" hangingPunct="1">
              <a:buClr>
                <a:srgbClr val="C00000"/>
              </a:buClr>
              <a:buNone/>
              <a:defRPr/>
            </a:pPr>
            <a:endParaRPr lang="en-US" dirty="0"/>
          </a:p>
        </p:txBody>
      </p:sp>
    </p:spTree>
    <p:extLst>
      <p:ext uri="{BB962C8B-B14F-4D97-AF65-F5344CB8AC3E}">
        <p14:creationId xmlns:p14="http://schemas.microsoft.com/office/powerpoint/2010/main" val="18148649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idx="4294967295"/>
          </p:nvPr>
        </p:nvSpPr>
        <p:spPr>
          <a:xfrm>
            <a:off x="914400" y="0"/>
            <a:ext cx="8229600" cy="1371600"/>
          </a:xfrm>
        </p:spPr>
        <p:txBody>
          <a:bodyPr/>
          <a:lstStyle/>
          <a:p>
            <a:pPr eaLnBrk="1" hangingPunct="1"/>
            <a:r>
              <a:rPr lang="en-US" altLang="en-US" smtClean="0"/>
              <a:t>Example: Computer system </a:t>
            </a:r>
          </a:p>
        </p:txBody>
      </p:sp>
      <p:sp>
        <p:nvSpPr>
          <p:cNvPr id="445443" name="Rectangle 3"/>
          <p:cNvSpPr>
            <a:spLocks noChangeArrowheads="1"/>
          </p:cNvSpPr>
          <p:nvPr/>
        </p:nvSpPr>
        <p:spPr bwMode="auto">
          <a:xfrm>
            <a:off x="381000" y="3048000"/>
            <a:ext cx="8534400" cy="533400"/>
          </a:xfrm>
          <a:prstGeom prst="rect">
            <a:avLst/>
          </a:prstGeom>
          <a:noFill/>
          <a:ln w="9525">
            <a:noFill/>
            <a:miter lim="800000"/>
            <a:headEnd/>
            <a:tailEnd/>
          </a:ln>
        </p:spPr>
        <p:txBody>
          <a:bodyPr/>
          <a:lstStyle/>
          <a:p>
            <a:pPr marL="342900" indent="-342900" eaLnBrk="1" hangingPunct="1">
              <a:spcBef>
                <a:spcPct val="20000"/>
              </a:spcBef>
              <a:buClr>
                <a:schemeClr val="bg2"/>
              </a:buClr>
              <a:buSzPct val="75000"/>
              <a:buFont typeface="Wingdings" pitchFamily="2" charset="2"/>
              <a:buChar char="n"/>
              <a:defRPr/>
            </a:pPr>
            <a:r>
              <a:rPr lang="en-US" sz="2400" i="0" baseline="0">
                <a:latin typeface="+mj-lt"/>
              </a:rPr>
              <a:t>The rate transition matrix is given by</a:t>
            </a:r>
          </a:p>
        </p:txBody>
      </p:sp>
      <p:grpSp>
        <p:nvGrpSpPr>
          <p:cNvPr id="2" name="Group 37"/>
          <p:cNvGrpSpPr>
            <a:grpSpLocks/>
          </p:cNvGrpSpPr>
          <p:nvPr/>
        </p:nvGrpSpPr>
        <p:grpSpPr bwMode="auto">
          <a:xfrm>
            <a:off x="1676400" y="1524000"/>
            <a:ext cx="1447800" cy="622300"/>
            <a:chOff x="1056" y="960"/>
            <a:chExt cx="912" cy="392"/>
          </a:xfrm>
        </p:grpSpPr>
        <p:sp>
          <p:nvSpPr>
            <p:cNvPr id="24604" name="Freeform 5"/>
            <p:cNvSpPr>
              <a:spLocks/>
            </p:cNvSpPr>
            <p:nvPr/>
          </p:nvSpPr>
          <p:spPr bwMode="auto">
            <a:xfrm>
              <a:off x="1056" y="1192"/>
              <a:ext cx="912" cy="160"/>
            </a:xfrm>
            <a:custGeom>
              <a:avLst/>
              <a:gdLst>
                <a:gd name="T0" fmla="*/ 0 w 1152"/>
                <a:gd name="T1" fmla="*/ 460 h 152"/>
                <a:gd name="T2" fmla="*/ 2 w 1152"/>
                <a:gd name="T3" fmla="*/ 8 h 152"/>
                <a:gd name="T4" fmla="*/ 2 w 1152"/>
                <a:gd name="T5" fmla="*/ 669 h 152"/>
                <a:gd name="T6" fmla="*/ 0 60000 65536"/>
                <a:gd name="T7" fmla="*/ 0 60000 65536"/>
                <a:gd name="T8" fmla="*/ 0 60000 65536"/>
                <a:gd name="T9" fmla="*/ 0 w 1152"/>
                <a:gd name="T10" fmla="*/ 0 h 152"/>
                <a:gd name="T11" fmla="*/ 1152 w 1152"/>
                <a:gd name="T12" fmla="*/ 152 h 152"/>
              </a:gdLst>
              <a:ahLst/>
              <a:cxnLst>
                <a:cxn ang="T6">
                  <a:pos x="T0" y="T1"/>
                </a:cxn>
                <a:cxn ang="T7">
                  <a:pos x="T2" y="T3"/>
                </a:cxn>
                <a:cxn ang="T8">
                  <a:pos x="T4" y="T5"/>
                </a:cxn>
              </a:cxnLst>
              <a:rect l="T9" t="T10" r="T11" b="T12"/>
              <a:pathLst>
                <a:path w="1152" h="152">
                  <a:moveTo>
                    <a:pt x="0" y="104"/>
                  </a:moveTo>
                  <a:cubicBezTo>
                    <a:pt x="192" y="52"/>
                    <a:pt x="384" y="0"/>
                    <a:pt x="576" y="8"/>
                  </a:cubicBezTo>
                  <a:cubicBezTo>
                    <a:pt x="768" y="16"/>
                    <a:pt x="960" y="84"/>
                    <a:pt x="1152" y="152"/>
                  </a:cubicBezTo>
                </a:path>
              </a:pathLst>
            </a:custGeom>
            <a:noFill/>
            <a:ln w="15875">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5" name="Text Box 9"/>
            <p:cNvSpPr txBox="1">
              <a:spLocks noChangeArrowheads="1"/>
            </p:cNvSpPr>
            <p:nvPr/>
          </p:nvSpPr>
          <p:spPr bwMode="auto">
            <a:xfrm>
              <a:off x="1440" y="96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a:spcBef>
                  <a:spcPct val="50000"/>
                </a:spcBef>
              </a:pPr>
              <a:r>
                <a:rPr lang="en-US" altLang="en-US" sz="2400" baseline="0">
                  <a:latin typeface="Times" panose="02020603050405020304" pitchFamily="18" charset="0"/>
                </a:rPr>
                <a:t>a</a:t>
              </a:r>
              <a:endParaRPr lang="en-US" altLang="en-US" sz="2400" baseline="-25000">
                <a:latin typeface="Times" panose="02020603050405020304" pitchFamily="18" charset="0"/>
              </a:endParaRPr>
            </a:p>
          </p:txBody>
        </p:sp>
      </p:grpSp>
      <p:grpSp>
        <p:nvGrpSpPr>
          <p:cNvPr id="3" name="Group 41"/>
          <p:cNvGrpSpPr>
            <a:grpSpLocks/>
          </p:cNvGrpSpPr>
          <p:nvPr/>
        </p:nvGrpSpPr>
        <p:grpSpPr bwMode="auto">
          <a:xfrm>
            <a:off x="1752600" y="2514600"/>
            <a:ext cx="1447800" cy="614363"/>
            <a:chOff x="1104" y="1584"/>
            <a:chExt cx="912" cy="387"/>
          </a:xfrm>
        </p:grpSpPr>
        <p:sp>
          <p:nvSpPr>
            <p:cNvPr id="24602" name="Freeform 7"/>
            <p:cNvSpPr>
              <a:spLocks/>
            </p:cNvSpPr>
            <p:nvPr/>
          </p:nvSpPr>
          <p:spPr bwMode="auto">
            <a:xfrm flipH="1" flipV="1">
              <a:off x="1104" y="1584"/>
              <a:ext cx="912" cy="160"/>
            </a:xfrm>
            <a:custGeom>
              <a:avLst/>
              <a:gdLst>
                <a:gd name="T0" fmla="*/ 0 w 1152"/>
                <a:gd name="T1" fmla="*/ 460 h 152"/>
                <a:gd name="T2" fmla="*/ 2 w 1152"/>
                <a:gd name="T3" fmla="*/ 8 h 152"/>
                <a:gd name="T4" fmla="*/ 2 w 1152"/>
                <a:gd name="T5" fmla="*/ 669 h 152"/>
                <a:gd name="T6" fmla="*/ 0 60000 65536"/>
                <a:gd name="T7" fmla="*/ 0 60000 65536"/>
                <a:gd name="T8" fmla="*/ 0 60000 65536"/>
                <a:gd name="T9" fmla="*/ 0 w 1152"/>
                <a:gd name="T10" fmla="*/ 0 h 152"/>
                <a:gd name="T11" fmla="*/ 1152 w 1152"/>
                <a:gd name="T12" fmla="*/ 152 h 152"/>
              </a:gdLst>
              <a:ahLst/>
              <a:cxnLst>
                <a:cxn ang="T6">
                  <a:pos x="T0" y="T1"/>
                </a:cxn>
                <a:cxn ang="T7">
                  <a:pos x="T2" y="T3"/>
                </a:cxn>
                <a:cxn ang="T8">
                  <a:pos x="T4" y="T5"/>
                </a:cxn>
              </a:cxnLst>
              <a:rect l="T9" t="T10" r="T11" b="T12"/>
              <a:pathLst>
                <a:path w="1152" h="152">
                  <a:moveTo>
                    <a:pt x="0" y="104"/>
                  </a:moveTo>
                  <a:cubicBezTo>
                    <a:pt x="192" y="52"/>
                    <a:pt x="384" y="0"/>
                    <a:pt x="576" y="8"/>
                  </a:cubicBezTo>
                  <a:cubicBezTo>
                    <a:pt x="768" y="16"/>
                    <a:pt x="960" y="84"/>
                    <a:pt x="1152" y="152"/>
                  </a:cubicBezTo>
                </a:path>
              </a:pathLst>
            </a:custGeom>
            <a:noFill/>
            <a:ln w="15875">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603" name="Text Box 12"/>
            <p:cNvSpPr txBox="1">
              <a:spLocks noChangeArrowheads="1"/>
            </p:cNvSpPr>
            <p:nvPr/>
          </p:nvSpPr>
          <p:spPr bwMode="auto">
            <a:xfrm>
              <a:off x="1536" y="1680"/>
              <a:ext cx="28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a:spcBef>
                  <a:spcPct val="50000"/>
                </a:spcBef>
              </a:pPr>
              <a:r>
                <a:rPr lang="en-US" altLang="en-US" sz="2400" baseline="0">
                  <a:latin typeface="Times" panose="02020603050405020304" pitchFamily="18" charset="0"/>
                </a:rPr>
                <a:t>d</a:t>
              </a:r>
              <a:endParaRPr lang="en-US" altLang="en-US" sz="2400" i="0" baseline="-25000">
                <a:latin typeface="Times" panose="02020603050405020304" pitchFamily="18" charset="0"/>
              </a:endParaRPr>
            </a:p>
          </p:txBody>
        </p:sp>
      </p:grpSp>
      <p:grpSp>
        <p:nvGrpSpPr>
          <p:cNvPr id="4" name="Group 36"/>
          <p:cNvGrpSpPr>
            <a:grpSpLocks/>
          </p:cNvGrpSpPr>
          <p:nvPr/>
        </p:nvGrpSpPr>
        <p:grpSpPr bwMode="auto">
          <a:xfrm>
            <a:off x="1143000" y="1993900"/>
            <a:ext cx="6400800" cy="698500"/>
            <a:chOff x="720" y="1256"/>
            <a:chExt cx="4032" cy="440"/>
          </a:xfrm>
        </p:grpSpPr>
        <p:sp>
          <p:nvSpPr>
            <p:cNvPr id="24598" name="Oval 17"/>
            <p:cNvSpPr>
              <a:spLocks noChangeArrowheads="1"/>
            </p:cNvSpPr>
            <p:nvPr/>
          </p:nvSpPr>
          <p:spPr bwMode="auto">
            <a:xfrm>
              <a:off x="720" y="1256"/>
              <a:ext cx="432" cy="432"/>
            </a:xfrm>
            <a:prstGeom prst="ellipse">
              <a:avLst/>
            </a:prstGeom>
            <a:solidFill>
              <a:schemeClr val="accent1"/>
            </a:solidFill>
            <a:ln w="9525">
              <a:solidFill>
                <a:schemeClr val="tx1"/>
              </a:solidFill>
              <a:round/>
              <a:headEnd/>
              <a:tailEnd/>
            </a:ln>
          </p:spPr>
          <p:txBody>
            <a:bodyPr wrap="none" anchor="ct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algn="ctr"/>
              <a:r>
                <a:rPr lang="en-US" altLang="en-US" i="0" baseline="0">
                  <a:latin typeface="Times" panose="02020603050405020304" pitchFamily="18" charset="0"/>
                </a:rPr>
                <a:t>0</a:t>
              </a:r>
            </a:p>
          </p:txBody>
        </p:sp>
        <p:sp>
          <p:nvSpPr>
            <p:cNvPr id="24599" name="Oval 24"/>
            <p:cNvSpPr>
              <a:spLocks noChangeArrowheads="1"/>
            </p:cNvSpPr>
            <p:nvPr/>
          </p:nvSpPr>
          <p:spPr bwMode="auto">
            <a:xfrm>
              <a:off x="1920" y="1264"/>
              <a:ext cx="432" cy="432"/>
            </a:xfrm>
            <a:prstGeom prst="ellipse">
              <a:avLst/>
            </a:prstGeom>
            <a:solidFill>
              <a:schemeClr val="accent1"/>
            </a:solidFill>
            <a:ln w="9525">
              <a:solidFill>
                <a:schemeClr val="tx1"/>
              </a:solidFill>
              <a:round/>
              <a:headEnd/>
              <a:tailEnd/>
            </a:ln>
          </p:spPr>
          <p:txBody>
            <a:bodyPr wrap="none" anchor="ct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algn="ctr"/>
              <a:r>
                <a:rPr lang="en-US" altLang="en-US" i="0" baseline="0">
                  <a:latin typeface="Times" panose="02020603050405020304" pitchFamily="18" charset="0"/>
                </a:rPr>
                <a:t>1</a:t>
              </a:r>
            </a:p>
          </p:txBody>
        </p:sp>
        <p:sp>
          <p:nvSpPr>
            <p:cNvPr id="24600" name="Oval 27"/>
            <p:cNvSpPr>
              <a:spLocks noChangeArrowheads="1"/>
            </p:cNvSpPr>
            <p:nvPr/>
          </p:nvSpPr>
          <p:spPr bwMode="auto">
            <a:xfrm>
              <a:off x="3120" y="1264"/>
              <a:ext cx="432" cy="432"/>
            </a:xfrm>
            <a:prstGeom prst="ellipse">
              <a:avLst/>
            </a:prstGeom>
            <a:solidFill>
              <a:schemeClr val="accent1"/>
            </a:solidFill>
            <a:ln w="9525">
              <a:solidFill>
                <a:schemeClr val="tx1"/>
              </a:solidFill>
              <a:round/>
              <a:headEnd/>
              <a:tailEnd/>
            </a:ln>
          </p:spPr>
          <p:txBody>
            <a:bodyPr wrap="none" anchor="ct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algn="ctr"/>
              <a:r>
                <a:rPr lang="en-US" altLang="en-US" i="0" baseline="0">
                  <a:latin typeface="Times" panose="02020603050405020304" pitchFamily="18" charset="0"/>
                </a:rPr>
                <a:t>2</a:t>
              </a:r>
            </a:p>
          </p:txBody>
        </p:sp>
        <p:sp>
          <p:nvSpPr>
            <p:cNvPr id="24601" name="Oval 30"/>
            <p:cNvSpPr>
              <a:spLocks noChangeArrowheads="1"/>
            </p:cNvSpPr>
            <p:nvPr/>
          </p:nvSpPr>
          <p:spPr bwMode="auto">
            <a:xfrm>
              <a:off x="4320" y="1264"/>
              <a:ext cx="432" cy="432"/>
            </a:xfrm>
            <a:prstGeom prst="ellipse">
              <a:avLst/>
            </a:prstGeom>
            <a:solidFill>
              <a:schemeClr val="accent1"/>
            </a:solidFill>
            <a:ln w="9525">
              <a:solidFill>
                <a:schemeClr val="tx1"/>
              </a:solidFill>
              <a:round/>
              <a:headEnd/>
              <a:tailEnd/>
            </a:ln>
          </p:spPr>
          <p:txBody>
            <a:bodyPr wrap="none" anchor="ct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algn="ctr"/>
              <a:r>
                <a:rPr lang="en-US" altLang="en-US" i="0" baseline="0">
                  <a:latin typeface="Times" panose="02020603050405020304" pitchFamily="18" charset="0"/>
                </a:rPr>
                <a:t>3</a:t>
              </a:r>
            </a:p>
          </p:txBody>
        </p:sp>
      </p:grpSp>
      <p:grpSp>
        <p:nvGrpSpPr>
          <p:cNvPr id="5" name="Group 38"/>
          <p:cNvGrpSpPr>
            <a:grpSpLocks/>
          </p:cNvGrpSpPr>
          <p:nvPr/>
        </p:nvGrpSpPr>
        <p:grpSpPr bwMode="auto">
          <a:xfrm>
            <a:off x="3581400" y="1524000"/>
            <a:ext cx="1447800" cy="635000"/>
            <a:chOff x="2256" y="960"/>
            <a:chExt cx="912" cy="400"/>
          </a:xfrm>
        </p:grpSpPr>
        <p:sp>
          <p:nvSpPr>
            <p:cNvPr id="24596" name="Freeform 22"/>
            <p:cNvSpPr>
              <a:spLocks/>
            </p:cNvSpPr>
            <p:nvPr/>
          </p:nvSpPr>
          <p:spPr bwMode="auto">
            <a:xfrm>
              <a:off x="2256" y="1200"/>
              <a:ext cx="912" cy="160"/>
            </a:xfrm>
            <a:custGeom>
              <a:avLst/>
              <a:gdLst>
                <a:gd name="T0" fmla="*/ 0 w 1152"/>
                <a:gd name="T1" fmla="*/ 460 h 152"/>
                <a:gd name="T2" fmla="*/ 2 w 1152"/>
                <a:gd name="T3" fmla="*/ 8 h 152"/>
                <a:gd name="T4" fmla="*/ 2 w 1152"/>
                <a:gd name="T5" fmla="*/ 669 h 152"/>
                <a:gd name="T6" fmla="*/ 0 60000 65536"/>
                <a:gd name="T7" fmla="*/ 0 60000 65536"/>
                <a:gd name="T8" fmla="*/ 0 60000 65536"/>
                <a:gd name="T9" fmla="*/ 0 w 1152"/>
                <a:gd name="T10" fmla="*/ 0 h 152"/>
                <a:gd name="T11" fmla="*/ 1152 w 1152"/>
                <a:gd name="T12" fmla="*/ 152 h 152"/>
              </a:gdLst>
              <a:ahLst/>
              <a:cxnLst>
                <a:cxn ang="T6">
                  <a:pos x="T0" y="T1"/>
                </a:cxn>
                <a:cxn ang="T7">
                  <a:pos x="T2" y="T3"/>
                </a:cxn>
                <a:cxn ang="T8">
                  <a:pos x="T4" y="T5"/>
                </a:cxn>
              </a:cxnLst>
              <a:rect l="T9" t="T10" r="T11" b="T12"/>
              <a:pathLst>
                <a:path w="1152" h="152">
                  <a:moveTo>
                    <a:pt x="0" y="104"/>
                  </a:moveTo>
                  <a:cubicBezTo>
                    <a:pt x="192" y="52"/>
                    <a:pt x="384" y="0"/>
                    <a:pt x="576" y="8"/>
                  </a:cubicBezTo>
                  <a:cubicBezTo>
                    <a:pt x="768" y="16"/>
                    <a:pt x="960" y="84"/>
                    <a:pt x="1152" y="152"/>
                  </a:cubicBezTo>
                </a:path>
              </a:pathLst>
            </a:custGeom>
            <a:noFill/>
            <a:ln w="15875">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97" name="Text Box 31"/>
            <p:cNvSpPr txBox="1">
              <a:spLocks noChangeArrowheads="1"/>
            </p:cNvSpPr>
            <p:nvPr/>
          </p:nvSpPr>
          <p:spPr bwMode="auto">
            <a:xfrm>
              <a:off x="2592" y="96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a:spcBef>
                  <a:spcPct val="50000"/>
                </a:spcBef>
              </a:pPr>
              <a:r>
                <a:rPr lang="en-US" altLang="en-US" sz="2400" baseline="0">
                  <a:latin typeface="Times" panose="02020603050405020304" pitchFamily="18" charset="0"/>
                </a:rPr>
                <a:t>a</a:t>
              </a:r>
              <a:endParaRPr lang="en-US" altLang="en-US" sz="2400" baseline="-25000">
                <a:latin typeface="Times" panose="02020603050405020304" pitchFamily="18" charset="0"/>
              </a:endParaRPr>
            </a:p>
          </p:txBody>
        </p:sp>
      </p:grpSp>
      <p:grpSp>
        <p:nvGrpSpPr>
          <p:cNvPr id="6" name="Group 39"/>
          <p:cNvGrpSpPr>
            <a:grpSpLocks/>
          </p:cNvGrpSpPr>
          <p:nvPr/>
        </p:nvGrpSpPr>
        <p:grpSpPr bwMode="auto">
          <a:xfrm>
            <a:off x="5486400" y="1524000"/>
            <a:ext cx="1447800" cy="635000"/>
            <a:chOff x="3456" y="960"/>
            <a:chExt cx="912" cy="400"/>
          </a:xfrm>
        </p:grpSpPr>
        <p:sp>
          <p:nvSpPr>
            <p:cNvPr id="24594" name="Freeform 25"/>
            <p:cNvSpPr>
              <a:spLocks/>
            </p:cNvSpPr>
            <p:nvPr/>
          </p:nvSpPr>
          <p:spPr bwMode="auto">
            <a:xfrm>
              <a:off x="3456" y="1200"/>
              <a:ext cx="912" cy="160"/>
            </a:xfrm>
            <a:custGeom>
              <a:avLst/>
              <a:gdLst>
                <a:gd name="T0" fmla="*/ 0 w 1152"/>
                <a:gd name="T1" fmla="*/ 460 h 152"/>
                <a:gd name="T2" fmla="*/ 2 w 1152"/>
                <a:gd name="T3" fmla="*/ 8 h 152"/>
                <a:gd name="T4" fmla="*/ 2 w 1152"/>
                <a:gd name="T5" fmla="*/ 669 h 152"/>
                <a:gd name="T6" fmla="*/ 0 60000 65536"/>
                <a:gd name="T7" fmla="*/ 0 60000 65536"/>
                <a:gd name="T8" fmla="*/ 0 60000 65536"/>
                <a:gd name="T9" fmla="*/ 0 w 1152"/>
                <a:gd name="T10" fmla="*/ 0 h 152"/>
                <a:gd name="T11" fmla="*/ 1152 w 1152"/>
                <a:gd name="T12" fmla="*/ 152 h 152"/>
              </a:gdLst>
              <a:ahLst/>
              <a:cxnLst>
                <a:cxn ang="T6">
                  <a:pos x="T0" y="T1"/>
                </a:cxn>
                <a:cxn ang="T7">
                  <a:pos x="T2" y="T3"/>
                </a:cxn>
                <a:cxn ang="T8">
                  <a:pos x="T4" y="T5"/>
                </a:cxn>
              </a:cxnLst>
              <a:rect l="T9" t="T10" r="T11" b="T12"/>
              <a:pathLst>
                <a:path w="1152" h="152">
                  <a:moveTo>
                    <a:pt x="0" y="104"/>
                  </a:moveTo>
                  <a:cubicBezTo>
                    <a:pt x="192" y="52"/>
                    <a:pt x="384" y="0"/>
                    <a:pt x="576" y="8"/>
                  </a:cubicBezTo>
                  <a:cubicBezTo>
                    <a:pt x="768" y="16"/>
                    <a:pt x="960" y="84"/>
                    <a:pt x="1152" y="152"/>
                  </a:cubicBezTo>
                </a:path>
              </a:pathLst>
            </a:custGeom>
            <a:noFill/>
            <a:ln w="15875">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95" name="Text Box 32"/>
            <p:cNvSpPr txBox="1">
              <a:spLocks noChangeArrowheads="1"/>
            </p:cNvSpPr>
            <p:nvPr/>
          </p:nvSpPr>
          <p:spPr bwMode="auto">
            <a:xfrm>
              <a:off x="3792" y="960"/>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a:spcBef>
                  <a:spcPct val="50000"/>
                </a:spcBef>
              </a:pPr>
              <a:r>
                <a:rPr lang="en-US" altLang="en-US" sz="2400" baseline="0">
                  <a:latin typeface="Times" panose="02020603050405020304" pitchFamily="18" charset="0"/>
                </a:rPr>
                <a:t>a</a:t>
              </a:r>
              <a:endParaRPr lang="en-US" altLang="en-US" sz="2400" baseline="-25000">
                <a:latin typeface="Times" panose="02020603050405020304" pitchFamily="18" charset="0"/>
              </a:endParaRPr>
            </a:p>
          </p:txBody>
        </p:sp>
      </p:grpSp>
      <p:grpSp>
        <p:nvGrpSpPr>
          <p:cNvPr id="7" name="Group 42"/>
          <p:cNvGrpSpPr>
            <a:grpSpLocks/>
          </p:cNvGrpSpPr>
          <p:nvPr/>
        </p:nvGrpSpPr>
        <p:grpSpPr bwMode="auto">
          <a:xfrm>
            <a:off x="3657600" y="2527300"/>
            <a:ext cx="1447800" cy="601663"/>
            <a:chOff x="2304" y="1592"/>
            <a:chExt cx="912" cy="379"/>
          </a:xfrm>
        </p:grpSpPr>
        <p:sp>
          <p:nvSpPr>
            <p:cNvPr id="24592" name="Freeform 23"/>
            <p:cNvSpPr>
              <a:spLocks/>
            </p:cNvSpPr>
            <p:nvPr/>
          </p:nvSpPr>
          <p:spPr bwMode="auto">
            <a:xfrm flipH="1" flipV="1">
              <a:off x="2304" y="1592"/>
              <a:ext cx="912" cy="160"/>
            </a:xfrm>
            <a:custGeom>
              <a:avLst/>
              <a:gdLst>
                <a:gd name="T0" fmla="*/ 0 w 1152"/>
                <a:gd name="T1" fmla="*/ 460 h 152"/>
                <a:gd name="T2" fmla="*/ 2 w 1152"/>
                <a:gd name="T3" fmla="*/ 8 h 152"/>
                <a:gd name="T4" fmla="*/ 2 w 1152"/>
                <a:gd name="T5" fmla="*/ 669 h 152"/>
                <a:gd name="T6" fmla="*/ 0 60000 65536"/>
                <a:gd name="T7" fmla="*/ 0 60000 65536"/>
                <a:gd name="T8" fmla="*/ 0 60000 65536"/>
                <a:gd name="T9" fmla="*/ 0 w 1152"/>
                <a:gd name="T10" fmla="*/ 0 h 152"/>
                <a:gd name="T11" fmla="*/ 1152 w 1152"/>
                <a:gd name="T12" fmla="*/ 152 h 152"/>
              </a:gdLst>
              <a:ahLst/>
              <a:cxnLst>
                <a:cxn ang="T6">
                  <a:pos x="T0" y="T1"/>
                </a:cxn>
                <a:cxn ang="T7">
                  <a:pos x="T2" y="T3"/>
                </a:cxn>
                <a:cxn ang="T8">
                  <a:pos x="T4" y="T5"/>
                </a:cxn>
              </a:cxnLst>
              <a:rect l="T9" t="T10" r="T11" b="T12"/>
              <a:pathLst>
                <a:path w="1152" h="152">
                  <a:moveTo>
                    <a:pt x="0" y="104"/>
                  </a:moveTo>
                  <a:cubicBezTo>
                    <a:pt x="192" y="52"/>
                    <a:pt x="384" y="0"/>
                    <a:pt x="576" y="8"/>
                  </a:cubicBezTo>
                  <a:cubicBezTo>
                    <a:pt x="768" y="16"/>
                    <a:pt x="960" y="84"/>
                    <a:pt x="1152" y="152"/>
                  </a:cubicBezTo>
                </a:path>
              </a:pathLst>
            </a:custGeom>
            <a:noFill/>
            <a:ln w="15875">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93" name="Text Box 34"/>
            <p:cNvSpPr txBox="1">
              <a:spLocks noChangeArrowheads="1"/>
            </p:cNvSpPr>
            <p:nvPr/>
          </p:nvSpPr>
          <p:spPr bwMode="auto">
            <a:xfrm>
              <a:off x="2736" y="1680"/>
              <a:ext cx="28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a:spcBef>
                  <a:spcPct val="50000"/>
                </a:spcBef>
              </a:pPr>
              <a:r>
                <a:rPr lang="en-US" altLang="en-US" sz="2400" baseline="0">
                  <a:latin typeface="Times" panose="02020603050405020304" pitchFamily="18" charset="0"/>
                </a:rPr>
                <a:t>d</a:t>
              </a:r>
              <a:endParaRPr lang="en-US" altLang="en-US" sz="2400" i="0" baseline="-25000">
                <a:latin typeface="Times" panose="02020603050405020304" pitchFamily="18" charset="0"/>
              </a:endParaRPr>
            </a:p>
          </p:txBody>
        </p:sp>
      </p:grpSp>
      <p:grpSp>
        <p:nvGrpSpPr>
          <p:cNvPr id="8" name="Group 43"/>
          <p:cNvGrpSpPr>
            <a:grpSpLocks/>
          </p:cNvGrpSpPr>
          <p:nvPr/>
        </p:nvGrpSpPr>
        <p:grpSpPr bwMode="auto">
          <a:xfrm>
            <a:off x="5562600" y="2527300"/>
            <a:ext cx="1447800" cy="601663"/>
            <a:chOff x="3504" y="1592"/>
            <a:chExt cx="912" cy="379"/>
          </a:xfrm>
        </p:grpSpPr>
        <p:sp>
          <p:nvSpPr>
            <p:cNvPr id="24590" name="Freeform 26"/>
            <p:cNvSpPr>
              <a:spLocks/>
            </p:cNvSpPr>
            <p:nvPr/>
          </p:nvSpPr>
          <p:spPr bwMode="auto">
            <a:xfrm flipH="1" flipV="1">
              <a:off x="3504" y="1592"/>
              <a:ext cx="912" cy="160"/>
            </a:xfrm>
            <a:custGeom>
              <a:avLst/>
              <a:gdLst>
                <a:gd name="T0" fmla="*/ 0 w 1152"/>
                <a:gd name="T1" fmla="*/ 460 h 152"/>
                <a:gd name="T2" fmla="*/ 2 w 1152"/>
                <a:gd name="T3" fmla="*/ 8 h 152"/>
                <a:gd name="T4" fmla="*/ 2 w 1152"/>
                <a:gd name="T5" fmla="*/ 669 h 152"/>
                <a:gd name="T6" fmla="*/ 0 60000 65536"/>
                <a:gd name="T7" fmla="*/ 0 60000 65536"/>
                <a:gd name="T8" fmla="*/ 0 60000 65536"/>
                <a:gd name="T9" fmla="*/ 0 w 1152"/>
                <a:gd name="T10" fmla="*/ 0 h 152"/>
                <a:gd name="T11" fmla="*/ 1152 w 1152"/>
                <a:gd name="T12" fmla="*/ 152 h 152"/>
              </a:gdLst>
              <a:ahLst/>
              <a:cxnLst>
                <a:cxn ang="T6">
                  <a:pos x="T0" y="T1"/>
                </a:cxn>
                <a:cxn ang="T7">
                  <a:pos x="T2" y="T3"/>
                </a:cxn>
                <a:cxn ang="T8">
                  <a:pos x="T4" y="T5"/>
                </a:cxn>
              </a:cxnLst>
              <a:rect l="T9" t="T10" r="T11" b="T12"/>
              <a:pathLst>
                <a:path w="1152" h="152">
                  <a:moveTo>
                    <a:pt x="0" y="104"/>
                  </a:moveTo>
                  <a:cubicBezTo>
                    <a:pt x="192" y="52"/>
                    <a:pt x="384" y="0"/>
                    <a:pt x="576" y="8"/>
                  </a:cubicBezTo>
                  <a:cubicBezTo>
                    <a:pt x="768" y="16"/>
                    <a:pt x="960" y="84"/>
                    <a:pt x="1152" y="152"/>
                  </a:cubicBezTo>
                </a:path>
              </a:pathLst>
            </a:custGeom>
            <a:noFill/>
            <a:ln w="15875">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91" name="Text Box 35"/>
            <p:cNvSpPr txBox="1">
              <a:spLocks noChangeArrowheads="1"/>
            </p:cNvSpPr>
            <p:nvPr/>
          </p:nvSpPr>
          <p:spPr bwMode="auto">
            <a:xfrm>
              <a:off x="3888" y="1680"/>
              <a:ext cx="28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a:spcBef>
                  <a:spcPct val="50000"/>
                </a:spcBef>
              </a:pPr>
              <a:r>
                <a:rPr lang="en-US" altLang="en-US" sz="2400" baseline="0">
                  <a:latin typeface="Times" panose="02020603050405020304" pitchFamily="18" charset="0"/>
                </a:rPr>
                <a:t>d</a:t>
              </a:r>
              <a:endParaRPr lang="en-US" altLang="en-US" sz="2400" baseline="-25000">
                <a:latin typeface="Times" panose="02020603050405020304" pitchFamily="18" charset="0"/>
              </a:endParaRPr>
            </a:p>
          </p:txBody>
        </p:sp>
      </p:grpSp>
      <p:graphicFrame>
        <p:nvGraphicFramePr>
          <p:cNvPr id="445484" name="Object 44"/>
          <p:cNvGraphicFramePr>
            <a:graphicFrameLocks noChangeAspect="1"/>
          </p:cNvGraphicFramePr>
          <p:nvPr/>
        </p:nvGraphicFramePr>
        <p:xfrm>
          <a:off x="457200" y="3509963"/>
          <a:ext cx="4267200" cy="1671637"/>
        </p:xfrm>
        <a:graphic>
          <a:graphicData uri="http://schemas.openxmlformats.org/presentationml/2006/ole">
            <mc:AlternateContent xmlns:mc="http://schemas.openxmlformats.org/markup-compatibility/2006">
              <mc:Choice xmlns:v="urn:schemas-microsoft-com:vml" Requires="v">
                <p:oleObj spid="_x0000_s63492" name="Equation" r:id="rId3" imgW="1981200" imgH="774700" progId="Equation.DSMT4">
                  <p:embed/>
                </p:oleObj>
              </mc:Choice>
              <mc:Fallback>
                <p:oleObj name="Equation" r:id="rId3" imgW="1981200" imgH="7747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509963"/>
                        <a:ext cx="4267200" cy="167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5485" name="Object 45"/>
          <p:cNvGraphicFramePr>
            <a:graphicFrameLocks noChangeAspect="1"/>
          </p:cNvGraphicFramePr>
          <p:nvPr/>
        </p:nvGraphicFramePr>
        <p:xfrm>
          <a:off x="4191000" y="5029200"/>
          <a:ext cx="4419600" cy="1720850"/>
        </p:xfrm>
        <a:graphic>
          <a:graphicData uri="http://schemas.openxmlformats.org/presentationml/2006/ole">
            <mc:AlternateContent xmlns:mc="http://schemas.openxmlformats.org/markup-compatibility/2006">
              <mc:Choice xmlns:v="urn:schemas-microsoft-com:vml" Requires="v">
                <p:oleObj spid="_x0000_s63493" name="Equation" r:id="rId5" imgW="2057400" imgH="800100" progId="Equation.DSMT4">
                  <p:embed/>
                </p:oleObj>
              </mc:Choice>
              <mc:Fallback>
                <p:oleObj name="Equation" r:id="rId5" imgW="2057400" imgH="8001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5029200"/>
                        <a:ext cx="4419600" cy="172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5486" name="Rectangle 46"/>
          <p:cNvSpPr>
            <a:spLocks noChangeArrowheads="1"/>
          </p:cNvSpPr>
          <p:nvPr/>
        </p:nvSpPr>
        <p:spPr bwMode="auto">
          <a:xfrm>
            <a:off x="381000" y="5638800"/>
            <a:ext cx="3733800" cy="1066800"/>
          </a:xfrm>
          <a:prstGeom prst="rect">
            <a:avLst/>
          </a:prstGeom>
          <a:noFill/>
          <a:ln w="9525">
            <a:noFill/>
            <a:miter lim="800000"/>
            <a:headEnd/>
            <a:tailEnd/>
          </a:ln>
        </p:spPr>
        <p:txBody>
          <a:bodyPr/>
          <a:lstStyle/>
          <a:p>
            <a:pPr marL="342900" indent="-342900" eaLnBrk="1" hangingPunct="1">
              <a:spcBef>
                <a:spcPct val="20000"/>
              </a:spcBef>
              <a:buClr>
                <a:schemeClr val="bg2"/>
              </a:buClr>
              <a:buSzPct val="75000"/>
              <a:buFont typeface="Wingdings" pitchFamily="2" charset="2"/>
              <a:buChar char="n"/>
              <a:defRPr/>
            </a:pPr>
            <a:r>
              <a:rPr lang="en-US" sz="2400" i="0" baseline="0">
                <a:latin typeface="+mj-lt"/>
              </a:rPr>
              <a:t>The state transition matrix is given by</a:t>
            </a:r>
          </a:p>
        </p:txBody>
      </p:sp>
    </p:spTree>
    <p:extLst>
      <p:ext uri="{BB962C8B-B14F-4D97-AF65-F5344CB8AC3E}">
        <p14:creationId xmlns:p14="http://schemas.microsoft.com/office/powerpoint/2010/main" val="15831572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par>
                          <p:cTn id="14" fill="hold" nodeType="afterGroup">
                            <p:stCondLst>
                              <p:cond delay="500"/>
                            </p:stCondLst>
                            <p:childTnLst>
                              <p:par>
                                <p:cTn id="15" presetID="22" presetClass="entr" presetSubtype="8"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par>
                          <p:cTn id="22" fill="hold" nodeType="afterGroup">
                            <p:stCondLst>
                              <p:cond delay="1500"/>
                            </p:stCondLst>
                            <p:childTnLst>
                              <p:par>
                                <p:cTn id="23" presetID="22" presetClass="entr" presetSubtype="2"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right)">
                                      <p:cBhvr>
                                        <p:cTn id="25" dur="500"/>
                                        <p:tgtEl>
                                          <p:spTgt spid="8"/>
                                        </p:tgtEl>
                                      </p:cBhvr>
                                    </p:animEffect>
                                  </p:childTnLst>
                                </p:cTn>
                              </p:par>
                            </p:childTnLst>
                          </p:cTn>
                        </p:par>
                        <p:par>
                          <p:cTn id="26" fill="hold" nodeType="afterGroup">
                            <p:stCondLst>
                              <p:cond delay="2000"/>
                            </p:stCondLst>
                            <p:childTnLst>
                              <p:par>
                                <p:cTn id="27" presetID="22" presetClass="entr" presetSubtype="2"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right)">
                                      <p:cBhvr>
                                        <p:cTn id="29" dur="500"/>
                                        <p:tgtEl>
                                          <p:spTgt spid="7"/>
                                        </p:tgtEl>
                                      </p:cBhvr>
                                    </p:animEffect>
                                  </p:childTnLst>
                                </p:cTn>
                              </p:par>
                            </p:childTnLst>
                          </p:cTn>
                        </p:par>
                        <p:par>
                          <p:cTn id="30" fill="hold" nodeType="afterGroup">
                            <p:stCondLst>
                              <p:cond delay="2500"/>
                            </p:stCondLst>
                            <p:childTnLst>
                              <p:par>
                                <p:cTn id="31" presetID="22" presetClass="entr" presetSubtype="2"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right)">
                                      <p:cBhvr>
                                        <p:cTn id="33" dur="500"/>
                                        <p:tgtEl>
                                          <p:spTgt spid="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45443">
                                            <p:txEl>
                                              <p:pRg st="0" end="0"/>
                                            </p:txEl>
                                          </p:spTgt>
                                        </p:tgtEl>
                                        <p:attrNameLst>
                                          <p:attrName>style.visibility</p:attrName>
                                        </p:attrNameLst>
                                      </p:cBhvr>
                                      <p:to>
                                        <p:strVal val="visible"/>
                                      </p:to>
                                    </p:set>
                                    <p:animEffect transition="in" filter="wipe(left)">
                                      <p:cBhvr>
                                        <p:cTn id="38" dur="500"/>
                                        <p:tgtEl>
                                          <p:spTgt spid="445443">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445484"/>
                                        </p:tgtEl>
                                        <p:attrNameLst>
                                          <p:attrName>style.visibility</p:attrName>
                                        </p:attrNameLst>
                                      </p:cBhvr>
                                      <p:to>
                                        <p:strVal val="visible"/>
                                      </p:to>
                                    </p:set>
                                    <p:animEffect transition="in" filter="wipe(left)">
                                      <p:cBhvr>
                                        <p:cTn id="43" dur="500"/>
                                        <p:tgtEl>
                                          <p:spTgt spid="44548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45486">
                                            <p:txEl>
                                              <p:pRg st="0" end="0"/>
                                            </p:txEl>
                                          </p:spTgt>
                                        </p:tgtEl>
                                        <p:attrNameLst>
                                          <p:attrName>style.visibility</p:attrName>
                                        </p:attrNameLst>
                                      </p:cBhvr>
                                      <p:to>
                                        <p:strVal val="visible"/>
                                      </p:to>
                                    </p:set>
                                    <p:animEffect transition="in" filter="wipe(left)">
                                      <p:cBhvr>
                                        <p:cTn id="48" dur="500"/>
                                        <p:tgtEl>
                                          <p:spTgt spid="445486">
                                            <p:txEl>
                                              <p:pRg st="0" end="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445485"/>
                                        </p:tgtEl>
                                        <p:attrNameLst>
                                          <p:attrName>style.visibility</p:attrName>
                                        </p:attrNameLst>
                                      </p:cBhvr>
                                      <p:to>
                                        <p:strVal val="visible"/>
                                      </p:to>
                                    </p:set>
                                    <p:animEffect transition="in" filter="wipe(left)">
                                      <p:cBhvr>
                                        <p:cTn id="53" dur="500"/>
                                        <p:tgtEl>
                                          <p:spTgt spid="445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build="p"/>
      <p:bldP spid="445486"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4"/>
          <p:cNvSpPr txBox="1">
            <a:spLocks noChangeArrowheads="1"/>
          </p:cNvSpPr>
          <p:nvPr/>
        </p:nvSpPr>
        <p:spPr bwMode="auto">
          <a:xfrm>
            <a:off x="533400" y="3733800"/>
            <a:ext cx="8458200" cy="212407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a:spcAft>
                <a:spcPct val="50000"/>
              </a:spcAft>
            </a:pPr>
            <a:r>
              <a:rPr lang="en-US" altLang="en-US" sz="2400" i="0" baseline="0">
                <a:solidFill>
                  <a:srgbClr val="FF0000"/>
                </a:solidFill>
                <a:latin typeface="Bookman Old Style" panose="02050604050505020204" pitchFamily="18" charset="0"/>
              </a:rPr>
              <a:t>Flow into 0 </a:t>
            </a:r>
            <a:r>
              <a:rPr lang="en-US" altLang="en-US" sz="2400" b="1" i="0" baseline="0">
                <a:solidFill>
                  <a:srgbClr val="FF0000"/>
                </a:solidFill>
                <a:latin typeface="Times New Roman" panose="02020603050405020304" pitchFamily="18" charset="0"/>
                <a:sym typeface="Symbol" panose="05050102010706020507" pitchFamily="18" charset="2"/>
              </a:rPr>
              <a:t></a:t>
            </a:r>
            <a:r>
              <a:rPr lang="en-US" altLang="en-US" sz="2400" i="0" baseline="0">
                <a:solidFill>
                  <a:srgbClr val="FF0000"/>
                </a:solidFill>
                <a:latin typeface="Bookman Old Style" panose="02050604050505020204" pitchFamily="18" charset="0"/>
              </a:rPr>
              <a:t> </a:t>
            </a:r>
            <a:r>
              <a:rPr lang="en-US" altLang="en-US" sz="2400" baseline="0">
                <a:solidFill>
                  <a:srgbClr val="FF0000"/>
                </a:solidFill>
                <a:latin typeface="Times New Roman" panose="02020603050405020304" pitchFamily="18" charset="0"/>
                <a:sym typeface="Symbol" panose="05050102010706020507" pitchFamily="18" charset="2"/>
              </a:rPr>
              <a:t></a:t>
            </a:r>
            <a:r>
              <a:rPr lang="en-US" altLang="en-US" sz="2400" baseline="0">
                <a:solidFill>
                  <a:srgbClr val="FF0000"/>
                </a:solidFill>
                <a:latin typeface="Symbol" panose="05050102010706020507" pitchFamily="18" charset="2"/>
              </a:rPr>
              <a:t>p</a:t>
            </a:r>
            <a:r>
              <a:rPr lang="en-US" altLang="en-US" sz="2400" i="0" baseline="-25000">
                <a:solidFill>
                  <a:srgbClr val="FF0000"/>
                </a:solidFill>
                <a:latin typeface="Bookman Old Style" panose="02050604050505020204" pitchFamily="18" charset="0"/>
              </a:rPr>
              <a:t>1  </a:t>
            </a:r>
            <a:r>
              <a:rPr lang="en-US" altLang="en-US" sz="2400" i="0" baseline="0">
                <a:solidFill>
                  <a:srgbClr val="FF0000"/>
                </a:solidFill>
                <a:latin typeface="Bookman Old Style" panose="02050604050505020204" pitchFamily="18" charset="0"/>
              </a:rPr>
              <a:t>=  </a:t>
            </a:r>
            <a:r>
              <a:rPr lang="en-US" altLang="en-US" sz="2400" baseline="0">
                <a:solidFill>
                  <a:srgbClr val="FF0000"/>
                </a:solidFill>
                <a:latin typeface="Times New Roman" panose="02020603050405020304" pitchFamily="18" charset="0"/>
                <a:sym typeface="Symbol" panose="05050102010706020507" pitchFamily="18" charset="2"/>
              </a:rPr>
              <a:t></a:t>
            </a:r>
            <a:r>
              <a:rPr lang="en-US" altLang="en-US" sz="2400" baseline="0">
                <a:solidFill>
                  <a:srgbClr val="FF0000"/>
                </a:solidFill>
                <a:latin typeface="Symbol" panose="05050102010706020507" pitchFamily="18" charset="2"/>
              </a:rPr>
              <a:t>p</a:t>
            </a:r>
            <a:r>
              <a:rPr lang="en-US" altLang="en-US" sz="2400" i="0" baseline="-25000">
                <a:solidFill>
                  <a:srgbClr val="FF0000"/>
                </a:solidFill>
                <a:latin typeface="Bookman Old Style" panose="02050604050505020204" pitchFamily="18" charset="0"/>
              </a:rPr>
              <a:t>0  </a:t>
            </a:r>
            <a:r>
              <a:rPr lang="en-US" altLang="en-US" sz="2400" b="1" i="0" baseline="0">
                <a:solidFill>
                  <a:srgbClr val="FF0000"/>
                </a:solidFill>
                <a:latin typeface="Times New Roman" panose="02020603050405020304" pitchFamily="18" charset="0"/>
                <a:sym typeface="Symbol" panose="05050102010706020507" pitchFamily="18" charset="2"/>
              </a:rPr>
              <a:t></a:t>
            </a:r>
            <a:r>
              <a:rPr lang="en-US" altLang="en-US" sz="2400" i="0" baseline="0">
                <a:solidFill>
                  <a:srgbClr val="FF0000"/>
                </a:solidFill>
                <a:latin typeface="Bookman Old Style" panose="02050604050505020204" pitchFamily="18" charset="0"/>
              </a:rPr>
              <a:t> flow out of 0</a:t>
            </a:r>
          </a:p>
          <a:p>
            <a:pPr>
              <a:spcAft>
                <a:spcPct val="50000"/>
              </a:spcAft>
            </a:pPr>
            <a:r>
              <a:rPr lang="en-US" altLang="en-US" sz="2400" i="0" baseline="0">
                <a:solidFill>
                  <a:srgbClr val="FF0000"/>
                </a:solidFill>
                <a:latin typeface="Bookman Old Style" panose="02050604050505020204" pitchFamily="18" charset="0"/>
              </a:rPr>
              <a:t>Flow into 1 </a:t>
            </a:r>
            <a:r>
              <a:rPr lang="en-US" altLang="en-US" sz="2400" b="1" i="0" baseline="0">
                <a:solidFill>
                  <a:srgbClr val="FF0000"/>
                </a:solidFill>
                <a:latin typeface="Times New Roman" panose="02020603050405020304" pitchFamily="18" charset="0"/>
                <a:sym typeface="Symbol" panose="05050102010706020507" pitchFamily="18" charset="2"/>
              </a:rPr>
              <a:t></a:t>
            </a:r>
            <a:r>
              <a:rPr lang="en-US" altLang="en-US" sz="2400" i="0" baseline="0">
                <a:solidFill>
                  <a:srgbClr val="FF0000"/>
                </a:solidFill>
                <a:latin typeface="Bookman Old Style" panose="02050604050505020204" pitchFamily="18" charset="0"/>
              </a:rPr>
              <a:t> </a:t>
            </a:r>
            <a:r>
              <a:rPr lang="en-US" altLang="en-US" sz="2400" baseline="0">
                <a:solidFill>
                  <a:srgbClr val="FF0000"/>
                </a:solidFill>
                <a:latin typeface="Times New Roman" panose="02020603050405020304" pitchFamily="18" charset="0"/>
                <a:sym typeface="Symbol" panose="05050102010706020507" pitchFamily="18" charset="2"/>
              </a:rPr>
              <a:t></a:t>
            </a:r>
            <a:r>
              <a:rPr lang="en-US" altLang="en-US" sz="2400" baseline="0">
                <a:solidFill>
                  <a:srgbClr val="FF0000"/>
                </a:solidFill>
                <a:latin typeface="Symbol" panose="05050102010706020507" pitchFamily="18" charset="2"/>
              </a:rPr>
              <a:t>p</a:t>
            </a:r>
            <a:r>
              <a:rPr lang="en-US" altLang="en-US" sz="2400" i="0" baseline="-25000">
                <a:solidFill>
                  <a:srgbClr val="FF0000"/>
                </a:solidFill>
                <a:latin typeface="Bookman Old Style" panose="02050604050505020204" pitchFamily="18" charset="0"/>
              </a:rPr>
              <a:t>0 </a:t>
            </a:r>
            <a:r>
              <a:rPr lang="en-US" altLang="en-US" sz="2400" i="0" baseline="0">
                <a:solidFill>
                  <a:srgbClr val="FF0000"/>
                </a:solidFill>
                <a:latin typeface="Bookman Old Style" panose="02050604050505020204" pitchFamily="18" charset="0"/>
              </a:rPr>
              <a:t>+ </a:t>
            </a:r>
            <a:r>
              <a:rPr lang="en-US" altLang="en-US" sz="2400" baseline="0">
                <a:solidFill>
                  <a:srgbClr val="FF0000"/>
                </a:solidFill>
                <a:latin typeface="Times New Roman" panose="02020603050405020304" pitchFamily="18" charset="0"/>
                <a:sym typeface="Symbol" panose="05050102010706020507" pitchFamily="18" charset="2"/>
              </a:rPr>
              <a:t></a:t>
            </a:r>
            <a:r>
              <a:rPr lang="en-US" altLang="en-US" sz="2400" baseline="0">
                <a:solidFill>
                  <a:srgbClr val="FF0000"/>
                </a:solidFill>
                <a:latin typeface="Symbol" panose="05050102010706020507" pitchFamily="18" charset="2"/>
              </a:rPr>
              <a:t>p</a:t>
            </a:r>
            <a:r>
              <a:rPr lang="en-US" altLang="en-US" sz="2400" i="0" baseline="-25000">
                <a:solidFill>
                  <a:srgbClr val="FF0000"/>
                </a:solidFill>
                <a:latin typeface="Bookman Old Style" panose="02050604050505020204" pitchFamily="18" charset="0"/>
              </a:rPr>
              <a:t>2  </a:t>
            </a:r>
            <a:r>
              <a:rPr lang="en-US" altLang="en-US" sz="2400" i="0" baseline="0">
                <a:solidFill>
                  <a:srgbClr val="FF0000"/>
                </a:solidFill>
                <a:latin typeface="Bookman Old Style" panose="02050604050505020204" pitchFamily="18" charset="0"/>
              </a:rPr>
              <a:t>= (</a:t>
            </a:r>
            <a:r>
              <a:rPr lang="en-US" altLang="en-US" sz="2400" baseline="0">
                <a:solidFill>
                  <a:srgbClr val="FF0000"/>
                </a:solidFill>
                <a:latin typeface="Times New Roman" panose="02020603050405020304" pitchFamily="18" charset="0"/>
                <a:sym typeface="Symbol" panose="05050102010706020507" pitchFamily="18" charset="2"/>
              </a:rPr>
              <a:t></a:t>
            </a:r>
            <a:r>
              <a:rPr lang="en-US" altLang="en-US" sz="2400" i="0" baseline="-25000">
                <a:solidFill>
                  <a:srgbClr val="FF0000"/>
                </a:solidFill>
                <a:latin typeface="Bookman Old Style" panose="02050604050505020204" pitchFamily="18" charset="0"/>
              </a:rPr>
              <a:t> </a:t>
            </a:r>
            <a:r>
              <a:rPr lang="en-US" altLang="en-US" sz="2400" i="0" baseline="0">
                <a:solidFill>
                  <a:srgbClr val="FF0000"/>
                </a:solidFill>
                <a:latin typeface="Bookman Old Style" panose="02050604050505020204" pitchFamily="18" charset="0"/>
              </a:rPr>
              <a:t>+</a:t>
            </a:r>
            <a:r>
              <a:rPr lang="en-US" altLang="en-US" sz="2400" i="0" baseline="-25000">
                <a:solidFill>
                  <a:srgbClr val="FF0000"/>
                </a:solidFill>
                <a:latin typeface="Bookman Old Style" panose="02050604050505020204" pitchFamily="18" charset="0"/>
              </a:rPr>
              <a:t> </a:t>
            </a:r>
            <a:r>
              <a:rPr lang="en-US" altLang="en-US" sz="2400" baseline="0">
                <a:solidFill>
                  <a:srgbClr val="FF0000"/>
                </a:solidFill>
                <a:latin typeface="Times New Roman" panose="02020603050405020304" pitchFamily="18" charset="0"/>
                <a:sym typeface="Symbol" panose="05050102010706020507" pitchFamily="18" charset="2"/>
              </a:rPr>
              <a:t></a:t>
            </a:r>
            <a:r>
              <a:rPr lang="en-US" altLang="en-US" sz="2400" i="0" baseline="0">
                <a:solidFill>
                  <a:srgbClr val="FF0000"/>
                </a:solidFill>
                <a:latin typeface="Bookman Old Style" panose="02050604050505020204" pitchFamily="18" charset="0"/>
              </a:rPr>
              <a:t>)</a:t>
            </a:r>
            <a:r>
              <a:rPr lang="en-US" altLang="en-US" sz="2400" baseline="0">
                <a:solidFill>
                  <a:srgbClr val="FF0000"/>
                </a:solidFill>
                <a:latin typeface="Symbol" panose="05050102010706020507" pitchFamily="18" charset="2"/>
              </a:rPr>
              <a:t>p</a:t>
            </a:r>
            <a:r>
              <a:rPr lang="en-US" altLang="en-US" sz="2400" i="0" baseline="-25000">
                <a:solidFill>
                  <a:srgbClr val="FF0000"/>
                </a:solidFill>
                <a:latin typeface="Bookman Old Style" panose="02050604050505020204" pitchFamily="18" charset="0"/>
              </a:rPr>
              <a:t>1  </a:t>
            </a:r>
            <a:r>
              <a:rPr lang="en-US" altLang="en-US" sz="2400" b="1" i="0" baseline="0">
                <a:solidFill>
                  <a:srgbClr val="FF0000"/>
                </a:solidFill>
                <a:latin typeface="Times New Roman" panose="02020603050405020304" pitchFamily="18" charset="0"/>
                <a:sym typeface="Symbol" panose="05050102010706020507" pitchFamily="18" charset="2"/>
              </a:rPr>
              <a:t></a:t>
            </a:r>
            <a:r>
              <a:rPr lang="en-US" altLang="en-US" sz="2400" i="0" baseline="0">
                <a:solidFill>
                  <a:srgbClr val="FF0000"/>
                </a:solidFill>
                <a:latin typeface="Bookman Old Style" panose="02050604050505020204" pitchFamily="18" charset="0"/>
              </a:rPr>
              <a:t> flow out of 1</a:t>
            </a:r>
            <a:r>
              <a:rPr lang="en-US" altLang="en-US" sz="2400" i="0" baseline="-25000">
                <a:solidFill>
                  <a:srgbClr val="FF0000"/>
                </a:solidFill>
                <a:latin typeface="Bookman Old Style" panose="02050604050505020204" pitchFamily="18" charset="0"/>
              </a:rPr>
              <a:t>  </a:t>
            </a:r>
          </a:p>
          <a:p>
            <a:pPr>
              <a:spcAft>
                <a:spcPct val="50000"/>
              </a:spcAft>
            </a:pPr>
            <a:r>
              <a:rPr lang="en-US" altLang="en-US" sz="2400" i="0" baseline="0">
                <a:solidFill>
                  <a:srgbClr val="FF0000"/>
                </a:solidFill>
                <a:latin typeface="Bookman Old Style" panose="02050604050505020204" pitchFamily="18" charset="0"/>
              </a:rPr>
              <a:t>Flow into 2 </a:t>
            </a:r>
            <a:r>
              <a:rPr lang="en-US" altLang="en-US" sz="2400" b="1" i="0" baseline="0">
                <a:solidFill>
                  <a:srgbClr val="FF0000"/>
                </a:solidFill>
                <a:latin typeface="Times New Roman" panose="02020603050405020304" pitchFamily="18" charset="0"/>
                <a:sym typeface="Symbol" panose="05050102010706020507" pitchFamily="18" charset="2"/>
              </a:rPr>
              <a:t></a:t>
            </a:r>
            <a:r>
              <a:rPr lang="en-US" altLang="en-US" sz="2400" i="0" baseline="0">
                <a:solidFill>
                  <a:srgbClr val="FF0000"/>
                </a:solidFill>
                <a:latin typeface="Bookman Old Style" panose="02050604050505020204" pitchFamily="18" charset="0"/>
              </a:rPr>
              <a:t> </a:t>
            </a:r>
            <a:r>
              <a:rPr lang="en-US" altLang="en-US" sz="2400" baseline="0">
                <a:solidFill>
                  <a:srgbClr val="FF0000"/>
                </a:solidFill>
                <a:latin typeface="Times New Roman" panose="02020603050405020304" pitchFamily="18" charset="0"/>
                <a:sym typeface="Symbol" panose="05050102010706020507" pitchFamily="18" charset="2"/>
              </a:rPr>
              <a:t></a:t>
            </a:r>
            <a:r>
              <a:rPr lang="en-US" altLang="en-US" sz="2400" baseline="0">
                <a:solidFill>
                  <a:srgbClr val="FF0000"/>
                </a:solidFill>
                <a:latin typeface="Symbol" panose="05050102010706020507" pitchFamily="18" charset="2"/>
              </a:rPr>
              <a:t>p</a:t>
            </a:r>
            <a:r>
              <a:rPr lang="en-US" altLang="en-US" sz="2400" i="0" baseline="-25000">
                <a:solidFill>
                  <a:srgbClr val="FF0000"/>
                </a:solidFill>
                <a:latin typeface="Bookman Old Style" panose="02050604050505020204" pitchFamily="18" charset="0"/>
              </a:rPr>
              <a:t>1  </a:t>
            </a:r>
            <a:r>
              <a:rPr lang="en-US" altLang="en-US" sz="2400" i="0" baseline="0">
                <a:solidFill>
                  <a:srgbClr val="FF0000"/>
                </a:solidFill>
                <a:latin typeface="Bookman Old Style" panose="02050604050505020204" pitchFamily="18" charset="0"/>
              </a:rPr>
              <a:t>+  </a:t>
            </a:r>
            <a:r>
              <a:rPr lang="en-US" altLang="en-US" sz="2400" baseline="0">
                <a:solidFill>
                  <a:srgbClr val="FF0000"/>
                </a:solidFill>
                <a:latin typeface="Times New Roman" panose="02020603050405020304" pitchFamily="18" charset="0"/>
                <a:sym typeface="Symbol" panose="05050102010706020507" pitchFamily="18" charset="2"/>
              </a:rPr>
              <a:t></a:t>
            </a:r>
            <a:r>
              <a:rPr lang="en-US" altLang="en-US" sz="2400" baseline="0">
                <a:solidFill>
                  <a:srgbClr val="FF0000"/>
                </a:solidFill>
                <a:latin typeface="Symbol" panose="05050102010706020507" pitchFamily="18" charset="2"/>
              </a:rPr>
              <a:t>p</a:t>
            </a:r>
            <a:r>
              <a:rPr lang="en-US" altLang="en-US" sz="2400" i="0" baseline="-25000">
                <a:solidFill>
                  <a:srgbClr val="FF0000"/>
                </a:solidFill>
                <a:latin typeface="Bookman Old Style" panose="02050604050505020204" pitchFamily="18" charset="0"/>
              </a:rPr>
              <a:t>3  </a:t>
            </a:r>
            <a:r>
              <a:rPr lang="en-US" altLang="en-US" sz="2400" i="0" baseline="0">
                <a:solidFill>
                  <a:srgbClr val="FF0000"/>
                </a:solidFill>
                <a:latin typeface="Bookman Old Style" panose="02050604050505020204" pitchFamily="18" charset="0"/>
              </a:rPr>
              <a:t>=  (</a:t>
            </a:r>
            <a:r>
              <a:rPr lang="en-US" altLang="en-US" sz="2400" baseline="0">
                <a:solidFill>
                  <a:srgbClr val="FF0000"/>
                </a:solidFill>
                <a:latin typeface="Times New Roman" panose="02020603050405020304" pitchFamily="18" charset="0"/>
                <a:sym typeface="Symbol" panose="05050102010706020507" pitchFamily="18" charset="2"/>
              </a:rPr>
              <a:t></a:t>
            </a:r>
            <a:r>
              <a:rPr lang="en-US" altLang="en-US" sz="2400" i="0" baseline="-25000">
                <a:solidFill>
                  <a:srgbClr val="FF0000"/>
                </a:solidFill>
                <a:latin typeface="Bookman Old Style" panose="02050604050505020204" pitchFamily="18" charset="0"/>
              </a:rPr>
              <a:t> </a:t>
            </a:r>
            <a:r>
              <a:rPr lang="en-US" altLang="en-US" sz="2400" i="0" baseline="0">
                <a:solidFill>
                  <a:srgbClr val="FF0000"/>
                </a:solidFill>
                <a:latin typeface="Bookman Old Style" panose="02050604050505020204" pitchFamily="18" charset="0"/>
              </a:rPr>
              <a:t>+ </a:t>
            </a:r>
            <a:r>
              <a:rPr lang="en-US" altLang="en-US" sz="2400" baseline="0">
                <a:solidFill>
                  <a:srgbClr val="FF0000"/>
                </a:solidFill>
                <a:latin typeface="Times New Roman" panose="02020603050405020304" pitchFamily="18" charset="0"/>
                <a:sym typeface="Symbol" panose="05050102010706020507" pitchFamily="18" charset="2"/>
              </a:rPr>
              <a:t></a:t>
            </a:r>
            <a:r>
              <a:rPr lang="en-US" altLang="en-US" sz="2400" i="0" baseline="0">
                <a:solidFill>
                  <a:srgbClr val="FF0000"/>
                </a:solidFill>
                <a:latin typeface="Bookman Old Style" panose="02050604050505020204" pitchFamily="18" charset="0"/>
              </a:rPr>
              <a:t>)</a:t>
            </a:r>
            <a:r>
              <a:rPr lang="en-US" altLang="en-US" sz="2400" baseline="0">
                <a:solidFill>
                  <a:srgbClr val="FF0000"/>
                </a:solidFill>
                <a:latin typeface="Symbol" panose="05050102010706020507" pitchFamily="18" charset="2"/>
              </a:rPr>
              <a:t>p</a:t>
            </a:r>
            <a:r>
              <a:rPr lang="en-US" altLang="en-US" sz="2400" i="0" baseline="-25000">
                <a:solidFill>
                  <a:srgbClr val="FF0000"/>
                </a:solidFill>
                <a:latin typeface="Bookman Old Style" panose="02050604050505020204" pitchFamily="18" charset="0"/>
              </a:rPr>
              <a:t>2 </a:t>
            </a:r>
            <a:r>
              <a:rPr lang="en-US" altLang="en-US" sz="2400" b="1" i="0" baseline="0">
                <a:solidFill>
                  <a:srgbClr val="FF0000"/>
                </a:solidFill>
                <a:latin typeface="Times New Roman" panose="02020603050405020304" pitchFamily="18" charset="0"/>
                <a:sym typeface="Symbol" panose="05050102010706020507" pitchFamily="18" charset="2"/>
              </a:rPr>
              <a:t></a:t>
            </a:r>
            <a:r>
              <a:rPr lang="en-US" altLang="en-US" sz="2400" i="0" baseline="0">
                <a:solidFill>
                  <a:srgbClr val="FF0000"/>
                </a:solidFill>
                <a:latin typeface="Bookman Old Style" panose="02050604050505020204" pitchFamily="18" charset="0"/>
              </a:rPr>
              <a:t> flow out of 2</a:t>
            </a:r>
            <a:endParaRPr lang="en-US" altLang="en-US" sz="2400" i="0" baseline="-25000">
              <a:solidFill>
                <a:srgbClr val="FF0000"/>
              </a:solidFill>
              <a:latin typeface="Bookman Old Style" panose="02050604050505020204" pitchFamily="18" charset="0"/>
            </a:endParaRPr>
          </a:p>
          <a:p>
            <a:r>
              <a:rPr lang="en-US" altLang="en-US" sz="2400" i="0" baseline="0">
                <a:solidFill>
                  <a:srgbClr val="FF0000"/>
                </a:solidFill>
                <a:latin typeface="Bookman Old Style" panose="02050604050505020204" pitchFamily="18" charset="0"/>
              </a:rPr>
              <a:t>Flow into </a:t>
            </a:r>
            <a:r>
              <a:rPr lang="en-US" altLang="en-US" sz="2400" baseline="0">
                <a:solidFill>
                  <a:srgbClr val="FF0000"/>
                </a:solidFill>
                <a:latin typeface="Bookman Old Style" panose="02050604050505020204" pitchFamily="18" charset="0"/>
              </a:rPr>
              <a:t>3</a:t>
            </a:r>
            <a:r>
              <a:rPr lang="en-US" altLang="en-US" sz="2400" i="0" baseline="0">
                <a:solidFill>
                  <a:srgbClr val="FF0000"/>
                </a:solidFill>
                <a:latin typeface="Times New Roman" panose="02020603050405020304" pitchFamily="18" charset="0"/>
                <a:sym typeface="Symbol" panose="05050102010706020507" pitchFamily="18" charset="2"/>
              </a:rPr>
              <a:t>       </a:t>
            </a:r>
            <a:r>
              <a:rPr lang="en-US" altLang="en-US" sz="2400" baseline="0">
                <a:solidFill>
                  <a:srgbClr val="FF0000"/>
                </a:solidFill>
                <a:latin typeface="Times New Roman" panose="02020603050405020304" pitchFamily="18" charset="0"/>
                <a:sym typeface="Symbol" panose="05050102010706020507" pitchFamily="18" charset="2"/>
              </a:rPr>
              <a:t></a:t>
            </a:r>
            <a:r>
              <a:rPr lang="en-US" altLang="en-US" sz="2400" baseline="0">
                <a:solidFill>
                  <a:srgbClr val="FF0000"/>
                </a:solidFill>
                <a:latin typeface="Symbol" panose="05050102010706020507" pitchFamily="18" charset="2"/>
              </a:rPr>
              <a:t>p</a:t>
            </a:r>
            <a:r>
              <a:rPr lang="en-US" altLang="en-US" sz="2400" baseline="-25000">
                <a:solidFill>
                  <a:srgbClr val="FF0000"/>
                </a:solidFill>
                <a:latin typeface="Bookman Old Style" panose="02050604050505020204" pitchFamily="18" charset="0"/>
              </a:rPr>
              <a:t>2</a:t>
            </a:r>
            <a:r>
              <a:rPr lang="en-US" altLang="en-US" sz="2400" i="0" baseline="-25000">
                <a:solidFill>
                  <a:srgbClr val="FF0000"/>
                </a:solidFill>
                <a:latin typeface="Bookman Old Style" panose="02050604050505020204" pitchFamily="18" charset="0"/>
              </a:rPr>
              <a:t>  </a:t>
            </a:r>
            <a:r>
              <a:rPr lang="en-US" altLang="en-US" sz="2400" i="0" baseline="0">
                <a:solidFill>
                  <a:srgbClr val="FF0000"/>
                </a:solidFill>
                <a:latin typeface="Bookman Old Style" panose="02050604050505020204" pitchFamily="18" charset="0"/>
              </a:rPr>
              <a:t>= </a:t>
            </a:r>
            <a:r>
              <a:rPr lang="en-US" altLang="en-US" sz="2400" baseline="0">
                <a:solidFill>
                  <a:srgbClr val="FF0000"/>
                </a:solidFill>
                <a:latin typeface="Times New Roman" panose="02020603050405020304" pitchFamily="18" charset="0"/>
                <a:sym typeface="Symbol" panose="05050102010706020507" pitchFamily="18" charset="2"/>
              </a:rPr>
              <a:t></a:t>
            </a:r>
            <a:r>
              <a:rPr lang="en-US" altLang="en-US" sz="2400" baseline="0">
                <a:solidFill>
                  <a:srgbClr val="FF0000"/>
                </a:solidFill>
                <a:latin typeface="Symbol" panose="05050102010706020507" pitchFamily="18" charset="2"/>
              </a:rPr>
              <a:t>p</a:t>
            </a:r>
            <a:r>
              <a:rPr lang="en-US" altLang="en-US" sz="2400" baseline="-25000">
                <a:solidFill>
                  <a:srgbClr val="FF0000"/>
                </a:solidFill>
                <a:latin typeface="Bookman Old Style" panose="02050604050505020204" pitchFamily="18" charset="0"/>
              </a:rPr>
              <a:t>3</a:t>
            </a:r>
            <a:r>
              <a:rPr lang="en-US" altLang="en-US" sz="2400" i="0" baseline="-25000">
                <a:solidFill>
                  <a:srgbClr val="FF0000"/>
                </a:solidFill>
                <a:latin typeface="Bookman Old Style" panose="02050604050505020204" pitchFamily="18" charset="0"/>
              </a:rPr>
              <a:t>  </a:t>
            </a:r>
            <a:r>
              <a:rPr lang="en-US" altLang="en-US" sz="2400" b="1" i="0" baseline="0">
                <a:solidFill>
                  <a:srgbClr val="FF0000"/>
                </a:solidFill>
                <a:latin typeface="Times New Roman" panose="02020603050405020304" pitchFamily="18" charset="0"/>
                <a:sym typeface="Symbol" panose="05050102010706020507" pitchFamily="18" charset="2"/>
              </a:rPr>
              <a:t></a:t>
            </a:r>
            <a:r>
              <a:rPr lang="en-US" altLang="en-US" sz="2400" i="0" baseline="0">
                <a:solidFill>
                  <a:srgbClr val="FF0000"/>
                </a:solidFill>
                <a:latin typeface="Times New Roman" panose="02020603050405020304" pitchFamily="18" charset="0"/>
                <a:sym typeface="Symbol" panose="05050102010706020507" pitchFamily="18" charset="2"/>
              </a:rPr>
              <a:t> </a:t>
            </a:r>
            <a:r>
              <a:rPr lang="en-US" altLang="en-US" sz="2400" i="0" baseline="-25000">
                <a:solidFill>
                  <a:srgbClr val="FF0000"/>
                </a:solidFill>
                <a:latin typeface="Bookman Old Style" panose="02050604050505020204" pitchFamily="18" charset="0"/>
              </a:rPr>
              <a:t> </a:t>
            </a:r>
            <a:r>
              <a:rPr lang="en-US" altLang="en-US" sz="2400" i="0" baseline="0">
                <a:solidFill>
                  <a:srgbClr val="FF0000"/>
                </a:solidFill>
                <a:latin typeface="Bookman Old Style" panose="02050604050505020204" pitchFamily="18" charset="0"/>
              </a:rPr>
              <a:t>flow out of </a:t>
            </a:r>
            <a:r>
              <a:rPr lang="en-US" altLang="en-US" sz="2400" baseline="0">
                <a:solidFill>
                  <a:srgbClr val="FF0000"/>
                </a:solidFill>
                <a:latin typeface="Bookman Old Style" panose="02050604050505020204" pitchFamily="18" charset="0"/>
              </a:rPr>
              <a:t>n</a:t>
            </a:r>
            <a:endParaRPr lang="en-US" altLang="en-US" sz="2400" baseline="0">
              <a:solidFill>
                <a:srgbClr val="FF0000"/>
              </a:solidFill>
              <a:latin typeface="Times New Roman" panose="02020603050405020304" pitchFamily="18" charset="0"/>
            </a:endParaRPr>
          </a:p>
        </p:txBody>
      </p:sp>
      <p:sp>
        <p:nvSpPr>
          <p:cNvPr id="57347" name="Rectangle 6"/>
          <p:cNvSpPr>
            <a:spLocks noChangeArrowheads="1"/>
          </p:cNvSpPr>
          <p:nvPr/>
        </p:nvSpPr>
        <p:spPr bwMode="auto">
          <a:xfrm>
            <a:off x="685800" y="15875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algn="ctr"/>
            <a:r>
              <a:rPr lang="en-US" altLang="en-US" sz="4400" i="0" baseline="0" dirty="0">
                <a:latin typeface="Bookman Old Style" panose="02050604050505020204" pitchFamily="18" charset="0"/>
              </a:rPr>
              <a:t>Balance Equations</a:t>
            </a:r>
          </a:p>
        </p:txBody>
      </p:sp>
      <p:grpSp>
        <p:nvGrpSpPr>
          <p:cNvPr id="57348" name="Group 7"/>
          <p:cNvGrpSpPr>
            <a:grpSpLocks/>
          </p:cNvGrpSpPr>
          <p:nvPr/>
        </p:nvGrpSpPr>
        <p:grpSpPr bwMode="auto">
          <a:xfrm>
            <a:off x="2286000" y="1828800"/>
            <a:ext cx="4959350" cy="1552575"/>
            <a:chOff x="336" y="2441"/>
            <a:chExt cx="3124" cy="1056"/>
          </a:xfrm>
        </p:grpSpPr>
        <p:sp>
          <p:nvSpPr>
            <p:cNvPr id="57349" name="Oval 8"/>
            <p:cNvSpPr>
              <a:spLocks noChangeArrowheads="1"/>
            </p:cNvSpPr>
            <p:nvPr/>
          </p:nvSpPr>
          <p:spPr bwMode="auto">
            <a:xfrm>
              <a:off x="364" y="2838"/>
              <a:ext cx="208" cy="228"/>
            </a:xfrm>
            <a:prstGeom prst="ellipse">
              <a:avLst/>
            </a:prstGeom>
            <a:solidFill>
              <a:srgbClr val="FFFFFF"/>
            </a:solidFill>
            <a:ln w="9525">
              <a:solidFill>
                <a:srgbClr val="000000"/>
              </a:solidFill>
              <a:round/>
              <a:headEnd/>
              <a:tailEnd/>
            </a:ln>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algn="ctr"/>
              <a:endParaRPr lang="en-US" altLang="en-US" sz="2400" i="0" baseline="0">
                <a:solidFill>
                  <a:srgbClr val="FF0000"/>
                </a:solidFill>
                <a:latin typeface="Bookman Old Style" panose="02050604050505020204" pitchFamily="18" charset="0"/>
              </a:endParaRPr>
            </a:p>
          </p:txBody>
        </p:sp>
        <p:sp>
          <p:nvSpPr>
            <p:cNvPr id="57350" name="Freeform 9"/>
            <p:cNvSpPr>
              <a:spLocks/>
            </p:cNvSpPr>
            <p:nvPr/>
          </p:nvSpPr>
          <p:spPr bwMode="auto">
            <a:xfrm>
              <a:off x="531" y="2794"/>
              <a:ext cx="695" cy="77"/>
            </a:xfrm>
            <a:custGeom>
              <a:avLst/>
              <a:gdLst>
                <a:gd name="T0" fmla="*/ 113 w 1000"/>
                <a:gd name="T1" fmla="*/ 29 h 94"/>
                <a:gd name="T2" fmla="*/ 79 w 1000"/>
                <a:gd name="T3" fmla="*/ 4 h 94"/>
                <a:gd name="T4" fmla="*/ 34 w 1000"/>
                <a:gd name="T5" fmla="*/ 4 h 94"/>
                <a:gd name="T6" fmla="*/ 0 w 1000"/>
                <a:gd name="T7" fmla="*/ 16 h 94"/>
                <a:gd name="T8" fmla="*/ 0 60000 65536"/>
                <a:gd name="T9" fmla="*/ 0 60000 65536"/>
                <a:gd name="T10" fmla="*/ 0 60000 65536"/>
                <a:gd name="T11" fmla="*/ 0 60000 65536"/>
                <a:gd name="T12" fmla="*/ 0 w 1000"/>
                <a:gd name="T13" fmla="*/ 0 h 94"/>
                <a:gd name="T14" fmla="*/ 1000 w 1000"/>
                <a:gd name="T15" fmla="*/ 94 h 94"/>
              </a:gdLst>
              <a:ahLst/>
              <a:cxnLst>
                <a:cxn ang="T8">
                  <a:pos x="T0" y="T1"/>
                </a:cxn>
                <a:cxn ang="T9">
                  <a:pos x="T2" y="T3"/>
                </a:cxn>
                <a:cxn ang="T10">
                  <a:pos x="T4" y="T5"/>
                </a:cxn>
                <a:cxn ang="T11">
                  <a:pos x="T6" y="T7"/>
                </a:cxn>
              </a:cxnLst>
              <a:rect l="T12" t="T13" r="T14" b="T15"/>
              <a:pathLst>
                <a:path w="1000" h="94">
                  <a:moveTo>
                    <a:pt x="1000" y="94"/>
                  </a:moveTo>
                  <a:cubicBezTo>
                    <a:pt x="908" y="60"/>
                    <a:pt x="816" y="27"/>
                    <a:pt x="700" y="14"/>
                  </a:cubicBezTo>
                  <a:cubicBezTo>
                    <a:pt x="583" y="0"/>
                    <a:pt x="416" y="7"/>
                    <a:pt x="300" y="14"/>
                  </a:cubicBezTo>
                  <a:cubicBezTo>
                    <a:pt x="183" y="20"/>
                    <a:pt x="91" y="37"/>
                    <a:pt x="0" y="54"/>
                  </a:cubicBezTo>
                </a:path>
              </a:pathLst>
            </a:custGeom>
            <a:noFill/>
            <a:ln w="19050" cmpd="sng">
              <a:solidFill>
                <a:schemeClr val="tx1"/>
              </a:solidFill>
              <a:round/>
              <a:headEnd type="arrow"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51" name="Freeform 10"/>
            <p:cNvSpPr>
              <a:spLocks/>
            </p:cNvSpPr>
            <p:nvPr/>
          </p:nvSpPr>
          <p:spPr bwMode="auto">
            <a:xfrm flipV="1">
              <a:off x="545" y="3037"/>
              <a:ext cx="695" cy="77"/>
            </a:xfrm>
            <a:custGeom>
              <a:avLst/>
              <a:gdLst>
                <a:gd name="T0" fmla="*/ 113 w 1000"/>
                <a:gd name="T1" fmla="*/ 29 h 94"/>
                <a:gd name="T2" fmla="*/ 79 w 1000"/>
                <a:gd name="T3" fmla="*/ 4 h 94"/>
                <a:gd name="T4" fmla="*/ 34 w 1000"/>
                <a:gd name="T5" fmla="*/ 4 h 94"/>
                <a:gd name="T6" fmla="*/ 0 w 1000"/>
                <a:gd name="T7" fmla="*/ 16 h 94"/>
                <a:gd name="T8" fmla="*/ 0 60000 65536"/>
                <a:gd name="T9" fmla="*/ 0 60000 65536"/>
                <a:gd name="T10" fmla="*/ 0 60000 65536"/>
                <a:gd name="T11" fmla="*/ 0 60000 65536"/>
                <a:gd name="T12" fmla="*/ 0 w 1000"/>
                <a:gd name="T13" fmla="*/ 0 h 94"/>
                <a:gd name="T14" fmla="*/ 1000 w 1000"/>
                <a:gd name="T15" fmla="*/ 94 h 94"/>
              </a:gdLst>
              <a:ahLst/>
              <a:cxnLst>
                <a:cxn ang="T8">
                  <a:pos x="T0" y="T1"/>
                </a:cxn>
                <a:cxn ang="T9">
                  <a:pos x="T2" y="T3"/>
                </a:cxn>
                <a:cxn ang="T10">
                  <a:pos x="T4" y="T5"/>
                </a:cxn>
                <a:cxn ang="T11">
                  <a:pos x="T6" y="T7"/>
                </a:cxn>
              </a:cxnLst>
              <a:rect l="T12" t="T13" r="T14" b="T15"/>
              <a:pathLst>
                <a:path w="1000" h="94">
                  <a:moveTo>
                    <a:pt x="1000" y="94"/>
                  </a:moveTo>
                  <a:cubicBezTo>
                    <a:pt x="908" y="60"/>
                    <a:pt x="816" y="27"/>
                    <a:pt x="700" y="14"/>
                  </a:cubicBezTo>
                  <a:cubicBezTo>
                    <a:pt x="583" y="0"/>
                    <a:pt x="416" y="7"/>
                    <a:pt x="300" y="14"/>
                  </a:cubicBezTo>
                  <a:cubicBezTo>
                    <a:pt x="183" y="20"/>
                    <a:pt x="91" y="37"/>
                    <a:pt x="0" y="54"/>
                  </a:cubicBezTo>
                </a:path>
              </a:pathLst>
            </a:custGeom>
            <a:noFill/>
            <a:ln w="19050"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52" name="Oval 11"/>
            <p:cNvSpPr>
              <a:spLocks noChangeArrowheads="1"/>
            </p:cNvSpPr>
            <p:nvPr/>
          </p:nvSpPr>
          <p:spPr bwMode="auto">
            <a:xfrm>
              <a:off x="1309" y="2854"/>
              <a:ext cx="209" cy="228"/>
            </a:xfrm>
            <a:prstGeom prst="ellipse">
              <a:avLst/>
            </a:prstGeom>
            <a:solidFill>
              <a:srgbClr val="FFFFFF"/>
            </a:solidFill>
            <a:ln w="9525">
              <a:solidFill>
                <a:srgbClr val="000000"/>
              </a:solidFill>
              <a:round/>
              <a:headEnd/>
              <a:tailEnd/>
            </a:ln>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algn="ctr"/>
              <a:endParaRPr lang="en-US" altLang="en-US" sz="2400" i="0" baseline="0">
                <a:solidFill>
                  <a:srgbClr val="FF0000"/>
                </a:solidFill>
                <a:latin typeface="Bookman Old Style" panose="02050604050505020204" pitchFamily="18" charset="0"/>
              </a:endParaRPr>
            </a:p>
          </p:txBody>
        </p:sp>
        <p:sp>
          <p:nvSpPr>
            <p:cNvPr id="57353" name="Oval 12"/>
            <p:cNvSpPr>
              <a:spLocks noChangeArrowheads="1"/>
            </p:cNvSpPr>
            <p:nvPr/>
          </p:nvSpPr>
          <p:spPr bwMode="auto">
            <a:xfrm>
              <a:off x="2213" y="2838"/>
              <a:ext cx="208" cy="228"/>
            </a:xfrm>
            <a:prstGeom prst="ellipse">
              <a:avLst/>
            </a:prstGeom>
            <a:solidFill>
              <a:srgbClr val="FFFFFF"/>
            </a:solidFill>
            <a:ln w="9525">
              <a:solidFill>
                <a:srgbClr val="000000"/>
              </a:solidFill>
              <a:round/>
              <a:headEnd/>
              <a:tailEnd/>
            </a:ln>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algn="ctr"/>
              <a:endParaRPr lang="en-US" altLang="en-US" sz="2400" i="0" baseline="0">
                <a:solidFill>
                  <a:srgbClr val="FF0000"/>
                </a:solidFill>
                <a:latin typeface="Bookman Old Style" panose="02050604050505020204" pitchFamily="18" charset="0"/>
              </a:endParaRPr>
            </a:p>
          </p:txBody>
        </p:sp>
        <p:sp>
          <p:nvSpPr>
            <p:cNvPr id="57354" name="Freeform 13"/>
            <p:cNvSpPr>
              <a:spLocks/>
            </p:cNvSpPr>
            <p:nvPr/>
          </p:nvSpPr>
          <p:spPr bwMode="auto">
            <a:xfrm>
              <a:off x="1531" y="2794"/>
              <a:ext cx="695" cy="77"/>
            </a:xfrm>
            <a:custGeom>
              <a:avLst/>
              <a:gdLst>
                <a:gd name="T0" fmla="*/ 113 w 1000"/>
                <a:gd name="T1" fmla="*/ 29 h 94"/>
                <a:gd name="T2" fmla="*/ 79 w 1000"/>
                <a:gd name="T3" fmla="*/ 4 h 94"/>
                <a:gd name="T4" fmla="*/ 34 w 1000"/>
                <a:gd name="T5" fmla="*/ 4 h 94"/>
                <a:gd name="T6" fmla="*/ 0 w 1000"/>
                <a:gd name="T7" fmla="*/ 16 h 94"/>
                <a:gd name="T8" fmla="*/ 0 60000 65536"/>
                <a:gd name="T9" fmla="*/ 0 60000 65536"/>
                <a:gd name="T10" fmla="*/ 0 60000 65536"/>
                <a:gd name="T11" fmla="*/ 0 60000 65536"/>
                <a:gd name="T12" fmla="*/ 0 w 1000"/>
                <a:gd name="T13" fmla="*/ 0 h 94"/>
                <a:gd name="T14" fmla="*/ 1000 w 1000"/>
                <a:gd name="T15" fmla="*/ 94 h 94"/>
              </a:gdLst>
              <a:ahLst/>
              <a:cxnLst>
                <a:cxn ang="T8">
                  <a:pos x="T0" y="T1"/>
                </a:cxn>
                <a:cxn ang="T9">
                  <a:pos x="T2" y="T3"/>
                </a:cxn>
                <a:cxn ang="T10">
                  <a:pos x="T4" y="T5"/>
                </a:cxn>
                <a:cxn ang="T11">
                  <a:pos x="T6" y="T7"/>
                </a:cxn>
              </a:cxnLst>
              <a:rect l="T12" t="T13" r="T14" b="T15"/>
              <a:pathLst>
                <a:path w="1000" h="94">
                  <a:moveTo>
                    <a:pt x="1000" y="94"/>
                  </a:moveTo>
                  <a:cubicBezTo>
                    <a:pt x="908" y="60"/>
                    <a:pt x="816" y="27"/>
                    <a:pt x="700" y="14"/>
                  </a:cubicBezTo>
                  <a:cubicBezTo>
                    <a:pt x="583" y="0"/>
                    <a:pt x="416" y="7"/>
                    <a:pt x="300" y="14"/>
                  </a:cubicBezTo>
                  <a:cubicBezTo>
                    <a:pt x="183" y="20"/>
                    <a:pt x="91" y="37"/>
                    <a:pt x="0" y="54"/>
                  </a:cubicBezTo>
                </a:path>
              </a:pathLst>
            </a:custGeom>
            <a:noFill/>
            <a:ln w="19050" cmpd="sng">
              <a:solidFill>
                <a:schemeClr val="tx1"/>
              </a:solidFill>
              <a:round/>
              <a:headEnd type="arrow"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55" name="Freeform 14"/>
            <p:cNvSpPr>
              <a:spLocks/>
            </p:cNvSpPr>
            <p:nvPr/>
          </p:nvSpPr>
          <p:spPr bwMode="auto">
            <a:xfrm flipV="1">
              <a:off x="1518" y="3021"/>
              <a:ext cx="695" cy="76"/>
            </a:xfrm>
            <a:custGeom>
              <a:avLst/>
              <a:gdLst>
                <a:gd name="T0" fmla="*/ 113 w 1000"/>
                <a:gd name="T1" fmla="*/ 26 h 94"/>
                <a:gd name="T2" fmla="*/ 79 w 1000"/>
                <a:gd name="T3" fmla="*/ 4 h 94"/>
                <a:gd name="T4" fmla="*/ 34 w 1000"/>
                <a:gd name="T5" fmla="*/ 4 h 94"/>
                <a:gd name="T6" fmla="*/ 0 w 1000"/>
                <a:gd name="T7" fmla="*/ 15 h 94"/>
                <a:gd name="T8" fmla="*/ 0 60000 65536"/>
                <a:gd name="T9" fmla="*/ 0 60000 65536"/>
                <a:gd name="T10" fmla="*/ 0 60000 65536"/>
                <a:gd name="T11" fmla="*/ 0 60000 65536"/>
                <a:gd name="T12" fmla="*/ 0 w 1000"/>
                <a:gd name="T13" fmla="*/ 0 h 94"/>
                <a:gd name="T14" fmla="*/ 1000 w 1000"/>
                <a:gd name="T15" fmla="*/ 94 h 94"/>
              </a:gdLst>
              <a:ahLst/>
              <a:cxnLst>
                <a:cxn ang="T8">
                  <a:pos x="T0" y="T1"/>
                </a:cxn>
                <a:cxn ang="T9">
                  <a:pos x="T2" y="T3"/>
                </a:cxn>
                <a:cxn ang="T10">
                  <a:pos x="T4" y="T5"/>
                </a:cxn>
                <a:cxn ang="T11">
                  <a:pos x="T6" y="T7"/>
                </a:cxn>
              </a:cxnLst>
              <a:rect l="T12" t="T13" r="T14" b="T15"/>
              <a:pathLst>
                <a:path w="1000" h="94">
                  <a:moveTo>
                    <a:pt x="1000" y="94"/>
                  </a:moveTo>
                  <a:cubicBezTo>
                    <a:pt x="908" y="60"/>
                    <a:pt x="816" y="27"/>
                    <a:pt x="700" y="14"/>
                  </a:cubicBezTo>
                  <a:cubicBezTo>
                    <a:pt x="583" y="0"/>
                    <a:pt x="416" y="7"/>
                    <a:pt x="300" y="14"/>
                  </a:cubicBezTo>
                  <a:cubicBezTo>
                    <a:pt x="183" y="20"/>
                    <a:pt x="91" y="37"/>
                    <a:pt x="0" y="54"/>
                  </a:cubicBezTo>
                </a:path>
              </a:pathLst>
            </a:custGeom>
            <a:noFill/>
            <a:ln w="19050"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56" name="Text Box 15"/>
            <p:cNvSpPr txBox="1">
              <a:spLocks noChangeArrowheads="1"/>
            </p:cNvSpPr>
            <p:nvPr/>
          </p:nvSpPr>
          <p:spPr bwMode="auto">
            <a:xfrm>
              <a:off x="2171" y="2750"/>
              <a:ext cx="292"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endParaRPr lang="en-US" altLang="en-US" sz="1600" i="0" baseline="0">
                <a:solidFill>
                  <a:srgbClr val="FF0000"/>
                </a:solidFill>
                <a:latin typeface="Times New Roman" panose="02020603050405020304" pitchFamily="18" charset="0"/>
              </a:endParaRPr>
            </a:p>
          </p:txBody>
        </p:sp>
        <p:sp>
          <p:nvSpPr>
            <p:cNvPr id="57357" name="Text Box 16"/>
            <p:cNvSpPr txBox="1">
              <a:spLocks noChangeArrowheads="1"/>
            </p:cNvSpPr>
            <p:nvPr/>
          </p:nvSpPr>
          <p:spPr bwMode="auto">
            <a:xfrm>
              <a:off x="1253" y="2750"/>
              <a:ext cx="292"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endParaRPr lang="en-US" altLang="en-US" sz="1600" i="0" baseline="0">
                <a:solidFill>
                  <a:srgbClr val="FF0000"/>
                </a:solidFill>
                <a:latin typeface="Times New Roman" panose="02020603050405020304" pitchFamily="18" charset="0"/>
              </a:endParaRPr>
            </a:p>
          </p:txBody>
        </p:sp>
        <p:sp>
          <p:nvSpPr>
            <p:cNvPr id="57358" name="Text Box 17"/>
            <p:cNvSpPr txBox="1">
              <a:spLocks noChangeArrowheads="1"/>
            </p:cNvSpPr>
            <p:nvPr/>
          </p:nvSpPr>
          <p:spPr bwMode="auto">
            <a:xfrm>
              <a:off x="336" y="2733"/>
              <a:ext cx="334"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endParaRPr lang="en-US" altLang="en-US" sz="1600" i="0" baseline="0">
                <a:solidFill>
                  <a:srgbClr val="FF0000"/>
                </a:solidFill>
                <a:latin typeface="Times New Roman" panose="02020603050405020304" pitchFamily="18" charset="0"/>
              </a:endParaRPr>
            </a:p>
          </p:txBody>
        </p:sp>
        <p:sp>
          <p:nvSpPr>
            <p:cNvPr id="57359" name="Text Box 18"/>
            <p:cNvSpPr txBox="1">
              <a:spLocks noChangeArrowheads="1"/>
            </p:cNvSpPr>
            <p:nvPr/>
          </p:nvSpPr>
          <p:spPr bwMode="auto">
            <a:xfrm>
              <a:off x="670" y="3107"/>
              <a:ext cx="61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2000" i="0" baseline="0">
                  <a:solidFill>
                    <a:srgbClr val="FF0000"/>
                  </a:solidFill>
                  <a:latin typeface="Bookman Old Style" panose="02050604050505020204" pitchFamily="18" charset="0"/>
                  <a:sym typeface="Symbol" panose="05050102010706020507" pitchFamily="18" charset="2"/>
                </a:rPr>
                <a:t></a:t>
              </a:r>
              <a:endParaRPr lang="en-US" altLang="en-US" sz="1600" i="0" baseline="0">
                <a:solidFill>
                  <a:srgbClr val="FF0000"/>
                </a:solidFill>
                <a:latin typeface="Times New Roman" panose="02020603050405020304" pitchFamily="18" charset="0"/>
              </a:endParaRPr>
            </a:p>
          </p:txBody>
        </p:sp>
        <p:sp>
          <p:nvSpPr>
            <p:cNvPr id="57360" name="Oval 19"/>
            <p:cNvSpPr>
              <a:spLocks noChangeArrowheads="1"/>
            </p:cNvSpPr>
            <p:nvPr/>
          </p:nvSpPr>
          <p:spPr bwMode="auto">
            <a:xfrm>
              <a:off x="3144" y="2838"/>
              <a:ext cx="208" cy="228"/>
            </a:xfrm>
            <a:prstGeom prst="ellipse">
              <a:avLst/>
            </a:prstGeom>
            <a:solidFill>
              <a:srgbClr val="FFFFFF"/>
            </a:solidFill>
            <a:ln w="9525">
              <a:solidFill>
                <a:srgbClr val="000000"/>
              </a:solidFill>
              <a:round/>
              <a:headEnd/>
              <a:tailEnd/>
            </a:ln>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algn="ctr"/>
              <a:endParaRPr lang="en-US" altLang="en-US" sz="2400" i="0" baseline="0">
                <a:solidFill>
                  <a:srgbClr val="FF0000"/>
                </a:solidFill>
                <a:latin typeface="Bookman Old Style" panose="02050604050505020204" pitchFamily="18" charset="0"/>
              </a:endParaRPr>
            </a:p>
          </p:txBody>
        </p:sp>
        <p:sp>
          <p:nvSpPr>
            <p:cNvPr id="57361" name="Freeform 20"/>
            <p:cNvSpPr>
              <a:spLocks/>
            </p:cNvSpPr>
            <p:nvPr/>
          </p:nvSpPr>
          <p:spPr bwMode="auto">
            <a:xfrm>
              <a:off x="2463" y="2794"/>
              <a:ext cx="695" cy="77"/>
            </a:xfrm>
            <a:custGeom>
              <a:avLst/>
              <a:gdLst>
                <a:gd name="T0" fmla="*/ 113 w 1000"/>
                <a:gd name="T1" fmla="*/ 29 h 94"/>
                <a:gd name="T2" fmla="*/ 79 w 1000"/>
                <a:gd name="T3" fmla="*/ 4 h 94"/>
                <a:gd name="T4" fmla="*/ 34 w 1000"/>
                <a:gd name="T5" fmla="*/ 4 h 94"/>
                <a:gd name="T6" fmla="*/ 0 w 1000"/>
                <a:gd name="T7" fmla="*/ 16 h 94"/>
                <a:gd name="T8" fmla="*/ 0 60000 65536"/>
                <a:gd name="T9" fmla="*/ 0 60000 65536"/>
                <a:gd name="T10" fmla="*/ 0 60000 65536"/>
                <a:gd name="T11" fmla="*/ 0 60000 65536"/>
                <a:gd name="T12" fmla="*/ 0 w 1000"/>
                <a:gd name="T13" fmla="*/ 0 h 94"/>
                <a:gd name="T14" fmla="*/ 1000 w 1000"/>
                <a:gd name="T15" fmla="*/ 94 h 94"/>
              </a:gdLst>
              <a:ahLst/>
              <a:cxnLst>
                <a:cxn ang="T8">
                  <a:pos x="T0" y="T1"/>
                </a:cxn>
                <a:cxn ang="T9">
                  <a:pos x="T2" y="T3"/>
                </a:cxn>
                <a:cxn ang="T10">
                  <a:pos x="T4" y="T5"/>
                </a:cxn>
                <a:cxn ang="T11">
                  <a:pos x="T6" y="T7"/>
                </a:cxn>
              </a:cxnLst>
              <a:rect l="T12" t="T13" r="T14" b="T15"/>
              <a:pathLst>
                <a:path w="1000" h="94">
                  <a:moveTo>
                    <a:pt x="1000" y="94"/>
                  </a:moveTo>
                  <a:cubicBezTo>
                    <a:pt x="908" y="60"/>
                    <a:pt x="816" y="27"/>
                    <a:pt x="700" y="14"/>
                  </a:cubicBezTo>
                  <a:cubicBezTo>
                    <a:pt x="583" y="0"/>
                    <a:pt x="416" y="7"/>
                    <a:pt x="300" y="14"/>
                  </a:cubicBezTo>
                  <a:cubicBezTo>
                    <a:pt x="183" y="20"/>
                    <a:pt x="91" y="37"/>
                    <a:pt x="0" y="54"/>
                  </a:cubicBezTo>
                </a:path>
              </a:pathLst>
            </a:custGeom>
            <a:noFill/>
            <a:ln w="19050" cmpd="sng">
              <a:solidFill>
                <a:schemeClr val="tx1"/>
              </a:solidFill>
              <a:round/>
              <a:headEnd type="arrow"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62" name="Freeform 21"/>
            <p:cNvSpPr>
              <a:spLocks/>
            </p:cNvSpPr>
            <p:nvPr/>
          </p:nvSpPr>
          <p:spPr bwMode="auto">
            <a:xfrm flipV="1">
              <a:off x="2449" y="3021"/>
              <a:ext cx="695" cy="76"/>
            </a:xfrm>
            <a:custGeom>
              <a:avLst/>
              <a:gdLst>
                <a:gd name="T0" fmla="*/ 113 w 1000"/>
                <a:gd name="T1" fmla="*/ 26 h 94"/>
                <a:gd name="T2" fmla="*/ 79 w 1000"/>
                <a:gd name="T3" fmla="*/ 4 h 94"/>
                <a:gd name="T4" fmla="*/ 34 w 1000"/>
                <a:gd name="T5" fmla="*/ 4 h 94"/>
                <a:gd name="T6" fmla="*/ 0 w 1000"/>
                <a:gd name="T7" fmla="*/ 15 h 94"/>
                <a:gd name="T8" fmla="*/ 0 60000 65536"/>
                <a:gd name="T9" fmla="*/ 0 60000 65536"/>
                <a:gd name="T10" fmla="*/ 0 60000 65536"/>
                <a:gd name="T11" fmla="*/ 0 60000 65536"/>
                <a:gd name="T12" fmla="*/ 0 w 1000"/>
                <a:gd name="T13" fmla="*/ 0 h 94"/>
                <a:gd name="T14" fmla="*/ 1000 w 1000"/>
                <a:gd name="T15" fmla="*/ 94 h 94"/>
              </a:gdLst>
              <a:ahLst/>
              <a:cxnLst>
                <a:cxn ang="T8">
                  <a:pos x="T0" y="T1"/>
                </a:cxn>
                <a:cxn ang="T9">
                  <a:pos x="T2" y="T3"/>
                </a:cxn>
                <a:cxn ang="T10">
                  <a:pos x="T4" y="T5"/>
                </a:cxn>
                <a:cxn ang="T11">
                  <a:pos x="T6" y="T7"/>
                </a:cxn>
              </a:cxnLst>
              <a:rect l="T12" t="T13" r="T14" b="T15"/>
              <a:pathLst>
                <a:path w="1000" h="94">
                  <a:moveTo>
                    <a:pt x="1000" y="94"/>
                  </a:moveTo>
                  <a:cubicBezTo>
                    <a:pt x="908" y="60"/>
                    <a:pt x="816" y="27"/>
                    <a:pt x="700" y="14"/>
                  </a:cubicBezTo>
                  <a:cubicBezTo>
                    <a:pt x="583" y="0"/>
                    <a:pt x="416" y="7"/>
                    <a:pt x="300" y="14"/>
                  </a:cubicBezTo>
                  <a:cubicBezTo>
                    <a:pt x="183" y="20"/>
                    <a:pt x="91" y="37"/>
                    <a:pt x="0" y="54"/>
                  </a:cubicBezTo>
                </a:path>
              </a:pathLst>
            </a:custGeom>
            <a:noFill/>
            <a:ln w="19050" cmpd="sng">
              <a:solidFill>
                <a:schemeClr val="tx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63" name="Text Box 22"/>
            <p:cNvSpPr txBox="1">
              <a:spLocks noChangeArrowheads="1"/>
            </p:cNvSpPr>
            <p:nvPr/>
          </p:nvSpPr>
          <p:spPr bwMode="auto">
            <a:xfrm>
              <a:off x="3168" y="2819"/>
              <a:ext cx="292"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1600" b="1" i="0" baseline="0">
                  <a:solidFill>
                    <a:srgbClr val="FF0000"/>
                  </a:solidFill>
                  <a:latin typeface="Times New Roman" panose="02020603050405020304" pitchFamily="18" charset="0"/>
                </a:rPr>
                <a:t>3</a:t>
              </a:r>
              <a:endParaRPr lang="en-US" altLang="en-US" sz="1600" i="0" baseline="0">
                <a:solidFill>
                  <a:srgbClr val="FF0000"/>
                </a:solidFill>
                <a:latin typeface="Times New Roman" panose="02020603050405020304" pitchFamily="18" charset="0"/>
              </a:endParaRPr>
            </a:p>
          </p:txBody>
        </p:sp>
        <p:sp>
          <p:nvSpPr>
            <p:cNvPr id="57364" name="Text Box 23"/>
            <p:cNvSpPr txBox="1">
              <a:spLocks noChangeArrowheads="1"/>
            </p:cNvSpPr>
            <p:nvPr/>
          </p:nvSpPr>
          <p:spPr bwMode="auto">
            <a:xfrm>
              <a:off x="1601" y="3123"/>
              <a:ext cx="51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2000" i="0" baseline="0">
                  <a:solidFill>
                    <a:srgbClr val="FF0000"/>
                  </a:solidFill>
                  <a:latin typeface="Bookman Old Style" panose="02050604050505020204" pitchFamily="18" charset="0"/>
                  <a:sym typeface="Symbol" panose="05050102010706020507" pitchFamily="18" charset="2"/>
                </a:rPr>
                <a:t></a:t>
              </a:r>
              <a:endParaRPr lang="en-US" altLang="en-US" sz="1600" i="0" baseline="0">
                <a:solidFill>
                  <a:srgbClr val="FF0000"/>
                </a:solidFill>
                <a:latin typeface="Times New Roman" panose="02020603050405020304" pitchFamily="18" charset="0"/>
              </a:endParaRPr>
            </a:p>
          </p:txBody>
        </p:sp>
        <p:sp>
          <p:nvSpPr>
            <p:cNvPr id="57365" name="Text Box 24"/>
            <p:cNvSpPr txBox="1">
              <a:spLocks noChangeArrowheads="1"/>
            </p:cNvSpPr>
            <p:nvPr/>
          </p:nvSpPr>
          <p:spPr bwMode="auto">
            <a:xfrm>
              <a:off x="2518" y="3107"/>
              <a:ext cx="61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2000" i="0" baseline="0">
                  <a:solidFill>
                    <a:srgbClr val="FF0000"/>
                  </a:solidFill>
                  <a:latin typeface="Bookman Old Style" panose="02050604050505020204" pitchFamily="18" charset="0"/>
                  <a:sym typeface="Symbol" panose="05050102010706020507" pitchFamily="18" charset="2"/>
                </a:rPr>
                <a:t></a:t>
              </a:r>
              <a:endParaRPr lang="en-US" altLang="en-US" sz="1600" i="0" baseline="0">
                <a:solidFill>
                  <a:srgbClr val="FF0000"/>
                </a:solidFill>
                <a:latin typeface="Times New Roman" panose="02020603050405020304" pitchFamily="18" charset="0"/>
              </a:endParaRPr>
            </a:p>
          </p:txBody>
        </p:sp>
        <p:sp>
          <p:nvSpPr>
            <p:cNvPr id="57366" name="Text Box 25"/>
            <p:cNvSpPr txBox="1">
              <a:spLocks noChangeArrowheads="1"/>
            </p:cNvSpPr>
            <p:nvPr/>
          </p:nvSpPr>
          <p:spPr bwMode="auto">
            <a:xfrm>
              <a:off x="642" y="2441"/>
              <a:ext cx="472"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2000" i="0" baseline="0">
                  <a:solidFill>
                    <a:srgbClr val="FF0000"/>
                  </a:solidFill>
                  <a:latin typeface="Bookman Old Style" panose="02050604050505020204" pitchFamily="18" charset="0"/>
                  <a:sym typeface="Symbol" panose="05050102010706020507" pitchFamily="18" charset="2"/>
                </a:rPr>
                <a:t></a:t>
              </a:r>
              <a:endParaRPr lang="en-US" altLang="en-US" sz="1600" i="0" baseline="0">
                <a:solidFill>
                  <a:srgbClr val="FF0000"/>
                </a:solidFill>
                <a:latin typeface="Times New Roman" panose="02020603050405020304" pitchFamily="18" charset="0"/>
              </a:endParaRPr>
            </a:p>
          </p:txBody>
        </p:sp>
        <p:sp>
          <p:nvSpPr>
            <p:cNvPr id="57367" name="Text Box 26"/>
            <p:cNvSpPr txBox="1">
              <a:spLocks noChangeArrowheads="1"/>
            </p:cNvSpPr>
            <p:nvPr/>
          </p:nvSpPr>
          <p:spPr bwMode="auto">
            <a:xfrm>
              <a:off x="1643" y="2441"/>
              <a:ext cx="472"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2000" i="0" baseline="0">
                  <a:solidFill>
                    <a:srgbClr val="FF0000"/>
                  </a:solidFill>
                  <a:latin typeface="Bookman Old Style" panose="02050604050505020204" pitchFamily="18" charset="0"/>
                  <a:sym typeface="Symbol" panose="05050102010706020507" pitchFamily="18" charset="2"/>
                </a:rPr>
                <a:t></a:t>
              </a:r>
              <a:endParaRPr lang="en-US" altLang="en-US" sz="1600" i="0" baseline="0">
                <a:solidFill>
                  <a:srgbClr val="FF0000"/>
                </a:solidFill>
                <a:latin typeface="Times New Roman" panose="02020603050405020304" pitchFamily="18" charset="0"/>
              </a:endParaRPr>
            </a:p>
          </p:txBody>
        </p:sp>
        <p:sp>
          <p:nvSpPr>
            <p:cNvPr id="57368" name="Text Box 27"/>
            <p:cNvSpPr txBox="1">
              <a:spLocks noChangeArrowheads="1"/>
            </p:cNvSpPr>
            <p:nvPr/>
          </p:nvSpPr>
          <p:spPr bwMode="auto">
            <a:xfrm>
              <a:off x="2588" y="2441"/>
              <a:ext cx="472"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2000" i="0" baseline="0">
                  <a:solidFill>
                    <a:srgbClr val="FF0000"/>
                  </a:solidFill>
                  <a:latin typeface="Bookman Old Style" panose="02050604050505020204" pitchFamily="18" charset="0"/>
                  <a:sym typeface="Symbol" panose="05050102010706020507" pitchFamily="18" charset="2"/>
                </a:rPr>
                <a:t></a:t>
              </a:r>
              <a:endParaRPr lang="en-US" altLang="en-US" sz="1600" i="0" baseline="0">
                <a:solidFill>
                  <a:srgbClr val="FF0000"/>
                </a:solidFill>
                <a:latin typeface="Times New Roman" panose="02020603050405020304" pitchFamily="18" charset="0"/>
              </a:endParaRPr>
            </a:p>
          </p:txBody>
        </p:sp>
        <p:sp>
          <p:nvSpPr>
            <p:cNvPr id="57369" name="Text Box 28"/>
            <p:cNvSpPr txBox="1">
              <a:spLocks noChangeArrowheads="1"/>
            </p:cNvSpPr>
            <p:nvPr/>
          </p:nvSpPr>
          <p:spPr bwMode="auto">
            <a:xfrm>
              <a:off x="2252" y="2819"/>
              <a:ext cx="292"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1600" b="1" i="0" baseline="0">
                  <a:solidFill>
                    <a:srgbClr val="FF0000"/>
                  </a:solidFill>
                  <a:latin typeface="Times New Roman" panose="02020603050405020304" pitchFamily="18" charset="0"/>
                </a:rPr>
                <a:t>2</a:t>
              </a:r>
              <a:endParaRPr lang="en-US" altLang="en-US" sz="1600" i="0" baseline="0">
                <a:solidFill>
                  <a:srgbClr val="FF0000"/>
                </a:solidFill>
                <a:latin typeface="Times New Roman" panose="02020603050405020304" pitchFamily="18" charset="0"/>
              </a:endParaRPr>
            </a:p>
          </p:txBody>
        </p:sp>
        <p:sp>
          <p:nvSpPr>
            <p:cNvPr id="57370" name="Text Box 29"/>
            <p:cNvSpPr txBox="1">
              <a:spLocks noChangeArrowheads="1"/>
            </p:cNvSpPr>
            <p:nvPr/>
          </p:nvSpPr>
          <p:spPr bwMode="auto">
            <a:xfrm>
              <a:off x="1340" y="2867"/>
              <a:ext cx="292"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1600" b="1" i="0" baseline="0">
                  <a:solidFill>
                    <a:srgbClr val="FF0000"/>
                  </a:solidFill>
                  <a:latin typeface="Times New Roman" panose="02020603050405020304" pitchFamily="18" charset="0"/>
                </a:rPr>
                <a:t>1</a:t>
              </a:r>
              <a:endParaRPr lang="en-US" altLang="en-US" sz="1600" i="0" baseline="0">
                <a:solidFill>
                  <a:srgbClr val="FF0000"/>
                </a:solidFill>
                <a:latin typeface="Times New Roman" panose="02020603050405020304" pitchFamily="18" charset="0"/>
              </a:endParaRPr>
            </a:p>
          </p:txBody>
        </p:sp>
        <p:sp>
          <p:nvSpPr>
            <p:cNvPr id="57371" name="Text Box 30"/>
            <p:cNvSpPr txBox="1">
              <a:spLocks noChangeArrowheads="1"/>
            </p:cNvSpPr>
            <p:nvPr/>
          </p:nvSpPr>
          <p:spPr bwMode="auto">
            <a:xfrm>
              <a:off x="380" y="2825"/>
              <a:ext cx="292"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r>
                <a:rPr lang="en-US" altLang="en-US" sz="1600" b="1" i="0" baseline="0">
                  <a:solidFill>
                    <a:srgbClr val="FF0000"/>
                  </a:solidFill>
                  <a:latin typeface="Times New Roman" panose="02020603050405020304" pitchFamily="18" charset="0"/>
                </a:rPr>
                <a:t>0</a:t>
              </a:r>
              <a:endParaRPr lang="en-US" altLang="en-US" sz="1600" i="0" baseline="0">
                <a:solidFill>
                  <a:srgbClr val="FF0000"/>
                </a:solidFill>
                <a:latin typeface="Times New Roman" panose="02020603050405020304" pitchFamily="18" charset="0"/>
              </a:endParaRPr>
            </a:p>
          </p:txBody>
        </p:sp>
      </p:grpSp>
    </p:spTree>
    <p:extLst>
      <p:ext uri="{BB962C8B-B14F-4D97-AF65-F5344CB8AC3E}">
        <p14:creationId xmlns:p14="http://schemas.microsoft.com/office/powerpoint/2010/main" val="22296760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idx="4294967295"/>
          </p:nvPr>
        </p:nvSpPr>
        <p:spPr>
          <a:xfrm>
            <a:off x="914400" y="0"/>
            <a:ext cx="8229600" cy="1371600"/>
          </a:xfrm>
        </p:spPr>
        <p:txBody>
          <a:bodyPr/>
          <a:lstStyle/>
          <a:p>
            <a:pPr eaLnBrk="1" hangingPunct="1"/>
            <a:r>
              <a:rPr lang="en-US" altLang="en-US" smtClean="0"/>
              <a:t>Example: Computer System </a:t>
            </a:r>
          </a:p>
        </p:txBody>
      </p:sp>
      <p:sp>
        <p:nvSpPr>
          <p:cNvPr id="450563" name="Rectangle 3"/>
          <p:cNvSpPr>
            <a:spLocks noChangeArrowheads="1"/>
          </p:cNvSpPr>
          <p:nvPr/>
        </p:nvSpPr>
        <p:spPr bwMode="auto">
          <a:xfrm>
            <a:off x="381000" y="2971800"/>
            <a:ext cx="8534400" cy="762000"/>
          </a:xfrm>
          <a:prstGeom prst="rect">
            <a:avLst/>
          </a:prstGeom>
          <a:noFill/>
          <a:ln w="9525">
            <a:noFill/>
            <a:miter lim="800000"/>
            <a:headEnd/>
            <a:tailEnd/>
          </a:ln>
        </p:spPr>
        <p:txBody>
          <a:bodyPr/>
          <a:lstStyle/>
          <a:p>
            <a:pPr marL="342900" indent="-342900" eaLnBrk="1" hangingPunct="1">
              <a:spcBef>
                <a:spcPct val="20000"/>
              </a:spcBef>
              <a:buClr>
                <a:schemeClr val="bg2"/>
              </a:buClr>
              <a:buSzPct val="75000"/>
              <a:buFont typeface="Wingdings" pitchFamily="2" charset="2"/>
              <a:buChar char="n"/>
              <a:defRPr/>
            </a:pPr>
            <a:r>
              <a:rPr lang="en-US" sz="2400" i="0" baseline="0">
                <a:latin typeface="+mj-lt"/>
              </a:rPr>
              <a:t>For the previous example, with the above transition function, what are the steady state probabilities</a:t>
            </a:r>
          </a:p>
        </p:txBody>
      </p:sp>
      <p:grpSp>
        <p:nvGrpSpPr>
          <p:cNvPr id="2" name="Group 4"/>
          <p:cNvGrpSpPr>
            <a:grpSpLocks/>
          </p:cNvGrpSpPr>
          <p:nvPr/>
        </p:nvGrpSpPr>
        <p:grpSpPr bwMode="auto">
          <a:xfrm>
            <a:off x="1676400" y="1524000"/>
            <a:ext cx="1447800" cy="622300"/>
            <a:chOff x="1056" y="960"/>
            <a:chExt cx="912" cy="392"/>
          </a:xfrm>
        </p:grpSpPr>
        <p:sp>
          <p:nvSpPr>
            <p:cNvPr id="25628" name="Freeform 5"/>
            <p:cNvSpPr>
              <a:spLocks/>
            </p:cNvSpPr>
            <p:nvPr/>
          </p:nvSpPr>
          <p:spPr bwMode="auto">
            <a:xfrm>
              <a:off x="1056" y="1192"/>
              <a:ext cx="912" cy="160"/>
            </a:xfrm>
            <a:custGeom>
              <a:avLst/>
              <a:gdLst>
                <a:gd name="T0" fmla="*/ 0 w 1152"/>
                <a:gd name="T1" fmla="*/ 460 h 152"/>
                <a:gd name="T2" fmla="*/ 2 w 1152"/>
                <a:gd name="T3" fmla="*/ 8 h 152"/>
                <a:gd name="T4" fmla="*/ 2 w 1152"/>
                <a:gd name="T5" fmla="*/ 669 h 152"/>
                <a:gd name="T6" fmla="*/ 0 60000 65536"/>
                <a:gd name="T7" fmla="*/ 0 60000 65536"/>
                <a:gd name="T8" fmla="*/ 0 60000 65536"/>
                <a:gd name="T9" fmla="*/ 0 w 1152"/>
                <a:gd name="T10" fmla="*/ 0 h 152"/>
                <a:gd name="T11" fmla="*/ 1152 w 1152"/>
                <a:gd name="T12" fmla="*/ 152 h 152"/>
              </a:gdLst>
              <a:ahLst/>
              <a:cxnLst>
                <a:cxn ang="T6">
                  <a:pos x="T0" y="T1"/>
                </a:cxn>
                <a:cxn ang="T7">
                  <a:pos x="T2" y="T3"/>
                </a:cxn>
                <a:cxn ang="T8">
                  <a:pos x="T4" y="T5"/>
                </a:cxn>
              </a:cxnLst>
              <a:rect l="T9" t="T10" r="T11" b="T12"/>
              <a:pathLst>
                <a:path w="1152" h="152">
                  <a:moveTo>
                    <a:pt x="0" y="104"/>
                  </a:moveTo>
                  <a:cubicBezTo>
                    <a:pt x="192" y="52"/>
                    <a:pt x="384" y="0"/>
                    <a:pt x="576" y="8"/>
                  </a:cubicBezTo>
                  <a:cubicBezTo>
                    <a:pt x="768" y="16"/>
                    <a:pt x="960" y="84"/>
                    <a:pt x="1152" y="152"/>
                  </a:cubicBezTo>
                </a:path>
              </a:pathLst>
            </a:custGeom>
            <a:noFill/>
            <a:ln w="15875">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29" name="Text Box 6"/>
            <p:cNvSpPr txBox="1">
              <a:spLocks noChangeArrowheads="1"/>
            </p:cNvSpPr>
            <p:nvPr/>
          </p:nvSpPr>
          <p:spPr bwMode="auto">
            <a:xfrm>
              <a:off x="1440" y="96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a:spcBef>
                  <a:spcPct val="50000"/>
                </a:spcBef>
              </a:pPr>
              <a:r>
                <a:rPr lang="en-US" altLang="en-US" sz="2400" baseline="0">
                  <a:latin typeface="Times" panose="02020603050405020304" pitchFamily="18" charset="0"/>
                </a:rPr>
                <a:t>a</a:t>
              </a:r>
              <a:endParaRPr lang="en-US" altLang="en-US" sz="2400" baseline="-25000">
                <a:latin typeface="Times" panose="02020603050405020304" pitchFamily="18" charset="0"/>
              </a:endParaRPr>
            </a:p>
          </p:txBody>
        </p:sp>
      </p:grpSp>
      <p:grpSp>
        <p:nvGrpSpPr>
          <p:cNvPr id="3" name="Group 7"/>
          <p:cNvGrpSpPr>
            <a:grpSpLocks/>
          </p:cNvGrpSpPr>
          <p:nvPr/>
        </p:nvGrpSpPr>
        <p:grpSpPr bwMode="auto">
          <a:xfrm>
            <a:off x="1752600" y="2514600"/>
            <a:ext cx="1447800" cy="609600"/>
            <a:chOff x="1104" y="1584"/>
            <a:chExt cx="912" cy="384"/>
          </a:xfrm>
        </p:grpSpPr>
        <p:sp>
          <p:nvSpPr>
            <p:cNvPr id="25626" name="Freeform 8"/>
            <p:cNvSpPr>
              <a:spLocks/>
            </p:cNvSpPr>
            <p:nvPr/>
          </p:nvSpPr>
          <p:spPr bwMode="auto">
            <a:xfrm flipH="1" flipV="1">
              <a:off x="1104" y="1584"/>
              <a:ext cx="912" cy="160"/>
            </a:xfrm>
            <a:custGeom>
              <a:avLst/>
              <a:gdLst>
                <a:gd name="T0" fmla="*/ 0 w 1152"/>
                <a:gd name="T1" fmla="*/ 460 h 152"/>
                <a:gd name="T2" fmla="*/ 2 w 1152"/>
                <a:gd name="T3" fmla="*/ 8 h 152"/>
                <a:gd name="T4" fmla="*/ 2 w 1152"/>
                <a:gd name="T5" fmla="*/ 669 h 152"/>
                <a:gd name="T6" fmla="*/ 0 60000 65536"/>
                <a:gd name="T7" fmla="*/ 0 60000 65536"/>
                <a:gd name="T8" fmla="*/ 0 60000 65536"/>
                <a:gd name="T9" fmla="*/ 0 w 1152"/>
                <a:gd name="T10" fmla="*/ 0 h 152"/>
                <a:gd name="T11" fmla="*/ 1152 w 1152"/>
                <a:gd name="T12" fmla="*/ 152 h 152"/>
              </a:gdLst>
              <a:ahLst/>
              <a:cxnLst>
                <a:cxn ang="T6">
                  <a:pos x="T0" y="T1"/>
                </a:cxn>
                <a:cxn ang="T7">
                  <a:pos x="T2" y="T3"/>
                </a:cxn>
                <a:cxn ang="T8">
                  <a:pos x="T4" y="T5"/>
                </a:cxn>
              </a:cxnLst>
              <a:rect l="T9" t="T10" r="T11" b="T12"/>
              <a:pathLst>
                <a:path w="1152" h="152">
                  <a:moveTo>
                    <a:pt x="0" y="104"/>
                  </a:moveTo>
                  <a:cubicBezTo>
                    <a:pt x="192" y="52"/>
                    <a:pt x="384" y="0"/>
                    <a:pt x="576" y="8"/>
                  </a:cubicBezTo>
                  <a:cubicBezTo>
                    <a:pt x="768" y="16"/>
                    <a:pt x="960" y="84"/>
                    <a:pt x="1152" y="152"/>
                  </a:cubicBezTo>
                </a:path>
              </a:pathLst>
            </a:custGeom>
            <a:noFill/>
            <a:ln w="15875">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27" name="Text Box 9"/>
            <p:cNvSpPr txBox="1">
              <a:spLocks noChangeArrowheads="1"/>
            </p:cNvSpPr>
            <p:nvPr/>
          </p:nvSpPr>
          <p:spPr bwMode="auto">
            <a:xfrm>
              <a:off x="1536" y="168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a:spcBef>
                  <a:spcPct val="50000"/>
                </a:spcBef>
              </a:pPr>
              <a:r>
                <a:rPr lang="en-US" altLang="en-US" sz="2400" baseline="0">
                  <a:latin typeface="Times" panose="02020603050405020304" pitchFamily="18" charset="0"/>
                </a:rPr>
                <a:t>d</a:t>
              </a:r>
              <a:endParaRPr lang="en-US" altLang="en-US" sz="2400" i="0" baseline="-25000">
                <a:latin typeface="Times" panose="02020603050405020304" pitchFamily="18" charset="0"/>
              </a:endParaRPr>
            </a:p>
          </p:txBody>
        </p:sp>
      </p:grpSp>
      <p:grpSp>
        <p:nvGrpSpPr>
          <p:cNvPr id="4" name="Group 10"/>
          <p:cNvGrpSpPr>
            <a:grpSpLocks/>
          </p:cNvGrpSpPr>
          <p:nvPr/>
        </p:nvGrpSpPr>
        <p:grpSpPr bwMode="auto">
          <a:xfrm>
            <a:off x="1143000" y="1993900"/>
            <a:ext cx="6400800" cy="698500"/>
            <a:chOff x="720" y="1256"/>
            <a:chExt cx="4032" cy="440"/>
          </a:xfrm>
        </p:grpSpPr>
        <p:sp>
          <p:nvSpPr>
            <p:cNvPr id="25622" name="Oval 11"/>
            <p:cNvSpPr>
              <a:spLocks noChangeArrowheads="1"/>
            </p:cNvSpPr>
            <p:nvPr/>
          </p:nvSpPr>
          <p:spPr bwMode="auto">
            <a:xfrm>
              <a:off x="720" y="1256"/>
              <a:ext cx="432" cy="432"/>
            </a:xfrm>
            <a:prstGeom prst="ellipse">
              <a:avLst/>
            </a:prstGeom>
            <a:solidFill>
              <a:schemeClr val="accent1"/>
            </a:solidFill>
            <a:ln w="9525">
              <a:solidFill>
                <a:schemeClr val="tx1"/>
              </a:solidFill>
              <a:round/>
              <a:headEnd/>
              <a:tailEnd/>
            </a:ln>
          </p:spPr>
          <p:txBody>
            <a:bodyPr wrap="none" anchor="ct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algn="ctr"/>
              <a:r>
                <a:rPr lang="en-US" altLang="en-US" i="0" baseline="0">
                  <a:latin typeface="Times" panose="02020603050405020304" pitchFamily="18" charset="0"/>
                </a:rPr>
                <a:t>0</a:t>
              </a:r>
            </a:p>
          </p:txBody>
        </p:sp>
        <p:sp>
          <p:nvSpPr>
            <p:cNvPr id="25623" name="Oval 12"/>
            <p:cNvSpPr>
              <a:spLocks noChangeArrowheads="1"/>
            </p:cNvSpPr>
            <p:nvPr/>
          </p:nvSpPr>
          <p:spPr bwMode="auto">
            <a:xfrm>
              <a:off x="1920" y="1264"/>
              <a:ext cx="432" cy="432"/>
            </a:xfrm>
            <a:prstGeom prst="ellipse">
              <a:avLst/>
            </a:prstGeom>
            <a:solidFill>
              <a:schemeClr val="accent1"/>
            </a:solidFill>
            <a:ln w="9525">
              <a:solidFill>
                <a:schemeClr val="tx1"/>
              </a:solidFill>
              <a:round/>
              <a:headEnd/>
              <a:tailEnd/>
            </a:ln>
          </p:spPr>
          <p:txBody>
            <a:bodyPr wrap="none" anchor="ct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algn="ctr"/>
              <a:r>
                <a:rPr lang="en-US" altLang="en-US" i="0" baseline="0">
                  <a:latin typeface="Times" panose="02020603050405020304" pitchFamily="18" charset="0"/>
                </a:rPr>
                <a:t>1</a:t>
              </a:r>
            </a:p>
          </p:txBody>
        </p:sp>
        <p:sp>
          <p:nvSpPr>
            <p:cNvPr id="25624" name="Oval 13"/>
            <p:cNvSpPr>
              <a:spLocks noChangeArrowheads="1"/>
            </p:cNvSpPr>
            <p:nvPr/>
          </p:nvSpPr>
          <p:spPr bwMode="auto">
            <a:xfrm>
              <a:off x="3120" y="1264"/>
              <a:ext cx="432" cy="432"/>
            </a:xfrm>
            <a:prstGeom prst="ellipse">
              <a:avLst/>
            </a:prstGeom>
            <a:solidFill>
              <a:schemeClr val="accent1"/>
            </a:solidFill>
            <a:ln w="9525">
              <a:solidFill>
                <a:schemeClr val="tx1"/>
              </a:solidFill>
              <a:round/>
              <a:headEnd/>
              <a:tailEnd/>
            </a:ln>
          </p:spPr>
          <p:txBody>
            <a:bodyPr wrap="none" anchor="ct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algn="ctr"/>
              <a:r>
                <a:rPr lang="en-US" altLang="en-US" i="0" baseline="0">
                  <a:latin typeface="Times" panose="02020603050405020304" pitchFamily="18" charset="0"/>
                </a:rPr>
                <a:t>2</a:t>
              </a:r>
            </a:p>
          </p:txBody>
        </p:sp>
        <p:sp>
          <p:nvSpPr>
            <p:cNvPr id="25625" name="Oval 14"/>
            <p:cNvSpPr>
              <a:spLocks noChangeArrowheads="1"/>
            </p:cNvSpPr>
            <p:nvPr/>
          </p:nvSpPr>
          <p:spPr bwMode="auto">
            <a:xfrm>
              <a:off x="4320" y="1264"/>
              <a:ext cx="432" cy="432"/>
            </a:xfrm>
            <a:prstGeom prst="ellipse">
              <a:avLst/>
            </a:prstGeom>
            <a:solidFill>
              <a:schemeClr val="accent1"/>
            </a:solidFill>
            <a:ln w="9525">
              <a:solidFill>
                <a:schemeClr val="tx1"/>
              </a:solidFill>
              <a:round/>
              <a:headEnd/>
              <a:tailEnd/>
            </a:ln>
          </p:spPr>
          <p:txBody>
            <a:bodyPr wrap="none" anchor="ct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algn="ctr"/>
              <a:r>
                <a:rPr lang="en-US" altLang="en-US" i="0" baseline="0">
                  <a:latin typeface="Times" panose="02020603050405020304" pitchFamily="18" charset="0"/>
                </a:rPr>
                <a:t>3</a:t>
              </a:r>
            </a:p>
          </p:txBody>
        </p:sp>
      </p:grpSp>
      <p:grpSp>
        <p:nvGrpSpPr>
          <p:cNvPr id="5" name="Group 15"/>
          <p:cNvGrpSpPr>
            <a:grpSpLocks/>
          </p:cNvGrpSpPr>
          <p:nvPr/>
        </p:nvGrpSpPr>
        <p:grpSpPr bwMode="auto">
          <a:xfrm>
            <a:off x="3581400" y="1524000"/>
            <a:ext cx="1447800" cy="635000"/>
            <a:chOff x="2256" y="960"/>
            <a:chExt cx="912" cy="400"/>
          </a:xfrm>
        </p:grpSpPr>
        <p:sp>
          <p:nvSpPr>
            <p:cNvPr id="25620" name="Freeform 16"/>
            <p:cNvSpPr>
              <a:spLocks/>
            </p:cNvSpPr>
            <p:nvPr/>
          </p:nvSpPr>
          <p:spPr bwMode="auto">
            <a:xfrm>
              <a:off x="2256" y="1200"/>
              <a:ext cx="912" cy="160"/>
            </a:xfrm>
            <a:custGeom>
              <a:avLst/>
              <a:gdLst>
                <a:gd name="T0" fmla="*/ 0 w 1152"/>
                <a:gd name="T1" fmla="*/ 460 h 152"/>
                <a:gd name="T2" fmla="*/ 2 w 1152"/>
                <a:gd name="T3" fmla="*/ 8 h 152"/>
                <a:gd name="T4" fmla="*/ 2 w 1152"/>
                <a:gd name="T5" fmla="*/ 669 h 152"/>
                <a:gd name="T6" fmla="*/ 0 60000 65536"/>
                <a:gd name="T7" fmla="*/ 0 60000 65536"/>
                <a:gd name="T8" fmla="*/ 0 60000 65536"/>
                <a:gd name="T9" fmla="*/ 0 w 1152"/>
                <a:gd name="T10" fmla="*/ 0 h 152"/>
                <a:gd name="T11" fmla="*/ 1152 w 1152"/>
                <a:gd name="T12" fmla="*/ 152 h 152"/>
              </a:gdLst>
              <a:ahLst/>
              <a:cxnLst>
                <a:cxn ang="T6">
                  <a:pos x="T0" y="T1"/>
                </a:cxn>
                <a:cxn ang="T7">
                  <a:pos x="T2" y="T3"/>
                </a:cxn>
                <a:cxn ang="T8">
                  <a:pos x="T4" y="T5"/>
                </a:cxn>
              </a:cxnLst>
              <a:rect l="T9" t="T10" r="T11" b="T12"/>
              <a:pathLst>
                <a:path w="1152" h="152">
                  <a:moveTo>
                    <a:pt x="0" y="104"/>
                  </a:moveTo>
                  <a:cubicBezTo>
                    <a:pt x="192" y="52"/>
                    <a:pt x="384" y="0"/>
                    <a:pt x="576" y="8"/>
                  </a:cubicBezTo>
                  <a:cubicBezTo>
                    <a:pt x="768" y="16"/>
                    <a:pt x="960" y="84"/>
                    <a:pt x="1152" y="152"/>
                  </a:cubicBezTo>
                </a:path>
              </a:pathLst>
            </a:custGeom>
            <a:noFill/>
            <a:ln w="15875">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21" name="Text Box 17"/>
            <p:cNvSpPr txBox="1">
              <a:spLocks noChangeArrowheads="1"/>
            </p:cNvSpPr>
            <p:nvPr/>
          </p:nvSpPr>
          <p:spPr bwMode="auto">
            <a:xfrm>
              <a:off x="2592" y="96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a:spcBef>
                  <a:spcPct val="50000"/>
                </a:spcBef>
              </a:pPr>
              <a:r>
                <a:rPr lang="en-US" altLang="en-US" sz="2400" baseline="0">
                  <a:latin typeface="Times" panose="02020603050405020304" pitchFamily="18" charset="0"/>
                </a:rPr>
                <a:t>a</a:t>
              </a:r>
              <a:endParaRPr lang="en-US" altLang="en-US" sz="2400" baseline="-25000">
                <a:latin typeface="Times" panose="02020603050405020304" pitchFamily="18" charset="0"/>
              </a:endParaRPr>
            </a:p>
          </p:txBody>
        </p:sp>
      </p:grpSp>
      <p:grpSp>
        <p:nvGrpSpPr>
          <p:cNvPr id="6" name="Group 18"/>
          <p:cNvGrpSpPr>
            <a:grpSpLocks/>
          </p:cNvGrpSpPr>
          <p:nvPr/>
        </p:nvGrpSpPr>
        <p:grpSpPr bwMode="auto">
          <a:xfrm>
            <a:off x="5486400" y="1524000"/>
            <a:ext cx="1447800" cy="635000"/>
            <a:chOff x="3456" y="960"/>
            <a:chExt cx="912" cy="400"/>
          </a:xfrm>
        </p:grpSpPr>
        <p:sp>
          <p:nvSpPr>
            <p:cNvPr id="25618" name="Freeform 19"/>
            <p:cNvSpPr>
              <a:spLocks/>
            </p:cNvSpPr>
            <p:nvPr/>
          </p:nvSpPr>
          <p:spPr bwMode="auto">
            <a:xfrm>
              <a:off x="3456" y="1200"/>
              <a:ext cx="912" cy="160"/>
            </a:xfrm>
            <a:custGeom>
              <a:avLst/>
              <a:gdLst>
                <a:gd name="T0" fmla="*/ 0 w 1152"/>
                <a:gd name="T1" fmla="*/ 460 h 152"/>
                <a:gd name="T2" fmla="*/ 2 w 1152"/>
                <a:gd name="T3" fmla="*/ 8 h 152"/>
                <a:gd name="T4" fmla="*/ 2 w 1152"/>
                <a:gd name="T5" fmla="*/ 669 h 152"/>
                <a:gd name="T6" fmla="*/ 0 60000 65536"/>
                <a:gd name="T7" fmla="*/ 0 60000 65536"/>
                <a:gd name="T8" fmla="*/ 0 60000 65536"/>
                <a:gd name="T9" fmla="*/ 0 w 1152"/>
                <a:gd name="T10" fmla="*/ 0 h 152"/>
                <a:gd name="T11" fmla="*/ 1152 w 1152"/>
                <a:gd name="T12" fmla="*/ 152 h 152"/>
              </a:gdLst>
              <a:ahLst/>
              <a:cxnLst>
                <a:cxn ang="T6">
                  <a:pos x="T0" y="T1"/>
                </a:cxn>
                <a:cxn ang="T7">
                  <a:pos x="T2" y="T3"/>
                </a:cxn>
                <a:cxn ang="T8">
                  <a:pos x="T4" y="T5"/>
                </a:cxn>
              </a:cxnLst>
              <a:rect l="T9" t="T10" r="T11" b="T12"/>
              <a:pathLst>
                <a:path w="1152" h="152">
                  <a:moveTo>
                    <a:pt x="0" y="104"/>
                  </a:moveTo>
                  <a:cubicBezTo>
                    <a:pt x="192" y="52"/>
                    <a:pt x="384" y="0"/>
                    <a:pt x="576" y="8"/>
                  </a:cubicBezTo>
                  <a:cubicBezTo>
                    <a:pt x="768" y="16"/>
                    <a:pt x="960" y="84"/>
                    <a:pt x="1152" y="152"/>
                  </a:cubicBezTo>
                </a:path>
              </a:pathLst>
            </a:custGeom>
            <a:noFill/>
            <a:ln w="15875">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19" name="Text Box 20"/>
            <p:cNvSpPr txBox="1">
              <a:spLocks noChangeArrowheads="1"/>
            </p:cNvSpPr>
            <p:nvPr/>
          </p:nvSpPr>
          <p:spPr bwMode="auto">
            <a:xfrm>
              <a:off x="3792" y="96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a:spcBef>
                  <a:spcPct val="50000"/>
                </a:spcBef>
              </a:pPr>
              <a:r>
                <a:rPr lang="en-US" altLang="en-US" sz="2400" baseline="0">
                  <a:latin typeface="Times" panose="02020603050405020304" pitchFamily="18" charset="0"/>
                </a:rPr>
                <a:t>a</a:t>
              </a:r>
              <a:endParaRPr lang="en-US" altLang="en-US" sz="2400" baseline="-25000">
                <a:latin typeface="Times" panose="02020603050405020304" pitchFamily="18" charset="0"/>
              </a:endParaRPr>
            </a:p>
          </p:txBody>
        </p:sp>
      </p:grpSp>
      <p:grpSp>
        <p:nvGrpSpPr>
          <p:cNvPr id="7" name="Group 24"/>
          <p:cNvGrpSpPr>
            <a:grpSpLocks/>
          </p:cNvGrpSpPr>
          <p:nvPr/>
        </p:nvGrpSpPr>
        <p:grpSpPr bwMode="auto">
          <a:xfrm>
            <a:off x="3657600" y="2527300"/>
            <a:ext cx="1447800" cy="596900"/>
            <a:chOff x="2304" y="1592"/>
            <a:chExt cx="912" cy="376"/>
          </a:xfrm>
        </p:grpSpPr>
        <p:sp>
          <p:nvSpPr>
            <p:cNvPr id="25616" name="Freeform 25"/>
            <p:cNvSpPr>
              <a:spLocks/>
            </p:cNvSpPr>
            <p:nvPr/>
          </p:nvSpPr>
          <p:spPr bwMode="auto">
            <a:xfrm flipH="1" flipV="1">
              <a:off x="2304" y="1592"/>
              <a:ext cx="912" cy="160"/>
            </a:xfrm>
            <a:custGeom>
              <a:avLst/>
              <a:gdLst>
                <a:gd name="T0" fmla="*/ 0 w 1152"/>
                <a:gd name="T1" fmla="*/ 460 h 152"/>
                <a:gd name="T2" fmla="*/ 2 w 1152"/>
                <a:gd name="T3" fmla="*/ 8 h 152"/>
                <a:gd name="T4" fmla="*/ 2 w 1152"/>
                <a:gd name="T5" fmla="*/ 669 h 152"/>
                <a:gd name="T6" fmla="*/ 0 60000 65536"/>
                <a:gd name="T7" fmla="*/ 0 60000 65536"/>
                <a:gd name="T8" fmla="*/ 0 60000 65536"/>
                <a:gd name="T9" fmla="*/ 0 w 1152"/>
                <a:gd name="T10" fmla="*/ 0 h 152"/>
                <a:gd name="T11" fmla="*/ 1152 w 1152"/>
                <a:gd name="T12" fmla="*/ 152 h 152"/>
              </a:gdLst>
              <a:ahLst/>
              <a:cxnLst>
                <a:cxn ang="T6">
                  <a:pos x="T0" y="T1"/>
                </a:cxn>
                <a:cxn ang="T7">
                  <a:pos x="T2" y="T3"/>
                </a:cxn>
                <a:cxn ang="T8">
                  <a:pos x="T4" y="T5"/>
                </a:cxn>
              </a:cxnLst>
              <a:rect l="T9" t="T10" r="T11" b="T12"/>
              <a:pathLst>
                <a:path w="1152" h="152">
                  <a:moveTo>
                    <a:pt x="0" y="104"/>
                  </a:moveTo>
                  <a:cubicBezTo>
                    <a:pt x="192" y="52"/>
                    <a:pt x="384" y="0"/>
                    <a:pt x="576" y="8"/>
                  </a:cubicBezTo>
                  <a:cubicBezTo>
                    <a:pt x="768" y="16"/>
                    <a:pt x="960" y="84"/>
                    <a:pt x="1152" y="152"/>
                  </a:cubicBezTo>
                </a:path>
              </a:pathLst>
            </a:custGeom>
            <a:noFill/>
            <a:ln w="15875">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17" name="Text Box 26"/>
            <p:cNvSpPr txBox="1">
              <a:spLocks noChangeArrowheads="1"/>
            </p:cNvSpPr>
            <p:nvPr/>
          </p:nvSpPr>
          <p:spPr bwMode="auto">
            <a:xfrm>
              <a:off x="2736" y="168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a:spcBef>
                  <a:spcPct val="50000"/>
                </a:spcBef>
              </a:pPr>
              <a:r>
                <a:rPr lang="en-US" altLang="en-US" sz="2400" baseline="0">
                  <a:latin typeface="Times" panose="02020603050405020304" pitchFamily="18" charset="0"/>
                </a:rPr>
                <a:t>d</a:t>
              </a:r>
              <a:endParaRPr lang="en-US" altLang="en-US" sz="2400" i="0" baseline="-25000">
                <a:latin typeface="Times" panose="02020603050405020304" pitchFamily="18" charset="0"/>
              </a:endParaRPr>
            </a:p>
          </p:txBody>
        </p:sp>
      </p:grpSp>
      <p:grpSp>
        <p:nvGrpSpPr>
          <p:cNvPr id="8" name="Group 27"/>
          <p:cNvGrpSpPr>
            <a:grpSpLocks/>
          </p:cNvGrpSpPr>
          <p:nvPr/>
        </p:nvGrpSpPr>
        <p:grpSpPr bwMode="auto">
          <a:xfrm>
            <a:off x="5562600" y="2527300"/>
            <a:ext cx="1447800" cy="596900"/>
            <a:chOff x="3504" y="1592"/>
            <a:chExt cx="912" cy="376"/>
          </a:xfrm>
        </p:grpSpPr>
        <p:sp>
          <p:nvSpPr>
            <p:cNvPr id="25614" name="Freeform 28"/>
            <p:cNvSpPr>
              <a:spLocks/>
            </p:cNvSpPr>
            <p:nvPr/>
          </p:nvSpPr>
          <p:spPr bwMode="auto">
            <a:xfrm flipH="1" flipV="1">
              <a:off x="3504" y="1592"/>
              <a:ext cx="912" cy="160"/>
            </a:xfrm>
            <a:custGeom>
              <a:avLst/>
              <a:gdLst>
                <a:gd name="T0" fmla="*/ 0 w 1152"/>
                <a:gd name="T1" fmla="*/ 460 h 152"/>
                <a:gd name="T2" fmla="*/ 2 w 1152"/>
                <a:gd name="T3" fmla="*/ 8 h 152"/>
                <a:gd name="T4" fmla="*/ 2 w 1152"/>
                <a:gd name="T5" fmla="*/ 669 h 152"/>
                <a:gd name="T6" fmla="*/ 0 60000 65536"/>
                <a:gd name="T7" fmla="*/ 0 60000 65536"/>
                <a:gd name="T8" fmla="*/ 0 60000 65536"/>
                <a:gd name="T9" fmla="*/ 0 w 1152"/>
                <a:gd name="T10" fmla="*/ 0 h 152"/>
                <a:gd name="T11" fmla="*/ 1152 w 1152"/>
                <a:gd name="T12" fmla="*/ 152 h 152"/>
              </a:gdLst>
              <a:ahLst/>
              <a:cxnLst>
                <a:cxn ang="T6">
                  <a:pos x="T0" y="T1"/>
                </a:cxn>
                <a:cxn ang="T7">
                  <a:pos x="T2" y="T3"/>
                </a:cxn>
                <a:cxn ang="T8">
                  <a:pos x="T4" y="T5"/>
                </a:cxn>
              </a:cxnLst>
              <a:rect l="T9" t="T10" r="T11" b="T12"/>
              <a:pathLst>
                <a:path w="1152" h="152">
                  <a:moveTo>
                    <a:pt x="0" y="104"/>
                  </a:moveTo>
                  <a:cubicBezTo>
                    <a:pt x="192" y="52"/>
                    <a:pt x="384" y="0"/>
                    <a:pt x="576" y="8"/>
                  </a:cubicBezTo>
                  <a:cubicBezTo>
                    <a:pt x="768" y="16"/>
                    <a:pt x="960" y="84"/>
                    <a:pt x="1152" y="152"/>
                  </a:cubicBezTo>
                </a:path>
              </a:pathLst>
            </a:custGeom>
            <a:noFill/>
            <a:ln w="15875">
              <a:solidFill>
                <a:srgbClr val="0000FF"/>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15" name="Text Box 29"/>
            <p:cNvSpPr txBox="1">
              <a:spLocks noChangeArrowheads="1"/>
            </p:cNvSpPr>
            <p:nvPr/>
          </p:nvSpPr>
          <p:spPr bwMode="auto">
            <a:xfrm>
              <a:off x="3888" y="168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i="1" baseline="30000">
                  <a:solidFill>
                    <a:schemeClr val="tx1"/>
                  </a:solidFill>
                  <a:latin typeface="Arial" panose="020B0604020202020204" pitchFamily="34" charset="0"/>
                </a:defRPr>
              </a:lvl1pPr>
              <a:lvl2pPr marL="742950" indent="-285750">
                <a:defRPr sz="2800" i="1" baseline="30000">
                  <a:solidFill>
                    <a:schemeClr val="tx1"/>
                  </a:solidFill>
                  <a:latin typeface="Arial" panose="020B0604020202020204" pitchFamily="34" charset="0"/>
                </a:defRPr>
              </a:lvl2pPr>
              <a:lvl3pPr marL="1143000" indent="-228600">
                <a:defRPr sz="2800" i="1" baseline="30000">
                  <a:solidFill>
                    <a:schemeClr val="tx1"/>
                  </a:solidFill>
                  <a:latin typeface="Arial" panose="020B0604020202020204" pitchFamily="34" charset="0"/>
                </a:defRPr>
              </a:lvl3pPr>
              <a:lvl4pPr marL="1600200" indent="-228600">
                <a:defRPr sz="2800" i="1" baseline="30000">
                  <a:solidFill>
                    <a:schemeClr val="tx1"/>
                  </a:solidFill>
                  <a:latin typeface="Arial" panose="020B0604020202020204" pitchFamily="34" charset="0"/>
                </a:defRPr>
              </a:lvl4pPr>
              <a:lvl5pPr marL="2057400" indent="-228600">
                <a:defRPr sz="2800" i="1" baseline="30000">
                  <a:solidFill>
                    <a:schemeClr val="tx1"/>
                  </a:solidFill>
                  <a:latin typeface="Arial" panose="020B0604020202020204" pitchFamily="34" charset="0"/>
                </a:defRPr>
              </a:lvl5pPr>
              <a:lvl6pPr marL="2514600" indent="-228600" eaLnBrk="0" fontAlgn="base" hangingPunct="0">
                <a:spcBef>
                  <a:spcPct val="0"/>
                </a:spcBef>
                <a:spcAft>
                  <a:spcPct val="0"/>
                </a:spcAft>
                <a:defRPr sz="2800" i="1" baseline="30000">
                  <a:solidFill>
                    <a:schemeClr val="tx1"/>
                  </a:solidFill>
                  <a:latin typeface="Arial" panose="020B0604020202020204" pitchFamily="34" charset="0"/>
                </a:defRPr>
              </a:lvl6pPr>
              <a:lvl7pPr marL="2971800" indent="-228600" eaLnBrk="0" fontAlgn="base" hangingPunct="0">
                <a:spcBef>
                  <a:spcPct val="0"/>
                </a:spcBef>
                <a:spcAft>
                  <a:spcPct val="0"/>
                </a:spcAft>
                <a:defRPr sz="2800" i="1" baseline="30000">
                  <a:solidFill>
                    <a:schemeClr val="tx1"/>
                  </a:solidFill>
                  <a:latin typeface="Arial" panose="020B0604020202020204" pitchFamily="34" charset="0"/>
                </a:defRPr>
              </a:lvl7pPr>
              <a:lvl8pPr marL="3429000" indent="-228600" eaLnBrk="0" fontAlgn="base" hangingPunct="0">
                <a:spcBef>
                  <a:spcPct val="0"/>
                </a:spcBef>
                <a:spcAft>
                  <a:spcPct val="0"/>
                </a:spcAft>
                <a:defRPr sz="2800" i="1" baseline="30000">
                  <a:solidFill>
                    <a:schemeClr val="tx1"/>
                  </a:solidFill>
                  <a:latin typeface="Arial" panose="020B0604020202020204" pitchFamily="34" charset="0"/>
                </a:defRPr>
              </a:lvl8pPr>
              <a:lvl9pPr marL="3886200" indent="-228600" eaLnBrk="0" fontAlgn="base" hangingPunct="0">
                <a:spcBef>
                  <a:spcPct val="0"/>
                </a:spcBef>
                <a:spcAft>
                  <a:spcPct val="0"/>
                </a:spcAft>
                <a:defRPr sz="2800" i="1" baseline="30000">
                  <a:solidFill>
                    <a:schemeClr val="tx1"/>
                  </a:solidFill>
                  <a:latin typeface="Arial" panose="020B0604020202020204" pitchFamily="34" charset="0"/>
                </a:defRPr>
              </a:lvl9pPr>
            </a:lstStyle>
            <a:p>
              <a:pPr>
                <a:spcBef>
                  <a:spcPct val="50000"/>
                </a:spcBef>
              </a:pPr>
              <a:r>
                <a:rPr lang="en-US" altLang="en-US" sz="2400" baseline="0">
                  <a:latin typeface="Times" panose="02020603050405020304" pitchFamily="18" charset="0"/>
                </a:rPr>
                <a:t>d</a:t>
              </a:r>
              <a:endParaRPr lang="en-US" altLang="en-US" sz="2400" i="0" baseline="-25000">
                <a:latin typeface="Times" panose="02020603050405020304" pitchFamily="18" charset="0"/>
              </a:endParaRPr>
            </a:p>
          </p:txBody>
        </p:sp>
      </p:grpSp>
      <p:graphicFrame>
        <p:nvGraphicFramePr>
          <p:cNvPr id="450590" name="Object 30"/>
          <p:cNvGraphicFramePr>
            <a:graphicFrameLocks noChangeAspect="1"/>
          </p:cNvGraphicFramePr>
          <p:nvPr/>
        </p:nvGraphicFramePr>
        <p:xfrm>
          <a:off x="960438" y="4110038"/>
          <a:ext cx="7878762" cy="1909762"/>
        </p:xfrm>
        <a:graphic>
          <a:graphicData uri="http://schemas.openxmlformats.org/presentationml/2006/ole">
            <mc:AlternateContent xmlns:mc="http://schemas.openxmlformats.org/markup-compatibility/2006">
              <mc:Choice xmlns:v="urn:schemas-microsoft-com:vml" Requires="v">
                <p:oleObj spid="_x0000_s64516" name="Equation" r:id="rId3" imgW="3200400" imgH="774700" progId="Equation.DSMT4">
                  <p:embed/>
                </p:oleObj>
              </mc:Choice>
              <mc:Fallback>
                <p:oleObj name="Equation" r:id="rId3" imgW="3200400" imgH="7747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438" y="4110038"/>
                        <a:ext cx="7878762" cy="190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593" name="Object 33"/>
          <p:cNvGraphicFramePr>
            <a:graphicFrameLocks noChangeAspect="1"/>
          </p:cNvGraphicFramePr>
          <p:nvPr/>
        </p:nvGraphicFramePr>
        <p:xfrm>
          <a:off x="1066800" y="6083300"/>
          <a:ext cx="2595563" cy="469900"/>
        </p:xfrm>
        <a:graphic>
          <a:graphicData uri="http://schemas.openxmlformats.org/presentationml/2006/ole">
            <mc:AlternateContent xmlns:mc="http://schemas.openxmlformats.org/markup-compatibility/2006">
              <mc:Choice xmlns:v="urn:schemas-microsoft-com:vml" Requires="v">
                <p:oleObj spid="_x0000_s64517" name="Equation" r:id="rId5" imgW="1054100" imgH="190500" progId="Equation.DSMT4">
                  <p:embed/>
                </p:oleObj>
              </mc:Choice>
              <mc:Fallback>
                <p:oleObj name="Equation" r:id="rId5" imgW="1054100" imgH="1905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6083300"/>
                        <a:ext cx="2595563"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594" name="Rectangle 34"/>
          <p:cNvSpPr>
            <a:spLocks noChangeArrowheads="1"/>
          </p:cNvSpPr>
          <p:nvPr/>
        </p:nvSpPr>
        <p:spPr bwMode="auto">
          <a:xfrm>
            <a:off x="381000" y="3810000"/>
            <a:ext cx="8534400" cy="457200"/>
          </a:xfrm>
          <a:prstGeom prst="rect">
            <a:avLst/>
          </a:prstGeom>
          <a:noFill/>
          <a:ln w="9525">
            <a:noFill/>
            <a:miter lim="800000"/>
            <a:headEnd/>
            <a:tailEnd/>
          </a:ln>
        </p:spPr>
        <p:txBody>
          <a:bodyPr/>
          <a:lstStyle/>
          <a:p>
            <a:pPr marL="342900" indent="-342900" eaLnBrk="1" hangingPunct="1">
              <a:spcBef>
                <a:spcPct val="20000"/>
              </a:spcBef>
              <a:buClr>
                <a:schemeClr val="bg2"/>
              </a:buClr>
              <a:buSzPct val="75000"/>
              <a:buFont typeface="Wingdings" pitchFamily="2" charset="2"/>
              <a:buChar char="n"/>
              <a:defRPr/>
            </a:pPr>
            <a:r>
              <a:rPr lang="en-US" sz="2400" i="0" baseline="0">
                <a:latin typeface="+mj-lt"/>
              </a:rPr>
              <a:t>Solve</a:t>
            </a:r>
          </a:p>
        </p:txBody>
      </p:sp>
    </p:spTree>
    <p:extLst>
      <p:ext uri="{BB962C8B-B14F-4D97-AF65-F5344CB8AC3E}">
        <p14:creationId xmlns:p14="http://schemas.microsoft.com/office/powerpoint/2010/main" val="36719222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par>
                          <p:cTn id="14" fill="hold" nodeType="afterGroup">
                            <p:stCondLst>
                              <p:cond delay="500"/>
                            </p:stCondLst>
                            <p:childTnLst>
                              <p:par>
                                <p:cTn id="15" presetID="22" presetClass="entr" presetSubtype="8"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par>
                          <p:cTn id="22" fill="hold" nodeType="afterGroup">
                            <p:stCondLst>
                              <p:cond delay="1500"/>
                            </p:stCondLst>
                            <p:childTnLst>
                              <p:par>
                                <p:cTn id="23" presetID="22" presetClass="entr" presetSubtype="2"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right)">
                                      <p:cBhvr>
                                        <p:cTn id="25" dur="500"/>
                                        <p:tgtEl>
                                          <p:spTgt spid="8"/>
                                        </p:tgtEl>
                                      </p:cBhvr>
                                    </p:animEffect>
                                  </p:childTnLst>
                                </p:cTn>
                              </p:par>
                            </p:childTnLst>
                          </p:cTn>
                        </p:par>
                        <p:par>
                          <p:cTn id="26" fill="hold" nodeType="afterGroup">
                            <p:stCondLst>
                              <p:cond delay="2000"/>
                            </p:stCondLst>
                            <p:childTnLst>
                              <p:par>
                                <p:cTn id="27" presetID="22" presetClass="entr" presetSubtype="2"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right)">
                                      <p:cBhvr>
                                        <p:cTn id="29" dur="500"/>
                                        <p:tgtEl>
                                          <p:spTgt spid="7"/>
                                        </p:tgtEl>
                                      </p:cBhvr>
                                    </p:animEffect>
                                  </p:childTnLst>
                                </p:cTn>
                              </p:par>
                            </p:childTnLst>
                          </p:cTn>
                        </p:par>
                        <p:par>
                          <p:cTn id="30" fill="hold" nodeType="afterGroup">
                            <p:stCondLst>
                              <p:cond delay="2500"/>
                            </p:stCondLst>
                            <p:childTnLst>
                              <p:par>
                                <p:cTn id="31" presetID="22" presetClass="entr" presetSubtype="2"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right)">
                                      <p:cBhvr>
                                        <p:cTn id="33" dur="500"/>
                                        <p:tgtEl>
                                          <p:spTgt spid="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50563">
                                            <p:txEl>
                                              <p:pRg st="0" end="0"/>
                                            </p:txEl>
                                          </p:spTgt>
                                        </p:tgtEl>
                                        <p:attrNameLst>
                                          <p:attrName>style.visibility</p:attrName>
                                        </p:attrNameLst>
                                      </p:cBhvr>
                                      <p:to>
                                        <p:strVal val="visible"/>
                                      </p:to>
                                    </p:set>
                                    <p:animEffect transition="in" filter="wipe(left)">
                                      <p:cBhvr>
                                        <p:cTn id="38" dur="500"/>
                                        <p:tgtEl>
                                          <p:spTgt spid="450563">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50594">
                                            <p:txEl>
                                              <p:pRg st="0" end="0"/>
                                            </p:txEl>
                                          </p:spTgt>
                                        </p:tgtEl>
                                        <p:attrNameLst>
                                          <p:attrName>style.visibility</p:attrName>
                                        </p:attrNameLst>
                                      </p:cBhvr>
                                      <p:to>
                                        <p:strVal val="visible"/>
                                      </p:to>
                                    </p:set>
                                    <p:animEffect transition="in" filter="wipe(left)">
                                      <p:cBhvr>
                                        <p:cTn id="43" dur="500"/>
                                        <p:tgtEl>
                                          <p:spTgt spid="450594">
                                            <p:txEl>
                                              <p:pRg st="0" end="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450590"/>
                                        </p:tgtEl>
                                        <p:attrNameLst>
                                          <p:attrName>style.visibility</p:attrName>
                                        </p:attrNameLst>
                                      </p:cBhvr>
                                      <p:to>
                                        <p:strVal val="visible"/>
                                      </p:to>
                                    </p:set>
                                    <p:animEffect transition="in" filter="wipe(left)">
                                      <p:cBhvr>
                                        <p:cTn id="48" dur="500"/>
                                        <p:tgtEl>
                                          <p:spTgt spid="45059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450593"/>
                                        </p:tgtEl>
                                        <p:attrNameLst>
                                          <p:attrName>style.visibility</p:attrName>
                                        </p:attrNameLst>
                                      </p:cBhvr>
                                      <p:to>
                                        <p:strVal val="visible"/>
                                      </p:to>
                                    </p:set>
                                    <p:animEffect transition="in" filter="wipe(left)">
                                      <p:cBhvr>
                                        <p:cTn id="53" dur="500"/>
                                        <p:tgtEl>
                                          <p:spTgt spid="450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build="p"/>
      <p:bldP spid="450594"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4" name="Rectangle 2"/>
          <p:cNvSpPr>
            <a:spLocks noGrp="1" noChangeArrowheads="1"/>
          </p:cNvSpPr>
          <p:nvPr>
            <p:ph type="title" idx="4294967295"/>
          </p:nvPr>
        </p:nvSpPr>
        <p:spPr>
          <a:xfrm>
            <a:off x="914400" y="0"/>
            <a:ext cx="8229600" cy="1371600"/>
          </a:xfrm>
        </p:spPr>
        <p:txBody>
          <a:bodyPr/>
          <a:lstStyle/>
          <a:p>
            <a:pPr eaLnBrk="1" hangingPunct="1"/>
            <a:r>
              <a:rPr lang="en-US" altLang="en-US" smtClean="0"/>
              <a:t>Example </a:t>
            </a:r>
          </a:p>
        </p:txBody>
      </p:sp>
      <p:sp>
        <p:nvSpPr>
          <p:cNvPr id="451587" name="Rectangle 3"/>
          <p:cNvSpPr>
            <a:spLocks noChangeArrowheads="1"/>
          </p:cNvSpPr>
          <p:nvPr/>
        </p:nvSpPr>
        <p:spPr bwMode="auto">
          <a:xfrm>
            <a:off x="381000" y="1752600"/>
            <a:ext cx="8534400" cy="457200"/>
          </a:xfrm>
          <a:prstGeom prst="rect">
            <a:avLst/>
          </a:prstGeom>
          <a:noFill/>
          <a:ln w="9525">
            <a:noFill/>
            <a:miter lim="800000"/>
            <a:headEnd/>
            <a:tailEnd/>
          </a:ln>
        </p:spPr>
        <p:txBody>
          <a:bodyPr/>
          <a:lstStyle/>
          <a:p>
            <a:pPr marL="342900" indent="-342900" eaLnBrk="1" hangingPunct="1">
              <a:spcBef>
                <a:spcPct val="20000"/>
              </a:spcBef>
              <a:buClr>
                <a:srgbClr val="C00000"/>
              </a:buClr>
              <a:buSzPct val="75000"/>
              <a:buFont typeface="Wingdings" pitchFamily="2" charset="2"/>
              <a:buChar char="n"/>
              <a:defRPr/>
            </a:pPr>
            <a:r>
              <a:rPr lang="en-US" sz="2400" i="0" baseline="0" dirty="0">
                <a:latin typeface="+mj-lt"/>
              </a:rPr>
              <a:t>The solution is obtained</a:t>
            </a:r>
          </a:p>
        </p:txBody>
      </p:sp>
      <p:graphicFrame>
        <p:nvGraphicFramePr>
          <p:cNvPr id="451615" name="Object 31"/>
          <p:cNvGraphicFramePr>
            <a:graphicFrameLocks noChangeAspect="1"/>
          </p:cNvGraphicFramePr>
          <p:nvPr/>
        </p:nvGraphicFramePr>
        <p:xfrm>
          <a:off x="762000" y="5486400"/>
          <a:ext cx="2971800" cy="469900"/>
        </p:xfrm>
        <a:graphic>
          <a:graphicData uri="http://schemas.openxmlformats.org/presentationml/2006/ole">
            <mc:AlternateContent xmlns:mc="http://schemas.openxmlformats.org/markup-compatibility/2006">
              <mc:Choice xmlns:v="urn:schemas-microsoft-com:vml" Requires="v">
                <p:oleObj spid="_x0000_s65546" name="Equation" r:id="rId3" imgW="1206500" imgH="190500" progId="Equation.DSMT4">
                  <p:embed/>
                </p:oleObj>
              </mc:Choice>
              <mc:Fallback>
                <p:oleObj name="Equation" r:id="rId3" imgW="1206500" imgH="1905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486400"/>
                        <a:ext cx="29718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1617" name="Object 33"/>
          <p:cNvGraphicFramePr>
            <a:graphicFrameLocks noChangeAspect="1"/>
          </p:cNvGraphicFramePr>
          <p:nvPr/>
        </p:nvGraphicFramePr>
        <p:xfrm>
          <a:off x="838200" y="2286000"/>
          <a:ext cx="2033588" cy="469900"/>
        </p:xfrm>
        <a:graphic>
          <a:graphicData uri="http://schemas.openxmlformats.org/presentationml/2006/ole">
            <mc:AlternateContent xmlns:mc="http://schemas.openxmlformats.org/markup-compatibility/2006">
              <mc:Choice xmlns:v="urn:schemas-microsoft-com:vml" Requires="v">
                <p:oleObj spid="_x0000_s65547" name="Equation" r:id="rId5" imgW="825500" imgH="190500" progId="Equation.DSMT4">
                  <p:embed/>
                </p:oleObj>
              </mc:Choice>
              <mc:Fallback>
                <p:oleObj name="Equation" r:id="rId5" imgW="825500" imgH="1905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2286000"/>
                        <a:ext cx="2033588"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1618" name="Object 34"/>
          <p:cNvGraphicFramePr>
            <a:graphicFrameLocks noChangeAspect="1"/>
          </p:cNvGraphicFramePr>
          <p:nvPr/>
        </p:nvGraphicFramePr>
        <p:xfrm>
          <a:off x="4559300" y="2057400"/>
          <a:ext cx="1689100" cy="908050"/>
        </p:xfrm>
        <a:graphic>
          <a:graphicData uri="http://schemas.openxmlformats.org/presentationml/2006/ole">
            <mc:AlternateContent xmlns:mc="http://schemas.openxmlformats.org/markup-compatibility/2006">
              <mc:Choice xmlns:v="urn:schemas-microsoft-com:vml" Requires="v">
                <p:oleObj spid="_x0000_s65548" name="Equation" r:id="rId7" imgW="685800" imgH="368300" progId="Equation.DSMT4">
                  <p:embed/>
                </p:oleObj>
              </mc:Choice>
              <mc:Fallback>
                <p:oleObj name="Equation" r:id="rId7" imgW="685800" imgH="3683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59300" y="2057400"/>
                        <a:ext cx="1689100"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1619" name="Object 35"/>
          <p:cNvGraphicFramePr>
            <a:graphicFrameLocks noChangeAspect="1"/>
          </p:cNvGraphicFramePr>
          <p:nvPr/>
        </p:nvGraphicFramePr>
        <p:xfrm>
          <a:off x="609600" y="3125788"/>
          <a:ext cx="3408363" cy="531812"/>
        </p:xfrm>
        <a:graphic>
          <a:graphicData uri="http://schemas.openxmlformats.org/presentationml/2006/ole">
            <mc:AlternateContent xmlns:mc="http://schemas.openxmlformats.org/markup-compatibility/2006">
              <mc:Choice xmlns:v="urn:schemas-microsoft-com:vml" Requires="v">
                <p:oleObj spid="_x0000_s65549" name="Equation" r:id="rId9" imgW="1383699" imgH="215806" progId="Equation.DSMT4">
                  <p:embed/>
                </p:oleObj>
              </mc:Choice>
              <mc:Fallback>
                <p:oleObj name="Equation" r:id="rId9" imgW="1383699" imgH="215806"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 y="3125788"/>
                        <a:ext cx="340836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1621" name="Object 37"/>
          <p:cNvGraphicFramePr>
            <a:graphicFrameLocks noChangeAspect="1"/>
          </p:cNvGraphicFramePr>
          <p:nvPr/>
        </p:nvGraphicFramePr>
        <p:xfrm>
          <a:off x="4495800" y="2852738"/>
          <a:ext cx="2157413" cy="1033462"/>
        </p:xfrm>
        <a:graphic>
          <a:graphicData uri="http://schemas.openxmlformats.org/presentationml/2006/ole">
            <mc:AlternateContent xmlns:mc="http://schemas.openxmlformats.org/markup-compatibility/2006">
              <mc:Choice xmlns:v="urn:schemas-microsoft-com:vml" Requires="v">
                <p:oleObj spid="_x0000_s65550" name="Equation" r:id="rId11" imgW="876300" imgH="419100" progId="Equation.DSMT4">
                  <p:embed/>
                </p:oleObj>
              </mc:Choice>
              <mc:Fallback>
                <p:oleObj name="Equation" r:id="rId11" imgW="876300" imgH="4191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95800" y="2852738"/>
                        <a:ext cx="2157413" cy="1033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1622" name="Object 38"/>
          <p:cNvGraphicFramePr>
            <a:graphicFrameLocks noChangeAspect="1"/>
          </p:cNvGraphicFramePr>
          <p:nvPr/>
        </p:nvGraphicFramePr>
        <p:xfrm>
          <a:off x="609600" y="4040188"/>
          <a:ext cx="3408363" cy="531812"/>
        </p:xfrm>
        <a:graphic>
          <a:graphicData uri="http://schemas.openxmlformats.org/presentationml/2006/ole">
            <mc:AlternateContent xmlns:mc="http://schemas.openxmlformats.org/markup-compatibility/2006">
              <mc:Choice xmlns:v="urn:schemas-microsoft-com:vml" Requires="v">
                <p:oleObj spid="_x0000_s65551" name="Equation" r:id="rId13" imgW="1383699" imgH="215806" progId="Equation.DSMT4">
                  <p:embed/>
                </p:oleObj>
              </mc:Choice>
              <mc:Fallback>
                <p:oleObj name="Equation" r:id="rId13" imgW="1383699" imgH="215806"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9600" y="4040188"/>
                        <a:ext cx="340836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1623" name="Object 39"/>
          <p:cNvGraphicFramePr>
            <a:graphicFrameLocks noChangeAspect="1"/>
          </p:cNvGraphicFramePr>
          <p:nvPr/>
        </p:nvGraphicFramePr>
        <p:xfrm>
          <a:off x="4511675" y="3767138"/>
          <a:ext cx="2125663" cy="1033462"/>
        </p:xfrm>
        <a:graphic>
          <a:graphicData uri="http://schemas.openxmlformats.org/presentationml/2006/ole">
            <mc:AlternateContent xmlns:mc="http://schemas.openxmlformats.org/markup-compatibility/2006">
              <mc:Choice xmlns:v="urn:schemas-microsoft-com:vml" Requires="v">
                <p:oleObj spid="_x0000_s65552" name="Equation" r:id="rId15" imgW="863225" imgH="418918" progId="Equation.DSMT4">
                  <p:embed/>
                </p:oleObj>
              </mc:Choice>
              <mc:Fallback>
                <p:oleObj name="Equation" r:id="rId15" imgW="863225" imgH="418918"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11675" y="3767138"/>
                        <a:ext cx="2125663" cy="1033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1625" name="Object 41"/>
          <p:cNvGraphicFramePr>
            <a:graphicFrameLocks noChangeAspect="1"/>
          </p:cNvGraphicFramePr>
          <p:nvPr/>
        </p:nvGraphicFramePr>
        <p:xfrm>
          <a:off x="4281488" y="5257800"/>
          <a:ext cx="3719512" cy="1439863"/>
        </p:xfrm>
        <a:graphic>
          <a:graphicData uri="http://schemas.openxmlformats.org/presentationml/2006/ole">
            <mc:AlternateContent xmlns:mc="http://schemas.openxmlformats.org/markup-compatibility/2006">
              <mc:Choice xmlns:v="urn:schemas-microsoft-com:vml" Requires="v">
                <p:oleObj spid="_x0000_s65553" name="Equation" r:id="rId17" imgW="1511300" imgH="584200" progId="Equation.DSMT4">
                  <p:embed/>
                </p:oleObj>
              </mc:Choice>
              <mc:Fallback>
                <p:oleObj name="Equation" r:id="rId17" imgW="1511300" imgH="5842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81488" y="5257800"/>
                        <a:ext cx="3719512" cy="1439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506870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1587">
                                            <p:txEl>
                                              <p:pRg st="0" end="0"/>
                                            </p:txEl>
                                          </p:spTgt>
                                        </p:tgtEl>
                                        <p:attrNameLst>
                                          <p:attrName>style.visibility</p:attrName>
                                        </p:attrNameLst>
                                      </p:cBhvr>
                                      <p:to>
                                        <p:strVal val="visible"/>
                                      </p:to>
                                    </p:set>
                                    <p:animEffect transition="in" filter="wipe(left)">
                                      <p:cBhvr>
                                        <p:cTn id="7" dur="500"/>
                                        <p:tgtEl>
                                          <p:spTgt spid="451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51617"/>
                                        </p:tgtEl>
                                        <p:attrNameLst>
                                          <p:attrName>style.visibility</p:attrName>
                                        </p:attrNameLst>
                                      </p:cBhvr>
                                      <p:to>
                                        <p:strVal val="visible"/>
                                      </p:to>
                                    </p:set>
                                    <p:animEffect transition="in" filter="wipe(left)">
                                      <p:cBhvr>
                                        <p:cTn id="12" dur="500"/>
                                        <p:tgtEl>
                                          <p:spTgt spid="4516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51618"/>
                                        </p:tgtEl>
                                        <p:attrNameLst>
                                          <p:attrName>style.visibility</p:attrName>
                                        </p:attrNameLst>
                                      </p:cBhvr>
                                      <p:to>
                                        <p:strVal val="visible"/>
                                      </p:to>
                                    </p:set>
                                    <p:animEffect transition="in" filter="wipe(left)">
                                      <p:cBhvr>
                                        <p:cTn id="17" dur="500"/>
                                        <p:tgtEl>
                                          <p:spTgt spid="4516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51619"/>
                                        </p:tgtEl>
                                        <p:attrNameLst>
                                          <p:attrName>style.visibility</p:attrName>
                                        </p:attrNameLst>
                                      </p:cBhvr>
                                      <p:to>
                                        <p:strVal val="visible"/>
                                      </p:to>
                                    </p:set>
                                    <p:animEffect transition="in" filter="wipe(left)">
                                      <p:cBhvr>
                                        <p:cTn id="22" dur="500"/>
                                        <p:tgtEl>
                                          <p:spTgt spid="4516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51621"/>
                                        </p:tgtEl>
                                        <p:attrNameLst>
                                          <p:attrName>style.visibility</p:attrName>
                                        </p:attrNameLst>
                                      </p:cBhvr>
                                      <p:to>
                                        <p:strVal val="visible"/>
                                      </p:to>
                                    </p:set>
                                    <p:animEffect transition="in" filter="wipe(left)">
                                      <p:cBhvr>
                                        <p:cTn id="27" dur="500"/>
                                        <p:tgtEl>
                                          <p:spTgt spid="45162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51622"/>
                                        </p:tgtEl>
                                        <p:attrNameLst>
                                          <p:attrName>style.visibility</p:attrName>
                                        </p:attrNameLst>
                                      </p:cBhvr>
                                      <p:to>
                                        <p:strVal val="visible"/>
                                      </p:to>
                                    </p:set>
                                    <p:animEffect transition="in" filter="wipe(left)">
                                      <p:cBhvr>
                                        <p:cTn id="32" dur="500"/>
                                        <p:tgtEl>
                                          <p:spTgt spid="45162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51623"/>
                                        </p:tgtEl>
                                        <p:attrNameLst>
                                          <p:attrName>style.visibility</p:attrName>
                                        </p:attrNameLst>
                                      </p:cBhvr>
                                      <p:to>
                                        <p:strVal val="visible"/>
                                      </p:to>
                                    </p:set>
                                    <p:animEffect transition="in" filter="wipe(left)">
                                      <p:cBhvr>
                                        <p:cTn id="37" dur="500"/>
                                        <p:tgtEl>
                                          <p:spTgt spid="45162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51615"/>
                                        </p:tgtEl>
                                        <p:attrNameLst>
                                          <p:attrName>style.visibility</p:attrName>
                                        </p:attrNameLst>
                                      </p:cBhvr>
                                      <p:to>
                                        <p:strVal val="visible"/>
                                      </p:to>
                                    </p:set>
                                    <p:animEffect transition="in" filter="wipe(left)">
                                      <p:cBhvr>
                                        <p:cTn id="42" dur="500"/>
                                        <p:tgtEl>
                                          <p:spTgt spid="45161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51625"/>
                                        </p:tgtEl>
                                        <p:attrNameLst>
                                          <p:attrName>style.visibility</p:attrName>
                                        </p:attrNameLst>
                                      </p:cBhvr>
                                      <p:to>
                                        <p:strVal val="visible"/>
                                      </p:to>
                                    </p:set>
                                    <p:animEffect transition="in" filter="wipe(left)">
                                      <p:cBhvr>
                                        <p:cTn id="47" dur="500"/>
                                        <p:tgtEl>
                                          <p:spTgt spid="451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28575" y="0"/>
            <a:ext cx="7010400" cy="1371600"/>
          </a:xfrm>
        </p:spPr>
        <p:txBody>
          <a:bodyPr/>
          <a:lstStyle/>
          <a:p>
            <a:pPr eaLnBrk="1" hangingPunct="1"/>
            <a:r>
              <a:rPr lang="en-US" altLang="en-US" sz="4000" smtClean="0"/>
              <a:t>What is “Stochastic Process”</a:t>
            </a:r>
            <a:r>
              <a:rPr lang="en-US" altLang="en-US" sz="4000" smtClean="0">
                <a:latin typeface="Cambria" panose="02040503050406030204" pitchFamily="18" charset="0"/>
              </a:rPr>
              <a:t>?</a:t>
            </a:r>
          </a:p>
        </p:txBody>
      </p:sp>
      <p:cxnSp>
        <p:nvCxnSpPr>
          <p:cNvPr id="22" name="Straight Arrow Connector 21"/>
          <p:cNvCxnSpPr/>
          <p:nvPr/>
        </p:nvCxnSpPr>
        <p:spPr>
          <a:xfrm flipV="1">
            <a:off x="1676400" y="4981575"/>
            <a:ext cx="6781800" cy="158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rot="5400000">
            <a:off x="1905001" y="4829175"/>
            <a:ext cx="304800" cy="3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2743994" y="4829969"/>
            <a:ext cx="304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3582194" y="4829969"/>
            <a:ext cx="304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4420394" y="4829969"/>
            <a:ext cx="304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5258594" y="4829969"/>
            <a:ext cx="304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609" name="TextBox 20"/>
          <p:cNvSpPr txBox="1">
            <a:spLocks noChangeArrowheads="1"/>
          </p:cNvSpPr>
          <p:nvPr/>
        </p:nvSpPr>
        <p:spPr bwMode="auto">
          <a:xfrm>
            <a:off x="1676400" y="5059363"/>
            <a:ext cx="8382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1" i="0"/>
              <a:t>Day 1</a:t>
            </a:r>
          </a:p>
        </p:txBody>
      </p:sp>
      <p:sp>
        <p:nvSpPr>
          <p:cNvPr id="25610" name="Rectangle 27"/>
          <p:cNvSpPr>
            <a:spLocks noChangeArrowheads="1"/>
          </p:cNvSpPr>
          <p:nvPr/>
        </p:nvSpPr>
        <p:spPr bwMode="auto">
          <a:xfrm>
            <a:off x="7620000" y="4524375"/>
            <a:ext cx="720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fr-FR" altLang="en-US" sz="2400" b="1" i="0" baseline="0">
                <a:latin typeface="Cambria" panose="02040503050406030204" pitchFamily="18" charset="0"/>
              </a:rPr>
              <a:t>Day</a:t>
            </a:r>
            <a:endParaRPr lang="en-US" altLang="en-US" sz="2400" b="1"/>
          </a:p>
        </p:txBody>
      </p:sp>
      <p:sp>
        <p:nvSpPr>
          <p:cNvPr id="25611" name="TextBox 20"/>
          <p:cNvSpPr txBox="1">
            <a:spLocks noChangeArrowheads="1"/>
          </p:cNvSpPr>
          <p:nvPr/>
        </p:nvSpPr>
        <p:spPr bwMode="auto">
          <a:xfrm>
            <a:off x="2476500" y="5048250"/>
            <a:ext cx="8382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1" i="0"/>
              <a:t>Day 2</a:t>
            </a:r>
          </a:p>
        </p:txBody>
      </p:sp>
      <p:sp>
        <p:nvSpPr>
          <p:cNvPr id="25612" name="TextBox 20"/>
          <p:cNvSpPr txBox="1">
            <a:spLocks noChangeArrowheads="1"/>
          </p:cNvSpPr>
          <p:nvPr/>
        </p:nvSpPr>
        <p:spPr bwMode="auto">
          <a:xfrm>
            <a:off x="3324225" y="5040313"/>
            <a:ext cx="8382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1" i="0"/>
              <a:t>Day 3</a:t>
            </a:r>
          </a:p>
        </p:txBody>
      </p:sp>
      <p:sp>
        <p:nvSpPr>
          <p:cNvPr id="25613" name="TextBox 20"/>
          <p:cNvSpPr txBox="1">
            <a:spLocks noChangeArrowheads="1"/>
          </p:cNvSpPr>
          <p:nvPr/>
        </p:nvSpPr>
        <p:spPr bwMode="auto">
          <a:xfrm>
            <a:off x="4124325" y="5029200"/>
            <a:ext cx="8382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1" i="0"/>
              <a:t>Day 4</a:t>
            </a:r>
          </a:p>
        </p:txBody>
      </p:sp>
      <p:sp>
        <p:nvSpPr>
          <p:cNvPr id="25614" name="TextBox 20"/>
          <p:cNvSpPr txBox="1">
            <a:spLocks noChangeArrowheads="1"/>
          </p:cNvSpPr>
          <p:nvPr/>
        </p:nvSpPr>
        <p:spPr bwMode="auto">
          <a:xfrm>
            <a:off x="5000625" y="5030788"/>
            <a:ext cx="8382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1" i="0"/>
              <a:t>Day 5</a:t>
            </a:r>
          </a:p>
        </p:txBody>
      </p:sp>
      <p:cxnSp>
        <p:nvCxnSpPr>
          <p:cNvPr id="38" name="Straight Connector 37"/>
          <p:cNvCxnSpPr/>
          <p:nvPr/>
        </p:nvCxnSpPr>
        <p:spPr>
          <a:xfrm rot="5400000">
            <a:off x="6096794" y="4809331"/>
            <a:ext cx="304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616" name="TextBox 20"/>
          <p:cNvSpPr txBox="1">
            <a:spLocks noChangeArrowheads="1"/>
          </p:cNvSpPr>
          <p:nvPr/>
        </p:nvSpPr>
        <p:spPr bwMode="auto">
          <a:xfrm>
            <a:off x="5838825" y="5048250"/>
            <a:ext cx="8382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1" i="0"/>
              <a:t>Day 6</a:t>
            </a:r>
          </a:p>
        </p:txBody>
      </p:sp>
      <p:cxnSp>
        <p:nvCxnSpPr>
          <p:cNvPr id="42" name="Straight Connector 41"/>
          <p:cNvCxnSpPr/>
          <p:nvPr/>
        </p:nvCxnSpPr>
        <p:spPr>
          <a:xfrm rot="5400000">
            <a:off x="6896894" y="4828381"/>
            <a:ext cx="304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618" name="TextBox 20"/>
          <p:cNvSpPr txBox="1">
            <a:spLocks noChangeArrowheads="1"/>
          </p:cNvSpPr>
          <p:nvPr/>
        </p:nvSpPr>
        <p:spPr bwMode="auto">
          <a:xfrm>
            <a:off x="6638925" y="5029200"/>
            <a:ext cx="8382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1" i="0"/>
              <a:t>Day 7</a:t>
            </a:r>
          </a:p>
        </p:txBody>
      </p:sp>
      <p:sp>
        <p:nvSpPr>
          <p:cNvPr id="25619" name="TextBox 20"/>
          <p:cNvSpPr txBox="1">
            <a:spLocks noChangeArrowheads="1"/>
          </p:cNvSpPr>
          <p:nvPr/>
        </p:nvSpPr>
        <p:spPr bwMode="auto">
          <a:xfrm>
            <a:off x="1657350" y="5364163"/>
            <a:ext cx="8382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1" i="0"/>
              <a:t>THU</a:t>
            </a:r>
          </a:p>
        </p:txBody>
      </p:sp>
      <p:sp>
        <p:nvSpPr>
          <p:cNvPr id="25620" name="TextBox 20"/>
          <p:cNvSpPr txBox="1">
            <a:spLocks noChangeArrowheads="1"/>
          </p:cNvSpPr>
          <p:nvPr/>
        </p:nvSpPr>
        <p:spPr bwMode="auto">
          <a:xfrm>
            <a:off x="2457450" y="5353050"/>
            <a:ext cx="8382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1" i="0"/>
              <a:t>FRI</a:t>
            </a:r>
          </a:p>
        </p:txBody>
      </p:sp>
      <p:sp>
        <p:nvSpPr>
          <p:cNvPr id="25621" name="TextBox 20"/>
          <p:cNvSpPr txBox="1">
            <a:spLocks noChangeArrowheads="1"/>
          </p:cNvSpPr>
          <p:nvPr/>
        </p:nvSpPr>
        <p:spPr bwMode="auto">
          <a:xfrm>
            <a:off x="3305175" y="5345113"/>
            <a:ext cx="8382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1" i="0"/>
              <a:t>SAT</a:t>
            </a:r>
          </a:p>
        </p:txBody>
      </p:sp>
      <p:sp>
        <p:nvSpPr>
          <p:cNvPr id="25622" name="TextBox 20"/>
          <p:cNvSpPr txBox="1">
            <a:spLocks noChangeArrowheads="1"/>
          </p:cNvSpPr>
          <p:nvPr/>
        </p:nvSpPr>
        <p:spPr bwMode="auto">
          <a:xfrm>
            <a:off x="4105275" y="5334000"/>
            <a:ext cx="8382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1" i="0"/>
              <a:t>SUN</a:t>
            </a:r>
          </a:p>
        </p:txBody>
      </p:sp>
      <p:sp>
        <p:nvSpPr>
          <p:cNvPr id="25623" name="TextBox 20"/>
          <p:cNvSpPr txBox="1">
            <a:spLocks noChangeArrowheads="1"/>
          </p:cNvSpPr>
          <p:nvPr/>
        </p:nvSpPr>
        <p:spPr bwMode="auto">
          <a:xfrm>
            <a:off x="4981575" y="5335588"/>
            <a:ext cx="8382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1" i="0"/>
              <a:t>MON</a:t>
            </a:r>
          </a:p>
        </p:txBody>
      </p:sp>
      <p:sp>
        <p:nvSpPr>
          <p:cNvPr id="25624" name="TextBox 20"/>
          <p:cNvSpPr txBox="1">
            <a:spLocks noChangeArrowheads="1"/>
          </p:cNvSpPr>
          <p:nvPr/>
        </p:nvSpPr>
        <p:spPr bwMode="auto">
          <a:xfrm>
            <a:off x="5819775" y="5353050"/>
            <a:ext cx="8382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1" i="0"/>
              <a:t>TUE</a:t>
            </a:r>
          </a:p>
        </p:txBody>
      </p:sp>
      <p:sp>
        <p:nvSpPr>
          <p:cNvPr id="25625" name="TextBox 20"/>
          <p:cNvSpPr txBox="1">
            <a:spLocks noChangeArrowheads="1"/>
          </p:cNvSpPr>
          <p:nvPr/>
        </p:nvSpPr>
        <p:spPr bwMode="auto">
          <a:xfrm>
            <a:off x="6619875" y="5334000"/>
            <a:ext cx="8382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1" i="0"/>
              <a:t>WED</a:t>
            </a:r>
          </a:p>
        </p:txBody>
      </p:sp>
      <p:sp>
        <p:nvSpPr>
          <p:cNvPr id="25626" name="Rectangle 32"/>
          <p:cNvSpPr>
            <a:spLocks noChangeArrowheads="1"/>
          </p:cNvSpPr>
          <p:nvPr/>
        </p:nvSpPr>
        <p:spPr bwMode="auto">
          <a:xfrm>
            <a:off x="1828800" y="6305550"/>
            <a:ext cx="5908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2000" b="1" i="0" baseline="0">
                <a:latin typeface="Cambria" panose="02040503050406030204" pitchFamily="18" charset="0"/>
              </a:rPr>
              <a:t>X(day</a:t>
            </a:r>
            <a:r>
              <a:rPr lang="en-US" altLang="en-US" sz="2000" b="1" baseline="-25000">
                <a:latin typeface="Cambria" panose="02040503050406030204" pitchFamily="18" charset="0"/>
              </a:rPr>
              <a:t>i</a:t>
            </a:r>
            <a:r>
              <a:rPr lang="en-US" altLang="en-US" sz="2000" b="1" i="0" baseline="0">
                <a:latin typeface="Cambria" panose="02040503050406030204" pitchFamily="18" charset="0"/>
              </a:rPr>
              <a:t>): </a:t>
            </a:r>
            <a:r>
              <a:rPr lang="en-US" altLang="en-US" sz="2000" b="1" i="0" baseline="0">
                <a:solidFill>
                  <a:srgbClr val="FF0000"/>
                </a:solidFill>
                <a:latin typeface="Cambria" panose="02040503050406030204" pitchFamily="18" charset="0"/>
              </a:rPr>
              <a:t>Status of the weather</a:t>
            </a:r>
            <a:r>
              <a:rPr lang="en-US" altLang="en-US" sz="2000" b="1" i="0" baseline="0">
                <a:latin typeface="Cambria" panose="02040503050406030204" pitchFamily="18" charset="0"/>
              </a:rPr>
              <a:t> observed each </a:t>
            </a:r>
            <a:r>
              <a:rPr lang="en-US" altLang="en-US" sz="2000" b="1" i="0" baseline="0">
                <a:solidFill>
                  <a:srgbClr val="FF0000"/>
                </a:solidFill>
                <a:latin typeface="Cambria" panose="02040503050406030204" pitchFamily="18" charset="0"/>
              </a:rPr>
              <a:t>DAY</a:t>
            </a:r>
            <a:endParaRPr lang="en-US" altLang="en-US" sz="2000" b="1">
              <a:solidFill>
                <a:srgbClr val="FF0000"/>
              </a:solidFill>
            </a:endParaRPr>
          </a:p>
        </p:txBody>
      </p:sp>
      <p:grpSp>
        <p:nvGrpSpPr>
          <p:cNvPr id="25627" name="Group 57"/>
          <p:cNvGrpSpPr>
            <a:grpSpLocks/>
          </p:cNvGrpSpPr>
          <p:nvPr/>
        </p:nvGrpSpPr>
        <p:grpSpPr bwMode="auto">
          <a:xfrm>
            <a:off x="5689600" y="952500"/>
            <a:ext cx="3387725" cy="876300"/>
            <a:chOff x="3813227" y="1600200"/>
            <a:chExt cx="3387673" cy="876300"/>
          </a:xfrm>
        </p:grpSpPr>
        <p:pic>
          <p:nvPicPr>
            <p:cNvPr id="25659" name="Picture 3" descr="E:\Anis Personal\My Homepage\Koubaa Anis Homepage_files\image0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600200"/>
              <a:ext cx="4953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60" name="Picture 4" descr="E:\Anis Personal\My Homepage\Koubaa Anis Homepage_files\image00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1981200"/>
              <a:ext cx="4953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61" name="TextBox 56"/>
            <p:cNvSpPr txBox="1">
              <a:spLocks noChangeArrowheads="1"/>
            </p:cNvSpPr>
            <p:nvPr/>
          </p:nvSpPr>
          <p:spPr bwMode="auto">
            <a:xfrm>
              <a:off x="3813227" y="1688068"/>
              <a:ext cx="2886368" cy="646331"/>
            </a:xfrm>
            <a:prstGeom prst="rect">
              <a:avLst/>
            </a:prstGeom>
            <a:solidFill>
              <a:srgbClr val="FAFE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1" i="0" u="sng" baseline="0">
                  <a:solidFill>
                    <a:srgbClr val="FF0000"/>
                  </a:solidFill>
                </a:rPr>
                <a:t>State</a:t>
              </a:r>
              <a:r>
                <a:rPr lang="en-US" altLang="en-US" sz="1800" b="1" i="0" baseline="0"/>
                <a:t> Space = {</a:t>
              </a:r>
              <a:r>
                <a:rPr lang="en-US" altLang="en-US" sz="1800" b="1" i="0" baseline="0">
                  <a:solidFill>
                    <a:srgbClr val="FF0000"/>
                  </a:solidFill>
                </a:rPr>
                <a:t>S</a:t>
              </a:r>
              <a:r>
                <a:rPr lang="en-US" altLang="en-US" sz="1800" b="1" i="0" baseline="0"/>
                <a:t>UNNY, </a:t>
              </a:r>
            </a:p>
            <a:p>
              <a:pPr>
                <a:spcBef>
                  <a:spcPct val="0"/>
                </a:spcBef>
                <a:buClrTx/>
                <a:buSzTx/>
                <a:buFontTx/>
                <a:buNone/>
              </a:pPr>
              <a:r>
                <a:rPr lang="en-US" altLang="en-US" sz="1800" b="1" i="0" baseline="0"/>
                <a:t>                          </a:t>
              </a:r>
              <a:r>
                <a:rPr lang="en-US" altLang="en-US" sz="1800" b="1" i="0" baseline="0">
                  <a:solidFill>
                    <a:srgbClr val="FF0000"/>
                  </a:solidFill>
                </a:rPr>
                <a:t>R</a:t>
              </a:r>
              <a:r>
                <a:rPr lang="en-US" altLang="en-US" sz="1800" b="1" i="0" baseline="0"/>
                <a:t>AINNY}</a:t>
              </a:r>
            </a:p>
          </p:txBody>
        </p:sp>
      </p:grpSp>
      <p:grpSp>
        <p:nvGrpSpPr>
          <p:cNvPr id="3" name="Group 72"/>
          <p:cNvGrpSpPr>
            <a:grpSpLocks/>
          </p:cNvGrpSpPr>
          <p:nvPr/>
        </p:nvGrpSpPr>
        <p:grpSpPr bwMode="auto">
          <a:xfrm>
            <a:off x="1600200" y="2878138"/>
            <a:ext cx="928688" cy="1571625"/>
            <a:chOff x="1600200" y="2878138"/>
            <a:chExt cx="928688" cy="1571445"/>
          </a:xfrm>
        </p:grpSpPr>
        <p:cxnSp>
          <p:nvCxnSpPr>
            <p:cNvPr id="30" name="Straight Arrow Connector 29"/>
            <p:cNvCxnSpPr/>
            <p:nvPr/>
          </p:nvCxnSpPr>
          <p:spPr>
            <a:xfrm rot="5400000">
              <a:off x="1714540" y="4105134"/>
              <a:ext cx="685721" cy="31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5657" name="Picture 3" descr="E:\Anis Personal\My Homepage\Koubaa Anis Homepage_files\image0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152595"/>
              <a:ext cx="4953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5658" name="Object 7"/>
            <p:cNvGraphicFramePr>
              <a:graphicFrameLocks noChangeAspect="1"/>
            </p:cNvGraphicFramePr>
            <p:nvPr/>
          </p:nvGraphicFramePr>
          <p:xfrm>
            <a:off x="1600200" y="2878138"/>
            <a:ext cx="928688" cy="236537"/>
          </p:xfrm>
          <a:graphic>
            <a:graphicData uri="http://schemas.openxmlformats.org/presentationml/2006/ole">
              <mc:AlternateContent xmlns:mc="http://schemas.openxmlformats.org/markup-compatibility/2006">
                <mc:Choice xmlns:v="urn:schemas-microsoft-com:vml" Requires="v">
                  <p:oleObj spid="_x0000_s25788" name="Equation" r:id="rId5" imgW="850531" imgH="215806" progId="Equation.DSMT4">
                    <p:embed/>
                  </p:oleObj>
                </mc:Choice>
                <mc:Fallback>
                  <p:oleObj name="Equation" r:id="rId5" imgW="850531" imgH="215806"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2878138"/>
                          <a:ext cx="928688" cy="23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Group 73"/>
          <p:cNvGrpSpPr>
            <a:grpSpLocks/>
          </p:cNvGrpSpPr>
          <p:nvPr/>
        </p:nvGrpSpPr>
        <p:grpSpPr bwMode="auto">
          <a:xfrm>
            <a:off x="2333625" y="2590800"/>
            <a:ext cx="1833563" cy="1858963"/>
            <a:chOff x="2333625" y="2590800"/>
            <a:chExt cx="1833563" cy="1858783"/>
          </a:xfrm>
        </p:grpSpPr>
        <p:cxnSp>
          <p:nvCxnSpPr>
            <p:cNvPr id="31" name="Straight Arrow Connector 30"/>
            <p:cNvCxnSpPr/>
            <p:nvPr/>
          </p:nvCxnSpPr>
          <p:spPr>
            <a:xfrm rot="5400000">
              <a:off x="2551940" y="4105922"/>
              <a:ext cx="685734" cy="15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3390140" y="4105922"/>
              <a:ext cx="685734" cy="15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5651" name="Picture 4" descr="E:\Anis Personal\My Homepage\Koubaa Anis Homepage_files\image00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152595"/>
              <a:ext cx="4953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52" name="Picture 3" descr="E:\Anis Personal\My Homepage\Koubaa Anis Homepage_files\image0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152595"/>
              <a:ext cx="4953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53" name="Group 64"/>
            <p:cNvGrpSpPr>
              <a:grpSpLocks/>
            </p:cNvGrpSpPr>
            <p:nvPr/>
          </p:nvGrpSpPr>
          <p:grpSpPr bwMode="auto">
            <a:xfrm>
              <a:off x="2333625" y="2590800"/>
              <a:ext cx="1833563" cy="541338"/>
              <a:chOff x="2333625" y="2362200"/>
              <a:chExt cx="1833563" cy="541338"/>
            </a:xfrm>
          </p:grpSpPr>
          <p:graphicFrame>
            <p:nvGraphicFramePr>
              <p:cNvPr id="25654" name="Object 9"/>
              <p:cNvGraphicFramePr>
                <a:graphicFrameLocks noChangeAspect="1"/>
              </p:cNvGraphicFramePr>
              <p:nvPr/>
            </p:nvGraphicFramePr>
            <p:xfrm>
              <a:off x="3208338" y="2667000"/>
              <a:ext cx="958850" cy="236538"/>
            </p:xfrm>
            <a:graphic>
              <a:graphicData uri="http://schemas.openxmlformats.org/presentationml/2006/ole">
                <mc:AlternateContent xmlns:mc="http://schemas.openxmlformats.org/markup-compatibility/2006">
                  <mc:Choice xmlns:v="urn:schemas-microsoft-com:vml" Requires="v">
                    <p:oleObj spid="_x0000_s25789" name="Equation" r:id="rId7" imgW="875920" imgH="215806" progId="Equation.DSMT4">
                      <p:embed/>
                    </p:oleObj>
                  </mc:Choice>
                  <mc:Fallback>
                    <p:oleObj name="Equation" r:id="rId7" imgW="875920" imgH="215806"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8338" y="2667000"/>
                            <a:ext cx="958850" cy="23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55" name="Object 10"/>
              <p:cNvGraphicFramePr>
                <a:graphicFrameLocks noChangeAspect="1"/>
              </p:cNvGraphicFramePr>
              <p:nvPr/>
            </p:nvGraphicFramePr>
            <p:xfrm>
              <a:off x="2333625" y="2362200"/>
              <a:ext cx="957263" cy="236538"/>
            </p:xfrm>
            <a:graphic>
              <a:graphicData uri="http://schemas.openxmlformats.org/presentationml/2006/ole">
                <mc:AlternateContent xmlns:mc="http://schemas.openxmlformats.org/markup-compatibility/2006">
                  <mc:Choice xmlns:v="urn:schemas-microsoft-com:vml" Requires="v">
                    <p:oleObj spid="_x0000_s25790" name="Equation" r:id="rId9" imgW="875920" imgH="215806" progId="Equation.DSMT4">
                      <p:embed/>
                    </p:oleObj>
                  </mc:Choice>
                  <mc:Fallback>
                    <p:oleObj name="Equation" r:id="rId9" imgW="875920" imgH="215806"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3625" y="2362200"/>
                            <a:ext cx="957263" cy="23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6" name="Group 74"/>
          <p:cNvGrpSpPr>
            <a:grpSpLocks/>
          </p:cNvGrpSpPr>
          <p:nvPr/>
        </p:nvGrpSpPr>
        <p:grpSpPr bwMode="auto">
          <a:xfrm>
            <a:off x="4114800" y="2590800"/>
            <a:ext cx="3509963" cy="1857375"/>
            <a:chOff x="4114800" y="2590800"/>
            <a:chExt cx="3509963" cy="1857376"/>
          </a:xfrm>
        </p:grpSpPr>
        <p:pic>
          <p:nvPicPr>
            <p:cNvPr id="25635" name="Picture 2" descr="E:\Anis Personal\My Homepage\Koubaa Anis Homepage_files\image00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3124200"/>
              <a:ext cx="4953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 name="Straight Arrow Connector 25"/>
            <p:cNvCxnSpPr/>
            <p:nvPr/>
          </p:nvCxnSpPr>
          <p:spPr>
            <a:xfrm rot="5400000">
              <a:off x="4228307" y="4104482"/>
              <a:ext cx="685800" cy="15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5637" name="Picture 3" descr="E:\Anis Personal\My Homepage\Koubaa Anis Homepage_files\image0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152775"/>
              <a:ext cx="4953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Straight Arrow Connector 32"/>
            <p:cNvCxnSpPr/>
            <p:nvPr/>
          </p:nvCxnSpPr>
          <p:spPr>
            <a:xfrm rot="5400000">
              <a:off x="5068094" y="4104482"/>
              <a:ext cx="685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5400000">
              <a:off x="5906294" y="4083845"/>
              <a:ext cx="685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5640" name="Picture 3" descr="E:\Anis Personal\My Homepage\Koubaa Anis Homepage_files\image0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3152775"/>
              <a:ext cx="4953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3" name="Straight Arrow Connector 42"/>
            <p:cNvCxnSpPr/>
            <p:nvPr/>
          </p:nvCxnSpPr>
          <p:spPr>
            <a:xfrm rot="5400000">
              <a:off x="6706394" y="4102895"/>
              <a:ext cx="685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5642" name="Picture 3" descr="E:\Anis Personal\My Homepage\Koubaa Anis Homepage_files\image0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3700" y="3171825"/>
              <a:ext cx="4953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43" name="Group 65"/>
            <p:cNvGrpSpPr>
              <a:grpSpLocks/>
            </p:cNvGrpSpPr>
            <p:nvPr/>
          </p:nvGrpSpPr>
          <p:grpSpPr bwMode="auto">
            <a:xfrm>
              <a:off x="4114800" y="2590800"/>
              <a:ext cx="1833563" cy="541338"/>
              <a:chOff x="4114800" y="2286000"/>
              <a:chExt cx="1833563" cy="541338"/>
            </a:xfrm>
          </p:grpSpPr>
          <p:graphicFrame>
            <p:nvGraphicFramePr>
              <p:cNvPr id="25647" name="Object 11"/>
              <p:cNvGraphicFramePr>
                <a:graphicFrameLocks noChangeAspect="1"/>
              </p:cNvGraphicFramePr>
              <p:nvPr/>
            </p:nvGraphicFramePr>
            <p:xfrm>
              <a:off x="4989513" y="2590800"/>
              <a:ext cx="958850" cy="236538"/>
            </p:xfrm>
            <a:graphic>
              <a:graphicData uri="http://schemas.openxmlformats.org/presentationml/2006/ole">
                <mc:AlternateContent xmlns:mc="http://schemas.openxmlformats.org/markup-compatibility/2006">
                  <mc:Choice xmlns:v="urn:schemas-microsoft-com:vml" Requires="v">
                    <p:oleObj spid="_x0000_s25791" name="Equation" r:id="rId11" imgW="875920" imgH="215806" progId="Equation.DSMT4">
                      <p:embed/>
                    </p:oleObj>
                  </mc:Choice>
                  <mc:Fallback>
                    <p:oleObj name="Equation" r:id="rId11" imgW="875920" imgH="215806"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89513" y="2590800"/>
                            <a:ext cx="958850" cy="23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48" name="Object 12"/>
              <p:cNvGraphicFramePr>
                <a:graphicFrameLocks noChangeAspect="1"/>
              </p:cNvGraphicFramePr>
              <p:nvPr/>
            </p:nvGraphicFramePr>
            <p:xfrm>
              <a:off x="4114800" y="2286000"/>
              <a:ext cx="957263" cy="236538"/>
            </p:xfrm>
            <a:graphic>
              <a:graphicData uri="http://schemas.openxmlformats.org/presentationml/2006/ole">
                <mc:AlternateContent xmlns:mc="http://schemas.openxmlformats.org/markup-compatibility/2006">
                  <mc:Choice xmlns:v="urn:schemas-microsoft-com:vml" Requires="v">
                    <p:oleObj spid="_x0000_s25792" name="Equation" r:id="rId13" imgW="875920" imgH="215806" progId="Equation.DSMT4">
                      <p:embed/>
                    </p:oleObj>
                  </mc:Choice>
                  <mc:Fallback>
                    <p:oleObj name="Equation" r:id="rId13" imgW="875920" imgH="215806"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14800" y="2286000"/>
                            <a:ext cx="957263" cy="23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5644" name="Group 68"/>
            <p:cNvGrpSpPr>
              <a:grpSpLocks/>
            </p:cNvGrpSpPr>
            <p:nvPr/>
          </p:nvGrpSpPr>
          <p:grpSpPr bwMode="auto">
            <a:xfrm>
              <a:off x="5797550" y="2590800"/>
              <a:ext cx="1827213" cy="541338"/>
              <a:chOff x="5797550" y="2438400"/>
              <a:chExt cx="1827213" cy="541338"/>
            </a:xfrm>
          </p:grpSpPr>
          <p:graphicFrame>
            <p:nvGraphicFramePr>
              <p:cNvPr id="25645" name="Object 13"/>
              <p:cNvGraphicFramePr>
                <a:graphicFrameLocks noChangeAspect="1"/>
              </p:cNvGraphicFramePr>
              <p:nvPr/>
            </p:nvGraphicFramePr>
            <p:xfrm>
              <a:off x="6665913" y="2743200"/>
              <a:ext cx="958850" cy="236538"/>
            </p:xfrm>
            <a:graphic>
              <a:graphicData uri="http://schemas.openxmlformats.org/presentationml/2006/ole">
                <mc:AlternateContent xmlns:mc="http://schemas.openxmlformats.org/markup-compatibility/2006">
                  <mc:Choice xmlns:v="urn:schemas-microsoft-com:vml" Requires="v">
                    <p:oleObj spid="_x0000_s25793" name="Equation" r:id="rId15" imgW="875920" imgH="215806" progId="Equation.DSMT4">
                      <p:embed/>
                    </p:oleObj>
                  </mc:Choice>
                  <mc:Fallback>
                    <p:oleObj name="Equation" r:id="rId15" imgW="875920" imgH="215806" progId="Equation.DSMT4">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65913" y="2743200"/>
                            <a:ext cx="958850" cy="23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46" name="Object 14"/>
              <p:cNvGraphicFramePr>
                <a:graphicFrameLocks noChangeAspect="1"/>
              </p:cNvGraphicFramePr>
              <p:nvPr/>
            </p:nvGraphicFramePr>
            <p:xfrm>
              <a:off x="5797550" y="2438400"/>
              <a:ext cx="942975" cy="236538"/>
            </p:xfrm>
            <a:graphic>
              <a:graphicData uri="http://schemas.openxmlformats.org/presentationml/2006/ole">
                <mc:AlternateContent xmlns:mc="http://schemas.openxmlformats.org/markup-compatibility/2006">
                  <mc:Choice xmlns:v="urn:schemas-microsoft-com:vml" Requires="v">
                    <p:oleObj spid="_x0000_s25794" name="Equation" r:id="rId17" imgW="863225" imgH="215806" progId="Equation.DSMT4">
                      <p:embed/>
                    </p:oleObj>
                  </mc:Choice>
                  <mc:Fallback>
                    <p:oleObj name="Equation" r:id="rId17" imgW="863225" imgH="215806" progId="Equation.DSMT4">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97550" y="2438400"/>
                            <a:ext cx="942975" cy="23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aphicFrame>
        <p:nvGraphicFramePr>
          <p:cNvPr id="25631" name="Object 17"/>
          <p:cNvGraphicFramePr>
            <a:graphicFrameLocks noChangeAspect="1"/>
          </p:cNvGraphicFramePr>
          <p:nvPr/>
        </p:nvGraphicFramePr>
        <p:xfrm>
          <a:off x="849313" y="1752600"/>
          <a:ext cx="7519987" cy="420688"/>
        </p:xfrm>
        <a:graphic>
          <a:graphicData uri="http://schemas.openxmlformats.org/presentationml/2006/ole">
            <mc:AlternateContent xmlns:mc="http://schemas.openxmlformats.org/markup-compatibility/2006">
              <mc:Choice xmlns:v="urn:schemas-microsoft-com:vml" Requires="v">
                <p:oleObj spid="_x0000_s25795" name="Equation" r:id="rId19" imgW="3873500" imgH="215900" progId="Equation.DSMT4">
                  <p:embed/>
                </p:oleObj>
              </mc:Choice>
              <mc:Fallback>
                <p:oleObj name="Equation" r:id="rId19" imgW="3873500" imgH="215900" progId="Equation.DSMT4">
                  <p:embed/>
                  <p:pic>
                    <p:nvPicPr>
                      <p:cNvPr id="0"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49313" y="1752600"/>
                        <a:ext cx="7519987"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 name="Group 77"/>
          <p:cNvGrpSpPr>
            <a:grpSpLocks/>
          </p:cNvGrpSpPr>
          <p:nvPr/>
        </p:nvGrpSpPr>
        <p:grpSpPr bwMode="auto">
          <a:xfrm>
            <a:off x="2339975" y="5715000"/>
            <a:ext cx="4291013" cy="533400"/>
            <a:chOff x="2339975" y="5715000"/>
            <a:chExt cx="4291013" cy="533400"/>
          </a:xfrm>
        </p:grpSpPr>
        <p:sp>
          <p:nvSpPr>
            <p:cNvPr id="77" name="Rectangle 76"/>
            <p:cNvSpPr/>
            <p:nvPr/>
          </p:nvSpPr>
          <p:spPr>
            <a:xfrm>
              <a:off x="2362200" y="5715000"/>
              <a:ext cx="419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25634" name="Object 18"/>
            <p:cNvGraphicFramePr>
              <a:graphicFrameLocks noChangeAspect="1"/>
            </p:cNvGraphicFramePr>
            <p:nvPr/>
          </p:nvGraphicFramePr>
          <p:xfrm>
            <a:off x="2339975" y="5791200"/>
            <a:ext cx="4291013" cy="420688"/>
          </p:xfrm>
          <a:graphic>
            <a:graphicData uri="http://schemas.openxmlformats.org/presentationml/2006/ole">
              <mc:AlternateContent xmlns:mc="http://schemas.openxmlformats.org/markup-compatibility/2006">
                <mc:Choice xmlns:v="urn:schemas-microsoft-com:vml" Requires="v">
                  <p:oleObj spid="_x0000_s25796" name="Equation" r:id="rId21" imgW="2209800" imgH="215900" progId="Equation.DSMT4">
                    <p:embed/>
                  </p:oleObj>
                </mc:Choice>
                <mc:Fallback>
                  <p:oleObj name="Equation" r:id="rId21" imgW="2209800" imgH="215900" progId="Equation.DSMT4">
                    <p:embed/>
                    <p:pic>
                      <p:nvPicPr>
                        <p:cNvPr id="0" name="Object 1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39975" y="5791200"/>
                          <a:ext cx="4291013"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0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914400" y="0"/>
            <a:ext cx="8229600" cy="1371600"/>
          </a:xfrm>
        </p:spPr>
        <p:txBody>
          <a:bodyPr/>
          <a:lstStyle/>
          <a:p>
            <a:pPr eaLnBrk="1" hangingPunct="1"/>
            <a:r>
              <a:rPr lang="en-US" altLang="en-US" smtClean="0"/>
              <a:t>Markov Chain</a:t>
            </a:r>
          </a:p>
        </p:txBody>
      </p:sp>
      <p:pic>
        <p:nvPicPr>
          <p:cNvPr id="26627" name="Picture 7" descr="$ \mathbb{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6213" y="3429000"/>
            <a:ext cx="17145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3769" name="Rectangle 9"/>
          <p:cNvSpPr>
            <a:spLocks noChangeArrowheads="1"/>
          </p:cNvSpPr>
          <p:nvPr/>
        </p:nvSpPr>
        <p:spPr bwMode="auto">
          <a:xfrm>
            <a:off x="228600" y="1676400"/>
            <a:ext cx="8763000" cy="4953000"/>
          </a:xfrm>
          <a:prstGeom prst="rect">
            <a:avLst/>
          </a:prstGeom>
          <a:noFill/>
          <a:ln w="9525">
            <a:noFill/>
            <a:miter lim="800000"/>
            <a:headEnd/>
            <a:tailEnd/>
          </a:ln>
        </p:spPr>
        <p:txBody>
          <a:bodyPr/>
          <a:lstStyle/>
          <a:p>
            <a:pPr marL="342900" indent="-342900" eaLnBrk="1" hangingPunct="1">
              <a:lnSpc>
                <a:spcPts val="2880"/>
              </a:lnSpc>
              <a:spcBef>
                <a:spcPct val="20000"/>
              </a:spcBef>
              <a:buClr>
                <a:schemeClr val="bg2"/>
              </a:buClr>
              <a:buSzPct val="75000"/>
              <a:buFont typeface="Wingdings" pitchFamily="2" charset="2"/>
              <a:buChar char="n"/>
              <a:defRPr/>
            </a:pPr>
            <a:r>
              <a:rPr lang="en-US" sz="2400" b="1" i="0" baseline="0" dirty="0">
                <a:solidFill>
                  <a:srgbClr val="0066FF"/>
                </a:solidFill>
                <a:latin typeface="+mj-lt"/>
              </a:rPr>
              <a:t>Stochastic Process </a:t>
            </a:r>
            <a:r>
              <a:rPr lang="en-US" sz="2400" baseline="0" dirty="0">
                <a:solidFill>
                  <a:srgbClr val="0066FF"/>
                </a:solidFill>
                <a:latin typeface="Cambria" pitchFamily="18" charset="0"/>
              </a:rPr>
              <a:t>X</a:t>
            </a:r>
            <a:r>
              <a:rPr lang="en-US" sz="2400" i="0" baseline="0" dirty="0">
                <a:solidFill>
                  <a:srgbClr val="0066FF"/>
                </a:solidFill>
                <a:latin typeface="+mj-lt"/>
              </a:rPr>
              <a:t>(</a:t>
            </a:r>
            <a:r>
              <a:rPr lang="en-US" sz="2400" baseline="0" dirty="0">
                <a:solidFill>
                  <a:srgbClr val="0066FF"/>
                </a:solidFill>
                <a:latin typeface="Cambria" pitchFamily="18" charset="0"/>
              </a:rPr>
              <a:t>t</a:t>
            </a:r>
            <a:r>
              <a:rPr lang="en-US" sz="2400" i="0" baseline="0" dirty="0">
                <a:solidFill>
                  <a:srgbClr val="0066FF"/>
                </a:solidFill>
                <a:latin typeface="+mj-lt"/>
              </a:rPr>
              <a:t>)</a:t>
            </a:r>
            <a:r>
              <a:rPr lang="en-US" sz="2400" b="1" i="0" baseline="0" dirty="0">
                <a:solidFill>
                  <a:srgbClr val="0066FF"/>
                </a:solidFill>
                <a:latin typeface="+mj-lt"/>
              </a:rPr>
              <a:t> </a:t>
            </a:r>
            <a:r>
              <a:rPr lang="en-US" sz="2400" i="0" baseline="0" dirty="0">
                <a:latin typeface="+mj-lt"/>
              </a:rPr>
              <a:t>is a random variable that varies with time.</a:t>
            </a:r>
          </a:p>
          <a:p>
            <a:pPr marL="342900" indent="-342900" eaLnBrk="1" hangingPunct="1">
              <a:lnSpc>
                <a:spcPts val="2880"/>
              </a:lnSpc>
              <a:spcBef>
                <a:spcPct val="20000"/>
              </a:spcBef>
              <a:buClr>
                <a:schemeClr val="bg2"/>
              </a:buClr>
              <a:buSzPct val="75000"/>
              <a:buFont typeface="Wingdings" pitchFamily="2" charset="2"/>
              <a:buChar char="n"/>
              <a:defRPr/>
            </a:pPr>
            <a:r>
              <a:rPr lang="en-US" sz="2400" i="0" baseline="0" dirty="0">
                <a:latin typeface="+mj-lt"/>
              </a:rPr>
              <a:t>A </a:t>
            </a:r>
            <a:r>
              <a:rPr lang="en-US" sz="2400" b="1" i="0" baseline="0" dirty="0">
                <a:solidFill>
                  <a:srgbClr val="0066FF"/>
                </a:solidFill>
                <a:latin typeface="+mj-lt"/>
              </a:rPr>
              <a:t>state</a:t>
            </a:r>
            <a:r>
              <a:rPr lang="en-US" sz="2400" i="0" baseline="0" dirty="0">
                <a:latin typeface="+mj-lt"/>
              </a:rPr>
              <a:t> of the process is a possible value of </a:t>
            </a:r>
            <a:r>
              <a:rPr lang="en-US" sz="2400" baseline="0" dirty="0">
                <a:latin typeface="Cambria" pitchFamily="18" charset="0"/>
              </a:rPr>
              <a:t>X</a:t>
            </a:r>
            <a:r>
              <a:rPr lang="en-US" sz="2400" i="0" baseline="0" dirty="0">
                <a:latin typeface="Arial" charset="0"/>
              </a:rPr>
              <a:t>(</a:t>
            </a:r>
            <a:r>
              <a:rPr lang="en-US" sz="2400" baseline="0" dirty="0">
                <a:latin typeface="Cambria" pitchFamily="18" charset="0"/>
              </a:rPr>
              <a:t>t</a:t>
            </a:r>
            <a:r>
              <a:rPr lang="en-US" sz="2400" i="0" baseline="0" dirty="0">
                <a:latin typeface="Arial" charset="0"/>
              </a:rPr>
              <a:t>)</a:t>
            </a:r>
            <a:endParaRPr lang="en-US" sz="2400" i="0" baseline="0" dirty="0">
              <a:latin typeface="+mj-lt"/>
            </a:endParaRPr>
          </a:p>
          <a:p>
            <a:pPr marL="342900" indent="-342900" eaLnBrk="1" hangingPunct="1">
              <a:lnSpc>
                <a:spcPts val="2880"/>
              </a:lnSpc>
              <a:spcBef>
                <a:spcPct val="20000"/>
              </a:spcBef>
              <a:buClr>
                <a:schemeClr val="bg2"/>
              </a:buClr>
              <a:buSzPct val="75000"/>
              <a:buFont typeface="Wingdings" pitchFamily="2" charset="2"/>
              <a:buChar char="n"/>
              <a:defRPr/>
            </a:pPr>
            <a:r>
              <a:rPr lang="en-US" b="1" i="0" baseline="0" dirty="0">
                <a:solidFill>
                  <a:srgbClr val="C00000"/>
                </a:solidFill>
                <a:latin typeface="+mj-lt"/>
              </a:rPr>
              <a:t>Markov Chain</a:t>
            </a:r>
          </a:p>
          <a:p>
            <a:pPr marL="742950" lvl="1" indent="-285750" eaLnBrk="1" hangingPunct="1">
              <a:lnSpc>
                <a:spcPts val="2880"/>
              </a:lnSpc>
              <a:spcBef>
                <a:spcPct val="20000"/>
              </a:spcBef>
              <a:buClr>
                <a:schemeClr val="accent2"/>
              </a:buClr>
              <a:buSzPct val="80000"/>
              <a:buFont typeface="Wingdings" pitchFamily="2" charset="2"/>
              <a:buChar char="¨"/>
              <a:defRPr/>
            </a:pPr>
            <a:r>
              <a:rPr lang="en-US" sz="2000" i="0" baseline="0" dirty="0">
                <a:sym typeface="Symbol" pitchFamily="18" charset="2"/>
              </a:rPr>
              <a:t>is a </a:t>
            </a:r>
            <a:r>
              <a:rPr lang="en-GB" altLang="en-US" sz="2000" i="0" baseline="0" dirty="0"/>
              <a:t>Stochastic process with a number of  states that has </a:t>
            </a:r>
            <a:r>
              <a:rPr lang="en-US" sz="2000" i="0" baseline="0" dirty="0">
                <a:solidFill>
                  <a:srgbClr val="0066FF"/>
                </a:solidFill>
                <a:sym typeface="Symbol" pitchFamily="18" charset="2"/>
              </a:rPr>
              <a:t>Markov property</a:t>
            </a:r>
            <a:r>
              <a:rPr lang="en-US" sz="2000" i="0" baseline="0" dirty="0">
                <a:latin typeface="+mj-lt"/>
                <a:sym typeface="Symbol" pitchFamily="18" charset="2"/>
              </a:rPr>
              <a:t>.</a:t>
            </a:r>
          </a:p>
          <a:p>
            <a:pPr marL="742950" lvl="1" indent="-285750" eaLnBrk="1" hangingPunct="1">
              <a:lnSpc>
                <a:spcPts val="2880"/>
              </a:lnSpc>
              <a:spcBef>
                <a:spcPct val="20000"/>
              </a:spcBef>
              <a:buClr>
                <a:schemeClr val="accent2"/>
              </a:buClr>
              <a:buSzPct val="80000"/>
              <a:buFont typeface="Wingdings" pitchFamily="2" charset="2"/>
              <a:buChar char="¨"/>
              <a:defRPr/>
            </a:pPr>
            <a:r>
              <a:rPr lang="en-US" sz="2000" b="1" i="0" baseline="0" dirty="0">
                <a:solidFill>
                  <a:srgbClr val="FF0000"/>
                </a:solidFill>
                <a:latin typeface="+mj-lt"/>
                <a:sym typeface="Symbol" pitchFamily="18" charset="2"/>
              </a:rPr>
              <a:t>Markov property</a:t>
            </a:r>
            <a:r>
              <a:rPr lang="en-US" sz="2000" i="0" baseline="0" dirty="0">
                <a:latin typeface="+mj-lt"/>
                <a:sym typeface="Symbol" pitchFamily="18" charset="2"/>
              </a:rPr>
              <a:t>: the conditional probability distribution of future states of the process, given the present state and all past states, depends only upon the present state and not on any past states</a:t>
            </a:r>
          </a:p>
          <a:p>
            <a:pPr eaLnBrk="1" hangingPunct="1">
              <a:lnSpc>
                <a:spcPts val="2880"/>
              </a:lnSpc>
              <a:spcBef>
                <a:spcPct val="20000"/>
              </a:spcBef>
              <a:buClr>
                <a:schemeClr val="accent2"/>
              </a:buClr>
              <a:buSzPct val="80000"/>
              <a:defRPr/>
            </a:pPr>
            <a:endParaRPr lang="en-US" sz="2000" i="0" baseline="0" dirty="0">
              <a:solidFill>
                <a:srgbClr val="0066FF"/>
              </a:solidFill>
              <a:latin typeface="+mj-lt"/>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3769">
                                            <p:txEl>
                                              <p:pRg st="0" end="0"/>
                                            </p:txEl>
                                          </p:spTgt>
                                        </p:tgtEl>
                                        <p:attrNameLst>
                                          <p:attrName>style.visibility</p:attrName>
                                        </p:attrNameLst>
                                      </p:cBhvr>
                                      <p:to>
                                        <p:strVal val="visible"/>
                                      </p:to>
                                    </p:set>
                                    <p:animEffect transition="in" filter="wipe(left)">
                                      <p:cBhvr>
                                        <p:cTn id="7" dur="500"/>
                                        <p:tgtEl>
                                          <p:spTgt spid="37376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3769">
                                            <p:txEl>
                                              <p:pRg st="1" end="1"/>
                                            </p:txEl>
                                          </p:spTgt>
                                        </p:tgtEl>
                                        <p:attrNameLst>
                                          <p:attrName>style.visibility</p:attrName>
                                        </p:attrNameLst>
                                      </p:cBhvr>
                                      <p:to>
                                        <p:strVal val="visible"/>
                                      </p:to>
                                    </p:set>
                                    <p:animEffect transition="in" filter="wipe(left)">
                                      <p:cBhvr>
                                        <p:cTn id="12" dur="500"/>
                                        <p:tgtEl>
                                          <p:spTgt spid="37376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3769">
                                            <p:txEl>
                                              <p:pRg st="2" end="2"/>
                                            </p:txEl>
                                          </p:spTgt>
                                        </p:tgtEl>
                                        <p:attrNameLst>
                                          <p:attrName>style.visibility</p:attrName>
                                        </p:attrNameLst>
                                      </p:cBhvr>
                                      <p:to>
                                        <p:strVal val="visible"/>
                                      </p:to>
                                    </p:set>
                                    <p:animEffect transition="in" filter="wipe(left)">
                                      <p:cBhvr>
                                        <p:cTn id="17" dur="500"/>
                                        <p:tgtEl>
                                          <p:spTgt spid="373769">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73769">
                                            <p:txEl>
                                              <p:pRg st="3" end="3"/>
                                            </p:txEl>
                                          </p:spTgt>
                                        </p:tgtEl>
                                        <p:attrNameLst>
                                          <p:attrName>style.visibility</p:attrName>
                                        </p:attrNameLst>
                                      </p:cBhvr>
                                      <p:to>
                                        <p:strVal val="visible"/>
                                      </p:to>
                                    </p:set>
                                    <p:animEffect transition="in" filter="wipe(left)">
                                      <p:cBhvr>
                                        <p:cTn id="20" dur="500"/>
                                        <p:tgtEl>
                                          <p:spTgt spid="373769">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73769">
                                            <p:txEl>
                                              <p:pRg st="4" end="4"/>
                                            </p:txEl>
                                          </p:spTgt>
                                        </p:tgtEl>
                                        <p:attrNameLst>
                                          <p:attrName>style.visibility</p:attrName>
                                        </p:attrNameLst>
                                      </p:cBhvr>
                                      <p:to>
                                        <p:strVal val="visible"/>
                                      </p:to>
                                    </p:set>
                                    <p:animEffect transition="in" filter="wipe(left)">
                                      <p:cBhvr>
                                        <p:cTn id="23" dur="500"/>
                                        <p:tgtEl>
                                          <p:spTgt spid="37376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9"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76200" y="0"/>
            <a:ext cx="7010400" cy="990600"/>
          </a:xfrm>
        </p:spPr>
        <p:txBody>
          <a:bodyPr/>
          <a:lstStyle/>
          <a:p>
            <a:pPr eaLnBrk="1" hangingPunct="1"/>
            <a:r>
              <a:rPr lang="en-US" altLang="en-US" sz="4000" smtClean="0"/>
              <a:t>What is “Markov Property”</a:t>
            </a:r>
            <a:r>
              <a:rPr lang="en-US" altLang="en-US" sz="4000" smtClean="0">
                <a:latin typeface="Cambria" panose="02040503050406030204" pitchFamily="18" charset="0"/>
              </a:rPr>
              <a:t>?</a:t>
            </a:r>
          </a:p>
        </p:txBody>
      </p:sp>
      <p:cxnSp>
        <p:nvCxnSpPr>
          <p:cNvPr id="22" name="Straight Arrow Connector 21"/>
          <p:cNvCxnSpPr/>
          <p:nvPr/>
        </p:nvCxnSpPr>
        <p:spPr>
          <a:xfrm flipV="1">
            <a:off x="838200" y="4981575"/>
            <a:ext cx="6781800" cy="158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rot="5400000">
            <a:off x="1066801" y="4829175"/>
            <a:ext cx="304800" cy="3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1905794" y="4829969"/>
            <a:ext cx="304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2743994" y="4829969"/>
            <a:ext cx="304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3582194" y="4829969"/>
            <a:ext cx="304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4420394" y="4829969"/>
            <a:ext cx="304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657" name="TextBox 20"/>
          <p:cNvSpPr txBox="1">
            <a:spLocks noChangeArrowheads="1"/>
          </p:cNvSpPr>
          <p:nvPr/>
        </p:nvSpPr>
        <p:spPr bwMode="auto">
          <a:xfrm>
            <a:off x="838200" y="5059363"/>
            <a:ext cx="8382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1" i="0"/>
              <a:t>Day 1</a:t>
            </a:r>
          </a:p>
        </p:txBody>
      </p:sp>
      <p:sp>
        <p:nvSpPr>
          <p:cNvPr id="27658" name="Rectangle 27"/>
          <p:cNvSpPr>
            <a:spLocks noChangeArrowheads="1"/>
          </p:cNvSpPr>
          <p:nvPr/>
        </p:nvSpPr>
        <p:spPr bwMode="auto">
          <a:xfrm>
            <a:off x="6781800" y="4524375"/>
            <a:ext cx="720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fr-FR" altLang="en-US" sz="2400" b="1" i="0" baseline="0">
                <a:latin typeface="Cambria" panose="02040503050406030204" pitchFamily="18" charset="0"/>
              </a:rPr>
              <a:t>Day</a:t>
            </a:r>
            <a:endParaRPr lang="en-US" altLang="en-US" sz="2400" b="1"/>
          </a:p>
        </p:txBody>
      </p:sp>
      <p:sp>
        <p:nvSpPr>
          <p:cNvPr id="27659" name="TextBox 20"/>
          <p:cNvSpPr txBox="1">
            <a:spLocks noChangeArrowheads="1"/>
          </p:cNvSpPr>
          <p:nvPr/>
        </p:nvSpPr>
        <p:spPr bwMode="auto">
          <a:xfrm>
            <a:off x="1638300" y="5048250"/>
            <a:ext cx="8382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1" i="0"/>
              <a:t>Day 2</a:t>
            </a:r>
          </a:p>
        </p:txBody>
      </p:sp>
      <p:sp>
        <p:nvSpPr>
          <p:cNvPr id="27660" name="TextBox 20"/>
          <p:cNvSpPr txBox="1">
            <a:spLocks noChangeArrowheads="1"/>
          </p:cNvSpPr>
          <p:nvPr/>
        </p:nvSpPr>
        <p:spPr bwMode="auto">
          <a:xfrm>
            <a:off x="2486025" y="5040313"/>
            <a:ext cx="8382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1" i="0"/>
              <a:t>Day 3</a:t>
            </a:r>
          </a:p>
        </p:txBody>
      </p:sp>
      <p:sp>
        <p:nvSpPr>
          <p:cNvPr id="27661" name="TextBox 20"/>
          <p:cNvSpPr txBox="1">
            <a:spLocks noChangeArrowheads="1"/>
          </p:cNvSpPr>
          <p:nvPr/>
        </p:nvSpPr>
        <p:spPr bwMode="auto">
          <a:xfrm>
            <a:off x="3286125" y="5029200"/>
            <a:ext cx="8382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1" i="0"/>
              <a:t>Day 4</a:t>
            </a:r>
          </a:p>
        </p:txBody>
      </p:sp>
      <p:sp>
        <p:nvSpPr>
          <p:cNvPr id="27662" name="TextBox 20"/>
          <p:cNvSpPr txBox="1">
            <a:spLocks noChangeArrowheads="1"/>
          </p:cNvSpPr>
          <p:nvPr/>
        </p:nvSpPr>
        <p:spPr bwMode="auto">
          <a:xfrm>
            <a:off x="4162425" y="5030788"/>
            <a:ext cx="8382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1" i="0"/>
              <a:t>Day 5</a:t>
            </a:r>
          </a:p>
        </p:txBody>
      </p:sp>
      <p:cxnSp>
        <p:nvCxnSpPr>
          <p:cNvPr id="38" name="Straight Connector 37"/>
          <p:cNvCxnSpPr/>
          <p:nvPr/>
        </p:nvCxnSpPr>
        <p:spPr>
          <a:xfrm rot="5400000">
            <a:off x="5258594" y="4809331"/>
            <a:ext cx="304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664" name="TextBox 20"/>
          <p:cNvSpPr txBox="1">
            <a:spLocks noChangeArrowheads="1"/>
          </p:cNvSpPr>
          <p:nvPr/>
        </p:nvSpPr>
        <p:spPr bwMode="auto">
          <a:xfrm>
            <a:off x="5000625" y="5048250"/>
            <a:ext cx="8382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1" i="0"/>
              <a:t>Day 6</a:t>
            </a:r>
          </a:p>
        </p:txBody>
      </p:sp>
      <p:cxnSp>
        <p:nvCxnSpPr>
          <p:cNvPr id="42" name="Straight Connector 41"/>
          <p:cNvCxnSpPr/>
          <p:nvPr/>
        </p:nvCxnSpPr>
        <p:spPr>
          <a:xfrm rot="5400000">
            <a:off x="6058694" y="4828381"/>
            <a:ext cx="304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666" name="TextBox 20"/>
          <p:cNvSpPr txBox="1">
            <a:spLocks noChangeArrowheads="1"/>
          </p:cNvSpPr>
          <p:nvPr/>
        </p:nvSpPr>
        <p:spPr bwMode="auto">
          <a:xfrm>
            <a:off x="5800725" y="5029200"/>
            <a:ext cx="8382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1" i="0"/>
              <a:t>Day 7</a:t>
            </a:r>
          </a:p>
        </p:txBody>
      </p:sp>
      <p:sp>
        <p:nvSpPr>
          <p:cNvPr id="27667" name="TextBox 20"/>
          <p:cNvSpPr txBox="1">
            <a:spLocks noChangeArrowheads="1"/>
          </p:cNvSpPr>
          <p:nvPr/>
        </p:nvSpPr>
        <p:spPr bwMode="auto">
          <a:xfrm>
            <a:off x="819150" y="5364163"/>
            <a:ext cx="8382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1" i="0"/>
              <a:t>THU</a:t>
            </a:r>
          </a:p>
        </p:txBody>
      </p:sp>
      <p:sp>
        <p:nvSpPr>
          <p:cNvPr id="27668" name="TextBox 20"/>
          <p:cNvSpPr txBox="1">
            <a:spLocks noChangeArrowheads="1"/>
          </p:cNvSpPr>
          <p:nvPr/>
        </p:nvSpPr>
        <p:spPr bwMode="auto">
          <a:xfrm>
            <a:off x="1619250" y="5353050"/>
            <a:ext cx="8382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1" i="0"/>
              <a:t>FRI</a:t>
            </a:r>
          </a:p>
        </p:txBody>
      </p:sp>
      <p:sp>
        <p:nvSpPr>
          <p:cNvPr id="27669" name="TextBox 20"/>
          <p:cNvSpPr txBox="1">
            <a:spLocks noChangeArrowheads="1"/>
          </p:cNvSpPr>
          <p:nvPr/>
        </p:nvSpPr>
        <p:spPr bwMode="auto">
          <a:xfrm>
            <a:off x="2466975" y="5345113"/>
            <a:ext cx="8382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1" i="0"/>
              <a:t>SAT</a:t>
            </a:r>
          </a:p>
        </p:txBody>
      </p:sp>
      <p:sp>
        <p:nvSpPr>
          <p:cNvPr id="27670" name="TextBox 20"/>
          <p:cNvSpPr txBox="1">
            <a:spLocks noChangeArrowheads="1"/>
          </p:cNvSpPr>
          <p:nvPr/>
        </p:nvSpPr>
        <p:spPr bwMode="auto">
          <a:xfrm>
            <a:off x="3267075" y="5334000"/>
            <a:ext cx="8382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1" i="0"/>
              <a:t>SUN</a:t>
            </a:r>
          </a:p>
        </p:txBody>
      </p:sp>
      <p:sp>
        <p:nvSpPr>
          <p:cNvPr id="27671" name="TextBox 20"/>
          <p:cNvSpPr txBox="1">
            <a:spLocks noChangeArrowheads="1"/>
          </p:cNvSpPr>
          <p:nvPr/>
        </p:nvSpPr>
        <p:spPr bwMode="auto">
          <a:xfrm>
            <a:off x="4143375" y="5335588"/>
            <a:ext cx="8382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1" i="0"/>
              <a:t>MON</a:t>
            </a:r>
          </a:p>
        </p:txBody>
      </p:sp>
      <p:sp>
        <p:nvSpPr>
          <p:cNvPr id="27672" name="TextBox 20"/>
          <p:cNvSpPr txBox="1">
            <a:spLocks noChangeArrowheads="1"/>
          </p:cNvSpPr>
          <p:nvPr/>
        </p:nvSpPr>
        <p:spPr bwMode="auto">
          <a:xfrm>
            <a:off x="4981575" y="5353050"/>
            <a:ext cx="8382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1" i="0"/>
              <a:t>TUE</a:t>
            </a:r>
          </a:p>
        </p:txBody>
      </p:sp>
      <p:sp>
        <p:nvSpPr>
          <p:cNvPr id="27673" name="TextBox 20"/>
          <p:cNvSpPr txBox="1">
            <a:spLocks noChangeArrowheads="1"/>
          </p:cNvSpPr>
          <p:nvPr/>
        </p:nvSpPr>
        <p:spPr bwMode="auto">
          <a:xfrm>
            <a:off x="5781675" y="5334000"/>
            <a:ext cx="8382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1" i="0"/>
              <a:t>WED</a:t>
            </a:r>
          </a:p>
        </p:txBody>
      </p:sp>
      <p:cxnSp>
        <p:nvCxnSpPr>
          <p:cNvPr id="30" name="Straight Arrow Connector 29"/>
          <p:cNvCxnSpPr/>
          <p:nvPr/>
        </p:nvCxnSpPr>
        <p:spPr>
          <a:xfrm rot="5400000">
            <a:off x="876301" y="4105275"/>
            <a:ext cx="685800" cy="31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7675" name="Group 65"/>
          <p:cNvGrpSpPr>
            <a:grpSpLocks/>
          </p:cNvGrpSpPr>
          <p:nvPr/>
        </p:nvGrpSpPr>
        <p:grpSpPr bwMode="auto">
          <a:xfrm>
            <a:off x="762000" y="2878138"/>
            <a:ext cx="928688" cy="769937"/>
            <a:chOff x="1600200" y="2878138"/>
            <a:chExt cx="928688" cy="769757"/>
          </a:xfrm>
        </p:grpSpPr>
        <p:pic>
          <p:nvPicPr>
            <p:cNvPr id="27706" name="Picture 3" descr="E:\Anis Personal\My Homepage\Koubaa Anis Homepage_files\image0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152595"/>
              <a:ext cx="4953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707" name="Object 2"/>
            <p:cNvGraphicFramePr>
              <a:graphicFrameLocks noChangeAspect="1"/>
            </p:cNvGraphicFramePr>
            <p:nvPr/>
          </p:nvGraphicFramePr>
          <p:xfrm>
            <a:off x="1600200" y="2878138"/>
            <a:ext cx="928688" cy="236537"/>
          </p:xfrm>
          <a:graphic>
            <a:graphicData uri="http://schemas.openxmlformats.org/presentationml/2006/ole">
              <mc:AlternateContent xmlns:mc="http://schemas.openxmlformats.org/markup-compatibility/2006">
                <mc:Choice xmlns:v="urn:schemas-microsoft-com:vml" Requires="v">
                  <p:oleObj spid="_x0000_s27792" name="Equation" r:id="rId4" imgW="850531" imgH="215806" progId="Equation.DSMT4">
                    <p:embed/>
                  </p:oleObj>
                </mc:Choice>
                <mc:Fallback>
                  <p:oleObj name="Equation" r:id="rId4" imgW="850531" imgH="215806"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2878138"/>
                          <a:ext cx="928688" cy="23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cxnSp>
        <p:nvCxnSpPr>
          <p:cNvPr id="31" name="Straight Arrow Connector 30"/>
          <p:cNvCxnSpPr/>
          <p:nvPr/>
        </p:nvCxnSpPr>
        <p:spPr>
          <a:xfrm rot="5400000">
            <a:off x="1713707" y="4106069"/>
            <a:ext cx="685800" cy="15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2551907" y="4106069"/>
            <a:ext cx="685800" cy="15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7678" name="Picture 4" descr="E:\Anis Personal\My Homepage\Koubaa Anis Homepage_files\image002.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3152775"/>
            <a:ext cx="4953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9" name="Picture 3" descr="E:\Anis Personal\My Homepage\Koubaa Anis Homepage_files\image0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152775"/>
            <a:ext cx="4953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680" name="Object 3"/>
          <p:cNvGraphicFramePr>
            <a:graphicFrameLocks noChangeAspect="1"/>
          </p:cNvGraphicFramePr>
          <p:nvPr/>
        </p:nvGraphicFramePr>
        <p:xfrm>
          <a:off x="2370138" y="2895600"/>
          <a:ext cx="958850" cy="236538"/>
        </p:xfrm>
        <a:graphic>
          <a:graphicData uri="http://schemas.openxmlformats.org/presentationml/2006/ole">
            <mc:AlternateContent xmlns:mc="http://schemas.openxmlformats.org/markup-compatibility/2006">
              <mc:Choice xmlns:v="urn:schemas-microsoft-com:vml" Requires="v">
                <p:oleObj spid="_x0000_s27793" name="Equation" r:id="rId7" imgW="875920" imgH="215806" progId="Equation.DSMT4">
                  <p:embed/>
                </p:oleObj>
              </mc:Choice>
              <mc:Fallback>
                <p:oleObj name="Equation" r:id="rId7" imgW="875920" imgH="215806"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70138" y="2895600"/>
                        <a:ext cx="958850" cy="23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81" name="Object 4"/>
          <p:cNvGraphicFramePr>
            <a:graphicFrameLocks noChangeAspect="1"/>
          </p:cNvGraphicFramePr>
          <p:nvPr/>
        </p:nvGraphicFramePr>
        <p:xfrm>
          <a:off x="1495425" y="2590800"/>
          <a:ext cx="957263" cy="236538"/>
        </p:xfrm>
        <a:graphic>
          <a:graphicData uri="http://schemas.openxmlformats.org/presentationml/2006/ole">
            <mc:AlternateContent xmlns:mc="http://schemas.openxmlformats.org/markup-compatibility/2006">
              <mc:Choice xmlns:v="urn:schemas-microsoft-com:vml" Requires="v">
                <p:oleObj spid="_x0000_s27794" name="Equation" r:id="rId9" imgW="875920" imgH="215806" progId="Equation.DSMT4">
                  <p:embed/>
                </p:oleObj>
              </mc:Choice>
              <mc:Fallback>
                <p:oleObj name="Equation" r:id="rId9" imgW="875920" imgH="215806" progId="Equation.DSMT4">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5425" y="2590800"/>
                        <a:ext cx="957263" cy="23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6" name="Straight Arrow Connector 25"/>
          <p:cNvCxnSpPr/>
          <p:nvPr/>
        </p:nvCxnSpPr>
        <p:spPr>
          <a:xfrm rot="5400000">
            <a:off x="3390107" y="4104481"/>
            <a:ext cx="685800" cy="15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4229894" y="4104481"/>
            <a:ext cx="685800" cy="15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5400000">
            <a:off x="5068094" y="4083844"/>
            <a:ext cx="685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7685" name="Picture 3" descr="E:\Anis Personal\My Homepage\Koubaa Anis Homepage_files\image0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3124200"/>
            <a:ext cx="4953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3" name="Straight Arrow Connector 42"/>
          <p:cNvCxnSpPr/>
          <p:nvPr/>
        </p:nvCxnSpPr>
        <p:spPr>
          <a:xfrm rot="5400000">
            <a:off x="5868194" y="4102894"/>
            <a:ext cx="685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7687" name="Group 61"/>
          <p:cNvGrpSpPr>
            <a:grpSpLocks/>
          </p:cNvGrpSpPr>
          <p:nvPr/>
        </p:nvGrpSpPr>
        <p:grpSpPr bwMode="auto">
          <a:xfrm>
            <a:off x="4151313" y="2895600"/>
            <a:ext cx="958850" cy="723900"/>
            <a:chOff x="4989513" y="2895600"/>
            <a:chExt cx="958850" cy="723900"/>
          </a:xfrm>
        </p:grpSpPr>
        <p:pic>
          <p:nvPicPr>
            <p:cNvPr id="27704" name="Picture 2" descr="E:\Anis Personal\My Homepage\Koubaa Anis Homepage_files\image002.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3124200"/>
              <a:ext cx="4953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705" name="Object 5"/>
            <p:cNvGraphicFramePr>
              <a:graphicFrameLocks noChangeAspect="1"/>
            </p:cNvGraphicFramePr>
            <p:nvPr/>
          </p:nvGraphicFramePr>
          <p:xfrm>
            <a:off x="4989513" y="2895600"/>
            <a:ext cx="958850" cy="236538"/>
          </p:xfrm>
          <a:graphic>
            <a:graphicData uri="http://schemas.openxmlformats.org/presentationml/2006/ole">
              <mc:AlternateContent xmlns:mc="http://schemas.openxmlformats.org/markup-compatibility/2006">
                <mc:Choice xmlns:v="urn:schemas-microsoft-com:vml" Requires="v">
                  <p:oleObj spid="_x0000_s27795" name="Equation" r:id="rId11" imgW="875920" imgH="215806" progId="Equation.DSMT4">
                    <p:embed/>
                  </p:oleObj>
                </mc:Choice>
                <mc:Fallback>
                  <p:oleObj name="Equation" r:id="rId11" imgW="875920" imgH="215806" progId="Equation.DSMT4">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89513" y="2895600"/>
                          <a:ext cx="958850" cy="23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7688" name="Group 69"/>
          <p:cNvGrpSpPr>
            <a:grpSpLocks/>
          </p:cNvGrpSpPr>
          <p:nvPr/>
        </p:nvGrpSpPr>
        <p:grpSpPr bwMode="auto">
          <a:xfrm>
            <a:off x="3200400" y="2590800"/>
            <a:ext cx="957263" cy="1057275"/>
            <a:chOff x="4114800" y="2590800"/>
            <a:chExt cx="957263" cy="1057275"/>
          </a:xfrm>
        </p:grpSpPr>
        <p:pic>
          <p:nvPicPr>
            <p:cNvPr id="27702" name="Picture 3" descr="E:\Anis Personal\My Homepage\Koubaa Anis Homepage_files\image0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152775"/>
              <a:ext cx="4953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703" name="Object 6"/>
            <p:cNvGraphicFramePr>
              <a:graphicFrameLocks noChangeAspect="1"/>
            </p:cNvGraphicFramePr>
            <p:nvPr/>
          </p:nvGraphicFramePr>
          <p:xfrm>
            <a:off x="4114800" y="2590800"/>
            <a:ext cx="957263" cy="236538"/>
          </p:xfrm>
          <a:graphic>
            <a:graphicData uri="http://schemas.openxmlformats.org/presentationml/2006/ole">
              <mc:AlternateContent xmlns:mc="http://schemas.openxmlformats.org/markup-compatibility/2006">
                <mc:Choice xmlns:v="urn:schemas-microsoft-com:vml" Requires="v">
                  <p:oleObj spid="_x0000_s27796" name="Equation" r:id="rId13" imgW="875920" imgH="215806" progId="Equation.DSMT4">
                    <p:embed/>
                  </p:oleObj>
                </mc:Choice>
                <mc:Fallback>
                  <p:oleObj name="Equation" r:id="rId13" imgW="875920" imgH="215806" progId="Equation.DSMT4">
                    <p:embed/>
                    <p:pic>
                      <p:nvPicPr>
                        <p:cNvPr id="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14800" y="2590800"/>
                          <a:ext cx="957263" cy="23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cxnSp>
        <p:nvCxnSpPr>
          <p:cNvPr id="72" name="Straight Connector 71"/>
          <p:cNvCxnSpPr/>
          <p:nvPr/>
        </p:nvCxnSpPr>
        <p:spPr>
          <a:xfrm rot="5400000">
            <a:off x="1885950" y="3676650"/>
            <a:ext cx="4495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2857500" y="3676650"/>
            <a:ext cx="4495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7691" name="TextBox 73"/>
          <p:cNvSpPr txBox="1">
            <a:spLocks noChangeArrowheads="1"/>
          </p:cNvSpPr>
          <p:nvPr/>
        </p:nvSpPr>
        <p:spPr bwMode="auto">
          <a:xfrm>
            <a:off x="4105275" y="1905000"/>
            <a:ext cx="10620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1" i="0" baseline="0"/>
              <a:t>NOW</a:t>
            </a:r>
          </a:p>
        </p:txBody>
      </p:sp>
      <p:sp>
        <p:nvSpPr>
          <p:cNvPr id="27692" name="TextBox 74"/>
          <p:cNvSpPr txBox="1">
            <a:spLocks noChangeArrowheads="1"/>
          </p:cNvSpPr>
          <p:nvPr/>
        </p:nvSpPr>
        <p:spPr bwMode="auto">
          <a:xfrm>
            <a:off x="5181600" y="1905000"/>
            <a:ext cx="3176588" cy="523875"/>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1" i="0" baseline="0">
                <a:solidFill>
                  <a:schemeClr val="bg1"/>
                </a:solidFill>
              </a:rPr>
              <a:t>FUTURE EVENTS</a:t>
            </a:r>
          </a:p>
        </p:txBody>
      </p:sp>
      <p:sp>
        <p:nvSpPr>
          <p:cNvPr id="27693" name="TextBox 75"/>
          <p:cNvSpPr txBox="1">
            <a:spLocks noChangeArrowheads="1"/>
          </p:cNvSpPr>
          <p:nvPr/>
        </p:nvSpPr>
        <p:spPr bwMode="auto">
          <a:xfrm>
            <a:off x="1066800" y="1905000"/>
            <a:ext cx="2649538" cy="523875"/>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1" i="0" baseline="0">
                <a:solidFill>
                  <a:schemeClr val="bg1"/>
                </a:solidFill>
              </a:rPr>
              <a:t>PAST EVENTS</a:t>
            </a:r>
          </a:p>
        </p:txBody>
      </p:sp>
      <p:sp>
        <p:nvSpPr>
          <p:cNvPr id="78" name="TextBox 77"/>
          <p:cNvSpPr txBox="1"/>
          <p:nvPr/>
        </p:nvSpPr>
        <p:spPr>
          <a:xfrm>
            <a:off x="381000" y="6059488"/>
            <a:ext cx="8435975" cy="646112"/>
          </a:xfrm>
          <a:prstGeom prst="rect">
            <a:avLst/>
          </a:prstGeom>
          <a:solidFill>
            <a:srgbClr val="C00000"/>
          </a:solidFill>
        </p:spPr>
        <p:txBody>
          <a:bodyPr wrap="none">
            <a:spAutoFit/>
          </a:bodyPr>
          <a:lstStyle/>
          <a:p>
            <a:pPr algn="ctr">
              <a:defRPr/>
            </a:pPr>
            <a:r>
              <a:rPr lang="en-US" sz="1800" b="1" i="0" baseline="0" dirty="0">
                <a:solidFill>
                  <a:schemeClr val="bg2">
                    <a:lumMod val="75000"/>
                  </a:schemeClr>
                </a:solidFill>
                <a:latin typeface="Arial" charset="0"/>
              </a:rPr>
              <a:t>Markov Property: </a:t>
            </a:r>
            <a:r>
              <a:rPr lang="en-US" sz="1800" b="1" i="0" baseline="0" dirty="0">
                <a:solidFill>
                  <a:schemeClr val="bg1"/>
                </a:solidFill>
                <a:latin typeface="Arial" charset="0"/>
              </a:rPr>
              <a:t>The probability that </a:t>
            </a:r>
            <a:r>
              <a:rPr lang="en-US" sz="1800" b="1" i="0" baseline="0" dirty="0">
                <a:solidFill>
                  <a:srgbClr val="FFFF00"/>
                </a:solidFill>
                <a:latin typeface="Arial" charset="0"/>
              </a:rPr>
              <a:t>it will be (FUTURE) </a:t>
            </a:r>
            <a:r>
              <a:rPr lang="en-US" sz="1800" b="1" i="0" baseline="0" dirty="0">
                <a:solidFill>
                  <a:schemeClr val="bg1"/>
                </a:solidFill>
                <a:latin typeface="Arial" charset="0"/>
              </a:rPr>
              <a:t>SUNNY in DAY 6</a:t>
            </a:r>
          </a:p>
          <a:p>
            <a:pPr algn="ctr">
              <a:defRPr/>
            </a:pPr>
            <a:r>
              <a:rPr lang="en-US" sz="1800" b="1" i="0" baseline="0" dirty="0">
                <a:solidFill>
                  <a:schemeClr val="bg1"/>
                </a:solidFill>
                <a:latin typeface="Arial" charset="0"/>
              </a:rPr>
              <a:t>given that it is RAINNY in </a:t>
            </a:r>
            <a:r>
              <a:rPr lang="en-US" sz="1800" b="1" i="0" baseline="0" dirty="0">
                <a:solidFill>
                  <a:srgbClr val="FFFF00"/>
                </a:solidFill>
                <a:latin typeface="Arial" charset="0"/>
              </a:rPr>
              <a:t>DAY 5 (NOW)</a:t>
            </a:r>
            <a:r>
              <a:rPr lang="en-US" sz="1800" b="1" i="0" baseline="0" dirty="0">
                <a:solidFill>
                  <a:schemeClr val="bg1"/>
                </a:solidFill>
                <a:latin typeface="Arial" charset="0"/>
              </a:rPr>
              <a:t> is independent from </a:t>
            </a:r>
            <a:r>
              <a:rPr lang="en-US" sz="1800" b="1" i="0" baseline="0" dirty="0">
                <a:solidFill>
                  <a:srgbClr val="FFFF00"/>
                </a:solidFill>
                <a:latin typeface="Arial" charset="0"/>
              </a:rPr>
              <a:t>PAST EVENTS</a:t>
            </a:r>
          </a:p>
        </p:txBody>
      </p:sp>
      <p:sp>
        <p:nvSpPr>
          <p:cNvPr id="79" name="Rectangle 78"/>
          <p:cNvSpPr/>
          <p:nvPr/>
        </p:nvSpPr>
        <p:spPr>
          <a:xfrm>
            <a:off x="381000" y="2438400"/>
            <a:ext cx="3733800" cy="3429000"/>
          </a:xfrm>
          <a:prstGeom prst="rect">
            <a:avLst/>
          </a:prstGeom>
          <a:solidFill>
            <a:srgbClr val="0D0D0D">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7696" name="Picture 2" descr="E:\Anis Personal\My Homepage\Koubaa Anis Homepage_files\image002.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2438400"/>
            <a:ext cx="4953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97" name="TextBox 81"/>
          <p:cNvSpPr txBox="1">
            <a:spLocks noChangeArrowheads="1"/>
          </p:cNvSpPr>
          <p:nvPr/>
        </p:nvSpPr>
        <p:spPr bwMode="auto">
          <a:xfrm>
            <a:off x="5324475" y="2714625"/>
            <a:ext cx="4349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3200" b="1" i="0" baseline="0">
                <a:solidFill>
                  <a:srgbClr val="FF0000"/>
                </a:solidFill>
              </a:rPr>
              <a:t>?</a:t>
            </a:r>
            <a:endParaRPr lang="en-US" altLang="en-US" b="1" i="0" baseline="0">
              <a:solidFill>
                <a:srgbClr val="FF0000"/>
              </a:solidFill>
            </a:endParaRPr>
          </a:p>
        </p:txBody>
      </p:sp>
      <p:sp>
        <p:nvSpPr>
          <p:cNvPr id="83" name="TextBox 82"/>
          <p:cNvSpPr txBox="1"/>
          <p:nvPr/>
        </p:nvSpPr>
        <p:spPr>
          <a:xfrm>
            <a:off x="5581650" y="2733675"/>
            <a:ext cx="3495675" cy="415925"/>
          </a:xfrm>
          <a:prstGeom prst="rect">
            <a:avLst/>
          </a:prstGeom>
          <a:noFill/>
        </p:spPr>
        <p:txBody>
          <a:bodyPr>
            <a:spAutoFit/>
          </a:bodyPr>
          <a:lstStyle/>
          <a:p>
            <a:pPr>
              <a:defRPr/>
            </a:pPr>
            <a:r>
              <a:rPr lang="en-US" sz="1050" b="1" i="0" baseline="0" dirty="0">
                <a:latin typeface="Arial" charset="0"/>
              </a:rPr>
              <a:t>Probability of “R” in DAY6 given all previous states </a:t>
            </a:r>
          </a:p>
          <a:p>
            <a:pPr>
              <a:defRPr/>
            </a:pPr>
            <a:r>
              <a:rPr lang="en-US" sz="1050" b="1" i="0" baseline="0" dirty="0">
                <a:latin typeface="Arial" charset="0"/>
              </a:rPr>
              <a:t>Probability of “S” in DAY6 given all previous states</a:t>
            </a:r>
          </a:p>
        </p:txBody>
      </p:sp>
      <p:grpSp>
        <p:nvGrpSpPr>
          <p:cNvPr id="5" name="Group 84"/>
          <p:cNvGrpSpPr>
            <a:grpSpLocks/>
          </p:cNvGrpSpPr>
          <p:nvPr/>
        </p:nvGrpSpPr>
        <p:grpSpPr bwMode="auto">
          <a:xfrm>
            <a:off x="1219200" y="876300"/>
            <a:ext cx="6781800" cy="990600"/>
            <a:chOff x="1219200" y="914400"/>
            <a:chExt cx="6781800" cy="990600"/>
          </a:xfrm>
        </p:grpSpPr>
        <p:sp>
          <p:nvSpPr>
            <p:cNvPr id="84" name="Rectangle 83"/>
            <p:cNvSpPr/>
            <p:nvPr/>
          </p:nvSpPr>
          <p:spPr>
            <a:xfrm>
              <a:off x="1219200" y="914400"/>
              <a:ext cx="6781800" cy="990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27701" name="Object 17"/>
            <p:cNvGraphicFramePr>
              <a:graphicFrameLocks noChangeAspect="1"/>
            </p:cNvGraphicFramePr>
            <p:nvPr/>
          </p:nvGraphicFramePr>
          <p:xfrm>
            <a:off x="1295400" y="990600"/>
            <a:ext cx="6640513" cy="822325"/>
          </p:xfrm>
          <a:graphic>
            <a:graphicData uri="http://schemas.openxmlformats.org/presentationml/2006/ole">
              <mc:AlternateContent xmlns:mc="http://schemas.openxmlformats.org/markup-compatibility/2006">
                <mc:Choice xmlns:v="urn:schemas-microsoft-com:vml" Requires="v">
                  <p:oleObj spid="_x0000_s27797" name="Equation" r:id="rId15" imgW="3378200" imgH="419100" progId="Equation.DSMT4">
                    <p:embed/>
                  </p:oleObj>
                </mc:Choice>
                <mc:Fallback>
                  <p:oleObj name="Equation" r:id="rId15" imgW="3378200" imgH="419100" progId="Equation.DSMT4">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95400" y="990600"/>
                          <a:ext cx="6640513"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2000"/>
                                        <p:tgtEl>
                                          <p:spTgt spid="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Placeholder 1"/>
          <p:cNvSpPr>
            <a:spLocks noGrp="1"/>
          </p:cNvSpPr>
          <p:nvPr>
            <p:ph type="body" idx="1"/>
          </p:nvPr>
        </p:nvSpPr>
        <p:spPr/>
        <p:txBody>
          <a:bodyPr/>
          <a:lstStyle/>
          <a:p>
            <a:pPr eaLnBrk="1" hangingPunct="1"/>
            <a:r>
              <a:rPr lang="fr-FR" altLang="en-US" smtClean="0"/>
              <a:t> </a:t>
            </a:r>
          </a:p>
        </p:txBody>
      </p:sp>
      <p:sp>
        <p:nvSpPr>
          <p:cNvPr id="28675" name="Title 2"/>
          <p:cNvSpPr>
            <a:spLocks noGrp="1"/>
          </p:cNvSpPr>
          <p:nvPr>
            <p:ph type="title"/>
          </p:nvPr>
        </p:nvSpPr>
        <p:spPr/>
        <p:txBody>
          <a:bodyPr/>
          <a:lstStyle/>
          <a:p>
            <a:pPr eaLnBrk="1" hangingPunct="1"/>
            <a:r>
              <a:rPr lang="fr-FR" altLang="en-US" smtClean="0"/>
              <a:t>Discret Time Markov Chains (DTMC)</a:t>
            </a:r>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0" i="1" u="none" strike="noStrike" cap="none" normalizeH="0" baseline="3000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0" i="1" u="none" strike="noStrike" cap="none" normalizeH="0" baseline="3000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Pixel</Template>
  <TotalTime>55449</TotalTime>
  <Words>2906</Words>
  <Application>Microsoft Office PowerPoint</Application>
  <PresentationFormat>On-screen Show (4:3)</PresentationFormat>
  <Paragraphs>488</Paragraphs>
  <Slides>54</Slides>
  <Notes>11</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4</vt:i4>
      </vt:variant>
      <vt:variant>
        <vt:lpstr>Slide Titles</vt:lpstr>
      </vt:variant>
      <vt:variant>
        <vt:i4>54</vt:i4>
      </vt:variant>
    </vt:vector>
  </HeadingPairs>
  <TitlesOfParts>
    <vt:vector size="73" baseType="lpstr">
      <vt:lpstr>ＭＳ Ｐゴシック</vt:lpstr>
      <vt:lpstr>Arial</vt:lpstr>
      <vt:lpstr>Arial Black</vt:lpstr>
      <vt:lpstr>Bookman Old Style</vt:lpstr>
      <vt:lpstr>Cambria</vt:lpstr>
      <vt:lpstr>Cambria Math</vt:lpstr>
      <vt:lpstr>Courier New</vt:lpstr>
      <vt:lpstr>Symbol</vt:lpstr>
      <vt:lpstr>Times</vt:lpstr>
      <vt:lpstr>Times New Roman</vt:lpstr>
      <vt:lpstr>Tw Cen MT</vt:lpstr>
      <vt:lpstr>Wingdings</vt:lpstr>
      <vt:lpstr>Wingdings 2</vt:lpstr>
      <vt:lpstr>Pixel</vt:lpstr>
      <vt:lpstr>Median</vt:lpstr>
      <vt:lpstr>Equation</vt:lpstr>
      <vt:lpstr>Microsoft Equation 3.0</vt:lpstr>
      <vt:lpstr>MathType 5.0 Equation</vt:lpstr>
      <vt:lpstr>MathType 6.0 Equation</vt:lpstr>
      <vt:lpstr>CS305</vt:lpstr>
      <vt:lpstr>Markov Chains</vt:lpstr>
      <vt:lpstr>Goals for Today</vt:lpstr>
      <vt:lpstr>Markov Process</vt:lpstr>
      <vt:lpstr>What is “Discrete Time”?</vt:lpstr>
      <vt:lpstr>What is “Stochastic Process”?</vt:lpstr>
      <vt:lpstr>Markov Chain</vt:lpstr>
      <vt:lpstr>What is “Markov Property”?</vt:lpstr>
      <vt:lpstr>Discret Time Markov Chains (DTMC)</vt:lpstr>
      <vt:lpstr>Notation</vt:lpstr>
      <vt:lpstr>Discrete Markov Chain</vt:lpstr>
      <vt:lpstr>Markov chain Example: Rat in the open maze</vt:lpstr>
      <vt:lpstr>Markov chain Example: Rat in the open maze (cont.)</vt:lpstr>
      <vt:lpstr>Simple Model of a Markov Chain</vt:lpstr>
      <vt:lpstr>Example of a Markov Process A very simple weather model</vt:lpstr>
      <vt:lpstr>Chapman Kolmogorov Equation</vt:lpstr>
      <vt:lpstr>Chapman-Kolmogorov Equations</vt:lpstr>
      <vt:lpstr>Chapman-Kolmogorov Equations</vt:lpstr>
      <vt:lpstr>Chapman-Kolmogorov Equations Example on the simple weather model</vt:lpstr>
      <vt:lpstr>PowerPoint Presentation</vt:lpstr>
      <vt:lpstr>Matrix Form </vt:lpstr>
      <vt:lpstr>Matrix Form </vt:lpstr>
      <vt:lpstr>Homogeneous Markov Chains </vt:lpstr>
      <vt:lpstr>Example</vt:lpstr>
      <vt:lpstr>Example: Markov Chain</vt:lpstr>
      <vt:lpstr>Example: Markov Chain</vt:lpstr>
      <vt:lpstr>State Holding Times</vt:lpstr>
      <vt:lpstr>State Holding Times</vt:lpstr>
      <vt:lpstr>State Probabilities</vt:lpstr>
      <vt:lpstr>State Probabilities Example</vt:lpstr>
      <vt:lpstr>Steady State Analysis</vt:lpstr>
      <vt:lpstr>Periodicity in Markov chain</vt:lpstr>
      <vt:lpstr>Steady State Analysis</vt:lpstr>
      <vt:lpstr>Steady State Analysis (cont.)</vt:lpstr>
      <vt:lpstr>Steady State Analysis (cont.)</vt:lpstr>
      <vt:lpstr>Steady State Analysis (cont.)</vt:lpstr>
      <vt:lpstr>Steady State Analysis (cont.)</vt:lpstr>
      <vt:lpstr>PowerPoint Presentation</vt:lpstr>
      <vt:lpstr>Differences between Continuous-Time and Discrete-Time Markov Chains </vt:lpstr>
      <vt:lpstr>Definition : Continuous-Time Markov Chains </vt:lpstr>
      <vt:lpstr>Continuous-Time Markov Chains (cont.)</vt:lpstr>
      <vt:lpstr>Transition Function </vt:lpstr>
      <vt:lpstr>Transition Rate Matrix </vt:lpstr>
      <vt:lpstr>Homogeneous Case </vt:lpstr>
      <vt:lpstr>Transition Rate Matrix Q. </vt:lpstr>
      <vt:lpstr>Transition Rate Matrix Q. </vt:lpstr>
      <vt:lpstr>Homogeneous Case </vt:lpstr>
      <vt:lpstr>Continuous Markov Chain</vt:lpstr>
      <vt:lpstr>Example: Computer System</vt:lpstr>
      <vt:lpstr>Example: Computer System</vt:lpstr>
      <vt:lpstr>Example: Computer system </vt:lpstr>
      <vt:lpstr>PowerPoint Presentation</vt:lpstr>
      <vt:lpstr>Example: Computer System </vt:lpstr>
      <vt:lpstr>Example </vt:lpstr>
    </vt:vector>
  </TitlesOfParts>
  <Company>University of Cyprus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Systems and Networks</dc:title>
  <dc:creator>Christos Panayiotou</dc:creator>
  <cp:lastModifiedBy>Dr.Khaled</cp:lastModifiedBy>
  <cp:revision>393</cp:revision>
  <dcterms:created xsi:type="dcterms:W3CDTF">2004-01-13T15:32:00Z</dcterms:created>
  <dcterms:modified xsi:type="dcterms:W3CDTF">2015-05-05T12:37:24Z</dcterms:modified>
</cp:coreProperties>
</file>