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2" r:id="rId2"/>
    <p:sldMasterId id="2147483823" r:id="rId3"/>
  </p:sldMasterIdLst>
  <p:notesMasterIdLst>
    <p:notesMasterId r:id="rId34"/>
  </p:notesMasterIdLst>
  <p:handoutMasterIdLst>
    <p:handoutMasterId r:id="rId35"/>
  </p:handoutMasterIdLst>
  <p:sldIdLst>
    <p:sldId id="513" r:id="rId4"/>
    <p:sldId id="514" r:id="rId5"/>
    <p:sldId id="432" r:id="rId6"/>
    <p:sldId id="488" r:id="rId7"/>
    <p:sldId id="433" r:id="rId8"/>
    <p:sldId id="486" r:id="rId9"/>
    <p:sldId id="487" r:id="rId10"/>
    <p:sldId id="489" r:id="rId11"/>
    <p:sldId id="515" r:id="rId12"/>
    <p:sldId id="516" r:id="rId13"/>
    <p:sldId id="494" r:id="rId14"/>
    <p:sldId id="495" r:id="rId15"/>
    <p:sldId id="497" r:id="rId16"/>
    <p:sldId id="496" r:id="rId17"/>
    <p:sldId id="498" r:id="rId18"/>
    <p:sldId id="499" r:id="rId19"/>
    <p:sldId id="500" r:id="rId20"/>
    <p:sldId id="517" r:id="rId21"/>
    <p:sldId id="501" r:id="rId22"/>
    <p:sldId id="502" r:id="rId23"/>
    <p:sldId id="511" r:id="rId24"/>
    <p:sldId id="512" r:id="rId25"/>
    <p:sldId id="507" r:id="rId26"/>
    <p:sldId id="522" r:id="rId27"/>
    <p:sldId id="518" r:id="rId28"/>
    <p:sldId id="519" r:id="rId29"/>
    <p:sldId id="520" r:id="rId30"/>
    <p:sldId id="521" r:id="rId31"/>
    <p:sldId id="509" r:id="rId32"/>
    <p:sldId id="510" r:id="rId3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i="1" kern="1200" baseline="300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i="1" kern="1200" baseline="300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i="1" kern="1200" baseline="300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i="1" kern="1200" baseline="300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i="1" kern="1200" baseline="300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i="1" kern="1200" baseline="300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i="1" kern="1200" baseline="300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i="1" kern="1200" baseline="300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i="1" kern="1200" baseline="300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CD27"/>
    <a:srgbClr val="FAFE68"/>
    <a:srgbClr val="CCECFF"/>
    <a:srgbClr val="990099"/>
    <a:srgbClr val="FF0000"/>
    <a:srgbClr val="800000"/>
    <a:srgbClr val="9933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82382" autoAdjust="0"/>
  </p:normalViewPr>
  <p:slideViewPr>
    <p:cSldViewPr>
      <p:cViewPr varScale="1">
        <p:scale>
          <a:sx n="76" d="100"/>
          <a:sy n="76" d="100"/>
        </p:scale>
        <p:origin x="105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 baseline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1788" y="0"/>
            <a:ext cx="31718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 baseline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2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 baseline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2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1788" y="9120188"/>
            <a:ext cx="31718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 baseline="0"/>
            </a:lvl1pPr>
          </a:lstStyle>
          <a:p>
            <a:pPr>
              <a:defRPr/>
            </a:pPr>
            <a:fld id="{B7A5C21F-6A24-4E44-ABBD-FD3BDC22CC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4274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 baseline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1788" y="0"/>
            <a:ext cx="31718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 baseline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 baseline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1788" y="9120188"/>
            <a:ext cx="31718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 baseline="0"/>
            </a:lvl1pPr>
          </a:lstStyle>
          <a:p>
            <a:pPr>
              <a:defRPr/>
            </a:pPr>
            <a:fld id="{2323A4D9-051B-4D60-9C65-C73727B6B4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9719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B0293E-B10D-4291-A062-56CBEFED9998}" type="slidenum">
              <a:rPr lang="en-GB" altLang="en-US" sz="1200" b="1" i="0" baseline="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pPr/>
              <a:t>1</a:t>
            </a:fld>
            <a:endParaRPr lang="en-GB" altLang="en-US" sz="1200" b="1" i="0" baseline="0" smtClea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5646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ym typeface="Symbol" panose="05050102010706020507" pitchFamily="18" charset="2"/>
              </a:rPr>
              <a:t></a:t>
            </a:r>
            <a:r>
              <a:rPr lang="en-US" dirty="0" smtClean="0"/>
              <a:t>(0)*(</a:t>
            </a:r>
            <a:r>
              <a:rPr lang="en-US" dirty="0" err="1" smtClean="0"/>
              <a:t>dp</a:t>
            </a:r>
            <a:r>
              <a:rPr lang="en-US" dirty="0" smtClean="0"/>
              <a:t>(t)/</a:t>
            </a:r>
            <a:r>
              <a:rPr lang="en-US" dirty="0" err="1" smtClean="0"/>
              <a:t>dt</a:t>
            </a:r>
            <a:r>
              <a:rPr lang="en-US" dirty="0" smtClean="0"/>
              <a:t>)=</a:t>
            </a:r>
            <a:r>
              <a:rPr lang="en-US" dirty="0" smtClean="0">
                <a:sym typeface="Symbol" panose="05050102010706020507" pitchFamily="18" charset="2"/>
              </a:rPr>
              <a:t>(0)*(</a:t>
            </a:r>
            <a:r>
              <a:rPr lang="en-US" dirty="0" smtClean="0"/>
              <a:t>PQ)=(</a:t>
            </a:r>
            <a:r>
              <a:rPr lang="en-US" dirty="0" smtClean="0">
                <a:sym typeface="Symbol" panose="05050102010706020507" pitchFamily="18" charset="2"/>
              </a:rPr>
              <a:t>(0)*</a:t>
            </a:r>
            <a:r>
              <a:rPr lang="en-US" dirty="0" smtClean="0"/>
              <a:t>P)Q=</a:t>
            </a:r>
            <a:r>
              <a:rPr lang="en-US" dirty="0" smtClean="0">
                <a:sym typeface="Symbol" panose="05050102010706020507" pitchFamily="18" charset="2"/>
              </a:rPr>
              <a:t>(t)Q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23A4D9-051B-4D60-9C65-C73727B6B42A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1316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B9FA44-6D63-4FB2-8E92-478DB05FA492}" type="slidenum">
              <a:rPr lang="en-US" altLang="en-US" sz="1300" i="0" baseline="0" smtClean="0">
                <a:solidFill>
                  <a:srgbClr val="000000"/>
                </a:solidFill>
              </a:rPr>
              <a:pPr/>
              <a:t>2</a:t>
            </a:fld>
            <a:endParaRPr lang="en-US" altLang="en-US" sz="1300" i="0" baseline="0" smtClean="0">
              <a:solidFill>
                <a:srgbClr val="000000"/>
              </a:solidFill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57653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23A4D9-051B-4D60-9C65-C73727B6B42A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3527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coin tossing with states</a:t>
            </a:r>
            <a:r>
              <a:rPr lang="en-US" baseline="0" dirty="0" smtClean="0"/>
              <a:t> {start, head, tail} is aperiodic.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23A4D9-051B-4D60-9C65-C73727B6B42A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9900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23A4D9-051B-4D60-9C65-C73727B6B42A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5696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8F6C35-B011-479C-9DED-BC713FBBC05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Positive recurrent</a:t>
            </a:r>
            <a:r>
              <a:rPr lang="en-US" altLang="en-US" baseline="0" dirty="0" smtClean="0"/>
              <a:t>: state return time is finite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2932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04057-8484-4669-9E6C-AEBB7A7330AE}" type="slidenum">
              <a:rPr lang="en-GB" altLang="en-US" sz="1300" i="0" baseline="0">
                <a:solidFill>
                  <a:srgbClr val="000000"/>
                </a:solidFill>
                <a:cs typeface="Arial" panose="020B0604020202020204" pitchFamily="34" charset="0"/>
              </a:rPr>
              <a:pPr/>
              <a:t>11</a:t>
            </a:fld>
            <a:endParaRPr lang="en-GB" altLang="en-US" sz="1300" i="0" baseline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744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8DF88E1-845C-40C1-B528-49476B4B7167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13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608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214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r>
              <a:rPr lang="en-US" baseline="0" dirty="0" smtClean="0"/>
              <a:t> of differential equation gives p(t)=</a:t>
            </a:r>
            <a:r>
              <a:rPr lang="en-US" baseline="0" dirty="0" err="1" smtClean="0"/>
              <a:t>Exp</a:t>
            </a:r>
            <a:r>
              <a:rPr lang="en-US" baseline="0" dirty="0" smtClean="0"/>
              <a:t>(</a:t>
            </a:r>
            <a:r>
              <a:rPr lang="en-US" baseline="0" dirty="0" err="1" smtClean="0"/>
              <a:t>Qt</a:t>
            </a:r>
            <a:r>
              <a:rPr lang="en-US" baseline="0" dirty="0" smtClean="0"/>
              <a:t>). </a:t>
            </a:r>
          </a:p>
          <a:p>
            <a:r>
              <a:rPr lang="en-US" baseline="0" dirty="0" err="1" smtClean="0"/>
              <a:t>Pij</a:t>
            </a:r>
            <a:r>
              <a:rPr lang="en-US" baseline="0" dirty="0" smtClean="0"/>
              <a:t>(0)=0 means that there is no transition from state I to state j in zero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23A4D9-051B-4D60-9C65-C73727B6B42A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8299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i="0" baseline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i="0" baseline="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i="0" baseline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i="0" baseline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i="0" baseline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i="0" baseline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i="0" baseline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i="0" baseline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i="0" baseline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i="0" baseline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i="0" baseline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i="0" baseline="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8D3B4-01C4-42CA-97BC-9E94B487B2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58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1D32F-3D0C-4F0E-AAFF-D9B917E5FF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053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9F919-CF9D-4A2D-9C67-8E8967C918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9343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52600"/>
            <a:ext cx="40386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52600"/>
            <a:ext cx="40386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38600"/>
            <a:ext cx="40386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B07D7-D8F0-47A0-AB78-0D8ADA541F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8887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019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b="1" i="0" baseline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b="1" i="0" baseline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b="1" i="0" baseline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b="1" i="0" baseline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b="0" i="1" baseline="300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D378CD8-BC66-446A-8CF5-A956A2CA365B}" type="datetimeFigureOut">
              <a:rPr lang="en-US"/>
              <a:pPr>
                <a:defRPr/>
              </a:pPr>
              <a:t>5/19/2015</a:t>
            </a:fld>
            <a:endParaRPr lang="en-US" dirty="0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b="0" i="1" baseline="30000">
                <a:solidFill>
                  <a:srgbClr val="EBDDC3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b="0" i="1" baseline="30000">
                <a:solidFill>
                  <a:srgbClr val="EBDDC3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1962F4D-8D0E-4B26-95A9-C2A69E33DE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39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1319162-9E63-46DD-AD03-A0F52063D2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1468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b="1" i="0" baseline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b="1" i="0" baseline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b="1" i="0" baseline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68CD15D-B482-4815-9869-D46378D6BCF6}" type="datetimeFigureOut">
              <a:rPr lang="en-US"/>
              <a:pPr>
                <a:defRPr/>
              </a:pPr>
              <a:t>5/19/2015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27FAD19-0721-46B6-A76C-F8A588934C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04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296102-23C1-422C-BC95-32CFFC8481BA}" type="datetimeFigureOut">
              <a:rPr lang="en-US"/>
              <a:pPr>
                <a:defRPr/>
              </a:pPr>
              <a:t>5/19/2015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977A744-958B-47F6-8813-02A29B803A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96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FEFE920-1EC4-4A48-A950-DE6918DDD8C9}" type="datetimeFigureOut">
              <a:rPr lang="en-US"/>
              <a:pPr>
                <a:defRPr/>
              </a:pPr>
              <a:t>5/19/2015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F35748-733D-4DAA-92B9-9D5D6CAE47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941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7D1B5EB-A77C-49D9-AA31-AFBA4FBB83C5}" type="datetimeFigureOut">
              <a:rPr lang="en-US"/>
              <a:pPr>
                <a:defRPr/>
              </a:pPr>
              <a:t>5/19/2015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B437ADA-9D0B-4274-9FB9-7C744774A6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5416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AF75828-1B05-4908-B63C-F893D266B3B3}" type="datetimeFigureOut">
              <a:rPr lang="en-US"/>
              <a:pPr>
                <a:defRPr/>
              </a:pPr>
              <a:t>5/19/2015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b="0" i="1" baseline="30000">
                <a:solidFill>
                  <a:srgbClr val="775F55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DC2E41-66ED-403A-808C-988A4CE34E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042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7CCAC-98DE-4561-AEAE-2C094ED205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9217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708DDF6-DB34-4FEB-956C-0DB9BDC4960B}" type="datetimeFigureOut">
              <a:rPr lang="en-US"/>
              <a:pPr>
                <a:defRPr/>
              </a:pPr>
              <a:t>5/19/2015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5EF9B76-CBF2-44FB-A902-ECA6F1D869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54022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b="1" i="0" baseline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b="1" i="0" baseline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b="1" i="0" baseline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b="1" i="0" baseline="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89912E1-721F-4464-B382-1C0D549B865B}" type="datetimeFigureOut">
              <a:rPr lang="en-US"/>
              <a:pPr>
                <a:defRPr/>
              </a:pPr>
              <a:t>5/19/2015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08BD758-B940-477A-B6FE-D5C0CF6430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30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0EC5289-9D73-4D42-A24D-566EB35EFDB0}" type="datetimeFigureOut">
              <a:rPr lang="en-US"/>
              <a:pPr>
                <a:defRPr/>
              </a:pPr>
              <a:t>5/19/2015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202B5C6-212E-4B3C-BAB8-606D7D3E85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7319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b="1" i="0" baseline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b="1" i="0" baseline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b="1" i="0" baseline="0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6B2F6D7-D2FA-40F8-A911-7AA8ACA271DA}" type="datetimeFigureOut">
              <a:rPr lang="en-US"/>
              <a:pPr>
                <a:defRPr/>
              </a:pPr>
              <a:t>5/19/2015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EE312BF-E59D-410B-8081-E717EB15F2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9374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3800"/>
            <a:ext cx="40386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0F2B580-EA3F-40A6-A724-35DA33503A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b="0" i="1" baseline="30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1495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8" name="Group 2"/>
          <p:cNvGrpSpPr>
            <a:grpSpLocks/>
          </p:cNvGrpSpPr>
          <p:nvPr/>
        </p:nvGrpSpPr>
        <p:grpSpPr bwMode="auto">
          <a:xfrm>
            <a:off x="0" y="2286000"/>
            <a:ext cx="9009063" cy="1052513"/>
            <a:chOff x="0" y="1536"/>
            <a:chExt cx="5675" cy="663"/>
          </a:xfrm>
        </p:grpSpPr>
        <p:grpSp>
          <p:nvGrpSpPr>
            <p:cNvPr id="6553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6554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1200" i="0" baseline="0" smtClean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554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1200" i="0" baseline="0" smtClean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6554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6554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1200" i="0" baseline="0" smtClean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554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1200" i="0" baseline="0" smtClean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6554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200" i="0" baseline="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554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200" i="0" baseline="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554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200" i="0" baseline="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</a:t>
            </a:r>
            <a:fld id="{3436E69F-3CFB-40AF-87B5-E352F7005C95}" type="slidenum">
              <a:rPr lang="en-US" altLang="en-US" noProof="0" smtClean="0"/>
              <a:pPr lvl="0"/>
              <a:t>‹#›</a:t>
            </a:fld>
            <a:r>
              <a:rPr lang="en-US" altLang="en-US" noProof="0" smtClean="0"/>
              <a:t>ubtitle style</a:t>
            </a:r>
          </a:p>
        </p:txBody>
      </p:sp>
      <p:sp>
        <p:nvSpPr>
          <p:cNvPr id="6555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pPr eaLnBrk="1" hangingPunct="1"/>
            <a:fld id="{FD433C65-B4ED-4202-9877-F6B3BD51E84A}" type="datetime1">
              <a:rPr lang="en-US" altLang="en-US" i="0" baseline="0" smtClean="0">
                <a:solidFill>
                  <a:srgbClr val="1C1C1C"/>
                </a:solidFill>
                <a:latin typeface="Tahoma" panose="020B0604030504040204" pitchFamily="34" charset="0"/>
              </a:rPr>
              <a:pPr eaLnBrk="1" hangingPunct="1"/>
              <a:t>5/19/2015</a:t>
            </a:fld>
            <a:endParaRPr lang="en-US" altLang="en-US" i="0" baseline="0" smtClean="0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  <p:sp>
        <p:nvSpPr>
          <p:cNvPr id="6555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 i="0">
                <a:solidFill>
                  <a:schemeClr val="bg2"/>
                </a:solidFill>
              </a:defRPr>
            </a:lvl1pPr>
          </a:lstStyle>
          <a:p>
            <a:endParaRPr lang="en-US" altLang="en-US">
              <a:solidFill>
                <a:srgbClr val="1C1C1C"/>
              </a:solidFill>
            </a:endParaRPr>
          </a:p>
        </p:txBody>
      </p:sp>
      <p:sp>
        <p:nvSpPr>
          <p:cNvPr id="6555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pPr eaLnBrk="1" hangingPunct="1"/>
            <a:fld id="{413DA05A-BCC5-4581-87E7-3321FCDB54A4}" type="slidenum">
              <a:rPr lang="en-US" altLang="en-US" i="0" baseline="0" smtClean="0">
                <a:solidFill>
                  <a:srgbClr val="1C1C1C"/>
                </a:solidFill>
                <a:latin typeface="Tahoma" panose="020B0604030504040204" pitchFamily="34" charset="0"/>
              </a:rPr>
              <a:pPr eaLnBrk="1" hangingPunct="1"/>
              <a:t>‹#›</a:t>
            </a:fld>
            <a:endParaRPr lang="en-US" altLang="en-US" i="0" baseline="0" smtClean="0">
              <a:solidFill>
                <a:srgbClr val="1C1C1C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11633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Bharat B. Madan,  Department of Electrical and Computer Engineering, Duke University</a:t>
            </a:r>
          </a:p>
        </p:txBody>
      </p:sp>
    </p:spTree>
    <p:extLst>
      <p:ext uri="{BB962C8B-B14F-4D97-AF65-F5344CB8AC3E}">
        <p14:creationId xmlns:p14="http://schemas.microsoft.com/office/powerpoint/2010/main" val="1625665791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Bharat B. Madan,  Department of Electrical and Computer Engineering, Duke University</a:t>
            </a:r>
          </a:p>
        </p:txBody>
      </p:sp>
    </p:spTree>
    <p:extLst>
      <p:ext uri="{BB962C8B-B14F-4D97-AF65-F5344CB8AC3E}">
        <p14:creationId xmlns:p14="http://schemas.microsoft.com/office/powerpoint/2010/main" val="21438047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163" y="1263650"/>
            <a:ext cx="3810000" cy="4756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5563" y="1263650"/>
            <a:ext cx="3810000" cy="4756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Bharat B. Madan,  Department of Electrical and Computer Engineering, Duke University</a:t>
            </a:r>
          </a:p>
        </p:txBody>
      </p:sp>
    </p:spTree>
    <p:extLst>
      <p:ext uri="{BB962C8B-B14F-4D97-AF65-F5344CB8AC3E}">
        <p14:creationId xmlns:p14="http://schemas.microsoft.com/office/powerpoint/2010/main" val="380591748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Bharat B. Madan,  Department of Electrical and Computer Engineering, Duke University</a:t>
            </a:r>
          </a:p>
        </p:txBody>
      </p:sp>
    </p:spTree>
    <p:extLst>
      <p:ext uri="{BB962C8B-B14F-4D97-AF65-F5344CB8AC3E}">
        <p14:creationId xmlns:p14="http://schemas.microsoft.com/office/powerpoint/2010/main" val="94934222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A2FDE-7E79-41F4-9CC6-B824C07A65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53229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Bharat B. Madan,  Department of Electrical and Computer Engineering, Duke University</a:t>
            </a:r>
          </a:p>
        </p:txBody>
      </p:sp>
    </p:spTree>
    <p:extLst>
      <p:ext uri="{BB962C8B-B14F-4D97-AF65-F5344CB8AC3E}">
        <p14:creationId xmlns:p14="http://schemas.microsoft.com/office/powerpoint/2010/main" val="265838617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Bharat B. Madan,  Department of Electrical and Computer Engineering, Duke University</a:t>
            </a:r>
          </a:p>
        </p:txBody>
      </p:sp>
    </p:spTree>
    <p:extLst>
      <p:ext uri="{BB962C8B-B14F-4D97-AF65-F5344CB8AC3E}">
        <p14:creationId xmlns:p14="http://schemas.microsoft.com/office/powerpoint/2010/main" val="4125624945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Bharat B. Madan,  Department of Electrical and Computer Engineering, Duke University</a:t>
            </a:r>
          </a:p>
        </p:txBody>
      </p:sp>
    </p:spTree>
    <p:extLst>
      <p:ext uri="{BB962C8B-B14F-4D97-AF65-F5344CB8AC3E}">
        <p14:creationId xmlns:p14="http://schemas.microsoft.com/office/powerpoint/2010/main" val="2310530093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Bharat B. Madan,  Department of Electrical and Computer Engineering, Duke University</a:t>
            </a:r>
          </a:p>
        </p:txBody>
      </p:sp>
    </p:spTree>
    <p:extLst>
      <p:ext uri="{BB962C8B-B14F-4D97-AF65-F5344CB8AC3E}">
        <p14:creationId xmlns:p14="http://schemas.microsoft.com/office/powerpoint/2010/main" val="57483192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Bharat B. Madan,  Department of Electrical and Computer Engineering, Duke University</a:t>
            </a:r>
          </a:p>
        </p:txBody>
      </p:sp>
    </p:spTree>
    <p:extLst>
      <p:ext uri="{BB962C8B-B14F-4D97-AF65-F5344CB8AC3E}">
        <p14:creationId xmlns:p14="http://schemas.microsoft.com/office/powerpoint/2010/main" val="2161536373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7700" y="173038"/>
            <a:ext cx="1947863" cy="5846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2525" y="173038"/>
            <a:ext cx="5692775" cy="5846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Bharat B. Madan,  Department of Electrical and Computer Engineering, Duke University</a:t>
            </a:r>
          </a:p>
        </p:txBody>
      </p:sp>
    </p:spTree>
    <p:extLst>
      <p:ext uri="{BB962C8B-B14F-4D97-AF65-F5344CB8AC3E}">
        <p14:creationId xmlns:p14="http://schemas.microsoft.com/office/powerpoint/2010/main" val="378486069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9A5F2-2139-4BBC-A62A-B9B4E1CDA9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8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2BCD7-9D9A-4F39-AFB3-E56E5C9F94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383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3715D-E85D-43E7-B6F6-71BDCCE5CE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44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C87F9-E39D-4ECB-B805-A3D16C052B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33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8BF5A-EAFF-4452-B3BE-3523E01FD8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12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1BC10-E5F3-4D56-9A94-A51CB1CAD4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084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i="0" baseline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 baseline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CE0A2564-A6BC-4B7D-AD4B-8700E719B2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0" y="0"/>
            <a:ext cx="28575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 i="0" baseline="0" smtClean="0">
              <a:latin typeface="Times New Roman" panose="02020603050405020304" pitchFamily="18" charset="0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412750" y="1354138"/>
            <a:ext cx="8731250" cy="2746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i="0" baseline="0" smtClean="0">
              <a:latin typeface="Times New Roman" panose="02020603050405020304" pitchFamily="18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409575" y="1354138"/>
            <a:ext cx="138113" cy="14128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00" i="0" baseline="0" smtClean="0">
              <a:solidFill>
                <a:schemeClr val="hlink"/>
              </a:solidFill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547688" y="1219200"/>
            <a:ext cx="139700" cy="1381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00" i="0" baseline="0" smtClean="0">
              <a:solidFill>
                <a:schemeClr val="hlink"/>
              </a:solidFill>
            </a:endParaRP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547688" y="1354138"/>
            <a:ext cx="139700" cy="14128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00" i="0" baseline="0" smtClean="0">
              <a:solidFill>
                <a:schemeClr val="accent2"/>
              </a:solidFill>
            </a:endParaRPr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74638" y="1493838"/>
            <a:ext cx="136525" cy="13811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00" i="0" baseline="0" smtClean="0">
              <a:solidFill>
                <a:schemeClr val="hlink"/>
              </a:solidFill>
            </a:endParaRPr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131763" y="1355725"/>
            <a:ext cx="141287" cy="1381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i="0" baseline="0" smtClean="0">
              <a:latin typeface="Times New Roman" panose="02020603050405020304" pitchFamily="18" charset="0"/>
            </a:endParaRPr>
          </a:p>
        </p:txBody>
      </p:sp>
      <p:sp>
        <p:nvSpPr>
          <p:cNvPr id="1035" name="Rectangle 12"/>
          <p:cNvSpPr>
            <a:spLocks noChangeArrowheads="1"/>
          </p:cNvSpPr>
          <p:nvPr/>
        </p:nvSpPr>
        <p:spPr bwMode="auto">
          <a:xfrm>
            <a:off x="409575" y="1490663"/>
            <a:ext cx="138113" cy="13811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00" i="0" baseline="0" smtClean="0">
              <a:solidFill>
                <a:schemeClr val="accent2"/>
              </a:solidFill>
            </a:endParaRPr>
          </a:p>
        </p:txBody>
      </p:sp>
      <p:sp>
        <p:nvSpPr>
          <p:cNvPr id="103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8229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 baseline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9" name="Rectangle 18"/>
          <p:cNvSpPr>
            <a:spLocks noChangeArrowheads="1"/>
          </p:cNvSpPr>
          <p:nvPr/>
        </p:nvSpPr>
        <p:spPr bwMode="auto">
          <a:xfrm>
            <a:off x="139700" y="1636713"/>
            <a:ext cx="136525" cy="13811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00" i="0" baseline="0" smtClean="0">
              <a:solidFill>
                <a:schemeClr val="hlink"/>
              </a:solidFill>
            </a:endParaRPr>
          </a:p>
        </p:txBody>
      </p:sp>
      <p:sp>
        <p:nvSpPr>
          <p:cNvPr id="1040" name="Rectangle 13"/>
          <p:cNvSpPr>
            <a:spLocks noChangeArrowheads="1"/>
          </p:cNvSpPr>
          <p:nvPr/>
        </p:nvSpPr>
        <p:spPr bwMode="auto">
          <a:xfrm>
            <a:off x="274638" y="1628775"/>
            <a:ext cx="136525" cy="136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00" i="0" baseline="0" smtClean="0">
              <a:solidFill>
                <a:schemeClr val="accent2"/>
              </a:solidFill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139700" y="1758950"/>
            <a:ext cx="136525" cy="136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00" i="0" baseline="0" smtClean="0">
              <a:solidFill>
                <a:schemeClr val="accent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 b="1" i="0" baseline="0">
                <a:solidFill>
                  <a:srgbClr val="775F55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12E04D8-BE60-4226-B4B7-5859372E8499}" type="datetimeFigureOut">
              <a:rPr lang="en-US"/>
              <a:pPr>
                <a:defRPr/>
              </a:pPr>
              <a:t>5/19/2015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 b="1" i="0" baseline="0">
                <a:solidFill>
                  <a:srgbClr val="775F55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b="1" i="0" baseline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b="1" i="0" baseline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b="1" i="0" baseline="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 i="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5829A2F-0644-484E-96CA-DD8FF1813D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ltGray">
          <a:xfrm>
            <a:off x="290513" y="84137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i="0" baseline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ltGray">
          <a:xfrm>
            <a:off x="673100" y="84137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i="0" baseline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ltGray">
          <a:xfrm>
            <a:off x="461963" y="126365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i="0" baseline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ltGray">
          <a:xfrm>
            <a:off x="784225" y="126365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i="0" baseline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ltGray">
          <a:xfrm>
            <a:off x="0" y="119062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i="0" baseline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gray">
          <a:xfrm>
            <a:off x="635000" y="73342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i="0" baseline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290513" y="10953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i="0" baseline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2525" y="173038"/>
            <a:ext cx="7793038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452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263650"/>
            <a:ext cx="7772400" cy="475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248400"/>
            <a:ext cx="6205538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 algn="ctr" eaLnBrk="1" hangingPunct="1"/>
            <a:r>
              <a:rPr lang="en-US" altLang="en-US" baseline="0" smtClean="0">
                <a:solidFill>
                  <a:srgbClr val="000000"/>
                </a:solidFill>
                <a:latin typeface="Tahoma" panose="020B0604030504040204" pitchFamily="34" charset="0"/>
              </a:rPr>
              <a:t>Bharat B. Madan,  Department of Electrical and Computer Engineering, Duke University</a:t>
            </a:r>
          </a:p>
        </p:txBody>
      </p:sp>
      <p:graphicFrame>
        <p:nvGraphicFramePr>
          <p:cNvPr id="64527" name="Object 15"/>
          <p:cNvGraphicFramePr>
            <a:graphicFrameLocks noChangeAspect="1"/>
          </p:cNvGraphicFramePr>
          <p:nvPr userDrawn="1"/>
        </p:nvGraphicFramePr>
        <p:xfrm>
          <a:off x="8013700" y="6019800"/>
          <a:ext cx="46196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79" name="Bitmap Image" r:id="rId14" imgW="1247619" imgH="1571844" progId="Paint.Picture">
                  <p:embed/>
                </p:oleObj>
              </mc:Choice>
              <mc:Fallback>
                <p:oleObj name="Bitmap Image" r:id="rId14" imgW="1247619" imgH="157184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3700" y="6019800"/>
                        <a:ext cx="461963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219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ransition/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2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40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1.png"/><Relationship Id="rId4" Type="http://schemas.openxmlformats.org/officeDocument/2006/relationships/image" Target="../media/image4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4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tags" Target="../tags/tag2.xml"/><Relationship Id="rId16" Type="http://schemas.openxmlformats.org/officeDocument/2006/relationships/image" Target="../media/image53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48.png"/><Relationship Id="rId5" Type="http://schemas.openxmlformats.org/officeDocument/2006/relationships/tags" Target="../tags/tag5.xml"/><Relationship Id="rId15" Type="http://schemas.openxmlformats.org/officeDocument/2006/relationships/image" Target="../media/image52.png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56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63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8.wmf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.w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3.bin"/><Relationship Id="rId11" Type="http://schemas.openxmlformats.org/officeDocument/2006/relationships/oleObject" Target="../embeddings/oleObject45.bin"/><Relationship Id="rId5" Type="http://schemas.openxmlformats.org/officeDocument/2006/relationships/image" Target="../media/image57.wmf"/><Relationship Id="rId15" Type="http://schemas.openxmlformats.org/officeDocument/2006/relationships/oleObject" Target="../embeddings/oleObject47.bin"/><Relationship Id="rId10" Type="http://schemas.openxmlformats.org/officeDocument/2006/relationships/hyperlink" Target="Explnation%20Slide.pptx" TargetMode="External"/><Relationship Id="rId4" Type="http://schemas.openxmlformats.org/officeDocument/2006/relationships/oleObject" Target="../embeddings/oleObject42.bin"/><Relationship Id="rId9" Type="http://schemas.openxmlformats.org/officeDocument/2006/relationships/image" Target="../media/image59.wmf"/><Relationship Id="rId14" Type="http://schemas.openxmlformats.org/officeDocument/2006/relationships/image" Target="../media/image6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6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66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5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7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79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76.wmf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8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77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0" y="685800"/>
            <a:ext cx="1512888" cy="1371600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solidFill>
                  <a:srgbClr val="CC3300"/>
                </a:solidFill>
              </a:rPr>
              <a:t>CS305</a:t>
            </a:r>
          </a:p>
        </p:txBody>
      </p:sp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2571750" y="990600"/>
            <a:ext cx="5200650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rgbClr val="94B6D2"/>
              </a:buClr>
              <a:buSzTx/>
              <a:buFontTx/>
              <a:buNone/>
            </a:pPr>
            <a:r>
              <a:rPr lang="en-US" altLang="en-US" sz="3600" b="1" i="0" baseline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Modeling and Simulation</a:t>
            </a:r>
            <a:endParaRPr lang="en-US" altLang="en-US" sz="3600" b="1" i="0" baseline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6" name="TextBox 3"/>
          <p:cNvSpPr txBox="1">
            <a:spLocks noChangeArrowheads="1"/>
          </p:cNvSpPr>
          <p:nvPr/>
        </p:nvSpPr>
        <p:spPr bwMode="auto">
          <a:xfrm>
            <a:off x="1828800" y="2514600"/>
            <a:ext cx="5029200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>
                <a:srgbClr val="94B6D2"/>
              </a:buClr>
              <a:buSzTx/>
              <a:buFontTx/>
              <a:buNone/>
            </a:pPr>
            <a:r>
              <a:rPr lang="en-US" altLang="en-US" sz="3600" b="1" i="0" baseline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Dr. Khaled Mahar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>
                <a:srgbClr val="94B6D2"/>
              </a:buClr>
              <a:buSzTx/>
              <a:buFontTx/>
              <a:buNone/>
            </a:pPr>
            <a:r>
              <a:rPr lang="en-US" altLang="en-US" sz="2800" b="1" i="0" baseline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khmahar@aast.edu</a:t>
            </a:r>
          </a:p>
        </p:txBody>
      </p:sp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3086100" y="4267200"/>
            <a:ext cx="2514600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>
                <a:srgbClr val="94B6D2"/>
              </a:buClr>
              <a:buSzTx/>
              <a:buFontTx/>
              <a:buNone/>
            </a:pPr>
            <a:r>
              <a:rPr lang="en-US" altLang="en-US" sz="3200" b="1" i="0" baseline="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 </a:t>
            </a:r>
            <a:r>
              <a:rPr lang="en-US" altLang="en-US" sz="3200" b="1" i="0" baseline="0" dirty="0" smtClean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altLang="en-US" sz="3200" b="1" i="0" baseline="0" dirty="0">
              <a:solidFill>
                <a:srgbClr val="CC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>
                <a:srgbClr val="94B6D2"/>
              </a:buClr>
              <a:buSzTx/>
              <a:buFontTx/>
              <a:buNone/>
            </a:pPr>
            <a:endParaRPr lang="en-US" altLang="en-US" sz="3200" b="1" i="0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20000"/>
              </a:spcBef>
              <a:buClrTx/>
              <a:buSzPct val="100000"/>
              <a:buFont typeface="Wingdings" panose="05000000000000000000" pitchFamily="2" charset="2"/>
              <a:buNone/>
            </a:pPr>
            <a:fld id="{5F2A9FF6-0A61-4ECE-9CE7-4BFF62261767}" type="slidenum">
              <a:rPr lang="en-US" altLang="en-US" sz="1400" smtClean="0">
                <a:solidFill>
                  <a:srgbClr val="775F55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>
                <a:spcBef>
                  <a:spcPct val="20000"/>
                </a:spcBef>
                <a:buClrTx/>
                <a:buSzPct val="100000"/>
                <a:buFont typeface="Wingdings" panose="05000000000000000000" pitchFamily="2" charset="2"/>
                <a:buNone/>
              </a:pPr>
              <a:t>1</a:t>
            </a:fld>
            <a:endParaRPr lang="en-US" altLang="en-US" sz="1400" smtClean="0">
              <a:solidFill>
                <a:srgbClr val="775F55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91476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0"/>
            <a:ext cx="8229600" cy="1371600"/>
          </a:xfrm>
        </p:spPr>
        <p:txBody>
          <a:bodyPr/>
          <a:lstStyle/>
          <a:p>
            <a:r>
              <a:rPr lang="en-US" altLang="en-US"/>
              <a:t>Birth-Death Example</a:t>
            </a:r>
          </a:p>
        </p:txBody>
      </p:sp>
      <p:graphicFrame>
        <p:nvGraphicFramePr>
          <p:cNvPr id="424981" name="Object 21"/>
          <p:cNvGraphicFramePr>
            <a:graphicFrameLocks noChangeAspect="1"/>
          </p:cNvGraphicFramePr>
          <p:nvPr/>
        </p:nvGraphicFramePr>
        <p:xfrm>
          <a:off x="2114550" y="2057400"/>
          <a:ext cx="20764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0" name="Equation" r:id="rId3" imgW="812520" imgH="190440" progId="Equation.DSMT4">
                  <p:embed/>
                </p:oleObj>
              </mc:Choice>
              <mc:Fallback>
                <p:oleObj name="Equation" r:id="rId3" imgW="8125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2057400"/>
                        <a:ext cx="20764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82" name="Rectangle 22"/>
          <p:cNvSpPr>
            <a:spLocks noChangeArrowheads="1"/>
          </p:cNvSpPr>
          <p:nvPr/>
        </p:nvSpPr>
        <p:spPr bwMode="auto">
          <a:xfrm>
            <a:off x="457200" y="1676400"/>
            <a:ext cx="8153400" cy="59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 baseline="0"/>
              <a:t>In other words</a:t>
            </a:r>
          </a:p>
        </p:txBody>
      </p:sp>
      <p:graphicFrame>
        <p:nvGraphicFramePr>
          <p:cNvPr id="424986" name="Object 26"/>
          <p:cNvGraphicFramePr>
            <a:graphicFrameLocks noChangeAspect="1"/>
          </p:cNvGraphicFramePr>
          <p:nvPr/>
        </p:nvGraphicFramePr>
        <p:xfrm>
          <a:off x="2087563" y="2451100"/>
          <a:ext cx="4541837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1" name="Equation" r:id="rId5" imgW="1777680" imgH="215640" progId="Equation.DSMT4">
                  <p:embed/>
                </p:oleObj>
              </mc:Choice>
              <mc:Fallback>
                <p:oleObj name="Equation" r:id="rId5" imgW="1777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2451100"/>
                        <a:ext cx="4541837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87" name="Object 27"/>
          <p:cNvGraphicFramePr>
            <a:graphicFrameLocks noChangeAspect="1"/>
          </p:cNvGraphicFramePr>
          <p:nvPr/>
        </p:nvGraphicFramePr>
        <p:xfrm>
          <a:off x="1371600" y="3324225"/>
          <a:ext cx="171926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2" name="Equation" r:id="rId7" imgW="672840" imgH="380880" progId="Equation.DSMT4">
                  <p:embed/>
                </p:oleObj>
              </mc:Choice>
              <mc:Fallback>
                <p:oleObj name="Equation" r:id="rId7" imgW="6728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324225"/>
                        <a:ext cx="1719263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88" name="Rectangle 28"/>
          <p:cNvSpPr>
            <a:spLocks noChangeArrowheads="1"/>
          </p:cNvSpPr>
          <p:nvPr/>
        </p:nvSpPr>
        <p:spPr bwMode="auto">
          <a:xfrm>
            <a:off x="457200" y="2971800"/>
            <a:ext cx="8153400" cy="59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 baseline="0"/>
              <a:t>Solving these equations we get</a:t>
            </a:r>
          </a:p>
        </p:txBody>
      </p:sp>
      <p:graphicFrame>
        <p:nvGraphicFramePr>
          <p:cNvPr id="424989" name="Object 29"/>
          <p:cNvGraphicFramePr>
            <a:graphicFrameLocks noChangeAspect="1"/>
          </p:cNvGraphicFramePr>
          <p:nvPr/>
        </p:nvGraphicFramePr>
        <p:xfrm>
          <a:off x="4495800" y="3276600"/>
          <a:ext cx="223837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3" name="Equation" r:id="rId9" imgW="876240" imgH="419040" progId="Equation.DSMT4">
                  <p:embed/>
                </p:oleObj>
              </mc:Choice>
              <mc:Fallback>
                <p:oleObj name="Equation" r:id="rId9" imgW="8762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276600"/>
                        <a:ext cx="2238375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90" name="Rectangle 30"/>
          <p:cNvSpPr>
            <a:spLocks noChangeArrowheads="1"/>
          </p:cNvSpPr>
          <p:nvPr/>
        </p:nvSpPr>
        <p:spPr bwMode="auto">
          <a:xfrm>
            <a:off x="457200" y="4267200"/>
            <a:ext cx="8153400" cy="59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 baseline="0"/>
              <a:t>In general </a:t>
            </a:r>
          </a:p>
        </p:txBody>
      </p:sp>
      <p:graphicFrame>
        <p:nvGraphicFramePr>
          <p:cNvPr id="424991" name="Object 31"/>
          <p:cNvGraphicFramePr>
            <a:graphicFrameLocks noChangeAspect="1"/>
          </p:cNvGraphicFramePr>
          <p:nvPr/>
        </p:nvGraphicFramePr>
        <p:xfrm>
          <a:off x="2790825" y="4191000"/>
          <a:ext cx="223837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4" name="Equation" r:id="rId11" imgW="876240" imgH="419040" progId="Equation.DSMT4">
                  <p:embed/>
                </p:oleObj>
              </mc:Choice>
              <mc:Fallback>
                <p:oleObj name="Equation" r:id="rId11" imgW="8762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5" y="4191000"/>
                        <a:ext cx="2238375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92" name="Rectangle 32"/>
          <p:cNvSpPr>
            <a:spLocks noChangeArrowheads="1"/>
          </p:cNvSpPr>
          <p:nvPr/>
        </p:nvSpPr>
        <p:spPr bwMode="auto">
          <a:xfrm>
            <a:off x="533400" y="5334000"/>
            <a:ext cx="8153400" cy="59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 baseline="0"/>
              <a:t>Summing all terms we get </a:t>
            </a:r>
          </a:p>
        </p:txBody>
      </p:sp>
      <p:graphicFrame>
        <p:nvGraphicFramePr>
          <p:cNvPr id="424993" name="Object 33"/>
          <p:cNvGraphicFramePr>
            <a:graphicFrameLocks noChangeAspect="1"/>
          </p:cNvGraphicFramePr>
          <p:nvPr/>
        </p:nvGraphicFramePr>
        <p:xfrm>
          <a:off x="1690688" y="5715000"/>
          <a:ext cx="528637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5" name="Equation" r:id="rId13" imgW="2070000" imgH="419040" progId="Equation.DSMT4">
                  <p:embed/>
                </p:oleObj>
              </mc:Choice>
              <mc:Fallback>
                <p:oleObj name="Equation" r:id="rId13" imgW="20700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5715000"/>
                        <a:ext cx="5286375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100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 txBox="1">
            <a:spLocks noChangeArrowheads="1"/>
          </p:cNvSpPr>
          <p:nvPr/>
        </p:nvSpPr>
        <p:spPr bwMode="auto">
          <a:xfrm>
            <a:off x="428625" y="2590800"/>
            <a:ext cx="83581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400" i="0" baseline="0">
                <a:solidFill>
                  <a:srgbClr val="FF0000"/>
                </a:solidFill>
                <a:latin typeface="Tw Cen MT" panose="020B0602020104020603" pitchFamily="34" charset="0"/>
              </a:rPr>
              <a:t>Continuous Markov Chains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-19050" y="-1588"/>
            <a:ext cx="9144000" cy="52070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90488" tIns="44450" rIns="90488" bIns="44450">
            <a:spAutoFit/>
          </a:bodyPr>
          <a:lstStyle/>
          <a:p>
            <a:pPr algn="ctr">
              <a:defRPr/>
            </a:pPr>
            <a:endParaRPr lang="fr-FR" b="1" baseline="0" dirty="0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8650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1733550"/>
            <a:ext cx="8945562" cy="244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fld id="{45CA30AC-5F72-478A-97D4-B178C1B8522D}" type="slidenum">
              <a:rPr lang="en-US" altLang="en-US" sz="1200" i="0" baseline="0">
                <a:solidFill>
                  <a:srgbClr val="FFFFFF"/>
                </a:solidFill>
              </a:rPr>
              <a:pPr>
                <a:lnSpc>
                  <a:spcPct val="80000"/>
                </a:lnSpc>
              </a:pPr>
              <a:t>12</a:t>
            </a:fld>
            <a:endParaRPr lang="en-US" altLang="en-US" sz="1200" i="0" baseline="0">
              <a:solidFill>
                <a:srgbClr val="FFFFFF"/>
              </a:solidFill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z="3200" smtClean="0"/>
              <a:t>Differences between Continuous-Time and Discrete-Time Markov Chains </a:t>
            </a:r>
          </a:p>
        </p:txBody>
      </p:sp>
      <p:graphicFrame>
        <p:nvGraphicFramePr>
          <p:cNvPr id="42" name="Content Placeholder 41"/>
          <p:cNvGraphicFramePr>
            <a:graphicFrameLocks noGrp="1"/>
          </p:cNvGraphicFramePr>
          <p:nvPr>
            <p:ph sz="quarter" idx="1"/>
          </p:nvPr>
        </p:nvGraphicFramePr>
        <p:xfrm>
          <a:off x="200025" y="1524000"/>
          <a:ext cx="8763000" cy="2907030"/>
        </p:xfrm>
        <a:graphic>
          <a:graphicData uri="http://schemas.openxmlformats.org/drawingml/2006/table">
            <a:tbl>
              <a:tblPr/>
              <a:tblGrid>
                <a:gridCol w="2921000"/>
                <a:gridCol w="2921000"/>
                <a:gridCol w="2921000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</a:rPr>
                        <a:t>Discrete Markov Chain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</a:rPr>
                        <a:t>Continuous Markov Chain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</a:t>
                      </a:r>
                      <a:r>
                        <a:rPr kumimoji="0" lang="en-US" altLang="en-US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k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or </a:t>
                      </a: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k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a:t>∈ ℕ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a:t>+</a:t>
                      </a:r>
                      <a:endParaRPr kumimoji="0" lang="en-US" altLang="en-US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,</a:t>
                      </a: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a:t>∈ ℝ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a:t>+</a:t>
                      </a:r>
                      <a:endParaRPr kumimoji="0" lang="en-US" altLang="en-US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Transient Transition Probability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</a:t>
                      </a:r>
                      <a:r>
                        <a:rPr kumimoji="0" lang="en-US" altLang="en-US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ij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(</a:t>
                      </a: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k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for the time interval [</a:t>
                      </a: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k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, </a:t>
                      </a: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k+1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</a:t>
                      </a:r>
                      <a:r>
                        <a:rPr kumimoji="0" lang="en-US" altLang="en-US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ij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(</a:t>
                      </a: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s,t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for the time interval [</a:t>
                      </a: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,</a:t>
                      </a: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Stationary Transition Probability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</a:t>
                      </a:r>
                      <a:r>
                        <a:rPr kumimoji="0" lang="en-US" altLang="en-US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ij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(1)= </a:t>
                      </a: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</a:t>
                      </a:r>
                      <a:r>
                        <a:rPr kumimoji="0" lang="en-US" altLang="en-US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ij  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in the time unit equal to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mbria" panose="02040503050406030204" pitchFamily="18" charset="0"/>
                        </a:rPr>
                        <a:t>Time duration fixed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</a:t>
                      </a:r>
                      <a:r>
                        <a:rPr kumimoji="0" lang="en-US" altLang="en-US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ij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(</a:t>
                      </a: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t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for the time duration </a:t>
                      </a: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t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=</a:t>
                      </a: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t-s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mbria" panose="02040503050406030204" pitchFamily="18" charset="0"/>
                        </a:rPr>
                        <a:t>dependent on the duration </a:t>
                      </a: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Symbol" panose="05050102010706020507" pitchFamily="18" charset="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Transition Probability to the Same 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</a:t>
                      </a:r>
                      <a:r>
                        <a:rPr kumimoji="0" lang="en-US" altLang="en-US" sz="16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ii 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a:t>can be different from 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</a:t>
                      </a:r>
                      <a:r>
                        <a:rPr kumimoji="0" lang="en-US" altLang="en-US" sz="1600" b="0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ii</a:t>
                      </a:r>
                      <a:r>
                        <a:rPr kumimoji="0" lang="en-US" altLang="en-US" sz="16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(</a:t>
                      </a:r>
                      <a:r>
                        <a:rPr kumimoji="0" lang="en-US" alt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t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)=0 for any </a:t>
                      </a:r>
                      <a:r>
                        <a:rPr kumimoji="0" lang="en-US" alt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t</a:t>
                      </a:r>
                      <a:endParaRPr kumimoji="0" lang="en-US" alt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grpSp>
        <p:nvGrpSpPr>
          <p:cNvPr id="51231" name="Group 97"/>
          <p:cNvGrpSpPr>
            <a:grpSpLocks/>
          </p:cNvGrpSpPr>
          <p:nvPr/>
        </p:nvGrpSpPr>
        <p:grpSpPr bwMode="auto">
          <a:xfrm>
            <a:off x="304800" y="4486275"/>
            <a:ext cx="4114800" cy="2333625"/>
            <a:chOff x="304800" y="4277380"/>
            <a:chExt cx="4114800" cy="2332970"/>
          </a:xfrm>
        </p:grpSpPr>
        <p:grpSp>
          <p:nvGrpSpPr>
            <p:cNvPr id="51262" name="Group 66"/>
            <p:cNvGrpSpPr>
              <a:grpSpLocks/>
            </p:cNvGrpSpPr>
            <p:nvPr/>
          </p:nvGrpSpPr>
          <p:grpSpPr bwMode="auto">
            <a:xfrm>
              <a:off x="304800" y="4772026"/>
              <a:ext cx="4114800" cy="1838324"/>
              <a:chOff x="3276600" y="3858366"/>
              <a:chExt cx="5234780" cy="2268213"/>
            </a:xfrm>
          </p:grpSpPr>
          <p:grpSp>
            <p:nvGrpSpPr>
              <p:cNvPr id="51264" name="Group 42"/>
              <p:cNvGrpSpPr>
                <a:grpSpLocks/>
              </p:cNvGrpSpPr>
              <p:nvPr/>
            </p:nvGrpSpPr>
            <p:grpSpPr bwMode="auto">
              <a:xfrm>
                <a:off x="3276600" y="4191000"/>
                <a:ext cx="5234780" cy="1935579"/>
                <a:chOff x="1889920" y="1600201"/>
                <a:chExt cx="5234780" cy="1935579"/>
              </a:xfrm>
            </p:grpSpPr>
            <p:sp>
              <p:nvSpPr>
                <p:cNvPr id="51270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2247900" y="2895604"/>
                  <a:ext cx="327251" cy="3705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800" b="1" i="0"/>
                    <a:t>0</a:t>
                  </a:r>
                </a:p>
              </p:txBody>
            </p:sp>
            <p:sp>
              <p:nvSpPr>
                <p:cNvPr id="51271" name="TextBox 22"/>
                <p:cNvSpPr txBox="1">
                  <a:spLocks noChangeArrowheads="1"/>
                </p:cNvSpPr>
                <p:nvPr/>
              </p:nvSpPr>
              <p:spPr bwMode="auto">
                <a:xfrm>
                  <a:off x="3082925" y="2886078"/>
                  <a:ext cx="327251" cy="3705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800" b="1" i="0"/>
                    <a:t>1</a:t>
                  </a:r>
                </a:p>
              </p:txBody>
            </p:sp>
            <p:sp>
              <p:nvSpPr>
                <p:cNvPr id="51272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3924300" y="2886078"/>
                  <a:ext cx="327251" cy="3705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800" b="1" i="0"/>
                    <a:t>2</a:t>
                  </a:r>
                </a:p>
              </p:txBody>
            </p:sp>
            <p:sp>
              <p:nvSpPr>
                <p:cNvPr id="51273" name="TextBox 24"/>
                <p:cNvSpPr txBox="1">
                  <a:spLocks noChangeArrowheads="1"/>
                </p:cNvSpPr>
                <p:nvPr/>
              </p:nvSpPr>
              <p:spPr bwMode="auto">
                <a:xfrm>
                  <a:off x="4759325" y="2876553"/>
                  <a:ext cx="327251" cy="3705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800" b="1" i="0"/>
                    <a:t>3</a:t>
                  </a:r>
                </a:p>
              </p:txBody>
            </p:sp>
            <p:sp>
              <p:nvSpPr>
                <p:cNvPr id="51274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5597526" y="2867028"/>
                  <a:ext cx="327251" cy="3705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800" b="1" i="0"/>
                    <a:t>4</a:t>
                  </a:r>
                </a:p>
              </p:txBody>
            </p:sp>
            <p:grpSp>
              <p:nvGrpSpPr>
                <p:cNvPr id="51275" name="Group 22"/>
                <p:cNvGrpSpPr>
                  <a:grpSpLocks/>
                </p:cNvGrpSpPr>
                <p:nvPr/>
              </p:nvGrpSpPr>
              <p:grpSpPr bwMode="auto">
                <a:xfrm>
                  <a:off x="1889920" y="1600201"/>
                  <a:ext cx="5234780" cy="1935579"/>
                  <a:chOff x="1889920" y="1600201"/>
                  <a:chExt cx="5234780" cy="1935579"/>
                </a:xfrm>
              </p:grpSpPr>
              <p:grpSp>
                <p:nvGrpSpPr>
                  <p:cNvPr id="51276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2019300" y="1600201"/>
                    <a:ext cx="5105400" cy="1220787"/>
                    <a:chOff x="2209800" y="1600201"/>
                    <a:chExt cx="5105400" cy="1220787"/>
                  </a:xfrm>
                </p:grpSpPr>
                <p:cxnSp>
                  <p:nvCxnSpPr>
                    <p:cNvPr id="52" name="Straight Arrow Connector 51"/>
                    <p:cNvCxnSpPr/>
                    <p:nvPr/>
                  </p:nvCxnSpPr>
                  <p:spPr>
                    <a:xfrm>
                      <a:off x="2209674" y="2819085"/>
                      <a:ext cx="5105526" cy="1959"/>
                    </a:xfrm>
                    <a:prstGeom prst="straightConnector1">
                      <a:avLst/>
                    </a:prstGeom>
                    <a:ln w="38100"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Connector 52"/>
                    <p:cNvCxnSpPr/>
                    <p:nvPr/>
                  </p:nvCxnSpPr>
                  <p:spPr>
                    <a:xfrm rot="5400000">
                      <a:off x="2438608" y="2666316"/>
                      <a:ext cx="303518" cy="202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/>
                    <p:cNvCxnSpPr/>
                    <p:nvPr/>
                  </p:nvCxnSpPr>
                  <p:spPr>
                    <a:xfrm rot="5400000">
                      <a:off x="3277748" y="2667326"/>
                      <a:ext cx="303518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Straight Connector 54"/>
                    <p:cNvCxnSpPr/>
                    <p:nvPr/>
                  </p:nvCxnSpPr>
                  <p:spPr>
                    <a:xfrm rot="5400000">
                      <a:off x="4116889" y="2666316"/>
                      <a:ext cx="303518" cy="201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Connector 55"/>
                    <p:cNvCxnSpPr/>
                    <p:nvPr/>
                  </p:nvCxnSpPr>
                  <p:spPr>
                    <a:xfrm rot="5400000">
                      <a:off x="4955019" y="2666316"/>
                      <a:ext cx="303518" cy="202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 rot="5400000">
                      <a:off x="5793150" y="2666316"/>
                      <a:ext cx="303518" cy="201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1284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40896" y="2350834"/>
                      <a:ext cx="747499" cy="45290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800" i="1" baseline="30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800" i="1" baseline="30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800" i="1" baseline="30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800" i="1" baseline="30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800" i="1" baseline="30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i="1" baseline="30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i="1" baseline="30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i="1" baseline="30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i="1" baseline="30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r>
                        <a:rPr lang="fr-FR" altLang="en-US" sz="1600" b="1" i="0" baseline="0">
                          <a:latin typeface="Cambria" panose="02040503050406030204" pitchFamily="18" charset="0"/>
                        </a:rPr>
                        <a:t>time</a:t>
                      </a:r>
                      <a:endParaRPr lang="en-US" altLang="en-US" sz="1600" b="1"/>
                    </a:p>
                  </p:txBody>
                </p:sp>
                <p:cxnSp>
                  <p:nvCxnSpPr>
                    <p:cNvPr id="59" name="Straight Arrow Connector 58"/>
                    <p:cNvCxnSpPr/>
                    <p:nvPr/>
                  </p:nvCxnSpPr>
                  <p:spPr>
                    <a:xfrm rot="5400000">
                      <a:off x="2247684" y="1942767"/>
                      <a:ext cx="685365" cy="202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Arrow Connector 59"/>
                    <p:cNvCxnSpPr/>
                    <p:nvPr/>
                  </p:nvCxnSpPr>
                  <p:spPr>
                    <a:xfrm rot="5400000">
                      <a:off x="3085815" y="1942767"/>
                      <a:ext cx="685365" cy="2019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Arrow Connector 60"/>
                    <p:cNvCxnSpPr/>
                    <p:nvPr/>
                  </p:nvCxnSpPr>
                  <p:spPr>
                    <a:xfrm rot="5400000">
                      <a:off x="3923945" y="1942767"/>
                      <a:ext cx="685365" cy="202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1277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1889920" y="3082875"/>
                    <a:ext cx="4423435" cy="4529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800" i="1" baseline="30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800" i="1" baseline="30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800" i="1" baseline="30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800" i="1" baseline="30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800" i="1" baseline="30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i="1" baseline="30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i="1" baseline="30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i="1" baseline="30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i="1" baseline="30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r>
                      <a:rPr lang="en-US" altLang="en-US" sz="1600" b="1" i="0" baseline="0">
                        <a:latin typeface="Cambria" panose="02040503050406030204" pitchFamily="18" charset="0"/>
                      </a:rPr>
                      <a:t>Events occur at </a:t>
                    </a:r>
                    <a:r>
                      <a:rPr lang="en-US" altLang="en-US" sz="1600" b="1" i="0" u="sng" baseline="0">
                        <a:solidFill>
                          <a:srgbClr val="FF0000"/>
                        </a:solidFill>
                        <a:latin typeface="Cambria" panose="02040503050406030204" pitchFamily="18" charset="0"/>
                      </a:rPr>
                      <a:t>known</a:t>
                    </a:r>
                    <a:r>
                      <a:rPr lang="en-US" altLang="en-US" sz="1600" b="1" i="0" baseline="0">
                        <a:latin typeface="Cambria" panose="02040503050406030204" pitchFamily="18" charset="0"/>
                      </a:rPr>
                      <a:t> points in time</a:t>
                    </a:r>
                    <a:endParaRPr lang="en-US" altLang="en-US" sz="1600" b="1"/>
                  </a:p>
                </p:txBody>
              </p:sp>
            </p:grpSp>
          </p:grpSp>
          <p:cxnSp>
            <p:nvCxnSpPr>
              <p:cNvPr id="62" name="Straight Arrow Connector 61"/>
              <p:cNvCxnSpPr/>
              <p:nvPr/>
            </p:nvCxnSpPr>
            <p:spPr>
              <a:xfrm>
                <a:off x="3825929" y="4421001"/>
                <a:ext cx="76138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266" name="TextBox 62"/>
              <p:cNvSpPr txBox="1">
                <a:spLocks noChangeArrowheads="1"/>
              </p:cNvSpPr>
              <p:nvPr/>
            </p:nvSpPr>
            <p:spPr bwMode="auto">
              <a:xfrm>
                <a:off x="3550748" y="3858366"/>
                <a:ext cx="1197478" cy="370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 b="1" i="0" baseline="0">
                    <a:solidFill>
                      <a:srgbClr val="FF0000"/>
                    </a:solidFill>
                  </a:rPr>
                  <a:t>Fixed Time</a:t>
                </a:r>
              </a:p>
            </p:txBody>
          </p:sp>
          <p:cxnSp>
            <p:nvCxnSpPr>
              <p:cNvPr id="64" name="Straight Arrow Connector 63"/>
              <p:cNvCxnSpPr/>
              <p:nvPr/>
            </p:nvCxnSpPr>
            <p:spPr>
              <a:xfrm>
                <a:off x="4678196" y="4424917"/>
                <a:ext cx="761386" cy="19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268" name="TextBox 64"/>
              <p:cNvSpPr txBox="1">
                <a:spLocks noChangeArrowheads="1"/>
              </p:cNvSpPr>
              <p:nvPr/>
            </p:nvSpPr>
            <p:spPr bwMode="auto">
              <a:xfrm>
                <a:off x="3916361" y="4424068"/>
                <a:ext cx="554884" cy="4117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0" i="0" baseline="0">
                    <a:latin typeface="Symbol" panose="05050102010706020507" pitchFamily="18" charset="2"/>
                  </a:rPr>
                  <a:t>t</a:t>
                </a:r>
                <a:r>
                  <a:rPr lang="en-US" altLang="en-US" sz="1400" i="0" baseline="0">
                    <a:latin typeface="Cambria" panose="02040503050406030204" pitchFamily="18" charset="0"/>
                  </a:rPr>
                  <a:t>=</a:t>
                </a:r>
                <a:r>
                  <a:rPr lang="en-US" altLang="en-US" sz="1400" baseline="0">
                    <a:latin typeface="Cambria" panose="02040503050406030204" pitchFamily="18" charset="0"/>
                  </a:rPr>
                  <a:t>1</a:t>
                </a:r>
              </a:p>
            </p:txBody>
          </p:sp>
          <p:sp>
            <p:nvSpPr>
              <p:cNvPr id="51269" name="TextBox 65"/>
              <p:cNvSpPr txBox="1">
                <a:spLocks noChangeArrowheads="1"/>
              </p:cNvSpPr>
              <p:nvPr/>
            </p:nvSpPr>
            <p:spPr bwMode="auto">
              <a:xfrm>
                <a:off x="4773611" y="4414543"/>
                <a:ext cx="554884" cy="4117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0" i="0" baseline="0">
                    <a:latin typeface="Symbol" panose="05050102010706020507" pitchFamily="18" charset="2"/>
                  </a:rPr>
                  <a:t>t</a:t>
                </a:r>
                <a:r>
                  <a:rPr lang="en-US" altLang="en-US" sz="1400" i="0" baseline="0">
                    <a:latin typeface="Cambria" panose="02040503050406030204" pitchFamily="18" charset="0"/>
                  </a:rPr>
                  <a:t>=</a:t>
                </a:r>
                <a:r>
                  <a:rPr lang="en-US" altLang="en-US" sz="1400" baseline="0">
                    <a:latin typeface="Cambria" panose="02040503050406030204" pitchFamily="18" charset="0"/>
                  </a:rPr>
                  <a:t>1</a:t>
                </a:r>
              </a:p>
            </p:txBody>
          </p:sp>
        </p:grpSp>
        <p:sp>
          <p:nvSpPr>
            <p:cNvPr id="95" name="Rectangle 94"/>
            <p:cNvSpPr/>
            <p:nvPr/>
          </p:nvSpPr>
          <p:spPr>
            <a:xfrm>
              <a:off x="1274763" y="4277380"/>
              <a:ext cx="2174875" cy="5237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i="0" baseline="0" dirty="0">
                  <a:solidFill>
                    <a:srgbClr val="C00000"/>
                  </a:solidFill>
                  <a:latin typeface="+mj-lt"/>
                  <a:ea typeface="+mj-ea"/>
                  <a:cs typeface="+mj-cs"/>
                </a:rPr>
                <a:t>Discrete Time</a:t>
              </a:r>
            </a:p>
          </p:txBody>
        </p:sp>
      </p:grpSp>
      <p:grpSp>
        <p:nvGrpSpPr>
          <p:cNvPr id="51232" name="Group 96"/>
          <p:cNvGrpSpPr>
            <a:grpSpLocks/>
          </p:cNvGrpSpPr>
          <p:nvPr/>
        </p:nvGrpSpPr>
        <p:grpSpPr bwMode="auto">
          <a:xfrm>
            <a:off x="5140325" y="4410075"/>
            <a:ext cx="3851275" cy="2409825"/>
            <a:chOff x="4810125" y="4191000"/>
            <a:chExt cx="3851076" cy="2409825"/>
          </a:xfrm>
        </p:grpSpPr>
        <p:grpSp>
          <p:nvGrpSpPr>
            <p:cNvPr id="51234" name="Group 93"/>
            <p:cNvGrpSpPr>
              <a:grpSpLocks/>
            </p:cNvGrpSpPr>
            <p:nvPr/>
          </p:nvGrpSpPr>
          <p:grpSpPr bwMode="auto">
            <a:xfrm>
              <a:off x="4810125" y="4572000"/>
              <a:ext cx="3851076" cy="2028825"/>
              <a:chOff x="3411755" y="4355068"/>
              <a:chExt cx="5221864" cy="2272461"/>
            </a:xfrm>
          </p:grpSpPr>
          <p:cxnSp>
            <p:nvCxnSpPr>
              <p:cNvPr id="68" name="Straight Arrow Connector 67"/>
              <p:cNvCxnSpPr/>
              <p:nvPr/>
            </p:nvCxnSpPr>
            <p:spPr>
              <a:xfrm>
                <a:off x="3527988" y="5862929"/>
                <a:ext cx="5105631" cy="1779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1237" name="Group 68"/>
              <p:cNvGrpSpPr>
                <a:grpSpLocks/>
              </p:cNvGrpSpPr>
              <p:nvPr/>
            </p:nvGrpSpPr>
            <p:grpSpPr bwMode="auto">
              <a:xfrm>
                <a:off x="5440194" y="5558136"/>
                <a:ext cx="448686" cy="764678"/>
                <a:chOff x="5092700" y="5177136"/>
                <a:chExt cx="448686" cy="764678"/>
              </a:xfrm>
            </p:grpSpPr>
            <p:sp>
              <p:nvSpPr>
                <p:cNvPr id="51260" name="TextBox 22"/>
                <p:cNvSpPr txBox="1">
                  <a:spLocks noChangeArrowheads="1"/>
                </p:cNvSpPr>
                <p:nvPr/>
              </p:nvSpPr>
              <p:spPr bwMode="auto">
                <a:xfrm>
                  <a:off x="5092700" y="5486400"/>
                  <a:ext cx="448686" cy="4554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0" baseline="0">
                      <a:latin typeface="Cambria" panose="02040503050406030204" pitchFamily="18" charset="0"/>
                    </a:rPr>
                    <a:t>u</a:t>
                  </a:r>
                </a:p>
              </p:txBody>
            </p:sp>
            <p:cxnSp>
              <p:nvCxnSpPr>
                <p:cNvPr id="71" name="Straight Connector 70"/>
                <p:cNvCxnSpPr/>
                <p:nvPr/>
              </p:nvCxnSpPr>
              <p:spPr>
                <a:xfrm rot="5400000">
                  <a:off x="5104510" y="5328823"/>
                  <a:ext cx="304061" cy="215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238" name="Rectangle 27"/>
              <p:cNvSpPr>
                <a:spLocks noChangeArrowheads="1"/>
              </p:cNvSpPr>
              <p:nvPr/>
            </p:nvSpPr>
            <p:spPr bwMode="auto">
              <a:xfrm>
                <a:off x="7615803" y="5405916"/>
                <a:ext cx="983936" cy="5009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fr-FR" altLang="en-US" sz="1600" b="1" i="0" baseline="0">
                    <a:latin typeface="Cambria" panose="02040503050406030204" pitchFamily="18" charset="0"/>
                  </a:rPr>
                  <a:t>time</a:t>
                </a:r>
                <a:endParaRPr lang="en-US" altLang="en-US" sz="1600" b="1"/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 rot="5400000">
                <a:off x="3565792" y="4984155"/>
                <a:ext cx="686361" cy="43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rot="5400000">
                <a:off x="5241481" y="4985231"/>
                <a:ext cx="686361" cy="21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241" name="Rectangle 32"/>
              <p:cNvSpPr>
                <a:spLocks noChangeArrowheads="1"/>
              </p:cNvSpPr>
              <p:nvPr/>
            </p:nvSpPr>
            <p:spPr bwMode="auto">
              <a:xfrm>
                <a:off x="3411755" y="6126576"/>
                <a:ext cx="5178749" cy="5009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0" b="1" i="0" baseline="0">
                    <a:latin typeface="Cambria" panose="02040503050406030204" pitchFamily="18" charset="0"/>
                  </a:rPr>
                  <a:t>Events occur at </a:t>
                </a:r>
                <a:r>
                  <a:rPr lang="en-US" altLang="en-US" sz="1600" b="1" i="0" u="sng" baseline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any</a:t>
                </a:r>
                <a:r>
                  <a:rPr lang="en-US" altLang="en-US" sz="1600" b="1" i="0" baseline="0">
                    <a:latin typeface="Cambria" panose="02040503050406030204" pitchFamily="18" charset="0"/>
                  </a:rPr>
                  <a:t> point in time</a:t>
                </a:r>
                <a:endParaRPr lang="en-US" altLang="en-US" sz="1600" b="1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>
                <a:off x="3947718" y="4872507"/>
                <a:ext cx="1614344" cy="35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243" name="TextBox 76"/>
              <p:cNvSpPr txBox="1">
                <a:spLocks noChangeArrowheads="1"/>
              </p:cNvSpPr>
              <p:nvPr/>
            </p:nvSpPr>
            <p:spPr bwMode="auto">
              <a:xfrm>
                <a:off x="3830330" y="4355068"/>
                <a:ext cx="1875163" cy="40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 b="1" i="0" baseline="0">
                    <a:solidFill>
                      <a:srgbClr val="FF0000"/>
                    </a:solidFill>
                  </a:rPr>
                  <a:t>Variable Time</a:t>
                </a:r>
              </a:p>
            </p:txBody>
          </p:sp>
          <p:grpSp>
            <p:nvGrpSpPr>
              <p:cNvPr id="51244" name="Group 77"/>
              <p:cNvGrpSpPr>
                <a:grpSpLocks/>
              </p:cNvGrpSpPr>
              <p:nvPr/>
            </p:nvGrpSpPr>
            <p:grpSpPr bwMode="auto">
              <a:xfrm>
                <a:off x="3752850" y="5562600"/>
                <a:ext cx="405152" cy="764678"/>
                <a:chOff x="5092700" y="5177136"/>
                <a:chExt cx="405152" cy="764678"/>
              </a:xfrm>
            </p:grpSpPr>
            <p:sp>
              <p:nvSpPr>
                <p:cNvPr id="51258" name="TextBox 22"/>
                <p:cNvSpPr txBox="1">
                  <a:spLocks noChangeArrowheads="1"/>
                </p:cNvSpPr>
                <p:nvPr/>
              </p:nvSpPr>
              <p:spPr bwMode="auto">
                <a:xfrm>
                  <a:off x="5092700" y="5486400"/>
                  <a:ext cx="405152" cy="4554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0" baseline="0">
                      <a:latin typeface="Cambria" panose="02040503050406030204" pitchFamily="18" charset="0"/>
                    </a:rPr>
                    <a:t>s</a:t>
                  </a:r>
                </a:p>
              </p:txBody>
            </p:sp>
            <p:cxnSp>
              <p:nvCxnSpPr>
                <p:cNvPr id="80" name="Straight Connector 79"/>
                <p:cNvCxnSpPr/>
                <p:nvPr/>
              </p:nvCxnSpPr>
              <p:spPr>
                <a:xfrm rot="5400000">
                  <a:off x="5104327" y="5327914"/>
                  <a:ext cx="304061" cy="215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245" name="Group 80"/>
              <p:cNvGrpSpPr>
                <a:grpSpLocks/>
              </p:cNvGrpSpPr>
              <p:nvPr/>
            </p:nvGrpSpPr>
            <p:grpSpPr bwMode="auto">
              <a:xfrm>
                <a:off x="6172200" y="5562600"/>
                <a:ext cx="428198" cy="764678"/>
                <a:chOff x="5092700" y="5177136"/>
                <a:chExt cx="428198" cy="764678"/>
              </a:xfrm>
            </p:grpSpPr>
            <p:sp>
              <p:nvSpPr>
                <p:cNvPr id="51256" name="TextBox 22"/>
                <p:cNvSpPr txBox="1">
                  <a:spLocks noChangeArrowheads="1"/>
                </p:cNvSpPr>
                <p:nvPr/>
              </p:nvSpPr>
              <p:spPr bwMode="auto">
                <a:xfrm>
                  <a:off x="5092700" y="5486400"/>
                  <a:ext cx="428198" cy="4554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0" baseline="0">
                      <a:latin typeface="Cambria" panose="02040503050406030204" pitchFamily="18" charset="0"/>
                    </a:rPr>
                    <a:t>v</a:t>
                  </a:r>
                </a:p>
              </p:txBody>
            </p:sp>
            <p:cxnSp>
              <p:nvCxnSpPr>
                <p:cNvPr id="83" name="Straight Connector 82"/>
                <p:cNvCxnSpPr/>
                <p:nvPr/>
              </p:nvCxnSpPr>
              <p:spPr>
                <a:xfrm rot="5400000">
                  <a:off x="5104339" y="5327914"/>
                  <a:ext cx="304061" cy="215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246" name="Group 83"/>
              <p:cNvGrpSpPr>
                <a:grpSpLocks/>
              </p:cNvGrpSpPr>
              <p:nvPr/>
            </p:nvGrpSpPr>
            <p:grpSpPr bwMode="auto">
              <a:xfrm>
                <a:off x="7294270" y="5562600"/>
                <a:ext cx="394908" cy="764678"/>
                <a:chOff x="5092700" y="5177136"/>
                <a:chExt cx="394908" cy="764678"/>
              </a:xfrm>
            </p:grpSpPr>
            <p:sp>
              <p:nvSpPr>
                <p:cNvPr id="51254" name="TextBox 22"/>
                <p:cNvSpPr txBox="1">
                  <a:spLocks noChangeArrowheads="1"/>
                </p:cNvSpPr>
                <p:nvPr/>
              </p:nvSpPr>
              <p:spPr bwMode="auto">
                <a:xfrm>
                  <a:off x="5092700" y="5486400"/>
                  <a:ext cx="394908" cy="4554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i="1" baseline="30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0" baseline="0">
                      <a:latin typeface="Cambria" panose="02040503050406030204" pitchFamily="18" charset="0"/>
                    </a:rPr>
                    <a:t>t</a:t>
                  </a:r>
                </a:p>
              </p:txBody>
            </p:sp>
            <p:cxnSp>
              <p:nvCxnSpPr>
                <p:cNvPr id="86" name="Straight Connector 85"/>
                <p:cNvCxnSpPr/>
                <p:nvPr/>
              </p:nvCxnSpPr>
              <p:spPr>
                <a:xfrm rot="5400000">
                  <a:off x="5105852" y="5327914"/>
                  <a:ext cx="304061" cy="215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7" name="Straight Arrow Connector 86"/>
              <p:cNvCxnSpPr/>
              <p:nvPr/>
            </p:nvCxnSpPr>
            <p:spPr>
              <a:xfrm>
                <a:off x="5562062" y="4876063"/>
                <a:ext cx="761970" cy="17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rot="5400000">
                <a:off x="5981927" y="4990566"/>
                <a:ext cx="686361" cy="21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rot="5400000">
                <a:off x="7105510" y="4990566"/>
                <a:ext cx="686361" cy="21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6324032" y="4876063"/>
                <a:ext cx="1142955" cy="17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251" name="TextBox 90"/>
              <p:cNvSpPr txBox="1">
                <a:spLocks noChangeArrowheads="1"/>
              </p:cNvSpPr>
              <p:nvPr/>
            </p:nvSpPr>
            <p:spPr bwMode="auto">
              <a:xfrm>
                <a:off x="4190999" y="4895849"/>
                <a:ext cx="1042839" cy="4554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0" i="0" baseline="0">
                    <a:latin typeface="Symbol" panose="05050102010706020507" pitchFamily="18" charset="2"/>
                  </a:rPr>
                  <a:t>t</a:t>
                </a:r>
                <a:r>
                  <a:rPr lang="en-US" altLang="en-US" sz="1400" i="0" baseline="-25000">
                    <a:latin typeface="Cambria" panose="02040503050406030204" pitchFamily="18" charset="0"/>
                  </a:rPr>
                  <a:t>1</a:t>
                </a:r>
                <a:r>
                  <a:rPr lang="en-US" altLang="en-US" sz="1400" i="0" baseline="0">
                    <a:latin typeface="Cambria" panose="02040503050406030204" pitchFamily="18" charset="0"/>
                  </a:rPr>
                  <a:t>=</a:t>
                </a:r>
                <a:r>
                  <a:rPr lang="en-US" altLang="en-US" sz="1400" baseline="0">
                    <a:latin typeface="Cambria" panose="02040503050406030204" pitchFamily="18" charset="0"/>
                  </a:rPr>
                  <a:t>u</a:t>
                </a:r>
                <a:r>
                  <a:rPr lang="en-US" altLang="en-US" sz="1400" i="0" baseline="0">
                    <a:latin typeface="Cambria" panose="02040503050406030204" pitchFamily="18" charset="0"/>
                  </a:rPr>
                  <a:t>-</a:t>
                </a:r>
                <a:r>
                  <a:rPr lang="en-US" altLang="en-US" sz="1400" baseline="0">
                    <a:latin typeface="Cambria" panose="02040503050406030204" pitchFamily="18" charset="0"/>
                  </a:rPr>
                  <a:t>s</a:t>
                </a:r>
              </a:p>
            </p:txBody>
          </p:sp>
          <p:sp>
            <p:nvSpPr>
              <p:cNvPr id="51252" name="TextBox 91"/>
              <p:cNvSpPr txBox="1">
                <a:spLocks noChangeArrowheads="1"/>
              </p:cNvSpPr>
              <p:nvPr/>
            </p:nvSpPr>
            <p:spPr bwMode="auto">
              <a:xfrm>
                <a:off x="5534025" y="4876800"/>
                <a:ext cx="953204" cy="40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 i="0" baseline="0">
                    <a:latin typeface="Symbol" panose="05050102010706020507" pitchFamily="18" charset="2"/>
                  </a:rPr>
                  <a:t>t</a:t>
                </a:r>
                <a:r>
                  <a:rPr lang="en-US" altLang="en-US" sz="1200" i="0" baseline="-25000">
                    <a:latin typeface="Cambria" panose="02040503050406030204" pitchFamily="18" charset="0"/>
                  </a:rPr>
                  <a:t>2</a:t>
                </a:r>
                <a:r>
                  <a:rPr lang="en-US" altLang="en-US" sz="1200" i="0" baseline="0">
                    <a:latin typeface="Cambria" panose="02040503050406030204" pitchFamily="18" charset="0"/>
                  </a:rPr>
                  <a:t>=</a:t>
                </a:r>
                <a:r>
                  <a:rPr lang="en-US" altLang="en-US" sz="1200" baseline="0">
                    <a:latin typeface="Cambria" panose="02040503050406030204" pitchFamily="18" charset="0"/>
                  </a:rPr>
                  <a:t>v</a:t>
                </a:r>
                <a:r>
                  <a:rPr lang="en-US" altLang="en-US" sz="1200" i="0" baseline="0">
                    <a:latin typeface="Cambria" panose="02040503050406030204" pitchFamily="18" charset="0"/>
                  </a:rPr>
                  <a:t>-</a:t>
                </a:r>
                <a:r>
                  <a:rPr lang="en-US" altLang="en-US" sz="1200" baseline="0">
                    <a:latin typeface="Cambria" panose="02040503050406030204" pitchFamily="18" charset="0"/>
                  </a:rPr>
                  <a:t>u</a:t>
                </a:r>
              </a:p>
            </p:txBody>
          </p:sp>
          <p:sp>
            <p:nvSpPr>
              <p:cNvPr id="51253" name="TextBox 92"/>
              <p:cNvSpPr txBox="1">
                <a:spLocks noChangeArrowheads="1"/>
              </p:cNvSpPr>
              <p:nvPr/>
            </p:nvSpPr>
            <p:spPr bwMode="auto">
              <a:xfrm>
                <a:off x="6510171" y="4876800"/>
                <a:ext cx="1012107" cy="4554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0" i="0" baseline="0">
                    <a:latin typeface="Symbol" panose="05050102010706020507" pitchFamily="18" charset="2"/>
                  </a:rPr>
                  <a:t>t</a:t>
                </a:r>
                <a:r>
                  <a:rPr lang="en-US" altLang="en-US" sz="1400" i="0" baseline="-25000">
                    <a:latin typeface="Cambria" panose="02040503050406030204" pitchFamily="18" charset="0"/>
                  </a:rPr>
                  <a:t>3</a:t>
                </a:r>
                <a:r>
                  <a:rPr lang="en-US" altLang="en-US" sz="1400" i="0" baseline="0">
                    <a:latin typeface="Cambria" panose="02040503050406030204" pitchFamily="18" charset="0"/>
                  </a:rPr>
                  <a:t>=</a:t>
                </a:r>
                <a:r>
                  <a:rPr lang="en-US" altLang="en-US" sz="1400" baseline="0">
                    <a:latin typeface="Cambria" panose="02040503050406030204" pitchFamily="18" charset="0"/>
                  </a:rPr>
                  <a:t>t</a:t>
                </a:r>
                <a:r>
                  <a:rPr lang="en-US" altLang="en-US" sz="1400" i="0" baseline="0">
                    <a:latin typeface="Cambria" panose="02040503050406030204" pitchFamily="18" charset="0"/>
                  </a:rPr>
                  <a:t>-</a:t>
                </a:r>
                <a:r>
                  <a:rPr lang="en-US" altLang="en-US" sz="1400" baseline="0">
                    <a:latin typeface="Cambria" panose="02040503050406030204" pitchFamily="18" charset="0"/>
                  </a:rPr>
                  <a:t>v</a:t>
                </a:r>
              </a:p>
            </p:txBody>
          </p:sp>
        </p:grpSp>
        <p:sp>
          <p:nvSpPr>
            <p:cNvPr id="96" name="Rectangle 95"/>
            <p:cNvSpPr/>
            <p:nvPr/>
          </p:nvSpPr>
          <p:spPr>
            <a:xfrm>
              <a:off x="5383183" y="4191000"/>
              <a:ext cx="2695436" cy="5238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i="0" baseline="0" dirty="0">
                  <a:solidFill>
                    <a:srgbClr val="C00000"/>
                  </a:solidFill>
                  <a:latin typeface="+mj-lt"/>
                  <a:ea typeface="+mj-ea"/>
                  <a:cs typeface="+mj-cs"/>
                </a:rPr>
                <a:t>Continuous Time</a:t>
              </a:r>
            </a:p>
          </p:txBody>
        </p:sp>
      </p:grpSp>
      <p:cxnSp>
        <p:nvCxnSpPr>
          <p:cNvPr id="99" name="Straight Connector 98"/>
          <p:cNvCxnSpPr/>
          <p:nvPr/>
        </p:nvCxnSpPr>
        <p:spPr>
          <a:xfrm>
            <a:off x="152400" y="4494213"/>
            <a:ext cx="8839200" cy="158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66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Continuous-Time Markov Chains (cont.)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1676401"/>
            <a:ext cx="8991600" cy="195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FFFF"/>
              </a:buClr>
              <a:buFontTx/>
              <a:buChar char="•"/>
            </a:pPr>
            <a:r>
              <a:rPr lang="en-US" altLang="en-US" sz="2000" i="0" baseline="0" dirty="0" smtClean="0">
                <a:solidFill>
                  <a:srgbClr val="FFFFFF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200" i="0" baseline="0" dirty="0" smtClean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Question.</a:t>
            </a:r>
            <a:r>
              <a:rPr lang="en-US" altLang="en-US" sz="2200" i="0" baseline="0" dirty="0" smtClean="0">
                <a:solidFill>
                  <a:srgbClr val="FFFFFF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0" baseline="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Suppose that a CTMC enters state</a:t>
            </a:r>
            <a:r>
              <a:rPr lang="en-US" altLang="en-US" sz="2200" baseline="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aseline="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i="0" baseline="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at time 0 and does not leave during the next 15 minutes; i.e., a transition does not occur.  What is the probability that a transition will not occur in the next 5 minutes?  </a:t>
            </a:r>
          </a:p>
          <a:p>
            <a:pPr eaLnBrk="1" hangingPunct="1">
              <a:spcBef>
                <a:spcPct val="50000"/>
              </a:spcBef>
              <a:buClr>
                <a:srgbClr val="FFFFFF"/>
              </a:buClr>
              <a:buFontTx/>
              <a:buChar char="•"/>
            </a:pPr>
            <a:r>
              <a:rPr lang="en-US" altLang="en-US" sz="2200" i="0" baseline="0" dirty="0" smtClean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Approach.</a:t>
            </a:r>
            <a:r>
              <a:rPr lang="en-US" altLang="en-US" sz="2200" i="0" baseline="0" dirty="0" smtClean="0">
                <a:solidFill>
                  <a:srgbClr val="FFFFFF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200" i="0" baseline="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200" i="0" baseline="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se the memoryless property.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80" name="Rectangle 8"/>
              <p:cNvSpPr>
                <a:spLocks noChangeArrowheads="1"/>
              </p:cNvSpPr>
              <p:nvPr/>
            </p:nvSpPr>
            <p:spPr bwMode="auto">
              <a:xfrm>
                <a:off x="0" y="3688048"/>
                <a:ext cx="8991600" cy="29699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rgbClr val="FFFFFF"/>
                  </a:buClr>
                  <a:buFontTx/>
                  <a:buChar char="•"/>
                </a:pPr>
                <a:r>
                  <a:rPr lang="en-US" altLang="en-US" sz="2000" i="0" baseline="0" dirty="0" smtClean="0">
                    <a:solidFill>
                      <a:srgbClr val="C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Solution</a:t>
                </a:r>
                <a:r>
                  <a:rPr lang="en-US" altLang="en-US" sz="2000" i="0" baseline="0" dirty="0" smtClean="0">
                    <a:solidFill>
                      <a:srgbClr val="FFFFFF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en-US" sz="2000" i="0" baseline="0" dirty="0" smtClean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Let </a:t>
                </a:r>
                <a:r>
                  <a:rPr lang="en-US" altLang="en-US" sz="2000" baseline="0" dirty="0" err="1" smtClean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en-US" sz="2000" baseline="-25000" dirty="0" err="1" smtClean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000" i="0" baseline="0" dirty="0" smtClean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denote the amount of time that the process stays in state </a:t>
                </a:r>
                <a:r>
                  <a:rPr lang="en-US" altLang="en-US" sz="2000" baseline="0" dirty="0" err="1" smtClean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000" i="0" baseline="0" dirty="0" smtClean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before making a transition into a different state. Then</a:t>
                </a:r>
              </a:p>
              <a:p>
                <a:pPr lvl="3" eaLnBrk="1" hangingPunct="1">
                  <a:spcBef>
                    <a:spcPct val="50000"/>
                  </a:spcBef>
                  <a:buClr>
                    <a:srgbClr val="FFFFFF"/>
                  </a:buClr>
                  <a:buFontTx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000" i="0" baseline="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rPr>
                      <m:t>	</m:t>
                    </m:r>
                    <m:r>
                      <m:rPr>
                        <m:nor/>
                      </m:rPr>
                      <a:rPr lang="en-US" altLang="en-US" sz="2000" i="0" baseline="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rPr>
                      <m:t>Pr</m:t>
                    </m:r>
                    <m:r>
                      <m:rPr>
                        <m:nor/>
                      </m:rPr>
                      <a:rPr lang="en-US" altLang="en-US" sz="2000" i="0" baseline="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rPr>
                      <m:t>{ </m:t>
                    </m:r>
                    <m:r>
                      <m:rPr>
                        <m:nor/>
                      </m:rPr>
                      <a:rPr lang="en-US" altLang="en-US" sz="2000" baseline="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altLang="en-US" sz="2000" baseline="-2500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altLang="en-US" sz="2000" i="0" baseline="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rPr>
                      <m:t> &gt; </m:t>
                    </m:r>
                    <m:r>
                      <m:rPr>
                        <m:nor/>
                      </m:rPr>
                      <a:rPr lang="en-US" altLang="en-US" sz="2000" i="0" baseline="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rPr>
                      <m:t>20 </m:t>
                    </m:r>
                    <m:r>
                      <m:rPr>
                        <m:nor/>
                      </m:rPr>
                      <a:rPr lang="en-US" altLang="en-US" sz="2000" i="0" baseline="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rPr>
                      <m:t>| </m:t>
                    </m:r>
                    <m:r>
                      <m:rPr>
                        <m:nor/>
                      </m:rPr>
                      <a:rPr lang="en-US" altLang="en-US" sz="2000" baseline="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altLang="en-US" sz="2000" baseline="-2500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altLang="en-US" sz="2000" i="0" baseline="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rPr>
                      <m:t> &gt; </m:t>
                    </m:r>
                    <m:r>
                      <m:rPr>
                        <m:nor/>
                      </m:rPr>
                      <a:rPr lang="en-US" altLang="en-US" sz="2000" i="0" baseline="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rPr>
                      <m:t>15 </m:t>
                    </m:r>
                    <m:r>
                      <m:rPr>
                        <m:nor/>
                      </m:rPr>
                      <a:rPr lang="en-US" altLang="en-US" sz="2000" i="0" baseline="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rPr>
                      <m:t>} = </m:t>
                    </m:r>
                    <m:r>
                      <m:rPr>
                        <m:nor/>
                      </m:rPr>
                      <a:rPr lang="en-US" altLang="en-US" sz="2000" i="0" baseline="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rPr>
                      <m:t>Pr</m:t>
                    </m:r>
                    <m:r>
                      <m:rPr>
                        <m:nor/>
                      </m:rPr>
                      <a:rPr lang="en-US" altLang="en-US" sz="2000" i="0" baseline="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rPr>
                      <m:t>{ </m:t>
                    </m:r>
                    <m:r>
                      <m:rPr>
                        <m:nor/>
                      </m:rPr>
                      <a:rPr lang="en-US" altLang="en-US" sz="2000" baseline="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altLang="en-US" sz="2000" baseline="-2500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altLang="en-US" sz="2000" i="0" baseline="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rPr>
                      <m:t> &gt; </m:t>
                    </m:r>
                    <m:r>
                      <m:rPr>
                        <m:nor/>
                      </m:rPr>
                      <a:rPr lang="en-US" altLang="en-US" sz="2000" i="0" baseline="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rPr>
                      <m:t>5 </m:t>
                    </m:r>
                    <m:r>
                      <m:rPr>
                        <m:nor/>
                      </m:rPr>
                      <a:rPr lang="en-US" altLang="en-US" sz="2000" i="0" baseline="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altLang="en-US" sz="2000" i="0" baseline="0" dirty="0"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2200" i="0" baseline="0" dirty="0" smtClean="0">
                    <a:solidFill>
                      <a:srgbClr val="FFFFFF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en-US" sz="2000" i="0" baseline="0" dirty="0" smtClean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or, in general,</a:t>
                </a:r>
              </a:p>
              <a:p>
                <a:pPr marL="0" indent="0" eaLnBrk="1" hangingPunct="1">
                  <a:spcBef>
                    <a:spcPct val="20000"/>
                  </a:spcBef>
                </a:pPr>
                <a:r>
                  <a:rPr lang="en-US" altLang="en-US" sz="2000" i="0" baseline="0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000" i="0" baseline="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rPr>
                      <m:t>	</m:t>
                    </m:r>
                    <m:r>
                      <m:rPr>
                        <m:nor/>
                      </m:rPr>
                      <a:rPr lang="en-US" altLang="en-US" sz="2000" i="0" baseline="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rPr>
                      <m:t>Pr</m:t>
                    </m:r>
                    <m:r>
                      <m:rPr>
                        <m:nor/>
                      </m:rPr>
                      <a:rPr lang="en-US" altLang="en-US" sz="2000" i="0" baseline="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altLang="en-US" sz="2000" baseline="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altLang="en-US" sz="2000" baseline="-2500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altLang="en-US" sz="2000" i="0" baseline="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000" i="0" baseline="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rPr>
                      <m:t>&gt; </m:t>
                    </m:r>
                    <m:r>
                      <m:rPr>
                        <m:nor/>
                      </m:rPr>
                      <a:rPr lang="en-US" altLang="en-US" sz="2000" baseline="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altLang="en-US" sz="2000" i="0" baseline="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en-US" altLang="en-US" sz="2000" baseline="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altLang="en-US" sz="2000" i="0" baseline="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000" i="0" baseline="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rPr>
                      <m:t>| </m:t>
                    </m:r>
                    <m:r>
                      <m:rPr>
                        <m:nor/>
                      </m:rPr>
                      <a:rPr lang="en-US" altLang="en-US" sz="2000" baseline="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altLang="en-US" sz="2000" baseline="-2500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altLang="en-US" sz="2000" i="0" baseline="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rPr>
                      <m:t> &gt; </m:t>
                    </m:r>
                    <m:r>
                      <m:rPr>
                        <m:nor/>
                      </m:rPr>
                      <a:rPr lang="en-US" altLang="en-US" sz="2000" baseline="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altLang="en-US" sz="2000" i="0" baseline="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rPr>
                      <m:t> } = </m:t>
                    </m:r>
                    <m:r>
                      <m:rPr>
                        <m:nor/>
                      </m:rPr>
                      <a:rPr lang="en-US" altLang="en-US" sz="2000" i="0" baseline="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rPr>
                      <m:t>Pr</m:t>
                    </m:r>
                    <m:r>
                      <m:rPr>
                        <m:nor/>
                      </m:rPr>
                      <a:rPr lang="en-US" altLang="en-US" sz="2000" i="0" baseline="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rPr>
                      <m:t>{ </m:t>
                    </m:r>
                    <m:r>
                      <m:rPr>
                        <m:nor/>
                      </m:rPr>
                      <a:rPr lang="en-US" altLang="en-US" sz="2000" baseline="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altLang="en-US" sz="2000" baseline="-2500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altLang="en-US" sz="2000" i="0" baseline="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rPr>
                      <m:t> &gt; </m:t>
                    </m:r>
                    <m:r>
                      <m:rPr>
                        <m:nor/>
                      </m:rPr>
                      <a:rPr lang="en-US" altLang="en-US" sz="2000" baseline="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altLang="en-US" sz="2000" baseline="0" dirty="0">
                        <a:latin typeface="Bookman Old Style" panose="02050604050505020204" pitchFamily="18" charset="0"/>
                        <a:cs typeface="Times New Roman" panose="02020603050405020304" pitchFamily="18" charset="0"/>
                      </a:rPr>
                      <m:t> }</m:t>
                    </m:r>
                  </m:oMath>
                </a14:m>
                <a:r>
                  <a:rPr lang="en-US" altLang="en-US" sz="2000" i="0" baseline="0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i="0" baseline="0" dirty="0" smtClean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	for </a:t>
                </a:r>
                <a:r>
                  <a:rPr lang="en-US" altLang="en-US" sz="2000" i="0" baseline="0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all </a:t>
                </a:r>
                <a:r>
                  <a:rPr lang="en-US" altLang="en-US" sz="2000" baseline="0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en-US" sz="2000" i="0" baseline="0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en-US" sz="2000" baseline="0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en-US" sz="2000" i="0" baseline="0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≥ </a:t>
                </a:r>
                <a:r>
                  <a:rPr lang="en-US" altLang="en-US" sz="2000" i="0" baseline="0" dirty="0" smtClean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0.</a:t>
                </a:r>
                <a:endParaRPr lang="en-US" altLang="en-US" sz="2000" i="0" baseline="0" dirty="0"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aseline="0" dirty="0" smtClean="0">
                    <a:solidFill>
                      <a:srgbClr val="FF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en-US" baseline="0" dirty="0" smtClean="0">
                    <a:solidFill>
                      <a:srgbClr val="FF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Hence, the random variable </a:t>
                </a:r>
                <a:r>
                  <a:rPr lang="en-US" altLang="en-US" baseline="0" dirty="0" err="1" smtClean="0">
                    <a:solidFill>
                      <a:srgbClr val="FF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en-US" baseline="-25000" dirty="0" err="1" smtClean="0">
                    <a:solidFill>
                      <a:srgbClr val="FF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baseline="0" dirty="0" smtClean="0">
                    <a:solidFill>
                      <a:srgbClr val="FF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is memoryless and so is exponentially distributed</a:t>
                </a:r>
                <a:endParaRPr lang="en-US" altLang="en-US" baseline="0" dirty="0" smtClean="0">
                  <a:solidFill>
                    <a:srgbClr val="FF0000"/>
                  </a:solidFill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080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3688048"/>
                <a:ext cx="8991600" cy="2969916"/>
              </a:xfrm>
              <a:prstGeom prst="rect">
                <a:avLst/>
              </a:prstGeom>
              <a:blipFill rotWithShape="0">
                <a:blip r:embed="rId3"/>
                <a:stretch>
                  <a:fillRect l="-610" t="-1232" r="-475" b="-390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53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  <p:bldP spid="308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fld id="{194B1814-D3C8-4A94-B19E-D4E8652F9AEA}" type="slidenum">
              <a:rPr lang="en-US" altLang="en-US" sz="1200" i="0" baseline="0">
                <a:solidFill>
                  <a:srgbClr val="FFFFFF"/>
                </a:solidFill>
              </a:rPr>
              <a:pPr>
                <a:lnSpc>
                  <a:spcPct val="80000"/>
                </a:lnSpc>
              </a:pPr>
              <a:t>14</a:t>
            </a:fld>
            <a:endParaRPr lang="en-US" altLang="en-US" sz="1200" i="0" baseline="0">
              <a:solidFill>
                <a:srgbClr val="FFFFFF"/>
              </a:solidFill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z="3200" dirty="0" smtClean="0"/>
              <a:t>Definition : Continuous-Time Markov Chains 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600200"/>
            <a:ext cx="8385175" cy="3733800"/>
          </a:xfrm>
        </p:spPr>
        <p:txBody>
          <a:bodyPr/>
          <a:lstStyle/>
          <a:p>
            <a:r>
              <a:rPr lang="en-US" altLang="en-US" sz="2400" dirty="0" smtClean="0"/>
              <a:t>A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stochastic process </a:t>
            </a:r>
            <a:r>
              <a:rPr lang="en-US" altLang="en-US" sz="2400" dirty="0" smtClean="0">
                <a:latin typeface="Times" panose="02020603050405020304" pitchFamily="18" charset="0"/>
              </a:rPr>
              <a:t>{</a:t>
            </a:r>
            <a:r>
              <a:rPr lang="en-US" altLang="en-US" sz="2400" i="1" dirty="0" smtClean="0">
                <a:latin typeface="Times" panose="02020603050405020304" pitchFamily="18" charset="0"/>
              </a:rPr>
              <a:t>X</a:t>
            </a:r>
            <a:r>
              <a:rPr lang="en-US" altLang="en-US" sz="2400" dirty="0" smtClean="0">
                <a:latin typeface="Times" panose="02020603050405020304" pitchFamily="18" charset="0"/>
              </a:rPr>
              <a:t>(</a:t>
            </a:r>
            <a:r>
              <a:rPr lang="en-US" altLang="en-US" sz="2400" i="1" dirty="0" smtClean="0">
                <a:latin typeface="Times" panose="02020603050405020304" pitchFamily="18" charset="0"/>
              </a:rPr>
              <a:t>t</a:t>
            </a:r>
            <a:r>
              <a:rPr lang="en-US" altLang="en-US" sz="2400" dirty="0" smtClean="0">
                <a:latin typeface="Times" panose="02020603050405020304" pitchFamily="18" charset="0"/>
              </a:rPr>
              <a:t>), </a:t>
            </a:r>
            <a:r>
              <a:rPr lang="en-US" altLang="en-US" sz="2400" i="1" dirty="0" smtClean="0">
                <a:latin typeface="Times" panose="02020603050405020304" pitchFamily="18" charset="0"/>
              </a:rPr>
              <a:t>t</a:t>
            </a:r>
            <a:r>
              <a:rPr lang="en-US" altLang="en-US" sz="2400" dirty="0" smtClean="0">
                <a:latin typeface="Times" panose="02020603050405020304" pitchFamily="18" charset="0"/>
              </a:rPr>
              <a:t> </a:t>
            </a:r>
            <a:r>
              <a:rPr lang="en-US" altLang="en-US" sz="2400" dirty="0" smtClean="0">
                <a:latin typeface="Times" panose="02020603050405020304" pitchFamily="18" charset="0"/>
                <a:sym typeface="Symbol" panose="05050102010706020507" pitchFamily="18" charset="2"/>
              </a:rPr>
              <a:t> 0}</a:t>
            </a:r>
            <a:r>
              <a:rPr lang="en-US" altLang="en-US" sz="2400" dirty="0" smtClean="0">
                <a:sym typeface="Symbol" panose="05050102010706020507" pitchFamily="18" charset="2"/>
              </a:rPr>
              <a:t> is a </a:t>
            </a:r>
            <a:r>
              <a:rPr lang="en-US" altLang="en-US" sz="24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Continuous-Time Markov Chain </a:t>
            </a:r>
            <a:r>
              <a:rPr lang="en-US" altLang="en-US" sz="2400" dirty="0" smtClean="0">
                <a:sym typeface="Symbol" panose="05050102010706020507" pitchFamily="18" charset="2"/>
              </a:rPr>
              <a:t>(</a:t>
            </a:r>
            <a:r>
              <a:rPr lang="en-US" altLang="en-US" sz="2400" b="1" dirty="0" smtClean="0">
                <a:solidFill>
                  <a:srgbClr val="0066FF"/>
                </a:solidFill>
                <a:sym typeface="Symbol" panose="05050102010706020507" pitchFamily="18" charset="2"/>
              </a:rPr>
              <a:t>CTMC</a:t>
            </a:r>
            <a:r>
              <a:rPr lang="en-US" altLang="en-US" sz="2400" dirty="0" smtClean="0">
                <a:sym typeface="Symbol" panose="05050102010706020507" pitchFamily="18" charset="2"/>
              </a:rPr>
              <a:t>) if </a:t>
            </a:r>
          </a:p>
          <a:p>
            <a:pPr lvl="1"/>
            <a:r>
              <a:rPr lang="en-US" altLang="en-US" sz="2200" dirty="0" smtClean="0"/>
              <a:t>T</a:t>
            </a:r>
            <a:r>
              <a:rPr lang="en-US" altLang="en-US" sz="2400" dirty="0" smtClean="0"/>
              <a:t>he amount of time spent in state </a:t>
            </a:r>
            <a:r>
              <a:rPr lang="en-US" altLang="en-US" sz="2400" i="1" dirty="0" err="1" smtClean="0">
                <a:latin typeface="Times" panose="02020603050405020304" pitchFamily="18" charset="0"/>
              </a:rPr>
              <a:t>i</a:t>
            </a:r>
            <a:r>
              <a:rPr lang="en-US" altLang="en-US" sz="2400" dirty="0" smtClean="0"/>
              <a:t> before making a transition to a different state is </a:t>
            </a:r>
            <a:r>
              <a:rPr lang="en-US" altLang="en-US" sz="2400" b="1" dirty="0" smtClean="0">
                <a:solidFill>
                  <a:srgbClr val="0066FF"/>
                </a:solidFill>
              </a:rPr>
              <a:t>exponentially distributed</a:t>
            </a:r>
            <a:r>
              <a:rPr lang="en-US" altLang="en-US" sz="2400" dirty="0" smtClean="0">
                <a:solidFill>
                  <a:srgbClr val="0066FF"/>
                </a:solidFill>
              </a:rPr>
              <a:t> </a:t>
            </a:r>
            <a:r>
              <a:rPr lang="en-US" altLang="en-US" sz="2400" dirty="0" smtClean="0"/>
              <a:t>with </a:t>
            </a:r>
            <a:r>
              <a:rPr lang="en-US" altLang="en-US" sz="2400" b="1" dirty="0" smtClean="0">
                <a:solidFill>
                  <a:srgbClr val="0066FF"/>
                </a:solidFill>
              </a:rPr>
              <a:t>rate</a:t>
            </a:r>
            <a:r>
              <a:rPr lang="en-US" altLang="en-US" sz="2400" dirty="0" smtClean="0"/>
              <a:t> parameter </a:t>
            </a:r>
            <a:r>
              <a:rPr lang="en-US" altLang="en-US" sz="2400" i="1" dirty="0" smtClean="0">
                <a:latin typeface="Times" panose="02020603050405020304" pitchFamily="18" charset="0"/>
              </a:rPr>
              <a:t>v</a:t>
            </a:r>
            <a:r>
              <a:rPr lang="en-US" altLang="en-US" sz="2400" i="1" baseline="-25000" dirty="0" smtClean="0">
                <a:latin typeface="Times" panose="02020603050405020304" pitchFamily="18" charset="0"/>
              </a:rPr>
              <a:t>i</a:t>
            </a:r>
            <a:r>
              <a:rPr lang="en-US" altLang="en-US" sz="2400" dirty="0" smtClean="0"/>
              <a:t>,</a:t>
            </a:r>
          </a:p>
          <a:p>
            <a:pPr lvl="1"/>
            <a:r>
              <a:rPr lang="en-US" altLang="en-US" sz="2400" dirty="0" smtClean="0"/>
              <a:t>When the process leaves state </a:t>
            </a:r>
            <a:r>
              <a:rPr lang="en-US" altLang="en-US" sz="2400" i="1" dirty="0" err="1" smtClean="0">
                <a:latin typeface="Times" panose="02020603050405020304" pitchFamily="18" charset="0"/>
              </a:rPr>
              <a:t>i</a:t>
            </a:r>
            <a:r>
              <a:rPr lang="en-US" altLang="en-US" sz="2400" dirty="0" smtClean="0"/>
              <a:t>, it enters state </a:t>
            </a:r>
            <a:r>
              <a:rPr lang="en-US" altLang="en-US" sz="2400" i="1" dirty="0" smtClean="0">
                <a:latin typeface="Times" panose="02020603050405020304" pitchFamily="18" charset="0"/>
              </a:rPr>
              <a:t>j</a:t>
            </a:r>
            <a:r>
              <a:rPr lang="en-US" altLang="en-US" sz="2400" dirty="0" smtClean="0"/>
              <a:t> with a probability </a:t>
            </a:r>
            <a:r>
              <a:rPr lang="en-US" altLang="en-US" sz="2400" i="1" dirty="0" err="1" smtClean="0">
                <a:latin typeface="Times" panose="02020603050405020304" pitchFamily="18" charset="0"/>
              </a:rPr>
              <a:t>p</a:t>
            </a:r>
            <a:r>
              <a:rPr lang="en-US" altLang="en-US" sz="2400" i="1" baseline="-25000" dirty="0" err="1" smtClean="0">
                <a:latin typeface="Times" panose="02020603050405020304" pitchFamily="18" charset="0"/>
              </a:rPr>
              <a:t>ij</a:t>
            </a:r>
            <a:r>
              <a:rPr lang="en-US" altLang="en-US" sz="2400" dirty="0" smtClean="0"/>
              <a:t>, where </a:t>
            </a:r>
            <a:r>
              <a:rPr lang="en-US" altLang="en-US" sz="2400" i="1" dirty="0" err="1" smtClean="0">
                <a:latin typeface="Times" panose="02020603050405020304" pitchFamily="18" charset="0"/>
              </a:rPr>
              <a:t>p</a:t>
            </a:r>
            <a:r>
              <a:rPr lang="en-US" altLang="en-US" sz="2400" i="1" baseline="-25000" dirty="0" err="1" smtClean="0">
                <a:latin typeface="Times" panose="02020603050405020304" pitchFamily="18" charset="0"/>
              </a:rPr>
              <a:t>ii</a:t>
            </a:r>
            <a:r>
              <a:rPr lang="en-US" altLang="en-US" sz="2400" i="1" baseline="-25000" dirty="0" smtClean="0">
                <a:latin typeface="Times" panose="02020603050405020304" pitchFamily="18" charset="0"/>
              </a:rPr>
              <a:t> </a:t>
            </a:r>
            <a:r>
              <a:rPr lang="en-US" altLang="en-US" sz="2400" dirty="0" smtClean="0">
                <a:latin typeface="Times" panose="02020603050405020304" pitchFamily="18" charset="0"/>
              </a:rPr>
              <a:t>= 0</a:t>
            </a:r>
            <a:r>
              <a:rPr lang="en-US" altLang="en-US" sz="2400" dirty="0" smtClean="0"/>
              <a:t> and</a:t>
            </a:r>
          </a:p>
          <a:p>
            <a:pPr lvl="1"/>
            <a:r>
              <a:rPr lang="en-US" altLang="en-US" sz="2400" dirty="0" smtClean="0"/>
              <a:t>The transition probability out of a state is independent of the time spent in the state)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-15766" y="5467200"/>
            <a:ext cx="9159766" cy="707886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000" b="1" i="0" baseline="0" dirty="0">
                <a:solidFill>
                  <a:srgbClr val="FFFF00"/>
                </a:solidFill>
                <a:latin typeface="+mn-lt"/>
              </a:rPr>
              <a:t>Summary: </a:t>
            </a:r>
            <a:r>
              <a:rPr lang="en-US" sz="2000" b="1" i="0" baseline="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The CTMC process moves from state to state according to DTMC, </a:t>
            </a:r>
            <a:r>
              <a:rPr lang="en-US" sz="2000" b="1" i="0" baseline="0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and </a:t>
            </a:r>
            <a:r>
              <a:rPr lang="en-US" sz="2000" b="1" i="0" baseline="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the time spent in each state is exponentially distributed</a:t>
            </a:r>
          </a:p>
        </p:txBody>
      </p:sp>
    </p:spTree>
    <p:extLst>
      <p:ext uri="{BB962C8B-B14F-4D97-AF65-F5344CB8AC3E}">
        <p14:creationId xmlns:p14="http://schemas.microsoft.com/office/powerpoint/2010/main" val="42191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smtClean="0"/>
              <a:t>Transition Function </a:t>
            </a:r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381000" y="1524000"/>
            <a:ext cx="8610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0" baseline="0" dirty="0"/>
              <a:t>Define the transition </a:t>
            </a:r>
            <a:r>
              <a:rPr lang="en-US" altLang="en-US" sz="2400" i="0" baseline="0" dirty="0" smtClean="0"/>
              <a:t>function </a:t>
            </a:r>
            <a:r>
              <a:rPr lang="en-US" altLang="en-US" sz="2400" i="0" baseline="0" dirty="0" smtClean="0">
                <a:solidFill>
                  <a:srgbClr val="C00000"/>
                </a:solidFill>
              </a:rPr>
              <a:t>(</a:t>
            </a:r>
            <a:r>
              <a:rPr lang="en-US" altLang="en-US" sz="1800" baseline="0" dirty="0" smtClean="0">
                <a:solidFill>
                  <a:srgbClr val="C00000"/>
                </a:solidFill>
              </a:rPr>
              <a:t>like transition probability in DTMC</a:t>
            </a:r>
            <a:r>
              <a:rPr lang="en-US" altLang="en-US" sz="1800" i="0" baseline="0" dirty="0" smtClean="0">
                <a:solidFill>
                  <a:srgbClr val="C00000"/>
                </a:solidFill>
              </a:rPr>
              <a:t>)</a:t>
            </a:r>
            <a:endParaRPr lang="en-US" altLang="en-US" sz="1800" i="0" baseline="0" dirty="0">
              <a:solidFill>
                <a:srgbClr val="C00000"/>
              </a:solidFill>
            </a:endParaRPr>
          </a:p>
        </p:txBody>
      </p:sp>
      <p:graphicFrame>
        <p:nvGraphicFramePr>
          <p:cNvPr id="433157" name="Object 5"/>
          <p:cNvGraphicFramePr>
            <a:graphicFrameLocks noChangeAspect="1"/>
          </p:cNvGraphicFramePr>
          <p:nvPr/>
        </p:nvGraphicFramePr>
        <p:xfrm>
          <a:off x="1436688" y="1868488"/>
          <a:ext cx="5802312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0" name="Equation" r:id="rId3" imgW="2197100" imgH="215900" progId="Equation.DSMT4">
                  <p:embed/>
                </p:oleObj>
              </mc:Choice>
              <mc:Fallback>
                <p:oleObj name="Equation" r:id="rId3" imgW="21971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1868488"/>
                        <a:ext cx="5802312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3159" name="Rectangle 7"/>
          <p:cNvSpPr>
            <a:spLocks noChangeArrowheads="1"/>
          </p:cNvSpPr>
          <p:nvPr/>
        </p:nvSpPr>
        <p:spPr bwMode="auto">
          <a:xfrm>
            <a:off x="381000" y="2362200"/>
            <a:ext cx="8534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0" baseline="0"/>
              <a:t>The continuous-time analogue of the Chapman-Kolmokorov equation is </a:t>
            </a:r>
            <a:endParaRPr lang="en-US" altLang="en-US" i="0" baseline="0"/>
          </a:p>
        </p:txBody>
      </p:sp>
      <p:sp>
        <p:nvSpPr>
          <p:cNvPr id="433160" name="Rectangle 8"/>
          <p:cNvSpPr>
            <a:spLocks noChangeArrowheads="1"/>
          </p:cNvSpPr>
          <p:nvPr/>
        </p:nvSpPr>
        <p:spPr bwMode="auto">
          <a:xfrm>
            <a:off x="381000" y="4267200"/>
            <a:ext cx="8610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0" baseline="0"/>
              <a:t>Using the memoryless property </a:t>
            </a:r>
            <a:endParaRPr lang="en-US" altLang="en-US" sz="2400" i="0" baseline="0">
              <a:latin typeface="Times New Roman" panose="02020603050405020304" pitchFamily="18" charset="0"/>
            </a:endParaRPr>
          </a:p>
        </p:txBody>
      </p:sp>
      <p:graphicFrame>
        <p:nvGraphicFramePr>
          <p:cNvPr id="433161" name="Object 9"/>
          <p:cNvGraphicFramePr>
            <a:graphicFrameLocks noChangeAspect="1"/>
          </p:cNvGraphicFramePr>
          <p:nvPr/>
        </p:nvGraphicFramePr>
        <p:xfrm>
          <a:off x="609600" y="3121025"/>
          <a:ext cx="8353425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1" name="Equation" r:id="rId5" imgW="3187700" imgH="495300" progId="Equation.DSMT4">
                  <p:embed/>
                </p:oleObj>
              </mc:Choice>
              <mc:Fallback>
                <p:oleObj name="Equation" r:id="rId5" imgW="31877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121025"/>
                        <a:ext cx="8353425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62" name="Object 10"/>
          <p:cNvGraphicFramePr>
            <a:graphicFrameLocks noChangeAspect="1"/>
          </p:cNvGraphicFramePr>
          <p:nvPr/>
        </p:nvGraphicFramePr>
        <p:xfrm>
          <a:off x="495300" y="4719638"/>
          <a:ext cx="842010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2" name="Equation" r:id="rId7" imgW="3213100" imgH="292100" progId="Equation.DSMT4">
                  <p:embed/>
                </p:oleObj>
              </mc:Choice>
              <mc:Fallback>
                <p:oleObj name="Equation" r:id="rId7" imgW="3213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4719638"/>
                        <a:ext cx="8420100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3163" name="Rectangle 11"/>
          <p:cNvSpPr>
            <a:spLocks noChangeArrowheads="1"/>
          </p:cNvSpPr>
          <p:nvPr/>
        </p:nvSpPr>
        <p:spPr bwMode="auto">
          <a:xfrm>
            <a:off x="381000" y="5410200"/>
            <a:ext cx="8610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0" baseline="0"/>
              <a:t>Define </a:t>
            </a:r>
            <a:r>
              <a:rPr lang="en-US" altLang="en-US" sz="2400" b="1" i="0" baseline="0">
                <a:latin typeface="Times New Roman" panose="02020603050405020304" pitchFamily="18" charset="0"/>
              </a:rPr>
              <a:t>H</a:t>
            </a:r>
            <a:r>
              <a:rPr lang="en-US" altLang="en-US" sz="2400" i="0" baseline="0">
                <a:latin typeface="Times New Roman" panose="02020603050405020304" pitchFamily="18" charset="0"/>
              </a:rPr>
              <a:t>(</a:t>
            </a:r>
            <a:r>
              <a:rPr lang="en-US" altLang="en-US" sz="2400" baseline="0">
                <a:latin typeface="Times New Roman" panose="02020603050405020304" pitchFamily="18" charset="0"/>
              </a:rPr>
              <a:t>s</a:t>
            </a:r>
            <a:r>
              <a:rPr lang="en-US" altLang="en-US" sz="2400" i="0" baseline="0">
                <a:latin typeface="Times New Roman" panose="02020603050405020304" pitchFamily="18" charset="0"/>
              </a:rPr>
              <a:t>,</a:t>
            </a:r>
            <a:r>
              <a:rPr lang="en-US" altLang="en-US" sz="2400" baseline="0">
                <a:latin typeface="Times New Roman" panose="02020603050405020304" pitchFamily="18" charset="0"/>
              </a:rPr>
              <a:t>t</a:t>
            </a:r>
            <a:r>
              <a:rPr lang="en-US" altLang="en-US" sz="2400" i="0" baseline="0">
                <a:latin typeface="Times New Roman" panose="02020603050405020304" pitchFamily="18" charset="0"/>
              </a:rPr>
              <a:t>)=[</a:t>
            </a:r>
            <a:r>
              <a:rPr lang="en-US" altLang="en-US" sz="2400" baseline="0">
                <a:latin typeface="Times New Roman" panose="02020603050405020304" pitchFamily="18" charset="0"/>
              </a:rPr>
              <a:t>p</a:t>
            </a:r>
            <a:r>
              <a:rPr lang="en-US" altLang="en-US" sz="2400" baseline="-25000">
                <a:latin typeface="Times New Roman" panose="02020603050405020304" pitchFamily="18" charset="0"/>
              </a:rPr>
              <a:t>ij</a:t>
            </a:r>
            <a:r>
              <a:rPr lang="en-US" altLang="en-US" sz="2400" i="0" baseline="0">
                <a:latin typeface="Times New Roman" panose="02020603050405020304" pitchFamily="18" charset="0"/>
              </a:rPr>
              <a:t>(</a:t>
            </a:r>
            <a:r>
              <a:rPr lang="en-US" altLang="en-US" sz="2400" baseline="0">
                <a:latin typeface="Times New Roman" panose="02020603050405020304" pitchFamily="18" charset="0"/>
              </a:rPr>
              <a:t>s</a:t>
            </a:r>
            <a:r>
              <a:rPr lang="en-US" altLang="en-US" sz="2400" i="0" baseline="0">
                <a:latin typeface="Times New Roman" panose="02020603050405020304" pitchFamily="18" charset="0"/>
              </a:rPr>
              <a:t>,</a:t>
            </a:r>
            <a:r>
              <a:rPr lang="en-US" altLang="en-US" sz="2400" baseline="0">
                <a:latin typeface="Times New Roman" panose="02020603050405020304" pitchFamily="18" charset="0"/>
              </a:rPr>
              <a:t>t</a:t>
            </a:r>
            <a:r>
              <a:rPr lang="en-US" altLang="en-US" sz="2400" i="0" baseline="0">
                <a:latin typeface="Times New Roman" panose="02020603050405020304" pitchFamily="18" charset="0"/>
              </a:rPr>
              <a:t>)], </a:t>
            </a:r>
            <a:r>
              <a:rPr lang="en-US" altLang="en-US" sz="2400" baseline="0">
                <a:latin typeface="Times New Roman" panose="02020603050405020304" pitchFamily="18" charset="0"/>
              </a:rPr>
              <a:t>i,j</a:t>
            </a:r>
            <a:r>
              <a:rPr lang="en-US" altLang="en-US" sz="2400" i="0" baseline="0">
                <a:latin typeface="Times New Roman" panose="02020603050405020304" pitchFamily="18" charset="0"/>
              </a:rPr>
              <a:t>=1,2,…</a:t>
            </a:r>
            <a:r>
              <a:rPr lang="en-US" altLang="en-US" sz="2400" i="0" baseline="0"/>
              <a:t> then </a:t>
            </a:r>
            <a:r>
              <a:rPr lang="en-US" altLang="en-US" sz="2400" i="0" baseline="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33164" name="Object 12"/>
          <p:cNvGraphicFramePr>
            <a:graphicFrameLocks noChangeAspect="1"/>
          </p:cNvGraphicFramePr>
          <p:nvPr/>
        </p:nvGraphicFramePr>
        <p:xfrm>
          <a:off x="2082800" y="5900738"/>
          <a:ext cx="509111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3" name="Equation" r:id="rId9" imgW="1943100" imgH="190500" progId="Equation.DSMT4">
                  <p:embed/>
                </p:oleObj>
              </mc:Choice>
              <mc:Fallback>
                <p:oleObj name="Equation" r:id="rId9" imgW="19431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5900738"/>
                        <a:ext cx="5091113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445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smtClean="0"/>
              <a:t>Transition Rate Matrix </a:t>
            </a:r>
          </a:p>
        </p:txBody>
      </p:sp>
      <p:sp>
        <p:nvSpPr>
          <p:cNvPr id="434179" name="Rectangle 3"/>
          <p:cNvSpPr>
            <a:spLocks noChangeArrowheads="1"/>
          </p:cNvSpPr>
          <p:nvPr/>
        </p:nvSpPr>
        <p:spPr bwMode="auto">
          <a:xfrm>
            <a:off x="381000" y="1600200"/>
            <a:ext cx="8610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0" baseline="0"/>
              <a:t>Consider the Chapman-Kolmogorov for </a:t>
            </a:r>
            <a:r>
              <a:rPr lang="en-US" altLang="en-US" sz="2400" baseline="0">
                <a:latin typeface="Times New Roman" panose="02020603050405020304" pitchFamily="18" charset="0"/>
              </a:rPr>
              <a:t>s</a:t>
            </a:r>
            <a:r>
              <a:rPr lang="en-US" altLang="en-US" sz="2400" i="0" baseline="0">
                <a:latin typeface="Times New Roman" panose="02020603050405020304" pitchFamily="18" charset="0"/>
              </a:rPr>
              <a:t> </a:t>
            </a:r>
            <a:r>
              <a:rPr lang="en-US" altLang="en-US" sz="2400" i="0" baseline="0">
                <a:latin typeface="Times New Roman" panose="02020603050405020304" pitchFamily="18" charset="0"/>
                <a:cs typeface="Arial" panose="020B0604020202020204" pitchFamily="34" charset="0"/>
              </a:rPr>
              <a:t>≤ </a:t>
            </a:r>
            <a:r>
              <a:rPr lang="en-US" altLang="en-US" sz="2400" baseline="0">
                <a:latin typeface="Times New Roman" panose="02020603050405020304" pitchFamily="18" charset="0"/>
                <a:cs typeface="Arial" panose="020B0604020202020204" pitchFamily="34" charset="0"/>
              </a:rPr>
              <a:t>t </a:t>
            </a:r>
            <a:r>
              <a:rPr lang="en-US" altLang="en-US" sz="2400" i="0" baseline="0">
                <a:latin typeface="Times New Roman" panose="02020603050405020304" pitchFamily="18" charset="0"/>
                <a:cs typeface="Arial" panose="020B0604020202020204" pitchFamily="34" charset="0"/>
              </a:rPr>
              <a:t>≤ </a:t>
            </a:r>
            <a:r>
              <a:rPr lang="en-US" altLang="en-US" sz="2400" baseline="0">
                <a:latin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altLang="en-US" sz="2400" i="0" baseline="0">
                <a:latin typeface="Times New Roman" panose="02020603050405020304" pitchFamily="18" charset="0"/>
                <a:cs typeface="Arial" panose="020B0604020202020204" pitchFamily="34" charset="0"/>
              </a:rPr>
              <a:t>+</a:t>
            </a:r>
            <a:r>
              <a:rPr lang="el-GR" altLang="en-US" sz="2400" baseline="0">
                <a:latin typeface="Times New Roman" panose="02020603050405020304" pitchFamily="18" charset="0"/>
                <a:cs typeface="Arial" panose="020B0604020202020204" pitchFamily="34" charset="0"/>
              </a:rPr>
              <a:t>Δ</a:t>
            </a:r>
            <a:r>
              <a:rPr lang="en-US" altLang="en-US" sz="2400" baseline="0">
                <a:latin typeface="Times New Roman" panose="02020603050405020304" pitchFamily="18" charset="0"/>
                <a:cs typeface="Arial" panose="020B0604020202020204" pitchFamily="34" charset="0"/>
              </a:rPr>
              <a:t>t</a:t>
            </a:r>
          </a:p>
        </p:txBody>
      </p:sp>
      <p:graphicFrame>
        <p:nvGraphicFramePr>
          <p:cNvPr id="434186" name="Object 10"/>
          <p:cNvGraphicFramePr>
            <a:graphicFrameLocks noChangeAspect="1"/>
          </p:cNvGraphicFramePr>
          <p:nvPr/>
        </p:nvGraphicFramePr>
        <p:xfrm>
          <a:off x="2133600" y="2057400"/>
          <a:ext cx="45259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0" name="Equation" r:id="rId3" imgW="1727200" imgH="190500" progId="Equation.DSMT4">
                  <p:embed/>
                </p:oleObj>
              </mc:Choice>
              <mc:Fallback>
                <p:oleObj name="Equation" r:id="rId3" imgW="17272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057400"/>
                        <a:ext cx="452596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4187" name="Rectangle 11"/>
          <p:cNvSpPr>
            <a:spLocks noChangeArrowheads="1"/>
          </p:cNvSpPr>
          <p:nvPr/>
        </p:nvSpPr>
        <p:spPr bwMode="auto">
          <a:xfrm>
            <a:off x="381000" y="2590800"/>
            <a:ext cx="8610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0" baseline="0"/>
              <a:t>Subtracting </a:t>
            </a:r>
            <a:r>
              <a:rPr lang="en-US" altLang="en-US" sz="2400" b="1" i="0" baseline="0">
                <a:latin typeface="Times New Roman" panose="02020603050405020304" pitchFamily="18" charset="0"/>
              </a:rPr>
              <a:t>H</a:t>
            </a:r>
            <a:r>
              <a:rPr lang="en-US" altLang="en-US" sz="2400" i="0" baseline="0">
                <a:latin typeface="Times New Roman" panose="02020603050405020304" pitchFamily="18" charset="0"/>
              </a:rPr>
              <a:t>(</a:t>
            </a:r>
            <a:r>
              <a:rPr lang="en-US" altLang="en-US" sz="2400" baseline="0">
                <a:latin typeface="Times New Roman" panose="02020603050405020304" pitchFamily="18" charset="0"/>
              </a:rPr>
              <a:t>s</a:t>
            </a:r>
            <a:r>
              <a:rPr lang="en-US" altLang="en-US" sz="2400" i="0" baseline="0">
                <a:latin typeface="Times New Roman" panose="02020603050405020304" pitchFamily="18" charset="0"/>
              </a:rPr>
              <a:t>,</a:t>
            </a:r>
            <a:r>
              <a:rPr lang="en-US" altLang="en-US" sz="2400" baseline="0">
                <a:latin typeface="Times New Roman" panose="02020603050405020304" pitchFamily="18" charset="0"/>
              </a:rPr>
              <a:t>t</a:t>
            </a:r>
            <a:r>
              <a:rPr lang="en-US" altLang="en-US" sz="2400" i="0" baseline="0">
                <a:latin typeface="Times New Roman" panose="02020603050405020304" pitchFamily="18" charset="0"/>
              </a:rPr>
              <a:t>)</a:t>
            </a:r>
            <a:r>
              <a:rPr lang="en-US" altLang="en-US" sz="2400" i="0" baseline="0"/>
              <a:t> from both sides and dividing by </a:t>
            </a:r>
            <a:r>
              <a:rPr lang="el-GR" altLang="en-US" sz="2400" baseline="0">
                <a:latin typeface="Times New Roman" panose="02020603050405020304" pitchFamily="18" charset="0"/>
              </a:rPr>
              <a:t>Δ</a:t>
            </a:r>
            <a:r>
              <a:rPr lang="en-US" altLang="en-US" sz="2400" baseline="0">
                <a:latin typeface="Times New Roman" panose="02020603050405020304" pitchFamily="18" charset="0"/>
              </a:rPr>
              <a:t>t</a:t>
            </a:r>
            <a:r>
              <a:rPr lang="en-US" altLang="en-US" sz="2400" i="0" baseline="0"/>
              <a:t> </a:t>
            </a:r>
            <a:endParaRPr lang="en-US" altLang="en-US" sz="2400" baseline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434188" name="Object 12"/>
          <p:cNvGraphicFramePr>
            <a:graphicFrameLocks noChangeAspect="1"/>
          </p:cNvGraphicFramePr>
          <p:nvPr/>
        </p:nvGraphicFramePr>
        <p:xfrm>
          <a:off x="1554163" y="2971800"/>
          <a:ext cx="652303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1" name="Equation" r:id="rId5" imgW="2489200" imgH="381000" progId="Equation.DSMT4">
                  <p:embed/>
                </p:oleObj>
              </mc:Choice>
              <mc:Fallback>
                <p:oleObj name="Equation" r:id="rId5" imgW="24892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2971800"/>
                        <a:ext cx="6523037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4189" name="Rectangle 13"/>
          <p:cNvSpPr>
            <a:spLocks noChangeArrowheads="1"/>
          </p:cNvSpPr>
          <p:nvPr/>
        </p:nvSpPr>
        <p:spPr bwMode="auto">
          <a:xfrm>
            <a:off x="381000" y="4038600"/>
            <a:ext cx="8610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0" baseline="0"/>
              <a:t>Taking the limit as </a:t>
            </a:r>
            <a:r>
              <a:rPr lang="el-GR" altLang="en-US" sz="2400" baseline="0">
                <a:latin typeface="Times New Roman" panose="02020603050405020304" pitchFamily="18" charset="0"/>
              </a:rPr>
              <a:t>Δ</a:t>
            </a:r>
            <a:r>
              <a:rPr lang="en-US" altLang="en-US" sz="2400" baseline="0">
                <a:latin typeface="Times New Roman" panose="02020603050405020304" pitchFamily="18" charset="0"/>
              </a:rPr>
              <a:t>t</a:t>
            </a:r>
            <a:r>
              <a:rPr lang="en-US" altLang="en-US" sz="2400" i="0" baseline="0">
                <a:latin typeface="Times New Roman" panose="02020603050405020304" pitchFamily="18" charset="0"/>
                <a:sym typeface="Wingdings" panose="05000000000000000000" pitchFamily="2" charset="2"/>
              </a:rPr>
              <a:t>0</a:t>
            </a:r>
            <a:r>
              <a:rPr lang="en-US" altLang="en-US" sz="2400" i="0" baseline="0"/>
              <a:t> </a:t>
            </a:r>
            <a:endParaRPr lang="en-US" altLang="en-US" sz="2400" baseline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434190" name="Object 14"/>
          <p:cNvGraphicFramePr>
            <a:graphicFrameLocks noChangeAspect="1"/>
          </p:cNvGraphicFramePr>
          <p:nvPr/>
        </p:nvGraphicFramePr>
        <p:xfrm>
          <a:off x="3154363" y="4495800"/>
          <a:ext cx="326231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2" name="Equation" r:id="rId7" imgW="1244060" imgH="355446" progId="Equation.DSMT4">
                  <p:embed/>
                </p:oleObj>
              </mc:Choice>
              <mc:Fallback>
                <p:oleObj name="Equation" r:id="rId7" imgW="1244060" imgH="3554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3" y="4495800"/>
                        <a:ext cx="326231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4191" name="Rectangle 15"/>
          <p:cNvSpPr>
            <a:spLocks noChangeArrowheads="1"/>
          </p:cNvSpPr>
          <p:nvPr/>
        </p:nvSpPr>
        <p:spPr bwMode="auto">
          <a:xfrm>
            <a:off x="457200" y="5334000"/>
            <a:ext cx="8610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i="0" baseline="0">
                <a:cs typeface="Arial" panose="020B0604020202020204" pitchFamily="34" charset="0"/>
              </a:rPr>
              <a:t>where the </a:t>
            </a:r>
            <a:r>
              <a:rPr lang="en-US" altLang="en-US" sz="2400" b="1" i="0" baseline="0">
                <a:solidFill>
                  <a:srgbClr val="993300"/>
                </a:solidFill>
                <a:cs typeface="Arial" panose="020B0604020202020204" pitchFamily="34" charset="0"/>
              </a:rPr>
              <a:t>transition rate</a:t>
            </a:r>
            <a:r>
              <a:rPr lang="en-US" altLang="en-US" sz="2400" i="0" baseline="0">
                <a:cs typeface="Arial" panose="020B0604020202020204" pitchFamily="34" charset="0"/>
              </a:rPr>
              <a:t> matrix </a:t>
            </a:r>
            <a:r>
              <a:rPr lang="en-US" altLang="en-US" sz="2400" b="1" i="0" baseline="0"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400" i="0" baseline="0">
                <a:latin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altLang="en-US" sz="2400" baseline="0">
                <a:latin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altLang="en-US" sz="2400" i="0" baseline="0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US" altLang="en-US" sz="2400" i="0" baseline="0">
                <a:cs typeface="Arial" panose="020B0604020202020204" pitchFamily="34" charset="0"/>
              </a:rPr>
              <a:t> is given by</a:t>
            </a:r>
          </a:p>
        </p:txBody>
      </p:sp>
      <p:graphicFrame>
        <p:nvGraphicFramePr>
          <p:cNvPr id="434192" name="Object 16"/>
          <p:cNvGraphicFramePr>
            <a:graphicFrameLocks noChangeAspect="1"/>
          </p:cNvGraphicFramePr>
          <p:nvPr/>
        </p:nvGraphicFramePr>
        <p:xfrm>
          <a:off x="2667000" y="5848350"/>
          <a:ext cx="366077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3" name="Equation" r:id="rId9" imgW="1396394" imgH="355446" progId="Equation.DSMT4">
                  <p:embed/>
                </p:oleObj>
              </mc:Choice>
              <mc:Fallback>
                <p:oleObj name="Equation" r:id="rId9" imgW="1396394" imgH="3554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848350"/>
                        <a:ext cx="366077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305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smtClean="0"/>
              <a:t>Homogeneous Case </a:t>
            </a:r>
          </a:p>
        </p:txBody>
      </p:sp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381000" y="1600200"/>
            <a:ext cx="8610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0" baseline="0"/>
              <a:t>In the homogeneous case, the transition functions do not depend on </a:t>
            </a:r>
            <a:r>
              <a:rPr lang="en-US" altLang="en-US" sz="2400" baseline="0">
                <a:latin typeface="Times New Roman" panose="02020603050405020304" pitchFamily="18" charset="0"/>
              </a:rPr>
              <a:t>s</a:t>
            </a:r>
            <a:r>
              <a:rPr lang="en-US" altLang="en-US" sz="2400" i="0" baseline="0"/>
              <a:t> and </a:t>
            </a:r>
            <a:r>
              <a:rPr lang="en-US" altLang="en-US" sz="2400" baseline="0">
                <a:latin typeface="Times New Roman" panose="02020603050405020304" pitchFamily="18" charset="0"/>
              </a:rPr>
              <a:t>t</a:t>
            </a:r>
            <a:r>
              <a:rPr lang="en-US" altLang="en-US" sz="2400" i="0" baseline="0"/>
              <a:t>, but only on the difference </a:t>
            </a:r>
            <a:r>
              <a:rPr lang="en-US" altLang="en-US" sz="2400" baseline="0">
                <a:latin typeface="Times New Roman" panose="02020603050405020304" pitchFamily="18" charset="0"/>
              </a:rPr>
              <a:t>t-s</a:t>
            </a:r>
            <a:r>
              <a:rPr lang="en-US" altLang="en-US" sz="2400" i="0" baseline="0"/>
              <a:t> thus </a:t>
            </a:r>
          </a:p>
        </p:txBody>
      </p:sp>
      <p:graphicFrame>
        <p:nvGraphicFramePr>
          <p:cNvPr id="435204" name="Object 4"/>
          <p:cNvGraphicFramePr>
            <a:graphicFrameLocks noChangeAspect="1"/>
          </p:cNvGraphicFramePr>
          <p:nvPr/>
        </p:nvGraphicFramePr>
        <p:xfrm>
          <a:off x="2895600" y="2362200"/>
          <a:ext cx="2695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0" name="Equation" r:id="rId4" imgW="1028254" imgH="203112" progId="Equation.DSMT4">
                  <p:embed/>
                </p:oleObj>
              </mc:Choice>
              <mc:Fallback>
                <p:oleObj name="Equation" r:id="rId4" imgW="1028254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362200"/>
                        <a:ext cx="26955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07" name="Rectangle 7"/>
          <p:cNvSpPr>
            <a:spLocks noChangeArrowheads="1"/>
          </p:cNvSpPr>
          <p:nvPr/>
        </p:nvSpPr>
        <p:spPr bwMode="auto">
          <a:xfrm>
            <a:off x="381000" y="2971800"/>
            <a:ext cx="8610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0" baseline="0"/>
              <a:t>It follows that  </a:t>
            </a:r>
            <a:endParaRPr lang="en-US" altLang="en-US" sz="2400" baseline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435208" name="Object 8"/>
          <p:cNvGraphicFramePr>
            <a:graphicFrameLocks noChangeAspect="1"/>
          </p:cNvGraphicFramePr>
          <p:nvPr/>
        </p:nvGraphicFramePr>
        <p:xfrm>
          <a:off x="2609850" y="3462338"/>
          <a:ext cx="352901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1" name="Equation" r:id="rId6" imgW="1346200" imgH="190500" progId="Equation.DSMT4">
                  <p:embed/>
                </p:oleObj>
              </mc:Choice>
              <mc:Fallback>
                <p:oleObj name="Equation" r:id="rId6" imgW="13462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3462338"/>
                        <a:ext cx="3529013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09" name="Rectangle 9"/>
          <p:cNvSpPr>
            <a:spLocks noChangeArrowheads="1"/>
          </p:cNvSpPr>
          <p:nvPr/>
        </p:nvSpPr>
        <p:spPr bwMode="auto">
          <a:xfrm>
            <a:off x="533400" y="396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i="0" baseline="0">
                <a:cs typeface="Arial" panose="020B0604020202020204" pitchFamily="34" charset="0"/>
              </a:rPr>
              <a:t>and the </a:t>
            </a:r>
            <a:r>
              <a:rPr lang="en-US" altLang="en-US" sz="2400" b="1" i="0" baseline="0">
                <a:solidFill>
                  <a:srgbClr val="993300"/>
                </a:solidFill>
                <a:cs typeface="Arial" panose="020B0604020202020204" pitchFamily="34" charset="0"/>
              </a:rPr>
              <a:t>transition rate</a:t>
            </a:r>
            <a:r>
              <a:rPr lang="en-US" altLang="en-US" sz="2400" i="0" baseline="0">
                <a:cs typeface="Arial" panose="020B0604020202020204" pitchFamily="34" charset="0"/>
              </a:rPr>
              <a:t> matrix</a:t>
            </a:r>
          </a:p>
        </p:txBody>
      </p:sp>
      <p:graphicFrame>
        <p:nvGraphicFramePr>
          <p:cNvPr id="435210" name="Object 10"/>
          <p:cNvGraphicFramePr>
            <a:graphicFrameLocks noChangeAspect="1"/>
          </p:cNvGraphicFramePr>
          <p:nvPr/>
        </p:nvGraphicFramePr>
        <p:xfrm>
          <a:off x="666750" y="4495800"/>
          <a:ext cx="80200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2" name="Equation" r:id="rId8" imgW="3060700" imgH="355600" progId="Equation.DSMT4">
                  <p:embed/>
                </p:oleObj>
              </mc:Choice>
              <mc:Fallback>
                <p:oleObj name="Equation" r:id="rId8" imgW="3060700" imgH="3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4495800"/>
                        <a:ext cx="802005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11" name="Rectangle 11"/>
          <p:cNvSpPr>
            <a:spLocks noChangeArrowheads="1"/>
          </p:cNvSpPr>
          <p:nvPr/>
        </p:nvSpPr>
        <p:spPr bwMode="auto">
          <a:xfrm>
            <a:off x="381000" y="5486400"/>
            <a:ext cx="1371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0" baseline="0"/>
              <a:t>Thus   </a:t>
            </a:r>
            <a:endParaRPr lang="en-US" altLang="en-US" sz="2400" baseline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435212" name="Object 12"/>
          <p:cNvGraphicFramePr>
            <a:graphicFrameLocks noChangeAspect="1"/>
          </p:cNvGraphicFramePr>
          <p:nvPr/>
        </p:nvGraphicFramePr>
        <p:xfrm>
          <a:off x="674688" y="5867400"/>
          <a:ext cx="5726112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3" name="Equation" r:id="rId10" imgW="2184400" imgH="393700" progId="Equation.DSMT4">
                  <p:embed/>
                </p:oleObj>
              </mc:Choice>
              <mc:Fallback>
                <p:oleObj name="Equation" r:id="rId10" imgW="21844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5867400"/>
                        <a:ext cx="5726112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13" name="Object 13"/>
          <p:cNvGraphicFramePr>
            <a:graphicFrameLocks noChangeAspect="1"/>
          </p:cNvGraphicFramePr>
          <p:nvPr/>
        </p:nvGraphicFramePr>
        <p:xfrm>
          <a:off x="6899275" y="6096000"/>
          <a:ext cx="18637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4" name="Equation" r:id="rId12" imgW="710891" imgH="203112" progId="Equation.DSMT4">
                  <p:embed/>
                </p:oleObj>
              </mc:Choice>
              <mc:Fallback>
                <p:oleObj name="Equation" r:id="rId12" imgW="71089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9275" y="6096000"/>
                        <a:ext cx="18637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66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0"/>
            <a:ext cx="8229600" cy="1371600"/>
          </a:xfrm>
        </p:spPr>
        <p:txBody>
          <a:bodyPr/>
          <a:lstStyle/>
          <a:p>
            <a:r>
              <a:rPr lang="en-US" altLang="en-US"/>
              <a:t>State Holding Time </a:t>
            </a:r>
          </a:p>
        </p:txBody>
      </p:sp>
      <p:sp>
        <p:nvSpPr>
          <p:cNvPr id="436227" name="Rectangle 3"/>
          <p:cNvSpPr>
            <a:spLocks noChangeArrowheads="1"/>
          </p:cNvSpPr>
          <p:nvPr/>
        </p:nvSpPr>
        <p:spPr bwMode="auto">
          <a:xfrm>
            <a:off x="381000" y="1752600"/>
            <a:ext cx="853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 baseline="0"/>
              <a:t>The time the MC will spend at each state is a random variable with distribution  </a:t>
            </a:r>
          </a:p>
        </p:txBody>
      </p:sp>
      <p:sp>
        <p:nvSpPr>
          <p:cNvPr id="436231" name="Rectangle 7"/>
          <p:cNvSpPr>
            <a:spLocks noChangeArrowheads="1"/>
          </p:cNvSpPr>
          <p:nvPr/>
        </p:nvSpPr>
        <p:spPr bwMode="auto">
          <a:xfrm>
            <a:off x="1371600" y="3581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0" baseline="0">
                <a:cs typeface="Arial" panose="020B0604020202020204" pitchFamily="34" charset="0"/>
              </a:rPr>
              <a:t>where</a:t>
            </a:r>
          </a:p>
        </p:txBody>
      </p:sp>
      <p:graphicFrame>
        <p:nvGraphicFramePr>
          <p:cNvPr id="4362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924839"/>
              </p:ext>
            </p:extLst>
          </p:nvPr>
        </p:nvGraphicFramePr>
        <p:xfrm>
          <a:off x="3248025" y="3942916"/>
          <a:ext cx="17303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6" name="Equation" r:id="rId3" imgW="660240" imgH="304560" progId="Equation.DSMT4">
                  <p:embed/>
                </p:oleObj>
              </mc:Choice>
              <mc:Fallback>
                <p:oleObj name="Equation" r:id="rId3" imgW="6602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025" y="3942916"/>
                        <a:ext cx="173037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67000" y="2895600"/>
                <a:ext cx="3429000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baseline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baseline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baseline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baseline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baseline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baseline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baseline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baseline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baseline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baseline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aseline="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895600"/>
                <a:ext cx="3429000" cy="5329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343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6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6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build="p"/>
      <p:bldP spid="43623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276600" y="2057400"/>
            <a:ext cx="2667000" cy="914400"/>
          </a:xfrm>
          <a:prstGeom prst="rect">
            <a:avLst/>
          </a:prstGeom>
          <a:solidFill>
            <a:srgbClr val="94B6D2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52400"/>
            <a:ext cx="7924800" cy="12192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Homogeneous Case </a:t>
            </a:r>
          </a:p>
        </p:txBody>
      </p:sp>
      <p:sp>
        <p:nvSpPr>
          <p:cNvPr id="435209" name="Rectangle 9"/>
          <p:cNvSpPr>
            <a:spLocks noChangeArrowheads="1"/>
          </p:cNvSpPr>
          <p:nvPr/>
        </p:nvSpPr>
        <p:spPr bwMode="auto">
          <a:xfrm>
            <a:off x="533400" y="1600200"/>
            <a:ext cx="716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000" i="0" baseline="0" dirty="0">
                <a:latin typeface="+mj-lt"/>
                <a:cs typeface="Arial" charset="0"/>
              </a:rPr>
              <a:t>The </a:t>
            </a:r>
            <a:r>
              <a:rPr lang="en-US" sz="2000" b="1" i="0" baseline="0" dirty="0">
                <a:solidFill>
                  <a:srgbClr val="993300"/>
                </a:solidFill>
                <a:latin typeface="+mj-lt"/>
                <a:cs typeface="Arial" charset="0"/>
              </a:rPr>
              <a:t>transition rate</a:t>
            </a:r>
            <a:r>
              <a:rPr lang="en-US" sz="2000" i="0" baseline="0" dirty="0">
                <a:latin typeface="+mj-lt"/>
                <a:cs typeface="Arial" charset="0"/>
              </a:rPr>
              <a:t> matrix</a:t>
            </a:r>
          </a:p>
        </p:txBody>
      </p:sp>
      <p:graphicFrame>
        <p:nvGraphicFramePr>
          <p:cNvPr id="435210" name="Object 10"/>
          <p:cNvGraphicFramePr>
            <a:graphicFrameLocks noChangeAspect="1"/>
          </p:cNvGraphicFramePr>
          <p:nvPr/>
        </p:nvGraphicFramePr>
        <p:xfrm>
          <a:off x="3476625" y="2300288"/>
          <a:ext cx="23431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4" name="Equation" r:id="rId3" imgW="1066337" imgH="203112" progId="Equation.DSMT4">
                  <p:embed/>
                </p:oleObj>
              </mc:Choice>
              <mc:Fallback>
                <p:oleObj name="Equation" r:id="rId3" imgW="106633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5" y="2300288"/>
                        <a:ext cx="23431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473075" y="3101975"/>
            <a:ext cx="8518525" cy="1219200"/>
          </a:xfrm>
          <a:prstGeom prst="rect">
            <a:avLst/>
          </a:prstGeom>
          <a:solidFill>
            <a:srgbClr val="FF0000">
              <a:alpha val="16863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1511300" y="3368675"/>
          <a:ext cx="197326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5" name="Equation" r:id="rId5" imgW="1231366" imgH="418918" progId="Equation.DSMT4">
                  <p:embed/>
                </p:oleObj>
              </mc:Choice>
              <mc:Fallback>
                <p:oleObj name="Equation" r:id="rId5" imgW="1231366" imgH="4189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3368675"/>
                        <a:ext cx="1973263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urved Right Arrow 18"/>
          <p:cNvSpPr/>
          <p:nvPr/>
        </p:nvSpPr>
        <p:spPr>
          <a:xfrm>
            <a:off x="53975" y="2530475"/>
            <a:ext cx="381000" cy="12192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4259263" y="3276600"/>
            <a:ext cx="46482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400" baseline="0" dirty="0" err="1">
                <a:solidFill>
                  <a:srgbClr val="FFFF00"/>
                </a:solidFill>
                <a:latin typeface="Times" pitchFamily="18" charset="0"/>
              </a:rPr>
              <a:t>q</a:t>
            </a:r>
            <a:r>
              <a:rPr lang="en-US" sz="1400" baseline="-25000" dirty="0" err="1">
                <a:solidFill>
                  <a:srgbClr val="FFFF00"/>
                </a:solidFill>
                <a:latin typeface="Times" pitchFamily="18" charset="0"/>
              </a:rPr>
              <a:t>ij</a:t>
            </a:r>
            <a:r>
              <a:rPr lang="en-US" sz="1400" i="0" baseline="0" dirty="0">
                <a:solidFill>
                  <a:schemeClr val="bg1"/>
                </a:solidFill>
                <a:latin typeface="+mj-lt"/>
              </a:rPr>
              <a:t> is the </a:t>
            </a:r>
            <a:r>
              <a:rPr lang="en-US" sz="1400" b="1" i="0" baseline="0" dirty="0">
                <a:solidFill>
                  <a:srgbClr val="FFFF00"/>
                </a:solidFill>
                <a:latin typeface="+mj-lt"/>
              </a:rPr>
              <a:t>transition rate</a:t>
            </a:r>
            <a:r>
              <a:rPr lang="en-US" sz="1400" i="0" baseline="0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1400" i="0" baseline="0" dirty="0">
                <a:solidFill>
                  <a:schemeClr val="bg1"/>
                </a:solidFill>
                <a:latin typeface="+mj-lt"/>
              </a:rPr>
              <a:t>that the chain </a:t>
            </a:r>
            <a:r>
              <a:rPr lang="en-US" sz="1400" i="0" baseline="0" dirty="0">
                <a:solidFill>
                  <a:srgbClr val="FFFF00"/>
                </a:solidFill>
                <a:latin typeface="+mj-lt"/>
              </a:rPr>
              <a:t>enters</a:t>
            </a:r>
            <a:r>
              <a:rPr lang="en-US" sz="1400" i="0" baseline="0" dirty="0">
                <a:solidFill>
                  <a:schemeClr val="bg1"/>
                </a:solidFill>
                <a:latin typeface="+mj-lt"/>
              </a:rPr>
              <a:t> state </a:t>
            </a:r>
            <a:r>
              <a:rPr lang="en-US" sz="1400" baseline="0" dirty="0">
                <a:solidFill>
                  <a:schemeClr val="bg1"/>
                </a:solidFill>
                <a:latin typeface="Times" pitchFamily="18" charset="0"/>
              </a:rPr>
              <a:t>j</a:t>
            </a:r>
            <a:r>
              <a:rPr lang="en-US" sz="1400" i="0" baseline="0" dirty="0">
                <a:solidFill>
                  <a:schemeClr val="bg1"/>
                </a:solidFill>
                <a:latin typeface="+mj-lt"/>
              </a:rPr>
              <a:t> from state </a:t>
            </a:r>
            <a:r>
              <a:rPr lang="en-US" sz="1400" baseline="0" dirty="0" err="1">
                <a:solidFill>
                  <a:schemeClr val="bg1"/>
                </a:solidFill>
                <a:latin typeface="Times" pitchFamily="18" charset="0"/>
              </a:rPr>
              <a:t>i</a:t>
            </a:r>
            <a:r>
              <a:rPr lang="en-US" sz="1400" i="0" baseline="0" dirty="0">
                <a:solidFill>
                  <a:schemeClr val="bg1"/>
                </a:solidFill>
                <a:latin typeface="+mj-lt"/>
              </a:rPr>
              <a:t> </a:t>
            </a:r>
            <a:endParaRPr lang="en-US" sz="1400" baseline="0" dirty="0">
              <a:solidFill>
                <a:schemeClr val="bg1"/>
              </a:solidFill>
              <a:latin typeface="+mj-lt"/>
              <a:cs typeface="Arial" charset="0"/>
            </a:endParaRP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4648200" y="3832225"/>
            <a:ext cx="4267200" cy="4889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400" baseline="0" dirty="0" err="1">
                <a:solidFill>
                  <a:srgbClr val="FFFF00"/>
                </a:solidFill>
                <a:latin typeface="Symbol" pitchFamily="18" charset="2"/>
              </a:rPr>
              <a:t>n</a:t>
            </a:r>
            <a:r>
              <a:rPr lang="en-US" sz="1400" baseline="-25000" dirty="0" err="1">
                <a:solidFill>
                  <a:srgbClr val="FFFF00"/>
                </a:solidFill>
                <a:latin typeface="Times" pitchFamily="18" charset="0"/>
              </a:rPr>
              <a:t>i</a:t>
            </a:r>
            <a:r>
              <a:rPr lang="en-US" sz="1400" baseline="0" dirty="0">
                <a:solidFill>
                  <a:srgbClr val="FFFF00"/>
                </a:solidFill>
                <a:latin typeface="Times" pitchFamily="18" charset="0"/>
              </a:rPr>
              <a:t>=-</a:t>
            </a:r>
            <a:r>
              <a:rPr lang="en-US" sz="1400" baseline="0" dirty="0" err="1">
                <a:solidFill>
                  <a:srgbClr val="FFFF00"/>
                </a:solidFill>
                <a:latin typeface="Times" pitchFamily="18" charset="0"/>
              </a:rPr>
              <a:t>q</a:t>
            </a:r>
            <a:r>
              <a:rPr lang="en-US" sz="1400" baseline="-25000" dirty="0" err="1">
                <a:solidFill>
                  <a:srgbClr val="FFFF00"/>
                </a:solidFill>
                <a:latin typeface="Times" pitchFamily="18" charset="0"/>
              </a:rPr>
              <a:t>ii</a:t>
            </a:r>
            <a:r>
              <a:rPr lang="en-US" sz="1400" i="0" baseline="0" dirty="0">
                <a:solidFill>
                  <a:schemeClr val="bg1"/>
                </a:solidFill>
                <a:latin typeface="+mj-lt"/>
              </a:rPr>
              <a:t> is the </a:t>
            </a:r>
            <a:r>
              <a:rPr lang="en-US" sz="1400" b="1" i="0" baseline="0" dirty="0">
                <a:solidFill>
                  <a:srgbClr val="FFFF00"/>
                </a:solidFill>
                <a:latin typeface="+mj-lt"/>
              </a:rPr>
              <a:t>transition rate</a:t>
            </a:r>
            <a:r>
              <a:rPr lang="en-US" sz="1400" i="0" baseline="0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1400" i="0" baseline="0" dirty="0">
                <a:solidFill>
                  <a:schemeClr val="bg1"/>
                </a:solidFill>
                <a:latin typeface="+mj-lt"/>
              </a:rPr>
              <a:t>that the chain leaves state </a:t>
            </a:r>
            <a:r>
              <a:rPr lang="en-US" sz="1400" baseline="0" dirty="0" err="1">
                <a:solidFill>
                  <a:schemeClr val="bg1"/>
                </a:solidFill>
                <a:latin typeface="Times" pitchFamily="18" charset="0"/>
              </a:rPr>
              <a:t>i</a:t>
            </a:r>
            <a:r>
              <a:rPr lang="en-US" sz="1400" i="0" baseline="0" dirty="0">
                <a:solidFill>
                  <a:schemeClr val="bg1"/>
                </a:solidFill>
                <a:latin typeface="+mj-lt"/>
              </a:rPr>
              <a:t> </a:t>
            </a:r>
            <a:endParaRPr lang="en-US" sz="1400" baseline="0" dirty="0">
              <a:solidFill>
                <a:schemeClr val="bg1"/>
              </a:solidFill>
              <a:latin typeface="+mj-lt"/>
              <a:cs typeface="Arial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2591594" y="5561806"/>
            <a:ext cx="2133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5181601" y="4419600"/>
            <a:ext cx="372586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000" b="1" i="0" baseline="0" dirty="0">
                <a:latin typeface="+mj-lt"/>
                <a:cs typeface="Arial" charset="0"/>
              </a:rPr>
              <a:t>Continuous Markov Chain</a:t>
            </a:r>
          </a:p>
        </p:txBody>
      </p:sp>
      <p:grpSp>
        <p:nvGrpSpPr>
          <p:cNvPr id="22541" name="Group 45"/>
          <p:cNvGrpSpPr>
            <a:grpSpLocks/>
          </p:cNvGrpSpPr>
          <p:nvPr/>
        </p:nvGrpSpPr>
        <p:grpSpPr bwMode="auto">
          <a:xfrm>
            <a:off x="152400" y="4419600"/>
            <a:ext cx="3352800" cy="2370138"/>
            <a:chOff x="152400" y="4419600"/>
            <a:chExt cx="3352800" cy="2370495"/>
          </a:xfrm>
        </p:grpSpPr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152400" y="4419600"/>
              <a:ext cx="2971800" cy="533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2000" b="1" i="0" baseline="0" dirty="0">
                  <a:latin typeface="+mj-lt"/>
                  <a:cs typeface="Arial" charset="0"/>
                </a:rPr>
                <a:t>Discrete Markov Chain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228600" y="5146785"/>
              <a:ext cx="762000" cy="762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baseline="0" dirty="0">
                  <a:solidFill>
                    <a:srgbClr val="C00000"/>
                  </a:solidFill>
                  <a:latin typeface="Times" pitchFamily="18" charset="0"/>
                </a:rPr>
                <a:t>i</a:t>
              </a:r>
            </a:p>
          </p:txBody>
        </p:sp>
        <p:sp>
          <p:nvSpPr>
            <p:cNvPr id="29" name="Arc 28"/>
            <p:cNvSpPr/>
            <p:nvPr/>
          </p:nvSpPr>
          <p:spPr>
            <a:xfrm>
              <a:off x="685800" y="4797482"/>
              <a:ext cx="2438400" cy="990749"/>
            </a:xfrm>
            <a:prstGeom prst="arc">
              <a:avLst>
                <a:gd name="adj1" fmla="val 11178187"/>
                <a:gd name="adj2" fmla="val 21237090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22562" name="Rectangle 29"/>
            <p:cNvSpPr>
              <a:spLocks noChangeArrowheads="1"/>
            </p:cNvSpPr>
            <p:nvPr/>
          </p:nvSpPr>
          <p:spPr bwMode="auto">
            <a:xfrm>
              <a:off x="1729322" y="4787900"/>
              <a:ext cx="42030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800" b="1" i="0" baseline="0">
                  <a:latin typeface="Times" panose="02020603050405020304" pitchFamily="18" charset="0"/>
                  <a:cs typeface="Arial" panose="020B0604020202020204" pitchFamily="34" charset="0"/>
                </a:rPr>
                <a:t>P</a:t>
              </a:r>
              <a:r>
                <a:rPr lang="en-US" altLang="en-US" sz="1800" b="1" i="0" baseline="-25000">
                  <a:latin typeface="Times" panose="02020603050405020304" pitchFamily="18" charset="0"/>
                  <a:cs typeface="Arial" panose="020B0604020202020204" pitchFamily="34" charset="0"/>
                </a:rPr>
                <a:t>ij</a:t>
              </a:r>
              <a:endParaRPr lang="fr-FR" altLang="en-US" sz="1800" b="1" i="0" baseline="-25000">
                <a:latin typeface="Times" panose="02020603050405020304" pitchFamily="18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2743200" y="5165837"/>
              <a:ext cx="762000" cy="7621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baseline="0" dirty="0">
                  <a:solidFill>
                    <a:srgbClr val="C00000"/>
                  </a:solidFill>
                  <a:latin typeface="Times" pitchFamily="18" charset="0"/>
                </a:rPr>
                <a:t>j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84200" y="6328062"/>
              <a:ext cx="2878138" cy="4620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b="1" i="0" baseline="0" dirty="0" err="1">
                  <a:latin typeface="+mj-lt"/>
                  <a:cs typeface="Arial" charset="0"/>
                </a:rPr>
                <a:t>P</a:t>
              </a:r>
              <a:r>
                <a:rPr lang="en-US" sz="1200" b="1" i="0" baseline="-25000" dirty="0" err="1">
                  <a:latin typeface="+mj-lt"/>
                  <a:cs typeface="Arial" charset="0"/>
                </a:rPr>
                <a:t>ij</a:t>
              </a:r>
              <a:r>
                <a:rPr lang="en-US" sz="1200" b="1" i="0" baseline="0" dirty="0">
                  <a:latin typeface="+mj-lt"/>
                  <a:cs typeface="Arial" charset="0"/>
                </a:rPr>
                <a:t>: Transition Probability</a:t>
              </a:r>
            </a:p>
            <a:p>
              <a:pPr algn="ctr">
                <a:defRPr/>
              </a:pPr>
              <a:r>
                <a:rPr lang="en-US" sz="1200" b="1" i="0" baseline="0" dirty="0">
                  <a:latin typeface="+mj-lt"/>
                  <a:cs typeface="Arial" charset="0"/>
                </a:rPr>
                <a:t>Transition Time is deterministic (each slot)</a:t>
              </a:r>
              <a:endParaRPr lang="fr-FR" sz="1200" b="1" i="0" dirty="0">
                <a:latin typeface="+mj-lt"/>
              </a:endParaRPr>
            </a:p>
          </p:txBody>
        </p:sp>
        <p:sp>
          <p:nvSpPr>
            <p:cNvPr id="33" name="Arc 32"/>
            <p:cNvSpPr/>
            <p:nvPr/>
          </p:nvSpPr>
          <p:spPr>
            <a:xfrm flipH="1" flipV="1">
              <a:off x="666750" y="5299207"/>
              <a:ext cx="2438400" cy="990749"/>
            </a:xfrm>
            <a:prstGeom prst="arc">
              <a:avLst>
                <a:gd name="adj1" fmla="val 11178187"/>
                <a:gd name="adj2" fmla="val 21237090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22566" name="Rectangle 26"/>
            <p:cNvSpPr>
              <a:spLocks noChangeArrowheads="1"/>
            </p:cNvSpPr>
            <p:nvPr/>
          </p:nvSpPr>
          <p:spPr bwMode="auto">
            <a:xfrm>
              <a:off x="1676400" y="5867400"/>
              <a:ext cx="42030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800" b="1" i="0" baseline="0">
                  <a:latin typeface="Times" panose="02020603050405020304" pitchFamily="18" charset="0"/>
                  <a:cs typeface="Arial" panose="020B0604020202020204" pitchFamily="34" charset="0"/>
                </a:rPr>
                <a:t>P</a:t>
              </a:r>
              <a:r>
                <a:rPr lang="en-US" altLang="en-US" sz="1800" b="1" i="0" baseline="-25000">
                  <a:latin typeface="Times" panose="02020603050405020304" pitchFamily="18" charset="0"/>
                  <a:cs typeface="Arial" panose="020B0604020202020204" pitchFamily="34" charset="0"/>
                </a:rPr>
                <a:t>ji</a:t>
              </a:r>
              <a:endParaRPr lang="fr-FR" altLang="en-US" sz="1800" b="1" i="0" baseline="-25000">
                <a:latin typeface="Times" panose="02020603050405020304" pitchFamily="18" charset="0"/>
              </a:endParaRPr>
            </a:p>
          </p:txBody>
        </p:sp>
      </p:grpSp>
      <p:grpSp>
        <p:nvGrpSpPr>
          <p:cNvPr id="22542" name="Group 42"/>
          <p:cNvGrpSpPr>
            <a:grpSpLocks/>
          </p:cNvGrpSpPr>
          <p:nvPr/>
        </p:nvGrpSpPr>
        <p:grpSpPr bwMode="auto">
          <a:xfrm>
            <a:off x="3886200" y="5127625"/>
            <a:ext cx="4800600" cy="796925"/>
            <a:chOff x="3886200" y="5127625"/>
            <a:chExt cx="4800600" cy="796925"/>
          </a:xfrm>
        </p:grpSpPr>
        <p:sp>
          <p:nvSpPr>
            <p:cNvPr id="34" name="Oval 33"/>
            <p:cNvSpPr/>
            <p:nvPr/>
          </p:nvSpPr>
          <p:spPr>
            <a:xfrm>
              <a:off x="5943600" y="516255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baseline="0" dirty="0">
                  <a:solidFill>
                    <a:srgbClr val="C00000"/>
                  </a:solidFill>
                  <a:latin typeface="Times" pitchFamily="18" charset="0"/>
                </a:rPr>
                <a:t>i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7924800" y="5127625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baseline="0" dirty="0">
                  <a:solidFill>
                    <a:srgbClr val="C00000"/>
                  </a:solidFill>
                  <a:latin typeface="Times" pitchFamily="18" charset="0"/>
                </a:rPr>
                <a:t>j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3886200" y="51435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baseline="0" dirty="0">
                  <a:solidFill>
                    <a:srgbClr val="C00000"/>
                  </a:solidFill>
                  <a:latin typeface="Times" pitchFamily="18" charset="0"/>
                </a:rPr>
                <a:t>k</a:t>
              </a:r>
            </a:p>
          </p:txBody>
        </p:sp>
      </p:grpSp>
      <p:grpSp>
        <p:nvGrpSpPr>
          <p:cNvPr id="22543" name="Group 51"/>
          <p:cNvGrpSpPr>
            <a:grpSpLocks/>
          </p:cNvGrpSpPr>
          <p:nvPr/>
        </p:nvGrpSpPr>
        <p:grpSpPr bwMode="auto">
          <a:xfrm>
            <a:off x="4273550" y="4786313"/>
            <a:ext cx="4070350" cy="1001712"/>
            <a:chOff x="4273550" y="4785995"/>
            <a:chExt cx="4070350" cy="1002030"/>
          </a:xfrm>
        </p:grpSpPr>
        <p:sp>
          <p:nvSpPr>
            <p:cNvPr id="22551" name="Rectangle 44"/>
            <p:cNvSpPr>
              <a:spLocks noChangeArrowheads="1"/>
            </p:cNvSpPr>
            <p:nvPr/>
          </p:nvSpPr>
          <p:spPr bwMode="auto">
            <a:xfrm>
              <a:off x="4648200" y="4876800"/>
              <a:ext cx="10871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 i="0" baseline="0">
                  <a:latin typeface="Times" panose="02020603050405020304" pitchFamily="18" charset="0"/>
                  <a:cs typeface="Arial" panose="020B0604020202020204" pitchFamily="34" charset="0"/>
                </a:rPr>
                <a:t>q</a:t>
              </a:r>
              <a:r>
                <a:rPr lang="en-US" altLang="en-US" sz="1600" b="1" i="0" baseline="-25000">
                  <a:latin typeface="Times" panose="02020603050405020304" pitchFamily="18" charset="0"/>
                  <a:cs typeface="Arial" panose="020B0604020202020204" pitchFamily="34" charset="0"/>
                </a:rPr>
                <a:t>ki</a:t>
              </a:r>
              <a:r>
                <a:rPr lang="en-US" altLang="en-US" sz="1600" b="1" i="0" baseline="0">
                  <a:latin typeface="Times" panose="02020603050405020304" pitchFamily="18" charset="0"/>
                  <a:cs typeface="Arial" panose="020B0604020202020204" pitchFamily="34" charset="0"/>
                </a:rPr>
                <a:t>=</a:t>
              </a:r>
              <a:r>
                <a:rPr lang="en-US" altLang="en-US" sz="1600" b="1" i="0" baseline="0">
                  <a:latin typeface="Symbol" panose="05050102010706020507" pitchFamily="18" charset="2"/>
                  <a:cs typeface="Arial" panose="020B0604020202020204" pitchFamily="34" charset="0"/>
                </a:rPr>
                <a:t>n</a:t>
              </a:r>
              <a:r>
                <a:rPr lang="en-US" altLang="en-US" sz="1600" b="1" i="0" baseline="-25000">
                  <a:latin typeface="Times" panose="02020603050405020304" pitchFamily="18" charset="0"/>
                  <a:cs typeface="Arial" panose="020B0604020202020204" pitchFamily="34" charset="0"/>
                </a:rPr>
                <a:t>k </a:t>
              </a:r>
              <a:r>
                <a:rPr lang="en-US" altLang="en-US" sz="1600" b="1" i="0" baseline="0">
                  <a:latin typeface="Times" panose="02020603050405020304" pitchFamily="18" charset="0"/>
                  <a:cs typeface="Arial" panose="020B0604020202020204" pitchFamily="34" charset="0"/>
                </a:rPr>
                <a:t>. P</a:t>
              </a:r>
              <a:r>
                <a:rPr lang="en-US" altLang="en-US" sz="1600" b="1" i="0" baseline="-25000">
                  <a:latin typeface="Times" panose="02020603050405020304" pitchFamily="18" charset="0"/>
                  <a:cs typeface="Arial" panose="020B0604020202020204" pitchFamily="34" charset="0"/>
                </a:rPr>
                <a:t>ki</a:t>
              </a:r>
              <a:endParaRPr lang="fr-FR" altLang="en-US" sz="1600" b="1" i="0" baseline="-25000">
                <a:latin typeface="Times" panose="02020603050405020304" pitchFamily="18" charset="0"/>
              </a:endParaRPr>
            </a:p>
          </p:txBody>
        </p:sp>
        <p:grpSp>
          <p:nvGrpSpPr>
            <p:cNvPr id="22552" name="Group 43"/>
            <p:cNvGrpSpPr>
              <a:grpSpLocks/>
            </p:cNvGrpSpPr>
            <p:nvPr/>
          </p:nvGrpSpPr>
          <p:grpSpPr bwMode="auto">
            <a:xfrm>
              <a:off x="4273550" y="4785995"/>
              <a:ext cx="4070350" cy="1002030"/>
              <a:chOff x="4273550" y="4785995"/>
              <a:chExt cx="4070350" cy="1002030"/>
            </a:xfrm>
          </p:grpSpPr>
          <p:sp>
            <p:nvSpPr>
              <p:cNvPr id="41" name="Arc 40"/>
              <p:cNvSpPr/>
              <p:nvPr/>
            </p:nvSpPr>
            <p:spPr>
              <a:xfrm>
                <a:off x="4273550" y="4797111"/>
                <a:ext cx="1905000" cy="990914"/>
              </a:xfrm>
              <a:prstGeom prst="arc">
                <a:avLst>
                  <a:gd name="adj1" fmla="val 11346748"/>
                  <a:gd name="adj2" fmla="val 21237090"/>
                </a:avLst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  <p:sp>
            <p:nvSpPr>
              <p:cNvPr id="42" name="Arc 41"/>
              <p:cNvSpPr/>
              <p:nvPr/>
            </p:nvSpPr>
            <p:spPr>
              <a:xfrm flipH="1">
                <a:off x="6438900" y="4785995"/>
                <a:ext cx="1905000" cy="990914"/>
              </a:xfrm>
              <a:prstGeom prst="arc">
                <a:avLst>
                  <a:gd name="adj1" fmla="val 11346748"/>
                  <a:gd name="adj2" fmla="val 21237090"/>
                </a:avLst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</p:grpSp>
        <p:sp>
          <p:nvSpPr>
            <p:cNvPr id="22553" name="Rectangle 46"/>
            <p:cNvSpPr>
              <a:spLocks noChangeArrowheads="1"/>
            </p:cNvSpPr>
            <p:nvPr/>
          </p:nvSpPr>
          <p:spPr bwMode="auto">
            <a:xfrm>
              <a:off x="6934200" y="4876800"/>
              <a:ext cx="9957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 i="0" baseline="0" dirty="0" err="1">
                  <a:latin typeface="Times" panose="02020603050405020304" pitchFamily="18" charset="0"/>
                  <a:cs typeface="Arial" panose="020B0604020202020204" pitchFamily="34" charset="0"/>
                </a:rPr>
                <a:t>q</a:t>
              </a:r>
              <a:r>
                <a:rPr lang="en-US" altLang="en-US" sz="1600" b="1" i="0" baseline="-25000" dirty="0" err="1">
                  <a:latin typeface="Times" panose="02020603050405020304" pitchFamily="18" charset="0"/>
                  <a:cs typeface="Arial" panose="020B0604020202020204" pitchFamily="34" charset="0"/>
                </a:rPr>
                <a:t>ji</a:t>
              </a:r>
              <a:r>
                <a:rPr lang="en-US" altLang="en-US" sz="1600" b="1" i="0" baseline="0" dirty="0">
                  <a:latin typeface="Times" panose="02020603050405020304" pitchFamily="18" charset="0"/>
                  <a:cs typeface="Arial" panose="020B0604020202020204" pitchFamily="34" charset="0"/>
                </a:rPr>
                <a:t>=</a:t>
              </a:r>
              <a:r>
                <a:rPr lang="en-US" altLang="en-US" sz="1600" b="1" i="0" baseline="0" dirty="0" err="1">
                  <a:latin typeface="Symbol" panose="05050102010706020507" pitchFamily="18" charset="2"/>
                  <a:cs typeface="Arial" panose="020B0604020202020204" pitchFamily="34" charset="0"/>
                </a:rPr>
                <a:t>n</a:t>
              </a:r>
              <a:r>
                <a:rPr lang="en-US" altLang="en-US" sz="1600" b="1" i="0" baseline="-25000" dirty="0" err="1">
                  <a:latin typeface="Times" panose="02020603050405020304" pitchFamily="18" charset="0"/>
                  <a:cs typeface="Arial" panose="020B0604020202020204" pitchFamily="34" charset="0"/>
                </a:rPr>
                <a:t>j</a:t>
              </a:r>
              <a:r>
                <a:rPr lang="en-US" altLang="en-US" sz="1600" b="1" i="0" baseline="-25000" dirty="0">
                  <a:latin typeface="Times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en-US" altLang="en-US" sz="1600" b="1" i="0" baseline="0" dirty="0">
                  <a:latin typeface="Times" panose="02020603050405020304" pitchFamily="18" charset="0"/>
                  <a:cs typeface="Arial" panose="020B0604020202020204" pitchFamily="34" charset="0"/>
                </a:rPr>
                <a:t>. </a:t>
              </a:r>
              <a:r>
                <a:rPr lang="en-US" altLang="en-US" sz="1600" b="1" i="0" baseline="0" dirty="0" err="1">
                  <a:latin typeface="Times" panose="02020603050405020304" pitchFamily="18" charset="0"/>
                  <a:cs typeface="Arial" panose="020B0604020202020204" pitchFamily="34" charset="0"/>
                </a:rPr>
                <a:t>P</a:t>
              </a:r>
              <a:r>
                <a:rPr lang="en-US" altLang="en-US" sz="1600" b="1" i="0" baseline="-25000" dirty="0" err="1">
                  <a:latin typeface="Times" panose="02020603050405020304" pitchFamily="18" charset="0"/>
                  <a:cs typeface="Arial" panose="020B0604020202020204" pitchFamily="34" charset="0"/>
                </a:rPr>
                <a:t>ji</a:t>
              </a:r>
              <a:endParaRPr lang="fr-FR" altLang="en-US" sz="1600" b="1" i="0" baseline="-25000" dirty="0">
                <a:latin typeface="Times" panose="02020603050405020304" pitchFamily="18" charset="0"/>
              </a:endParaRPr>
            </a:p>
          </p:txBody>
        </p:sp>
      </p:grpSp>
      <p:grpSp>
        <p:nvGrpSpPr>
          <p:cNvPr id="22544" name="Group 50"/>
          <p:cNvGrpSpPr>
            <a:grpSpLocks/>
          </p:cNvGrpSpPr>
          <p:nvPr/>
        </p:nvGrpSpPr>
        <p:grpSpPr bwMode="auto">
          <a:xfrm>
            <a:off x="4332288" y="5280025"/>
            <a:ext cx="4086225" cy="1016000"/>
            <a:chOff x="4333035" y="5279595"/>
            <a:chExt cx="4084980" cy="1015745"/>
          </a:xfrm>
        </p:grpSpPr>
        <p:sp>
          <p:nvSpPr>
            <p:cNvPr id="49" name="Arc 48"/>
            <p:cNvSpPr/>
            <p:nvPr/>
          </p:nvSpPr>
          <p:spPr>
            <a:xfrm flipH="1" flipV="1">
              <a:off x="4333035" y="5304989"/>
              <a:ext cx="1904420" cy="990351"/>
            </a:xfrm>
            <a:prstGeom prst="arc">
              <a:avLst>
                <a:gd name="adj1" fmla="val 11192532"/>
                <a:gd name="adj2" fmla="val 21237090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50" name="Arc 49"/>
            <p:cNvSpPr/>
            <p:nvPr/>
          </p:nvSpPr>
          <p:spPr>
            <a:xfrm flipV="1">
              <a:off x="6513595" y="5279595"/>
              <a:ext cx="1904420" cy="990351"/>
            </a:xfrm>
            <a:prstGeom prst="arc">
              <a:avLst>
                <a:gd name="adj1" fmla="val 11172158"/>
                <a:gd name="adj2" fmla="val 21237090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22545" name="Rectangle 52"/>
          <p:cNvSpPr>
            <a:spLocks noChangeArrowheads="1"/>
          </p:cNvSpPr>
          <p:nvPr/>
        </p:nvSpPr>
        <p:spPr bwMode="auto">
          <a:xfrm>
            <a:off x="4800600" y="5910263"/>
            <a:ext cx="10509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 i="0" baseline="0">
                <a:latin typeface="Times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1600" b="1" i="0" baseline="-25000">
                <a:latin typeface="Times" panose="02020603050405020304" pitchFamily="18" charset="0"/>
                <a:cs typeface="Arial" panose="020B0604020202020204" pitchFamily="34" charset="0"/>
              </a:rPr>
              <a:t>ik</a:t>
            </a:r>
            <a:r>
              <a:rPr lang="en-US" altLang="en-US" sz="1600" b="1" i="0" baseline="0">
                <a:latin typeface="Times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altLang="en-US" sz="1600" b="1" i="0" baseline="0">
                <a:latin typeface="Symbol" panose="05050102010706020507" pitchFamily="18" charset="2"/>
                <a:cs typeface="Arial" panose="020B0604020202020204" pitchFamily="34" charset="0"/>
              </a:rPr>
              <a:t>n</a:t>
            </a:r>
            <a:r>
              <a:rPr lang="en-US" altLang="en-US" sz="1600" b="1" i="0" baseline="-25000">
                <a:latin typeface="Times" panose="02020603050405020304" pitchFamily="18" charset="0"/>
                <a:cs typeface="Arial" panose="020B0604020202020204" pitchFamily="34" charset="0"/>
              </a:rPr>
              <a:t>i </a:t>
            </a:r>
            <a:r>
              <a:rPr lang="en-US" altLang="en-US" sz="1600" b="1" i="0" baseline="0">
                <a:latin typeface="Times" panose="02020603050405020304" pitchFamily="18" charset="0"/>
                <a:cs typeface="Arial" panose="020B0604020202020204" pitchFamily="34" charset="0"/>
              </a:rPr>
              <a:t>. P</a:t>
            </a:r>
            <a:r>
              <a:rPr lang="en-US" altLang="en-US" sz="1600" b="1" i="0" baseline="-25000">
                <a:latin typeface="Times" panose="02020603050405020304" pitchFamily="18" charset="0"/>
                <a:cs typeface="Arial" panose="020B0604020202020204" pitchFamily="34" charset="0"/>
              </a:rPr>
              <a:t>ik</a:t>
            </a:r>
            <a:endParaRPr lang="fr-FR" altLang="en-US" sz="1600" b="1" i="0" baseline="-25000">
              <a:latin typeface="Times" panose="02020603050405020304" pitchFamily="18" charset="0"/>
            </a:endParaRPr>
          </a:p>
        </p:txBody>
      </p:sp>
      <p:sp>
        <p:nvSpPr>
          <p:cNvPr id="22546" name="Rectangle 53"/>
          <p:cNvSpPr>
            <a:spLocks noChangeArrowheads="1"/>
          </p:cNvSpPr>
          <p:nvPr/>
        </p:nvSpPr>
        <p:spPr bwMode="auto">
          <a:xfrm>
            <a:off x="6934200" y="5867400"/>
            <a:ext cx="1025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 baseline="3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 i="0" baseline="0">
                <a:latin typeface="Times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1600" b="1" i="0" baseline="-25000">
                <a:latin typeface="Times" panose="02020603050405020304" pitchFamily="18" charset="0"/>
                <a:cs typeface="Arial" panose="020B0604020202020204" pitchFamily="34" charset="0"/>
              </a:rPr>
              <a:t>ij</a:t>
            </a:r>
            <a:r>
              <a:rPr lang="en-US" altLang="en-US" sz="1600" b="1" i="0" baseline="0">
                <a:latin typeface="Times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altLang="en-US" sz="1600" b="1" i="0" baseline="0">
                <a:latin typeface="Symbol" panose="05050102010706020507" pitchFamily="18" charset="2"/>
                <a:cs typeface="Arial" panose="020B0604020202020204" pitchFamily="34" charset="0"/>
              </a:rPr>
              <a:t>n</a:t>
            </a:r>
            <a:r>
              <a:rPr lang="en-US" altLang="en-US" sz="1600" b="1" i="0" baseline="-25000">
                <a:latin typeface="Times" panose="02020603050405020304" pitchFamily="18" charset="0"/>
                <a:cs typeface="Arial" panose="020B0604020202020204" pitchFamily="34" charset="0"/>
              </a:rPr>
              <a:t>i </a:t>
            </a:r>
            <a:r>
              <a:rPr lang="en-US" altLang="en-US" sz="1600" b="1" i="0" baseline="0">
                <a:latin typeface="Times" panose="02020603050405020304" pitchFamily="18" charset="0"/>
                <a:cs typeface="Arial" panose="020B0604020202020204" pitchFamily="34" charset="0"/>
              </a:rPr>
              <a:t>. P</a:t>
            </a:r>
            <a:r>
              <a:rPr lang="en-US" altLang="en-US" sz="1600" b="1" i="0" baseline="-25000">
                <a:latin typeface="Times" panose="02020603050405020304" pitchFamily="18" charset="0"/>
                <a:cs typeface="Arial" panose="020B0604020202020204" pitchFamily="34" charset="0"/>
              </a:rPr>
              <a:t>ij</a:t>
            </a:r>
            <a:endParaRPr lang="fr-FR" altLang="en-US" sz="1600" b="1" i="0" baseline="-25000">
              <a:latin typeface="Times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265613" y="6324600"/>
            <a:ext cx="4268787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baseline="0" dirty="0" err="1">
                <a:latin typeface="Times" pitchFamily="18" charset="0"/>
                <a:cs typeface="Arial" charset="0"/>
              </a:rPr>
              <a:t>P</a:t>
            </a:r>
            <a:r>
              <a:rPr lang="en-US" sz="1200" b="1" baseline="-25000" dirty="0" err="1">
                <a:latin typeface="Times" pitchFamily="18" charset="0"/>
                <a:cs typeface="Arial" charset="0"/>
              </a:rPr>
              <a:t>ij</a:t>
            </a:r>
            <a:r>
              <a:rPr lang="en-US" sz="1200" b="1" i="0" baseline="0" dirty="0">
                <a:latin typeface="+mj-lt"/>
                <a:cs typeface="Arial" charset="0"/>
              </a:rPr>
              <a:t>: Transition Probability, </a:t>
            </a:r>
            <a:r>
              <a:rPr lang="en-US" sz="1200" b="1" baseline="0" dirty="0" err="1">
                <a:latin typeface="Times" pitchFamily="18" charset="0"/>
                <a:cs typeface="Arial" charset="0"/>
              </a:rPr>
              <a:t>q</a:t>
            </a:r>
            <a:r>
              <a:rPr lang="en-US" sz="1200" b="1" baseline="-25000" dirty="0" err="1">
                <a:latin typeface="Times" pitchFamily="18" charset="0"/>
                <a:cs typeface="Arial" charset="0"/>
              </a:rPr>
              <a:t>ij</a:t>
            </a:r>
            <a:r>
              <a:rPr lang="en-US" sz="1200" b="1" i="0" baseline="0" dirty="0">
                <a:latin typeface="+mj-lt"/>
                <a:cs typeface="Arial" charset="0"/>
              </a:rPr>
              <a:t> input rate from </a:t>
            </a:r>
            <a:r>
              <a:rPr lang="en-US" sz="1200" b="1" baseline="0" dirty="0" err="1">
                <a:latin typeface="Times" pitchFamily="18" charset="0"/>
                <a:cs typeface="Arial" charset="0"/>
              </a:rPr>
              <a:t>i</a:t>
            </a:r>
            <a:r>
              <a:rPr lang="en-US" sz="1200" b="1" i="0" baseline="0" dirty="0">
                <a:latin typeface="+mj-lt"/>
                <a:cs typeface="Arial" charset="0"/>
              </a:rPr>
              <a:t> to </a:t>
            </a:r>
            <a:r>
              <a:rPr lang="en-US" sz="1200" b="1" baseline="0" dirty="0">
                <a:latin typeface="Times" pitchFamily="18" charset="0"/>
                <a:cs typeface="Arial" charset="0"/>
              </a:rPr>
              <a:t>j</a:t>
            </a:r>
            <a:r>
              <a:rPr lang="en-US" sz="1200" b="1" i="0" baseline="0" dirty="0">
                <a:latin typeface="+mj-lt"/>
                <a:cs typeface="Arial" charset="0"/>
              </a:rPr>
              <a:t>, </a:t>
            </a:r>
            <a:r>
              <a:rPr lang="en-US" sz="1200" b="1" i="0" baseline="0" dirty="0" err="1">
                <a:latin typeface="Symbol" pitchFamily="18" charset="2"/>
                <a:cs typeface="Arial" charset="0"/>
              </a:rPr>
              <a:t>n</a:t>
            </a:r>
            <a:r>
              <a:rPr lang="en-US" sz="1200" b="1" i="0" baseline="-25000" dirty="0" err="1">
                <a:latin typeface="+mj-lt"/>
                <a:cs typeface="Arial" charset="0"/>
              </a:rPr>
              <a:t>i</a:t>
            </a:r>
            <a:r>
              <a:rPr lang="en-US" sz="1200" b="1" i="0" baseline="0" dirty="0">
                <a:latin typeface="+mj-lt"/>
                <a:cs typeface="Arial" charset="0"/>
              </a:rPr>
              <a:t> output rate</a:t>
            </a:r>
          </a:p>
          <a:p>
            <a:pPr algn="ctr">
              <a:defRPr/>
            </a:pPr>
            <a:r>
              <a:rPr lang="en-US" sz="1200" b="1" i="0" baseline="0" dirty="0">
                <a:latin typeface="+mj-lt"/>
                <a:cs typeface="Arial" charset="0"/>
              </a:rPr>
              <a:t>Transition Time is random</a:t>
            </a:r>
            <a:endParaRPr lang="fr-FR" sz="1200" b="1" i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958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Markov Chains (cont.)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4267200"/>
            <a:ext cx="7086600" cy="2590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140091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52400"/>
            <a:ext cx="7924800" cy="12192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Continuous Markov Chain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788988" y="1539319"/>
            <a:ext cx="5181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b="1" i="0" baseline="0" dirty="0">
                <a:latin typeface="+mj-lt"/>
                <a:cs typeface="Arial" charset="0"/>
              </a:rPr>
              <a:t>Continuous Markov Chain</a:t>
            </a:r>
          </a:p>
        </p:txBody>
      </p:sp>
      <p:grpSp>
        <p:nvGrpSpPr>
          <p:cNvPr id="23558" name="Group 45"/>
          <p:cNvGrpSpPr>
            <a:grpSpLocks/>
          </p:cNvGrpSpPr>
          <p:nvPr/>
        </p:nvGrpSpPr>
        <p:grpSpPr bwMode="auto">
          <a:xfrm>
            <a:off x="7240588" y="-49464"/>
            <a:ext cx="1787525" cy="1502027"/>
            <a:chOff x="228071" y="4079195"/>
            <a:chExt cx="3277129" cy="2725803"/>
          </a:xfrm>
        </p:grpSpPr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228071" y="4079195"/>
              <a:ext cx="2971535" cy="532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1200" b="1" i="0" baseline="0" dirty="0">
                  <a:latin typeface="+mj-lt"/>
                  <a:cs typeface="Arial" charset="0"/>
                </a:rPr>
                <a:t>Discrete Markov Chain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228071" y="5145591"/>
              <a:ext cx="762529" cy="7634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sz="1600" baseline="0" dirty="0">
                  <a:solidFill>
                    <a:srgbClr val="C00000"/>
                  </a:solidFill>
                  <a:latin typeface="Times" pitchFamily="18" charset="0"/>
                </a:rPr>
                <a:t>i</a:t>
              </a:r>
            </a:p>
          </p:txBody>
        </p:sp>
        <p:sp>
          <p:nvSpPr>
            <p:cNvPr id="29" name="Arc 28"/>
            <p:cNvSpPr/>
            <p:nvPr/>
          </p:nvSpPr>
          <p:spPr>
            <a:xfrm>
              <a:off x="685005" y="4796999"/>
              <a:ext cx="2438929" cy="991035"/>
            </a:xfrm>
            <a:prstGeom prst="arc">
              <a:avLst>
                <a:gd name="adj1" fmla="val 11178187"/>
                <a:gd name="adj2" fmla="val 21237090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fr-FR" sz="1600"/>
            </a:p>
          </p:txBody>
        </p:sp>
        <p:sp>
          <p:nvSpPr>
            <p:cNvPr id="23579" name="Rectangle 29"/>
            <p:cNvSpPr>
              <a:spLocks noChangeArrowheads="1"/>
            </p:cNvSpPr>
            <p:nvPr/>
          </p:nvSpPr>
          <p:spPr bwMode="auto">
            <a:xfrm>
              <a:off x="1729323" y="4787899"/>
              <a:ext cx="438581" cy="337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 i="0" baseline="0">
                  <a:latin typeface="Times" panose="02020603050405020304" pitchFamily="18" charset="0"/>
                  <a:cs typeface="Arial" panose="020B0604020202020204" pitchFamily="34" charset="0"/>
                </a:rPr>
                <a:t>P</a:t>
              </a:r>
              <a:r>
                <a:rPr lang="en-US" altLang="en-US" sz="1100" b="1" i="0" baseline="-25000">
                  <a:latin typeface="Times" panose="02020603050405020304" pitchFamily="18" charset="0"/>
                  <a:cs typeface="Arial" panose="020B0604020202020204" pitchFamily="34" charset="0"/>
                </a:rPr>
                <a:t>ij</a:t>
              </a:r>
              <a:endParaRPr lang="fr-FR" altLang="en-US" sz="1100" b="1" i="0" baseline="-25000">
                <a:latin typeface="Times" panose="02020603050405020304" pitchFamily="18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2742671" y="5165756"/>
              <a:ext cx="762529" cy="7605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sz="1600" baseline="0" dirty="0">
                  <a:solidFill>
                    <a:srgbClr val="C00000"/>
                  </a:solidFill>
                  <a:latin typeface="Times" pitchFamily="18" charset="0"/>
                </a:rPr>
                <a:t>j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83142" y="6329646"/>
              <a:ext cx="2587360" cy="4753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900" b="1" i="0" baseline="0" dirty="0" err="1">
                  <a:latin typeface="+mj-lt"/>
                  <a:cs typeface="Arial" charset="0"/>
                </a:rPr>
                <a:t>P</a:t>
              </a:r>
              <a:r>
                <a:rPr lang="en-US" sz="900" b="1" i="0" baseline="-25000" dirty="0" err="1">
                  <a:latin typeface="+mj-lt"/>
                  <a:cs typeface="Arial" charset="0"/>
                </a:rPr>
                <a:t>ij</a:t>
              </a:r>
              <a:r>
                <a:rPr lang="en-US" sz="900" b="1" i="0" baseline="0" dirty="0">
                  <a:latin typeface="+mj-lt"/>
                  <a:cs typeface="Arial" charset="0"/>
                </a:rPr>
                <a:t>: Transition Probability</a:t>
              </a:r>
            </a:p>
            <a:p>
              <a:pPr algn="ctr">
                <a:defRPr/>
              </a:pPr>
              <a:r>
                <a:rPr lang="en-US" sz="900" b="1" i="0" baseline="0" dirty="0">
                  <a:latin typeface="+mj-lt"/>
                  <a:cs typeface="Arial" charset="0"/>
                </a:rPr>
                <a:t>Transition Time is Known (each slot)</a:t>
              </a:r>
              <a:endParaRPr lang="fr-FR" sz="900" b="1" i="0" dirty="0">
                <a:latin typeface="+mj-lt"/>
              </a:endParaRPr>
            </a:p>
          </p:txBody>
        </p:sp>
        <p:sp>
          <p:nvSpPr>
            <p:cNvPr id="33" name="Arc 32"/>
            <p:cNvSpPr/>
            <p:nvPr/>
          </p:nvSpPr>
          <p:spPr>
            <a:xfrm flipH="1" flipV="1">
              <a:off x="667543" y="5298278"/>
              <a:ext cx="2438929" cy="991035"/>
            </a:xfrm>
            <a:prstGeom prst="arc">
              <a:avLst>
                <a:gd name="adj1" fmla="val 11178187"/>
                <a:gd name="adj2" fmla="val 21237090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fr-FR" sz="1600"/>
            </a:p>
          </p:txBody>
        </p:sp>
        <p:sp>
          <p:nvSpPr>
            <p:cNvPr id="23583" name="Rectangle 26"/>
            <p:cNvSpPr>
              <a:spLocks noChangeArrowheads="1"/>
            </p:cNvSpPr>
            <p:nvPr/>
          </p:nvSpPr>
          <p:spPr bwMode="auto">
            <a:xfrm>
              <a:off x="1676400" y="5867401"/>
              <a:ext cx="438581" cy="337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 i="0" baseline="0">
                  <a:latin typeface="Times" panose="02020603050405020304" pitchFamily="18" charset="0"/>
                  <a:cs typeface="Arial" panose="020B0604020202020204" pitchFamily="34" charset="0"/>
                </a:rPr>
                <a:t>P</a:t>
              </a:r>
              <a:r>
                <a:rPr lang="en-US" altLang="en-US" sz="1100" b="1" i="0" baseline="-25000">
                  <a:latin typeface="Times" panose="02020603050405020304" pitchFamily="18" charset="0"/>
                  <a:cs typeface="Arial" panose="020B0604020202020204" pitchFamily="34" charset="0"/>
                </a:rPr>
                <a:t>ji</a:t>
              </a:r>
              <a:endParaRPr lang="fr-FR" altLang="en-US" sz="1100" b="1" i="0" baseline="-25000">
                <a:latin typeface="Times" panose="02020603050405020304" pitchFamily="18" charset="0"/>
              </a:endParaRPr>
            </a:p>
          </p:txBody>
        </p:sp>
      </p:grpSp>
      <p:grpSp>
        <p:nvGrpSpPr>
          <p:cNvPr id="23559" name="Group 38"/>
          <p:cNvGrpSpPr>
            <a:grpSpLocks/>
          </p:cNvGrpSpPr>
          <p:nvPr/>
        </p:nvGrpSpPr>
        <p:grpSpPr bwMode="auto">
          <a:xfrm>
            <a:off x="1181100" y="1905000"/>
            <a:ext cx="4800600" cy="2362200"/>
            <a:chOff x="2133600" y="2209800"/>
            <a:chExt cx="4800600" cy="2362200"/>
          </a:xfrm>
        </p:grpSpPr>
        <p:grpSp>
          <p:nvGrpSpPr>
            <p:cNvPr id="23561" name="Group 42"/>
            <p:cNvGrpSpPr>
              <a:grpSpLocks/>
            </p:cNvGrpSpPr>
            <p:nvPr/>
          </p:nvGrpSpPr>
          <p:grpSpPr bwMode="auto">
            <a:xfrm>
              <a:off x="2133600" y="3008630"/>
              <a:ext cx="4800600" cy="796925"/>
              <a:chOff x="3886200" y="5127625"/>
              <a:chExt cx="4800600" cy="796925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5943600" y="5162233"/>
                <a:ext cx="7620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fr-FR" sz="3200" baseline="0" dirty="0">
                    <a:solidFill>
                      <a:srgbClr val="C00000"/>
                    </a:solidFill>
                    <a:latin typeface="Times" pitchFamily="18" charset="0"/>
                  </a:rPr>
                  <a:t>i</a:t>
                </a: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924800" y="5127308"/>
                <a:ext cx="7620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fr-FR" sz="3200" baseline="0" dirty="0">
                    <a:solidFill>
                      <a:srgbClr val="C00000"/>
                    </a:solidFill>
                    <a:latin typeface="Times" pitchFamily="18" charset="0"/>
                  </a:rPr>
                  <a:t>j</a:t>
                </a: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886200" y="5143183"/>
                <a:ext cx="7620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fr-FR" sz="3200" baseline="0" dirty="0">
                    <a:solidFill>
                      <a:srgbClr val="C00000"/>
                    </a:solidFill>
                    <a:latin typeface="Times" pitchFamily="18" charset="0"/>
                  </a:rPr>
                  <a:t>k</a:t>
                </a:r>
              </a:p>
            </p:txBody>
          </p:sp>
        </p:grpSp>
        <p:grpSp>
          <p:nvGrpSpPr>
            <p:cNvPr id="23562" name="Group 51"/>
            <p:cNvGrpSpPr>
              <a:grpSpLocks/>
            </p:cNvGrpSpPr>
            <p:nvPr/>
          </p:nvGrpSpPr>
          <p:grpSpPr bwMode="auto">
            <a:xfrm>
              <a:off x="2520950" y="2209800"/>
              <a:ext cx="4070350" cy="1459230"/>
              <a:chOff x="4273550" y="4328795"/>
              <a:chExt cx="4070350" cy="1459230"/>
            </a:xfrm>
          </p:grpSpPr>
          <p:sp>
            <p:nvSpPr>
              <p:cNvPr id="23568" name="Rectangle 44"/>
              <p:cNvSpPr>
                <a:spLocks noChangeArrowheads="1"/>
              </p:cNvSpPr>
              <p:nvPr/>
            </p:nvSpPr>
            <p:spPr bwMode="auto">
              <a:xfrm>
                <a:off x="4648200" y="4328795"/>
                <a:ext cx="120097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800" b="1" i="0" baseline="0">
                    <a:latin typeface="Times" panose="02020603050405020304" pitchFamily="18" charset="0"/>
                    <a:cs typeface="Arial" panose="020B0604020202020204" pitchFamily="34" charset="0"/>
                  </a:rPr>
                  <a:t>q</a:t>
                </a:r>
                <a:r>
                  <a:rPr lang="en-US" altLang="en-US" sz="1800" b="1" i="0" baseline="-25000">
                    <a:latin typeface="Times" panose="02020603050405020304" pitchFamily="18" charset="0"/>
                    <a:cs typeface="Arial" panose="020B0604020202020204" pitchFamily="34" charset="0"/>
                  </a:rPr>
                  <a:t>ki</a:t>
                </a:r>
                <a:r>
                  <a:rPr lang="en-US" altLang="en-US" sz="1800" b="1" i="0" baseline="0">
                    <a:latin typeface="Times" panose="02020603050405020304" pitchFamily="18" charset="0"/>
                    <a:cs typeface="Arial" panose="020B0604020202020204" pitchFamily="34" charset="0"/>
                  </a:rPr>
                  <a:t>=</a:t>
                </a:r>
                <a:r>
                  <a:rPr lang="en-US" altLang="en-US" sz="1800" b="1" i="0" baseline="0">
                    <a:latin typeface="Symbol" panose="05050102010706020507" pitchFamily="18" charset="2"/>
                    <a:cs typeface="Arial" panose="020B0604020202020204" pitchFamily="34" charset="0"/>
                  </a:rPr>
                  <a:t>n</a:t>
                </a:r>
                <a:r>
                  <a:rPr lang="en-US" altLang="en-US" sz="1800" b="1" i="0" baseline="-25000">
                    <a:latin typeface="Times" panose="02020603050405020304" pitchFamily="18" charset="0"/>
                    <a:cs typeface="Arial" panose="020B0604020202020204" pitchFamily="34" charset="0"/>
                  </a:rPr>
                  <a:t>k </a:t>
                </a:r>
                <a:r>
                  <a:rPr lang="en-US" altLang="en-US" sz="1800" b="1" i="0" baseline="0">
                    <a:latin typeface="Times" panose="02020603050405020304" pitchFamily="18" charset="0"/>
                    <a:cs typeface="Arial" panose="020B0604020202020204" pitchFamily="34" charset="0"/>
                  </a:rPr>
                  <a:t>. P</a:t>
                </a:r>
                <a:r>
                  <a:rPr lang="en-US" altLang="en-US" sz="1800" b="1" i="0" baseline="-25000">
                    <a:latin typeface="Times" panose="02020603050405020304" pitchFamily="18" charset="0"/>
                    <a:cs typeface="Arial" panose="020B0604020202020204" pitchFamily="34" charset="0"/>
                  </a:rPr>
                  <a:t>ki</a:t>
                </a:r>
                <a:endParaRPr lang="fr-FR" altLang="en-US" sz="1800" b="1" i="0" baseline="-25000">
                  <a:latin typeface="Times" panose="02020603050405020304" pitchFamily="18" charset="0"/>
                </a:endParaRPr>
              </a:p>
            </p:txBody>
          </p:sp>
          <p:grpSp>
            <p:nvGrpSpPr>
              <p:cNvPr id="23569" name="Group 43"/>
              <p:cNvGrpSpPr>
                <a:grpSpLocks/>
              </p:cNvGrpSpPr>
              <p:nvPr/>
            </p:nvGrpSpPr>
            <p:grpSpPr bwMode="auto">
              <a:xfrm>
                <a:off x="4273550" y="4785995"/>
                <a:ext cx="4070350" cy="1002030"/>
                <a:chOff x="4273550" y="4785995"/>
                <a:chExt cx="4070350" cy="1002030"/>
              </a:xfrm>
            </p:grpSpPr>
            <p:sp>
              <p:nvSpPr>
                <p:cNvPr id="41" name="Arc 40"/>
                <p:cNvSpPr/>
                <p:nvPr/>
              </p:nvSpPr>
              <p:spPr>
                <a:xfrm>
                  <a:off x="4273550" y="4797108"/>
                  <a:ext cx="1905000" cy="990600"/>
                </a:xfrm>
                <a:prstGeom prst="arc">
                  <a:avLst>
                    <a:gd name="adj1" fmla="val 11346748"/>
                    <a:gd name="adj2" fmla="val 21237090"/>
                  </a:avLst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fr-FR" sz="3200"/>
                </a:p>
              </p:txBody>
            </p:sp>
            <p:sp>
              <p:nvSpPr>
                <p:cNvPr id="42" name="Arc 41"/>
                <p:cNvSpPr/>
                <p:nvPr/>
              </p:nvSpPr>
              <p:spPr>
                <a:xfrm flipH="1">
                  <a:off x="6438900" y="4785995"/>
                  <a:ext cx="1905000" cy="990600"/>
                </a:xfrm>
                <a:prstGeom prst="arc">
                  <a:avLst>
                    <a:gd name="adj1" fmla="val 11346748"/>
                    <a:gd name="adj2" fmla="val 21237090"/>
                  </a:avLst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fr-FR" sz="3200"/>
                </a:p>
              </p:txBody>
            </p:sp>
          </p:grpSp>
          <p:sp>
            <p:nvSpPr>
              <p:cNvPr id="23570" name="Rectangle 46"/>
              <p:cNvSpPr>
                <a:spLocks noChangeArrowheads="1"/>
              </p:cNvSpPr>
              <p:nvPr/>
            </p:nvSpPr>
            <p:spPr bwMode="auto">
              <a:xfrm>
                <a:off x="6934200" y="4328795"/>
                <a:ext cx="109998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 baseline="30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800" b="1" i="0" baseline="0">
                    <a:latin typeface="Times" panose="02020603050405020304" pitchFamily="18" charset="0"/>
                    <a:cs typeface="Arial" panose="020B0604020202020204" pitchFamily="34" charset="0"/>
                  </a:rPr>
                  <a:t>q</a:t>
                </a:r>
                <a:r>
                  <a:rPr lang="en-US" altLang="en-US" sz="1800" b="1" i="0" baseline="-25000">
                    <a:latin typeface="Times" panose="02020603050405020304" pitchFamily="18" charset="0"/>
                    <a:cs typeface="Arial" panose="020B0604020202020204" pitchFamily="34" charset="0"/>
                  </a:rPr>
                  <a:t>ji</a:t>
                </a:r>
                <a:r>
                  <a:rPr lang="en-US" altLang="en-US" sz="1800" b="1" i="0" baseline="0">
                    <a:latin typeface="Times" panose="02020603050405020304" pitchFamily="18" charset="0"/>
                    <a:cs typeface="Arial" panose="020B0604020202020204" pitchFamily="34" charset="0"/>
                  </a:rPr>
                  <a:t>=</a:t>
                </a:r>
                <a:r>
                  <a:rPr lang="en-US" altLang="en-US" sz="1800" b="1" i="0" baseline="0">
                    <a:latin typeface="Symbol" panose="05050102010706020507" pitchFamily="18" charset="2"/>
                    <a:cs typeface="Arial" panose="020B0604020202020204" pitchFamily="34" charset="0"/>
                  </a:rPr>
                  <a:t>n</a:t>
                </a:r>
                <a:r>
                  <a:rPr lang="en-US" altLang="en-US" sz="1800" b="1" i="0" baseline="-25000">
                    <a:latin typeface="Times" panose="02020603050405020304" pitchFamily="18" charset="0"/>
                    <a:cs typeface="Arial" panose="020B0604020202020204" pitchFamily="34" charset="0"/>
                  </a:rPr>
                  <a:t>j </a:t>
                </a:r>
                <a:r>
                  <a:rPr lang="en-US" altLang="en-US" sz="1800" b="1" i="0" baseline="0">
                    <a:latin typeface="Times" panose="02020603050405020304" pitchFamily="18" charset="0"/>
                    <a:cs typeface="Arial" panose="020B0604020202020204" pitchFamily="34" charset="0"/>
                  </a:rPr>
                  <a:t>. P</a:t>
                </a:r>
                <a:r>
                  <a:rPr lang="en-US" altLang="en-US" sz="1800" b="1" i="0" baseline="-25000">
                    <a:latin typeface="Times" panose="02020603050405020304" pitchFamily="18" charset="0"/>
                    <a:cs typeface="Arial" panose="020B0604020202020204" pitchFamily="34" charset="0"/>
                  </a:rPr>
                  <a:t>ji</a:t>
                </a:r>
                <a:endParaRPr lang="fr-FR" altLang="en-US" sz="1800" b="1" i="0" baseline="-25000">
                  <a:latin typeface="Times" panose="02020603050405020304" pitchFamily="18" charset="0"/>
                </a:endParaRPr>
              </a:p>
            </p:txBody>
          </p:sp>
        </p:grpSp>
        <p:grpSp>
          <p:nvGrpSpPr>
            <p:cNvPr id="23563" name="Group 50"/>
            <p:cNvGrpSpPr>
              <a:grpSpLocks/>
            </p:cNvGrpSpPr>
            <p:nvPr/>
          </p:nvGrpSpPr>
          <p:grpSpPr bwMode="auto">
            <a:xfrm>
              <a:off x="2580435" y="3160600"/>
              <a:ext cx="4084980" cy="1015745"/>
              <a:chOff x="4333035" y="5279595"/>
              <a:chExt cx="4084980" cy="1015745"/>
            </a:xfrm>
          </p:grpSpPr>
          <p:sp>
            <p:nvSpPr>
              <p:cNvPr id="49" name="Arc 48"/>
              <p:cNvSpPr/>
              <p:nvPr/>
            </p:nvSpPr>
            <p:spPr>
              <a:xfrm flipH="1" flipV="1">
                <a:off x="4332288" y="5305108"/>
                <a:ext cx="1905000" cy="990600"/>
              </a:xfrm>
              <a:prstGeom prst="arc">
                <a:avLst>
                  <a:gd name="adj1" fmla="val 11192532"/>
                  <a:gd name="adj2" fmla="val 21237090"/>
                </a:avLst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 sz="3200"/>
              </a:p>
            </p:txBody>
          </p:sp>
          <p:sp>
            <p:nvSpPr>
              <p:cNvPr id="50" name="Arc 49"/>
              <p:cNvSpPr/>
              <p:nvPr/>
            </p:nvSpPr>
            <p:spPr>
              <a:xfrm flipV="1">
                <a:off x="6513513" y="5279708"/>
                <a:ext cx="1905000" cy="990600"/>
              </a:xfrm>
              <a:prstGeom prst="arc">
                <a:avLst>
                  <a:gd name="adj1" fmla="val 11172158"/>
                  <a:gd name="adj2" fmla="val 21237090"/>
                </a:avLst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 sz="3200"/>
              </a:p>
            </p:txBody>
          </p:sp>
        </p:grpSp>
        <p:sp>
          <p:nvSpPr>
            <p:cNvPr id="23564" name="Rectangle 52"/>
            <p:cNvSpPr>
              <a:spLocks noChangeArrowheads="1"/>
            </p:cNvSpPr>
            <p:nvPr/>
          </p:nvSpPr>
          <p:spPr bwMode="auto">
            <a:xfrm>
              <a:off x="2955508" y="4191000"/>
              <a:ext cx="11592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800" b="1" i="0" baseline="0">
                  <a:latin typeface="Times" panose="02020603050405020304" pitchFamily="18" charset="0"/>
                  <a:cs typeface="Arial" panose="020B0604020202020204" pitchFamily="34" charset="0"/>
                </a:rPr>
                <a:t>q</a:t>
              </a:r>
              <a:r>
                <a:rPr lang="en-US" altLang="en-US" sz="1800" b="1" i="0" baseline="-25000">
                  <a:latin typeface="Times" panose="02020603050405020304" pitchFamily="18" charset="0"/>
                  <a:cs typeface="Arial" panose="020B0604020202020204" pitchFamily="34" charset="0"/>
                </a:rPr>
                <a:t>ik</a:t>
              </a:r>
              <a:r>
                <a:rPr lang="en-US" altLang="en-US" sz="1800" b="1" i="0" baseline="0">
                  <a:latin typeface="Times" panose="02020603050405020304" pitchFamily="18" charset="0"/>
                  <a:cs typeface="Arial" panose="020B0604020202020204" pitchFamily="34" charset="0"/>
                </a:rPr>
                <a:t>=</a:t>
              </a:r>
              <a:r>
                <a:rPr lang="en-US" altLang="en-US" sz="1800" b="1" i="0" baseline="0">
                  <a:latin typeface="Symbol" panose="05050102010706020507" pitchFamily="18" charset="2"/>
                  <a:cs typeface="Arial" panose="020B0604020202020204" pitchFamily="34" charset="0"/>
                </a:rPr>
                <a:t>n</a:t>
              </a:r>
              <a:r>
                <a:rPr lang="en-US" altLang="en-US" sz="1800" b="1" i="0" baseline="-25000">
                  <a:latin typeface="Times" panose="02020603050405020304" pitchFamily="18" charset="0"/>
                  <a:cs typeface="Arial" panose="020B0604020202020204" pitchFamily="34" charset="0"/>
                </a:rPr>
                <a:t>i </a:t>
              </a:r>
              <a:r>
                <a:rPr lang="en-US" altLang="en-US" sz="1800" b="1" i="0" baseline="0">
                  <a:latin typeface="Times" panose="02020603050405020304" pitchFamily="18" charset="0"/>
                  <a:cs typeface="Arial" panose="020B0604020202020204" pitchFamily="34" charset="0"/>
                </a:rPr>
                <a:t>. P</a:t>
              </a:r>
              <a:r>
                <a:rPr lang="en-US" altLang="en-US" sz="1800" b="1" i="0" baseline="-25000">
                  <a:latin typeface="Times" panose="02020603050405020304" pitchFamily="18" charset="0"/>
                  <a:cs typeface="Arial" panose="020B0604020202020204" pitchFamily="34" charset="0"/>
                </a:rPr>
                <a:t>ik</a:t>
              </a:r>
              <a:endParaRPr lang="fr-FR" altLang="en-US" sz="1800" b="1" i="0" baseline="-25000">
                <a:latin typeface="Times" panose="02020603050405020304" pitchFamily="18" charset="0"/>
              </a:endParaRPr>
            </a:p>
          </p:txBody>
        </p:sp>
        <p:sp>
          <p:nvSpPr>
            <p:cNvPr id="23565" name="Rectangle 53"/>
            <p:cNvSpPr>
              <a:spLocks noChangeArrowheads="1"/>
            </p:cNvSpPr>
            <p:nvPr/>
          </p:nvSpPr>
          <p:spPr bwMode="auto">
            <a:xfrm>
              <a:off x="5232634" y="4202668"/>
              <a:ext cx="10919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800" b="1" i="0" baseline="0">
                  <a:latin typeface="Times" panose="02020603050405020304" pitchFamily="18" charset="0"/>
                  <a:cs typeface="Arial" panose="020B0604020202020204" pitchFamily="34" charset="0"/>
                </a:rPr>
                <a:t>q</a:t>
              </a:r>
              <a:r>
                <a:rPr lang="en-US" altLang="en-US" sz="1800" b="1" i="0" baseline="-25000">
                  <a:latin typeface="Times" panose="02020603050405020304" pitchFamily="18" charset="0"/>
                  <a:cs typeface="Arial" panose="020B0604020202020204" pitchFamily="34" charset="0"/>
                </a:rPr>
                <a:t>ij</a:t>
              </a:r>
              <a:r>
                <a:rPr lang="en-US" altLang="en-US" sz="1800" b="1" i="0" baseline="0">
                  <a:latin typeface="Times" panose="02020603050405020304" pitchFamily="18" charset="0"/>
                  <a:cs typeface="Arial" panose="020B0604020202020204" pitchFamily="34" charset="0"/>
                </a:rPr>
                <a:t>=</a:t>
              </a:r>
              <a:r>
                <a:rPr lang="en-US" altLang="en-US" sz="1800" b="1" i="0" baseline="0">
                  <a:latin typeface="Symbol" panose="05050102010706020507" pitchFamily="18" charset="2"/>
                  <a:cs typeface="Arial" panose="020B0604020202020204" pitchFamily="34" charset="0"/>
                </a:rPr>
                <a:t>n</a:t>
              </a:r>
              <a:r>
                <a:rPr lang="en-US" altLang="en-US" sz="1800" b="1" i="0" baseline="-25000">
                  <a:latin typeface="Times" panose="02020603050405020304" pitchFamily="18" charset="0"/>
                  <a:cs typeface="Arial" panose="020B0604020202020204" pitchFamily="34" charset="0"/>
                </a:rPr>
                <a:t>i </a:t>
              </a:r>
              <a:r>
                <a:rPr lang="en-US" altLang="en-US" sz="1800" b="1" i="0" baseline="0">
                  <a:latin typeface="Times" panose="02020603050405020304" pitchFamily="18" charset="0"/>
                  <a:cs typeface="Arial" panose="020B0604020202020204" pitchFamily="34" charset="0"/>
                </a:rPr>
                <a:t>. P</a:t>
              </a:r>
              <a:r>
                <a:rPr lang="en-US" altLang="en-US" sz="1800" b="1" i="0" baseline="-25000">
                  <a:latin typeface="Times" panose="02020603050405020304" pitchFamily="18" charset="0"/>
                  <a:cs typeface="Arial" panose="020B0604020202020204" pitchFamily="34" charset="0"/>
                </a:rPr>
                <a:t>ij</a:t>
              </a:r>
              <a:endParaRPr lang="fr-FR" altLang="en-US" sz="1800" b="1" i="0" baseline="-25000">
                <a:latin typeface="Times" panose="02020603050405020304" pitchFamily="18" charset="0"/>
              </a:endParaRPr>
            </a:p>
          </p:txBody>
        </p:sp>
      </p:grpSp>
      <p:graphicFrame>
        <p:nvGraphicFramePr>
          <p:cNvPr id="23554" name="Object 4"/>
          <p:cNvGraphicFramePr>
            <a:graphicFrameLocks noChangeAspect="1"/>
          </p:cNvGraphicFramePr>
          <p:nvPr/>
        </p:nvGraphicFramePr>
        <p:xfrm>
          <a:off x="417513" y="3757613"/>
          <a:ext cx="2325687" cy="294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8" name="Equation" r:id="rId3" imgW="1333500" imgH="1689100" progId="Equation.DSMT4">
                  <p:embed/>
                </p:oleObj>
              </mc:Choice>
              <mc:Fallback>
                <p:oleObj name="Equation" r:id="rId3" imgW="1333500" imgH="168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3757613"/>
                        <a:ext cx="2325687" cy="294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37"/>
          <p:cNvSpPr/>
          <p:nvPr/>
        </p:nvSpPr>
        <p:spPr>
          <a:xfrm>
            <a:off x="5027613" y="4286250"/>
            <a:ext cx="4233851" cy="1631216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2000" baseline="0" dirty="0">
                <a:solidFill>
                  <a:schemeClr val="bg1"/>
                </a:solidFill>
                <a:latin typeface="Times" pitchFamily="18" charset="0"/>
                <a:cs typeface="Arial" charset="0"/>
              </a:rPr>
              <a:t> </a:t>
            </a:r>
            <a:r>
              <a:rPr lang="en-US" sz="2000" baseline="0" dirty="0" err="1">
                <a:solidFill>
                  <a:schemeClr val="bg1"/>
                </a:solidFill>
                <a:latin typeface="Times" pitchFamily="18" charset="0"/>
                <a:cs typeface="Arial" charset="0"/>
              </a:rPr>
              <a:t>P</a:t>
            </a:r>
            <a:r>
              <a:rPr lang="en-US" sz="2000" baseline="-25000" dirty="0" err="1">
                <a:solidFill>
                  <a:schemeClr val="bg1"/>
                </a:solidFill>
                <a:latin typeface="Times" pitchFamily="18" charset="0"/>
                <a:cs typeface="Arial" charset="0"/>
              </a:rPr>
              <a:t>ij</a:t>
            </a:r>
            <a:r>
              <a:rPr lang="en-US" sz="2000" i="0" baseline="0" dirty="0">
                <a:solidFill>
                  <a:schemeClr val="bg1"/>
                </a:solidFill>
                <a:latin typeface="+mj-lt"/>
                <a:cs typeface="Arial" charset="0"/>
              </a:rPr>
              <a:t>: Transition Probability,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000" baseline="0" dirty="0">
                <a:solidFill>
                  <a:schemeClr val="bg1"/>
                </a:solidFill>
                <a:latin typeface="Times" pitchFamily="18" charset="0"/>
                <a:cs typeface="Arial" charset="0"/>
              </a:rPr>
              <a:t> </a:t>
            </a:r>
            <a:r>
              <a:rPr lang="en-US" sz="2000" baseline="0" dirty="0" err="1">
                <a:solidFill>
                  <a:schemeClr val="bg1"/>
                </a:solidFill>
                <a:latin typeface="Times" pitchFamily="18" charset="0"/>
                <a:cs typeface="Arial" charset="0"/>
              </a:rPr>
              <a:t>q</a:t>
            </a:r>
            <a:r>
              <a:rPr lang="en-US" sz="2000" baseline="-25000" dirty="0" err="1">
                <a:solidFill>
                  <a:schemeClr val="bg1"/>
                </a:solidFill>
                <a:latin typeface="Times" pitchFamily="18" charset="0"/>
                <a:cs typeface="Arial" charset="0"/>
              </a:rPr>
              <a:t>ij</a:t>
            </a:r>
            <a:r>
              <a:rPr lang="en-US" sz="2000" i="0" baseline="0" dirty="0">
                <a:solidFill>
                  <a:schemeClr val="bg1"/>
                </a:solidFill>
                <a:latin typeface="+mj-lt"/>
                <a:cs typeface="Arial" charset="0"/>
              </a:rPr>
              <a:t> input rate of state </a:t>
            </a:r>
            <a:r>
              <a:rPr lang="en-US" sz="2000" baseline="0" dirty="0">
                <a:solidFill>
                  <a:schemeClr val="bg1"/>
                </a:solidFill>
                <a:latin typeface="Times" pitchFamily="18" charset="0"/>
                <a:cs typeface="Arial" charset="0"/>
              </a:rPr>
              <a:t>i </a:t>
            </a:r>
            <a:r>
              <a:rPr lang="en-US" sz="2000" i="0" baseline="0" dirty="0">
                <a:solidFill>
                  <a:schemeClr val="bg1"/>
                </a:solidFill>
                <a:latin typeface="+mj-lt"/>
                <a:cs typeface="Arial" charset="0"/>
              </a:rPr>
              <a:t>from state </a:t>
            </a:r>
            <a:r>
              <a:rPr lang="en-US" sz="2000" baseline="0" dirty="0">
                <a:solidFill>
                  <a:schemeClr val="bg1"/>
                </a:solidFill>
                <a:latin typeface="Times" pitchFamily="18" charset="0"/>
                <a:cs typeface="Arial" charset="0"/>
              </a:rPr>
              <a:t>j</a:t>
            </a:r>
            <a:r>
              <a:rPr lang="en-US" sz="2000" i="0" baseline="0" dirty="0">
                <a:solidFill>
                  <a:schemeClr val="bg1"/>
                </a:solidFill>
                <a:latin typeface="+mj-lt"/>
                <a:cs typeface="Arial" charset="0"/>
              </a:rPr>
              <a:t>,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000" i="0" baseline="0" dirty="0">
                <a:solidFill>
                  <a:schemeClr val="bg1"/>
                </a:solidFill>
                <a:latin typeface="Symbol" pitchFamily="18" charset="2"/>
                <a:cs typeface="Arial" charset="0"/>
              </a:rPr>
              <a:t> </a:t>
            </a:r>
            <a:r>
              <a:rPr lang="en-US" sz="2000" i="0" baseline="0" dirty="0" err="1">
                <a:solidFill>
                  <a:schemeClr val="bg1"/>
                </a:solidFill>
                <a:latin typeface="Symbol" pitchFamily="18" charset="2"/>
                <a:cs typeface="Arial" charset="0"/>
              </a:rPr>
              <a:t>n</a:t>
            </a:r>
            <a:r>
              <a:rPr lang="en-US" sz="2000" i="0" baseline="-25000" dirty="0" err="1">
                <a:solidFill>
                  <a:schemeClr val="bg1"/>
                </a:solidFill>
                <a:latin typeface="+mj-lt"/>
                <a:cs typeface="Arial" charset="0"/>
              </a:rPr>
              <a:t>i</a:t>
            </a:r>
            <a:r>
              <a:rPr lang="en-US" sz="2000" i="0" baseline="0" dirty="0">
                <a:solidFill>
                  <a:schemeClr val="bg1"/>
                </a:solidFill>
                <a:latin typeface="+mj-lt"/>
                <a:cs typeface="Arial" charset="0"/>
              </a:rPr>
              <a:t> output rate from state </a:t>
            </a:r>
            <a:r>
              <a:rPr lang="en-US" sz="2000" baseline="0" dirty="0" err="1">
                <a:solidFill>
                  <a:schemeClr val="bg1"/>
                </a:solidFill>
                <a:latin typeface="Times" pitchFamily="18" charset="0"/>
                <a:cs typeface="Arial" charset="0"/>
              </a:rPr>
              <a:t>i</a:t>
            </a:r>
            <a:r>
              <a:rPr lang="en-US" sz="2000" i="0" baseline="0" dirty="0">
                <a:solidFill>
                  <a:schemeClr val="bg1"/>
                </a:solidFill>
                <a:latin typeface="+mj-lt"/>
                <a:cs typeface="Arial" charset="0"/>
              </a:rPr>
              <a:t> </a:t>
            </a:r>
            <a:r>
              <a:rPr lang="en-US" sz="2000" i="0" baseline="0" dirty="0" smtClean="0">
                <a:solidFill>
                  <a:schemeClr val="bg1"/>
                </a:solidFill>
                <a:latin typeface="+mj-lt"/>
                <a:cs typeface="Arial" charset="0"/>
              </a:rPr>
              <a:t>to</a:t>
            </a:r>
            <a:endParaRPr lang="en-US" sz="2000" i="0" baseline="0" dirty="0">
              <a:solidFill>
                <a:schemeClr val="bg1"/>
              </a:solidFill>
              <a:latin typeface="+mj-lt"/>
              <a:cs typeface="Arial" charset="0"/>
            </a:endParaRPr>
          </a:p>
          <a:p>
            <a:pPr>
              <a:defRPr/>
            </a:pPr>
            <a:r>
              <a:rPr lang="en-US" sz="2000" i="0" baseline="0" dirty="0">
                <a:solidFill>
                  <a:schemeClr val="bg1"/>
                </a:solidFill>
                <a:latin typeface="+mj-lt"/>
                <a:cs typeface="Arial" charset="0"/>
              </a:rPr>
              <a:t>  all other neighbor states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000" i="0" baseline="0" dirty="0">
                <a:solidFill>
                  <a:schemeClr val="bg1"/>
                </a:solidFill>
                <a:latin typeface="+mj-lt"/>
                <a:cs typeface="Arial" charset="0"/>
              </a:rPr>
              <a:t> Transition Time is </a:t>
            </a:r>
            <a:r>
              <a:rPr lang="en-US" sz="2000" i="0" baseline="0" dirty="0" err="1">
                <a:solidFill>
                  <a:schemeClr val="bg1"/>
                </a:solidFill>
                <a:latin typeface="+mj-lt"/>
                <a:cs typeface="Arial" charset="0"/>
              </a:rPr>
              <a:t>randoms</a:t>
            </a:r>
            <a:endParaRPr lang="fr-FR" sz="2000" i="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441347" name="Object 3"/>
          <p:cNvGraphicFramePr>
            <a:graphicFrameLocks noChangeAspect="1"/>
          </p:cNvGraphicFramePr>
          <p:nvPr/>
        </p:nvGraphicFramePr>
        <p:xfrm>
          <a:off x="1952625" y="5924550"/>
          <a:ext cx="44386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9" name="Equation" r:id="rId5" imgW="2159000" imgH="393700" progId="Equation.DSMT4">
                  <p:embed/>
                </p:oleObj>
              </mc:Choice>
              <mc:Fallback>
                <p:oleObj name="Equation" r:id="rId5" imgW="21590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5924550"/>
                        <a:ext cx="443865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328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Computer System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C00000"/>
              </a:buClr>
              <a:defRPr/>
            </a:pPr>
            <a:r>
              <a:rPr lang="en-US" dirty="0"/>
              <a:t>Assume a computer system where jobs arrive according to a </a:t>
            </a:r>
            <a:r>
              <a:rPr lang="en-US" dirty="0">
                <a:solidFill>
                  <a:srgbClr val="C00000"/>
                </a:solidFill>
              </a:rPr>
              <a:t>Poisson process </a:t>
            </a:r>
            <a:r>
              <a:rPr lang="en-US" dirty="0"/>
              <a:t>with </a:t>
            </a:r>
            <a:r>
              <a:rPr lang="en-US" dirty="0">
                <a:solidFill>
                  <a:srgbClr val="C00000"/>
                </a:solidFill>
              </a:rPr>
              <a:t>rate </a:t>
            </a:r>
            <a:r>
              <a:rPr lang="el-GR" dirty="0">
                <a:solidFill>
                  <a:srgbClr val="C00000"/>
                </a:solidFill>
              </a:rPr>
              <a:t>λ</a:t>
            </a:r>
            <a:r>
              <a:rPr lang="en-US" dirty="0"/>
              <a:t>.</a:t>
            </a:r>
          </a:p>
          <a:p>
            <a:pPr eaLnBrk="1" hangingPunct="1">
              <a:buClr>
                <a:srgbClr val="C00000"/>
              </a:buClr>
              <a:defRPr/>
            </a:pPr>
            <a:r>
              <a:rPr lang="en-US" dirty="0"/>
              <a:t>Each job is processed using a </a:t>
            </a:r>
            <a:r>
              <a:rPr lang="en-US" dirty="0">
                <a:solidFill>
                  <a:srgbClr val="C00000"/>
                </a:solidFill>
              </a:rPr>
              <a:t>First In First Out </a:t>
            </a:r>
            <a:r>
              <a:rPr lang="en-US" dirty="0"/>
              <a:t>(FIFO) policy.  </a:t>
            </a:r>
          </a:p>
          <a:p>
            <a:pPr eaLnBrk="1" hangingPunct="1">
              <a:buClr>
                <a:srgbClr val="C00000"/>
              </a:buClr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processing time </a:t>
            </a:r>
            <a:r>
              <a:rPr lang="en-US" dirty="0"/>
              <a:t>of each job is </a:t>
            </a:r>
            <a:r>
              <a:rPr lang="en-US" dirty="0">
                <a:solidFill>
                  <a:srgbClr val="C00000"/>
                </a:solidFill>
              </a:rPr>
              <a:t>exponential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rate </a:t>
            </a:r>
            <a:r>
              <a:rPr lang="el-GR" dirty="0">
                <a:solidFill>
                  <a:srgbClr val="C00000"/>
                </a:solidFill>
              </a:rPr>
              <a:t>μ</a:t>
            </a:r>
            <a:r>
              <a:rPr lang="en-US" dirty="0"/>
              <a:t>. </a:t>
            </a:r>
          </a:p>
          <a:p>
            <a:pPr eaLnBrk="1" hangingPunct="1">
              <a:buClr>
                <a:srgbClr val="C00000"/>
              </a:buClr>
              <a:defRPr/>
            </a:pPr>
            <a:r>
              <a:rPr lang="en-US" dirty="0"/>
              <a:t>The computer has a buffer to store </a:t>
            </a:r>
            <a:r>
              <a:rPr lang="en-US" dirty="0">
                <a:solidFill>
                  <a:srgbClr val="C00000"/>
                </a:solidFill>
              </a:rPr>
              <a:t>up to two jobs </a:t>
            </a:r>
            <a:r>
              <a:rPr lang="en-US" dirty="0"/>
              <a:t>that wait for processing.</a:t>
            </a:r>
          </a:p>
          <a:p>
            <a:pPr eaLnBrk="1" hangingPunct="1">
              <a:buClr>
                <a:srgbClr val="C00000"/>
              </a:buClr>
              <a:defRPr/>
            </a:pPr>
            <a:r>
              <a:rPr lang="en-US" dirty="0"/>
              <a:t>Jobs that find the buffer full are </a:t>
            </a:r>
            <a:r>
              <a:rPr lang="en-US" dirty="0">
                <a:solidFill>
                  <a:srgbClr val="C00000"/>
                </a:solidFill>
              </a:rPr>
              <a:t>lost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453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Computer System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bg2">
                  <a:lumMod val="25000"/>
                </a:schemeClr>
              </a:buClr>
              <a:defRPr/>
            </a:pPr>
            <a:r>
              <a:rPr lang="en-US" b="1" dirty="0">
                <a:solidFill>
                  <a:srgbClr val="C00000"/>
                </a:solidFill>
              </a:rPr>
              <a:t>Draw the state transition diagram.</a:t>
            </a:r>
          </a:p>
          <a:p>
            <a:pPr eaLnBrk="1" hangingPunct="1">
              <a:buClr>
                <a:schemeClr val="bg2">
                  <a:lumMod val="25000"/>
                </a:schemeClr>
              </a:buClr>
              <a:defRPr/>
            </a:pPr>
            <a:r>
              <a:rPr lang="en-US" b="1" dirty="0">
                <a:solidFill>
                  <a:srgbClr val="C00000"/>
                </a:solidFill>
              </a:rPr>
              <a:t>Find the Rate Transition Matrix Q.</a:t>
            </a:r>
          </a:p>
          <a:p>
            <a:pPr eaLnBrk="1" hangingPunct="1">
              <a:buClr>
                <a:schemeClr val="bg2">
                  <a:lumMod val="25000"/>
                </a:schemeClr>
              </a:buClr>
              <a:defRPr/>
            </a:pPr>
            <a:r>
              <a:rPr lang="en-US" b="1" dirty="0">
                <a:solidFill>
                  <a:srgbClr val="C00000"/>
                </a:solidFill>
              </a:rPr>
              <a:t>Find the State Transition Matrix P</a:t>
            </a:r>
            <a:endParaRPr lang="en-US" sz="1800" dirty="0"/>
          </a:p>
          <a:p>
            <a:pPr marL="0" indent="0" eaLnBrk="1" hangingPunct="1">
              <a:buClr>
                <a:srgbClr val="C00000"/>
              </a:buClr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86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Example: Computer system </a:t>
            </a:r>
          </a:p>
        </p:txBody>
      </p:sp>
      <p:sp>
        <p:nvSpPr>
          <p:cNvPr id="445443" name="Rectangle 3"/>
          <p:cNvSpPr>
            <a:spLocks noChangeArrowheads="1"/>
          </p:cNvSpPr>
          <p:nvPr/>
        </p:nvSpPr>
        <p:spPr bwMode="auto">
          <a:xfrm>
            <a:off x="381000" y="3048000"/>
            <a:ext cx="853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i="0" baseline="0">
                <a:latin typeface="+mj-lt"/>
              </a:rPr>
              <a:t>The rate transition matrix is given by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676400" y="1524000"/>
            <a:ext cx="1447800" cy="622300"/>
            <a:chOff x="1056" y="960"/>
            <a:chExt cx="912" cy="392"/>
          </a:xfrm>
        </p:grpSpPr>
        <p:sp>
          <p:nvSpPr>
            <p:cNvPr id="24604" name="Freeform 5"/>
            <p:cNvSpPr>
              <a:spLocks/>
            </p:cNvSpPr>
            <p:nvPr/>
          </p:nvSpPr>
          <p:spPr bwMode="auto">
            <a:xfrm>
              <a:off x="1056" y="1192"/>
              <a:ext cx="912" cy="160"/>
            </a:xfrm>
            <a:custGeom>
              <a:avLst/>
              <a:gdLst>
                <a:gd name="T0" fmla="*/ 0 w 1152"/>
                <a:gd name="T1" fmla="*/ 460 h 152"/>
                <a:gd name="T2" fmla="*/ 2 w 1152"/>
                <a:gd name="T3" fmla="*/ 8 h 152"/>
                <a:gd name="T4" fmla="*/ 2 w 1152"/>
                <a:gd name="T5" fmla="*/ 669 h 152"/>
                <a:gd name="T6" fmla="*/ 0 60000 65536"/>
                <a:gd name="T7" fmla="*/ 0 60000 65536"/>
                <a:gd name="T8" fmla="*/ 0 60000 65536"/>
                <a:gd name="T9" fmla="*/ 0 w 1152"/>
                <a:gd name="T10" fmla="*/ 0 h 152"/>
                <a:gd name="T11" fmla="*/ 1152 w 1152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52">
                  <a:moveTo>
                    <a:pt x="0" y="104"/>
                  </a:moveTo>
                  <a:cubicBezTo>
                    <a:pt x="192" y="52"/>
                    <a:pt x="384" y="0"/>
                    <a:pt x="576" y="8"/>
                  </a:cubicBezTo>
                  <a:cubicBezTo>
                    <a:pt x="768" y="16"/>
                    <a:pt x="960" y="84"/>
                    <a:pt x="1152" y="152"/>
                  </a:cubicBez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5" name="Text Box 9"/>
            <p:cNvSpPr txBox="1">
              <a:spLocks noChangeArrowheads="1"/>
            </p:cNvSpPr>
            <p:nvPr/>
          </p:nvSpPr>
          <p:spPr bwMode="auto">
            <a:xfrm>
              <a:off x="1440" y="960"/>
              <a:ext cx="2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baseline="0" dirty="0">
                  <a:latin typeface="Times" panose="02020603050405020304" pitchFamily="18" charset="0"/>
                  <a:sym typeface="Symbol" panose="05050102010706020507" pitchFamily="18" charset="2"/>
                </a:rPr>
                <a:t></a:t>
              </a:r>
              <a:endParaRPr lang="en-US" altLang="en-US" sz="2400" baseline="-25000" dirty="0">
                <a:latin typeface="Times" panose="02020603050405020304" pitchFamily="18" charset="0"/>
              </a:endParaRPr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1752600" y="2514600"/>
            <a:ext cx="1447800" cy="614363"/>
            <a:chOff x="1104" y="1584"/>
            <a:chExt cx="912" cy="387"/>
          </a:xfrm>
        </p:grpSpPr>
        <p:sp>
          <p:nvSpPr>
            <p:cNvPr id="24602" name="Freeform 7"/>
            <p:cNvSpPr>
              <a:spLocks/>
            </p:cNvSpPr>
            <p:nvPr/>
          </p:nvSpPr>
          <p:spPr bwMode="auto">
            <a:xfrm flipH="1" flipV="1">
              <a:off x="1104" y="1584"/>
              <a:ext cx="912" cy="160"/>
            </a:xfrm>
            <a:custGeom>
              <a:avLst/>
              <a:gdLst>
                <a:gd name="T0" fmla="*/ 0 w 1152"/>
                <a:gd name="T1" fmla="*/ 460 h 152"/>
                <a:gd name="T2" fmla="*/ 2 w 1152"/>
                <a:gd name="T3" fmla="*/ 8 h 152"/>
                <a:gd name="T4" fmla="*/ 2 w 1152"/>
                <a:gd name="T5" fmla="*/ 669 h 152"/>
                <a:gd name="T6" fmla="*/ 0 60000 65536"/>
                <a:gd name="T7" fmla="*/ 0 60000 65536"/>
                <a:gd name="T8" fmla="*/ 0 60000 65536"/>
                <a:gd name="T9" fmla="*/ 0 w 1152"/>
                <a:gd name="T10" fmla="*/ 0 h 152"/>
                <a:gd name="T11" fmla="*/ 1152 w 1152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52">
                  <a:moveTo>
                    <a:pt x="0" y="104"/>
                  </a:moveTo>
                  <a:cubicBezTo>
                    <a:pt x="192" y="52"/>
                    <a:pt x="384" y="0"/>
                    <a:pt x="576" y="8"/>
                  </a:cubicBezTo>
                  <a:cubicBezTo>
                    <a:pt x="768" y="16"/>
                    <a:pt x="960" y="84"/>
                    <a:pt x="1152" y="152"/>
                  </a:cubicBez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3" name="Text Box 12"/>
            <p:cNvSpPr txBox="1">
              <a:spLocks noChangeArrowheads="1"/>
            </p:cNvSpPr>
            <p:nvPr/>
          </p:nvSpPr>
          <p:spPr bwMode="auto">
            <a:xfrm>
              <a:off x="1536" y="1680"/>
              <a:ext cx="2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baseline="0" dirty="0">
                  <a:latin typeface="Times" panose="02020603050405020304" pitchFamily="18" charset="0"/>
                  <a:sym typeface="Symbol" panose="05050102010706020507" pitchFamily="18" charset="2"/>
                </a:rPr>
                <a:t></a:t>
              </a:r>
              <a:endParaRPr lang="en-US" altLang="en-US" sz="2400" i="0" baseline="-25000" dirty="0">
                <a:latin typeface="Times" panose="02020603050405020304" pitchFamily="18" charset="0"/>
              </a:endParaRP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1143000" y="1993900"/>
            <a:ext cx="6400800" cy="698500"/>
            <a:chOff x="720" y="1256"/>
            <a:chExt cx="4032" cy="440"/>
          </a:xfrm>
        </p:grpSpPr>
        <p:sp>
          <p:nvSpPr>
            <p:cNvPr id="24598" name="Oval 17"/>
            <p:cNvSpPr>
              <a:spLocks noChangeArrowheads="1"/>
            </p:cNvSpPr>
            <p:nvPr/>
          </p:nvSpPr>
          <p:spPr bwMode="auto">
            <a:xfrm>
              <a:off x="720" y="1256"/>
              <a:ext cx="432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i="0" baseline="0">
                  <a:latin typeface="Times" panose="02020603050405020304" pitchFamily="18" charset="0"/>
                </a:rPr>
                <a:t>0</a:t>
              </a:r>
            </a:p>
          </p:txBody>
        </p:sp>
        <p:sp>
          <p:nvSpPr>
            <p:cNvPr id="24599" name="Oval 24"/>
            <p:cNvSpPr>
              <a:spLocks noChangeArrowheads="1"/>
            </p:cNvSpPr>
            <p:nvPr/>
          </p:nvSpPr>
          <p:spPr bwMode="auto">
            <a:xfrm>
              <a:off x="1920" y="1264"/>
              <a:ext cx="432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i="0" baseline="0">
                  <a:latin typeface="Times" panose="02020603050405020304" pitchFamily="18" charset="0"/>
                </a:rPr>
                <a:t>1</a:t>
              </a:r>
            </a:p>
          </p:txBody>
        </p:sp>
        <p:sp>
          <p:nvSpPr>
            <p:cNvPr id="24600" name="Oval 27"/>
            <p:cNvSpPr>
              <a:spLocks noChangeArrowheads="1"/>
            </p:cNvSpPr>
            <p:nvPr/>
          </p:nvSpPr>
          <p:spPr bwMode="auto">
            <a:xfrm>
              <a:off x="3120" y="1264"/>
              <a:ext cx="432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i="0" baseline="0">
                  <a:latin typeface="Times" panose="02020603050405020304" pitchFamily="18" charset="0"/>
                </a:rPr>
                <a:t>2</a:t>
              </a:r>
            </a:p>
          </p:txBody>
        </p:sp>
        <p:sp>
          <p:nvSpPr>
            <p:cNvPr id="24601" name="Oval 30"/>
            <p:cNvSpPr>
              <a:spLocks noChangeArrowheads="1"/>
            </p:cNvSpPr>
            <p:nvPr/>
          </p:nvSpPr>
          <p:spPr bwMode="auto">
            <a:xfrm>
              <a:off x="4320" y="1264"/>
              <a:ext cx="432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i="0" baseline="0">
                  <a:latin typeface="Times" panose="02020603050405020304" pitchFamily="18" charset="0"/>
                </a:rPr>
                <a:t>3</a:t>
              </a:r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3581400" y="1524000"/>
            <a:ext cx="1447800" cy="635000"/>
            <a:chOff x="2256" y="960"/>
            <a:chExt cx="912" cy="400"/>
          </a:xfrm>
        </p:grpSpPr>
        <p:sp>
          <p:nvSpPr>
            <p:cNvPr id="24596" name="Freeform 22"/>
            <p:cNvSpPr>
              <a:spLocks/>
            </p:cNvSpPr>
            <p:nvPr/>
          </p:nvSpPr>
          <p:spPr bwMode="auto">
            <a:xfrm>
              <a:off x="2256" y="1200"/>
              <a:ext cx="912" cy="160"/>
            </a:xfrm>
            <a:custGeom>
              <a:avLst/>
              <a:gdLst>
                <a:gd name="T0" fmla="*/ 0 w 1152"/>
                <a:gd name="T1" fmla="*/ 460 h 152"/>
                <a:gd name="T2" fmla="*/ 2 w 1152"/>
                <a:gd name="T3" fmla="*/ 8 h 152"/>
                <a:gd name="T4" fmla="*/ 2 w 1152"/>
                <a:gd name="T5" fmla="*/ 669 h 152"/>
                <a:gd name="T6" fmla="*/ 0 60000 65536"/>
                <a:gd name="T7" fmla="*/ 0 60000 65536"/>
                <a:gd name="T8" fmla="*/ 0 60000 65536"/>
                <a:gd name="T9" fmla="*/ 0 w 1152"/>
                <a:gd name="T10" fmla="*/ 0 h 152"/>
                <a:gd name="T11" fmla="*/ 1152 w 1152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52">
                  <a:moveTo>
                    <a:pt x="0" y="104"/>
                  </a:moveTo>
                  <a:cubicBezTo>
                    <a:pt x="192" y="52"/>
                    <a:pt x="384" y="0"/>
                    <a:pt x="576" y="8"/>
                  </a:cubicBezTo>
                  <a:cubicBezTo>
                    <a:pt x="768" y="16"/>
                    <a:pt x="960" y="84"/>
                    <a:pt x="1152" y="152"/>
                  </a:cubicBez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7" name="Text Box 31"/>
            <p:cNvSpPr txBox="1">
              <a:spLocks noChangeArrowheads="1"/>
            </p:cNvSpPr>
            <p:nvPr/>
          </p:nvSpPr>
          <p:spPr bwMode="auto">
            <a:xfrm>
              <a:off x="2592" y="960"/>
              <a:ext cx="2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baseline="0" dirty="0">
                  <a:latin typeface="Times" panose="02020603050405020304" pitchFamily="18" charset="0"/>
                  <a:sym typeface="Symbol" panose="05050102010706020507" pitchFamily="18" charset="2"/>
                </a:rPr>
                <a:t></a:t>
              </a:r>
              <a:endParaRPr lang="en-US" altLang="en-US" sz="2400" baseline="-25000" dirty="0">
                <a:latin typeface="Times" panose="02020603050405020304" pitchFamily="18" charset="0"/>
              </a:endParaRPr>
            </a:p>
          </p:txBody>
        </p:sp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5486400" y="1524000"/>
            <a:ext cx="1447800" cy="635000"/>
            <a:chOff x="3456" y="960"/>
            <a:chExt cx="912" cy="400"/>
          </a:xfrm>
        </p:grpSpPr>
        <p:sp>
          <p:nvSpPr>
            <p:cNvPr id="24594" name="Freeform 25"/>
            <p:cNvSpPr>
              <a:spLocks/>
            </p:cNvSpPr>
            <p:nvPr/>
          </p:nvSpPr>
          <p:spPr bwMode="auto">
            <a:xfrm>
              <a:off x="3456" y="1200"/>
              <a:ext cx="912" cy="160"/>
            </a:xfrm>
            <a:custGeom>
              <a:avLst/>
              <a:gdLst>
                <a:gd name="T0" fmla="*/ 0 w 1152"/>
                <a:gd name="T1" fmla="*/ 460 h 152"/>
                <a:gd name="T2" fmla="*/ 2 w 1152"/>
                <a:gd name="T3" fmla="*/ 8 h 152"/>
                <a:gd name="T4" fmla="*/ 2 w 1152"/>
                <a:gd name="T5" fmla="*/ 669 h 152"/>
                <a:gd name="T6" fmla="*/ 0 60000 65536"/>
                <a:gd name="T7" fmla="*/ 0 60000 65536"/>
                <a:gd name="T8" fmla="*/ 0 60000 65536"/>
                <a:gd name="T9" fmla="*/ 0 w 1152"/>
                <a:gd name="T10" fmla="*/ 0 h 152"/>
                <a:gd name="T11" fmla="*/ 1152 w 1152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52">
                  <a:moveTo>
                    <a:pt x="0" y="104"/>
                  </a:moveTo>
                  <a:cubicBezTo>
                    <a:pt x="192" y="52"/>
                    <a:pt x="384" y="0"/>
                    <a:pt x="576" y="8"/>
                  </a:cubicBezTo>
                  <a:cubicBezTo>
                    <a:pt x="768" y="16"/>
                    <a:pt x="960" y="84"/>
                    <a:pt x="1152" y="152"/>
                  </a:cubicBez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5" name="Text Box 32"/>
            <p:cNvSpPr txBox="1">
              <a:spLocks noChangeArrowheads="1"/>
            </p:cNvSpPr>
            <p:nvPr/>
          </p:nvSpPr>
          <p:spPr bwMode="auto">
            <a:xfrm>
              <a:off x="3792" y="960"/>
              <a:ext cx="2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baseline="0" dirty="0">
                  <a:latin typeface="Times" panose="02020603050405020304" pitchFamily="18" charset="0"/>
                  <a:sym typeface="Symbol" panose="05050102010706020507" pitchFamily="18" charset="2"/>
                </a:rPr>
                <a:t></a:t>
              </a:r>
              <a:endParaRPr lang="en-US" altLang="en-US" sz="2400" baseline="-25000" dirty="0">
                <a:latin typeface="Times" panose="02020603050405020304" pitchFamily="18" charset="0"/>
              </a:endParaRPr>
            </a:p>
          </p:txBody>
        </p:sp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3657600" y="2527300"/>
            <a:ext cx="1447800" cy="601663"/>
            <a:chOff x="2304" y="1592"/>
            <a:chExt cx="912" cy="379"/>
          </a:xfrm>
        </p:grpSpPr>
        <p:sp>
          <p:nvSpPr>
            <p:cNvPr id="24592" name="Freeform 23"/>
            <p:cNvSpPr>
              <a:spLocks/>
            </p:cNvSpPr>
            <p:nvPr/>
          </p:nvSpPr>
          <p:spPr bwMode="auto">
            <a:xfrm flipH="1" flipV="1">
              <a:off x="2304" y="1592"/>
              <a:ext cx="912" cy="160"/>
            </a:xfrm>
            <a:custGeom>
              <a:avLst/>
              <a:gdLst>
                <a:gd name="T0" fmla="*/ 0 w 1152"/>
                <a:gd name="T1" fmla="*/ 460 h 152"/>
                <a:gd name="T2" fmla="*/ 2 w 1152"/>
                <a:gd name="T3" fmla="*/ 8 h 152"/>
                <a:gd name="T4" fmla="*/ 2 w 1152"/>
                <a:gd name="T5" fmla="*/ 669 h 152"/>
                <a:gd name="T6" fmla="*/ 0 60000 65536"/>
                <a:gd name="T7" fmla="*/ 0 60000 65536"/>
                <a:gd name="T8" fmla="*/ 0 60000 65536"/>
                <a:gd name="T9" fmla="*/ 0 w 1152"/>
                <a:gd name="T10" fmla="*/ 0 h 152"/>
                <a:gd name="T11" fmla="*/ 1152 w 1152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52">
                  <a:moveTo>
                    <a:pt x="0" y="104"/>
                  </a:moveTo>
                  <a:cubicBezTo>
                    <a:pt x="192" y="52"/>
                    <a:pt x="384" y="0"/>
                    <a:pt x="576" y="8"/>
                  </a:cubicBezTo>
                  <a:cubicBezTo>
                    <a:pt x="768" y="16"/>
                    <a:pt x="960" y="84"/>
                    <a:pt x="1152" y="152"/>
                  </a:cubicBez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3" name="Text Box 34"/>
            <p:cNvSpPr txBox="1">
              <a:spLocks noChangeArrowheads="1"/>
            </p:cNvSpPr>
            <p:nvPr/>
          </p:nvSpPr>
          <p:spPr bwMode="auto">
            <a:xfrm>
              <a:off x="2736" y="1680"/>
              <a:ext cx="2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baseline="0" dirty="0">
                  <a:latin typeface="Times" panose="02020603050405020304" pitchFamily="18" charset="0"/>
                  <a:sym typeface="Symbol" panose="05050102010706020507" pitchFamily="18" charset="2"/>
                </a:rPr>
                <a:t></a:t>
              </a:r>
              <a:endParaRPr lang="en-US" altLang="en-US" sz="2400" i="0" baseline="-25000" dirty="0">
                <a:latin typeface="Times" panose="02020603050405020304" pitchFamily="18" charset="0"/>
              </a:endParaRP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5562600" y="2527300"/>
            <a:ext cx="1447800" cy="601663"/>
            <a:chOff x="3504" y="1592"/>
            <a:chExt cx="912" cy="379"/>
          </a:xfrm>
        </p:grpSpPr>
        <p:sp>
          <p:nvSpPr>
            <p:cNvPr id="24590" name="Freeform 26"/>
            <p:cNvSpPr>
              <a:spLocks/>
            </p:cNvSpPr>
            <p:nvPr/>
          </p:nvSpPr>
          <p:spPr bwMode="auto">
            <a:xfrm flipH="1" flipV="1">
              <a:off x="3504" y="1592"/>
              <a:ext cx="912" cy="160"/>
            </a:xfrm>
            <a:custGeom>
              <a:avLst/>
              <a:gdLst>
                <a:gd name="T0" fmla="*/ 0 w 1152"/>
                <a:gd name="T1" fmla="*/ 460 h 152"/>
                <a:gd name="T2" fmla="*/ 2 w 1152"/>
                <a:gd name="T3" fmla="*/ 8 h 152"/>
                <a:gd name="T4" fmla="*/ 2 w 1152"/>
                <a:gd name="T5" fmla="*/ 669 h 152"/>
                <a:gd name="T6" fmla="*/ 0 60000 65536"/>
                <a:gd name="T7" fmla="*/ 0 60000 65536"/>
                <a:gd name="T8" fmla="*/ 0 60000 65536"/>
                <a:gd name="T9" fmla="*/ 0 w 1152"/>
                <a:gd name="T10" fmla="*/ 0 h 152"/>
                <a:gd name="T11" fmla="*/ 1152 w 1152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52">
                  <a:moveTo>
                    <a:pt x="0" y="104"/>
                  </a:moveTo>
                  <a:cubicBezTo>
                    <a:pt x="192" y="52"/>
                    <a:pt x="384" y="0"/>
                    <a:pt x="576" y="8"/>
                  </a:cubicBezTo>
                  <a:cubicBezTo>
                    <a:pt x="768" y="16"/>
                    <a:pt x="960" y="84"/>
                    <a:pt x="1152" y="152"/>
                  </a:cubicBez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1" name="Text Box 35"/>
            <p:cNvSpPr txBox="1">
              <a:spLocks noChangeArrowheads="1"/>
            </p:cNvSpPr>
            <p:nvPr/>
          </p:nvSpPr>
          <p:spPr bwMode="auto">
            <a:xfrm>
              <a:off x="3888" y="1680"/>
              <a:ext cx="2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baseline="0" dirty="0">
                  <a:latin typeface="Times" panose="02020603050405020304" pitchFamily="18" charset="0"/>
                  <a:sym typeface="Symbol" panose="05050102010706020507" pitchFamily="18" charset="2"/>
                </a:rPr>
                <a:t></a:t>
              </a:r>
              <a:endParaRPr lang="en-US" altLang="en-US" sz="2400" baseline="-25000" dirty="0">
                <a:latin typeface="Times" panose="02020603050405020304" pitchFamily="18" charset="0"/>
              </a:endParaRPr>
            </a:p>
          </p:txBody>
        </p:sp>
      </p:grpSp>
      <p:graphicFrame>
        <p:nvGraphicFramePr>
          <p:cNvPr id="445484" name="Object 44"/>
          <p:cNvGraphicFramePr>
            <a:graphicFrameLocks noChangeAspect="1"/>
          </p:cNvGraphicFramePr>
          <p:nvPr/>
        </p:nvGraphicFramePr>
        <p:xfrm>
          <a:off x="457200" y="3509963"/>
          <a:ext cx="4267200" cy="167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4" name="Equation" r:id="rId3" imgW="1981200" imgH="774700" progId="Equation.DSMT4">
                  <p:embed/>
                </p:oleObj>
              </mc:Choice>
              <mc:Fallback>
                <p:oleObj name="Equation" r:id="rId3" imgW="1981200" imgH="774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509963"/>
                        <a:ext cx="4267200" cy="167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85" name="Object 45"/>
          <p:cNvGraphicFramePr>
            <a:graphicFrameLocks noChangeAspect="1"/>
          </p:cNvGraphicFramePr>
          <p:nvPr/>
        </p:nvGraphicFramePr>
        <p:xfrm>
          <a:off x="4191000" y="5029200"/>
          <a:ext cx="4419600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5" name="Equation" r:id="rId5" imgW="2057400" imgH="800100" progId="Equation.DSMT4">
                  <p:embed/>
                </p:oleObj>
              </mc:Choice>
              <mc:Fallback>
                <p:oleObj name="Equation" r:id="rId5" imgW="2057400" imgH="800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029200"/>
                        <a:ext cx="4419600" cy="172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5486" name="Rectangle 46"/>
          <p:cNvSpPr>
            <a:spLocks noChangeArrowheads="1"/>
          </p:cNvSpPr>
          <p:nvPr/>
        </p:nvSpPr>
        <p:spPr bwMode="auto">
          <a:xfrm>
            <a:off x="381000" y="5638800"/>
            <a:ext cx="3733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i="0" baseline="0">
                <a:latin typeface="+mj-lt"/>
              </a:rPr>
              <a:t>The state transition matrix is given by</a:t>
            </a:r>
          </a:p>
        </p:txBody>
      </p:sp>
    </p:spTree>
    <p:extLst>
      <p:ext uri="{BB962C8B-B14F-4D97-AF65-F5344CB8AC3E}">
        <p14:creationId xmlns:p14="http://schemas.microsoft.com/office/powerpoint/2010/main" val="158315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5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4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3" grpId="0" build="p"/>
      <p:bldP spid="44548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Bharat B. Madan,  Department of Electrical and Computer Engineering, Duke University</a:t>
            </a:r>
          </a:p>
        </p:txBody>
      </p:sp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Homogenous CTMCs 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                  is a time-homogenous CTMC </a:t>
            </a:r>
            <a:r>
              <a:rPr lang="en-US" altLang="en-US" i="1" dirty="0" err="1"/>
              <a:t>iff</a:t>
            </a:r>
            <a:r>
              <a:rPr lang="en-US" altLang="en-US" dirty="0"/>
              <a:t> , </a:t>
            </a:r>
          </a:p>
          <a:p>
            <a:endParaRPr lang="en-US" altLang="en-US" dirty="0"/>
          </a:p>
          <a:p>
            <a:r>
              <a:rPr lang="en-US" altLang="en-US" dirty="0"/>
              <a:t>Or, the conditional </a:t>
            </a:r>
            <a:r>
              <a:rPr lang="en-US" altLang="en-US" i="1" dirty="0" err="1"/>
              <a:t>pmf</a:t>
            </a:r>
            <a:r>
              <a:rPr lang="en-US" altLang="en-US" i="1" dirty="0"/>
              <a:t> </a:t>
            </a:r>
            <a:r>
              <a:rPr lang="en-US" altLang="en-US" dirty="0"/>
              <a:t> satisfies:</a:t>
            </a:r>
          </a:p>
          <a:p>
            <a:endParaRPr lang="en-US" altLang="en-US" dirty="0"/>
          </a:p>
          <a:p>
            <a:r>
              <a:rPr lang="en-US" altLang="en-US" dirty="0"/>
              <a:t>Marginal </a:t>
            </a:r>
            <a:r>
              <a:rPr lang="en-US" altLang="en-US" i="1" dirty="0" err="1"/>
              <a:t>pmf</a:t>
            </a:r>
            <a:r>
              <a:rPr lang="en-US" altLang="en-US" i="1" dirty="0"/>
              <a:t> </a:t>
            </a:r>
            <a:r>
              <a:rPr lang="en-US" altLang="en-US" dirty="0"/>
              <a:t>(state probability) is given by: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 State prob. May be written as,</a:t>
            </a:r>
          </a:p>
          <a:p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884740" name="Picture 4" descr="txp_fig.b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1371600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4744" name="Picture 8" descr="txp_fig.b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1752600"/>
            <a:ext cx="359886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4746" name="Picture 10" descr="txp_fig.b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2709863"/>
            <a:ext cx="5349875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4748" name="Picture 12" descr="txp_fig.b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498850"/>
            <a:ext cx="4629150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4750" name="Picture 14" descr="txp_fig.b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836988"/>
            <a:ext cx="1900238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4754" name="Picture 18" descr="txp_fig.bmp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791075"/>
            <a:ext cx="2200275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4762" name="Picture 26" descr="txp_fig.bmp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564188"/>
            <a:ext cx="4843463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4763" name="Picture 27" descr="txp_fig.bmp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25" y="5032375"/>
            <a:ext cx="4672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4764" name="Picture 28" descr="txp_fig.bmp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5032375"/>
            <a:ext cx="1935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564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0"/>
            <a:ext cx="8229600" cy="1371600"/>
          </a:xfrm>
        </p:spPr>
        <p:txBody>
          <a:bodyPr/>
          <a:lstStyle/>
          <a:p>
            <a:r>
              <a:rPr lang="en-US" altLang="en-US"/>
              <a:t>State Probabilities and Transient Analysis </a:t>
            </a:r>
          </a:p>
        </p:txBody>
      </p:sp>
      <p:sp>
        <p:nvSpPr>
          <p:cNvPr id="446467" name="Rectangle 3"/>
          <p:cNvSpPr>
            <a:spLocks noChangeArrowheads="1"/>
          </p:cNvSpPr>
          <p:nvPr/>
        </p:nvSpPr>
        <p:spPr bwMode="auto">
          <a:xfrm>
            <a:off x="381000" y="1676400"/>
            <a:ext cx="8458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 baseline="0"/>
              <a:t>Similar to the discrete-time case, we define</a:t>
            </a:r>
            <a:endParaRPr lang="en-US" altLang="en-US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446468" name="Object 4"/>
          <p:cNvGraphicFramePr>
            <a:graphicFrameLocks noChangeAspect="1"/>
          </p:cNvGraphicFramePr>
          <p:nvPr/>
        </p:nvGraphicFramePr>
        <p:xfrm>
          <a:off x="2819400" y="2057400"/>
          <a:ext cx="302895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0" name="Equation" r:id="rId4" imgW="1155600" imgH="215640" progId="Equation.DSMT4">
                  <p:embed/>
                </p:oleObj>
              </mc:Choice>
              <mc:Fallback>
                <p:oleObj name="Equation" r:id="rId4" imgW="1155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057400"/>
                        <a:ext cx="302895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6469" name="Rectangle 5"/>
          <p:cNvSpPr>
            <a:spLocks noChangeArrowheads="1"/>
          </p:cNvSpPr>
          <p:nvPr/>
        </p:nvSpPr>
        <p:spPr bwMode="auto">
          <a:xfrm>
            <a:off x="381000" y="2514600"/>
            <a:ext cx="8458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 baseline="0"/>
              <a:t>In vector form</a:t>
            </a:r>
            <a:endParaRPr lang="en-US" altLang="en-US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446470" name="Object 6"/>
          <p:cNvGraphicFramePr>
            <a:graphicFrameLocks noChangeAspect="1"/>
          </p:cNvGraphicFramePr>
          <p:nvPr/>
        </p:nvGraphicFramePr>
        <p:xfrm>
          <a:off x="2867025" y="2743200"/>
          <a:ext cx="322897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1" name="Equation" r:id="rId6" imgW="1231560" imgH="215640" progId="Equation.DSMT4">
                  <p:embed/>
                </p:oleObj>
              </mc:Choice>
              <mc:Fallback>
                <p:oleObj name="Equation" r:id="rId6" imgW="1231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2743200"/>
                        <a:ext cx="3228975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6471" name="Rectangle 7"/>
          <p:cNvSpPr>
            <a:spLocks noChangeArrowheads="1"/>
          </p:cNvSpPr>
          <p:nvPr/>
        </p:nvSpPr>
        <p:spPr bwMode="auto">
          <a:xfrm>
            <a:off x="381000" y="3200400"/>
            <a:ext cx="8458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 baseline="0"/>
              <a:t>With initial probabilities</a:t>
            </a:r>
            <a:endParaRPr lang="en-US" altLang="en-US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446472" name="Object 8"/>
          <p:cNvGraphicFramePr>
            <a:graphicFrameLocks noChangeAspect="1"/>
          </p:cNvGraphicFramePr>
          <p:nvPr/>
        </p:nvGraphicFramePr>
        <p:xfrm>
          <a:off x="2776538" y="3581400"/>
          <a:ext cx="3395662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2" name="Equation" r:id="rId8" imgW="1295280" imgH="215640" progId="Equation.DSMT4">
                  <p:embed/>
                </p:oleObj>
              </mc:Choice>
              <mc:Fallback>
                <p:oleObj name="Equation" r:id="rId8" imgW="1295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538" y="3581400"/>
                        <a:ext cx="3395662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6473" name="Rectangle 9"/>
          <p:cNvSpPr>
            <a:spLocks noChangeArrowheads="1"/>
          </p:cNvSpPr>
          <p:nvPr/>
        </p:nvSpPr>
        <p:spPr bwMode="auto">
          <a:xfrm>
            <a:off x="381000" y="4114800"/>
            <a:ext cx="8458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 baseline="0"/>
              <a:t>Using our previous notation (for homogeneous MC)</a:t>
            </a:r>
            <a:endParaRPr lang="en-US" altLang="en-US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446474" name="Object 10">
            <a:hlinkClick r:id="rId10" action="ppaction://hlinkpres?slideindex=1&amp;slidetitle=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433896"/>
              </p:ext>
            </p:extLst>
          </p:nvPr>
        </p:nvGraphicFramePr>
        <p:xfrm>
          <a:off x="1866900" y="4757738"/>
          <a:ext cx="26289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3" name="Equation" r:id="rId11" imgW="1002960" imgH="190440" progId="Equation.DSMT4">
                  <p:embed/>
                </p:oleObj>
              </mc:Choice>
              <mc:Fallback>
                <p:oleObj name="Equation" r:id="rId11" imgW="10029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4757738"/>
                        <a:ext cx="2628900" cy="500062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C0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75" name="Object 11"/>
          <p:cNvGraphicFramePr>
            <a:graphicFrameLocks noChangeAspect="1"/>
          </p:cNvGraphicFramePr>
          <p:nvPr/>
        </p:nvGraphicFramePr>
        <p:xfrm>
          <a:off x="4516438" y="4724400"/>
          <a:ext cx="11985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4" name="Equation" r:id="rId13" imgW="457200" imgH="203040" progId="Equation.DSMT4">
                  <p:embed/>
                </p:oleObj>
              </mc:Choice>
              <mc:Fallback>
                <p:oleObj name="Equation" r:id="rId13" imgW="457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6438" y="4724400"/>
                        <a:ext cx="11985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6476" name="AutoShape 12"/>
          <p:cNvSpPr>
            <a:spLocks/>
          </p:cNvSpPr>
          <p:nvPr/>
        </p:nvSpPr>
        <p:spPr bwMode="auto">
          <a:xfrm>
            <a:off x="6400800" y="4572000"/>
            <a:ext cx="2590800" cy="762000"/>
          </a:xfrm>
          <a:prstGeom prst="borderCallout1">
            <a:avLst>
              <a:gd name="adj1" fmla="val 15000"/>
              <a:gd name="adj2" fmla="val -2940"/>
              <a:gd name="adj3" fmla="val 32083"/>
              <a:gd name="adj4" fmla="val -268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2000" i="0" baseline="0"/>
              <a:t>Obtaining a general solution is not easy!</a:t>
            </a:r>
            <a:endParaRPr lang="en-US" altLang="en-US" sz="2000" baseline="0">
              <a:latin typeface="Times New Roman" panose="02020603050405020304" pitchFamily="18" charset="0"/>
            </a:endParaRPr>
          </a:p>
        </p:txBody>
      </p:sp>
      <p:sp>
        <p:nvSpPr>
          <p:cNvPr id="446477" name="Rectangle 13"/>
          <p:cNvSpPr>
            <a:spLocks noChangeArrowheads="1"/>
          </p:cNvSpPr>
          <p:nvPr/>
        </p:nvSpPr>
        <p:spPr bwMode="auto">
          <a:xfrm>
            <a:off x="381000" y="5410200"/>
            <a:ext cx="8458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 baseline="0"/>
              <a:t>Differentiating with respect to </a:t>
            </a:r>
            <a:r>
              <a:rPr lang="en-US" altLang="en-US" baseline="0">
                <a:latin typeface="Times New Roman" panose="02020603050405020304" pitchFamily="18" charset="0"/>
              </a:rPr>
              <a:t>t</a:t>
            </a:r>
            <a:r>
              <a:rPr lang="en-US" altLang="en-US" i="0" baseline="0"/>
              <a:t> gives us more “inside” </a:t>
            </a:r>
            <a:endParaRPr lang="en-US" altLang="en-US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446478" name="Object 14"/>
          <p:cNvGraphicFramePr>
            <a:graphicFrameLocks noChangeAspect="1"/>
          </p:cNvGraphicFramePr>
          <p:nvPr/>
        </p:nvGraphicFramePr>
        <p:xfrm>
          <a:off x="1219200" y="5772150"/>
          <a:ext cx="216217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5" name="Equation" r:id="rId15" imgW="825480" imgH="355320" progId="Equation.DSMT4">
                  <p:embed/>
                </p:oleObj>
              </mc:Choice>
              <mc:Fallback>
                <p:oleObj name="Equation" r:id="rId15" imgW="8254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772150"/>
                        <a:ext cx="216217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79" name="Object 15"/>
          <p:cNvGraphicFramePr>
            <a:graphicFrameLocks noChangeAspect="1"/>
          </p:cNvGraphicFramePr>
          <p:nvPr/>
        </p:nvGraphicFramePr>
        <p:xfrm>
          <a:off x="3429000" y="5741988"/>
          <a:ext cx="4657725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6" name="Equation" r:id="rId17" imgW="1777680" imgH="393480" progId="Equation.DSMT4">
                  <p:embed/>
                </p:oleObj>
              </mc:Choice>
              <mc:Fallback>
                <p:oleObj name="Equation" r:id="rId17" imgW="1777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741988"/>
                        <a:ext cx="4657725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301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6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6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6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6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6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4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6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46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46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6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/>
      <p:bldP spid="446469" grpId="0"/>
      <p:bldP spid="446471" grpId="0"/>
      <p:bldP spid="446473" grpId="0"/>
      <p:bldP spid="446476" grpId="0" animBg="1"/>
      <p:bldP spid="44647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0"/>
            <a:ext cx="8229600" cy="1371600"/>
          </a:xfrm>
        </p:spPr>
        <p:txBody>
          <a:bodyPr/>
          <a:lstStyle/>
          <a:p>
            <a:r>
              <a:rPr lang="en-US" altLang="en-US"/>
              <a:t>“Probability Fluid” view </a:t>
            </a:r>
          </a:p>
        </p:txBody>
      </p:sp>
      <p:sp>
        <p:nvSpPr>
          <p:cNvPr id="447501" name="Rectangle 13"/>
          <p:cNvSpPr>
            <a:spLocks noChangeArrowheads="1"/>
          </p:cNvSpPr>
          <p:nvPr/>
        </p:nvSpPr>
        <p:spPr bwMode="auto">
          <a:xfrm>
            <a:off x="381000" y="1676400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 baseline="0"/>
              <a:t>We view </a:t>
            </a:r>
            <a:r>
              <a:rPr lang="el-GR" altLang="en-US" baseline="0">
                <a:latin typeface="Times New Roman" panose="02020603050405020304" pitchFamily="18" charset="0"/>
              </a:rPr>
              <a:t>π</a:t>
            </a:r>
            <a:r>
              <a:rPr lang="en-US" altLang="en-US" i="0" baseline="-25000">
                <a:latin typeface="Times New Roman" panose="02020603050405020304" pitchFamily="18" charset="0"/>
              </a:rPr>
              <a:t>j</a:t>
            </a:r>
            <a:r>
              <a:rPr lang="en-US" altLang="en-US" i="0" baseline="0">
                <a:latin typeface="Times New Roman" panose="02020603050405020304" pitchFamily="18" charset="0"/>
              </a:rPr>
              <a:t>(</a:t>
            </a:r>
            <a:r>
              <a:rPr lang="en-US" altLang="en-US" baseline="0">
                <a:latin typeface="Times New Roman" panose="02020603050405020304" pitchFamily="18" charset="0"/>
              </a:rPr>
              <a:t>t</a:t>
            </a:r>
            <a:r>
              <a:rPr lang="en-US" altLang="en-US" i="0" baseline="0">
                <a:latin typeface="Times New Roman" panose="02020603050405020304" pitchFamily="18" charset="0"/>
              </a:rPr>
              <a:t>)</a:t>
            </a:r>
            <a:r>
              <a:rPr lang="en-US" altLang="en-US" i="0" baseline="0"/>
              <a:t> as the level of a “probability fluid” that is stored at each node </a:t>
            </a:r>
            <a:r>
              <a:rPr lang="en-US" altLang="en-US" baseline="0">
                <a:latin typeface="Times New Roman" panose="02020603050405020304" pitchFamily="18" charset="0"/>
              </a:rPr>
              <a:t>j</a:t>
            </a:r>
            <a:r>
              <a:rPr lang="en-US" altLang="en-US" i="0" baseline="0"/>
              <a:t> (0=empty, 1=full). </a:t>
            </a:r>
            <a:endParaRPr lang="en-US" altLang="en-US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447503" name="Object 15"/>
          <p:cNvGraphicFramePr>
            <a:graphicFrameLocks noChangeAspect="1"/>
          </p:cNvGraphicFramePr>
          <p:nvPr/>
        </p:nvGraphicFramePr>
        <p:xfrm>
          <a:off x="2209800" y="2590800"/>
          <a:ext cx="4225925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4" name="Equation" r:id="rId3" imgW="1612800" imgH="393480" progId="Equation.DSMT4">
                  <p:embed/>
                </p:oleObj>
              </mc:Choice>
              <mc:Fallback>
                <p:oleObj name="Equation" r:id="rId3" imgW="1612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590800"/>
                        <a:ext cx="4225925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7504" name="AutoShape 16"/>
          <p:cNvSpPr>
            <a:spLocks/>
          </p:cNvSpPr>
          <p:nvPr/>
        </p:nvSpPr>
        <p:spPr bwMode="auto">
          <a:xfrm>
            <a:off x="152400" y="3581400"/>
            <a:ext cx="1981200" cy="762000"/>
          </a:xfrm>
          <a:prstGeom prst="borderCallout1">
            <a:avLst>
              <a:gd name="adj1" fmla="val 15000"/>
              <a:gd name="adj2" fmla="val 103847"/>
              <a:gd name="adj3" fmla="val -34583"/>
              <a:gd name="adj4" fmla="val 1224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2000" baseline="0">
                <a:solidFill>
                  <a:srgbClr val="993300"/>
                </a:solidFill>
              </a:rPr>
              <a:t>Change</a:t>
            </a:r>
            <a:r>
              <a:rPr lang="en-US" altLang="en-US" sz="2000" i="0" baseline="0"/>
              <a:t> in the probability fluid</a:t>
            </a:r>
            <a:endParaRPr lang="en-US" altLang="en-US" sz="2000" baseline="0">
              <a:latin typeface="Times New Roman" panose="02020603050405020304" pitchFamily="18" charset="0"/>
            </a:endParaRPr>
          </a:p>
        </p:txBody>
      </p:sp>
      <p:sp>
        <p:nvSpPr>
          <p:cNvPr id="447505" name="AutoShape 17"/>
          <p:cNvSpPr>
            <a:spLocks/>
          </p:cNvSpPr>
          <p:nvPr/>
        </p:nvSpPr>
        <p:spPr bwMode="auto">
          <a:xfrm>
            <a:off x="6781800" y="3581400"/>
            <a:ext cx="1066800" cy="457200"/>
          </a:xfrm>
          <a:prstGeom prst="borderCallout1">
            <a:avLst>
              <a:gd name="adj1" fmla="val 25000"/>
              <a:gd name="adj2" fmla="val -7144"/>
              <a:gd name="adj3" fmla="val -36111"/>
              <a:gd name="adj4" fmla="val -1068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2000" i="0" baseline="0"/>
              <a:t>inflow</a:t>
            </a:r>
            <a:endParaRPr lang="en-US" altLang="en-US" sz="2000" baseline="0">
              <a:latin typeface="Times New Roman" panose="02020603050405020304" pitchFamily="18" charset="0"/>
            </a:endParaRPr>
          </a:p>
        </p:txBody>
      </p:sp>
      <p:sp>
        <p:nvSpPr>
          <p:cNvPr id="447506" name="AutoShape 18"/>
          <p:cNvSpPr>
            <a:spLocks/>
          </p:cNvSpPr>
          <p:nvPr/>
        </p:nvSpPr>
        <p:spPr bwMode="auto">
          <a:xfrm>
            <a:off x="4267200" y="3657600"/>
            <a:ext cx="1295400" cy="457200"/>
          </a:xfrm>
          <a:prstGeom prst="borderCallout1">
            <a:avLst>
              <a:gd name="adj1" fmla="val 25000"/>
              <a:gd name="adj2" fmla="val -5884"/>
              <a:gd name="adj3" fmla="val -52778"/>
              <a:gd name="adj4" fmla="val -232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2000" i="0" baseline="0"/>
              <a:t>outflow</a:t>
            </a:r>
            <a:endParaRPr lang="en-US" altLang="en-US" sz="2000" baseline="0">
              <a:latin typeface="Times New Roman" panose="02020603050405020304" pitchFamily="18" charset="0"/>
            </a:endParaRPr>
          </a:p>
        </p:txBody>
      </p:sp>
      <p:sp>
        <p:nvSpPr>
          <p:cNvPr id="447514" name="Oval 26"/>
          <p:cNvSpPr>
            <a:spLocks noChangeArrowheads="1"/>
          </p:cNvSpPr>
          <p:nvPr/>
        </p:nvSpPr>
        <p:spPr bwMode="auto">
          <a:xfrm>
            <a:off x="57912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aseline="0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447515" name="Oval 27"/>
          <p:cNvSpPr>
            <a:spLocks noChangeArrowheads="1"/>
          </p:cNvSpPr>
          <p:nvPr/>
        </p:nvSpPr>
        <p:spPr bwMode="auto">
          <a:xfrm>
            <a:off x="22098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aseline="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447516" name="Oval 28"/>
          <p:cNvSpPr>
            <a:spLocks noChangeArrowheads="1"/>
          </p:cNvSpPr>
          <p:nvPr/>
        </p:nvSpPr>
        <p:spPr bwMode="auto">
          <a:xfrm>
            <a:off x="4114800" y="5207000"/>
            <a:ext cx="685800" cy="685800"/>
          </a:xfrm>
          <a:prstGeom prst="ellipse">
            <a:avLst/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aseline="0">
                <a:latin typeface="Times New Roman" panose="02020603050405020304" pitchFamily="18" charset="0"/>
              </a:rPr>
              <a:t>j</a:t>
            </a:r>
          </a:p>
        </p:txBody>
      </p:sp>
      <p:grpSp>
        <p:nvGrpSpPr>
          <p:cNvPr id="447541" name="Group 53"/>
          <p:cNvGrpSpPr>
            <a:grpSpLocks/>
          </p:cNvGrpSpPr>
          <p:nvPr/>
        </p:nvGrpSpPr>
        <p:grpSpPr bwMode="auto">
          <a:xfrm>
            <a:off x="2895600" y="4648200"/>
            <a:ext cx="1219200" cy="762000"/>
            <a:chOff x="1824" y="2928"/>
            <a:chExt cx="768" cy="480"/>
          </a:xfrm>
        </p:grpSpPr>
        <p:sp>
          <p:nvSpPr>
            <p:cNvPr id="447529" name="Text Box 41"/>
            <p:cNvSpPr txBox="1">
              <a:spLocks noChangeArrowheads="1"/>
            </p:cNvSpPr>
            <p:nvPr/>
          </p:nvSpPr>
          <p:spPr bwMode="auto">
            <a:xfrm>
              <a:off x="2112" y="29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aseline="0">
                  <a:latin typeface="Times New Roman" panose="02020603050405020304" pitchFamily="18" charset="0"/>
                </a:rPr>
                <a:t>q</a:t>
              </a:r>
              <a:r>
                <a:rPr lang="en-US" altLang="en-US" sz="2400" baseline="-25000">
                  <a:latin typeface="Times New Roman" panose="02020603050405020304" pitchFamily="18" charset="0"/>
                </a:rPr>
                <a:t>ij</a:t>
              </a:r>
              <a:endParaRPr lang="en-US" altLang="en-US" sz="2400" i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47533" name="Line 45"/>
            <p:cNvSpPr>
              <a:spLocks noChangeShapeType="1"/>
            </p:cNvSpPr>
            <p:nvPr/>
          </p:nvSpPr>
          <p:spPr bwMode="auto">
            <a:xfrm>
              <a:off x="1824" y="3024"/>
              <a:ext cx="768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7542" name="Group 54"/>
          <p:cNvGrpSpPr>
            <a:grpSpLocks/>
          </p:cNvGrpSpPr>
          <p:nvPr/>
        </p:nvGrpSpPr>
        <p:grpSpPr bwMode="auto">
          <a:xfrm>
            <a:off x="2743200" y="5257800"/>
            <a:ext cx="1371600" cy="838200"/>
            <a:chOff x="1728" y="3312"/>
            <a:chExt cx="864" cy="528"/>
          </a:xfrm>
        </p:grpSpPr>
        <p:sp>
          <p:nvSpPr>
            <p:cNvPr id="447534" name="Text Box 46"/>
            <p:cNvSpPr txBox="1">
              <a:spLocks noChangeArrowheads="1"/>
            </p:cNvSpPr>
            <p:nvPr/>
          </p:nvSpPr>
          <p:spPr bwMode="auto">
            <a:xfrm>
              <a:off x="1920" y="3312"/>
              <a:ext cx="375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4000"/>
                <a:t>…</a:t>
              </a:r>
            </a:p>
          </p:txBody>
        </p:sp>
        <p:sp>
          <p:nvSpPr>
            <p:cNvPr id="447535" name="Line 47"/>
            <p:cNvSpPr>
              <a:spLocks noChangeShapeType="1"/>
            </p:cNvSpPr>
            <p:nvPr/>
          </p:nvSpPr>
          <p:spPr bwMode="auto">
            <a:xfrm flipV="1">
              <a:off x="1728" y="3552"/>
              <a:ext cx="864" cy="2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7544" name="Group 56"/>
          <p:cNvGrpSpPr>
            <a:grpSpLocks/>
          </p:cNvGrpSpPr>
          <p:nvPr/>
        </p:nvGrpSpPr>
        <p:grpSpPr bwMode="auto">
          <a:xfrm>
            <a:off x="4800600" y="4724400"/>
            <a:ext cx="990600" cy="685800"/>
            <a:chOff x="3024" y="2976"/>
            <a:chExt cx="624" cy="432"/>
          </a:xfrm>
        </p:grpSpPr>
        <p:sp>
          <p:nvSpPr>
            <p:cNvPr id="447536" name="Text Box 48"/>
            <p:cNvSpPr txBox="1">
              <a:spLocks noChangeArrowheads="1"/>
            </p:cNvSpPr>
            <p:nvPr/>
          </p:nvSpPr>
          <p:spPr bwMode="auto">
            <a:xfrm>
              <a:off x="3072" y="297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aseline="0">
                  <a:latin typeface="Times New Roman" panose="02020603050405020304" pitchFamily="18" charset="0"/>
                </a:rPr>
                <a:t>q</a:t>
              </a:r>
              <a:r>
                <a:rPr lang="en-US" altLang="en-US" sz="2400" baseline="-25000">
                  <a:latin typeface="Times New Roman" panose="02020603050405020304" pitchFamily="18" charset="0"/>
                </a:rPr>
                <a:t>jr</a:t>
              </a:r>
              <a:endParaRPr lang="en-US" altLang="en-US" sz="2400" i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47538" name="Line 50"/>
            <p:cNvSpPr>
              <a:spLocks noChangeShapeType="1"/>
            </p:cNvSpPr>
            <p:nvPr/>
          </p:nvSpPr>
          <p:spPr bwMode="auto">
            <a:xfrm flipV="1">
              <a:off x="3024" y="3024"/>
              <a:ext cx="624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7543" name="Group 55"/>
          <p:cNvGrpSpPr>
            <a:grpSpLocks/>
          </p:cNvGrpSpPr>
          <p:nvPr/>
        </p:nvGrpSpPr>
        <p:grpSpPr bwMode="auto">
          <a:xfrm>
            <a:off x="4800600" y="5257800"/>
            <a:ext cx="1219200" cy="990600"/>
            <a:chOff x="3024" y="3312"/>
            <a:chExt cx="768" cy="624"/>
          </a:xfrm>
        </p:grpSpPr>
        <p:sp>
          <p:nvSpPr>
            <p:cNvPr id="447537" name="Line 49"/>
            <p:cNvSpPr>
              <a:spLocks noChangeShapeType="1"/>
            </p:cNvSpPr>
            <p:nvPr/>
          </p:nvSpPr>
          <p:spPr bwMode="auto">
            <a:xfrm>
              <a:off x="3024" y="3552"/>
              <a:ext cx="768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7539" name="Text Box 51"/>
            <p:cNvSpPr txBox="1">
              <a:spLocks noChangeArrowheads="1"/>
            </p:cNvSpPr>
            <p:nvPr/>
          </p:nvSpPr>
          <p:spPr bwMode="auto">
            <a:xfrm>
              <a:off x="3129" y="3312"/>
              <a:ext cx="375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4000"/>
                <a:t>…</a:t>
              </a:r>
            </a:p>
          </p:txBody>
        </p:sp>
      </p:grpSp>
      <p:sp>
        <p:nvSpPr>
          <p:cNvPr id="447545" name="Text Box 57"/>
          <p:cNvSpPr txBox="1">
            <a:spLocks noChangeArrowheads="1"/>
          </p:cNvSpPr>
          <p:nvPr/>
        </p:nvSpPr>
        <p:spPr bwMode="auto">
          <a:xfrm>
            <a:off x="2057400" y="6172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i="0" baseline="0"/>
              <a:t>Inflow</a:t>
            </a:r>
          </a:p>
        </p:txBody>
      </p:sp>
      <p:sp>
        <p:nvSpPr>
          <p:cNvPr id="447546" name="Text Box 58"/>
          <p:cNvSpPr txBox="1">
            <a:spLocks noChangeArrowheads="1"/>
          </p:cNvSpPr>
          <p:nvPr/>
        </p:nvSpPr>
        <p:spPr bwMode="auto">
          <a:xfrm>
            <a:off x="4876800" y="61722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i="0" baseline="0"/>
              <a:t>Outflow</a:t>
            </a:r>
          </a:p>
        </p:txBody>
      </p:sp>
      <p:graphicFrame>
        <p:nvGraphicFramePr>
          <p:cNvPr id="447547" name="Object 59"/>
          <p:cNvGraphicFramePr>
            <a:graphicFrameLocks noChangeAspect="1"/>
          </p:cNvGraphicFramePr>
          <p:nvPr/>
        </p:nvGraphicFramePr>
        <p:xfrm>
          <a:off x="6891338" y="5143500"/>
          <a:ext cx="179546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5" name="Equation" r:id="rId5" imgW="685800" imgH="304560" progId="Equation.DSMT4">
                  <p:embed/>
                </p:oleObj>
              </mc:Choice>
              <mc:Fallback>
                <p:oleObj name="Equation" r:id="rId5" imgW="6858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1338" y="5143500"/>
                        <a:ext cx="1795462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679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7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7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47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7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7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7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7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7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4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47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7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7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47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4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47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7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501" grpId="0"/>
      <p:bldP spid="447504" grpId="0" animBg="1"/>
      <p:bldP spid="447505" grpId="0" animBg="1"/>
      <p:bldP spid="447506" grpId="0" animBg="1"/>
      <p:bldP spid="447514" grpId="0" animBg="1"/>
      <p:bldP spid="447515" grpId="0" animBg="1"/>
      <p:bldP spid="447516" grpId="0" animBg="1"/>
      <p:bldP spid="447545" grpId="0"/>
      <p:bldP spid="44754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0"/>
            <a:ext cx="8229600" cy="1371600"/>
          </a:xfrm>
        </p:spPr>
        <p:txBody>
          <a:bodyPr/>
          <a:lstStyle/>
          <a:p>
            <a:r>
              <a:rPr lang="en-US" altLang="en-US"/>
              <a:t>Steady State Analysis </a:t>
            </a:r>
          </a:p>
        </p:txBody>
      </p:sp>
      <p:sp>
        <p:nvSpPr>
          <p:cNvPr id="448515" name="Rectangle 3"/>
          <p:cNvSpPr>
            <a:spLocks noChangeArrowheads="1"/>
          </p:cNvSpPr>
          <p:nvPr/>
        </p:nvSpPr>
        <p:spPr bwMode="auto">
          <a:xfrm>
            <a:off x="381000" y="1676400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 baseline="0"/>
              <a:t>Often we are interested in the “long-run” probabilistic behavior of the Markov chain, i.e., </a:t>
            </a:r>
            <a:endParaRPr lang="en-US" altLang="en-US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448516" name="Object 4"/>
          <p:cNvGraphicFramePr>
            <a:graphicFrameLocks noChangeAspect="1"/>
          </p:cNvGraphicFramePr>
          <p:nvPr/>
        </p:nvGraphicFramePr>
        <p:xfrm>
          <a:off x="3308350" y="2438400"/>
          <a:ext cx="20288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4" name="Equation" r:id="rId3" imgW="774360" imgH="228600" progId="Equation.DSMT4">
                  <p:embed/>
                </p:oleObj>
              </mc:Choice>
              <mc:Fallback>
                <p:oleObj name="Equation" r:id="rId3" imgW="774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2438400"/>
                        <a:ext cx="20288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538" name="Rectangle 26"/>
          <p:cNvSpPr>
            <a:spLocks noChangeArrowheads="1"/>
          </p:cNvSpPr>
          <p:nvPr/>
        </p:nvSpPr>
        <p:spPr bwMode="auto">
          <a:xfrm>
            <a:off x="381000" y="3733800"/>
            <a:ext cx="8229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 baseline="0"/>
              <a:t>As with the discrete-time case, we need to address the following questions</a:t>
            </a:r>
          </a:p>
          <a:p>
            <a:pPr lvl="1" eaLnBrk="1" hangingPunct="1"/>
            <a:r>
              <a:rPr lang="en-US" altLang="en-US" sz="2400" i="0" baseline="0"/>
              <a:t>Under what conditions do the limits exist?</a:t>
            </a:r>
          </a:p>
          <a:p>
            <a:pPr lvl="1" eaLnBrk="1" hangingPunct="1"/>
            <a:r>
              <a:rPr lang="en-US" altLang="en-US" sz="2400" i="0" baseline="0"/>
              <a:t>If they exist, do they form legitimate probabilities?</a:t>
            </a:r>
          </a:p>
          <a:p>
            <a:pPr lvl="1" eaLnBrk="1" hangingPunct="1"/>
            <a:r>
              <a:rPr lang="en-US" altLang="en-US" sz="2400" i="0" baseline="0"/>
              <a:t>How can we evaluate these limits?</a:t>
            </a:r>
            <a:endParaRPr lang="en-US" altLang="en-US" sz="2400" baseline="-25000">
              <a:latin typeface="Times New Roman" panose="02020603050405020304" pitchFamily="18" charset="0"/>
            </a:endParaRPr>
          </a:p>
        </p:txBody>
      </p:sp>
      <p:sp>
        <p:nvSpPr>
          <p:cNvPr id="448539" name="Rectangle 27"/>
          <p:cNvSpPr>
            <a:spLocks noChangeArrowheads="1"/>
          </p:cNvSpPr>
          <p:nvPr/>
        </p:nvSpPr>
        <p:spPr bwMode="auto">
          <a:xfrm>
            <a:off x="381000" y="2895600"/>
            <a:ext cx="8763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 baseline="0"/>
              <a:t>These are referred to as </a:t>
            </a:r>
            <a:r>
              <a:rPr lang="en-US" altLang="en-US" baseline="0">
                <a:solidFill>
                  <a:srgbClr val="993300"/>
                </a:solidFill>
              </a:rPr>
              <a:t>steady state probabilities</a:t>
            </a:r>
            <a:r>
              <a:rPr lang="en-US" altLang="en-US" i="0" baseline="0"/>
              <a:t> or </a:t>
            </a:r>
            <a:r>
              <a:rPr lang="en-US" altLang="en-US" baseline="0">
                <a:solidFill>
                  <a:srgbClr val="993300"/>
                </a:solidFill>
              </a:rPr>
              <a:t>equilibrium state probabilities</a:t>
            </a:r>
            <a:r>
              <a:rPr lang="en-US" altLang="en-US" i="0" baseline="0"/>
              <a:t> or </a:t>
            </a:r>
            <a:r>
              <a:rPr lang="en-US" altLang="en-US" baseline="0">
                <a:solidFill>
                  <a:srgbClr val="993300"/>
                </a:solidFill>
              </a:rPr>
              <a:t>stationary state probabilities</a:t>
            </a:r>
            <a:endParaRPr lang="en-US" altLang="en-US" baseline="-25000">
              <a:solidFill>
                <a:srgbClr val="9933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04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8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/>
      <p:bldP spid="448538" grpId="0"/>
      <p:bldP spid="44853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0"/>
            <a:ext cx="8229600" cy="1371600"/>
          </a:xfrm>
        </p:spPr>
        <p:txBody>
          <a:bodyPr/>
          <a:lstStyle/>
          <a:p>
            <a:r>
              <a:rPr lang="en-US" altLang="en-US"/>
              <a:t>Steady State Analysis </a:t>
            </a:r>
          </a:p>
        </p:txBody>
      </p:sp>
      <p:sp>
        <p:nvSpPr>
          <p:cNvPr id="449539" name="Rectangle 3"/>
          <p:cNvSpPr>
            <a:spLocks noChangeArrowheads="1"/>
          </p:cNvSpPr>
          <p:nvPr/>
        </p:nvSpPr>
        <p:spPr bwMode="auto">
          <a:xfrm>
            <a:off x="381000" y="1524000"/>
            <a:ext cx="8458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i="0" baseline="0"/>
              <a:t>Theorem</a:t>
            </a:r>
            <a:r>
              <a:rPr lang="en-US" altLang="en-US" i="0" baseline="0"/>
              <a:t>: In an irreducible continuous-time Markov Chain consisting of positive recurrent states, a unique stationary state probability vector </a:t>
            </a:r>
            <a:r>
              <a:rPr lang="el-GR" altLang="en-US" b="1" i="0" baseline="0">
                <a:latin typeface="Times New Roman" panose="02020603050405020304" pitchFamily="18" charset="0"/>
              </a:rPr>
              <a:t>π</a:t>
            </a:r>
            <a:r>
              <a:rPr lang="en-US" altLang="en-US" i="0" baseline="0"/>
              <a:t> with </a:t>
            </a:r>
            <a:endParaRPr lang="en-US" altLang="en-US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449540" name="Object 4"/>
          <p:cNvGraphicFramePr>
            <a:graphicFrameLocks noChangeAspect="1"/>
          </p:cNvGraphicFramePr>
          <p:nvPr/>
        </p:nvGraphicFramePr>
        <p:xfrm>
          <a:off x="3228975" y="2590800"/>
          <a:ext cx="20288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0" name="Equation" r:id="rId3" imgW="774360" imgH="228600" progId="Equation.DSMT4">
                  <p:embed/>
                </p:oleObj>
              </mc:Choice>
              <mc:Fallback>
                <p:oleObj name="Equation" r:id="rId3" imgW="774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2590800"/>
                        <a:ext cx="20288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541" name="Rectangle 5"/>
          <p:cNvSpPr>
            <a:spLocks noChangeArrowheads="1"/>
          </p:cNvSpPr>
          <p:nvPr/>
        </p:nvSpPr>
        <p:spPr bwMode="auto">
          <a:xfrm>
            <a:off x="381000" y="29718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 baseline="0"/>
              <a:t>These vectors are independent of the initial state probability and can be obtained by solving </a:t>
            </a:r>
            <a:endParaRPr lang="en-US" altLang="en-US" sz="2800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449543" name="Object 7"/>
          <p:cNvGraphicFramePr>
            <a:graphicFrameLocks noChangeAspect="1"/>
          </p:cNvGraphicFramePr>
          <p:nvPr/>
        </p:nvGraphicFramePr>
        <p:xfrm>
          <a:off x="2259013" y="3695700"/>
          <a:ext cx="45227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1" name="Equation" r:id="rId5" imgW="1726920" imgH="304560" progId="Equation.DSMT4">
                  <p:embed/>
                </p:oleObj>
              </mc:Choice>
              <mc:Fallback>
                <p:oleObj name="Equation" r:id="rId5" imgW="17269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3695700"/>
                        <a:ext cx="4522787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44" name="Object 8"/>
          <p:cNvGraphicFramePr>
            <a:graphicFrameLocks noChangeAspect="1"/>
          </p:cNvGraphicFramePr>
          <p:nvPr/>
        </p:nvGraphicFramePr>
        <p:xfrm>
          <a:off x="381000" y="5410200"/>
          <a:ext cx="33940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2" name="Equation" r:id="rId7" imgW="1295280" imgH="304560" progId="Equation.DSMT4">
                  <p:embed/>
                </p:oleObj>
              </mc:Choice>
              <mc:Fallback>
                <p:oleObj name="Equation" r:id="rId7" imgW="12952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410200"/>
                        <a:ext cx="339407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545" name="AutoShape 9"/>
          <p:cNvSpPr>
            <a:spLocks/>
          </p:cNvSpPr>
          <p:nvPr/>
        </p:nvSpPr>
        <p:spPr bwMode="auto">
          <a:xfrm>
            <a:off x="838200" y="6096000"/>
            <a:ext cx="1371600" cy="457200"/>
          </a:xfrm>
          <a:prstGeom prst="borderCallout1">
            <a:avLst>
              <a:gd name="adj1" fmla="val 25000"/>
              <a:gd name="adj2" fmla="val -5556"/>
              <a:gd name="adj3" fmla="val -57986"/>
              <a:gd name="adj4" fmla="val -2395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2000" i="0" baseline="0">
                <a:solidFill>
                  <a:srgbClr val="993300"/>
                </a:solidFill>
              </a:rPr>
              <a:t>0</a:t>
            </a:r>
            <a:r>
              <a:rPr lang="en-US" altLang="en-US" sz="2000" baseline="0">
                <a:solidFill>
                  <a:srgbClr val="993300"/>
                </a:solidFill>
              </a:rPr>
              <a:t> Change</a:t>
            </a:r>
            <a:endParaRPr lang="en-US" altLang="en-US" sz="2000" baseline="0">
              <a:latin typeface="Times New Roman" panose="02020603050405020304" pitchFamily="18" charset="0"/>
            </a:endParaRPr>
          </a:p>
        </p:txBody>
      </p:sp>
      <p:sp>
        <p:nvSpPr>
          <p:cNvPr id="449546" name="AutoShape 10"/>
          <p:cNvSpPr>
            <a:spLocks/>
          </p:cNvSpPr>
          <p:nvPr/>
        </p:nvSpPr>
        <p:spPr bwMode="auto">
          <a:xfrm>
            <a:off x="2895600" y="6248400"/>
            <a:ext cx="1066800" cy="457200"/>
          </a:xfrm>
          <a:prstGeom prst="borderCallout1">
            <a:avLst>
              <a:gd name="adj1" fmla="val 25000"/>
              <a:gd name="adj2" fmla="val -7144"/>
              <a:gd name="adj3" fmla="val -66667"/>
              <a:gd name="adj4" fmla="val -96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2000" i="0" baseline="0"/>
              <a:t>inflow</a:t>
            </a:r>
            <a:endParaRPr lang="en-US" altLang="en-US" sz="2000" baseline="0">
              <a:latin typeface="Times New Roman" panose="02020603050405020304" pitchFamily="18" charset="0"/>
            </a:endParaRPr>
          </a:p>
        </p:txBody>
      </p:sp>
      <p:sp>
        <p:nvSpPr>
          <p:cNvPr id="449547" name="AutoShape 11"/>
          <p:cNvSpPr>
            <a:spLocks/>
          </p:cNvSpPr>
          <p:nvPr/>
        </p:nvSpPr>
        <p:spPr bwMode="auto">
          <a:xfrm>
            <a:off x="2209800" y="4876800"/>
            <a:ext cx="1295400" cy="457200"/>
          </a:xfrm>
          <a:prstGeom prst="borderCallout1">
            <a:avLst>
              <a:gd name="adj1" fmla="val 25000"/>
              <a:gd name="adj2" fmla="val -5884"/>
              <a:gd name="adj3" fmla="val 147569"/>
              <a:gd name="adj4" fmla="val -602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2000" i="0" baseline="0"/>
              <a:t>outflow</a:t>
            </a:r>
            <a:endParaRPr lang="en-US" altLang="en-US" sz="2000" baseline="0">
              <a:latin typeface="Times New Roman" panose="02020603050405020304" pitchFamily="18" charset="0"/>
            </a:endParaRPr>
          </a:p>
        </p:txBody>
      </p:sp>
      <p:sp>
        <p:nvSpPr>
          <p:cNvPr id="449548" name="Oval 12"/>
          <p:cNvSpPr>
            <a:spLocks noChangeArrowheads="1"/>
          </p:cNvSpPr>
          <p:nvPr/>
        </p:nvSpPr>
        <p:spPr bwMode="auto">
          <a:xfrm>
            <a:off x="8229600" y="46482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aseline="0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449549" name="Oval 13"/>
          <p:cNvSpPr>
            <a:spLocks noChangeArrowheads="1"/>
          </p:cNvSpPr>
          <p:nvPr/>
        </p:nvSpPr>
        <p:spPr bwMode="auto">
          <a:xfrm>
            <a:off x="4648200" y="46482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aseline="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449550" name="Oval 14"/>
          <p:cNvSpPr>
            <a:spLocks noChangeArrowheads="1"/>
          </p:cNvSpPr>
          <p:nvPr/>
        </p:nvSpPr>
        <p:spPr bwMode="auto">
          <a:xfrm>
            <a:off x="6553200" y="5511800"/>
            <a:ext cx="685800" cy="685800"/>
          </a:xfrm>
          <a:prstGeom prst="ellipse">
            <a:avLst/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aseline="0">
                <a:latin typeface="Times New Roman" panose="02020603050405020304" pitchFamily="18" charset="0"/>
              </a:rPr>
              <a:t>j</a:t>
            </a:r>
          </a:p>
        </p:txBody>
      </p:sp>
      <p:grpSp>
        <p:nvGrpSpPr>
          <p:cNvPr id="449551" name="Group 15"/>
          <p:cNvGrpSpPr>
            <a:grpSpLocks/>
          </p:cNvGrpSpPr>
          <p:nvPr/>
        </p:nvGrpSpPr>
        <p:grpSpPr bwMode="auto">
          <a:xfrm>
            <a:off x="5334000" y="4953000"/>
            <a:ext cx="1219200" cy="762000"/>
            <a:chOff x="1824" y="2928"/>
            <a:chExt cx="768" cy="480"/>
          </a:xfrm>
        </p:grpSpPr>
        <p:sp>
          <p:nvSpPr>
            <p:cNvPr id="449552" name="Text Box 16"/>
            <p:cNvSpPr txBox="1">
              <a:spLocks noChangeArrowheads="1"/>
            </p:cNvSpPr>
            <p:nvPr/>
          </p:nvSpPr>
          <p:spPr bwMode="auto">
            <a:xfrm>
              <a:off x="2112" y="29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aseline="0">
                  <a:latin typeface="Times New Roman" panose="02020603050405020304" pitchFamily="18" charset="0"/>
                </a:rPr>
                <a:t>q</a:t>
              </a:r>
              <a:r>
                <a:rPr lang="en-US" altLang="en-US" sz="2400" baseline="-25000">
                  <a:latin typeface="Times New Roman" panose="02020603050405020304" pitchFamily="18" charset="0"/>
                </a:rPr>
                <a:t>ij</a:t>
              </a:r>
              <a:endParaRPr lang="en-US" altLang="en-US" sz="2400" i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49553" name="Line 17"/>
            <p:cNvSpPr>
              <a:spLocks noChangeShapeType="1"/>
            </p:cNvSpPr>
            <p:nvPr/>
          </p:nvSpPr>
          <p:spPr bwMode="auto">
            <a:xfrm>
              <a:off x="1824" y="3024"/>
              <a:ext cx="768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9554" name="Group 18"/>
          <p:cNvGrpSpPr>
            <a:grpSpLocks/>
          </p:cNvGrpSpPr>
          <p:nvPr/>
        </p:nvGrpSpPr>
        <p:grpSpPr bwMode="auto">
          <a:xfrm>
            <a:off x="5181600" y="5562600"/>
            <a:ext cx="1371600" cy="838200"/>
            <a:chOff x="1728" y="3312"/>
            <a:chExt cx="864" cy="528"/>
          </a:xfrm>
        </p:grpSpPr>
        <p:sp>
          <p:nvSpPr>
            <p:cNvPr id="449555" name="Text Box 19"/>
            <p:cNvSpPr txBox="1">
              <a:spLocks noChangeArrowheads="1"/>
            </p:cNvSpPr>
            <p:nvPr/>
          </p:nvSpPr>
          <p:spPr bwMode="auto">
            <a:xfrm>
              <a:off x="1920" y="3312"/>
              <a:ext cx="375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4000"/>
                <a:t>…</a:t>
              </a:r>
            </a:p>
          </p:txBody>
        </p:sp>
        <p:sp>
          <p:nvSpPr>
            <p:cNvPr id="449556" name="Line 20"/>
            <p:cNvSpPr>
              <a:spLocks noChangeShapeType="1"/>
            </p:cNvSpPr>
            <p:nvPr/>
          </p:nvSpPr>
          <p:spPr bwMode="auto">
            <a:xfrm flipV="1">
              <a:off x="1728" y="3552"/>
              <a:ext cx="864" cy="2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9557" name="Group 21"/>
          <p:cNvGrpSpPr>
            <a:grpSpLocks/>
          </p:cNvGrpSpPr>
          <p:nvPr/>
        </p:nvGrpSpPr>
        <p:grpSpPr bwMode="auto">
          <a:xfrm>
            <a:off x="7239000" y="5029200"/>
            <a:ext cx="990600" cy="685800"/>
            <a:chOff x="3024" y="2976"/>
            <a:chExt cx="624" cy="432"/>
          </a:xfrm>
        </p:grpSpPr>
        <p:sp>
          <p:nvSpPr>
            <p:cNvPr id="449558" name="Text Box 22"/>
            <p:cNvSpPr txBox="1">
              <a:spLocks noChangeArrowheads="1"/>
            </p:cNvSpPr>
            <p:nvPr/>
          </p:nvSpPr>
          <p:spPr bwMode="auto">
            <a:xfrm>
              <a:off x="3072" y="297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aseline="0">
                  <a:latin typeface="Times New Roman" panose="02020603050405020304" pitchFamily="18" charset="0"/>
                </a:rPr>
                <a:t>q</a:t>
              </a:r>
              <a:r>
                <a:rPr lang="en-US" altLang="en-US" sz="2400" baseline="-25000">
                  <a:latin typeface="Times New Roman" panose="02020603050405020304" pitchFamily="18" charset="0"/>
                </a:rPr>
                <a:t>jr</a:t>
              </a:r>
              <a:endParaRPr lang="en-US" altLang="en-US" sz="2400" i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49559" name="Line 23"/>
            <p:cNvSpPr>
              <a:spLocks noChangeShapeType="1"/>
            </p:cNvSpPr>
            <p:nvPr/>
          </p:nvSpPr>
          <p:spPr bwMode="auto">
            <a:xfrm flipV="1">
              <a:off x="3024" y="3024"/>
              <a:ext cx="624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9560" name="Group 24"/>
          <p:cNvGrpSpPr>
            <a:grpSpLocks/>
          </p:cNvGrpSpPr>
          <p:nvPr/>
        </p:nvGrpSpPr>
        <p:grpSpPr bwMode="auto">
          <a:xfrm>
            <a:off x="7239000" y="5562600"/>
            <a:ext cx="1219200" cy="990600"/>
            <a:chOff x="3024" y="3312"/>
            <a:chExt cx="768" cy="624"/>
          </a:xfrm>
        </p:grpSpPr>
        <p:sp>
          <p:nvSpPr>
            <p:cNvPr id="449561" name="Line 25"/>
            <p:cNvSpPr>
              <a:spLocks noChangeShapeType="1"/>
            </p:cNvSpPr>
            <p:nvPr/>
          </p:nvSpPr>
          <p:spPr bwMode="auto">
            <a:xfrm>
              <a:off x="3024" y="3552"/>
              <a:ext cx="768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562" name="Text Box 26"/>
            <p:cNvSpPr txBox="1">
              <a:spLocks noChangeArrowheads="1"/>
            </p:cNvSpPr>
            <p:nvPr/>
          </p:nvSpPr>
          <p:spPr bwMode="auto">
            <a:xfrm>
              <a:off x="3129" y="3312"/>
              <a:ext cx="375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4000"/>
                <a:t>…</a:t>
              </a:r>
            </a:p>
          </p:txBody>
        </p:sp>
      </p:grpSp>
      <p:sp>
        <p:nvSpPr>
          <p:cNvPr id="449563" name="Text Box 27"/>
          <p:cNvSpPr txBox="1">
            <a:spLocks noChangeArrowheads="1"/>
          </p:cNvSpPr>
          <p:nvPr/>
        </p:nvSpPr>
        <p:spPr bwMode="auto">
          <a:xfrm>
            <a:off x="4495800" y="64770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i="0" baseline="0"/>
              <a:t>Inflow</a:t>
            </a:r>
          </a:p>
        </p:txBody>
      </p:sp>
      <p:sp>
        <p:nvSpPr>
          <p:cNvPr id="449564" name="Text Box 28"/>
          <p:cNvSpPr txBox="1">
            <a:spLocks noChangeArrowheads="1"/>
          </p:cNvSpPr>
          <p:nvPr/>
        </p:nvSpPr>
        <p:spPr bwMode="auto">
          <a:xfrm>
            <a:off x="7315200" y="64770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i="0" baseline="0"/>
              <a:t>Outflow</a:t>
            </a:r>
          </a:p>
        </p:txBody>
      </p:sp>
      <p:sp>
        <p:nvSpPr>
          <p:cNvPr id="449566" name="Rectangle 30"/>
          <p:cNvSpPr>
            <a:spLocks noChangeArrowheads="1"/>
          </p:cNvSpPr>
          <p:nvPr/>
        </p:nvSpPr>
        <p:spPr bwMode="auto">
          <a:xfrm>
            <a:off x="381000" y="4114800"/>
            <a:ext cx="4191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 baseline="0"/>
              <a:t>Using the “probability fluid” view</a:t>
            </a:r>
            <a:endParaRPr lang="en-US" altLang="en-US" sz="2800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449567" name="Object 31"/>
          <p:cNvGraphicFramePr>
            <a:graphicFrameLocks noChangeAspect="1"/>
          </p:cNvGraphicFramePr>
          <p:nvPr/>
        </p:nvGraphicFramePr>
        <p:xfrm>
          <a:off x="6342063" y="4724400"/>
          <a:ext cx="1125537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3" name="Equation" r:id="rId9" imgW="545760" imgH="368280" progId="Equation.DSMT4">
                  <p:embed/>
                </p:oleObj>
              </mc:Choice>
              <mc:Fallback>
                <p:oleObj name="Equation" r:id="rId9" imgW="5457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2063" y="4724400"/>
                        <a:ext cx="1125537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64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9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9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9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9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9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9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4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4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9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9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4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4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4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4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49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44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49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49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9" grpId="0"/>
      <p:bldP spid="449541" grpId="0"/>
      <p:bldP spid="449545" grpId="0" animBg="1"/>
      <p:bldP spid="449546" grpId="0" animBg="1"/>
      <p:bldP spid="449547" grpId="0" animBg="1"/>
      <p:bldP spid="449548" grpId="0" animBg="1"/>
      <p:bldP spid="449549" grpId="0" animBg="1"/>
      <p:bldP spid="449550" grpId="0" animBg="1"/>
      <p:bldP spid="449563" grpId="0"/>
      <p:bldP spid="449564" grpId="0"/>
      <p:bldP spid="44956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Example: Computer System </a:t>
            </a:r>
          </a:p>
        </p:txBody>
      </p:sp>
      <p:sp>
        <p:nvSpPr>
          <p:cNvPr id="450563" name="Rectangle 3"/>
          <p:cNvSpPr>
            <a:spLocks noChangeArrowheads="1"/>
          </p:cNvSpPr>
          <p:nvPr/>
        </p:nvSpPr>
        <p:spPr bwMode="auto">
          <a:xfrm>
            <a:off x="381000" y="29718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i="0" baseline="0">
                <a:latin typeface="+mj-lt"/>
              </a:rPr>
              <a:t>For the previous example, with the above transition function, what are the steady state probabilities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76400" y="1524000"/>
            <a:ext cx="1447800" cy="622300"/>
            <a:chOff x="1056" y="960"/>
            <a:chExt cx="912" cy="392"/>
          </a:xfrm>
        </p:grpSpPr>
        <p:sp>
          <p:nvSpPr>
            <p:cNvPr id="25628" name="Freeform 5"/>
            <p:cNvSpPr>
              <a:spLocks/>
            </p:cNvSpPr>
            <p:nvPr/>
          </p:nvSpPr>
          <p:spPr bwMode="auto">
            <a:xfrm>
              <a:off x="1056" y="1192"/>
              <a:ext cx="912" cy="160"/>
            </a:xfrm>
            <a:custGeom>
              <a:avLst/>
              <a:gdLst>
                <a:gd name="T0" fmla="*/ 0 w 1152"/>
                <a:gd name="T1" fmla="*/ 460 h 152"/>
                <a:gd name="T2" fmla="*/ 2 w 1152"/>
                <a:gd name="T3" fmla="*/ 8 h 152"/>
                <a:gd name="T4" fmla="*/ 2 w 1152"/>
                <a:gd name="T5" fmla="*/ 669 h 152"/>
                <a:gd name="T6" fmla="*/ 0 60000 65536"/>
                <a:gd name="T7" fmla="*/ 0 60000 65536"/>
                <a:gd name="T8" fmla="*/ 0 60000 65536"/>
                <a:gd name="T9" fmla="*/ 0 w 1152"/>
                <a:gd name="T10" fmla="*/ 0 h 152"/>
                <a:gd name="T11" fmla="*/ 1152 w 1152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52">
                  <a:moveTo>
                    <a:pt x="0" y="104"/>
                  </a:moveTo>
                  <a:cubicBezTo>
                    <a:pt x="192" y="52"/>
                    <a:pt x="384" y="0"/>
                    <a:pt x="576" y="8"/>
                  </a:cubicBezTo>
                  <a:cubicBezTo>
                    <a:pt x="768" y="16"/>
                    <a:pt x="960" y="84"/>
                    <a:pt x="1152" y="152"/>
                  </a:cubicBez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9" name="Text Box 6"/>
            <p:cNvSpPr txBox="1">
              <a:spLocks noChangeArrowheads="1"/>
            </p:cNvSpPr>
            <p:nvPr/>
          </p:nvSpPr>
          <p:spPr bwMode="auto">
            <a:xfrm>
              <a:off x="1440" y="96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baseline="0" dirty="0">
                  <a:latin typeface="Times" panose="02020603050405020304" pitchFamily="18" charset="0"/>
                  <a:sym typeface="Symbol" panose="05050102010706020507" pitchFamily="18" charset="2"/>
                </a:rPr>
                <a:t></a:t>
              </a:r>
              <a:endParaRPr lang="en-US" altLang="en-US" sz="2400" baseline="-25000" dirty="0">
                <a:latin typeface="Times" panose="02020603050405020304" pitchFamily="18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752600" y="2514600"/>
            <a:ext cx="1447800" cy="609600"/>
            <a:chOff x="1104" y="1584"/>
            <a:chExt cx="912" cy="384"/>
          </a:xfrm>
        </p:grpSpPr>
        <p:sp>
          <p:nvSpPr>
            <p:cNvPr id="25626" name="Freeform 8"/>
            <p:cNvSpPr>
              <a:spLocks/>
            </p:cNvSpPr>
            <p:nvPr/>
          </p:nvSpPr>
          <p:spPr bwMode="auto">
            <a:xfrm flipH="1" flipV="1">
              <a:off x="1104" y="1584"/>
              <a:ext cx="912" cy="160"/>
            </a:xfrm>
            <a:custGeom>
              <a:avLst/>
              <a:gdLst>
                <a:gd name="T0" fmla="*/ 0 w 1152"/>
                <a:gd name="T1" fmla="*/ 460 h 152"/>
                <a:gd name="T2" fmla="*/ 2 w 1152"/>
                <a:gd name="T3" fmla="*/ 8 h 152"/>
                <a:gd name="T4" fmla="*/ 2 w 1152"/>
                <a:gd name="T5" fmla="*/ 669 h 152"/>
                <a:gd name="T6" fmla="*/ 0 60000 65536"/>
                <a:gd name="T7" fmla="*/ 0 60000 65536"/>
                <a:gd name="T8" fmla="*/ 0 60000 65536"/>
                <a:gd name="T9" fmla="*/ 0 w 1152"/>
                <a:gd name="T10" fmla="*/ 0 h 152"/>
                <a:gd name="T11" fmla="*/ 1152 w 1152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52">
                  <a:moveTo>
                    <a:pt x="0" y="104"/>
                  </a:moveTo>
                  <a:cubicBezTo>
                    <a:pt x="192" y="52"/>
                    <a:pt x="384" y="0"/>
                    <a:pt x="576" y="8"/>
                  </a:cubicBezTo>
                  <a:cubicBezTo>
                    <a:pt x="768" y="16"/>
                    <a:pt x="960" y="84"/>
                    <a:pt x="1152" y="152"/>
                  </a:cubicBez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7" name="Text Box 9"/>
            <p:cNvSpPr txBox="1">
              <a:spLocks noChangeArrowheads="1"/>
            </p:cNvSpPr>
            <p:nvPr/>
          </p:nvSpPr>
          <p:spPr bwMode="auto">
            <a:xfrm>
              <a:off x="1536" y="168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baseline="0" dirty="0" smtClean="0">
                  <a:latin typeface="Times" panose="02020603050405020304" pitchFamily="18" charset="0"/>
                  <a:sym typeface="Symbol" panose="05050102010706020507" pitchFamily="18" charset="2"/>
                </a:rPr>
                <a:t></a:t>
              </a:r>
              <a:endParaRPr lang="en-US" altLang="en-US" sz="2400" i="0" baseline="-25000" dirty="0">
                <a:latin typeface="Times" panose="02020603050405020304" pitchFamily="18" charset="0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143000" y="1993900"/>
            <a:ext cx="6400800" cy="698500"/>
            <a:chOff x="720" y="1256"/>
            <a:chExt cx="4032" cy="440"/>
          </a:xfrm>
        </p:grpSpPr>
        <p:sp>
          <p:nvSpPr>
            <p:cNvPr id="25622" name="Oval 11"/>
            <p:cNvSpPr>
              <a:spLocks noChangeArrowheads="1"/>
            </p:cNvSpPr>
            <p:nvPr/>
          </p:nvSpPr>
          <p:spPr bwMode="auto">
            <a:xfrm>
              <a:off x="720" y="1256"/>
              <a:ext cx="432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i="0" baseline="0">
                  <a:latin typeface="Times" panose="02020603050405020304" pitchFamily="18" charset="0"/>
                </a:rPr>
                <a:t>0</a:t>
              </a:r>
            </a:p>
          </p:txBody>
        </p:sp>
        <p:sp>
          <p:nvSpPr>
            <p:cNvPr id="25623" name="Oval 12"/>
            <p:cNvSpPr>
              <a:spLocks noChangeArrowheads="1"/>
            </p:cNvSpPr>
            <p:nvPr/>
          </p:nvSpPr>
          <p:spPr bwMode="auto">
            <a:xfrm>
              <a:off x="1920" y="1264"/>
              <a:ext cx="432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i="0" baseline="0">
                  <a:latin typeface="Times" panose="02020603050405020304" pitchFamily="18" charset="0"/>
                </a:rPr>
                <a:t>1</a:t>
              </a:r>
            </a:p>
          </p:txBody>
        </p:sp>
        <p:sp>
          <p:nvSpPr>
            <p:cNvPr id="25624" name="Oval 13"/>
            <p:cNvSpPr>
              <a:spLocks noChangeArrowheads="1"/>
            </p:cNvSpPr>
            <p:nvPr/>
          </p:nvSpPr>
          <p:spPr bwMode="auto">
            <a:xfrm>
              <a:off x="3120" y="1264"/>
              <a:ext cx="432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i="0" baseline="0">
                  <a:latin typeface="Times" panose="02020603050405020304" pitchFamily="18" charset="0"/>
                </a:rPr>
                <a:t>2</a:t>
              </a:r>
            </a:p>
          </p:txBody>
        </p:sp>
        <p:sp>
          <p:nvSpPr>
            <p:cNvPr id="25625" name="Oval 14"/>
            <p:cNvSpPr>
              <a:spLocks noChangeArrowheads="1"/>
            </p:cNvSpPr>
            <p:nvPr/>
          </p:nvSpPr>
          <p:spPr bwMode="auto">
            <a:xfrm>
              <a:off x="4320" y="1264"/>
              <a:ext cx="432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i="0" baseline="0">
                  <a:latin typeface="Times" panose="02020603050405020304" pitchFamily="18" charset="0"/>
                </a:rPr>
                <a:t>3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581400" y="1524000"/>
            <a:ext cx="1447800" cy="635000"/>
            <a:chOff x="2256" y="960"/>
            <a:chExt cx="912" cy="400"/>
          </a:xfrm>
        </p:grpSpPr>
        <p:sp>
          <p:nvSpPr>
            <p:cNvPr id="25620" name="Freeform 16"/>
            <p:cNvSpPr>
              <a:spLocks/>
            </p:cNvSpPr>
            <p:nvPr/>
          </p:nvSpPr>
          <p:spPr bwMode="auto">
            <a:xfrm>
              <a:off x="2256" y="1200"/>
              <a:ext cx="912" cy="160"/>
            </a:xfrm>
            <a:custGeom>
              <a:avLst/>
              <a:gdLst>
                <a:gd name="T0" fmla="*/ 0 w 1152"/>
                <a:gd name="T1" fmla="*/ 460 h 152"/>
                <a:gd name="T2" fmla="*/ 2 w 1152"/>
                <a:gd name="T3" fmla="*/ 8 h 152"/>
                <a:gd name="T4" fmla="*/ 2 w 1152"/>
                <a:gd name="T5" fmla="*/ 669 h 152"/>
                <a:gd name="T6" fmla="*/ 0 60000 65536"/>
                <a:gd name="T7" fmla="*/ 0 60000 65536"/>
                <a:gd name="T8" fmla="*/ 0 60000 65536"/>
                <a:gd name="T9" fmla="*/ 0 w 1152"/>
                <a:gd name="T10" fmla="*/ 0 h 152"/>
                <a:gd name="T11" fmla="*/ 1152 w 1152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52">
                  <a:moveTo>
                    <a:pt x="0" y="104"/>
                  </a:moveTo>
                  <a:cubicBezTo>
                    <a:pt x="192" y="52"/>
                    <a:pt x="384" y="0"/>
                    <a:pt x="576" y="8"/>
                  </a:cubicBezTo>
                  <a:cubicBezTo>
                    <a:pt x="768" y="16"/>
                    <a:pt x="960" y="84"/>
                    <a:pt x="1152" y="152"/>
                  </a:cubicBez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1" name="Text Box 17"/>
            <p:cNvSpPr txBox="1">
              <a:spLocks noChangeArrowheads="1"/>
            </p:cNvSpPr>
            <p:nvPr/>
          </p:nvSpPr>
          <p:spPr bwMode="auto">
            <a:xfrm>
              <a:off x="2592" y="96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baseline="0" dirty="0">
                  <a:latin typeface="Times" panose="02020603050405020304" pitchFamily="18" charset="0"/>
                  <a:sym typeface="Symbol" panose="05050102010706020507" pitchFamily="18" charset="2"/>
                </a:rPr>
                <a:t></a:t>
              </a:r>
              <a:endParaRPr lang="en-US" altLang="en-US" sz="2400" baseline="-25000" dirty="0">
                <a:latin typeface="Times" panose="02020603050405020304" pitchFamily="18" charset="0"/>
              </a:endParaRP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5486400" y="1524000"/>
            <a:ext cx="1447800" cy="635000"/>
            <a:chOff x="3456" y="960"/>
            <a:chExt cx="912" cy="400"/>
          </a:xfrm>
        </p:grpSpPr>
        <p:sp>
          <p:nvSpPr>
            <p:cNvPr id="25618" name="Freeform 19"/>
            <p:cNvSpPr>
              <a:spLocks/>
            </p:cNvSpPr>
            <p:nvPr/>
          </p:nvSpPr>
          <p:spPr bwMode="auto">
            <a:xfrm>
              <a:off x="3456" y="1200"/>
              <a:ext cx="912" cy="160"/>
            </a:xfrm>
            <a:custGeom>
              <a:avLst/>
              <a:gdLst>
                <a:gd name="T0" fmla="*/ 0 w 1152"/>
                <a:gd name="T1" fmla="*/ 460 h 152"/>
                <a:gd name="T2" fmla="*/ 2 w 1152"/>
                <a:gd name="T3" fmla="*/ 8 h 152"/>
                <a:gd name="T4" fmla="*/ 2 w 1152"/>
                <a:gd name="T5" fmla="*/ 669 h 152"/>
                <a:gd name="T6" fmla="*/ 0 60000 65536"/>
                <a:gd name="T7" fmla="*/ 0 60000 65536"/>
                <a:gd name="T8" fmla="*/ 0 60000 65536"/>
                <a:gd name="T9" fmla="*/ 0 w 1152"/>
                <a:gd name="T10" fmla="*/ 0 h 152"/>
                <a:gd name="T11" fmla="*/ 1152 w 1152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52">
                  <a:moveTo>
                    <a:pt x="0" y="104"/>
                  </a:moveTo>
                  <a:cubicBezTo>
                    <a:pt x="192" y="52"/>
                    <a:pt x="384" y="0"/>
                    <a:pt x="576" y="8"/>
                  </a:cubicBezTo>
                  <a:cubicBezTo>
                    <a:pt x="768" y="16"/>
                    <a:pt x="960" y="84"/>
                    <a:pt x="1152" y="152"/>
                  </a:cubicBez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9" name="Text Box 20"/>
            <p:cNvSpPr txBox="1">
              <a:spLocks noChangeArrowheads="1"/>
            </p:cNvSpPr>
            <p:nvPr/>
          </p:nvSpPr>
          <p:spPr bwMode="auto">
            <a:xfrm>
              <a:off x="3792" y="96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baseline="0" dirty="0">
                  <a:latin typeface="Times" panose="02020603050405020304" pitchFamily="18" charset="0"/>
                  <a:sym typeface="Symbol" panose="05050102010706020507" pitchFamily="18" charset="2"/>
                </a:rPr>
                <a:t></a:t>
              </a:r>
              <a:endParaRPr lang="en-US" altLang="en-US" sz="2400" baseline="-25000" dirty="0">
                <a:latin typeface="Times" panose="02020603050405020304" pitchFamily="18" charset="0"/>
              </a:endParaRP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3657600" y="2527300"/>
            <a:ext cx="1447800" cy="596900"/>
            <a:chOff x="2304" y="1592"/>
            <a:chExt cx="912" cy="376"/>
          </a:xfrm>
        </p:grpSpPr>
        <p:sp>
          <p:nvSpPr>
            <p:cNvPr id="25616" name="Freeform 25"/>
            <p:cNvSpPr>
              <a:spLocks/>
            </p:cNvSpPr>
            <p:nvPr/>
          </p:nvSpPr>
          <p:spPr bwMode="auto">
            <a:xfrm flipH="1" flipV="1">
              <a:off x="2304" y="1592"/>
              <a:ext cx="912" cy="160"/>
            </a:xfrm>
            <a:custGeom>
              <a:avLst/>
              <a:gdLst>
                <a:gd name="T0" fmla="*/ 0 w 1152"/>
                <a:gd name="T1" fmla="*/ 460 h 152"/>
                <a:gd name="T2" fmla="*/ 2 w 1152"/>
                <a:gd name="T3" fmla="*/ 8 h 152"/>
                <a:gd name="T4" fmla="*/ 2 w 1152"/>
                <a:gd name="T5" fmla="*/ 669 h 152"/>
                <a:gd name="T6" fmla="*/ 0 60000 65536"/>
                <a:gd name="T7" fmla="*/ 0 60000 65536"/>
                <a:gd name="T8" fmla="*/ 0 60000 65536"/>
                <a:gd name="T9" fmla="*/ 0 w 1152"/>
                <a:gd name="T10" fmla="*/ 0 h 152"/>
                <a:gd name="T11" fmla="*/ 1152 w 1152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52">
                  <a:moveTo>
                    <a:pt x="0" y="104"/>
                  </a:moveTo>
                  <a:cubicBezTo>
                    <a:pt x="192" y="52"/>
                    <a:pt x="384" y="0"/>
                    <a:pt x="576" y="8"/>
                  </a:cubicBezTo>
                  <a:cubicBezTo>
                    <a:pt x="768" y="16"/>
                    <a:pt x="960" y="84"/>
                    <a:pt x="1152" y="152"/>
                  </a:cubicBez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7" name="Text Box 26"/>
            <p:cNvSpPr txBox="1">
              <a:spLocks noChangeArrowheads="1"/>
            </p:cNvSpPr>
            <p:nvPr/>
          </p:nvSpPr>
          <p:spPr bwMode="auto">
            <a:xfrm>
              <a:off x="2736" y="168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baseline="0" dirty="0">
                  <a:latin typeface="Times" panose="02020603050405020304" pitchFamily="18" charset="0"/>
                  <a:sym typeface="Symbol" panose="05050102010706020507" pitchFamily="18" charset="2"/>
                </a:rPr>
                <a:t></a:t>
              </a:r>
              <a:endParaRPr lang="en-US" altLang="en-US" sz="2400" i="0" baseline="-25000" dirty="0">
                <a:latin typeface="Times" panose="02020603050405020304" pitchFamily="18" charset="0"/>
              </a:endParaRPr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5562600" y="2527300"/>
            <a:ext cx="1447800" cy="596900"/>
            <a:chOff x="3504" y="1592"/>
            <a:chExt cx="912" cy="376"/>
          </a:xfrm>
        </p:grpSpPr>
        <p:sp>
          <p:nvSpPr>
            <p:cNvPr id="25614" name="Freeform 28"/>
            <p:cNvSpPr>
              <a:spLocks/>
            </p:cNvSpPr>
            <p:nvPr/>
          </p:nvSpPr>
          <p:spPr bwMode="auto">
            <a:xfrm flipH="1" flipV="1">
              <a:off x="3504" y="1592"/>
              <a:ext cx="912" cy="160"/>
            </a:xfrm>
            <a:custGeom>
              <a:avLst/>
              <a:gdLst>
                <a:gd name="T0" fmla="*/ 0 w 1152"/>
                <a:gd name="T1" fmla="*/ 460 h 152"/>
                <a:gd name="T2" fmla="*/ 2 w 1152"/>
                <a:gd name="T3" fmla="*/ 8 h 152"/>
                <a:gd name="T4" fmla="*/ 2 w 1152"/>
                <a:gd name="T5" fmla="*/ 669 h 152"/>
                <a:gd name="T6" fmla="*/ 0 60000 65536"/>
                <a:gd name="T7" fmla="*/ 0 60000 65536"/>
                <a:gd name="T8" fmla="*/ 0 60000 65536"/>
                <a:gd name="T9" fmla="*/ 0 w 1152"/>
                <a:gd name="T10" fmla="*/ 0 h 152"/>
                <a:gd name="T11" fmla="*/ 1152 w 1152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52">
                  <a:moveTo>
                    <a:pt x="0" y="104"/>
                  </a:moveTo>
                  <a:cubicBezTo>
                    <a:pt x="192" y="52"/>
                    <a:pt x="384" y="0"/>
                    <a:pt x="576" y="8"/>
                  </a:cubicBezTo>
                  <a:cubicBezTo>
                    <a:pt x="768" y="16"/>
                    <a:pt x="960" y="84"/>
                    <a:pt x="1152" y="152"/>
                  </a:cubicBez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5" name="Text Box 29"/>
            <p:cNvSpPr txBox="1">
              <a:spLocks noChangeArrowheads="1"/>
            </p:cNvSpPr>
            <p:nvPr/>
          </p:nvSpPr>
          <p:spPr bwMode="auto">
            <a:xfrm>
              <a:off x="3888" y="168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 baseline="30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baseline="0" dirty="0">
                  <a:latin typeface="Times" panose="02020603050405020304" pitchFamily="18" charset="0"/>
                  <a:sym typeface="Symbol" panose="05050102010706020507" pitchFamily="18" charset="2"/>
                </a:rPr>
                <a:t></a:t>
              </a:r>
              <a:endParaRPr lang="en-US" altLang="en-US" sz="2400" i="0" baseline="-25000" dirty="0">
                <a:latin typeface="Times" panose="02020603050405020304" pitchFamily="18" charset="0"/>
              </a:endParaRPr>
            </a:p>
          </p:txBody>
        </p:sp>
      </p:grpSp>
      <p:graphicFrame>
        <p:nvGraphicFramePr>
          <p:cNvPr id="450590" name="Object 30"/>
          <p:cNvGraphicFramePr>
            <a:graphicFrameLocks noChangeAspect="1"/>
          </p:cNvGraphicFramePr>
          <p:nvPr/>
        </p:nvGraphicFramePr>
        <p:xfrm>
          <a:off x="960438" y="4110038"/>
          <a:ext cx="7878762" cy="190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6" name="Equation" r:id="rId3" imgW="3200400" imgH="774700" progId="Equation.DSMT4">
                  <p:embed/>
                </p:oleObj>
              </mc:Choice>
              <mc:Fallback>
                <p:oleObj name="Equation" r:id="rId3" imgW="3200400" imgH="774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4110038"/>
                        <a:ext cx="7878762" cy="190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3" name="Object 33"/>
          <p:cNvGraphicFramePr>
            <a:graphicFrameLocks noChangeAspect="1"/>
          </p:cNvGraphicFramePr>
          <p:nvPr/>
        </p:nvGraphicFramePr>
        <p:xfrm>
          <a:off x="1066800" y="6083300"/>
          <a:ext cx="25955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7" name="Equation" r:id="rId5" imgW="1054100" imgH="190500" progId="Equation.DSMT4">
                  <p:embed/>
                </p:oleObj>
              </mc:Choice>
              <mc:Fallback>
                <p:oleObj name="Equation" r:id="rId5" imgW="10541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6083300"/>
                        <a:ext cx="25955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94" name="Rectangle 34"/>
          <p:cNvSpPr>
            <a:spLocks noChangeArrowheads="1"/>
          </p:cNvSpPr>
          <p:nvPr/>
        </p:nvSpPr>
        <p:spPr bwMode="auto">
          <a:xfrm>
            <a:off x="381000" y="38100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i="0" baseline="0">
                <a:latin typeface="+mj-lt"/>
              </a:rPr>
              <a:t>Solve</a:t>
            </a:r>
          </a:p>
        </p:txBody>
      </p:sp>
    </p:spTree>
    <p:extLst>
      <p:ext uri="{BB962C8B-B14F-4D97-AF65-F5344CB8AC3E}">
        <p14:creationId xmlns:p14="http://schemas.microsoft.com/office/powerpoint/2010/main" val="367192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5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50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3" grpId="0" build="p"/>
      <p:bldP spid="45059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smtClean="0"/>
              <a:t>Steady State Analysis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524000"/>
            <a:ext cx="8305800" cy="9144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Recall that the probability of finding the MC at state </a:t>
            </a:r>
            <a:r>
              <a:rPr lang="en-US" altLang="en-US" sz="24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en-US" sz="2400" dirty="0" smtClean="0"/>
              <a:t> after the 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k</a:t>
            </a:r>
            <a:r>
              <a:rPr lang="en-US" altLang="en-US" sz="2400" baseline="30000" dirty="0" smtClean="0"/>
              <a:t>th</a:t>
            </a:r>
            <a:r>
              <a:rPr lang="en-US" altLang="en-US" sz="2400" dirty="0" smtClean="0"/>
              <a:t> step is given by</a:t>
            </a:r>
          </a:p>
        </p:txBody>
      </p:sp>
      <p:graphicFrame>
        <p:nvGraphicFramePr>
          <p:cNvPr id="420882" name="Object 18"/>
          <p:cNvGraphicFramePr>
            <a:graphicFrameLocks noChangeAspect="1"/>
          </p:cNvGraphicFramePr>
          <p:nvPr/>
        </p:nvGraphicFramePr>
        <p:xfrm>
          <a:off x="1562100" y="2286000"/>
          <a:ext cx="26289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5" name="Equation" r:id="rId4" imgW="1028254" imgH="215806" progId="Equation.DSMT4">
                  <p:embed/>
                </p:oleObj>
              </mc:Choice>
              <mc:Fallback>
                <p:oleObj name="Equation" r:id="rId4" imgW="1028254" imgH="215806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2286000"/>
                        <a:ext cx="26289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3" name="Object 19"/>
          <p:cNvGraphicFramePr>
            <a:graphicFrameLocks noChangeAspect="1"/>
          </p:cNvGraphicFramePr>
          <p:nvPr/>
        </p:nvGraphicFramePr>
        <p:xfrm>
          <a:off x="5029200" y="2265363"/>
          <a:ext cx="3246438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6" name="Equation" r:id="rId6" imgW="1269449" imgH="215806" progId="Equation.DSMT4">
                  <p:embed/>
                </p:oleObj>
              </mc:Choice>
              <mc:Fallback>
                <p:oleObj name="Equation" r:id="rId6" imgW="1269449" imgH="215806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265363"/>
                        <a:ext cx="3246438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84" name="Rectangle 20"/>
          <p:cNvSpPr>
            <a:spLocks noChangeArrowheads="1"/>
          </p:cNvSpPr>
          <p:nvPr/>
        </p:nvSpPr>
        <p:spPr bwMode="auto">
          <a:xfrm>
            <a:off x="457200" y="2667000"/>
            <a:ext cx="8305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0" baseline="0"/>
              <a:t>An interesting question is what happens in the “long run”, i.e., </a:t>
            </a:r>
          </a:p>
        </p:txBody>
      </p:sp>
      <p:graphicFrame>
        <p:nvGraphicFramePr>
          <p:cNvPr id="420885" name="Object 21"/>
          <p:cNvGraphicFramePr>
            <a:graphicFrameLocks noChangeAspect="1"/>
          </p:cNvGraphicFramePr>
          <p:nvPr/>
        </p:nvGraphicFramePr>
        <p:xfrm>
          <a:off x="3524250" y="3048000"/>
          <a:ext cx="1979613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7" name="Equation" r:id="rId8" imgW="774364" imgH="228501" progId="Equation.DSMT4">
                  <p:embed/>
                </p:oleObj>
              </mc:Choice>
              <mc:Fallback>
                <p:oleObj name="Equation" r:id="rId8" imgW="774364" imgH="228501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3048000"/>
                        <a:ext cx="1979613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86" name="Rectangle 22"/>
          <p:cNvSpPr>
            <a:spLocks noChangeArrowheads="1"/>
          </p:cNvSpPr>
          <p:nvPr/>
        </p:nvSpPr>
        <p:spPr bwMode="auto">
          <a:xfrm>
            <a:off x="457200" y="4495800"/>
            <a:ext cx="83058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0" baseline="0" dirty="0"/>
              <a:t>Questions:</a:t>
            </a:r>
          </a:p>
          <a:p>
            <a:pPr lvl="1" eaLnBrk="1" hangingPunct="1"/>
            <a:r>
              <a:rPr lang="en-US" altLang="en-US" i="0" baseline="0" dirty="0"/>
              <a:t>Do these limits exists?</a:t>
            </a:r>
          </a:p>
          <a:p>
            <a:pPr lvl="1" eaLnBrk="1" hangingPunct="1"/>
            <a:r>
              <a:rPr lang="en-US" altLang="en-US" i="0" baseline="0" dirty="0"/>
              <a:t>If they exist, do they converge to a legitimate probability distribution, i.e., </a:t>
            </a:r>
          </a:p>
          <a:p>
            <a:pPr lvl="1" eaLnBrk="1" hangingPunct="1"/>
            <a:r>
              <a:rPr lang="en-US" altLang="en-US" i="0" baseline="0" dirty="0"/>
              <a:t>How do we evaluate </a:t>
            </a:r>
            <a:r>
              <a:rPr lang="el-GR" altLang="en-US" baseline="0" dirty="0">
                <a:latin typeface="Times New Roman" panose="02020603050405020304" pitchFamily="18" charset="0"/>
              </a:rPr>
              <a:t>π</a:t>
            </a:r>
            <a:r>
              <a:rPr lang="en-US" altLang="en-US" baseline="-25000" dirty="0">
                <a:latin typeface="Times New Roman" panose="02020603050405020304" pitchFamily="18" charset="0"/>
              </a:rPr>
              <a:t>j</a:t>
            </a:r>
            <a:r>
              <a:rPr lang="en-US" altLang="en-US" i="0" baseline="0" dirty="0"/>
              <a:t>, for all </a:t>
            </a:r>
            <a:r>
              <a:rPr lang="en-US" altLang="en-US" baseline="0" dirty="0">
                <a:latin typeface="Times New Roman" panose="02020603050405020304" pitchFamily="18" charset="0"/>
              </a:rPr>
              <a:t>j</a:t>
            </a:r>
            <a:r>
              <a:rPr lang="en-US" altLang="en-US" i="0" baseline="0" dirty="0"/>
              <a:t>.</a:t>
            </a:r>
          </a:p>
        </p:txBody>
      </p:sp>
      <p:graphicFrame>
        <p:nvGraphicFramePr>
          <p:cNvPr id="420887" name="Object 23"/>
          <p:cNvGraphicFramePr>
            <a:graphicFrameLocks noChangeAspect="1"/>
          </p:cNvGraphicFramePr>
          <p:nvPr/>
        </p:nvGraphicFramePr>
        <p:xfrm>
          <a:off x="5091113" y="5715000"/>
          <a:ext cx="1233487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8" name="Equation" r:id="rId10" imgW="482181" imgH="215713" progId="Equation.DSMT4">
                  <p:embed/>
                </p:oleObj>
              </mc:Choice>
              <mc:Fallback>
                <p:oleObj name="Equation" r:id="rId10" imgW="482181" imgH="215713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5715000"/>
                        <a:ext cx="1233487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88" name="Rectangle 24"/>
          <p:cNvSpPr>
            <a:spLocks noChangeArrowheads="1"/>
          </p:cNvSpPr>
          <p:nvPr/>
        </p:nvSpPr>
        <p:spPr bwMode="auto">
          <a:xfrm>
            <a:off x="457200" y="3581400"/>
            <a:ext cx="8305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0" baseline="0" dirty="0"/>
              <a:t>This is referred to as </a:t>
            </a:r>
            <a:r>
              <a:rPr lang="en-US" altLang="en-US" sz="2400" b="1" i="0" baseline="0" dirty="0">
                <a:solidFill>
                  <a:srgbClr val="800000"/>
                </a:solidFill>
              </a:rPr>
              <a:t>steady state</a:t>
            </a:r>
            <a:r>
              <a:rPr lang="en-US" altLang="en-US" sz="2400" i="0" baseline="0" dirty="0"/>
              <a:t> </a:t>
            </a:r>
            <a:r>
              <a:rPr lang="en-US" altLang="en-US" sz="2400" i="0" baseline="0" dirty="0" smtClean="0"/>
              <a:t>(</a:t>
            </a:r>
            <a:r>
              <a:rPr lang="en-US" altLang="en-US" sz="2400" baseline="0" dirty="0" smtClean="0"/>
              <a:t>long-run </a:t>
            </a:r>
            <a:r>
              <a:rPr lang="en-US" altLang="en-US" sz="2400" baseline="0" dirty="0"/>
              <a:t>behavior) </a:t>
            </a:r>
            <a:r>
              <a:rPr lang="en-US" altLang="en-US" sz="2400" i="0" baseline="0" dirty="0" smtClean="0"/>
              <a:t>or </a:t>
            </a:r>
            <a:r>
              <a:rPr lang="en-US" altLang="en-US" sz="2400" b="1" i="0" baseline="0" dirty="0">
                <a:solidFill>
                  <a:srgbClr val="800000"/>
                </a:solidFill>
              </a:rPr>
              <a:t>equilibrium</a:t>
            </a:r>
            <a:r>
              <a:rPr lang="en-US" altLang="en-US" sz="2400" i="0" baseline="0" dirty="0"/>
              <a:t> or </a:t>
            </a:r>
            <a:r>
              <a:rPr lang="en-US" altLang="en-US" sz="2400" b="1" i="0" baseline="0" dirty="0">
                <a:solidFill>
                  <a:srgbClr val="800000"/>
                </a:solidFill>
              </a:rPr>
              <a:t>stationary state</a:t>
            </a:r>
            <a:r>
              <a:rPr lang="en-US" altLang="en-US" sz="2400" i="0" baseline="0" dirty="0"/>
              <a:t> </a:t>
            </a:r>
            <a:r>
              <a:rPr lang="en-US" altLang="en-US" sz="2400" i="0" baseline="0" dirty="0" smtClean="0"/>
              <a:t>probability.</a:t>
            </a:r>
            <a:endParaRPr lang="en-US" altLang="en-US" sz="2400" baseline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0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2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20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20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20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208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0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208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/>
      <p:bldP spid="420884" grpId="0" build="p"/>
      <p:bldP spid="420886" grpId="0" build="p"/>
      <p:bldP spid="42088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Example: Computer System </a:t>
            </a:r>
            <a:endParaRPr lang="en-US" altLang="en-US" dirty="0" smtClean="0"/>
          </a:p>
        </p:txBody>
      </p:sp>
      <p:sp>
        <p:nvSpPr>
          <p:cNvPr id="451587" name="Rectangle 3"/>
          <p:cNvSpPr>
            <a:spLocks noChangeArrowheads="1"/>
          </p:cNvSpPr>
          <p:nvPr/>
        </p:nvSpPr>
        <p:spPr bwMode="auto">
          <a:xfrm>
            <a:off x="381000" y="17526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i="0" baseline="0" dirty="0">
                <a:latin typeface="+mj-lt"/>
              </a:rPr>
              <a:t>The solution is obtained</a:t>
            </a:r>
          </a:p>
        </p:txBody>
      </p:sp>
      <p:graphicFrame>
        <p:nvGraphicFramePr>
          <p:cNvPr id="451615" name="Object 31"/>
          <p:cNvGraphicFramePr>
            <a:graphicFrameLocks noChangeAspect="1"/>
          </p:cNvGraphicFramePr>
          <p:nvPr/>
        </p:nvGraphicFramePr>
        <p:xfrm>
          <a:off x="762000" y="5486400"/>
          <a:ext cx="297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98" name="Equation" r:id="rId3" imgW="1206500" imgH="190500" progId="Equation.DSMT4">
                  <p:embed/>
                </p:oleObj>
              </mc:Choice>
              <mc:Fallback>
                <p:oleObj name="Equation" r:id="rId3" imgW="12065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486400"/>
                        <a:ext cx="297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617" name="Object 33"/>
          <p:cNvGraphicFramePr>
            <a:graphicFrameLocks noChangeAspect="1"/>
          </p:cNvGraphicFramePr>
          <p:nvPr/>
        </p:nvGraphicFramePr>
        <p:xfrm>
          <a:off x="838200" y="2286000"/>
          <a:ext cx="20335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99" name="Equation" r:id="rId5" imgW="825500" imgH="190500" progId="Equation.DSMT4">
                  <p:embed/>
                </p:oleObj>
              </mc:Choice>
              <mc:Fallback>
                <p:oleObj name="Equation" r:id="rId5" imgW="8255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86000"/>
                        <a:ext cx="20335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618" name="Object 34"/>
          <p:cNvGraphicFramePr>
            <a:graphicFrameLocks noChangeAspect="1"/>
          </p:cNvGraphicFramePr>
          <p:nvPr/>
        </p:nvGraphicFramePr>
        <p:xfrm>
          <a:off x="4559300" y="2057400"/>
          <a:ext cx="16891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00" name="Equation" r:id="rId7" imgW="685800" imgH="368300" progId="Equation.DSMT4">
                  <p:embed/>
                </p:oleObj>
              </mc:Choice>
              <mc:Fallback>
                <p:oleObj name="Equation" r:id="rId7" imgW="6858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300" y="2057400"/>
                        <a:ext cx="16891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619" name="Object 35"/>
          <p:cNvGraphicFramePr>
            <a:graphicFrameLocks noChangeAspect="1"/>
          </p:cNvGraphicFramePr>
          <p:nvPr/>
        </p:nvGraphicFramePr>
        <p:xfrm>
          <a:off x="609600" y="3125788"/>
          <a:ext cx="340836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01" name="Equation" r:id="rId9" imgW="1383699" imgH="215806" progId="Equation.DSMT4">
                  <p:embed/>
                </p:oleObj>
              </mc:Choice>
              <mc:Fallback>
                <p:oleObj name="Equation" r:id="rId9" imgW="138369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125788"/>
                        <a:ext cx="340836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621" name="Object 37"/>
          <p:cNvGraphicFramePr>
            <a:graphicFrameLocks noChangeAspect="1"/>
          </p:cNvGraphicFramePr>
          <p:nvPr/>
        </p:nvGraphicFramePr>
        <p:xfrm>
          <a:off x="4495800" y="2852738"/>
          <a:ext cx="2157413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02" name="Equation" r:id="rId11" imgW="876300" imgH="419100" progId="Equation.DSMT4">
                  <p:embed/>
                </p:oleObj>
              </mc:Choice>
              <mc:Fallback>
                <p:oleObj name="Equation" r:id="rId11" imgW="8763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852738"/>
                        <a:ext cx="2157413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622" name="Object 38"/>
          <p:cNvGraphicFramePr>
            <a:graphicFrameLocks noChangeAspect="1"/>
          </p:cNvGraphicFramePr>
          <p:nvPr/>
        </p:nvGraphicFramePr>
        <p:xfrm>
          <a:off x="609600" y="4040188"/>
          <a:ext cx="340836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03" name="Equation" r:id="rId13" imgW="1383699" imgH="215806" progId="Equation.DSMT4">
                  <p:embed/>
                </p:oleObj>
              </mc:Choice>
              <mc:Fallback>
                <p:oleObj name="Equation" r:id="rId13" imgW="138369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040188"/>
                        <a:ext cx="340836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623" name="Object 39"/>
          <p:cNvGraphicFramePr>
            <a:graphicFrameLocks noChangeAspect="1"/>
          </p:cNvGraphicFramePr>
          <p:nvPr/>
        </p:nvGraphicFramePr>
        <p:xfrm>
          <a:off x="4511675" y="3767138"/>
          <a:ext cx="2125663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04" name="Equation" r:id="rId15" imgW="863225" imgH="418918" progId="Equation.DSMT4">
                  <p:embed/>
                </p:oleObj>
              </mc:Choice>
              <mc:Fallback>
                <p:oleObj name="Equation" r:id="rId15" imgW="863225" imgH="4189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3767138"/>
                        <a:ext cx="2125663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625" name="Object 41"/>
          <p:cNvGraphicFramePr>
            <a:graphicFrameLocks noChangeAspect="1"/>
          </p:cNvGraphicFramePr>
          <p:nvPr/>
        </p:nvGraphicFramePr>
        <p:xfrm>
          <a:off x="4281488" y="5257800"/>
          <a:ext cx="3719512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05" name="Equation" r:id="rId17" imgW="1511300" imgH="584200" progId="Equation.DSMT4">
                  <p:embed/>
                </p:oleObj>
              </mc:Choice>
              <mc:Fallback>
                <p:oleObj name="Equation" r:id="rId17" imgW="1511300" imgH="584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1488" y="5257800"/>
                        <a:ext cx="3719512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068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Periodicity in Markov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/>
          <a:lstStyle/>
          <a:p>
            <a:r>
              <a:rPr lang="en-US" sz="2400" dirty="0"/>
              <a:t>A state in a Markov chain is periodic if the chain can return to the state only at multiples of some </a:t>
            </a:r>
            <a:r>
              <a:rPr lang="en-US" sz="2400" dirty="0" smtClean="0"/>
              <a:t>integer </a:t>
            </a:r>
            <a:r>
              <a:rPr lang="en-US" sz="2400" dirty="0"/>
              <a:t>k larger than </a:t>
            </a:r>
            <a:r>
              <a:rPr lang="en-US" sz="2400" dirty="0" smtClean="0"/>
              <a:t>1.</a:t>
            </a:r>
          </a:p>
          <a:p>
            <a:endParaRPr lang="en-US" sz="2400" dirty="0"/>
          </a:p>
          <a:p>
            <a:r>
              <a:rPr lang="en-US" sz="2400" dirty="0" smtClean="0"/>
              <a:t>Note </a:t>
            </a:r>
            <a:r>
              <a:rPr lang="en-US" sz="2400" dirty="0"/>
              <a:t>that even though a state has period k, it may not be possible to reach the state in k steps. For example, suppose it is possible to return to the state in {6, 8, 10, 12, ...} time steps; k would be 2, even though 2 does not appear in this list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If k = 1, then the state is said to be aperiodic: returns to state </a:t>
            </a:r>
            <a:r>
              <a:rPr lang="en-US" sz="2400" dirty="0" err="1"/>
              <a:t>i</a:t>
            </a:r>
            <a:r>
              <a:rPr lang="en-US" sz="2400" dirty="0"/>
              <a:t> can occur at irregular </a:t>
            </a:r>
            <a:r>
              <a:rPr lang="en-US" sz="2400" dirty="0" smtClean="0"/>
              <a:t>times. For example</a:t>
            </a:r>
            <a:r>
              <a:rPr lang="en-US" sz="2400" dirty="0"/>
              <a:t> return to the state in </a:t>
            </a:r>
            <a:r>
              <a:rPr lang="en-US" sz="2400" dirty="0" smtClean="0"/>
              <a:t>{1, 2, 3, ...} </a:t>
            </a:r>
            <a:r>
              <a:rPr lang="en-US" sz="2400" dirty="0"/>
              <a:t>time </a:t>
            </a:r>
            <a:r>
              <a:rPr lang="en-US" sz="2400" dirty="0" smtClean="0"/>
              <a:t>steps. </a:t>
            </a:r>
          </a:p>
          <a:p>
            <a:endParaRPr lang="en-US" dirty="0" smtClean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2200" y="2895600"/>
            <a:ext cx="3773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baseline="0" dirty="0"/>
              <a:t>k=</a:t>
            </a:r>
            <a:r>
              <a:rPr lang="en-US" sz="2400" b="1" baseline="0" dirty="0" err="1"/>
              <a:t>gcd</a:t>
            </a:r>
            <a:r>
              <a:rPr lang="en-US" sz="2400" b="1" baseline="0" dirty="0"/>
              <a:t>{n: p(</a:t>
            </a:r>
            <a:r>
              <a:rPr lang="en-US" sz="2400" b="1" baseline="0" dirty="0" err="1"/>
              <a:t>X</a:t>
            </a:r>
            <a:r>
              <a:rPr lang="en-US" sz="2400" b="1" baseline="-25000" dirty="0" err="1"/>
              <a:t>n</a:t>
            </a:r>
            <a:r>
              <a:rPr lang="en-US" sz="2400" b="1" baseline="0" dirty="0"/>
              <a:t>=i|X</a:t>
            </a:r>
            <a:r>
              <a:rPr lang="en-US" sz="2400" b="1" baseline="-25000" dirty="0"/>
              <a:t>0</a:t>
            </a:r>
            <a:r>
              <a:rPr lang="en-US" sz="2400" b="1" baseline="0" dirty="0"/>
              <a:t>=</a:t>
            </a:r>
            <a:r>
              <a:rPr lang="en-US" sz="2400" b="1" baseline="0" dirty="0" err="1"/>
              <a:t>i</a:t>
            </a:r>
            <a:r>
              <a:rPr lang="en-US" sz="2400" b="1" baseline="0" dirty="0"/>
              <a:t>&gt;0}.</a:t>
            </a:r>
            <a:r>
              <a:rPr lang="en-US" sz="2400" baseline="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768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Steady State Analysis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524000"/>
            <a:ext cx="8305800" cy="4572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Recall the recursive probability</a:t>
            </a:r>
          </a:p>
        </p:txBody>
      </p:sp>
      <p:sp>
        <p:nvSpPr>
          <p:cNvPr id="421894" name="Rectangle 6"/>
          <p:cNvSpPr>
            <a:spLocks noChangeArrowheads="1"/>
          </p:cNvSpPr>
          <p:nvPr/>
        </p:nvSpPr>
        <p:spPr bwMode="auto">
          <a:xfrm>
            <a:off x="457200" y="2286000"/>
            <a:ext cx="8153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0" baseline="0" dirty="0"/>
              <a:t>If steady state exists, then </a:t>
            </a:r>
            <a:r>
              <a:rPr lang="el-GR" altLang="en-US" sz="2400" b="1" i="0" baseline="0" dirty="0">
                <a:latin typeface="Times New Roman" panose="02020603050405020304" pitchFamily="18" charset="0"/>
              </a:rPr>
              <a:t>π</a:t>
            </a:r>
            <a:r>
              <a:rPr lang="el-GR" altLang="en-US" sz="2400" i="0" baseline="0" dirty="0">
                <a:latin typeface="Times New Roman" panose="02020603050405020304" pitchFamily="18" charset="0"/>
              </a:rPr>
              <a:t>(</a:t>
            </a:r>
            <a:r>
              <a:rPr lang="en-US" altLang="en-US" sz="2400" baseline="0" dirty="0" smtClean="0">
                <a:latin typeface="Times New Roman" panose="02020603050405020304" pitchFamily="18" charset="0"/>
              </a:rPr>
              <a:t>k</a:t>
            </a:r>
            <a:r>
              <a:rPr lang="el-GR" altLang="en-US" sz="2400" i="0" baseline="0" dirty="0" smtClean="0">
                <a:latin typeface="Times New Roman" panose="02020603050405020304" pitchFamily="18" charset="0"/>
              </a:rPr>
              <a:t>)</a:t>
            </a:r>
            <a:r>
              <a:rPr lang="en-US" altLang="en-US" sz="2400" i="0" baseline="0" dirty="0" smtClean="0"/>
              <a:t> </a:t>
            </a:r>
            <a:r>
              <a:rPr lang="en-US" altLang="en-US" sz="2400" i="0" baseline="0" dirty="0">
                <a:sym typeface="Symbol" panose="05050102010706020507" pitchFamily="18" charset="2"/>
              </a:rPr>
              <a:t></a:t>
            </a:r>
            <a:r>
              <a:rPr lang="en-US" altLang="en-US" sz="2400" i="0" baseline="0" dirty="0"/>
              <a:t> </a:t>
            </a:r>
            <a:r>
              <a:rPr lang="el-GR" altLang="en-US" sz="2400" b="1" i="0" baseline="0" dirty="0">
                <a:latin typeface="Times New Roman" panose="02020603050405020304" pitchFamily="18" charset="0"/>
              </a:rPr>
              <a:t>π</a:t>
            </a:r>
            <a:r>
              <a:rPr lang="el-GR" altLang="en-US" sz="2400" i="0" baseline="0" dirty="0">
                <a:latin typeface="Times New Roman" panose="02020603050405020304" pitchFamily="18" charset="0"/>
              </a:rPr>
              <a:t>(</a:t>
            </a:r>
            <a:r>
              <a:rPr lang="en-US" altLang="en-US" sz="2400" baseline="0" dirty="0" smtClean="0">
                <a:latin typeface="Times New Roman" panose="02020603050405020304" pitchFamily="18" charset="0"/>
              </a:rPr>
              <a:t>k-1</a:t>
            </a:r>
            <a:r>
              <a:rPr lang="el-GR" altLang="en-US" sz="2400" i="0" baseline="0" dirty="0" smtClean="0">
                <a:latin typeface="Times New Roman" panose="02020603050405020304" pitchFamily="18" charset="0"/>
              </a:rPr>
              <a:t>)</a:t>
            </a:r>
            <a:r>
              <a:rPr lang="en-US" altLang="en-US" sz="2400" i="0" baseline="0" dirty="0">
                <a:latin typeface="Times New Roman" panose="02020603050405020304" pitchFamily="18" charset="0"/>
              </a:rPr>
              <a:t>, </a:t>
            </a:r>
            <a:r>
              <a:rPr lang="en-US" altLang="en-US" sz="2400" i="0" baseline="0" dirty="0"/>
              <a:t>and therefore the steady state probabilities are given by the solution to the equations</a:t>
            </a:r>
          </a:p>
        </p:txBody>
      </p:sp>
      <p:sp>
        <p:nvSpPr>
          <p:cNvPr id="421898" name="Rectangle 10"/>
          <p:cNvSpPr>
            <a:spLocks noChangeArrowheads="1"/>
          </p:cNvSpPr>
          <p:nvPr/>
        </p:nvSpPr>
        <p:spPr bwMode="auto">
          <a:xfrm>
            <a:off x="400050" y="3898900"/>
            <a:ext cx="8305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0" baseline="0" dirty="0" smtClean="0"/>
              <a:t>For an </a:t>
            </a:r>
            <a:r>
              <a:rPr lang="en-US" altLang="en-US" sz="2400" i="0" baseline="0" dirty="0"/>
              <a:t>Irreducible Markov Chain </a:t>
            </a:r>
            <a:r>
              <a:rPr lang="en-US" altLang="en-US" sz="2400" b="1" i="0" baseline="0" dirty="0">
                <a:solidFill>
                  <a:srgbClr val="C00000"/>
                </a:solidFill>
              </a:rPr>
              <a:t>(</a:t>
            </a:r>
            <a:r>
              <a:rPr lang="en-US" altLang="en-US" sz="2400" b="1" baseline="0" dirty="0">
                <a:solidFill>
                  <a:srgbClr val="C00000"/>
                </a:solidFill>
              </a:rPr>
              <a:t>any state j</a:t>
            </a:r>
            <a:r>
              <a:rPr lang="en-US" altLang="en-US" sz="2400" b="1" baseline="0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b="1" baseline="0" dirty="0">
                <a:solidFill>
                  <a:srgbClr val="C00000"/>
                </a:solidFill>
              </a:rPr>
              <a:t>is reachable from every state </a:t>
            </a:r>
            <a:r>
              <a:rPr lang="en-US" altLang="en-US" sz="2400" b="1" baseline="0" dirty="0" err="1">
                <a:solidFill>
                  <a:srgbClr val="C00000"/>
                </a:solidFill>
              </a:rPr>
              <a:t>i</a:t>
            </a:r>
            <a:r>
              <a:rPr lang="en-US" altLang="en-US" sz="2400" b="1" i="0" baseline="0" dirty="0">
                <a:solidFill>
                  <a:srgbClr val="C00000"/>
                </a:solidFill>
              </a:rPr>
              <a:t>)</a:t>
            </a:r>
            <a:r>
              <a:rPr lang="en-US" altLang="en-US" sz="2400" i="0" baseline="0" dirty="0"/>
              <a:t>the presence of periodic states prevents the existence of a steady state probability</a:t>
            </a:r>
          </a:p>
          <a:p>
            <a:pPr eaLnBrk="1" hangingPunct="1"/>
            <a:r>
              <a:rPr lang="en-US" altLang="en-US" sz="2400" i="0" baseline="0" dirty="0"/>
              <a:t>Example</a:t>
            </a:r>
            <a:r>
              <a:rPr lang="en-US" altLang="en-US" sz="2400" i="0" baseline="0" dirty="0" smtClean="0"/>
              <a:t>: periodic states</a:t>
            </a:r>
            <a:endParaRPr lang="en-US" altLang="en-US" sz="2400" i="0" baseline="0" dirty="0">
              <a:latin typeface="Courier New" panose="02070309020205020404" pitchFamily="49" charset="0"/>
            </a:endParaRPr>
          </a:p>
        </p:txBody>
      </p:sp>
      <p:graphicFrame>
        <p:nvGraphicFramePr>
          <p:cNvPr id="421899" name="Object 11"/>
          <p:cNvGraphicFramePr>
            <a:graphicFrameLocks noChangeAspect="1"/>
          </p:cNvGraphicFramePr>
          <p:nvPr/>
        </p:nvGraphicFramePr>
        <p:xfrm>
          <a:off x="2133600" y="3494088"/>
          <a:ext cx="10398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0" name="Equation" r:id="rId4" imgW="406048" imgH="152268" progId="Equation.DSMT4">
                  <p:embed/>
                </p:oleObj>
              </mc:Choice>
              <mc:Fallback>
                <p:oleObj name="Equation" r:id="rId4" imgW="406048" imgH="152268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494088"/>
                        <a:ext cx="10398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900" name="Text Box 12"/>
          <p:cNvSpPr txBox="1">
            <a:spLocks noChangeArrowheads="1"/>
          </p:cNvSpPr>
          <p:nvPr/>
        </p:nvSpPr>
        <p:spPr bwMode="auto">
          <a:xfrm>
            <a:off x="3954463" y="3494088"/>
            <a:ext cx="693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0" baseline="0"/>
              <a:t>and</a:t>
            </a:r>
          </a:p>
        </p:txBody>
      </p:sp>
      <p:graphicFrame>
        <p:nvGraphicFramePr>
          <p:cNvPr id="4219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775070"/>
              </p:ext>
            </p:extLst>
          </p:nvPr>
        </p:nvGraphicFramePr>
        <p:xfrm>
          <a:off x="5394324" y="3263900"/>
          <a:ext cx="123507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1" name="Equation" r:id="rId6" imgW="482391" imgH="291973" progId="Equation.DSMT4">
                  <p:embed/>
                </p:oleObj>
              </mc:Choice>
              <mc:Fallback>
                <p:oleObj name="Equation" r:id="rId6" imgW="482391" imgH="291973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324" y="3263900"/>
                        <a:ext cx="123507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02" name="Object 14"/>
          <p:cNvGraphicFramePr>
            <a:graphicFrameLocks noChangeAspect="1"/>
          </p:cNvGraphicFramePr>
          <p:nvPr/>
        </p:nvGraphicFramePr>
        <p:xfrm>
          <a:off x="1143000" y="5334000"/>
          <a:ext cx="2532063" cy="153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2" name="Equation" r:id="rId8" imgW="990600" imgH="596900" progId="Equation.DSMT4">
                  <p:embed/>
                </p:oleObj>
              </mc:Choice>
              <mc:Fallback>
                <p:oleObj name="Equation" r:id="rId8" imgW="990600" imgH="5969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334000"/>
                        <a:ext cx="2532063" cy="153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0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775883"/>
              </p:ext>
            </p:extLst>
          </p:nvPr>
        </p:nvGraphicFramePr>
        <p:xfrm>
          <a:off x="4584700" y="5168900"/>
          <a:ext cx="23368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3" name="Equation" r:id="rId10" imgW="914003" imgH="215806" progId="Equation.DSMT4">
                  <p:embed/>
                </p:oleObj>
              </mc:Choice>
              <mc:Fallback>
                <p:oleObj name="Equation" r:id="rId10" imgW="914003" imgH="215806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5168900"/>
                        <a:ext cx="23368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668258"/>
              </p:ext>
            </p:extLst>
          </p:nvPr>
        </p:nvGraphicFramePr>
        <p:xfrm>
          <a:off x="3332956" y="1901825"/>
          <a:ext cx="24018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4" name="Equation" r:id="rId12" imgW="939392" imgH="190417" progId="Equation.DSMT4">
                  <p:embed/>
                </p:oleObj>
              </mc:Choice>
              <mc:Fallback>
                <p:oleObj name="Equation" r:id="rId12" imgW="939392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956" y="1901825"/>
                        <a:ext cx="240188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30"/>
          <p:cNvGrpSpPr>
            <a:grpSpLocks/>
          </p:cNvGrpSpPr>
          <p:nvPr/>
        </p:nvGrpSpPr>
        <p:grpSpPr bwMode="auto">
          <a:xfrm>
            <a:off x="4953000" y="5618233"/>
            <a:ext cx="2743200" cy="1091406"/>
            <a:chOff x="1296" y="2726"/>
            <a:chExt cx="3360" cy="1210"/>
          </a:xfrm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632" y="3120"/>
              <a:ext cx="1152" cy="152"/>
            </a:xfrm>
            <a:custGeom>
              <a:avLst/>
              <a:gdLst>
                <a:gd name="T0" fmla="*/ 0 w 1152"/>
                <a:gd name="T1" fmla="*/ 104 h 152"/>
                <a:gd name="T2" fmla="*/ 576 w 1152"/>
                <a:gd name="T3" fmla="*/ 8 h 152"/>
                <a:gd name="T4" fmla="*/ 1152 w 1152"/>
                <a:gd name="T5" fmla="*/ 152 h 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52" h="152">
                  <a:moveTo>
                    <a:pt x="0" y="104"/>
                  </a:moveTo>
                  <a:cubicBezTo>
                    <a:pt x="192" y="52"/>
                    <a:pt x="384" y="0"/>
                    <a:pt x="576" y="8"/>
                  </a:cubicBezTo>
                  <a:cubicBezTo>
                    <a:pt x="768" y="16"/>
                    <a:pt x="960" y="84"/>
                    <a:pt x="1152" y="152"/>
                  </a:cubicBez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 flipH="1" flipV="1">
              <a:off x="1680" y="3512"/>
              <a:ext cx="1152" cy="152"/>
            </a:xfrm>
            <a:custGeom>
              <a:avLst/>
              <a:gdLst>
                <a:gd name="T0" fmla="*/ 0 w 1152"/>
                <a:gd name="T1" fmla="*/ 104 h 152"/>
                <a:gd name="T2" fmla="*/ 576 w 1152"/>
                <a:gd name="T3" fmla="*/ 8 h 152"/>
                <a:gd name="T4" fmla="*/ 1152 w 1152"/>
                <a:gd name="T5" fmla="*/ 152 h 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52" h="152">
                  <a:moveTo>
                    <a:pt x="0" y="104"/>
                  </a:moveTo>
                  <a:cubicBezTo>
                    <a:pt x="192" y="52"/>
                    <a:pt x="384" y="0"/>
                    <a:pt x="576" y="8"/>
                  </a:cubicBezTo>
                  <a:cubicBezTo>
                    <a:pt x="768" y="16"/>
                    <a:pt x="960" y="84"/>
                    <a:pt x="1152" y="152"/>
                  </a:cubicBez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106" y="2726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i="0" baseline="0" dirty="0">
                  <a:latin typeface="Times New Roman" panose="02020603050405020304" pitchFamily="18" charset="0"/>
                </a:rPr>
                <a:t>1</a:t>
              </a:r>
              <a:endParaRPr lang="en-US" altLang="en-US" sz="2400" i="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3377" y="2733"/>
              <a:ext cx="816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i="0" baseline="0" dirty="0">
                  <a:latin typeface="Times New Roman" panose="02020603050405020304" pitchFamily="18" charset="0"/>
                </a:rPr>
                <a:t>0.5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2112" y="3648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i="0" baseline="0">
                  <a:latin typeface="Times New Roman" panose="02020603050405020304" pitchFamily="18" charset="0"/>
                </a:rPr>
                <a:t>0.5</a:t>
              </a:r>
              <a:endParaRPr lang="en-US" altLang="en-US" sz="2400" i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3120" y="3128"/>
              <a:ext cx="1152" cy="152"/>
            </a:xfrm>
            <a:custGeom>
              <a:avLst/>
              <a:gdLst>
                <a:gd name="T0" fmla="*/ 0 w 1152"/>
                <a:gd name="T1" fmla="*/ 104 h 152"/>
                <a:gd name="T2" fmla="*/ 576 w 1152"/>
                <a:gd name="T3" fmla="*/ 8 h 152"/>
                <a:gd name="T4" fmla="*/ 1152 w 1152"/>
                <a:gd name="T5" fmla="*/ 152 h 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52" h="152">
                  <a:moveTo>
                    <a:pt x="0" y="104"/>
                  </a:moveTo>
                  <a:cubicBezTo>
                    <a:pt x="192" y="52"/>
                    <a:pt x="384" y="0"/>
                    <a:pt x="576" y="8"/>
                  </a:cubicBezTo>
                  <a:cubicBezTo>
                    <a:pt x="768" y="16"/>
                    <a:pt x="960" y="84"/>
                    <a:pt x="1152" y="152"/>
                  </a:cubicBez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 flipH="1" flipV="1">
              <a:off x="3120" y="3512"/>
              <a:ext cx="1152" cy="152"/>
            </a:xfrm>
            <a:custGeom>
              <a:avLst/>
              <a:gdLst>
                <a:gd name="T0" fmla="*/ 0 w 1152"/>
                <a:gd name="T1" fmla="*/ 104 h 152"/>
                <a:gd name="T2" fmla="*/ 576 w 1152"/>
                <a:gd name="T3" fmla="*/ 8 h 152"/>
                <a:gd name="T4" fmla="*/ 1152 w 1152"/>
                <a:gd name="T5" fmla="*/ 152 h 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52" h="152">
                  <a:moveTo>
                    <a:pt x="0" y="104"/>
                  </a:moveTo>
                  <a:cubicBezTo>
                    <a:pt x="192" y="52"/>
                    <a:pt x="384" y="0"/>
                    <a:pt x="576" y="8"/>
                  </a:cubicBezTo>
                  <a:cubicBezTo>
                    <a:pt x="768" y="16"/>
                    <a:pt x="960" y="84"/>
                    <a:pt x="1152" y="152"/>
                  </a:cubicBez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Oval 25"/>
            <p:cNvSpPr>
              <a:spLocks noChangeArrowheads="1"/>
            </p:cNvSpPr>
            <p:nvPr/>
          </p:nvSpPr>
          <p:spPr bwMode="auto">
            <a:xfrm>
              <a:off x="1296" y="3176"/>
              <a:ext cx="432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0" baseline="0"/>
                <a:t>0</a:t>
              </a:r>
            </a:p>
          </p:txBody>
        </p:sp>
        <p:sp>
          <p:nvSpPr>
            <p:cNvPr id="22" name="Oval 26"/>
            <p:cNvSpPr>
              <a:spLocks noChangeArrowheads="1"/>
            </p:cNvSpPr>
            <p:nvPr/>
          </p:nvSpPr>
          <p:spPr bwMode="auto">
            <a:xfrm>
              <a:off x="2736" y="3176"/>
              <a:ext cx="432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0" baseline="0" dirty="0"/>
                <a:t>1</a:t>
              </a:r>
            </a:p>
          </p:txBody>
        </p:sp>
        <p:sp>
          <p:nvSpPr>
            <p:cNvPr id="23" name="Oval 27"/>
            <p:cNvSpPr>
              <a:spLocks noChangeArrowheads="1"/>
            </p:cNvSpPr>
            <p:nvPr/>
          </p:nvSpPr>
          <p:spPr bwMode="auto">
            <a:xfrm>
              <a:off x="4224" y="3176"/>
              <a:ext cx="432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0" baseline="0"/>
                <a:t>2</a:t>
              </a:r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3648" y="3600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i="0" baseline="0">
                  <a:latin typeface="Times New Roman" panose="02020603050405020304" pitchFamily="18" charset="0"/>
                </a:rPr>
                <a:t>1</a:t>
              </a:r>
              <a:endParaRPr lang="en-US" altLang="en-US" sz="2400" i="0" baseline="-250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Steady State </a:t>
            </a:r>
            <a:r>
              <a:rPr lang="en-US" altLang="en-US" dirty="0" smtClean="0"/>
              <a:t>Analysis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114800" cy="5105400"/>
          </a:xfrm>
        </p:spPr>
        <p:txBody>
          <a:bodyPr/>
          <a:lstStyle/>
          <a:p>
            <a:pPr algn="just"/>
            <a:r>
              <a:rPr lang="en-US" sz="2400" dirty="0" smtClean="0"/>
              <a:t>Example: Aperiodic states</a:t>
            </a:r>
          </a:p>
          <a:p>
            <a:pPr algn="just"/>
            <a:r>
              <a:rPr lang="en-US" sz="2000" dirty="0" smtClean="0"/>
              <a:t> The states diagram </a:t>
            </a:r>
            <a:r>
              <a:rPr lang="en-US" sz="2000" dirty="0"/>
              <a:t>represent whether </a:t>
            </a:r>
            <a:r>
              <a:rPr lang="en-US" sz="2000" dirty="0" smtClean="0"/>
              <a:t>a </a:t>
            </a:r>
            <a:r>
              <a:rPr lang="en-US" sz="2000" dirty="0"/>
              <a:t>hypothetical </a:t>
            </a:r>
            <a:r>
              <a:rPr lang="en-US" sz="2000" dirty="0" smtClean="0"/>
              <a:t>stock market is </a:t>
            </a:r>
            <a:r>
              <a:rPr lang="en-US" sz="2000" dirty="0"/>
              <a:t>exhibiting a bull market, bear market, or stagnant market trend during a given week. According to the figure, a bull week is followed by another bull week 90% of the time, a bear week 7.5% of the time, and a stagnant week the other 2.5% of the time. Labelling the state space {1 = bull, 2 = bear, 3 = stagnant</a:t>
            </a:r>
            <a:r>
              <a:rPr lang="en-US" sz="2000" dirty="0" smtClean="0"/>
              <a:t>}. Find the steady state transition probability matrix.</a:t>
            </a:r>
            <a:endParaRPr lang="en-US" sz="2000" dirty="0"/>
          </a:p>
        </p:txBody>
      </p:sp>
      <p:pic>
        <p:nvPicPr>
          <p:cNvPr id="55301" name="Picture 5" descr="Finance Markov chain example state spac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983" y="2438400"/>
            <a:ext cx="4319881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0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Steady State Analysis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419600"/>
          </a:xfrm>
        </p:spPr>
        <p:txBody>
          <a:bodyPr/>
          <a:lstStyle/>
          <a:p>
            <a:r>
              <a:rPr lang="en-US" dirty="0" smtClean="0"/>
              <a:t>The transition probability matrix is given by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400" dirty="0" smtClean="0"/>
          </a:p>
          <a:p>
            <a:r>
              <a:rPr lang="en-US" sz="2400" dirty="0" smtClean="0"/>
              <a:t>Using </a:t>
            </a:r>
            <a:r>
              <a:rPr lang="en-US" sz="2400" dirty="0"/>
              <a:t>the transition probabilities, the steady-state probabilities indicate that 62.5% of weeks will be in a bull market, 31.25% of weeks will be in a bear market and 6.25% of weeks will be stagnant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56322" name="Picture 2" descr="P = \begin{bmatrix}&#10;0.9 &amp; 0.075 &amp; 0.025 \\&#10;0.15 &amp; 0.8 &amp; 0.05 \\&#10;0.25 &amp; 0.25 &amp; 0.5&#10;\end{bmatrix}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89600"/>
            <a:ext cx="3635033" cy="115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24" name="Picture 4" descr="\lim_{N\to \infty } \, P^N=&#10;\begin{bmatrix}&#10; 0.625 &amp; 0.3125 &amp; 0.0625 \\&#10; 0.625 &amp; 0.3125 &amp; 0.0625 \\&#10; 0.625 &amp; 0.3125 &amp; 0.0625 \\&#10;\end{bmatrix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833" y="2389600"/>
            <a:ext cx="4904913" cy="115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36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Steady State Analysis (cont.)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953000"/>
          </a:xfrm>
        </p:spPr>
        <p:txBody>
          <a:bodyPr/>
          <a:lstStyle/>
          <a:p>
            <a:r>
              <a:rPr lang="en-US" altLang="en-US" b="1" dirty="0" smtClean="0"/>
              <a:t>Theorem:</a:t>
            </a:r>
            <a:r>
              <a:rPr lang="en-US" altLang="en-US" dirty="0" smtClean="0"/>
              <a:t> Let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 be the transition matrix for an </a:t>
            </a:r>
            <a:br>
              <a:rPr lang="en-US" altLang="en-US" dirty="0" smtClean="0"/>
            </a:br>
            <a:r>
              <a:rPr lang="en-US" altLang="en-US" i="1" dirty="0" smtClean="0"/>
              <a:t>s</a:t>
            </a:r>
            <a:r>
              <a:rPr lang="en-US" altLang="en-US" dirty="0" smtClean="0"/>
              <a:t>-state </a:t>
            </a:r>
            <a:r>
              <a:rPr lang="en-US" altLang="en-US" i="1" dirty="0" smtClean="0">
                <a:solidFill>
                  <a:srgbClr val="FF0000"/>
                </a:solidFill>
              </a:rPr>
              <a:t>ergodic</a:t>
            </a:r>
            <a:r>
              <a:rPr lang="en-US" altLang="en-US" dirty="0" smtClean="0"/>
              <a:t> chain (</a:t>
            </a:r>
            <a:r>
              <a:rPr lang="en-US" altLang="en-US" i="1" dirty="0" smtClean="0"/>
              <a:t>irreducible-aperiodic-positive recurrent</a:t>
            </a:r>
            <a:r>
              <a:rPr lang="en-US" altLang="en-US" dirty="0" smtClean="0"/>
              <a:t>). Then there exists a vector </a:t>
            </a:r>
            <a:br>
              <a:rPr lang="en-US" altLang="en-US" dirty="0" smtClean="0"/>
            </a:br>
            <a:r>
              <a:rPr lang="el-GR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en-US" dirty="0" smtClean="0">
                <a:cs typeface="Times New Roman" panose="02020603050405020304" pitchFamily="18" charset="0"/>
              </a:rPr>
              <a:t> = [</a:t>
            </a:r>
            <a:r>
              <a:rPr lang="el-GR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en-US" baseline="-25000" dirty="0" smtClean="0">
                <a:cs typeface="Times New Roman" panose="02020603050405020304" pitchFamily="18" charset="0"/>
              </a:rPr>
              <a:t>1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l-GR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en-US" baseline="-25000" dirty="0" smtClean="0">
                <a:cs typeface="Times New Roman" panose="02020603050405020304" pitchFamily="18" charset="0"/>
              </a:rPr>
              <a:t>2</a:t>
            </a:r>
            <a:r>
              <a:rPr lang="en-US" altLang="en-US" dirty="0" smtClean="0">
                <a:cs typeface="Times New Roman" panose="02020603050405020304" pitchFamily="18" charset="0"/>
              </a:rPr>
              <a:t>  … </a:t>
            </a:r>
            <a:r>
              <a:rPr lang="el-GR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en-US" baseline="-25000" dirty="0" smtClean="0">
                <a:cs typeface="Times New Roman" panose="02020603050405020304" pitchFamily="18" charset="0"/>
              </a:rPr>
              <a:t>s</a:t>
            </a:r>
            <a:r>
              <a:rPr lang="en-US" altLang="en-US" dirty="0" smtClean="0">
                <a:cs typeface="Times New Roman" panose="02020603050405020304" pitchFamily="18" charset="0"/>
              </a:rPr>
              <a:t>] such that</a:t>
            </a:r>
          </a:p>
          <a:p>
            <a:endParaRPr lang="en-US" altLang="en-US" dirty="0">
              <a:cs typeface="Times New Roman" panose="02020603050405020304" pitchFamily="18" charset="0"/>
            </a:endParaRPr>
          </a:p>
          <a:p>
            <a:endParaRPr lang="en-US" altLang="en-US" dirty="0" smtClean="0">
              <a:cs typeface="Times New Roman" panose="02020603050405020304" pitchFamily="18" charset="0"/>
            </a:endParaRPr>
          </a:p>
          <a:p>
            <a:endParaRPr lang="en-US" altLang="en-US" dirty="0">
              <a:cs typeface="Times New Roman" panose="02020603050405020304" pitchFamily="18" charset="0"/>
            </a:endParaRPr>
          </a:p>
          <a:p>
            <a:endParaRPr lang="en-US" altLang="en-US" dirty="0" smtClean="0">
              <a:cs typeface="Times New Roman" panose="02020603050405020304" pitchFamily="18" charset="0"/>
            </a:endParaRPr>
          </a:p>
          <a:p>
            <a:r>
              <a:rPr lang="en-US" altLang="en-US" dirty="0" smtClean="0"/>
              <a:t>The theorem states </a:t>
            </a:r>
            <a:r>
              <a:rPr lang="en-US" altLang="en-US" dirty="0"/>
              <a:t>that for any initial state </a:t>
            </a:r>
            <a:r>
              <a:rPr lang="en-US" altLang="en-US" i="1" dirty="0" err="1"/>
              <a:t>i</a:t>
            </a:r>
            <a:r>
              <a:rPr lang="en-US" altLang="en-US" dirty="0"/>
              <a:t>, </a:t>
            </a:r>
          </a:p>
          <a:p>
            <a:endParaRPr lang="el-GR" altLang="en-US" dirty="0">
              <a:cs typeface="Times New Roman" panose="02020603050405020304" pitchFamily="18" charset="0"/>
            </a:endParaRPr>
          </a:p>
        </p:txBody>
      </p:sp>
      <p:graphicFrame>
        <p:nvGraphicFramePr>
          <p:cNvPr id="1833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361315"/>
              </p:ext>
            </p:extLst>
          </p:nvPr>
        </p:nvGraphicFramePr>
        <p:xfrm>
          <a:off x="2209800" y="3505200"/>
          <a:ext cx="37338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6" name="Equation" r:id="rId4" imgW="1726920" imgH="939600" progId="Equation.3">
                  <p:embed/>
                </p:oleObj>
              </mc:Choice>
              <mc:Fallback>
                <p:oleObj name="Equation" r:id="rId4" imgW="172692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505200"/>
                        <a:ext cx="37338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226375"/>
              </p:ext>
            </p:extLst>
          </p:nvPr>
        </p:nvGraphicFramePr>
        <p:xfrm>
          <a:off x="3597275" y="6102350"/>
          <a:ext cx="19494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7" name="Equation" r:id="rId6" imgW="901440" imgH="279360" progId="Equation.3">
                  <p:embed/>
                </p:oleObj>
              </mc:Choice>
              <mc:Fallback>
                <p:oleObj name="Equation" r:id="rId6" imgW="90144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6102350"/>
                        <a:ext cx="19494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96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0"/>
            <a:ext cx="8229600" cy="1371600"/>
          </a:xfrm>
        </p:spPr>
        <p:txBody>
          <a:bodyPr/>
          <a:lstStyle/>
          <a:p>
            <a:r>
              <a:rPr lang="en-US" altLang="en-US"/>
              <a:t>Birth-Death Example</a:t>
            </a:r>
          </a:p>
        </p:txBody>
      </p:sp>
      <p:grpSp>
        <p:nvGrpSpPr>
          <p:cNvPr id="423973" name="Group 37"/>
          <p:cNvGrpSpPr>
            <a:grpSpLocks/>
          </p:cNvGrpSpPr>
          <p:nvPr/>
        </p:nvGrpSpPr>
        <p:grpSpPr bwMode="auto">
          <a:xfrm>
            <a:off x="533400" y="1524000"/>
            <a:ext cx="7848600" cy="1663700"/>
            <a:chOff x="336" y="960"/>
            <a:chExt cx="4944" cy="1048"/>
          </a:xfrm>
        </p:grpSpPr>
        <p:sp>
          <p:nvSpPr>
            <p:cNvPr id="423940" name="Freeform 4"/>
            <p:cNvSpPr>
              <a:spLocks/>
            </p:cNvSpPr>
            <p:nvPr/>
          </p:nvSpPr>
          <p:spPr bwMode="auto">
            <a:xfrm>
              <a:off x="1056" y="1200"/>
              <a:ext cx="1152" cy="152"/>
            </a:xfrm>
            <a:custGeom>
              <a:avLst/>
              <a:gdLst>
                <a:gd name="T0" fmla="*/ 0 w 1152"/>
                <a:gd name="T1" fmla="*/ 104 h 152"/>
                <a:gd name="T2" fmla="*/ 576 w 1152"/>
                <a:gd name="T3" fmla="*/ 8 h 152"/>
                <a:gd name="T4" fmla="*/ 1152 w 1152"/>
                <a:gd name="T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2" h="152">
                  <a:moveTo>
                    <a:pt x="0" y="104"/>
                  </a:moveTo>
                  <a:cubicBezTo>
                    <a:pt x="192" y="52"/>
                    <a:pt x="384" y="0"/>
                    <a:pt x="576" y="8"/>
                  </a:cubicBezTo>
                  <a:cubicBezTo>
                    <a:pt x="768" y="16"/>
                    <a:pt x="960" y="84"/>
                    <a:pt x="1152" y="152"/>
                  </a:cubicBez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3941" name="Freeform 5"/>
            <p:cNvSpPr>
              <a:spLocks/>
            </p:cNvSpPr>
            <p:nvPr/>
          </p:nvSpPr>
          <p:spPr bwMode="auto">
            <a:xfrm>
              <a:off x="2544" y="1200"/>
              <a:ext cx="1104" cy="160"/>
            </a:xfrm>
            <a:custGeom>
              <a:avLst/>
              <a:gdLst>
                <a:gd name="T0" fmla="*/ 0 w 1152"/>
                <a:gd name="T1" fmla="*/ 104 h 152"/>
                <a:gd name="T2" fmla="*/ 576 w 1152"/>
                <a:gd name="T3" fmla="*/ 8 h 152"/>
                <a:gd name="T4" fmla="*/ 1152 w 1152"/>
                <a:gd name="T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2" h="152">
                  <a:moveTo>
                    <a:pt x="0" y="104"/>
                  </a:moveTo>
                  <a:cubicBezTo>
                    <a:pt x="192" y="52"/>
                    <a:pt x="384" y="0"/>
                    <a:pt x="576" y="8"/>
                  </a:cubicBezTo>
                  <a:cubicBezTo>
                    <a:pt x="768" y="16"/>
                    <a:pt x="960" y="84"/>
                    <a:pt x="1152" y="152"/>
                  </a:cubicBezTo>
                </a:path>
              </a:pathLst>
            </a:custGeom>
            <a:noFill/>
            <a:ln w="15875" cap="flat">
              <a:solidFill>
                <a:srgbClr val="0000FF"/>
              </a:solidFill>
              <a:prstDash val="dash"/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3942" name="Freeform 6"/>
            <p:cNvSpPr>
              <a:spLocks/>
            </p:cNvSpPr>
            <p:nvPr/>
          </p:nvSpPr>
          <p:spPr bwMode="auto">
            <a:xfrm flipH="1" flipV="1">
              <a:off x="1104" y="1592"/>
              <a:ext cx="1152" cy="152"/>
            </a:xfrm>
            <a:custGeom>
              <a:avLst/>
              <a:gdLst>
                <a:gd name="T0" fmla="*/ 0 w 1152"/>
                <a:gd name="T1" fmla="*/ 104 h 152"/>
                <a:gd name="T2" fmla="*/ 576 w 1152"/>
                <a:gd name="T3" fmla="*/ 8 h 152"/>
                <a:gd name="T4" fmla="*/ 1152 w 1152"/>
                <a:gd name="T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2" h="152">
                  <a:moveTo>
                    <a:pt x="0" y="104"/>
                  </a:moveTo>
                  <a:cubicBezTo>
                    <a:pt x="192" y="52"/>
                    <a:pt x="384" y="0"/>
                    <a:pt x="576" y="8"/>
                  </a:cubicBezTo>
                  <a:cubicBezTo>
                    <a:pt x="768" y="16"/>
                    <a:pt x="960" y="84"/>
                    <a:pt x="1152" y="152"/>
                  </a:cubicBez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3944" name="Freeform 8"/>
            <p:cNvSpPr>
              <a:spLocks/>
            </p:cNvSpPr>
            <p:nvPr/>
          </p:nvSpPr>
          <p:spPr bwMode="auto">
            <a:xfrm>
              <a:off x="336" y="1280"/>
              <a:ext cx="384" cy="360"/>
            </a:xfrm>
            <a:custGeom>
              <a:avLst/>
              <a:gdLst>
                <a:gd name="T0" fmla="*/ 536 w 536"/>
                <a:gd name="T1" fmla="*/ 112 h 360"/>
                <a:gd name="T2" fmla="*/ 152 w 536"/>
                <a:gd name="T3" fmla="*/ 16 h 360"/>
                <a:gd name="T4" fmla="*/ 8 w 536"/>
                <a:gd name="T5" fmla="*/ 208 h 360"/>
                <a:gd name="T6" fmla="*/ 200 w 536"/>
                <a:gd name="T7" fmla="*/ 352 h 360"/>
                <a:gd name="T8" fmla="*/ 536 w 536"/>
                <a:gd name="T9" fmla="*/ 256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6" h="360">
                  <a:moveTo>
                    <a:pt x="536" y="112"/>
                  </a:moveTo>
                  <a:cubicBezTo>
                    <a:pt x="388" y="56"/>
                    <a:pt x="240" y="0"/>
                    <a:pt x="152" y="16"/>
                  </a:cubicBezTo>
                  <a:cubicBezTo>
                    <a:pt x="64" y="32"/>
                    <a:pt x="0" y="152"/>
                    <a:pt x="8" y="208"/>
                  </a:cubicBezTo>
                  <a:cubicBezTo>
                    <a:pt x="16" y="264"/>
                    <a:pt x="112" y="344"/>
                    <a:pt x="200" y="352"/>
                  </a:cubicBezTo>
                  <a:cubicBezTo>
                    <a:pt x="288" y="360"/>
                    <a:pt x="412" y="308"/>
                    <a:pt x="536" y="256"/>
                  </a:cubicBez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3946" name="Text Box 10"/>
            <p:cNvSpPr txBox="1">
              <a:spLocks noChangeArrowheads="1"/>
            </p:cNvSpPr>
            <p:nvPr/>
          </p:nvSpPr>
          <p:spPr bwMode="auto">
            <a:xfrm>
              <a:off x="1440" y="960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i="0" baseline="0">
                  <a:latin typeface="Times New Roman" panose="02020603050405020304" pitchFamily="18" charset="0"/>
                </a:rPr>
                <a:t>1-</a:t>
              </a:r>
              <a:r>
                <a:rPr lang="en-US" altLang="en-US" sz="2400" baseline="0">
                  <a:latin typeface="Times New Roman" panose="02020603050405020304" pitchFamily="18" charset="0"/>
                </a:rPr>
                <a:t>p</a:t>
              </a:r>
              <a:endParaRPr lang="en-US" altLang="en-US" sz="2400" i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23947" name="Text Box 11"/>
            <p:cNvSpPr txBox="1">
              <a:spLocks noChangeArrowheads="1"/>
            </p:cNvSpPr>
            <p:nvPr/>
          </p:nvSpPr>
          <p:spPr bwMode="auto">
            <a:xfrm>
              <a:off x="2976" y="960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i="0" baseline="0">
                  <a:latin typeface="Times New Roman" panose="02020603050405020304" pitchFamily="18" charset="0"/>
                </a:rPr>
                <a:t>1-</a:t>
              </a:r>
              <a:r>
                <a:rPr lang="en-US" altLang="en-US" sz="2400" baseline="0">
                  <a:latin typeface="Times New Roman" panose="02020603050405020304" pitchFamily="18" charset="0"/>
                </a:rPr>
                <a:t>p</a:t>
              </a:r>
              <a:endParaRPr lang="en-US" altLang="en-US" sz="2400" i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23948" name="Text Box 12"/>
            <p:cNvSpPr txBox="1">
              <a:spLocks noChangeArrowheads="1"/>
            </p:cNvSpPr>
            <p:nvPr/>
          </p:nvSpPr>
          <p:spPr bwMode="auto">
            <a:xfrm>
              <a:off x="336" y="1536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aseline="0">
                  <a:latin typeface="Times New Roman" panose="02020603050405020304" pitchFamily="18" charset="0"/>
                </a:rPr>
                <a:t>p</a:t>
              </a:r>
              <a:endParaRPr lang="en-US" altLang="en-US" sz="2400" i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23949" name="Text Box 13"/>
            <p:cNvSpPr txBox="1">
              <a:spLocks noChangeArrowheads="1"/>
            </p:cNvSpPr>
            <p:nvPr/>
          </p:nvSpPr>
          <p:spPr bwMode="auto">
            <a:xfrm>
              <a:off x="1536" y="1680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aseline="0">
                  <a:latin typeface="Times New Roman" panose="02020603050405020304" pitchFamily="18" charset="0"/>
                </a:rPr>
                <a:t>p</a:t>
              </a:r>
              <a:endParaRPr lang="en-US" altLang="en-US" sz="2400" i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23953" name="Freeform 17"/>
            <p:cNvSpPr>
              <a:spLocks/>
            </p:cNvSpPr>
            <p:nvPr/>
          </p:nvSpPr>
          <p:spPr bwMode="auto">
            <a:xfrm>
              <a:off x="4032" y="1208"/>
              <a:ext cx="1152" cy="152"/>
            </a:xfrm>
            <a:custGeom>
              <a:avLst/>
              <a:gdLst>
                <a:gd name="T0" fmla="*/ 0 w 1152"/>
                <a:gd name="T1" fmla="*/ 104 h 152"/>
                <a:gd name="T2" fmla="*/ 576 w 1152"/>
                <a:gd name="T3" fmla="*/ 8 h 152"/>
                <a:gd name="T4" fmla="*/ 1152 w 1152"/>
                <a:gd name="T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2" h="152">
                  <a:moveTo>
                    <a:pt x="0" y="104"/>
                  </a:moveTo>
                  <a:cubicBezTo>
                    <a:pt x="192" y="52"/>
                    <a:pt x="384" y="0"/>
                    <a:pt x="576" y="8"/>
                  </a:cubicBezTo>
                  <a:cubicBezTo>
                    <a:pt x="768" y="16"/>
                    <a:pt x="960" y="84"/>
                    <a:pt x="1152" y="152"/>
                  </a:cubicBezTo>
                </a:path>
              </a:pathLst>
            </a:custGeom>
            <a:noFill/>
            <a:ln w="15875" cap="flat">
              <a:solidFill>
                <a:srgbClr val="0000FF"/>
              </a:solidFill>
              <a:prstDash val="dash"/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3954" name="Freeform 18"/>
            <p:cNvSpPr>
              <a:spLocks/>
            </p:cNvSpPr>
            <p:nvPr/>
          </p:nvSpPr>
          <p:spPr bwMode="auto">
            <a:xfrm flipH="1" flipV="1">
              <a:off x="4032" y="1592"/>
              <a:ext cx="1152" cy="152"/>
            </a:xfrm>
            <a:custGeom>
              <a:avLst/>
              <a:gdLst>
                <a:gd name="T0" fmla="*/ 0 w 1152"/>
                <a:gd name="T1" fmla="*/ 104 h 152"/>
                <a:gd name="T2" fmla="*/ 576 w 1152"/>
                <a:gd name="T3" fmla="*/ 8 h 152"/>
                <a:gd name="T4" fmla="*/ 1152 w 1152"/>
                <a:gd name="T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2" h="152">
                  <a:moveTo>
                    <a:pt x="0" y="104"/>
                  </a:moveTo>
                  <a:cubicBezTo>
                    <a:pt x="192" y="52"/>
                    <a:pt x="384" y="0"/>
                    <a:pt x="576" y="8"/>
                  </a:cubicBezTo>
                  <a:cubicBezTo>
                    <a:pt x="768" y="16"/>
                    <a:pt x="960" y="84"/>
                    <a:pt x="1152" y="152"/>
                  </a:cubicBezTo>
                </a:path>
              </a:pathLst>
            </a:custGeom>
            <a:noFill/>
            <a:ln w="15875" cap="flat">
              <a:solidFill>
                <a:srgbClr val="0000FF"/>
              </a:solidFill>
              <a:prstDash val="dash"/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3955" name="Text Box 19"/>
            <p:cNvSpPr txBox="1">
              <a:spLocks noChangeArrowheads="1"/>
            </p:cNvSpPr>
            <p:nvPr/>
          </p:nvSpPr>
          <p:spPr bwMode="auto">
            <a:xfrm>
              <a:off x="4464" y="960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i="0" baseline="0">
                  <a:latin typeface="Times New Roman" panose="02020603050405020304" pitchFamily="18" charset="0"/>
                </a:rPr>
                <a:t>1</a:t>
              </a:r>
              <a:r>
                <a:rPr lang="en-US" altLang="en-US" sz="2400" baseline="0">
                  <a:latin typeface="Times New Roman" panose="02020603050405020304" pitchFamily="18" charset="0"/>
                </a:rPr>
                <a:t>-p</a:t>
              </a:r>
              <a:endParaRPr lang="en-US" altLang="en-US" sz="2400" i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23956" name="Text Box 20"/>
            <p:cNvSpPr txBox="1">
              <a:spLocks noChangeArrowheads="1"/>
            </p:cNvSpPr>
            <p:nvPr/>
          </p:nvSpPr>
          <p:spPr bwMode="auto">
            <a:xfrm>
              <a:off x="4512" y="1680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aseline="0">
                  <a:latin typeface="Times New Roman" panose="02020603050405020304" pitchFamily="18" charset="0"/>
                </a:rPr>
                <a:t>p</a:t>
              </a:r>
              <a:endParaRPr lang="en-US" altLang="en-US" sz="2400" i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23959" name="Oval 23"/>
            <p:cNvSpPr>
              <a:spLocks noChangeArrowheads="1"/>
            </p:cNvSpPr>
            <p:nvPr/>
          </p:nvSpPr>
          <p:spPr bwMode="auto">
            <a:xfrm>
              <a:off x="720" y="1256"/>
              <a:ext cx="432" cy="432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i="0" baseline="0"/>
                <a:t>0</a:t>
              </a:r>
            </a:p>
          </p:txBody>
        </p:sp>
        <p:sp>
          <p:nvSpPr>
            <p:cNvPr id="423960" name="Oval 24"/>
            <p:cNvSpPr>
              <a:spLocks noChangeArrowheads="1"/>
            </p:cNvSpPr>
            <p:nvPr/>
          </p:nvSpPr>
          <p:spPr bwMode="auto">
            <a:xfrm>
              <a:off x="2160" y="1256"/>
              <a:ext cx="432" cy="432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i="0" baseline="0"/>
                <a:t>1</a:t>
              </a:r>
            </a:p>
          </p:txBody>
        </p:sp>
        <p:sp>
          <p:nvSpPr>
            <p:cNvPr id="423961" name="Oval 25"/>
            <p:cNvSpPr>
              <a:spLocks noChangeArrowheads="1"/>
            </p:cNvSpPr>
            <p:nvPr/>
          </p:nvSpPr>
          <p:spPr bwMode="auto">
            <a:xfrm>
              <a:off x="3648" y="1256"/>
              <a:ext cx="432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aseline="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23970" name="Freeform 34"/>
            <p:cNvSpPr>
              <a:spLocks/>
            </p:cNvSpPr>
            <p:nvPr/>
          </p:nvSpPr>
          <p:spPr bwMode="auto">
            <a:xfrm flipH="1" flipV="1">
              <a:off x="2544" y="1632"/>
              <a:ext cx="1152" cy="152"/>
            </a:xfrm>
            <a:custGeom>
              <a:avLst/>
              <a:gdLst>
                <a:gd name="T0" fmla="*/ 0 w 1152"/>
                <a:gd name="T1" fmla="*/ 104 h 152"/>
                <a:gd name="T2" fmla="*/ 576 w 1152"/>
                <a:gd name="T3" fmla="*/ 8 h 152"/>
                <a:gd name="T4" fmla="*/ 1152 w 1152"/>
                <a:gd name="T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2" h="152">
                  <a:moveTo>
                    <a:pt x="0" y="104"/>
                  </a:moveTo>
                  <a:cubicBezTo>
                    <a:pt x="192" y="52"/>
                    <a:pt x="384" y="0"/>
                    <a:pt x="576" y="8"/>
                  </a:cubicBezTo>
                  <a:cubicBezTo>
                    <a:pt x="768" y="16"/>
                    <a:pt x="960" y="84"/>
                    <a:pt x="1152" y="152"/>
                  </a:cubicBezTo>
                </a:path>
              </a:pathLst>
            </a:custGeom>
            <a:noFill/>
            <a:ln w="15875" cap="flat">
              <a:solidFill>
                <a:srgbClr val="0000FF"/>
              </a:solidFill>
              <a:prstDash val="dash"/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3971" name="Text Box 35"/>
            <p:cNvSpPr txBox="1">
              <a:spLocks noChangeArrowheads="1"/>
            </p:cNvSpPr>
            <p:nvPr/>
          </p:nvSpPr>
          <p:spPr bwMode="auto">
            <a:xfrm>
              <a:off x="3024" y="1720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aseline="0">
                  <a:latin typeface="Times New Roman" panose="02020603050405020304" pitchFamily="18" charset="0"/>
                </a:rPr>
                <a:t>p</a:t>
              </a:r>
              <a:endParaRPr lang="en-US" altLang="en-US" sz="2400" i="0" baseline="-2500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423972" name="Object 36"/>
          <p:cNvGraphicFramePr>
            <a:graphicFrameLocks noChangeAspect="1"/>
          </p:cNvGraphicFramePr>
          <p:nvPr/>
        </p:nvGraphicFramePr>
        <p:xfrm>
          <a:off x="2209800" y="3124200"/>
          <a:ext cx="3570288" cy="198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4" name="Equation" r:id="rId3" imgW="1396800" imgH="774360" progId="Equation.DSMT4">
                  <p:embed/>
                </p:oleObj>
              </mc:Choice>
              <mc:Fallback>
                <p:oleObj name="Equation" r:id="rId3" imgW="139680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124200"/>
                        <a:ext cx="3570288" cy="198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74" name="Rectangle 38"/>
          <p:cNvSpPr>
            <a:spLocks noChangeArrowheads="1"/>
          </p:cNvSpPr>
          <p:nvPr/>
        </p:nvSpPr>
        <p:spPr bwMode="auto">
          <a:xfrm>
            <a:off x="457200" y="5497513"/>
            <a:ext cx="8153400" cy="59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 baseline="0"/>
              <a:t>Thus, to find the steady state vector </a:t>
            </a:r>
            <a:r>
              <a:rPr lang="el-GR" altLang="en-US" b="1" i="0" baseline="0">
                <a:latin typeface="Times New Roman" panose="02020603050405020304" pitchFamily="18" charset="0"/>
              </a:rPr>
              <a:t>π</a:t>
            </a:r>
            <a:r>
              <a:rPr lang="en-US" altLang="en-US" b="1" i="0" baseline="0">
                <a:latin typeface="Times New Roman" panose="02020603050405020304" pitchFamily="18" charset="0"/>
              </a:rPr>
              <a:t> </a:t>
            </a:r>
            <a:r>
              <a:rPr lang="en-US" altLang="en-US" i="0" baseline="0"/>
              <a:t>we need to solve</a:t>
            </a:r>
          </a:p>
        </p:txBody>
      </p:sp>
      <p:graphicFrame>
        <p:nvGraphicFramePr>
          <p:cNvPr id="423975" name="Object 39"/>
          <p:cNvGraphicFramePr>
            <a:graphicFrameLocks noChangeAspect="1"/>
          </p:cNvGraphicFramePr>
          <p:nvPr/>
        </p:nvGraphicFramePr>
        <p:xfrm>
          <a:off x="2133600" y="6096000"/>
          <a:ext cx="10398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5" name="Equation" r:id="rId5" imgW="406080" imgH="152280" progId="Equation.DSMT4">
                  <p:embed/>
                </p:oleObj>
              </mc:Choice>
              <mc:Fallback>
                <p:oleObj name="Equation" r:id="rId5" imgW="40608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6096000"/>
                        <a:ext cx="10398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76" name="Text Box 40"/>
          <p:cNvSpPr txBox="1">
            <a:spLocks noChangeArrowheads="1"/>
          </p:cNvSpPr>
          <p:nvPr/>
        </p:nvSpPr>
        <p:spPr bwMode="auto">
          <a:xfrm>
            <a:off x="3954463" y="6096000"/>
            <a:ext cx="693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/>
              <a:t>and</a:t>
            </a:r>
          </a:p>
        </p:txBody>
      </p:sp>
      <p:graphicFrame>
        <p:nvGraphicFramePr>
          <p:cNvPr id="423977" name="Object 41"/>
          <p:cNvGraphicFramePr>
            <a:graphicFrameLocks noChangeAspect="1"/>
          </p:cNvGraphicFramePr>
          <p:nvPr/>
        </p:nvGraphicFramePr>
        <p:xfrm>
          <a:off x="5394325" y="6030913"/>
          <a:ext cx="1235075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6" name="Equation" r:id="rId7" imgW="482400" imgH="291960" progId="Equation.DSMT4">
                  <p:embed/>
                </p:oleObj>
              </mc:Choice>
              <mc:Fallback>
                <p:oleObj name="Equation" r:id="rId7" imgW="4824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325" y="6030913"/>
                        <a:ext cx="1235075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105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3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2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7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{X(t)|t\geq 0\}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445.5"/>
  <p:tag name="PICTUREFILESIZE" val="588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small&#10;$p_{ij}(v, t) =p_{ij}(t-v) = p_{ij}(\tau)$,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BITMAPFORMAT" val="bmpmono"/>
  <p:tag name="DEBUGINTERACTIVE" val="True"/>
  <p:tag name="ORIGWIDTH" val="231.875"/>
  <p:tag name="PICTUREFILESIZE" val="936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small&#10;$p_{ij}(t) =P(X(t+v)=j|X(v)=i)$, for any $v\geq 0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BITMAPFORMAT" val="bmpmono"/>
  <p:tag name="DEBUGINTERACTIVE" val="True"/>
  <p:tag name="ORIGWIDTH" val="400.75"/>
  <p:tag name="PICTUREFILESIZE" val="1596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small&#10;$\pi_{j}(t) =P(X(t)=j)$,  $j=0,1,2,\dots$ ;    $t\geq 0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BITMAPFORMAT" val="bmpmono"/>
  <p:tag name="DEBUGINTERACTIVE" val="True"/>
  <p:tag name="ORIGWIDTH" val="346.75"/>
  <p:tag name="PICTUREFILESIZE" val="1386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small&#10;\[&#10;\mbox{and,    }\mbox{  }\sum_{j \in I} \pi_{j}(t) = 1 &#10;\]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BITMAPFORMAT" val="bmpmono"/>
  <p:tag name="DEBUGINTERACTIVE" val="True"/>
  <p:tag name="ORIGWIDTH" val="152.875"/>
  <p:tag name="PICTUREFILESIZE" val="1366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small&#10;$\pi_{j}(t) =P(X(t)=j)$ 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BITMAPFORMAT" val="bmpmono"/>
  <p:tag name="DEBUGINTERACTIVE" val="True"/>
  <p:tag name="ORIGWIDTH" val="164.875"/>
  <p:tag name="PICTUREFILESIZE" val="666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small&#10;\[&#10;\mbox{letting,  $v=0$  gives,   }\pi_j(t) = \sum_{j\in I} p_{ij}(0,t)\pi_i(0)  &#10;\]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BITMAPFORMAT" val="bmpmono"/>
  <p:tag name="DEBUGINTERACTIVE" val="True"/>
  <p:tag name="ORIGWIDTH" val="362.875"/>
  <p:tag name="PICTUREFILESIZE" val="3270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small&#10;\[&#10;= \sum_{i\in I} P(X(t)=j|P(X(v)=i)P(X(v)=i)&#10;\]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BITMAPFORMAT" val="bmpmono"/>
  <p:tag name="DEBUGINTERACTIVE" val="True"/>
  <p:tag name="ORIGWIDTH" val="349.875"/>
  <p:tag name="PICTUREFILESIZE" val="2987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small&#10;\[&#10;=\sum_{i\in I} p_{ij}(v,t)\pi_i(v)&#10;\]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BITMAPFORMAT" val="bmpmono"/>
  <p:tag name="DEBUGINTERACTIVE" val="True"/>
  <p:tag name="ORIGWIDTH" val="145"/>
  <p:tag name="PICTUREFILESIZE" val="12374"/>
</p:tagLst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1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1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55712</TotalTime>
  <Words>1611</Words>
  <Application>Microsoft Office PowerPoint</Application>
  <PresentationFormat>On-screen Show (4:3)</PresentationFormat>
  <Paragraphs>300</Paragraphs>
  <Slides>30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9" baseType="lpstr">
      <vt:lpstr>ＭＳ Ｐゴシック</vt:lpstr>
      <vt:lpstr>Arial</vt:lpstr>
      <vt:lpstr>Arial Black</vt:lpstr>
      <vt:lpstr>Bookman Old Style</vt:lpstr>
      <vt:lpstr>Cambria</vt:lpstr>
      <vt:lpstr>Cambria Math</vt:lpstr>
      <vt:lpstr>Courier New</vt:lpstr>
      <vt:lpstr>Symbol</vt:lpstr>
      <vt:lpstr>Tahoma</vt:lpstr>
      <vt:lpstr>Times</vt:lpstr>
      <vt:lpstr>Times New Roman</vt:lpstr>
      <vt:lpstr>Tw Cen MT</vt:lpstr>
      <vt:lpstr>Wingdings</vt:lpstr>
      <vt:lpstr>Wingdings 2</vt:lpstr>
      <vt:lpstr>Pixel</vt:lpstr>
      <vt:lpstr>Median</vt:lpstr>
      <vt:lpstr>Blends</vt:lpstr>
      <vt:lpstr>Bitmap Image</vt:lpstr>
      <vt:lpstr>Equation</vt:lpstr>
      <vt:lpstr>CS305</vt:lpstr>
      <vt:lpstr>Markov Chains (cont.)</vt:lpstr>
      <vt:lpstr>Steady State Analysis</vt:lpstr>
      <vt:lpstr>Periodicity in Markov chain</vt:lpstr>
      <vt:lpstr>Steady State Analysis</vt:lpstr>
      <vt:lpstr>Steady State Analysis (cont.)</vt:lpstr>
      <vt:lpstr>Steady State Analysis (cont.)</vt:lpstr>
      <vt:lpstr>Steady State Analysis (cont.)</vt:lpstr>
      <vt:lpstr>Birth-Death Example</vt:lpstr>
      <vt:lpstr>Birth-Death Example</vt:lpstr>
      <vt:lpstr>PowerPoint Presentation</vt:lpstr>
      <vt:lpstr>Differences between Continuous-Time and Discrete-Time Markov Chains </vt:lpstr>
      <vt:lpstr>Continuous-Time Markov Chains (cont.)</vt:lpstr>
      <vt:lpstr>Definition : Continuous-Time Markov Chains </vt:lpstr>
      <vt:lpstr>Transition Function </vt:lpstr>
      <vt:lpstr>Transition Rate Matrix </vt:lpstr>
      <vt:lpstr>Homogeneous Case </vt:lpstr>
      <vt:lpstr>State Holding Time </vt:lpstr>
      <vt:lpstr>Homogeneous Case </vt:lpstr>
      <vt:lpstr>Continuous Markov Chain</vt:lpstr>
      <vt:lpstr>Example: Computer System</vt:lpstr>
      <vt:lpstr>Example: Computer System</vt:lpstr>
      <vt:lpstr>Example: Computer system </vt:lpstr>
      <vt:lpstr>Homogenous CTMCs </vt:lpstr>
      <vt:lpstr>State Probabilities and Transient Analysis </vt:lpstr>
      <vt:lpstr>“Probability Fluid” view </vt:lpstr>
      <vt:lpstr>Steady State Analysis </vt:lpstr>
      <vt:lpstr>Steady State Analysis </vt:lpstr>
      <vt:lpstr>Example: Computer System </vt:lpstr>
      <vt:lpstr>Example: Computer System </vt:lpstr>
    </vt:vector>
  </TitlesOfParts>
  <Company>University of Cyprus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Systems and Networks</dc:title>
  <dc:creator>Christos Panayiotou</dc:creator>
  <cp:lastModifiedBy>Dr.Khaled</cp:lastModifiedBy>
  <cp:revision>415</cp:revision>
  <dcterms:created xsi:type="dcterms:W3CDTF">2004-01-13T15:32:00Z</dcterms:created>
  <dcterms:modified xsi:type="dcterms:W3CDTF">2015-05-19T11:42:49Z</dcterms:modified>
</cp:coreProperties>
</file>