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337" r:id="rId2"/>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256" r:id="rId16"/>
    <p:sldId id="259" r:id="rId17"/>
    <p:sldId id="302" r:id="rId18"/>
    <p:sldId id="303" r:id="rId19"/>
    <p:sldId id="304" r:id="rId20"/>
    <p:sldId id="305" r:id="rId21"/>
    <p:sldId id="306" r:id="rId22"/>
    <p:sldId id="310" r:id="rId23"/>
    <p:sldId id="335" r:id="rId24"/>
    <p:sldId id="336" r:id="rId25"/>
    <p:sldId id="313" r:id="rId26"/>
    <p:sldId id="314" r:id="rId27"/>
    <p:sldId id="315" r:id="rId28"/>
    <p:sldId id="316" r:id="rId29"/>
    <p:sldId id="317" r:id="rId30"/>
    <p:sldId id="320" r:id="rId31"/>
    <p:sldId id="321" r:id="rId32"/>
    <p:sldId id="326" r:id="rId33"/>
    <p:sldId id="327" r:id="rId34"/>
    <p:sldId id="328" r:id="rId35"/>
    <p:sldId id="329" r:id="rId36"/>
    <p:sldId id="330" r:id="rId37"/>
    <p:sldId id="331" r:id="rId38"/>
    <p:sldId id="332" r:id="rId39"/>
    <p:sldId id="333" r:id="rId40"/>
    <p:sldId id="33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433" autoAdjust="0"/>
  </p:normalViewPr>
  <p:slideViewPr>
    <p:cSldViewPr>
      <p:cViewPr varScale="1">
        <p:scale>
          <a:sx n="63" d="100"/>
          <a:sy n="63" d="100"/>
        </p:scale>
        <p:origin x="1548"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52" d="100"/>
          <a:sy n="52" d="100"/>
        </p:scale>
        <p:origin x="29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bg1"/>
                </a:solidFill>
                <a:latin typeface="+mn-lt"/>
                <a:ea typeface="+mn-ea"/>
                <a:cs typeface="+mn-cs"/>
              </a:defRPr>
            </a:pPr>
            <a:r>
              <a:rPr lang="en-US" sz="1600" b="1" dirty="0" smtClean="0">
                <a:solidFill>
                  <a:schemeClr val="bg1"/>
                </a:solidFill>
              </a:rPr>
              <a:t>Frequency of individual</a:t>
            </a:r>
            <a:r>
              <a:rPr lang="en-US" sz="1600" b="1" baseline="0" dirty="0" smtClean="0">
                <a:solidFill>
                  <a:schemeClr val="bg1"/>
                </a:solidFill>
              </a:rPr>
              <a:t> customer waiting time</a:t>
            </a:r>
            <a:endParaRPr lang="en-US" sz="1600" b="1" dirty="0">
              <a:solidFill>
                <a:schemeClr val="bg1"/>
              </a:solidFill>
            </a:endParaRPr>
          </a:p>
        </c:rich>
      </c:tx>
      <c:layout/>
      <c:overlay val="0"/>
      <c:spPr>
        <a:noFill/>
        <a:ln>
          <a:noFill/>
        </a:ln>
        <a:effectLst/>
      </c:spPr>
    </c:title>
    <c:autoTitleDeleted val="0"/>
    <c:plotArea>
      <c:layout/>
      <c:barChart>
        <c:barDir val="col"/>
        <c:grouping val="clustered"/>
        <c:varyColors val="0"/>
        <c:ser>
          <c:idx val="0"/>
          <c:order val="0"/>
          <c:tx>
            <c:strRef>
              <c:f>Sheet1!$M$20</c:f>
              <c:strCache>
                <c:ptCount val="1"/>
                <c:pt idx="0">
                  <c:v>Frequency</c:v>
                </c:pt>
              </c:strCache>
            </c:strRef>
          </c:tx>
          <c:spPr>
            <a:solidFill>
              <a:schemeClr val="accent1"/>
            </a:solidFill>
            <a:ln>
              <a:noFill/>
            </a:ln>
            <a:effectLst/>
          </c:spPr>
          <c:invertIfNegative val="0"/>
          <c:cat>
            <c:strRef>
              <c:f>Sheet1!$L$21:$L$32</c:f>
              <c:strCache>
                <c:ptCount val="12"/>
                <c:pt idx="0">
                  <c:v>0</c:v>
                </c:pt>
                <c:pt idx="1">
                  <c:v>1</c:v>
                </c:pt>
                <c:pt idx="2">
                  <c:v>2</c:v>
                </c:pt>
                <c:pt idx="3">
                  <c:v>3</c:v>
                </c:pt>
                <c:pt idx="4">
                  <c:v>4</c:v>
                </c:pt>
                <c:pt idx="5">
                  <c:v>5</c:v>
                </c:pt>
                <c:pt idx="6">
                  <c:v>6</c:v>
                </c:pt>
                <c:pt idx="7">
                  <c:v>7</c:v>
                </c:pt>
                <c:pt idx="8">
                  <c:v>8</c:v>
                </c:pt>
                <c:pt idx="9">
                  <c:v>9</c:v>
                </c:pt>
                <c:pt idx="10">
                  <c:v>10</c:v>
                </c:pt>
                <c:pt idx="11">
                  <c:v>More</c:v>
                </c:pt>
              </c:strCache>
            </c:strRef>
          </c:cat>
          <c:val>
            <c:numRef>
              <c:f>Sheet1!$M$21:$M$32</c:f>
              <c:numCache>
                <c:formatCode>General</c:formatCode>
                <c:ptCount val="12"/>
                <c:pt idx="0">
                  <c:v>57</c:v>
                </c:pt>
                <c:pt idx="1">
                  <c:v>9</c:v>
                </c:pt>
                <c:pt idx="2">
                  <c:v>13</c:v>
                </c:pt>
                <c:pt idx="3">
                  <c:v>9</c:v>
                </c:pt>
                <c:pt idx="4">
                  <c:v>4</c:v>
                </c:pt>
                <c:pt idx="5">
                  <c:v>2</c:v>
                </c:pt>
                <c:pt idx="6">
                  <c:v>1</c:v>
                </c:pt>
                <c:pt idx="7">
                  <c:v>3</c:v>
                </c:pt>
                <c:pt idx="8">
                  <c:v>1</c:v>
                </c:pt>
                <c:pt idx="9">
                  <c:v>1</c:v>
                </c:pt>
                <c:pt idx="10">
                  <c:v>0</c:v>
                </c:pt>
                <c:pt idx="11">
                  <c:v>0</c:v>
                </c:pt>
              </c:numCache>
            </c:numRef>
          </c:val>
        </c:ser>
        <c:dLbls>
          <c:showLegendKey val="0"/>
          <c:showVal val="0"/>
          <c:showCatName val="0"/>
          <c:showSerName val="0"/>
          <c:showPercent val="0"/>
          <c:showBubbleSize val="0"/>
        </c:dLbls>
        <c:gapWidth val="219"/>
        <c:overlap val="-27"/>
        <c:axId val="208751232"/>
        <c:axId val="210054384"/>
      </c:barChart>
      <c:catAx>
        <c:axId val="20875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210054384"/>
        <c:crosses val="autoZero"/>
        <c:auto val="1"/>
        <c:lblAlgn val="ctr"/>
        <c:lblOffset val="100"/>
        <c:noMultiLvlLbl val="0"/>
      </c:catAx>
      <c:valAx>
        <c:axId val="210054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208751232"/>
        <c:crosses val="autoZero"/>
        <c:crossBetween val="between"/>
      </c:valAx>
      <c:spPr>
        <a:noFill/>
        <a:ln>
          <a:noFill/>
        </a:ln>
        <a:effectLst/>
      </c:spPr>
    </c:plotArea>
    <c:plotVisOnly val="1"/>
    <c:dispBlanksAs val="gap"/>
    <c:showDLblsOverMax val="0"/>
  </c:chart>
  <c:spPr>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gra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Sheet3!$N$51</c:f>
              <c:strCache>
                <c:ptCount val="1"/>
              </c:strCache>
            </c:strRef>
          </c:tx>
          <c:spPr>
            <a:solidFill>
              <a:schemeClr val="accent1"/>
            </a:solidFill>
            <a:ln>
              <a:noFill/>
            </a:ln>
            <a:effectLst/>
          </c:spPr>
          <c:invertIfNegative val="0"/>
          <c:cat>
            <c:strRef>
              <c:f>Sheet3!$M$53:$M$62</c:f>
              <c:strCache>
                <c:ptCount val="10"/>
                <c:pt idx="0">
                  <c:v>0</c:v>
                </c:pt>
                <c:pt idx="1">
                  <c:v>0.5</c:v>
                </c:pt>
                <c:pt idx="2">
                  <c:v>1</c:v>
                </c:pt>
                <c:pt idx="3">
                  <c:v>1.5</c:v>
                </c:pt>
                <c:pt idx="4">
                  <c:v>2</c:v>
                </c:pt>
                <c:pt idx="5">
                  <c:v>2.5</c:v>
                </c:pt>
                <c:pt idx="6">
                  <c:v>3</c:v>
                </c:pt>
                <c:pt idx="7">
                  <c:v>3.5</c:v>
                </c:pt>
                <c:pt idx="8">
                  <c:v>4</c:v>
                </c:pt>
                <c:pt idx="9">
                  <c:v>More</c:v>
                </c:pt>
              </c:strCache>
            </c:strRef>
          </c:cat>
          <c:val>
            <c:numRef>
              <c:f>Sheet3!$N$53:$N$62</c:f>
              <c:numCache>
                <c:formatCode>General</c:formatCode>
                <c:ptCount val="10"/>
                <c:pt idx="0">
                  <c:v>0</c:v>
                </c:pt>
                <c:pt idx="1">
                  <c:v>1</c:v>
                </c:pt>
                <c:pt idx="2">
                  <c:v>10</c:v>
                </c:pt>
                <c:pt idx="3">
                  <c:v>22</c:v>
                </c:pt>
                <c:pt idx="4">
                  <c:v>15</c:v>
                </c:pt>
                <c:pt idx="5">
                  <c:v>1</c:v>
                </c:pt>
                <c:pt idx="6">
                  <c:v>1</c:v>
                </c:pt>
                <c:pt idx="7">
                  <c:v>0</c:v>
                </c:pt>
                <c:pt idx="8">
                  <c:v>0</c:v>
                </c:pt>
                <c:pt idx="9">
                  <c:v>0</c:v>
                </c:pt>
              </c:numCache>
            </c:numRef>
          </c:val>
        </c:ser>
        <c:dLbls>
          <c:showLegendKey val="0"/>
          <c:showVal val="0"/>
          <c:showCatName val="0"/>
          <c:showSerName val="0"/>
          <c:showPercent val="0"/>
          <c:showBubbleSize val="0"/>
        </c:dLbls>
        <c:gapWidth val="219"/>
        <c:overlap val="-27"/>
        <c:axId val="210055168"/>
        <c:axId val="210055560"/>
      </c:barChart>
      <c:catAx>
        <c:axId val="21005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210055560"/>
        <c:crosses val="autoZero"/>
        <c:auto val="1"/>
        <c:lblAlgn val="ctr"/>
        <c:lblOffset val="100"/>
        <c:noMultiLvlLbl val="0"/>
      </c:catAx>
      <c:valAx>
        <c:axId val="210055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210055168"/>
        <c:crosses val="autoZero"/>
        <c:crossBetween val="between"/>
      </c:valAx>
      <c:spPr>
        <a:noFill/>
        <a:ln>
          <a:noFill/>
        </a:ln>
        <a:effectLst/>
      </c:spPr>
    </c:plotArea>
    <c:plotVisOnly val="1"/>
    <c:dispBlanksAs val="gap"/>
    <c:showDLblsOverMax val="0"/>
  </c:chart>
  <c:spPr>
    <a:gradFill>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gra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drawing1.xml><?xml version="1.0" encoding="utf-8"?>
<c:userShapes xmlns:c="http://schemas.openxmlformats.org/drawingml/2006/chart">
  <cdr:relSizeAnchor xmlns:cdr="http://schemas.openxmlformats.org/drawingml/2006/chartDrawing">
    <cdr:from>
      <cdr:x>0.16909</cdr:x>
      <cdr:y>0.01723</cdr:y>
    </cdr:from>
    <cdr:to>
      <cdr:x>0.83091</cdr:x>
      <cdr:y>0.12173</cdr:y>
    </cdr:to>
    <cdr:sp macro="" textlink="">
      <cdr:nvSpPr>
        <cdr:cNvPr id="2" name="TextBox 1"/>
        <cdr:cNvSpPr txBox="1"/>
      </cdr:nvSpPr>
      <cdr:spPr>
        <a:xfrm xmlns:a="http://schemas.openxmlformats.org/drawingml/2006/main">
          <a:off x="1597742" y="76201"/>
          <a:ext cx="6253316" cy="46211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CA" sz="2000" b="1" dirty="0" smtClean="0">
              <a:solidFill>
                <a:schemeClr val="bg1"/>
              </a:solidFill>
              <a:effectLst>
                <a:outerShdw blurRad="38100" dist="38100" dir="2700000" algn="tl">
                  <a:srgbClr val="000000">
                    <a:alpha val="43137"/>
                  </a:srgbClr>
                </a:outerShdw>
              </a:effectLst>
            </a:rPr>
            <a:t>Histogram for average customer waiting time</a:t>
          </a:r>
          <a:endParaRPr lang="en-CA" sz="2000" b="1" dirty="0">
            <a:solidFill>
              <a:schemeClr val="bg1"/>
            </a:solidFill>
            <a:effectLst>
              <a:outerShdw blurRad="38100" dist="38100" dir="2700000" algn="tl">
                <a:srgbClr val="000000">
                  <a:alpha val="43137"/>
                </a:srgbClr>
              </a:outerShdw>
            </a:effectLst>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79904-769C-495B-89D7-2D2A22FBF9EC}" type="datetimeFigureOut">
              <a:rPr lang="en-US" smtClean="0"/>
              <a:pPr/>
              <a:t>2/17/2015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C8730-0E94-47B3-AE9A-E7872169D423}" type="slidenum">
              <a:rPr lang="en-US" smtClean="0"/>
              <a:pPr/>
              <a:t>‹#›</a:t>
            </a:fld>
            <a:endParaRPr lang="en-US"/>
          </a:p>
        </p:txBody>
      </p:sp>
    </p:spTree>
    <p:extLst>
      <p:ext uri="{BB962C8B-B14F-4D97-AF65-F5344CB8AC3E}">
        <p14:creationId xmlns:p14="http://schemas.microsoft.com/office/powerpoint/2010/main" val="1561717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Objectives</a:t>
            </a:r>
            <a:r>
              <a:rPr lang="en-US" altLang="en-US" smtClean="0"/>
              <a:t> are the questions to be answered by the simulation.</a:t>
            </a:r>
          </a:p>
          <a:p>
            <a:r>
              <a:rPr lang="en-US" altLang="en-US" b="1" smtClean="0"/>
              <a:t>Overall project plan </a:t>
            </a:r>
            <a:r>
              <a:rPr lang="en-US" altLang="en-US" smtClean="0"/>
              <a:t>includes the cost of the project, and number of  days required to finish each phase.</a:t>
            </a:r>
          </a:p>
          <a:p>
            <a:r>
              <a:rPr lang="en-US" altLang="en-US" b="1" smtClean="0"/>
              <a:t>Conceptual Model</a:t>
            </a:r>
            <a:r>
              <a:rPr lang="en-US" altLang="en-US" smtClean="0"/>
              <a:t>: </a:t>
            </a:r>
            <a:r>
              <a:rPr lang="en-AU" altLang="en-US" smtClean="0"/>
              <a:t>Abstract essential features like Events, activities, entities, attributes.</a:t>
            </a:r>
            <a:endParaRPr lang="en-US" altLang="en-US" smtClean="0"/>
          </a:p>
          <a:p>
            <a:r>
              <a:rPr lang="en-US" altLang="en-US" b="1" smtClean="0"/>
              <a:t>Verification</a:t>
            </a:r>
            <a:r>
              <a:rPr lang="en-US" altLang="en-US" smtClean="0"/>
              <a:t> is the process of ensuring that the model behaves as intended, usually by debugging or through animation.</a:t>
            </a:r>
          </a:p>
          <a:p>
            <a:r>
              <a:rPr lang="en-US" altLang="en-US" b="1" smtClean="0"/>
              <a:t>Validation</a:t>
            </a:r>
            <a:r>
              <a:rPr lang="en-US" altLang="en-US" smtClean="0"/>
              <a:t> ensures that no significant difference exists between the model and the real system. Validation can be achieved through statistical analysis. Additionally, the model can be reviewed and supported by an expert.</a:t>
            </a:r>
          </a:p>
          <a:p>
            <a:endParaRPr lang="en-US" altLang="en-US" smtClean="0"/>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E3DE81-0EB2-4BE5-A8CC-8245ECF264A1}" type="slidenum">
              <a:rPr lang="en-US" altLang="en-US"/>
              <a:pPr/>
              <a:t>2</a:t>
            </a:fld>
            <a:endParaRPr lang="en-US" altLang="en-US"/>
          </a:p>
        </p:txBody>
      </p:sp>
    </p:spTree>
    <p:extLst>
      <p:ext uri="{BB962C8B-B14F-4D97-AF65-F5344CB8AC3E}">
        <p14:creationId xmlns:p14="http://schemas.microsoft.com/office/powerpoint/2010/main" val="134109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Modeling</a:t>
            </a:r>
            <a:r>
              <a:rPr lang="en-US" baseline="0" dirty="0" smtClean="0"/>
              <a:t> of dynamic system</a:t>
            </a:r>
            <a:endParaRPr lang="en-US" dirty="0"/>
          </a:p>
        </p:txBody>
      </p:sp>
      <p:sp>
        <p:nvSpPr>
          <p:cNvPr id="4" name="Slide Number Placeholder 3"/>
          <p:cNvSpPr>
            <a:spLocks noGrp="1"/>
          </p:cNvSpPr>
          <p:nvPr>
            <p:ph type="sldNum" sz="quarter" idx="10"/>
          </p:nvPr>
        </p:nvSpPr>
        <p:spPr/>
        <p:txBody>
          <a:bodyPr/>
          <a:lstStyle/>
          <a:p>
            <a:fld id="{274C8730-0E94-47B3-AE9A-E7872169D423}" type="slidenum">
              <a:rPr lang="en-US" smtClean="0"/>
              <a:pPr/>
              <a:t>29</a:t>
            </a:fld>
            <a:endParaRPr lang="en-US"/>
          </a:p>
        </p:txBody>
      </p:sp>
    </p:spTree>
    <p:extLst>
      <p:ext uri="{BB962C8B-B14F-4D97-AF65-F5344CB8AC3E}">
        <p14:creationId xmlns:p14="http://schemas.microsoft.com/office/powerpoint/2010/main" val="3078113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CA" dirty="0" smtClean="0">
                <a:solidFill>
                  <a:schemeClr val="accent2"/>
                </a:solidFill>
              </a:rPr>
              <a:t> </a:t>
            </a:r>
            <a:r>
              <a:rPr lang="en-CA" b="1" dirty="0" smtClean="0">
                <a:solidFill>
                  <a:schemeClr val="accent2"/>
                </a:solidFill>
              </a:rPr>
              <a:t>constant</a:t>
            </a:r>
            <a:r>
              <a:rPr lang="en-CA" b="1" baseline="0" dirty="0" smtClean="0">
                <a:solidFill>
                  <a:schemeClr val="accent2"/>
                </a:solidFill>
              </a:rPr>
              <a:t> arrival rate</a:t>
            </a:r>
            <a:r>
              <a:rPr lang="en-CA" baseline="0" dirty="0" smtClean="0">
                <a:solidFill>
                  <a:schemeClr val="accent2"/>
                </a:solidFill>
              </a:rPr>
              <a:t>: </a:t>
            </a:r>
            <a:r>
              <a:rPr lang="en-CA" dirty="0" smtClean="0">
                <a:solidFill>
                  <a:schemeClr val="accent2"/>
                </a:solidFill>
              </a:rPr>
              <a:t>no matter how many units arrived or are still in the system.</a:t>
            </a:r>
          </a:p>
          <a:p>
            <a:r>
              <a:rPr lang="en-CA" b="1" dirty="0" smtClean="0">
                <a:solidFill>
                  <a:schemeClr val="accent5"/>
                </a:solidFill>
              </a:rPr>
              <a:t>The system capacity has no limit</a:t>
            </a:r>
            <a:r>
              <a:rPr lang="en-CA" dirty="0" smtClean="0">
                <a:solidFill>
                  <a:schemeClr val="accent5"/>
                </a:solidFill>
              </a:rPr>
              <a:t>: the queue can be infinite</a:t>
            </a:r>
          </a:p>
          <a:p>
            <a:r>
              <a:rPr lang="en-CA" sz="1200" b="1" dirty="0" smtClean="0">
                <a:solidFill>
                  <a:schemeClr val="bg2">
                    <a:lumMod val="50000"/>
                  </a:schemeClr>
                </a:solidFill>
              </a:rPr>
              <a:t>Important Note</a:t>
            </a:r>
            <a:r>
              <a:rPr lang="en-CA" sz="1200" dirty="0" smtClean="0">
                <a:solidFill>
                  <a:schemeClr val="bg2">
                    <a:lumMod val="50000"/>
                  </a:schemeClr>
                </a:solidFill>
              </a:rPr>
              <a:t>: For any single or multi-channel queue, </a:t>
            </a:r>
            <a:r>
              <a:rPr lang="en-CA" sz="1200" dirty="0" smtClean="0">
                <a:solidFill>
                  <a:schemeClr val="accent5"/>
                </a:solidFill>
              </a:rPr>
              <a:t>arrival rate</a:t>
            </a:r>
            <a:r>
              <a:rPr lang="en-CA" sz="1200" dirty="0" smtClean="0">
                <a:solidFill>
                  <a:schemeClr val="bg2">
                    <a:lumMod val="50000"/>
                  </a:schemeClr>
                </a:solidFill>
              </a:rPr>
              <a:t> must be lower than the service rate. Otherwise, the waiting line will </a:t>
            </a:r>
            <a:r>
              <a:rPr lang="en-CA" sz="1200" dirty="0" smtClean="0">
                <a:solidFill>
                  <a:schemeClr val="accent2"/>
                </a:solidFill>
              </a:rPr>
              <a:t>grow without bound a</a:t>
            </a:r>
            <a:r>
              <a:rPr lang="en-CA" sz="1200" dirty="0" smtClean="0">
                <a:solidFill>
                  <a:schemeClr val="bg2">
                    <a:lumMod val="50000"/>
                  </a:schemeClr>
                </a:solidFill>
              </a:rPr>
              <a:t>nd  the system becomes “</a:t>
            </a:r>
            <a:r>
              <a:rPr lang="en-CA" sz="1200" dirty="0" smtClean="0">
                <a:solidFill>
                  <a:schemeClr val="accent5"/>
                </a:solidFill>
              </a:rPr>
              <a:t>explosive</a:t>
            </a:r>
            <a:r>
              <a:rPr lang="en-CA" sz="1200" dirty="0" smtClean="0">
                <a:solidFill>
                  <a:schemeClr val="bg2">
                    <a:lumMod val="50000"/>
                  </a:schemeClr>
                </a:solidFill>
              </a:rPr>
              <a:t>” or “</a:t>
            </a:r>
            <a:r>
              <a:rPr lang="en-CA" sz="1200" dirty="0" smtClean="0">
                <a:solidFill>
                  <a:schemeClr val="accent5"/>
                </a:solidFill>
              </a:rPr>
              <a:t>unstable</a:t>
            </a:r>
            <a:endParaRPr lang="en-US" dirty="0"/>
          </a:p>
        </p:txBody>
      </p:sp>
      <p:sp>
        <p:nvSpPr>
          <p:cNvPr id="4" name="Slide Number Placeholder 3"/>
          <p:cNvSpPr>
            <a:spLocks noGrp="1"/>
          </p:cNvSpPr>
          <p:nvPr>
            <p:ph type="sldNum" sz="quarter" idx="10"/>
          </p:nvPr>
        </p:nvSpPr>
        <p:spPr/>
        <p:txBody>
          <a:bodyPr/>
          <a:lstStyle/>
          <a:p>
            <a:fld id="{274C8730-0E94-47B3-AE9A-E7872169D423}" type="slidenum">
              <a:rPr lang="en-US" smtClean="0"/>
              <a:pPr/>
              <a:t>30</a:t>
            </a:fld>
            <a:endParaRPr lang="en-US"/>
          </a:p>
        </p:txBody>
      </p:sp>
    </p:spTree>
    <p:extLst>
      <p:ext uri="{BB962C8B-B14F-4D97-AF65-F5344CB8AC3E}">
        <p14:creationId xmlns:p14="http://schemas.microsoft.com/office/powerpoint/2010/main" val="1910845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Vertical axis represent No. of trials. So the 1</a:t>
            </a:r>
            <a:r>
              <a:rPr lang="en-US" baseline="30000" dirty="0" smtClean="0"/>
              <a:t>st</a:t>
            </a:r>
            <a:r>
              <a:rPr lang="en-US" dirty="0" smtClean="0"/>
              <a:t> column</a:t>
            </a:r>
            <a:r>
              <a:rPr lang="en-US" baseline="0" dirty="0" smtClean="0"/>
              <a:t> shows that the average waiting time is 0.5 minutes for one trial.</a:t>
            </a:r>
          </a:p>
          <a:p>
            <a:endParaRPr lang="en-US" dirty="0"/>
          </a:p>
        </p:txBody>
      </p:sp>
      <p:sp>
        <p:nvSpPr>
          <p:cNvPr id="4" name="Slide Number Placeholder 3"/>
          <p:cNvSpPr>
            <a:spLocks noGrp="1"/>
          </p:cNvSpPr>
          <p:nvPr>
            <p:ph type="sldNum" sz="quarter" idx="10"/>
          </p:nvPr>
        </p:nvSpPr>
        <p:spPr/>
        <p:txBody>
          <a:bodyPr/>
          <a:lstStyle/>
          <a:p>
            <a:fld id="{274C8730-0E94-47B3-AE9A-E7872169D423}" type="slidenum">
              <a:rPr lang="en-US" smtClean="0"/>
              <a:pPr/>
              <a:t>40</a:t>
            </a:fld>
            <a:endParaRPr lang="en-US"/>
          </a:p>
        </p:txBody>
      </p:sp>
    </p:spTree>
    <p:extLst>
      <p:ext uri="{BB962C8B-B14F-4D97-AF65-F5344CB8AC3E}">
        <p14:creationId xmlns:p14="http://schemas.microsoft.com/office/powerpoint/2010/main" val="338824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1" hangingPunct="1"/>
            <a:r>
              <a:rPr lang="en-US" altLang="en-US" sz="2100" dirty="0" smtClean="0"/>
              <a:t>Solution 1. Queueing Theory (Analytical Model)</a:t>
            </a:r>
          </a:p>
          <a:p>
            <a:pPr lvl="0" eaLnBrk="1" hangingPunct="1"/>
            <a:r>
              <a:rPr lang="en-US" altLang="en-US" sz="2100" dirty="0" smtClean="0"/>
              <a:t>Solution 2. Simulation (Computer Program Model)</a:t>
            </a:r>
            <a:endParaRPr lang="en-US" dirty="0"/>
          </a:p>
        </p:txBody>
      </p:sp>
      <p:sp>
        <p:nvSpPr>
          <p:cNvPr id="4" name="Slide Number Placeholder 3"/>
          <p:cNvSpPr>
            <a:spLocks noGrp="1"/>
          </p:cNvSpPr>
          <p:nvPr>
            <p:ph type="sldNum" sz="quarter" idx="10"/>
          </p:nvPr>
        </p:nvSpPr>
        <p:spPr/>
        <p:txBody>
          <a:bodyPr/>
          <a:lstStyle/>
          <a:p>
            <a:fld id="{274C8730-0E94-47B3-AE9A-E7872169D423}" type="slidenum">
              <a:rPr lang="en-US" smtClean="0"/>
              <a:pPr/>
              <a:t>4</a:t>
            </a:fld>
            <a:endParaRPr lang="en-US"/>
          </a:p>
        </p:txBody>
      </p:sp>
    </p:spTree>
    <p:extLst>
      <p:ext uri="{BB962C8B-B14F-4D97-AF65-F5344CB8AC3E}">
        <p14:creationId xmlns:p14="http://schemas.microsoft.com/office/powerpoint/2010/main" val="29962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Entity: customers</a:t>
            </a:r>
            <a:endParaRPr lang="en-US" dirty="0"/>
          </a:p>
        </p:txBody>
      </p:sp>
      <p:sp>
        <p:nvSpPr>
          <p:cNvPr id="4" name="Slide Number Placeholder 3"/>
          <p:cNvSpPr>
            <a:spLocks noGrp="1"/>
          </p:cNvSpPr>
          <p:nvPr>
            <p:ph type="sldNum" sz="quarter" idx="10"/>
          </p:nvPr>
        </p:nvSpPr>
        <p:spPr/>
        <p:txBody>
          <a:bodyPr/>
          <a:lstStyle/>
          <a:p>
            <a:fld id="{274C8730-0E94-47B3-AE9A-E7872169D423}" type="slidenum">
              <a:rPr lang="en-US" smtClean="0"/>
              <a:pPr/>
              <a:t>5</a:t>
            </a:fld>
            <a:endParaRPr lang="en-US"/>
          </a:p>
        </p:txBody>
      </p:sp>
    </p:spTree>
    <p:extLst>
      <p:ext uri="{BB962C8B-B14F-4D97-AF65-F5344CB8AC3E}">
        <p14:creationId xmlns:p14="http://schemas.microsoft.com/office/powerpoint/2010/main" val="2636198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r>
              <a:rPr lang="en-AU" altLang="en-US" sz="2800" b="1" i="1" smtClean="0"/>
              <a:t>Verification</a:t>
            </a:r>
            <a:r>
              <a:rPr lang="en-AU" altLang="en-US" sz="2800" smtClean="0"/>
              <a:t>: the process of determining if the operational logic is correct. </a:t>
            </a:r>
            <a:r>
              <a:rPr lang="en-AU" altLang="en-US" sz="2400" smtClean="0"/>
              <a:t>Debugging the simulation software or by animation to see the dynamic of the system</a:t>
            </a:r>
          </a:p>
          <a:p>
            <a:pPr>
              <a:lnSpc>
                <a:spcPct val="90000"/>
              </a:lnSpc>
            </a:pPr>
            <a:endParaRPr lang="en-AU" altLang="en-US" sz="2800" smtClean="0"/>
          </a:p>
          <a:p>
            <a:pPr>
              <a:lnSpc>
                <a:spcPct val="90000"/>
              </a:lnSpc>
            </a:pPr>
            <a:r>
              <a:rPr lang="en-AU" altLang="en-US" sz="2800" b="1" i="1" smtClean="0"/>
              <a:t>Validation</a:t>
            </a:r>
            <a:r>
              <a:rPr lang="en-AU" altLang="en-US" sz="2800" smtClean="0"/>
              <a:t>:</a:t>
            </a:r>
            <a:r>
              <a:rPr lang="en-AU" altLang="en-US" sz="2800" b="1" i="1" smtClean="0"/>
              <a:t> </a:t>
            </a:r>
            <a:r>
              <a:rPr lang="en-AU" altLang="en-US" sz="2800" smtClean="0"/>
              <a:t>the process of determining if the model accurately represents the system. </a:t>
            </a:r>
            <a:r>
              <a:rPr lang="en-AU" altLang="en-US" sz="2400" smtClean="0"/>
              <a:t>Comparison of model results with collected data from the real system</a:t>
            </a:r>
          </a:p>
          <a:p>
            <a:endParaRPr lang="en-US" altLang="en-US" smtClean="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78D0522-7D8F-4607-B65B-1A54B48F285E}" type="slidenum">
              <a:rPr lang="en-US" altLang="en-US"/>
              <a:pPr/>
              <a:t>9</a:t>
            </a:fld>
            <a:endParaRPr lang="en-US" altLang="en-US"/>
          </a:p>
        </p:txBody>
      </p:sp>
    </p:spTree>
    <p:extLst>
      <p:ext uri="{BB962C8B-B14F-4D97-AF65-F5344CB8AC3E}">
        <p14:creationId xmlns:p14="http://schemas.microsoft.com/office/powerpoint/2010/main" val="282948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a:defRPr/>
            </a:pPr>
            <a:r>
              <a:rPr lang="en-US" sz="2200" b="1" u="sng" smtClean="0">
                <a:latin typeface="Bookman Old Style" pitchFamily="18" charset="0"/>
              </a:rPr>
              <a:t>Validation</a:t>
            </a:r>
            <a:endParaRPr lang="en-US" sz="2200" b="1" u="sng" dirty="0" smtClean="0">
              <a:latin typeface="Bookman Old Style" pitchFamily="18" charset="0"/>
            </a:endParaRPr>
          </a:p>
          <a:p>
            <a:pPr>
              <a:defRPr/>
            </a:pPr>
            <a:r>
              <a:rPr lang="en-US" dirty="0" smtClean="0"/>
              <a:t>Typically,</a:t>
            </a:r>
            <a:r>
              <a:rPr lang="ar-SA" dirty="0" smtClean="0"/>
              <a:t> </a:t>
            </a:r>
            <a:r>
              <a:rPr lang="en-US" dirty="0" smtClean="0"/>
              <a:t>the </a:t>
            </a:r>
            <a:r>
              <a:rPr lang="fr-FR" dirty="0" smtClean="0"/>
              <a:t>validation of a simulation model can be done by </a:t>
            </a:r>
            <a:r>
              <a:rPr lang="en-US" dirty="0" smtClean="0"/>
              <a:t>comparing</a:t>
            </a:r>
          </a:p>
          <a:p>
            <a:pPr lvl="1">
              <a:buFont typeface="Arial" pitchFamily="34" charset="0"/>
              <a:buChar char="•"/>
              <a:defRPr/>
            </a:pPr>
            <a:r>
              <a:rPr lang="en-US" dirty="0" smtClean="0"/>
              <a:t>Measurements of actual system</a:t>
            </a:r>
          </a:p>
          <a:p>
            <a:pPr lvl="1">
              <a:buFont typeface="Arial" pitchFamily="34" charset="0"/>
              <a:buChar char="•"/>
              <a:defRPr/>
            </a:pPr>
            <a:r>
              <a:rPr lang="en-US" dirty="0" smtClean="0"/>
              <a:t>An analytic (mathematical) model of the system</a:t>
            </a:r>
          </a:p>
          <a:p>
            <a:pPr lvl="1">
              <a:buFont typeface="Arial" pitchFamily="34" charset="0"/>
              <a:buChar char="•"/>
              <a:defRPr/>
            </a:pPr>
            <a:r>
              <a:rPr lang="en-US" dirty="0" smtClean="0"/>
              <a:t>Another simulation model</a:t>
            </a:r>
          </a:p>
          <a:p>
            <a:pPr>
              <a:defRPr/>
            </a:pPr>
            <a:r>
              <a:rPr lang="en-US" dirty="0" smtClean="0"/>
              <a:t>Often can only validate portions of the model</a:t>
            </a:r>
          </a:p>
          <a:p>
            <a:pPr>
              <a:defRPr/>
            </a:pPr>
            <a:r>
              <a:rPr lang="en-US" dirty="0" smtClean="0"/>
              <a:t>If you can validate the simulation with 100% certainty, why build the simulation?</a:t>
            </a:r>
          </a:p>
          <a:p>
            <a:pPr>
              <a:defRPr/>
            </a:pPr>
            <a:endParaRPr lang="en-US" dirty="0" smtClean="0">
              <a:latin typeface="Bookman Old Style" pitchFamily="18" charset="0"/>
            </a:endParaRPr>
          </a:p>
          <a:p>
            <a:pPr>
              <a:defRPr/>
            </a:pPr>
            <a:endParaRPr lang="en-US" dirty="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1BF182-EF51-4A63-AED5-0E0A24256E4A}" type="slidenum">
              <a:rPr lang="en-US" altLang="en-US"/>
              <a:pPr/>
              <a:t>10</a:t>
            </a:fld>
            <a:endParaRPr lang="en-US" altLang="en-US"/>
          </a:p>
        </p:txBody>
      </p:sp>
    </p:spTree>
    <p:extLst>
      <p:ext uri="{BB962C8B-B14F-4D97-AF65-F5344CB8AC3E}">
        <p14:creationId xmlns:p14="http://schemas.microsoft.com/office/powerpoint/2010/main" val="1058000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1" i="0" u="sng" dirty="0" smtClean="0"/>
              <a:t>Emulation:</a:t>
            </a:r>
            <a:r>
              <a:rPr lang="en-US" b="0" i="0" u="none" dirty="0" smtClean="0"/>
              <a:t> </a:t>
            </a:r>
            <a:r>
              <a:rPr lang="en-US" dirty="0" smtClean="0"/>
              <a:t>Simulation that runs on a computer to make it appear to be something else. Examples: JVM</a:t>
            </a:r>
          </a:p>
          <a:p>
            <a:pPr>
              <a:lnSpc>
                <a:spcPct val="90000"/>
              </a:lnSpc>
            </a:pPr>
            <a:endParaRPr lang="en-US" dirty="0" smtClean="0"/>
          </a:p>
          <a:p>
            <a:pPr>
              <a:lnSpc>
                <a:spcPct val="90000"/>
              </a:lnSpc>
            </a:pPr>
            <a:r>
              <a:rPr lang="en-US" sz="1200" b="1" i="0" u="sng" kern="1200" dirty="0" smtClean="0">
                <a:solidFill>
                  <a:schemeClr val="tx1"/>
                </a:solidFill>
                <a:latin typeface="+mn-lt"/>
                <a:ea typeface="+mn-ea"/>
                <a:cs typeface="+mn-cs"/>
              </a:rPr>
              <a:t>Trace driven</a:t>
            </a:r>
            <a:r>
              <a:rPr lang="en-US" dirty="0" smtClean="0"/>
              <a:t>: Uses time-ordered record of events on real system as input.</a:t>
            </a:r>
          </a:p>
          <a:p>
            <a:pPr lvl="0">
              <a:lnSpc>
                <a:spcPct val="90000"/>
              </a:lnSpc>
            </a:pPr>
            <a:r>
              <a:rPr lang="en-US" dirty="0" smtClean="0"/>
              <a:t>Example: to compare memory management, use trace of page reference patterns as </a:t>
            </a:r>
            <a:r>
              <a:rPr lang="en-US" dirty="0" smtClean="0"/>
              <a:t>input to simulate </a:t>
            </a:r>
            <a:r>
              <a:rPr lang="en-US" dirty="0" smtClean="0"/>
              <a:t>page replacement algorithms</a:t>
            </a:r>
          </a:p>
          <a:p>
            <a:pPr lvl="0">
              <a:lnSpc>
                <a:spcPct val="90000"/>
              </a:lnSpc>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74C8730-0E94-47B3-AE9A-E7872169D423}" type="slidenum">
              <a:rPr lang="en-US" smtClean="0"/>
              <a:pPr/>
              <a:t>17</a:t>
            </a:fld>
            <a:endParaRPr lang="en-US"/>
          </a:p>
        </p:txBody>
      </p:sp>
    </p:spTree>
    <p:extLst>
      <p:ext uri="{BB962C8B-B14F-4D97-AF65-F5344CB8AC3E}">
        <p14:creationId xmlns:p14="http://schemas.microsoft.com/office/powerpoint/2010/main" val="347075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b="1" dirty="0" smtClean="0"/>
              <a:t>Mote Carlo </a:t>
            </a:r>
            <a:r>
              <a:rPr lang="en-US" dirty="0" smtClean="0"/>
              <a:t>:A problem solving technique used to approximate the probability of certain outcomes by running multiple trial runs.</a:t>
            </a:r>
            <a:endParaRPr lang="en-CA" sz="1200" b="0" dirty="0" smtClean="0">
              <a:solidFill>
                <a:schemeClr val="accent2"/>
              </a:solidFill>
            </a:endParaRPr>
          </a:p>
          <a:p>
            <a:pPr>
              <a:buFont typeface="Arial" pitchFamily="34" charset="0"/>
              <a:buChar char="•"/>
            </a:pPr>
            <a:r>
              <a:rPr lang="en-CA" sz="1200" b="0" dirty="0" smtClean="0">
                <a:solidFill>
                  <a:schemeClr val="accent2"/>
                </a:solidFill>
              </a:rPr>
              <a:t>There is no events or clock times being tracked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Runs until some equilibrium state reached</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dirty="0" smtClean="0"/>
              <a:t>Physical phenomena</a:t>
            </a:r>
            <a:r>
              <a:rPr lang="en-US" dirty="0" smtClean="0"/>
              <a:t>: thermal scattering, and pressure.</a:t>
            </a:r>
          </a:p>
          <a:p>
            <a:pPr marL="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dirty="0" smtClean="0"/>
              <a:t>Probabilistic system</a:t>
            </a:r>
            <a:r>
              <a:rPr lang="en-US" dirty="0" smtClean="0"/>
              <a:t>: investment under different states</a:t>
            </a:r>
            <a:r>
              <a:rPr lang="en-US" baseline="0" dirty="0" smtClean="0"/>
              <a:t> of economy.</a:t>
            </a:r>
            <a:endParaRPr lang="en-US" dirty="0" smtClean="0"/>
          </a:p>
          <a:p>
            <a:endParaRPr lang="en-US" dirty="0"/>
          </a:p>
        </p:txBody>
      </p:sp>
      <p:sp>
        <p:nvSpPr>
          <p:cNvPr id="4" name="Slide Number Placeholder 3"/>
          <p:cNvSpPr>
            <a:spLocks noGrp="1"/>
          </p:cNvSpPr>
          <p:nvPr>
            <p:ph type="sldNum" sz="quarter" idx="10"/>
          </p:nvPr>
        </p:nvSpPr>
        <p:spPr/>
        <p:txBody>
          <a:bodyPr/>
          <a:lstStyle/>
          <a:p>
            <a:fld id="{274C8730-0E94-47B3-AE9A-E7872169D423}" type="slidenum">
              <a:rPr lang="en-US" smtClean="0"/>
              <a:pPr/>
              <a:t>18</a:t>
            </a:fld>
            <a:endParaRPr lang="en-US"/>
          </a:p>
        </p:txBody>
      </p:sp>
    </p:spTree>
    <p:extLst>
      <p:ext uri="{BB962C8B-B14F-4D97-AF65-F5344CB8AC3E}">
        <p14:creationId xmlns:p14="http://schemas.microsoft.com/office/powerpoint/2010/main" val="226753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the radius is 1, the circle area is </a:t>
            </a:r>
            <a:r>
              <a:rPr lang="en-US" dirty="0" smtClean="0">
                <a:sym typeface="Symbol" pitchFamily="18" charset="2"/>
              </a:rPr>
              <a:t></a:t>
            </a:r>
            <a:r>
              <a:rPr lang="en-US" dirty="0" smtClean="0"/>
              <a:t> </a:t>
            </a:r>
            <a:endParaRPr lang="en-US" dirty="0" smtClean="0"/>
          </a:p>
          <a:p>
            <a:r>
              <a:rPr lang="en-US" dirty="0" smtClean="0"/>
              <a:t>R is the area of the circle</a:t>
            </a:r>
            <a:r>
              <a:rPr lang="en-US" baseline="0" dirty="0" smtClean="0"/>
              <a:t> quarter</a:t>
            </a:r>
          </a:p>
          <a:p>
            <a:endParaRPr lang="en-US" dirty="0"/>
          </a:p>
        </p:txBody>
      </p:sp>
      <p:sp>
        <p:nvSpPr>
          <p:cNvPr id="4" name="Slide Number Placeholder 3"/>
          <p:cNvSpPr>
            <a:spLocks noGrp="1"/>
          </p:cNvSpPr>
          <p:nvPr>
            <p:ph type="sldNum" sz="quarter" idx="10"/>
          </p:nvPr>
        </p:nvSpPr>
        <p:spPr/>
        <p:txBody>
          <a:bodyPr/>
          <a:lstStyle/>
          <a:p>
            <a:fld id="{274C8730-0E94-47B3-AE9A-E7872169D423}" type="slidenum">
              <a:rPr lang="en-US" smtClean="0"/>
              <a:pPr/>
              <a:t>19</a:t>
            </a:fld>
            <a:endParaRPr lang="en-US"/>
          </a:p>
        </p:txBody>
      </p:sp>
    </p:spTree>
    <p:extLst>
      <p:ext uri="{BB962C8B-B14F-4D97-AF65-F5344CB8AC3E}">
        <p14:creationId xmlns:p14="http://schemas.microsoft.com/office/powerpoint/2010/main" val="3089420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a:t>
            </a:r>
            <a:r>
              <a:rPr lang="en-US" baseline="0" dirty="0" smtClean="0"/>
              <a:t> uniform distribution in the range [0,1] has a probability density function f(x)=1</a:t>
            </a:r>
          </a:p>
          <a:p>
            <a:r>
              <a:rPr lang="en-US" baseline="0" dirty="0" smtClean="0"/>
              <a:t>The integration in the green box can be approximated by summation  </a:t>
            </a:r>
            <a:r>
              <a:rPr lang="en-US" baseline="0" smtClean="0"/>
              <a:t>by law of </a:t>
            </a:r>
            <a:r>
              <a:rPr lang="en-US" baseline="0" dirty="0" smtClean="0"/>
              <a:t>large numbers </a:t>
            </a:r>
            <a:endParaRPr lang="en-US" dirty="0"/>
          </a:p>
        </p:txBody>
      </p:sp>
      <p:sp>
        <p:nvSpPr>
          <p:cNvPr id="4" name="Slide Number Placeholder 3"/>
          <p:cNvSpPr>
            <a:spLocks noGrp="1"/>
          </p:cNvSpPr>
          <p:nvPr>
            <p:ph type="sldNum" sz="quarter" idx="10"/>
          </p:nvPr>
        </p:nvSpPr>
        <p:spPr/>
        <p:txBody>
          <a:bodyPr/>
          <a:lstStyle/>
          <a:p>
            <a:fld id="{274C8730-0E94-47B3-AE9A-E7872169D423}" type="slidenum">
              <a:rPr lang="en-US" smtClean="0"/>
              <a:pPr/>
              <a:t>21</a:t>
            </a:fld>
            <a:endParaRPr lang="en-US"/>
          </a:p>
        </p:txBody>
      </p:sp>
    </p:spTree>
    <p:extLst>
      <p:ext uri="{BB962C8B-B14F-4D97-AF65-F5344CB8AC3E}">
        <p14:creationId xmlns:p14="http://schemas.microsoft.com/office/powerpoint/2010/main" val="1994851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24A884-AA2D-42AA-AC36-72068B10E175}" type="datetime1">
              <a:rPr lang="en-US" smtClean="0"/>
              <a:pPr/>
              <a:t>2/17/2015</a:t>
            </a:fld>
            <a:endParaRPr lang="en-US"/>
          </a:p>
        </p:txBody>
      </p:sp>
      <p:sp>
        <p:nvSpPr>
          <p:cNvPr id="5" name="Footer Placeholder 4"/>
          <p:cNvSpPr>
            <a:spLocks noGrp="1"/>
          </p:cNvSpPr>
          <p:nvPr>
            <p:ph type="ftr" sz="quarter" idx="11"/>
          </p:nvPr>
        </p:nvSpPr>
        <p:spPr/>
        <p:txBody>
          <a:bodyPr/>
          <a:lstStyle/>
          <a:p>
            <a:r>
              <a:rPr lang="en-US" smtClean="0"/>
              <a:t>Chapter 2: Discrete Event Simulation</a:t>
            </a:r>
            <a:endParaRPr lang="en-US"/>
          </a:p>
        </p:txBody>
      </p:sp>
      <p:sp>
        <p:nvSpPr>
          <p:cNvPr id="6" name="Slide Number Placeholder 5"/>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950AF8-1A99-46DE-A67D-B9E5359D5F9A}" type="datetime1">
              <a:rPr lang="en-US" smtClean="0"/>
              <a:pPr/>
              <a:t>2/17/2015</a:t>
            </a:fld>
            <a:endParaRPr lang="en-US"/>
          </a:p>
        </p:txBody>
      </p:sp>
      <p:sp>
        <p:nvSpPr>
          <p:cNvPr id="5" name="Footer Placeholder 4"/>
          <p:cNvSpPr>
            <a:spLocks noGrp="1"/>
          </p:cNvSpPr>
          <p:nvPr>
            <p:ph type="ftr" sz="quarter" idx="11"/>
          </p:nvPr>
        </p:nvSpPr>
        <p:spPr/>
        <p:txBody>
          <a:bodyPr/>
          <a:lstStyle/>
          <a:p>
            <a:r>
              <a:rPr lang="en-US" smtClean="0"/>
              <a:t>Chapter 2: Discrete Event Simulation</a:t>
            </a:r>
            <a:endParaRPr lang="en-US"/>
          </a:p>
        </p:txBody>
      </p:sp>
      <p:sp>
        <p:nvSpPr>
          <p:cNvPr id="6" name="Slide Number Placeholder 5"/>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4BCD7C-30D0-48DC-8A48-D883279E94E0}" type="datetime1">
              <a:rPr lang="en-US" smtClean="0"/>
              <a:pPr/>
              <a:t>2/17/2015</a:t>
            </a:fld>
            <a:endParaRPr lang="en-US"/>
          </a:p>
        </p:txBody>
      </p:sp>
      <p:sp>
        <p:nvSpPr>
          <p:cNvPr id="5" name="Footer Placeholder 4"/>
          <p:cNvSpPr>
            <a:spLocks noGrp="1"/>
          </p:cNvSpPr>
          <p:nvPr>
            <p:ph type="ftr" sz="quarter" idx="11"/>
          </p:nvPr>
        </p:nvSpPr>
        <p:spPr/>
        <p:txBody>
          <a:bodyPr/>
          <a:lstStyle/>
          <a:p>
            <a:r>
              <a:rPr lang="en-US" smtClean="0"/>
              <a:t>Chapter 2: Discrete Event Simulation</a:t>
            </a:r>
            <a:endParaRPr lang="en-US"/>
          </a:p>
        </p:txBody>
      </p:sp>
      <p:sp>
        <p:nvSpPr>
          <p:cNvPr id="6" name="Slide Number Placeholder 5"/>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939CD-7F84-4D51-B833-915CE882F101}" type="datetime1">
              <a:rPr lang="en-US" smtClean="0"/>
              <a:pPr/>
              <a:t>2/17/2015</a:t>
            </a:fld>
            <a:endParaRPr lang="en-US"/>
          </a:p>
        </p:txBody>
      </p:sp>
      <p:sp>
        <p:nvSpPr>
          <p:cNvPr id="5" name="Footer Placeholder 4"/>
          <p:cNvSpPr>
            <a:spLocks noGrp="1"/>
          </p:cNvSpPr>
          <p:nvPr>
            <p:ph type="ftr" sz="quarter" idx="11"/>
          </p:nvPr>
        </p:nvSpPr>
        <p:spPr/>
        <p:txBody>
          <a:bodyPr/>
          <a:lstStyle/>
          <a:p>
            <a:r>
              <a:rPr lang="en-US" smtClean="0"/>
              <a:t>Chapter 2: Discrete Event Simulation</a:t>
            </a:r>
            <a:endParaRPr lang="en-US"/>
          </a:p>
        </p:txBody>
      </p:sp>
      <p:sp>
        <p:nvSpPr>
          <p:cNvPr id="6" name="Slide Number Placeholder 5"/>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A0E1FF-9870-4AC6-9EE6-924E40E3FDE1}" type="datetime1">
              <a:rPr lang="en-US" smtClean="0"/>
              <a:pPr/>
              <a:t>2/17/2015</a:t>
            </a:fld>
            <a:endParaRPr lang="en-US"/>
          </a:p>
        </p:txBody>
      </p:sp>
      <p:sp>
        <p:nvSpPr>
          <p:cNvPr id="5" name="Footer Placeholder 4"/>
          <p:cNvSpPr>
            <a:spLocks noGrp="1"/>
          </p:cNvSpPr>
          <p:nvPr>
            <p:ph type="ftr" sz="quarter" idx="11"/>
          </p:nvPr>
        </p:nvSpPr>
        <p:spPr/>
        <p:txBody>
          <a:bodyPr/>
          <a:lstStyle/>
          <a:p>
            <a:r>
              <a:rPr lang="en-US" smtClean="0"/>
              <a:t>Chapter 2: Discrete Event Simulation</a:t>
            </a:r>
            <a:endParaRPr lang="en-US"/>
          </a:p>
        </p:txBody>
      </p:sp>
      <p:sp>
        <p:nvSpPr>
          <p:cNvPr id="6" name="Slide Number Placeholder 5"/>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953C70-3E7C-4B40-BCC4-BEA542BBD544}" type="datetime1">
              <a:rPr lang="en-US" smtClean="0"/>
              <a:pPr/>
              <a:t>2/17/2015</a:t>
            </a:fld>
            <a:endParaRPr lang="en-US"/>
          </a:p>
        </p:txBody>
      </p:sp>
      <p:sp>
        <p:nvSpPr>
          <p:cNvPr id="6" name="Footer Placeholder 5"/>
          <p:cNvSpPr>
            <a:spLocks noGrp="1"/>
          </p:cNvSpPr>
          <p:nvPr>
            <p:ph type="ftr" sz="quarter" idx="11"/>
          </p:nvPr>
        </p:nvSpPr>
        <p:spPr/>
        <p:txBody>
          <a:bodyPr/>
          <a:lstStyle/>
          <a:p>
            <a:r>
              <a:rPr lang="en-US" smtClean="0"/>
              <a:t>Chapter 2: Discrete Event Simulation</a:t>
            </a:r>
            <a:endParaRPr lang="en-US"/>
          </a:p>
        </p:txBody>
      </p:sp>
      <p:sp>
        <p:nvSpPr>
          <p:cNvPr id="7" name="Slide Number Placeholder 6"/>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2B115E-B1C6-42B3-BE24-F333DE763030}" type="datetime1">
              <a:rPr lang="en-US" smtClean="0"/>
              <a:pPr/>
              <a:t>2/17/2015</a:t>
            </a:fld>
            <a:endParaRPr lang="en-US"/>
          </a:p>
        </p:txBody>
      </p:sp>
      <p:sp>
        <p:nvSpPr>
          <p:cNvPr id="8" name="Footer Placeholder 7"/>
          <p:cNvSpPr>
            <a:spLocks noGrp="1"/>
          </p:cNvSpPr>
          <p:nvPr>
            <p:ph type="ftr" sz="quarter" idx="11"/>
          </p:nvPr>
        </p:nvSpPr>
        <p:spPr/>
        <p:txBody>
          <a:bodyPr/>
          <a:lstStyle/>
          <a:p>
            <a:r>
              <a:rPr lang="en-US" smtClean="0"/>
              <a:t>Chapter 2: Discrete Event Simulation</a:t>
            </a:r>
            <a:endParaRPr lang="en-US"/>
          </a:p>
        </p:txBody>
      </p:sp>
      <p:sp>
        <p:nvSpPr>
          <p:cNvPr id="9" name="Slide Number Placeholder 8"/>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7B193D-F226-4039-8A3A-63C194E10DAC}" type="datetime1">
              <a:rPr lang="en-US" smtClean="0"/>
              <a:pPr/>
              <a:t>2/17/2015</a:t>
            </a:fld>
            <a:endParaRPr lang="en-US"/>
          </a:p>
        </p:txBody>
      </p:sp>
      <p:sp>
        <p:nvSpPr>
          <p:cNvPr id="4" name="Footer Placeholder 3"/>
          <p:cNvSpPr>
            <a:spLocks noGrp="1"/>
          </p:cNvSpPr>
          <p:nvPr>
            <p:ph type="ftr" sz="quarter" idx="11"/>
          </p:nvPr>
        </p:nvSpPr>
        <p:spPr/>
        <p:txBody>
          <a:bodyPr/>
          <a:lstStyle/>
          <a:p>
            <a:r>
              <a:rPr lang="en-US" smtClean="0"/>
              <a:t>Chapter 2: Discrete Event Simulation</a:t>
            </a:r>
            <a:endParaRPr lang="en-US"/>
          </a:p>
        </p:txBody>
      </p:sp>
      <p:sp>
        <p:nvSpPr>
          <p:cNvPr id="5" name="Slide Number Placeholder 4"/>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39175-D419-41A0-820F-CBAD37E00F10}" type="datetime1">
              <a:rPr lang="en-US" smtClean="0"/>
              <a:pPr/>
              <a:t>2/17/2015</a:t>
            </a:fld>
            <a:endParaRPr lang="en-US"/>
          </a:p>
        </p:txBody>
      </p:sp>
      <p:sp>
        <p:nvSpPr>
          <p:cNvPr id="3" name="Footer Placeholder 2"/>
          <p:cNvSpPr>
            <a:spLocks noGrp="1"/>
          </p:cNvSpPr>
          <p:nvPr>
            <p:ph type="ftr" sz="quarter" idx="11"/>
          </p:nvPr>
        </p:nvSpPr>
        <p:spPr/>
        <p:txBody>
          <a:bodyPr/>
          <a:lstStyle/>
          <a:p>
            <a:r>
              <a:rPr lang="en-US" smtClean="0"/>
              <a:t>Chapter 2: Discrete Event Simulation</a:t>
            </a:r>
            <a:endParaRPr lang="en-US"/>
          </a:p>
        </p:txBody>
      </p:sp>
      <p:sp>
        <p:nvSpPr>
          <p:cNvPr id="4" name="Slide Number Placeholder 3"/>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2"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1B8BA-9963-4B03-995C-9C445E43A9B4}" type="datetime1">
              <a:rPr lang="en-US" smtClean="0"/>
              <a:pPr/>
              <a:t>2/17/2015</a:t>
            </a:fld>
            <a:endParaRPr lang="en-US"/>
          </a:p>
        </p:txBody>
      </p:sp>
      <p:sp>
        <p:nvSpPr>
          <p:cNvPr id="6" name="Footer Placeholder 5"/>
          <p:cNvSpPr>
            <a:spLocks noGrp="1"/>
          </p:cNvSpPr>
          <p:nvPr>
            <p:ph type="ftr" sz="quarter" idx="11"/>
          </p:nvPr>
        </p:nvSpPr>
        <p:spPr/>
        <p:txBody>
          <a:bodyPr/>
          <a:lstStyle/>
          <a:p>
            <a:r>
              <a:rPr lang="en-US" smtClean="0"/>
              <a:t>Chapter 2: Discrete Event Simulation</a:t>
            </a:r>
            <a:endParaRPr lang="en-US"/>
          </a:p>
        </p:txBody>
      </p:sp>
      <p:sp>
        <p:nvSpPr>
          <p:cNvPr id="7" name="Slide Number Placeholder 6"/>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76D50-CA81-4B0D-AC46-8862C0C23C7D}" type="datetime1">
              <a:rPr lang="en-US" smtClean="0"/>
              <a:pPr/>
              <a:t>2/17/2015</a:t>
            </a:fld>
            <a:endParaRPr lang="en-US"/>
          </a:p>
        </p:txBody>
      </p:sp>
      <p:sp>
        <p:nvSpPr>
          <p:cNvPr id="6" name="Footer Placeholder 5"/>
          <p:cNvSpPr>
            <a:spLocks noGrp="1"/>
          </p:cNvSpPr>
          <p:nvPr>
            <p:ph type="ftr" sz="quarter" idx="11"/>
          </p:nvPr>
        </p:nvSpPr>
        <p:spPr/>
        <p:txBody>
          <a:bodyPr/>
          <a:lstStyle/>
          <a:p>
            <a:r>
              <a:rPr lang="en-US" smtClean="0"/>
              <a:t>Chapter 2: Discrete Event Simulation</a:t>
            </a:r>
            <a:endParaRPr lang="en-US"/>
          </a:p>
        </p:txBody>
      </p:sp>
      <p:sp>
        <p:nvSpPr>
          <p:cNvPr id="7" name="Slide Number Placeholder 6"/>
          <p:cNvSpPr>
            <a:spLocks noGrp="1"/>
          </p:cNvSpPr>
          <p:nvPr>
            <p:ph type="sldNum" sz="quarter" idx="12"/>
          </p:nvPr>
        </p:nvSpPr>
        <p:spPr/>
        <p:txBody>
          <a:bodyPr/>
          <a:lstStyle/>
          <a:p>
            <a:fld id="{F0B9A7CB-A3E3-4693-850E-28E9102744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F773B7-8049-4817-A737-AF14F876C92D}" type="datetime1">
              <a:rPr lang="en-US" smtClean="0"/>
              <a:pPr/>
              <a:t>2/17/2015</a:t>
            </a:fld>
            <a:endParaRPr lang="en-US"/>
          </a:p>
        </p:txBody>
      </p:sp>
      <p:sp>
        <p:nvSpPr>
          <p:cNvPr id="5" name="Footer Placeholder 4"/>
          <p:cNvSpPr>
            <a:spLocks noGrp="1"/>
          </p:cNvSpPr>
          <p:nvPr>
            <p:ph type="ftr" sz="quarter" idx="3"/>
          </p:nvPr>
        </p:nvSpPr>
        <p:spPr>
          <a:xfrm>
            <a:off x="3124200" y="635635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2: Discrete Event Simulation</a:t>
            </a:r>
            <a:endParaRPr lang="en-US"/>
          </a:p>
        </p:txBody>
      </p:sp>
      <p:sp>
        <p:nvSpPr>
          <p:cNvPr id="6" name="Slide Number Placeholder 5"/>
          <p:cNvSpPr>
            <a:spLocks noGrp="1"/>
          </p:cNvSpPr>
          <p:nvPr>
            <p:ph type="sldNum" sz="quarter" idx="4"/>
          </p:nvPr>
        </p:nvSpPr>
        <p:spPr>
          <a:xfrm>
            <a:off x="6553201" y="635635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9A7CB-A3E3-4693-850E-28E9102744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jpeg"/><Relationship Id="rId4" Type="http://schemas.openxmlformats.org/officeDocument/2006/relationships/image" Target="../media/image2.jpeg"/><Relationship Id="rId9" Type="http://schemas.openxmlformats.org/officeDocument/2006/relationships/image" Target="../media/image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pivalue.xls"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notesSlide" Target="../notesSlides/notesSlide9.xml"/><Relationship Id="rId7"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hyperlink" Target="http://www.ie.bilkent.edu.tr/~ie324/intapp.xls" TargetMode="External"/><Relationship Id="rId9" Type="http://schemas.openxmlformats.org/officeDocument/2006/relationships/hyperlink" Target="intapp.xls"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2.jpe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3.jpe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685800"/>
            <a:ext cx="1676400" cy="1371600"/>
          </a:xfrm>
        </p:spPr>
        <p:txBody>
          <a:bodyPr/>
          <a:lstStyle/>
          <a:p>
            <a:pPr algn="l" eaLnBrk="1" hangingPunct="1"/>
            <a:r>
              <a:rPr lang="en-US" altLang="en-US" sz="3600" smtClean="0">
                <a:solidFill>
                  <a:srgbClr val="CC3300"/>
                </a:solidFill>
              </a:rPr>
              <a:t>CS305</a:t>
            </a:r>
          </a:p>
        </p:txBody>
      </p:sp>
      <p:sp>
        <p:nvSpPr>
          <p:cNvPr id="53251" name="TextBox 2"/>
          <p:cNvSpPr txBox="1">
            <a:spLocks noChangeArrowheads="1"/>
          </p:cNvSpPr>
          <p:nvPr/>
        </p:nvSpPr>
        <p:spPr bwMode="auto">
          <a:xfrm>
            <a:off x="1905000" y="9906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600">
                <a:solidFill>
                  <a:srgbClr val="CC3300"/>
                </a:solidFill>
              </a:rPr>
              <a:t>System Modeling and Simulation</a:t>
            </a:r>
            <a:endParaRPr lang="en-US" altLang="en-US" sz="3600"/>
          </a:p>
        </p:txBody>
      </p:sp>
      <p:sp>
        <p:nvSpPr>
          <p:cNvPr id="53252" name="TextBox 3"/>
          <p:cNvSpPr txBox="1">
            <a:spLocks noChangeArrowheads="1"/>
          </p:cNvSpPr>
          <p:nvPr/>
        </p:nvSpPr>
        <p:spPr bwMode="auto">
          <a:xfrm>
            <a:off x="914400" y="2514600"/>
            <a:ext cx="6705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a:solidFill>
                  <a:srgbClr val="CC3300"/>
                </a:solidFill>
              </a:rPr>
              <a:t>Prof. Dr. Khaled Mahar</a:t>
            </a:r>
          </a:p>
          <a:p>
            <a:pPr algn="ctr" eaLnBrk="1" hangingPunct="1"/>
            <a:r>
              <a:rPr lang="en-US" altLang="en-US" sz="2800">
                <a:solidFill>
                  <a:srgbClr val="0070C0"/>
                </a:solidFill>
              </a:rPr>
              <a:t>khmahar@aast.edu</a:t>
            </a:r>
          </a:p>
        </p:txBody>
      </p:sp>
      <p:sp>
        <p:nvSpPr>
          <p:cNvPr id="53253" name="TextBox 4"/>
          <p:cNvSpPr txBox="1">
            <a:spLocks noChangeArrowheads="1"/>
          </p:cNvSpPr>
          <p:nvPr/>
        </p:nvSpPr>
        <p:spPr bwMode="auto">
          <a:xfrm>
            <a:off x="2590800" y="4267200"/>
            <a:ext cx="335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dirty="0">
                <a:solidFill>
                  <a:srgbClr val="CC3300"/>
                </a:solidFill>
              </a:rPr>
              <a:t>Lecture </a:t>
            </a:r>
            <a:r>
              <a:rPr lang="en-US" altLang="en-US" sz="3200" dirty="0" smtClean="0">
                <a:solidFill>
                  <a:srgbClr val="CC3300"/>
                </a:solidFill>
              </a:rPr>
              <a:t>2</a:t>
            </a:r>
            <a:endParaRPr lang="en-US" altLang="en-US" sz="3200" dirty="0"/>
          </a:p>
        </p:txBody>
      </p:sp>
    </p:spTree>
    <p:extLst>
      <p:ext uri="{BB962C8B-B14F-4D97-AF65-F5344CB8AC3E}">
        <p14:creationId xmlns:p14="http://schemas.microsoft.com/office/powerpoint/2010/main" val="3244235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152400"/>
            <a:ext cx="8472488" cy="990600"/>
          </a:xfrm>
        </p:spPr>
        <p:txBody>
          <a:bodyPr/>
          <a:lstStyle/>
          <a:p>
            <a:pPr eaLnBrk="1" hangingPunct="1"/>
            <a:r>
              <a:rPr lang="en-AU" altLang="en-US" b="1" smtClean="0">
                <a:solidFill>
                  <a:srgbClr val="C00000"/>
                </a:solidFill>
              </a:rPr>
              <a:t>Phase II. Verification and Validation</a:t>
            </a:r>
            <a:endParaRPr lang="en-US" altLang="en-US" b="1" smtClean="0">
              <a:solidFill>
                <a:srgbClr val="C00000"/>
              </a:solidFill>
            </a:endParaRPr>
          </a:p>
        </p:txBody>
      </p:sp>
      <p:grpSp>
        <p:nvGrpSpPr>
          <p:cNvPr id="2053" name="Group 24"/>
          <p:cNvGrpSpPr>
            <a:grpSpLocks/>
          </p:cNvGrpSpPr>
          <p:nvPr/>
        </p:nvGrpSpPr>
        <p:grpSpPr bwMode="auto">
          <a:xfrm>
            <a:off x="500063" y="2071688"/>
            <a:ext cx="8128000" cy="1766887"/>
            <a:chOff x="500034" y="1785926"/>
            <a:chExt cx="8127771" cy="1766900"/>
          </a:xfrm>
        </p:grpSpPr>
        <p:grpSp>
          <p:nvGrpSpPr>
            <p:cNvPr id="2059" name="Group 23"/>
            <p:cNvGrpSpPr>
              <a:grpSpLocks/>
            </p:cNvGrpSpPr>
            <p:nvPr/>
          </p:nvGrpSpPr>
          <p:grpSpPr bwMode="auto">
            <a:xfrm>
              <a:off x="500034" y="1785926"/>
              <a:ext cx="8127771" cy="1440000"/>
              <a:chOff x="500034" y="1785926"/>
              <a:chExt cx="8127771" cy="1440000"/>
            </a:xfrm>
          </p:grpSpPr>
          <p:pic>
            <p:nvPicPr>
              <p:cNvPr id="2062" name="Picture 2" descr="D:\جامعة الإمام محمد بن سعود الإسلامية\FALL 2009\التدريس\CS433-FALL2009\الاختبارات\الاختبارات خريف 2009\mm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1785926"/>
                <a:ext cx="4198680" cy="144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063" name="Picture 3" descr="D:\جامعة الإمام محمد بن سعود الإسلامية\FALL 2009\التدريس\CS433-FALL2009\الاختبارات\الاختبارات خريف 2009\mmm.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34" y="1785926"/>
                <a:ext cx="3782016" cy="144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064" name="Group 8"/>
              <p:cNvGrpSpPr>
                <a:grpSpLocks/>
              </p:cNvGrpSpPr>
              <p:nvPr/>
            </p:nvGrpSpPr>
            <p:grpSpPr bwMode="auto">
              <a:xfrm>
                <a:off x="519057" y="1819749"/>
                <a:ext cx="3748143" cy="1387021"/>
                <a:chOff x="376179" y="2938459"/>
                <a:chExt cx="3748143" cy="1387021"/>
              </a:xfrm>
            </p:grpSpPr>
            <p:sp>
              <p:nvSpPr>
                <p:cNvPr id="6" name="Rectangle 5"/>
                <p:cNvSpPr/>
                <p:nvPr/>
              </p:nvSpPr>
              <p:spPr>
                <a:xfrm>
                  <a:off x="376205" y="3465027"/>
                  <a:ext cx="1223927" cy="144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881209" y="2937973"/>
                  <a:ext cx="1223927" cy="214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900259" y="4180996"/>
                  <a:ext cx="1223927" cy="144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 name="Rectangle 9"/>
              <p:cNvSpPr/>
              <p:nvPr/>
            </p:nvSpPr>
            <p:spPr>
              <a:xfrm>
                <a:off x="4452798" y="2362192"/>
                <a:ext cx="1115981" cy="214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7543573" y="1828788"/>
                <a:ext cx="1071533"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529286" y="2319330"/>
                <a:ext cx="1071532"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7534048" y="2809871"/>
                <a:ext cx="1071533"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5195727" y="1938327"/>
                <a:ext cx="1071532"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700537" y="2381243"/>
                <a:ext cx="576246" cy="180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5719587" y="2854321"/>
                <a:ext cx="576246" cy="179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 name="TextBox 19"/>
            <p:cNvSpPr txBox="1"/>
            <p:nvPr/>
          </p:nvSpPr>
          <p:spPr>
            <a:xfrm>
              <a:off x="2214486" y="3263899"/>
              <a:ext cx="866751" cy="288927"/>
            </a:xfrm>
            <a:prstGeom prst="rect">
              <a:avLst/>
            </a:prstGeom>
            <a:noFill/>
          </p:spPr>
          <p:txBody>
            <a:bodyPr wrap="none">
              <a:spAutoFit/>
            </a:bodyPr>
            <a:lstStyle/>
            <a:p>
              <a:pPr>
                <a:buFont typeface="Wingdings" pitchFamily="2" charset="2"/>
                <a:buNone/>
                <a:defRPr/>
              </a:pPr>
              <a:r>
                <a:rPr lang="fr-FR" dirty="0">
                  <a:latin typeface="+mn-lt"/>
                </a:rPr>
                <a:t>Model 1</a:t>
              </a:r>
              <a:endParaRPr lang="en-US" dirty="0">
                <a:latin typeface="+mn-lt"/>
              </a:endParaRPr>
            </a:p>
          </p:txBody>
        </p:sp>
        <p:sp>
          <p:nvSpPr>
            <p:cNvPr id="21" name="TextBox 20"/>
            <p:cNvSpPr txBox="1"/>
            <p:nvPr/>
          </p:nvSpPr>
          <p:spPr>
            <a:xfrm>
              <a:off x="6214873" y="3263899"/>
              <a:ext cx="866751" cy="288927"/>
            </a:xfrm>
            <a:prstGeom prst="rect">
              <a:avLst/>
            </a:prstGeom>
            <a:noFill/>
          </p:spPr>
          <p:txBody>
            <a:bodyPr wrap="none">
              <a:spAutoFit/>
            </a:bodyPr>
            <a:lstStyle/>
            <a:p>
              <a:pPr>
                <a:buFont typeface="Wingdings" pitchFamily="2" charset="2"/>
                <a:buNone/>
                <a:defRPr/>
              </a:pPr>
              <a:r>
                <a:rPr lang="fr-FR" dirty="0">
                  <a:latin typeface="+mn-lt"/>
                </a:rPr>
                <a:t>Model 2</a:t>
              </a:r>
              <a:endParaRPr lang="en-US" dirty="0">
                <a:latin typeface="+mn-lt"/>
              </a:endParaRPr>
            </a:p>
          </p:txBody>
        </p:sp>
      </p:grpSp>
      <p:sp>
        <p:nvSpPr>
          <p:cNvPr id="23" name="Content Placeholder 27"/>
          <p:cNvSpPr txBox="1">
            <a:spLocks/>
          </p:cNvSpPr>
          <p:nvPr/>
        </p:nvSpPr>
        <p:spPr bwMode="auto">
          <a:xfrm>
            <a:off x="500063" y="1357313"/>
            <a:ext cx="8501062" cy="428625"/>
          </a:xfrm>
          <a:prstGeom prst="rect">
            <a:avLst/>
          </a:prstGeom>
          <a:noFill/>
          <a:ln w="9525">
            <a:noFill/>
            <a:miter lim="800000"/>
            <a:headEnd/>
            <a:tailEnd/>
          </a:ln>
        </p:spPr>
        <p:txBody>
          <a:bodyPr/>
          <a:lstStyle/>
          <a:p>
            <a:pPr marL="273050" indent="-273050">
              <a:spcBef>
                <a:spcPts val="600"/>
              </a:spcBef>
              <a:buSzPct val="76000"/>
              <a:buFont typeface="Wingdings" pitchFamily="2" charset="2"/>
              <a:buNone/>
              <a:defRPr/>
            </a:pPr>
            <a:r>
              <a:rPr lang="en-US" sz="2600" b="1" dirty="0">
                <a:solidFill>
                  <a:schemeClr val="accent1">
                    <a:lumMod val="50000"/>
                  </a:schemeClr>
                </a:solidFill>
                <a:latin typeface="+mn-lt"/>
                <a:cs typeface="+mn-cs"/>
              </a:rPr>
              <a:t>Analytical Model: Queuing Theory</a:t>
            </a:r>
          </a:p>
        </p:txBody>
      </p:sp>
      <p:sp>
        <p:nvSpPr>
          <p:cNvPr id="20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20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graphicFrame>
        <p:nvGraphicFramePr>
          <p:cNvPr id="2050" name="Object 2"/>
          <p:cNvGraphicFramePr>
            <a:graphicFrameLocks noChangeAspect="1"/>
          </p:cNvGraphicFramePr>
          <p:nvPr/>
        </p:nvGraphicFramePr>
        <p:xfrm>
          <a:off x="4449763" y="3929063"/>
          <a:ext cx="4265612" cy="785812"/>
        </p:xfrm>
        <a:graphic>
          <a:graphicData uri="http://schemas.openxmlformats.org/presentationml/2006/ole">
            <mc:AlternateContent xmlns:mc="http://schemas.openxmlformats.org/markup-compatibility/2006">
              <mc:Choice xmlns:v="urn:schemas-microsoft-com:vml" Requires="v">
                <p:oleObj spid="_x0000_s54294" name="Equation" r:id="rId6" imgW="2082800" imgH="393700" progId="">
                  <p:embed/>
                </p:oleObj>
              </mc:Choice>
              <mc:Fallback>
                <p:oleObj name="Equation" r:id="rId6" imgW="2082800" imgH="3937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9763" y="3929063"/>
                        <a:ext cx="4265612"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7"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graphicFrame>
        <p:nvGraphicFramePr>
          <p:cNvPr id="2051" name="Object 3"/>
          <p:cNvGraphicFramePr>
            <a:graphicFrameLocks noChangeAspect="1"/>
          </p:cNvGraphicFramePr>
          <p:nvPr/>
        </p:nvGraphicFramePr>
        <p:xfrm>
          <a:off x="290513" y="4619625"/>
          <a:ext cx="7237412" cy="938213"/>
        </p:xfrm>
        <a:graphic>
          <a:graphicData uri="http://schemas.openxmlformats.org/presentationml/2006/ole">
            <mc:AlternateContent xmlns:mc="http://schemas.openxmlformats.org/markup-compatibility/2006">
              <mc:Choice xmlns:v="urn:schemas-microsoft-com:vml" Requires="v">
                <p:oleObj spid="_x0000_s54295" name="Equation" r:id="rId8" imgW="3594100" imgH="469900" progId="">
                  <p:embed/>
                </p:oleObj>
              </mc:Choice>
              <mc:Fallback>
                <p:oleObj name="Equation" r:id="rId8" imgW="3594100" imgH="46990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0513" y="4619625"/>
                        <a:ext cx="7237412"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Content Placeholder 27"/>
          <p:cNvSpPr txBox="1">
            <a:spLocks/>
          </p:cNvSpPr>
          <p:nvPr/>
        </p:nvSpPr>
        <p:spPr bwMode="auto">
          <a:xfrm>
            <a:off x="428625" y="5572125"/>
            <a:ext cx="8501063" cy="714375"/>
          </a:xfrm>
          <a:prstGeom prst="rect">
            <a:avLst/>
          </a:prstGeom>
          <a:solidFill>
            <a:schemeClr val="bg1">
              <a:lumMod val="85000"/>
            </a:schemeClr>
          </a:solidFill>
          <a:ln w="9525">
            <a:noFill/>
            <a:miter lim="800000"/>
            <a:headEnd/>
            <a:tailEnd/>
          </a:ln>
        </p:spPr>
        <p:txBody>
          <a:bodyPr/>
          <a:lstStyle/>
          <a:p>
            <a:pPr marL="273050" indent="-273050" algn="ctr">
              <a:spcBef>
                <a:spcPts val="600"/>
              </a:spcBef>
              <a:buSzPct val="76000"/>
              <a:buFont typeface="Wingdings" pitchFamily="2" charset="2"/>
              <a:buNone/>
              <a:defRPr/>
            </a:pPr>
            <a:r>
              <a:rPr lang="en-US" sz="2600" dirty="0">
                <a:solidFill>
                  <a:schemeClr val="tx1">
                    <a:lumMod val="85000"/>
                    <a:lumOff val="15000"/>
                  </a:schemeClr>
                </a:solidFill>
                <a:latin typeface="+mn-lt"/>
                <a:cs typeface="+mn-cs"/>
              </a:rPr>
              <a:t>Model 1 is better than Model 2 because it has lower delay</a:t>
            </a:r>
          </a:p>
        </p:txBody>
      </p:sp>
    </p:spTree>
    <p:extLst>
      <p:ext uri="{BB962C8B-B14F-4D97-AF65-F5344CB8AC3E}">
        <p14:creationId xmlns:p14="http://schemas.microsoft.com/office/powerpoint/2010/main" val="3964314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28650" y="365125"/>
            <a:ext cx="7886700" cy="854075"/>
          </a:xfrm>
        </p:spPr>
        <p:txBody>
          <a:bodyPr/>
          <a:lstStyle/>
          <a:p>
            <a:r>
              <a:rPr lang="en-AU" altLang="en-US" b="1" smtClean="0">
                <a:solidFill>
                  <a:srgbClr val="C00000"/>
                </a:solidFill>
              </a:rPr>
              <a:t>Phase III. Experimental Design</a:t>
            </a:r>
          </a:p>
        </p:txBody>
      </p:sp>
      <p:sp>
        <p:nvSpPr>
          <p:cNvPr id="92163" name="Rectangle 3"/>
          <p:cNvSpPr>
            <a:spLocks noGrp="1" noChangeArrowheads="1"/>
          </p:cNvSpPr>
          <p:nvPr>
            <p:ph type="body" idx="1"/>
          </p:nvPr>
        </p:nvSpPr>
        <p:spPr>
          <a:xfrm>
            <a:off x="609600" y="1447800"/>
            <a:ext cx="7886700" cy="4351338"/>
          </a:xfrm>
        </p:spPr>
        <p:txBody>
          <a:bodyPr/>
          <a:lstStyle/>
          <a:p>
            <a:r>
              <a:rPr lang="en-AU" altLang="en-US" sz="2800" dirty="0" smtClean="0"/>
              <a:t>Alternative scenarios to be simulated</a:t>
            </a:r>
          </a:p>
          <a:p>
            <a:r>
              <a:rPr lang="en-AU" altLang="en-US" sz="2800" dirty="0" smtClean="0"/>
              <a:t>Type of output data analysis </a:t>
            </a:r>
            <a:endParaRPr lang="en-AU" altLang="en-US" sz="2800" dirty="0" smtClean="0"/>
          </a:p>
          <a:p>
            <a:pPr lvl="1"/>
            <a:r>
              <a:rPr lang="en-AU" altLang="en-US" sz="2400" dirty="0" smtClean="0"/>
              <a:t>steady-state</a:t>
            </a:r>
          </a:p>
          <a:p>
            <a:pPr lvl="1"/>
            <a:r>
              <a:rPr lang="en-AU" altLang="en-US" sz="2400" dirty="0" smtClean="0"/>
              <a:t>terminating </a:t>
            </a:r>
            <a:r>
              <a:rPr lang="en-AU" altLang="en-US" sz="2400" dirty="0" smtClean="0"/>
              <a:t>simulation </a:t>
            </a:r>
            <a:r>
              <a:rPr lang="en-AU" altLang="en-US" sz="2400" dirty="0" smtClean="0"/>
              <a:t>analysis </a:t>
            </a:r>
            <a:endParaRPr lang="en-AU" altLang="en-US" sz="2400" dirty="0" smtClean="0"/>
          </a:p>
          <a:p>
            <a:r>
              <a:rPr lang="en-AU" altLang="en-US" sz="2800" dirty="0" smtClean="0"/>
              <a:t>Number of simulation runs</a:t>
            </a:r>
          </a:p>
          <a:p>
            <a:r>
              <a:rPr lang="en-AU" altLang="en-US" sz="2800" dirty="0" smtClean="0"/>
              <a:t>Length of each </a:t>
            </a:r>
            <a:r>
              <a:rPr lang="en-AU" altLang="en-US" sz="2800" dirty="0" smtClean="0"/>
              <a:t>run</a:t>
            </a:r>
            <a:endParaRPr lang="en-AU" altLang="en-US" sz="2800" dirty="0" smtClean="0"/>
          </a:p>
        </p:txBody>
      </p:sp>
    </p:spTree>
    <p:extLst>
      <p:ext uri="{BB962C8B-B14F-4D97-AF65-F5344CB8AC3E}">
        <p14:creationId xmlns:p14="http://schemas.microsoft.com/office/powerpoint/2010/main" val="3226561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28650" y="365125"/>
            <a:ext cx="7886700" cy="777875"/>
          </a:xfrm>
        </p:spPr>
        <p:txBody>
          <a:bodyPr>
            <a:normAutofit fontScale="90000"/>
          </a:bodyPr>
          <a:lstStyle/>
          <a:p>
            <a:r>
              <a:rPr lang="en-AU" altLang="en-US" smtClean="0"/>
              <a:t/>
            </a:r>
            <a:br>
              <a:rPr lang="en-AU" altLang="en-US" smtClean="0"/>
            </a:br>
            <a:r>
              <a:rPr lang="en-AU" altLang="en-US" b="1" smtClean="0">
                <a:solidFill>
                  <a:srgbClr val="C00000"/>
                </a:solidFill>
              </a:rPr>
              <a:t>Phase III. Analysis of Results</a:t>
            </a:r>
            <a:endParaRPr lang="en-AU" altLang="en-US" smtClean="0"/>
          </a:p>
        </p:txBody>
      </p:sp>
      <p:sp>
        <p:nvSpPr>
          <p:cNvPr id="93187" name="Rectangle 3"/>
          <p:cNvSpPr>
            <a:spLocks noGrp="1" noChangeArrowheads="1"/>
          </p:cNvSpPr>
          <p:nvPr>
            <p:ph type="body" idx="1"/>
          </p:nvPr>
        </p:nvSpPr>
        <p:spPr>
          <a:xfrm>
            <a:off x="685800" y="1524000"/>
            <a:ext cx="7772400" cy="3276600"/>
          </a:xfrm>
        </p:spPr>
        <p:txBody>
          <a:bodyPr/>
          <a:lstStyle/>
          <a:p>
            <a:r>
              <a:rPr lang="en-AU" altLang="en-US" sz="2800" smtClean="0"/>
              <a:t>Statistical tests for significance</a:t>
            </a:r>
          </a:p>
          <a:p>
            <a:pPr lvl="1"/>
            <a:r>
              <a:rPr lang="en-AU" altLang="en-US" sz="2800" smtClean="0"/>
              <a:t>Point Estimation</a:t>
            </a:r>
          </a:p>
          <a:p>
            <a:pPr lvl="1"/>
            <a:r>
              <a:rPr lang="en-AU" altLang="en-US" sz="2800" smtClean="0"/>
              <a:t>Confidence-Interval Estimation</a:t>
            </a:r>
          </a:p>
          <a:p>
            <a:r>
              <a:rPr lang="en-AU" altLang="en-US" sz="2800" smtClean="0"/>
              <a:t>More runs?</a:t>
            </a:r>
          </a:p>
        </p:txBody>
      </p:sp>
    </p:spTree>
    <p:extLst>
      <p:ext uri="{BB962C8B-B14F-4D97-AF65-F5344CB8AC3E}">
        <p14:creationId xmlns:p14="http://schemas.microsoft.com/office/powerpoint/2010/main" val="1102189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609600"/>
            <a:ext cx="8207375" cy="1066800"/>
          </a:xfrm>
        </p:spPr>
        <p:txBody>
          <a:bodyPr>
            <a:normAutofit fontScale="90000"/>
          </a:bodyPr>
          <a:lstStyle/>
          <a:p>
            <a:r>
              <a:rPr lang="en-AU" altLang="en-US" sz="4000" smtClean="0"/>
              <a:t/>
            </a:r>
            <a:br>
              <a:rPr lang="en-AU" altLang="en-US" sz="4000" smtClean="0"/>
            </a:br>
            <a:r>
              <a:rPr lang="en-AU" altLang="en-US" b="1" smtClean="0">
                <a:solidFill>
                  <a:srgbClr val="C00000"/>
                </a:solidFill>
              </a:rPr>
              <a:t>Phase IV. Documentation &amp; Reporting</a:t>
            </a:r>
            <a:r>
              <a:rPr lang="en-AU" altLang="en-US" sz="4000" smtClean="0"/>
              <a:t/>
            </a:r>
            <a:br>
              <a:rPr lang="en-AU" altLang="en-US" sz="4000" smtClean="0"/>
            </a:br>
            <a:endParaRPr lang="en-AU" altLang="en-US" sz="4000" smtClean="0"/>
          </a:p>
        </p:txBody>
      </p:sp>
      <p:sp>
        <p:nvSpPr>
          <p:cNvPr id="94211" name="Rectangle 3"/>
          <p:cNvSpPr>
            <a:spLocks noGrp="1" noChangeArrowheads="1"/>
          </p:cNvSpPr>
          <p:nvPr>
            <p:ph type="body" idx="1"/>
          </p:nvPr>
        </p:nvSpPr>
        <p:spPr>
          <a:xfrm>
            <a:off x="685800" y="1752600"/>
            <a:ext cx="7772400" cy="4419600"/>
          </a:xfrm>
        </p:spPr>
        <p:txBody>
          <a:bodyPr>
            <a:normAutofit/>
          </a:bodyPr>
          <a:lstStyle/>
          <a:p>
            <a:r>
              <a:rPr lang="en-AU" altLang="en-US" sz="2800" dirty="0" smtClean="0"/>
              <a:t>Program Documentation</a:t>
            </a:r>
          </a:p>
          <a:p>
            <a:pPr lvl="1"/>
            <a:r>
              <a:rPr lang="en-AU" altLang="en-US" sz="2800" dirty="0" smtClean="0"/>
              <a:t>Allows future modifications</a:t>
            </a:r>
          </a:p>
          <a:p>
            <a:pPr lvl="1"/>
            <a:r>
              <a:rPr lang="en-AU" altLang="en-US" sz="2800" dirty="0" smtClean="0"/>
              <a:t>Creates confidence</a:t>
            </a:r>
          </a:p>
          <a:p>
            <a:r>
              <a:rPr lang="en-AU" altLang="en-US" sz="2800" dirty="0" smtClean="0"/>
              <a:t>Progress Reports</a:t>
            </a:r>
          </a:p>
          <a:p>
            <a:pPr lvl="1"/>
            <a:r>
              <a:rPr lang="en-AU" altLang="en-US" sz="2800" dirty="0" smtClean="0"/>
              <a:t>Alternative </a:t>
            </a:r>
            <a:r>
              <a:rPr lang="en-AU" altLang="en-US" sz="2800" dirty="0" smtClean="0"/>
              <a:t>scenarios</a:t>
            </a:r>
          </a:p>
          <a:p>
            <a:pPr lvl="1"/>
            <a:r>
              <a:rPr lang="en-AU" altLang="en-US" sz="2800" dirty="0" smtClean="0"/>
              <a:t>Performance measures or criteria used</a:t>
            </a:r>
          </a:p>
          <a:p>
            <a:pPr lvl="1"/>
            <a:r>
              <a:rPr lang="en-AU" altLang="en-US" sz="2800" dirty="0" smtClean="0"/>
              <a:t>Results of experiments</a:t>
            </a:r>
          </a:p>
          <a:p>
            <a:pPr lvl="1"/>
            <a:r>
              <a:rPr lang="en-AU" altLang="en-US" sz="2800" dirty="0" smtClean="0"/>
              <a:t>Recommendations</a:t>
            </a:r>
          </a:p>
        </p:txBody>
      </p:sp>
    </p:spTree>
    <p:extLst>
      <p:ext uri="{BB962C8B-B14F-4D97-AF65-F5344CB8AC3E}">
        <p14:creationId xmlns:p14="http://schemas.microsoft.com/office/powerpoint/2010/main" val="3738688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fontScale="90000"/>
          </a:bodyPr>
          <a:lstStyle/>
          <a:p>
            <a:r>
              <a:rPr lang="en-AU" altLang="en-US" sz="4000" smtClean="0"/>
              <a:t/>
            </a:r>
            <a:br>
              <a:rPr lang="en-AU" altLang="en-US" sz="4000" smtClean="0"/>
            </a:br>
            <a:r>
              <a:rPr lang="en-AU" altLang="en-US" sz="4000" b="1" smtClean="0">
                <a:solidFill>
                  <a:srgbClr val="C00000"/>
                </a:solidFill>
              </a:rPr>
              <a:t> Phase IV .Implementation</a:t>
            </a:r>
            <a:r>
              <a:rPr lang="en-AU" altLang="en-US" sz="4000" smtClean="0"/>
              <a:t/>
            </a:r>
            <a:br>
              <a:rPr lang="en-AU" altLang="en-US" sz="4000" smtClean="0"/>
            </a:br>
            <a:endParaRPr lang="en-AU" altLang="en-US" sz="4000" smtClean="0"/>
          </a:p>
        </p:txBody>
      </p:sp>
      <p:sp>
        <p:nvSpPr>
          <p:cNvPr id="95235" name="AutoShape 4"/>
          <p:cNvSpPr>
            <a:spLocks noChangeArrowheads="1"/>
          </p:cNvSpPr>
          <p:nvPr/>
        </p:nvSpPr>
        <p:spPr bwMode="auto">
          <a:xfrm>
            <a:off x="2209800" y="1981200"/>
            <a:ext cx="5029200" cy="3581400"/>
          </a:xfrm>
          <a:prstGeom prst="cloudCallout">
            <a:avLst>
              <a:gd name="adj1" fmla="val -43750"/>
              <a:gd name="adj2" fmla="val 67866"/>
            </a:avLst>
          </a:prstGeom>
          <a:solidFill>
            <a:srgbClr val="FFFFFF"/>
          </a:solidFill>
          <a:ln w="12700" cap="sq">
            <a:solidFill>
              <a:schemeClr val="tx1"/>
            </a:solidFill>
            <a:round/>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AU" altLang="en-US"/>
          </a:p>
        </p:txBody>
      </p:sp>
      <p:sp>
        <p:nvSpPr>
          <p:cNvPr id="95236" name="WordArt 11"/>
          <p:cNvSpPr>
            <a:spLocks noChangeArrowheads="1" noChangeShapeType="1" noTextEdit="1"/>
          </p:cNvSpPr>
          <p:nvPr/>
        </p:nvSpPr>
        <p:spPr bwMode="auto">
          <a:xfrm>
            <a:off x="5791200" y="3048000"/>
            <a:ext cx="933450" cy="1081088"/>
          </a:xfrm>
          <a:prstGeom prst="rect">
            <a:avLst/>
          </a:prstGeom>
        </p:spPr>
        <p:txBody>
          <a:bodyPr wrap="none" fromWordArt="1">
            <a:prstTxWarp prst="textDeflateBottom">
              <a:avLst>
                <a:gd name="adj" fmla="val 76472"/>
              </a:avLst>
            </a:prstTxWarp>
            <a:scene3d>
              <a:camera prst="legacyPerspectiveFront">
                <a:rot lat="19799989" lon="19439992" rev="0"/>
              </a:camera>
              <a:lightRig rig="legacyNormal2" dir="t"/>
            </a:scene3d>
            <a:sp3d extrusionH="354000" prstMaterial="legacyMatte">
              <a:extrusionClr>
                <a:srgbClr val="939676"/>
              </a:extrusionClr>
              <a:contourClr>
                <a:srgbClr val="707070"/>
              </a:contourClr>
            </a:sp3d>
          </a:bodyPr>
          <a:lstStyle/>
          <a:p>
            <a:r>
              <a:rPr lang="en-US" sz="2400" kern="10">
                <a:ln w="9525">
                  <a:round/>
                  <a:headEnd/>
                  <a:tailEnd/>
                </a:ln>
                <a:gradFill rotWithShape="1">
                  <a:gsLst>
                    <a:gs pos="0">
                      <a:srgbClr val="707070"/>
                    </a:gs>
                    <a:gs pos="50000">
                      <a:srgbClr val="FFFFFF"/>
                    </a:gs>
                    <a:gs pos="100000">
                      <a:srgbClr val="707070"/>
                    </a:gs>
                  </a:gsLst>
                  <a:lin ang="2700000" scaled="1"/>
                </a:gradFill>
                <a:latin typeface="Impact" panose="020B0806030902050204" pitchFamily="34" charset="0"/>
              </a:rPr>
              <a:t>FAILURE</a:t>
            </a:r>
          </a:p>
        </p:txBody>
      </p:sp>
      <p:sp>
        <p:nvSpPr>
          <p:cNvPr id="95237" name="WordArt 12"/>
          <p:cNvSpPr>
            <a:spLocks noChangeArrowheads="1" noChangeShapeType="1" noTextEdit="1"/>
          </p:cNvSpPr>
          <p:nvPr/>
        </p:nvSpPr>
        <p:spPr bwMode="auto">
          <a:xfrm>
            <a:off x="2895600" y="3276600"/>
            <a:ext cx="1485900" cy="742950"/>
          </a:xfrm>
          <a:prstGeom prst="rect">
            <a:avLst/>
          </a:prstGeom>
        </p:spPr>
        <p:txBody>
          <a:bodyPr wrap="none" fromWordArt="1">
            <a:prstTxWarp prst="textSlantUp">
              <a:avLst>
                <a:gd name="adj" fmla="val 32056"/>
              </a:avLst>
            </a:prstTxWarp>
          </a:bodyPr>
          <a:lstStyle/>
          <a:p>
            <a:r>
              <a:rPr lang="en-US" sz="3200" kern="10">
                <a:ln w="9525" cap="sq">
                  <a:solidFill>
                    <a:srgbClr val="CC99FF"/>
                  </a:solidFill>
                  <a:round/>
                  <a:headEnd type="none" w="sm" len="sm"/>
                  <a:tailEnd type="none" w="sm" len="sm"/>
                </a:ln>
                <a:gradFill rotWithShape="1">
                  <a:gsLst>
                    <a:gs pos="0">
                      <a:srgbClr val="6600CC"/>
                    </a:gs>
                    <a:gs pos="100000">
                      <a:srgbClr val="CC00CC"/>
                    </a:gs>
                  </a:gsLst>
                  <a:lin ang="5400000" scaled="1"/>
                </a:gradFill>
                <a:effectLst>
                  <a:outerShdw dist="53882" dir="2700000" algn="ctr" rotWithShape="0">
                    <a:srgbClr val="9999FF"/>
                  </a:outerShdw>
                </a:effectLst>
                <a:latin typeface="Impact" panose="020B0806030902050204" pitchFamily="34" charset="0"/>
              </a:rPr>
              <a:t>SUCCESS</a:t>
            </a:r>
          </a:p>
        </p:txBody>
      </p:sp>
      <p:sp>
        <p:nvSpPr>
          <p:cNvPr id="95238" name="WordArt 16"/>
          <p:cNvSpPr>
            <a:spLocks noChangeArrowheads="1" noChangeShapeType="1" noTextEdit="1"/>
          </p:cNvSpPr>
          <p:nvPr/>
        </p:nvSpPr>
        <p:spPr bwMode="auto">
          <a:xfrm>
            <a:off x="4648200" y="3048000"/>
            <a:ext cx="673100" cy="1143000"/>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contourClr>
                <a:srgbClr val="DCEBF5"/>
              </a:contourClr>
            </a:sp3d>
          </a:bodyPr>
          <a:lstStyle/>
          <a:p>
            <a:r>
              <a:rPr lang="en-US"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panose="020B0A04020102020204" pitchFamily="34" charset="0"/>
              </a:rPr>
              <a:t>?</a:t>
            </a:r>
          </a:p>
        </p:txBody>
      </p:sp>
    </p:spTree>
    <p:extLst>
      <p:ext uri="{BB962C8B-B14F-4D97-AF65-F5344CB8AC3E}">
        <p14:creationId xmlns:p14="http://schemas.microsoft.com/office/powerpoint/2010/main" val="1615355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solidFill>
                  <a:srgbClr val="CC3300"/>
                </a:solidFill>
              </a:rPr>
              <a:t>Simulation Examples</a:t>
            </a:r>
            <a:endParaRPr lang="en-US" dirty="0">
              <a:solidFill>
                <a:srgbClr val="CC33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CC3300"/>
                </a:solidFill>
              </a:rPr>
              <a:t>Learning Objectives</a:t>
            </a:r>
          </a:p>
        </p:txBody>
      </p:sp>
      <p:sp>
        <p:nvSpPr>
          <p:cNvPr id="3" name="Content Placeholder 2"/>
          <p:cNvSpPr>
            <a:spLocks noGrp="1"/>
          </p:cNvSpPr>
          <p:nvPr>
            <p:ph idx="1"/>
          </p:nvPr>
        </p:nvSpPr>
        <p:spPr/>
        <p:txBody>
          <a:bodyPr>
            <a:normAutofit/>
          </a:bodyPr>
          <a:lstStyle/>
          <a:p>
            <a:r>
              <a:rPr lang="en-US" sz="2800" dirty="0" smtClean="0"/>
              <a:t>To understand Monte Carlo simulations and discrete event simulations (DES)</a:t>
            </a:r>
          </a:p>
          <a:p>
            <a:r>
              <a:rPr lang="en-US" sz="2800" dirty="0" smtClean="0"/>
              <a:t>To use random numbers to represent uncertainty</a:t>
            </a:r>
          </a:p>
          <a:p>
            <a:r>
              <a:rPr lang="en-US" sz="2800" dirty="0" smtClean="0"/>
              <a:t>To use descriptive statistics for predicting system performance in queuing and inventory models </a:t>
            </a:r>
          </a:p>
          <a:p>
            <a:r>
              <a:rPr lang="en-US" sz="2800" dirty="0" smtClean="0"/>
              <a:t>To learn how to think in a DES model in terms of inputs, activities, events, states, outputs, and responses.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54C44412-8B2E-48F0-AB8F-2CBF8694D769}" type="slidenum">
              <a:rPr lang="en-US"/>
              <a:pPr/>
              <a:t>17</a:t>
            </a:fld>
            <a:endParaRPr lang="en-US"/>
          </a:p>
        </p:txBody>
      </p:sp>
      <p:sp>
        <p:nvSpPr>
          <p:cNvPr id="594946" name="Rectangle 2"/>
          <p:cNvSpPr>
            <a:spLocks noGrp="1" noChangeArrowheads="1"/>
          </p:cNvSpPr>
          <p:nvPr>
            <p:ph type="title"/>
          </p:nvPr>
        </p:nvSpPr>
        <p:spPr/>
        <p:txBody>
          <a:bodyPr>
            <a:normAutofit/>
          </a:bodyPr>
          <a:lstStyle/>
          <a:p>
            <a:pPr fontAlgn="base">
              <a:spcAft>
                <a:spcPct val="0"/>
              </a:spcAft>
            </a:pPr>
            <a:r>
              <a:rPr lang="en-US" altLang="en-US" sz="3600" dirty="0" smtClean="0">
                <a:solidFill>
                  <a:srgbClr val="C00000"/>
                </a:solidFill>
              </a:rPr>
              <a:t>Types of Simulations</a:t>
            </a:r>
          </a:p>
        </p:txBody>
      </p:sp>
      <p:sp>
        <p:nvSpPr>
          <p:cNvPr id="594947" name="Rectangle 3"/>
          <p:cNvSpPr>
            <a:spLocks noGrp="1" noChangeArrowheads="1"/>
          </p:cNvSpPr>
          <p:nvPr>
            <p:ph type="body" idx="1"/>
          </p:nvPr>
        </p:nvSpPr>
        <p:spPr>
          <a:xfrm>
            <a:off x="914401" y="2057400"/>
            <a:ext cx="7772400" cy="3276600"/>
          </a:xfrm>
        </p:spPr>
        <p:txBody>
          <a:bodyPr>
            <a:normAutofit/>
          </a:bodyPr>
          <a:lstStyle/>
          <a:p>
            <a:pPr>
              <a:buNone/>
            </a:pPr>
            <a:r>
              <a:rPr lang="en-US" dirty="0"/>
              <a:t>Variety of types, but main</a:t>
            </a:r>
            <a:r>
              <a:rPr lang="en-US" dirty="0" smtClean="0"/>
              <a:t>:</a:t>
            </a:r>
          </a:p>
          <a:p>
            <a:r>
              <a:rPr lang="en-US" dirty="0" smtClean="0"/>
              <a:t> </a:t>
            </a:r>
            <a:r>
              <a:rPr lang="en-US" dirty="0"/>
              <a:t>emulation</a:t>
            </a:r>
            <a:r>
              <a:rPr lang="en-US" dirty="0" smtClean="0"/>
              <a:t>,</a:t>
            </a:r>
          </a:p>
          <a:p>
            <a:r>
              <a:rPr lang="en-US" dirty="0" smtClean="0"/>
              <a:t>trace </a:t>
            </a:r>
            <a:r>
              <a:rPr lang="en-US" dirty="0"/>
              <a:t>driven</a:t>
            </a:r>
            <a:r>
              <a:rPr lang="en-US" dirty="0" smtClean="0"/>
              <a:t>,</a:t>
            </a:r>
          </a:p>
          <a:p>
            <a:r>
              <a:rPr lang="en-US" dirty="0" smtClean="0"/>
              <a:t> Monte Carlo, and</a:t>
            </a:r>
          </a:p>
          <a:p>
            <a:r>
              <a:rPr lang="en-US" dirty="0" smtClean="0"/>
              <a:t>discrete-event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4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6A3F81C-B69C-4706-B554-2F978EF9659B}" type="slidenum">
              <a:rPr lang="en-US"/>
              <a:pPr/>
              <a:t>18</a:t>
            </a:fld>
            <a:endParaRPr lang="en-US"/>
          </a:p>
        </p:txBody>
      </p:sp>
      <p:sp>
        <p:nvSpPr>
          <p:cNvPr id="596994" name="Rectangle 2"/>
          <p:cNvSpPr>
            <a:spLocks noGrp="1" noChangeArrowheads="1"/>
          </p:cNvSpPr>
          <p:nvPr>
            <p:ph type="title"/>
          </p:nvPr>
        </p:nvSpPr>
        <p:spPr/>
        <p:txBody>
          <a:bodyPr>
            <a:normAutofit/>
          </a:bodyPr>
          <a:lstStyle/>
          <a:p>
            <a:r>
              <a:rPr lang="en-US" altLang="en-US" sz="3600" dirty="0">
                <a:solidFill>
                  <a:srgbClr val="C00000"/>
                </a:solidFill>
              </a:rPr>
              <a:t>Monte Carlo </a:t>
            </a:r>
            <a:r>
              <a:rPr lang="en-US" altLang="en-US" sz="3600" dirty="0" smtClean="0">
                <a:solidFill>
                  <a:srgbClr val="C00000"/>
                </a:solidFill>
              </a:rPr>
              <a:t>Simulation</a:t>
            </a:r>
            <a:endParaRPr lang="en-US" altLang="en-US" sz="3600" dirty="0">
              <a:solidFill>
                <a:srgbClr val="C00000"/>
              </a:solidFill>
            </a:endParaRPr>
          </a:p>
        </p:txBody>
      </p:sp>
      <p:sp>
        <p:nvSpPr>
          <p:cNvPr id="596995" name="Rectangle 3"/>
          <p:cNvSpPr>
            <a:spLocks noGrp="1" noChangeArrowheads="1"/>
          </p:cNvSpPr>
          <p:nvPr>
            <p:ph type="body" idx="1"/>
          </p:nvPr>
        </p:nvSpPr>
        <p:spPr>
          <a:xfrm>
            <a:off x="457200" y="1600200"/>
            <a:ext cx="8229600" cy="4800600"/>
          </a:xfrm>
        </p:spPr>
        <p:txBody>
          <a:bodyPr>
            <a:normAutofit fontScale="85000" lnSpcReduction="10000"/>
          </a:bodyPr>
          <a:lstStyle/>
          <a:p>
            <a:r>
              <a:rPr lang="en-US" dirty="0"/>
              <a:t>A static simulation </a:t>
            </a:r>
            <a:r>
              <a:rPr lang="en-US" dirty="0" smtClean="0"/>
              <a:t>with no </a:t>
            </a:r>
            <a:r>
              <a:rPr lang="en-US" dirty="0"/>
              <a:t>time parameter</a:t>
            </a:r>
          </a:p>
          <a:p>
            <a:r>
              <a:rPr lang="en-US" dirty="0" smtClean="0"/>
              <a:t>Used to</a:t>
            </a:r>
          </a:p>
          <a:p>
            <a:pPr lvl="1"/>
            <a:r>
              <a:rPr lang="en-US" dirty="0" smtClean="0"/>
              <a:t>model </a:t>
            </a:r>
            <a:r>
              <a:rPr lang="en-US" dirty="0"/>
              <a:t>physical </a:t>
            </a:r>
            <a:r>
              <a:rPr lang="en-US" dirty="0" smtClean="0"/>
              <a:t>phenomena</a:t>
            </a:r>
          </a:p>
          <a:p>
            <a:pPr lvl="1"/>
            <a:r>
              <a:rPr lang="en-US" dirty="0" smtClean="0"/>
              <a:t>evaluate </a:t>
            </a:r>
            <a:r>
              <a:rPr lang="en-US" dirty="0"/>
              <a:t>probabilistic system</a:t>
            </a:r>
            <a:r>
              <a:rPr lang="en-US" dirty="0" smtClean="0"/>
              <a:t>,</a:t>
            </a:r>
          </a:p>
          <a:p>
            <a:pPr lvl="1"/>
            <a:r>
              <a:rPr lang="en-US" dirty="0" smtClean="0"/>
              <a:t>numerically </a:t>
            </a:r>
            <a:r>
              <a:rPr lang="en-US" dirty="0"/>
              <a:t>estimate complex mathematical expression</a:t>
            </a:r>
          </a:p>
          <a:p>
            <a:r>
              <a:rPr lang="en-US" dirty="0"/>
              <a:t>Driven with random number generator</a:t>
            </a:r>
          </a:p>
          <a:p>
            <a:r>
              <a:rPr lang="en-US" dirty="0" smtClean="0"/>
              <a:t>Examples:</a:t>
            </a:r>
          </a:p>
          <a:p>
            <a:pPr lvl="1"/>
            <a:r>
              <a:rPr lang="en-US" dirty="0" smtClean="0"/>
              <a:t>Estimating the </a:t>
            </a:r>
            <a:r>
              <a:rPr lang="en-US" dirty="0"/>
              <a:t>value of </a:t>
            </a:r>
            <a:r>
              <a:rPr lang="en-US" dirty="0">
                <a:sym typeface="Symbol" pitchFamily="18" charset="2"/>
              </a:rPr>
              <a:t></a:t>
            </a:r>
          </a:p>
          <a:p>
            <a:pPr lvl="1"/>
            <a:r>
              <a:rPr lang="en-US" dirty="0" smtClean="0">
                <a:sym typeface="Symbol" pitchFamily="18" charset="2"/>
              </a:rPr>
              <a:t>Approximating integrals</a:t>
            </a:r>
          </a:p>
          <a:p>
            <a:pPr lvl="1"/>
            <a:r>
              <a:rPr lang="en-US" dirty="0" smtClean="0">
                <a:sym typeface="Symbol" pitchFamily="18" charset="2"/>
              </a:rPr>
              <a:t>Coin tossing problem</a:t>
            </a:r>
          </a:p>
          <a:p>
            <a:pPr lvl="1"/>
            <a:r>
              <a:rPr lang="en-US" dirty="0" smtClean="0">
                <a:sym typeface="Symbol" pitchFamily="18" charset="2"/>
              </a:rPr>
              <a:t>Simulating random service time</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69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69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69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69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69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699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699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699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969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6"/>
          <p:cNvSpPr>
            <a:spLocks noGrp="1"/>
          </p:cNvSpPr>
          <p:nvPr>
            <p:ph type="sldNum" sz="quarter" idx="12"/>
          </p:nvPr>
        </p:nvSpPr>
        <p:spPr/>
        <p:txBody>
          <a:bodyPr/>
          <a:lstStyle/>
          <a:p>
            <a:fld id="{D477C46F-850F-42E6-A1B9-5AD8CBE2116C}" type="slidenum">
              <a:rPr lang="en-US"/>
              <a:pPr/>
              <a:t>19</a:t>
            </a:fld>
            <a:endParaRPr lang="en-US"/>
          </a:p>
        </p:txBody>
      </p:sp>
      <p:sp>
        <p:nvSpPr>
          <p:cNvPr id="615426" name="Rectangle 1026"/>
          <p:cNvSpPr>
            <a:spLocks noGrp="1" noChangeArrowheads="1"/>
          </p:cNvSpPr>
          <p:nvPr>
            <p:ph type="title"/>
          </p:nvPr>
        </p:nvSpPr>
        <p:spPr/>
        <p:txBody>
          <a:bodyPr>
            <a:normAutofit/>
          </a:bodyPr>
          <a:lstStyle/>
          <a:p>
            <a:r>
              <a:rPr lang="en-US" sz="3600" dirty="0">
                <a:solidFill>
                  <a:srgbClr val="C00000"/>
                </a:solidFill>
              </a:rPr>
              <a:t>Monte Carlo </a:t>
            </a:r>
            <a:r>
              <a:rPr lang="en-US" sz="3600" dirty="0" smtClean="0">
                <a:solidFill>
                  <a:srgbClr val="C00000"/>
                </a:solidFill>
              </a:rPr>
              <a:t>Simulation: Estimating </a:t>
            </a:r>
            <a:r>
              <a:rPr lang="en-US" sz="3600" dirty="0" smtClean="0">
                <a:solidFill>
                  <a:srgbClr val="C00000"/>
                </a:solidFill>
                <a:latin typeface="Symbol" pitchFamily="18" charset="2"/>
              </a:rPr>
              <a:t>p </a:t>
            </a:r>
            <a:r>
              <a:rPr lang="en-US" sz="3600" dirty="0" smtClean="0">
                <a:solidFill>
                  <a:srgbClr val="C00000"/>
                </a:solidFill>
              </a:rPr>
              <a:t>value</a:t>
            </a:r>
            <a:endParaRPr lang="en-US" sz="3600" dirty="0">
              <a:solidFill>
                <a:srgbClr val="C00000"/>
              </a:solidFill>
            </a:endParaRPr>
          </a:p>
        </p:txBody>
      </p:sp>
      <p:sp>
        <p:nvSpPr>
          <p:cNvPr id="615428" name="Rectangle 1028"/>
          <p:cNvSpPr>
            <a:spLocks noGrp="1" noChangeArrowheads="1"/>
          </p:cNvSpPr>
          <p:nvPr>
            <p:ph type="body" sz="half" idx="1"/>
          </p:nvPr>
        </p:nvSpPr>
        <p:spPr>
          <a:xfrm>
            <a:off x="457200" y="1524000"/>
            <a:ext cx="3810000" cy="4876800"/>
          </a:xfrm>
        </p:spPr>
        <p:txBody>
          <a:bodyPr/>
          <a:lstStyle/>
          <a:p>
            <a:r>
              <a:rPr lang="en-US" sz="2400" dirty="0"/>
              <a:t>Imagine throwing dart at square</a:t>
            </a:r>
          </a:p>
          <a:p>
            <a:pPr lvl="1"/>
            <a:r>
              <a:rPr lang="en-US" sz="2200" dirty="0"/>
              <a:t>Random x (0,1)</a:t>
            </a:r>
          </a:p>
          <a:p>
            <a:pPr lvl="1"/>
            <a:r>
              <a:rPr lang="en-US" sz="2200" dirty="0"/>
              <a:t>Random y (0,1)</a:t>
            </a:r>
          </a:p>
          <a:p>
            <a:r>
              <a:rPr lang="en-US" sz="2400" dirty="0"/>
              <a:t>Count if inside</a:t>
            </a:r>
          </a:p>
          <a:p>
            <a:pPr lvl="1"/>
            <a:r>
              <a:rPr lang="en-US" sz="2200" dirty="0" err="1"/>
              <a:t>sqrt</a:t>
            </a:r>
            <a:r>
              <a:rPr lang="en-US" sz="2200" dirty="0"/>
              <a:t>(x</a:t>
            </a:r>
            <a:r>
              <a:rPr lang="en-US" sz="2200" baseline="30000" dirty="0"/>
              <a:t>2</a:t>
            </a:r>
            <a:r>
              <a:rPr lang="en-US" sz="2200" dirty="0"/>
              <a:t>+y</a:t>
            </a:r>
            <a:r>
              <a:rPr lang="en-US" sz="2200" baseline="30000" dirty="0"/>
              <a:t>2</a:t>
            </a:r>
            <a:r>
              <a:rPr lang="en-US" sz="2200" dirty="0"/>
              <a:t>) &lt; 1</a:t>
            </a:r>
          </a:p>
          <a:p>
            <a:r>
              <a:rPr lang="en-US" sz="2400" dirty="0"/>
              <a:t>Compute ratio </a:t>
            </a:r>
            <a:endParaRPr lang="en-US" sz="2400" dirty="0" smtClean="0"/>
          </a:p>
          <a:p>
            <a:pPr lvl="1"/>
            <a:r>
              <a:rPr lang="en-US" sz="2000" dirty="0" smtClean="0"/>
              <a:t>R = </a:t>
            </a:r>
            <a:r>
              <a:rPr lang="en-US" sz="2000" dirty="0" smtClean="0"/>
              <a:t>in </a:t>
            </a:r>
            <a:r>
              <a:rPr lang="en-US" sz="2000" dirty="0"/>
              <a:t>/ (in + out)</a:t>
            </a:r>
          </a:p>
          <a:p>
            <a:r>
              <a:rPr lang="en-US" sz="2400" dirty="0"/>
              <a:t>Can repeat as many times as needed to get arbitrary precision</a:t>
            </a:r>
          </a:p>
        </p:txBody>
      </p:sp>
      <p:sp>
        <p:nvSpPr>
          <p:cNvPr id="615433" name="Rectangle 1033"/>
          <p:cNvSpPr>
            <a:spLocks noGrp="1" noChangeArrowheads="1"/>
          </p:cNvSpPr>
          <p:nvPr>
            <p:ph type="body" sz="half" idx="2"/>
          </p:nvPr>
        </p:nvSpPr>
        <p:spPr>
          <a:xfrm>
            <a:off x="4876801" y="4114800"/>
            <a:ext cx="3810000" cy="1828800"/>
          </a:xfrm>
        </p:spPr>
        <p:txBody>
          <a:bodyPr/>
          <a:lstStyle/>
          <a:p>
            <a:pPr>
              <a:lnSpc>
                <a:spcPct val="90000"/>
              </a:lnSpc>
            </a:pPr>
            <a:r>
              <a:rPr lang="en-US" sz="2400" dirty="0"/>
              <a:t>Unit square area of 1</a:t>
            </a:r>
          </a:p>
          <a:p>
            <a:pPr>
              <a:lnSpc>
                <a:spcPct val="90000"/>
              </a:lnSpc>
            </a:pPr>
            <a:r>
              <a:rPr lang="en-US" sz="2400" dirty="0"/>
              <a:t>Ratio of area </a:t>
            </a:r>
            <a:r>
              <a:rPr lang="en-US" sz="2400" dirty="0" smtClean="0"/>
              <a:t>of circle </a:t>
            </a:r>
            <a:r>
              <a:rPr lang="en-US" sz="2400" dirty="0"/>
              <a:t>quarter to area in square </a:t>
            </a:r>
            <a:r>
              <a:rPr lang="en-US" sz="2400" dirty="0" smtClean="0"/>
              <a:t>= </a:t>
            </a:r>
            <a:r>
              <a:rPr lang="en-US" dirty="0" smtClean="0">
                <a:sym typeface="Symbol" pitchFamily="18" charset="2"/>
              </a:rPr>
              <a:t></a:t>
            </a:r>
            <a:r>
              <a:rPr lang="en-US" dirty="0" smtClean="0"/>
              <a:t> /4</a:t>
            </a:r>
            <a:endParaRPr lang="en-US" dirty="0"/>
          </a:p>
        </p:txBody>
      </p:sp>
      <p:grpSp>
        <p:nvGrpSpPr>
          <p:cNvPr id="2" name="Group 1034"/>
          <p:cNvGrpSpPr>
            <a:grpSpLocks/>
          </p:cNvGrpSpPr>
          <p:nvPr/>
        </p:nvGrpSpPr>
        <p:grpSpPr bwMode="auto">
          <a:xfrm>
            <a:off x="5562600" y="1524000"/>
            <a:ext cx="2590800" cy="2667000"/>
            <a:chOff x="2976" y="768"/>
            <a:chExt cx="1632" cy="1680"/>
          </a:xfrm>
        </p:grpSpPr>
        <p:sp>
          <p:nvSpPr>
            <p:cNvPr id="615430" name="Line 1030"/>
            <p:cNvSpPr>
              <a:spLocks noChangeShapeType="1"/>
            </p:cNvSpPr>
            <p:nvPr/>
          </p:nvSpPr>
          <p:spPr bwMode="auto">
            <a:xfrm>
              <a:off x="3792" y="768"/>
              <a:ext cx="0" cy="168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615431" name="Line 1031"/>
            <p:cNvSpPr>
              <a:spLocks noChangeShapeType="1"/>
            </p:cNvSpPr>
            <p:nvPr/>
          </p:nvSpPr>
          <p:spPr bwMode="auto">
            <a:xfrm>
              <a:off x="2976" y="1632"/>
              <a:ext cx="1632"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615432" name="Rectangle 1032"/>
            <p:cNvSpPr>
              <a:spLocks noChangeArrowheads="1"/>
            </p:cNvSpPr>
            <p:nvPr/>
          </p:nvSpPr>
          <p:spPr bwMode="auto">
            <a:xfrm>
              <a:off x="3792" y="1008"/>
              <a:ext cx="528" cy="624"/>
            </a:xfrm>
            <a:prstGeom prst="rect">
              <a:avLst/>
            </a:prstGeom>
            <a:solidFill>
              <a:srgbClr val="009900"/>
            </a:solidFill>
            <a:ln w="9525">
              <a:solidFill>
                <a:schemeClr val="tx1"/>
              </a:solidFill>
              <a:miter lim="800000"/>
              <a:headEnd/>
              <a:tailEnd/>
            </a:ln>
            <a:effectLst/>
          </p:spPr>
          <p:txBody>
            <a:bodyPr wrap="none" anchor="ctr"/>
            <a:lstStyle/>
            <a:p>
              <a:endParaRPr lang="en-US"/>
            </a:p>
          </p:txBody>
        </p:sp>
        <p:sp>
          <p:nvSpPr>
            <p:cNvPr id="615429" name="Oval 1029"/>
            <p:cNvSpPr>
              <a:spLocks noChangeArrowheads="1"/>
            </p:cNvSpPr>
            <p:nvPr/>
          </p:nvSpPr>
          <p:spPr bwMode="auto">
            <a:xfrm>
              <a:off x="3216" y="1008"/>
              <a:ext cx="1104" cy="1200"/>
            </a:xfrm>
            <a:prstGeom prst="ellipse">
              <a:avLst/>
            </a:prstGeom>
            <a:noFill/>
            <a:ln w="38100">
              <a:solidFill>
                <a:srgbClr val="FF0000"/>
              </a:solidFill>
              <a:round/>
              <a:headEnd/>
              <a:tailEnd/>
            </a:ln>
            <a:effectLst/>
          </p:spPr>
          <p:txBody>
            <a:bodyPr wrap="none" anchor="ctr"/>
            <a:lstStyle/>
            <a:p>
              <a:endParaRPr lang="en-US"/>
            </a:p>
          </p:txBody>
        </p:sp>
      </p:grpSp>
      <p:sp>
        <p:nvSpPr>
          <p:cNvPr id="615435" name="Text Box 1035"/>
          <p:cNvSpPr txBox="1">
            <a:spLocks noChangeArrowheads="1"/>
          </p:cNvSpPr>
          <p:nvPr/>
        </p:nvSpPr>
        <p:spPr bwMode="auto">
          <a:xfrm>
            <a:off x="3276604" y="5943600"/>
            <a:ext cx="1829347" cy="369332"/>
          </a:xfrm>
          <a:prstGeom prst="rect">
            <a:avLst/>
          </a:prstGeom>
          <a:noFill/>
          <a:ln w="9525">
            <a:noFill/>
            <a:miter lim="800000"/>
            <a:headEnd/>
            <a:tailEnd/>
          </a:ln>
          <a:effectLst/>
        </p:spPr>
        <p:txBody>
          <a:bodyPr wrap="none">
            <a:spAutoFit/>
          </a:bodyPr>
          <a:lstStyle/>
          <a:p>
            <a:r>
              <a:rPr lang="en-US" dirty="0">
                <a:latin typeface="Comic Sans MS" pitchFamily="66" charset="0"/>
              </a:rPr>
              <a:t>(Show </a:t>
            </a:r>
            <a:r>
              <a:rPr lang="en-US" dirty="0" smtClean="0">
                <a:latin typeface="Comic Sans MS" pitchFamily="66" charset="0"/>
                <a:hlinkClick r:id="rId3" action="ppaction://hlinkfile"/>
              </a:rPr>
              <a:t>solution</a:t>
            </a:r>
            <a:r>
              <a:rPr lang="en-US" dirty="0" smtClean="0">
                <a:latin typeface="Comic Sans MS" pitchFamily="66" charset="0"/>
              </a:rPr>
              <a:t>)</a:t>
            </a:r>
            <a:endParaRPr lang="en-US" dirty="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4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628650" y="266700"/>
            <a:ext cx="7886700" cy="893763"/>
          </a:xfrm>
        </p:spPr>
        <p:txBody>
          <a:bodyPr/>
          <a:lstStyle/>
          <a:p>
            <a:pPr algn="ctr" eaLnBrk="1" hangingPunct="1"/>
            <a:r>
              <a:rPr lang="en-CA" altLang="en-US" b="1" dirty="0" smtClean="0">
                <a:solidFill>
                  <a:srgbClr val="C00000"/>
                </a:solidFill>
              </a:rPr>
              <a:t>Steps in a Simulation Study</a:t>
            </a:r>
          </a:p>
        </p:txBody>
      </p:sp>
      <p:sp>
        <p:nvSpPr>
          <p:cNvPr id="3" name="Freeform 2"/>
          <p:cNvSpPr/>
          <p:nvPr/>
        </p:nvSpPr>
        <p:spPr>
          <a:xfrm>
            <a:off x="366252" y="1356959"/>
            <a:ext cx="770639" cy="1100914"/>
          </a:xfrm>
          <a:custGeom>
            <a:avLst/>
            <a:gdLst>
              <a:gd name="connsiteX0" fmla="*/ 0 w 1100913"/>
              <a:gd name="connsiteY0" fmla="*/ 0 h 770639"/>
              <a:gd name="connsiteX1" fmla="*/ 715594 w 1100913"/>
              <a:gd name="connsiteY1" fmla="*/ 0 h 770639"/>
              <a:gd name="connsiteX2" fmla="*/ 1100913 w 1100913"/>
              <a:gd name="connsiteY2" fmla="*/ 385320 h 770639"/>
              <a:gd name="connsiteX3" fmla="*/ 715594 w 1100913"/>
              <a:gd name="connsiteY3" fmla="*/ 770639 h 770639"/>
              <a:gd name="connsiteX4" fmla="*/ 0 w 1100913"/>
              <a:gd name="connsiteY4" fmla="*/ 770639 h 770639"/>
              <a:gd name="connsiteX5" fmla="*/ 385320 w 1100913"/>
              <a:gd name="connsiteY5" fmla="*/ 385320 h 770639"/>
              <a:gd name="connsiteX6" fmla="*/ 0 w 1100913"/>
              <a:gd name="connsiteY6" fmla="*/ 0 h 77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0913" h="770639">
                <a:moveTo>
                  <a:pt x="1100912" y="0"/>
                </a:moveTo>
                <a:lnTo>
                  <a:pt x="1100912" y="500916"/>
                </a:lnTo>
                <a:lnTo>
                  <a:pt x="550456" y="770639"/>
                </a:lnTo>
                <a:lnTo>
                  <a:pt x="1" y="500916"/>
                </a:lnTo>
                <a:lnTo>
                  <a:pt x="1" y="0"/>
                </a:lnTo>
                <a:lnTo>
                  <a:pt x="550456" y="269724"/>
                </a:lnTo>
                <a:lnTo>
                  <a:pt x="1100912"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796" tIns="396116" rIns="10794" bIns="396114" numCol="1" spcCol="1270" anchor="ctr" anchorCtr="0">
            <a:noAutofit/>
          </a:bodyPr>
          <a:lstStyle/>
          <a:p>
            <a:pPr lvl="0" algn="ctr" defTabSz="755650">
              <a:lnSpc>
                <a:spcPct val="90000"/>
              </a:lnSpc>
              <a:spcBef>
                <a:spcPct val="0"/>
              </a:spcBef>
              <a:spcAft>
                <a:spcPct val="35000"/>
              </a:spcAft>
            </a:pPr>
            <a:r>
              <a:rPr lang="en-CA" sz="1700" kern="1200" dirty="0" smtClean="0"/>
              <a:t>Phase I</a:t>
            </a:r>
            <a:endParaRPr lang="en-CA" sz="1700" kern="1200" dirty="0"/>
          </a:p>
        </p:txBody>
      </p:sp>
      <p:sp>
        <p:nvSpPr>
          <p:cNvPr id="4" name="Freeform 3"/>
          <p:cNvSpPr/>
          <p:nvPr/>
        </p:nvSpPr>
        <p:spPr>
          <a:xfrm>
            <a:off x="1136891" y="1356961"/>
            <a:ext cx="7675269" cy="715593"/>
          </a:xfrm>
          <a:custGeom>
            <a:avLst/>
            <a:gdLst>
              <a:gd name="connsiteX0" fmla="*/ 119268 w 715593"/>
              <a:gd name="connsiteY0" fmla="*/ 0 h 7675269"/>
              <a:gd name="connsiteX1" fmla="*/ 596325 w 715593"/>
              <a:gd name="connsiteY1" fmla="*/ 0 h 7675269"/>
              <a:gd name="connsiteX2" fmla="*/ 715593 w 715593"/>
              <a:gd name="connsiteY2" fmla="*/ 119268 h 7675269"/>
              <a:gd name="connsiteX3" fmla="*/ 715593 w 715593"/>
              <a:gd name="connsiteY3" fmla="*/ 7675269 h 7675269"/>
              <a:gd name="connsiteX4" fmla="*/ 715593 w 715593"/>
              <a:gd name="connsiteY4" fmla="*/ 7675269 h 7675269"/>
              <a:gd name="connsiteX5" fmla="*/ 0 w 715593"/>
              <a:gd name="connsiteY5" fmla="*/ 7675269 h 7675269"/>
              <a:gd name="connsiteX6" fmla="*/ 0 w 715593"/>
              <a:gd name="connsiteY6" fmla="*/ 7675269 h 7675269"/>
              <a:gd name="connsiteX7" fmla="*/ 0 w 715593"/>
              <a:gd name="connsiteY7" fmla="*/ 119268 h 7675269"/>
              <a:gd name="connsiteX8" fmla="*/ 119268 w 715593"/>
              <a:gd name="connsiteY8" fmla="*/ 0 h 767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593" h="7675269">
                <a:moveTo>
                  <a:pt x="715593" y="1279238"/>
                </a:moveTo>
                <a:lnTo>
                  <a:pt x="715593" y="6396031"/>
                </a:lnTo>
                <a:cubicBezTo>
                  <a:pt x="715593" y="7102536"/>
                  <a:pt x="710615" y="7675269"/>
                  <a:pt x="704473" y="7675269"/>
                </a:cubicBezTo>
                <a:lnTo>
                  <a:pt x="0" y="7675269"/>
                </a:lnTo>
                <a:lnTo>
                  <a:pt x="0" y="7675269"/>
                </a:lnTo>
                <a:lnTo>
                  <a:pt x="0" y="0"/>
                </a:lnTo>
                <a:lnTo>
                  <a:pt x="0" y="0"/>
                </a:lnTo>
                <a:lnTo>
                  <a:pt x="704473" y="0"/>
                </a:lnTo>
                <a:cubicBezTo>
                  <a:pt x="710615" y="0"/>
                  <a:pt x="715593" y="572733"/>
                  <a:pt x="715593" y="1279238"/>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2" tIns="45092" rIns="45092" bIns="45092" numCol="1" spcCol="1270" anchor="ctr" anchorCtr="0">
            <a:noAutofit/>
          </a:bodyPr>
          <a:lstStyle/>
          <a:p>
            <a:pPr marL="171450" lvl="1" indent="-171450" algn="l" defTabSz="711200">
              <a:lnSpc>
                <a:spcPct val="90000"/>
              </a:lnSpc>
              <a:spcBef>
                <a:spcPct val="0"/>
              </a:spcBef>
              <a:spcAft>
                <a:spcPct val="15000"/>
              </a:spcAft>
              <a:buChar char="••"/>
            </a:pPr>
            <a:r>
              <a:rPr lang="en-CA" sz="1600" kern="1200" dirty="0" smtClean="0">
                <a:solidFill>
                  <a:schemeClr val="accent5"/>
                </a:solidFill>
              </a:rPr>
              <a:t>Problem formulation</a:t>
            </a:r>
            <a:r>
              <a:rPr lang="en-CA" sz="1600" kern="1200" dirty="0" smtClean="0">
                <a:solidFill>
                  <a:schemeClr val="bg2">
                    <a:lumMod val="25000"/>
                  </a:schemeClr>
                </a:solidFill>
              </a:rPr>
              <a:t>: statement of the problem</a:t>
            </a:r>
            <a:endParaRPr lang="en-CA" sz="1600" kern="1200" dirty="0">
              <a:solidFill>
                <a:schemeClr val="bg2">
                  <a:lumMod val="25000"/>
                </a:schemeClr>
              </a:solidFill>
            </a:endParaRPr>
          </a:p>
          <a:p>
            <a:pPr marL="171450" lvl="1" indent="-171450" algn="l" defTabSz="711200">
              <a:lnSpc>
                <a:spcPct val="90000"/>
              </a:lnSpc>
              <a:spcBef>
                <a:spcPct val="0"/>
              </a:spcBef>
              <a:spcAft>
                <a:spcPct val="15000"/>
              </a:spcAft>
              <a:buChar char="••"/>
            </a:pPr>
            <a:r>
              <a:rPr lang="en-CA" sz="1600" kern="1200" dirty="0" smtClean="0">
                <a:solidFill>
                  <a:schemeClr val="accent5"/>
                </a:solidFill>
              </a:rPr>
              <a:t>Setting of objectives and overall plan</a:t>
            </a:r>
            <a:r>
              <a:rPr lang="en-CA" sz="1600" kern="1200" dirty="0" smtClean="0">
                <a:solidFill>
                  <a:schemeClr val="bg2">
                    <a:lumMod val="25000"/>
                  </a:schemeClr>
                </a:solidFill>
              </a:rPr>
              <a:t>: questions to be answered by the simulation</a:t>
            </a:r>
            <a:endParaRPr lang="en-CA" sz="1600" kern="1200" dirty="0">
              <a:solidFill>
                <a:schemeClr val="bg2">
                  <a:lumMod val="25000"/>
                </a:schemeClr>
              </a:solidFill>
            </a:endParaRPr>
          </a:p>
        </p:txBody>
      </p:sp>
      <p:sp>
        <p:nvSpPr>
          <p:cNvPr id="5" name="Freeform 4"/>
          <p:cNvSpPr/>
          <p:nvPr/>
        </p:nvSpPr>
        <p:spPr>
          <a:xfrm>
            <a:off x="381002" y="2590801"/>
            <a:ext cx="770639" cy="1419407"/>
          </a:xfrm>
          <a:custGeom>
            <a:avLst/>
            <a:gdLst>
              <a:gd name="connsiteX0" fmla="*/ 0 w 1419407"/>
              <a:gd name="connsiteY0" fmla="*/ 0 h 770639"/>
              <a:gd name="connsiteX1" fmla="*/ 1034088 w 1419407"/>
              <a:gd name="connsiteY1" fmla="*/ 0 h 770639"/>
              <a:gd name="connsiteX2" fmla="*/ 1419407 w 1419407"/>
              <a:gd name="connsiteY2" fmla="*/ 385320 h 770639"/>
              <a:gd name="connsiteX3" fmla="*/ 1034088 w 1419407"/>
              <a:gd name="connsiteY3" fmla="*/ 770639 h 770639"/>
              <a:gd name="connsiteX4" fmla="*/ 0 w 1419407"/>
              <a:gd name="connsiteY4" fmla="*/ 770639 h 770639"/>
              <a:gd name="connsiteX5" fmla="*/ 385320 w 1419407"/>
              <a:gd name="connsiteY5" fmla="*/ 385320 h 770639"/>
              <a:gd name="connsiteX6" fmla="*/ 0 w 1419407"/>
              <a:gd name="connsiteY6" fmla="*/ 0 h 77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9407" h="770639">
                <a:moveTo>
                  <a:pt x="1419407" y="0"/>
                </a:moveTo>
                <a:lnTo>
                  <a:pt x="1419407" y="561438"/>
                </a:lnTo>
                <a:lnTo>
                  <a:pt x="709703" y="770639"/>
                </a:lnTo>
                <a:lnTo>
                  <a:pt x="0" y="561438"/>
                </a:lnTo>
                <a:lnTo>
                  <a:pt x="0" y="0"/>
                </a:lnTo>
                <a:lnTo>
                  <a:pt x="709703" y="209202"/>
                </a:lnTo>
                <a:lnTo>
                  <a:pt x="1419407"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0796" tIns="396115" rIns="10794" bIns="396114" numCol="1" spcCol="1270" anchor="ctr" anchorCtr="0">
            <a:noAutofit/>
          </a:bodyPr>
          <a:lstStyle/>
          <a:p>
            <a:pPr lvl="0" algn="ctr" defTabSz="755650">
              <a:lnSpc>
                <a:spcPct val="90000"/>
              </a:lnSpc>
              <a:spcBef>
                <a:spcPct val="0"/>
              </a:spcBef>
              <a:spcAft>
                <a:spcPct val="35000"/>
              </a:spcAft>
            </a:pPr>
            <a:r>
              <a:rPr lang="en-CA" sz="1700" kern="1200" dirty="0" smtClean="0"/>
              <a:t>Phase II</a:t>
            </a:r>
            <a:endParaRPr lang="en-CA" sz="1700" kern="1200" dirty="0"/>
          </a:p>
        </p:txBody>
      </p:sp>
      <p:sp>
        <p:nvSpPr>
          <p:cNvPr id="7" name="Freeform 6"/>
          <p:cNvSpPr/>
          <p:nvPr/>
        </p:nvSpPr>
        <p:spPr>
          <a:xfrm>
            <a:off x="1136890" y="2286003"/>
            <a:ext cx="7675270" cy="1856737"/>
          </a:xfrm>
          <a:custGeom>
            <a:avLst/>
            <a:gdLst>
              <a:gd name="connsiteX0" fmla="*/ 309462 w 1856736"/>
              <a:gd name="connsiteY0" fmla="*/ 0 h 7675269"/>
              <a:gd name="connsiteX1" fmla="*/ 1547274 w 1856736"/>
              <a:gd name="connsiteY1" fmla="*/ 0 h 7675269"/>
              <a:gd name="connsiteX2" fmla="*/ 1856736 w 1856736"/>
              <a:gd name="connsiteY2" fmla="*/ 309462 h 7675269"/>
              <a:gd name="connsiteX3" fmla="*/ 1856736 w 1856736"/>
              <a:gd name="connsiteY3" fmla="*/ 7675269 h 7675269"/>
              <a:gd name="connsiteX4" fmla="*/ 1856736 w 1856736"/>
              <a:gd name="connsiteY4" fmla="*/ 7675269 h 7675269"/>
              <a:gd name="connsiteX5" fmla="*/ 0 w 1856736"/>
              <a:gd name="connsiteY5" fmla="*/ 7675269 h 7675269"/>
              <a:gd name="connsiteX6" fmla="*/ 0 w 1856736"/>
              <a:gd name="connsiteY6" fmla="*/ 7675269 h 7675269"/>
              <a:gd name="connsiteX7" fmla="*/ 0 w 1856736"/>
              <a:gd name="connsiteY7" fmla="*/ 309462 h 7675269"/>
              <a:gd name="connsiteX8" fmla="*/ 309462 w 1856736"/>
              <a:gd name="connsiteY8" fmla="*/ 0 h 767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736" h="7675269">
                <a:moveTo>
                  <a:pt x="1856736" y="1279238"/>
                </a:moveTo>
                <a:lnTo>
                  <a:pt x="1856736" y="6396031"/>
                </a:lnTo>
                <a:cubicBezTo>
                  <a:pt x="1856736" y="7102533"/>
                  <a:pt x="1823219" y="7675267"/>
                  <a:pt x="1781873" y="7675267"/>
                </a:cubicBezTo>
                <a:lnTo>
                  <a:pt x="0" y="7675267"/>
                </a:lnTo>
                <a:lnTo>
                  <a:pt x="0" y="7675267"/>
                </a:lnTo>
                <a:lnTo>
                  <a:pt x="0" y="2"/>
                </a:lnTo>
                <a:lnTo>
                  <a:pt x="0" y="2"/>
                </a:lnTo>
                <a:lnTo>
                  <a:pt x="1781873" y="2"/>
                </a:lnTo>
                <a:cubicBezTo>
                  <a:pt x="1823219" y="2"/>
                  <a:pt x="1856736" y="572736"/>
                  <a:pt x="1856736" y="1279238"/>
                </a:cubicBez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100798" rIns="100798" bIns="100799" numCol="1" spcCol="1270" anchor="ctr" anchorCtr="0">
            <a:noAutofit/>
          </a:bodyPr>
          <a:lstStyle/>
          <a:p>
            <a:pPr marL="171450" lvl="1" indent="-171450" algn="l" defTabSz="711200">
              <a:lnSpc>
                <a:spcPct val="90000"/>
              </a:lnSpc>
              <a:spcBef>
                <a:spcPct val="0"/>
              </a:spcBef>
              <a:spcAft>
                <a:spcPct val="15000"/>
              </a:spcAft>
              <a:buChar char="••"/>
            </a:pPr>
            <a:r>
              <a:rPr lang="en-CA" sz="1600" kern="1200" dirty="0" smtClean="0">
                <a:solidFill>
                  <a:schemeClr val="accent6"/>
                </a:solidFill>
              </a:rPr>
              <a:t>Model conceptualization</a:t>
            </a:r>
            <a:r>
              <a:rPr lang="en-CA" sz="1600" kern="1200" dirty="0" smtClean="0">
                <a:solidFill>
                  <a:schemeClr val="bg2">
                    <a:lumMod val="25000"/>
                  </a:schemeClr>
                </a:solidFill>
              </a:rPr>
              <a:t>: abstract the essential features of the problem, set basic assumptions that characterize the system (Specification Model), start with a simple model, enrich and elaborate the model</a:t>
            </a:r>
            <a:endParaRPr lang="en-CA" sz="1600" kern="1200" dirty="0">
              <a:solidFill>
                <a:schemeClr val="bg2">
                  <a:lumMod val="25000"/>
                </a:schemeClr>
              </a:solidFill>
            </a:endParaRPr>
          </a:p>
          <a:p>
            <a:pPr marL="171450" lvl="1" indent="-171450" algn="l" defTabSz="711200">
              <a:lnSpc>
                <a:spcPct val="90000"/>
              </a:lnSpc>
              <a:spcBef>
                <a:spcPct val="0"/>
              </a:spcBef>
              <a:spcAft>
                <a:spcPct val="15000"/>
              </a:spcAft>
              <a:buChar char="••"/>
            </a:pPr>
            <a:r>
              <a:rPr lang="en-CA" sz="1600" kern="1200" dirty="0" smtClean="0">
                <a:solidFill>
                  <a:schemeClr val="accent6"/>
                </a:solidFill>
              </a:rPr>
              <a:t>Data collection</a:t>
            </a:r>
            <a:r>
              <a:rPr lang="en-CA" sz="1600" kern="1200" dirty="0" smtClean="0">
                <a:solidFill>
                  <a:schemeClr val="bg2">
                    <a:lumMod val="25000"/>
                  </a:schemeClr>
                </a:solidFill>
              </a:rPr>
              <a:t>: start early because it may take a lot of time</a:t>
            </a:r>
            <a:endParaRPr lang="en-CA" sz="1600" kern="1200" dirty="0">
              <a:solidFill>
                <a:schemeClr val="bg2">
                  <a:lumMod val="25000"/>
                </a:schemeClr>
              </a:solidFill>
            </a:endParaRPr>
          </a:p>
          <a:p>
            <a:pPr marL="171450" lvl="1" indent="-171450" algn="l" defTabSz="711200">
              <a:lnSpc>
                <a:spcPct val="90000"/>
              </a:lnSpc>
              <a:spcBef>
                <a:spcPct val="0"/>
              </a:spcBef>
              <a:spcAft>
                <a:spcPct val="15000"/>
              </a:spcAft>
              <a:buChar char="••"/>
            </a:pPr>
            <a:r>
              <a:rPr lang="en-CA" sz="1600" kern="1200" dirty="0" smtClean="0">
                <a:solidFill>
                  <a:schemeClr val="accent6"/>
                </a:solidFill>
              </a:rPr>
              <a:t>Model translation</a:t>
            </a:r>
            <a:r>
              <a:rPr lang="en-CA" sz="1600" kern="1200" dirty="0" smtClean="0">
                <a:solidFill>
                  <a:schemeClr val="bg2">
                    <a:lumMod val="25000"/>
                  </a:schemeClr>
                </a:solidFill>
              </a:rPr>
              <a:t>: programming (Computational Model)</a:t>
            </a:r>
            <a:endParaRPr lang="en-CA" sz="1600" kern="1200" dirty="0">
              <a:solidFill>
                <a:schemeClr val="bg2">
                  <a:lumMod val="25000"/>
                </a:schemeClr>
              </a:solidFill>
            </a:endParaRPr>
          </a:p>
          <a:p>
            <a:pPr marL="171450" lvl="1" indent="-171450" algn="l" defTabSz="711200">
              <a:lnSpc>
                <a:spcPct val="90000"/>
              </a:lnSpc>
              <a:spcBef>
                <a:spcPct val="0"/>
              </a:spcBef>
              <a:spcAft>
                <a:spcPct val="15000"/>
              </a:spcAft>
              <a:buChar char="••"/>
            </a:pPr>
            <a:r>
              <a:rPr lang="en-CA" sz="1600" kern="1200" dirty="0" smtClean="0">
                <a:solidFill>
                  <a:schemeClr val="accent6"/>
                </a:solidFill>
              </a:rPr>
              <a:t>Verification</a:t>
            </a:r>
            <a:r>
              <a:rPr lang="en-CA" sz="1600" kern="1200" dirty="0" smtClean="0">
                <a:solidFill>
                  <a:schemeClr val="bg2">
                    <a:lumMod val="25000"/>
                  </a:schemeClr>
                </a:solidFill>
              </a:rPr>
              <a:t>: is the computer program functioning properly?</a:t>
            </a:r>
            <a:endParaRPr lang="en-CA" sz="1600" kern="1200" dirty="0">
              <a:solidFill>
                <a:schemeClr val="bg2">
                  <a:lumMod val="25000"/>
                </a:schemeClr>
              </a:solidFill>
            </a:endParaRPr>
          </a:p>
          <a:p>
            <a:pPr marL="171450" lvl="1" indent="-171450" algn="l" defTabSz="711200">
              <a:lnSpc>
                <a:spcPct val="90000"/>
              </a:lnSpc>
              <a:spcBef>
                <a:spcPct val="0"/>
              </a:spcBef>
              <a:spcAft>
                <a:spcPct val="15000"/>
              </a:spcAft>
              <a:buChar char="••"/>
            </a:pPr>
            <a:r>
              <a:rPr lang="en-CA" sz="1600" kern="1200" dirty="0" smtClean="0">
                <a:solidFill>
                  <a:schemeClr val="accent6"/>
                </a:solidFill>
              </a:rPr>
              <a:t>Validation</a:t>
            </a:r>
            <a:r>
              <a:rPr lang="en-CA" sz="1600" kern="1200" dirty="0" smtClean="0">
                <a:solidFill>
                  <a:schemeClr val="bg2">
                    <a:lumMod val="25000"/>
                  </a:schemeClr>
                </a:solidFill>
              </a:rPr>
              <a:t>: does the model accurately represent the system?</a:t>
            </a:r>
            <a:endParaRPr lang="en-CA" sz="1600" kern="1200" dirty="0">
              <a:solidFill>
                <a:schemeClr val="bg2">
                  <a:lumMod val="25000"/>
                </a:schemeClr>
              </a:solidFill>
            </a:endParaRPr>
          </a:p>
        </p:txBody>
      </p:sp>
      <p:sp>
        <p:nvSpPr>
          <p:cNvPr id="8" name="Freeform 7"/>
          <p:cNvSpPr/>
          <p:nvPr/>
        </p:nvSpPr>
        <p:spPr>
          <a:xfrm>
            <a:off x="366252" y="4114796"/>
            <a:ext cx="770640" cy="1449595"/>
          </a:xfrm>
          <a:custGeom>
            <a:avLst/>
            <a:gdLst>
              <a:gd name="connsiteX0" fmla="*/ 0 w 1449594"/>
              <a:gd name="connsiteY0" fmla="*/ 0 h 770639"/>
              <a:gd name="connsiteX1" fmla="*/ 1064275 w 1449594"/>
              <a:gd name="connsiteY1" fmla="*/ 0 h 770639"/>
              <a:gd name="connsiteX2" fmla="*/ 1449594 w 1449594"/>
              <a:gd name="connsiteY2" fmla="*/ 385320 h 770639"/>
              <a:gd name="connsiteX3" fmla="*/ 1064275 w 1449594"/>
              <a:gd name="connsiteY3" fmla="*/ 770639 h 770639"/>
              <a:gd name="connsiteX4" fmla="*/ 0 w 1449594"/>
              <a:gd name="connsiteY4" fmla="*/ 770639 h 770639"/>
              <a:gd name="connsiteX5" fmla="*/ 385320 w 1449594"/>
              <a:gd name="connsiteY5" fmla="*/ 385320 h 770639"/>
              <a:gd name="connsiteX6" fmla="*/ 0 w 1449594"/>
              <a:gd name="connsiteY6" fmla="*/ 0 h 77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9594" h="770639">
                <a:moveTo>
                  <a:pt x="1449593" y="0"/>
                </a:moveTo>
                <a:lnTo>
                  <a:pt x="1449593" y="565794"/>
                </a:lnTo>
                <a:lnTo>
                  <a:pt x="724796" y="770639"/>
                </a:lnTo>
                <a:lnTo>
                  <a:pt x="1" y="565794"/>
                </a:lnTo>
                <a:lnTo>
                  <a:pt x="1" y="0"/>
                </a:lnTo>
                <a:lnTo>
                  <a:pt x="724796" y="204845"/>
                </a:lnTo>
                <a:lnTo>
                  <a:pt x="1449593"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0796" tIns="396116" rIns="10795" bIns="396114" numCol="1" spcCol="1270" anchor="ctr" anchorCtr="0">
            <a:noAutofit/>
          </a:bodyPr>
          <a:lstStyle/>
          <a:p>
            <a:pPr lvl="0" algn="ctr" defTabSz="755650">
              <a:lnSpc>
                <a:spcPct val="90000"/>
              </a:lnSpc>
              <a:spcBef>
                <a:spcPct val="0"/>
              </a:spcBef>
              <a:spcAft>
                <a:spcPct val="35000"/>
              </a:spcAft>
            </a:pPr>
            <a:r>
              <a:rPr lang="en-CA" sz="1700" kern="1200" dirty="0" smtClean="0"/>
              <a:t>Phase III</a:t>
            </a:r>
            <a:endParaRPr lang="en-CA" sz="1700" kern="1200" dirty="0"/>
          </a:p>
        </p:txBody>
      </p:sp>
      <p:sp>
        <p:nvSpPr>
          <p:cNvPr id="9" name="Freeform 8"/>
          <p:cNvSpPr/>
          <p:nvPr/>
        </p:nvSpPr>
        <p:spPr>
          <a:xfrm>
            <a:off x="1136891" y="4096943"/>
            <a:ext cx="7675269" cy="1270207"/>
          </a:xfrm>
          <a:custGeom>
            <a:avLst/>
            <a:gdLst>
              <a:gd name="connsiteX0" fmla="*/ 211705 w 1270207"/>
              <a:gd name="connsiteY0" fmla="*/ 0 h 7675269"/>
              <a:gd name="connsiteX1" fmla="*/ 1058502 w 1270207"/>
              <a:gd name="connsiteY1" fmla="*/ 0 h 7675269"/>
              <a:gd name="connsiteX2" fmla="*/ 1270207 w 1270207"/>
              <a:gd name="connsiteY2" fmla="*/ 211705 h 7675269"/>
              <a:gd name="connsiteX3" fmla="*/ 1270207 w 1270207"/>
              <a:gd name="connsiteY3" fmla="*/ 7675269 h 7675269"/>
              <a:gd name="connsiteX4" fmla="*/ 1270207 w 1270207"/>
              <a:gd name="connsiteY4" fmla="*/ 7675269 h 7675269"/>
              <a:gd name="connsiteX5" fmla="*/ 0 w 1270207"/>
              <a:gd name="connsiteY5" fmla="*/ 7675269 h 7675269"/>
              <a:gd name="connsiteX6" fmla="*/ 0 w 1270207"/>
              <a:gd name="connsiteY6" fmla="*/ 7675269 h 7675269"/>
              <a:gd name="connsiteX7" fmla="*/ 0 w 1270207"/>
              <a:gd name="connsiteY7" fmla="*/ 211705 h 7675269"/>
              <a:gd name="connsiteX8" fmla="*/ 211705 w 1270207"/>
              <a:gd name="connsiteY8" fmla="*/ 0 h 767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70207" h="7675269">
                <a:moveTo>
                  <a:pt x="1270207" y="1279235"/>
                </a:moveTo>
                <a:lnTo>
                  <a:pt x="1270207" y="6396034"/>
                </a:lnTo>
                <a:cubicBezTo>
                  <a:pt x="1270207" y="7102533"/>
                  <a:pt x="1254521" y="7675269"/>
                  <a:pt x="1235171" y="7675269"/>
                </a:cubicBezTo>
                <a:lnTo>
                  <a:pt x="0" y="7675269"/>
                </a:lnTo>
                <a:lnTo>
                  <a:pt x="0" y="7675269"/>
                </a:lnTo>
                <a:lnTo>
                  <a:pt x="0" y="0"/>
                </a:lnTo>
                <a:lnTo>
                  <a:pt x="0" y="0"/>
                </a:lnTo>
                <a:lnTo>
                  <a:pt x="1235171" y="0"/>
                </a:lnTo>
                <a:cubicBezTo>
                  <a:pt x="1254521" y="0"/>
                  <a:pt x="1270207" y="572736"/>
                  <a:pt x="1270207" y="1279235"/>
                </a:cubicBez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2" tIns="72166" rIns="72166" bIns="72166" numCol="1" spcCol="1270" anchor="ctr" anchorCtr="0">
            <a:noAutofit/>
          </a:bodyPr>
          <a:lstStyle/>
          <a:p>
            <a:pPr marL="171450" lvl="1" indent="-171450" algn="l" defTabSz="711200">
              <a:lnSpc>
                <a:spcPct val="90000"/>
              </a:lnSpc>
              <a:spcBef>
                <a:spcPct val="0"/>
              </a:spcBef>
              <a:spcAft>
                <a:spcPct val="15000"/>
              </a:spcAft>
              <a:buChar char="••"/>
            </a:pPr>
            <a:r>
              <a:rPr lang="en-CA" sz="1600" kern="1200" dirty="0" smtClean="0">
                <a:solidFill>
                  <a:schemeClr val="accent2"/>
                </a:solidFill>
              </a:rPr>
              <a:t>Experimental design</a:t>
            </a:r>
            <a:r>
              <a:rPr lang="en-CA" sz="1600" kern="1200" dirty="0" smtClean="0">
                <a:solidFill>
                  <a:schemeClr val="bg2">
                    <a:lumMod val="25000"/>
                  </a:schemeClr>
                </a:solidFill>
              </a:rPr>
              <a:t>: which alternatives (designs) to simulate</a:t>
            </a:r>
            <a:endParaRPr lang="en-CA" sz="1600" kern="1200" dirty="0">
              <a:solidFill>
                <a:schemeClr val="bg2">
                  <a:lumMod val="25000"/>
                </a:schemeClr>
              </a:solidFill>
            </a:endParaRPr>
          </a:p>
          <a:p>
            <a:pPr marL="171450" lvl="1" indent="-171450" algn="l" defTabSz="711200">
              <a:lnSpc>
                <a:spcPct val="90000"/>
              </a:lnSpc>
              <a:spcBef>
                <a:spcPct val="0"/>
              </a:spcBef>
              <a:spcAft>
                <a:spcPct val="15000"/>
              </a:spcAft>
              <a:buChar char="••"/>
            </a:pPr>
            <a:r>
              <a:rPr lang="en-CA" sz="1600" kern="1200" dirty="0" smtClean="0">
                <a:solidFill>
                  <a:schemeClr val="accent2"/>
                </a:solidFill>
              </a:rPr>
              <a:t>Production runs and analysis</a:t>
            </a:r>
            <a:r>
              <a:rPr lang="en-CA" sz="1600" kern="1200" dirty="0" smtClean="0">
                <a:solidFill>
                  <a:schemeClr val="bg2">
                    <a:lumMod val="25000"/>
                  </a:schemeClr>
                </a:solidFill>
              </a:rPr>
              <a:t>: to estimate measures of performance for the system designs that have been simulated. Measures of performance may depend on statistical analysis, e.g.: average, probability, frequency, etc.</a:t>
            </a:r>
            <a:endParaRPr lang="en-CA" sz="1600" kern="1200" dirty="0">
              <a:solidFill>
                <a:schemeClr val="bg2">
                  <a:lumMod val="25000"/>
                </a:schemeClr>
              </a:solidFill>
            </a:endParaRPr>
          </a:p>
          <a:p>
            <a:pPr marL="171450" lvl="1" indent="-171450" algn="l" defTabSz="711200">
              <a:lnSpc>
                <a:spcPct val="90000"/>
              </a:lnSpc>
              <a:spcBef>
                <a:spcPct val="0"/>
              </a:spcBef>
              <a:spcAft>
                <a:spcPct val="15000"/>
              </a:spcAft>
              <a:buChar char="••"/>
            </a:pPr>
            <a:r>
              <a:rPr lang="en-CA" sz="1600" kern="1200" dirty="0" smtClean="0">
                <a:solidFill>
                  <a:schemeClr val="accent2"/>
                </a:solidFill>
              </a:rPr>
              <a:t>More runs</a:t>
            </a:r>
            <a:r>
              <a:rPr lang="en-CA" sz="1600" kern="1200" dirty="0" smtClean="0">
                <a:solidFill>
                  <a:schemeClr val="bg2">
                    <a:lumMod val="25000"/>
                  </a:schemeClr>
                </a:solidFill>
              </a:rPr>
              <a:t>? a sufficient number is needed to guarantee statistical accuracy</a:t>
            </a:r>
            <a:endParaRPr lang="en-CA" sz="1600" kern="1200" dirty="0">
              <a:solidFill>
                <a:schemeClr val="bg2">
                  <a:lumMod val="25000"/>
                </a:schemeClr>
              </a:solidFill>
            </a:endParaRPr>
          </a:p>
        </p:txBody>
      </p:sp>
      <p:sp>
        <p:nvSpPr>
          <p:cNvPr id="10" name="Freeform 9"/>
          <p:cNvSpPr/>
          <p:nvPr/>
        </p:nvSpPr>
        <p:spPr>
          <a:xfrm>
            <a:off x="366252" y="5540668"/>
            <a:ext cx="770639" cy="1100913"/>
          </a:xfrm>
          <a:custGeom>
            <a:avLst/>
            <a:gdLst>
              <a:gd name="connsiteX0" fmla="*/ 0 w 1100913"/>
              <a:gd name="connsiteY0" fmla="*/ 0 h 770639"/>
              <a:gd name="connsiteX1" fmla="*/ 715594 w 1100913"/>
              <a:gd name="connsiteY1" fmla="*/ 0 h 770639"/>
              <a:gd name="connsiteX2" fmla="*/ 1100913 w 1100913"/>
              <a:gd name="connsiteY2" fmla="*/ 385320 h 770639"/>
              <a:gd name="connsiteX3" fmla="*/ 715594 w 1100913"/>
              <a:gd name="connsiteY3" fmla="*/ 770639 h 770639"/>
              <a:gd name="connsiteX4" fmla="*/ 0 w 1100913"/>
              <a:gd name="connsiteY4" fmla="*/ 770639 h 770639"/>
              <a:gd name="connsiteX5" fmla="*/ 385320 w 1100913"/>
              <a:gd name="connsiteY5" fmla="*/ 385320 h 770639"/>
              <a:gd name="connsiteX6" fmla="*/ 0 w 1100913"/>
              <a:gd name="connsiteY6" fmla="*/ 0 h 770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0913" h="770639">
                <a:moveTo>
                  <a:pt x="1100912" y="0"/>
                </a:moveTo>
                <a:lnTo>
                  <a:pt x="1100912" y="500916"/>
                </a:lnTo>
                <a:lnTo>
                  <a:pt x="550456" y="770639"/>
                </a:lnTo>
                <a:lnTo>
                  <a:pt x="1" y="500916"/>
                </a:lnTo>
                <a:lnTo>
                  <a:pt x="1" y="0"/>
                </a:lnTo>
                <a:lnTo>
                  <a:pt x="550456" y="269724"/>
                </a:lnTo>
                <a:lnTo>
                  <a:pt x="1100912"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0796" tIns="396115" rIns="10794" bIns="396114" numCol="1" spcCol="1270" anchor="ctr" anchorCtr="0">
            <a:noAutofit/>
          </a:bodyPr>
          <a:lstStyle/>
          <a:p>
            <a:pPr lvl="0" algn="ctr" defTabSz="755650">
              <a:lnSpc>
                <a:spcPct val="90000"/>
              </a:lnSpc>
              <a:spcBef>
                <a:spcPct val="0"/>
              </a:spcBef>
              <a:spcAft>
                <a:spcPct val="35000"/>
              </a:spcAft>
            </a:pPr>
            <a:r>
              <a:rPr lang="en-CA" sz="1700" kern="1200" dirty="0" smtClean="0"/>
              <a:t>Phase IV</a:t>
            </a:r>
            <a:endParaRPr lang="en-CA" sz="1700" kern="1200" dirty="0"/>
          </a:p>
        </p:txBody>
      </p:sp>
      <p:sp>
        <p:nvSpPr>
          <p:cNvPr id="11" name="Freeform 10"/>
          <p:cNvSpPr/>
          <p:nvPr/>
        </p:nvSpPr>
        <p:spPr>
          <a:xfrm>
            <a:off x="1136891" y="5584881"/>
            <a:ext cx="7675269" cy="627168"/>
          </a:xfrm>
          <a:custGeom>
            <a:avLst/>
            <a:gdLst>
              <a:gd name="connsiteX0" fmla="*/ 104530 w 627167"/>
              <a:gd name="connsiteY0" fmla="*/ 0 h 7675269"/>
              <a:gd name="connsiteX1" fmla="*/ 522637 w 627167"/>
              <a:gd name="connsiteY1" fmla="*/ 0 h 7675269"/>
              <a:gd name="connsiteX2" fmla="*/ 627167 w 627167"/>
              <a:gd name="connsiteY2" fmla="*/ 104530 h 7675269"/>
              <a:gd name="connsiteX3" fmla="*/ 627167 w 627167"/>
              <a:gd name="connsiteY3" fmla="*/ 7675269 h 7675269"/>
              <a:gd name="connsiteX4" fmla="*/ 627167 w 627167"/>
              <a:gd name="connsiteY4" fmla="*/ 7675269 h 7675269"/>
              <a:gd name="connsiteX5" fmla="*/ 0 w 627167"/>
              <a:gd name="connsiteY5" fmla="*/ 7675269 h 7675269"/>
              <a:gd name="connsiteX6" fmla="*/ 0 w 627167"/>
              <a:gd name="connsiteY6" fmla="*/ 7675269 h 7675269"/>
              <a:gd name="connsiteX7" fmla="*/ 0 w 627167"/>
              <a:gd name="connsiteY7" fmla="*/ 104530 h 7675269"/>
              <a:gd name="connsiteX8" fmla="*/ 104530 w 627167"/>
              <a:gd name="connsiteY8" fmla="*/ 0 h 767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7167" h="7675269">
                <a:moveTo>
                  <a:pt x="627167" y="1279242"/>
                </a:moveTo>
                <a:lnTo>
                  <a:pt x="627167" y="6396027"/>
                </a:lnTo>
                <a:cubicBezTo>
                  <a:pt x="627167" y="7102525"/>
                  <a:pt x="623343" y="7675263"/>
                  <a:pt x="618626" y="7675263"/>
                </a:cubicBezTo>
                <a:lnTo>
                  <a:pt x="0" y="7675263"/>
                </a:lnTo>
                <a:lnTo>
                  <a:pt x="0" y="7675263"/>
                </a:lnTo>
                <a:lnTo>
                  <a:pt x="0" y="6"/>
                </a:lnTo>
                <a:lnTo>
                  <a:pt x="0" y="6"/>
                </a:lnTo>
                <a:lnTo>
                  <a:pt x="618626" y="6"/>
                </a:lnTo>
                <a:cubicBezTo>
                  <a:pt x="623343" y="6"/>
                  <a:pt x="627167" y="572744"/>
                  <a:pt x="627167" y="1279242"/>
                </a:cubicBez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2" tIns="40776" rIns="40776" bIns="40777" numCol="1" spcCol="1270" anchor="ctr" anchorCtr="0">
            <a:noAutofit/>
          </a:bodyPr>
          <a:lstStyle/>
          <a:p>
            <a:pPr marL="171450" lvl="1" indent="-171450" algn="l" defTabSz="711200">
              <a:lnSpc>
                <a:spcPct val="90000"/>
              </a:lnSpc>
              <a:spcBef>
                <a:spcPct val="0"/>
              </a:spcBef>
              <a:spcAft>
                <a:spcPct val="15000"/>
              </a:spcAft>
              <a:buChar char="••"/>
            </a:pPr>
            <a:r>
              <a:rPr lang="en-CA" sz="1600" kern="1200" dirty="0" smtClean="0">
                <a:solidFill>
                  <a:schemeClr val="accent4">
                    <a:lumMod val="50000"/>
                  </a:schemeClr>
                </a:solidFill>
              </a:rPr>
              <a:t>Documentation</a:t>
            </a:r>
            <a:endParaRPr lang="en-CA" sz="1600" kern="1200" dirty="0">
              <a:solidFill>
                <a:schemeClr val="accent4">
                  <a:lumMod val="50000"/>
                </a:schemeClr>
              </a:solidFill>
            </a:endParaRPr>
          </a:p>
          <a:p>
            <a:pPr marL="171450" lvl="1" indent="-171450" algn="l" defTabSz="711200">
              <a:lnSpc>
                <a:spcPct val="90000"/>
              </a:lnSpc>
              <a:spcBef>
                <a:spcPct val="0"/>
              </a:spcBef>
              <a:spcAft>
                <a:spcPct val="15000"/>
              </a:spcAft>
              <a:buChar char="••"/>
            </a:pPr>
            <a:r>
              <a:rPr lang="en-CA" sz="1600" kern="1200" dirty="0" smtClean="0">
                <a:solidFill>
                  <a:schemeClr val="accent4">
                    <a:lumMod val="50000"/>
                  </a:schemeClr>
                </a:solidFill>
              </a:rPr>
              <a:t>Implementation</a:t>
            </a:r>
            <a:endParaRPr lang="en-CA" sz="1600" kern="1200" dirty="0">
              <a:solidFill>
                <a:schemeClr val="accent4">
                  <a:lumMod val="50000"/>
                </a:schemeClr>
              </a:solidFill>
            </a:endParaRPr>
          </a:p>
        </p:txBody>
      </p:sp>
    </p:spTree>
    <p:extLst>
      <p:ext uri="{BB962C8B-B14F-4D97-AF65-F5344CB8AC3E}">
        <p14:creationId xmlns:p14="http://schemas.microsoft.com/office/powerpoint/2010/main" val="288582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2"/>
          <p:cNvSpPr txBox="1">
            <a:spLocks noChangeArrowheads="1"/>
          </p:cNvSpPr>
          <p:nvPr/>
        </p:nvSpPr>
        <p:spPr bwMode="auto">
          <a:xfrm>
            <a:off x="628651" y="1600200"/>
            <a:ext cx="7893051" cy="4047262"/>
          </a:xfrm>
          <a:prstGeom prst="rect">
            <a:avLst/>
          </a:prstGeom>
          <a:noFill/>
          <a:ln w="9525">
            <a:noFill/>
            <a:miter lim="800000"/>
            <a:headEnd/>
            <a:tailEnd/>
          </a:ln>
        </p:spPr>
        <p:txBody>
          <a:bodyPr wrap="square">
            <a:spAutoFit/>
          </a:bodyPr>
          <a:lstStyle/>
          <a:p>
            <a:pPr>
              <a:spcBef>
                <a:spcPct val="50000"/>
              </a:spcBef>
            </a:pPr>
            <a:r>
              <a:rPr lang="en-AU" sz="2000" dirty="0">
                <a:latin typeface="Times New Roman" pitchFamily="18" charset="0"/>
              </a:rPr>
              <a:t>Consider the integral</a:t>
            </a:r>
          </a:p>
          <a:p>
            <a:pPr>
              <a:spcBef>
                <a:spcPct val="50000"/>
              </a:spcBef>
            </a:pPr>
            <a:endParaRPr lang="en-AU" sz="2000" dirty="0">
              <a:latin typeface="Times New Roman" pitchFamily="18" charset="0"/>
            </a:endParaRPr>
          </a:p>
          <a:p>
            <a:pPr>
              <a:spcBef>
                <a:spcPct val="50000"/>
              </a:spcBef>
            </a:pPr>
            <a:endParaRPr lang="en-AU" sz="2000" dirty="0">
              <a:latin typeface="Times New Roman" pitchFamily="18" charset="0"/>
            </a:endParaRPr>
          </a:p>
          <a:p>
            <a:pPr>
              <a:spcBef>
                <a:spcPct val="50000"/>
              </a:spcBef>
            </a:pPr>
            <a:r>
              <a:rPr lang="en-AU" dirty="0">
                <a:latin typeface="Tahoma" pitchFamily="34" charset="0"/>
              </a:rPr>
              <a:t>Making the substitution</a:t>
            </a:r>
          </a:p>
          <a:p>
            <a:pPr>
              <a:spcBef>
                <a:spcPct val="50000"/>
              </a:spcBef>
            </a:pPr>
            <a:endParaRPr lang="en-AU" sz="2000" dirty="0">
              <a:latin typeface="Times New Roman" pitchFamily="18" charset="0"/>
            </a:endParaRPr>
          </a:p>
          <a:p>
            <a:pPr>
              <a:spcBef>
                <a:spcPct val="50000"/>
              </a:spcBef>
            </a:pPr>
            <a:endParaRPr lang="en-AU" sz="2000" dirty="0">
              <a:latin typeface="Times New Roman" pitchFamily="18" charset="0"/>
            </a:endParaRPr>
          </a:p>
          <a:p>
            <a:pPr>
              <a:spcBef>
                <a:spcPct val="50000"/>
              </a:spcBef>
            </a:pPr>
            <a:r>
              <a:rPr lang="en-AU" sz="2000" dirty="0">
                <a:latin typeface="Times New Roman" pitchFamily="18" charset="0"/>
              </a:rPr>
              <a:t>we get</a:t>
            </a:r>
          </a:p>
          <a:p>
            <a:pPr>
              <a:spcBef>
                <a:spcPct val="50000"/>
              </a:spcBef>
            </a:pPr>
            <a:endParaRPr lang="en-AU" sz="2000" dirty="0">
              <a:latin typeface="Times New Roman" pitchFamily="18" charset="0"/>
            </a:endParaRPr>
          </a:p>
          <a:p>
            <a:pPr>
              <a:spcBef>
                <a:spcPct val="50000"/>
              </a:spcBef>
            </a:pPr>
            <a:r>
              <a:rPr lang="en-AU" sz="2000" dirty="0">
                <a:latin typeface="Times New Roman" pitchFamily="18" charset="0"/>
              </a:rPr>
              <a:t>where </a:t>
            </a:r>
          </a:p>
        </p:txBody>
      </p:sp>
      <p:graphicFrame>
        <p:nvGraphicFramePr>
          <p:cNvPr id="3074" name="Object 3"/>
          <p:cNvGraphicFramePr>
            <a:graphicFrameLocks noChangeAspect="1"/>
          </p:cNvGraphicFramePr>
          <p:nvPr/>
        </p:nvGraphicFramePr>
        <p:xfrm>
          <a:off x="3124200" y="3322638"/>
          <a:ext cx="2971800" cy="671512"/>
        </p:xfrm>
        <a:graphic>
          <a:graphicData uri="http://schemas.openxmlformats.org/presentationml/2006/ole">
            <mc:AlternateContent xmlns:mc="http://schemas.openxmlformats.org/markup-compatibility/2006">
              <mc:Choice xmlns:v="urn:schemas-microsoft-com:vml" Requires="v">
                <p:oleObj spid="_x0000_s51266" name="Equation" r:id="rId3" imgW="1739900" imgH="393700" progId="">
                  <p:embed/>
                </p:oleObj>
              </mc:Choice>
              <mc:Fallback>
                <p:oleObj name="Equation" r:id="rId3" imgW="1739900" imgH="393700"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322638"/>
                        <a:ext cx="2971800" cy="671512"/>
                      </a:xfrm>
                      <a:prstGeom prst="rect">
                        <a:avLst/>
                      </a:prstGeom>
                      <a:solidFill>
                        <a:srgbClr val="FF9966"/>
                      </a:solidFill>
                      <a:ln w="12700">
                        <a:solidFill>
                          <a:srgbClr val="000000"/>
                        </a:solidFill>
                        <a:miter lim="800000"/>
                        <a:headEnd/>
                        <a:tailEnd/>
                      </a:ln>
                    </p:spPr>
                  </p:pic>
                </p:oleObj>
              </mc:Fallback>
            </mc:AlternateContent>
          </a:graphicData>
        </a:graphic>
      </p:graphicFrame>
      <p:graphicFrame>
        <p:nvGraphicFramePr>
          <p:cNvPr id="3075" name="Object 4"/>
          <p:cNvGraphicFramePr>
            <a:graphicFrameLocks noChangeAspect="1"/>
          </p:cNvGraphicFramePr>
          <p:nvPr/>
        </p:nvGraphicFramePr>
        <p:xfrm>
          <a:off x="3810000" y="1981201"/>
          <a:ext cx="1524000" cy="906463"/>
        </p:xfrm>
        <a:graphic>
          <a:graphicData uri="http://schemas.openxmlformats.org/presentationml/2006/ole">
            <mc:AlternateContent xmlns:mc="http://schemas.openxmlformats.org/markup-compatibility/2006">
              <mc:Choice xmlns:v="urn:schemas-microsoft-com:vml" Requires="v">
                <p:oleObj spid="_x0000_s51267" name="Equation" r:id="rId5" imgW="812447" imgH="482391" progId="Equation.3">
                  <p:embed/>
                </p:oleObj>
              </mc:Choice>
              <mc:Fallback>
                <p:oleObj name="Equation" r:id="rId5" imgW="812447" imgH="482391"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981201"/>
                        <a:ext cx="1524000" cy="906463"/>
                      </a:xfrm>
                      <a:prstGeom prst="rect">
                        <a:avLst/>
                      </a:prstGeom>
                      <a:solidFill>
                        <a:srgbClr val="FF9933"/>
                      </a:solidFill>
                      <a:ln w="12700">
                        <a:solidFill>
                          <a:srgbClr val="000000"/>
                        </a:solidFill>
                        <a:miter lim="800000"/>
                        <a:headEnd/>
                        <a:tailEnd/>
                      </a:ln>
                    </p:spPr>
                  </p:pic>
                </p:oleObj>
              </mc:Fallback>
            </mc:AlternateContent>
          </a:graphicData>
        </a:graphic>
      </p:graphicFrame>
      <p:graphicFrame>
        <p:nvGraphicFramePr>
          <p:cNvPr id="3076" name="Object 5"/>
          <p:cNvGraphicFramePr>
            <a:graphicFrameLocks noChangeAspect="1"/>
          </p:cNvGraphicFramePr>
          <p:nvPr/>
        </p:nvGraphicFramePr>
        <p:xfrm>
          <a:off x="2557467" y="4362455"/>
          <a:ext cx="4256087" cy="830263"/>
        </p:xfrm>
        <a:graphic>
          <a:graphicData uri="http://schemas.openxmlformats.org/presentationml/2006/ole">
            <mc:AlternateContent xmlns:mc="http://schemas.openxmlformats.org/markup-compatibility/2006">
              <mc:Choice xmlns:v="urn:schemas-microsoft-com:vml" Requires="v">
                <p:oleObj spid="_x0000_s51268" name="Equation" r:id="rId7" imgW="2476500" imgH="482600" progId="Equation.3">
                  <p:embed/>
                </p:oleObj>
              </mc:Choice>
              <mc:Fallback>
                <p:oleObj name="Equation" r:id="rId7" imgW="2476500" imgH="482600" progId="Equation.3">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67" y="4362455"/>
                        <a:ext cx="4256087" cy="830263"/>
                      </a:xfrm>
                      <a:prstGeom prst="rect">
                        <a:avLst/>
                      </a:prstGeom>
                      <a:solidFill>
                        <a:srgbClr val="65CF7E"/>
                      </a:solidFill>
                      <a:ln w="12700">
                        <a:solidFill>
                          <a:srgbClr val="000000"/>
                        </a:solidFill>
                        <a:miter lim="800000"/>
                        <a:headEnd/>
                        <a:tailEnd/>
                      </a:ln>
                    </p:spPr>
                  </p:pic>
                </p:oleObj>
              </mc:Fallback>
            </mc:AlternateContent>
          </a:graphicData>
        </a:graphic>
      </p:graphicFrame>
      <p:sp>
        <p:nvSpPr>
          <p:cNvPr id="300038" name="Rectangle 6"/>
          <p:cNvSpPr>
            <a:spLocks noChangeArrowheads="1"/>
          </p:cNvSpPr>
          <p:nvPr/>
        </p:nvSpPr>
        <p:spPr bwMode="auto">
          <a:xfrm>
            <a:off x="685802" y="142875"/>
            <a:ext cx="8077199" cy="1143000"/>
          </a:xfrm>
          <a:prstGeom prst="rect">
            <a:avLst/>
          </a:prstGeom>
          <a:noFill/>
          <a:ln w="9525">
            <a:noFill/>
            <a:miter lim="800000"/>
            <a:headEnd/>
            <a:tailEnd/>
          </a:ln>
          <a:effectLst/>
        </p:spPr>
        <p:txBody>
          <a:bodyPr anchor="ctr"/>
          <a:lstStyle/>
          <a:p>
            <a:pPr algn="ctr">
              <a:spcBef>
                <a:spcPct val="0"/>
              </a:spcBef>
              <a:defRPr/>
            </a:pPr>
            <a:r>
              <a:rPr lang="en-US" sz="3600" dirty="0" smtClean="0">
                <a:solidFill>
                  <a:srgbClr val="C00000"/>
                </a:solidFill>
                <a:latin typeface="+mj-lt"/>
                <a:ea typeface="+mj-ea"/>
                <a:cs typeface="+mj-cs"/>
              </a:rPr>
              <a:t>Monte Carlo Simulation: </a:t>
            </a:r>
            <a:r>
              <a:rPr lang="en-AU" sz="3600" dirty="0" smtClean="0">
                <a:solidFill>
                  <a:srgbClr val="C00000"/>
                </a:solidFill>
                <a:latin typeface="+mj-lt"/>
                <a:ea typeface="+mj-ea"/>
                <a:cs typeface="+mj-cs"/>
              </a:rPr>
              <a:t>Approximating </a:t>
            </a:r>
            <a:r>
              <a:rPr lang="en-AU" sz="3600" dirty="0">
                <a:solidFill>
                  <a:srgbClr val="C00000"/>
                </a:solidFill>
                <a:latin typeface="+mj-lt"/>
                <a:ea typeface="+mj-ea"/>
                <a:cs typeface="+mj-cs"/>
              </a:rPr>
              <a:t>Integrals</a:t>
            </a:r>
          </a:p>
        </p:txBody>
      </p:sp>
      <p:graphicFrame>
        <p:nvGraphicFramePr>
          <p:cNvPr id="3077" name="Object 7"/>
          <p:cNvGraphicFramePr>
            <a:graphicFrameLocks noChangeAspect="1"/>
          </p:cNvGraphicFramePr>
          <p:nvPr/>
        </p:nvGraphicFramePr>
        <p:xfrm>
          <a:off x="3024190" y="5397500"/>
          <a:ext cx="3390900" cy="419100"/>
        </p:xfrm>
        <a:graphic>
          <a:graphicData uri="http://schemas.openxmlformats.org/presentationml/2006/ole">
            <mc:AlternateContent xmlns:mc="http://schemas.openxmlformats.org/markup-compatibility/2006">
              <mc:Choice xmlns:v="urn:schemas-microsoft-com:vml" Requires="v">
                <p:oleObj spid="_x0000_s51269" name="Equation" r:id="rId9" imgW="1752600" imgH="215900" progId="Equation.3">
                  <p:embed/>
                </p:oleObj>
              </mc:Choice>
              <mc:Fallback>
                <p:oleObj name="Equation" r:id="rId9" imgW="1752600" imgH="215900" progId="Equation.3">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190" y="5397500"/>
                        <a:ext cx="3390900" cy="419100"/>
                      </a:xfrm>
                      <a:prstGeom prst="rect">
                        <a:avLst/>
                      </a:prstGeom>
                      <a:solidFill>
                        <a:schemeClr val="folHlink"/>
                      </a:solidFill>
                      <a:ln w="12700">
                        <a:solidFill>
                          <a:srgbClr val="000000"/>
                        </a:solidFill>
                        <a:miter lim="800000"/>
                        <a:headEnd/>
                        <a:tailEnd/>
                      </a:ln>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ChangeArrowheads="1"/>
          </p:cNvSpPr>
          <p:nvPr/>
        </p:nvSpPr>
        <p:spPr bwMode="auto">
          <a:xfrm>
            <a:off x="358779" y="1428750"/>
            <a:ext cx="8785225" cy="5124450"/>
          </a:xfrm>
          <a:prstGeom prst="rect">
            <a:avLst/>
          </a:prstGeom>
          <a:noFill/>
          <a:ln w="9525">
            <a:noFill/>
            <a:miter lim="800000"/>
            <a:headEnd/>
            <a:tailEnd/>
          </a:ln>
        </p:spPr>
        <p:txBody>
          <a:bodyPr/>
          <a:lstStyle/>
          <a:p>
            <a:pPr marL="342900" indent="-342900" eaLnBrk="1" hangingPunct="1">
              <a:spcBef>
                <a:spcPct val="20000"/>
              </a:spcBef>
              <a:buClr>
                <a:schemeClr val="hlink"/>
              </a:buClr>
              <a:buFont typeface="Wingdings" pitchFamily="2" charset="2"/>
              <a:buNone/>
              <a:defRPr/>
            </a:pPr>
            <a:r>
              <a:rPr lang="en-AU" sz="2400" dirty="0"/>
              <a:t>Let </a:t>
            </a:r>
            <a:r>
              <a:rPr lang="en-AU" sz="2400" i="1" dirty="0"/>
              <a:t>Y</a:t>
            </a:r>
            <a:r>
              <a:rPr lang="en-AU" sz="2400" dirty="0"/>
              <a:t> ~ uniform(0,1)</a:t>
            </a:r>
          </a:p>
          <a:p>
            <a:pPr marL="342900" indent="-342900" eaLnBrk="1" hangingPunct="1">
              <a:spcBef>
                <a:spcPct val="20000"/>
              </a:spcBef>
              <a:buClr>
                <a:schemeClr val="hlink"/>
              </a:buClr>
              <a:buFont typeface="Wingdings" pitchFamily="2" charset="2"/>
              <a:buNone/>
              <a:defRPr/>
            </a:pPr>
            <a:endParaRPr lang="en-AU" sz="2000" dirty="0"/>
          </a:p>
          <a:p>
            <a:pPr marL="342900" indent="-342900" eaLnBrk="1" hangingPunct="1">
              <a:spcBef>
                <a:spcPct val="20000"/>
              </a:spcBef>
              <a:buClr>
                <a:schemeClr val="hlink"/>
              </a:buClr>
              <a:buFont typeface="Wingdings" pitchFamily="2" charset="2"/>
              <a:buNone/>
              <a:defRPr/>
            </a:pPr>
            <a:endParaRPr lang="en-AU" sz="2000" dirty="0"/>
          </a:p>
          <a:p>
            <a:pPr marL="342900" indent="-342900" eaLnBrk="1" hangingPunct="1">
              <a:spcBef>
                <a:spcPct val="20000"/>
              </a:spcBef>
              <a:buClr>
                <a:schemeClr val="hlink"/>
              </a:buClr>
              <a:buFont typeface="Wingdings" pitchFamily="2" charset="2"/>
              <a:buNone/>
              <a:defRPr/>
            </a:pPr>
            <a:endParaRPr lang="en-AU" sz="2000" dirty="0"/>
          </a:p>
          <a:p>
            <a:pPr marL="342900" indent="-342900" eaLnBrk="1" hangingPunct="1">
              <a:spcBef>
                <a:spcPct val="20000"/>
              </a:spcBef>
              <a:buClr>
                <a:schemeClr val="hlink"/>
              </a:buClr>
              <a:buFont typeface="Wingdings" pitchFamily="2" charset="2"/>
              <a:buNone/>
              <a:defRPr/>
            </a:pPr>
            <a:endParaRPr lang="en-AU" sz="2000" dirty="0"/>
          </a:p>
          <a:p>
            <a:pPr marL="342900" indent="-342900" eaLnBrk="1" hangingPunct="1">
              <a:spcBef>
                <a:spcPct val="20000"/>
              </a:spcBef>
              <a:buClr>
                <a:schemeClr val="hlink"/>
              </a:buClr>
              <a:buFont typeface="Wingdings" pitchFamily="2" charset="2"/>
              <a:buNone/>
              <a:defRPr/>
            </a:pPr>
            <a:endParaRPr lang="en-AU" sz="2000" dirty="0"/>
          </a:p>
          <a:p>
            <a:pPr marL="342900" indent="-342900" eaLnBrk="1" hangingPunct="1">
              <a:spcBef>
                <a:spcPct val="20000"/>
              </a:spcBef>
              <a:buClr>
                <a:schemeClr val="hlink"/>
              </a:buClr>
              <a:buFont typeface="Wingdings" pitchFamily="2" charset="2"/>
              <a:buNone/>
              <a:defRPr/>
            </a:pPr>
            <a:endParaRPr lang="en-AU" sz="2000" dirty="0"/>
          </a:p>
          <a:p>
            <a:pPr marL="342900" indent="-342900" algn="ctr" eaLnBrk="1" hangingPunct="1">
              <a:spcBef>
                <a:spcPct val="20000"/>
              </a:spcBef>
              <a:buClr>
                <a:schemeClr val="hlink"/>
              </a:buClr>
              <a:buFont typeface="Wingdings" pitchFamily="2" charset="2"/>
              <a:buNone/>
              <a:defRPr/>
            </a:pPr>
            <a:r>
              <a:rPr lang="en-AU" sz="2000" dirty="0">
                <a:hlinkClick r:id="rId4"/>
              </a:rPr>
              <a:t>Approximate the integral by simulation</a:t>
            </a:r>
            <a:r>
              <a:rPr lang="en-AU" sz="2000" dirty="0"/>
              <a:t> </a:t>
            </a:r>
            <a:endParaRPr lang="en-AU" sz="2000" b="1" u="sng" dirty="0">
              <a:effectLst>
                <a:outerShdw blurRad="38100" dist="38100" dir="2700000" algn="tl">
                  <a:srgbClr val="000000"/>
                </a:outerShdw>
              </a:effectLst>
            </a:endParaRPr>
          </a:p>
        </p:txBody>
      </p:sp>
      <p:sp>
        <p:nvSpPr>
          <p:cNvPr id="295940" name="Rectangle 4"/>
          <p:cNvSpPr>
            <a:spLocks noChangeArrowheads="1"/>
          </p:cNvSpPr>
          <p:nvPr/>
        </p:nvSpPr>
        <p:spPr bwMode="auto">
          <a:xfrm>
            <a:off x="433391" y="104775"/>
            <a:ext cx="8358187" cy="1143000"/>
          </a:xfrm>
          <a:prstGeom prst="rect">
            <a:avLst/>
          </a:prstGeom>
          <a:noFill/>
          <a:ln w="9525">
            <a:noFill/>
            <a:miter lim="800000"/>
            <a:headEnd/>
            <a:tailEnd/>
          </a:ln>
          <a:effectLst/>
        </p:spPr>
        <p:txBody>
          <a:bodyPr anchor="ctr"/>
          <a:lstStyle/>
          <a:p>
            <a:pPr algn="ctr">
              <a:spcBef>
                <a:spcPct val="0"/>
              </a:spcBef>
              <a:defRPr/>
            </a:pPr>
            <a:r>
              <a:rPr lang="en-US" altLang="en-US" sz="3600" dirty="0" smtClean="0">
                <a:solidFill>
                  <a:srgbClr val="C00000"/>
                </a:solidFill>
                <a:latin typeface="+mj-lt"/>
                <a:ea typeface="+mj-ea"/>
                <a:cs typeface="+mj-cs"/>
              </a:rPr>
              <a:t>Monte Carlo Simulation: </a:t>
            </a:r>
            <a:r>
              <a:rPr lang="en-AU" altLang="en-US" sz="3600" dirty="0" smtClean="0">
                <a:solidFill>
                  <a:srgbClr val="C00000"/>
                </a:solidFill>
                <a:latin typeface="+mj-lt"/>
                <a:ea typeface="+mj-ea"/>
                <a:cs typeface="+mj-cs"/>
              </a:rPr>
              <a:t>Approximating Integrals (cont.)</a:t>
            </a:r>
          </a:p>
        </p:txBody>
      </p:sp>
      <p:graphicFrame>
        <p:nvGraphicFramePr>
          <p:cNvPr id="4098" name="Object 5"/>
          <p:cNvGraphicFramePr>
            <a:graphicFrameLocks noGrp="1" noChangeAspect="1"/>
          </p:cNvGraphicFramePr>
          <p:nvPr>
            <p:ph sz="half" idx="1"/>
            <p:extLst>
              <p:ext uri="{D42A27DB-BD31-4B8C-83A1-F6EECF244321}">
                <p14:modId xmlns:p14="http://schemas.microsoft.com/office/powerpoint/2010/main" val="1431161829"/>
              </p:ext>
            </p:extLst>
          </p:nvPr>
        </p:nvGraphicFramePr>
        <p:xfrm>
          <a:off x="1219200" y="2449514"/>
          <a:ext cx="6759575" cy="1079500"/>
        </p:xfrm>
        <a:graphic>
          <a:graphicData uri="http://schemas.openxmlformats.org/presentationml/2006/ole">
            <mc:AlternateContent xmlns:mc="http://schemas.openxmlformats.org/markup-compatibility/2006">
              <mc:Choice xmlns:v="urn:schemas-microsoft-com:vml" Requires="v">
                <p:oleObj spid="_x0000_s52258" name="Equation" r:id="rId5" imgW="3022560" imgH="482400" progId="Equation.3">
                  <p:embed/>
                </p:oleObj>
              </mc:Choice>
              <mc:Fallback>
                <p:oleObj name="Equation" r:id="rId5" imgW="3022560" imgH="482400" progId="Equation.3">
                  <p:embed/>
                  <p:pic>
                    <p:nvPicPr>
                      <p:cNvPr id="0" name="Picture 1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449514"/>
                        <a:ext cx="6759575" cy="1079500"/>
                      </a:xfrm>
                      <a:prstGeom prst="rect">
                        <a:avLst/>
                      </a:prstGeom>
                      <a:solidFill>
                        <a:srgbClr val="65CF7E"/>
                      </a:solidFill>
                      <a:ln w="12700">
                        <a:solidFill>
                          <a:srgbClr val="000000"/>
                        </a:solidFill>
                        <a:miter lim="800000"/>
                        <a:headEnd/>
                        <a:tailEnd/>
                      </a:ln>
                    </p:spPr>
                  </p:pic>
                </p:oleObj>
              </mc:Fallback>
            </mc:AlternateContent>
          </a:graphicData>
        </a:graphic>
      </p:graphicFrame>
      <p:graphicFrame>
        <p:nvGraphicFramePr>
          <p:cNvPr id="4099" name="Object 6"/>
          <p:cNvGraphicFramePr>
            <a:graphicFrameLocks noGrp="1" noChangeAspect="1"/>
          </p:cNvGraphicFramePr>
          <p:nvPr>
            <p:ph sz="half" idx="2"/>
          </p:nvPr>
        </p:nvGraphicFramePr>
        <p:xfrm>
          <a:off x="3733801" y="4495800"/>
          <a:ext cx="1884363" cy="1395412"/>
        </p:xfrm>
        <a:graphic>
          <a:graphicData uri="http://schemas.openxmlformats.org/presentationml/2006/ole">
            <mc:AlternateContent xmlns:mc="http://schemas.openxmlformats.org/markup-compatibility/2006">
              <mc:Choice xmlns:v="urn:schemas-microsoft-com:vml" Requires="v">
                <p:oleObj spid="_x0000_s52259" name="Equation" r:id="rId7" imgW="634725" imgH="469696" progId="Equation.3">
                  <p:embed/>
                </p:oleObj>
              </mc:Choice>
              <mc:Fallback>
                <p:oleObj name="Equation" r:id="rId7" imgW="634725" imgH="469696" progId="Equation.3">
                  <p:embed/>
                  <p:pic>
                    <p:nvPicPr>
                      <p:cNvPr id="0" name="Picture 1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1" y="4495800"/>
                        <a:ext cx="1884363" cy="1395412"/>
                      </a:xfrm>
                      <a:prstGeom prst="rect">
                        <a:avLst/>
                      </a:prstGeom>
                      <a:solidFill>
                        <a:schemeClr val="folHlink"/>
                      </a:solidFill>
                    </p:spPr>
                  </p:pic>
                </p:oleObj>
              </mc:Fallback>
            </mc:AlternateContent>
          </a:graphicData>
        </a:graphic>
      </p:graphicFrame>
      <p:sp>
        <p:nvSpPr>
          <p:cNvPr id="6" name="Text Box 1035"/>
          <p:cNvSpPr txBox="1">
            <a:spLocks noChangeArrowheads="1"/>
          </p:cNvSpPr>
          <p:nvPr/>
        </p:nvSpPr>
        <p:spPr bwMode="auto">
          <a:xfrm>
            <a:off x="3733804" y="6172200"/>
            <a:ext cx="1829347" cy="369332"/>
          </a:xfrm>
          <a:prstGeom prst="rect">
            <a:avLst/>
          </a:prstGeom>
          <a:noFill/>
          <a:ln w="9525">
            <a:noFill/>
            <a:miter lim="800000"/>
            <a:headEnd/>
            <a:tailEnd/>
          </a:ln>
          <a:effectLst/>
        </p:spPr>
        <p:txBody>
          <a:bodyPr wrap="none">
            <a:spAutoFit/>
          </a:bodyPr>
          <a:lstStyle/>
          <a:p>
            <a:r>
              <a:rPr lang="en-US" dirty="0">
                <a:latin typeface="Comic Sans MS" pitchFamily="66" charset="0"/>
              </a:rPr>
              <a:t>(Show </a:t>
            </a:r>
            <a:r>
              <a:rPr lang="en-US" dirty="0" smtClean="0">
                <a:latin typeface="Comic Sans MS" pitchFamily="66" charset="0"/>
                <a:hlinkClick r:id="rId9" action="ppaction://hlinkfile"/>
              </a:rPr>
              <a:t>solution</a:t>
            </a:r>
            <a:r>
              <a:rPr lang="en-US" dirty="0" smtClean="0">
                <a:latin typeface="Comic Sans MS" pitchFamily="66" charset="0"/>
              </a:rPr>
              <a:t>)</a:t>
            </a:r>
            <a:endParaRPr lang="en-US" dirty="0">
              <a:latin typeface="Comic Sans MS"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534400" cy="1143000"/>
          </a:xfrm>
        </p:spPr>
        <p:txBody>
          <a:bodyPr>
            <a:noAutofit/>
          </a:bodyPr>
          <a:lstStyle/>
          <a:p>
            <a:r>
              <a:rPr lang="en-US" altLang="en-US" sz="3600" dirty="0" smtClean="0">
                <a:solidFill>
                  <a:srgbClr val="C00000"/>
                </a:solidFill>
              </a:rPr>
              <a:t>Monte Carlo Simulation:</a:t>
            </a:r>
            <a:r>
              <a:rPr lang="en-CA" altLang="en-US" sz="3600" dirty="0" smtClean="0">
                <a:solidFill>
                  <a:srgbClr val="C00000"/>
                </a:solidFill>
              </a:rPr>
              <a:t> Coin Tossing Problem</a:t>
            </a:r>
          </a:p>
        </p:txBody>
      </p:sp>
      <p:sp>
        <p:nvSpPr>
          <p:cNvPr id="3" name="Content Placeholder 2"/>
          <p:cNvSpPr>
            <a:spLocks noGrp="1"/>
          </p:cNvSpPr>
          <p:nvPr>
            <p:ph idx="1"/>
          </p:nvPr>
        </p:nvSpPr>
        <p:spPr>
          <a:xfrm>
            <a:off x="628651" y="1577050"/>
            <a:ext cx="7886700" cy="4681707"/>
          </a:xfrm>
        </p:spPr>
        <p:txBody>
          <a:bodyPr>
            <a:normAutofit lnSpcReduction="10000"/>
          </a:bodyPr>
          <a:lstStyle/>
          <a:p>
            <a:r>
              <a:rPr lang="en-CA" sz="3000" dirty="0" smtClean="0"/>
              <a:t>Simulate a sequence of 20 coin tosses</a:t>
            </a:r>
          </a:p>
          <a:p>
            <a:r>
              <a:rPr lang="en-CA" sz="3000" dirty="0" smtClean="0"/>
              <a:t>The coin is fair</a:t>
            </a:r>
          </a:p>
          <a:p>
            <a:r>
              <a:rPr lang="en-CA" sz="3000" dirty="0" smtClean="0"/>
              <a:t>Possible outcomes: Head </a:t>
            </a:r>
            <a:r>
              <a:rPr lang="en-CA" sz="3000" i="1" dirty="0" smtClean="0">
                <a:solidFill>
                  <a:srgbClr val="C00000"/>
                </a:solidFill>
              </a:rPr>
              <a:t>(H)</a:t>
            </a:r>
            <a:r>
              <a:rPr lang="en-CA" sz="3000" dirty="0" smtClean="0"/>
              <a:t> or Tail </a:t>
            </a:r>
            <a:r>
              <a:rPr lang="en-CA" sz="3000" i="1" dirty="0" smtClean="0">
                <a:solidFill>
                  <a:srgbClr val="C00000"/>
                </a:solidFill>
              </a:rPr>
              <a:t>(T)</a:t>
            </a:r>
          </a:p>
          <a:p>
            <a:r>
              <a:rPr lang="en-CA" sz="3000" dirty="0" smtClean="0"/>
              <a:t>Probability of each outcome = </a:t>
            </a:r>
            <a:r>
              <a:rPr lang="en-CA" sz="3000" i="1" dirty="0" smtClean="0">
                <a:solidFill>
                  <a:srgbClr val="C00000"/>
                </a:solidFill>
              </a:rPr>
              <a:t>0.5</a:t>
            </a:r>
          </a:p>
          <a:p>
            <a:r>
              <a:rPr lang="en-CA" sz="3000" dirty="0" smtClean="0"/>
              <a:t>The outcome is </a:t>
            </a:r>
            <a:r>
              <a:rPr lang="en-CA" sz="3000" i="1" dirty="0" smtClean="0">
                <a:solidFill>
                  <a:srgbClr val="C00000"/>
                </a:solidFill>
              </a:rPr>
              <a:t>random</a:t>
            </a:r>
          </a:p>
          <a:p>
            <a:r>
              <a:rPr lang="en-CA" sz="3000" dirty="0" smtClean="0"/>
              <a:t>Use random number generator to simulate the outcome</a:t>
            </a:r>
          </a:p>
          <a:p>
            <a:r>
              <a:rPr lang="en-CA" sz="3000" dirty="0" smtClean="0"/>
              <a:t>Run the simulation multiple times and compare with what you expect from real life coin tossing</a:t>
            </a:r>
          </a:p>
          <a:p>
            <a:pPr>
              <a:buFont typeface="Wingdings" panose="05000000000000000000" pitchFamily="2" charset="2"/>
              <a:buChar char="q"/>
            </a:pPr>
            <a:endParaRPr lang="en-CA" dirty="0"/>
          </a:p>
        </p:txBody>
      </p:sp>
      <p:pic>
        <p:nvPicPr>
          <p:cNvPr id="1026" name="Picture 2" descr="http://itoon.co/1024/cartoon-woman-flipping-a-coin-into-the-air-to-come-to-a-decision-by-ron-leishman-16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5987" y="1457044"/>
            <a:ext cx="1450635" cy="197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954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5504"/>
          </a:xfrm>
        </p:spPr>
        <p:txBody>
          <a:bodyPr>
            <a:normAutofit/>
          </a:bodyPr>
          <a:lstStyle/>
          <a:p>
            <a:pPr algn="ctr"/>
            <a:r>
              <a:rPr lang="en-CA" altLang="en-US" sz="3600" dirty="0" smtClean="0">
                <a:solidFill>
                  <a:srgbClr val="C00000"/>
                </a:solidFill>
              </a:rPr>
              <a:t>Each game is 20 tosses</a:t>
            </a:r>
            <a:endParaRPr lang="en-CA" altLang="en-US" sz="3600"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708864386"/>
              </p:ext>
            </p:extLst>
          </p:nvPr>
        </p:nvGraphicFramePr>
        <p:xfrm>
          <a:off x="457201" y="1103312"/>
          <a:ext cx="2655284" cy="5711435"/>
        </p:xfrm>
        <a:graphic>
          <a:graphicData uri="http://schemas.openxmlformats.org/drawingml/2006/table">
            <a:tbl>
              <a:tblPr>
                <a:tableStyleId>{5C22544A-7EE6-4342-B048-85BDC9FD1C3A}</a:tableStyleId>
              </a:tblPr>
              <a:tblGrid>
                <a:gridCol w="737363"/>
                <a:gridCol w="1032827"/>
                <a:gridCol w="885094"/>
              </a:tblGrid>
              <a:tr h="299889">
                <a:tc>
                  <a:txBody>
                    <a:bodyPr/>
                    <a:lstStyle/>
                    <a:p>
                      <a:pPr algn="ctr" fontAlgn="b"/>
                      <a:r>
                        <a:rPr lang="en-CA" sz="1400" u="none" strike="noStrike" dirty="0">
                          <a:effectLst/>
                        </a:rPr>
                        <a:t>Trial</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Random Number</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Outcome</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dirty="0">
                          <a:effectLst/>
                        </a:rPr>
                        <a:t>1</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0.508915</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T</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0.09472</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0.065781</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dirty="0">
                          <a:effectLst/>
                        </a:rPr>
                        <a:t>4</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0.25237</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0.319891</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6</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0.872435</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0.769015</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0.029574</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0.434484</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10</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0.098912</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0.894552</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12</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0.949284</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13</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0.0471</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H</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14</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0.099085</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H</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15</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0.714421</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T</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16</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0.783722</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T</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17</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0.830271</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T</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18</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0.928788</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T</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19</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0.961181</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T</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ctr" fontAlgn="b"/>
                      <a:r>
                        <a:rPr lang="en-CA" sz="1400" u="none" strike="noStrike">
                          <a:effectLst/>
                        </a:rPr>
                        <a:t>20</a:t>
                      </a:r>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0.011616</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H</a:t>
                      </a:r>
                      <a:endParaRPr lang="en-CA" sz="1400" b="0" i="0" u="none" strike="noStrike" dirty="0">
                        <a:solidFill>
                          <a:srgbClr val="000000"/>
                        </a:solidFill>
                        <a:effectLst/>
                        <a:latin typeface="Calibri" panose="020F0502020204030204" pitchFamily="34" charset="0"/>
                      </a:endParaRPr>
                    </a:p>
                  </a:txBody>
                  <a:tcPr marL="4922" marR="4922" marT="6563" marB="0" anchor="b"/>
                </a:tc>
              </a:tr>
              <a:tr h="159940">
                <a:tc>
                  <a:txBody>
                    <a:bodyPr/>
                    <a:lstStyle/>
                    <a:p>
                      <a:pPr algn="l" fontAlgn="b"/>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l" fontAlgn="b"/>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l" fontAlgn="b"/>
                      <a:endParaRPr lang="en-CA" sz="1400" b="0" i="0" u="none" strike="noStrike" dirty="0">
                        <a:solidFill>
                          <a:srgbClr val="000000"/>
                        </a:solidFill>
                        <a:effectLst/>
                        <a:latin typeface="Calibri" panose="020F0502020204030204" pitchFamily="34" charset="0"/>
                      </a:endParaRPr>
                    </a:p>
                  </a:txBody>
                  <a:tcPr marL="4922" marR="4922" marT="6563" marB="0" anchor="b"/>
                </a:tc>
              </a:tr>
              <a:tr h="145937">
                <a:tc>
                  <a:txBody>
                    <a:bodyPr/>
                    <a:lstStyle/>
                    <a:p>
                      <a:pPr algn="l" fontAlgn="b"/>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l" fontAlgn="b"/>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l" fontAlgn="b"/>
                      <a:endParaRPr lang="en-CA" sz="1400" b="0" i="0" u="none" strike="noStrike">
                        <a:solidFill>
                          <a:srgbClr val="000000"/>
                        </a:solidFill>
                        <a:effectLst/>
                        <a:latin typeface="Calibri" panose="020F0502020204030204" pitchFamily="34" charset="0"/>
                      </a:endParaRPr>
                    </a:p>
                  </a:txBody>
                  <a:tcPr marL="4922" marR="4922" marT="6563" marB="0" anchor="b"/>
                </a:tc>
              </a:tr>
              <a:tr h="181507">
                <a:tc>
                  <a:txBody>
                    <a:bodyPr/>
                    <a:lstStyle/>
                    <a:p>
                      <a:pPr algn="l" fontAlgn="b"/>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l" fontAlgn="b"/>
                      <a:r>
                        <a:rPr lang="en-CA" sz="1400" u="none" strike="noStrike" dirty="0" smtClean="0">
                          <a:effectLst/>
                        </a:rPr>
                        <a:t>No. </a:t>
                      </a:r>
                      <a:r>
                        <a:rPr lang="en-CA" sz="1400" u="none" strike="noStrike" dirty="0">
                          <a:effectLst/>
                        </a:rPr>
                        <a:t>of Heads</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10</a:t>
                      </a:r>
                      <a:endParaRPr lang="en-CA" sz="1400" b="0" i="0" u="none" strike="noStrike" dirty="0">
                        <a:solidFill>
                          <a:srgbClr val="000000"/>
                        </a:solidFill>
                        <a:effectLst/>
                        <a:latin typeface="Calibri" panose="020F0502020204030204" pitchFamily="34" charset="0"/>
                      </a:endParaRPr>
                    </a:p>
                  </a:txBody>
                  <a:tcPr marL="4922" marR="4922" marT="6563" marB="0" anchor="b"/>
                </a:tc>
              </a:tr>
              <a:tr h="177553">
                <a:tc>
                  <a:txBody>
                    <a:bodyPr/>
                    <a:lstStyle/>
                    <a:p>
                      <a:pPr algn="l" fontAlgn="b"/>
                      <a:endParaRPr lang="en-CA" sz="1400" b="0" i="0" u="none" strike="noStrike">
                        <a:solidFill>
                          <a:srgbClr val="000000"/>
                        </a:solidFill>
                        <a:effectLst/>
                        <a:latin typeface="Calibri" panose="020F0502020204030204" pitchFamily="34" charset="0"/>
                      </a:endParaRPr>
                    </a:p>
                  </a:txBody>
                  <a:tcPr marL="4922" marR="4922" marT="6563" marB="0" anchor="b"/>
                </a:tc>
                <a:tc>
                  <a:txBody>
                    <a:bodyPr/>
                    <a:lstStyle/>
                    <a:p>
                      <a:pPr algn="l" fontAlgn="b"/>
                      <a:r>
                        <a:rPr lang="en-CA" sz="1400" u="none" strike="noStrike" dirty="0" smtClean="0">
                          <a:effectLst/>
                        </a:rPr>
                        <a:t>No. </a:t>
                      </a:r>
                      <a:r>
                        <a:rPr lang="en-CA" sz="1400" u="none" strike="noStrike" dirty="0">
                          <a:effectLst/>
                        </a:rPr>
                        <a:t>of Tails</a:t>
                      </a:r>
                      <a:endParaRPr lang="en-CA" sz="1400" b="0" i="0" u="none" strike="noStrike" dirty="0">
                        <a:solidFill>
                          <a:srgbClr val="000000"/>
                        </a:solidFill>
                        <a:effectLst/>
                        <a:latin typeface="Calibri" panose="020F0502020204030204" pitchFamily="34" charset="0"/>
                      </a:endParaRPr>
                    </a:p>
                  </a:txBody>
                  <a:tcPr marL="4922" marR="4922" marT="6563" marB="0" anchor="b"/>
                </a:tc>
                <a:tc>
                  <a:txBody>
                    <a:bodyPr/>
                    <a:lstStyle/>
                    <a:p>
                      <a:pPr algn="ctr" fontAlgn="b"/>
                      <a:r>
                        <a:rPr lang="en-CA" sz="1400" u="none" strike="noStrike" dirty="0">
                          <a:effectLst/>
                        </a:rPr>
                        <a:t>10</a:t>
                      </a:r>
                      <a:endParaRPr lang="en-CA" sz="1400" b="0" i="0" u="none" strike="noStrike" dirty="0">
                        <a:solidFill>
                          <a:srgbClr val="000000"/>
                        </a:solidFill>
                        <a:effectLst/>
                        <a:latin typeface="Calibri" panose="020F0502020204030204" pitchFamily="34" charset="0"/>
                      </a:endParaRPr>
                    </a:p>
                  </a:txBody>
                  <a:tcPr marL="4922" marR="4922" marT="6563" marB="0" anchor="b"/>
                </a:tc>
              </a:tr>
            </a:tbl>
          </a:graphicData>
        </a:graphic>
      </p:graphicFrame>
      <p:sp>
        <p:nvSpPr>
          <p:cNvPr id="6" name="Rounded Rectangle 5"/>
          <p:cNvSpPr/>
          <p:nvPr/>
        </p:nvSpPr>
        <p:spPr>
          <a:xfrm>
            <a:off x="3981636" y="1722268"/>
            <a:ext cx="4533715" cy="2432482"/>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buFont typeface="Arial" panose="020B0604020202020204" pitchFamily="34" charset="0"/>
              <a:buChar char="•"/>
            </a:pPr>
            <a:r>
              <a:rPr lang="en-CA" sz="2400" dirty="0" smtClean="0"/>
              <a:t>Toss coin 20 times</a:t>
            </a:r>
          </a:p>
          <a:p>
            <a:pPr marL="177800" indent="-177800">
              <a:buFont typeface="Arial" panose="020B0604020202020204" pitchFamily="34" charset="0"/>
              <a:buChar char="•"/>
            </a:pPr>
            <a:r>
              <a:rPr lang="en-CA" sz="2400" dirty="0" smtClean="0"/>
              <a:t>Excel function </a:t>
            </a:r>
            <a:r>
              <a:rPr lang="en-CA" sz="2400" dirty="0" smtClean="0">
                <a:latin typeface="Miriam Fixed" panose="020B0509050101010101" pitchFamily="49" charset="-79"/>
                <a:cs typeface="Miriam Fixed" panose="020B0509050101010101" pitchFamily="49" charset="-79"/>
              </a:rPr>
              <a:t>RAND() </a:t>
            </a:r>
            <a:r>
              <a:rPr lang="en-CA" sz="2400" dirty="0" smtClean="0"/>
              <a:t>produces random numbers in the range [0,1]</a:t>
            </a:r>
          </a:p>
          <a:p>
            <a:pPr marL="177800" indent="-177800">
              <a:buFont typeface="Arial" panose="020B0604020202020204" pitchFamily="34" charset="0"/>
              <a:buChar char="•"/>
            </a:pPr>
            <a:r>
              <a:rPr lang="en-CA" sz="2400" dirty="0" smtClean="0">
                <a:latin typeface="Miriam Fixed" panose="020B0509050101010101" pitchFamily="49" charset="-79"/>
                <a:cs typeface="Miriam Fixed" panose="020B0509050101010101" pitchFamily="49" charset="-79"/>
              </a:rPr>
              <a:t>IF(RAND() ≤ 0.4999, “H”, “T”)</a:t>
            </a:r>
          </a:p>
          <a:p>
            <a:pPr marL="177800" indent="-177800">
              <a:buFont typeface="Arial" panose="020B0604020202020204" pitchFamily="34" charset="0"/>
              <a:buChar char="•"/>
            </a:pPr>
            <a:r>
              <a:rPr lang="en-CA" sz="2400" dirty="0" smtClean="0">
                <a:latin typeface="Miriam Fixed" panose="020B0509050101010101" pitchFamily="49" charset="-79"/>
                <a:cs typeface="Miriam Fixed" panose="020B0509050101010101" pitchFamily="49" charset="-79"/>
              </a:rPr>
              <a:t>COUNTIF(range, “H”)</a:t>
            </a:r>
            <a:endParaRPr lang="en-CA" sz="2400" dirty="0">
              <a:latin typeface="Miriam Fixed" panose="020B0509050101010101" pitchFamily="49" charset="-79"/>
              <a:cs typeface="Miriam Fixed" panose="020B0509050101010101" pitchFamily="49" charset="-79"/>
            </a:endParaRPr>
          </a:p>
        </p:txBody>
      </p:sp>
      <p:sp>
        <p:nvSpPr>
          <p:cNvPr id="13" name="Bent Arrow 12"/>
          <p:cNvSpPr/>
          <p:nvPr/>
        </p:nvSpPr>
        <p:spPr>
          <a:xfrm rot="10800000">
            <a:off x="3148779" y="4154750"/>
            <a:ext cx="3119284" cy="1223496"/>
          </a:xfrm>
          <a:prstGeom prst="bentArrow">
            <a:avLst>
              <a:gd name="adj1" fmla="val 25000"/>
              <a:gd name="adj2" fmla="val 28989"/>
              <a:gd name="adj3" fmla="val 38662"/>
              <a:gd name="adj4" fmla="val 73600"/>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1237901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93404"/>
          </a:xfrm>
        </p:spPr>
        <p:txBody>
          <a:bodyPr>
            <a:normAutofit/>
          </a:bodyPr>
          <a:lstStyle/>
          <a:p>
            <a:pPr algn="ctr"/>
            <a:r>
              <a:rPr lang="en-CA" altLang="en-US" sz="3600" dirty="0" smtClean="0">
                <a:solidFill>
                  <a:srgbClr val="C00000"/>
                </a:solidFill>
              </a:rPr>
              <a:t>Play the game 20 times</a:t>
            </a:r>
            <a:endParaRPr lang="en-CA" altLang="en-US" sz="3600"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897746250"/>
              </p:ext>
            </p:extLst>
          </p:nvPr>
        </p:nvGraphicFramePr>
        <p:xfrm>
          <a:off x="1419534" y="1180364"/>
          <a:ext cx="6304932" cy="5338909"/>
        </p:xfrm>
        <a:graphic>
          <a:graphicData uri="http://schemas.openxmlformats.org/drawingml/2006/table">
            <a:tbl>
              <a:tblPr>
                <a:tableStyleId>{5C22544A-7EE6-4342-B048-85BDC9FD1C3A}</a:tableStyleId>
              </a:tblPr>
              <a:tblGrid>
                <a:gridCol w="700548"/>
                <a:gridCol w="700548"/>
                <a:gridCol w="700548"/>
                <a:gridCol w="700548"/>
                <a:gridCol w="700548"/>
                <a:gridCol w="700548"/>
                <a:gridCol w="700548"/>
                <a:gridCol w="700548"/>
                <a:gridCol w="700548"/>
              </a:tblGrid>
              <a:tr h="456934">
                <a:tc>
                  <a:txBody>
                    <a:bodyPr/>
                    <a:lstStyle/>
                    <a:p>
                      <a:pPr algn="ctr" fontAlgn="b"/>
                      <a:r>
                        <a:rPr lang="en-CA" sz="1400" u="none" strike="noStrike" dirty="0">
                          <a:effectLst/>
                        </a:rPr>
                        <a:t>Trial</a:t>
                      </a:r>
                      <a:endParaRPr lang="en-CA" sz="14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Random Number</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dirty="0">
                          <a:effectLst/>
                        </a:rPr>
                        <a:t>Outcome</a:t>
                      </a:r>
                      <a:endParaRPr lang="en-CA" sz="14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Play</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Heads</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Tails</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0.814852</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13</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0.7161</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0.731665</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4</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0.517831</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4</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10</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10</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0.290017</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6</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14</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6</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0.004523</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6</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12</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0.252193</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10</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10</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0.595402</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0.935727</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13</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10</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0.512231</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10</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dirty="0">
                          <a:effectLst/>
                        </a:rPr>
                        <a:t>11</a:t>
                      </a:r>
                      <a:endParaRPr lang="en-CA" sz="1400" b="0" i="0" u="none" strike="noStrike" dirty="0">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0.804089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14</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6</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12</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0.55115</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12</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13</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0.311842</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13</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12</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14</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0.632167</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14</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12</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15</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0.770659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15</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13</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16</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0.570808</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16</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15</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17</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0.924646</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17</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13</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18</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0.029194</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18</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15</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19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0.304884</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H</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12</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r>
                        <a:rPr lang="en-CA" sz="1400" u="none" strike="noStrike">
                          <a:effectLst/>
                        </a:rPr>
                        <a:t>20</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0.913713</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T</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20</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5715" marR="5715" marT="7620" marB="0" anchor="b"/>
                </a:tc>
              </a:tr>
              <a:tr h="232475">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Average</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a:effectLst/>
                        </a:rPr>
                        <a:t>9.9</a:t>
                      </a:r>
                      <a:endParaRPr lang="en-CA" sz="14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400" u="none" strike="noStrike" dirty="0">
                          <a:effectLst/>
                        </a:rPr>
                        <a:t>10.1</a:t>
                      </a:r>
                      <a:endParaRPr lang="en-CA" sz="1400" b="0" i="0" u="none" strike="noStrike" dirty="0">
                        <a:solidFill>
                          <a:srgbClr val="000000"/>
                        </a:solidFill>
                        <a:effectLst/>
                        <a:latin typeface="Calibri" panose="020F0502020204030204" pitchFamily="34" charset="0"/>
                      </a:endParaRPr>
                    </a:p>
                  </a:txBody>
                  <a:tcPr marL="5715" marR="5715" marT="7620" marB="0" anchor="b"/>
                </a:tc>
              </a:tr>
            </a:tbl>
          </a:graphicData>
        </a:graphic>
      </p:graphicFrame>
    </p:spTree>
    <p:extLst>
      <p:ext uri="{BB962C8B-B14F-4D97-AF65-F5344CB8AC3E}">
        <p14:creationId xmlns:p14="http://schemas.microsoft.com/office/powerpoint/2010/main" val="2335680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6"/>
            <a:ext cx="7886700" cy="844243"/>
          </a:xfrm>
        </p:spPr>
        <p:txBody>
          <a:bodyPr>
            <a:normAutofit/>
          </a:bodyPr>
          <a:lstStyle/>
          <a:p>
            <a:r>
              <a:rPr lang="en-CA" altLang="en-US" sz="3600" dirty="0" smtClean="0">
                <a:solidFill>
                  <a:srgbClr val="C00000"/>
                </a:solidFill>
              </a:rPr>
              <a:t>Coin Tossing Problem (cont.)</a:t>
            </a:r>
            <a:endParaRPr lang="en-CA" altLang="en-US" sz="3600" dirty="0">
              <a:solidFill>
                <a:srgbClr val="C00000"/>
              </a:solidFill>
            </a:endParaRPr>
          </a:p>
        </p:txBody>
      </p:sp>
      <p:sp>
        <p:nvSpPr>
          <p:cNvPr id="3" name="Content Placeholder 2"/>
          <p:cNvSpPr>
            <a:spLocks noGrp="1"/>
          </p:cNvSpPr>
          <p:nvPr>
            <p:ph idx="1"/>
          </p:nvPr>
        </p:nvSpPr>
        <p:spPr>
          <a:xfrm>
            <a:off x="554908" y="1253331"/>
            <a:ext cx="8227757" cy="5098308"/>
          </a:xfrm>
        </p:spPr>
        <p:txBody>
          <a:bodyPr>
            <a:noAutofit/>
          </a:bodyPr>
          <a:lstStyle/>
          <a:p>
            <a:r>
              <a:rPr lang="en-CA" sz="3000" dirty="0" smtClean="0"/>
              <a:t>This is a </a:t>
            </a:r>
            <a:r>
              <a:rPr lang="en-CA" sz="3000" i="1" dirty="0" smtClean="0">
                <a:solidFill>
                  <a:srgbClr val="C00000"/>
                </a:solidFill>
              </a:rPr>
              <a:t>Monte-Carlo simulation </a:t>
            </a:r>
            <a:r>
              <a:rPr lang="en-CA" sz="3000" dirty="0" smtClean="0"/>
              <a:t>because there are </a:t>
            </a:r>
            <a:r>
              <a:rPr lang="en-CA" sz="3000" i="1" dirty="0" smtClean="0">
                <a:solidFill>
                  <a:srgbClr val="C00000"/>
                </a:solidFill>
              </a:rPr>
              <a:t>no events or clock times</a:t>
            </a:r>
            <a:r>
              <a:rPr lang="en-CA" sz="3000" dirty="0" smtClean="0"/>
              <a:t> being tracked</a:t>
            </a:r>
          </a:p>
          <a:p>
            <a:r>
              <a:rPr lang="en-CA" sz="3000" dirty="0" smtClean="0"/>
              <a:t>The model is the idea:</a:t>
            </a:r>
          </a:p>
          <a:p>
            <a:pPr lvl="1"/>
            <a:r>
              <a:rPr lang="en-CA" sz="2600" dirty="0" smtClean="0"/>
              <a:t>if the generated random number is less that 0.5 we got a Head and otherwise we got a Tail</a:t>
            </a:r>
          </a:p>
          <a:p>
            <a:r>
              <a:rPr lang="en-CA" sz="3000" dirty="0" smtClean="0"/>
              <a:t>The measure of performance may be the frequency of occurrence as in the coin simulation table or the average of occurrence as in the game replication table</a:t>
            </a:r>
            <a:endParaRPr lang="en-CA" sz="3000" dirty="0"/>
          </a:p>
        </p:txBody>
      </p:sp>
    </p:spTree>
    <p:extLst>
      <p:ext uri="{BB962C8B-B14F-4D97-AF65-F5344CB8AC3E}">
        <p14:creationId xmlns:p14="http://schemas.microsoft.com/office/powerpoint/2010/main" val="26956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3600" dirty="0" smtClean="0">
                <a:solidFill>
                  <a:srgbClr val="C00000"/>
                </a:solidFill>
              </a:rPr>
              <a:t>Monte Carlo Simulation</a:t>
            </a:r>
            <a:r>
              <a:rPr lang="en-CA" altLang="en-US" sz="3600" dirty="0" smtClean="0">
                <a:solidFill>
                  <a:srgbClr val="C00000"/>
                </a:solidFill>
              </a:rPr>
              <a:t>: Simulating Random Service Times</a:t>
            </a:r>
          </a:p>
        </p:txBody>
      </p:sp>
      <p:sp>
        <p:nvSpPr>
          <p:cNvPr id="3" name="Content Placeholder 2"/>
          <p:cNvSpPr>
            <a:spLocks noGrp="1"/>
          </p:cNvSpPr>
          <p:nvPr>
            <p:ph idx="1"/>
          </p:nvPr>
        </p:nvSpPr>
        <p:spPr/>
        <p:txBody>
          <a:bodyPr>
            <a:normAutofit/>
          </a:bodyPr>
          <a:lstStyle/>
          <a:p>
            <a:r>
              <a:rPr lang="en-CA" sz="3000" dirty="0" smtClean="0"/>
              <a:t>An automated telephone information service spends either </a:t>
            </a:r>
            <a:r>
              <a:rPr lang="en-CA" sz="3000" i="1" dirty="0" smtClean="0">
                <a:solidFill>
                  <a:srgbClr val="C00000"/>
                </a:solidFill>
              </a:rPr>
              <a:t>3, 6, or 10 </a:t>
            </a:r>
            <a:r>
              <a:rPr lang="en-CA" sz="3000" dirty="0" smtClean="0"/>
              <a:t>minutes with each caller. The proportion of calls for each service length is </a:t>
            </a:r>
            <a:r>
              <a:rPr lang="en-CA" sz="3000" i="1" dirty="0" smtClean="0">
                <a:solidFill>
                  <a:srgbClr val="C00000"/>
                </a:solidFill>
              </a:rPr>
              <a:t>30%, 45%, and 25%, </a:t>
            </a:r>
            <a:r>
              <a:rPr lang="en-CA" sz="3000" dirty="0" smtClean="0"/>
              <a:t>respectively</a:t>
            </a:r>
          </a:p>
          <a:p>
            <a:r>
              <a:rPr lang="en-CA" sz="3000" dirty="0" smtClean="0"/>
              <a:t>Simulate these service times for </a:t>
            </a:r>
            <a:r>
              <a:rPr lang="en-CA" sz="3000" dirty="0" smtClean="0">
                <a:solidFill>
                  <a:srgbClr val="C00000"/>
                </a:solidFill>
              </a:rPr>
              <a:t>10 callers </a:t>
            </a:r>
            <a:r>
              <a:rPr lang="en-CA" sz="3000" dirty="0" smtClean="0"/>
              <a:t>in a spreadsheet</a:t>
            </a:r>
          </a:p>
          <a:p>
            <a:pPr marL="0" indent="0">
              <a:buNone/>
            </a:pPr>
            <a:endParaRPr lang="en-CA" sz="3600" dirty="0">
              <a:solidFill>
                <a:schemeClr val="bg2">
                  <a:lumMod val="50000"/>
                </a:schemeClr>
              </a:solidFill>
            </a:endParaRPr>
          </a:p>
        </p:txBody>
      </p:sp>
    </p:spTree>
    <p:extLst>
      <p:ext uri="{BB962C8B-B14F-4D97-AF65-F5344CB8AC3E}">
        <p14:creationId xmlns:p14="http://schemas.microsoft.com/office/powerpoint/2010/main" val="1436659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6099"/>
            <a:ext cx="8610600" cy="1005502"/>
          </a:xfrm>
        </p:spPr>
        <p:txBody>
          <a:bodyPr>
            <a:normAutofit/>
          </a:bodyPr>
          <a:lstStyle/>
          <a:p>
            <a:pPr algn="l"/>
            <a:r>
              <a:rPr lang="en-CA" altLang="en-US" sz="4000" dirty="0" smtClean="0">
                <a:solidFill>
                  <a:srgbClr val="C00000"/>
                </a:solidFill>
              </a:rPr>
              <a:t>Simulating Random Service Times (cont.</a:t>
            </a:r>
            <a:r>
              <a:rPr lang="en-CA" dirty="0" smtClean="0"/>
              <a:t>)</a:t>
            </a:r>
            <a:endParaRPr lang="en-CA" b="1" dirty="0">
              <a:solidFill>
                <a:srgbClr val="C00000"/>
              </a:solidFill>
            </a:endParaRPr>
          </a:p>
        </p:txBody>
      </p:sp>
      <p:sp>
        <p:nvSpPr>
          <p:cNvPr id="5" name="Rounded Rectangle 4"/>
          <p:cNvSpPr/>
          <p:nvPr/>
        </p:nvSpPr>
        <p:spPr>
          <a:xfrm>
            <a:off x="921775" y="1668864"/>
            <a:ext cx="7300452" cy="924232"/>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400" dirty="0" smtClean="0"/>
              <a:t>In a discrete distribution, the length of an interval is proportional to its probability of occurrence</a:t>
            </a:r>
            <a:endParaRPr lang="en-CA" sz="2400" dirty="0"/>
          </a:p>
        </p:txBody>
      </p:sp>
      <p:cxnSp>
        <p:nvCxnSpPr>
          <p:cNvPr id="7" name="Straight Connector 6"/>
          <p:cNvCxnSpPr/>
          <p:nvPr/>
        </p:nvCxnSpPr>
        <p:spPr>
          <a:xfrm>
            <a:off x="2698957" y="4247536"/>
            <a:ext cx="5257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Left Brace 7"/>
          <p:cNvSpPr/>
          <p:nvPr/>
        </p:nvSpPr>
        <p:spPr>
          <a:xfrm rot="5400000">
            <a:off x="3212692" y="3256937"/>
            <a:ext cx="476866" cy="1504336"/>
          </a:xfrm>
          <a:prstGeom prst="leftBrace">
            <a:avLst>
              <a:gd name="adj1" fmla="val 42922"/>
              <a:gd name="adj2" fmla="val 47342"/>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Left Brace 8"/>
          <p:cNvSpPr/>
          <p:nvPr/>
        </p:nvSpPr>
        <p:spPr>
          <a:xfrm rot="5400000">
            <a:off x="5126296" y="2842751"/>
            <a:ext cx="476866" cy="2322871"/>
          </a:xfrm>
          <a:prstGeom prst="leftBrace">
            <a:avLst>
              <a:gd name="adj1" fmla="val 42922"/>
              <a:gd name="adj2" fmla="val 47342"/>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Left Brace 9"/>
          <p:cNvSpPr/>
          <p:nvPr/>
        </p:nvSpPr>
        <p:spPr>
          <a:xfrm rot="5400000">
            <a:off x="7003028" y="3288889"/>
            <a:ext cx="476866" cy="1430595"/>
          </a:xfrm>
          <a:prstGeom prst="leftBrace">
            <a:avLst>
              <a:gd name="adj1" fmla="val 42922"/>
              <a:gd name="adj2" fmla="val 50950"/>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TextBox 10"/>
          <p:cNvSpPr txBox="1"/>
          <p:nvPr/>
        </p:nvSpPr>
        <p:spPr>
          <a:xfrm>
            <a:off x="3810001" y="4267201"/>
            <a:ext cx="757081" cy="369332"/>
          </a:xfrm>
          <a:prstGeom prst="rect">
            <a:avLst/>
          </a:prstGeom>
          <a:noFill/>
        </p:spPr>
        <p:txBody>
          <a:bodyPr wrap="square" rtlCol="0">
            <a:spAutoFit/>
          </a:bodyPr>
          <a:lstStyle/>
          <a:p>
            <a:pPr algn="ctr"/>
            <a:r>
              <a:rPr lang="en-CA" dirty="0" smtClean="0">
                <a:solidFill>
                  <a:schemeClr val="bg2">
                    <a:lumMod val="50000"/>
                  </a:schemeClr>
                </a:solidFill>
              </a:rPr>
              <a:t>0.30</a:t>
            </a:r>
            <a:endParaRPr lang="en-CA" dirty="0">
              <a:solidFill>
                <a:schemeClr val="bg2">
                  <a:lumMod val="50000"/>
                </a:schemeClr>
              </a:solidFill>
            </a:endParaRPr>
          </a:p>
        </p:txBody>
      </p:sp>
      <p:sp>
        <p:nvSpPr>
          <p:cNvPr id="12" name="TextBox 11"/>
          <p:cNvSpPr txBox="1"/>
          <p:nvPr/>
        </p:nvSpPr>
        <p:spPr>
          <a:xfrm>
            <a:off x="6172201" y="4267201"/>
            <a:ext cx="640319" cy="369332"/>
          </a:xfrm>
          <a:prstGeom prst="rect">
            <a:avLst/>
          </a:prstGeom>
          <a:noFill/>
        </p:spPr>
        <p:txBody>
          <a:bodyPr wrap="square" rtlCol="0">
            <a:spAutoFit/>
          </a:bodyPr>
          <a:lstStyle/>
          <a:p>
            <a:pPr algn="ctr"/>
            <a:r>
              <a:rPr lang="en-CA" dirty="0" smtClean="0">
                <a:solidFill>
                  <a:schemeClr val="bg2">
                    <a:lumMod val="50000"/>
                  </a:schemeClr>
                </a:solidFill>
              </a:rPr>
              <a:t>0.75</a:t>
            </a:r>
            <a:endParaRPr lang="en-CA" dirty="0">
              <a:solidFill>
                <a:schemeClr val="bg2">
                  <a:lumMod val="50000"/>
                </a:schemeClr>
              </a:solidFill>
            </a:endParaRPr>
          </a:p>
        </p:txBody>
      </p:sp>
      <p:sp>
        <p:nvSpPr>
          <p:cNvPr id="13" name="TextBox 12"/>
          <p:cNvSpPr txBox="1"/>
          <p:nvPr/>
        </p:nvSpPr>
        <p:spPr>
          <a:xfrm>
            <a:off x="7717093" y="4242618"/>
            <a:ext cx="471949" cy="369332"/>
          </a:xfrm>
          <a:prstGeom prst="rect">
            <a:avLst/>
          </a:prstGeom>
          <a:noFill/>
        </p:spPr>
        <p:txBody>
          <a:bodyPr wrap="square" rtlCol="0">
            <a:spAutoFit/>
          </a:bodyPr>
          <a:lstStyle/>
          <a:p>
            <a:pPr algn="ctr"/>
            <a:r>
              <a:rPr lang="en-CA" dirty="0">
                <a:solidFill>
                  <a:schemeClr val="bg2">
                    <a:lumMod val="50000"/>
                  </a:schemeClr>
                </a:solidFill>
              </a:rPr>
              <a:t>1</a:t>
            </a:r>
          </a:p>
        </p:txBody>
      </p:sp>
      <p:sp>
        <p:nvSpPr>
          <p:cNvPr id="14" name="TextBox 13"/>
          <p:cNvSpPr txBox="1"/>
          <p:nvPr/>
        </p:nvSpPr>
        <p:spPr>
          <a:xfrm>
            <a:off x="3255709" y="3302310"/>
            <a:ext cx="630491" cy="369332"/>
          </a:xfrm>
          <a:prstGeom prst="rect">
            <a:avLst/>
          </a:prstGeom>
          <a:noFill/>
        </p:spPr>
        <p:txBody>
          <a:bodyPr wrap="square" rtlCol="0">
            <a:spAutoFit/>
          </a:bodyPr>
          <a:lstStyle/>
          <a:p>
            <a:pPr algn="ctr"/>
            <a:r>
              <a:rPr lang="en-CA" dirty="0" smtClean="0">
                <a:solidFill>
                  <a:schemeClr val="bg2">
                    <a:lumMod val="50000"/>
                  </a:schemeClr>
                </a:solidFill>
              </a:rPr>
              <a:t>0.30</a:t>
            </a:r>
            <a:endParaRPr lang="en-CA" dirty="0">
              <a:solidFill>
                <a:schemeClr val="bg2">
                  <a:lumMod val="50000"/>
                </a:schemeClr>
              </a:solidFill>
            </a:endParaRPr>
          </a:p>
        </p:txBody>
      </p:sp>
      <p:sp>
        <p:nvSpPr>
          <p:cNvPr id="15" name="TextBox 14"/>
          <p:cNvSpPr txBox="1"/>
          <p:nvPr/>
        </p:nvSpPr>
        <p:spPr>
          <a:xfrm>
            <a:off x="5184061" y="3302310"/>
            <a:ext cx="607140" cy="369332"/>
          </a:xfrm>
          <a:prstGeom prst="rect">
            <a:avLst/>
          </a:prstGeom>
          <a:noFill/>
        </p:spPr>
        <p:txBody>
          <a:bodyPr wrap="square" rtlCol="0">
            <a:spAutoFit/>
          </a:bodyPr>
          <a:lstStyle/>
          <a:p>
            <a:pPr algn="ctr"/>
            <a:r>
              <a:rPr lang="en-CA" dirty="0" smtClean="0">
                <a:solidFill>
                  <a:schemeClr val="bg2">
                    <a:lumMod val="50000"/>
                  </a:schemeClr>
                </a:solidFill>
              </a:rPr>
              <a:t>0.45</a:t>
            </a:r>
            <a:endParaRPr lang="en-CA" dirty="0">
              <a:solidFill>
                <a:schemeClr val="bg2">
                  <a:lumMod val="50000"/>
                </a:schemeClr>
              </a:solidFill>
            </a:endParaRPr>
          </a:p>
        </p:txBody>
      </p:sp>
      <p:sp>
        <p:nvSpPr>
          <p:cNvPr id="16" name="TextBox 15"/>
          <p:cNvSpPr txBox="1"/>
          <p:nvPr/>
        </p:nvSpPr>
        <p:spPr>
          <a:xfrm>
            <a:off x="6950182" y="3302310"/>
            <a:ext cx="669820" cy="369332"/>
          </a:xfrm>
          <a:prstGeom prst="rect">
            <a:avLst/>
          </a:prstGeom>
          <a:noFill/>
        </p:spPr>
        <p:txBody>
          <a:bodyPr wrap="square" rtlCol="0">
            <a:spAutoFit/>
          </a:bodyPr>
          <a:lstStyle/>
          <a:p>
            <a:pPr algn="ctr"/>
            <a:r>
              <a:rPr lang="en-CA" dirty="0" smtClean="0">
                <a:solidFill>
                  <a:schemeClr val="bg2">
                    <a:lumMod val="50000"/>
                  </a:schemeClr>
                </a:solidFill>
              </a:rPr>
              <a:t>0.25</a:t>
            </a:r>
            <a:endParaRPr lang="en-CA" dirty="0">
              <a:solidFill>
                <a:schemeClr val="bg2">
                  <a:lumMod val="50000"/>
                </a:schemeClr>
              </a:solidFill>
            </a:endParaRPr>
          </a:p>
        </p:txBody>
      </p:sp>
      <p:cxnSp>
        <p:nvCxnSpPr>
          <p:cNvPr id="18" name="Straight Arrow Connector 17"/>
          <p:cNvCxnSpPr/>
          <p:nvPr/>
        </p:nvCxnSpPr>
        <p:spPr>
          <a:xfrm>
            <a:off x="3495371" y="4552337"/>
            <a:ext cx="0" cy="9242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34787" y="4552337"/>
            <a:ext cx="0" cy="9242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237783" y="4567084"/>
            <a:ext cx="0" cy="92423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55712" y="5560139"/>
            <a:ext cx="471949" cy="369332"/>
          </a:xfrm>
          <a:prstGeom prst="rect">
            <a:avLst/>
          </a:prstGeom>
          <a:noFill/>
        </p:spPr>
        <p:txBody>
          <a:bodyPr wrap="square" rtlCol="0">
            <a:spAutoFit/>
          </a:bodyPr>
          <a:lstStyle/>
          <a:p>
            <a:pPr algn="ctr"/>
            <a:r>
              <a:rPr lang="en-CA" dirty="0" smtClean="0">
                <a:solidFill>
                  <a:schemeClr val="bg2">
                    <a:lumMod val="50000"/>
                  </a:schemeClr>
                </a:solidFill>
              </a:rPr>
              <a:t>3</a:t>
            </a:r>
            <a:endParaRPr lang="en-CA" dirty="0">
              <a:solidFill>
                <a:schemeClr val="bg2">
                  <a:lumMod val="50000"/>
                </a:schemeClr>
              </a:solidFill>
            </a:endParaRPr>
          </a:p>
        </p:txBody>
      </p:sp>
      <p:sp>
        <p:nvSpPr>
          <p:cNvPr id="26" name="TextBox 25"/>
          <p:cNvSpPr txBox="1"/>
          <p:nvPr/>
        </p:nvSpPr>
        <p:spPr>
          <a:xfrm>
            <a:off x="5184062" y="5550303"/>
            <a:ext cx="471949" cy="369332"/>
          </a:xfrm>
          <a:prstGeom prst="rect">
            <a:avLst/>
          </a:prstGeom>
          <a:noFill/>
        </p:spPr>
        <p:txBody>
          <a:bodyPr wrap="square" rtlCol="0">
            <a:spAutoFit/>
          </a:bodyPr>
          <a:lstStyle/>
          <a:p>
            <a:pPr algn="ctr"/>
            <a:r>
              <a:rPr lang="en-CA" dirty="0">
                <a:solidFill>
                  <a:schemeClr val="bg2">
                    <a:lumMod val="50000"/>
                  </a:schemeClr>
                </a:solidFill>
              </a:rPr>
              <a:t>6</a:t>
            </a:r>
          </a:p>
        </p:txBody>
      </p:sp>
      <p:sp>
        <p:nvSpPr>
          <p:cNvPr id="27" name="TextBox 26"/>
          <p:cNvSpPr txBox="1"/>
          <p:nvPr/>
        </p:nvSpPr>
        <p:spPr>
          <a:xfrm>
            <a:off x="7001810" y="5550304"/>
            <a:ext cx="471949" cy="369332"/>
          </a:xfrm>
          <a:prstGeom prst="rect">
            <a:avLst/>
          </a:prstGeom>
          <a:noFill/>
        </p:spPr>
        <p:txBody>
          <a:bodyPr wrap="square" rtlCol="0">
            <a:spAutoFit/>
          </a:bodyPr>
          <a:lstStyle/>
          <a:p>
            <a:pPr algn="ctr"/>
            <a:r>
              <a:rPr lang="en-CA" dirty="0" smtClean="0">
                <a:solidFill>
                  <a:schemeClr val="bg2">
                    <a:lumMod val="50000"/>
                  </a:schemeClr>
                </a:solidFill>
              </a:rPr>
              <a:t>10</a:t>
            </a:r>
            <a:endParaRPr lang="en-CA" dirty="0">
              <a:solidFill>
                <a:schemeClr val="bg2">
                  <a:lumMod val="50000"/>
                </a:schemeClr>
              </a:solidFill>
            </a:endParaRPr>
          </a:p>
        </p:txBody>
      </p:sp>
      <p:sp>
        <p:nvSpPr>
          <p:cNvPr id="28" name="TextBox 27"/>
          <p:cNvSpPr txBox="1"/>
          <p:nvPr/>
        </p:nvSpPr>
        <p:spPr>
          <a:xfrm>
            <a:off x="1066800" y="3301183"/>
            <a:ext cx="1371600" cy="369332"/>
          </a:xfrm>
          <a:prstGeom prst="rect">
            <a:avLst/>
          </a:prstGeom>
          <a:noFill/>
        </p:spPr>
        <p:txBody>
          <a:bodyPr wrap="square" rtlCol="0">
            <a:spAutoFit/>
          </a:bodyPr>
          <a:lstStyle/>
          <a:p>
            <a:pPr algn="ctr"/>
            <a:r>
              <a:rPr lang="en-CA" dirty="0" smtClean="0">
                <a:solidFill>
                  <a:schemeClr val="bg2">
                    <a:lumMod val="50000"/>
                  </a:schemeClr>
                </a:solidFill>
              </a:rPr>
              <a:t>Probabilities</a:t>
            </a:r>
            <a:endParaRPr lang="en-CA" dirty="0">
              <a:solidFill>
                <a:schemeClr val="bg2">
                  <a:lumMod val="50000"/>
                </a:schemeClr>
              </a:solidFill>
            </a:endParaRPr>
          </a:p>
        </p:txBody>
      </p:sp>
      <p:sp>
        <p:nvSpPr>
          <p:cNvPr id="29" name="TextBox 28"/>
          <p:cNvSpPr txBox="1"/>
          <p:nvPr/>
        </p:nvSpPr>
        <p:spPr>
          <a:xfrm>
            <a:off x="1253632" y="4197758"/>
            <a:ext cx="1382647" cy="646331"/>
          </a:xfrm>
          <a:prstGeom prst="rect">
            <a:avLst/>
          </a:prstGeom>
          <a:noFill/>
        </p:spPr>
        <p:txBody>
          <a:bodyPr wrap="square" rtlCol="0">
            <a:spAutoFit/>
          </a:bodyPr>
          <a:lstStyle/>
          <a:p>
            <a:r>
              <a:rPr lang="en-CA" dirty="0" smtClean="0">
                <a:solidFill>
                  <a:schemeClr val="bg2">
                    <a:lumMod val="50000"/>
                  </a:schemeClr>
                </a:solidFill>
              </a:rPr>
              <a:t>Cumulative Probabilities</a:t>
            </a:r>
            <a:endParaRPr lang="en-CA" dirty="0">
              <a:solidFill>
                <a:schemeClr val="bg2">
                  <a:lumMod val="50000"/>
                </a:schemeClr>
              </a:solidFill>
            </a:endParaRPr>
          </a:p>
        </p:txBody>
      </p:sp>
      <p:sp>
        <p:nvSpPr>
          <p:cNvPr id="30" name="TextBox 29"/>
          <p:cNvSpPr txBox="1"/>
          <p:nvPr/>
        </p:nvSpPr>
        <p:spPr>
          <a:xfrm>
            <a:off x="1295404" y="5257803"/>
            <a:ext cx="1150359" cy="923330"/>
          </a:xfrm>
          <a:prstGeom prst="rect">
            <a:avLst/>
          </a:prstGeom>
          <a:noFill/>
        </p:spPr>
        <p:txBody>
          <a:bodyPr wrap="square" rtlCol="0">
            <a:spAutoFit/>
          </a:bodyPr>
          <a:lstStyle/>
          <a:p>
            <a:r>
              <a:rPr lang="en-CA" dirty="0" smtClean="0">
                <a:solidFill>
                  <a:schemeClr val="bg2">
                    <a:lumMod val="50000"/>
                  </a:schemeClr>
                </a:solidFill>
              </a:rPr>
              <a:t>Service Times (minutes)</a:t>
            </a:r>
            <a:endParaRPr lang="en-CA" dirty="0">
              <a:solidFill>
                <a:schemeClr val="bg2">
                  <a:lumMod val="50000"/>
                </a:schemeClr>
              </a:solidFill>
            </a:endParaRPr>
          </a:p>
        </p:txBody>
      </p:sp>
    </p:spTree>
    <p:extLst>
      <p:ext uri="{BB962C8B-B14F-4D97-AF65-F5344CB8AC3E}">
        <p14:creationId xmlns:p14="http://schemas.microsoft.com/office/powerpoint/2010/main" val="123061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610600" cy="863907"/>
          </a:xfrm>
        </p:spPr>
        <p:txBody>
          <a:bodyPr>
            <a:normAutofit/>
          </a:bodyPr>
          <a:lstStyle/>
          <a:p>
            <a:pPr algn="l"/>
            <a:r>
              <a:rPr lang="en-CA" altLang="en-US" sz="4000" dirty="0" smtClean="0">
                <a:solidFill>
                  <a:srgbClr val="C00000"/>
                </a:solidFill>
              </a:rPr>
              <a:t>Simulating Random Service Times (cont.)</a:t>
            </a:r>
            <a:endParaRPr lang="en-CA" altLang="en-US" sz="4000"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73977596"/>
              </p:ext>
            </p:extLst>
          </p:nvPr>
        </p:nvGraphicFramePr>
        <p:xfrm>
          <a:off x="228600" y="999760"/>
          <a:ext cx="5638800" cy="5858240"/>
        </p:xfrm>
        <a:graphic>
          <a:graphicData uri="http://schemas.openxmlformats.org/drawingml/2006/table">
            <a:tbl>
              <a:tblPr>
                <a:tableStyleId>{5C22544A-7EE6-4342-B048-85BDC9FD1C3A}</a:tableStyleId>
              </a:tblPr>
              <a:tblGrid>
                <a:gridCol w="1879600"/>
                <a:gridCol w="1879600"/>
                <a:gridCol w="1879600"/>
              </a:tblGrid>
              <a:tr h="550483">
                <a:tc>
                  <a:txBody>
                    <a:bodyPr/>
                    <a:lstStyle/>
                    <a:p>
                      <a:pPr algn="ctr" fontAlgn="b"/>
                      <a:r>
                        <a:rPr lang="en-CA" sz="1800" u="none" strike="noStrike" dirty="0">
                          <a:effectLst/>
                        </a:rPr>
                        <a:t>Service Time</a:t>
                      </a:r>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Probability</a:t>
                      </a:r>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Cumulative Probability</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dirty="0">
                          <a:effectLst/>
                        </a:rPr>
                        <a:t>3</a:t>
                      </a:r>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0.3</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0.3</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dirty="0">
                          <a:effectLst/>
                        </a:rPr>
                        <a:t>6</a:t>
                      </a:r>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0.45</a:t>
                      </a:r>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0.75</a:t>
                      </a:r>
                      <a:endParaRPr lang="en-CA" sz="1800" b="0" i="0" u="none" strike="noStrike">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10</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0.25</a:t>
                      </a:r>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1</a:t>
                      </a:r>
                      <a:endParaRPr lang="en-CA" sz="1800" b="0" i="0" u="none" strike="noStrike">
                        <a:solidFill>
                          <a:srgbClr val="000000"/>
                        </a:solidFill>
                        <a:effectLst/>
                        <a:latin typeface="Calibri" panose="020F0502020204030204" pitchFamily="34" charset="0"/>
                      </a:endParaRPr>
                    </a:p>
                  </a:txBody>
                  <a:tcPr marL="5715" marR="5715" marT="7620" marB="0" anchor="b"/>
                </a:tc>
              </a:tr>
              <a:tr h="279012">
                <a:tc>
                  <a:txBody>
                    <a:bodyPr/>
                    <a:lstStyle/>
                    <a:p>
                      <a:pPr algn="ctr" fontAlgn="b"/>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800" b="0" i="0" u="none" strike="noStrike">
                        <a:solidFill>
                          <a:srgbClr val="000000"/>
                        </a:solidFill>
                        <a:effectLst/>
                        <a:latin typeface="Calibri" panose="020F0502020204030204" pitchFamily="34" charset="0"/>
                      </a:endParaRPr>
                    </a:p>
                  </a:txBody>
                  <a:tcPr marL="5715" marR="5715" marT="7620" marB="0" anchor="b"/>
                </a:tc>
              </a:tr>
              <a:tr h="430331">
                <a:tc>
                  <a:txBody>
                    <a:bodyPr/>
                    <a:lstStyle/>
                    <a:p>
                      <a:pPr algn="ctr" fontAlgn="b"/>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Solution using (IF)</a:t>
                      </a:r>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800" b="0" i="0" u="none" strike="noStrike">
                        <a:solidFill>
                          <a:srgbClr val="000000"/>
                        </a:solidFill>
                        <a:effectLst/>
                        <a:latin typeface="Calibri" panose="020F0502020204030204" pitchFamily="34" charset="0"/>
                      </a:endParaRPr>
                    </a:p>
                  </a:txBody>
                  <a:tcPr marL="5715" marR="5715" marT="7620" marB="0" anchor="b"/>
                </a:tc>
              </a:tr>
              <a:tr h="279012">
                <a:tc>
                  <a:txBody>
                    <a:bodyPr/>
                    <a:lstStyle/>
                    <a:p>
                      <a:pPr algn="ctr" fontAlgn="b"/>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endParaRPr lang="en-CA" sz="1800" b="0" i="0" u="none" strike="noStrike">
                        <a:solidFill>
                          <a:srgbClr val="000000"/>
                        </a:solidFill>
                        <a:effectLst/>
                        <a:latin typeface="Calibri" panose="020F0502020204030204" pitchFamily="34" charset="0"/>
                      </a:endParaRPr>
                    </a:p>
                  </a:txBody>
                  <a:tcPr marL="5715" marR="5715" marT="7620" marB="0" anchor="b"/>
                </a:tc>
              </a:tr>
              <a:tr h="642549">
                <a:tc>
                  <a:txBody>
                    <a:bodyPr/>
                    <a:lstStyle/>
                    <a:p>
                      <a:pPr algn="ctr" fontAlgn="b"/>
                      <a:r>
                        <a:rPr lang="en-CA" sz="1800" u="none" strike="noStrike">
                          <a:effectLst/>
                        </a:rPr>
                        <a:t>Caller</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Random Number</a:t>
                      </a:r>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Random Service Time</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1</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0.928164</a:t>
                      </a:r>
                      <a:endParaRPr lang="en-CA" sz="1800" b="0" i="0" u="none" strike="noStrike" dirty="0">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10</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2</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0.41826</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6</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3</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0.687004</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6</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4</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0.701029</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6</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5</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0.697156</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6</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6</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0.352523</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6</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7</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0.813737</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10</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8</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0.895322</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10</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9</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0.696447</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6</a:t>
                      </a:r>
                      <a:endParaRPr lang="en-CA" sz="1800" b="0" i="0" u="none" strike="noStrike" dirty="0">
                        <a:solidFill>
                          <a:srgbClr val="000000"/>
                        </a:solidFill>
                        <a:effectLst/>
                        <a:latin typeface="Calibri" panose="020F0502020204030204" pitchFamily="34" charset="0"/>
                      </a:endParaRPr>
                    </a:p>
                  </a:txBody>
                  <a:tcPr marL="5715" marR="5715" marT="7620" marB="0" anchor="b"/>
                </a:tc>
              </a:tr>
              <a:tr h="279012">
                <a:tc>
                  <a:txBody>
                    <a:bodyPr/>
                    <a:lstStyle/>
                    <a:p>
                      <a:pPr algn="ctr" fontAlgn="b"/>
                      <a:r>
                        <a:rPr lang="en-CA" sz="1800" u="none" strike="noStrike">
                          <a:effectLst/>
                        </a:rPr>
                        <a:t>10</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a:effectLst/>
                        </a:rPr>
                        <a:t>0.303053</a:t>
                      </a:r>
                      <a:endParaRPr lang="en-CA" sz="1800" b="0" i="0" u="none" strike="noStrike">
                        <a:solidFill>
                          <a:srgbClr val="000000"/>
                        </a:solidFill>
                        <a:effectLst/>
                        <a:latin typeface="Calibri" panose="020F0502020204030204" pitchFamily="34" charset="0"/>
                      </a:endParaRPr>
                    </a:p>
                  </a:txBody>
                  <a:tcPr marL="5715" marR="5715" marT="7620" marB="0" anchor="b"/>
                </a:tc>
                <a:tc>
                  <a:txBody>
                    <a:bodyPr/>
                    <a:lstStyle/>
                    <a:p>
                      <a:pPr algn="ctr" fontAlgn="b"/>
                      <a:r>
                        <a:rPr lang="en-CA" sz="1800" u="none" strike="noStrike" dirty="0">
                          <a:effectLst/>
                        </a:rPr>
                        <a:t>6</a:t>
                      </a:r>
                      <a:endParaRPr lang="en-CA" sz="1800" b="0" i="0" u="none" strike="noStrike" dirty="0">
                        <a:solidFill>
                          <a:srgbClr val="000000"/>
                        </a:solidFill>
                        <a:effectLst/>
                        <a:latin typeface="Calibri" panose="020F0502020204030204" pitchFamily="34" charset="0"/>
                      </a:endParaRPr>
                    </a:p>
                  </a:txBody>
                  <a:tcPr marL="5715" marR="5715" marT="7620" marB="0" anchor="b"/>
                </a:tc>
              </a:tr>
            </a:tbl>
          </a:graphicData>
        </a:graphic>
      </p:graphicFrame>
      <p:sp>
        <p:nvSpPr>
          <p:cNvPr id="6" name="Rounded Rectangle 5"/>
          <p:cNvSpPr/>
          <p:nvPr/>
        </p:nvSpPr>
        <p:spPr>
          <a:xfrm>
            <a:off x="5959140" y="1927127"/>
            <a:ext cx="3162671" cy="757083"/>
          </a:xfrm>
          <a:prstGeom prst="round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latin typeface="Miriam Fixed" panose="020B0509050101010101" pitchFamily="49" charset="-79"/>
                <a:cs typeface="Miriam Fixed" panose="020B0509050101010101" pitchFamily="49" charset="-79"/>
              </a:rPr>
              <a:t>IF(N9≤0.3,3,IF(N9≤0.75,6,10))</a:t>
            </a:r>
            <a:endParaRPr lang="en-CA" dirty="0">
              <a:latin typeface="Miriam Fixed" panose="020B0509050101010101" pitchFamily="49" charset="-79"/>
              <a:cs typeface="Miriam Fixed" panose="020B0509050101010101" pitchFamily="49" charset="-79"/>
            </a:endParaRPr>
          </a:p>
        </p:txBody>
      </p:sp>
      <p:sp>
        <p:nvSpPr>
          <p:cNvPr id="7" name="Bent Arrow 6"/>
          <p:cNvSpPr/>
          <p:nvPr/>
        </p:nvSpPr>
        <p:spPr>
          <a:xfrm rot="10800000">
            <a:off x="6017343" y="2684206"/>
            <a:ext cx="1877271" cy="1278194"/>
          </a:xfrm>
          <a:prstGeom prst="bentArrow">
            <a:avLst>
              <a:gd name="adj1" fmla="val 25000"/>
              <a:gd name="adj2" fmla="val 22480"/>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4097304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F05613F-4AE7-4ABD-9975-CC293D3229A0}" type="slidenum">
              <a:rPr lang="en-US"/>
              <a:pPr/>
              <a:t>29</a:t>
            </a:fld>
            <a:endParaRPr lang="en-US"/>
          </a:p>
        </p:txBody>
      </p:sp>
      <p:sp>
        <p:nvSpPr>
          <p:cNvPr id="15362" name="Rectangle 2"/>
          <p:cNvSpPr>
            <a:spLocks noGrp="1" noChangeArrowheads="1"/>
          </p:cNvSpPr>
          <p:nvPr>
            <p:ph type="title"/>
          </p:nvPr>
        </p:nvSpPr>
        <p:spPr/>
        <p:txBody>
          <a:bodyPr>
            <a:normAutofit/>
          </a:bodyPr>
          <a:lstStyle/>
          <a:p>
            <a:r>
              <a:rPr lang="en-US" altLang="en-US" sz="4000" dirty="0" smtClean="0">
                <a:solidFill>
                  <a:srgbClr val="C00000"/>
                </a:solidFill>
              </a:rPr>
              <a:t>Discrete-event Simulation</a:t>
            </a:r>
          </a:p>
        </p:txBody>
      </p:sp>
      <p:sp>
        <p:nvSpPr>
          <p:cNvPr id="15363" name="Rectangle 3"/>
          <p:cNvSpPr>
            <a:spLocks noGrp="1" noChangeArrowheads="1"/>
          </p:cNvSpPr>
          <p:nvPr>
            <p:ph type="body" idx="1"/>
          </p:nvPr>
        </p:nvSpPr>
        <p:spPr/>
        <p:txBody>
          <a:bodyPr>
            <a:normAutofit/>
          </a:bodyPr>
          <a:lstStyle/>
          <a:p>
            <a:pPr>
              <a:lnSpc>
                <a:spcPct val="90000"/>
              </a:lnSpc>
            </a:pPr>
            <a:r>
              <a:rPr lang="en-US" dirty="0" smtClean="0"/>
              <a:t>Modeling </a:t>
            </a:r>
            <a:r>
              <a:rPr lang="en-US" dirty="0"/>
              <a:t>of a system as it evolves over time by a representation where the state variables change instantaneously at separated points in time</a:t>
            </a:r>
          </a:p>
          <a:p>
            <a:pPr lvl="1">
              <a:lnSpc>
                <a:spcPct val="90000"/>
              </a:lnSpc>
            </a:pPr>
            <a:r>
              <a:rPr lang="en-US" dirty="0" smtClean="0"/>
              <a:t>These </a:t>
            </a:r>
            <a:r>
              <a:rPr lang="en-US" dirty="0"/>
              <a:t>points in time are when </a:t>
            </a:r>
            <a:r>
              <a:rPr lang="en-US" i="1" dirty="0"/>
              <a:t>events</a:t>
            </a:r>
            <a:r>
              <a:rPr lang="en-US" dirty="0"/>
              <a:t> occur</a:t>
            </a:r>
          </a:p>
          <a:p>
            <a:pPr>
              <a:lnSpc>
                <a:spcPct val="90000"/>
              </a:lnSpc>
            </a:pPr>
            <a:r>
              <a:rPr lang="en-US" i="1" dirty="0">
                <a:solidFill>
                  <a:srgbClr val="C00000"/>
                </a:solidFill>
              </a:rPr>
              <a:t>Event</a:t>
            </a:r>
            <a:r>
              <a:rPr lang="en-US" dirty="0"/>
              <a:t>:  Instantaneous occurrence that </a:t>
            </a:r>
            <a:r>
              <a:rPr lang="en-US" u="sng" dirty="0"/>
              <a:t>may</a:t>
            </a:r>
            <a:r>
              <a:rPr lang="en-US" dirty="0"/>
              <a:t> change the </a:t>
            </a:r>
            <a:r>
              <a:rPr lang="en-US" i="1" dirty="0">
                <a:solidFill>
                  <a:srgbClr val="C00000"/>
                </a:solidFill>
              </a:rPr>
              <a:t>state of the system</a:t>
            </a:r>
          </a:p>
          <a:p>
            <a:r>
              <a:rPr lang="en-US" i="1" dirty="0" smtClean="0">
                <a:solidFill>
                  <a:srgbClr val="C00000"/>
                </a:solidFill>
              </a:rPr>
              <a:t>Simulation clock</a:t>
            </a:r>
            <a:r>
              <a:rPr lang="en-US" dirty="0" smtClean="0"/>
              <a:t>:  Variable that keeps the current value of (simulated) time in the model</a:t>
            </a:r>
          </a:p>
          <a:p>
            <a:pPr>
              <a:lnSpc>
                <a:spcPct val="9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152400"/>
            <a:ext cx="8543925" cy="990600"/>
          </a:xfrm>
        </p:spPr>
        <p:txBody>
          <a:bodyPr>
            <a:normAutofit fontScale="90000"/>
          </a:bodyPr>
          <a:lstStyle/>
          <a:p>
            <a:pPr eaLnBrk="1" hangingPunct="1"/>
            <a:r>
              <a:rPr lang="en-US" altLang="en-US" b="1" dirty="0" smtClean="0">
                <a:solidFill>
                  <a:srgbClr val="C00000"/>
                </a:solidFill>
              </a:rPr>
              <a:t>Example: Airport Check-in Desk Queuing </a:t>
            </a:r>
          </a:p>
        </p:txBody>
      </p:sp>
      <p:sp>
        <p:nvSpPr>
          <p:cNvPr id="86019" name="Content Placeholder 3"/>
          <p:cNvSpPr>
            <a:spLocks noGrp="1"/>
          </p:cNvSpPr>
          <p:nvPr>
            <p:ph sz="quarter" idx="1"/>
          </p:nvPr>
        </p:nvSpPr>
        <p:spPr>
          <a:xfrm>
            <a:off x="457200" y="4429125"/>
            <a:ext cx="8229600" cy="1857375"/>
          </a:xfrm>
        </p:spPr>
        <p:txBody>
          <a:bodyPr>
            <a:noAutofit/>
          </a:bodyPr>
          <a:lstStyle/>
          <a:p>
            <a:pPr algn="just" eaLnBrk="1" hangingPunct="1"/>
            <a:r>
              <a:rPr lang="en-US" altLang="en-US" sz="2200" dirty="0" smtClean="0"/>
              <a:t>We consider flight check-in desks in an Airport. The administration of the airport wants to improve its quality of service by reducing the waiting time of travelers. For that purpose, they want to design what could be the best queuing strategy to have the minimum waiting time. </a:t>
            </a:r>
          </a:p>
          <a:p>
            <a:pPr algn="just" eaLnBrk="1" hangingPunct="1"/>
            <a:r>
              <a:rPr lang="en-US" altLang="en-US" sz="2200" dirty="0" smtClean="0"/>
              <a:t>The problem statement: what is the best queuing strategy that reduces the waiting time of travelers in check-in desks? </a:t>
            </a:r>
          </a:p>
        </p:txBody>
      </p:sp>
      <p:grpSp>
        <p:nvGrpSpPr>
          <p:cNvPr id="86020" name="Group 30"/>
          <p:cNvGrpSpPr>
            <a:grpSpLocks/>
          </p:cNvGrpSpPr>
          <p:nvPr/>
        </p:nvGrpSpPr>
        <p:grpSpPr bwMode="auto">
          <a:xfrm>
            <a:off x="2214563" y="1714500"/>
            <a:ext cx="3929062" cy="2533650"/>
            <a:chOff x="2214546" y="1714488"/>
            <a:chExt cx="3929090" cy="2534061"/>
          </a:xfrm>
        </p:grpSpPr>
        <p:pic>
          <p:nvPicPr>
            <p:cNvPr id="86021" name="Picture 28" descr="http://www.aleqt.com/a/236862_371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46" y="1714488"/>
              <a:ext cx="3929090" cy="253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29"/>
            <p:cNvSpPr/>
            <p:nvPr/>
          </p:nvSpPr>
          <p:spPr>
            <a:xfrm>
              <a:off x="2500298" y="2857673"/>
              <a:ext cx="142876" cy="2143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31663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CA" altLang="en-US" sz="4000" dirty="0" smtClean="0">
                <a:solidFill>
                  <a:srgbClr val="C00000"/>
                </a:solidFill>
              </a:rPr>
              <a:t>Simple Single Channel Queuing System</a:t>
            </a:r>
          </a:p>
        </p:txBody>
      </p:sp>
      <p:sp>
        <p:nvSpPr>
          <p:cNvPr id="4" name="Cloud 3"/>
          <p:cNvSpPr/>
          <p:nvPr/>
        </p:nvSpPr>
        <p:spPr>
          <a:xfrm>
            <a:off x="599244" y="2751095"/>
            <a:ext cx="2463555" cy="2044083"/>
          </a:xfrm>
          <a:prstGeom prst="cloud">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dirty="0" smtClean="0"/>
              <a:t>Calling Population</a:t>
            </a:r>
            <a:endParaRPr lang="en-CA" dirty="0"/>
          </a:p>
        </p:txBody>
      </p:sp>
      <p:sp>
        <p:nvSpPr>
          <p:cNvPr id="5" name="Oval 4"/>
          <p:cNvSpPr/>
          <p:nvPr/>
        </p:nvSpPr>
        <p:spPr>
          <a:xfrm>
            <a:off x="4281063" y="3221880"/>
            <a:ext cx="290744" cy="34622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4721616" y="3223359"/>
            <a:ext cx="290744" cy="34622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5141084" y="3223358"/>
            <a:ext cx="290744" cy="346229"/>
          </a:xfrm>
          <a:prstGeom prst="ellips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Cube 7"/>
          <p:cNvSpPr/>
          <p:nvPr/>
        </p:nvSpPr>
        <p:spPr>
          <a:xfrm>
            <a:off x="6871318" y="2998554"/>
            <a:ext cx="1331651" cy="1091954"/>
          </a:xfrm>
          <a:prstGeom prst="cube">
            <a:avLst/>
          </a:prstGeom>
          <a:effectLst>
            <a:outerShdw blurRad="50800" dist="38100" dir="5400000" algn="t"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dirty="0" smtClean="0"/>
              <a:t>Server</a:t>
            </a:r>
            <a:endParaRPr lang="en-CA" dirty="0"/>
          </a:p>
        </p:txBody>
      </p:sp>
      <p:sp>
        <p:nvSpPr>
          <p:cNvPr id="9" name="Left Brace 8"/>
          <p:cNvSpPr/>
          <p:nvPr/>
        </p:nvSpPr>
        <p:spPr>
          <a:xfrm rot="16200000">
            <a:off x="4661140" y="3347824"/>
            <a:ext cx="390617" cy="1150767"/>
          </a:xfrm>
          <a:prstGeom prst="leftBrace">
            <a:avLst>
              <a:gd name="adj1" fmla="val 8333"/>
              <a:gd name="adj2" fmla="val 5115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p:cNvSpPr txBox="1"/>
          <p:nvPr/>
        </p:nvSpPr>
        <p:spPr>
          <a:xfrm>
            <a:off x="4281062" y="4128730"/>
            <a:ext cx="1150767" cy="646331"/>
          </a:xfrm>
          <a:prstGeom prst="rect">
            <a:avLst/>
          </a:prstGeom>
          <a:noFill/>
        </p:spPr>
        <p:txBody>
          <a:bodyPr wrap="square" rtlCol="0">
            <a:spAutoFit/>
          </a:bodyPr>
          <a:lstStyle/>
          <a:p>
            <a:pPr algn="ctr"/>
            <a:r>
              <a:rPr lang="en-CA" dirty="0" smtClean="0">
                <a:solidFill>
                  <a:schemeClr val="bg2">
                    <a:lumMod val="50000"/>
                  </a:schemeClr>
                </a:solidFill>
              </a:rPr>
              <a:t>Waiting Line</a:t>
            </a:r>
            <a:endParaRPr lang="en-CA" dirty="0">
              <a:solidFill>
                <a:schemeClr val="bg2">
                  <a:lumMod val="50000"/>
                </a:schemeClr>
              </a:solidFill>
            </a:endParaRPr>
          </a:p>
        </p:txBody>
      </p:sp>
      <p:cxnSp>
        <p:nvCxnSpPr>
          <p:cNvPr id="12" name="Curved Connector 11"/>
          <p:cNvCxnSpPr>
            <a:stCxn id="8" idx="5"/>
            <a:endCxn id="4" idx="3"/>
          </p:cNvCxnSpPr>
          <p:nvPr/>
        </p:nvCxnSpPr>
        <p:spPr>
          <a:xfrm flipH="1" flipV="1">
            <a:off x="1831022" y="2867967"/>
            <a:ext cx="6371947" cy="540075"/>
          </a:xfrm>
          <a:prstGeom prst="curvedConnector4">
            <a:avLst>
              <a:gd name="adj1" fmla="val -6047"/>
              <a:gd name="adj2" fmla="val 28230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204" y="4812008"/>
            <a:ext cx="3111911" cy="2308324"/>
          </a:xfrm>
          <a:prstGeom prst="rect">
            <a:avLst/>
          </a:prstGeom>
          <a:noFill/>
        </p:spPr>
        <p:txBody>
          <a:bodyPr wrap="square" rtlCol="0">
            <a:spAutoFit/>
          </a:bodyPr>
          <a:lstStyle/>
          <a:p>
            <a:pPr marL="176213" indent="-176213">
              <a:buFont typeface="Arial" panose="020B0604020202020204" pitchFamily="34" charset="0"/>
              <a:buChar char="•"/>
            </a:pPr>
            <a:r>
              <a:rPr lang="en-CA" dirty="0" smtClean="0">
                <a:solidFill>
                  <a:schemeClr val="accent2"/>
                </a:solidFill>
              </a:rPr>
              <a:t>Unlimited potential calling population</a:t>
            </a:r>
          </a:p>
          <a:p>
            <a:pPr marL="176213" indent="-176213">
              <a:buFont typeface="Arial" panose="020B0604020202020204" pitchFamily="34" charset="0"/>
              <a:buChar char="•"/>
            </a:pPr>
            <a:r>
              <a:rPr lang="en-CA" dirty="0" smtClean="0">
                <a:solidFill>
                  <a:schemeClr val="accent2"/>
                </a:solidFill>
              </a:rPr>
              <a:t>Constant arrival rate, inter-arrival times follow the same statistical distribution </a:t>
            </a:r>
          </a:p>
          <a:p>
            <a:pPr marL="176213" indent="-176213">
              <a:buFont typeface="Arial" panose="020B0604020202020204" pitchFamily="34" charset="0"/>
              <a:buChar char="•"/>
            </a:pPr>
            <a:r>
              <a:rPr lang="en-CA" dirty="0" smtClean="0">
                <a:solidFill>
                  <a:schemeClr val="accent2"/>
                </a:solidFill>
              </a:rPr>
              <a:t>Arrivals for service occur one at a time in a random manner</a:t>
            </a:r>
            <a:endParaRPr lang="en-CA" dirty="0">
              <a:solidFill>
                <a:schemeClr val="accent2"/>
              </a:solidFill>
            </a:endParaRPr>
          </a:p>
        </p:txBody>
      </p:sp>
      <p:sp>
        <p:nvSpPr>
          <p:cNvPr id="13" name="TextBox 12"/>
          <p:cNvSpPr txBox="1"/>
          <p:nvPr/>
        </p:nvSpPr>
        <p:spPr>
          <a:xfrm>
            <a:off x="3624429" y="4807095"/>
            <a:ext cx="2931233" cy="2308324"/>
          </a:xfrm>
          <a:prstGeom prst="rect">
            <a:avLst/>
          </a:prstGeom>
          <a:noFill/>
        </p:spPr>
        <p:txBody>
          <a:bodyPr wrap="square" rtlCol="0">
            <a:spAutoFit/>
          </a:bodyPr>
          <a:lstStyle/>
          <a:p>
            <a:pPr marL="176213" indent="-176213">
              <a:buFont typeface="Arial" panose="020B0604020202020204" pitchFamily="34" charset="0"/>
              <a:buChar char="•"/>
            </a:pPr>
            <a:r>
              <a:rPr lang="en-CA" dirty="0" smtClean="0">
                <a:solidFill>
                  <a:schemeClr val="accent5"/>
                </a:solidFill>
              </a:rPr>
              <a:t>Once units join the queue they will eventually be served</a:t>
            </a:r>
          </a:p>
          <a:p>
            <a:pPr marL="176213" indent="-176213">
              <a:buFont typeface="Arial" panose="020B0604020202020204" pitchFamily="34" charset="0"/>
              <a:buChar char="•"/>
            </a:pPr>
            <a:r>
              <a:rPr lang="en-CA" dirty="0" smtClean="0">
                <a:solidFill>
                  <a:schemeClr val="accent5"/>
                </a:solidFill>
              </a:rPr>
              <a:t>Service times are random according to a probability distribution</a:t>
            </a:r>
          </a:p>
          <a:p>
            <a:pPr marL="176213" indent="-176213">
              <a:buFont typeface="Arial" panose="020B0604020202020204" pitchFamily="34" charset="0"/>
              <a:buChar char="•"/>
            </a:pPr>
            <a:r>
              <a:rPr lang="en-CA" dirty="0" smtClean="0">
                <a:solidFill>
                  <a:schemeClr val="accent5"/>
                </a:solidFill>
              </a:rPr>
              <a:t>The system capacity has no limit.</a:t>
            </a:r>
            <a:endParaRPr lang="en-CA" dirty="0">
              <a:solidFill>
                <a:schemeClr val="accent5"/>
              </a:solidFill>
            </a:endParaRPr>
          </a:p>
        </p:txBody>
      </p:sp>
      <p:sp>
        <p:nvSpPr>
          <p:cNvPr id="14" name="TextBox 13"/>
          <p:cNvSpPr txBox="1"/>
          <p:nvPr/>
        </p:nvSpPr>
        <p:spPr>
          <a:xfrm>
            <a:off x="6673646" y="4812010"/>
            <a:ext cx="2426111" cy="2031325"/>
          </a:xfrm>
          <a:prstGeom prst="rect">
            <a:avLst/>
          </a:prstGeom>
          <a:noFill/>
        </p:spPr>
        <p:txBody>
          <a:bodyPr wrap="square" rtlCol="0">
            <a:spAutoFit/>
          </a:bodyPr>
          <a:lstStyle/>
          <a:p>
            <a:pPr marL="176213" indent="-176213">
              <a:buFont typeface="Arial" panose="020B0604020202020204" pitchFamily="34" charset="0"/>
              <a:buChar char="•"/>
            </a:pPr>
            <a:r>
              <a:rPr lang="en-CA" dirty="0" smtClean="0">
                <a:solidFill>
                  <a:schemeClr val="accent6"/>
                </a:solidFill>
              </a:rPr>
              <a:t>Units are served in First In First Out (FIFO) or First Come First Served (FCFS)</a:t>
            </a:r>
          </a:p>
          <a:p>
            <a:pPr marL="176213" indent="-176213">
              <a:buFont typeface="Arial" panose="020B0604020202020204" pitchFamily="34" charset="0"/>
              <a:buChar char="•"/>
            </a:pPr>
            <a:r>
              <a:rPr lang="en-CA" dirty="0" smtClean="0">
                <a:solidFill>
                  <a:schemeClr val="accent6"/>
                </a:solidFill>
              </a:rPr>
              <a:t>Single server or multiple parallel servers</a:t>
            </a:r>
            <a:endParaRPr lang="en-CA" dirty="0">
              <a:solidFill>
                <a:schemeClr val="accent6"/>
              </a:solidFill>
            </a:endParaRPr>
          </a:p>
        </p:txBody>
      </p:sp>
    </p:spTree>
    <p:extLst>
      <p:ext uri="{BB962C8B-B14F-4D97-AF65-F5344CB8AC3E}">
        <p14:creationId xmlns:p14="http://schemas.microsoft.com/office/powerpoint/2010/main" val="856226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altLang="en-US" sz="4000" dirty="0" smtClean="0">
                <a:solidFill>
                  <a:srgbClr val="C00000"/>
                </a:solidFill>
              </a:rPr>
              <a:t>System State, Events and Simulation Clock for a Queuing Model</a:t>
            </a:r>
          </a:p>
        </p:txBody>
      </p:sp>
      <p:sp>
        <p:nvSpPr>
          <p:cNvPr id="3" name="Content Placeholder 2"/>
          <p:cNvSpPr>
            <a:spLocks noGrp="1"/>
          </p:cNvSpPr>
          <p:nvPr>
            <p:ph idx="1"/>
          </p:nvPr>
        </p:nvSpPr>
        <p:spPr>
          <a:xfrm>
            <a:off x="628651" y="1687978"/>
            <a:ext cx="7886700" cy="4752152"/>
          </a:xfrm>
        </p:spPr>
        <p:txBody>
          <a:bodyPr>
            <a:noAutofit/>
          </a:bodyPr>
          <a:lstStyle/>
          <a:p>
            <a:pPr>
              <a:lnSpc>
                <a:spcPct val="80000"/>
              </a:lnSpc>
            </a:pPr>
            <a:r>
              <a:rPr lang="en-CA" dirty="0" smtClean="0">
                <a:solidFill>
                  <a:srgbClr val="C00000"/>
                </a:solidFill>
              </a:rPr>
              <a:t>System state</a:t>
            </a:r>
            <a:r>
              <a:rPr lang="en-CA" dirty="0" smtClean="0"/>
              <a:t>:</a:t>
            </a:r>
          </a:p>
          <a:p>
            <a:pPr lvl="1">
              <a:lnSpc>
                <a:spcPct val="80000"/>
              </a:lnSpc>
            </a:pPr>
            <a:r>
              <a:rPr lang="en-CA" dirty="0" smtClean="0"/>
              <a:t>Number of units in the system</a:t>
            </a:r>
          </a:p>
          <a:p>
            <a:pPr lvl="1">
              <a:lnSpc>
                <a:spcPct val="80000"/>
              </a:lnSpc>
            </a:pPr>
            <a:r>
              <a:rPr lang="en-CA" dirty="0" smtClean="0"/>
              <a:t>Server status: busy or idle</a:t>
            </a:r>
            <a:endParaRPr lang="en-CA" dirty="0"/>
          </a:p>
          <a:p>
            <a:pPr>
              <a:lnSpc>
                <a:spcPct val="80000"/>
              </a:lnSpc>
            </a:pPr>
            <a:r>
              <a:rPr lang="en-CA" dirty="0" smtClean="0">
                <a:solidFill>
                  <a:srgbClr val="C00000"/>
                </a:solidFill>
              </a:rPr>
              <a:t>Events:</a:t>
            </a:r>
          </a:p>
          <a:p>
            <a:pPr lvl="1">
              <a:lnSpc>
                <a:spcPct val="80000"/>
              </a:lnSpc>
            </a:pPr>
            <a:r>
              <a:rPr lang="en-CA" dirty="0" smtClean="0"/>
              <a:t>Arrival event</a:t>
            </a:r>
          </a:p>
          <a:p>
            <a:pPr lvl="1">
              <a:lnSpc>
                <a:spcPct val="80000"/>
              </a:lnSpc>
            </a:pPr>
            <a:r>
              <a:rPr lang="en-CA" dirty="0" smtClean="0"/>
              <a:t>Departure event, i.e. service completion</a:t>
            </a:r>
          </a:p>
          <a:p>
            <a:pPr lvl="1">
              <a:defRPr/>
            </a:pPr>
            <a:r>
              <a:rPr lang="en-US" dirty="0" smtClean="0"/>
              <a:t>Failure Event – </a:t>
            </a:r>
            <a:r>
              <a:rPr lang="en-US" sz="2000" dirty="0" smtClean="0"/>
              <a:t>server failure</a:t>
            </a:r>
            <a:r>
              <a:rPr lang="en-US" sz="2400" dirty="0" smtClean="0"/>
              <a:t> </a:t>
            </a:r>
            <a:endParaRPr lang="en-US" dirty="0" smtClean="0"/>
          </a:p>
          <a:p>
            <a:pPr lvl="1">
              <a:defRPr/>
            </a:pPr>
            <a:r>
              <a:rPr lang="en-US" dirty="0" smtClean="0"/>
              <a:t>Repair Event – </a:t>
            </a:r>
            <a:r>
              <a:rPr lang="en-US" sz="2000" dirty="0" smtClean="0"/>
              <a:t>server repair</a:t>
            </a:r>
            <a:r>
              <a:rPr lang="en-US" sz="2400" dirty="0" smtClean="0"/>
              <a:t> </a:t>
            </a:r>
          </a:p>
          <a:p>
            <a:pPr>
              <a:lnSpc>
                <a:spcPct val="80000"/>
              </a:lnSpc>
            </a:pPr>
            <a:r>
              <a:rPr lang="en-CA" dirty="0" smtClean="0">
                <a:solidFill>
                  <a:srgbClr val="C00000"/>
                </a:solidFill>
              </a:rPr>
              <a:t>The simulation clock </a:t>
            </a:r>
            <a:r>
              <a:rPr lang="en-CA" dirty="0" smtClean="0"/>
              <a:t>is used to track simulation time</a:t>
            </a:r>
            <a:endParaRPr lang="en-CA" dirty="0"/>
          </a:p>
        </p:txBody>
      </p:sp>
    </p:spTree>
    <p:extLst>
      <p:ext uri="{BB962C8B-B14F-4D97-AF65-F5344CB8AC3E}">
        <p14:creationId xmlns:p14="http://schemas.microsoft.com/office/powerpoint/2010/main" val="4954286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a:bodyPr>
          <a:lstStyle/>
          <a:p>
            <a:pPr>
              <a:defRPr/>
            </a:pPr>
            <a:r>
              <a:rPr lang="en-US" altLang="en-US" sz="4000" dirty="0" smtClean="0">
                <a:solidFill>
                  <a:srgbClr val="C00000"/>
                </a:solidFill>
              </a:rPr>
              <a:t>Arrival Event</a:t>
            </a:r>
          </a:p>
        </p:txBody>
      </p:sp>
      <p:sp>
        <p:nvSpPr>
          <p:cNvPr id="32771" name="AutoShape 3"/>
          <p:cNvSpPr>
            <a:spLocks noChangeArrowheads="1"/>
          </p:cNvSpPr>
          <p:nvPr/>
        </p:nvSpPr>
        <p:spPr bwMode="auto">
          <a:xfrm>
            <a:off x="3505200" y="1828800"/>
            <a:ext cx="1828800" cy="533400"/>
          </a:xfrm>
          <a:prstGeom prst="roundRect">
            <a:avLst>
              <a:gd name="adj" fmla="val 16667"/>
            </a:avLst>
          </a:prstGeom>
          <a:solidFill>
            <a:srgbClr val="FF9933"/>
          </a:solidFill>
          <a:ln w="9525">
            <a:round/>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Arrival event</a:t>
            </a:r>
            <a:endParaRPr lang="en-AU" sz="1600">
              <a:solidFill>
                <a:schemeClr val="folHlink"/>
              </a:solidFill>
              <a:latin typeface="Times New Roman" pitchFamily="18" charset="0"/>
            </a:endParaRPr>
          </a:p>
        </p:txBody>
      </p:sp>
      <p:sp>
        <p:nvSpPr>
          <p:cNvPr id="32772" name="Rectangle 4"/>
          <p:cNvSpPr>
            <a:spLocks noChangeArrowheads="1"/>
          </p:cNvSpPr>
          <p:nvPr/>
        </p:nvSpPr>
        <p:spPr bwMode="auto">
          <a:xfrm>
            <a:off x="3429000" y="2667000"/>
            <a:ext cx="2133600" cy="3810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Schedule next arrival</a:t>
            </a:r>
            <a:endParaRPr lang="en-AU" sz="1600">
              <a:latin typeface="Times New Roman" pitchFamily="18" charset="0"/>
            </a:endParaRPr>
          </a:p>
        </p:txBody>
      </p:sp>
      <p:sp>
        <p:nvSpPr>
          <p:cNvPr id="32773" name="Rectangle 5"/>
          <p:cNvSpPr>
            <a:spLocks noChangeArrowheads="1"/>
          </p:cNvSpPr>
          <p:nvPr/>
        </p:nvSpPr>
        <p:spPr bwMode="auto">
          <a:xfrm>
            <a:off x="3048000" y="3352800"/>
            <a:ext cx="2895600" cy="4572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Increase number in the system</a:t>
            </a:r>
            <a:endParaRPr lang="en-AU" sz="1600">
              <a:latin typeface="Times New Roman" pitchFamily="18" charset="0"/>
            </a:endParaRPr>
          </a:p>
        </p:txBody>
      </p:sp>
      <p:sp>
        <p:nvSpPr>
          <p:cNvPr id="32774" name="Rectangle 6"/>
          <p:cNvSpPr>
            <a:spLocks noChangeArrowheads="1"/>
          </p:cNvSpPr>
          <p:nvPr/>
        </p:nvSpPr>
        <p:spPr bwMode="auto">
          <a:xfrm>
            <a:off x="1143000" y="5410200"/>
            <a:ext cx="2133600" cy="9144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Set service time &amp; </a:t>
            </a:r>
          </a:p>
          <a:p>
            <a:pPr algn="ctr"/>
            <a:r>
              <a:rPr lang="en-AU">
                <a:latin typeface="Times New Roman" pitchFamily="18" charset="0"/>
              </a:rPr>
              <a:t>schedule departure  </a:t>
            </a:r>
          </a:p>
        </p:txBody>
      </p:sp>
      <p:sp>
        <p:nvSpPr>
          <p:cNvPr id="32775" name="Rectangle 7"/>
          <p:cNvSpPr>
            <a:spLocks noChangeArrowheads="1"/>
          </p:cNvSpPr>
          <p:nvPr/>
        </p:nvSpPr>
        <p:spPr bwMode="auto">
          <a:xfrm>
            <a:off x="6324600" y="4572000"/>
            <a:ext cx="2362200" cy="5334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Increase entity number</a:t>
            </a:r>
          </a:p>
          <a:p>
            <a:pPr algn="ctr"/>
            <a:r>
              <a:rPr lang="en-AU">
                <a:latin typeface="Times New Roman" pitchFamily="18" charset="0"/>
              </a:rPr>
              <a:t>in queue</a:t>
            </a:r>
            <a:endParaRPr lang="en-AU" sz="1600">
              <a:latin typeface="Times New Roman" pitchFamily="18" charset="0"/>
            </a:endParaRPr>
          </a:p>
        </p:txBody>
      </p:sp>
      <p:sp>
        <p:nvSpPr>
          <p:cNvPr id="32776" name="Rectangle 8"/>
          <p:cNvSpPr>
            <a:spLocks noChangeArrowheads="1"/>
          </p:cNvSpPr>
          <p:nvPr/>
        </p:nvSpPr>
        <p:spPr bwMode="auto">
          <a:xfrm>
            <a:off x="1143000" y="4495800"/>
            <a:ext cx="1905000" cy="4572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Make server busy</a:t>
            </a:r>
            <a:endParaRPr lang="en-AU" sz="1600">
              <a:latin typeface="Times New Roman" pitchFamily="18" charset="0"/>
            </a:endParaRPr>
          </a:p>
        </p:txBody>
      </p:sp>
      <p:sp>
        <p:nvSpPr>
          <p:cNvPr id="32777" name="AutoShape 9"/>
          <p:cNvSpPr>
            <a:spLocks noChangeArrowheads="1"/>
          </p:cNvSpPr>
          <p:nvPr/>
        </p:nvSpPr>
        <p:spPr bwMode="auto">
          <a:xfrm>
            <a:off x="4114800" y="4343400"/>
            <a:ext cx="1066800" cy="990600"/>
          </a:xfrm>
          <a:prstGeom prst="flowChartDecision">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US" sz="1600">
                <a:latin typeface="Times New Roman" pitchFamily="18" charset="0"/>
              </a:rPr>
              <a:t>Is</a:t>
            </a:r>
          </a:p>
          <a:p>
            <a:pPr algn="ctr"/>
            <a:r>
              <a:rPr lang="en-US" sz="1600">
                <a:latin typeface="Times New Roman" pitchFamily="18" charset="0"/>
              </a:rPr>
              <a:t>server</a:t>
            </a:r>
          </a:p>
          <a:p>
            <a:pPr algn="ctr"/>
            <a:r>
              <a:rPr lang="en-US" sz="1600">
                <a:latin typeface="Times New Roman" pitchFamily="18" charset="0"/>
              </a:rPr>
              <a:t>busy?</a:t>
            </a:r>
          </a:p>
        </p:txBody>
      </p:sp>
      <p:sp>
        <p:nvSpPr>
          <p:cNvPr id="32778" name="Line 10"/>
          <p:cNvSpPr>
            <a:spLocks noChangeShapeType="1"/>
          </p:cNvSpPr>
          <p:nvPr/>
        </p:nvSpPr>
        <p:spPr bwMode="auto">
          <a:xfrm flipH="1">
            <a:off x="3124200" y="4724400"/>
            <a:ext cx="762000" cy="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2779" name="Line 11"/>
          <p:cNvSpPr>
            <a:spLocks noChangeShapeType="1"/>
          </p:cNvSpPr>
          <p:nvPr/>
        </p:nvSpPr>
        <p:spPr bwMode="auto">
          <a:xfrm>
            <a:off x="5257800" y="4800600"/>
            <a:ext cx="838200" cy="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2780" name="Line 12"/>
          <p:cNvSpPr>
            <a:spLocks noChangeShapeType="1"/>
          </p:cNvSpPr>
          <p:nvPr/>
        </p:nvSpPr>
        <p:spPr bwMode="auto">
          <a:xfrm>
            <a:off x="4419600" y="2362200"/>
            <a:ext cx="0" cy="15240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2781" name="Line 13"/>
          <p:cNvSpPr>
            <a:spLocks noChangeShapeType="1"/>
          </p:cNvSpPr>
          <p:nvPr/>
        </p:nvSpPr>
        <p:spPr bwMode="auto">
          <a:xfrm>
            <a:off x="4419600" y="3048000"/>
            <a:ext cx="0" cy="15240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2782" name="Text Box 14"/>
          <p:cNvSpPr txBox="1">
            <a:spLocks noChangeArrowheads="1"/>
          </p:cNvSpPr>
          <p:nvPr/>
        </p:nvSpPr>
        <p:spPr bwMode="auto">
          <a:xfrm>
            <a:off x="3420905" y="4418598"/>
            <a:ext cx="492444" cy="338554"/>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sz="1600" b="1">
                <a:latin typeface="Times New Roman" pitchFamily="18" charset="0"/>
              </a:rPr>
              <a:t>NO</a:t>
            </a:r>
            <a:endParaRPr lang="en-US" sz="1600">
              <a:latin typeface="Times New Roman" pitchFamily="18" charset="0"/>
            </a:endParaRPr>
          </a:p>
        </p:txBody>
      </p:sp>
      <p:sp>
        <p:nvSpPr>
          <p:cNvPr id="32783" name="Text Box 15"/>
          <p:cNvSpPr txBox="1">
            <a:spLocks noChangeArrowheads="1"/>
          </p:cNvSpPr>
          <p:nvPr/>
        </p:nvSpPr>
        <p:spPr bwMode="auto">
          <a:xfrm>
            <a:off x="5293722" y="4418598"/>
            <a:ext cx="582211" cy="338554"/>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sz="1600" b="1">
                <a:latin typeface="Times New Roman" pitchFamily="18" charset="0"/>
              </a:rPr>
              <a:t>YES</a:t>
            </a:r>
            <a:endParaRPr lang="en-US" sz="1600">
              <a:latin typeface="Times New Roman" pitchFamily="18" charset="0"/>
            </a:endParaRPr>
          </a:p>
        </p:txBody>
      </p:sp>
      <p:sp>
        <p:nvSpPr>
          <p:cNvPr id="32784" name="Line 16"/>
          <p:cNvSpPr>
            <a:spLocks noChangeShapeType="1"/>
          </p:cNvSpPr>
          <p:nvPr/>
        </p:nvSpPr>
        <p:spPr bwMode="auto">
          <a:xfrm>
            <a:off x="4495800" y="3810000"/>
            <a:ext cx="0" cy="38100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2785" name="Line 17"/>
          <p:cNvSpPr>
            <a:spLocks noChangeShapeType="1"/>
          </p:cNvSpPr>
          <p:nvPr/>
        </p:nvSpPr>
        <p:spPr bwMode="auto">
          <a:xfrm>
            <a:off x="2057400" y="4953000"/>
            <a:ext cx="0" cy="30480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2786" name="Text Box 18"/>
          <p:cNvSpPr txBox="1">
            <a:spLocks noChangeArrowheads="1"/>
          </p:cNvSpPr>
          <p:nvPr/>
        </p:nvSpPr>
        <p:spPr bwMode="auto">
          <a:xfrm>
            <a:off x="6082209" y="3350944"/>
            <a:ext cx="1342034" cy="384721"/>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AU" sz="1900">
                <a:latin typeface="Times New Roman" pitchFamily="18" charset="0"/>
              </a:rPr>
              <a:t>L(t)=L(t)+1</a:t>
            </a:r>
            <a:endParaRPr lang="en-AU">
              <a:latin typeface="Times New Roman" pitchFamily="18" charset="0"/>
            </a:endParaRPr>
          </a:p>
        </p:txBody>
      </p:sp>
      <p:sp>
        <p:nvSpPr>
          <p:cNvPr id="32787" name="Text Box 19"/>
          <p:cNvSpPr txBox="1">
            <a:spLocks noChangeArrowheads="1"/>
          </p:cNvSpPr>
          <p:nvPr/>
        </p:nvSpPr>
        <p:spPr bwMode="auto">
          <a:xfrm>
            <a:off x="6891570" y="5255944"/>
            <a:ext cx="1396536" cy="384721"/>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AU" sz="1900">
                <a:latin typeface="Times New Roman" pitchFamily="18" charset="0"/>
              </a:rPr>
              <a:t>Q(t)=Q(t)+1</a:t>
            </a:r>
            <a:endParaRPr lang="en-AU">
              <a:latin typeface="Times New Roman" pitchFamily="18" charset="0"/>
            </a:endParaRPr>
          </a:p>
        </p:txBody>
      </p:sp>
      <p:sp>
        <p:nvSpPr>
          <p:cNvPr id="32788" name="Text Box 20"/>
          <p:cNvSpPr txBox="1">
            <a:spLocks noChangeArrowheads="1"/>
          </p:cNvSpPr>
          <p:nvPr/>
        </p:nvSpPr>
        <p:spPr bwMode="auto">
          <a:xfrm>
            <a:off x="2976327" y="4874944"/>
            <a:ext cx="837089" cy="384721"/>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AU" sz="1900">
                <a:latin typeface="Times New Roman" pitchFamily="18" charset="0"/>
              </a:rPr>
              <a:t>B(t)=1</a:t>
            </a:r>
            <a:endParaRPr lang="en-AU">
              <a:latin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ormAutofit/>
          </a:bodyPr>
          <a:lstStyle/>
          <a:p>
            <a:pPr eaLnBrk="1" hangingPunct="1">
              <a:defRPr/>
            </a:pPr>
            <a:r>
              <a:rPr lang="en-US" altLang="en-US" sz="4000" dirty="0" smtClean="0">
                <a:solidFill>
                  <a:srgbClr val="C00000"/>
                </a:solidFill>
              </a:rPr>
              <a:t>Service Completion Event</a:t>
            </a:r>
          </a:p>
        </p:txBody>
      </p:sp>
      <p:sp>
        <p:nvSpPr>
          <p:cNvPr id="33795" name="AutoShape 3"/>
          <p:cNvSpPr>
            <a:spLocks noChangeArrowheads="1"/>
          </p:cNvSpPr>
          <p:nvPr/>
        </p:nvSpPr>
        <p:spPr bwMode="auto">
          <a:xfrm>
            <a:off x="3733801" y="1828800"/>
            <a:ext cx="1828800" cy="533400"/>
          </a:xfrm>
          <a:prstGeom prst="roundRect">
            <a:avLst>
              <a:gd name="adj" fmla="val 16667"/>
            </a:avLst>
          </a:prstGeom>
          <a:solidFill>
            <a:srgbClr val="FF9933"/>
          </a:solidFill>
          <a:ln w="9525">
            <a:round/>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Departure event</a:t>
            </a:r>
            <a:endParaRPr lang="en-AU" sz="1600">
              <a:solidFill>
                <a:schemeClr val="folHlink"/>
              </a:solidFill>
              <a:latin typeface="Times New Roman" pitchFamily="18" charset="0"/>
            </a:endParaRPr>
          </a:p>
        </p:txBody>
      </p:sp>
      <p:sp>
        <p:nvSpPr>
          <p:cNvPr id="33796" name="Rectangle 4"/>
          <p:cNvSpPr>
            <a:spLocks noChangeArrowheads="1"/>
          </p:cNvSpPr>
          <p:nvPr/>
        </p:nvSpPr>
        <p:spPr bwMode="auto">
          <a:xfrm>
            <a:off x="3505200" y="2971800"/>
            <a:ext cx="2667000" cy="4572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Decrease number in system</a:t>
            </a:r>
            <a:endParaRPr lang="en-AU" sz="1600">
              <a:latin typeface="Times New Roman" pitchFamily="18" charset="0"/>
            </a:endParaRPr>
          </a:p>
        </p:txBody>
      </p:sp>
      <p:sp>
        <p:nvSpPr>
          <p:cNvPr id="33797" name="Rectangle 5"/>
          <p:cNvSpPr>
            <a:spLocks noChangeArrowheads="1"/>
          </p:cNvSpPr>
          <p:nvPr/>
        </p:nvSpPr>
        <p:spPr bwMode="auto">
          <a:xfrm>
            <a:off x="1143000" y="5410200"/>
            <a:ext cx="2133600" cy="9144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Set service time &amp; </a:t>
            </a:r>
          </a:p>
          <a:p>
            <a:pPr algn="ctr"/>
            <a:r>
              <a:rPr lang="en-AU">
                <a:latin typeface="Times New Roman" pitchFamily="18" charset="0"/>
              </a:rPr>
              <a:t>scheduled departure for</a:t>
            </a:r>
          </a:p>
          <a:p>
            <a:pPr algn="ctr"/>
            <a:r>
              <a:rPr lang="en-AU">
                <a:latin typeface="Times New Roman" pitchFamily="18" charset="0"/>
              </a:rPr>
              <a:t>entity in service </a:t>
            </a:r>
          </a:p>
        </p:txBody>
      </p:sp>
      <p:sp>
        <p:nvSpPr>
          <p:cNvPr id="33798" name="Rectangle 6"/>
          <p:cNvSpPr>
            <a:spLocks noChangeArrowheads="1"/>
          </p:cNvSpPr>
          <p:nvPr/>
        </p:nvSpPr>
        <p:spPr bwMode="auto">
          <a:xfrm>
            <a:off x="6324600" y="4495800"/>
            <a:ext cx="2057400" cy="4572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Make server idle</a:t>
            </a:r>
            <a:endParaRPr lang="en-AU" sz="1600">
              <a:latin typeface="Times New Roman" pitchFamily="18" charset="0"/>
            </a:endParaRPr>
          </a:p>
        </p:txBody>
      </p:sp>
      <p:sp>
        <p:nvSpPr>
          <p:cNvPr id="33799" name="Rectangle 7"/>
          <p:cNvSpPr>
            <a:spLocks noChangeArrowheads="1"/>
          </p:cNvSpPr>
          <p:nvPr/>
        </p:nvSpPr>
        <p:spPr bwMode="auto">
          <a:xfrm>
            <a:off x="1143000" y="4343400"/>
            <a:ext cx="1905000" cy="533400"/>
          </a:xfrm>
          <a:prstGeom prst="rect">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AU">
                <a:latin typeface="Times New Roman" pitchFamily="18" charset="0"/>
              </a:rPr>
              <a:t>Decrease number in </a:t>
            </a:r>
          </a:p>
          <a:p>
            <a:pPr algn="ctr"/>
            <a:r>
              <a:rPr lang="en-AU">
                <a:latin typeface="Times New Roman" pitchFamily="18" charset="0"/>
              </a:rPr>
              <a:t>queue</a:t>
            </a:r>
            <a:endParaRPr lang="en-AU" sz="1600">
              <a:latin typeface="Times New Roman" pitchFamily="18" charset="0"/>
            </a:endParaRPr>
          </a:p>
        </p:txBody>
      </p:sp>
      <p:sp>
        <p:nvSpPr>
          <p:cNvPr id="33800" name="AutoShape 8"/>
          <p:cNvSpPr>
            <a:spLocks noChangeArrowheads="1"/>
          </p:cNvSpPr>
          <p:nvPr/>
        </p:nvSpPr>
        <p:spPr bwMode="auto">
          <a:xfrm>
            <a:off x="4267200" y="4114800"/>
            <a:ext cx="1143000" cy="1143000"/>
          </a:xfrm>
          <a:prstGeom prst="flowChartDecision">
            <a:avLst/>
          </a:prstGeom>
          <a:solidFill>
            <a:srgbClr val="FF9933"/>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9933"/>
            </a:extrusionClr>
          </a:sp3d>
        </p:spPr>
        <p:txBody>
          <a:bodyPr wrap="none" anchor="ctr">
            <a:flatTx/>
          </a:bodyPr>
          <a:lstStyle/>
          <a:p>
            <a:pPr algn="ctr"/>
            <a:r>
              <a:rPr lang="en-US" sz="1600">
                <a:latin typeface="Times New Roman" pitchFamily="18" charset="0"/>
              </a:rPr>
              <a:t>Is</a:t>
            </a:r>
          </a:p>
          <a:p>
            <a:pPr algn="ctr"/>
            <a:r>
              <a:rPr lang="en-US" sz="1600">
                <a:latin typeface="Times New Roman" pitchFamily="18" charset="0"/>
              </a:rPr>
              <a:t>queue</a:t>
            </a:r>
          </a:p>
          <a:p>
            <a:pPr algn="ctr"/>
            <a:r>
              <a:rPr lang="en-US" sz="1600">
                <a:latin typeface="Times New Roman" pitchFamily="18" charset="0"/>
              </a:rPr>
              <a:t>empty?</a:t>
            </a:r>
          </a:p>
        </p:txBody>
      </p:sp>
      <p:sp>
        <p:nvSpPr>
          <p:cNvPr id="33801" name="Text Box 9"/>
          <p:cNvSpPr txBox="1">
            <a:spLocks noChangeArrowheads="1"/>
          </p:cNvSpPr>
          <p:nvPr/>
        </p:nvSpPr>
        <p:spPr bwMode="auto">
          <a:xfrm>
            <a:off x="3420905" y="4113798"/>
            <a:ext cx="492444" cy="338554"/>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sz="1600" b="1">
                <a:latin typeface="Times New Roman" pitchFamily="18" charset="0"/>
              </a:rPr>
              <a:t>NO</a:t>
            </a:r>
            <a:endParaRPr lang="en-US" sz="1600">
              <a:latin typeface="Times New Roman" pitchFamily="18" charset="0"/>
            </a:endParaRPr>
          </a:p>
        </p:txBody>
      </p:sp>
      <p:sp>
        <p:nvSpPr>
          <p:cNvPr id="33802" name="Text Box 10"/>
          <p:cNvSpPr txBox="1">
            <a:spLocks noChangeArrowheads="1"/>
          </p:cNvSpPr>
          <p:nvPr/>
        </p:nvSpPr>
        <p:spPr bwMode="auto">
          <a:xfrm>
            <a:off x="5293722" y="4113798"/>
            <a:ext cx="582211" cy="338554"/>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US" sz="1600" b="1">
                <a:latin typeface="Times New Roman" pitchFamily="18" charset="0"/>
              </a:rPr>
              <a:t>YES</a:t>
            </a:r>
            <a:endParaRPr lang="en-US" sz="1600">
              <a:latin typeface="Times New Roman" pitchFamily="18" charset="0"/>
            </a:endParaRPr>
          </a:p>
        </p:txBody>
      </p:sp>
      <p:sp>
        <p:nvSpPr>
          <p:cNvPr id="33803" name="Text Box 11"/>
          <p:cNvSpPr txBox="1">
            <a:spLocks noChangeArrowheads="1"/>
          </p:cNvSpPr>
          <p:nvPr/>
        </p:nvSpPr>
        <p:spPr bwMode="auto">
          <a:xfrm>
            <a:off x="6415858" y="2969944"/>
            <a:ext cx="1285929" cy="384721"/>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AU" sz="1900">
                <a:latin typeface="Times New Roman" pitchFamily="18" charset="0"/>
              </a:rPr>
              <a:t>L(t)=L(t)-1</a:t>
            </a:r>
            <a:endParaRPr lang="en-AU">
              <a:latin typeface="Times New Roman" pitchFamily="18" charset="0"/>
            </a:endParaRPr>
          </a:p>
        </p:txBody>
      </p:sp>
      <p:sp>
        <p:nvSpPr>
          <p:cNvPr id="33804" name="Text Box 12"/>
          <p:cNvSpPr txBox="1">
            <a:spLocks noChangeArrowheads="1"/>
          </p:cNvSpPr>
          <p:nvPr/>
        </p:nvSpPr>
        <p:spPr bwMode="auto">
          <a:xfrm>
            <a:off x="2203953" y="4874944"/>
            <a:ext cx="1340432" cy="384721"/>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AU" sz="1900">
                <a:latin typeface="Times New Roman" pitchFamily="18" charset="0"/>
              </a:rPr>
              <a:t>Q(t)=Q(t)-1</a:t>
            </a:r>
            <a:endParaRPr lang="en-AU">
              <a:latin typeface="Times New Roman" pitchFamily="18" charset="0"/>
            </a:endParaRPr>
          </a:p>
        </p:txBody>
      </p:sp>
      <p:sp>
        <p:nvSpPr>
          <p:cNvPr id="33805" name="Text Box 13"/>
          <p:cNvSpPr txBox="1">
            <a:spLocks noChangeArrowheads="1"/>
          </p:cNvSpPr>
          <p:nvPr/>
        </p:nvSpPr>
        <p:spPr bwMode="auto">
          <a:xfrm>
            <a:off x="6938727" y="5027344"/>
            <a:ext cx="837089" cy="384721"/>
          </a:xfrm>
          <a:prstGeom prst="rect">
            <a:avLst/>
          </a:prstGeom>
          <a:noFill/>
          <a:ln w="12700" cap="sq">
            <a:noFill/>
            <a:miter lim="800000"/>
            <a:headEnd type="none" w="sm" len="sm"/>
            <a:tailEnd type="none" w="sm" len="sm"/>
          </a:ln>
        </p:spPr>
        <p:txBody>
          <a:bodyPr wrap="none" anchor="ctr">
            <a:spAutoFit/>
          </a:bodyPr>
          <a:lstStyle/>
          <a:p>
            <a:pPr algn="ctr">
              <a:spcBef>
                <a:spcPct val="50000"/>
              </a:spcBef>
            </a:pPr>
            <a:r>
              <a:rPr lang="en-AU" sz="1900">
                <a:latin typeface="Times New Roman" pitchFamily="18" charset="0"/>
              </a:rPr>
              <a:t>B(t)=0</a:t>
            </a:r>
            <a:endParaRPr lang="en-AU">
              <a:latin typeface="Times New Roman" pitchFamily="18" charset="0"/>
            </a:endParaRPr>
          </a:p>
        </p:txBody>
      </p:sp>
      <p:sp>
        <p:nvSpPr>
          <p:cNvPr id="33806" name="Line 14"/>
          <p:cNvSpPr>
            <a:spLocks noChangeShapeType="1"/>
          </p:cNvSpPr>
          <p:nvPr/>
        </p:nvSpPr>
        <p:spPr bwMode="auto">
          <a:xfrm>
            <a:off x="4648200" y="3429000"/>
            <a:ext cx="0" cy="53340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3807" name="Line 15"/>
          <p:cNvSpPr>
            <a:spLocks noChangeShapeType="1"/>
          </p:cNvSpPr>
          <p:nvPr/>
        </p:nvSpPr>
        <p:spPr bwMode="auto">
          <a:xfrm flipH="1">
            <a:off x="3124200" y="4572000"/>
            <a:ext cx="914400" cy="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3808" name="Line 16"/>
          <p:cNvSpPr>
            <a:spLocks noChangeShapeType="1"/>
          </p:cNvSpPr>
          <p:nvPr/>
        </p:nvSpPr>
        <p:spPr bwMode="auto">
          <a:xfrm>
            <a:off x="5486400" y="4648200"/>
            <a:ext cx="685800" cy="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3809" name="Line 17"/>
          <p:cNvSpPr>
            <a:spLocks noChangeShapeType="1"/>
          </p:cNvSpPr>
          <p:nvPr/>
        </p:nvSpPr>
        <p:spPr bwMode="auto">
          <a:xfrm>
            <a:off x="2057400" y="4876800"/>
            <a:ext cx="0" cy="381000"/>
          </a:xfrm>
          <a:prstGeom prst="line">
            <a:avLst/>
          </a:prstGeom>
          <a:noFill/>
          <a:ln w="12700" cap="sq">
            <a:solidFill>
              <a:schemeClr val="tx1"/>
            </a:solidFill>
            <a:round/>
            <a:headEnd type="none" w="sm" len="sm"/>
            <a:tailEnd type="triangle" w="sm" len="sm"/>
          </a:ln>
        </p:spPr>
        <p:txBody>
          <a:bodyPr wrap="none" anchor="ctr"/>
          <a:lstStyle/>
          <a:p>
            <a:endParaRPr lang="en-US"/>
          </a:p>
        </p:txBody>
      </p:sp>
      <p:sp>
        <p:nvSpPr>
          <p:cNvPr id="33810" name="Line 18"/>
          <p:cNvSpPr>
            <a:spLocks noChangeShapeType="1"/>
          </p:cNvSpPr>
          <p:nvPr/>
        </p:nvSpPr>
        <p:spPr bwMode="auto">
          <a:xfrm>
            <a:off x="4648200" y="2362200"/>
            <a:ext cx="0" cy="457200"/>
          </a:xfrm>
          <a:prstGeom prst="line">
            <a:avLst/>
          </a:prstGeom>
          <a:noFill/>
          <a:ln w="12700" cap="sq">
            <a:solidFill>
              <a:schemeClr val="tx1"/>
            </a:solidFill>
            <a:round/>
            <a:headEnd type="none" w="sm" len="sm"/>
            <a:tailEnd type="triangle" w="sm" len="sm"/>
          </a:ln>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968888"/>
          </a:xfrm>
        </p:spPr>
        <p:txBody>
          <a:bodyPr>
            <a:noAutofit/>
          </a:bodyPr>
          <a:lstStyle/>
          <a:p>
            <a:pPr>
              <a:defRPr/>
            </a:pPr>
            <a:r>
              <a:rPr lang="en-CA" altLang="en-US" sz="4000" dirty="0" smtClean="0">
                <a:solidFill>
                  <a:srgbClr val="C00000"/>
                </a:solidFill>
              </a:rPr>
              <a:t>Example of Single Server Queue Simulation</a:t>
            </a:r>
          </a:p>
        </p:txBody>
      </p:sp>
      <p:sp>
        <p:nvSpPr>
          <p:cNvPr id="3" name="Content Placeholder 2"/>
          <p:cNvSpPr>
            <a:spLocks noGrp="1"/>
          </p:cNvSpPr>
          <p:nvPr>
            <p:ph idx="1"/>
          </p:nvPr>
        </p:nvSpPr>
        <p:spPr>
          <a:xfrm>
            <a:off x="235977" y="1127538"/>
            <a:ext cx="8657303" cy="3061006"/>
          </a:xfrm>
        </p:spPr>
        <p:txBody>
          <a:bodyPr>
            <a:noAutofit/>
          </a:bodyPr>
          <a:lstStyle/>
          <a:p>
            <a:r>
              <a:rPr lang="en-CA" sz="2200" dirty="0" smtClean="0"/>
              <a:t>A small grocery store has one check out counter. Customers </a:t>
            </a:r>
            <a:r>
              <a:rPr lang="en-CA" sz="2200" i="1" dirty="0" smtClean="0">
                <a:solidFill>
                  <a:srgbClr val="C00000"/>
                </a:solidFill>
              </a:rPr>
              <a:t>arrive</a:t>
            </a:r>
            <a:r>
              <a:rPr lang="en-CA" sz="2200" dirty="0" smtClean="0"/>
              <a:t> at the check counter at random times that range from 1 to 8 minutes apart. Assume that </a:t>
            </a:r>
            <a:r>
              <a:rPr lang="en-CA" sz="2200" i="1" dirty="0" smtClean="0">
                <a:solidFill>
                  <a:srgbClr val="C00000"/>
                </a:solidFill>
              </a:rPr>
              <a:t>inter-arrival times </a:t>
            </a:r>
            <a:r>
              <a:rPr lang="en-CA" sz="2200" dirty="0" smtClean="0"/>
              <a:t>are integer valued, with each of the 8 values having equal probability. The </a:t>
            </a:r>
            <a:r>
              <a:rPr lang="en-CA" sz="2200" i="1" dirty="0" smtClean="0">
                <a:solidFill>
                  <a:srgbClr val="C00000"/>
                </a:solidFill>
              </a:rPr>
              <a:t>service times </a:t>
            </a:r>
            <a:r>
              <a:rPr lang="en-CA" sz="2200" dirty="0" smtClean="0"/>
              <a:t>vary from 1 to 6 minutes – also integer valued – with probabilities shown in the table below</a:t>
            </a:r>
          </a:p>
          <a:p>
            <a:r>
              <a:rPr lang="en-CA" sz="2200" dirty="0" smtClean="0"/>
              <a:t>Analyze the system by simulating the arrival and departure of 100 customers. Compute the measures of performance of the queuing model</a:t>
            </a:r>
            <a:endParaRPr lang="en-CA" sz="2200" dirty="0"/>
          </a:p>
        </p:txBody>
      </p:sp>
      <p:graphicFrame>
        <p:nvGraphicFramePr>
          <p:cNvPr id="4" name="Table 3"/>
          <p:cNvGraphicFramePr>
            <a:graphicFrameLocks noGrp="1"/>
          </p:cNvGraphicFramePr>
          <p:nvPr>
            <p:extLst>
              <p:ext uri="{D42A27DB-BD31-4B8C-83A1-F6EECF244321}">
                <p14:modId xmlns:p14="http://schemas.microsoft.com/office/powerpoint/2010/main" val="1095910622"/>
              </p:ext>
            </p:extLst>
          </p:nvPr>
        </p:nvGraphicFramePr>
        <p:xfrm>
          <a:off x="1676400" y="4038600"/>
          <a:ext cx="5105397" cy="2590800"/>
        </p:xfrm>
        <a:graphic>
          <a:graphicData uri="http://schemas.openxmlformats.org/drawingml/2006/table">
            <a:tbl>
              <a:tblPr firstRow="1" bandRow="1">
                <a:tableStyleId>{AF606853-7671-496A-8E4F-DF71F8EC918B}</a:tableStyleId>
              </a:tblPr>
              <a:tblGrid>
                <a:gridCol w="1701799"/>
                <a:gridCol w="1701799"/>
                <a:gridCol w="1701799"/>
              </a:tblGrid>
              <a:tr h="478058">
                <a:tc>
                  <a:txBody>
                    <a:bodyPr/>
                    <a:lstStyle/>
                    <a:p>
                      <a:pPr algn="ctr"/>
                      <a:r>
                        <a:rPr lang="en-CA" sz="1600" dirty="0" smtClean="0"/>
                        <a:t>Service Times (min)</a:t>
                      </a:r>
                      <a:endParaRPr lang="en-CA" sz="1600" dirty="0"/>
                    </a:p>
                  </a:txBody>
                  <a:tcPr marL="68580" marR="68580">
                    <a:solidFill>
                      <a:schemeClr val="accent2"/>
                    </a:solidFill>
                  </a:tcPr>
                </a:tc>
                <a:tc>
                  <a:txBody>
                    <a:bodyPr/>
                    <a:lstStyle/>
                    <a:p>
                      <a:pPr algn="ctr"/>
                      <a:r>
                        <a:rPr lang="en-CA" sz="1600" dirty="0" smtClean="0"/>
                        <a:t>Probability</a:t>
                      </a:r>
                      <a:endParaRPr lang="en-CA" sz="1600" dirty="0"/>
                    </a:p>
                  </a:txBody>
                  <a:tcPr marL="68580" marR="68580">
                    <a:solidFill>
                      <a:schemeClr val="accent2"/>
                    </a:solidFill>
                  </a:tcPr>
                </a:tc>
                <a:tc>
                  <a:txBody>
                    <a:bodyPr/>
                    <a:lstStyle/>
                    <a:p>
                      <a:pPr algn="ctr"/>
                      <a:r>
                        <a:rPr lang="en-CA" sz="1600" dirty="0" smtClean="0"/>
                        <a:t>Cumulative Probability</a:t>
                      </a:r>
                      <a:endParaRPr lang="en-CA" sz="1600" dirty="0"/>
                    </a:p>
                  </a:txBody>
                  <a:tcPr marL="68580" marR="68580">
                    <a:solidFill>
                      <a:schemeClr val="accent2"/>
                    </a:solidFill>
                  </a:tcPr>
                </a:tc>
              </a:tr>
              <a:tr h="276770">
                <a:tc>
                  <a:txBody>
                    <a:bodyPr/>
                    <a:lstStyle/>
                    <a:p>
                      <a:pPr algn="ctr"/>
                      <a:r>
                        <a:rPr lang="en-CA" sz="1600" dirty="0" smtClean="0"/>
                        <a:t>1</a:t>
                      </a:r>
                      <a:endParaRPr lang="en-CA" sz="1600" dirty="0"/>
                    </a:p>
                  </a:txBody>
                  <a:tcPr marL="68580" marR="68580"/>
                </a:tc>
                <a:tc>
                  <a:txBody>
                    <a:bodyPr/>
                    <a:lstStyle/>
                    <a:p>
                      <a:pPr algn="ctr"/>
                      <a:r>
                        <a:rPr lang="en-CA" sz="1600" dirty="0" smtClean="0"/>
                        <a:t>0.10</a:t>
                      </a:r>
                      <a:endParaRPr lang="en-CA" sz="1600" dirty="0"/>
                    </a:p>
                  </a:txBody>
                  <a:tcPr marL="68580" marR="68580"/>
                </a:tc>
                <a:tc>
                  <a:txBody>
                    <a:bodyPr/>
                    <a:lstStyle/>
                    <a:p>
                      <a:pPr algn="ctr"/>
                      <a:r>
                        <a:rPr lang="en-CA" sz="1600" dirty="0" smtClean="0"/>
                        <a:t>0.10</a:t>
                      </a:r>
                      <a:endParaRPr lang="en-CA" sz="1600" dirty="0"/>
                    </a:p>
                  </a:txBody>
                  <a:tcPr marL="68580" marR="68580"/>
                </a:tc>
              </a:tr>
              <a:tr h="276770">
                <a:tc>
                  <a:txBody>
                    <a:bodyPr/>
                    <a:lstStyle/>
                    <a:p>
                      <a:pPr algn="ctr"/>
                      <a:r>
                        <a:rPr lang="en-CA" sz="1600" dirty="0" smtClean="0"/>
                        <a:t>2</a:t>
                      </a:r>
                      <a:endParaRPr lang="en-CA" sz="1600" dirty="0"/>
                    </a:p>
                  </a:txBody>
                  <a:tcPr marL="68580" marR="68580"/>
                </a:tc>
                <a:tc>
                  <a:txBody>
                    <a:bodyPr/>
                    <a:lstStyle/>
                    <a:p>
                      <a:pPr algn="ctr"/>
                      <a:r>
                        <a:rPr lang="en-CA" sz="1600" dirty="0" smtClean="0"/>
                        <a:t>0.20</a:t>
                      </a:r>
                      <a:endParaRPr lang="en-CA" sz="1600" dirty="0"/>
                    </a:p>
                  </a:txBody>
                  <a:tcPr marL="68580" marR="68580"/>
                </a:tc>
                <a:tc>
                  <a:txBody>
                    <a:bodyPr/>
                    <a:lstStyle/>
                    <a:p>
                      <a:pPr algn="ctr"/>
                      <a:r>
                        <a:rPr lang="en-CA" sz="1600" dirty="0" smtClean="0"/>
                        <a:t>0.30</a:t>
                      </a:r>
                      <a:endParaRPr lang="en-CA" sz="1600" dirty="0"/>
                    </a:p>
                  </a:txBody>
                  <a:tcPr marL="68580" marR="68580"/>
                </a:tc>
              </a:tr>
              <a:tr h="276770">
                <a:tc>
                  <a:txBody>
                    <a:bodyPr/>
                    <a:lstStyle/>
                    <a:p>
                      <a:pPr algn="ctr"/>
                      <a:r>
                        <a:rPr lang="en-CA" sz="1600" dirty="0" smtClean="0"/>
                        <a:t>3</a:t>
                      </a:r>
                      <a:endParaRPr lang="en-CA" sz="1600" dirty="0"/>
                    </a:p>
                  </a:txBody>
                  <a:tcPr marL="68580" marR="68580"/>
                </a:tc>
                <a:tc>
                  <a:txBody>
                    <a:bodyPr/>
                    <a:lstStyle/>
                    <a:p>
                      <a:pPr algn="ctr"/>
                      <a:r>
                        <a:rPr lang="en-CA" sz="1600" dirty="0" smtClean="0"/>
                        <a:t>0.30</a:t>
                      </a:r>
                      <a:endParaRPr lang="en-CA" sz="1600" dirty="0"/>
                    </a:p>
                  </a:txBody>
                  <a:tcPr marL="68580" marR="68580"/>
                </a:tc>
                <a:tc>
                  <a:txBody>
                    <a:bodyPr/>
                    <a:lstStyle/>
                    <a:p>
                      <a:pPr algn="ctr"/>
                      <a:r>
                        <a:rPr lang="en-CA" sz="1600" dirty="0" smtClean="0"/>
                        <a:t>0.60</a:t>
                      </a:r>
                      <a:endParaRPr lang="en-CA" sz="1600" dirty="0"/>
                    </a:p>
                  </a:txBody>
                  <a:tcPr marL="68580" marR="68580"/>
                </a:tc>
              </a:tr>
              <a:tr h="276770">
                <a:tc>
                  <a:txBody>
                    <a:bodyPr/>
                    <a:lstStyle/>
                    <a:p>
                      <a:pPr algn="ctr"/>
                      <a:r>
                        <a:rPr lang="en-CA" sz="1600" dirty="0" smtClean="0"/>
                        <a:t>4</a:t>
                      </a:r>
                      <a:endParaRPr lang="en-CA" sz="1600" dirty="0"/>
                    </a:p>
                  </a:txBody>
                  <a:tcPr marL="68580" marR="68580"/>
                </a:tc>
                <a:tc>
                  <a:txBody>
                    <a:bodyPr/>
                    <a:lstStyle/>
                    <a:p>
                      <a:pPr algn="ctr"/>
                      <a:r>
                        <a:rPr lang="en-CA" sz="1600" dirty="0" smtClean="0"/>
                        <a:t>0.25</a:t>
                      </a:r>
                      <a:endParaRPr lang="en-CA" sz="1600" dirty="0"/>
                    </a:p>
                  </a:txBody>
                  <a:tcPr marL="68580" marR="68580"/>
                </a:tc>
                <a:tc>
                  <a:txBody>
                    <a:bodyPr/>
                    <a:lstStyle/>
                    <a:p>
                      <a:pPr algn="ctr"/>
                      <a:r>
                        <a:rPr lang="en-CA" sz="1600" dirty="0" smtClean="0"/>
                        <a:t>0.85</a:t>
                      </a:r>
                      <a:endParaRPr lang="en-CA" sz="1600" dirty="0"/>
                    </a:p>
                  </a:txBody>
                  <a:tcPr marL="68580" marR="68580"/>
                </a:tc>
              </a:tr>
              <a:tr h="276770">
                <a:tc>
                  <a:txBody>
                    <a:bodyPr/>
                    <a:lstStyle/>
                    <a:p>
                      <a:pPr algn="ctr"/>
                      <a:r>
                        <a:rPr lang="en-CA" sz="1600" dirty="0" smtClean="0"/>
                        <a:t>5</a:t>
                      </a:r>
                      <a:endParaRPr lang="en-CA" sz="1600" dirty="0"/>
                    </a:p>
                  </a:txBody>
                  <a:tcPr marL="68580" marR="68580"/>
                </a:tc>
                <a:tc>
                  <a:txBody>
                    <a:bodyPr/>
                    <a:lstStyle/>
                    <a:p>
                      <a:pPr algn="ctr"/>
                      <a:r>
                        <a:rPr lang="en-CA" sz="1600" dirty="0" smtClean="0"/>
                        <a:t>0.10</a:t>
                      </a:r>
                      <a:endParaRPr lang="en-CA" sz="1600" dirty="0"/>
                    </a:p>
                  </a:txBody>
                  <a:tcPr marL="68580" marR="68580"/>
                </a:tc>
                <a:tc>
                  <a:txBody>
                    <a:bodyPr/>
                    <a:lstStyle/>
                    <a:p>
                      <a:pPr algn="ctr"/>
                      <a:r>
                        <a:rPr lang="en-CA" sz="1600" dirty="0" smtClean="0"/>
                        <a:t>0.95</a:t>
                      </a:r>
                      <a:endParaRPr lang="en-CA" sz="1600" dirty="0"/>
                    </a:p>
                  </a:txBody>
                  <a:tcPr marL="68580" marR="68580"/>
                </a:tc>
              </a:tr>
              <a:tr h="276770">
                <a:tc>
                  <a:txBody>
                    <a:bodyPr/>
                    <a:lstStyle/>
                    <a:p>
                      <a:pPr algn="ctr"/>
                      <a:r>
                        <a:rPr lang="en-CA" sz="1600" dirty="0" smtClean="0"/>
                        <a:t>6</a:t>
                      </a:r>
                      <a:endParaRPr lang="en-CA" sz="1600" dirty="0"/>
                    </a:p>
                  </a:txBody>
                  <a:tcPr marL="68580" marR="68580"/>
                </a:tc>
                <a:tc>
                  <a:txBody>
                    <a:bodyPr/>
                    <a:lstStyle/>
                    <a:p>
                      <a:pPr algn="ctr"/>
                      <a:r>
                        <a:rPr lang="en-CA" sz="1600" dirty="0" smtClean="0"/>
                        <a:t>0.05</a:t>
                      </a:r>
                      <a:endParaRPr lang="en-CA" sz="1600" dirty="0"/>
                    </a:p>
                  </a:txBody>
                  <a:tcPr marL="68580" marR="68580"/>
                </a:tc>
                <a:tc>
                  <a:txBody>
                    <a:bodyPr/>
                    <a:lstStyle/>
                    <a:p>
                      <a:pPr algn="ctr"/>
                      <a:r>
                        <a:rPr lang="en-CA" sz="1600" dirty="0" smtClean="0"/>
                        <a:t>1.00</a:t>
                      </a:r>
                      <a:endParaRPr lang="en-CA" sz="1600" dirty="0"/>
                    </a:p>
                  </a:txBody>
                  <a:tcPr marL="68580" marR="68580"/>
                </a:tc>
              </a:tr>
            </a:tbl>
          </a:graphicData>
        </a:graphic>
      </p:graphicFrame>
    </p:spTree>
    <p:extLst>
      <p:ext uri="{BB962C8B-B14F-4D97-AF65-F5344CB8AC3E}">
        <p14:creationId xmlns:p14="http://schemas.microsoft.com/office/powerpoint/2010/main" val="811418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05" y="274638"/>
            <a:ext cx="8860557" cy="868362"/>
          </a:xfrm>
        </p:spPr>
        <p:txBody>
          <a:bodyPr>
            <a:noAutofit/>
          </a:bodyPr>
          <a:lstStyle/>
          <a:p>
            <a:pPr>
              <a:defRPr/>
            </a:pPr>
            <a:r>
              <a:rPr lang="en-CA" altLang="en-US" sz="3200" dirty="0" smtClean="0">
                <a:solidFill>
                  <a:srgbClr val="C00000"/>
                </a:solidFill>
              </a:rPr>
              <a:t>Model Responses and Simulation Table for the Grocery Store Simulation</a:t>
            </a:r>
          </a:p>
        </p:txBody>
      </p:sp>
      <p:graphicFrame>
        <p:nvGraphicFramePr>
          <p:cNvPr id="5" name="Table 4"/>
          <p:cNvGraphicFramePr>
            <a:graphicFrameLocks noGrp="1"/>
          </p:cNvGraphicFramePr>
          <p:nvPr>
            <p:extLst>
              <p:ext uri="{D42A27DB-BD31-4B8C-83A1-F6EECF244321}">
                <p14:modId xmlns:p14="http://schemas.microsoft.com/office/powerpoint/2010/main" val="3991198425"/>
              </p:ext>
            </p:extLst>
          </p:nvPr>
        </p:nvGraphicFramePr>
        <p:xfrm>
          <a:off x="609600" y="1277909"/>
          <a:ext cx="7772400" cy="5392369"/>
        </p:xfrm>
        <a:graphic>
          <a:graphicData uri="http://schemas.openxmlformats.org/drawingml/2006/table">
            <a:tbl>
              <a:tblPr>
                <a:tableStyleId>{5C22544A-7EE6-4342-B048-85BDC9FD1C3A}</a:tableStyleId>
              </a:tblPr>
              <a:tblGrid>
                <a:gridCol w="507699"/>
                <a:gridCol w="950781"/>
                <a:gridCol w="70735"/>
                <a:gridCol w="464655"/>
                <a:gridCol w="812317"/>
                <a:gridCol w="858473"/>
                <a:gridCol w="1144630"/>
                <a:gridCol w="775392"/>
                <a:gridCol w="1393862"/>
                <a:gridCol w="793856"/>
              </a:tblGrid>
              <a:tr h="315139">
                <a:tc>
                  <a:txBody>
                    <a:bodyPr/>
                    <a:lstStyle/>
                    <a:p>
                      <a:pPr algn="ctr" fontAlgn="b"/>
                      <a:r>
                        <a:rPr lang="en-CA" sz="1400" u="none" strike="noStrike" dirty="0">
                          <a:effectLst/>
                        </a:rPr>
                        <a:t>Totals</a:t>
                      </a:r>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437</a:t>
                      </a:r>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gridSpan="2">
                  <a:txBody>
                    <a:bodyPr/>
                    <a:lstStyle/>
                    <a:p>
                      <a:pPr algn="ctr" fontAlgn="b"/>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algn="ctr" fontAlgn="b"/>
                      <a:r>
                        <a:rPr lang="en-CA" sz="1400" u="none" strike="noStrike" dirty="0">
                          <a:effectLst/>
                        </a:rPr>
                        <a:t>327</a:t>
                      </a:r>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132</a:t>
                      </a:r>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459</a:t>
                      </a:r>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112</a:t>
                      </a:r>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r>
              <a:tr h="416425">
                <a:tc>
                  <a:txBody>
                    <a:bodyPr/>
                    <a:lstStyle/>
                    <a:p>
                      <a:pPr algn="ctr" fontAlgn="b"/>
                      <a:r>
                        <a:rPr lang="en-CA" sz="1400" u="none" strike="noStrike" dirty="0">
                          <a:effectLst/>
                        </a:rPr>
                        <a:t>Averages </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4.37</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a:txBody>
                    <a:bodyPr/>
                    <a:lstStyle/>
                    <a:p>
                      <a:pPr algn="ctr" fontAlgn="b"/>
                      <a:r>
                        <a:rPr lang="en-CA" sz="1400" u="none" strike="noStrike" dirty="0">
                          <a:effectLst/>
                        </a:rPr>
                        <a:t>3.27</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1.32</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4.59</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1.13</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4854">
                <a:tc gridSpan="5">
                  <a:txBody>
                    <a:bodyPr/>
                    <a:lstStyle/>
                    <a:p>
                      <a:pPr algn="l" fontAlgn="b"/>
                      <a:r>
                        <a:rPr lang="en-CA" sz="1400" u="none" strike="noStrike" dirty="0">
                          <a:effectLst/>
                        </a:rPr>
                        <a:t>Total number of customers = 100</a:t>
                      </a:r>
                      <a:endParaRPr lang="en-CA" sz="1400" b="0" i="0" u="none" strike="noStrike" dirty="0">
                        <a:solidFill>
                          <a:srgbClr val="000000"/>
                        </a:solidFill>
                        <a:effectLst/>
                        <a:latin typeface="Calibri" panose="020F0502020204030204" pitchFamily="34" charset="0"/>
                      </a:endParaRPr>
                    </a:p>
                  </a:txBody>
                  <a:tcPr marL="5620" marR="5620" marT="749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CA"/>
                    </a:p>
                  </a:txBody>
                  <a:tcPr/>
                </a:tc>
                <a:tc hMerge="1">
                  <a:txBody>
                    <a:bodyPr/>
                    <a:lstStyle/>
                    <a:p>
                      <a:pPr algn="l" fontAlgn="b"/>
                      <a:endParaRPr lang="en-CA" sz="1400" b="0" i="0" u="none" strike="noStrike">
                        <a:solidFill>
                          <a:srgbClr val="000000"/>
                        </a:solidFill>
                        <a:effectLst/>
                        <a:latin typeface="Calibri" panose="020F0502020204030204" pitchFamily="34" charset="0"/>
                      </a:endParaRPr>
                    </a:p>
                  </a:txBody>
                  <a:tcPr marL="7493" marR="7493" marT="7493" marB="0" anchor="b"/>
                </a:tc>
                <a:tc hMerge="1">
                  <a:txBody>
                    <a:bodyPr/>
                    <a:lstStyle/>
                    <a:p>
                      <a:endParaRPr lang="en-CA"/>
                    </a:p>
                  </a:txBody>
                  <a:tcPr/>
                </a:tc>
                <a:tc hMerge="1">
                  <a:txBody>
                    <a:bodyPr/>
                    <a:lstStyle/>
                    <a:p>
                      <a:pPr algn="l" fontAlgn="b"/>
                      <a:endParaRPr lang="en-CA" sz="1400" b="0" i="0" u="none" strike="noStrike" dirty="0">
                        <a:solidFill>
                          <a:srgbClr val="000000"/>
                        </a:solidFill>
                        <a:effectLst/>
                        <a:latin typeface="Calibri" panose="020F0502020204030204" pitchFamily="34" charset="0"/>
                      </a:endParaRPr>
                    </a:p>
                  </a:txBody>
                  <a:tcPr marL="7493" marR="7493" marT="7493" marB="0" anchor="b"/>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r>
              <a:tr h="270268">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gridSpan="2">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hMerge="1">
                  <a:txBody>
                    <a:bodyPr/>
                    <a:lstStyle/>
                    <a:p>
                      <a:pPr algn="l" fontAlgn="b"/>
                      <a:endParaRPr lang="en-CA" sz="1400" b="0" i="0" u="none" strike="noStrike" dirty="0">
                        <a:solidFill>
                          <a:srgbClr val="000000"/>
                        </a:solidFill>
                        <a:effectLst/>
                        <a:latin typeface="Calibri" panose="020F0502020204030204" pitchFamily="34" charset="0"/>
                      </a:endParaRPr>
                    </a:p>
                  </a:txBody>
                  <a:tcPr marL="7493" marR="7493" marT="7493" marB="0" anchor="b"/>
                </a:tc>
                <a:tc>
                  <a:txBody>
                    <a:bodyPr/>
                    <a:lstStyle/>
                    <a:p>
                      <a:pPr algn="ctr"/>
                      <a:endParaRPr lang="en-CA" sz="1800" dirty="0"/>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endParaRPr lang="en-CA" sz="1400" b="0" i="0" u="none" strike="noStrike" dirty="0">
                        <a:solidFill>
                          <a:srgbClr val="000000"/>
                        </a:solidFill>
                        <a:effectLst/>
                        <a:latin typeface="Calibri" panose="020F0502020204030204" pitchFamily="34" charset="0"/>
                      </a:endParaRPr>
                    </a:p>
                  </a:txBody>
                  <a:tcPr marL="5620" marR="5620" marT="7493" marB="0" anchor="ct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tc>
              </a:tr>
              <a:tr h="270268">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gridSpan="2">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hMerge="1">
                  <a:txBody>
                    <a:bodyPr/>
                    <a:lstStyle/>
                    <a:p>
                      <a:pPr algn="l"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a:endParaRPr lang="en-CA" sz="1800"/>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dirty="0">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c>
                  <a:txBody>
                    <a:bodyPr/>
                    <a:lstStyle/>
                    <a:p>
                      <a:pPr algn="ctr" fontAlgn="b"/>
                      <a:endParaRPr lang="en-CA" sz="1400" b="0" i="0" u="none" strike="noStrike">
                        <a:solidFill>
                          <a:srgbClr val="000000"/>
                        </a:solidFill>
                        <a:effectLst/>
                        <a:latin typeface="Calibri" panose="020F0502020204030204" pitchFamily="34" charset="0"/>
                      </a:endParaRPr>
                    </a:p>
                  </a:txBody>
                  <a:tcPr marL="5620" marR="5620" marT="7493" marB="0" anchor="ctr">
                    <a:lnB w="12700" cap="flat" cmpd="sng" algn="ctr">
                      <a:solidFill>
                        <a:schemeClr val="tx1"/>
                      </a:solidFill>
                      <a:prstDash val="solid"/>
                      <a:round/>
                      <a:headEnd type="none" w="med" len="med"/>
                      <a:tailEnd type="none" w="med" len="med"/>
                    </a:lnB>
                  </a:tcPr>
                </a:tc>
              </a:tr>
              <a:tr h="384854">
                <a:tc>
                  <a:txBody>
                    <a:bodyPr/>
                    <a:lstStyle/>
                    <a:p>
                      <a:pPr algn="ctr" fontAlgn="b"/>
                      <a:r>
                        <a:rPr lang="en-CA" sz="1400" u="none" strike="noStrike" dirty="0">
                          <a:effectLst/>
                        </a:rPr>
                        <a:t>Step</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CA" sz="1400" u="none" strike="noStrike" dirty="0">
                          <a:effectLst/>
                        </a:rPr>
                        <a:t>Activity</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dirty="0">
                          <a:effectLst/>
                        </a:rPr>
                        <a:t>Clock</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Activity</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Clock</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Output</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Clock</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Output</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Output</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3183">
                <a:tc>
                  <a:txBody>
                    <a:bodyPr/>
                    <a:lstStyle/>
                    <a:p>
                      <a:pPr algn="ctr" fontAlgn="b"/>
                      <a:r>
                        <a:rPr lang="en-CA" sz="1400" u="none" strike="noStrike" dirty="0">
                          <a:effectLst/>
                        </a:rPr>
                        <a:t>Customer</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b"/>
                      <a:r>
                        <a:rPr lang="en-CA" sz="1400" u="none" strike="noStrike" dirty="0" err="1">
                          <a:effectLst/>
                        </a:rPr>
                        <a:t>Interarrival</a:t>
                      </a:r>
                      <a:r>
                        <a:rPr lang="en-CA" sz="1400" u="none" strike="noStrike" dirty="0">
                          <a:effectLst/>
                        </a:rPr>
                        <a:t> time (</a:t>
                      </a:r>
                      <a:r>
                        <a:rPr lang="en-CA" sz="1400" u="none" strike="noStrike" dirty="0" smtClean="0">
                          <a:effectLst/>
                        </a:rPr>
                        <a:t>min)</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dirty="0">
                          <a:effectLst/>
                        </a:rPr>
                        <a:t>Arrival time</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Service time (min)</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Time service begins</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Waiting time in queue (min)</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Time service ends</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Time customer spends in system</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CA" sz="1400" u="none" strike="noStrike" dirty="0">
                          <a:effectLst/>
                        </a:rPr>
                        <a:t>Idle time of server</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500">
                <a:tc>
                  <a:txBody>
                    <a:bodyPr/>
                    <a:lstStyle/>
                    <a:p>
                      <a:pPr algn="ctr" fontAlgn="b"/>
                      <a:r>
                        <a:rPr lang="en-CA" sz="1400" u="none" strike="noStrike">
                          <a:effectLst/>
                        </a:rPr>
                        <a:t>1</a:t>
                      </a:r>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gridSpan="2">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r>
                        <a:rPr lang="en-CA" sz="1400" u="none" strike="noStrike" dirty="0">
                          <a:effectLst/>
                        </a:rPr>
                        <a:t>3</a:t>
                      </a:r>
                      <a:endParaRPr lang="en-CA" sz="1400" b="0" i="0" u="none" strike="noStrike" dirty="0">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lnT w="12700" cap="flat" cmpd="sng" algn="ctr">
                      <a:solidFill>
                        <a:schemeClr val="tx1"/>
                      </a:solidFill>
                      <a:prstDash val="solid"/>
                      <a:round/>
                      <a:headEnd type="none" w="med" len="med"/>
                      <a:tailEnd type="none" w="med" len="med"/>
                    </a:lnT>
                  </a:tcPr>
                </a:tc>
              </a:tr>
              <a:tr h="231500">
                <a:tc>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r>
              <a:tr h="231500">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16</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16</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21</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r>
              <a:tr h="231500">
                <a:tc>
                  <a:txBody>
                    <a:bodyPr/>
                    <a:lstStyle/>
                    <a:p>
                      <a:pPr algn="ctr" fontAlgn="b"/>
                      <a:r>
                        <a:rPr lang="en-CA" sz="1400" u="none" strike="noStrike">
                          <a:effectLst/>
                        </a:rPr>
                        <a:t>4</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4</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20</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21</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1</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24</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r>
              <a:tr h="231500">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22</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24</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28</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6</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r>
              <a:tr h="231500">
                <a:tc>
                  <a:txBody>
                    <a:bodyPr/>
                    <a:lstStyle/>
                    <a:p>
                      <a:pPr algn="ctr" fontAlgn="b"/>
                      <a:r>
                        <a:rPr lang="en-CA" sz="1400" u="none" strike="noStrike">
                          <a:effectLst/>
                        </a:rPr>
                        <a:t>6</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1</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23</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28</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30</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r>
              <a:tr h="231500">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26</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30</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33</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r>
              <a:tr h="231500">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7</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33</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33</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35</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r>
              <a:tr h="231500">
                <a:tc>
                  <a:txBody>
                    <a:bodyPr/>
                    <a:lstStyle/>
                    <a:p>
                      <a:pPr algn="ctr" fontAlgn="b"/>
                      <a:r>
                        <a:rPr lang="en-CA" sz="1400" u="none" strike="noStrike">
                          <a:effectLst/>
                        </a:rPr>
                        <a:t>9</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2</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35</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35</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40</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r>
              <a:tr h="231500">
                <a:tc>
                  <a:txBody>
                    <a:bodyPr/>
                    <a:lstStyle/>
                    <a:p>
                      <a:pPr algn="ctr" fontAlgn="b"/>
                      <a:r>
                        <a:rPr lang="en-CA" sz="1400" u="none" strike="noStrike">
                          <a:effectLst/>
                        </a:rPr>
                        <a:t>10</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1</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36</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40</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44</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0</a:t>
                      </a:r>
                      <a:endParaRPr lang="en-CA" sz="1400" b="0" i="0" u="none" strike="noStrike">
                        <a:solidFill>
                          <a:srgbClr val="000000"/>
                        </a:solidFill>
                        <a:effectLst/>
                        <a:latin typeface="Calibri" panose="020F0502020204030204" pitchFamily="34" charset="0"/>
                      </a:endParaRPr>
                    </a:p>
                  </a:txBody>
                  <a:tcPr marL="5620" marR="5620" marT="7493" marB="0" anchor="ctr"/>
                </a:tc>
              </a:tr>
              <a:tr h="231500">
                <a:tc>
                  <a:txBody>
                    <a:bodyPr/>
                    <a:lstStyle/>
                    <a:p>
                      <a:pPr algn="ctr" fontAlgn="b"/>
                      <a:r>
                        <a:rPr lang="en-CA" sz="1400" u="none" strike="noStrike">
                          <a:effectLst/>
                        </a:rPr>
                        <a:t>11</a:t>
                      </a:r>
                      <a:endParaRPr lang="en-CA" sz="1400" b="0" i="0" u="none" strike="noStrike">
                        <a:solidFill>
                          <a:srgbClr val="000000"/>
                        </a:solidFill>
                        <a:effectLst/>
                        <a:latin typeface="Calibri" panose="020F0502020204030204" pitchFamily="34" charset="0"/>
                      </a:endParaRPr>
                    </a:p>
                  </a:txBody>
                  <a:tcPr marL="5620" marR="5620" marT="7493" marB="0" anchor="ctr"/>
                </a:tc>
                <a:tc gridSpan="2">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c hMerge="1">
                  <a:txBody>
                    <a:bodyPr/>
                    <a:lstStyle/>
                    <a:p>
                      <a:pPr algn="r" fontAlgn="b"/>
                      <a:endParaRPr lang="en-CA" sz="1400" b="0" i="0" u="none" strike="noStrike">
                        <a:solidFill>
                          <a:srgbClr val="000000"/>
                        </a:solidFill>
                        <a:effectLst/>
                        <a:latin typeface="Calibri" panose="020F0502020204030204" pitchFamily="34" charset="0"/>
                      </a:endParaRPr>
                    </a:p>
                  </a:txBody>
                  <a:tcPr marL="7493" marR="7493" marT="7493" marB="0" anchor="b"/>
                </a:tc>
                <a:tc>
                  <a:txBody>
                    <a:bodyPr/>
                    <a:lstStyle/>
                    <a:p>
                      <a:pPr algn="ctr" fontAlgn="b"/>
                      <a:r>
                        <a:rPr lang="en-CA" sz="1400" u="none" strike="noStrike">
                          <a:effectLst/>
                        </a:rPr>
                        <a:t>41</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5</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44</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3</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49</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a:effectLst/>
                        </a:rPr>
                        <a:t>8</a:t>
                      </a:r>
                      <a:endParaRPr lang="en-CA" sz="1400" b="0" i="0" u="none" strike="noStrike">
                        <a:solidFill>
                          <a:srgbClr val="000000"/>
                        </a:solidFill>
                        <a:effectLst/>
                        <a:latin typeface="Calibri" panose="020F0502020204030204" pitchFamily="34" charset="0"/>
                      </a:endParaRPr>
                    </a:p>
                  </a:txBody>
                  <a:tcPr marL="5620" marR="5620" marT="7493" marB="0" anchor="ctr"/>
                </a:tc>
                <a:tc>
                  <a:txBody>
                    <a:bodyPr/>
                    <a:lstStyle/>
                    <a:p>
                      <a:pPr algn="ctr" fontAlgn="b"/>
                      <a:r>
                        <a:rPr lang="en-CA" sz="1400" u="none" strike="noStrike" dirty="0">
                          <a:effectLst/>
                        </a:rPr>
                        <a:t>0</a:t>
                      </a:r>
                      <a:endParaRPr lang="en-CA" sz="1400" b="0" i="0" u="none" strike="noStrike" dirty="0">
                        <a:solidFill>
                          <a:srgbClr val="000000"/>
                        </a:solidFill>
                        <a:effectLst/>
                        <a:latin typeface="Calibri" panose="020F0502020204030204" pitchFamily="34" charset="0"/>
                      </a:endParaRPr>
                    </a:p>
                  </a:txBody>
                  <a:tcPr marL="5620" marR="5620" marT="7493" marB="0" anchor="ctr"/>
                </a:tc>
              </a:tr>
            </a:tbl>
          </a:graphicData>
        </a:graphic>
      </p:graphicFrame>
    </p:spTree>
    <p:extLst>
      <p:ext uri="{BB962C8B-B14F-4D97-AF65-F5344CB8AC3E}">
        <p14:creationId xmlns:p14="http://schemas.microsoft.com/office/powerpoint/2010/main" val="21875447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CA" altLang="en-US" sz="4000" dirty="0" smtClean="0">
                <a:solidFill>
                  <a:srgbClr val="C00000"/>
                </a:solidFill>
              </a:rPr>
              <a:t>Typical Performance Measures </a:t>
            </a:r>
            <a:br>
              <a:rPr lang="en-CA" altLang="en-US" sz="4000" dirty="0" smtClean="0">
                <a:solidFill>
                  <a:srgbClr val="C00000"/>
                </a:solidFill>
              </a:rPr>
            </a:br>
            <a:r>
              <a:rPr lang="en-CA" altLang="en-US" sz="4000" dirty="0" smtClean="0">
                <a:solidFill>
                  <a:srgbClr val="C00000"/>
                </a:solidFill>
              </a:rPr>
              <a:t>of a Queuing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8157" y="1752601"/>
                <a:ext cx="8883443" cy="4800600"/>
              </a:xfrm>
            </p:spPr>
            <p:txBody>
              <a:bodyPr>
                <a:normAutofit fontScale="70000" lnSpcReduction="20000"/>
              </a:bodyPr>
              <a:lstStyle/>
              <a:p>
                <a:pPr marL="0" indent="0" algn="ctr">
                  <a:buNone/>
                </a:pPr>
                <a14:m>
                  <m:oMath xmlns:m="http://schemas.openxmlformats.org/officeDocument/2006/math">
                    <m:r>
                      <a:rPr lang="en-CA" sz="3000" b="0" i="1" smtClean="0">
                        <a:solidFill>
                          <a:schemeClr val="accent5"/>
                        </a:solidFill>
                        <a:latin typeface="Cambria Math" panose="02040503050406030204" pitchFamily="18" charset="0"/>
                      </a:rPr>
                      <m:t>𝐴𝑣𝑒𝑟𝑎𝑔𝑒</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𝑊𝑎𝑖𝑡𝑖𝑛𝑔</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𝑇𝑖𝑚𝑒</m:t>
                    </m:r>
                    <m:r>
                      <a:rPr lang="en-CA" sz="3000" b="0" i="1" smtClean="0">
                        <a:solidFill>
                          <a:schemeClr val="accent5"/>
                        </a:solidFill>
                        <a:latin typeface="Cambria Math" panose="02040503050406030204" pitchFamily="18" charset="0"/>
                      </a:rPr>
                      <m:t>= </m:t>
                    </m:r>
                    <m:f>
                      <m:fPr>
                        <m:ctrlPr>
                          <a:rPr lang="en-CA" sz="3000" b="0" i="1" smtClean="0">
                            <a:solidFill>
                              <a:schemeClr val="accent5"/>
                            </a:solidFill>
                            <a:latin typeface="Cambria Math" panose="02040503050406030204" pitchFamily="18" charset="0"/>
                          </a:rPr>
                        </m:ctrlPr>
                      </m:fPr>
                      <m:num>
                        <m:r>
                          <a:rPr lang="en-CA" sz="3000" b="0" i="1" smtClean="0">
                            <a:solidFill>
                              <a:schemeClr val="accent5"/>
                            </a:solidFill>
                            <a:latin typeface="Cambria Math" panose="02040503050406030204" pitchFamily="18" charset="0"/>
                          </a:rPr>
                          <m:t>𝑇𝑜𝑡𝑎𝑙</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𝑡𝑖𝑚𝑒</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𝑐𝑢𝑠𝑡𝑜𝑚𝑒𝑟𝑠</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𝑤𝑎𝑖𝑡</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𝑖𝑛</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𝑞𝑢𝑒𝑢𝑒</m:t>
                        </m:r>
                      </m:num>
                      <m:den>
                        <m:r>
                          <a:rPr lang="en-CA" sz="3000" b="0" i="1" smtClean="0">
                            <a:solidFill>
                              <a:schemeClr val="accent5"/>
                            </a:solidFill>
                            <a:latin typeface="Cambria Math" panose="02040503050406030204" pitchFamily="18" charset="0"/>
                          </a:rPr>
                          <m:t>𝑇𝑜𝑡𝑎𝑙</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𝑛𝑢𝑚𝑏𝑒𝑟</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𝑜𝑓</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𝑐𝑢𝑠𝑡𝑜𝑚𝑒𝑟𝑠</m:t>
                        </m:r>
                      </m:den>
                    </m:f>
                  </m:oMath>
                </a14:m>
                <a:r>
                  <a:rPr lang="en-CA" sz="3000" dirty="0" smtClean="0">
                    <a:solidFill>
                      <a:schemeClr val="accent5"/>
                    </a:solidFill>
                  </a:rPr>
                  <a:t> = </a:t>
                </a:r>
                <a14:m>
                  <m:oMath xmlns:m="http://schemas.openxmlformats.org/officeDocument/2006/math">
                    <m:f>
                      <m:fPr>
                        <m:ctrlPr>
                          <a:rPr lang="en-CA" sz="3000" i="1" smtClean="0">
                            <a:solidFill>
                              <a:schemeClr val="accent5"/>
                            </a:solidFill>
                            <a:latin typeface="Cambria Math" panose="02040503050406030204" pitchFamily="18" charset="0"/>
                          </a:rPr>
                        </m:ctrlPr>
                      </m:fPr>
                      <m:num>
                        <m:r>
                          <a:rPr lang="en-CA" sz="3000" b="0" i="1" smtClean="0">
                            <a:solidFill>
                              <a:schemeClr val="accent5"/>
                            </a:solidFill>
                            <a:latin typeface="Cambria Math" panose="02040503050406030204" pitchFamily="18" charset="0"/>
                          </a:rPr>
                          <m:t>132</m:t>
                        </m:r>
                      </m:num>
                      <m:den>
                        <m:r>
                          <a:rPr lang="en-CA" sz="3000" b="0" i="1" smtClean="0">
                            <a:solidFill>
                              <a:schemeClr val="accent5"/>
                            </a:solidFill>
                            <a:latin typeface="Cambria Math" panose="02040503050406030204" pitchFamily="18" charset="0"/>
                          </a:rPr>
                          <m:t>100</m:t>
                        </m:r>
                      </m:den>
                    </m:f>
                    <m:r>
                      <a:rPr lang="en-CA" sz="3000" b="0" i="1" smtClean="0">
                        <a:solidFill>
                          <a:schemeClr val="accent5"/>
                        </a:solidFill>
                        <a:latin typeface="Cambria Math" panose="02040503050406030204" pitchFamily="18" charset="0"/>
                      </a:rPr>
                      <m:t>=</m:t>
                    </m:r>
                    <m:r>
                      <a:rPr lang="en-CA" sz="3000" b="0" i="1" smtClean="0">
                        <a:solidFill>
                          <a:schemeClr val="accent5"/>
                        </a:solidFill>
                        <a:latin typeface="Cambria Math" panose="02040503050406030204" pitchFamily="18" charset="0"/>
                      </a:rPr>
                      <m:t>1</m:t>
                    </m:r>
                    <m:r>
                      <a:rPr lang="en-CA" sz="3000" b="0" i="1" smtClean="0">
                        <a:solidFill>
                          <a:schemeClr val="accent5"/>
                        </a:solidFill>
                        <a:latin typeface="Cambria Math" panose="02040503050406030204" pitchFamily="18" charset="0"/>
                      </a:rPr>
                      <m:t>.</m:t>
                    </m:r>
                    <m:r>
                      <a:rPr lang="en-CA" sz="3000" b="0" i="1" smtClean="0">
                        <a:solidFill>
                          <a:schemeClr val="accent5"/>
                        </a:solidFill>
                        <a:latin typeface="Cambria Math" panose="02040503050406030204" pitchFamily="18" charset="0"/>
                      </a:rPr>
                      <m:t>32</m:t>
                    </m:r>
                    <m:r>
                      <a:rPr lang="en-CA" sz="3000" b="0" i="1" smtClean="0">
                        <a:solidFill>
                          <a:schemeClr val="accent5"/>
                        </a:solidFill>
                        <a:latin typeface="Cambria Math" panose="02040503050406030204" pitchFamily="18" charset="0"/>
                      </a:rPr>
                      <m:t> </m:t>
                    </m:r>
                    <m:r>
                      <a:rPr lang="en-CA" sz="3000" b="0" i="1" smtClean="0">
                        <a:solidFill>
                          <a:schemeClr val="accent5"/>
                        </a:solidFill>
                        <a:latin typeface="Cambria Math" panose="02040503050406030204" pitchFamily="18" charset="0"/>
                      </a:rPr>
                      <m:t>𝑚𝑖𝑛</m:t>
                    </m:r>
                  </m:oMath>
                </a14:m>
                <a:endParaRPr lang="en-CA" sz="3000" b="0" dirty="0" smtClean="0">
                  <a:solidFill>
                    <a:schemeClr val="accent5"/>
                  </a:solidFill>
                </a:endParaRPr>
              </a:p>
              <a:p>
                <a:pPr marL="0" indent="0" algn="ctr">
                  <a:buNone/>
                </a:pPr>
                <a:endParaRPr lang="en-CA" dirty="0" smtClean="0"/>
              </a:p>
              <a:p>
                <a:pPr marL="0" indent="0" algn="ctr">
                  <a:buNone/>
                </a:pPr>
                <a14:m>
                  <m:oMathPara xmlns:m="http://schemas.openxmlformats.org/officeDocument/2006/math">
                    <m:oMathParaPr>
                      <m:jc m:val="centerGroup"/>
                    </m:oMathParaPr>
                    <m:oMath xmlns:m="http://schemas.openxmlformats.org/officeDocument/2006/math">
                      <m:r>
                        <a:rPr lang="en-CA" sz="2900" b="0" i="1" smtClean="0">
                          <a:solidFill>
                            <a:schemeClr val="accent2"/>
                          </a:solidFill>
                          <a:latin typeface="Cambria Math" panose="02040503050406030204" pitchFamily="18" charset="0"/>
                        </a:rPr>
                        <m:t>𝑃𝑟𝑜𝑏𝑎𝑏𝑖𝑙𝑖𝑡𝑦</m:t>
                      </m:r>
                      <m:r>
                        <a:rPr lang="en-CA" sz="2900" b="0" i="1" smtClean="0">
                          <a:solidFill>
                            <a:schemeClr val="accent2"/>
                          </a:solidFill>
                          <a:latin typeface="Cambria Math" panose="02040503050406030204" pitchFamily="18" charset="0"/>
                        </a:rPr>
                        <m:t> </m:t>
                      </m:r>
                      <m:d>
                        <m:dPr>
                          <m:ctrlPr>
                            <a:rPr lang="en-CA" sz="2900" b="0" i="1" smtClean="0">
                              <a:solidFill>
                                <a:schemeClr val="accent2"/>
                              </a:solidFill>
                              <a:latin typeface="Cambria Math" panose="02040503050406030204" pitchFamily="18" charset="0"/>
                            </a:rPr>
                          </m:ctrlPr>
                        </m:dPr>
                        <m:e>
                          <m:r>
                            <a:rPr lang="en-CA" sz="2900" b="0" i="1" smtClean="0">
                              <a:solidFill>
                                <a:schemeClr val="accent2"/>
                              </a:solidFill>
                              <a:latin typeface="Cambria Math" panose="02040503050406030204" pitchFamily="18" charset="0"/>
                            </a:rPr>
                            <m:t>𝑤𝑎𝑖𝑡</m:t>
                          </m:r>
                        </m:e>
                      </m:d>
                      <m:r>
                        <a:rPr lang="en-CA" sz="2900" b="0" i="1" smtClean="0">
                          <a:solidFill>
                            <a:schemeClr val="accent2"/>
                          </a:solidFill>
                          <a:latin typeface="Cambria Math" panose="02040503050406030204" pitchFamily="18" charset="0"/>
                        </a:rPr>
                        <m:t>=</m:t>
                      </m:r>
                      <m:f>
                        <m:fPr>
                          <m:ctrlPr>
                            <a:rPr lang="en-CA" sz="2900" b="0" i="1" smtClean="0">
                              <a:solidFill>
                                <a:schemeClr val="accent2"/>
                              </a:solidFill>
                              <a:latin typeface="Cambria Math" panose="02040503050406030204" pitchFamily="18" charset="0"/>
                            </a:rPr>
                          </m:ctrlPr>
                        </m:fPr>
                        <m:num>
                          <m:r>
                            <a:rPr lang="en-CA" sz="2900" b="0" i="1" smtClean="0">
                              <a:solidFill>
                                <a:schemeClr val="accent2"/>
                              </a:solidFill>
                              <a:latin typeface="Cambria Math" panose="02040503050406030204" pitchFamily="18" charset="0"/>
                            </a:rPr>
                            <m:t>𝑇𝑜𝑡𝑎𝑙</m:t>
                          </m:r>
                          <m:r>
                            <a:rPr lang="en-CA" sz="2900" b="0" i="1" smtClean="0">
                              <a:solidFill>
                                <a:schemeClr val="accent2"/>
                              </a:solidFill>
                              <a:latin typeface="Cambria Math" panose="02040503050406030204" pitchFamily="18" charset="0"/>
                            </a:rPr>
                            <m:t> </m:t>
                          </m:r>
                          <m:r>
                            <a:rPr lang="en-CA" sz="2900" b="0" i="1" smtClean="0">
                              <a:solidFill>
                                <a:schemeClr val="accent2"/>
                              </a:solidFill>
                              <a:latin typeface="Cambria Math" panose="02040503050406030204" pitchFamily="18" charset="0"/>
                            </a:rPr>
                            <m:t>𝑛𝑢𝑚𝑏𝑒𝑟</m:t>
                          </m:r>
                          <m:r>
                            <a:rPr lang="en-CA" sz="2900" b="0" i="1" smtClean="0">
                              <a:solidFill>
                                <a:schemeClr val="accent2"/>
                              </a:solidFill>
                              <a:latin typeface="Cambria Math" panose="02040503050406030204" pitchFamily="18" charset="0"/>
                            </a:rPr>
                            <m:t> </m:t>
                          </m:r>
                          <m:r>
                            <a:rPr lang="en-CA" sz="2900" b="0" i="1" smtClean="0">
                              <a:solidFill>
                                <a:schemeClr val="accent2"/>
                              </a:solidFill>
                              <a:latin typeface="Cambria Math" panose="02040503050406030204" pitchFamily="18" charset="0"/>
                            </a:rPr>
                            <m:t>𝑜𝑓</m:t>
                          </m:r>
                          <m:r>
                            <a:rPr lang="en-CA" sz="2900" b="0" i="1" smtClean="0">
                              <a:solidFill>
                                <a:schemeClr val="accent2"/>
                              </a:solidFill>
                              <a:latin typeface="Cambria Math" panose="02040503050406030204" pitchFamily="18" charset="0"/>
                            </a:rPr>
                            <m:t> </m:t>
                          </m:r>
                          <m:r>
                            <a:rPr lang="en-CA" sz="2900" b="0" i="1" smtClean="0">
                              <a:solidFill>
                                <a:schemeClr val="accent2"/>
                              </a:solidFill>
                              <a:latin typeface="Cambria Math" panose="02040503050406030204" pitchFamily="18" charset="0"/>
                            </a:rPr>
                            <m:t>𝑐𝑢𝑠𝑡𝑜𝑚𝑒𝑟𝑠</m:t>
                          </m:r>
                          <m:r>
                            <a:rPr lang="en-CA" sz="2900" b="0" i="1" smtClean="0">
                              <a:solidFill>
                                <a:schemeClr val="accent2"/>
                              </a:solidFill>
                              <a:latin typeface="Cambria Math" panose="02040503050406030204" pitchFamily="18" charset="0"/>
                            </a:rPr>
                            <m:t> </m:t>
                          </m:r>
                          <m:r>
                            <a:rPr lang="en-CA" sz="2900" b="0" i="1" smtClean="0">
                              <a:solidFill>
                                <a:schemeClr val="accent2"/>
                              </a:solidFill>
                              <a:latin typeface="Cambria Math" panose="02040503050406030204" pitchFamily="18" charset="0"/>
                            </a:rPr>
                            <m:t>𝑤h𝑜</m:t>
                          </m:r>
                          <m:r>
                            <a:rPr lang="en-CA" sz="2900" b="0" i="1" smtClean="0">
                              <a:solidFill>
                                <a:schemeClr val="accent2"/>
                              </a:solidFill>
                              <a:latin typeface="Cambria Math" panose="02040503050406030204" pitchFamily="18" charset="0"/>
                            </a:rPr>
                            <m:t> </m:t>
                          </m:r>
                          <m:r>
                            <a:rPr lang="en-CA" sz="2900" b="0" i="1" smtClean="0">
                              <a:solidFill>
                                <a:schemeClr val="accent2"/>
                              </a:solidFill>
                              <a:latin typeface="Cambria Math" panose="02040503050406030204" pitchFamily="18" charset="0"/>
                            </a:rPr>
                            <m:t>𝑤𝑎𝑖𝑡</m:t>
                          </m:r>
                        </m:num>
                        <m:den>
                          <m:r>
                            <a:rPr lang="en-CA" sz="2900" b="0" i="1" smtClean="0">
                              <a:solidFill>
                                <a:schemeClr val="accent2"/>
                              </a:solidFill>
                              <a:latin typeface="Cambria Math" panose="02040503050406030204" pitchFamily="18" charset="0"/>
                            </a:rPr>
                            <m:t>𝑇𝑜𝑡𝑎𝑙</m:t>
                          </m:r>
                          <m:r>
                            <a:rPr lang="en-CA" sz="2900" b="0" i="1" smtClean="0">
                              <a:solidFill>
                                <a:schemeClr val="accent2"/>
                              </a:solidFill>
                              <a:latin typeface="Cambria Math" panose="02040503050406030204" pitchFamily="18" charset="0"/>
                            </a:rPr>
                            <m:t> </m:t>
                          </m:r>
                          <m:r>
                            <a:rPr lang="en-CA" sz="2900" b="0" i="1" smtClean="0">
                              <a:solidFill>
                                <a:schemeClr val="accent2"/>
                              </a:solidFill>
                              <a:latin typeface="Cambria Math" panose="02040503050406030204" pitchFamily="18" charset="0"/>
                            </a:rPr>
                            <m:t>𝑛𝑢𝑚𝑏𝑒𝑟</m:t>
                          </m:r>
                          <m:r>
                            <a:rPr lang="en-CA" sz="2900" b="0" i="1" smtClean="0">
                              <a:solidFill>
                                <a:schemeClr val="accent2"/>
                              </a:solidFill>
                              <a:latin typeface="Cambria Math" panose="02040503050406030204" pitchFamily="18" charset="0"/>
                            </a:rPr>
                            <m:t> </m:t>
                          </m:r>
                          <m:r>
                            <a:rPr lang="en-CA" sz="2900" b="0" i="1" smtClean="0">
                              <a:solidFill>
                                <a:schemeClr val="accent2"/>
                              </a:solidFill>
                              <a:latin typeface="Cambria Math" panose="02040503050406030204" pitchFamily="18" charset="0"/>
                            </a:rPr>
                            <m:t>𝑜𝑓</m:t>
                          </m:r>
                          <m:r>
                            <a:rPr lang="en-CA" sz="2900" b="0" i="1" smtClean="0">
                              <a:solidFill>
                                <a:schemeClr val="accent2"/>
                              </a:solidFill>
                              <a:latin typeface="Cambria Math" panose="02040503050406030204" pitchFamily="18" charset="0"/>
                            </a:rPr>
                            <m:t> </m:t>
                          </m:r>
                          <m:r>
                            <a:rPr lang="en-CA" sz="2900" b="0" i="1" smtClean="0">
                              <a:solidFill>
                                <a:schemeClr val="accent2"/>
                              </a:solidFill>
                              <a:latin typeface="Cambria Math" panose="02040503050406030204" pitchFamily="18" charset="0"/>
                            </a:rPr>
                            <m:t>𝑐𝑢𝑠𝑡𝑜𝑚𝑒𝑟𝑠</m:t>
                          </m:r>
                        </m:den>
                      </m:f>
                      <m:r>
                        <a:rPr lang="en-CA" sz="2900" b="0" i="1" smtClean="0">
                          <a:solidFill>
                            <a:schemeClr val="accent2"/>
                          </a:solidFill>
                          <a:latin typeface="Cambria Math" panose="02040503050406030204" pitchFamily="18" charset="0"/>
                        </a:rPr>
                        <m:t>= </m:t>
                      </m:r>
                      <m:f>
                        <m:fPr>
                          <m:ctrlPr>
                            <a:rPr lang="en-CA" sz="2900" b="0" i="1" smtClean="0">
                              <a:solidFill>
                                <a:schemeClr val="accent2"/>
                              </a:solidFill>
                              <a:latin typeface="Cambria Math" panose="02040503050406030204" pitchFamily="18" charset="0"/>
                            </a:rPr>
                          </m:ctrlPr>
                        </m:fPr>
                        <m:num>
                          <m:r>
                            <a:rPr lang="en-CA" sz="2900" b="0" i="1" smtClean="0">
                              <a:solidFill>
                                <a:schemeClr val="accent2"/>
                              </a:solidFill>
                              <a:latin typeface="Cambria Math" panose="02040503050406030204" pitchFamily="18" charset="0"/>
                            </a:rPr>
                            <m:t>43</m:t>
                          </m:r>
                        </m:num>
                        <m:den>
                          <m:r>
                            <a:rPr lang="en-CA" sz="2900" b="0" i="1" smtClean="0">
                              <a:solidFill>
                                <a:schemeClr val="accent2"/>
                              </a:solidFill>
                              <a:latin typeface="Cambria Math" panose="02040503050406030204" pitchFamily="18" charset="0"/>
                            </a:rPr>
                            <m:t>100</m:t>
                          </m:r>
                        </m:den>
                      </m:f>
                      <m:r>
                        <a:rPr lang="en-CA" sz="2900" b="0" i="1" smtClean="0">
                          <a:solidFill>
                            <a:schemeClr val="accent2"/>
                          </a:solidFill>
                          <a:latin typeface="Cambria Math" panose="02040503050406030204" pitchFamily="18" charset="0"/>
                        </a:rPr>
                        <m:t>=</m:t>
                      </m:r>
                      <m:r>
                        <a:rPr lang="en-CA" sz="2900" b="0" i="1" smtClean="0">
                          <a:solidFill>
                            <a:schemeClr val="accent2"/>
                          </a:solidFill>
                          <a:latin typeface="Cambria Math" panose="02040503050406030204" pitchFamily="18" charset="0"/>
                        </a:rPr>
                        <m:t>0</m:t>
                      </m:r>
                      <m:r>
                        <a:rPr lang="en-CA" sz="2900" b="0" i="1" smtClean="0">
                          <a:solidFill>
                            <a:schemeClr val="accent2"/>
                          </a:solidFill>
                          <a:latin typeface="Cambria Math" panose="02040503050406030204" pitchFamily="18" charset="0"/>
                        </a:rPr>
                        <m:t>.</m:t>
                      </m:r>
                      <m:r>
                        <a:rPr lang="en-CA" sz="2900" b="0" i="1" smtClean="0">
                          <a:solidFill>
                            <a:schemeClr val="accent2"/>
                          </a:solidFill>
                          <a:latin typeface="Cambria Math" panose="02040503050406030204" pitchFamily="18" charset="0"/>
                        </a:rPr>
                        <m:t>43</m:t>
                      </m:r>
                    </m:oMath>
                  </m:oMathPara>
                </a14:m>
                <a:endParaRPr lang="en-CA" sz="2900" b="0" dirty="0" smtClean="0">
                  <a:solidFill>
                    <a:schemeClr val="accent2"/>
                  </a:solidFill>
                </a:endParaRPr>
              </a:p>
              <a:p>
                <a:pPr marL="0" indent="0" algn="ctr">
                  <a:buNone/>
                </a:pPr>
                <a:endParaRPr lang="en-CA" dirty="0" smtClean="0"/>
              </a:p>
              <a:p>
                <a:pPr marL="0" indent="0" algn="ctr">
                  <a:buNone/>
                </a:pPr>
                <a14:m>
                  <m:oMath xmlns:m="http://schemas.openxmlformats.org/officeDocument/2006/math">
                    <m:r>
                      <a:rPr lang="en-CA" sz="3200" b="0" i="1" smtClean="0">
                        <a:solidFill>
                          <a:schemeClr val="accent6"/>
                        </a:solidFill>
                        <a:latin typeface="Cambria Math" panose="02040503050406030204" pitchFamily="18" charset="0"/>
                      </a:rPr>
                      <m:t>𝑃𝑟𝑜𝑏𝑎𝑏𝑖𝑙𝑖𝑡𝑦</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𝑖𝑑𝑙𝑒</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𝑠𝑒𝑟𝑣𝑒𝑟</m:t>
                    </m:r>
                    <m:r>
                      <a:rPr lang="en-CA" sz="3200" b="0" i="1" smtClean="0">
                        <a:solidFill>
                          <a:schemeClr val="accent6"/>
                        </a:solidFill>
                        <a:latin typeface="Cambria Math" panose="02040503050406030204" pitchFamily="18" charset="0"/>
                      </a:rPr>
                      <m:t>= </m:t>
                    </m:r>
                    <m:f>
                      <m:fPr>
                        <m:ctrlPr>
                          <a:rPr lang="en-CA" sz="3200" b="0" i="1" smtClean="0">
                            <a:solidFill>
                              <a:schemeClr val="accent6"/>
                            </a:solidFill>
                            <a:latin typeface="Cambria Math" panose="02040503050406030204" pitchFamily="18" charset="0"/>
                          </a:rPr>
                        </m:ctrlPr>
                      </m:fPr>
                      <m:num>
                        <m:r>
                          <a:rPr lang="en-CA" sz="3200" b="0" i="1" smtClean="0">
                            <a:solidFill>
                              <a:schemeClr val="accent6"/>
                            </a:solidFill>
                            <a:latin typeface="Cambria Math" panose="02040503050406030204" pitchFamily="18" charset="0"/>
                          </a:rPr>
                          <m:t>𝑇𝑜𝑡𝑎𝑙</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𝑖𝑑𝑙𝑒</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𝑡𝑖𝑚𝑒</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𝑜𝑓</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𝑠𝑒𝑟𝑣𝑒𝑟</m:t>
                        </m:r>
                      </m:num>
                      <m:den>
                        <m:r>
                          <a:rPr lang="en-CA" sz="3200" b="0" i="1" smtClean="0">
                            <a:solidFill>
                              <a:schemeClr val="accent6"/>
                            </a:solidFill>
                            <a:latin typeface="Cambria Math" panose="02040503050406030204" pitchFamily="18" charset="0"/>
                          </a:rPr>
                          <m:t>𝑇𝑜𝑡𝑎𝑙</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𝑟𝑢𝑛</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𝑡𝑖𝑚𝑒</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𝑜𝑓</m:t>
                        </m:r>
                        <m:r>
                          <a:rPr lang="en-CA" sz="3200" b="0" i="1" smtClean="0">
                            <a:solidFill>
                              <a:schemeClr val="accent6"/>
                            </a:solidFill>
                            <a:latin typeface="Cambria Math" panose="02040503050406030204" pitchFamily="18" charset="0"/>
                          </a:rPr>
                          <m:t> </m:t>
                        </m:r>
                        <m:r>
                          <a:rPr lang="en-CA" sz="3200" b="0" i="1" smtClean="0">
                            <a:solidFill>
                              <a:schemeClr val="accent6"/>
                            </a:solidFill>
                            <a:latin typeface="Cambria Math" panose="02040503050406030204" pitchFamily="18" charset="0"/>
                          </a:rPr>
                          <m:t>𝑠𝑖𝑚𝑢𝑙𝑎𝑡𝑖𝑜𝑛</m:t>
                        </m:r>
                      </m:den>
                    </m:f>
                    <m:r>
                      <a:rPr lang="en-CA" sz="3200" b="0" i="1" smtClean="0">
                        <a:solidFill>
                          <a:schemeClr val="accent6"/>
                        </a:solidFill>
                        <a:latin typeface="Cambria Math" panose="02040503050406030204" pitchFamily="18" charset="0"/>
                      </a:rPr>
                      <m:t>= </m:t>
                    </m:r>
                    <m:f>
                      <m:fPr>
                        <m:ctrlPr>
                          <a:rPr lang="en-CA" sz="3200" b="0" i="1" smtClean="0">
                            <a:solidFill>
                              <a:schemeClr val="accent6"/>
                            </a:solidFill>
                            <a:latin typeface="Cambria Math" panose="02040503050406030204" pitchFamily="18" charset="0"/>
                          </a:rPr>
                        </m:ctrlPr>
                      </m:fPr>
                      <m:num>
                        <m:r>
                          <a:rPr lang="en-CA" sz="3200" b="0" i="1" smtClean="0">
                            <a:solidFill>
                              <a:schemeClr val="accent6"/>
                            </a:solidFill>
                            <a:latin typeface="Cambria Math" panose="02040503050406030204" pitchFamily="18" charset="0"/>
                          </a:rPr>
                          <m:t>112</m:t>
                        </m:r>
                      </m:num>
                      <m:den>
                        <m:r>
                          <a:rPr lang="en-CA" sz="3200" b="0" i="1" smtClean="0">
                            <a:solidFill>
                              <a:schemeClr val="accent6"/>
                            </a:solidFill>
                            <a:latin typeface="Cambria Math" panose="02040503050406030204" pitchFamily="18" charset="0"/>
                          </a:rPr>
                          <m:t>439</m:t>
                        </m:r>
                      </m:den>
                    </m:f>
                  </m:oMath>
                </a14:m>
                <a:r>
                  <a:rPr lang="en-CA" sz="3200" dirty="0" smtClean="0">
                    <a:solidFill>
                      <a:schemeClr val="accent6"/>
                    </a:solidFill>
                  </a:rPr>
                  <a:t> = 0.255</a:t>
                </a:r>
              </a:p>
              <a:p>
                <a:pPr marL="0" indent="0" algn="ctr">
                  <a:buNone/>
                </a:pPr>
                <a:endParaRPr lang="en-CA" dirty="0"/>
              </a:p>
              <a:p>
                <a:pPr marL="0" indent="0" algn="ctr">
                  <a:buNone/>
                </a:pPr>
                <a14:m>
                  <m:oMathPara xmlns:m="http://schemas.openxmlformats.org/officeDocument/2006/math">
                    <m:oMathParaPr>
                      <m:jc m:val="centerGroup"/>
                    </m:oMathParaPr>
                    <m:oMath xmlns:m="http://schemas.openxmlformats.org/officeDocument/2006/math">
                      <m:r>
                        <a:rPr lang="en-CA" sz="2900" b="0" i="1" smtClean="0">
                          <a:solidFill>
                            <a:schemeClr val="bg2">
                              <a:lumMod val="50000"/>
                            </a:schemeClr>
                          </a:solidFill>
                          <a:latin typeface="Cambria Math" panose="02040503050406030204" pitchFamily="18" charset="0"/>
                        </a:rPr>
                        <m:t>𝐴𝑣𝑒𝑟𝑎𝑔𝑒</m:t>
                      </m:r>
                      <m:r>
                        <a:rPr lang="en-CA" sz="2900" b="0" i="1" smtClean="0">
                          <a:solidFill>
                            <a:schemeClr val="bg2">
                              <a:lumMod val="50000"/>
                            </a:schemeClr>
                          </a:solidFill>
                          <a:latin typeface="Cambria Math" panose="02040503050406030204" pitchFamily="18" charset="0"/>
                        </a:rPr>
                        <m:t> </m:t>
                      </m:r>
                      <m:r>
                        <a:rPr lang="en-CA" sz="2900" b="0" i="1" smtClean="0">
                          <a:solidFill>
                            <a:schemeClr val="bg2">
                              <a:lumMod val="50000"/>
                            </a:schemeClr>
                          </a:solidFill>
                          <a:latin typeface="Cambria Math" panose="02040503050406030204" pitchFamily="18" charset="0"/>
                        </a:rPr>
                        <m:t>𝑠𝑒𝑟𝑣𝑖𝑐𝑒</m:t>
                      </m:r>
                      <m:r>
                        <a:rPr lang="en-CA" sz="2900" b="0" i="1" smtClean="0">
                          <a:solidFill>
                            <a:schemeClr val="bg2">
                              <a:lumMod val="50000"/>
                            </a:schemeClr>
                          </a:solidFill>
                          <a:latin typeface="Cambria Math" panose="02040503050406030204" pitchFamily="18" charset="0"/>
                        </a:rPr>
                        <m:t> </m:t>
                      </m:r>
                      <m:r>
                        <a:rPr lang="en-CA" sz="2900" b="0" i="1" smtClean="0">
                          <a:solidFill>
                            <a:schemeClr val="bg2">
                              <a:lumMod val="50000"/>
                            </a:schemeClr>
                          </a:solidFill>
                          <a:latin typeface="Cambria Math" panose="02040503050406030204" pitchFamily="18" charset="0"/>
                        </a:rPr>
                        <m:t>𝑡𝑖𝑚𝑒</m:t>
                      </m:r>
                      <m:r>
                        <a:rPr lang="en-CA" sz="2900" b="0" i="1" smtClean="0">
                          <a:solidFill>
                            <a:schemeClr val="bg2">
                              <a:lumMod val="50000"/>
                            </a:schemeClr>
                          </a:solidFill>
                          <a:latin typeface="Cambria Math" panose="02040503050406030204" pitchFamily="18" charset="0"/>
                        </a:rPr>
                        <m:t>= </m:t>
                      </m:r>
                      <m:f>
                        <m:fPr>
                          <m:ctrlPr>
                            <a:rPr lang="en-CA" sz="2900" b="0" i="1" smtClean="0">
                              <a:solidFill>
                                <a:schemeClr val="bg2">
                                  <a:lumMod val="50000"/>
                                </a:schemeClr>
                              </a:solidFill>
                              <a:latin typeface="Cambria Math" panose="02040503050406030204" pitchFamily="18" charset="0"/>
                            </a:rPr>
                          </m:ctrlPr>
                        </m:fPr>
                        <m:num>
                          <m:r>
                            <a:rPr lang="en-CA" sz="2900" b="0" i="1" smtClean="0">
                              <a:solidFill>
                                <a:schemeClr val="bg2">
                                  <a:lumMod val="50000"/>
                                </a:schemeClr>
                              </a:solidFill>
                              <a:latin typeface="Cambria Math" panose="02040503050406030204" pitchFamily="18" charset="0"/>
                            </a:rPr>
                            <m:t>𝑇𝑜𝑡𝑎𝑙</m:t>
                          </m:r>
                          <m:r>
                            <a:rPr lang="en-CA" sz="2900" b="0" i="1" smtClean="0">
                              <a:solidFill>
                                <a:schemeClr val="bg2">
                                  <a:lumMod val="50000"/>
                                </a:schemeClr>
                              </a:solidFill>
                              <a:latin typeface="Cambria Math" panose="02040503050406030204" pitchFamily="18" charset="0"/>
                            </a:rPr>
                            <m:t> </m:t>
                          </m:r>
                          <m:r>
                            <a:rPr lang="en-CA" sz="2900" b="0" i="1" smtClean="0">
                              <a:solidFill>
                                <a:schemeClr val="bg2">
                                  <a:lumMod val="50000"/>
                                </a:schemeClr>
                              </a:solidFill>
                              <a:latin typeface="Cambria Math" panose="02040503050406030204" pitchFamily="18" charset="0"/>
                            </a:rPr>
                            <m:t>𝑠𝑒𝑟𝑣𝑖𝑐𝑒</m:t>
                          </m:r>
                          <m:r>
                            <a:rPr lang="en-CA" sz="2900" b="0" i="1" smtClean="0">
                              <a:solidFill>
                                <a:schemeClr val="bg2">
                                  <a:lumMod val="50000"/>
                                </a:schemeClr>
                              </a:solidFill>
                              <a:latin typeface="Cambria Math" panose="02040503050406030204" pitchFamily="18" charset="0"/>
                            </a:rPr>
                            <m:t> </m:t>
                          </m:r>
                          <m:r>
                            <a:rPr lang="en-CA" sz="2900" b="0" i="1" smtClean="0">
                              <a:solidFill>
                                <a:schemeClr val="bg2">
                                  <a:lumMod val="50000"/>
                                </a:schemeClr>
                              </a:solidFill>
                              <a:latin typeface="Cambria Math" panose="02040503050406030204" pitchFamily="18" charset="0"/>
                            </a:rPr>
                            <m:t>𝑡𝑖𝑚𝑒</m:t>
                          </m:r>
                          <m:r>
                            <a:rPr lang="en-CA" sz="2900" b="0" i="1" smtClean="0">
                              <a:solidFill>
                                <a:schemeClr val="bg2">
                                  <a:lumMod val="50000"/>
                                </a:schemeClr>
                              </a:solidFill>
                              <a:latin typeface="Cambria Math" panose="02040503050406030204" pitchFamily="18" charset="0"/>
                            </a:rPr>
                            <m:t> (</m:t>
                          </m:r>
                          <m:r>
                            <a:rPr lang="en-CA" sz="2900" b="0" i="1" smtClean="0">
                              <a:solidFill>
                                <a:schemeClr val="bg2">
                                  <a:lumMod val="50000"/>
                                </a:schemeClr>
                              </a:solidFill>
                              <a:latin typeface="Cambria Math" panose="02040503050406030204" pitchFamily="18" charset="0"/>
                            </a:rPr>
                            <m:t>𝑚𝑖𝑛</m:t>
                          </m:r>
                          <m:r>
                            <a:rPr lang="en-CA" sz="2900" b="0" i="1" smtClean="0">
                              <a:solidFill>
                                <a:schemeClr val="bg2">
                                  <a:lumMod val="50000"/>
                                </a:schemeClr>
                              </a:solidFill>
                              <a:latin typeface="Cambria Math" panose="02040503050406030204" pitchFamily="18" charset="0"/>
                            </a:rPr>
                            <m:t>.)</m:t>
                          </m:r>
                        </m:num>
                        <m:den>
                          <m:r>
                            <a:rPr lang="en-CA" sz="2900" b="0" i="1" smtClean="0">
                              <a:solidFill>
                                <a:schemeClr val="bg2">
                                  <a:lumMod val="50000"/>
                                </a:schemeClr>
                              </a:solidFill>
                              <a:latin typeface="Cambria Math" panose="02040503050406030204" pitchFamily="18" charset="0"/>
                            </a:rPr>
                            <m:t>𝑇𝑜𝑡𝑎𝑙</m:t>
                          </m:r>
                          <m:r>
                            <a:rPr lang="en-CA" sz="2900" b="0" i="1" smtClean="0">
                              <a:solidFill>
                                <a:schemeClr val="bg2">
                                  <a:lumMod val="50000"/>
                                </a:schemeClr>
                              </a:solidFill>
                              <a:latin typeface="Cambria Math" panose="02040503050406030204" pitchFamily="18" charset="0"/>
                            </a:rPr>
                            <m:t> </m:t>
                          </m:r>
                          <m:r>
                            <a:rPr lang="en-CA" sz="2900" b="0" i="1" smtClean="0">
                              <a:solidFill>
                                <a:schemeClr val="bg2">
                                  <a:lumMod val="50000"/>
                                </a:schemeClr>
                              </a:solidFill>
                              <a:latin typeface="Cambria Math" panose="02040503050406030204" pitchFamily="18" charset="0"/>
                            </a:rPr>
                            <m:t>𝑛𝑢𝑚𝑏𝑒𝑟</m:t>
                          </m:r>
                          <m:r>
                            <a:rPr lang="en-CA" sz="2900" b="0" i="1" smtClean="0">
                              <a:solidFill>
                                <a:schemeClr val="bg2">
                                  <a:lumMod val="50000"/>
                                </a:schemeClr>
                              </a:solidFill>
                              <a:latin typeface="Cambria Math" panose="02040503050406030204" pitchFamily="18" charset="0"/>
                            </a:rPr>
                            <m:t> </m:t>
                          </m:r>
                          <m:r>
                            <a:rPr lang="en-CA" sz="2900" b="0" i="1" smtClean="0">
                              <a:solidFill>
                                <a:schemeClr val="bg2">
                                  <a:lumMod val="50000"/>
                                </a:schemeClr>
                              </a:solidFill>
                              <a:latin typeface="Cambria Math" panose="02040503050406030204" pitchFamily="18" charset="0"/>
                            </a:rPr>
                            <m:t>𝑜𝑓</m:t>
                          </m:r>
                          <m:r>
                            <a:rPr lang="en-CA" sz="2900" b="0" i="1" smtClean="0">
                              <a:solidFill>
                                <a:schemeClr val="bg2">
                                  <a:lumMod val="50000"/>
                                </a:schemeClr>
                              </a:solidFill>
                              <a:latin typeface="Cambria Math" panose="02040503050406030204" pitchFamily="18" charset="0"/>
                            </a:rPr>
                            <m:t> </m:t>
                          </m:r>
                          <m:r>
                            <a:rPr lang="en-CA" sz="2900" b="0" i="1" smtClean="0">
                              <a:solidFill>
                                <a:schemeClr val="bg2">
                                  <a:lumMod val="50000"/>
                                </a:schemeClr>
                              </a:solidFill>
                              <a:latin typeface="Cambria Math" panose="02040503050406030204" pitchFamily="18" charset="0"/>
                            </a:rPr>
                            <m:t>𝑐𝑢𝑠𝑡𝑜𝑚𝑒𝑟𝑠</m:t>
                          </m:r>
                        </m:den>
                      </m:f>
                      <m:r>
                        <a:rPr lang="en-CA" sz="2900" b="0" i="1" smtClean="0">
                          <a:solidFill>
                            <a:schemeClr val="bg2">
                              <a:lumMod val="50000"/>
                            </a:schemeClr>
                          </a:solidFill>
                          <a:latin typeface="Cambria Math" panose="02040503050406030204" pitchFamily="18" charset="0"/>
                        </a:rPr>
                        <m:t>= </m:t>
                      </m:r>
                      <m:f>
                        <m:fPr>
                          <m:ctrlPr>
                            <a:rPr lang="en-CA" sz="2900" b="0" i="1" smtClean="0">
                              <a:solidFill>
                                <a:schemeClr val="bg2">
                                  <a:lumMod val="50000"/>
                                </a:schemeClr>
                              </a:solidFill>
                              <a:latin typeface="Cambria Math" panose="02040503050406030204" pitchFamily="18" charset="0"/>
                            </a:rPr>
                          </m:ctrlPr>
                        </m:fPr>
                        <m:num>
                          <m:r>
                            <a:rPr lang="en-CA" sz="2900" b="0" i="1" smtClean="0">
                              <a:solidFill>
                                <a:schemeClr val="bg2">
                                  <a:lumMod val="50000"/>
                                </a:schemeClr>
                              </a:solidFill>
                              <a:latin typeface="Cambria Math" panose="02040503050406030204" pitchFamily="18" charset="0"/>
                            </a:rPr>
                            <m:t>327</m:t>
                          </m:r>
                        </m:num>
                        <m:den>
                          <m:r>
                            <a:rPr lang="en-CA" sz="2900" b="0" i="1" smtClean="0">
                              <a:solidFill>
                                <a:schemeClr val="bg2">
                                  <a:lumMod val="50000"/>
                                </a:schemeClr>
                              </a:solidFill>
                              <a:latin typeface="Cambria Math" panose="02040503050406030204" pitchFamily="18" charset="0"/>
                            </a:rPr>
                            <m:t>100</m:t>
                          </m:r>
                        </m:den>
                      </m:f>
                      <m:r>
                        <a:rPr lang="en-CA" sz="2900" b="0" i="1" smtClean="0">
                          <a:solidFill>
                            <a:schemeClr val="bg2">
                              <a:lumMod val="50000"/>
                            </a:schemeClr>
                          </a:solidFill>
                          <a:latin typeface="Cambria Math" panose="02040503050406030204" pitchFamily="18" charset="0"/>
                        </a:rPr>
                        <m:t>=</m:t>
                      </m:r>
                      <m:r>
                        <a:rPr lang="en-CA" sz="2900" b="0" i="1" smtClean="0">
                          <a:solidFill>
                            <a:schemeClr val="bg2">
                              <a:lumMod val="50000"/>
                            </a:schemeClr>
                          </a:solidFill>
                          <a:latin typeface="Cambria Math" panose="02040503050406030204" pitchFamily="18" charset="0"/>
                        </a:rPr>
                        <m:t>3</m:t>
                      </m:r>
                      <m:r>
                        <a:rPr lang="en-CA" sz="2900" b="0" i="1" smtClean="0">
                          <a:solidFill>
                            <a:schemeClr val="bg2">
                              <a:lumMod val="50000"/>
                            </a:schemeClr>
                          </a:solidFill>
                          <a:latin typeface="Cambria Math" panose="02040503050406030204" pitchFamily="18" charset="0"/>
                        </a:rPr>
                        <m:t>.</m:t>
                      </m:r>
                      <m:r>
                        <a:rPr lang="en-CA" sz="2900" b="0" i="1" smtClean="0">
                          <a:solidFill>
                            <a:schemeClr val="bg2">
                              <a:lumMod val="50000"/>
                            </a:schemeClr>
                          </a:solidFill>
                          <a:latin typeface="Cambria Math" panose="02040503050406030204" pitchFamily="18" charset="0"/>
                        </a:rPr>
                        <m:t>27</m:t>
                      </m:r>
                      <m:r>
                        <a:rPr lang="en-CA" sz="2900" b="0" i="1" smtClean="0">
                          <a:solidFill>
                            <a:schemeClr val="bg2">
                              <a:lumMod val="50000"/>
                            </a:schemeClr>
                          </a:solidFill>
                          <a:latin typeface="Cambria Math" panose="02040503050406030204" pitchFamily="18" charset="0"/>
                        </a:rPr>
                        <m:t> </m:t>
                      </m:r>
                      <m:r>
                        <a:rPr lang="en-CA" sz="2900" b="0" i="1" smtClean="0">
                          <a:solidFill>
                            <a:schemeClr val="bg2">
                              <a:lumMod val="50000"/>
                            </a:schemeClr>
                          </a:solidFill>
                          <a:latin typeface="Cambria Math" panose="02040503050406030204" pitchFamily="18" charset="0"/>
                        </a:rPr>
                        <m:t>𝑚𝑖𝑛</m:t>
                      </m:r>
                    </m:oMath>
                  </m:oMathPara>
                </a14:m>
                <a:endParaRPr lang="en-CA" sz="2900" dirty="0">
                  <a:solidFill>
                    <a:schemeClr val="bg2">
                      <a:lumMod val="50000"/>
                    </a:schemeClr>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8157" y="1752601"/>
                <a:ext cx="8883443" cy="4800600"/>
              </a:xfrm>
              <a:blipFill rotWithShape="0">
                <a:blip r:embed="rId2"/>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4008401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altLang="en-US" sz="3600" dirty="0" smtClean="0">
                <a:solidFill>
                  <a:srgbClr val="C00000"/>
                </a:solidFill>
              </a:rPr>
              <a:t>Typical Performance Measures </a:t>
            </a:r>
            <a:br>
              <a:rPr lang="en-CA" altLang="en-US" sz="3600" dirty="0" smtClean="0">
                <a:solidFill>
                  <a:srgbClr val="C00000"/>
                </a:solidFill>
              </a:rPr>
            </a:br>
            <a:r>
              <a:rPr lang="en-CA" altLang="en-US" sz="3600" dirty="0" smtClean="0">
                <a:solidFill>
                  <a:srgbClr val="C00000"/>
                </a:solidFill>
              </a:rPr>
              <a:t>of a Queuing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8490" y="1417638"/>
                <a:ext cx="8903109" cy="5135561"/>
              </a:xfrm>
            </p:spPr>
            <p:txBody>
              <a:bodyPr>
                <a:normAutofit fontScale="40000" lnSpcReduction="20000"/>
              </a:bodyPr>
              <a:lstStyle/>
              <a:p>
                <a:pPr marL="0" indent="0">
                  <a:buNone/>
                </a:pPr>
                <a:endParaRPr lang="en-CA" sz="4500" b="0" i="1" dirty="0" smtClean="0">
                  <a:solidFill>
                    <a:schemeClr val="accent5"/>
                  </a:solidFill>
                  <a:latin typeface="Cambria Math" panose="02040503050406030204" pitchFamily="18" charset="0"/>
                </a:endParaRPr>
              </a:p>
              <a:p>
                <a:pPr marL="0" indent="0">
                  <a:buNone/>
                </a:pPr>
                <a14:m>
                  <m:oMath xmlns:m="http://schemas.openxmlformats.org/officeDocument/2006/math">
                    <m:r>
                      <a:rPr lang="en-CA" sz="4500" b="0" i="1" smtClean="0">
                        <a:solidFill>
                          <a:schemeClr val="accent5"/>
                        </a:solidFill>
                        <a:latin typeface="Cambria Math" panose="02040503050406030204" pitchFamily="18" charset="0"/>
                      </a:rPr>
                      <m:t>𝐴𝑣𝑒𝑟𝑎𝑔𝑒</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𝑡𝑖𝑚𝑒</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𝑏𝑒𝑡𝑤𝑒𝑒𝑛</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𝑎𝑟𝑟𝑖𝑣𝑎𝑙𝑠</m:t>
                    </m:r>
                    <m:r>
                      <a:rPr lang="en-CA" sz="4500" b="0" i="1" smtClean="0">
                        <a:solidFill>
                          <a:schemeClr val="accent5"/>
                        </a:solidFill>
                        <a:latin typeface="Cambria Math" panose="02040503050406030204" pitchFamily="18" charset="0"/>
                      </a:rPr>
                      <m:t> = </m:t>
                    </m:r>
                    <m:f>
                      <m:fPr>
                        <m:ctrlPr>
                          <a:rPr lang="en-CA" sz="4500" b="0" i="1" smtClean="0">
                            <a:solidFill>
                              <a:schemeClr val="accent5"/>
                            </a:solidFill>
                            <a:latin typeface="Cambria Math" panose="02040503050406030204" pitchFamily="18" charset="0"/>
                          </a:rPr>
                        </m:ctrlPr>
                      </m:fPr>
                      <m:num>
                        <m:r>
                          <a:rPr lang="en-CA" sz="4500" b="0" i="1" smtClean="0">
                            <a:solidFill>
                              <a:schemeClr val="accent5"/>
                            </a:solidFill>
                            <a:latin typeface="Cambria Math" panose="02040503050406030204" pitchFamily="18" charset="0"/>
                          </a:rPr>
                          <m:t>𝑆𝑢𝑚</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𝑜𝑓</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𝑖𝑛𝑡𝑒𝑟𝑎𝑟𝑟𝑖𝑣𝑎𝑙</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𝑡𝑖𝑚𝑒𝑠</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𝑚𝑖𝑛</m:t>
                        </m:r>
                        <m:r>
                          <a:rPr lang="en-CA" sz="4500" b="0" i="1" smtClean="0">
                            <a:solidFill>
                              <a:schemeClr val="accent5"/>
                            </a:solidFill>
                            <a:latin typeface="Cambria Math" panose="02040503050406030204" pitchFamily="18" charset="0"/>
                          </a:rPr>
                          <m:t>.)</m:t>
                        </m:r>
                      </m:num>
                      <m:den>
                        <m:r>
                          <a:rPr lang="en-CA" sz="4500" b="0" i="1" smtClean="0">
                            <a:solidFill>
                              <a:schemeClr val="accent5"/>
                            </a:solidFill>
                            <a:latin typeface="Cambria Math" panose="02040503050406030204" pitchFamily="18" charset="0"/>
                          </a:rPr>
                          <m:t>𝑇𝑜𝑡𝑎𝑙</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𝑛𝑢𝑚𝑏𝑒𝑟</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𝑜𝑓</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𝑐𝑢𝑠𝑡𝑜𝑚𝑒𝑟𝑠</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1</m:t>
                        </m:r>
                      </m:den>
                    </m:f>
                  </m:oMath>
                </a14:m>
                <a:r>
                  <a:rPr lang="en-CA" sz="4500" dirty="0" smtClean="0">
                    <a:solidFill>
                      <a:schemeClr val="accent5"/>
                    </a:solidFill>
                  </a:rPr>
                  <a:t> </a:t>
                </a:r>
                <a:endParaRPr lang="en-CA" sz="4500" dirty="0">
                  <a:solidFill>
                    <a:schemeClr val="accent5"/>
                  </a:solidFill>
                </a:endParaRPr>
              </a:p>
              <a:p>
                <a:pPr marL="0" indent="0">
                  <a:buNone/>
                </a:pPr>
                <a:r>
                  <a:rPr lang="en-CA" sz="4500" dirty="0" smtClean="0">
                    <a:solidFill>
                      <a:schemeClr val="accent5"/>
                    </a:solidFill>
                  </a:rPr>
                  <a:t>			            </a:t>
                </a:r>
                <a:r>
                  <a:rPr lang="en-CA" sz="4500" dirty="0" smtClean="0">
                    <a:solidFill>
                      <a:schemeClr val="accent5"/>
                    </a:solidFill>
                  </a:rPr>
                  <a:t>= </a:t>
                </a:r>
                <a14:m>
                  <m:oMath xmlns:m="http://schemas.openxmlformats.org/officeDocument/2006/math">
                    <m:f>
                      <m:fPr>
                        <m:ctrlPr>
                          <a:rPr lang="en-CA" sz="4500" i="1" smtClean="0">
                            <a:solidFill>
                              <a:schemeClr val="accent5"/>
                            </a:solidFill>
                            <a:latin typeface="Cambria Math" panose="02040503050406030204" pitchFamily="18" charset="0"/>
                          </a:rPr>
                        </m:ctrlPr>
                      </m:fPr>
                      <m:num>
                        <m:r>
                          <a:rPr lang="en-CA" sz="4500" b="0" i="1" smtClean="0">
                            <a:solidFill>
                              <a:schemeClr val="accent5"/>
                            </a:solidFill>
                            <a:latin typeface="Cambria Math" panose="02040503050406030204" pitchFamily="18" charset="0"/>
                          </a:rPr>
                          <m:t>437</m:t>
                        </m:r>
                      </m:num>
                      <m:den>
                        <m:r>
                          <a:rPr lang="en-CA" sz="4500" b="0" i="1" smtClean="0">
                            <a:solidFill>
                              <a:schemeClr val="accent5"/>
                            </a:solidFill>
                            <a:latin typeface="Cambria Math" panose="02040503050406030204" pitchFamily="18" charset="0"/>
                          </a:rPr>
                          <m:t>99</m:t>
                        </m:r>
                      </m:den>
                    </m:f>
                    <m:r>
                      <a:rPr lang="en-CA" sz="4500" b="0" i="1" smtClean="0">
                        <a:solidFill>
                          <a:schemeClr val="accent5"/>
                        </a:solidFill>
                        <a:latin typeface="Cambria Math" panose="02040503050406030204" pitchFamily="18" charset="0"/>
                      </a:rPr>
                      <m:t>=</m:t>
                    </m:r>
                    <m:r>
                      <a:rPr lang="en-CA" sz="4500" b="0" i="1" smtClean="0">
                        <a:solidFill>
                          <a:schemeClr val="accent5"/>
                        </a:solidFill>
                        <a:latin typeface="Cambria Math" panose="02040503050406030204" pitchFamily="18" charset="0"/>
                      </a:rPr>
                      <m:t>4</m:t>
                    </m:r>
                    <m:r>
                      <a:rPr lang="en-CA" sz="4500" b="0" i="1" smtClean="0">
                        <a:solidFill>
                          <a:schemeClr val="accent5"/>
                        </a:solidFill>
                        <a:latin typeface="Cambria Math" panose="02040503050406030204" pitchFamily="18" charset="0"/>
                      </a:rPr>
                      <m:t>.</m:t>
                    </m:r>
                    <m:r>
                      <a:rPr lang="en-CA" sz="4500" b="0" i="1" smtClean="0">
                        <a:solidFill>
                          <a:schemeClr val="accent5"/>
                        </a:solidFill>
                        <a:latin typeface="Cambria Math" panose="02040503050406030204" pitchFamily="18" charset="0"/>
                      </a:rPr>
                      <m:t>41</m:t>
                    </m:r>
                    <m:r>
                      <a:rPr lang="en-CA" sz="4500" b="0" i="1" smtClean="0">
                        <a:solidFill>
                          <a:schemeClr val="accent5"/>
                        </a:solidFill>
                        <a:latin typeface="Cambria Math" panose="02040503050406030204" pitchFamily="18" charset="0"/>
                      </a:rPr>
                      <m:t> </m:t>
                    </m:r>
                    <m:r>
                      <a:rPr lang="en-CA" sz="4500" b="0" i="1" smtClean="0">
                        <a:solidFill>
                          <a:schemeClr val="accent5"/>
                        </a:solidFill>
                        <a:latin typeface="Cambria Math" panose="02040503050406030204" pitchFamily="18" charset="0"/>
                      </a:rPr>
                      <m:t>𝑚𝑖𝑛</m:t>
                    </m:r>
                  </m:oMath>
                </a14:m>
                <a:endParaRPr lang="en-CA" sz="4500" dirty="0" smtClean="0"/>
              </a:p>
              <a:p>
                <a:pPr marL="0" indent="0" algn="ctr">
                  <a:buNone/>
                </a:pPr>
                <a:endParaRPr lang="en-CA" sz="4500" dirty="0"/>
              </a:p>
              <a:p>
                <a:pPr marL="0" indent="0" algn="ctr">
                  <a:buNone/>
                </a:pPr>
                <a14:m>
                  <m:oMathPara xmlns:m="http://schemas.openxmlformats.org/officeDocument/2006/math">
                    <m:oMathParaPr>
                      <m:jc m:val="left"/>
                    </m:oMathParaPr>
                    <m:oMath xmlns:m="http://schemas.openxmlformats.org/officeDocument/2006/math">
                      <m:r>
                        <a:rPr lang="en-CA" sz="4500" b="0" i="1" smtClean="0">
                          <a:solidFill>
                            <a:schemeClr val="accent2"/>
                          </a:solidFill>
                          <a:latin typeface="Cambria Math" panose="02040503050406030204" pitchFamily="18" charset="0"/>
                        </a:rPr>
                        <m:t>𝐴𝑣𝑒𝑟𝑎𝑔𝑒</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𝑤𝑎𝑖𝑡𝑖𝑛𝑔</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𝑡𝑖𝑚𝑒</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𝑜𝑓</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𝑡h𝑜𝑠𝑒</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𝑤h𝑜</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𝑤𝑎𝑖𝑡</m:t>
                      </m:r>
                      <m:r>
                        <a:rPr lang="en-CA" sz="4500" b="0" i="1" smtClean="0">
                          <a:solidFill>
                            <a:schemeClr val="accent2"/>
                          </a:solidFill>
                          <a:latin typeface="Cambria Math" panose="02040503050406030204" pitchFamily="18" charset="0"/>
                        </a:rPr>
                        <m:t> = </m:t>
                      </m:r>
                      <m:f>
                        <m:fPr>
                          <m:ctrlPr>
                            <a:rPr lang="en-CA" sz="4500" b="0" i="1" smtClean="0">
                              <a:solidFill>
                                <a:schemeClr val="accent2"/>
                              </a:solidFill>
                              <a:latin typeface="Cambria Math" panose="02040503050406030204" pitchFamily="18" charset="0"/>
                            </a:rPr>
                          </m:ctrlPr>
                        </m:fPr>
                        <m:num>
                          <m:eqArr>
                            <m:eqArrPr>
                              <m:ctrlPr>
                                <a:rPr lang="en-CA" sz="4500" b="0" i="1" smtClean="0">
                                  <a:solidFill>
                                    <a:schemeClr val="accent2"/>
                                  </a:solidFill>
                                  <a:latin typeface="Cambria Math" panose="02040503050406030204" pitchFamily="18" charset="0"/>
                                </a:rPr>
                              </m:ctrlPr>
                            </m:eqArrPr>
                            <m:e>
                              <m:r>
                                <a:rPr lang="en-CA" sz="4500" b="0" i="1" smtClean="0">
                                  <a:solidFill>
                                    <a:schemeClr val="accent2"/>
                                  </a:solidFill>
                                  <a:latin typeface="Cambria Math" panose="02040503050406030204" pitchFamily="18" charset="0"/>
                                </a:rPr>
                                <m:t>𝑇𝑜𝑡𝑎𝑙</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𝑡𝑖𝑚𝑒</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𝑐𝑢𝑠𝑡𝑜𝑚𝑒𝑟𝑠</m:t>
                              </m:r>
                              <m:r>
                                <a:rPr lang="en-CA" sz="4500" b="0" i="1" smtClean="0">
                                  <a:solidFill>
                                    <a:schemeClr val="accent2"/>
                                  </a:solidFill>
                                  <a:latin typeface="Cambria Math" panose="02040503050406030204" pitchFamily="18" charset="0"/>
                                </a:rPr>
                                <m:t> </m:t>
                              </m:r>
                            </m:e>
                            <m:e>
                              <m:r>
                                <a:rPr lang="en-CA" sz="4500" b="0" i="1" smtClean="0">
                                  <a:solidFill>
                                    <a:schemeClr val="accent2"/>
                                  </a:solidFill>
                                  <a:latin typeface="Cambria Math" panose="02040503050406030204" pitchFamily="18" charset="0"/>
                                </a:rPr>
                                <m:t>𝑤𝑎𝑖𝑡</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𝑖𝑛</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𝑞𝑢𝑒𝑢𝑒</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𝑚𝑖𝑛</m:t>
                              </m:r>
                              <m:r>
                                <a:rPr lang="en-CA" sz="4500" b="0" i="1" smtClean="0">
                                  <a:solidFill>
                                    <a:schemeClr val="accent2"/>
                                  </a:solidFill>
                                  <a:latin typeface="Cambria Math" panose="02040503050406030204" pitchFamily="18" charset="0"/>
                                </a:rPr>
                                <m:t>.)</m:t>
                              </m:r>
                            </m:e>
                          </m:eqArr>
                        </m:num>
                        <m:den>
                          <m:eqArr>
                            <m:eqArrPr>
                              <m:ctrlPr>
                                <a:rPr lang="en-CA" sz="4500" b="0" i="1" smtClean="0">
                                  <a:solidFill>
                                    <a:schemeClr val="accent2"/>
                                  </a:solidFill>
                                  <a:latin typeface="Cambria Math" panose="02040503050406030204" pitchFamily="18" charset="0"/>
                                </a:rPr>
                              </m:ctrlPr>
                            </m:eqArrPr>
                            <m:e>
                              <m:r>
                                <a:rPr lang="en-CA" sz="4500" b="0" i="1" smtClean="0">
                                  <a:solidFill>
                                    <a:schemeClr val="accent2"/>
                                  </a:solidFill>
                                  <a:latin typeface="Cambria Math" panose="02040503050406030204" pitchFamily="18" charset="0"/>
                                </a:rPr>
                                <m:t>𝑇𝑜𝑡𝑎𝑙</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𝑛𝑢𝑚𝑏𝑒𝑟</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𝑜𝑓</m:t>
                              </m:r>
                              <m:r>
                                <a:rPr lang="en-CA" sz="4500" b="0" i="1" smtClean="0">
                                  <a:solidFill>
                                    <a:schemeClr val="accent2"/>
                                  </a:solidFill>
                                  <a:latin typeface="Cambria Math" panose="02040503050406030204" pitchFamily="18" charset="0"/>
                                </a:rPr>
                                <m:t> </m:t>
                              </m:r>
                            </m:e>
                            <m:e>
                              <m:r>
                                <a:rPr lang="en-CA" sz="4500" b="0" i="1" smtClean="0">
                                  <a:solidFill>
                                    <a:schemeClr val="accent2"/>
                                  </a:solidFill>
                                  <a:latin typeface="Cambria Math" panose="02040503050406030204" pitchFamily="18" charset="0"/>
                                </a:rPr>
                                <m:t>𝑐𝑢𝑠𝑡𝑜𝑚𝑒𝑟𝑠</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𝑤h𝑜</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𝑤𝑎𝑖𝑡</m:t>
                              </m:r>
                            </m:e>
                          </m:eqArr>
                        </m:den>
                      </m:f>
                    </m:oMath>
                  </m:oMathPara>
                </a14:m>
                <a:endParaRPr lang="en-US" sz="4500" b="0" i="1" dirty="0" smtClean="0">
                  <a:solidFill>
                    <a:schemeClr val="accent2"/>
                  </a:solidFill>
                  <a:latin typeface="Cambria Math" panose="02040503050406030204" pitchFamily="18" charset="0"/>
                </a:endParaRPr>
              </a:p>
              <a:p>
                <a:pPr marL="0" indent="0" algn="ctr">
                  <a:buNone/>
                </a:pPr>
                <a:r>
                  <a:rPr lang="en-CA" sz="4500" b="0" dirty="0" smtClean="0">
                    <a:solidFill>
                      <a:schemeClr val="accent2"/>
                    </a:solidFill>
                  </a:rPr>
                  <a:t>		</a:t>
                </a:r>
                <a14:m>
                  <m:oMath xmlns:m="http://schemas.openxmlformats.org/officeDocument/2006/math">
                    <m:r>
                      <a:rPr lang="en-CA" sz="4500" b="0" i="1" smtClean="0">
                        <a:solidFill>
                          <a:schemeClr val="accent2"/>
                        </a:solidFill>
                        <a:latin typeface="Cambria Math" panose="02040503050406030204" pitchFamily="18" charset="0"/>
                      </a:rPr>
                      <m:t>=</m:t>
                    </m:r>
                    <m:r>
                      <a:rPr lang="en-CA" sz="4500" b="0" i="1" smtClean="0">
                        <a:solidFill>
                          <a:schemeClr val="accent2"/>
                        </a:solidFill>
                        <a:latin typeface="Cambria Math" panose="02040503050406030204" pitchFamily="18" charset="0"/>
                      </a:rPr>
                      <m:t> </m:t>
                    </m:r>
                    <m:f>
                      <m:fPr>
                        <m:ctrlPr>
                          <a:rPr lang="en-CA" sz="4500" b="0" i="1" smtClean="0">
                            <a:solidFill>
                              <a:schemeClr val="accent2"/>
                            </a:solidFill>
                            <a:latin typeface="Cambria Math" panose="02040503050406030204" pitchFamily="18" charset="0"/>
                          </a:rPr>
                        </m:ctrlPr>
                      </m:fPr>
                      <m:num>
                        <m:r>
                          <a:rPr lang="en-CA" sz="4500" b="0" i="1" smtClean="0">
                            <a:solidFill>
                              <a:schemeClr val="accent2"/>
                            </a:solidFill>
                            <a:latin typeface="Cambria Math" panose="02040503050406030204" pitchFamily="18" charset="0"/>
                          </a:rPr>
                          <m:t>132</m:t>
                        </m:r>
                      </m:num>
                      <m:den>
                        <m:r>
                          <a:rPr lang="en-CA" sz="4500" b="0" i="1" smtClean="0">
                            <a:solidFill>
                              <a:schemeClr val="accent2"/>
                            </a:solidFill>
                            <a:latin typeface="Cambria Math" panose="02040503050406030204" pitchFamily="18" charset="0"/>
                          </a:rPr>
                          <m:t>43</m:t>
                        </m:r>
                      </m:den>
                    </m:f>
                    <m:r>
                      <a:rPr lang="en-CA" sz="4500" b="0" i="1" smtClean="0">
                        <a:solidFill>
                          <a:schemeClr val="accent2"/>
                        </a:solidFill>
                        <a:latin typeface="Cambria Math" panose="02040503050406030204" pitchFamily="18" charset="0"/>
                      </a:rPr>
                      <m:t>=</m:t>
                    </m:r>
                    <m:r>
                      <a:rPr lang="en-CA" sz="4500" b="0" i="1" smtClean="0">
                        <a:solidFill>
                          <a:schemeClr val="accent2"/>
                        </a:solidFill>
                        <a:latin typeface="Cambria Math" panose="02040503050406030204" pitchFamily="18" charset="0"/>
                      </a:rPr>
                      <m:t>3</m:t>
                    </m:r>
                    <m:r>
                      <a:rPr lang="en-CA" sz="4500" b="0" i="1" smtClean="0">
                        <a:solidFill>
                          <a:schemeClr val="accent2"/>
                        </a:solidFill>
                        <a:latin typeface="Cambria Math" panose="02040503050406030204" pitchFamily="18" charset="0"/>
                      </a:rPr>
                      <m:t>.</m:t>
                    </m:r>
                    <m:r>
                      <a:rPr lang="en-CA" sz="4500" b="0" i="1" smtClean="0">
                        <a:solidFill>
                          <a:schemeClr val="accent2"/>
                        </a:solidFill>
                        <a:latin typeface="Cambria Math" panose="02040503050406030204" pitchFamily="18" charset="0"/>
                      </a:rPr>
                      <m:t>07</m:t>
                    </m:r>
                    <m:r>
                      <a:rPr lang="en-CA" sz="4500" b="0" i="1" smtClean="0">
                        <a:solidFill>
                          <a:schemeClr val="accent2"/>
                        </a:solidFill>
                        <a:latin typeface="Cambria Math" panose="02040503050406030204" pitchFamily="18" charset="0"/>
                      </a:rPr>
                      <m:t> </m:t>
                    </m:r>
                    <m:r>
                      <a:rPr lang="en-CA" sz="4500" b="0" i="1" smtClean="0">
                        <a:solidFill>
                          <a:schemeClr val="accent2"/>
                        </a:solidFill>
                        <a:latin typeface="Cambria Math" panose="02040503050406030204" pitchFamily="18" charset="0"/>
                      </a:rPr>
                      <m:t>𝑚𝑖𝑛</m:t>
                    </m:r>
                  </m:oMath>
                </a14:m>
                <a:endParaRPr lang="en-CA" sz="4500" b="0" i="1" dirty="0" smtClean="0">
                  <a:solidFill>
                    <a:schemeClr val="accent2"/>
                  </a:solidFill>
                  <a:latin typeface="Cambria Math" panose="02040503050406030204" pitchFamily="18" charset="0"/>
                </a:endParaRPr>
              </a:p>
              <a:p>
                <a:pPr marL="0" indent="0" algn="ctr">
                  <a:buNone/>
                </a:pPr>
                <a:endParaRPr lang="en-CA" sz="4500" b="0" i="1" dirty="0" smtClean="0">
                  <a:latin typeface="Cambria Math" panose="02040503050406030204" pitchFamily="18" charset="0"/>
                </a:endParaRPr>
              </a:p>
              <a:p>
                <a:pPr marL="0" indent="0" algn="ctr">
                  <a:buNone/>
                </a:pPr>
                <a14:m>
                  <m:oMathPara xmlns:m="http://schemas.openxmlformats.org/officeDocument/2006/math">
                    <m:oMathParaPr>
                      <m:jc m:val="left"/>
                    </m:oMathParaPr>
                    <m:oMath xmlns:m="http://schemas.openxmlformats.org/officeDocument/2006/math">
                      <m:r>
                        <a:rPr lang="en-CA" sz="4500" b="0" i="1" smtClean="0">
                          <a:solidFill>
                            <a:schemeClr val="accent6"/>
                          </a:solidFill>
                          <a:latin typeface="Cambria Math" panose="02040503050406030204" pitchFamily="18" charset="0"/>
                        </a:rPr>
                        <m:t>𝐴𝑣𝑒𝑟𝑎𝑔𝑒</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𝑡𝑖𝑚𝑒</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𝑎</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𝑐𝑢𝑠𝑡𝑜𝑚𝑒𝑟</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𝑠𝑝𝑒𝑛𝑑𝑠</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𝑖𝑛</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𝑡h𝑒</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𝑠𝑦𝑠𝑡𝑒𝑚</m:t>
                      </m:r>
                      <m:r>
                        <a:rPr lang="en-CA" sz="4500" b="0" i="1" smtClean="0">
                          <a:solidFill>
                            <a:schemeClr val="accent6"/>
                          </a:solidFill>
                          <a:latin typeface="Cambria Math" panose="02040503050406030204" pitchFamily="18" charset="0"/>
                        </a:rPr>
                        <m:t>= </m:t>
                      </m:r>
                      <m:f>
                        <m:fPr>
                          <m:ctrlPr>
                            <a:rPr lang="en-CA" sz="4500" b="0" i="1" smtClean="0">
                              <a:solidFill>
                                <a:schemeClr val="accent6"/>
                              </a:solidFill>
                              <a:latin typeface="Cambria Math" panose="02040503050406030204" pitchFamily="18" charset="0"/>
                            </a:rPr>
                          </m:ctrlPr>
                        </m:fPr>
                        <m:num>
                          <m:eqArr>
                            <m:eqArrPr>
                              <m:ctrlPr>
                                <a:rPr lang="en-CA" sz="4500" b="0" i="1" smtClean="0">
                                  <a:solidFill>
                                    <a:schemeClr val="accent6"/>
                                  </a:solidFill>
                                  <a:latin typeface="Cambria Math" panose="02040503050406030204" pitchFamily="18" charset="0"/>
                                </a:rPr>
                              </m:ctrlPr>
                            </m:eqArrPr>
                            <m:e>
                              <m:r>
                                <a:rPr lang="en-CA" sz="4500" b="0" i="1" smtClean="0">
                                  <a:solidFill>
                                    <a:schemeClr val="accent6"/>
                                  </a:solidFill>
                                  <a:latin typeface="Cambria Math" panose="02040503050406030204" pitchFamily="18" charset="0"/>
                                </a:rPr>
                                <m:t>𝑇𝑜𝑡𝑎𝑙</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𝑡𝑖𝑚𝑒</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𝑐𝑢𝑠𝑡𝑜𝑚𝑒𝑟𝑠</m:t>
                              </m:r>
                            </m:e>
                            <m:e>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𝑠𝑝𝑒𝑛𝑑</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𝑖𝑛</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𝑡h𝑒</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𝑠𝑦𝑠𝑡𝑒𝑚</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𝑚𝑖𝑛</m:t>
                              </m:r>
                              <m:r>
                                <a:rPr lang="en-CA" sz="4500" b="0" i="1" smtClean="0">
                                  <a:solidFill>
                                    <a:schemeClr val="accent6"/>
                                  </a:solidFill>
                                  <a:latin typeface="Cambria Math" panose="02040503050406030204" pitchFamily="18" charset="0"/>
                                </a:rPr>
                                <m:t>.)</m:t>
                              </m:r>
                            </m:e>
                          </m:eqArr>
                        </m:num>
                        <m:den>
                          <m:r>
                            <a:rPr lang="en-CA" sz="4500" b="0" i="1" smtClean="0">
                              <a:solidFill>
                                <a:schemeClr val="accent6"/>
                              </a:solidFill>
                              <a:latin typeface="Cambria Math" panose="02040503050406030204" pitchFamily="18" charset="0"/>
                            </a:rPr>
                            <m:t>𝑇𝑜𝑡𝑎𝑙</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𝑛𝑢𝑚𝑏𝑒𝑟</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𝑜𝑓</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𝑐𝑢𝑠𝑡𝑜𝑚𝑒𝑟𝑠</m:t>
                          </m:r>
                        </m:den>
                      </m:f>
                    </m:oMath>
                  </m:oMathPara>
                </a14:m>
                <a:endParaRPr lang="en-US" sz="4500" b="0" i="1" dirty="0" smtClean="0">
                  <a:solidFill>
                    <a:schemeClr val="accent6"/>
                  </a:solidFill>
                  <a:latin typeface="Cambria Math" panose="02040503050406030204" pitchFamily="18" charset="0"/>
                </a:endParaRPr>
              </a:p>
              <a:p>
                <a:pPr marL="0" indent="0" algn="ctr">
                  <a:buNone/>
                </a:pPr>
                <a:r>
                  <a:rPr lang="en-CA" sz="4500" b="0" dirty="0" smtClean="0">
                    <a:solidFill>
                      <a:schemeClr val="accent6"/>
                    </a:solidFill>
                  </a:rPr>
                  <a:t>			</a:t>
                </a:r>
                <a14:m>
                  <m:oMath xmlns:m="http://schemas.openxmlformats.org/officeDocument/2006/math">
                    <m:r>
                      <a:rPr lang="en-US" sz="4500" b="0" i="0"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 </m:t>
                    </m:r>
                    <m:f>
                      <m:fPr>
                        <m:ctrlPr>
                          <a:rPr lang="en-CA" sz="4500" b="0" i="1" smtClean="0">
                            <a:solidFill>
                              <a:schemeClr val="accent6"/>
                            </a:solidFill>
                            <a:latin typeface="Cambria Math" panose="02040503050406030204" pitchFamily="18" charset="0"/>
                          </a:rPr>
                        </m:ctrlPr>
                      </m:fPr>
                      <m:num>
                        <m:r>
                          <a:rPr lang="en-CA" sz="4500" b="0" i="1" smtClean="0">
                            <a:solidFill>
                              <a:schemeClr val="accent6"/>
                            </a:solidFill>
                            <a:latin typeface="Cambria Math" panose="02040503050406030204" pitchFamily="18" charset="0"/>
                          </a:rPr>
                          <m:t>439</m:t>
                        </m:r>
                      </m:num>
                      <m:den>
                        <m:r>
                          <a:rPr lang="en-CA" sz="4500" b="0" i="1" smtClean="0">
                            <a:solidFill>
                              <a:schemeClr val="accent6"/>
                            </a:solidFill>
                            <a:latin typeface="Cambria Math" panose="02040503050406030204" pitchFamily="18" charset="0"/>
                          </a:rPr>
                          <m:t>100</m:t>
                        </m:r>
                      </m:den>
                    </m:f>
                    <m:r>
                      <a:rPr lang="en-CA" sz="4500" b="0" i="1" smtClean="0">
                        <a:solidFill>
                          <a:schemeClr val="accent6"/>
                        </a:solidFill>
                        <a:latin typeface="Cambria Math" panose="02040503050406030204" pitchFamily="18" charset="0"/>
                      </a:rPr>
                      <m:t>=</m:t>
                    </m:r>
                    <m:r>
                      <a:rPr lang="en-CA" sz="4500" b="0" i="1" smtClean="0">
                        <a:solidFill>
                          <a:schemeClr val="accent6"/>
                        </a:solidFill>
                        <a:latin typeface="Cambria Math" panose="02040503050406030204" pitchFamily="18" charset="0"/>
                      </a:rPr>
                      <m:t>4</m:t>
                    </m:r>
                    <m:r>
                      <a:rPr lang="en-CA" sz="4500" b="0" i="1" smtClean="0">
                        <a:solidFill>
                          <a:schemeClr val="accent6"/>
                        </a:solidFill>
                        <a:latin typeface="Cambria Math" panose="02040503050406030204" pitchFamily="18" charset="0"/>
                      </a:rPr>
                      <m:t>.</m:t>
                    </m:r>
                    <m:r>
                      <a:rPr lang="en-CA" sz="4500" b="0" i="1" smtClean="0">
                        <a:solidFill>
                          <a:schemeClr val="accent6"/>
                        </a:solidFill>
                        <a:latin typeface="Cambria Math" panose="02040503050406030204" pitchFamily="18" charset="0"/>
                      </a:rPr>
                      <m:t>39</m:t>
                    </m:r>
                    <m:r>
                      <a:rPr lang="en-CA" sz="4500" b="0" i="1" smtClean="0">
                        <a:solidFill>
                          <a:schemeClr val="accent6"/>
                        </a:solidFill>
                        <a:latin typeface="Cambria Math" panose="02040503050406030204" pitchFamily="18" charset="0"/>
                      </a:rPr>
                      <m:t> </m:t>
                    </m:r>
                    <m:r>
                      <a:rPr lang="en-CA" sz="4500" b="0" i="1" smtClean="0">
                        <a:solidFill>
                          <a:schemeClr val="accent6"/>
                        </a:solidFill>
                        <a:latin typeface="Cambria Math" panose="02040503050406030204" pitchFamily="18" charset="0"/>
                      </a:rPr>
                      <m:t>𝑚𝑖𝑛</m:t>
                    </m:r>
                  </m:oMath>
                </a14:m>
                <a:endParaRPr lang="en-CA" sz="4500" b="0" i="1" dirty="0" smtClean="0">
                  <a:solidFill>
                    <a:schemeClr val="accent6"/>
                  </a:solidFill>
                  <a:latin typeface="Cambria Math" panose="02040503050406030204" pitchFamily="18" charset="0"/>
                </a:endParaRPr>
              </a:p>
              <a:p>
                <a:pPr marL="0" indent="0" algn="ctr">
                  <a:buNone/>
                </a:pPr>
                <a:endParaRPr lang="en-CA" sz="2000" b="0" i="1" dirty="0" smtClean="0">
                  <a:latin typeface="Cambria Math" panose="02040503050406030204" pitchFamily="18" charset="0"/>
                </a:endParaRPr>
              </a:p>
              <a:p>
                <a:pPr marL="0" indent="0" algn="ctr">
                  <a:buNone/>
                </a:pPr>
                <a:endParaRPr lang="en-CA" sz="2000" b="0"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 </m:t>
                      </m:r>
                    </m:oMath>
                  </m:oMathPara>
                </a14:m>
                <a:endParaRPr lang="en-CA"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8490" y="1417638"/>
                <a:ext cx="8903109" cy="5135561"/>
              </a:xfrm>
              <a:blipFill rotWithShape="0">
                <a:blip r:embed="rId2"/>
                <a:stretch>
                  <a:fillRect l="-205"/>
                </a:stretch>
              </a:blipFill>
            </p:spPr>
            <p:txBody>
              <a:bodyPr/>
              <a:lstStyle/>
              <a:p>
                <a:r>
                  <a:rPr lang="en-US">
                    <a:noFill/>
                  </a:rPr>
                  <a:t> </a:t>
                </a:r>
              </a:p>
            </p:txBody>
          </p:sp>
        </mc:Fallback>
      </mc:AlternateContent>
    </p:spTree>
    <p:extLst>
      <p:ext uri="{BB962C8B-B14F-4D97-AF65-F5344CB8AC3E}">
        <p14:creationId xmlns:p14="http://schemas.microsoft.com/office/powerpoint/2010/main" val="800220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1" y="2248412"/>
            <a:ext cx="7886700" cy="4351338"/>
          </a:xfrm>
        </p:spPr>
        <p:txBody>
          <a:bodyPr>
            <a:normAutofit fontScale="92500"/>
          </a:bodyPr>
          <a:lstStyle/>
          <a:p>
            <a:pPr marL="0" indent="0">
              <a:buNone/>
            </a:pPr>
            <a:r>
              <a:rPr lang="en-CA" sz="3200" dirty="0" smtClean="0">
                <a:solidFill>
                  <a:schemeClr val="accent5"/>
                </a:solidFill>
              </a:rPr>
              <a:t>Average time a customer spends in the system = </a:t>
            </a:r>
          </a:p>
          <a:p>
            <a:pPr marL="0" indent="0">
              <a:buNone/>
            </a:pPr>
            <a:r>
              <a:rPr lang="en-CA" sz="3200" dirty="0"/>
              <a:t>	</a:t>
            </a:r>
            <a:r>
              <a:rPr lang="en-CA" sz="3200" dirty="0" smtClean="0">
                <a:solidFill>
                  <a:schemeClr val="accent2"/>
                </a:solidFill>
              </a:rPr>
              <a:t>average time a customer waits in queue +</a:t>
            </a:r>
          </a:p>
          <a:p>
            <a:pPr marL="0" indent="0">
              <a:buNone/>
            </a:pPr>
            <a:r>
              <a:rPr lang="en-CA" sz="3200" dirty="0">
                <a:solidFill>
                  <a:schemeClr val="accent2"/>
                </a:solidFill>
              </a:rPr>
              <a:t>	</a:t>
            </a:r>
            <a:r>
              <a:rPr lang="en-CA" sz="3200" dirty="0" smtClean="0">
                <a:solidFill>
                  <a:schemeClr val="accent2"/>
                </a:solidFill>
              </a:rPr>
              <a:t>average time a customer spends in service</a:t>
            </a:r>
          </a:p>
          <a:p>
            <a:pPr marL="0" indent="0">
              <a:buNone/>
            </a:pPr>
            <a:endParaRPr lang="en-CA" sz="3200" dirty="0"/>
          </a:p>
          <a:p>
            <a:pPr marL="0" indent="0">
              <a:buNone/>
            </a:pPr>
            <a:r>
              <a:rPr lang="en-CA" sz="3200" dirty="0" smtClean="0"/>
              <a:t>	</a:t>
            </a:r>
            <a:r>
              <a:rPr lang="en-CA" sz="3200" dirty="0" smtClean="0">
                <a:solidFill>
                  <a:schemeClr val="accent6"/>
                </a:solidFill>
              </a:rPr>
              <a:t>= 1.32 + 3.27 </a:t>
            </a:r>
          </a:p>
          <a:p>
            <a:pPr marL="0" indent="0">
              <a:buNone/>
            </a:pPr>
            <a:r>
              <a:rPr lang="en-CA" sz="3200" dirty="0">
                <a:solidFill>
                  <a:schemeClr val="accent6"/>
                </a:solidFill>
              </a:rPr>
              <a:t>	</a:t>
            </a:r>
            <a:r>
              <a:rPr lang="en-CA" sz="3200" dirty="0" smtClean="0">
                <a:solidFill>
                  <a:schemeClr val="accent6"/>
                </a:solidFill>
              </a:rPr>
              <a:t>= 4.59 min </a:t>
            </a:r>
            <a:endParaRPr lang="en-CA" sz="3200" dirty="0">
              <a:solidFill>
                <a:schemeClr val="accent6"/>
              </a:solidFill>
            </a:endParaRPr>
          </a:p>
        </p:txBody>
      </p:sp>
      <p:sp>
        <p:nvSpPr>
          <p:cNvPr id="4" name="Title 1"/>
          <p:cNvSpPr>
            <a:spLocks noGrp="1"/>
          </p:cNvSpPr>
          <p:nvPr>
            <p:ph type="title"/>
          </p:nvPr>
        </p:nvSpPr>
        <p:spPr>
          <a:xfrm>
            <a:off x="628651" y="365126"/>
            <a:ext cx="7886700" cy="1325563"/>
          </a:xfrm>
        </p:spPr>
        <p:txBody>
          <a:bodyPr>
            <a:normAutofit/>
          </a:bodyPr>
          <a:lstStyle/>
          <a:p>
            <a:r>
              <a:rPr lang="en-CA" altLang="en-US" sz="4000" dirty="0" smtClean="0">
                <a:solidFill>
                  <a:srgbClr val="C00000"/>
                </a:solidFill>
              </a:rPr>
              <a:t>Typical Performance Measures </a:t>
            </a:r>
            <a:br>
              <a:rPr lang="en-CA" altLang="en-US" sz="4000" dirty="0" smtClean="0">
                <a:solidFill>
                  <a:srgbClr val="C00000"/>
                </a:solidFill>
              </a:rPr>
            </a:br>
            <a:r>
              <a:rPr lang="en-CA" altLang="en-US" sz="4000" dirty="0" smtClean="0">
                <a:solidFill>
                  <a:srgbClr val="C00000"/>
                </a:solidFill>
              </a:rPr>
              <a:t>of a Queuing System</a:t>
            </a:r>
          </a:p>
        </p:txBody>
      </p:sp>
    </p:spTree>
    <p:extLst>
      <p:ext uri="{BB962C8B-B14F-4D97-AF65-F5344CB8AC3E}">
        <p14:creationId xmlns:p14="http://schemas.microsoft.com/office/powerpoint/2010/main" val="25078763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1" y="365126"/>
            <a:ext cx="7886700" cy="1325563"/>
          </a:xfrm>
        </p:spPr>
        <p:txBody>
          <a:bodyPr>
            <a:normAutofit/>
          </a:bodyPr>
          <a:lstStyle/>
          <a:p>
            <a:r>
              <a:rPr lang="en-CA" altLang="en-US" sz="4000" dirty="0" smtClean="0">
                <a:solidFill>
                  <a:srgbClr val="C00000"/>
                </a:solidFill>
              </a:rPr>
              <a:t>Typical Performance Measures </a:t>
            </a:r>
            <a:br>
              <a:rPr lang="en-CA" altLang="en-US" sz="4000" dirty="0" smtClean="0">
                <a:solidFill>
                  <a:srgbClr val="C00000"/>
                </a:solidFill>
              </a:rPr>
            </a:br>
            <a:r>
              <a:rPr lang="en-CA" altLang="en-US" sz="4000" dirty="0" smtClean="0">
                <a:solidFill>
                  <a:srgbClr val="C00000"/>
                </a:solidFill>
              </a:rPr>
              <a:t>of a Queuing System</a:t>
            </a:r>
          </a:p>
        </p:txBody>
      </p:sp>
      <p:graphicFrame>
        <p:nvGraphicFramePr>
          <p:cNvPr id="4" name="Chart 3"/>
          <p:cNvGraphicFramePr>
            <a:graphicFrameLocks/>
          </p:cNvGraphicFramePr>
          <p:nvPr>
            <p:extLst>
              <p:ext uri="{D42A27DB-BD31-4B8C-83A1-F6EECF244321}">
                <p14:modId xmlns:p14="http://schemas.microsoft.com/office/powerpoint/2010/main" val="2465565046"/>
              </p:ext>
            </p:extLst>
          </p:nvPr>
        </p:nvGraphicFramePr>
        <p:xfrm>
          <a:off x="628653" y="2057405"/>
          <a:ext cx="8227757" cy="43728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6832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152400"/>
            <a:ext cx="8472488" cy="990600"/>
          </a:xfrm>
        </p:spPr>
        <p:txBody>
          <a:bodyPr>
            <a:normAutofit fontScale="90000"/>
          </a:bodyPr>
          <a:lstStyle/>
          <a:p>
            <a:pPr eaLnBrk="1" hangingPunct="1"/>
            <a:r>
              <a:rPr lang="en-US" altLang="en-US" b="1" smtClean="0">
                <a:solidFill>
                  <a:srgbClr val="C00000"/>
                </a:solidFill>
              </a:rPr>
              <a:t>Phase I. Define the objectives of the study </a:t>
            </a:r>
          </a:p>
        </p:txBody>
      </p:sp>
      <p:sp>
        <p:nvSpPr>
          <p:cNvPr id="87043" name="Content Placeholder 27"/>
          <p:cNvSpPr>
            <a:spLocks noGrp="1"/>
          </p:cNvSpPr>
          <p:nvPr>
            <p:ph sz="quarter" idx="1"/>
          </p:nvPr>
        </p:nvSpPr>
        <p:spPr>
          <a:xfrm>
            <a:off x="457200" y="1219200"/>
            <a:ext cx="8229600" cy="4937125"/>
          </a:xfrm>
        </p:spPr>
        <p:txBody>
          <a:bodyPr/>
          <a:lstStyle/>
          <a:p>
            <a:pPr eaLnBrk="1" hangingPunct="1"/>
            <a:r>
              <a:rPr lang="fr-FR" altLang="en-US" dirty="0" smtClean="0"/>
              <a:t>Main Objective: </a:t>
            </a:r>
            <a:r>
              <a:rPr lang="en-US" altLang="en-US" sz="2800" dirty="0" smtClean="0"/>
              <a:t>what is the best queuing strategy that </a:t>
            </a:r>
            <a:r>
              <a:rPr lang="en-US" altLang="en-US" sz="2800" dirty="0" smtClean="0">
                <a:solidFill>
                  <a:srgbClr val="C00000"/>
                </a:solidFill>
              </a:rPr>
              <a:t>reduces the waiting time </a:t>
            </a:r>
            <a:r>
              <a:rPr lang="en-US" altLang="en-US" sz="2800" dirty="0" smtClean="0"/>
              <a:t>of travelers in check-in desks. </a:t>
            </a:r>
          </a:p>
          <a:p>
            <a:pPr eaLnBrk="1" hangingPunct="1"/>
            <a:r>
              <a:rPr lang="en-US" altLang="en-US" sz="2400" dirty="0" smtClean="0"/>
              <a:t>Find a model that enables to compute waiting time of travelers</a:t>
            </a:r>
          </a:p>
          <a:p>
            <a:pPr eaLnBrk="1" hangingPunct="1"/>
            <a:r>
              <a:rPr lang="en-US" altLang="en-US" sz="2400" dirty="0" smtClean="0"/>
              <a:t>Two </a:t>
            </a:r>
            <a:r>
              <a:rPr lang="en-US" altLang="en-US" sz="2400" dirty="0" smtClean="0"/>
              <a:t>Possible Models</a:t>
            </a:r>
          </a:p>
          <a:p>
            <a:pPr eaLnBrk="1" hangingPunct="1"/>
            <a:endParaRPr lang="en-US" altLang="en-US" dirty="0" smtClean="0"/>
          </a:p>
        </p:txBody>
      </p:sp>
      <p:pic>
        <p:nvPicPr>
          <p:cNvPr id="87047" name="Picture 2" descr="D:\جامعة الإمام محمد بن سعود الإسلامية\FALL 2009\التدريس\CS433-FALL2009\الاختبارات\الاختبارات خريف 2009\m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265" y="4572000"/>
            <a:ext cx="4198798" cy="1439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7048" name="Picture 3" descr="D:\جامعة الإمام محمد بن سعود الإسلامية\FALL 2009\التدريس\CS433-FALL2009\الاختبارات\الاختبارات خريف 2009\mm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4572000"/>
            <a:ext cx="3782123" cy="14398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87049" name="Group 8"/>
          <p:cNvGrpSpPr>
            <a:grpSpLocks/>
          </p:cNvGrpSpPr>
          <p:nvPr/>
        </p:nvGrpSpPr>
        <p:grpSpPr bwMode="auto">
          <a:xfrm>
            <a:off x="519087" y="4605820"/>
            <a:ext cx="3748249" cy="1386889"/>
            <a:chOff x="376179" y="2938459"/>
            <a:chExt cx="3748143" cy="1387021"/>
          </a:xfrm>
        </p:grpSpPr>
        <p:sp>
          <p:nvSpPr>
            <p:cNvPr id="40" name="Rectangle 39"/>
            <p:cNvSpPr/>
            <p:nvPr/>
          </p:nvSpPr>
          <p:spPr>
            <a:xfrm>
              <a:off x="376205" y="3465077"/>
              <a:ext cx="1223927" cy="1444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Rectangle 40"/>
            <p:cNvSpPr/>
            <p:nvPr/>
          </p:nvSpPr>
          <p:spPr>
            <a:xfrm>
              <a:off x="2881209" y="2937977"/>
              <a:ext cx="1223927" cy="214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Rectangle 41"/>
            <p:cNvSpPr/>
            <p:nvPr/>
          </p:nvSpPr>
          <p:spPr>
            <a:xfrm>
              <a:off x="2900259" y="4181107"/>
              <a:ext cx="1223927" cy="144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3" name="Rectangle 32"/>
          <p:cNvSpPr/>
          <p:nvPr/>
        </p:nvSpPr>
        <p:spPr bwMode="auto">
          <a:xfrm>
            <a:off x="4452938" y="5148263"/>
            <a:ext cx="1116012" cy="214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Rectangle 33"/>
          <p:cNvSpPr/>
          <p:nvPr/>
        </p:nvSpPr>
        <p:spPr bwMode="auto">
          <a:xfrm>
            <a:off x="7543800" y="4614863"/>
            <a:ext cx="1071563"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Rectangle 34"/>
          <p:cNvSpPr/>
          <p:nvPr/>
        </p:nvSpPr>
        <p:spPr bwMode="auto">
          <a:xfrm>
            <a:off x="7529513" y="5105400"/>
            <a:ext cx="1071562"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Rectangle 35"/>
          <p:cNvSpPr/>
          <p:nvPr/>
        </p:nvSpPr>
        <p:spPr bwMode="auto">
          <a:xfrm>
            <a:off x="7534275" y="5595938"/>
            <a:ext cx="1071563"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Rectangle 36"/>
          <p:cNvSpPr/>
          <p:nvPr/>
        </p:nvSpPr>
        <p:spPr bwMode="auto">
          <a:xfrm>
            <a:off x="5195888" y="4724400"/>
            <a:ext cx="1071562" cy="142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Rectangle 37"/>
          <p:cNvSpPr/>
          <p:nvPr/>
        </p:nvSpPr>
        <p:spPr bwMode="auto">
          <a:xfrm>
            <a:off x="5700713" y="5167313"/>
            <a:ext cx="576262" cy="18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Rectangle 38"/>
          <p:cNvSpPr/>
          <p:nvPr/>
        </p:nvSpPr>
        <p:spPr bwMode="auto">
          <a:xfrm>
            <a:off x="5719763" y="5640388"/>
            <a:ext cx="576262" cy="1793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TextBox 42"/>
          <p:cNvSpPr txBox="1"/>
          <p:nvPr/>
        </p:nvSpPr>
        <p:spPr>
          <a:xfrm>
            <a:off x="2214563" y="6053138"/>
            <a:ext cx="865187" cy="288925"/>
          </a:xfrm>
          <a:prstGeom prst="rect">
            <a:avLst/>
          </a:prstGeom>
          <a:noFill/>
        </p:spPr>
        <p:txBody>
          <a:bodyPr wrap="none">
            <a:spAutoFit/>
          </a:bodyPr>
          <a:lstStyle/>
          <a:p>
            <a:pPr>
              <a:buFont typeface="Wingdings" pitchFamily="2" charset="2"/>
              <a:buNone/>
              <a:defRPr/>
            </a:pPr>
            <a:r>
              <a:rPr lang="fr-FR" dirty="0">
                <a:latin typeface="+mn-lt"/>
              </a:rPr>
              <a:t>Model 1</a:t>
            </a:r>
            <a:endParaRPr lang="en-US" dirty="0">
              <a:latin typeface="+mn-lt"/>
            </a:endParaRPr>
          </a:p>
        </p:txBody>
      </p:sp>
      <p:sp>
        <p:nvSpPr>
          <p:cNvPr id="44" name="TextBox 43"/>
          <p:cNvSpPr txBox="1"/>
          <p:nvPr/>
        </p:nvSpPr>
        <p:spPr>
          <a:xfrm>
            <a:off x="6215063" y="6053138"/>
            <a:ext cx="865187" cy="288925"/>
          </a:xfrm>
          <a:prstGeom prst="rect">
            <a:avLst/>
          </a:prstGeom>
          <a:noFill/>
        </p:spPr>
        <p:txBody>
          <a:bodyPr wrap="none">
            <a:spAutoFit/>
          </a:bodyPr>
          <a:lstStyle/>
          <a:p>
            <a:pPr>
              <a:buFont typeface="Wingdings" pitchFamily="2" charset="2"/>
              <a:buNone/>
              <a:defRPr/>
            </a:pPr>
            <a:r>
              <a:rPr lang="fr-FR" dirty="0">
                <a:latin typeface="+mn-lt"/>
              </a:rPr>
              <a:t>Model 2</a:t>
            </a:r>
            <a:endParaRPr lang="en-US" dirty="0">
              <a:latin typeface="+mn-lt"/>
            </a:endParaRPr>
          </a:p>
        </p:txBody>
      </p:sp>
    </p:spTree>
    <p:extLst>
      <p:ext uri="{BB962C8B-B14F-4D97-AF65-F5344CB8AC3E}">
        <p14:creationId xmlns:p14="http://schemas.microsoft.com/office/powerpoint/2010/main" val="373842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0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7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uiExpand="1" build="p"/>
      <p:bldP spid="43" grpId="0"/>
      <p:bldP spid="4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06817839"/>
              </p:ext>
            </p:extLst>
          </p:nvPr>
        </p:nvGraphicFramePr>
        <p:xfrm>
          <a:off x="1028700" y="1690688"/>
          <a:ext cx="7086600" cy="4422058"/>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p:cNvSpPr>
            <a:spLocks noGrp="1"/>
          </p:cNvSpPr>
          <p:nvPr>
            <p:ph type="title"/>
          </p:nvPr>
        </p:nvSpPr>
        <p:spPr>
          <a:xfrm>
            <a:off x="628651" y="365126"/>
            <a:ext cx="7886700" cy="1325563"/>
          </a:xfrm>
        </p:spPr>
        <p:txBody>
          <a:bodyPr>
            <a:normAutofit/>
          </a:bodyPr>
          <a:lstStyle/>
          <a:p>
            <a:r>
              <a:rPr lang="en-CA" altLang="en-US" sz="4000" dirty="0" smtClean="0">
                <a:solidFill>
                  <a:srgbClr val="C00000"/>
                </a:solidFill>
              </a:rPr>
              <a:t>Typical Performance Measures </a:t>
            </a:r>
            <a:br>
              <a:rPr lang="en-CA" altLang="en-US" sz="4000" dirty="0" smtClean="0">
                <a:solidFill>
                  <a:srgbClr val="C00000"/>
                </a:solidFill>
              </a:rPr>
            </a:br>
            <a:r>
              <a:rPr lang="en-CA" altLang="en-US" sz="4000" dirty="0" smtClean="0">
                <a:solidFill>
                  <a:srgbClr val="C00000"/>
                </a:solidFill>
              </a:rPr>
              <a:t>of a Queuing System</a:t>
            </a:r>
          </a:p>
        </p:txBody>
      </p:sp>
      <p:sp>
        <p:nvSpPr>
          <p:cNvPr id="6" name="TextBox 5"/>
          <p:cNvSpPr txBox="1"/>
          <p:nvPr/>
        </p:nvSpPr>
        <p:spPr>
          <a:xfrm>
            <a:off x="609600" y="6243491"/>
            <a:ext cx="8153400" cy="461665"/>
          </a:xfrm>
          <a:prstGeom prst="rect">
            <a:avLst/>
          </a:prstGeom>
          <a:noFill/>
        </p:spPr>
        <p:txBody>
          <a:bodyPr wrap="square" rtlCol="0">
            <a:spAutoFit/>
          </a:bodyPr>
          <a:lstStyle/>
          <a:p>
            <a:pPr algn="ctr"/>
            <a:r>
              <a:rPr lang="en-CA" sz="2400" dirty="0" smtClean="0"/>
              <a:t>The experiment was run 50 times, each trial represents one day</a:t>
            </a:r>
            <a:endParaRPr lang="en-CA" sz="2400" dirty="0"/>
          </a:p>
        </p:txBody>
      </p:sp>
    </p:spTree>
    <p:extLst>
      <p:ext uri="{BB962C8B-B14F-4D97-AF65-F5344CB8AC3E}">
        <p14:creationId xmlns:p14="http://schemas.microsoft.com/office/powerpoint/2010/main" val="3020812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152400"/>
            <a:ext cx="8472488" cy="990600"/>
          </a:xfrm>
        </p:spPr>
        <p:txBody>
          <a:bodyPr>
            <a:normAutofit fontScale="90000"/>
          </a:bodyPr>
          <a:lstStyle/>
          <a:p>
            <a:pPr eaLnBrk="1" hangingPunct="1"/>
            <a:r>
              <a:rPr lang="en-US" altLang="en-US" b="1" smtClean="0">
                <a:solidFill>
                  <a:srgbClr val="C00000"/>
                </a:solidFill>
              </a:rPr>
              <a:t>Phase II. Develop Conceptual Model</a:t>
            </a:r>
          </a:p>
        </p:txBody>
      </p:sp>
      <p:sp>
        <p:nvSpPr>
          <p:cNvPr id="88067" name="Content Placeholder 27"/>
          <p:cNvSpPr>
            <a:spLocks noGrp="1"/>
          </p:cNvSpPr>
          <p:nvPr>
            <p:ph sz="quarter" idx="1"/>
          </p:nvPr>
        </p:nvSpPr>
        <p:spPr>
          <a:xfrm>
            <a:off x="457200" y="3786188"/>
            <a:ext cx="3686175" cy="1143000"/>
          </a:xfrm>
        </p:spPr>
        <p:txBody>
          <a:bodyPr/>
          <a:lstStyle/>
          <a:p>
            <a:pPr marL="273050" indent="-273050">
              <a:spcBef>
                <a:spcPts val="600"/>
              </a:spcBef>
              <a:buSzPct val="76000"/>
              <a:buFont typeface="Wingdings 3" pitchFamily="18" charset="2"/>
              <a:buChar char=""/>
              <a:defRPr/>
            </a:pPr>
            <a:r>
              <a:rPr lang="fr-FR" altLang="en-US" sz="2600" dirty="0"/>
              <a:t>One Queue</a:t>
            </a:r>
          </a:p>
          <a:p>
            <a:pPr eaLnBrk="1" hangingPunct="1"/>
            <a:r>
              <a:rPr lang="fr-FR" altLang="en-US" sz="2400" dirty="0" smtClean="0"/>
              <a:t>N=3 servers</a:t>
            </a:r>
            <a:endParaRPr lang="en-US" altLang="en-US" dirty="0" smtClean="0"/>
          </a:p>
        </p:txBody>
      </p:sp>
      <p:sp>
        <p:nvSpPr>
          <p:cNvPr id="18" name="Content Placeholder 27"/>
          <p:cNvSpPr txBox="1">
            <a:spLocks/>
          </p:cNvSpPr>
          <p:nvPr/>
        </p:nvSpPr>
        <p:spPr bwMode="auto">
          <a:xfrm>
            <a:off x="4886325" y="3786188"/>
            <a:ext cx="3686175" cy="1143000"/>
          </a:xfrm>
          <a:prstGeom prst="rect">
            <a:avLst/>
          </a:prstGeom>
          <a:noFill/>
          <a:ln w="9525">
            <a:noFill/>
            <a:miter lim="800000"/>
            <a:headEnd/>
            <a:tailEnd/>
          </a:ln>
        </p:spPr>
        <p:txBody>
          <a:bodyPr/>
          <a:lstStyle/>
          <a:p>
            <a:pPr marL="273050" indent="-273050">
              <a:spcBef>
                <a:spcPts val="600"/>
              </a:spcBef>
              <a:buSzPct val="76000"/>
              <a:buFont typeface="Wingdings 3" pitchFamily="18" charset="2"/>
              <a:buChar char=""/>
              <a:defRPr/>
            </a:pPr>
            <a:r>
              <a:rPr lang="en-US" sz="2600" dirty="0">
                <a:latin typeface="+mn-lt"/>
                <a:cs typeface="+mn-cs"/>
              </a:rPr>
              <a:t>Three Queues</a:t>
            </a:r>
          </a:p>
          <a:p>
            <a:pPr marL="273050" indent="-273050">
              <a:spcBef>
                <a:spcPts val="600"/>
              </a:spcBef>
              <a:buSzPct val="76000"/>
              <a:buFont typeface="Wingdings 3" pitchFamily="18" charset="2"/>
              <a:buChar char=""/>
              <a:defRPr/>
            </a:pPr>
            <a:r>
              <a:rPr lang="en-US" sz="2400" dirty="0">
                <a:latin typeface="+mn-lt"/>
                <a:cs typeface="+mn-cs"/>
              </a:rPr>
              <a:t>N=3 servers</a:t>
            </a:r>
            <a:endParaRPr lang="en-US" sz="2600" dirty="0">
              <a:latin typeface="+mn-lt"/>
              <a:cs typeface="+mn-cs"/>
            </a:endParaRPr>
          </a:p>
        </p:txBody>
      </p:sp>
      <p:grpSp>
        <p:nvGrpSpPr>
          <p:cNvPr id="88069" name="Group 24"/>
          <p:cNvGrpSpPr>
            <a:grpSpLocks/>
          </p:cNvGrpSpPr>
          <p:nvPr/>
        </p:nvGrpSpPr>
        <p:grpSpPr bwMode="auto">
          <a:xfrm>
            <a:off x="500063" y="2071688"/>
            <a:ext cx="8128000" cy="1766887"/>
            <a:chOff x="500034" y="1785926"/>
            <a:chExt cx="8127771" cy="1766900"/>
          </a:xfrm>
        </p:grpSpPr>
        <p:grpSp>
          <p:nvGrpSpPr>
            <p:cNvPr id="88072" name="Group 23"/>
            <p:cNvGrpSpPr>
              <a:grpSpLocks/>
            </p:cNvGrpSpPr>
            <p:nvPr/>
          </p:nvGrpSpPr>
          <p:grpSpPr bwMode="auto">
            <a:xfrm>
              <a:off x="500034" y="1785926"/>
              <a:ext cx="8127771" cy="1440000"/>
              <a:chOff x="500034" y="1785926"/>
              <a:chExt cx="8127771" cy="1440000"/>
            </a:xfrm>
          </p:grpSpPr>
          <p:pic>
            <p:nvPicPr>
              <p:cNvPr id="88075" name="Picture 2" descr="D:\جامعة الإمام محمد بن سعود الإسلامية\FALL 2009\التدريس\CS433-FALL2009\الاختبارات\الاختبارات خريف 2009\m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1785926"/>
                <a:ext cx="4198680" cy="144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8076" name="Picture 3" descr="D:\جامعة الإمام محمد بن سعود الإسلامية\FALL 2009\التدريس\CS433-FALL2009\الاختبارات\الاختبارات خريف 2009\mm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1785926"/>
                <a:ext cx="3782016" cy="144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88077" name="Group 8"/>
              <p:cNvGrpSpPr>
                <a:grpSpLocks/>
              </p:cNvGrpSpPr>
              <p:nvPr/>
            </p:nvGrpSpPr>
            <p:grpSpPr bwMode="auto">
              <a:xfrm>
                <a:off x="519057" y="1819749"/>
                <a:ext cx="3748143" cy="1387021"/>
                <a:chOff x="376179" y="2938459"/>
                <a:chExt cx="3748143" cy="1387021"/>
              </a:xfrm>
            </p:grpSpPr>
            <p:sp>
              <p:nvSpPr>
                <p:cNvPr id="6" name="Rectangle 5"/>
                <p:cNvSpPr/>
                <p:nvPr/>
              </p:nvSpPr>
              <p:spPr>
                <a:xfrm>
                  <a:off x="376205" y="3465027"/>
                  <a:ext cx="1223927" cy="144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881209" y="2937973"/>
                  <a:ext cx="1223927" cy="214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900259" y="4180996"/>
                  <a:ext cx="1223927" cy="144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 name="Rectangle 9"/>
              <p:cNvSpPr/>
              <p:nvPr/>
            </p:nvSpPr>
            <p:spPr>
              <a:xfrm>
                <a:off x="4452798" y="2362192"/>
                <a:ext cx="1115981" cy="214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7543573" y="1828788"/>
                <a:ext cx="1071533"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529286" y="2319330"/>
                <a:ext cx="1071532"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7534048" y="2809871"/>
                <a:ext cx="1071533"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5195727" y="1938327"/>
                <a:ext cx="1071532"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700537" y="2381243"/>
                <a:ext cx="576246" cy="180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5719587" y="2854321"/>
                <a:ext cx="576246" cy="179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 name="TextBox 19"/>
            <p:cNvSpPr txBox="1"/>
            <p:nvPr/>
          </p:nvSpPr>
          <p:spPr>
            <a:xfrm>
              <a:off x="2214486" y="3263899"/>
              <a:ext cx="866751" cy="288927"/>
            </a:xfrm>
            <a:prstGeom prst="rect">
              <a:avLst/>
            </a:prstGeom>
            <a:noFill/>
          </p:spPr>
          <p:txBody>
            <a:bodyPr wrap="none">
              <a:spAutoFit/>
            </a:bodyPr>
            <a:lstStyle/>
            <a:p>
              <a:pPr>
                <a:buFont typeface="Wingdings" pitchFamily="2" charset="2"/>
                <a:buNone/>
                <a:defRPr/>
              </a:pPr>
              <a:r>
                <a:rPr lang="fr-FR" dirty="0">
                  <a:latin typeface="+mn-lt"/>
                </a:rPr>
                <a:t>Model 1</a:t>
              </a:r>
              <a:endParaRPr lang="en-US" dirty="0">
                <a:latin typeface="+mn-lt"/>
              </a:endParaRPr>
            </a:p>
          </p:txBody>
        </p:sp>
        <p:sp>
          <p:nvSpPr>
            <p:cNvPr id="21" name="TextBox 20"/>
            <p:cNvSpPr txBox="1"/>
            <p:nvPr/>
          </p:nvSpPr>
          <p:spPr>
            <a:xfrm>
              <a:off x="6214873" y="3263899"/>
              <a:ext cx="866751" cy="288927"/>
            </a:xfrm>
            <a:prstGeom prst="rect">
              <a:avLst/>
            </a:prstGeom>
            <a:noFill/>
          </p:spPr>
          <p:txBody>
            <a:bodyPr wrap="none">
              <a:spAutoFit/>
            </a:bodyPr>
            <a:lstStyle/>
            <a:p>
              <a:pPr>
                <a:buFont typeface="Wingdings" pitchFamily="2" charset="2"/>
                <a:buNone/>
                <a:defRPr/>
              </a:pPr>
              <a:r>
                <a:rPr lang="fr-FR" dirty="0">
                  <a:latin typeface="+mn-lt"/>
                </a:rPr>
                <a:t>Model 2</a:t>
              </a:r>
              <a:endParaRPr lang="en-US" dirty="0">
                <a:latin typeface="+mn-lt"/>
              </a:endParaRPr>
            </a:p>
          </p:txBody>
        </p:sp>
      </p:grpSp>
      <p:sp>
        <p:nvSpPr>
          <p:cNvPr id="22" name="Content Placeholder 27"/>
          <p:cNvSpPr txBox="1">
            <a:spLocks/>
          </p:cNvSpPr>
          <p:nvPr/>
        </p:nvSpPr>
        <p:spPr bwMode="auto">
          <a:xfrm>
            <a:off x="428625" y="4929188"/>
            <a:ext cx="8501063" cy="1357312"/>
          </a:xfrm>
          <a:prstGeom prst="rect">
            <a:avLst/>
          </a:prstGeom>
          <a:noFill/>
          <a:ln w="9525">
            <a:noFill/>
            <a:miter lim="800000"/>
            <a:headEnd/>
            <a:tailEnd/>
          </a:ln>
        </p:spPr>
        <p:txBody>
          <a:bodyPr/>
          <a:lstStyle/>
          <a:p>
            <a:pPr marL="273050" indent="-273050">
              <a:spcBef>
                <a:spcPts val="600"/>
              </a:spcBef>
              <a:buSzPct val="76000"/>
              <a:buFont typeface="Wingdings 3" pitchFamily="18" charset="2"/>
              <a:buChar char=""/>
              <a:defRPr/>
            </a:pPr>
            <a:r>
              <a:rPr lang="en-US" sz="2600" dirty="0">
                <a:solidFill>
                  <a:schemeClr val="accent1">
                    <a:lumMod val="50000"/>
                  </a:schemeClr>
                </a:solidFill>
                <a:latin typeface="+mn-lt"/>
                <a:cs typeface="+mn-cs"/>
              </a:rPr>
              <a:t>Customers: </a:t>
            </a:r>
            <a:r>
              <a:rPr lang="en-US" sz="2600" dirty="0">
                <a:latin typeface="+mn-lt"/>
                <a:cs typeface="+mn-cs"/>
              </a:rPr>
              <a:t>travelers that arrive to the check-in desk</a:t>
            </a:r>
          </a:p>
          <a:p>
            <a:pPr marL="273050" indent="-273050">
              <a:spcBef>
                <a:spcPts val="600"/>
              </a:spcBef>
              <a:buSzPct val="76000"/>
              <a:buFont typeface="Wingdings 3" pitchFamily="18" charset="2"/>
              <a:buChar char=""/>
              <a:defRPr/>
            </a:pPr>
            <a:r>
              <a:rPr lang="en-US" sz="2600" dirty="0">
                <a:solidFill>
                  <a:schemeClr val="accent1">
                    <a:lumMod val="50000"/>
                  </a:schemeClr>
                </a:solidFill>
                <a:latin typeface="+mn-lt"/>
                <a:cs typeface="+mn-cs"/>
              </a:rPr>
              <a:t>Servers: </a:t>
            </a:r>
            <a:r>
              <a:rPr lang="en-US" sz="2600" dirty="0">
                <a:latin typeface="+mn-lt"/>
                <a:cs typeface="+mn-cs"/>
              </a:rPr>
              <a:t>represents the agent (officer) that makes the flight registration</a:t>
            </a:r>
          </a:p>
        </p:txBody>
      </p:sp>
      <p:sp>
        <p:nvSpPr>
          <p:cNvPr id="23" name="Content Placeholder 27"/>
          <p:cNvSpPr txBox="1">
            <a:spLocks/>
          </p:cNvSpPr>
          <p:nvPr/>
        </p:nvSpPr>
        <p:spPr bwMode="auto">
          <a:xfrm>
            <a:off x="500063" y="1357313"/>
            <a:ext cx="8501062" cy="428625"/>
          </a:xfrm>
          <a:prstGeom prst="rect">
            <a:avLst/>
          </a:prstGeom>
          <a:noFill/>
          <a:ln w="9525">
            <a:noFill/>
            <a:miter lim="800000"/>
            <a:headEnd/>
            <a:tailEnd/>
          </a:ln>
        </p:spPr>
        <p:txBody>
          <a:bodyPr/>
          <a:lstStyle/>
          <a:p>
            <a:pPr marL="273050" indent="-273050">
              <a:spcBef>
                <a:spcPts val="600"/>
              </a:spcBef>
              <a:buSzPct val="76000"/>
              <a:buFont typeface="Wingdings" pitchFamily="2" charset="2"/>
              <a:buNone/>
              <a:defRPr/>
            </a:pPr>
            <a:r>
              <a:rPr lang="en-US" sz="2600" b="1" dirty="0">
                <a:solidFill>
                  <a:schemeClr val="accent1">
                    <a:lumMod val="50000"/>
                  </a:schemeClr>
                </a:solidFill>
                <a:latin typeface="+mn-lt"/>
                <a:cs typeface="+mn-cs"/>
              </a:rPr>
              <a:t>What are the elements of the system?</a:t>
            </a:r>
          </a:p>
        </p:txBody>
      </p:sp>
    </p:spTree>
    <p:extLst>
      <p:ext uri="{BB962C8B-B14F-4D97-AF65-F5344CB8AC3E}">
        <p14:creationId xmlns:p14="http://schemas.microsoft.com/office/powerpoint/2010/main" val="403540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152400"/>
            <a:ext cx="8472488" cy="990600"/>
          </a:xfrm>
        </p:spPr>
        <p:txBody>
          <a:bodyPr/>
          <a:lstStyle/>
          <a:p>
            <a:pPr eaLnBrk="1" hangingPunct="1"/>
            <a:r>
              <a:rPr lang="en-US" altLang="en-US" b="1" smtClean="0">
                <a:solidFill>
                  <a:srgbClr val="C00000"/>
                </a:solidFill>
              </a:rPr>
              <a:t>Phase II. Model Specification</a:t>
            </a:r>
          </a:p>
        </p:txBody>
      </p:sp>
      <p:sp>
        <p:nvSpPr>
          <p:cNvPr id="89091" name="Content Placeholder 27"/>
          <p:cNvSpPr>
            <a:spLocks noGrp="1"/>
          </p:cNvSpPr>
          <p:nvPr>
            <p:ph sz="quarter" idx="1"/>
          </p:nvPr>
        </p:nvSpPr>
        <p:spPr>
          <a:xfrm>
            <a:off x="457200" y="3786188"/>
            <a:ext cx="4043363" cy="2357437"/>
          </a:xfrm>
        </p:spPr>
        <p:txBody>
          <a:bodyPr>
            <a:normAutofit/>
          </a:bodyPr>
          <a:lstStyle/>
          <a:p>
            <a:pPr eaLnBrk="1" hangingPunct="1"/>
            <a:r>
              <a:rPr lang="en-US" altLang="en-US" sz="2000" dirty="0" smtClean="0"/>
              <a:t>One Queue: </a:t>
            </a:r>
          </a:p>
          <a:p>
            <a:pPr lvl="1" eaLnBrk="1" hangingPunct="1"/>
            <a:r>
              <a:rPr lang="en-US" altLang="en-US" sz="1900" dirty="0">
                <a:solidFill>
                  <a:schemeClr val="tx2"/>
                </a:solidFill>
              </a:rPr>
              <a:t>Length= 60 Travelers</a:t>
            </a:r>
          </a:p>
          <a:p>
            <a:pPr eaLnBrk="1" hangingPunct="1"/>
            <a:r>
              <a:rPr lang="en-US" altLang="en-US" sz="2000" dirty="0" smtClean="0"/>
              <a:t>N=3 Agents</a:t>
            </a:r>
          </a:p>
          <a:p>
            <a:pPr lvl="1" eaLnBrk="1" hangingPunct="1"/>
            <a:r>
              <a:rPr lang="en-US" altLang="en-US" sz="1800" dirty="0">
                <a:solidFill>
                  <a:schemeClr val="tx2"/>
                </a:solidFill>
              </a:rPr>
              <a:t>Service rate:  30 travelers/hour</a:t>
            </a:r>
          </a:p>
          <a:p>
            <a:pPr eaLnBrk="1" hangingPunct="1"/>
            <a:r>
              <a:rPr lang="en-US" altLang="en-US" sz="2000" dirty="0" smtClean="0"/>
              <a:t>Travelers arrive with a rate </a:t>
            </a:r>
            <a:br>
              <a:rPr lang="en-US" altLang="en-US" sz="2000" dirty="0" smtClean="0"/>
            </a:br>
            <a:r>
              <a:rPr lang="en-US" altLang="en-US" sz="2000" dirty="0" smtClean="0">
                <a:latin typeface="Arial" panose="020B0604020202020204" pitchFamily="34" charset="0"/>
                <a:cs typeface="Arial" panose="020B0604020202020204" pitchFamily="34" charset="0"/>
              </a:rPr>
              <a:t>1</a:t>
            </a:r>
            <a:r>
              <a:rPr lang="en-US" altLang="en-US" sz="2000" dirty="0" smtClean="0"/>
              <a:t> travelers/minute</a:t>
            </a:r>
          </a:p>
        </p:txBody>
      </p:sp>
      <p:pic>
        <p:nvPicPr>
          <p:cNvPr id="89092" name="Picture 2" descr="D:\جامعة الإمام محمد بن سعود الإسلامية\FALL 2009\التدريس\CS433-FALL2009\الاختبارات\الاختبارات خريف 2009\mm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2071688"/>
            <a:ext cx="4198938" cy="1439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9093" name="Picture 3" descr="D:\جامعة الإمام محمد بن سعود الإسلامية\FALL 2009\التدريس\CS433-FALL2009\الاختبارات\الاختبارات خريف 2009\mm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2071688"/>
            <a:ext cx="3781425" cy="14398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214563" y="3549650"/>
            <a:ext cx="865187" cy="288925"/>
          </a:xfrm>
          <a:prstGeom prst="rect">
            <a:avLst/>
          </a:prstGeom>
          <a:noFill/>
        </p:spPr>
        <p:txBody>
          <a:bodyPr wrap="none">
            <a:spAutoFit/>
          </a:bodyPr>
          <a:lstStyle/>
          <a:p>
            <a:pPr>
              <a:buFont typeface="Wingdings" pitchFamily="2" charset="2"/>
              <a:buNone/>
              <a:defRPr/>
            </a:pPr>
            <a:r>
              <a:rPr lang="fr-FR" dirty="0">
                <a:latin typeface="+mn-lt"/>
              </a:rPr>
              <a:t>Model 1</a:t>
            </a:r>
            <a:endParaRPr lang="en-US" dirty="0">
              <a:latin typeface="+mn-lt"/>
            </a:endParaRPr>
          </a:p>
        </p:txBody>
      </p:sp>
      <p:sp>
        <p:nvSpPr>
          <p:cNvPr id="21" name="TextBox 20"/>
          <p:cNvSpPr txBox="1"/>
          <p:nvPr/>
        </p:nvSpPr>
        <p:spPr>
          <a:xfrm>
            <a:off x="6215063" y="3549650"/>
            <a:ext cx="865187" cy="288925"/>
          </a:xfrm>
          <a:prstGeom prst="rect">
            <a:avLst/>
          </a:prstGeom>
          <a:noFill/>
        </p:spPr>
        <p:txBody>
          <a:bodyPr wrap="none">
            <a:spAutoFit/>
          </a:bodyPr>
          <a:lstStyle/>
          <a:p>
            <a:pPr>
              <a:buFont typeface="Wingdings" pitchFamily="2" charset="2"/>
              <a:buNone/>
              <a:defRPr/>
            </a:pPr>
            <a:r>
              <a:rPr lang="fr-FR" dirty="0">
                <a:latin typeface="+mn-lt"/>
              </a:rPr>
              <a:t>Model 2</a:t>
            </a:r>
            <a:endParaRPr lang="en-US" dirty="0">
              <a:latin typeface="+mn-lt"/>
            </a:endParaRPr>
          </a:p>
        </p:txBody>
      </p:sp>
      <p:sp>
        <p:nvSpPr>
          <p:cNvPr id="23" name="Content Placeholder 27"/>
          <p:cNvSpPr txBox="1">
            <a:spLocks/>
          </p:cNvSpPr>
          <p:nvPr/>
        </p:nvSpPr>
        <p:spPr bwMode="auto">
          <a:xfrm>
            <a:off x="357188" y="1357313"/>
            <a:ext cx="8501062" cy="428625"/>
          </a:xfrm>
          <a:prstGeom prst="rect">
            <a:avLst/>
          </a:prstGeom>
          <a:noFill/>
          <a:ln w="9525">
            <a:noFill/>
            <a:miter lim="800000"/>
            <a:headEnd/>
            <a:tailEnd/>
          </a:ln>
        </p:spPr>
        <p:txBody>
          <a:bodyPr/>
          <a:lstStyle/>
          <a:p>
            <a:pPr marL="273050" indent="-273050">
              <a:spcBef>
                <a:spcPts val="600"/>
              </a:spcBef>
              <a:buSzPct val="76000"/>
              <a:buFont typeface="Wingdings" pitchFamily="2" charset="2"/>
              <a:buNone/>
              <a:defRPr/>
            </a:pPr>
            <a:r>
              <a:rPr lang="en-US" sz="2600" b="1" dirty="0">
                <a:solidFill>
                  <a:schemeClr val="accent1">
                    <a:lumMod val="50000"/>
                  </a:schemeClr>
                </a:solidFill>
                <a:latin typeface="+mn-lt"/>
                <a:cs typeface="+mn-cs"/>
              </a:rPr>
              <a:t>What are the characteristics of the elements of the system?</a:t>
            </a:r>
          </a:p>
        </p:txBody>
      </p:sp>
      <p:sp>
        <p:nvSpPr>
          <p:cNvPr id="26" name="Content Placeholder 27"/>
          <p:cNvSpPr txBox="1">
            <a:spLocks/>
          </p:cNvSpPr>
          <p:nvPr/>
        </p:nvSpPr>
        <p:spPr bwMode="auto">
          <a:xfrm>
            <a:off x="4457700" y="3786188"/>
            <a:ext cx="4543425" cy="2614612"/>
          </a:xfrm>
          <a:prstGeom prst="rect">
            <a:avLst/>
          </a:prstGeom>
          <a:noFill/>
          <a:ln w="9525">
            <a:noFill/>
            <a:miter lim="800000"/>
            <a:headEnd/>
            <a:tailEnd/>
          </a:ln>
        </p:spPr>
        <p:txBody>
          <a:bodyPr/>
          <a:lstStyle/>
          <a:p>
            <a:pPr marL="273050" indent="-273050">
              <a:spcBef>
                <a:spcPts val="600"/>
              </a:spcBef>
              <a:buSzPct val="76000"/>
              <a:buFont typeface="Wingdings 3" pitchFamily="18" charset="2"/>
              <a:buChar char=""/>
              <a:defRPr/>
            </a:pPr>
            <a:r>
              <a:rPr lang="en-US" sz="2000" dirty="0">
                <a:latin typeface="+mn-lt"/>
                <a:cs typeface="+mn-cs"/>
              </a:rPr>
              <a:t>Three Queue: </a:t>
            </a:r>
          </a:p>
          <a:p>
            <a:pPr marL="547688" lvl="1" indent="-273050">
              <a:spcBef>
                <a:spcPts val="500"/>
              </a:spcBef>
              <a:buClr>
                <a:schemeClr val="accent2"/>
              </a:buClr>
              <a:buSzPct val="76000"/>
              <a:buFont typeface="Wingdings 3" pitchFamily="18" charset="2"/>
              <a:buChar char=""/>
              <a:defRPr/>
            </a:pPr>
            <a:r>
              <a:rPr lang="en-US" dirty="0">
                <a:solidFill>
                  <a:schemeClr val="tx2"/>
                </a:solidFill>
                <a:latin typeface="+mn-lt"/>
                <a:cs typeface="+mn-cs"/>
              </a:rPr>
              <a:t>Length= 20 Travelers/Queue</a:t>
            </a:r>
          </a:p>
          <a:p>
            <a:pPr marL="273050" indent="-273050">
              <a:spcBef>
                <a:spcPts val="600"/>
              </a:spcBef>
              <a:buSzPct val="76000"/>
              <a:buFont typeface="Wingdings 3" pitchFamily="18" charset="2"/>
              <a:buChar char=""/>
              <a:defRPr/>
            </a:pPr>
            <a:r>
              <a:rPr lang="en-US" sz="2000" dirty="0">
                <a:latin typeface="+mn-lt"/>
                <a:cs typeface="+mn-cs"/>
              </a:rPr>
              <a:t>N=3 Agents</a:t>
            </a:r>
          </a:p>
          <a:p>
            <a:pPr marL="547688" lvl="1" indent="-273050">
              <a:spcBef>
                <a:spcPts val="500"/>
              </a:spcBef>
              <a:buClr>
                <a:schemeClr val="accent2"/>
              </a:buClr>
              <a:buSzPct val="76000"/>
              <a:buFont typeface="Wingdings 3" pitchFamily="18" charset="2"/>
              <a:buChar char=""/>
              <a:defRPr/>
            </a:pPr>
            <a:r>
              <a:rPr lang="en-US" dirty="0">
                <a:solidFill>
                  <a:schemeClr val="tx2"/>
                </a:solidFill>
                <a:latin typeface="+mn-lt"/>
                <a:cs typeface="+mn-cs"/>
              </a:rPr>
              <a:t>Service rate:  30 travelers/hour</a:t>
            </a:r>
          </a:p>
          <a:p>
            <a:pPr marL="273050" indent="-273050">
              <a:spcBef>
                <a:spcPts val="600"/>
              </a:spcBef>
              <a:buClr>
                <a:schemeClr val="tx1"/>
              </a:buClr>
              <a:buSzPct val="76000"/>
              <a:buFont typeface="Wingdings 3" pitchFamily="18" charset="2"/>
              <a:buChar char=""/>
              <a:defRPr/>
            </a:pPr>
            <a:r>
              <a:rPr lang="en-US" sz="2000" dirty="0">
                <a:latin typeface="+mn-lt"/>
                <a:cs typeface="+mn-cs"/>
              </a:rPr>
              <a:t>Travelers arrive with a rate 1 travelers/minute</a:t>
            </a:r>
          </a:p>
          <a:p>
            <a:pPr marL="273050" indent="-273050">
              <a:spcBef>
                <a:spcPts val="600"/>
              </a:spcBef>
              <a:buClr>
                <a:schemeClr val="tx1"/>
              </a:buClr>
              <a:buSzPct val="76000"/>
              <a:buFont typeface="Wingdings 3" pitchFamily="18" charset="2"/>
              <a:buChar char=""/>
              <a:defRPr/>
            </a:pPr>
            <a:r>
              <a:rPr lang="en-US" sz="2000" dirty="0">
                <a:latin typeface="+mn-lt"/>
                <a:cs typeface="+mn-cs"/>
              </a:rPr>
              <a:t>Travelers choose a queue with a probability of 1/3.</a:t>
            </a:r>
          </a:p>
        </p:txBody>
      </p:sp>
    </p:spTree>
    <p:extLst>
      <p:ext uri="{BB962C8B-B14F-4D97-AF65-F5344CB8AC3E}">
        <p14:creationId xmlns:p14="http://schemas.microsoft.com/office/powerpoint/2010/main" val="19975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28650" y="365125"/>
            <a:ext cx="7886700" cy="701675"/>
          </a:xfrm>
        </p:spPr>
        <p:txBody>
          <a:bodyPr>
            <a:normAutofit fontScale="90000"/>
          </a:bodyPr>
          <a:lstStyle/>
          <a:p>
            <a:r>
              <a:rPr lang="en-US" altLang="en-US" sz="3600" b="1" smtClean="0">
                <a:solidFill>
                  <a:srgbClr val="C00000"/>
                </a:solidFill>
              </a:rPr>
              <a:t>Phase II. </a:t>
            </a:r>
            <a:r>
              <a:rPr lang="en-AU" altLang="en-US" b="1" smtClean="0">
                <a:solidFill>
                  <a:srgbClr val="C00000"/>
                </a:solidFill>
              </a:rPr>
              <a:t>Model Translation</a:t>
            </a:r>
          </a:p>
        </p:txBody>
      </p:sp>
      <p:sp>
        <p:nvSpPr>
          <p:cNvPr id="34819" name="Rectangle 3"/>
          <p:cNvSpPr>
            <a:spLocks noGrp="1" noChangeArrowheads="1"/>
          </p:cNvSpPr>
          <p:nvPr>
            <p:ph type="body" idx="1"/>
          </p:nvPr>
        </p:nvSpPr>
        <p:spPr>
          <a:xfrm>
            <a:off x="533400" y="1600200"/>
            <a:ext cx="8153400" cy="685800"/>
          </a:xfrm>
        </p:spPr>
        <p:txBody>
          <a:bodyPr>
            <a:normAutofit fontScale="92500"/>
          </a:bodyPr>
          <a:lstStyle/>
          <a:p>
            <a:pPr>
              <a:buFont typeface="Arial" charset="0"/>
              <a:buNone/>
              <a:defRPr/>
            </a:pPr>
            <a:r>
              <a:rPr lang="en-AU" sz="2600" b="1" dirty="0" smtClean="0">
                <a:solidFill>
                  <a:schemeClr val="accent1">
                    <a:lumMod val="50000"/>
                  </a:schemeClr>
                </a:solidFill>
              </a:rPr>
              <a:t>Simulation model executes the logic of the conceptual model</a:t>
            </a:r>
          </a:p>
        </p:txBody>
      </p:sp>
      <p:sp>
        <p:nvSpPr>
          <p:cNvPr id="90116" name="Text Box 6"/>
          <p:cNvSpPr txBox="1">
            <a:spLocks noChangeArrowheads="1"/>
          </p:cNvSpPr>
          <p:nvPr/>
        </p:nvSpPr>
        <p:spPr bwMode="auto">
          <a:xfrm>
            <a:off x="3124200" y="2971800"/>
            <a:ext cx="1981200" cy="366713"/>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contourClr>
              <a:schemeClr val="accent1"/>
            </a:contourClr>
          </a:sp3d>
        </p:spPr>
        <p:txBody>
          <a:bodyPr>
            <a:spAutoFit/>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a:t>         Coding</a:t>
            </a:r>
          </a:p>
        </p:txBody>
      </p:sp>
      <p:sp>
        <p:nvSpPr>
          <p:cNvPr id="90117" name="Text Box 7"/>
          <p:cNvSpPr txBox="1">
            <a:spLocks noChangeArrowheads="1"/>
          </p:cNvSpPr>
          <p:nvPr/>
        </p:nvSpPr>
        <p:spPr bwMode="auto">
          <a:xfrm>
            <a:off x="762000" y="4267200"/>
            <a:ext cx="3124200" cy="646113"/>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contourClr>
              <a:schemeClr val="accent1"/>
            </a:contourClr>
          </a:sp3d>
        </p:spPr>
        <p:txBody>
          <a:bodyPr>
            <a:spAutoFit/>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a:t>General Purpose Language</a:t>
            </a:r>
          </a:p>
          <a:p>
            <a:pPr>
              <a:spcBef>
                <a:spcPct val="50000"/>
              </a:spcBef>
            </a:pPr>
            <a:endParaRPr lang="en-AU" altLang="en-US" sz="1200"/>
          </a:p>
        </p:txBody>
      </p:sp>
      <p:sp>
        <p:nvSpPr>
          <p:cNvPr id="90118" name="Text Box 9"/>
          <p:cNvSpPr txBox="1">
            <a:spLocks noChangeArrowheads="1"/>
          </p:cNvSpPr>
          <p:nvPr/>
        </p:nvSpPr>
        <p:spPr bwMode="auto">
          <a:xfrm>
            <a:off x="4267200" y="4191000"/>
            <a:ext cx="4679950" cy="646113"/>
          </a:xfrm>
          <a:prstGeom prst="rect">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contourClr>
              <a:schemeClr val="accent1"/>
            </a:contourClr>
          </a:sp3d>
        </p:spPr>
        <p:txBody>
          <a:bodyPr>
            <a:spAutoFit/>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a:t>Special Purpose Simulation Language/Software</a:t>
            </a:r>
          </a:p>
        </p:txBody>
      </p:sp>
      <p:sp>
        <p:nvSpPr>
          <p:cNvPr id="90119" name="Line 10"/>
          <p:cNvSpPr>
            <a:spLocks noChangeShapeType="1"/>
          </p:cNvSpPr>
          <p:nvPr/>
        </p:nvSpPr>
        <p:spPr bwMode="auto">
          <a:xfrm flipH="1">
            <a:off x="2667000" y="3352800"/>
            <a:ext cx="1447800" cy="8382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90120" name="Line 11"/>
          <p:cNvSpPr>
            <a:spLocks noChangeShapeType="1"/>
          </p:cNvSpPr>
          <p:nvPr/>
        </p:nvSpPr>
        <p:spPr bwMode="auto">
          <a:xfrm>
            <a:off x="4191000" y="3352800"/>
            <a:ext cx="1752600" cy="7620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90121" name="Text Box 12"/>
          <p:cNvSpPr txBox="1">
            <a:spLocks noChangeArrowheads="1"/>
          </p:cNvSpPr>
          <p:nvPr/>
        </p:nvSpPr>
        <p:spPr bwMode="auto">
          <a:xfrm>
            <a:off x="990600" y="5927725"/>
            <a:ext cx="2971800" cy="368300"/>
          </a:xfrm>
          <a:prstGeom prst="rect">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contourClr>
              <a:schemeClr val="accent2"/>
            </a:contourClr>
          </a:sp3d>
        </p:spPr>
        <p:txBody>
          <a:bodyPr anchor="ctr">
            <a:spAutoFit/>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b="1"/>
              <a:t>JAVA, C++, Visual BASIC</a:t>
            </a:r>
            <a:endParaRPr lang="en-AU" altLang="en-US"/>
          </a:p>
        </p:txBody>
      </p:sp>
      <p:sp>
        <p:nvSpPr>
          <p:cNvPr id="90122" name="Text Box 13"/>
          <p:cNvSpPr txBox="1">
            <a:spLocks noChangeArrowheads="1"/>
          </p:cNvSpPr>
          <p:nvPr/>
        </p:nvSpPr>
        <p:spPr bwMode="auto">
          <a:xfrm>
            <a:off x="990600" y="5165725"/>
            <a:ext cx="1262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dirty="0"/>
              <a:t>Examples:</a:t>
            </a:r>
          </a:p>
        </p:txBody>
      </p:sp>
      <p:sp>
        <p:nvSpPr>
          <p:cNvPr id="90123" name="Text Box 14"/>
          <p:cNvSpPr txBox="1">
            <a:spLocks noChangeArrowheads="1"/>
          </p:cNvSpPr>
          <p:nvPr/>
        </p:nvSpPr>
        <p:spPr bwMode="auto">
          <a:xfrm>
            <a:off x="4800600" y="5851525"/>
            <a:ext cx="3200400" cy="368300"/>
          </a:xfrm>
          <a:prstGeom prst="rect">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contourClr>
              <a:schemeClr val="accent2"/>
            </a:contourClr>
          </a:sp3d>
        </p:spPr>
        <p:txBody>
          <a:bodyPr anchor="ctr">
            <a:spAutoFit/>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b="1"/>
              <a:t>SIMAN, ARENA, EXTEND</a:t>
            </a:r>
            <a:endParaRPr lang="en-AU" altLang="en-US"/>
          </a:p>
        </p:txBody>
      </p:sp>
      <p:sp>
        <p:nvSpPr>
          <p:cNvPr id="90124" name="Text Box 15"/>
          <p:cNvSpPr txBox="1">
            <a:spLocks noChangeArrowheads="1"/>
          </p:cNvSpPr>
          <p:nvPr/>
        </p:nvSpPr>
        <p:spPr bwMode="auto">
          <a:xfrm>
            <a:off x="4724400" y="51054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a:t>Examples:</a:t>
            </a:r>
          </a:p>
        </p:txBody>
      </p:sp>
    </p:spTree>
    <p:extLst>
      <p:ext uri="{BB962C8B-B14F-4D97-AF65-F5344CB8AC3E}">
        <p14:creationId xmlns:p14="http://schemas.microsoft.com/office/powerpoint/2010/main" val="2794398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152400"/>
            <a:ext cx="8472488" cy="990600"/>
          </a:xfrm>
        </p:spPr>
        <p:txBody>
          <a:bodyPr/>
          <a:lstStyle/>
          <a:p>
            <a:pPr eaLnBrk="1" hangingPunct="1"/>
            <a:r>
              <a:rPr lang="en-US" altLang="en-US" b="1" smtClean="0">
                <a:solidFill>
                  <a:srgbClr val="C00000"/>
                </a:solidFill>
              </a:rPr>
              <a:t>Phase II.</a:t>
            </a:r>
            <a:r>
              <a:rPr lang="en-US" altLang="en-US" smtClean="0"/>
              <a:t> </a:t>
            </a:r>
            <a:r>
              <a:rPr lang="en-AU" altLang="en-US" b="1" smtClean="0">
                <a:solidFill>
                  <a:srgbClr val="C00000"/>
                </a:solidFill>
              </a:rPr>
              <a:t>Model Translation</a:t>
            </a:r>
            <a:endParaRPr lang="en-US" altLang="en-US" b="1" smtClean="0">
              <a:solidFill>
                <a:srgbClr val="C00000"/>
              </a:solidFill>
            </a:endParaRPr>
          </a:p>
        </p:txBody>
      </p:sp>
      <p:grpSp>
        <p:nvGrpSpPr>
          <p:cNvPr id="1029" name="Group 24"/>
          <p:cNvGrpSpPr>
            <a:grpSpLocks/>
          </p:cNvGrpSpPr>
          <p:nvPr/>
        </p:nvGrpSpPr>
        <p:grpSpPr bwMode="auto">
          <a:xfrm>
            <a:off x="500063" y="3071813"/>
            <a:ext cx="8128000" cy="1766887"/>
            <a:chOff x="500034" y="1785926"/>
            <a:chExt cx="8127771" cy="1766900"/>
          </a:xfrm>
        </p:grpSpPr>
        <p:grpSp>
          <p:nvGrpSpPr>
            <p:cNvPr id="1036" name="Group 23"/>
            <p:cNvGrpSpPr>
              <a:grpSpLocks/>
            </p:cNvGrpSpPr>
            <p:nvPr/>
          </p:nvGrpSpPr>
          <p:grpSpPr bwMode="auto">
            <a:xfrm>
              <a:off x="500034" y="1785926"/>
              <a:ext cx="8127771" cy="1440000"/>
              <a:chOff x="500034" y="1785926"/>
              <a:chExt cx="8127771" cy="1440000"/>
            </a:xfrm>
          </p:grpSpPr>
          <p:pic>
            <p:nvPicPr>
              <p:cNvPr id="1039" name="Picture 2" descr="D:\جامعة الإمام محمد بن سعود الإسلامية\FALL 2009\التدريس\CS433-FALL2009\الاختبارات\الاختبارات خريف 2009\mm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1785926"/>
                <a:ext cx="4198680" cy="144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40" name="Picture 3" descr="D:\جامعة الإمام محمد بن سعود الإسلامية\FALL 2009\التدريس\CS433-FALL2009\الاختبارات\الاختبارات خريف 2009\mm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1785926"/>
                <a:ext cx="3782016" cy="1440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1041" name="Group 8"/>
              <p:cNvGrpSpPr>
                <a:grpSpLocks/>
              </p:cNvGrpSpPr>
              <p:nvPr/>
            </p:nvGrpSpPr>
            <p:grpSpPr bwMode="auto">
              <a:xfrm>
                <a:off x="519057" y="1819749"/>
                <a:ext cx="3748143" cy="1387021"/>
                <a:chOff x="376179" y="2938459"/>
                <a:chExt cx="3748143" cy="1387021"/>
              </a:xfrm>
            </p:grpSpPr>
            <p:sp>
              <p:nvSpPr>
                <p:cNvPr id="6" name="Rectangle 5"/>
                <p:cNvSpPr/>
                <p:nvPr/>
              </p:nvSpPr>
              <p:spPr>
                <a:xfrm>
                  <a:off x="376205" y="3465027"/>
                  <a:ext cx="1223927" cy="144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881209" y="2937973"/>
                  <a:ext cx="1223927" cy="214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900259" y="4180996"/>
                  <a:ext cx="1223927" cy="144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 name="Rectangle 9"/>
              <p:cNvSpPr/>
              <p:nvPr/>
            </p:nvSpPr>
            <p:spPr>
              <a:xfrm>
                <a:off x="4452798" y="2362192"/>
                <a:ext cx="1115981" cy="2143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7543573" y="1828788"/>
                <a:ext cx="1071533"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529286" y="2319330"/>
                <a:ext cx="1071532"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7534048" y="2809871"/>
                <a:ext cx="1071533"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5195727" y="1938327"/>
                <a:ext cx="1071532"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5700537" y="2381243"/>
                <a:ext cx="576246" cy="180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5719587" y="2854321"/>
                <a:ext cx="576246" cy="1793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 name="TextBox 19"/>
            <p:cNvSpPr txBox="1"/>
            <p:nvPr/>
          </p:nvSpPr>
          <p:spPr>
            <a:xfrm>
              <a:off x="2214486" y="3263899"/>
              <a:ext cx="866751" cy="288927"/>
            </a:xfrm>
            <a:prstGeom prst="rect">
              <a:avLst/>
            </a:prstGeom>
            <a:noFill/>
          </p:spPr>
          <p:txBody>
            <a:bodyPr wrap="none">
              <a:spAutoFit/>
            </a:bodyPr>
            <a:lstStyle/>
            <a:p>
              <a:pPr>
                <a:buFont typeface="Wingdings" pitchFamily="2" charset="2"/>
                <a:buNone/>
                <a:defRPr/>
              </a:pPr>
              <a:r>
                <a:rPr lang="fr-FR" dirty="0">
                  <a:latin typeface="+mn-lt"/>
                </a:rPr>
                <a:t>Model 1</a:t>
              </a:r>
              <a:endParaRPr lang="en-US" dirty="0">
                <a:latin typeface="+mn-lt"/>
              </a:endParaRPr>
            </a:p>
          </p:txBody>
        </p:sp>
        <p:sp>
          <p:nvSpPr>
            <p:cNvPr id="21" name="TextBox 20"/>
            <p:cNvSpPr txBox="1"/>
            <p:nvPr/>
          </p:nvSpPr>
          <p:spPr>
            <a:xfrm>
              <a:off x="6214873" y="3263899"/>
              <a:ext cx="866751" cy="288927"/>
            </a:xfrm>
            <a:prstGeom prst="rect">
              <a:avLst/>
            </a:prstGeom>
            <a:noFill/>
          </p:spPr>
          <p:txBody>
            <a:bodyPr wrap="none">
              <a:spAutoFit/>
            </a:bodyPr>
            <a:lstStyle/>
            <a:p>
              <a:pPr>
                <a:buFont typeface="Wingdings" pitchFamily="2" charset="2"/>
                <a:buNone/>
                <a:defRPr/>
              </a:pPr>
              <a:r>
                <a:rPr lang="fr-FR" dirty="0">
                  <a:latin typeface="+mn-lt"/>
                </a:rPr>
                <a:t>Model 2</a:t>
              </a:r>
              <a:endParaRPr lang="en-US" dirty="0">
                <a:latin typeface="+mn-lt"/>
              </a:endParaRPr>
            </a:p>
          </p:txBody>
        </p:sp>
      </p:grpSp>
      <p:sp>
        <p:nvSpPr>
          <p:cNvPr id="23" name="Content Placeholder 27"/>
          <p:cNvSpPr txBox="1">
            <a:spLocks/>
          </p:cNvSpPr>
          <p:nvPr/>
        </p:nvSpPr>
        <p:spPr bwMode="auto">
          <a:xfrm>
            <a:off x="500063" y="1357313"/>
            <a:ext cx="8501062" cy="428625"/>
          </a:xfrm>
          <a:prstGeom prst="rect">
            <a:avLst/>
          </a:prstGeom>
          <a:noFill/>
          <a:ln w="9525">
            <a:noFill/>
            <a:miter lim="800000"/>
            <a:headEnd/>
            <a:tailEnd/>
          </a:ln>
        </p:spPr>
        <p:txBody>
          <a:bodyPr/>
          <a:lstStyle/>
          <a:p>
            <a:pPr marL="273050" indent="-273050">
              <a:spcBef>
                <a:spcPts val="600"/>
              </a:spcBef>
              <a:buSzPct val="76000"/>
              <a:buFont typeface="Wingdings" pitchFamily="2" charset="2"/>
              <a:buNone/>
              <a:defRPr/>
            </a:pPr>
            <a:r>
              <a:rPr lang="en-US" sz="2600" b="1" dirty="0">
                <a:solidFill>
                  <a:schemeClr val="accent1">
                    <a:lumMod val="50000"/>
                  </a:schemeClr>
                </a:solidFill>
                <a:latin typeface="+mn-lt"/>
                <a:cs typeface="+mn-cs"/>
              </a:rPr>
              <a:t>Simulation Model: Arena</a:t>
            </a: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3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103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1" name="Content Placeholder 27"/>
          <p:cNvSpPr txBox="1">
            <a:spLocks/>
          </p:cNvSpPr>
          <p:nvPr/>
        </p:nvSpPr>
        <p:spPr bwMode="auto">
          <a:xfrm>
            <a:off x="428625" y="5572125"/>
            <a:ext cx="8501063" cy="714375"/>
          </a:xfrm>
          <a:prstGeom prst="rect">
            <a:avLst/>
          </a:prstGeom>
          <a:solidFill>
            <a:schemeClr val="bg1">
              <a:lumMod val="85000"/>
            </a:schemeClr>
          </a:solidFill>
          <a:ln w="9525">
            <a:noFill/>
            <a:miter lim="800000"/>
            <a:headEnd/>
            <a:tailEnd/>
          </a:ln>
        </p:spPr>
        <p:txBody>
          <a:bodyPr/>
          <a:lstStyle/>
          <a:p>
            <a:pPr marL="273050" indent="-273050" algn="ctr">
              <a:spcBef>
                <a:spcPts val="600"/>
              </a:spcBef>
              <a:buSzPct val="76000"/>
              <a:buFont typeface="Wingdings" pitchFamily="2" charset="2"/>
              <a:buNone/>
              <a:defRPr/>
            </a:pPr>
            <a:r>
              <a:rPr lang="en-US" sz="2600" dirty="0">
                <a:solidFill>
                  <a:schemeClr val="tx1">
                    <a:lumMod val="85000"/>
                    <a:lumOff val="15000"/>
                  </a:schemeClr>
                </a:solidFill>
                <a:latin typeface="+mn-lt"/>
                <a:cs typeface="+mn-cs"/>
              </a:rPr>
              <a:t>Model 1 is better than Model 2 because it has lower delay</a:t>
            </a:r>
          </a:p>
        </p:txBody>
      </p:sp>
      <p:graphicFrame>
        <p:nvGraphicFramePr>
          <p:cNvPr id="1026" name="Object 2"/>
          <p:cNvGraphicFramePr>
            <a:graphicFrameLocks noChangeAspect="1"/>
          </p:cNvGraphicFramePr>
          <p:nvPr/>
        </p:nvGraphicFramePr>
        <p:xfrm>
          <a:off x="5041900" y="5105400"/>
          <a:ext cx="3459163" cy="431800"/>
        </p:xfrm>
        <a:graphic>
          <a:graphicData uri="http://schemas.openxmlformats.org/presentationml/2006/ole">
            <mc:AlternateContent xmlns:mc="http://schemas.openxmlformats.org/markup-compatibility/2006">
              <mc:Choice xmlns:v="urn:schemas-microsoft-com:vml" Requires="v">
                <p:oleObj spid="_x0000_s53270" name="Equation" r:id="rId5" imgW="1688367" imgH="215806" progId="">
                  <p:embed/>
                </p:oleObj>
              </mc:Choice>
              <mc:Fallback>
                <p:oleObj name="Equation" r:id="rId5" imgW="1688367" imgH="215806"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1900" y="5105400"/>
                        <a:ext cx="34591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785813" y="5072063"/>
          <a:ext cx="3300412" cy="379412"/>
        </p:xfrm>
        <a:graphic>
          <a:graphicData uri="http://schemas.openxmlformats.org/presentationml/2006/ole">
            <mc:AlternateContent xmlns:mc="http://schemas.openxmlformats.org/markup-compatibility/2006">
              <mc:Choice xmlns:v="urn:schemas-microsoft-com:vml" Requires="v">
                <p:oleObj spid="_x0000_s53271" name="Equation" r:id="rId7" imgW="1638300" imgH="190500" progId="">
                  <p:embed/>
                </p:oleObj>
              </mc:Choice>
              <mc:Fallback>
                <p:oleObj name="Equation" r:id="rId7" imgW="1638300" imgH="1905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813" y="5072063"/>
                        <a:ext cx="3300412"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35"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81513" y="1190625"/>
            <a:ext cx="4143375"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4692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28650" y="365125"/>
            <a:ext cx="7886700" cy="930275"/>
          </a:xfrm>
        </p:spPr>
        <p:txBody>
          <a:bodyPr>
            <a:normAutofit fontScale="90000"/>
          </a:bodyPr>
          <a:lstStyle/>
          <a:p>
            <a:pPr eaLnBrk="1" hangingPunct="1"/>
            <a:r>
              <a:rPr lang="en-AU" altLang="en-US" b="1" smtClean="0">
                <a:solidFill>
                  <a:srgbClr val="C00000"/>
                </a:solidFill>
              </a:rPr>
              <a:t>Phase II. Verification and Validation</a:t>
            </a:r>
          </a:p>
        </p:txBody>
      </p:sp>
      <p:sp>
        <p:nvSpPr>
          <p:cNvPr id="91139" name="Text Box 6"/>
          <p:cNvSpPr txBox="1">
            <a:spLocks noChangeArrowheads="1"/>
          </p:cNvSpPr>
          <p:nvPr/>
        </p:nvSpPr>
        <p:spPr bwMode="auto">
          <a:xfrm>
            <a:off x="3352800" y="3671888"/>
            <a:ext cx="2590800" cy="366712"/>
          </a:xfrm>
          <a:prstGeom prst="rect">
            <a:avLst/>
          </a:prstGeom>
          <a:solidFill>
            <a:schemeClr val="accent2"/>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2"/>
            </a:extrusionClr>
            <a:contourClr>
              <a:schemeClr val="accent2"/>
            </a:contourClr>
          </a:sp3d>
        </p:spPr>
        <p:txBody>
          <a:bodyPr>
            <a:spAutoFit/>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a:t>    Conceptual model</a:t>
            </a:r>
          </a:p>
        </p:txBody>
      </p:sp>
      <p:sp>
        <p:nvSpPr>
          <p:cNvPr id="91140" name="Text Box 7"/>
          <p:cNvSpPr txBox="1">
            <a:spLocks noChangeArrowheads="1"/>
          </p:cNvSpPr>
          <p:nvPr/>
        </p:nvSpPr>
        <p:spPr bwMode="auto">
          <a:xfrm>
            <a:off x="3352800" y="4738688"/>
            <a:ext cx="2590800" cy="366712"/>
          </a:xfrm>
          <a:prstGeom prst="rect">
            <a:avLst/>
          </a:prstGeom>
          <a:solidFill>
            <a:srgbClr val="A50021"/>
          </a:solidFill>
          <a:ln w="9525">
            <a:miter lim="800000"/>
            <a:headEnd/>
            <a:tailEnd/>
          </a:ln>
          <a:scene3d>
            <a:camera prst="legacyObliqueTopLeft"/>
            <a:lightRig rig="legacyFlat3" dir="t"/>
          </a:scene3d>
          <a:sp3d extrusionH="430200" prstMaterial="legacyMatte">
            <a:bevelT w="13500" h="13500" prst="angle"/>
            <a:bevelB w="13500" h="13500" prst="angle"/>
            <a:extrusionClr>
              <a:srgbClr val="A50021"/>
            </a:extrusionClr>
            <a:contourClr>
              <a:srgbClr val="A50021"/>
            </a:contourClr>
          </a:sp3d>
        </p:spPr>
        <p:txBody>
          <a:bodyPr>
            <a:spAutoFit/>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a:t>       Logical model</a:t>
            </a:r>
          </a:p>
        </p:txBody>
      </p:sp>
      <p:sp>
        <p:nvSpPr>
          <p:cNvPr id="91141" name="Text Box 8"/>
          <p:cNvSpPr txBox="1">
            <a:spLocks noChangeArrowheads="1"/>
          </p:cNvSpPr>
          <p:nvPr/>
        </p:nvSpPr>
        <p:spPr bwMode="auto">
          <a:xfrm>
            <a:off x="3429000" y="5805488"/>
            <a:ext cx="2590800" cy="366712"/>
          </a:xfrm>
          <a:prstGeom prst="rect">
            <a:avLst/>
          </a:prstGeom>
          <a:solidFill>
            <a:srgbClr val="6666FF"/>
          </a:solidFill>
          <a:ln w="9525">
            <a:miter lim="800000"/>
            <a:headEnd/>
            <a:tailEnd/>
          </a:ln>
          <a:scene3d>
            <a:camera prst="legacyObliqueTopLeft"/>
            <a:lightRig rig="legacyFlat3" dir="t"/>
          </a:scene3d>
          <a:sp3d extrusionH="430200" prstMaterial="legacyMatte">
            <a:bevelT w="13500" h="13500" prst="angle"/>
            <a:bevelB w="13500" h="13500" prst="angle"/>
            <a:extrusionClr>
              <a:srgbClr val="6666FF"/>
            </a:extrusionClr>
            <a:contourClr>
              <a:srgbClr val="6666FF"/>
            </a:contourClr>
          </a:sp3d>
        </p:spPr>
        <p:txBody>
          <a:bodyPr>
            <a:spAutoFit/>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a:t>    Simulation model</a:t>
            </a:r>
          </a:p>
        </p:txBody>
      </p:sp>
      <p:sp>
        <p:nvSpPr>
          <p:cNvPr id="91142" name="AutoShape 9"/>
          <p:cNvSpPr>
            <a:spLocks noChangeArrowheads="1"/>
          </p:cNvSpPr>
          <p:nvPr/>
        </p:nvSpPr>
        <p:spPr bwMode="auto">
          <a:xfrm>
            <a:off x="3436938" y="1828800"/>
            <a:ext cx="2354262" cy="1143000"/>
          </a:xfrm>
          <a:prstGeom prst="wedgeRoundRectCallout">
            <a:avLst>
              <a:gd name="adj1" fmla="val -43750"/>
              <a:gd name="adj2" fmla="val 70000"/>
              <a:gd name="adj3" fmla="val 16667"/>
            </a:avLst>
          </a:prstGeom>
          <a:solidFill>
            <a:schemeClr val="accent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AU" altLang="en-US" b="1"/>
              <a:t>Real World System</a:t>
            </a:r>
            <a:endParaRPr lang="en-AU" altLang="en-US"/>
          </a:p>
        </p:txBody>
      </p:sp>
      <p:sp>
        <p:nvSpPr>
          <p:cNvPr id="91143" name="Text Box 10"/>
          <p:cNvSpPr txBox="1">
            <a:spLocks noChangeArrowheads="1"/>
          </p:cNvSpPr>
          <p:nvPr/>
        </p:nvSpPr>
        <p:spPr bwMode="auto">
          <a:xfrm>
            <a:off x="3948113" y="2117725"/>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AU" altLang="en-US"/>
          </a:p>
        </p:txBody>
      </p:sp>
      <p:sp>
        <p:nvSpPr>
          <p:cNvPr id="91144" name="Line 11"/>
          <p:cNvSpPr>
            <a:spLocks noChangeShapeType="1"/>
          </p:cNvSpPr>
          <p:nvPr/>
        </p:nvSpPr>
        <p:spPr bwMode="auto">
          <a:xfrm>
            <a:off x="4495800" y="2971800"/>
            <a:ext cx="0" cy="533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91145" name="Line 12"/>
          <p:cNvSpPr>
            <a:spLocks noChangeShapeType="1"/>
          </p:cNvSpPr>
          <p:nvPr/>
        </p:nvSpPr>
        <p:spPr bwMode="auto">
          <a:xfrm>
            <a:off x="4495800" y="4038600"/>
            <a:ext cx="0" cy="533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91146" name="Line 13"/>
          <p:cNvSpPr>
            <a:spLocks noChangeShapeType="1"/>
          </p:cNvSpPr>
          <p:nvPr/>
        </p:nvSpPr>
        <p:spPr bwMode="auto">
          <a:xfrm>
            <a:off x="4495800" y="5105400"/>
            <a:ext cx="0" cy="533400"/>
          </a:xfrm>
          <a:prstGeom prst="line">
            <a:avLst/>
          </a:prstGeom>
          <a:noFill/>
          <a:ln w="190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91147" name="AutoShape 15"/>
          <p:cNvSpPr>
            <a:spLocks noChangeArrowheads="1"/>
          </p:cNvSpPr>
          <p:nvPr/>
        </p:nvSpPr>
        <p:spPr bwMode="auto">
          <a:xfrm>
            <a:off x="1981200" y="2133600"/>
            <a:ext cx="1143000" cy="4343400"/>
          </a:xfrm>
          <a:prstGeom prst="curvedRightArrow">
            <a:avLst>
              <a:gd name="adj1" fmla="val 76000"/>
              <a:gd name="adj2" fmla="val 152000"/>
              <a:gd name="adj3" fmla="val 33333"/>
            </a:avLst>
          </a:prstGeom>
          <a:solidFill>
            <a:schemeClr val="accent2"/>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1148" name="AutoShape 16"/>
          <p:cNvSpPr>
            <a:spLocks noChangeArrowheads="1"/>
          </p:cNvSpPr>
          <p:nvPr/>
        </p:nvSpPr>
        <p:spPr bwMode="auto">
          <a:xfrm>
            <a:off x="6172200" y="4876800"/>
            <a:ext cx="381000" cy="1295400"/>
          </a:xfrm>
          <a:prstGeom prst="curvedLeftArrow">
            <a:avLst>
              <a:gd name="adj1" fmla="val 68000"/>
              <a:gd name="adj2" fmla="val 136000"/>
              <a:gd name="adj3" fmla="val 33333"/>
            </a:avLst>
          </a:prstGeom>
          <a:solidFill>
            <a:schemeClr val="accent2"/>
          </a:solidFill>
          <a:ln w="12700" cap="sq">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91149" name="Text Box 17"/>
          <p:cNvSpPr txBox="1">
            <a:spLocks noChangeArrowheads="1"/>
          </p:cNvSpPr>
          <p:nvPr/>
        </p:nvSpPr>
        <p:spPr bwMode="auto">
          <a:xfrm>
            <a:off x="6629400" y="5241925"/>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AU" altLang="en-US" b="1" i="1"/>
              <a:t>VERIFICATION</a:t>
            </a:r>
            <a:endParaRPr lang="en-AU" altLang="en-US"/>
          </a:p>
        </p:txBody>
      </p:sp>
      <p:sp>
        <p:nvSpPr>
          <p:cNvPr id="91150" name="Text Box 18"/>
          <p:cNvSpPr txBox="1">
            <a:spLocks noChangeArrowheads="1"/>
          </p:cNvSpPr>
          <p:nvPr/>
        </p:nvSpPr>
        <p:spPr bwMode="auto">
          <a:xfrm>
            <a:off x="388938" y="3733800"/>
            <a:ext cx="1433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AU" altLang="en-US" b="1" i="1"/>
              <a:t>VALIDATION</a:t>
            </a:r>
          </a:p>
        </p:txBody>
      </p:sp>
    </p:spTree>
    <p:extLst>
      <p:ext uri="{BB962C8B-B14F-4D97-AF65-F5344CB8AC3E}">
        <p14:creationId xmlns:p14="http://schemas.microsoft.com/office/powerpoint/2010/main" val="1333598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TotalTime>
  <Words>2532</Words>
  <Application>Microsoft Office PowerPoint</Application>
  <PresentationFormat>On-screen Show (4:3)</PresentationFormat>
  <Paragraphs>745</Paragraphs>
  <Slides>40</Slides>
  <Notes>12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5" baseType="lpstr">
      <vt:lpstr>Arial</vt:lpstr>
      <vt:lpstr>Arial Black</vt:lpstr>
      <vt:lpstr>Bookman Old Style</vt:lpstr>
      <vt:lpstr>Calibri</vt:lpstr>
      <vt:lpstr>Cambria Math</vt:lpstr>
      <vt:lpstr>Comic Sans MS</vt:lpstr>
      <vt:lpstr>Impact</vt:lpstr>
      <vt:lpstr>Miriam Fixed</vt:lpstr>
      <vt:lpstr>Symbol</vt:lpstr>
      <vt:lpstr>Tahoma</vt:lpstr>
      <vt:lpstr>Times New Roman</vt:lpstr>
      <vt:lpstr>Wingdings</vt:lpstr>
      <vt:lpstr>Wingdings 3</vt:lpstr>
      <vt:lpstr>Office Theme</vt:lpstr>
      <vt:lpstr>Equation</vt:lpstr>
      <vt:lpstr>CS305</vt:lpstr>
      <vt:lpstr>Steps in a Simulation Study</vt:lpstr>
      <vt:lpstr>Example: Airport Check-in Desk Queuing </vt:lpstr>
      <vt:lpstr>Phase I. Define the objectives of the study </vt:lpstr>
      <vt:lpstr>Phase II. Develop Conceptual Model</vt:lpstr>
      <vt:lpstr>Phase II. Model Specification</vt:lpstr>
      <vt:lpstr>Phase II. Model Translation</vt:lpstr>
      <vt:lpstr>Phase II. Model Translation</vt:lpstr>
      <vt:lpstr>Phase II. Verification and Validation</vt:lpstr>
      <vt:lpstr>Phase II. Verification and Validation</vt:lpstr>
      <vt:lpstr>Phase III. Experimental Design</vt:lpstr>
      <vt:lpstr> Phase III. Analysis of Results</vt:lpstr>
      <vt:lpstr> Phase IV. Documentation &amp; Reporting </vt:lpstr>
      <vt:lpstr>  Phase IV .Implementation </vt:lpstr>
      <vt:lpstr>Simulation Examples</vt:lpstr>
      <vt:lpstr>Learning Objectives</vt:lpstr>
      <vt:lpstr>Types of Simulations</vt:lpstr>
      <vt:lpstr>Monte Carlo Simulation</vt:lpstr>
      <vt:lpstr>Monte Carlo Simulation: Estimating p value</vt:lpstr>
      <vt:lpstr>PowerPoint Presentation</vt:lpstr>
      <vt:lpstr>PowerPoint Presentation</vt:lpstr>
      <vt:lpstr>Monte Carlo Simulation: Coin Tossing Problem</vt:lpstr>
      <vt:lpstr>Each game is 20 tosses</vt:lpstr>
      <vt:lpstr>Play the game 20 times</vt:lpstr>
      <vt:lpstr>Coin Tossing Problem (cont.)</vt:lpstr>
      <vt:lpstr>Monte Carlo Simulation: Simulating Random Service Times</vt:lpstr>
      <vt:lpstr>Simulating Random Service Times (cont.)</vt:lpstr>
      <vt:lpstr>Simulating Random Service Times (cont.)</vt:lpstr>
      <vt:lpstr>Discrete-event Simulation</vt:lpstr>
      <vt:lpstr>Simple Single Channel Queuing System</vt:lpstr>
      <vt:lpstr>System State, Events and Simulation Clock for a Queuing Model</vt:lpstr>
      <vt:lpstr>Arrival Event</vt:lpstr>
      <vt:lpstr>Service Completion Event</vt:lpstr>
      <vt:lpstr>Example of Single Server Queue Simulation</vt:lpstr>
      <vt:lpstr>Model Responses and Simulation Table for the Grocery Store Simulation</vt:lpstr>
      <vt:lpstr>Typical Performance Measures  of a Queuing System</vt:lpstr>
      <vt:lpstr>Typical Performance Measures  of a Queuing System</vt:lpstr>
      <vt:lpstr>Typical Performance Measures  of a Queuing System</vt:lpstr>
      <vt:lpstr>Typical Performance Measures  of a Queuing System</vt:lpstr>
      <vt:lpstr>Typical Performance Measures  of a Queuing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Khaled</dc:creator>
  <cp:lastModifiedBy>Toshiba</cp:lastModifiedBy>
  <cp:revision>137</cp:revision>
  <dcterms:created xsi:type="dcterms:W3CDTF">2011-10-08T17:39:22Z</dcterms:created>
  <dcterms:modified xsi:type="dcterms:W3CDTF">2015-02-17T20:05:28Z</dcterms:modified>
</cp:coreProperties>
</file>