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312" r:id="rId26"/>
    <p:sldId id="280" r:id="rId27"/>
    <p:sldId id="281" r:id="rId28"/>
    <p:sldId id="282" r:id="rId29"/>
    <p:sldId id="283" r:id="rId30"/>
    <p:sldId id="284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434" autoAdjust="0"/>
  </p:normalViewPr>
  <p:slideViewPr>
    <p:cSldViewPr snapToGrid="0">
      <p:cViewPr varScale="1">
        <p:scale>
          <a:sx n="87" d="100"/>
          <a:sy n="87" d="100"/>
        </p:scale>
        <p:origin x="6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3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3BFA32-008D-480C-808E-F72B38DD5E0F}" type="doc">
      <dgm:prSet loTypeId="urn:microsoft.com/office/officeart/2005/8/layout/hList1" loCatId="list" qsTypeId="urn:microsoft.com/office/officeart/2005/8/quickstyle/simple1" qsCatId="simple" csTypeId="urn:microsoft.com/office/officeart/2005/8/colors/colorful1#3" csCatId="colorful" phldr="1"/>
      <dgm:spPr/>
      <dgm:t>
        <a:bodyPr/>
        <a:lstStyle/>
        <a:p>
          <a:endParaRPr lang="en-CA"/>
        </a:p>
      </dgm:t>
    </dgm:pt>
    <dgm:pt modelId="{FF9EE386-4B5E-493B-886A-B5D7B6D07A67}">
      <dgm:prSet phldrT="[Text]"/>
      <dgm:spPr/>
      <dgm:t>
        <a:bodyPr/>
        <a:lstStyle/>
        <a:p>
          <a:r>
            <a:rPr lang="en-CA" dirty="0" smtClean="0"/>
            <a:t>Uniform Distribution</a:t>
          </a:r>
          <a:endParaRPr lang="en-CA" dirty="0"/>
        </a:p>
      </dgm:t>
    </dgm:pt>
    <dgm:pt modelId="{EDAAEE01-CC40-4BA6-AC28-FEB8D6856F77}" type="parTrans" cxnId="{0FE22116-40EE-41C2-BC3A-DACBA32108A4}">
      <dgm:prSet/>
      <dgm:spPr/>
      <dgm:t>
        <a:bodyPr/>
        <a:lstStyle/>
        <a:p>
          <a:endParaRPr lang="en-CA"/>
        </a:p>
      </dgm:t>
    </dgm:pt>
    <dgm:pt modelId="{8996DE38-EDA6-426A-8449-E88CB236DE9F}" type="sibTrans" cxnId="{0FE22116-40EE-41C2-BC3A-DACBA32108A4}">
      <dgm:prSet/>
      <dgm:spPr/>
      <dgm:t>
        <a:bodyPr/>
        <a:lstStyle/>
        <a:p>
          <a:endParaRPr lang="en-CA"/>
        </a:p>
      </dgm:t>
    </dgm:pt>
    <dgm:pt modelId="{F173BA4A-662F-41BF-910B-77311BB622E2}">
      <dgm:prSet phldrT="[Text]"/>
      <dgm:spPr/>
      <dgm:t>
        <a:bodyPr/>
        <a:lstStyle/>
        <a:p>
          <a:r>
            <a:rPr lang="en-CA" dirty="0" smtClean="0"/>
            <a:t>Inter-arrival or service times are known to be random</a:t>
          </a:r>
          <a:endParaRPr lang="en-CA" dirty="0"/>
        </a:p>
      </dgm:t>
    </dgm:pt>
    <dgm:pt modelId="{30BAF6CA-6D8D-4791-B4BC-6886951F2B22}" type="parTrans" cxnId="{E1452AA0-6591-4192-8AD5-8E95519A23E6}">
      <dgm:prSet/>
      <dgm:spPr/>
      <dgm:t>
        <a:bodyPr/>
        <a:lstStyle/>
        <a:p>
          <a:endParaRPr lang="en-CA"/>
        </a:p>
      </dgm:t>
    </dgm:pt>
    <dgm:pt modelId="{D20735F2-3DAB-478B-A8D4-EFAEABB68E6A}" type="sibTrans" cxnId="{E1452AA0-6591-4192-8AD5-8E95519A23E6}">
      <dgm:prSet/>
      <dgm:spPr/>
      <dgm:t>
        <a:bodyPr/>
        <a:lstStyle/>
        <a:p>
          <a:endParaRPr lang="en-CA"/>
        </a:p>
      </dgm:t>
    </dgm:pt>
    <dgm:pt modelId="{64DEF209-DD1B-4529-82B8-4A1561D4A5AD}">
      <dgm:prSet phldrT="[Text]"/>
      <dgm:spPr/>
      <dgm:t>
        <a:bodyPr/>
        <a:lstStyle/>
        <a:p>
          <a:r>
            <a:rPr lang="en-CA" dirty="0" smtClean="0"/>
            <a:t>No other information is known about the distribution</a:t>
          </a:r>
          <a:endParaRPr lang="en-CA" dirty="0"/>
        </a:p>
      </dgm:t>
    </dgm:pt>
    <dgm:pt modelId="{54627665-0EA6-40CC-B184-433ECFEC2418}" type="parTrans" cxnId="{AB90A2B9-66BA-459A-9F65-12AC133C57D3}">
      <dgm:prSet/>
      <dgm:spPr/>
      <dgm:t>
        <a:bodyPr/>
        <a:lstStyle/>
        <a:p>
          <a:endParaRPr lang="en-CA"/>
        </a:p>
      </dgm:t>
    </dgm:pt>
    <dgm:pt modelId="{60AF8277-BF7D-4702-A320-C574E2E94E2F}" type="sibTrans" cxnId="{AB90A2B9-66BA-459A-9F65-12AC133C57D3}">
      <dgm:prSet/>
      <dgm:spPr/>
      <dgm:t>
        <a:bodyPr/>
        <a:lstStyle/>
        <a:p>
          <a:endParaRPr lang="en-CA"/>
        </a:p>
      </dgm:t>
    </dgm:pt>
    <dgm:pt modelId="{5DB0A9B6-DF2D-4480-AE7E-14D2A427D208}">
      <dgm:prSet phldrT="[Text]"/>
      <dgm:spPr>
        <a:solidFill>
          <a:schemeClr val="accent1"/>
        </a:solidFill>
      </dgm:spPr>
      <dgm:t>
        <a:bodyPr/>
        <a:lstStyle/>
        <a:p>
          <a:r>
            <a:rPr lang="en-CA" dirty="0" smtClean="0">
              <a:solidFill>
                <a:schemeClr val="tx2"/>
              </a:solidFill>
            </a:rPr>
            <a:t>Triangular Distribution</a:t>
          </a:r>
          <a:endParaRPr lang="en-CA" dirty="0">
            <a:solidFill>
              <a:schemeClr val="tx2"/>
            </a:solidFill>
          </a:endParaRPr>
        </a:p>
      </dgm:t>
    </dgm:pt>
    <dgm:pt modelId="{3CCC4AD8-808D-4397-AC00-63A334535A0D}" type="parTrans" cxnId="{FB69BC66-5332-47B1-9882-1425AED8C925}">
      <dgm:prSet/>
      <dgm:spPr/>
      <dgm:t>
        <a:bodyPr/>
        <a:lstStyle/>
        <a:p>
          <a:endParaRPr lang="en-CA"/>
        </a:p>
      </dgm:t>
    </dgm:pt>
    <dgm:pt modelId="{396C454B-7963-4786-85C0-B68D883B1A50}" type="sibTrans" cxnId="{FB69BC66-5332-47B1-9882-1425AED8C925}">
      <dgm:prSet/>
      <dgm:spPr/>
      <dgm:t>
        <a:bodyPr/>
        <a:lstStyle/>
        <a:p>
          <a:endParaRPr lang="en-CA"/>
        </a:p>
      </dgm:t>
    </dgm:pt>
    <dgm:pt modelId="{66951010-3C14-4EAC-BAF6-453940366628}">
      <dgm:prSet phldrT="[Text]"/>
      <dgm:spPr>
        <a:solidFill>
          <a:schemeClr val="bg1">
            <a:lumMod val="85000"/>
            <a:alpha val="90000"/>
          </a:schemeClr>
        </a:solidFill>
      </dgm:spPr>
      <dgm:t>
        <a:bodyPr/>
        <a:lstStyle/>
        <a:p>
          <a:r>
            <a:rPr lang="en-CA" dirty="0" smtClean="0"/>
            <a:t>When assumptions can be made about the maximum, minimum and modal values of the distribution</a:t>
          </a:r>
          <a:endParaRPr lang="en-CA" dirty="0"/>
        </a:p>
      </dgm:t>
    </dgm:pt>
    <dgm:pt modelId="{174BAB7F-A32D-44E6-90E0-961AB0CEBBED}" type="parTrans" cxnId="{6BBF3362-635A-451C-BE74-9946FC06D597}">
      <dgm:prSet/>
      <dgm:spPr/>
      <dgm:t>
        <a:bodyPr/>
        <a:lstStyle/>
        <a:p>
          <a:endParaRPr lang="en-CA"/>
        </a:p>
      </dgm:t>
    </dgm:pt>
    <dgm:pt modelId="{4F348B96-F509-4B71-A2EB-F6D7E626A01A}" type="sibTrans" cxnId="{6BBF3362-635A-451C-BE74-9946FC06D597}">
      <dgm:prSet/>
      <dgm:spPr/>
      <dgm:t>
        <a:bodyPr/>
        <a:lstStyle/>
        <a:p>
          <a:endParaRPr lang="en-CA"/>
        </a:p>
      </dgm:t>
    </dgm:pt>
    <dgm:pt modelId="{B03C2B8B-1C89-4D56-BFE7-2D4F2B131B58}">
      <dgm:prSet phldrT="[Text]"/>
      <dgm:spPr/>
      <dgm:t>
        <a:bodyPr/>
        <a:lstStyle/>
        <a:p>
          <a:r>
            <a:rPr lang="en-CA" dirty="0" smtClean="0"/>
            <a:t>Beta Distribution</a:t>
          </a:r>
          <a:endParaRPr lang="en-CA" dirty="0"/>
        </a:p>
      </dgm:t>
    </dgm:pt>
    <dgm:pt modelId="{16D06B4A-190B-4A80-A31B-CE452EC7520B}" type="parTrans" cxnId="{0B34E194-4C08-4D1D-A89B-A3395303E064}">
      <dgm:prSet/>
      <dgm:spPr/>
      <dgm:t>
        <a:bodyPr/>
        <a:lstStyle/>
        <a:p>
          <a:endParaRPr lang="en-CA"/>
        </a:p>
      </dgm:t>
    </dgm:pt>
    <dgm:pt modelId="{AB6943DD-3BE7-402A-B16C-4AF9F7980CC0}" type="sibTrans" cxnId="{0B34E194-4C08-4D1D-A89B-A3395303E064}">
      <dgm:prSet/>
      <dgm:spPr/>
      <dgm:t>
        <a:bodyPr/>
        <a:lstStyle/>
        <a:p>
          <a:endParaRPr lang="en-CA"/>
        </a:p>
      </dgm:t>
    </dgm:pt>
    <dgm:pt modelId="{FEA59DC8-35C5-4550-AB9B-0A353163EC92}">
      <dgm:prSet phldrT="[Text]"/>
      <dgm:spPr/>
      <dgm:t>
        <a:bodyPr/>
        <a:lstStyle/>
        <a:p>
          <a:r>
            <a:rPr lang="en-CA" dirty="0" smtClean="0"/>
            <a:t>Provides a variety of distribution forms on the unit interval</a:t>
          </a:r>
          <a:endParaRPr lang="en-CA" dirty="0"/>
        </a:p>
      </dgm:t>
    </dgm:pt>
    <dgm:pt modelId="{51BE8686-9678-47DE-A8F3-6AC92652CD3F}" type="parTrans" cxnId="{73C7D177-8CCD-4030-BA6E-8A28EC04366B}">
      <dgm:prSet/>
      <dgm:spPr/>
      <dgm:t>
        <a:bodyPr/>
        <a:lstStyle/>
        <a:p>
          <a:endParaRPr lang="en-CA"/>
        </a:p>
      </dgm:t>
    </dgm:pt>
    <dgm:pt modelId="{10C9A406-3C42-4703-9DCD-C04C2F50FCBB}" type="sibTrans" cxnId="{73C7D177-8CCD-4030-BA6E-8A28EC04366B}">
      <dgm:prSet/>
      <dgm:spPr/>
      <dgm:t>
        <a:bodyPr/>
        <a:lstStyle/>
        <a:p>
          <a:endParaRPr lang="en-CA"/>
        </a:p>
      </dgm:t>
    </dgm:pt>
    <dgm:pt modelId="{562704C9-A0B5-4FAA-B7F4-D5C7F09B0935}">
      <dgm:prSet phldrT="[Text]"/>
      <dgm:spPr/>
      <dgm:t>
        <a:bodyPr/>
        <a:lstStyle/>
        <a:p>
          <a:r>
            <a:rPr lang="en-CA" dirty="0" smtClean="0"/>
            <a:t>These distributions can be shifted to any other interval</a:t>
          </a:r>
          <a:endParaRPr lang="en-CA" dirty="0"/>
        </a:p>
      </dgm:t>
    </dgm:pt>
    <dgm:pt modelId="{BCC63620-74B1-45BA-854C-74B824A892C4}" type="parTrans" cxnId="{822919DE-489B-4B6F-A2BC-1F188A68CED5}">
      <dgm:prSet/>
      <dgm:spPr/>
      <dgm:t>
        <a:bodyPr/>
        <a:lstStyle/>
        <a:p>
          <a:endParaRPr lang="en-US"/>
        </a:p>
      </dgm:t>
    </dgm:pt>
    <dgm:pt modelId="{035A0DA0-F9E8-4A27-93C7-EF0147482E6A}" type="sibTrans" cxnId="{822919DE-489B-4B6F-A2BC-1F188A68CED5}">
      <dgm:prSet/>
      <dgm:spPr/>
      <dgm:t>
        <a:bodyPr/>
        <a:lstStyle/>
        <a:p>
          <a:endParaRPr lang="en-US"/>
        </a:p>
      </dgm:t>
    </dgm:pt>
    <dgm:pt modelId="{1CD8A1C6-5399-47CF-89D8-DEA3357EC4D6}" type="pres">
      <dgm:prSet presAssocID="{3F3BFA32-008D-480C-808E-F72B38DD5E0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5D802C1-7DE4-4F5F-8EB4-44F9C6526908}" type="pres">
      <dgm:prSet presAssocID="{FF9EE386-4B5E-493B-886A-B5D7B6D07A67}" presName="composite" presStyleCnt="0"/>
      <dgm:spPr/>
    </dgm:pt>
    <dgm:pt modelId="{D1FF2251-177C-4E94-8625-8875C69E3758}" type="pres">
      <dgm:prSet presAssocID="{FF9EE386-4B5E-493B-886A-B5D7B6D07A67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B7D1D6-ACC8-4AF9-BADB-D29DE446D2F1}" type="pres">
      <dgm:prSet presAssocID="{FF9EE386-4B5E-493B-886A-B5D7B6D07A67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3CC103-7FF0-4618-AD9A-5FBCE880C7A8}" type="pres">
      <dgm:prSet presAssocID="{8996DE38-EDA6-426A-8449-E88CB236DE9F}" presName="space" presStyleCnt="0"/>
      <dgm:spPr/>
    </dgm:pt>
    <dgm:pt modelId="{A33458E7-754B-4D87-9F9E-44CE5B78DDE3}" type="pres">
      <dgm:prSet presAssocID="{5DB0A9B6-DF2D-4480-AE7E-14D2A427D208}" presName="composite" presStyleCnt="0"/>
      <dgm:spPr/>
    </dgm:pt>
    <dgm:pt modelId="{582F5C3F-39F4-4C1F-B917-F25199FD5025}" type="pres">
      <dgm:prSet presAssocID="{5DB0A9B6-DF2D-4480-AE7E-14D2A427D208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CAC340-EF03-4B50-8BCD-A11906084D72}" type="pres">
      <dgm:prSet presAssocID="{5DB0A9B6-DF2D-4480-AE7E-14D2A427D208}" presName="desTx" presStyleLbl="alignAccFollowNode1" presStyleIdx="1" presStyleCnt="3" custLinFactNeighborX="-351" custLinFactNeighborY="5129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2D0E23A3-F2BB-43E5-96AB-2C0ED66069F9}" type="pres">
      <dgm:prSet presAssocID="{396C454B-7963-4786-85C0-B68D883B1A50}" presName="space" presStyleCnt="0"/>
      <dgm:spPr/>
    </dgm:pt>
    <dgm:pt modelId="{C22C041A-7229-4EE0-A3DA-5DDDD5CA5BCD}" type="pres">
      <dgm:prSet presAssocID="{B03C2B8B-1C89-4D56-BFE7-2D4F2B131B58}" presName="composite" presStyleCnt="0"/>
      <dgm:spPr/>
    </dgm:pt>
    <dgm:pt modelId="{777D3B7B-69B1-4A95-9E75-9A377D7A5F32}" type="pres">
      <dgm:prSet presAssocID="{B03C2B8B-1C89-4D56-BFE7-2D4F2B131B58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43315A-7A37-4802-8A23-B9E940CFD6D0}" type="pres">
      <dgm:prSet presAssocID="{B03C2B8B-1C89-4D56-BFE7-2D4F2B131B58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111CCBB2-203A-45A0-895C-851BE2EFD18D}" type="presOf" srcId="{562704C9-A0B5-4FAA-B7F4-D5C7F09B0935}" destId="{F343315A-7A37-4802-8A23-B9E940CFD6D0}" srcOrd="0" destOrd="1" presId="urn:microsoft.com/office/officeart/2005/8/layout/hList1"/>
    <dgm:cxn modelId="{F0959BB3-BE11-4737-AF3F-EA446EC1A91B}" type="presOf" srcId="{FEA59DC8-35C5-4550-AB9B-0A353163EC92}" destId="{F343315A-7A37-4802-8A23-B9E940CFD6D0}" srcOrd="0" destOrd="0" presId="urn:microsoft.com/office/officeart/2005/8/layout/hList1"/>
    <dgm:cxn modelId="{73C7D177-8CCD-4030-BA6E-8A28EC04366B}" srcId="{B03C2B8B-1C89-4D56-BFE7-2D4F2B131B58}" destId="{FEA59DC8-35C5-4550-AB9B-0A353163EC92}" srcOrd="0" destOrd="0" parTransId="{51BE8686-9678-47DE-A8F3-6AC92652CD3F}" sibTransId="{10C9A406-3C42-4703-9DCD-C04C2F50FCBB}"/>
    <dgm:cxn modelId="{0FE22116-40EE-41C2-BC3A-DACBA32108A4}" srcId="{3F3BFA32-008D-480C-808E-F72B38DD5E0F}" destId="{FF9EE386-4B5E-493B-886A-B5D7B6D07A67}" srcOrd="0" destOrd="0" parTransId="{EDAAEE01-CC40-4BA6-AC28-FEB8D6856F77}" sibTransId="{8996DE38-EDA6-426A-8449-E88CB236DE9F}"/>
    <dgm:cxn modelId="{E1452AA0-6591-4192-8AD5-8E95519A23E6}" srcId="{FF9EE386-4B5E-493B-886A-B5D7B6D07A67}" destId="{F173BA4A-662F-41BF-910B-77311BB622E2}" srcOrd="0" destOrd="0" parTransId="{30BAF6CA-6D8D-4791-B4BC-6886951F2B22}" sibTransId="{D20735F2-3DAB-478B-A8D4-EFAEABB68E6A}"/>
    <dgm:cxn modelId="{AB90A2B9-66BA-459A-9F65-12AC133C57D3}" srcId="{FF9EE386-4B5E-493B-886A-B5D7B6D07A67}" destId="{64DEF209-DD1B-4529-82B8-4A1561D4A5AD}" srcOrd="1" destOrd="0" parTransId="{54627665-0EA6-40CC-B184-433ECFEC2418}" sibTransId="{60AF8277-BF7D-4702-A320-C574E2E94E2F}"/>
    <dgm:cxn modelId="{9147A49B-7875-4270-9B26-F9EE801DEAF4}" type="presOf" srcId="{B03C2B8B-1C89-4D56-BFE7-2D4F2B131B58}" destId="{777D3B7B-69B1-4A95-9E75-9A377D7A5F32}" srcOrd="0" destOrd="0" presId="urn:microsoft.com/office/officeart/2005/8/layout/hList1"/>
    <dgm:cxn modelId="{822919DE-489B-4B6F-A2BC-1F188A68CED5}" srcId="{B03C2B8B-1C89-4D56-BFE7-2D4F2B131B58}" destId="{562704C9-A0B5-4FAA-B7F4-D5C7F09B0935}" srcOrd="1" destOrd="0" parTransId="{BCC63620-74B1-45BA-854C-74B824A892C4}" sibTransId="{035A0DA0-F9E8-4A27-93C7-EF0147482E6A}"/>
    <dgm:cxn modelId="{FB69BC66-5332-47B1-9882-1425AED8C925}" srcId="{3F3BFA32-008D-480C-808E-F72B38DD5E0F}" destId="{5DB0A9B6-DF2D-4480-AE7E-14D2A427D208}" srcOrd="1" destOrd="0" parTransId="{3CCC4AD8-808D-4397-AC00-63A334535A0D}" sibTransId="{396C454B-7963-4786-85C0-B68D883B1A50}"/>
    <dgm:cxn modelId="{8FD8932E-182B-424F-A679-E84EB8437858}" type="presOf" srcId="{3F3BFA32-008D-480C-808E-F72B38DD5E0F}" destId="{1CD8A1C6-5399-47CF-89D8-DEA3357EC4D6}" srcOrd="0" destOrd="0" presId="urn:microsoft.com/office/officeart/2005/8/layout/hList1"/>
    <dgm:cxn modelId="{1744B458-CC00-4517-BAD9-86D8385A8E35}" type="presOf" srcId="{64DEF209-DD1B-4529-82B8-4A1561D4A5AD}" destId="{66B7D1D6-ACC8-4AF9-BADB-D29DE446D2F1}" srcOrd="0" destOrd="1" presId="urn:microsoft.com/office/officeart/2005/8/layout/hList1"/>
    <dgm:cxn modelId="{6BBF3362-635A-451C-BE74-9946FC06D597}" srcId="{5DB0A9B6-DF2D-4480-AE7E-14D2A427D208}" destId="{66951010-3C14-4EAC-BAF6-453940366628}" srcOrd="0" destOrd="0" parTransId="{174BAB7F-A32D-44E6-90E0-961AB0CEBBED}" sibTransId="{4F348B96-F509-4B71-A2EB-F6D7E626A01A}"/>
    <dgm:cxn modelId="{0B34E194-4C08-4D1D-A89B-A3395303E064}" srcId="{3F3BFA32-008D-480C-808E-F72B38DD5E0F}" destId="{B03C2B8B-1C89-4D56-BFE7-2D4F2B131B58}" srcOrd="2" destOrd="0" parTransId="{16D06B4A-190B-4A80-A31B-CE452EC7520B}" sibTransId="{AB6943DD-3BE7-402A-B16C-4AF9F7980CC0}"/>
    <dgm:cxn modelId="{5A1DF9BF-621B-4B7A-B9C3-39DE4595E6EB}" type="presOf" srcId="{5DB0A9B6-DF2D-4480-AE7E-14D2A427D208}" destId="{582F5C3F-39F4-4C1F-B917-F25199FD5025}" srcOrd="0" destOrd="0" presId="urn:microsoft.com/office/officeart/2005/8/layout/hList1"/>
    <dgm:cxn modelId="{92BA4D0F-A6AE-4239-9040-6628BAAAECDA}" type="presOf" srcId="{F173BA4A-662F-41BF-910B-77311BB622E2}" destId="{66B7D1D6-ACC8-4AF9-BADB-D29DE446D2F1}" srcOrd="0" destOrd="0" presId="urn:microsoft.com/office/officeart/2005/8/layout/hList1"/>
    <dgm:cxn modelId="{401AA3D6-E004-45B2-9E9D-9E47EAD1B6A2}" type="presOf" srcId="{FF9EE386-4B5E-493B-886A-B5D7B6D07A67}" destId="{D1FF2251-177C-4E94-8625-8875C69E3758}" srcOrd="0" destOrd="0" presId="urn:microsoft.com/office/officeart/2005/8/layout/hList1"/>
    <dgm:cxn modelId="{A6511995-E1C1-4769-9CFE-A8525EC071E6}" type="presOf" srcId="{66951010-3C14-4EAC-BAF6-453940366628}" destId="{23CAC340-EF03-4B50-8BCD-A11906084D72}" srcOrd="0" destOrd="0" presId="urn:microsoft.com/office/officeart/2005/8/layout/hList1"/>
    <dgm:cxn modelId="{D42269D6-7A14-4889-A25B-F15A02C525E8}" type="presParOf" srcId="{1CD8A1C6-5399-47CF-89D8-DEA3357EC4D6}" destId="{05D802C1-7DE4-4F5F-8EB4-44F9C6526908}" srcOrd="0" destOrd="0" presId="urn:microsoft.com/office/officeart/2005/8/layout/hList1"/>
    <dgm:cxn modelId="{E26F0B36-FEAB-499C-806A-CD0748E471C9}" type="presParOf" srcId="{05D802C1-7DE4-4F5F-8EB4-44F9C6526908}" destId="{D1FF2251-177C-4E94-8625-8875C69E3758}" srcOrd="0" destOrd="0" presId="urn:microsoft.com/office/officeart/2005/8/layout/hList1"/>
    <dgm:cxn modelId="{F0E2CF1D-818B-4486-9D76-CACFAA8B1592}" type="presParOf" srcId="{05D802C1-7DE4-4F5F-8EB4-44F9C6526908}" destId="{66B7D1D6-ACC8-4AF9-BADB-D29DE446D2F1}" srcOrd="1" destOrd="0" presId="urn:microsoft.com/office/officeart/2005/8/layout/hList1"/>
    <dgm:cxn modelId="{3F143AD8-CB15-4C28-84B8-B73E1CC9ADF8}" type="presParOf" srcId="{1CD8A1C6-5399-47CF-89D8-DEA3357EC4D6}" destId="{E33CC103-7FF0-4618-AD9A-5FBCE880C7A8}" srcOrd="1" destOrd="0" presId="urn:microsoft.com/office/officeart/2005/8/layout/hList1"/>
    <dgm:cxn modelId="{FE1712F2-1E05-4F48-A04D-8275FFA83AC4}" type="presParOf" srcId="{1CD8A1C6-5399-47CF-89D8-DEA3357EC4D6}" destId="{A33458E7-754B-4D87-9F9E-44CE5B78DDE3}" srcOrd="2" destOrd="0" presId="urn:microsoft.com/office/officeart/2005/8/layout/hList1"/>
    <dgm:cxn modelId="{BA278499-7A05-452A-91D9-D0948E502213}" type="presParOf" srcId="{A33458E7-754B-4D87-9F9E-44CE5B78DDE3}" destId="{582F5C3F-39F4-4C1F-B917-F25199FD5025}" srcOrd="0" destOrd="0" presId="urn:microsoft.com/office/officeart/2005/8/layout/hList1"/>
    <dgm:cxn modelId="{218463C9-CCDE-453C-95DA-311D5C7E46FC}" type="presParOf" srcId="{A33458E7-754B-4D87-9F9E-44CE5B78DDE3}" destId="{23CAC340-EF03-4B50-8BCD-A11906084D72}" srcOrd="1" destOrd="0" presId="urn:microsoft.com/office/officeart/2005/8/layout/hList1"/>
    <dgm:cxn modelId="{02BD24AC-E18E-4275-AF6C-2D51E0A0D7BD}" type="presParOf" srcId="{1CD8A1C6-5399-47CF-89D8-DEA3357EC4D6}" destId="{2D0E23A3-F2BB-43E5-96AB-2C0ED66069F9}" srcOrd="3" destOrd="0" presId="urn:microsoft.com/office/officeart/2005/8/layout/hList1"/>
    <dgm:cxn modelId="{EE36A711-F4B3-4804-A3CF-C5982A22A110}" type="presParOf" srcId="{1CD8A1C6-5399-47CF-89D8-DEA3357EC4D6}" destId="{C22C041A-7229-4EE0-A3DA-5DDDD5CA5BCD}" srcOrd="4" destOrd="0" presId="urn:microsoft.com/office/officeart/2005/8/layout/hList1"/>
    <dgm:cxn modelId="{A8DB7754-6855-4E65-9388-1E9AC8C5984D}" type="presParOf" srcId="{C22C041A-7229-4EE0-A3DA-5DDDD5CA5BCD}" destId="{777D3B7B-69B1-4A95-9E75-9A377D7A5F32}" srcOrd="0" destOrd="0" presId="urn:microsoft.com/office/officeart/2005/8/layout/hList1"/>
    <dgm:cxn modelId="{203674C0-BA3C-4E2E-BDB2-CF83CF02A166}" type="presParOf" srcId="{C22C041A-7229-4EE0-A3DA-5DDDD5CA5BCD}" destId="{F343315A-7A37-4802-8A23-B9E940CFD6D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FF2251-177C-4E94-8625-8875C69E3758}">
      <dsp:nvSpPr>
        <dsp:cNvPr id="0" name=""/>
        <dsp:cNvSpPr/>
      </dsp:nvSpPr>
      <dsp:spPr>
        <a:xfrm>
          <a:off x="2483" y="35613"/>
          <a:ext cx="2421406" cy="72984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100" kern="1200" dirty="0" smtClean="0"/>
            <a:t>Uniform Distribution</a:t>
          </a:r>
          <a:endParaRPr lang="en-CA" sz="2100" kern="1200" dirty="0"/>
        </a:p>
      </dsp:txBody>
      <dsp:txXfrm>
        <a:off x="2483" y="35613"/>
        <a:ext cx="2421406" cy="729843"/>
      </dsp:txXfrm>
    </dsp:sp>
    <dsp:sp modelId="{66B7D1D6-ACC8-4AF9-BADB-D29DE446D2F1}">
      <dsp:nvSpPr>
        <dsp:cNvPr id="0" name=""/>
        <dsp:cNvSpPr/>
      </dsp:nvSpPr>
      <dsp:spPr>
        <a:xfrm>
          <a:off x="2483" y="765456"/>
          <a:ext cx="2421406" cy="3091213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2100" kern="1200" dirty="0" smtClean="0"/>
            <a:t>Inter-arrival or service times are known to be random</a:t>
          </a:r>
          <a:endParaRPr lang="en-CA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2100" kern="1200" dirty="0" smtClean="0"/>
            <a:t>No other information is known about the distribution</a:t>
          </a:r>
          <a:endParaRPr lang="en-CA" sz="2100" kern="1200" dirty="0"/>
        </a:p>
      </dsp:txBody>
      <dsp:txXfrm>
        <a:off x="2483" y="765456"/>
        <a:ext cx="2421406" cy="3091213"/>
      </dsp:txXfrm>
    </dsp:sp>
    <dsp:sp modelId="{582F5C3F-39F4-4C1F-B917-F25199FD5025}">
      <dsp:nvSpPr>
        <dsp:cNvPr id="0" name=""/>
        <dsp:cNvSpPr/>
      </dsp:nvSpPr>
      <dsp:spPr>
        <a:xfrm>
          <a:off x="2762886" y="35613"/>
          <a:ext cx="2421406" cy="729843"/>
        </a:xfrm>
        <a:prstGeom prst="rect">
          <a:avLst/>
        </a:prstGeom>
        <a:solidFill>
          <a:schemeClr val="accent1"/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100" kern="1200" dirty="0" smtClean="0">
              <a:solidFill>
                <a:schemeClr val="tx2"/>
              </a:solidFill>
            </a:rPr>
            <a:t>Triangular Distribution</a:t>
          </a:r>
          <a:endParaRPr lang="en-CA" sz="2100" kern="1200" dirty="0">
            <a:solidFill>
              <a:schemeClr val="tx2"/>
            </a:solidFill>
          </a:endParaRPr>
        </a:p>
      </dsp:txBody>
      <dsp:txXfrm>
        <a:off x="2762886" y="35613"/>
        <a:ext cx="2421406" cy="729843"/>
      </dsp:txXfrm>
    </dsp:sp>
    <dsp:sp modelId="{23CAC340-EF03-4B50-8BCD-A11906084D72}">
      <dsp:nvSpPr>
        <dsp:cNvPr id="0" name=""/>
        <dsp:cNvSpPr/>
      </dsp:nvSpPr>
      <dsp:spPr>
        <a:xfrm>
          <a:off x="2754387" y="801069"/>
          <a:ext cx="2421406" cy="3091213"/>
        </a:xfrm>
        <a:prstGeom prst="rect">
          <a:avLst/>
        </a:prstGeom>
        <a:solidFill>
          <a:schemeClr val="bg1">
            <a:lumMod val="85000"/>
            <a:alpha val="9000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2100" kern="1200" dirty="0" smtClean="0"/>
            <a:t>When assumptions can be made about the maximum, minimum and modal values of the distribution</a:t>
          </a:r>
          <a:endParaRPr lang="en-CA" sz="2100" kern="1200" dirty="0"/>
        </a:p>
      </dsp:txBody>
      <dsp:txXfrm>
        <a:off x="2754387" y="801069"/>
        <a:ext cx="2421406" cy="3091213"/>
      </dsp:txXfrm>
    </dsp:sp>
    <dsp:sp modelId="{777D3B7B-69B1-4A95-9E75-9A377D7A5F32}">
      <dsp:nvSpPr>
        <dsp:cNvPr id="0" name=""/>
        <dsp:cNvSpPr/>
      </dsp:nvSpPr>
      <dsp:spPr>
        <a:xfrm>
          <a:off x="5523289" y="35613"/>
          <a:ext cx="2421406" cy="72984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100" kern="1200" dirty="0" smtClean="0"/>
            <a:t>Beta Distribution</a:t>
          </a:r>
          <a:endParaRPr lang="en-CA" sz="2100" kern="1200" dirty="0"/>
        </a:p>
      </dsp:txBody>
      <dsp:txXfrm>
        <a:off x="5523289" y="35613"/>
        <a:ext cx="2421406" cy="729843"/>
      </dsp:txXfrm>
    </dsp:sp>
    <dsp:sp modelId="{F343315A-7A37-4802-8A23-B9E940CFD6D0}">
      <dsp:nvSpPr>
        <dsp:cNvPr id="0" name=""/>
        <dsp:cNvSpPr/>
      </dsp:nvSpPr>
      <dsp:spPr>
        <a:xfrm>
          <a:off x="5523289" y="765456"/>
          <a:ext cx="2421406" cy="3091213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2100" kern="1200" dirty="0" smtClean="0"/>
            <a:t>Provides a variety of distribution forms on the unit interval</a:t>
          </a:r>
          <a:endParaRPr lang="en-CA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2100" kern="1200" dirty="0" smtClean="0"/>
            <a:t>These distributions can be shifted to any other interval</a:t>
          </a:r>
          <a:endParaRPr lang="en-CA" sz="2100" kern="1200" dirty="0"/>
        </a:p>
      </dsp:txBody>
      <dsp:txXfrm>
        <a:off x="5523289" y="765456"/>
        <a:ext cx="2421406" cy="30912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4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CBB204-CEF8-4F15-B268-BF5BFC8A9F5E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2149E7-DEF6-4762-AE0D-9D4D7103B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45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aseline="30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aseline="30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aseline="30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aseline="30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aseline="30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aseline="30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aseline="30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aseline="30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aseline="30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86A0528-D397-4FA9-A74B-49B4B1524BCD}" type="slidenum">
              <a:rPr lang="en-US" altLang="en-US" sz="1200" baseline="0" smtClean="0">
                <a:solidFill>
                  <a:srgbClr val="000000"/>
                </a:solidFill>
              </a:rPr>
              <a:pPr/>
              <a:t>2</a:t>
            </a:fld>
            <a:endParaRPr lang="en-US" altLang="en-US" sz="1200" baseline="0" smtClean="0">
              <a:solidFill>
                <a:srgbClr val="000000"/>
              </a:solidFill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84908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Arial" panose="020B0604020202020204" pitchFamily="34" charset="0"/>
              </a:rPr>
              <a:t>It is called also, Pascal distribution</a:t>
            </a: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aseline="30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aseline="30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aseline="30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aseline="30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aseline="30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aseline="30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aseline="30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aseline="30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aseline="30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8D889C3-C80F-499E-BF22-7A2203A62CF6}" type="slidenum">
              <a:rPr lang="en-US" altLang="en-US" sz="1200" baseline="0" smtClean="0"/>
              <a:pPr/>
              <a:t>25</a:t>
            </a:fld>
            <a:endParaRPr lang="en-US" altLang="en-US" sz="1200" baseline="0" smtClean="0"/>
          </a:p>
        </p:txBody>
      </p:sp>
    </p:spTree>
    <p:extLst>
      <p:ext uri="{BB962C8B-B14F-4D97-AF65-F5344CB8AC3E}">
        <p14:creationId xmlns:p14="http://schemas.microsoft.com/office/powerpoint/2010/main" val="7869230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1600" baseline="30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aseline="30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aseline="30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aseline="30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aseline="30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aseline="30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aseline="30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aseline="30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aseline="30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B2F31851-8356-4CA8-8907-33F2B0DF462F}" type="slidenum">
              <a:rPr lang="ar-SA" altLang="en-US" sz="1200">
                <a:latin typeface="Times New Roman" panose="02020603050405020304" pitchFamily="18" charset="0"/>
              </a:rPr>
              <a:pPr algn="r"/>
              <a:t>27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13804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sz="2400" dirty="0" smtClean="0"/>
              <a:t>Many real-life systems exhibit behavior with random elements:</a:t>
            </a:r>
          </a:p>
          <a:p>
            <a:pPr>
              <a:defRPr/>
            </a:pPr>
            <a:r>
              <a:rPr lang="en-US" sz="2000" b="1" dirty="0" smtClean="0"/>
              <a:t>Manufacturing</a:t>
            </a:r>
          </a:p>
          <a:p>
            <a:pPr>
              <a:defRPr/>
            </a:pPr>
            <a:r>
              <a:rPr lang="en-US" sz="1600" dirty="0" smtClean="0"/>
              <a:t>random demands for product held in an inventory system</a:t>
            </a:r>
          </a:p>
          <a:p>
            <a:pPr>
              <a:defRPr/>
            </a:pPr>
            <a:r>
              <a:rPr lang="en-US" sz="1600" dirty="0" smtClean="0"/>
              <a:t>random machine failures and repairs</a:t>
            </a:r>
          </a:p>
          <a:p>
            <a:pPr>
              <a:defRPr/>
            </a:pPr>
            <a:r>
              <a:rPr lang="en-US" sz="2000" b="1" dirty="0" smtClean="0"/>
              <a:t>Transportation</a:t>
            </a:r>
          </a:p>
          <a:p>
            <a:pPr>
              <a:defRPr/>
            </a:pPr>
            <a:r>
              <a:rPr lang="en-US" sz="1600" dirty="0" smtClean="0"/>
              <a:t>random congestion on a highway</a:t>
            </a:r>
          </a:p>
          <a:p>
            <a:pPr>
              <a:defRPr/>
            </a:pPr>
            <a:r>
              <a:rPr lang="en-US" sz="1600" dirty="0" smtClean="0"/>
              <a:t>random travel times between pairs of origination and destination</a:t>
            </a:r>
          </a:p>
          <a:p>
            <a:pPr>
              <a:defRPr/>
            </a:pPr>
            <a:r>
              <a:rPr lang="en-US" sz="2000" b="1" dirty="0" smtClean="0"/>
              <a:t>Telecommunications</a:t>
            </a:r>
          </a:p>
          <a:p>
            <a:pPr>
              <a:defRPr/>
            </a:pPr>
            <a:r>
              <a:rPr lang="en-US" sz="1600" dirty="0" smtClean="0"/>
              <a:t>random traffic arriving at a telecommunications network</a:t>
            </a:r>
          </a:p>
          <a:p>
            <a:pPr>
              <a:defRPr/>
            </a:pPr>
            <a:r>
              <a:rPr lang="en-US" sz="1600" dirty="0" smtClean="0"/>
              <a:t>random transmission time</a:t>
            </a:r>
          </a:p>
          <a:p>
            <a:pPr>
              <a:defRPr/>
            </a:pPr>
            <a:r>
              <a:rPr lang="en-US" sz="2000" b="1" dirty="0" smtClean="0"/>
              <a:t>Discrete-event simulations</a:t>
            </a:r>
          </a:p>
          <a:p>
            <a:pPr>
              <a:defRPr/>
            </a:pPr>
            <a:r>
              <a:rPr lang="en-US" sz="1600" dirty="0" smtClean="0"/>
              <a:t>random event occurrence times (e.g., random inter-arrival times at a manufacturing station)</a:t>
            </a:r>
          </a:p>
          <a:p>
            <a:pPr>
              <a:defRPr/>
            </a:pPr>
            <a:r>
              <a:rPr lang="en-US" sz="1600" dirty="0" smtClean="0"/>
              <a:t>random event transitions (e.g., random destinations of product units emerging from an inspection station</a:t>
            </a:r>
            <a:endParaRPr lang="en-US" dirty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aseline="30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aseline="30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aseline="30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aseline="30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aseline="30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aseline="30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aseline="30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aseline="30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aseline="30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27A6E1D-0463-49D6-AFBD-74C1824DE82D}" type="slidenum">
              <a:rPr lang="en-US" altLang="en-US" sz="1200" baseline="0" smtClean="0">
                <a:solidFill>
                  <a:srgbClr val="000000"/>
                </a:solidFill>
              </a:rPr>
              <a:pPr/>
              <a:t>3</a:t>
            </a:fld>
            <a:endParaRPr lang="en-US" altLang="en-US" sz="1200" baseline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2257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b="1" smtClean="0">
                <a:latin typeface="Arial" panose="020B0604020202020204" pitchFamily="34" charset="0"/>
              </a:rPr>
              <a:t>Countably Infinite</a:t>
            </a:r>
            <a:r>
              <a:rPr lang="en-US" altLang="en-US" smtClean="0">
                <a:latin typeface="Arial" panose="020B0604020202020204" pitchFamily="34" charset="0"/>
              </a:rPr>
              <a:t>. Describes a set which contains the same number of elements as the set of natural numbers. Formally, a </a:t>
            </a:r>
            <a:r>
              <a:rPr lang="en-US" altLang="en-US" b="1" smtClean="0">
                <a:latin typeface="Arial" panose="020B0604020202020204" pitchFamily="34" charset="0"/>
              </a:rPr>
              <a:t>countably infinite</a:t>
            </a:r>
            <a:r>
              <a:rPr lang="en-US" altLang="en-US" smtClean="0">
                <a:latin typeface="Arial" panose="020B0604020202020204" pitchFamily="34" charset="0"/>
              </a:rPr>
              <a:t> set can have its elements put into one-to-one correspondence with the set of natural numbers</a:t>
            </a: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aseline="30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aseline="30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aseline="30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aseline="30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aseline="30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aseline="30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aseline="30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aseline="30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aseline="30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945A654-0A66-4271-A497-E44A9D0C8FAF}" type="slidenum">
              <a:rPr lang="en-US" altLang="en-US" sz="1200" baseline="0" smtClean="0">
                <a:solidFill>
                  <a:srgbClr val="000000"/>
                </a:solidFill>
              </a:rPr>
              <a:pPr/>
              <a:t>5</a:t>
            </a:fld>
            <a:endParaRPr lang="en-US" altLang="en-US" sz="1200" baseline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0746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Arial" panose="020B0604020202020204" pitchFamily="34" charset="0"/>
              </a:rPr>
              <a:t>Pdf: probability density function</a:t>
            </a: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aseline="30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aseline="30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aseline="30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aseline="30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aseline="30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aseline="30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aseline="30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aseline="30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aseline="30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72D6318-1862-41C5-990C-42F1ECF12159}" type="slidenum">
              <a:rPr lang="en-US" altLang="en-US" sz="1200" baseline="0" smtClean="0">
                <a:solidFill>
                  <a:srgbClr val="000000"/>
                </a:solidFill>
              </a:rPr>
              <a:pPr/>
              <a:t>6</a:t>
            </a:fld>
            <a:endParaRPr lang="en-US" altLang="en-US" sz="1200" baseline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044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b="1" dirty="0" smtClean="0"/>
              <a:t>Normal Distribution example</a:t>
            </a:r>
            <a:r>
              <a:rPr lang="en-US" dirty="0" smtClean="0"/>
              <a:t>: The time it take for a lathe to traverse a 10-cm shaft always be the same. However, the material could have a slight differences in the hardness.</a:t>
            </a:r>
          </a:p>
          <a:p>
            <a:pPr>
              <a:defRPr/>
            </a:pPr>
            <a:r>
              <a:rPr lang="en-US" dirty="0" smtClean="0"/>
              <a:t>The tail of </a:t>
            </a:r>
            <a:r>
              <a:rPr lang="en-US" b="1" dirty="0" smtClean="0"/>
              <a:t>Gamma</a:t>
            </a:r>
            <a:r>
              <a:rPr lang="en-US" dirty="0" smtClean="0"/>
              <a:t> is long.</a:t>
            </a:r>
          </a:p>
          <a:p>
            <a:pPr>
              <a:defRPr/>
            </a:pPr>
            <a:r>
              <a:rPr lang="en-CA" dirty="0" smtClean="0">
                <a:solidFill>
                  <a:schemeClr val="bg2">
                    <a:lumMod val="50000"/>
                  </a:schemeClr>
                </a:solidFill>
              </a:rPr>
              <a:t>If </a:t>
            </a:r>
            <a:r>
              <a:rPr lang="en-CA" dirty="0" smtClean="0">
                <a:solidFill>
                  <a:schemeClr val="accent6"/>
                </a:solidFill>
              </a:rPr>
              <a:t>large service times </a:t>
            </a:r>
            <a:r>
              <a:rPr lang="en-CA" dirty="0" smtClean="0">
                <a:solidFill>
                  <a:schemeClr val="bg2">
                    <a:lumMod val="50000"/>
                  </a:schemeClr>
                </a:solidFill>
              </a:rPr>
              <a:t>(much larger than the mean) occur more frequently than the exponential distribution can account for, the </a:t>
            </a:r>
            <a:r>
              <a:rPr lang="en-CA" b="1" dirty="0" smtClean="0">
                <a:solidFill>
                  <a:schemeClr val="bg2">
                    <a:lumMod val="50000"/>
                  </a:schemeClr>
                </a:solidFill>
              </a:rPr>
              <a:t>Weibull</a:t>
            </a:r>
            <a:r>
              <a:rPr lang="en-CA" dirty="0" smtClean="0">
                <a:solidFill>
                  <a:schemeClr val="bg2">
                    <a:lumMod val="50000"/>
                  </a:schemeClr>
                </a:solidFill>
              </a:rPr>
              <a:t> distribution can be used</a:t>
            </a:r>
          </a:p>
          <a:p>
            <a:pPr>
              <a:defRPr/>
            </a:pPr>
            <a:r>
              <a:rPr lang="en-US" b="1" dirty="0" smtClean="0"/>
              <a:t>Weibull</a:t>
            </a:r>
            <a:r>
              <a:rPr lang="en-US" dirty="0" smtClean="0"/>
              <a:t>: Got right-skewed data? </a:t>
            </a:r>
            <a:r>
              <a:rPr lang="en-US" dirty="0" err="1" smtClean="0"/>
              <a:t>Weibull</a:t>
            </a:r>
            <a:r>
              <a:rPr lang="en-US" dirty="0" smtClean="0"/>
              <a:t> can model that. Left-skewed data? Sure. Symmetric data? </a:t>
            </a:r>
            <a:r>
              <a:rPr lang="en-US" dirty="0" err="1" smtClean="0"/>
              <a:t>Weibull's</a:t>
            </a:r>
            <a:r>
              <a:rPr lang="en-US" dirty="0" smtClean="0"/>
              <a:t> up for it. It is flexible.</a:t>
            </a:r>
          </a:p>
          <a:p>
            <a:pPr>
              <a:defRPr/>
            </a:pPr>
            <a:r>
              <a:rPr lang="en-US" dirty="0" smtClean="0"/>
              <a:t>An assumption of the exponential distribution is that the </a:t>
            </a:r>
            <a:r>
              <a:rPr lang="en-US" i="1" dirty="0" smtClean="0"/>
              <a:t>probability of an event/failure is constant over time</a:t>
            </a:r>
            <a:r>
              <a:rPr lang="en-US" dirty="0" smtClean="0"/>
              <a:t>.  In many real-world situations this is inaccurate.  Often the probability of a part's failing, for example, increases in proportionately to the time in use or operation.  The </a:t>
            </a:r>
            <a:r>
              <a:rPr lang="en-US" b="1" dirty="0" smtClean="0"/>
              <a:t>Weibull</a:t>
            </a:r>
            <a:r>
              <a:rPr lang="en-US" dirty="0" smtClean="0"/>
              <a:t> distribution accounts for this.</a:t>
            </a:r>
          </a:p>
          <a:p>
            <a:pPr>
              <a:defRPr/>
            </a:pPr>
            <a:r>
              <a:rPr lang="en-US" dirty="0" smtClean="0"/>
              <a:t> </a:t>
            </a:r>
          </a:p>
          <a:p>
            <a:pPr>
              <a:defRPr/>
            </a:pPr>
            <a:r>
              <a:rPr lang="en-US" dirty="0" smtClean="0"/>
              <a:t>The </a:t>
            </a:r>
            <a:r>
              <a:rPr lang="en-US" dirty="0" err="1" smtClean="0"/>
              <a:t>Weibull</a:t>
            </a:r>
            <a:r>
              <a:rPr lang="en-US" dirty="0" smtClean="0"/>
              <a:t> distribution contains parameters that reflect the change in rate of occurrence as a function of time.  When the rate is held constant, the </a:t>
            </a:r>
            <a:r>
              <a:rPr lang="en-US" dirty="0" err="1" smtClean="0"/>
              <a:t>Weibull</a:t>
            </a:r>
            <a:r>
              <a:rPr lang="en-US" dirty="0" smtClean="0"/>
              <a:t> and exponential distributions are identical</a:t>
            </a:r>
            <a:endParaRPr lang="en-US" dirty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aseline="30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aseline="30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aseline="30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aseline="30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aseline="30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aseline="30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aseline="30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aseline="30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aseline="30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78133DE-7CF9-4055-9B6A-D8B9B5370AC4}" type="slidenum">
              <a:rPr lang="en-US" altLang="en-US" sz="1200" baseline="0" smtClean="0"/>
              <a:pPr/>
              <a:t>13</a:t>
            </a:fld>
            <a:endParaRPr lang="en-US" altLang="en-US" sz="1200" baseline="0" smtClean="0"/>
          </a:p>
        </p:txBody>
      </p:sp>
    </p:spTree>
    <p:extLst>
      <p:ext uri="{BB962C8B-B14F-4D97-AF65-F5344CB8AC3E}">
        <p14:creationId xmlns:p14="http://schemas.microsoft.com/office/powerpoint/2010/main" val="41748391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b="1" dirty="0" smtClean="0"/>
              <a:t>Lead time</a:t>
            </a:r>
            <a:r>
              <a:rPr lang="en-US" dirty="0" smtClean="0"/>
              <a:t>: time between placing the order and receiving that order.</a:t>
            </a:r>
          </a:p>
          <a:p>
            <a:pPr>
              <a:defRPr/>
            </a:pPr>
            <a:r>
              <a:rPr lang="en-CA" dirty="0" smtClean="0">
                <a:solidFill>
                  <a:schemeClr val="bg2">
                    <a:lumMod val="50000"/>
                  </a:schemeClr>
                </a:solidFill>
              </a:rPr>
              <a:t>If the demand is long-tailed, the negative binomial is more appropriate (Poisson has a shorter tail)</a:t>
            </a:r>
          </a:p>
          <a:p>
            <a:pPr>
              <a:defRPr/>
            </a:pPr>
            <a:endParaRPr lang="en-US" dirty="0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aseline="30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aseline="30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aseline="30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aseline="30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aseline="30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aseline="30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aseline="30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aseline="30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aseline="30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98139BD-E476-40B4-9214-DF8070E10A28}" type="slidenum">
              <a:rPr lang="en-US" altLang="en-US" sz="1200" baseline="0" smtClean="0"/>
              <a:pPr/>
              <a:t>14</a:t>
            </a:fld>
            <a:endParaRPr lang="en-US" altLang="en-US" sz="1200" baseline="0" smtClean="0"/>
          </a:p>
        </p:txBody>
      </p:sp>
    </p:spTree>
    <p:extLst>
      <p:ext uri="{BB962C8B-B14F-4D97-AF65-F5344CB8AC3E}">
        <p14:creationId xmlns:p14="http://schemas.microsoft.com/office/powerpoint/2010/main" val="29528084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aseline="30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aseline="30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aseline="30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aseline="30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aseline="30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aseline="30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aseline="30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aseline="30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aseline="30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88C3E2F-C1FA-42DC-9700-9C2D79D7DA76}" type="slidenum">
              <a:rPr lang="ar-SA" altLang="en-US" sz="1200" baseline="0" smtClean="0"/>
              <a:pPr/>
              <a:t>18</a:t>
            </a:fld>
            <a:endParaRPr lang="en-US" altLang="en-US" sz="1200" baseline="0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1372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aseline="30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aseline="30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aseline="30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aseline="30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aseline="30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aseline="30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aseline="30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aseline="30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aseline="30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185EBB9-6684-4B1A-9719-177A0B83F568}" type="slidenum">
              <a:rPr lang="ar-SA" altLang="en-US" sz="1200" baseline="0" smtClean="0"/>
              <a:pPr/>
              <a:t>20</a:t>
            </a:fld>
            <a:endParaRPr lang="en-US" altLang="en-US" sz="1200" baseline="0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8148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aseline="30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aseline="30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aseline="30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aseline="30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aseline="30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aseline="30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aseline="30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aseline="30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aseline="30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F08BE88-179A-4A35-A2F3-A5E8F41A6187}" type="slidenum">
              <a:rPr lang="ar-SA" altLang="en-US" sz="1200" baseline="0" smtClean="0"/>
              <a:pPr/>
              <a:t>22</a:t>
            </a:fld>
            <a:endParaRPr lang="en-US" altLang="en-US" sz="1200" baseline="0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4287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FFBE9-AD7B-4F29-92CE-D08E6456B8D0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693B-70DE-4F4B-81C9-187FE0234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480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FFBE9-AD7B-4F29-92CE-D08E6456B8D0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693B-70DE-4F4B-81C9-187FE0234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17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FFBE9-AD7B-4F29-92CE-D08E6456B8D0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693B-70DE-4F4B-81C9-187FE0234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4133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2400" baseline="0" smtClean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2400" baseline="0" smtClean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2400" baseline="0" smtClean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2400" baseline="0" smtClean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2400" baseline="0" smtClean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2400" baseline="0" smtClean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2400" baseline="0" smtClean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2400" baseline="0" smtClean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2400" baseline="0" smtClean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2400" baseline="0" smtClean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2400" baseline="0" smtClean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2400" baseline="0" smtClean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2049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3962400" y="1828800"/>
            <a:ext cx="8026400" cy="2209800"/>
          </a:xfrm>
        </p:spPr>
        <p:txBody>
          <a:bodyPr/>
          <a:lstStyle>
            <a:lvl1pPr>
              <a:defRPr sz="38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50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3962400" y="4267200"/>
            <a:ext cx="80264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134EBC-4507-420D-87F7-7834007F469D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4647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8247BB-9CDC-42F8-8998-A13AE2FA14B5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6855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3909D4-28BA-4907-AD47-A83BE7C92577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8861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47800"/>
            <a:ext cx="53848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47800"/>
            <a:ext cx="53848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CF2449-EB2E-4545-B1E3-3D89956D674F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07128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24C617-B60B-4825-9B8B-58FBD3C86B7F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21160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6D8D92-4A38-41F3-A806-2E846D7EEDDE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0097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2E7BD0-FDF6-4A86-B5E2-D741F94F392A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6338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4B5AC5-86F1-4085-999D-11D972091CCA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7696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FFBE9-AD7B-4F29-92CE-D08E6456B8D0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693B-70DE-4F4B-81C9-187FE0234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390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DFDEFA-2E3A-4ECA-A91C-2BFECC0B8DE0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23500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076FDB-C409-47FB-BA67-3F1CCEB08406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4680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457200"/>
            <a:ext cx="27432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80264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821336-BEEC-4F87-A7B5-8310CADDD1AD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52048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447800"/>
            <a:ext cx="53848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47800"/>
            <a:ext cx="53848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5E8351-5E98-43FF-906A-CA3C6CA4209B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36494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447800"/>
            <a:ext cx="53848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447800"/>
            <a:ext cx="5384800" cy="2133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733800"/>
            <a:ext cx="5384800" cy="2133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603D1B-BB3D-4356-B39F-FB742F040300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5583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FFBE9-AD7B-4F29-92CE-D08E6456B8D0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693B-70DE-4F4B-81C9-187FE0234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842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FFBE9-AD7B-4F29-92CE-D08E6456B8D0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693B-70DE-4F4B-81C9-187FE0234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683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FFBE9-AD7B-4F29-92CE-D08E6456B8D0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693B-70DE-4F4B-81C9-187FE0234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547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FFBE9-AD7B-4F29-92CE-D08E6456B8D0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693B-70DE-4F4B-81C9-187FE0234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98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FFBE9-AD7B-4F29-92CE-D08E6456B8D0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693B-70DE-4F4B-81C9-187FE0234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294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FFBE9-AD7B-4F29-92CE-D08E6456B8D0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693B-70DE-4F4B-81C9-187FE0234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888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FFBE9-AD7B-4F29-92CE-D08E6456B8D0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693B-70DE-4F4B-81C9-187FE0234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976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FFBE9-AD7B-4F29-92CE-D08E6456B8D0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2693B-70DE-4F4B-81C9-187FE0234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554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 baseline="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aseline="0">
                <a:latin typeface="Arial Black" panose="020B0A040201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265DC89-5C30-49F0-998F-CB941C146375}" type="slidenum">
              <a:rPr lang="en-US" alt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1066800"/>
            <a:ext cx="12192000" cy="546100"/>
            <a:chOff x="0" y="0"/>
            <a:chExt cx="5760" cy="344"/>
          </a:xfrm>
        </p:grpSpPr>
        <p:sp>
          <p:nvSpPr>
            <p:cNvPr id="1033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2400" baseline="0" smtClean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2400" baseline="0" smtClean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35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baseline="0" smtClean="0">
                <a:solidFill>
                  <a:srgbClr val="666699"/>
                </a:solidFill>
              </a:endParaRPr>
            </a:p>
          </p:txBody>
        </p:sp>
        <p:sp>
          <p:nvSpPr>
            <p:cNvPr id="1036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baseline="0" smtClean="0">
                <a:solidFill>
                  <a:srgbClr val="666699"/>
                </a:solidFill>
              </a:endParaRPr>
            </a:p>
          </p:txBody>
        </p:sp>
        <p:sp>
          <p:nvSpPr>
            <p:cNvPr id="1037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baseline="0" smtClean="0">
                <a:solidFill>
                  <a:srgbClr val="9999CC"/>
                </a:solidFill>
              </a:endParaRPr>
            </a:p>
          </p:txBody>
        </p:sp>
        <p:sp>
          <p:nvSpPr>
            <p:cNvPr id="1038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baseline="0" smtClean="0">
                <a:solidFill>
                  <a:srgbClr val="666699"/>
                </a:solidFill>
              </a:endParaRPr>
            </a:p>
          </p:txBody>
        </p:sp>
        <p:sp>
          <p:nvSpPr>
            <p:cNvPr id="1039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2400" baseline="0" smtClean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40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baseline="0" smtClean="0">
                <a:solidFill>
                  <a:srgbClr val="9999CC"/>
                </a:solidFill>
              </a:endParaRPr>
            </a:p>
          </p:txBody>
        </p:sp>
        <p:sp>
          <p:nvSpPr>
            <p:cNvPr id="1041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baseline="0" smtClean="0">
                <a:solidFill>
                  <a:srgbClr val="9999CC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57200"/>
            <a:ext cx="10972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447800"/>
            <a:ext cx="10972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947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aseline="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2" name="Text Box 17"/>
          <p:cNvSpPr txBox="1">
            <a:spLocks noChangeArrowheads="1"/>
          </p:cNvSpPr>
          <p:nvPr userDrawn="1"/>
        </p:nvSpPr>
        <p:spPr bwMode="auto">
          <a:xfrm>
            <a:off x="9042400" y="457201"/>
            <a:ext cx="2540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aseline="30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aseline="30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aseline="30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aseline="30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aseline="30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aseline="30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aseline="30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aseline="30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aseline="30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endParaRPr lang="en-US" altLang="en-US" sz="1800" baseline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3542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6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8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2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3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25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24.wmf"/><Relationship Id="rId4" Type="http://schemas.openxmlformats.org/officeDocument/2006/relationships/oleObject" Target="../embeddings/oleObject21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w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29.wmf"/><Relationship Id="rId4" Type="http://schemas.openxmlformats.org/officeDocument/2006/relationships/oleObject" Target="../embeddings/oleObject24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30.w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7" Type="http://schemas.openxmlformats.org/officeDocument/2006/relationships/image" Target="../media/image33.png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31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.wmf"/><Relationship Id="rId10" Type="http://schemas.openxmlformats.org/officeDocument/2006/relationships/image" Target="../media/image5.png"/><Relationship Id="rId4" Type="http://schemas.openxmlformats.org/officeDocument/2006/relationships/oleObject" Target="../embeddings/oleObject2.bin"/><Relationship Id="rId9" Type="http://schemas.openxmlformats.org/officeDocument/2006/relationships/image" Target="../media/image4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6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2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10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1828800" y="685800"/>
            <a:ext cx="1676400" cy="1371600"/>
          </a:xfrm>
        </p:spPr>
        <p:txBody>
          <a:bodyPr/>
          <a:lstStyle/>
          <a:p>
            <a:pPr algn="l" eaLnBrk="1" hangingPunct="1"/>
            <a:r>
              <a:rPr lang="en-US" altLang="en-US" sz="3600">
                <a:solidFill>
                  <a:srgbClr val="CC3300"/>
                </a:solidFill>
              </a:rPr>
              <a:t>CS305</a:t>
            </a:r>
          </a:p>
        </p:txBody>
      </p:sp>
      <p:sp>
        <p:nvSpPr>
          <p:cNvPr id="17411" name="TextBox 2"/>
          <p:cNvSpPr txBox="1">
            <a:spLocks noChangeArrowheads="1"/>
          </p:cNvSpPr>
          <p:nvPr/>
        </p:nvSpPr>
        <p:spPr bwMode="auto">
          <a:xfrm>
            <a:off x="3429000" y="990601"/>
            <a:ext cx="6934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Modeling and Simulation</a:t>
            </a:r>
            <a:endParaRPr lang="en-US" altLang="en-US" sz="36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12" name="TextBox 3"/>
          <p:cNvSpPr txBox="1">
            <a:spLocks noChangeArrowheads="1"/>
          </p:cNvSpPr>
          <p:nvPr/>
        </p:nvSpPr>
        <p:spPr bwMode="auto">
          <a:xfrm>
            <a:off x="2438400" y="2514601"/>
            <a:ext cx="67056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60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Prof. Dr. Khaled Mahar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khmahar@aast.edu</a:t>
            </a:r>
          </a:p>
        </p:txBody>
      </p:sp>
      <p:sp>
        <p:nvSpPr>
          <p:cNvPr id="17413" name="TextBox 4"/>
          <p:cNvSpPr txBox="1">
            <a:spLocks noChangeArrowheads="1"/>
          </p:cNvSpPr>
          <p:nvPr/>
        </p:nvSpPr>
        <p:spPr bwMode="auto">
          <a:xfrm>
            <a:off x="4114800" y="4267200"/>
            <a:ext cx="3352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Lecture 3</a:t>
            </a:r>
            <a:endParaRPr lang="en-US" alt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501361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93BC61E-62A8-4D4F-9A17-5DCBCE3E2EC2}" type="slidenum">
              <a:rPr lang="en-US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Expectation				 </a:t>
            </a:r>
            <a:r>
              <a:rPr lang="en-US" altLang="en-US" sz="2200">
                <a:solidFill>
                  <a:schemeClr val="bg2"/>
                </a:solidFill>
              </a:rPr>
              <a:t>[</a:t>
            </a:r>
            <a:r>
              <a:rPr lang="en-US" altLang="en-US" sz="2000">
                <a:solidFill>
                  <a:schemeClr val="bg2"/>
                </a:solidFill>
              </a:rPr>
              <a:t>Probability Review]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447800"/>
            <a:ext cx="82296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/>
              <a:t>The expected value of </a:t>
            </a:r>
            <a:r>
              <a:rPr lang="en-US" altLang="en-US" sz="2000" i="1"/>
              <a:t>X </a:t>
            </a:r>
            <a:r>
              <a:rPr lang="en-US" altLang="en-US" sz="2000"/>
              <a:t>is denoted by </a:t>
            </a:r>
            <a:r>
              <a:rPr lang="en-US" altLang="en-US" sz="2000" i="1"/>
              <a:t>E(X)</a:t>
            </a:r>
            <a:endParaRPr lang="en-US" altLang="en-US" sz="2000"/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If </a:t>
            </a:r>
            <a:r>
              <a:rPr lang="en-US" altLang="en-US" sz="1800" i="1"/>
              <a:t>X</a:t>
            </a:r>
            <a:r>
              <a:rPr lang="en-US" altLang="en-US" sz="1800"/>
              <a:t> is discrete		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1800"/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If </a:t>
            </a:r>
            <a:r>
              <a:rPr lang="en-US" altLang="en-US" sz="1800" i="1"/>
              <a:t>X</a:t>
            </a:r>
            <a:r>
              <a:rPr lang="en-US" altLang="en-US" sz="1800"/>
              <a:t> is continuous		 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1800"/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a.k.a the mean, m, or the 1</a:t>
            </a:r>
            <a:r>
              <a:rPr lang="en-US" altLang="en-US" sz="1800" baseline="30000"/>
              <a:t>st</a:t>
            </a:r>
            <a:r>
              <a:rPr lang="en-US" altLang="en-US" sz="1800"/>
              <a:t> moment of </a:t>
            </a:r>
            <a:r>
              <a:rPr lang="en-US" altLang="en-US" sz="1800" i="1"/>
              <a:t>X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A measure of the central tendency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The variance of </a:t>
            </a:r>
            <a:r>
              <a:rPr lang="en-US" altLang="en-US" sz="2000" i="1"/>
              <a:t>X</a:t>
            </a:r>
            <a:r>
              <a:rPr lang="en-US" altLang="en-US" sz="2000"/>
              <a:t> is denoted by </a:t>
            </a:r>
            <a:r>
              <a:rPr lang="en-US" altLang="en-US" sz="2000" i="1"/>
              <a:t>V(X)</a:t>
            </a:r>
            <a:r>
              <a:rPr lang="en-US" altLang="en-US" sz="2000"/>
              <a:t> or </a:t>
            </a:r>
            <a:r>
              <a:rPr lang="en-US" altLang="en-US" sz="2000" i="1"/>
              <a:t>var(X)</a:t>
            </a:r>
            <a:r>
              <a:rPr lang="en-US" altLang="en-US" sz="2000"/>
              <a:t> or </a:t>
            </a:r>
            <a:r>
              <a:rPr lang="en-US" altLang="en-US" sz="2000" i="1">
                <a:latin typeface="Symbol" panose="05050102010706020507" pitchFamily="18" charset="2"/>
              </a:rPr>
              <a:t>s</a:t>
            </a:r>
            <a:r>
              <a:rPr lang="en-US" altLang="en-US" sz="1800" i="1" baseline="30000"/>
              <a:t>2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Definition: 		</a:t>
            </a:r>
            <a:r>
              <a:rPr lang="en-US" altLang="en-US" sz="1800" i="1"/>
              <a:t>V(X) = E[(X – E[X])</a:t>
            </a:r>
            <a:r>
              <a:rPr lang="en-US" altLang="en-US" sz="1800" i="1" baseline="30000"/>
              <a:t>2</a:t>
            </a:r>
            <a:r>
              <a:rPr lang="en-US" altLang="en-US" sz="1800" i="1"/>
              <a:t>]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Also, 		</a:t>
            </a:r>
            <a:r>
              <a:rPr lang="en-US" altLang="en-US" sz="1800" i="1"/>
              <a:t>V(X) = E(X</a:t>
            </a:r>
            <a:r>
              <a:rPr lang="en-US" altLang="en-US" sz="1800" i="1" baseline="30000"/>
              <a:t>2</a:t>
            </a:r>
            <a:r>
              <a:rPr lang="en-US" altLang="en-US" sz="1800" i="1"/>
              <a:t>) – [E(x)]</a:t>
            </a:r>
            <a:r>
              <a:rPr lang="en-US" altLang="en-US" sz="1800" i="1" baseline="30000"/>
              <a:t>2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A measure of the spread or variation of the possible values of X around the mean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The standard deviation of </a:t>
            </a:r>
            <a:r>
              <a:rPr lang="en-US" altLang="en-US" sz="2000" i="1"/>
              <a:t>X</a:t>
            </a:r>
            <a:r>
              <a:rPr lang="en-US" altLang="en-US" sz="2000"/>
              <a:t> is denoted by </a:t>
            </a:r>
            <a:r>
              <a:rPr lang="en-US" altLang="en-US" sz="2000" i="1">
                <a:latin typeface="Symbol" panose="05050102010706020507" pitchFamily="18" charset="2"/>
              </a:rPr>
              <a:t>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Definition: square root of </a:t>
            </a:r>
            <a:r>
              <a:rPr lang="en-US" altLang="en-US" sz="1800" i="1"/>
              <a:t>V(X)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Expressed in the same units as the mean</a:t>
            </a:r>
          </a:p>
        </p:txBody>
      </p:sp>
      <p:graphicFrame>
        <p:nvGraphicFramePr>
          <p:cNvPr id="30725" name="Object 4"/>
          <p:cNvGraphicFramePr>
            <a:graphicFrameLocks noChangeAspect="1"/>
          </p:cNvGraphicFramePr>
          <p:nvPr/>
        </p:nvGraphicFramePr>
        <p:xfrm>
          <a:off x="5183188" y="1849439"/>
          <a:ext cx="1657350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8" name="Equation" r:id="rId3" imgW="1104900" imgH="342900" progId="Equation.3">
                  <p:embed/>
                </p:oleObj>
              </mc:Choice>
              <mc:Fallback>
                <p:oleObj name="Equation" r:id="rId3" imgW="1104900" imgH="342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3188" y="1849439"/>
                        <a:ext cx="1657350" cy="515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6" name="Object 5"/>
          <p:cNvGraphicFramePr>
            <a:graphicFrameLocks noChangeAspect="1"/>
          </p:cNvGraphicFramePr>
          <p:nvPr/>
        </p:nvGraphicFramePr>
        <p:xfrm>
          <a:off x="5105401" y="2382838"/>
          <a:ext cx="1814513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9" name="Equation" r:id="rId5" imgW="1168400" imgH="330200" progId="Equation.3">
                  <p:embed/>
                </p:oleObj>
              </mc:Choice>
              <mc:Fallback>
                <p:oleObj name="Equation" r:id="rId5" imgW="1168400" imgH="330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1" y="2382838"/>
                        <a:ext cx="1814513" cy="51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454308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88C407D-EF29-4C29-B10E-271A9DA86E03}" type="slidenum">
              <a:rPr lang="en-US" altLang="en-US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Expectation				 </a:t>
            </a:r>
            <a:r>
              <a:rPr lang="en-US" altLang="en-US" sz="2200">
                <a:solidFill>
                  <a:schemeClr val="bg2"/>
                </a:solidFill>
              </a:rPr>
              <a:t>[</a:t>
            </a:r>
            <a:r>
              <a:rPr lang="en-US" altLang="en-US" sz="2000">
                <a:solidFill>
                  <a:schemeClr val="bg2"/>
                </a:solidFill>
              </a:rPr>
              <a:t>Probability Review</a:t>
            </a:r>
            <a:r>
              <a:rPr lang="en-US" altLang="en-US" sz="2200">
                <a:solidFill>
                  <a:schemeClr val="bg2"/>
                </a:solidFill>
              </a:rPr>
              <a:t>]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447800"/>
            <a:ext cx="8229600" cy="4419600"/>
          </a:xfrm>
        </p:spPr>
        <p:txBody>
          <a:bodyPr/>
          <a:lstStyle/>
          <a:p>
            <a:pPr eaLnBrk="1" hangingPunct="1"/>
            <a:r>
              <a:rPr lang="en-US" altLang="en-US" sz="2200"/>
              <a:t>Example: The mean of life of the previous inspection device is:</a:t>
            </a:r>
          </a:p>
          <a:p>
            <a:pPr eaLnBrk="1" hangingPunct="1"/>
            <a:endParaRPr lang="en-US" altLang="en-US" sz="2200"/>
          </a:p>
          <a:p>
            <a:pPr eaLnBrk="1" hangingPunct="1"/>
            <a:endParaRPr lang="en-US" altLang="en-US" sz="2200"/>
          </a:p>
          <a:p>
            <a:pPr eaLnBrk="1" hangingPunct="1"/>
            <a:r>
              <a:rPr lang="en-US" altLang="en-US" sz="2200"/>
              <a:t>To compute variance of </a:t>
            </a:r>
            <a:r>
              <a:rPr lang="en-US" altLang="en-US" sz="2200" i="1"/>
              <a:t>X</a:t>
            </a:r>
            <a:r>
              <a:rPr lang="en-US" altLang="en-US" sz="2200"/>
              <a:t>, we first compute </a:t>
            </a:r>
            <a:r>
              <a:rPr lang="en-US" altLang="en-US" sz="2200" i="1"/>
              <a:t>E(X</a:t>
            </a:r>
            <a:r>
              <a:rPr lang="en-US" altLang="en-US" sz="2200" i="1" baseline="30000"/>
              <a:t>2</a:t>
            </a:r>
            <a:r>
              <a:rPr lang="en-US" altLang="en-US" sz="2200" i="1"/>
              <a:t>)</a:t>
            </a:r>
            <a:r>
              <a:rPr lang="en-US" altLang="en-US" sz="2200"/>
              <a:t>:</a:t>
            </a:r>
          </a:p>
          <a:p>
            <a:pPr eaLnBrk="1" hangingPunct="1"/>
            <a:endParaRPr lang="en-US" altLang="en-US" sz="2200"/>
          </a:p>
          <a:p>
            <a:pPr eaLnBrk="1" hangingPunct="1"/>
            <a:endParaRPr lang="en-US" altLang="en-US" sz="2200"/>
          </a:p>
          <a:p>
            <a:pPr eaLnBrk="1" hangingPunct="1"/>
            <a:endParaRPr lang="en-US" altLang="en-US" sz="2200"/>
          </a:p>
          <a:p>
            <a:pPr eaLnBrk="1" hangingPunct="1"/>
            <a:r>
              <a:rPr lang="en-US" altLang="en-US" sz="2200"/>
              <a:t>Hence, the variance and standard deviation of the device’s life are:</a:t>
            </a:r>
          </a:p>
          <a:p>
            <a:pPr eaLnBrk="1" hangingPunct="1"/>
            <a:endParaRPr lang="en-US" altLang="en-US" sz="2200">
              <a:solidFill>
                <a:srgbClr val="FF0000"/>
              </a:solidFill>
            </a:endParaRPr>
          </a:p>
        </p:txBody>
      </p:sp>
      <p:graphicFrame>
        <p:nvGraphicFramePr>
          <p:cNvPr id="31749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895600" y="1981201"/>
          <a:ext cx="6172200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3" name="Equation" r:id="rId3" imgW="3213100" imgH="457200" progId="Equation.3">
                  <p:embed/>
                </p:oleObj>
              </mc:Choice>
              <mc:Fallback>
                <p:oleObj name="Equation" r:id="rId3" imgW="32131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981201"/>
                        <a:ext cx="6172200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0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895600" y="3505200"/>
          <a:ext cx="6400800" cy="94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4" name="Equation" r:id="rId5" imgW="3454400" imgH="508000" progId="Equation.3">
                  <p:embed/>
                </p:oleObj>
              </mc:Choice>
              <mc:Fallback>
                <p:oleObj name="Equation" r:id="rId5" imgW="3454400" imgH="508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3505200"/>
                        <a:ext cx="6400800" cy="941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1" name="Object 8"/>
          <p:cNvGraphicFramePr>
            <a:graphicFrameLocks noChangeAspect="1"/>
          </p:cNvGraphicFramePr>
          <p:nvPr/>
        </p:nvGraphicFramePr>
        <p:xfrm>
          <a:off x="4267200" y="5181600"/>
          <a:ext cx="2209800" cy="100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5" name="Equation" r:id="rId7" imgW="1117600" imgH="508000" progId="Equation.3">
                  <p:embed/>
                </p:oleObj>
              </mc:Choice>
              <mc:Fallback>
                <p:oleObj name="Equation" r:id="rId7" imgW="1117600" imgH="508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5181600"/>
                        <a:ext cx="2209800" cy="1004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847680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A923B68-9AB2-4A93-B589-3D569369145E}" type="slidenum">
              <a:rPr lang="en-US" altLang="en-US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Useful Statistical Models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 this section, statistical models appropriate to some application areas are presented.  The areas include:</a:t>
            </a:r>
          </a:p>
          <a:p>
            <a:pPr lvl="1" eaLnBrk="1" hangingPunct="1"/>
            <a:r>
              <a:rPr lang="en-US" altLang="en-US" smtClean="0"/>
              <a:t>Queueing systems</a:t>
            </a:r>
          </a:p>
          <a:p>
            <a:pPr lvl="1" eaLnBrk="1" hangingPunct="1"/>
            <a:r>
              <a:rPr lang="en-US" altLang="en-US" smtClean="0"/>
              <a:t>Inventory and supply-chain systems</a:t>
            </a:r>
          </a:p>
          <a:p>
            <a:pPr lvl="1" eaLnBrk="1" hangingPunct="1"/>
            <a:r>
              <a:rPr lang="en-US" altLang="en-US" smtClean="0"/>
              <a:t>Limited data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571600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38BB689-0CC1-49FB-9E44-70DEB1107A08}" type="slidenum">
              <a:rPr lang="en-US" altLang="en-US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Queueing Systems			 </a:t>
            </a:r>
            <a:r>
              <a:rPr lang="en-US" altLang="en-US" sz="2000">
                <a:solidFill>
                  <a:schemeClr val="bg2"/>
                </a:solidFill>
              </a:rPr>
              <a:t>[Useful Models]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In a queuing system, inter-arrival and service-time patterns can be probabilistic</a:t>
            </a:r>
            <a:endParaRPr lang="en-US" altLang="en-US" sz="2000"/>
          </a:p>
          <a:p>
            <a:pPr eaLnBrk="1" hangingPunct="1"/>
            <a:r>
              <a:rPr lang="en-US" altLang="en-US" sz="2400"/>
              <a:t>Sample statistical models for inter-arrival or service time distribution:</a:t>
            </a:r>
          </a:p>
          <a:p>
            <a:pPr lvl="1" eaLnBrk="1" hangingPunct="1"/>
            <a:r>
              <a:rPr lang="en-US" altLang="en-US" sz="2000"/>
              <a:t>Exponential distribution: if service times are completely random</a:t>
            </a:r>
          </a:p>
          <a:p>
            <a:pPr lvl="1" eaLnBrk="1" hangingPunct="1"/>
            <a:r>
              <a:rPr lang="en-US" altLang="en-US" sz="2000"/>
              <a:t>Normal distribution: fairly constant but with some random variability (either positive or negative)</a:t>
            </a:r>
          </a:p>
          <a:p>
            <a:pPr lvl="1" eaLnBrk="1" hangingPunct="1"/>
            <a:r>
              <a:rPr lang="en-US" altLang="en-US" sz="2000"/>
              <a:t>Truncated normal distribution: similar to normal distribution but with restricted value.</a:t>
            </a:r>
          </a:p>
          <a:p>
            <a:pPr lvl="1" eaLnBrk="1" hangingPunct="1"/>
            <a:r>
              <a:rPr lang="en-US" altLang="en-US" sz="2000"/>
              <a:t>Gamma and Weibull distribution: more general than exponential (involving location of the modes of pdf’s and the shapes of tails.)</a:t>
            </a:r>
          </a:p>
        </p:txBody>
      </p:sp>
    </p:spTree>
    <p:extLst>
      <p:ext uri="{BB962C8B-B14F-4D97-AF65-F5344CB8AC3E}">
        <p14:creationId xmlns:p14="http://schemas.microsoft.com/office/powerpoint/2010/main" val="33781147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0623339-E1F7-40AB-9952-4C3C39B480C5}" type="slidenum">
              <a:rPr lang="en-US" altLang="en-US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Inventory and supply chain	 </a:t>
            </a:r>
            <a:r>
              <a:rPr lang="en-US" altLang="en-US" sz="2000">
                <a:solidFill>
                  <a:schemeClr val="bg2"/>
                </a:solidFill>
              </a:rPr>
              <a:t>[Useful Models]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/>
              <a:t>In realistic inventory and supply-chain systems, there are at least three random variables: </a:t>
            </a:r>
            <a:endParaRPr lang="en-US" altLang="en-US" smtClean="0"/>
          </a:p>
          <a:p>
            <a:pPr lvl="1" eaLnBrk="1" hangingPunct="1">
              <a:lnSpc>
                <a:spcPct val="80000"/>
              </a:lnSpc>
            </a:pPr>
            <a:r>
              <a:rPr lang="en-US" altLang="en-US" sz="2000"/>
              <a:t>The number of units demanded per order or per time period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/>
              <a:t>The time between demands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/>
              <a:t>The lead time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/>
              <a:t>Sample statistical models for lead time distribution: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/>
              <a:t>Gamma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/>
              <a:t>Sample statistical models for demand distribution: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/>
              <a:t>Negative binomial distribution: longer tail than Poisson (more large demands).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/>
              <a:t>Poisson: for fewer large demands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/>
              <a:t>Geometric: at least one demand has occurred.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2000"/>
          </a:p>
        </p:txBody>
      </p:sp>
    </p:spTree>
    <p:extLst>
      <p:ext uri="{BB962C8B-B14F-4D97-AF65-F5344CB8AC3E}">
        <p14:creationId xmlns:p14="http://schemas.microsoft.com/office/powerpoint/2010/main" val="35722088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2152650" y="365126"/>
            <a:ext cx="7886700" cy="974725"/>
          </a:xfrm>
        </p:spPr>
        <p:txBody>
          <a:bodyPr/>
          <a:lstStyle/>
          <a:p>
            <a:pPr algn="ctr"/>
            <a:r>
              <a:rPr lang="en-CA" altLang="en-US" b="1" smtClean="0">
                <a:solidFill>
                  <a:srgbClr val="C00000"/>
                </a:solidFill>
              </a:rPr>
              <a:t>Limited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3275" y="1425575"/>
            <a:ext cx="78867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  <a:defRPr/>
            </a:pPr>
            <a:r>
              <a:rPr lang="en-CA" dirty="0" smtClean="0">
                <a:solidFill>
                  <a:schemeClr val="bg2">
                    <a:lumMod val="50000"/>
                  </a:schemeClr>
                </a:solidFill>
              </a:rPr>
              <a:t>If the data obtained is limited or incomplete, there are usually three distributions that are used: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2122412" y="2352583"/>
          <a:ext cx="7947179" cy="38922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89697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F088CD1-2A2C-4564-985F-6971897C0C5B}" type="slidenum">
              <a:rPr lang="en-US" altLang="en-US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Other areas				 </a:t>
            </a:r>
            <a:r>
              <a:rPr lang="en-US" altLang="en-US" sz="2200">
                <a:solidFill>
                  <a:schemeClr val="bg2"/>
                </a:solidFill>
              </a:rPr>
              <a:t>[Useful Models]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Other distribution: Bernoulli, binomial and hyper-exponential.</a:t>
            </a:r>
          </a:p>
        </p:txBody>
      </p:sp>
    </p:spTree>
    <p:extLst>
      <p:ext uri="{BB962C8B-B14F-4D97-AF65-F5344CB8AC3E}">
        <p14:creationId xmlns:p14="http://schemas.microsoft.com/office/powerpoint/2010/main" val="33968220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02CA547-AD0D-41A4-A413-4FD1648069A9}" type="slidenum">
              <a:rPr lang="en-US" altLang="en-US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Discrete Distributions</a:t>
            </a:r>
            <a:endParaRPr lang="en-US" altLang="en-US" sz="2200">
              <a:solidFill>
                <a:schemeClr val="bg2"/>
              </a:solidFill>
            </a:endParaRP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Discrete random variables are used to describe random phenomena in which only integer values can occur.</a:t>
            </a:r>
          </a:p>
          <a:p>
            <a:pPr eaLnBrk="1" hangingPunct="1"/>
            <a:r>
              <a:rPr lang="en-US" altLang="en-US" smtClean="0"/>
              <a:t>In this section, we will learn about:</a:t>
            </a:r>
          </a:p>
          <a:p>
            <a:pPr lvl="1" eaLnBrk="1" hangingPunct="1"/>
            <a:r>
              <a:rPr lang="en-US" altLang="en-US" smtClean="0"/>
              <a:t>Bernoulli trials and Bernoulli distribution</a:t>
            </a:r>
          </a:p>
          <a:p>
            <a:pPr lvl="1" eaLnBrk="1" hangingPunct="1"/>
            <a:r>
              <a:rPr lang="en-US" altLang="en-US" smtClean="0"/>
              <a:t>Binomial distribution</a:t>
            </a:r>
          </a:p>
          <a:p>
            <a:pPr lvl="1" eaLnBrk="1" hangingPunct="1"/>
            <a:r>
              <a:rPr lang="en-US" altLang="en-US" smtClean="0"/>
              <a:t>Geometric and negative binomial distribution</a:t>
            </a:r>
          </a:p>
          <a:p>
            <a:pPr lvl="1" eaLnBrk="1" hangingPunct="1"/>
            <a:r>
              <a:rPr lang="en-US" altLang="en-US" smtClean="0"/>
              <a:t>Poisson distribution</a:t>
            </a:r>
          </a:p>
        </p:txBody>
      </p:sp>
    </p:spTree>
    <p:extLst>
      <p:ext uri="{BB962C8B-B14F-4D97-AF65-F5344CB8AC3E}">
        <p14:creationId xmlns:p14="http://schemas.microsoft.com/office/powerpoint/2010/main" val="29076803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2095501" y="428625"/>
            <a:ext cx="8429625" cy="762000"/>
          </a:xfrm>
        </p:spPr>
        <p:txBody>
          <a:bodyPr/>
          <a:lstStyle/>
          <a:p>
            <a:pPr eaLnBrk="1" hangingPunct="1"/>
            <a:r>
              <a:rPr lang="en-US" altLang="en-US" smtClean="0"/>
              <a:t>Bernoulli Trials				</a:t>
            </a:r>
            <a:r>
              <a:rPr lang="en-US" altLang="en-US" sz="2400">
                <a:solidFill>
                  <a:schemeClr val="bg2"/>
                </a:solidFill>
              </a:rPr>
              <a:t> </a:t>
            </a:r>
            <a:r>
              <a:rPr lang="en-US" altLang="en-US" sz="2000">
                <a:solidFill>
                  <a:schemeClr val="bg2"/>
                </a:solidFill>
              </a:rPr>
              <a:t>[Discrete Dist’n]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06563" y="1214438"/>
            <a:ext cx="8591550" cy="5238750"/>
          </a:xfrm>
        </p:spPr>
        <p:txBody>
          <a:bodyPr/>
          <a:lstStyle/>
          <a:p>
            <a:pPr eaLnBrk="1" hangingPunct="1"/>
            <a:endParaRPr lang="en-US" altLang="en-US" sz="2400" b="1"/>
          </a:p>
          <a:p>
            <a:pPr eaLnBrk="1" hangingPunct="1"/>
            <a:r>
              <a:rPr lang="en-US" altLang="en-US" sz="2400" b="1"/>
              <a:t>Context: </a:t>
            </a:r>
            <a:r>
              <a:rPr lang="en-US" altLang="en-US" sz="2400"/>
              <a:t>Random events with two possible values</a:t>
            </a:r>
          </a:p>
          <a:p>
            <a:pPr lvl="1" eaLnBrk="1" hangingPunct="1"/>
            <a:r>
              <a:rPr lang="en-US" altLang="en-US" sz="2000"/>
              <a:t>Two events: Yes/No, True/False, Success/Failure</a:t>
            </a:r>
          </a:p>
          <a:p>
            <a:pPr lvl="1" eaLnBrk="1" hangingPunct="1"/>
            <a:r>
              <a:rPr lang="en-US" altLang="en-US" sz="2000"/>
              <a:t>Two possible values: 1 for success, 0 for failure.</a:t>
            </a:r>
          </a:p>
          <a:p>
            <a:pPr lvl="1" eaLnBrk="1" hangingPunct="1"/>
            <a:r>
              <a:rPr lang="en-US" altLang="en-US" sz="2000"/>
              <a:t>Example: Tossing a coin, Packet Transmission Status, </a:t>
            </a:r>
          </a:p>
          <a:p>
            <a:pPr lvl="1" eaLnBrk="1" hangingPunct="1"/>
            <a:endParaRPr lang="en-US" altLang="en-US" sz="2000"/>
          </a:p>
          <a:p>
            <a:pPr lvl="1" eaLnBrk="1" hangingPunct="1"/>
            <a:r>
              <a:rPr lang="en-US" altLang="en-US" sz="2000"/>
              <a:t>A Bernoulli random variable may be used to model whether a job departing from a machine is defective (failure) or not (success).</a:t>
            </a:r>
            <a:endParaRPr lang="ar-EG" altLang="en-US" sz="2000"/>
          </a:p>
          <a:p>
            <a:pPr lvl="1" eaLnBrk="1" hangingPunct="1"/>
            <a:endParaRPr lang="en-US" altLang="en-US" sz="2000"/>
          </a:p>
          <a:p>
            <a:pPr eaLnBrk="1" hangingPunct="1"/>
            <a:endParaRPr lang="fr-FR" altLang="en-US" sz="2000"/>
          </a:p>
          <a:p>
            <a:pPr eaLnBrk="1" hangingPunct="1">
              <a:buFont typeface="Wingdings 3" panose="05040102010807070707" pitchFamily="18" charset="2"/>
              <a:buNone/>
            </a:pPr>
            <a:endParaRPr lang="fr-FR" altLang="en-US" sz="2000"/>
          </a:p>
        </p:txBody>
      </p:sp>
      <p:pic>
        <p:nvPicPr>
          <p:cNvPr id="4096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1" y="2133601"/>
            <a:ext cx="1871663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614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FE94618-8443-462E-B936-77AE83082C5E}" type="slidenum">
              <a:rPr lang="en-US" altLang="en-US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Bernoulli Trials (cont.)		</a:t>
            </a:r>
            <a:r>
              <a:rPr lang="en-US" altLang="en-US" sz="2400">
                <a:solidFill>
                  <a:schemeClr val="bg2"/>
                </a:solidFill>
              </a:rPr>
              <a:t> </a:t>
            </a:r>
            <a:r>
              <a:rPr lang="en-US" altLang="en-US" sz="2000">
                <a:solidFill>
                  <a:schemeClr val="bg2"/>
                </a:solidFill>
              </a:rPr>
              <a:t>[Discrete Dist’n]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447800"/>
            <a:ext cx="83058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Bernoulli Trials: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Consider an experiment consisting of n trials, each can be a success or a failure.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/>
              <a:t>Let </a:t>
            </a:r>
            <a:r>
              <a:rPr lang="en-US" altLang="en-US" sz="1800" i="1"/>
              <a:t>X</a:t>
            </a:r>
            <a:r>
              <a:rPr lang="en-US" altLang="en-US" sz="1800" i="1" baseline="-25000"/>
              <a:t>j</a:t>
            </a:r>
            <a:r>
              <a:rPr lang="en-US" altLang="en-US" sz="1800"/>
              <a:t> = 1 if the jth experiment is a success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/>
              <a:t>and </a:t>
            </a:r>
            <a:r>
              <a:rPr lang="en-US" altLang="en-US" sz="1800" i="1"/>
              <a:t>X</a:t>
            </a:r>
            <a:r>
              <a:rPr lang="en-US" altLang="en-US" sz="1800" i="1" baseline="-25000"/>
              <a:t>j</a:t>
            </a:r>
            <a:r>
              <a:rPr lang="en-US" altLang="en-US" sz="1800"/>
              <a:t> = 0 if the jth experiment is a failure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The Bernoulli distribution (one trial):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800"/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800"/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800"/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800"/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where </a:t>
            </a:r>
            <a:r>
              <a:rPr lang="en-US" altLang="en-US" sz="2000" i="1"/>
              <a:t>E(X</a:t>
            </a:r>
            <a:r>
              <a:rPr lang="en-US" altLang="en-US" sz="2000" i="1" baseline="-25000"/>
              <a:t>j</a:t>
            </a:r>
            <a:r>
              <a:rPr lang="en-US" altLang="en-US" sz="2000" i="1"/>
              <a:t>) = p and V(X</a:t>
            </a:r>
            <a:r>
              <a:rPr lang="en-US" altLang="en-US" sz="2000" i="1" baseline="-25000"/>
              <a:t>j</a:t>
            </a:r>
            <a:r>
              <a:rPr lang="en-US" altLang="en-US" sz="2000" i="1"/>
              <a:t>) = p</a:t>
            </a:r>
            <a:r>
              <a:rPr lang="en-US" altLang="en-US" sz="600" i="1"/>
              <a:t> </a:t>
            </a:r>
            <a:r>
              <a:rPr lang="en-US" altLang="en-US" sz="2000" i="1"/>
              <a:t>(1-p) = p</a:t>
            </a:r>
            <a:r>
              <a:rPr lang="en-US" altLang="en-US" sz="600" i="1"/>
              <a:t> </a:t>
            </a:r>
            <a:r>
              <a:rPr lang="en-US" altLang="en-US" sz="2000" i="1"/>
              <a:t>q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Bernoulli process: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The </a:t>
            </a:r>
            <a:r>
              <a:rPr lang="en-US" altLang="en-US" sz="2000" i="1"/>
              <a:t>n</a:t>
            </a:r>
            <a:r>
              <a:rPr lang="en-US" altLang="en-US" sz="2000"/>
              <a:t> Bernoulli trials where trails are independent: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/>
              <a:t>			</a:t>
            </a:r>
            <a:r>
              <a:rPr lang="en-US" altLang="en-US" sz="2000" i="1"/>
              <a:t>p(x</a:t>
            </a:r>
            <a:r>
              <a:rPr lang="en-US" altLang="en-US" sz="1800" i="1" baseline="-25000"/>
              <a:t>1</a:t>
            </a:r>
            <a:r>
              <a:rPr lang="en-US" altLang="en-US" sz="2000" i="1"/>
              <a:t>,x</a:t>
            </a:r>
            <a:r>
              <a:rPr lang="en-US" altLang="en-US" sz="1800" i="1" baseline="-25000"/>
              <a:t>2</a:t>
            </a:r>
            <a:r>
              <a:rPr lang="en-US" altLang="en-US" sz="2000" i="1"/>
              <a:t>,…, x</a:t>
            </a:r>
            <a:r>
              <a:rPr lang="en-US" altLang="en-US" sz="1800" i="1" baseline="-25000"/>
              <a:t>n</a:t>
            </a:r>
            <a:r>
              <a:rPr lang="en-US" altLang="en-US" sz="2000" i="1"/>
              <a:t>) = p</a:t>
            </a:r>
            <a:r>
              <a:rPr lang="en-US" altLang="en-US" sz="1800" i="1" baseline="-25000"/>
              <a:t>1</a:t>
            </a:r>
            <a:r>
              <a:rPr lang="en-US" altLang="en-US" sz="2000" i="1"/>
              <a:t>(x</a:t>
            </a:r>
            <a:r>
              <a:rPr lang="en-US" altLang="en-US" sz="1800" i="1" baseline="-25000"/>
              <a:t>1</a:t>
            </a:r>
            <a:r>
              <a:rPr lang="en-US" altLang="en-US" sz="2000" i="1"/>
              <a:t>)</a:t>
            </a:r>
            <a:r>
              <a:rPr lang="en-US" altLang="en-US" sz="600" i="1"/>
              <a:t> </a:t>
            </a:r>
            <a:r>
              <a:rPr lang="en-US" altLang="en-US" sz="2000" i="1"/>
              <a:t>p</a:t>
            </a:r>
            <a:r>
              <a:rPr lang="en-US" altLang="en-US" sz="1800" i="1" baseline="-25000"/>
              <a:t>2</a:t>
            </a:r>
            <a:r>
              <a:rPr lang="en-US" altLang="en-US" sz="2000" i="1"/>
              <a:t>(x</a:t>
            </a:r>
            <a:r>
              <a:rPr lang="en-US" altLang="en-US" sz="1800" i="1" baseline="-25000"/>
              <a:t>2</a:t>
            </a:r>
            <a:r>
              <a:rPr lang="en-US" altLang="en-US" sz="2000" i="1"/>
              <a:t>) … p</a:t>
            </a:r>
            <a:r>
              <a:rPr lang="en-US" altLang="en-US" sz="1800" i="1" baseline="-25000"/>
              <a:t>n</a:t>
            </a:r>
            <a:r>
              <a:rPr lang="en-US" altLang="en-US" sz="2000" i="1"/>
              <a:t>(x</a:t>
            </a:r>
            <a:r>
              <a:rPr lang="en-US" altLang="en-US" sz="1800" i="1" baseline="-25000"/>
              <a:t>n</a:t>
            </a:r>
            <a:r>
              <a:rPr lang="en-US" altLang="en-US" sz="2000" i="1"/>
              <a:t>)</a:t>
            </a:r>
          </a:p>
        </p:txBody>
      </p:sp>
      <p:graphicFrame>
        <p:nvGraphicFramePr>
          <p:cNvPr id="43013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3048000" y="3429000"/>
          <a:ext cx="4648200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5" name="Equation" r:id="rId3" imgW="2921000" imgH="711200" progId="Equation.3">
                  <p:embed/>
                </p:oleObj>
              </mc:Choice>
              <mc:Fallback>
                <p:oleObj name="Equation" r:id="rId3" imgW="2921000" imgH="71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429000"/>
                        <a:ext cx="4648200" cy="113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256274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Chapter 5 </a:t>
            </a:r>
            <a:br>
              <a:rPr lang="en-US" altLang="en-US" sz="3600"/>
            </a:br>
            <a:r>
              <a:rPr lang="en-US" altLang="en-US" sz="3600"/>
              <a:t>Statistical Models in Simulation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r" eaLnBrk="1" hangingPunct="1"/>
            <a:r>
              <a:rPr lang="en-US" altLang="en-US" sz="2800"/>
              <a:t>Banks, Carson, Nelson &amp; Nicol</a:t>
            </a:r>
          </a:p>
          <a:p>
            <a:pPr algn="r" eaLnBrk="1" hangingPunct="1"/>
            <a:r>
              <a:rPr lang="en-US" altLang="en-US" sz="2800" i="1"/>
              <a:t>Discrete-Event System Simulation</a:t>
            </a:r>
          </a:p>
        </p:txBody>
      </p:sp>
    </p:spTree>
    <p:extLst>
      <p:ext uri="{BB962C8B-B14F-4D97-AF65-F5344CB8AC3E}">
        <p14:creationId xmlns:p14="http://schemas.microsoft.com/office/powerpoint/2010/main" val="16390478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Binomial Distribution	</a:t>
            </a:r>
            <a:r>
              <a:rPr lang="en-US" altLang="en-US" smtClean="0">
                <a:solidFill>
                  <a:schemeClr val="bg2"/>
                </a:solidFill>
              </a:rPr>
              <a:t> 	</a:t>
            </a:r>
            <a:r>
              <a:rPr lang="en-US" altLang="en-US" sz="2000">
                <a:solidFill>
                  <a:schemeClr val="bg2"/>
                </a:solidFill>
              </a:rPr>
              <a:t>[Discrete Dist’n]                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992313" y="1196976"/>
            <a:ext cx="8229600" cy="4937125"/>
          </a:xfrm>
        </p:spPr>
        <p:txBody>
          <a:bodyPr/>
          <a:lstStyle/>
          <a:p>
            <a:pPr eaLnBrk="1" hangingPunct="1"/>
            <a:endParaRPr lang="en-US" altLang="en-US" sz="2000" b="1"/>
          </a:p>
          <a:p>
            <a:pPr eaLnBrk="1" hangingPunct="1"/>
            <a:r>
              <a:rPr lang="en-US" altLang="en-US" sz="2000" b="1"/>
              <a:t>Context: </a:t>
            </a:r>
            <a:r>
              <a:rPr lang="en-US" altLang="en-US" sz="2000"/>
              <a:t>Number of successes in a series of n trials. 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1800"/>
              <a:t>Example: the number of 'heads' occurring when a coin is tossed 50 times.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1800"/>
              <a:t>The number of successful transmissions of 100 packets.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1800"/>
              <a:t>A binomial random variable may be used to model the total number of defective items in a given batch. 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1800"/>
              <a:t>A binomial trial can be a much faster procedure than conducting multiple Bernoulli trials.</a:t>
            </a:r>
          </a:p>
          <a:p>
            <a:pPr lvl="1" eaLnBrk="1" hangingPunct="1"/>
            <a:endParaRPr lang="en-US" altLang="en-US" sz="1800"/>
          </a:p>
          <a:p>
            <a:pPr lvl="1" eaLnBrk="1" hangingPunct="1"/>
            <a:endParaRPr lang="en-US" altLang="en-US" sz="1800"/>
          </a:p>
          <a:p>
            <a:pPr eaLnBrk="1" hangingPunct="1"/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169699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27433F1-22A1-4B88-BCB1-4A58045ADFBE}" type="slidenum">
              <a:rPr lang="en-US" altLang="en-US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Binomial Distribution</a:t>
            </a:r>
            <a:r>
              <a:rPr lang="en-US" altLang="en-US" smtClean="0"/>
              <a:t>		</a:t>
            </a:r>
            <a:r>
              <a:rPr lang="en-US" altLang="en-US" sz="2000">
                <a:solidFill>
                  <a:schemeClr val="bg2"/>
                </a:solidFill>
              </a:rPr>
              <a:t>[Discrete Dist’n]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447800"/>
            <a:ext cx="8305800" cy="4724400"/>
          </a:xfrm>
        </p:spPr>
        <p:txBody>
          <a:bodyPr/>
          <a:lstStyle/>
          <a:p>
            <a:pPr eaLnBrk="1" hangingPunct="1"/>
            <a:r>
              <a:rPr lang="en-US" altLang="en-US" sz="2400"/>
              <a:t>The number of successes in </a:t>
            </a:r>
            <a:r>
              <a:rPr lang="en-US" altLang="en-US" sz="2400" i="1"/>
              <a:t>n</a:t>
            </a:r>
            <a:r>
              <a:rPr lang="en-US" altLang="en-US" sz="2400"/>
              <a:t> Bernoulli trials, </a:t>
            </a:r>
            <a:r>
              <a:rPr lang="en-US" altLang="en-US" sz="2400" i="1"/>
              <a:t>X</a:t>
            </a:r>
            <a:r>
              <a:rPr lang="en-US" altLang="en-US" sz="2400"/>
              <a:t>, has a binomial distribution.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/>
              <a:t>				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/>
          </a:p>
          <a:p>
            <a:pPr eaLnBrk="1" hangingPunct="1"/>
            <a:endParaRPr lang="en-US" altLang="en-US" sz="2400"/>
          </a:p>
          <a:p>
            <a:pPr eaLnBrk="1" hangingPunct="1"/>
            <a:endParaRPr lang="en-US" altLang="en-US" sz="2400"/>
          </a:p>
          <a:p>
            <a:pPr lvl="1" eaLnBrk="1" hangingPunct="1"/>
            <a:endParaRPr lang="en-US" altLang="en-US" sz="2000"/>
          </a:p>
          <a:p>
            <a:pPr lvl="1" eaLnBrk="1" hangingPunct="1"/>
            <a:r>
              <a:rPr lang="en-US" altLang="en-US" sz="2000"/>
              <a:t>The mean, </a:t>
            </a:r>
            <a:r>
              <a:rPr lang="en-US" altLang="en-US" sz="2000" i="1"/>
              <a:t>E(x) = p + p + … + p = n*p</a:t>
            </a:r>
          </a:p>
          <a:p>
            <a:pPr lvl="1" eaLnBrk="1" hangingPunct="1"/>
            <a:r>
              <a:rPr lang="en-US" altLang="en-US" sz="2000"/>
              <a:t>The variance, </a:t>
            </a:r>
            <a:r>
              <a:rPr lang="en-US" altLang="en-US" sz="2000" i="1"/>
              <a:t>V(X) = pq + pq + … + pq = n*pq </a:t>
            </a:r>
          </a:p>
        </p:txBody>
      </p:sp>
      <p:sp>
        <p:nvSpPr>
          <p:cNvPr id="46085" name="AutoShape 5"/>
          <p:cNvSpPr>
            <a:spLocks noChangeArrowheads="1"/>
          </p:cNvSpPr>
          <p:nvPr/>
        </p:nvSpPr>
        <p:spPr bwMode="auto">
          <a:xfrm rot="-5400000">
            <a:off x="3067050" y="3409950"/>
            <a:ext cx="1257300" cy="1905000"/>
          </a:xfrm>
          <a:prstGeom prst="wedgeRoundRectCallout">
            <a:avLst>
              <a:gd name="adj1" fmla="val 92421"/>
              <a:gd name="adj2" fmla="val 63750"/>
              <a:gd name="adj3" fmla="val 16667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The number of outcomes having the required number of successes and failures</a:t>
            </a:r>
          </a:p>
        </p:txBody>
      </p:sp>
      <p:sp>
        <p:nvSpPr>
          <p:cNvPr id="46086" name="AutoShape 6"/>
          <p:cNvSpPr>
            <a:spLocks noChangeArrowheads="1"/>
          </p:cNvSpPr>
          <p:nvPr/>
        </p:nvSpPr>
        <p:spPr bwMode="auto">
          <a:xfrm rot="-5400000">
            <a:off x="6019800" y="3505200"/>
            <a:ext cx="1257300" cy="1714500"/>
          </a:xfrm>
          <a:prstGeom prst="wedgeRoundRectCallout">
            <a:avLst>
              <a:gd name="adj1" fmla="val 86236"/>
              <a:gd name="adj2" fmla="val -63148"/>
              <a:gd name="adj3" fmla="val 16667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Probability that there are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x successes and (n-x) failures</a:t>
            </a:r>
          </a:p>
        </p:txBody>
      </p:sp>
      <p:graphicFrame>
        <p:nvGraphicFramePr>
          <p:cNvPr id="46087" name="Object 7"/>
          <p:cNvGraphicFramePr>
            <a:graphicFrameLocks noGrp="1" noChangeAspect="1"/>
          </p:cNvGraphicFramePr>
          <p:nvPr>
            <p:ph sz="half" idx="2"/>
          </p:nvPr>
        </p:nvGraphicFramePr>
        <p:xfrm>
          <a:off x="3733800" y="2362200"/>
          <a:ext cx="4038600" cy="1214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9" name="Equation" r:id="rId3" imgW="2197100" imgH="660400" progId="Equation.3">
                  <p:embed/>
                </p:oleObj>
              </mc:Choice>
              <mc:Fallback>
                <p:oleObj name="Equation" r:id="rId3" imgW="2197100" imgH="660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2362200"/>
                        <a:ext cx="4038600" cy="1214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8" name="AutoShape 9"/>
          <p:cNvSpPr>
            <a:spLocks/>
          </p:cNvSpPr>
          <p:nvPr/>
        </p:nvSpPr>
        <p:spPr bwMode="auto">
          <a:xfrm rot="16200000" flipH="1">
            <a:off x="5448300" y="2857500"/>
            <a:ext cx="228600" cy="609600"/>
          </a:xfrm>
          <a:prstGeom prst="rightBrace">
            <a:avLst>
              <a:gd name="adj1" fmla="val 2222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</p:txBody>
      </p:sp>
    </p:spTree>
    <p:extLst>
      <p:ext uri="{BB962C8B-B14F-4D97-AF65-F5344CB8AC3E}">
        <p14:creationId xmlns:p14="http://schemas.microsoft.com/office/powerpoint/2010/main" val="13721610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Binomial Distribution     		</a:t>
            </a:r>
            <a:r>
              <a:rPr lang="en-US" altLang="en-US" sz="2000">
                <a:solidFill>
                  <a:schemeClr val="bg2"/>
                </a:solidFill>
              </a:rPr>
              <a:t>[Discrete Dist’n]           </a:t>
            </a:r>
          </a:p>
        </p:txBody>
      </p:sp>
      <p:graphicFrame>
        <p:nvGraphicFramePr>
          <p:cNvPr id="47107" name="Object 7"/>
          <p:cNvGraphicFramePr>
            <a:graphicFrameLocks noChangeAspect="1"/>
          </p:cNvGraphicFramePr>
          <p:nvPr/>
        </p:nvGraphicFramePr>
        <p:xfrm>
          <a:off x="2166938" y="4286250"/>
          <a:ext cx="5637212" cy="1252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4" name="Equation" r:id="rId4" imgW="2806700" imgH="622300" progId="">
                  <p:embed/>
                </p:oleObj>
              </mc:Choice>
              <mc:Fallback>
                <p:oleObj name="Equation" r:id="rId4" imgW="2806700" imgH="6223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6938" y="4286250"/>
                        <a:ext cx="5637212" cy="1252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286000" y="1371601"/>
            <a:ext cx="5918608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endParaRPr lang="en-US" sz="2400" dirty="0"/>
          </a:p>
          <a:p>
            <a:pPr>
              <a:buFont typeface="Wingdings" pitchFamily="2" charset="2"/>
              <a:buNone/>
              <a:defRPr/>
            </a:pPr>
            <a:r>
              <a:rPr lang="en-US" sz="2400" dirty="0"/>
              <a:t>Probability of </a:t>
            </a:r>
            <a:r>
              <a:rPr lang="en-US" sz="2400" dirty="0">
                <a:solidFill>
                  <a:srgbClr val="FF0000"/>
                </a:solidFill>
              </a:rPr>
              <a:t>x</a:t>
            </a:r>
            <a:r>
              <a:rPr lang="en-US" sz="2400" dirty="0">
                <a:solidFill>
                  <a:srgbClr val="C00000"/>
                </a:solidFill>
              </a:rPr>
              <a:t>=2</a:t>
            </a:r>
            <a:r>
              <a:rPr lang="en-US" sz="2400" dirty="0"/>
              <a:t> successes in </a:t>
            </a:r>
            <a:r>
              <a:rPr lang="en-US" sz="2400" dirty="0">
                <a:solidFill>
                  <a:srgbClr val="C00000"/>
                </a:solidFill>
              </a:rPr>
              <a:t>n=3</a:t>
            </a:r>
            <a:r>
              <a:rPr lang="en-US" sz="2400" dirty="0"/>
              <a:t> trials?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76463" y="2000251"/>
            <a:ext cx="141577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fr-FR" sz="2400" dirty="0"/>
              <a:t>E1: 1 1 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176463" y="2571751"/>
            <a:ext cx="141577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fr-FR" sz="2400" dirty="0"/>
              <a:t>E2: 1 0 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76463" y="3143251"/>
            <a:ext cx="141577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fr-FR" sz="2400" dirty="0"/>
              <a:t>E3: 0 1 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998914" y="2000251"/>
            <a:ext cx="643798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fr-FR" sz="2400" dirty="0"/>
              <a:t>P(E1)= p(1 and 1 and 0) = p p (1-p) = </a:t>
            </a:r>
            <a:r>
              <a:rPr lang="fr-FR" sz="2400" dirty="0">
                <a:latin typeface="Arial" charset="0"/>
              </a:rPr>
              <a:t>p2 (1-p)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998914" y="2571751"/>
            <a:ext cx="643798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fr-FR" sz="2400" dirty="0"/>
              <a:t>P(E2)= p(1 and 0 and 1) = p (1-p) p = p2 (1-p)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998914" y="3071814"/>
            <a:ext cx="643798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fr-FR" sz="2400" dirty="0"/>
              <a:t>P(E3)= p(1 and 1 and 0) = p p </a:t>
            </a:r>
            <a:r>
              <a:rPr lang="fr-FR" sz="2400" dirty="0">
                <a:latin typeface="Arial" charset="0"/>
              </a:rPr>
              <a:t>(1-p) </a:t>
            </a:r>
            <a:r>
              <a:rPr lang="fr-FR" sz="2400" dirty="0"/>
              <a:t>= p2 (1-p)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952625" y="3643314"/>
            <a:ext cx="828675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166938" y="3786189"/>
            <a:ext cx="5918608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2400" dirty="0"/>
              <a:t>Probability of </a:t>
            </a:r>
            <a:r>
              <a:rPr lang="en-US" sz="2400" dirty="0">
                <a:solidFill>
                  <a:srgbClr val="C00000"/>
                </a:solidFill>
              </a:rPr>
              <a:t>x=2</a:t>
            </a:r>
            <a:r>
              <a:rPr lang="en-US" sz="2400" dirty="0"/>
              <a:t> successes in </a:t>
            </a:r>
            <a:r>
              <a:rPr lang="en-US" sz="2400" dirty="0">
                <a:solidFill>
                  <a:srgbClr val="C00000"/>
                </a:solidFill>
              </a:rPr>
              <a:t>n=3</a:t>
            </a:r>
            <a:r>
              <a:rPr lang="en-US" sz="2400" dirty="0"/>
              <a:t> trials?</a:t>
            </a:r>
          </a:p>
        </p:txBody>
      </p:sp>
      <p:sp>
        <p:nvSpPr>
          <p:cNvPr id="47117" name="TextBox 19"/>
          <p:cNvSpPr txBox="1">
            <a:spLocks noChangeArrowheads="1"/>
          </p:cNvSpPr>
          <p:nvPr/>
        </p:nvSpPr>
        <p:spPr bwMode="auto">
          <a:xfrm>
            <a:off x="1881188" y="2357438"/>
            <a:ext cx="36740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fr-FR" altLang="en-US" sz="1600"/>
              <a:t>or</a:t>
            </a:r>
            <a:endParaRPr lang="en-US" altLang="en-US" sz="1600"/>
          </a:p>
        </p:txBody>
      </p:sp>
      <p:sp>
        <p:nvSpPr>
          <p:cNvPr id="47118" name="TextBox 20"/>
          <p:cNvSpPr txBox="1">
            <a:spLocks noChangeArrowheads="1"/>
          </p:cNvSpPr>
          <p:nvPr/>
        </p:nvSpPr>
        <p:spPr bwMode="auto">
          <a:xfrm>
            <a:off x="1881188" y="2854325"/>
            <a:ext cx="36740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fr-FR" altLang="en-US" sz="1600"/>
              <a:t>or</a:t>
            </a:r>
            <a:endParaRPr lang="en-US" altLang="en-US" sz="1600"/>
          </a:p>
        </p:txBody>
      </p:sp>
      <p:graphicFrame>
        <p:nvGraphicFramePr>
          <p:cNvPr id="47119" name="Object 4"/>
          <p:cNvGraphicFramePr>
            <a:graphicFrameLocks noChangeAspect="1"/>
          </p:cNvGraphicFramePr>
          <p:nvPr/>
        </p:nvGraphicFramePr>
        <p:xfrm>
          <a:off x="8077200" y="5638801"/>
          <a:ext cx="2146300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5" name="Equation" r:id="rId6" imgW="1168400" imgH="457200" progId="Equation.3">
                  <p:embed/>
                </p:oleObj>
              </mc:Choice>
              <mc:Fallback>
                <p:oleObj name="Equation" r:id="rId6" imgW="11684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7200" y="5638801"/>
                        <a:ext cx="2146300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9064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EDED558-F8A8-44DF-8B9E-E37BC13BB2B7}" type="slidenum">
              <a:rPr lang="en-US" altLang="en-US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381000"/>
            <a:ext cx="8229600" cy="762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Geometric Distribution</a:t>
            </a:r>
            <a:r>
              <a:rPr lang="en-US" altLang="en-US" sz="2800" dirty="0"/>
              <a:t>		</a:t>
            </a:r>
            <a:r>
              <a:rPr lang="en-US" altLang="en-US" sz="2000" dirty="0">
                <a:solidFill>
                  <a:schemeClr val="bg2"/>
                </a:solidFill>
              </a:rPr>
              <a:t>[Discrete </a:t>
            </a:r>
            <a:r>
              <a:rPr lang="en-US" altLang="en-US" sz="2000" dirty="0" err="1">
                <a:solidFill>
                  <a:schemeClr val="bg2"/>
                </a:solidFill>
              </a:rPr>
              <a:t>Dist’n</a:t>
            </a:r>
            <a:r>
              <a:rPr lang="en-US" altLang="en-US" sz="2000" dirty="0">
                <a:solidFill>
                  <a:schemeClr val="bg2"/>
                </a:solidFill>
              </a:rPr>
              <a:t>]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447800"/>
            <a:ext cx="8229600" cy="480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Geometric distribution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The number of Bernoulli trials, </a:t>
            </a:r>
            <a:r>
              <a:rPr lang="en-US" altLang="en-US" sz="2000" i="1" dirty="0"/>
              <a:t>X</a:t>
            </a:r>
            <a:r>
              <a:rPr lang="en-US" altLang="en-US" sz="2000" dirty="0"/>
              <a:t>, to achieve the 1</a:t>
            </a:r>
            <a:r>
              <a:rPr lang="en-US" altLang="en-US" sz="2000" baseline="30000" dirty="0"/>
              <a:t>st</a:t>
            </a:r>
            <a:r>
              <a:rPr lang="en-US" altLang="en-US" sz="2000" dirty="0"/>
              <a:t> success.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A geometric random variable may be used to model the number of good product units,  separating consecutive bad (defective) ones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/>
              <a:t>				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000" dirty="0"/>
          </a:p>
          <a:p>
            <a:pPr lvl="1" eaLnBrk="1" hangingPunct="1">
              <a:lnSpc>
                <a:spcPct val="80000"/>
              </a:lnSpc>
            </a:pPr>
            <a:endParaRPr lang="en-US" altLang="en-US" sz="2000" i="1" dirty="0"/>
          </a:p>
          <a:p>
            <a:pPr lvl="1" eaLnBrk="1" hangingPunct="1">
              <a:lnSpc>
                <a:spcPct val="80000"/>
              </a:lnSpc>
            </a:pPr>
            <a:endParaRPr lang="en-US" altLang="en-US" sz="2000" i="1" dirty="0"/>
          </a:p>
          <a:p>
            <a:pPr lvl="1" eaLnBrk="1" hangingPunct="1">
              <a:lnSpc>
                <a:spcPct val="80000"/>
              </a:lnSpc>
            </a:pPr>
            <a:endParaRPr lang="en-US" altLang="en-US" sz="2000" i="1" dirty="0" smtClean="0"/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i="1" dirty="0" smtClean="0"/>
              <a:t>E(x</a:t>
            </a:r>
            <a:r>
              <a:rPr lang="en-US" altLang="en-US" sz="2000" i="1" dirty="0"/>
              <a:t>) = 1/p, and V(X) = q/p</a:t>
            </a:r>
            <a:r>
              <a:rPr lang="en-US" altLang="en-US" sz="2000" i="1" baseline="30000" dirty="0"/>
              <a:t>2</a:t>
            </a:r>
          </a:p>
        </p:txBody>
      </p:sp>
      <p:graphicFrame>
        <p:nvGraphicFramePr>
          <p:cNvPr id="49157" name="Object 6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3794766680"/>
              </p:ext>
            </p:extLst>
          </p:nvPr>
        </p:nvGraphicFramePr>
        <p:xfrm>
          <a:off x="4300538" y="2971800"/>
          <a:ext cx="3284537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7" name="Equation" r:id="rId3" imgW="1739880" imgH="482400" progId="Equation.3">
                  <p:embed/>
                </p:oleObj>
              </mc:Choice>
              <mc:Fallback>
                <p:oleObj name="Equation" r:id="rId3" imgW="173988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0538" y="2971800"/>
                        <a:ext cx="3284537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9158" name="Group 10"/>
          <p:cNvGrpSpPr>
            <a:grpSpLocks/>
          </p:cNvGrpSpPr>
          <p:nvPr/>
        </p:nvGrpSpPr>
        <p:grpSpPr bwMode="auto">
          <a:xfrm>
            <a:off x="7086600" y="4191000"/>
            <a:ext cx="2667000" cy="2205038"/>
            <a:chOff x="4889004" y="2809875"/>
            <a:chExt cx="4162922" cy="3119455"/>
          </a:xfrm>
        </p:grpSpPr>
        <p:pic>
          <p:nvPicPr>
            <p:cNvPr id="49159" name="Picture 12" descr="http://upload.wikimedia.org/wikipedia/commons/4/41/Geometricpdf1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89004" y="2809875"/>
              <a:ext cx="4162922" cy="31194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5357334" y="2850300"/>
              <a:ext cx="731123" cy="35921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None/>
                <a:defRPr/>
              </a:pPr>
              <a:r>
                <a:rPr lang="en-US" sz="1050" b="1" dirty="0">
                  <a:latin typeface="Arial" charset="0"/>
                </a:rPr>
                <a:t>PMF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526605" y="5206174"/>
              <a:ext cx="405847" cy="35921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None/>
                <a:defRPr/>
              </a:pPr>
              <a:r>
                <a:rPr lang="en-US" sz="1050" b="1" dirty="0">
                  <a:latin typeface="Arial" charset="0"/>
                </a:rPr>
                <a:t>x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2447118" y="3926959"/>
                <a:ext cx="41822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CDF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7118" y="3926959"/>
                <a:ext cx="4182282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18618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Geometric Distribution</a:t>
            </a:r>
            <a:r>
              <a:rPr lang="en-US" altLang="en-US" sz="2800" dirty="0"/>
              <a:t>		</a:t>
            </a:r>
            <a:r>
              <a:rPr lang="en-US" altLang="en-US" sz="2000" dirty="0">
                <a:solidFill>
                  <a:schemeClr val="bg2"/>
                </a:solidFill>
              </a:rPr>
              <a:t>[Discrete </a:t>
            </a:r>
            <a:r>
              <a:rPr lang="en-US" altLang="en-US" sz="2000" dirty="0" err="1">
                <a:solidFill>
                  <a:schemeClr val="bg2"/>
                </a:solidFill>
              </a:rPr>
              <a:t>Dist’n</a:t>
            </a:r>
            <a:r>
              <a:rPr lang="en-US" altLang="en-US" sz="2000" dirty="0">
                <a:solidFill>
                  <a:schemeClr val="bg2"/>
                </a:solidFill>
              </a:rPr>
              <a:t>]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09600" y="1447800"/>
            <a:ext cx="10972800" cy="5257800"/>
          </a:xfrm>
        </p:spPr>
        <p:txBody>
          <a:bodyPr/>
          <a:lstStyle/>
          <a:p>
            <a:pPr algn="just"/>
            <a:r>
              <a:rPr lang="en-US" sz="2400" dirty="0" smtClean="0"/>
              <a:t>Example: A </a:t>
            </a:r>
            <a:r>
              <a:rPr lang="en-US" sz="2400" dirty="0"/>
              <a:t>representative from </a:t>
            </a:r>
            <a:r>
              <a:rPr lang="en-US" sz="2400" dirty="0" smtClean="0"/>
              <a:t>Football </a:t>
            </a:r>
            <a:r>
              <a:rPr lang="en-US" sz="2400" dirty="0"/>
              <a:t>League's Marketing Division randomly selects people on a random street in </a:t>
            </a:r>
            <a:r>
              <a:rPr lang="en-US" sz="2400" dirty="0" smtClean="0"/>
              <a:t>a city </a:t>
            </a:r>
            <a:r>
              <a:rPr lang="en-US" sz="2400" dirty="0"/>
              <a:t>until he finds a person who attended the last </a:t>
            </a:r>
            <a:r>
              <a:rPr lang="en-US" sz="2400" dirty="0" smtClean="0"/>
              <a:t>football </a:t>
            </a:r>
            <a:r>
              <a:rPr lang="en-US" sz="2400" dirty="0"/>
              <a:t>game. Let </a:t>
            </a:r>
            <a:r>
              <a:rPr lang="en-US" sz="2400" i="1" dirty="0" smtClean="0"/>
              <a:t>p=0.20</a:t>
            </a:r>
            <a:r>
              <a:rPr lang="en-US" sz="2400" dirty="0" smtClean="0"/>
              <a:t>, be </a:t>
            </a:r>
            <a:r>
              <a:rPr lang="en-US" sz="2400" dirty="0"/>
              <a:t>the probability that he succeeds in </a:t>
            </a:r>
            <a:r>
              <a:rPr lang="en-US" sz="2400" dirty="0" smtClean="0"/>
              <a:t>finding such a person. </a:t>
            </a:r>
            <a:r>
              <a:rPr lang="en-US" sz="2400" dirty="0"/>
              <a:t>And, let </a:t>
            </a:r>
            <a:r>
              <a:rPr lang="en-US" sz="2400" i="1" dirty="0"/>
              <a:t>X</a:t>
            </a:r>
            <a:r>
              <a:rPr lang="en-US" sz="2400" dirty="0"/>
              <a:t> denote the number of people he selects until he finds his first success</a:t>
            </a:r>
            <a:r>
              <a:rPr lang="en-US" sz="2400" dirty="0" smtClean="0"/>
              <a:t>.</a:t>
            </a:r>
          </a:p>
          <a:p>
            <a:pPr lvl="1" algn="just"/>
            <a:r>
              <a:rPr lang="en-US" dirty="0" smtClean="0"/>
              <a:t> </a:t>
            </a:r>
            <a:r>
              <a:rPr lang="en-US" dirty="0"/>
              <a:t>What is the probability that the marketing representative </a:t>
            </a:r>
            <a:r>
              <a:rPr lang="en-US" dirty="0" smtClean="0"/>
              <a:t>selects 3 </a:t>
            </a:r>
            <a:r>
              <a:rPr lang="en-US" dirty="0"/>
              <a:t>people before he finds one who attended the last </a:t>
            </a:r>
            <a:r>
              <a:rPr lang="en-US" dirty="0" smtClean="0"/>
              <a:t>football </a:t>
            </a:r>
            <a:r>
              <a:rPr lang="en-US" dirty="0"/>
              <a:t>game</a:t>
            </a:r>
            <a:r>
              <a:rPr lang="en-US" dirty="0" smtClean="0"/>
              <a:t>? </a:t>
            </a:r>
          </a:p>
          <a:p>
            <a:pPr marL="457200" lvl="1" indent="0" algn="just">
              <a:buNone/>
            </a:pPr>
            <a:r>
              <a:rPr lang="en-US" dirty="0"/>
              <a:t> </a:t>
            </a:r>
            <a:r>
              <a:rPr lang="en-US" dirty="0" smtClean="0"/>
              <a:t>  P(X=4)=0.8</a:t>
            </a:r>
            <a:r>
              <a:rPr lang="en-US" baseline="30000" dirty="0" smtClean="0"/>
              <a:t>3</a:t>
            </a:r>
            <a:r>
              <a:rPr lang="en-US" dirty="0" smtClean="0"/>
              <a:t>*0.2</a:t>
            </a:r>
            <a:r>
              <a:rPr lang="en-US" baseline="30000" dirty="0" smtClean="0"/>
              <a:t>1</a:t>
            </a:r>
            <a:r>
              <a:rPr lang="en-US" dirty="0" smtClean="0"/>
              <a:t>=0.1024</a:t>
            </a:r>
          </a:p>
          <a:p>
            <a:pPr lvl="1" algn="just"/>
            <a:r>
              <a:rPr lang="en-US" dirty="0"/>
              <a:t>What is the probability that the marketing representative must select more than 6 people before he finds one who attended the last home football game</a:t>
            </a:r>
            <a:r>
              <a:rPr lang="en-US" dirty="0" smtClean="0"/>
              <a:t>?</a:t>
            </a:r>
          </a:p>
          <a:p>
            <a:pPr marL="457200" lvl="1" indent="0" algn="just">
              <a:buNone/>
            </a:pPr>
            <a:r>
              <a:rPr lang="en-US" dirty="0" smtClean="0"/>
              <a:t>   P(X&gt;6)=1-P(X </a:t>
            </a:r>
            <a:r>
              <a:rPr lang="en-US" dirty="0" smtClean="0">
                <a:sym typeface="Symbol" panose="05050102010706020507" pitchFamily="18" charset="2"/>
              </a:rPr>
              <a:t>6)=1-[1-(1-0.2)</a:t>
            </a:r>
            <a:r>
              <a:rPr lang="en-US" baseline="30000" dirty="0" smtClean="0">
                <a:sym typeface="Symbol" panose="05050102010706020507" pitchFamily="18" charset="2"/>
              </a:rPr>
              <a:t>6</a:t>
            </a:r>
            <a:r>
              <a:rPr lang="en-US" dirty="0" smtClean="0">
                <a:sym typeface="Symbol" panose="05050102010706020507" pitchFamily="18" charset="2"/>
              </a:rPr>
              <a:t>]=0.262 by using </a:t>
            </a:r>
            <a:endParaRPr lang="en-US" dirty="0" smtClean="0"/>
          </a:p>
          <a:p>
            <a:pPr lvl="1" algn="just"/>
            <a:endParaRPr lang="en-US" dirty="0" smtClean="0"/>
          </a:p>
          <a:p>
            <a:pPr lvl="1" algn="just"/>
            <a:endParaRPr lang="en-US" dirty="0" smtClean="0"/>
          </a:p>
          <a:p>
            <a:pPr marL="457200" lvl="1" indent="0" algn="just"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1603D1B-BB3D-4356-B39F-FB742F040300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24</a:t>
            </a:fld>
            <a:endParaRPr lang="en-US" altLang="en-US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7795903" y="5835134"/>
                <a:ext cx="41822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CDF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5903" y="5835134"/>
                <a:ext cx="4182282" cy="369332"/>
              </a:xfrm>
              <a:prstGeom prst="rect">
                <a:avLst/>
              </a:prstGeom>
              <a:blipFill rotWithShape="0">
                <a:blip r:embed="rId2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9817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8BBCEBC-7FB2-449E-ADC7-091517117FE9}" type="slidenum">
              <a:rPr lang="en-US" altLang="en-US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81000"/>
            <a:ext cx="8382000" cy="762000"/>
          </a:xfrm>
        </p:spPr>
        <p:txBody>
          <a:bodyPr/>
          <a:lstStyle/>
          <a:p>
            <a:pPr eaLnBrk="1" hangingPunct="1"/>
            <a:r>
              <a:rPr lang="en-US" altLang="en-US" smtClean="0"/>
              <a:t>Negative</a:t>
            </a:r>
            <a:r>
              <a:rPr lang="en-US" altLang="en-US" sz="2800"/>
              <a:t> </a:t>
            </a:r>
            <a:r>
              <a:rPr lang="en-US" altLang="en-US" smtClean="0"/>
              <a:t>Binomial Distribution</a:t>
            </a:r>
            <a:r>
              <a:rPr lang="en-US" altLang="en-US" sz="2800"/>
              <a:t>		</a:t>
            </a:r>
            <a:r>
              <a:rPr lang="en-US" altLang="en-US" sz="2000">
                <a:solidFill>
                  <a:schemeClr val="bg2"/>
                </a:solidFill>
              </a:rPr>
              <a:t>[Discrete Dist’n]</a:t>
            </a:r>
          </a:p>
        </p:txBody>
      </p:sp>
      <p:sp>
        <p:nvSpPr>
          <p:cNvPr id="1024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676400" y="1295400"/>
            <a:ext cx="8229600" cy="4800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endParaRPr lang="en-US" altLang="en-US" sz="2400" dirty="0"/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dirty="0"/>
              <a:t>Negative binomial distribution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dirty="0"/>
              <a:t>Let </a:t>
            </a:r>
            <a:r>
              <a:rPr lang="en-US" altLang="en-US" sz="2000" i="1" dirty="0"/>
              <a:t>X</a:t>
            </a:r>
            <a:r>
              <a:rPr lang="en-US" altLang="en-US" sz="2000" dirty="0"/>
              <a:t>  denote the number of Bernoulli trials, until the </a:t>
            </a:r>
            <a:r>
              <a:rPr lang="en-US" altLang="en-US" sz="2000" i="1" dirty="0"/>
              <a:t>k</a:t>
            </a:r>
            <a:r>
              <a:rPr lang="en-US" altLang="en-US" sz="2000" baseline="30000" dirty="0"/>
              <a:t>th</a:t>
            </a:r>
            <a:r>
              <a:rPr lang="en-US" altLang="en-US" sz="2000" dirty="0"/>
              <a:t> success. Then, the  </a:t>
            </a:r>
            <a:r>
              <a:rPr lang="en-US" sz="2000" dirty="0"/>
              <a:t>probability mass function of </a:t>
            </a:r>
            <a:r>
              <a:rPr lang="en-US" sz="2000" i="1" dirty="0"/>
              <a:t>X</a:t>
            </a:r>
            <a:r>
              <a:rPr lang="en-US" sz="2000" dirty="0"/>
              <a:t> is:</a:t>
            </a:r>
            <a:endParaRPr lang="en-US" altLang="en-US" sz="2000" i="1" dirty="0"/>
          </a:p>
          <a:p>
            <a:pPr lvl="1" eaLnBrk="1" hangingPunct="1">
              <a:lnSpc>
                <a:spcPct val="80000"/>
              </a:lnSpc>
              <a:defRPr/>
            </a:pPr>
            <a:endParaRPr lang="en-US" altLang="en-US" sz="2000" dirty="0"/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dirty="0"/>
              <a:t>				</a:t>
            </a:r>
          </a:p>
          <a:p>
            <a:pPr marL="457200" lvl="1" indent="0" eaLnBrk="1" hangingPunct="1">
              <a:lnSpc>
                <a:spcPct val="80000"/>
              </a:lnSpc>
              <a:buNone/>
              <a:defRPr/>
            </a:pPr>
            <a:endParaRPr lang="en-US" altLang="en-US" sz="2000" i="1" dirty="0"/>
          </a:p>
        </p:txBody>
      </p:sp>
      <p:graphicFrame>
        <p:nvGraphicFramePr>
          <p:cNvPr id="50181" name="Object 11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184400" y="3048000"/>
          <a:ext cx="72136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1" name="Equation" r:id="rId4" imgW="3441600" imgH="660240" progId="Equation.3">
                  <p:embed/>
                </p:oleObj>
              </mc:Choice>
              <mc:Fallback>
                <p:oleObj name="Equation" r:id="rId4" imgW="3441600" imgH="660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4400" y="3048000"/>
                        <a:ext cx="7213600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451618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Negative</a:t>
            </a:r>
            <a:r>
              <a:rPr lang="en-US" altLang="en-US" sz="2800"/>
              <a:t> </a:t>
            </a:r>
            <a:r>
              <a:rPr lang="en-US" altLang="en-US" smtClean="0"/>
              <a:t>Binomial Distribution</a:t>
            </a:r>
            <a:r>
              <a:rPr lang="en-US" altLang="en-US" sz="2800"/>
              <a:t>		</a:t>
            </a:r>
            <a:r>
              <a:rPr lang="en-US" altLang="en-US" sz="2000">
                <a:solidFill>
                  <a:schemeClr val="bg2"/>
                </a:solidFill>
              </a:rPr>
              <a:t>[Discrete Dist’n]</a:t>
            </a:r>
            <a:endParaRPr lang="en-US" altLang="en-US" smtClean="0"/>
          </a:p>
        </p:txBody>
      </p:sp>
      <p:sp>
        <p:nvSpPr>
          <p:cNvPr id="52227" name="Content Placeholder 7"/>
          <p:cNvSpPr>
            <a:spLocks noGrp="1"/>
          </p:cNvSpPr>
          <p:nvPr>
            <p:ph idx="1"/>
          </p:nvPr>
        </p:nvSpPr>
        <p:spPr>
          <a:xfrm>
            <a:off x="609600" y="1447801"/>
            <a:ext cx="9601200" cy="5057775"/>
          </a:xfrm>
        </p:spPr>
        <p:txBody>
          <a:bodyPr/>
          <a:lstStyle/>
          <a:p>
            <a:r>
              <a:rPr lang="en-US" altLang="en-US" b="1" dirty="0" smtClean="0"/>
              <a:t>Example:</a:t>
            </a:r>
            <a:r>
              <a:rPr lang="en-US" altLang="en-US" sz="2600" dirty="0"/>
              <a:t> An oil company conducts a geological study that indicates that an exploratory oil well should have a 20% chance of striking oil. What is the probability that the third strike comes on the seventh well drilled?</a:t>
            </a:r>
          </a:p>
          <a:p>
            <a:r>
              <a:rPr lang="en-US" altLang="en-US" b="1" dirty="0" smtClean="0"/>
              <a:t>Solution.</a:t>
            </a:r>
            <a:r>
              <a:rPr lang="en-US" altLang="en-US" dirty="0" smtClean="0"/>
              <a:t> </a:t>
            </a:r>
            <a:r>
              <a:rPr lang="en-US" altLang="en-US" sz="2600" dirty="0"/>
              <a:t>To find the requested probability, we need to find </a:t>
            </a:r>
            <a:r>
              <a:rPr lang="en-US" altLang="en-US" sz="2600" i="1" dirty="0"/>
              <a:t>P</a:t>
            </a:r>
            <a:r>
              <a:rPr lang="en-US" altLang="en-US" sz="2600" dirty="0"/>
              <a:t>(</a:t>
            </a:r>
            <a:r>
              <a:rPr lang="en-US" altLang="en-US" sz="2600" i="1" dirty="0"/>
              <a:t>X</a:t>
            </a:r>
            <a:r>
              <a:rPr lang="en-US" altLang="en-US" sz="2600" dirty="0"/>
              <a:t> = 7), which can be readily found using the </a:t>
            </a:r>
            <a:r>
              <a:rPr lang="en-US" altLang="en-US" sz="2600" dirty="0" err="1"/>
              <a:t>p.m.f</a:t>
            </a:r>
            <a:r>
              <a:rPr lang="en-US" altLang="en-US" sz="2600" dirty="0"/>
              <a:t>. of a negative binomial random variable with </a:t>
            </a:r>
            <a:r>
              <a:rPr lang="en-US" altLang="en-US" sz="2600" i="1" dirty="0"/>
              <a:t>p</a:t>
            </a:r>
            <a:r>
              <a:rPr lang="en-US" altLang="en-US" sz="2600" dirty="0"/>
              <a:t> = 0.20, 1−</a:t>
            </a:r>
            <a:r>
              <a:rPr lang="en-US" altLang="en-US" sz="2600" i="1" dirty="0"/>
              <a:t>p</a:t>
            </a:r>
            <a:r>
              <a:rPr lang="en-US" altLang="en-US" sz="2600" dirty="0"/>
              <a:t> = 0.80, </a:t>
            </a:r>
            <a:r>
              <a:rPr lang="en-US" altLang="en-US" sz="2600" i="1" dirty="0"/>
              <a:t>x</a:t>
            </a:r>
            <a:r>
              <a:rPr lang="en-US" altLang="en-US" sz="2600" dirty="0"/>
              <a:t> = 7 and </a:t>
            </a:r>
            <a:r>
              <a:rPr lang="en-US" altLang="en-US" sz="2600" i="1" dirty="0"/>
              <a:t>k</a:t>
            </a:r>
            <a:r>
              <a:rPr lang="en-US" altLang="en-US" sz="2600" dirty="0"/>
              <a:t> = 3:</a:t>
            </a:r>
          </a:p>
          <a:p>
            <a:pPr marL="0" indent="0">
              <a:buNone/>
            </a:pPr>
            <a:r>
              <a:rPr lang="en-US" altLang="en-US" dirty="0" smtClean="0"/>
              <a:t/>
            </a:r>
            <a:br>
              <a:rPr lang="en-US" altLang="en-US" dirty="0" smtClean="0"/>
            </a:br>
            <a:endParaRPr lang="en-US" altLang="en-US" dirty="0" smtClean="0"/>
          </a:p>
          <a:p>
            <a:endParaRPr lang="en-US" altLang="en-US" dirty="0" smtClean="0"/>
          </a:p>
        </p:txBody>
      </p:sp>
      <p:sp>
        <p:nvSpPr>
          <p:cNvPr id="52228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aseline="30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aseline="30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aseline="30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aseline="30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aseline="30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aseline="30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aseline="30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aseline="30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aseline="30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DA9A19B-80C1-4217-9B46-6BC1F8B41EC7}" type="slidenum">
              <a:rPr lang="en-US" altLang="en-US" sz="1200" baseline="0">
                <a:latin typeface="Arial Black" panose="020B0A04020102020204" pitchFamily="34" charset="0"/>
              </a:rPr>
              <a:pPr/>
              <a:t>26</a:t>
            </a:fld>
            <a:endParaRPr lang="en-US" altLang="en-US" sz="1200" baseline="0">
              <a:latin typeface="Arial Black" panose="020B0A04020102020204" pitchFamily="34" charset="0"/>
            </a:endParaRPr>
          </a:p>
        </p:txBody>
      </p:sp>
      <p:graphicFrame>
        <p:nvGraphicFramePr>
          <p:cNvPr id="5222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2881702"/>
              </p:ext>
            </p:extLst>
          </p:nvPr>
        </p:nvGraphicFramePr>
        <p:xfrm>
          <a:off x="2628900" y="5549901"/>
          <a:ext cx="4737100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6" name="Equation" r:id="rId3" imgW="2120760" imgH="457200" progId="Equation.3">
                  <p:embed/>
                </p:oleObj>
              </mc:Choice>
              <mc:Fallback>
                <p:oleObj name="Equation" r:id="rId3" imgW="21207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8900" y="5549901"/>
                        <a:ext cx="4737100" cy="95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9509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7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Poisson Distribution</a:t>
            </a:r>
            <a:r>
              <a:rPr lang="en-US" altLang="en-US" smtClean="0">
                <a:solidFill>
                  <a:schemeClr val="bg2"/>
                </a:solidFill>
              </a:rPr>
              <a:t> 		</a:t>
            </a:r>
            <a:r>
              <a:rPr lang="en-US" altLang="en-US" sz="2200">
                <a:solidFill>
                  <a:schemeClr val="bg2"/>
                </a:solidFill>
              </a:rPr>
              <a:t>[Discrete Dist’n]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832513" y="1219201"/>
            <a:ext cx="9378287" cy="4937125"/>
          </a:xfrm>
        </p:spPr>
        <p:txBody>
          <a:bodyPr>
            <a:normAutofit fontScale="92500" lnSpcReduction="10000"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sz="2400" b="1" dirty="0"/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400" b="1" dirty="0"/>
              <a:t>Context: </a:t>
            </a:r>
            <a:r>
              <a:rPr lang="en-US" sz="2400" dirty="0"/>
              <a:t>number of events occurring in a fixed period of time </a:t>
            </a:r>
          </a:p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100" dirty="0"/>
              <a:t>Events occur with a known average rate and are </a:t>
            </a:r>
            <a:r>
              <a:rPr lang="en-US" sz="2100" dirty="0">
                <a:solidFill>
                  <a:srgbClr val="3333FF"/>
                </a:solidFill>
              </a:rPr>
              <a:t>independent</a:t>
            </a:r>
            <a:endParaRPr lang="en-US" sz="2100" dirty="0"/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400" dirty="0" err="1"/>
              <a:t>Possion</a:t>
            </a:r>
            <a:r>
              <a:rPr lang="en-US" sz="2400" dirty="0"/>
              <a:t> distribution is characterized by the 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average rate </a:t>
            </a:r>
            <a:r>
              <a:rPr lang="en-US" sz="2400" dirty="0">
                <a:sym typeface="Symbol"/>
              </a:rPr>
              <a:t></a:t>
            </a:r>
          </a:p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fr-FR" sz="2100" dirty="0">
                <a:sym typeface="Symbol"/>
              </a:rPr>
              <a:t>The average number of arrival in the fixed time period.</a:t>
            </a:r>
            <a:endParaRPr lang="en-US" sz="2100" dirty="0"/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sz="2400" b="1" dirty="0"/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400" b="1" dirty="0"/>
              <a:t>Examples</a:t>
            </a:r>
          </a:p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/>
              <a:t>The number of cars passing a fixed point in a 5 minute interval. 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Average rate: </a:t>
            </a:r>
            <a:r>
              <a:rPr lang="en-US" dirty="0" smtClean="0">
                <a:sym typeface="Symbol"/>
              </a:rPr>
              <a:t> =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3 cars/5 minutes</a:t>
            </a:r>
          </a:p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/>
              <a:t>The number of calls received by a switchboard during a given period of time.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Average rate: </a:t>
            </a:r>
            <a:r>
              <a:rPr lang="en-US" dirty="0" smtClean="0">
                <a:sym typeface="Symbol"/>
              </a:rPr>
              <a:t> =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3 call/minutes</a:t>
            </a:r>
            <a:endParaRPr lang="en-US" dirty="0" smtClean="0"/>
          </a:p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/>
              <a:t>The number of message coming to a router per second</a:t>
            </a:r>
          </a:p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/>
              <a:t>The number of travelers arriving to the airport for flight registration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60963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8CDC395-BC28-4681-8A8D-0CC474EC0B0C}" type="slidenum">
              <a:rPr lang="en-US" altLang="en-US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Poisson Distribution			</a:t>
            </a:r>
            <a:r>
              <a:rPr lang="en-US" altLang="en-US" sz="2200">
                <a:solidFill>
                  <a:schemeClr val="bg2"/>
                </a:solidFill>
              </a:rPr>
              <a:t>[Discrete Dist’n]</a:t>
            </a:r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4275" y="1447800"/>
            <a:ext cx="9522725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Poisson distribution describes many random processes quite well and is mathematically quite simple.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where </a:t>
            </a:r>
            <a:r>
              <a:rPr lang="en-US" altLang="en-US" sz="2000" i="1" dirty="0">
                <a:latin typeface="Symbol" panose="05050102010706020507" pitchFamily="18" charset="2"/>
                <a:sym typeface="Symbol" panose="05050102010706020507" pitchFamily="18" charset="2"/>
              </a:rPr>
              <a:t></a:t>
            </a:r>
            <a:r>
              <a:rPr lang="en-US" altLang="en-US" sz="2000" dirty="0" smtClean="0"/>
              <a:t> </a:t>
            </a:r>
            <a:r>
              <a:rPr lang="en-US" altLang="en-US" sz="2000" dirty="0"/>
              <a:t>&gt; 0, pdf  and </a:t>
            </a:r>
            <a:r>
              <a:rPr lang="en-US" altLang="en-US" sz="2000" dirty="0" err="1"/>
              <a:t>cdf</a:t>
            </a:r>
            <a:r>
              <a:rPr lang="en-US" altLang="en-US" sz="2000" dirty="0"/>
              <a:t> are: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000" dirty="0"/>
          </a:p>
          <a:p>
            <a:pPr lvl="1" eaLnBrk="1" hangingPunct="1">
              <a:lnSpc>
                <a:spcPct val="90000"/>
              </a:lnSpc>
            </a:pPr>
            <a:endParaRPr lang="en-US" altLang="en-US" sz="2000" dirty="0"/>
          </a:p>
          <a:p>
            <a:pPr lvl="1" eaLnBrk="1" hangingPunct="1">
              <a:lnSpc>
                <a:spcPct val="90000"/>
              </a:lnSpc>
            </a:pPr>
            <a:endParaRPr lang="en-US" altLang="en-US" sz="2000" dirty="0"/>
          </a:p>
          <a:p>
            <a:pPr lvl="1" eaLnBrk="1" hangingPunct="1">
              <a:lnSpc>
                <a:spcPct val="90000"/>
              </a:lnSpc>
            </a:pPr>
            <a:endParaRPr lang="en-US" altLang="en-US" sz="2000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i="1" dirty="0"/>
              <a:t>E(X) = </a:t>
            </a:r>
            <a:r>
              <a:rPr lang="en-US" altLang="en-US" sz="2000" i="1" dirty="0">
                <a:latin typeface="Symbol" panose="05050102010706020507" pitchFamily="18" charset="2"/>
                <a:sym typeface="Symbol" panose="05050102010706020507" pitchFamily="18" charset="2"/>
              </a:rPr>
              <a:t></a:t>
            </a:r>
            <a:r>
              <a:rPr lang="en-US" altLang="en-US" sz="2000" i="1" dirty="0"/>
              <a:t> = V(X)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400" i="1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	</a:t>
            </a:r>
            <a:endParaRPr lang="en-US" altLang="en-US" sz="2400" dirty="0">
              <a:solidFill>
                <a:srgbClr val="FF0000"/>
              </a:solidFill>
            </a:endParaRPr>
          </a:p>
        </p:txBody>
      </p:sp>
      <p:graphicFrame>
        <p:nvGraphicFramePr>
          <p:cNvPr id="55301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819400" y="2590800"/>
          <a:ext cx="2971800" cy="108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2" name="Equation" r:id="rId3" imgW="1676400" imgH="609600" progId="Equation.3">
                  <p:embed/>
                </p:oleObj>
              </mc:Choice>
              <mc:Fallback>
                <p:oleObj name="Equation" r:id="rId3" imgW="1676400" imgH="60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590800"/>
                        <a:ext cx="2971800" cy="1081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2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7272339" y="2590801"/>
          <a:ext cx="1836737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3" name="Equation" r:id="rId5" imgW="1015559" imgH="444307" progId="Equation.3">
                  <p:embed/>
                </p:oleObj>
              </mc:Choice>
              <mc:Fallback>
                <p:oleObj name="Equation" r:id="rId5" imgW="1015559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2339" y="2590801"/>
                        <a:ext cx="1836737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5303" name="Picture 8" descr="05-7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810000"/>
            <a:ext cx="4859338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24702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6AC5A11-EED4-43EA-85FB-237097DA70F8}" type="slidenum">
              <a:rPr lang="en-US" altLang="en-US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Poisson Distribution			</a:t>
            </a:r>
            <a:r>
              <a:rPr lang="en-US" altLang="en-US" sz="2200">
                <a:solidFill>
                  <a:schemeClr val="bg2"/>
                </a:solidFill>
              </a:rPr>
              <a:t>[Discrete Dist’n]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Example: A computer repair person is “beeped” each time there is a call for service.  The number of beeps per hour ~ Poisson(</a:t>
            </a:r>
            <a:r>
              <a:rPr lang="en-US" altLang="en-US" sz="2400" dirty="0">
                <a:latin typeface="Symbol" panose="05050102010706020507" pitchFamily="18" charset="2"/>
                <a:sym typeface="Symbol" panose="05050102010706020507" pitchFamily="18" charset="2"/>
              </a:rPr>
              <a:t></a:t>
            </a:r>
            <a:r>
              <a:rPr lang="en-US" altLang="en-US" sz="2400" dirty="0"/>
              <a:t> = 2 per hour).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000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The probability of three beeps in the next hour: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/>
              <a:t>			</a:t>
            </a:r>
            <a:r>
              <a:rPr lang="en-US" altLang="en-US" sz="2000" i="1" dirty="0"/>
              <a:t>p(3) 	= e</a:t>
            </a:r>
            <a:r>
              <a:rPr lang="en-US" altLang="en-US" sz="2000" i="1" baseline="30000" dirty="0"/>
              <a:t>-2</a:t>
            </a:r>
            <a:r>
              <a:rPr lang="en-US" altLang="en-US" sz="2000" i="1" dirty="0"/>
              <a:t>2</a:t>
            </a:r>
            <a:r>
              <a:rPr lang="en-US" altLang="en-US" sz="2000" i="1" baseline="30000" dirty="0"/>
              <a:t>3</a:t>
            </a:r>
            <a:r>
              <a:rPr lang="en-US" altLang="en-US" sz="2000" i="1" dirty="0"/>
              <a:t>/3! = 0.18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/>
              <a:t>		also,	</a:t>
            </a:r>
            <a:r>
              <a:rPr lang="en-US" altLang="en-US" sz="2000" i="1" dirty="0"/>
              <a:t>p(3)	= F(3) – F(2) = 0.857-0.677=0.18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000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The probability of two or more beeps in a 1-hour period: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/>
              <a:t>			</a:t>
            </a:r>
            <a:r>
              <a:rPr lang="en-US" altLang="en-US" sz="2000" i="1" dirty="0"/>
              <a:t>p(2 or more) 	= 1 – p(0) – p(1) 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/>
              <a:t>					</a:t>
            </a:r>
            <a:r>
              <a:rPr lang="en-US" altLang="en-US" sz="2000" i="1" dirty="0"/>
              <a:t>= 1 – F(1) 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/>
              <a:t>					</a:t>
            </a:r>
            <a:r>
              <a:rPr lang="en-US" altLang="en-US" sz="2000" i="1" dirty="0"/>
              <a:t>= 0.594</a:t>
            </a:r>
          </a:p>
        </p:txBody>
      </p:sp>
    </p:spTree>
    <p:extLst>
      <p:ext uri="{BB962C8B-B14F-4D97-AF65-F5344CB8AC3E}">
        <p14:creationId xmlns:p14="http://schemas.microsoft.com/office/powerpoint/2010/main" val="38828657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12DE295-9D04-4BA0-ADF9-0CEF2CEDBCF5}" type="slidenum">
              <a:rPr lang="en-US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Purpose &amp; Overview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447800"/>
            <a:ext cx="82296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The world the model-builder sees is probabilistic rather than deterministic.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Some statistical model might well describe the variations.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/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An appropriate model can be developed by sampling the phenomenon of interest: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Select a known distribution through educated guesses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Make estimate of the parameter(s)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Test for goodness of fit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/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In this chapter: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Review several important probability distributions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Present some typical application of these models</a:t>
            </a:r>
          </a:p>
        </p:txBody>
      </p:sp>
    </p:spTree>
    <p:extLst>
      <p:ext uri="{BB962C8B-B14F-4D97-AF65-F5344CB8AC3E}">
        <p14:creationId xmlns:p14="http://schemas.microsoft.com/office/powerpoint/2010/main" val="26473405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F8F8E9C-70DE-4B4F-B086-896E28015B1F}" type="slidenum">
              <a:rPr lang="en-US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Review of Terminology and Concepts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 this section, we will review the following concepts:</a:t>
            </a:r>
          </a:p>
          <a:p>
            <a:pPr lvl="1" eaLnBrk="1" hangingPunct="1"/>
            <a:r>
              <a:rPr lang="en-US" altLang="en-US" smtClean="0"/>
              <a:t>Discrete random variables</a:t>
            </a:r>
          </a:p>
          <a:p>
            <a:pPr lvl="1" eaLnBrk="1" hangingPunct="1"/>
            <a:r>
              <a:rPr lang="en-US" altLang="en-US" smtClean="0"/>
              <a:t>Continuous random variables</a:t>
            </a:r>
          </a:p>
          <a:p>
            <a:pPr lvl="1" eaLnBrk="1" hangingPunct="1"/>
            <a:r>
              <a:rPr lang="en-US" altLang="en-US" smtClean="0"/>
              <a:t>Cumulative distribution function</a:t>
            </a:r>
          </a:p>
          <a:p>
            <a:pPr lvl="1" eaLnBrk="1" hangingPunct="1"/>
            <a:r>
              <a:rPr lang="en-US" altLang="en-US" smtClean="0"/>
              <a:t>Expectation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817434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591A29D-6C00-467C-9F29-3BD72D996598}" type="slidenum">
              <a:rPr lang="en-US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Discrete Random Variables		 </a:t>
            </a:r>
            <a:r>
              <a:rPr lang="en-US" altLang="en-US" sz="2000">
                <a:solidFill>
                  <a:schemeClr val="bg2"/>
                </a:solidFill>
              </a:rPr>
              <a:t>[Probability Review]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447800"/>
            <a:ext cx="8382000" cy="4724400"/>
          </a:xfrm>
        </p:spPr>
        <p:txBody>
          <a:bodyPr/>
          <a:lstStyle/>
          <a:p>
            <a:pPr eaLnBrk="1" hangingPunct="1"/>
            <a:r>
              <a:rPr lang="en-US" altLang="en-US" sz="2400" i="1"/>
              <a:t>X</a:t>
            </a:r>
            <a:r>
              <a:rPr lang="en-US" altLang="en-US" sz="2400"/>
              <a:t> is a discrete random variable if the number of possible values of </a:t>
            </a:r>
            <a:r>
              <a:rPr lang="en-US" altLang="en-US" sz="2400" i="1"/>
              <a:t>X</a:t>
            </a:r>
            <a:r>
              <a:rPr lang="en-US" altLang="en-US" sz="2400"/>
              <a:t> is finite, or countably infinite.</a:t>
            </a:r>
          </a:p>
          <a:p>
            <a:pPr eaLnBrk="1" hangingPunct="1"/>
            <a:r>
              <a:rPr lang="en-US" altLang="en-US" sz="2400"/>
              <a:t>Example: Consider jobs arriving at a job shop.</a:t>
            </a:r>
          </a:p>
          <a:p>
            <a:pPr lvl="2" eaLnBrk="1" hangingPunct="1"/>
            <a:r>
              <a:rPr lang="en-US" altLang="en-US" sz="1800"/>
              <a:t>Let </a:t>
            </a:r>
            <a:r>
              <a:rPr lang="en-US" altLang="en-US" sz="1800" i="1"/>
              <a:t>X</a:t>
            </a:r>
            <a:r>
              <a:rPr lang="en-US" altLang="en-US" sz="1800"/>
              <a:t> be the number of jobs arriving each week at a job shop.</a:t>
            </a:r>
          </a:p>
          <a:p>
            <a:pPr lvl="2" eaLnBrk="1" hangingPunct="1"/>
            <a:r>
              <a:rPr lang="en-US" altLang="en-US" sz="1800"/>
              <a:t>      </a:t>
            </a:r>
            <a:r>
              <a:rPr lang="en-US" altLang="en-US" sz="1800" i="1"/>
              <a:t>R</a:t>
            </a:r>
            <a:r>
              <a:rPr lang="en-US" altLang="en-US" sz="1800" i="1" baseline="-25000"/>
              <a:t>x</a:t>
            </a:r>
            <a:r>
              <a:rPr lang="en-US" altLang="en-US" sz="1800" i="1"/>
              <a:t> </a:t>
            </a:r>
            <a:r>
              <a:rPr lang="en-US" altLang="en-US" sz="1800"/>
              <a:t>= possible values of </a:t>
            </a:r>
            <a:r>
              <a:rPr lang="en-US" altLang="en-US" sz="1800" i="1"/>
              <a:t>X</a:t>
            </a:r>
            <a:r>
              <a:rPr lang="en-US" altLang="en-US" sz="1800"/>
              <a:t> (range space of </a:t>
            </a:r>
            <a:r>
              <a:rPr lang="en-US" altLang="en-US" sz="1800" i="1"/>
              <a:t>X</a:t>
            </a:r>
            <a:r>
              <a:rPr lang="en-US" altLang="en-US" sz="1800"/>
              <a:t>) </a:t>
            </a:r>
            <a:r>
              <a:rPr lang="en-US" altLang="en-US" sz="1800" i="1"/>
              <a:t>= {0,1,2,…}</a:t>
            </a:r>
            <a:r>
              <a:rPr lang="en-US" altLang="en-US" sz="1800"/>
              <a:t> </a:t>
            </a:r>
          </a:p>
          <a:p>
            <a:pPr lvl="2" eaLnBrk="1" hangingPunct="1"/>
            <a:r>
              <a:rPr lang="en-US" altLang="en-US" sz="1800"/>
              <a:t>      </a:t>
            </a:r>
            <a:r>
              <a:rPr lang="en-US" altLang="en-US" sz="1800" i="1"/>
              <a:t>p(x</a:t>
            </a:r>
            <a:r>
              <a:rPr lang="en-US" altLang="en-US" sz="1800" i="1" baseline="-25000"/>
              <a:t>i</a:t>
            </a:r>
            <a:r>
              <a:rPr lang="en-US" altLang="en-US" sz="1800" i="1"/>
              <a:t>)</a:t>
            </a:r>
            <a:r>
              <a:rPr lang="en-US" altLang="en-US" sz="1800"/>
              <a:t> = probability the random variable is </a:t>
            </a:r>
            <a:r>
              <a:rPr lang="en-US" altLang="en-US" sz="1800" i="1"/>
              <a:t>x</a:t>
            </a:r>
            <a:r>
              <a:rPr lang="en-US" altLang="en-US" sz="1800" i="1" baseline="-25000"/>
              <a:t>i</a:t>
            </a:r>
            <a:r>
              <a:rPr lang="en-US" altLang="en-US" sz="1800" i="1"/>
              <a:t> = P(X = x</a:t>
            </a:r>
            <a:r>
              <a:rPr lang="en-US" altLang="en-US" sz="1800" i="1" baseline="-25000"/>
              <a:t>i</a:t>
            </a:r>
            <a:r>
              <a:rPr lang="en-US" altLang="en-US" sz="1800" i="1"/>
              <a:t>)</a:t>
            </a:r>
          </a:p>
          <a:p>
            <a:pPr lvl="1" eaLnBrk="1" hangingPunct="1"/>
            <a:r>
              <a:rPr lang="en-US" altLang="en-US" sz="2000" i="1"/>
              <a:t>p(x</a:t>
            </a:r>
            <a:r>
              <a:rPr lang="en-US" altLang="en-US" sz="1800" i="1" baseline="-25000"/>
              <a:t>i</a:t>
            </a:r>
            <a:r>
              <a:rPr lang="en-US" altLang="en-US" sz="2000" i="1"/>
              <a:t>), i = 1,2, …</a:t>
            </a:r>
            <a:r>
              <a:rPr lang="en-US" altLang="en-US" sz="2000"/>
              <a:t> must satisfy: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endParaRPr lang="en-US" altLang="en-US" sz="1800"/>
          </a:p>
          <a:p>
            <a:pPr lvl="2" eaLnBrk="1" hangingPunct="1"/>
            <a:endParaRPr lang="en-US" altLang="en-US" sz="1800"/>
          </a:p>
          <a:p>
            <a:pPr lvl="1" eaLnBrk="1" hangingPunct="1"/>
            <a:endParaRPr lang="en-US" altLang="en-US" sz="2000"/>
          </a:p>
          <a:p>
            <a:pPr lvl="1" eaLnBrk="1" hangingPunct="1"/>
            <a:r>
              <a:rPr lang="en-US" altLang="en-US" sz="2000"/>
              <a:t>The collection of pairs </a:t>
            </a:r>
            <a:r>
              <a:rPr lang="en-US" altLang="en-US" sz="2000" i="1"/>
              <a:t>[x</a:t>
            </a:r>
            <a:r>
              <a:rPr lang="en-US" altLang="en-US" sz="1800" i="1" baseline="-25000"/>
              <a:t>i</a:t>
            </a:r>
            <a:r>
              <a:rPr lang="en-US" altLang="en-US" sz="2000" i="1"/>
              <a:t>, p(x</a:t>
            </a:r>
            <a:r>
              <a:rPr lang="en-US" altLang="en-US" sz="1800" i="1" baseline="-25000"/>
              <a:t>i</a:t>
            </a:r>
            <a:r>
              <a:rPr lang="en-US" altLang="en-US" sz="2000" i="1"/>
              <a:t>)], i = 1,2,…,</a:t>
            </a:r>
            <a:r>
              <a:rPr lang="en-US" altLang="en-US" sz="2000"/>
              <a:t> is called the probability distribution of </a:t>
            </a:r>
            <a:r>
              <a:rPr lang="en-US" altLang="en-US" sz="2000" i="1"/>
              <a:t>X</a:t>
            </a:r>
            <a:r>
              <a:rPr lang="en-US" altLang="en-US" sz="2000"/>
              <a:t>, and </a:t>
            </a:r>
            <a:r>
              <a:rPr lang="en-US" altLang="en-US" sz="2000" i="1"/>
              <a:t>p(x</a:t>
            </a:r>
            <a:r>
              <a:rPr lang="en-US" altLang="en-US" sz="1800" i="1" baseline="-25000"/>
              <a:t>i</a:t>
            </a:r>
            <a:r>
              <a:rPr lang="en-US" altLang="en-US" sz="2000" i="1"/>
              <a:t>)</a:t>
            </a:r>
            <a:r>
              <a:rPr lang="en-US" altLang="en-US" sz="2000"/>
              <a:t> is called the probability mass function (pmf) of </a:t>
            </a:r>
            <a:r>
              <a:rPr lang="en-US" altLang="en-US" sz="2000" i="1"/>
              <a:t>X</a:t>
            </a:r>
            <a:r>
              <a:rPr lang="en-US" altLang="en-US" sz="2000"/>
              <a:t>.</a:t>
            </a:r>
          </a:p>
        </p:txBody>
      </p:sp>
      <p:graphicFrame>
        <p:nvGraphicFramePr>
          <p:cNvPr id="1026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2971800" y="4205288"/>
          <a:ext cx="1981200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Equation" r:id="rId4" imgW="1282700" imgH="533400" progId="Equation.3">
                  <p:embed/>
                </p:oleObj>
              </mc:Choice>
              <mc:Fallback>
                <p:oleObj name="Equation" r:id="rId4" imgW="1282700" imgH="533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205288"/>
                        <a:ext cx="1981200" cy="823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929766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028B456-BE7E-4BAD-90E8-A36DCAF1D52F}" type="slidenum">
              <a:rPr lang="en-US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Continuous Random Variables	 </a:t>
            </a:r>
            <a:r>
              <a:rPr lang="en-US" altLang="en-US" sz="2000">
                <a:solidFill>
                  <a:schemeClr val="bg2"/>
                </a:solidFill>
              </a:rPr>
              <a:t>[Probability Review]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447800"/>
            <a:ext cx="8305800" cy="4419600"/>
          </a:xfrm>
        </p:spPr>
        <p:txBody>
          <a:bodyPr/>
          <a:lstStyle/>
          <a:p>
            <a:pPr eaLnBrk="1" hangingPunct="1"/>
            <a:r>
              <a:rPr lang="en-US" altLang="en-US" sz="2000" i="1"/>
              <a:t>X</a:t>
            </a:r>
            <a:r>
              <a:rPr lang="en-US" altLang="en-US" sz="2000"/>
              <a:t> is a continuous random variable if its range space </a:t>
            </a:r>
            <a:r>
              <a:rPr lang="en-US" altLang="en-US" sz="2000" i="1"/>
              <a:t>R</a:t>
            </a:r>
            <a:r>
              <a:rPr lang="en-US" altLang="en-US" sz="2000" i="1" baseline="-25000"/>
              <a:t>x</a:t>
            </a:r>
            <a:r>
              <a:rPr lang="en-US" altLang="en-US" sz="2000"/>
              <a:t> is an interval or a collection of intervals.</a:t>
            </a:r>
          </a:p>
          <a:p>
            <a:pPr eaLnBrk="1" hangingPunct="1"/>
            <a:r>
              <a:rPr lang="en-US" altLang="en-US" sz="2000"/>
              <a:t>The probability that </a:t>
            </a:r>
            <a:r>
              <a:rPr lang="en-US" altLang="en-US" sz="2000" i="1"/>
              <a:t>X</a:t>
            </a:r>
            <a:r>
              <a:rPr lang="en-US" altLang="en-US" sz="2000"/>
              <a:t> lies in the interval </a:t>
            </a:r>
            <a:r>
              <a:rPr lang="en-US" altLang="en-US" sz="2000" i="1"/>
              <a:t>[a,b]</a:t>
            </a:r>
            <a:r>
              <a:rPr lang="en-US" altLang="en-US" sz="2000"/>
              <a:t> is given by:</a:t>
            </a:r>
          </a:p>
          <a:p>
            <a:pPr eaLnBrk="1" hangingPunct="1"/>
            <a:endParaRPr lang="en-US" altLang="en-US" sz="2000" i="1"/>
          </a:p>
          <a:p>
            <a:pPr eaLnBrk="1" hangingPunct="1"/>
            <a:endParaRPr lang="en-US" altLang="en-US" sz="2000" i="1"/>
          </a:p>
          <a:p>
            <a:pPr eaLnBrk="1" hangingPunct="1"/>
            <a:r>
              <a:rPr lang="en-US" altLang="en-US" sz="2000" i="1"/>
              <a:t>f(x)</a:t>
            </a:r>
            <a:r>
              <a:rPr lang="en-US" altLang="en-US" sz="2000"/>
              <a:t>, denoted as the pdf of </a:t>
            </a:r>
            <a:r>
              <a:rPr lang="en-US" altLang="en-US" sz="2000" i="1"/>
              <a:t>X</a:t>
            </a:r>
            <a:r>
              <a:rPr lang="en-US" altLang="en-US" sz="2000"/>
              <a:t>, satisfies:</a:t>
            </a:r>
          </a:p>
          <a:p>
            <a:pPr lvl="1" eaLnBrk="1" hangingPunct="1"/>
            <a:endParaRPr lang="en-US" altLang="en-US" sz="2000"/>
          </a:p>
          <a:p>
            <a:pPr lvl="1" eaLnBrk="1" hangingPunct="1"/>
            <a:endParaRPr lang="en-US" altLang="en-US" sz="2000"/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sz="2000"/>
          </a:p>
          <a:p>
            <a:pPr eaLnBrk="1" hangingPunct="1"/>
            <a:endParaRPr lang="en-US" altLang="en-US" sz="2000"/>
          </a:p>
          <a:p>
            <a:pPr eaLnBrk="1" hangingPunct="1"/>
            <a:r>
              <a:rPr lang="en-US" altLang="en-US" sz="2000"/>
              <a:t>Properties</a:t>
            </a:r>
          </a:p>
          <a:p>
            <a:pPr eaLnBrk="1" hangingPunct="1"/>
            <a:endParaRPr lang="en-US" altLang="en-US" sz="2400"/>
          </a:p>
        </p:txBody>
      </p:sp>
      <p:graphicFrame>
        <p:nvGraphicFramePr>
          <p:cNvPr id="25605" name="Object 5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667000" y="3575050"/>
          <a:ext cx="2819400" cy="137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3" name="Equation" r:id="rId4" imgW="1765300" imgH="863600" progId="Equation.3">
                  <p:embed/>
                </p:oleObj>
              </mc:Choice>
              <mc:Fallback>
                <p:oleObj name="Equation" r:id="rId4" imgW="1765300" imgH="863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575050"/>
                        <a:ext cx="2819400" cy="1377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6" name="Object 7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886200" y="2487614"/>
          <a:ext cx="2667000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4" name="Equation" r:id="rId6" imgW="1574800" imgH="330200" progId="Equation.3">
                  <p:embed/>
                </p:oleObj>
              </mc:Choice>
              <mc:Fallback>
                <p:oleObj name="Equation" r:id="rId6" imgW="1574800" imgH="330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2487614"/>
                        <a:ext cx="2667000" cy="560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7" name="Object 9"/>
          <p:cNvGraphicFramePr>
            <a:graphicFrameLocks noChangeAspect="1"/>
          </p:cNvGraphicFramePr>
          <p:nvPr/>
        </p:nvGraphicFramePr>
        <p:xfrm>
          <a:off x="2667000" y="5335588"/>
          <a:ext cx="6096000" cy="912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5" name="Equation" r:id="rId8" imgW="3898900" imgH="584200" progId="Equation.3">
                  <p:embed/>
                </p:oleObj>
              </mc:Choice>
              <mc:Fallback>
                <p:oleObj name="Equation" r:id="rId8" imgW="3898900" imgH="584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5335588"/>
                        <a:ext cx="6096000" cy="912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5608" name="Picture 10" descr="05-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3282951"/>
            <a:ext cx="3652838" cy="166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69085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6ABC433-7001-4172-9AC9-E2EC76F6BD5B}" type="slidenum">
              <a:rPr lang="en-US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Continuous Random Variables	 </a:t>
            </a:r>
            <a:r>
              <a:rPr lang="en-US" altLang="en-US" sz="2000">
                <a:solidFill>
                  <a:schemeClr val="bg2"/>
                </a:solidFill>
              </a:rPr>
              <a:t>[Probability Review]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447800"/>
            <a:ext cx="8305800" cy="4419600"/>
          </a:xfrm>
        </p:spPr>
        <p:txBody>
          <a:bodyPr/>
          <a:lstStyle/>
          <a:p>
            <a:pPr eaLnBrk="1" hangingPunct="1"/>
            <a:r>
              <a:rPr lang="en-US" altLang="en-US" sz="2400"/>
              <a:t>Example: Life of an inspection device is given  by </a:t>
            </a:r>
            <a:r>
              <a:rPr lang="en-US" altLang="en-US" sz="2400" i="1"/>
              <a:t>X</a:t>
            </a:r>
            <a:r>
              <a:rPr lang="en-US" altLang="en-US" sz="2400"/>
              <a:t>, a continuous random variable with pdf:</a:t>
            </a:r>
          </a:p>
          <a:p>
            <a:pPr lvl="1" eaLnBrk="1" hangingPunct="1"/>
            <a:endParaRPr lang="en-US" altLang="en-US" sz="2000"/>
          </a:p>
          <a:p>
            <a:pPr lvl="1" eaLnBrk="1" hangingPunct="1"/>
            <a:endParaRPr lang="en-US" altLang="en-US" sz="2000"/>
          </a:p>
          <a:p>
            <a:pPr lvl="1" eaLnBrk="1" hangingPunct="1"/>
            <a:endParaRPr lang="en-US" altLang="en-US" sz="2000"/>
          </a:p>
          <a:p>
            <a:pPr lvl="1" eaLnBrk="1" hangingPunct="1"/>
            <a:endParaRPr lang="en-US" altLang="en-US" sz="2000"/>
          </a:p>
          <a:p>
            <a:pPr lvl="1" eaLnBrk="1" hangingPunct="1"/>
            <a:endParaRPr lang="en-US" altLang="en-US" sz="2000" i="1"/>
          </a:p>
          <a:p>
            <a:pPr lvl="1" eaLnBrk="1" hangingPunct="1"/>
            <a:endParaRPr lang="en-US" altLang="en-US" sz="2000" i="1"/>
          </a:p>
          <a:p>
            <a:pPr lvl="1" eaLnBrk="1" hangingPunct="1"/>
            <a:r>
              <a:rPr lang="en-US" altLang="en-US" sz="2000" i="1"/>
              <a:t>X</a:t>
            </a:r>
            <a:r>
              <a:rPr lang="en-US" altLang="en-US" sz="2000"/>
              <a:t> has an exponential distribution with mean 2 years</a:t>
            </a:r>
          </a:p>
          <a:p>
            <a:pPr lvl="1" eaLnBrk="1" hangingPunct="1"/>
            <a:r>
              <a:rPr lang="en-US" altLang="en-US" sz="2000"/>
              <a:t>Probability that the device’s life is between 2 and 3 years is:</a:t>
            </a:r>
          </a:p>
          <a:p>
            <a:pPr lvl="1" eaLnBrk="1" hangingPunct="1"/>
            <a:endParaRPr lang="en-US" altLang="en-US" sz="2000"/>
          </a:p>
          <a:p>
            <a:pPr eaLnBrk="1" hangingPunct="1"/>
            <a:endParaRPr lang="en-US" altLang="en-US" sz="2400"/>
          </a:p>
        </p:txBody>
      </p:sp>
      <p:graphicFrame>
        <p:nvGraphicFramePr>
          <p:cNvPr id="27653" name="Object 5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590800" y="2716214"/>
          <a:ext cx="3048000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Equation" r:id="rId3" imgW="1714500" imgH="584200" progId="Equation.3">
                  <p:embed/>
                </p:oleObj>
              </mc:Choice>
              <mc:Fallback>
                <p:oleObj name="Equation" r:id="rId3" imgW="1714500" imgH="584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716214"/>
                        <a:ext cx="3048000" cy="1038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4" name="Object 9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657600" y="5178426"/>
          <a:ext cx="4191000" cy="81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Equation" r:id="rId5" imgW="2019300" imgH="393700" progId="Equation.3">
                  <p:embed/>
                </p:oleObj>
              </mc:Choice>
              <mc:Fallback>
                <p:oleObj name="Equation" r:id="rId5" imgW="20193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5178426"/>
                        <a:ext cx="4191000" cy="817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7655" name="Picture 12" descr="05-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2362200"/>
            <a:ext cx="2959100" cy="196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49272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A1C5693-892F-46CE-A2BE-CE17B450788D}" type="slidenum">
              <a:rPr lang="en-US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Cumulative Distribution Function	 </a:t>
            </a:r>
            <a:r>
              <a:rPr lang="en-US" altLang="en-US" sz="2000">
                <a:solidFill>
                  <a:schemeClr val="bg2"/>
                </a:solidFill>
              </a:rPr>
              <a:t>[Probability Review]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447800"/>
            <a:ext cx="83058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/>
              <a:t>Cumulative Distribution Function (cdf) is denoted by </a:t>
            </a:r>
            <a:r>
              <a:rPr lang="en-US" altLang="en-US" sz="2000" i="1"/>
              <a:t>F(x)</a:t>
            </a:r>
            <a:r>
              <a:rPr lang="en-US" altLang="en-US" sz="2000"/>
              <a:t>, where </a:t>
            </a:r>
            <a:r>
              <a:rPr lang="en-US" altLang="en-US" sz="2000" i="1"/>
              <a:t>F(x) = P(X ≤ x)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If </a:t>
            </a:r>
            <a:r>
              <a:rPr lang="en-US" altLang="en-US" sz="1800" i="1"/>
              <a:t>X</a:t>
            </a:r>
            <a:r>
              <a:rPr lang="en-US" altLang="en-US" sz="1800"/>
              <a:t> is discrete, then 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/>
              <a:t>	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If </a:t>
            </a:r>
            <a:r>
              <a:rPr lang="en-US" altLang="en-US" sz="1800" i="1"/>
              <a:t>X</a:t>
            </a:r>
            <a:r>
              <a:rPr lang="en-US" altLang="en-US" sz="1800"/>
              <a:t> is continuous, then 	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800"/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Properties</a:t>
            </a:r>
          </a:p>
          <a:p>
            <a:pPr eaLnBrk="1" hangingPunct="1">
              <a:lnSpc>
                <a:spcPct val="90000"/>
              </a:lnSpc>
            </a:pPr>
            <a:endParaRPr lang="en-US" altLang="en-US" sz="2000"/>
          </a:p>
          <a:p>
            <a:pPr eaLnBrk="1" hangingPunct="1">
              <a:lnSpc>
                <a:spcPct val="90000"/>
              </a:lnSpc>
            </a:pPr>
            <a:endParaRPr lang="en-US" altLang="en-US" sz="2000"/>
          </a:p>
          <a:p>
            <a:pPr eaLnBrk="1" hangingPunct="1">
              <a:lnSpc>
                <a:spcPct val="90000"/>
              </a:lnSpc>
            </a:pPr>
            <a:endParaRPr lang="en-US" altLang="en-US" sz="2000"/>
          </a:p>
          <a:p>
            <a:pPr eaLnBrk="1" hangingPunct="1">
              <a:lnSpc>
                <a:spcPct val="90000"/>
              </a:lnSpc>
            </a:pPr>
            <a:endParaRPr lang="en-US" altLang="en-US" sz="2000"/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All probability question about </a:t>
            </a:r>
            <a:r>
              <a:rPr lang="en-US" altLang="en-US" sz="2000" i="1"/>
              <a:t>X</a:t>
            </a:r>
            <a:r>
              <a:rPr lang="en-US" altLang="en-US" sz="2000"/>
              <a:t> can be answered in terms of the cdf, e.g.: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/>
              <a:t>				</a:t>
            </a:r>
          </a:p>
        </p:txBody>
      </p:sp>
      <p:graphicFrame>
        <p:nvGraphicFramePr>
          <p:cNvPr id="28677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5715000" y="2057400"/>
          <a:ext cx="1524000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2" name="Equation" r:id="rId3" imgW="1016000" imgH="457200" progId="Equation.3">
                  <p:embed/>
                </p:oleObj>
              </mc:Choice>
              <mc:Fallback>
                <p:oleObj name="Equation" r:id="rId3" imgW="10160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2057400"/>
                        <a:ext cx="1524000" cy="687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8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5638800" y="2743201"/>
          <a:ext cx="1676400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3" name="Equation" r:id="rId5" imgW="1079500" imgH="330200" progId="Equation.3">
                  <p:embed/>
                </p:oleObj>
              </mc:Choice>
              <mc:Fallback>
                <p:oleObj name="Equation" r:id="rId5" imgW="1079500" imgH="330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2743201"/>
                        <a:ext cx="1676400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9" name="Object 8"/>
          <p:cNvGraphicFramePr>
            <a:graphicFrameLocks noChangeAspect="1"/>
          </p:cNvGraphicFramePr>
          <p:nvPr/>
        </p:nvGraphicFramePr>
        <p:xfrm>
          <a:off x="2819400" y="3657600"/>
          <a:ext cx="51816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4" name="Equation" r:id="rId7" imgW="3568700" imgH="673100" progId="Equation.3">
                  <p:embed/>
                </p:oleObj>
              </mc:Choice>
              <mc:Fallback>
                <p:oleObj name="Equation" r:id="rId7" imgW="3568700" imgH="673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657600"/>
                        <a:ext cx="51816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0" name="Object 9"/>
          <p:cNvGraphicFramePr>
            <a:graphicFrameLocks noChangeAspect="1"/>
          </p:cNvGraphicFramePr>
          <p:nvPr/>
        </p:nvGraphicFramePr>
        <p:xfrm>
          <a:off x="3778250" y="5486401"/>
          <a:ext cx="4484688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5" name="Equation" r:id="rId9" imgW="2578100" imgH="203200" progId="Equation.3">
                  <p:embed/>
                </p:oleObj>
              </mc:Choice>
              <mc:Fallback>
                <p:oleObj name="Equation" r:id="rId9" imgW="25781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8250" y="5486401"/>
                        <a:ext cx="4484688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112223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06CD476-3855-4541-86F9-BCC084952E98}" type="slidenum">
              <a:rPr lang="en-US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Cumulative Distribution Function	 </a:t>
            </a:r>
            <a:r>
              <a:rPr lang="en-US" altLang="en-US" sz="2000">
                <a:solidFill>
                  <a:schemeClr val="bg2"/>
                </a:solidFill>
              </a:rPr>
              <a:t>[Probability Review]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447800"/>
            <a:ext cx="8229600" cy="4419600"/>
          </a:xfrm>
        </p:spPr>
        <p:txBody>
          <a:bodyPr/>
          <a:lstStyle/>
          <a:p>
            <a:pPr eaLnBrk="1" hangingPunct="1"/>
            <a:r>
              <a:rPr lang="en-US" altLang="en-US" sz="2400"/>
              <a:t>Example: An inspection device has cdf:	</a:t>
            </a:r>
          </a:p>
          <a:p>
            <a:pPr eaLnBrk="1" hangingPunct="1"/>
            <a:endParaRPr lang="en-US" altLang="en-US" sz="2400"/>
          </a:p>
          <a:p>
            <a:pPr eaLnBrk="1" hangingPunct="1"/>
            <a:endParaRPr lang="en-US" altLang="en-US" sz="2400"/>
          </a:p>
          <a:p>
            <a:pPr lvl="1" eaLnBrk="1" hangingPunct="1"/>
            <a:endParaRPr lang="en-US" altLang="en-US" sz="2000"/>
          </a:p>
          <a:p>
            <a:pPr lvl="1" eaLnBrk="1" hangingPunct="1"/>
            <a:r>
              <a:rPr lang="en-US" altLang="en-US" sz="2000"/>
              <a:t>The probability that the device lasts for less than 2 years:</a:t>
            </a:r>
          </a:p>
          <a:p>
            <a:pPr lvl="1" eaLnBrk="1" hangingPunct="1"/>
            <a:endParaRPr lang="en-US" altLang="en-US" sz="2000"/>
          </a:p>
          <a:p>
            <a:pPr lvl="1" eaLnBrk="1" hangingPunct="1"/>
            <a:endParaRPr lang="en-US" altLang="en-US" sz="2000"/>
          </a:p>
          <a:p>
            <a:pPr lvl="1" eaLnBrk="1" hangingPunct="1"/>
            <a:r>
              <a:rPr lang="en-US" altLang="en-US" sz="2000"/>
              <a:t>The probability that it lasts between 2 and 3 years:</a:t>
            </a:r>
          </a:p>
        </p:txBody>
      </p:sp>
      <p:graphicFrame>
        <p:nvGraphicFramePr>
          <p:cNvPr id="29701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4114800" y="1905000"/>
          <a:ext cx="32004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5" name="Equation" r:id="rId3" imgW="1739900" imgH="393700" progId="Equation.3">
                  <p:embed/>
                </p:oleObj>
              </mc:Choice>
              <mc:Fallback>
                <p:oleObj name="Equation" r:id="rId3" imgW="17399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1905000"/>
                        <a:ext cx="32004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2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429000" y="3573464"/>
          <a:ext cx="5410200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6" name="Equation" r:id="rId5" imgW="3175000" imgH="228600" progId="Equation.3">
                  <p:embed/>
                </p:oleObj>
              </mc:Choice>
              <mc:Fallback>
                <p:oleObj name="Equation" r:id="rId5" imgW="3175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3573464"/>
                        <a:ext cx="5410200" cy="388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3" name="Object 8"/>
          <p:cNvGraphicFramePr>
            <a:graphicFrameLocks noChangeAspect="1"/>
          </p:cNvGraphicFramePr>
          <p:nvPr/>
        </p:nvGraphicFramePr>
        <p:xfrm>
          <a:off x="3124200" y="4800600"/>
          <a:ext cx="6172200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7" name="Equation" r:id="rId7" imgW="3568700" imgH="228600" progId="Equation.3">
                  <p:embed/>
                </p:oleObj>
              </mc:Choice>
              <mc:Fallback>
                <p:oleObj name="Equation" r:id="rId7" imgW="35687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4800600"/>
                        <a:ext cx="6172200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736981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eaVert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3000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eaVert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3000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1813</Words>
  <Application>Microsoft Office PowerPoint</Application>
  <PresentationFormat>Widescreen</PresentationFormat>
  <Paragraphs>325</Paragraphs>
  <Slides>29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41" baseType="lpstr">
      <vt:lpstr>Arial</vt:lpstr>
      <vt:lpstr>Arial Black</vt:lpstr>
      <vt:lpstr>Calibri</vt:lpstr>
      <vt:lpstr>Calibri Light</vt:lpstr>
      <vt:lpstr>Cambria Math</vt:lpstr>
      <vt:lpstr>Symbol</vt:lpstr>
      <vt:lpstr>Times New Roman</vt:lpstr>
      <vt:lpstr>Wingdings</vt:lpstr>
      <vt:lpstr>Wingdings 3</vt:lpstr>
      <vt:lpstr>Office Theme</vt:lpstr>
      <vt:lpstr>Pixel</vt:lpstr>
      <vt:lpstr>Equation</vt:lpstr>
      <vt:lpstr>CS305</vt:lpstr>
      <vt:lpstr>Chapter 5  Statistical Models in Simulation</vt:lpstr>
      <vt:lpstr>Purpose &amp; Overview</vt:lpstr>
      <vt:lpstr>Review of Terminology and Concepts</vt:lpstr>
      <vt:lpstr>Discrete Random Variables   [Probability Review]</vt:lpstr>
      <vt:lpstr>Continuous Random Variables  [Probability Review]</vt:lpstr>
      <vt:lpstr>Continuous Random Variables  [Probability Review]</vt:lpstr>
      <vt:lpstr>Cumulative Distribution Function  [Probability Review]</vt:lpstr>
      <vt:lpstr>Cumulative Distribution Function  [Probability Review]</vt:lpstr>
      <vt:lpstr>Expectation     [Probability Review]</vt:lpstr>
      <vt:lpstr>Expectation     [Probability Review]</vt:lpstr>
      <vt:lpstr>Useful Statistical Models</vt:lpstr>
      <vt:lpstr>Queueing Systems    [Useful Models]</vt:lpstr>
      <vt:lpstr>Inventory and supply chain  [Useful Models]</vt:lpstr>
      <vt:lpstr>Limited Data</vt:lpstr>
      <vt:lpstr>Other areas     [Useful Models]</vt:lpstr>
      <vt:lpstr>Discrete Distributions</vt:lpstr>
      <vt:lpstr>Bernoulli Trials     [Discrete Dist’n]</vt:lpstr>
      <vt:lpstr>Bernoulli Trials (cont.)   [Discrete Dist’n]</vt:lpstr>
      <vt:lpstr>Binomial Distribution   [Discrete Dist’n]                </vt:lpstr>
      <vt:lpstr>Binomial Distribution  [Discrete Dist’n]</vt:lpstr>
      <vt:lpstr>Binomial Distribution       [Discrete Dist’n]           </vt:lpstr>
      <vt:lpstr>Geometric Distribution  [Discrete Dist’n]</vt:lpstr>
      <vt:lpstr>Geometric Distribution  [Discrete Dist’n]</vt:lpstr>
      <vt:lpstr>Negative Binomial Distribution  [Discrete Dist’n]</vt:lpstr>
      <vt:lpstr>Negative Binomial Distribution  [Discrete Dist’n]</vt:lpstr>
      <vt:lpstr>Poisson Distribution   [Discrete Dist’n]</vt:lpstr>
      <vt:lpstr>Poisson Distribution   [Discrete Dist’n]</vt:lpstr>
      <vt:lpstr>Poisson Distribution   [Discrete Dist’n]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</dc:title>
  <dc:creator>Toshiba</dc:creator>
  <cp:lastModifiedBy>Dr.Khaled</cp:lastModifiedBy>
  <cp:revision>29</cp:revision>
  <dcterms:created xsi:type="dcterms:W3CDTF">2015-03-02T09:18:18Z</dcterms:created>
  <dcterms:modified xsi:type="dcterms:W3CDTF">2015-11-02T07:54:59Z</dcterms:modified>
</cp:coreProperties>
</file>