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7" r:id="rId3"/>
    <p:sldId id="258" r:id="rId4"/>
    <p:sldId id="285" r:id="rId5"/>
    <p:sldId id="286" r:id="rId6"/>
    <p:sldId id="287" r:id="rId7"/>
    <p:sldId id="288"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11" r:id="rId26"/>
    <p:sldId id="308" r:id="rId27"/>
    <p:sldId id="309"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87" d="100"/>
          <a:sy n="87"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BB204-CEF8-4F15-B268-BF5BFC8A9F5E}" type="datetimeFigureOut">
              <a:rPr lang="en-US" smtClean="0"/>
              <a:t>3/16/2015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149E7-DEF6-4762-AE0D-9D4D7103BB1B}" type="slidenum">
              <a:rPr lang="en-US" smtClean="0"/>
              <a:t>‹#›</a:t>
            </a:fld>
            <a:endParaRPr lang="en-US"/>
          </a:p>
        </p:txBody>
      </p:sp>
    </p:spTree>
    <p:extLst>
      <p:ext uri="{BB962C8B-B14F-4D97-AF65-F5344CB8AC3E}">
        <p14:creationId xmlns:p14="http://schemas.microsoft.com/office/powerpoint/2010/main" val="11714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fld id="{286A0528-D397-4FA9-A74B-49B4B1524BCD}" type="slidenum">
              <a:rPr lang="en-US" altLang="en-US" sz="1200" baseline="0" smtClean="0">
                <a:solidFill>
                  <a:srgbClr val="000000"/>
                </a:solidFill>
              </a:rPr>
              <a:pPr/>
              <a:t>2</a:t>
            </a:fld>
            <a:endParaRPr lang="en-US" altLang="en-US" sz="1200" baseline="0"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08490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sym typeface="Symbol" panose="05050102010706020507" pitchFamily="18" charset="2"/>
              </a:rPr>
              <a:t>=1/, e.g.  is inter-arrival time while  is arrival rate.</a:t>
            </a:r>
            <a:endParaRPr lang="en-US" altLang="en-US" dirty="0" smtClean="0">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fld id="{F21E00C1-1FE9-48DD-82AF-FB86E0751904}" type="slidenum">
              <a:rPr lang="en-US" altLang="en-US" sz="1200" baseline="0" smtClean="0"/>
              <a:pPr/>
              <a:t>15</a:t>
            </a:fld>
            <a:endParaRPr lang="en-US" altLang="en-US" sz="1200" baseline="0" smtClean="0"/>
          </a:p>
        </p:txBody>
      </p:sp>
    </p:spTree>
    <p:extLst>
      <p:ext uri="{BB962C8B-B14F-4D97-AF65-F5344CB8AC3E}">
        <p14:creationId xmlns:p14="http://schemas.microsoft.com/office/powerpoint/2010/main" val="2148261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066073BE-BC4F-4D22-BD99-42BBA346FAA1}" type="slidenum">
              <a:rPr lang="ar-SA" altLang="en-US" smtClean="0">
                <a:latin typeface="Times New Roman" panose="02020603050405020304" pitchFamily="18" charset="0"/>
              </a:rPr>
              <a:pPr eaLnBrk="0" hangingPunct="0">
                <a:spcBef>
                  <a:spcPct val="0"/>
                </a:spcBef>
              </a:pPr>
              <a:t>17</a:t>
            </a:fld>
            <a:endParaRPr lang="en-US" altLang="en-US" smtClean="0">
              <a:latin typeface="Times New Roman" panose="02020603050405020304" pitchFamily="18" charset="0"/>
              <a:cs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317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1690E8CB-A633-45CF-9C29-C31A4F8E8F5C}" type="slidenum">
              <a:rPr lang="ar-SA" altLang="en-US" smtClean="0">
                <a:latin typeface="Times New Roman" panose="02020603050405020304" pitchFamily="18" charset="0"/>
              </a:rPr>
              <a:pPr eaLnBrk="0" hangingPunct="0">
                <a:spcBef>
                  <a:spcPct val="0"/>
                </a:spcBef>
              </a:pPr>
              <a:t>20</a:t>
            </a:fld>
            <a:endParaRPr lang="en-US" altLang="en-US" smtClean="0">
              <a:latin typeface="Times New Roman" panose="02020603050405020304" pitchFamily="18" charset="0"/>
              <a:cs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9277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hangingPunct="0"/>
            <a:r>
              <a:rPr lang="en-US" sz="1200" kern="1200" dirty="0" smtClean="0">
                <a:solidFill>
                  <a:schemeClr val="tx1"/>
                </a:solidFill>
                <a:effectLst/>
                <a:latin typeface="+mn-lt"/>
                <a:ea typeface="+mn-ea"/>
                <a:cs typeface="+mn-cs"/>
              </a:rPr>
              <a:t>the Weibull distribution is widely used in reliability and life data analysis.</a:t>
            </a:r>
          </a:p>
          <a:p>
            <a:pPr eaLnBrk="0" fontAlgn="base" hangingPunct="0"/>
            <a:r>
              <a:rPr kumimoji="0" lang="en-US" altLang="en-US" sz="1800" b="0" i="1" u="none" strike="noStrike" kern="0" cap="none" spc="0" normalizeH="0" baseline="0" noProof="0" dirty="0" smtClean="0">
                <a:ln>
                  <a:noFill/>
                </a:ln>
                <a:solidFill>
                  <a:srgbClr val="000000"/>
                </a:solidFill>
                <a:effectLst/>
                <a:uLnTx/>
                <a:uFillTx/>
                <a:latin typeface="Symbol" panose="05050102010706020507" pitchFamily="18" charset="2"/>
                <a:ea typeface="+mn-ea"/>
                <a:cs typeface="+mn-cs"/>
                <a:sym typeface="Symbol" panose="05050102010706020507" pitchFamily="18" charset="2"/>
              </a:rPr>
              <a:t>Location parameter   means that the device has a lifetime at least v.</a:t>
            </a:r>
            <a:endParaRPr lang="en-US" sz="1200" kern="1200" dirty="0" smtClean="0">
              <a:solidFill>
                <a:schemeClr val="tx1"/>
              </a:solidFill>
              <a:effectLst/>
              <a:latin typeface="+mn-lt"/>
              <a:ea typeface="+mn-ea"/>
              <a:cs typeface="+mn-cs"/>
            </a:endParaRPr>
          </a:p>
          <a:p>
            <a:pPr eaLnBrk="0" fontAlgn="base" hangingPunct="0"/>
            <a:r>
              <a:rPr lang="en-US" sz="1200" kern="1200" dirty="0" smtClean="0">
                <a:solidFill>
                  <a:schemeClr val="tx1"/>
                </a:solidFill>
                <a:effectLst/>
                <a:latin typeface="+mn-lt"/>
                <a:ea typeface="+mn-ea"/>
                <a:cs typeface="+mn-cs"/>
              </a:rPr>
              <a:t>Weibull distributions with β&lt; 1 have a failure rate that decreases with time, also known  early-life failures. </a:t>
            </a:r>
          </a:p>
          <a:p>
            <a:pPr eaLnBrk="0" fontAlgn="base" hangingPunct="0"/>
            <a:r>
              <a:rPr lang="en-US" sz="1200" kern="1200" dirty="0" smtClean="0">
                <a:solidFill>
                  <a:schemeClr val="tx1"/>
                </a:solidFill>
                <a:effectLst/>
                <a:latin typeface="+mn-lt"/>
                <a:ea typeface="+mn-ea"/>
                <a:cs typeface="+mn-cs"/>
              </a:rPr>
              <a:t>Weibull distributions with β close to or equal to 1 have a fairly constant failure rate, indicative of useful life or random failures.</a:t>
            </a:r>
          </a:p>
          <a:p>
            <a:pPr eaLnBrk="0" fontAlgn="base" hangingPunct="0"/>
            <a:r>
              <a:rPr lang="en-US" sz="1200" kern="1200" dirty="0" smtClean="0">
                <a:solidFill>
                  <a:schemeClr val="tx1"/>
                </a:solidFill>
                <a:effectLst/>
                <a:latin typeface="+mn-lt"/>
                <a:ea typeface="+mn-ea"/>
                <a:cs typeface="+mn-cs"/>
              </a:rPr>
              <a:t>Weibull distributions with β &gt; 1 have a failure rate that increases with time, also known as wear-out failures.</a:t>
            </a:r>
          </a:p>
          <a:p>
            <a:endParaRPr lang="en-US" dirty="0"/>
          </a:p>
        </p:txBody>
      </p:sp>
      <p:sp>
        <p:nvSpPr>
          <p:cNvPr id="4" name="Slide Number Placeholder 3"/>
          <p:cNvSpPr>
            <a:spLocks noGrp="1"/>
          </p:cNvSpPr>
          <p:nvPr>
            <p:ph type="sldNum" sz="quarter" idx="10"/>
          </p:nvPr>
        </p:nvSpPr>
        <p:spPr/>
        <p:txBody>
          <a:bodyPr/>
          <a:lstStyle/>
          <a:p>
            <a:fld id="{DC2149E7-DEF6-4762-AE0D-9D4D7103BB1B}" type="slidenum">
              <a:rPr lang="en-US" smtClean="0"/>
              <a:t>23</a:t>
            </a:fld>
            <a:endParaRPr lang="en-US"/>
          </a:p>
        </p:txBody>
      </p:sp>
    </p:spTree>
    <p:extLst>
      <p:ext uri="{BB962C8B-B14F-4D97-AF65-F5344CB8AC3E}">
        <p14:creationId xmlns:p14="http://schemas.microsoft.com/office/powerpoint/2010/main" val="4229949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a:t>
            </a:r>
            <a:r>
              <a:rPr lang="en-US" sz="1200" b="1" i="0" kern="1200" dirty="0" smtClean="0">
                <a:solidFill>
                  <a:schemeClr val="tx1"/>
                </a:solidFill>
                <a:effectLst/>
                <a:latin typeface="+mn-lt"/>
                <a:ea typeface="+mn-ea"/>
                <a:cs typeface="+mn-cs"/>
              </a:rPr>
              <a:t> lognormal distribution</a:t>
            </a:r>
            <a:r>
              <a:rPr lang="en-US" sz="1200" b="0" i="0" kern="1200" dirty="0" smtClean="0">
                <a:solidFill>
                  <a:schemeClr val="tx1"/>
                </a:solidFill>
                <a:effectLst/>
                <a:latin typeface="+mn-lt"/>
                <a:ea typeface="+mn-ea"/>
                <a:cs typeface="+mn-cs"/>
              </a:rPr>
              <a:t> is a continuous </a:t>
            </a:r>
            <a:r>
              <a:rPr lang="en-US" sz="1200" b="0" i="0" u="none" strike="noStrike" kern="1200" dirty="0" smtClean="0">
                <a:solidFill>
                  <a:schemeClr val="tx1"/>
                </a:solidFill>
                <a:effectLst/>
                <a:latin typeface="+mn-lt"/>
                <a:ea typeface="+mn-ea"/>
                <a:cs typeface="+mn-cs"/>
              </a:rPr>
              <a:t>probability distribution</a:t>
            </a:r>
            <a:r>
              <a:rPr lang="en-US" sz="1200" b="0" i="0" kern="1200" dirty="0" smtClean="0">
                <a:solidFill>
                  <a:schemeClr val="tx1"/>
                </a:solidFill>
                <a:effectLst/>
                <a:latin typeface="+mn-lt"/>
                <a:ea typeface="+mn-ea"/>
                <a:cs typeface="+mn-cs"/>
              </a:rPr>
              <a:t> of a </a:t>
            </a:r>
            <a:r>
              <a:rPr lang="en-US" sz="1200" b="0" i="0" u="none" strike="noStrike" kern="1200" dirty="0" smtClean="0">
                <a:solidFill>
                  <a:schemeClr val="tx1"/>
                </a:solidFill>
                <a:effectLst/>
                <a:latin typeface="+mn-lt"/>
                <a:ea typeface="+mn-ea"/>
                <a:cs typeface="+mn-cs"/>
              </a:rPr>
              <a:t>random variable </a:t>
            </a:r>
            <a:r>
              <a:rPr lang="en-US" sz="1200" b="0" i="0" kern="1200" dirty="0" smtClean="0">
                <a:solidFill>
                  <a:schemeClr val="tx1"/>
                </a:solidFill>
                <a:effectLst/>
                <a:latin typeface="+mn-lt"/>
                <a:ea typeface="+mn-ea"/>
                <a:cs typeface="+mn-cs"/>
              </a:rPr>
              <a:t>whose </a:t>
            </a:r>
            <a:r>
              <a:rPr lang="en-US" sz="1200" b="0" i="0" u="none" strike="noStrike" kern="1200" dirty="0" smtClean="0">
                <a:solidFill>
                  <a:schemeClr val="tx1"/>
                </a:solidFill>
                <a:effectLst/>
                <a:latin typeface="+mn-lt"/>
                <a:ea typeface="+mn-ea"/>
                <a:cs typeface="+mn-cs"/>
              </a:rPr>
              <a:t>logarithm</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rPr>
              <a:t>normally distributed</a:t>
            </a:r>
            <a:r>
              <a:rPr lang="en-US" sz="1200" b="0" i="0" kern="1200" dirty="0" smtClean="0">
                <a:solidFill>
                  <a:schemeClr val="tx1"/>
                </a:solidFill>
                <a:effectLst/>
                <a:latin typeface="+mn-lt"/>
                <a:ea typeface="+mn-ea"/>
                <a:cs typeface="+mn-cs"/>
              </a:rPr>
              <a:t>. Thus, if the random variable X  is </a:t>
            </a:r>
            <a:r>
              <a:rPr lang="en-US" sz="1200" b="0" i="0" kern="1200" dirty="0" err="1" smtClean="0">
                <a:solidFill>
                  <a:schemeClr val="tx1"/>
                </a:solidFill>
                <a:effectLst/>
                <a:latin typeface="+mn-lt"/>
                <a:ea typeface="+mn-ea"/>
                <a:cs typeface="+mn-cs"/>
              </a:rPr>
              <a:t>lognormally</a:t>
            </a:r>
            <a:r>
              <a:rPr lang="en-US" sz="1200" b="0" i="0" kern="1200" dirty="0" smtClean="0">
                <a:solidFill>
                  <a:schemeClr val="tx1"/>
                </a:solidFill>
                <a:effectLst/>
                <a:latin typeface="+mn-lt"/>
                <a:ea typeface="+mn-ea"/>
                <a:cs typeface="+mn-cs"/>
              </a:rPr>
              <a:t> distributed, then log(X)</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has a normal distribution</a:t>
            </a:r>
          </a:p>
          <a:p>
            <a:r>
              <a:rPr lang="en-US" sz="1200" b="0" i="0" kern="1200" dirty="0" smtClean="0">
                <a:solidFill>
                  <a:schemeClr val="tx1"/>
                </a:solidFill>
                <a:effectLst/>
                <a:latin typeface="+mn-lt"/>
                <a:ea typeface="+mn-ea"/>
                <a:cs typeface="+mn-cs"/>
              </a:rPr>
              <a:t>As shown in the preceding plots, the lognormal PDF and failure rate shapes are flexible enough to make the lognormal a very useful empirical model. </a:t>
            </a:r>
            <a:r>
              <a:rPr lang="en-US" sz="1200" b="0" i="0" kern="1200" smtClean="0">
                <a:solidFill>
                  <a:schemeClr val="tx1"/>
                </a:solidFill>
                <a:effectLst/>
                <a:latin typeface="+mn-lt"/>
                <a:ea typeface="+mn-ea"/>
                <a:cs typeface="+mn-cs"/>
              </a:rPr>
              <a:t>In addition, the relationship to the normal (just take natural logarithms of all the data and time points and you have "normal" data) makes it easy to work with mathematically, with many good software analysis programs available to treat normal data.</a:t>
            </a:r>
            <a:endParaRPr lang="en-US" dirty="0"/>
          </a:p>
        </p:txBody>
      </p:sp>
      <p:sp>
        <p:nvSpPr>
          <p:cNvPr id="4" name="Slide Number Placeholder 3"/>
          <p:cNvSpPr>
            <a:spLocks noGrp="1"/>
          </p:cNvSpPr>
          <p:nvPr>
            <p:ph type="sldNum" sz="quarter" idx="10"/>
          </p:nvPr>
        </p:nvSpPr>
        <p:spPr/>
        <p:txBody>
          <a:bodyPr/>
          <a:lstStyle/>
          <a:p>
            <a:fld id="{DC2149E7-DEF6-4762-AE0D-9D4D7103BB1B}" type="slidenum">
              <a:rPr lang="en-US" smtClean="0"/>
              <a:t>25</a:t>
            </a:fld>
            <a:endParaRPr lang="en-US"/>
          </a:p>
        </p:txBody>
      </p:sp>
    </p:spTree>
    <p:extLst>
      <p:ext uri="{BB962C8B-B14F-4D97-AF65-F5344CB8AC3E}">
        <p14:creationId xmlns:p14="http://schemas.microsoft.com/office/powerpoint/2010/main" val="410698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1F403395-E082-4147-9298-23F5B1AF9EFF}" type="slidenum">
              <a:rPr lang="ar-SA" altLang="en-US" smtClean="0">
                <a:latin typeface="Times New Roman" panose="02020603050405020304" pitchFamily="18" charset="0"/>
              </a:rPr>
              <a:pPr eaLnBrk="0" hangingPunct="0">
                <a:spcBef>
                  <a:spcPct val="0"/>
                </a:spcBef>
              </a:pPr>
              <a:t>3</a:t>
            </a:fld>
            <a:endParaRPr lang="en-US" altLang="en-US" smtClean="0">
              <a:latin typeface="Times New Roman" panose="02020603050405020304" pitchFamily="18" charset="0"/>
              <a:cs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86437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AEC4727E-4A06-454A-91FA-7F67B3DA5B4B}" type="slidenum">
              <a:rPr lang="ar-SA" altLang="en-US" smtClean="0">
                <a:latin typeface="Times New Roman" panose="02020603050405020304" pitchFamily="18" charset="0"/>
              </a:rPr>
              <a:pPr eaLnBrk="0" hangingPunct="0">
                <a:spcBef>
                  <a:spcPct val="0"/>
                </a:spcBef>
              </a:pPr>
              <a:t>5</a:t>
            </a:fld>
            <a:endParaRPr lang="en-US" altLang="en-US" smtClean="0">
              <a:latin typeface="Times New Roman" panose="02020603050405020304" pitchFamily="18" charset="0"/>
              <a:cs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209830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96FEAB67-911E-414F-B6F1-C7E80E1DC21F}" type="slidenum">
              <a:rPr lang="ar-SA" altLang="en-US" smtClean="0">
                <a:latin typeface="Times New Roman" panose="02020603050405020304" pitchFamily="18" charset="0"/>
              </a:rPr>
              <a:pPr eaLnBrk="0" hangingPunct="0">
                <a:spcBef>
                  <a:spcPct val="0"/>
                </a:spcBef>
              </a:pPr>
              <a:t>6</a:t>
            </a:fld>
            <a:endParaRPr lang="en-US" altLang="en-US" smtClean="0">
              <a:latin typeface="Times New Roman" panose="02020603050405020304" pitchFamily="18" charset="0"/>
              <a:cs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89835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D61F2322-B3F2-4A06-8550-15386825DA0F}" type="slidenum">
              <a:rPr lang="ar-SA" altLang="en-US" smtClean="0">
                <a:latin typeface="Times New Roman" panose="02020603050405020304" pitchFamily="18" charset="0"/>
              </a:rPr>
              <a:pPr eaLnBrk="0" hangingPunct="0">
                <a:spcBef>
                  <a:spcPct val="0"/>
                </a:spcBef>
              </a:pPr>
              <a:t>8</a:t>
            </a:fld>
            <a:endParaRPr lang="en-US" altLang="en-US" smtClean="0">
              <a:latin typeface="Times New Roman" panose="02020603050405020304" pitchFamily="18" charset="0"/>
              <a:cs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76428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435D7274-B9E9-4504-9B50-DE53D8B5A83F}" type="slidenum">
              <a:rPr lang="ar-SA" altLang="en-US" smtClean="0">
                <a:latin typeface="Times New Roman" panose="02020603050405020304" pitchFamily="18" charset="0"/>
              </a:rPr>
              <a:pPr eaLnBrk="0" hangingPunct="0">
                <a:spcBef>
                  <a:spcPct val="0"/>
                </a:spcBef>
              </a:pPr>
              <a:t>9</a:t>
            </a:fld>
            <a:endParaRPr lang="en-US" altLang="en-US" smtClean="0">
              <a:latin typeface="Times New Roman" panose="02020603050405020304" pitchFamily="18" charset="0"/>
              <a:cs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06884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ED6D108D-2977-4FCE-B21A-0AB964E2A6AD}" type="slidenum">
              <a:rPr lang="ar-SA" altLang="en-US" smtClean="0">
                <a:latin typeface="Times New Roman" panose="02020603050405020304" pitchFamily="18" charset="0"/>
              </a:rPr>
              <a:pPr eaLnBrk="0" hangingPunct="0">
                <a:spcBef>
                  <a:spcPct val="0"/>
                </a:spcBef>
              </a:pPr>
              <a:t>10</a:t>
            </a:fld>
            <a:endParaRPr lang="en-US" altLang="en-US" smtClean="0">
              <a:latin typeface="Times New Roman" panose="02020603050405020304" pitchFamily="18" charset="0"/>
              <a:cs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3805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A2797B6E-5736-42D1-9FEF-E7B1114C67D9}" type="slidenum">
              <a:rPr lang="ar-SA" altLang="en-US" smtClean="0">
                <a:latin typeface="Times New Roman" panose="02020603050405020304" pitchFamily="18" charset="0"/>
              </a:rPr>
              <a:pPr eaLnBrk="0" hangingPunct="0">
                <a:spcBef>
                  <a:spcPct val="0"/>
                </a:spcBef>
              </a:pPr>
              <a:t>13</a:t>
            </a:fld>
            <a:endParaRPr lang="en-US" altLang="en-US" smtClean="0">
              <a:latin typeface="Times New Roman" panose="02020603050405020304" pitchFamily="18" charset="0"/>
              <a:cs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smtClean="0">
              <a:latin typeface="Arial" panose="020B0604020202020204" pitchFamily="34" charset="0"/>
            </a:endParaRPr>
          </a:p>
        </p:txBody>
      </p:sp>
    </p:spTree>
    <p:extLst>
      <p:ext uri="{BB962C8B-B14F-4D97-AF65-F5344CB8AC3E}">
        <p14:creationId xmlns:p14="http://schemas.microsoft.com/office/powerpoint/2010/main" val="757838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uniform random variable is commonly employed in the absence of information on the underlying distribution being modeled.</a:t>
            </a:r>
            <a:endParaRPr lang="en-US" altLang="en-US" b="1" dirty="0" smtClean="0">
              <a:latin typeface="Arial" panose="020B0604020202020204" pitchFamily="34" charset="0"/>
            </a:endParaRPr>
          </a:p>
          <a:p>
            <a:endParaRPr lang="en-US" altLang="en-US" dirty="0" smtClean="0">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fld id="{BE5B3EA3-A482-4FBF-8034-19877787C370}" type="slidenum">
              <a:rPr lang="en-US" altLang="en-US" sz="1200" baseline="0" smtClean="0"/>
              <a:pPr/>
              <a:t>14</a:t>
            </a:fld>
            <a:endParaRPr lang="en-US" altLang="en-US" sz="1200" baseline="0" smtClean="0"/>
          </a:p>
        </p:txBody>
      </p:sp>
    </p:spTree>
    <p:extLst>
      <p:ext uri="{BB962C8B-B14F-4D97-AF65-F5344CB8AC3E}">
        <p14:creationId xmlns:p14="http://schemas.microsoft.com/office/powerpoint/2010/main" val="5482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FFBE9-AD7B-4F29-92CE-D08E6456B8D0}"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257048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FFBE9-AD7B-4F29-92CE-D08E6456B8D0}"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121291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FFBE9-AD7B-4F29-92CE-D08E6456B8D0}"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5184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algn="ct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grpSp>
      </p:grpSp>
      <p:sp>
        <p:nvSpPr>
          <p:cNvPr id="20499" name="Rectangle 19"/>
          <p:cNvSpPr>
            <a:spLocks noGrp="1" noChangeArrowheads="1"/>
          </p:cNvSpPr>
          <p:nvPr>
            <p:ph type="ctrTitle"/>
          </p:nvPr>
        </p:nvSpPr>
        <p:spPr>
          <a:xfrm>
            <a:off x="3962400" y="1828800"/>
            <a:ext cx="8026400" cy="2209800"/>
          </a:xfrm>
        </p:spPr>
        <p:txBody>
          <a:bodyPr/>
          <a:lstStyle>
            <a:lvl1pPr>
              <a:defRPr sz="3800">
                <a:solidFill>
                  <a:srgbClr val="FFFFFF"/>
                </a:solidFill>
              </a:defRPr>
            </a:lvl1pPr>
          </a:lstStyle>
          <a:p>
            <a:r>
              <a:rPr lang="en-US"/>
              <a:t>Click to edit Master title style</a:t>
            </a:r>
          </a:p>
        </p:txBody>
      </p:sp>
      <p:sp>
        <p:nvSpPr>
          <p:cNvPr id="20500"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000"/>
            </a:lvl1pPr>
          </a:lstStyle>
          <a:p>
            <a:r>
              <a:rPr lang="en-US"/>
              <a:t>Click to edit Master subtitle style</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BB134EBC-4507-420D-87F7-7834007F46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42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2E8247BB-9CDC-42F8-8998-A13AE2FA14B5}"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39685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83909D4-28BA-4907-AD47-A83BE7C92577}"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895886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5384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47800"/>
            <a:ext cx="5384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3ECF2449-EB2E-4545-B1E3-3D89956D674F}"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500712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4224C617-B60B-4825-9B8B-58FBD3C86B7F}" type="slidenum">
              <a:rPr lang="en-US" altLang="en-US">
                <a:solidFill>
                  <a:srgbClr val="000000"/>
                </a:solidFill>
              </a:rPr>
              <a:pPr>
                <a:defRPr/>
              </a:pPr>
              <a:t>‹#›</a:t>
            </a:fld>
            <a:endParaRPr lang="en-US" alt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22116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846D8D92-4A38-41F3-A806-2E846D7EEDDE}" type="slidenum">
              <a:rPr lang="en-US" altLang="en-US">
                <a:solidFill>
                  <a:srgbClr val="000000"/>
                </a:solidFill>
              </a:rPr>
              <a:pPr>
                <a:defRPr/>
              </a:pPr>
              <a:t>‹#›</a:t>
            </a:fld>
            <a:endParaRPr lang="en-US" alt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386009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E62E7BD0-FDF6-4A86-B5E2-D741F94F392A}" type="slidenum">
              <a:rPr lang="en-US" altLang="en-US">
                <a:solidFill>
                  <a:srgbClr val="000000"/>
                </a:solidFill>
              </a:rPr>
              <a:pPr>
                <a:defRPr/>
              </a:pPr>
              <a:t>‹#›</a:t>
            </a:fld>
            <a:endParaRPr lang="en-US" alt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98633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964B5AC5-86F1-4085-999D-11D972091CCA}"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43769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FFBE9-AD7B-4F29-92CE-D08E6456B8D0}"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299739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F4DFDEFA-2E3A-4ECA-A91C-2BFECC0B8DE0}"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392350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8076FDB-C409-47FB-BA67-3F1CCEB08406}"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58468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D2821336-BEEC-4F87-A7B5-8310CADDD1AD}" type="slidenum">
              <a:rPr lang="en-US" altLang="en-US">
                <a:solidFill>
                  <a:srgbClr val="000000"/>
                </a:solidFill>
              </a:rPr>
              <a:pPr>
                <a:defRPr/>
              </a:pPr>
              <a:t>‹#›</a:t>
            </a:fld>
            <a:endParaRPr lang="en-US" alt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25204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447800"/>
            <a:ext cx="5384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47800"/>
            <a:ext cx="5384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605E8351-5E98-43FF-906A-CA3C6CA4209B}" type="slidenum">
              <a:rPr lang="en-US" altLang="en-US">
                <a:solidFill>
                  <a:srgbClr val="000000"/>
                </a:solidFill>
              </a:rPr>
              <a:pPr>
                <a:defRPr/>
              </a:pPr>
              <a:t>‹#›</a:t>
            </a:fld>
            <a:endParaRPr lang="en-US" alt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088364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447800"/>
            <a:ext cx="5384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447800"/>
            <a:ext cx="53848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733800"/>
            <a:ext cx="53848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61603D1B-BB3D-4356-B39F-FB742F040300}" type="slidenum">
              <a:rPr lang="en-US" altLang="en-US">
                <a:solidFill>
                  <a:srgbClr val="000000"/>
                </a:solidFill>
              </a:rPr>
              <a:pPr>
                <a:defRPr/>
              </a:pPr>
              <a:t>‹#›</a:t>
            </a:fld>
            <a:endParaRPr lang="en-US" altLang="en-US">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4558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FFBE9-AD7B-4F29-92CE-D08E6456B8D0}"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355084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DFFBE9-AD7B-4F29-92CE-D08E6456B8D0}"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285668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DFFBE9-AD7B-4F29-92CE-D08E6456B8D0}" type="datetimeFigureOut">
              <a:rPr lang="en-US" smtClean="0"/>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145054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DFFBE9-AD7B-4F29-92CE-D08E6456B8D0}" type="datetimeFigureOut">
              <a:rPr lang="en-US" smtClean="0"/>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362298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FFBE9-AD7B-4F29-92CE-D08E6456B8D0}" type="datetimeFigureOut">
              <a:rPr lang="en-US" smtClean="0"/>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223229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FFBE9-AD7B-4F29-92CE-D08E6456B8D0}"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96388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FFBE9-AD7B-4F29-92CE-D08E6456B8D0}"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693B-70DE-4F4B-81C9-187FE0234E50}" type="slidenum">
              <a:rPr lang="en-US" smtClean="0"/>
              <a:t>‹#›</a:t>
            </a:fld>
            <a:endParaRPr lang="en-US"/>
          </a:p>
        </p:txBody>
      </p:sp>
    </p:spTree>
    <p:extLst>
      <p:ext uri="{BB962C8B-B14F-4D97-AF65-F5344CB8AC3E}">
        <p14:creationId xmlns:p14="http://schemas.microsoft.com/office/powerpoint/2010/main" val="145497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FFBE9-AD7B-4F29-92CE-D08E6456B8D0}" type="datetimeFigureOut">
              <a:rPr lang="en-US" smtClean="0"/>
              <a:t>3/16/2015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2693B-70DE-4F4B-81C9-187FE0234E50}" type="slidenum">
              <a:rPr lang="en-US" smtClean="0"/>
              <a:t>‹#›</a:t>
            </a:fld>
            <a:endParaRPr lang="en-US"/>
          </a:p>
        </p:txBody>
      </p:sp>
    </p:spTree>
    <p:extLst>
      <p:ext uri="{BB962C8B-B14F-4D97-AF65-F5344CB8AC3E}">
        <p14:creationId xmlns:p14="http://schemas.microsoft.com/office/powerpoint/2010/main" val="326455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aseline="0">
                <a:latin typeface="Arial" charset="0"/>
              </a:defRPr>
            </a:lvl1pPr>
          </a:lstStyle>
          <a:p>
            <a:pPr fontAlgn="base">
              <a:spcBef>
                <a:spcPct val="0"/>
              </a:spcBef>
              <a:spcAft>
                <a:spcPct val="0"/>
              </a:spcAft>
              <a:defRPr/>
            </a:pPr>
            <a:endParaRPr lang="en-US">
              <a:solidFill>
                <a:srgbClr val="000000"/>
              </a:solidFill>
            </a:endParaRPr>
          </a:p>
        </p:txBody>
      </p:sp>
      <p:sp>
        <p:nvSpPr>
          <p:cNvPr id="19459" name="Rectangle 3"/>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atin typeface="Arial Black" panose="020B0A04020102020204" pitchFamily="34" charset="0"/>
              </a:defRPr>
            </a:lvl1pPr>
          </a:lstStyle>
          <a:p>
            <a:pPr fontAlgn="base">
              <a:spcBef>
                <a:spcPct val="0"/>
              </a:spcBef>
              <a:spcAft>
                <a:spcPct val="0"/>
              </a:spcAft>
              <a:defRPr/>
            </a:pPr>
            <a:fld id="{A265DC89-5C30-49F0-998F-CB941C146375}"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grpSp>
        <p:nvGrpSpPr>
          <p:cNvPr id="1028" name="Group 4"/>
          <p:cNvGrpSpPr>
            <a:grpSpLocks/>
          </p:cNvGrpSpPr>
          <p:nvPr/>
        </p:nvGrpSpPr>
        <p:grpSpPr bwMode="auto">
          <a:xfrm>
            <a:off x="0" y="1066800"/>
            <a:ext cx="12192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algn="ct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1800" baseline="0" smtClean="0">
                <a:solidFill>
                  <a:srgbClr val="666699"/>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1800" baseline="0" smtClean="0">
                <a:solidFill>
                  <a:srgbClr val="666699"/>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1800" baseline="0" smtClean="0">
                <a:solidFill>
                  <a:srgbClr val="9999CC"/>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1800" baseline="0" smtClean="0">
                <a:solidFill>
                  <a:srgbClr val="666699"/>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2400" baseline="0" smtClean="0">
                <a:solidFill>
                  <a:srgbClr val="000000"/>
                </a:solidFill>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1800" baseline="0" smtClean="0">
                <a:solidFill>
                  <a:srgbClr val="9999CC"/>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fontAlgn="base">
                <a:spcBef>
                  <a:spcPct val="0"/>
                </a:spcBef>
                <a:spcAft>
                  <a:spcPct val="0"/>
                </a:spcAft>
                <a:defRPr/>
              </a:pPr>
              <a:endParaRPr lang="en-US" altLang="en-US" sz="1800" baseline="0" smtClean="0">
                <a:solidFill>
                  <a:srgbClr val="9999CC"/>
                </a:solidFill>
              </a:endParaRPr>
            </a:p>
          </p:txBody>
        </p:sp>
      </p:grpSp>
      <p:sp>
        <p:nvSpPr>
          <p:cNvPr id="1029" name="Rectangle 14"/>
          <p:cNvSpPr>
            <a:spLocks noGrp="1" noChangeArrowheads="1"/>
          </p:cNvSpPr>
          <p:nvPr>
            <p:ph type="title"/>
          </p:nvPr>
        </p:nvSpPr>
        <p:spPr bwMode="auto">
          <a:xfrm>
            <a:off x="609600" y="457200"/>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609600" y="1447800"/>
            <a:ext cx="10972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472"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atin typeface="Arial" charset="0"/>
              </a:defRPr>
            </a:lvl1pPr>
          </a:lstStyle>
          <a:p>
            <a:pPr fontAlgn="base">
              <a:spcBef>
                <a:spcPct val="0"/>
              </a:spcBef>
              <a:spcAft>
                <a:spcPct val="0"/>
              </a:spcAft>
              <a:defRPr/>
            </a:pPr>
            <a:endParaRPr lang="en-US">
              <a:solidFill>
                <a:srgbClr val="000000"/>
              </a:solidFill>
            </a:endParaRPr>
          </a:p>
        </p:txBody>
      </p:sp>
      <p:sp>
        <p:nvSpPr>
          <p:cNvPr id="1032" name="Text Box 17"/>
          <p:cNvSpPr txBox="1">
            <a:spLocks noChangeArrowheads="1"/>
          </p:cNvSpPr>
          <p:nvPr userDrawn="1"/>
        </p:nvSpPr>
        <p:spPr bwMode="auto">
          <a:xfrm>
            <a:off x="9042400" y="457201"/>
            <a:ext cx="254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pPr eaLnBrk="0" fontAlgn="base" hangingPunct="0">
              <a:spcBef>
                <a:spcPct val="50000"/>
              </a:spcBef>
              <a:spcAft>
                <a:spcPct val="0"/>
              </a:spcAft>
              <a:defRPr/>
            </a:pPr>
            <a:endParaRPr lang="en-US" altLang="en-US" sz="1800" baseline="0" smtClean="0">
              <a:solidFill>
                <a:srgbClr val="000000"/>
              </a:solidFill>
            </a:endParaRPr>
          </a:p>
        </p:txBody>
      </p:sp>
    </p:spTree>
    <p:extLst>
      <p:ext uri="{BB962C8B-B14F-4D97-AF65-F5344CB8AC3E}">
        <p14:creationId xmlns:p14="http://schemas.microsoft.com/office/powerpoint/2010/main" val="2033542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defRPr>
      </a:lvl2pPr>
      <a:lvl3pPr algn="l" rtl="0" eaLnBrk="0" fontAlgn="base" hangingPunct="0">
        <a:spcBef>
          <a:spcPct val="0"/>
        </a:spcBef>
        <a:spcAft>
          <a:spcPct val="0"/>
        </a:spcAft>
        <a:defRPr sz="3200">
          <a:solidFill>
            <a:schemeClr val="tx1"/>
          </a:solidFill>
          <a:latin typeface="Arial" charset="0"/>
        </a:defRPr>
      </a:lvl3pPr>
      <a:lvl4pPr algn="l" rtl="0" eaLnBrk="0" fontAlgn="base" hangingPunct="0">
        <a:spcBef>
          <a:spcPct val="0"/>
        </a:spcBef>
        <a:spcAft>
          <a:spcPct val="0"/>
        </a:spcAft>
        <a:defRPr sz="3200">
          <a:solidFill>
            <a:schemeClr val="tx1"/>
          </a:solidFill>
          <a:latin typeface="Arial" charset="0"/>
        </a:defRPr>
      </a:lvl4pPr>
      <a:lvl5pPr algn="l" rtl="0" eaLnBrk="0" fontAlgn="base" hangingPunct="0">
        <a:spcBef>
          <a:spcPct val="0"/>
        </a:spcBef>
        <a:spcAft>
          <a:spcPct val="0"/>
        </a:spcAft>
        <a:defRPr sz="3200">
          <a:solidFill>
            <a:schemeClr val="tx1"/>
          </a:solidFill>
          <a:latin typeface="Arial" charset="0"/>
        </a:defRPr>
      </a:lvl5pPr>
      <a:lvl6pPr marL="457200" algn="l" rtl="0" fontAlgn="base">
        <a:spcBef>
          <a:spcPct val="0"/>
        </a:spcBef>
        <a:spcAft>
          <a:spcPct val="0"/>
        </a:spcAft>
        <a:defRPr sz="3200">
          <a:solidFill>
            <a:schemeClr val="tx1"/>
          </a:solidFill>
          <a:latin typeface="Arial" charset="0"/>
        </a:defRPr>
      </a:lvl6pPr>
      <a:lvl7pPr marL="914400" algn="l" rtl="0" fontAlgn="base">
        <a:spcBef>
          <a:spcPct val="0"/>
        </a:spcBef>
        <a:spcAft>
          <a:spcPct val="0"/>
        </a:spcAft>
        <a:defRPr sz="3200">
          <a:solidFill>
            <a:schemeClr val="tx1"/>
          </a:solidFill>
          <a:latin typeface="Arial" charset="0"/>
        </a:defRPr>
      </a:lvl7pPr>
      <a:lvl8pPr marL="1371600" algn="l" rtl="0" fontAlgn="base">
        <a:spcBef>
          <a:spcPct val="0"/>
        </a:spcBef>
        <a:spcAft>
          <a:spcPct val="0"/>
        </a:spcAft>
        <a:defRPr sz="3200">
          <a:solidFill>
            <a:schemeClr val="tx1"/>
          </a:solidFill>
          <a:latin typeface="Arial" charset="0"/>
        </a:defRPr>
      </a:lvl8pPr>
      <a:lvl9pPr marL="1828800" algn="l" rtl="0" fontAlgn="base">
        <a:spcBef>
          <a:spcPct val="0"/>
        </a:spcBef>
        <a:spcAft>
          <a:spcPct val="0"/>
        </a:spcAft>
        <a:defRPr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7.xml"/><Relationship Id="rId7" Type="http://schemas.openxmlformats.org/officeDocument/2006/relationships/image" Target="../media/image23.wmf"/><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2.wmf"/><Relationship Id="rId18" Type="http://schemas.openxmlformats.org/officeDocument/2006/relationships/oleObject" Target="../embeddings/oleObject33.bin"/><Relationship Id="rId3" Type="http://schemas.openxmlformats.org/officeDocument/2006/relationships/notesSlide" Target="../notesSlides/notesSlide8.xml"/><Relationship Id="rId7" Type="http://schemas.openxmlformats.org/officeDocument/2006/relationships/image" Target="../media/image29.wmf"/><Relationship Id="rId12" Type="http://schemas.openxmlformats.org/officeDocument/2006/relationships/oleObject" Target="../embeddings/oleObject30.bin"/><Relationship Id="rId17" Type="http://schemas.openxmlformats.org/officeDocument/2006/relationships/image" Target="../media/image34.wmf"/><Relationship Id="rId2" Type="http://schemas.openxmlformats.org/officeDocument/2006/relationships/slideLayout" Target="../slideLayouts/slideLayout24.xml"/><Relationship Id="rId16" Type="http://schemas.openxmlformats.org/officeDocument/2006/relationships/oleObject" Target="../embeddings/oleObject32.bin"/><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29.bin"/><Relationship Id="rId19" Type="http://schemas.openxmlformats.org/officeDocument/2006/relationships/image" Target="../media/image35.wmf"/><Relationship Id="rId4" Type="http://schemas.openxmlformats.org/officeDocument/2006/relationships/oleObject" Target="../embeddings/oleObject26.bin"/><Relationship Id="rId9" Type="http://schemas.openxmlformats.org/officeDocument/2006/relationships/image" Target="../media/image30.wmf"/><Relationship Id="rId14"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9.xml"/><Relationship Id="rId7" Type="http://schemas.openxmlformats.org/officeDocument/2006/relationships/image" Target="../media/image37.wmf"/><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oleObject" Target="../embeddings/oleObject35.bin"/><Relationship Id="rId5" Type="http://schemas.openxmlformats.org/officeDocument/2006/relationships/image" Target="../media/image36.wmf"/><Relationship Id="rId4" Type="http://schemas.openxmlformats.org/officeDocument/2006/relationships/oleObject" Target="../embeddings/oleObject34.bin"/><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10.xml"/><Relationship Id="rId7" Type="http://schemas.openxmlformats.org/officeDocument/2006/relationships/oleObject" Target="../embeddings/oleObject37.bin"/><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1.xml"/><Relationship Id="rId7" Type="http://schemas.openxmlformats.org/officeDocument/2006/relationships/image" Target="../media/image44.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image" Target="../media/image43.wmf"/><Relationship Id="rId4" Type="http://schemas.openxmlformats.org/officeDocument/2006/relationships/oleObject" Target="../embeddings/oleObject38.bin"/><Relationship Id="rId9" Type="http://schemas.openxmlformats.org/officeDocument/2006/relationships/image" Target="../media/image45.wmf"/></Relationships>
</file>

<file path=ppt/slides/_rels/slide1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image" Target="../media/image47.wmf"/><Relationship Id="rId11" Type="http://schemas.openxmlformats.org/officeDocument/2006/relationships/image" Target="../media/image50.png"/><Relationship Id="rId5" Type="http://schemas.openxmlformats.org/officeDocument/2006/relationships/oleObject" Target="../embeddings/oleObject4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image" Target="../media/image54.wmf"/><Relationship Id="rId5" Type="http://schemas.openxmlformats.org/officeDocument/2006/relationships/oleObject" Target="../embeddings/oleObject46.bin"/><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wmf"/></Relationships>
</file>

<file path=ppt/slides/_rels/slide2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13.xml"/><Relationship Id="rId7" Type="http://schemas.openxmlformats.org/officeDocument/2006/relationships/oleObject" Target="../embeddings/oleObject49.bin"/><Relationship Id="rId2" Type="http://schemas.openxmlformats.org/officeDocument/2006/relationships/slideLayout" Target="../slideLayouts/slideLayout24.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48.bin"/><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vmlDrawing" Target="../drawings/vmlDrawing15.v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18" Type="http://schemas.openxmlformats.org/officeDocument/2006/relationships/image" Target="../media/image7.wmf"/><Relationship Id="rId3" Type="http://schemas.openxmlformats.org/officeDocument/2006/relationships/image" Target="../media/image10.png"/><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7.bin"/><Relationship Id="rId2" Type="http://schemas.openxmlformats.org/officeDocument/2006/relationships/slideLayout" Target="../slideLayouts/slideLayout13.xml"/><Relationship Id="rId16" Type="http://schemas.openxmlformats.org/officeDocument/2006/relationships/image" Target="../media/image6.wmf"/><Relationship Id="rId20"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19" Type="http://schemas.openxmlformats.org/officeDocument/2006/relationships/oleObject" Target="../embeddings/oleObject8.bin"/><Relationship Id="rId4" Type="http://schemas.openxmlformats.org/officeDocument/2006/relationships/image" Target="../media/image11.png"/><Relationship Id="rId9" Type="http://schemas.openxmlformats.org/officeDocument/2006/relationships/oleObject" Target="../embeddings/oleObject3.bin"/><Relationship Id="rId14" Type="http://schemas.openxmlformats.org/officeDocument/2006/relationships/image" Target="../media/image5.wmf"/><Relationship Id="rId22"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18" Type="http://schemas.openxmlformats.org/officeDocument/2006/relationships/oleObject" Target="../embeddings/oleObject17.bin"/><Relationship Id="rId3" Type="http://schemas.openxmlformats.org/officeDocument/2006/relationships/notesSlide" Target="../notesSlides/notesSlide4.xml"/><Relationship Id="rId7" Type="http://schemas.openxmlformats.org/officeDocument/2006/relationships/image" Target="../media/image13.wmf"/><Relationship Id="rId12" Type="http://schemas.openxmlformats.org/officeDocument/2006/relationships/oleObject" Target="../embeddings/oleObject14.bin"/><Relationship Id="rId17" Type="http://schemas.openxmlformats.org/officeDocument/2006/relationships/image" Target="../media/image18.wmf"/><Relationship Id="rId2" Type="http://schemas.openxmlformats.org/officeDocument/2006/relationships/slideLayout" Target="../slideLayouts/slideLayout23.xml"/><Relationship Id="rId16"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13.bin"/><Relationship Id="rId19" Type="http://schemas.openxmlformats.org/officeDocument/2006/relationships/image" Target="../media/image19.wmf"/><Relationship Id="rId4" Type="http://schemas.openxmlformats.org/officeDocument/2006/relationships/oleObject" Target="../embeddings/oleObject10.bin"/><Relationship Id="rId9" Type="http://schemas.openxmlformats.org/officeDocument/2006/relationships/image" Target="../media/image14.wmf"/><Relationship Id="rId1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828800" y="685800"/>
            <a:ext cx="1676400" cy="1371600"/>
          </a:xfrm>
        </p:spPr>
        <p:txBody>
          <a:bodyPr/>
          <a:lstStyle/>
          <a:p>
            <a:pPr algn="l" eaLnBrk="1" hangingPunct="1"/>
            <a:r>
              <a:rPr lang="en-US" altLang="en-US" sz="3600">
                <a:solidFill>
                  <a:srgbClr val="CC3300"/>
                </a:solidFill>
              </a:rPr>
              <a:t>CS305</a:t>
            </a:r>
          </a:p>
        </p:txBody>
      </p:sp>
      <p:sp>
        <p:nvSpPr>
          <p:cNvPr id="17411" name="TextBox 2"/>
          <p:cNvSpPr txBox="1">
            <a:spLocks noChangeArrowheads="1"/>
          </p:cNvSpPr>
          <p:nvPr/>
        </p:nvSpPr>
        <p:spPr bwMode="auto">
          <a:xfrm>
            <a:off x="3429000" y="990601"/>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a:solidFill>
                  <a:srgbClr val="CC3300"/>
                </a:solidFill>
                <a:latin typeface="Arial" panose="020B0604020202020204" pitchFamily="34" charset="0"/>
                <a:cs typeface="Arial" panose="020B0604020202020204" pitchFamily="34" charset="0"/>
              </a:rPr>
              <a:t>System Modeling and Simulation</a:t>
            </a:r>
            <a:endParaRPr lang="en-US" altLang="en-US" sz="3600">
              <a:solidFill>
                <a:srgbClr val="000000"/>
              </a:solidFill>
              <a:latin typeface="Arial" panose="020B0604020202020204" pitchFamily="34" charset="0"/>
              <a:cs typeface="Arial" panose="020B0604020202020204" pitchFamily="34" charset="0"/>
            </a:endParaRPr>
          </a:p>
        </p:txBody>
      </p:sp>
      <p:sp>
        <p:nvSpPr>
          <p:cNvPr id="17412" name="TextBox 3"/>
          <p:cNvSpPr txBox="1">
            <a:spLocks noChangeArrowheads="1"/>
          </p:cNvSpPr>
          <p:nvPr/>
        </p:nvSpPr>
        <p:spPr bwMode="auto">
          <a:xfrm>
            <a:off x="2438400" y="2514601"/>
            <a:ext cx="6705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a:solidFill>
                  <a:srgbClr val="CC3300"/>
                </a:solidFill>
                <a:latin typeface="Arial" panose="020B0604020202020204" pitchFamily="34" charset="0"/>
                <a:cs typeface="Arial" panose="020B0604020202020204" pitchFamily="34" charset="0"/>
              </a:rPr>
              <a:t>Prof. Dr. Khaled Mahar</a:t>
            </a:r>
          </a:p>
          <a:p>
            <a:pPr algn="ctr" eaLnBrk="1" hangingPunct="1">
              <a:spcBef>
                <a:spcPct val="0"/>
              </a:spcBef>
              <a:buFontTx/>
              <a:buNone/>
            </a:pPr>
            <a:r>
              <a:rPr lang="en-US" altLang="en-US" sz="2800">
                <a:solidFill>
                  <a:srgbClr val="0070C0"/>
                </a:solidFill>
                <a:latin typeface="Arial" panose="020B0604020202020204" pitchFamily="34" charset="0"/>
                <a:cs typeface="Arial" panose="020B0604020202020204" pitchFamily="34" charset="0"/>
              </a:rPr>
              <a:t>khmahar@aast.edu</a:t>
            </a:r>
          </a:p>
        </p:txBody>
      </p:sp>
      <p:sp>
        <p:nvSpPr>
          <p:cNvPr id="17413" name="TextBox 4"/>
          <p:cNvSpPr txBox="1">
            <a:spLocks noChangeArrowheads="1"/>
          </p:cNvSpPr>
          <p:nvPr/>
        </p:nvSpPr>
        <p:spPr bwMode="auto">
          <a:xfrm>
            <a:off x="4114800" y="4267200"/>
            <a:ext cx="3352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dirty="0">
                <a:solidFill>
                  <a:srgbClr val="CC3300"/>
                </a:solidFill>
                <a:latin typeface="Arial" panose="020B0604020202020204" pitchFamily="34" charset="0"/>
                <a:cs typeface="Arial" panose="020B0604020202020204" pitchFamily="34" charset="0"/>
              </a:rPr>
              <a:t>Lecture </a:t>
            </a:r>
            <a:r>
              <a:rPr lang="en-US" altLang="en-US" dirty="0" smtClean="0">
                <a:solidFill>
                  <a:srgbClr val="CC3300"/>
                </a:solidFill>
                <a:latin typeface="Arial" panose="020B0604020202020204" pitchFamily="34" charset="0"/>
                <a:cs typeface="Arial" panose="020B0604020202020204" pitchFamily="34" charset="0"/>
              </a:rPr>
              <a:t>4</a:t>
            </a:r>
          </a:p>
          <a:p>
            <a:pPr algn="ctr" eaLnBrk="1" hangingPunct="1">
              <a:spcBef>
                <a:spcPct val="0"/>
              </a:spcBef>
              <a:buFontTx/>
              <a:buNone/>
            </a:pPr>
            <a:endParaRPr lang="en-US" alt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501361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66876" y="2000251"/>
            <a:ext cx="8786813" cy="157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738313" y="4300539"/>
            <a:ext cx="8786812" cy="1785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0" name="Rectangle 17"/>
          <p:cNvSpPr>
            <a:spLocks noGrp="1" noChangeArrowheads="1"/>
          </p:cNvSpPr>
          <p:nvPr>
            <p:ph type="title"/>
          </p:nvPr>
        </p:nvSpPr>
        <p:spPr>
          <a:xfrm>
            <a:off x="1550988" y="152400"/>
            <a:ext cx="9078912" cy="990600"/>
          </a:xfrm>
        </p:spPr>
        <p:txBody>
          <a:bodyPr>
            <a:normAutofit fontScale="90000"/>
          </a:bodyPr>
          <a:lstStyle/>
          <a:p>
            <a:pPr eaLnBrk="1" fontAlgn="auto" hangingPunct="1">
              <a:spcAft>
                <a:spcPts val="0"/>
              </a:spcAft>
              <a:defRPr/>
            </a:pPr>
            <a:r>
              <a:rPr lang="en-US" sz="3600"/>
              <a:t>Example: Non-stationary Poisson Process (NSPP)</a:t>
            </a:r>
            <a:endParaRPr lang="en-US" sz="1800">
              <a:solidFill>
                <a:schemeClr val="bg2"/>
              </a:solidFill>
            </a:endParaRPr>
          </a:p>
        </p:txBody>
      </p:sp>
      <p:sp>
        <p:nvSpPr>
          <p:cNvPr id="20485" name="Rectangle 3"/>
          <p:cNvSpPr>
            <a:spLocks noGrp="1" noChangeArrowheads="1"/>
          </p:cNvSpPr>
          <p:nvPr>
            <p:ph type="body" sz="half" idx="1"/>
          </p:nvPr>
        </p:nvSpPr>
        <p:spPr>
          <a:xfrm>
            <a:off x="1666876" y="1604964"/>
            <a:ext cx="8963025" cy="5233987"/>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a:solidFill>
                  <a:schemeClr val="tx1">
                    <a:lumMod val="65000"/>
                    <a:lumOff val="35000"/>
                  </a:schemeClr>
                </a:solidFill>
              </a:rPr>
              <a:t>Q1.</a:t>
            </a:r>
            <a:r>
              <a:rPr lang="en-US" sz="2000" dirty="0">
                <a:solidFill>
                  <a:schemeClr val="tx1">
                    <a:lumMod val="65000"/>
                    <a:lumOff val="35000"/>
                  </a:schemeClr>
                </a:solidFill>
              </a:rPr>
              <a:t> Compute the average arrival number of cars at 11:30?</a:t>
            </a:r>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endParaRPr lang="en-US" sz="2000" b="1" dirty="0">
              <a:solidFill>
                <a:schemeClr val="tx1">
                  <a:lumMod val="65000"/>
                  <a:lumOff val="35000"/>
                </a:schemeClr>
              </a:solidFill>
            </a:endParaRPr>
          </a:p>
          <a:p>
            <a:pPr marL="274320" indent="-274320" eaLnBrk="1" fontAlgn="auto" hangingPunct="1">
              <a:spcAft>
                <a:spcPts val="0"/>
              </a:spcAft>
              <a:buFont typeface="Wingdings 3"/>
              <a:buChar char=""/>
              <a:defRPr/>
            </a:pPr>
            <a:r>
              <a:rPr lang="en-US" sz="2000" b="1" dirty="0">
                <a:solidFill>
                  <a:schemeClr val="tx1">
                    <a:lumMod val="65000"/>
                    <a:lumOff val="35000"/>
                  </a:schemeClr>
                </a:solidFill>
              </a:rPr>
              <a:t>Q2.</a:t>
            </a:r>
            <a:r>
              <a:rPr lang="en-US" sz="2000" dirty="0">
                <a:solidFill>
                  <a:schemeClr val="tx1">
                    <a:lumMod val="65000"/>
                    <a:lumOff val="35000"/>
                  </a:schemeClr>
                </a:solidFill>
              </a:rPr>
              <a:t> Determine the equation that gives the probability of having only </a:t>
            </a:r>
            <a:r>
              <a:rPr lang="en-US" sz="2000" b="1" dirty="0">
                <a:solidFill>
                  <a:schemeClr val="tx1">
                    <a:lumMod val="65000"/>
                    <a:lumOff val="35000"/>
                  </a:schemeClr>
                </a:solidFill>
              </a:rPr>
              <a:t>10000 </a:t>
            </a:r>
            <a:r>
              <a:rPr lang="en-US" sz="2000" dirty="0">
                <a:solidFill>
                  <a:schemeClr val="tx1">
                    <a:lumMod val="65000"/>
                    <a:lumOff val="35000"/>
                  </a:schemeClr>
                </a:solidFill>
              </a:rPr>
              <a:t>car arrivals between </a:t>
            </a:r>
            <a:r>
              <a:rPr lang="en-US" sz="2000" b="1" dirty="0">
                <a:solidFill>
                  <a:schemeClr val="tx1">
                    <a:lumMod val="65000"/>
                    <a:lumOff val="35000"/>
                  </a:schemeClr>
                </a:solidFill>
              </a:rPr>
              <a:t>12 pm</a:t>
            </a:r>
            <a:r>
              <a:rPr lang="en-US" sz="2000" dirty="0">
                <a:solidFill>
                  <a:schemeClr val="tx1">
                    <a:lumMod val="65000"/>
                    <a:lumOff val="35000"/>
                  </a:schemeClr>
                </a:solidFill>
              </a:rPr>
              <a:t> and </a:t>
            </a:r>
            <a:r>
              <a:rPr lang="en-US" sz="2000" b="1" dirty="0">
                <a:solidFill>
                  <a:schemeClr val="tx1">
                    <a:lumMod val="65000"/>
                    <a:lumOff val="35000"/>
                  </a:schemeClr>
                </a:solidFill>
              </a:rPr>
              <a:t>16 pm</a:t>
            </a:r>
            <a:r>
              <a:rPr lang="en-US" sz="2000" dirty="0">
                <a:solidFill>
                  <a:schemeClr val="tx1">
                    <a:lumMod val="65000"/>
                    <a:lumOff val="35000"/>
                  </a:schemeClr>
                </a:solidFill>
              </a:rPr>
              <a:t>.</a:t>
            </a:r>
            <a:r>
              <a:rPr lang="en-US" sz="2000" dirty="0"/>
              <a:t> </a:t>
            </a:r>
          </a:p>
          <a:p>
            <a:pPr marL="274320" indent="-274320" eaLnBrk="1" fontAlgn="auto" hangingPunct="1">
              <a:spcAft>
                <a:spcPts val="0"/>
              </a:spcAft>
              <a:buNone/>
              <a:defRPr/>
            </a:pPr>
            <a:r>
              <a:rPr lang="en-US" sz="2000" dirty="0"/>
              <a:t>    </a:t>
            </a:r>
            <a:r>
              <a:rPr lang="en-US" sz="2100" dirty="0"/>
              <a:t>We know that the number of cars between 12 pm and 16 pm, i.e.                     </a:t>
            </a:r>
            <a:r>
              <a:rPr lang="en-US" sz="2000" dirty="0"/>
              <a:t>follows a Poisson distribution. During 12 pm and 16pm, the average number of cars is </a:t>
            </a:r>
          </a:p>
          <a:p>
            <a:pPr marL="274320" indent="-274320" eaLnBrk="1" fontAlgn="auto" hangingPunct="1">
              <a:spcAft>
                <a:spcPts val="0"/>
              </a:spcAft>
              <a:buNone/>
              <a:defRPr/>
            </a:pPr>
            <a:r>
              <a:rPr lang="en-US" sz="2000" b="1" dirty="0"/>
              <a:t>    Thus,</a:t>
            </a:r>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endParaRPr lang="en-US" sz="2000" b="1" dirty="0"/>
          </a:p>
          <a:p>
            <a:pPr marL="274320" indent="-274320" eaLnBrk="1" fontAlgn="auto" hangingPunct="1">
              <a:spcAft>
                <a:spcPts val="0"/>
              </a:spcAft>
              <a:buFont typeface="Wingdings 3"/>
              <a:buChar char=""/>
              <a:defRPr/>
            </a:pPr>
            <a:r>
              <a:rPr lang="en-US" sz="2000" b="1" dirty="0"/>
              <a:t>Q3.</a:t>
            </a:r>
            <a:r>
              <a:rPr lang="en-US" sz="2000" dirty="0"/>
              <a:t> What is the distribution and the average (in seconds) of the inter-arrival time of two cars between 8 </a:t>
            </a:r>
            <a:r>
              <a:rPr lang="en-US" sz="2000" i="1" dirty="0"/>
              <a:t>am</a:t>
            </a:r>
            <a:r>
              <a:rPr lang="en-US" sz="2000" dirty="0"/>
              <a:t> and 9 </a:t>
            </a:r>
            <a:r>
              <a:rPr lang="en-US" sz="2000" i="1" dirty="0"/>
              <a:t>am</a:t>
            </a:r>
            <a:r>
              <a:rPr lang="en-US" sz="2000" dirty="0"/>
              <a:t>? </a:t>
            </a:r>
            <a:r>
              <a:rPr lang="en-US" sz="2000" dirty="0">
                <a:solidFill>
                  <a:srgbClr val="FF0000"/>
                </a:solidFill>
              </a:rPr>
              <a:t>(Homework)</a:t>
            </a:r>
          </a:p>
          <a:p>
            <a:pPr marL="274320" indent="-274320" eaLnBrk="1" fontAlgn="auto" hangingPunct="1">
              <a:lnSpc>
                <a:spcPct val="90000"/>
              </a:lnSpc>
              <a:spcAft>
                <a:spcPts val="0"/>
              </a:spcAft>
              <a:buNone/>
              <a:defRPr/>
            </a:pPr>
            <a:endParaRPr lang="en-US" sz="2000" i="1" dirty="0"/>
          </a:p>
        </p:txBody>
      </p:sp>
      <p:sp>
        <p:nvSpPr>
          <p:cNvPr id="73734" name="Rectangle 7"/>
          <p:cNvSpPr>
            <a:spLocks noChangeArrowheads="1"/>
          </p:cNvSpPr>
          <p:nvPr/>
        </p:nvSpPr>
        <p:spPr bwMode="auto">
          <a:xfrm>
            <a:off x="1524001" y="-169277"/>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Tx/>
              <a:buNone/>
            </a:pPr>
            <a:endParaRPr lang="ar-EG" altLang="en-US" sz="1600">
              <a:cs typeface="Arial" panose="020B0604020202020204" pitchFamily="34" charset="0"/>
            </a:endParaRPr>
          </a:p>
        </p:txBody>
      </p:sp>
      <p:graphicFrame>
        <p:nvGraphicFramePr>
          <p:cNvPr id="73735" name="Object 25"/>
          <p:cNvGraphicFramePr>
            <a:graphicFrameLocks noChangeAspect="1"/>
          </p:cNvGraphicFramePr>
          <p:nvPr/>
        </p:nvGraphicFramePr>
        <p:xfrm>
          <a:off x="2238376" y="2000250"/>
          <a:ext cx="7948613" cy="1524000"/>
        </p:xfrm>
        <a:graphic>
          <a:graphicData uri="http://schemas.openxmlformats.org/presentationml/2006/ole">
            <mc:AlternateContent xmlns:mc="http://schemas.openxmlformats.org/markup-compatibility/2006">
              <mc:Choice xmlns:v="urn:schemas-microsoft-com:vml" Requires="v">
                <p:oleObj spid="_x0000_s21586" name="Equation" r:id="rId4" imgW="4826000" imgH="927100" progId="">
                  <p:embed/>
                </p:oleObj>
              </mc:Choice>
              <mc:Fallback>
                <p:oleObj name="Equation" r:id="rId4" imgW="4826000" imgH="9271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6" y="2000250"/>
                        <a:ext cx="79486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6" name="Object 4"/>
          <p:cNvGraphicFramePr>
            <a:graphicFrameLocks noChangeAspect="1"/>
          </p:cNvGraphicFramePr>
          <p:nvPr/>
        </p:nvGraphicFramePr>
        <p:xfrm>
          <a:off x="3055938" y="5284788"/>
          <a:ext cx="5897562" cy="749300"/>
        </p:xfrm>
        <a:graphic>
          <a:graphicData uri="http://schemas.openxmlformats.org/presentationml/2006/ole">
            <mc:AlternateContent xmlns:mc="http://schemas.openxmlformats.org/markup-compatibility/2006">
              <mc:Choice xmlns:v="urn:schemas-microsoft-com:vml" Requires="v">
                <p:oleObj spid="_x0000_s21587" name="Equation" r:id="rId6" imgW="3581400" imgH="457200" progId="">
                  <p:embed/>
                </p:oleObj>
              </mc:Choice>
              <mc:Fallback>
                <p:oleObj name="Equation" r:id="rId6" imgW="3581400" imgH="457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5938" y="5284788"/>
                        <a:ext cx="58975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7" name="Object 6"/>
          <p:cNvGraphicFramePr>
            <a:graphicFrameLocks noChangeAspect="1"/>
          </p:cNvGraphicFramePr>
          <p:nvPr/>
        </p:nvGraphicFramePr>
        <p:xfrm>
          <a:off x="8975726" y="4095751"/>
          <a:ext cx="1692275" cy="409575"/>
        </p:xfrm>
        <a:graphic>
          <a:graphicData uri="http://schemas.openxmlformats.org/presentationml/2006/ole">
            <mc:AlternateContent xmlns:mc="http://schemas.openxmlformats.org/markup-compatibility/2006">
              <mc:Choice xmlns:v="urn:schemas-microsoft-com:vml" Requires="v">
                <p:oleObj spid="_x0000_s21588" name="Equation" r:id="rId8" imgW="1155700" imgH="279400" progId="">
                  <p:embed/>
                </p:oleObj>
              </mc:Choice>
              <mc:Fallback>
                <p:oleObj name="Equation" r:id="rId8" imgW="1155700" imgH="2794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5726" y="4095751"/>
                        <a:ext cx="1692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8" name="Object 7"/>
          <p:cNvGraphicFramePr>
            <a:graphicFrameLocks noChangeAspect="1"/>
          </p:cNvGraphicFramePr>
          <p:nvPr/>
        </p:nvGraphicFramePr>
        <p:xfrm>
          <a:off x="2824163" y="4948239"/>
          <a:ext cx="3670300" cy="333375"/>
        </p:xfrm>
        <a:graphic>
          <a:graphicData uri="http://schemas.openxmlformats.org/presentationml/2006/ole">
            <mc:AlternateContent xmlns:mc="http://schemas.openxmlformats.org/markup-compatibility/2006">
              <mc:Choice xmlns:v="urn:schemas-microsoft-com:vml" Requires="v">
                <p:oleObj spid="_x0000_s21589" name="Equation" r:id="rId10" imgW="2501900" imgH="228600" progId="">
                  <p:embed/>
                </p:oleObj>
              </mc:Choice>
              <mc:Fallback>
                <p:oleObj name="Equation" r:id="rId10" imgW="2501900" imgH="2286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4163" y="4948239"/>
                        <a:ext cx="3670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69106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9D27BAE7-1690-4393-B3F4-B0800F6568E4}" type="slidenum">
              <a:rPr lang="en-US" altLang="en-US" sz="1200">
                <a:latin typeface="Arial Black" panose="020B0A04020102020204" pitchFamily="34" charset="0"/>
              </a:rPr>
              <a:pPr>
                <a:spcBef>
                  <a:spcPct val="0"/>
                </a:spcBef>
                <a:buClrTx/>
                <a:buSzTx/>
                <a:buFontTx/>
                <a:buNone/>
              </a:pPr>
              <a:t>11</a:t>
            </a:fld>
            <a:endParaRPr lang="en-US" altLang="en-US" sz="1200">
              <a:latin typeface="Arial Black" panose="020B0A04020102020204" pitchFamily="34" charset="0"/>
            </a:endParaRPr>
          </a:p>
        </p:txBody>
      </p:sp>
      <p:sp>
        <p:nvSpPr>
          <p:cNvPr id="75779" name="Rectangle 3"/>
          <p:cNvSpPr>
            <a:spLocks noGrp="1" noChangeArrowheads="1"/>
          </p:cNvSpPr>
          <p:nvPr>
            <p:ph type="body" sz="half" idx="1"/>
          </p:nvPr>
        </p:nvSpPr>
        <p:spPr>
          <a:xfrm>
            <a:off x="609600" y="2784142"/>
            <a:ext cx="9829800" cy="3739488"/>
          </a:xfrm>
        </p:spPr>
        <p:txBody>
          <a:bodyPr/>
          <a:lstStyle/>
          <a:p>
            <a:pPr eaLnBrk="1" hangingPunct="1">
              <a:lnSpc>
                <a:spcPct val="90000"/>
              </a:lnSpc>
            </a:pPr>
            <a:r>
              <a:rPr lang="en-US" altLang="en-US" sz="2000" dirty="0" smtClean="0"/>
              <a:t>Let </a:t>
            </a:r>
            <a:r>
              <a:rPr lang="en-US" altLang="en-US" sz="2000" dirty="0"/>
              <a:t>t = 0 correspond to 8 am, NSPP </a:t>
            </a:r>
            <a:r>
              <a:rPr lang="en-US" altLang="en-US" sz="2000" i="1" dirty="0"/>
              <a:t>N(t)</a:t>
            </a:r>
            <a:r>
              <a:rPr lang="en-US" altLang="en-US" sz="2000" dirty="0"/>
              <a:t> has rate function: </a:t>
            </a:r>
          </a:p>
          <a:p>
            <a:pPr eaLnBrk="1" hangingPunct="1">
              <a:lnSpc>
                <a:spcPct val="90000"/>
              </a:lnSpc>
              <a:buFont typeface="Wingdings" panose="05000000000000000000" pitchFamily="2" charset="2"/>
              <a:buNone/>
            </a:pPr>
            <a:endParaRPr lang="en-US" altLang="en-US" sz="2000" dirty="0"/>
          </a:p>
          <a:p>
            <a:pPr eaLnBrk="1" hangingPunct="1">
              <a:lnSpc>
                <a:spcPct val="90000"/>
              </a:lnSpc>
              <a:buFont typeface="Wingdings" panose="05000000000000000000" pitchFamily="2" charset="2"/>
              <a:buNone/>
            </a:pPr>
            <a:endParaRPr lang="en-US" altLang="en-US" sz="2000" dirty="0"/>
          </a:p>
          <a:p>
            <a:pPr eaLnBrk="1" hangingPunct="1">
              <a:lnSpc>
                <a:spcPct val="90000"/>
              </a:lnSpc>
              <a:buFont typeface="Wingdings" panose="05000000000000000000" pitchFamily="2" charset="2"/>
              <a:buNone/>
            </a:pPr>
            <a:r>
              <a:rPr lang="en-US" altLang="en-US" sz="2000" dirty="0"/>
              <a:t>	Expected number of arrivals by time t:</a:t>
            </a:r>
          </a:p>
          <a:p>
            <a:pPr eaLnBrk="1" hangingPunct="1">
              <a:lnSpc>
                <a:spcPct val="90000"/>
              </a:lnSpc>
              <a:buFont typeface="Wingdings" panose="05000000000000000000" pitchFamily="2" charset="2"/>
              <a:buNone/>
            </a:pPr>
            <a:endParaRPr lang="en-US" altLang="en-US" sz="2000" dirty="0"/>
          </a:p>
          <a:p>
            <a:pPr eaLnBrk="1" hangingPunct="1">
              <a:lnSpc>
                <a:spcPct val="90000"/>
              </a:lnSpc>
              <a:buFont typeface="Wingdings" panose="05000000000000000000" pitchFamily="2" charset="2"/>
              <a:buNone/>
            </a:pPr>
            <a:endParaRPr lang="en-US" altLang="en-US" sz="2000" dirty="0"/>
          </a:p>
          <a:p>
            <a:pPr eaLnBrk="1" hangingPunct="1">
              <a:lnSpc>
                <a:spcPct val="90000"/>
              </a:lnSpc>
            </a:pPr>
            <a:r>
              <a:rPr lang="en-US" altLang="en-US" sz="2000" dirty="0" smtClean="0"/>
              <a:t>Hence,.</a:t>
            </a:r>
            <a:endParaRPr lang="en-US" altLang="en-US" sz="2000" dirty="0"/>
          </a:p>
          <a:p>
            <a:pPr eaLnBrk="1" hangingPunct="1">
              <a:lnSpc>
                <a:spcPct val="90000"/>
              </a:lnSpc>
              <a:buFont typeface="Wingdings" panose="05000000000000000000" pitchFamily="2" charset="2"/>
              <a:buNone/>
            </a:pPr>
            <a:r>
              <a:rPr lang="en-US" altLang="en-US" sz="2000" dirty="0"/>
              <a:t>	</a:t>
            </a:r>
            <a:r>
              <a:rPr lang="en-US" altLang="en-US" sz="2000" i="1" dirty="0"/>
              <a:t>	P[N(6) – N(3) = k] 	= P[N(</a:t>
            </a:r>
            <a:r>
              <a:rPr lang="en-US" altLang="en-US" sz="2000" i="1" dirty="0">
                <a:latin typeface="Symbol" panose="05050102010706020507" pitchFamily="18" charset="2"/>
              </a:rPr>
              <a:t>L</a:t>
            </a:r>
            <a:r>
              <a:rPr lang="en-US" altLang="en-US" sz="2000" i="1" dirty="0"/>
              <a:t>(6)) – N(</a:t>
            </a:r>
            <a:r>
              <a:rPr lang="en-US" altLang="en-US" sz="2000" i="1" dirty="0">
                <a:latin typeface="Symbol" panose="05050102010706020507" pitchFamily="18" charset="2"/>
              </a:rPr>
              <a:t>L</a:t>
            </a:r>
            <a:r>
              <a:rPr lang="en-US" altLang="en-US" sz="2000" i="1" dirty="0"/>
              <a:t>(3)) = k]</a:t>
            </a:r>
          </a:p>
          <a:p>
            <a:pPr eaLnBrk="1" hangingPunct="1">
              <a:lnSpc>
                <a:spcPct val="90000"/>
              </a:lnSpc>
              <a:buFont typeface="Wingdings" panose="05000000000000000000" pitchFamily="2" charset="2"/>
              <a:buNone/>
            </a:pPr>
            <a:r>
              <a:rPr lang="en-US" altLang="en-US" sz="2000" i="1" dirty="0"/>
              <a:t>					= P[N(9) – N(6) = k]</a:t>
            </a:r>
          </a:p>
          <a:p>
            <a:pPr eaLnBrk="1" hangingPunct="1">
              <a:lnSpc>
                <a:spcPct val="90000"/>
              </a:lnSpc>
              <a:buFont typeface="Wingdings" panose="05000000000000000000" pitchFamily="2" charset="2"/>
              <a:buNone/>
            </a:pPr>
            <a:r>
              <a:rPr lang="en-US" altLang="en-US" sz="2000" i="1" dirty="0"/>
              <a:t>					= </a:t>
            </a:r>
            <a:r>
              <a:rPr lang="en-US" altLang="en-US" sz="2000" i="1" dirty="0" smtClean="0"/>
              <a:t>e-</a:t>
            </a:r>
            <a:r>
              <a:rPr lang="en-US" altLang="en-US" sz="2000" i="1" baseline="30000" dirty="0" smtClean="0"/>
              <a:t>(9-6</a:t>
            </a:r>
            <a:r>
              <a:rPr lang="en-US" altLang="en-US" sz="2000" i="1" baseline="30000" dirty="0"/>
              <a:t>)</a:t>
            </a:r>
            <a:r>
              <a:rPr lang="en-US" altLang="en-US" sz="2000" i="1" dirty="0"/>
              <a:t>(9-6)</a:t>
            </a:r>
            <a:r>
              <a:rPr lang="en-US" altLang="en-US" sz="2000" i="1" baseline="30000" dirty="0"/>
              <a:t>k</a:t>
            </a:r>
            <a:r>
              <a:rPr lang="en-US" altLang="en-US" sz="2000" i="1" dirty="0"/>
              <a:t>/k!	= </a:t>
            </a:r>
            <a:r>
              <a:rPr lang="en-US" altLang="en-US" sz="2000" i="1" dirty="0" smtClean="0"/>
              <a:t>e-</a:t>
            </a:r>
            <a:r>
              <a:rPr lang="en-US" altLang="en-US" sz="2000" i="1" baseline="30000" dirty="0" smtClean="0"/>
              <a:t>3</a:t>
            </a:r>
            <a:r>
              <a:rPr lang="en-US" altLang="en-US" sz="2000" i="1" dirty="0" smtClean="0"/>
              <a:t>(3)</a:t>
            </a:r>
            <a:r>
              <a:rPr lang="en-US" altLang="en-US" sz="2000" i="1" baseline="30000" dirty="0" smtClean="0"/>
              <a:t>k</a:t>
            </a:r>
            <a:r>
              <a:rPr lang="en-US" altLang="en-US" sz="2000" i="1" dirty="0" smtClean="0"/>
              <a:t>/k</a:t>
            </a:r>
            <a:r>
              <a:rPr lang="en-US" altLang="en-US" sz="2000" i="1" dirty="0"/>
              <a:t>!</a:t>
            </a:r>
          </a:p>
        </p:txBody>
      </p:sp>
      <p:graphicFrame>
        <p:nvGraphicFramePr>
          <p:cNvPr id="75780" name="Object 7"/>
          <p:cNvGraphicFramePr>
            <a:graphicFrameLocks noGrp="1" noChangeAspect="1"/>
          </p:cNvGraphicFramePr>
          <p:nvPr>
            <p:ph sz="quarter" idx="2"/>
            <p:extLst>
              <p:ext uri="{D42A27DB-BD31-4B8C-83A1-F6EECF244321}">
                <p14:modId xmlns:p14="http://schemas.microsoft.com/office/powerpoint/2010/main" val="2071519069"/>
              </p:ext>
            </p:extLst>
          </p:nvPr>
        </p:nvGraphicFramePr>
        <p:xfrm>
          <a:off x="5029200" y="3129966"/>
          <a:ext cx="2133600" cy="717550"/>
        </p:xfrm>
        <a:graphic>
          <a:graphicData uri="http://schemas.openxmlformats.org/presentationml/2006/ole">
            <mc:AlternateContent xmlns:mc="http://schemas.openxmlformats.org/markup-compatibility/2006">
              <mc:Choice xmlns:v="urn:schemas-microsoft-com:vml" Requires="v">
                <p:oleObj spid="_x0000_s22576" name="Equation" r:id="rId3" imgW="1358900" imgH="457200" progId="Equation.3">
                  <p:embed/>
                </p:oleObj>
              </mc:Choice>
              <mc:Fallback>
                <p:oleObj name="Equation" r:id="rId3" imgW="13589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129966"/>
                        <a:ext cx="21336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13"/>
          <p:cNvGraphicFramePr>
            <a:graphicFrameLocks noGrp="1" noChangeAspect="1"/>
          </p:cNvGraphicFramePr>
          <p:nvPr>
            <p:ph sz="quarter" idx="3"/>
            <p:extLst>
              <p:ext uri="{D42A27DB-BD31-4B8C-83A1-F6EECF244321}">
                <p14:modId xmlns:p14="http://schemas.microsoft.com/office/powerpoint/2010/main" val="279906484"/>
              </p:ext>
            </p:extLst>
          </p:nvPr>
        </p:nvGraphicFramePr>
        <p:xfrm>
          <a:off x="4196809" y="4101138"/>
          <a:ext cx="4040187" cy="906463"/>
        </p:xfrm>
        <a:graphic>
          <a:graphicData uri="http://schemas.openxmlformats.org/presentationml/2006/ole">
            <mc:AlternateContent xmlns:mc="http://schemas.openxmlformats.org/markup-compatibility/2006">
              <mc:Choice xmlns:v="urn:schemas-microsoft-com:vml" Requires="v">
                <p:oleObj spid="_x0000_s22577" name="Equation" r:id="rId5" imgW="2603500" imgH="584200" progId="Equation.3">
                  <p:embed/>
                </p:oleObj>
              </mc:Choice>
              <mc:Fallback>
                <p:oleObj name="Equation" r:id="rId5" imgW="26035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6809" y="4101138"/>
                        <a:ext cx="4040187"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2" name="Rectangle 17"/>
          <p:cNvSpPr>
            <a:spLocks noGrp="1" noChangeArrowheads="1"/>
          </p:cNvSpPr>
          <p:nvPr>
            <p:ph type="title"/>
          </p:nvPr>
        </p:nvSpPr>
        <p:spPr>
          <a:noFill/>
        </p:spPr>
        <p:txBody>
          <a:bodyPr/>
          <a:lstStyle/>
          <a:p>
            <a:pPr eaLnBrk="1" hangingPunct="1"/>
            <a:r>
              <a:rPr lang="en-US" altLang="en-US" dirty="0" smtClean="0"/>
              <a:t>Non-stationary Poisson Process (NSPP)		</a:t>
            </a:r>
            <a:r>
              <a:rPr lang="en-US" altLang="en-US" sz="2200" dirty="0">
                <a:solidFill>
                  <a:schemeClr val="bg2"/>
                </a:solidFill>
              </a:rPr>
              <a:t>[Poisson </a:t>
            </a:r>
            <a:r>
              <a:rPr lang="en-US" altLang="en-US" sz="2200" dirty="0" err="1">
                <a:solidFill>
                  <a:schemeClr val="bg2"/>
                </a:solidFill>
              </a:rPr>
              <a:t>Dist’n</a:t>
            </a:r>
            <a:r>
              <a:rPr lang="en-US" altLang="en-US" sz="2200" dirty="0">
                <a:solidFill>
                  <a:schemeClr val="bg2"/>
                </a:solidFill>
              </a:rPr>
              <a:t>]</a:t>
            </a:r>
          </a:p>
        </p:txBody>
      </p:sp>
      <p:sp>
        <p:nvSpPr>
          <p:cNvPr id="2" name="TextBox 1"/>
          <p:cNvSpPr txBox="1"/>
          <p:nvPr/>
        </p:nvSpPr>
        <p:spPr>
          <a:xfrm>
            <a:off x="395785" y="1756810"/>
            <a:ext cx="10795379" cy="923330"/>
          </a:xfrm>
          <a:prstGeom prst="rect">
            <a:avLst/>
          </a:prstGeom>
          <a:noFill/>
        </p:spPr>
        <p:txBody>
          <a:bodyPr wrap="square" rtlCol="0">
            <a:spAutoFit/>
          </a:bodyPr>
          <a:lstStyle/>
          <a:p>
            <a:pPr marL="342900" indent="-342900" fontAlgn="base">
              <a:lnSpc>
                <a:spcPct val="90000"/>
              </a:lnSpc>
              <a:spcBef>
                <a:spcPct val="20000"/>
              </a:spcBef>
              <a:spcAft>
                <a:spcPct val="0"/>
              </a:spcAft>
              <a:buClr>
                <a:schemeClr val="bg2"/>
              </a:buClr>
              <a:buSzPct val="75000"/>
              <a:buFont typeface="Wingdings" panose="05000000000000000000" pitchFamily="2" charset="2"/>
              <a:buChar char="n"/>
            </a:pPr>
            <a:r>
              <a:rPr lang="en-US" altLang="en-US" sz="2000" dirty="0"/>
              <a:t>Example: Suppose arrivals to a Post Office have rates 2 per minute from 8 am until 12 pm, and then 0.5 per minute until 4 pm. </a:t>
            </a:r>
            <a:r>
              <a:rPr lang="en-US" altLang="en-US" sz="2000" dirty="0" smtClean="0"/>
              <a:t>What is the </a:t>
            </a:r>
            <a:r>
              <a:rPr lang="en-US" altLang="en-US" sz="2000" dirty="0"/>
              <a:t>probability distribution of the number of arrivals between 11 am and 2 </a:t>
            </a:r>
            <a:r>
              <a:rPr lang="en-US" altLang="en-US" sz="2000" dirty="0" smtClean="0"/>
              <a:t>pm?</a:t>
            </a:r>
            <a:endParaRPr lang="en-US" altLang="en-US" sz="2000" dirty="0"/>
          </a:p>
        </p:txBody>
      </p:sp>
    </p:spTree>
    <p:extLst>
      <p:ext uri="{BB962C8B-B14F-4D97-AF65-F5344CB8AC3E}">
        <p14:creationId xmlns:p14="http://schemas.microsoft.com/office/powerpoint/2010/main" val="1440131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57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5A2C79BF-A4DC-436F-9E52-8BB9FEF44861}" type="slidenum">
              <a:rPr lang="en-US" altLang="en-US" sz="1200">
                <a:latin typeface="Arial Black" panose="020B0A04020102020204" pitchFamily="34" charset="0"/>
              </a:rPr>
              <a:pPr>
                <a:spcBef>
                  <a:spcPct val="0"/>
                </a:spcBef>
                <a:buClrTx/>
                <a:buSzTx/>
                <a:buFontTx/>
                <a:buNone/>
              </a:pPr>
              <a:t>12</a:t>
            </a:fld>
            <a:endParaRPr lang="en-US" altLang="en-US" sz="1200">
              <a:latin typeface="Arial Black" panose="020B0A04020102020204" pitchFamily="34" charset="0"/>
            </a:endParaRPr>
          </a:p>
        </p:txBody>
      </p:sp>
      <p:sp>
        <p:nvSpPr>
          <p:cNvPr id="76803" name="Rectangle 2"/>
          <p:cNvSpPr>
            <a:spLocks noGrp="1" noChangeArrowheads="1"/>
          </p:cNvSpPr>
          <p:nvPr>
            <p:ph type="title"/>
          </p:nvPr>
        </p:nvSpPr>
        <p:spPr/>
        <p:txBody>
          <a:bodyPr/>
          <a:lstStyle/>
          <a:p>
            <a:pPr eaLnBrk="1" hangingPunct="1"/>
            <a:r>
              <a:rPr lang="en-US" altLang="en-US" smtClean="0"/>
              <a:t>Continuous Distributions		</a:t>
            </a:r>
            <a:endParaRPr lang="en-US" altLang="en-US" sz="2200">
              <a:solidFill>
                <a:schemeClr val="bg2"/>
              </a:solidFill>
            </a:endParaRPr>
          </a:p>
        </p:txBody>
      </p:sp>
      <p:sp>
        <p:nvSpPr>
          <p:cNvPr id="76804" name="Rectangle 3"/>
          <p:cNvSpPr>
            <a:spLocks noGrp="1" noChangeArrowheads="1"/>
          </p:cNvSpPr>
          <p:nvPr>
            <p:ph type="body" idx="1"/>
          </p:nvPr>
        </p:nvSpPr>
        <p:spPr/>
        <p:txBody>
          <a:bodyPr/>
          <a:lstStyle/>
          <a:p>
            <a:pPr eaLnBrk="1" hangingPunct="1"/>
            <a:r>
              <a:rPr lang="en-US" altLang="en-US" dirty="0" smtClean="0"/>
              <a:t>Continuous random variables can be used to describe random phenomena in which the variable can take on any value in some interval.</a:t>
            </a:r>
          </a:p>
          <a:p>
            <a:pPr eaLnBrk="1" hangingPunct="1"/>
            <a:r>
              <a:rPr lang="en-US" altLang="en-US" dirty="0" smtClean="0"/>
              <a:t>In this section, the distributions studied are:</a:t>
            </a:r>
          </a:p>
          <a:p>
            <a:pPr lvl="1" eaLnBrk="1" hangingPunct="1"/>
            <a:r>
              <a:rPr lang="en-US" altLang="en-US" dirty="0" smtClean="0"/>
              <a:t>Uniform</a:t>
            </a:r>
          </a:p>
          <a:p>
            <a:pPr lvl="1" eaLnBrk="1" hangingPunct="1"/>
            <a:r>
              <a:rPr lang="en-US" altLang="en-US" dirty="0" smtClean="0"/>
              <a:t>Exponential</a:t>
            </a:r>
          </a:p>
          <a:p>
            <a:pPr lvl="1" eaLnBrk="1" hangingPunct="1"/>
            <a:r>
              <a:rPr lang="en-US" altLang="en-US" dirty="0" smtClean="0"/>
              <a:t>Normal</a:t>
            </a:r>
          </a:p>
          <a:p>
            <a:pPr lvl="1" eaLnBrk="1" hangingPunct="1"/>
            <a:r>
              <a:rPr lang="en-US" altLang="en-US" dirty="0" smtClean="0"/>
              <a:t>Weibull</a:t>
            </a:r>
          </a:p>
          <a:p>
            <a:pPr lvl="1" eaLnBrk="1" hangingPunct="1"/>
            <a:r>
              <a:rPr lang="en-US" altLang="en-US" dirty="0" smtClean="0"/>
              <a:t>Lognormal</a:t>
            </a:r>
          </a:p>
        </p:txBody>
      </p:sp>
    </p:spTree>
    <p:extLst>
      <p:ext uri="{BB962C8B-B14F-4D97-AF65-F5344CB8AC3E}">
        <p14:creationId xmlns:p14="http://schemas.microsoft.com/office/powerpoint/2010/main" val="1738785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095501" y="152401"/>
            <a:ext cx="8372475" cy="917575"/>
          </a:xfrm>
        </p:spPr>
        <p:txBody>
          <a:bodyPr/>
          <a:lstStyle/>
          <a:p>
            <a:pPr eaLnBrk="1" hangingPunct="1"/>
            <a:r>
              <a:rPr lang="en-US" altLang="en-US" sz="2800"/>
              <a:t>Discrete versus Continuous Random Variables	</a:t>
            </a:r>
          </a:p>
        </p:txBody>
      </p:sp>
      <p:cxnSp>
        <p:nvCxnSpPr>
          <p:cNvPr id="12" name="Straight Connector 11"/>
          <p:cNvCxnSpPr/>
          <p:nvPr/>
        </p:nvCxnSpPr>
        <p:spPr>
          <a:xfrm rot="5400000">
            <a:off x="4321969" y="2902744"/>
            <a:ext cx="3676650" cy="1428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12988" y="1200150"/>
            <a:ext cx="3347648" cy="400110"/>
          </a:xfrm>
          <a:prstGeom prst="rect">
            <a:avLst/>
          </a:prstGeom>
          <a:noFill/>
        </p:spPr>
        <p:txBody>
          <a:bodyPr wrap="none">
            <a:spAutoFit/>
          </a:bodyPr>
          <a:lstStyle/>
          <a:p>
            <a:pPr>
              <a:buFont typeface="Wingdings" panose="05000000000000000000" pitchFamily="2" charset="2"/>
              <a:buNone/>
              <a:defRPr/>
            </a:pPr>
            <a:r>
              <a:rPr lang="en-US" sz="2000" b="1" dirty="0">
                <a:solidFill>
                  <a:schemeClr val="bg1"/>
                </a:solidFill>
                <a:cs typeface="Arial" charset="0"/>
              </a:rPr>
              <a:t>Discrete Random Variable</a:t>
            </a:r>
          </a:p>
        </p:txBody>
      </p:sp>
      <p:sp>
        <p:nvSpPr>
          <p:cNvPr id="15" name="TextBox 14"/>
          <p:cNvSpPr txBox="1"/>
          <p:nvPr/>
        </p:nvSpPr>
        <p:spPr>
          <a:xfrm>
            <a:off x="6134101" y="1200150"/>
            <a:ext cx="3762825" cy="400110"/>
          </a:xfrm>
          <a:prstGeom prst="rect">
            <a:avLst/>
          </a:prstGeom>
          <a:noFill/>
        </p:spPr>
        <p:txBody>
          <a:bodyPr wrap="none">
            <a:spAutoFit/>
          </a:bodyPr>
          <a:lstStyle/>
          <a:p>
            <a:pPr>
              <a:buFont typeface="Wingdings" panose="05000000000000000000" pitchFamily="2" charset="2"/>
              <a:buNone/>
              <a:defRPr/>
            </a:pPr>
            <a:r>
              <a:rPr lang="en-US" sz="2000" b="1" dirty="0">
                <a:solidFill>
                  <a:srgbClr val="404762"/>
                </a:solidFill>
                <a:cs typeface="Arial" charset="0"/>
              </a:rPr>
              <a:t>Continuous Random Variable</a:t>
            </a:r>
          </a:p>
        </p:txBody>
      </p:sp>
      <p:sp>
        <p:nvSpPr>
          <p:cNvPr id="3086" name="TextBox 16"/>
          <p:cNvSpPr txBox="1">
            <a:spLocks noChangeArrowheads="1"/>
          </p:cNvSpPr>
          <p:nvPr/>
        </p:nvSpPr>
        <p:spPr bwMode="auto">
          <a:xfrm>
            <a:off x="2524126" y="1771651"/>
            <a:ext cx="2428875" cy="646331"/>
          </a:xfrm>
          <a:prstGeom prst="rect">
            <a:avLst/>
          </a:prstGeom>
          <a:noFill/>
          <a:ln w="9525">
            <a:noFill/>
            <a:miter lim="800000"/>
            <a:headEnd/>
            <a:tailEnd/>
          </a:ln>
        </p:spPr>
        <p:txBody>
          <a:bodyPr>
            <a:spAutoFit/>
          </a:bodyPr>
          <a:lstStyle/>
          <a:p>
            <a:pPr algn="ctr">
              <a:buFont typeface="Wingdings" panose="05000000000000000000" pitchFamily="2" charset="2"/>
              <a:buNone/>
              <a:defRPr/>
            </a:pPr>
            <a:r>
              <a:rPr lang="en-US" dirty="0">
                <a:cs typeface="Arial" charset="0"/>
              </a:rPr>
              <a:t>Finite Sample Space </a:t>
            </a:r>
          </a:p>
          <a:p>
            <a:pPr algn="ctr">
              <a:buFont typeface="Wingdings" panose="05000000000000000000" pitchFamily="2" charset="2"/>
              <a:buNone/>
              <a:defRPr/>
            </a:pPr>
            <a:r>
              <a:rPr lang="en-US" dirty="0">
                <a:cs typeface="Arial" charset="0"/>
              </a:rPr>
              <a:t>e.g. {0, 1, 2, 3}</a:t>
            </a:r>
          </a:p>
        </p:txBody>
      </p:sp>
      <p:sp>
        <p:nvSpPr>
          <p:cNvPr id="3087" name="TextBox 17"/>
          <p:cNvSpPr txBox="1">
            <a:spLocks noChangeArrowheads="1"/>
          </p:cNvSpPr>
          <p:nvPr/>
        </p:nvSpPr>
        <p:spPr bwMode="auto">
          <a:xfrm>
            <a:off x="7310439" y="1771651"/>
            <a:ext cx="2428875" cy="646331"/>
          </a:xfrm>
          <a:prstGeom prst="rect">
            <a:avLst/>
          </a:prstGeom>
          <a:noFill/>
          <a:ln w="9525">
            <a:noFill/>
            <a:miter lim="800000"/>
            <a:headEnd/>
            <a:tailEnd/>
          </a:ln>
        </p:spPr>
        <p:txBody>
          <a:bodyPr>
            <a:spAutoFit/>
          </a:bodyPr>
          <a:lstStyle/>
          <a:p>
            <a:pPr algn="ctr">
              <a:buFont typeface="Wingdings" panose="05000000000000000000" pitchFamily="2" charset="2"/>
              <a:buNone/>
              <a:defRPr/>
            </a:pPr>
            <a:r>
              <a:rPr lang="en-US" dirty="0">
                <a:cs typeface="Arial" charset="0"/>
              </a:rPr>
              <a:t>Infinite Sample Space </a:t>
            </a:r>
          </a:p>
          <a:p>
            <a:pPr algn="ctr">
              <a:buFont typeface="Wingdings" panose="05000000000000000000" pitchFamily="2" charset="2"/>
              <a:buNone/>
              <a:defRPr/>
            </a:pPr>
            <a:r>
              <a:rPr lang="en-US" dirty="0">
                <a:cs typeface="Arial" charset="0"/>
              </a:rPr>
              <a:t>e.g. [0,1], [2.1, 5.3]</a:t>
            </a:r>
          </a:p>
        </p:txBody>
      </p:sp>
      <p:cxnSp>
        <p:nvCxnSpPr>
          <p:cNvPr id="19" name="Straight Connector 18"/>
          <p:cNvCxnSpPr/>
          <p:nvPr/>
        </p:nvCxnSpPr>
        <p:spPr>
          <a:xfrm>
            <a:off x="2024064" y="1627189"/>
            <a:ext cx="8428037" cy="158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24064" y="2555875"/>
            <a:ext cx="8428037" cy="158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7834" name="Object 4"/>
          <p:cNvGraphicFramePr>
            <a:graphicFrameLocks noChangeAspect="1"/>
          </p:cNvGraphicFramePr>
          <p:nvPr/>
        </p:nvGraphicFramePr>
        <p:xfrm>
          <a:off x="2765426" y="3414714"/>
          <a:ext cx="2284413" cy="896937"/>
        </p:xfrm>
        <a:graphic>
          <a:graphicData uri="http://schemas.openxmlformats.org/presentationml/2006/ole">
            <mc:AlternateContent xmlns:mc="http://schemas.openxmlformats.org/markup-compatibility/2006">
              <mc:Choice xmlns:v="urn:schemas-microsoft-com:vml" Requires="v">
                <p:oleObj spid="_x0000_s23706" name="Equation" r:id="rId4" imgW="1358310" imgH="533169" progId="Equation.DSMT4">
                  <p:embed/>
                </p:oleObj>
              </mc:Choice>
              <mc:Fallback>
                <p:oleObj name="Equation" r:id="rId4" imgW="1358310" imgH="53316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5426" y="3414714"/>
                        <a:ext cx="2284413"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5" name="Object 6"/>
          <p:cNvGraphicFramePr>
            <a:graphicFrameLocks noChangeAspect="1"/>
          </p:cNvGraphicFramePr>
          <p:nvPr/>
        </p:nvGraphicFramePr>
        <p:xfrm>
          <a:off x="2809876" y="2986089"/>
          <a:ext cx="2251075" cy="441325"/>
        </p:xfrm>
        <a:graphic>
          <a:graphicData uri="http://schemas.openxmlformats.org/presentationml/2006/ole">
            <mc:AlternateContent xmlns:mc="http://schemas.openxmlformats.org/markup-compatibility/2006">
              <mc:Choice xmlns:v="urn:schemas-microsoft-com:vml" Requires="v">
                <p:oleObj spid="_x0000_s23707" name="Equation" r:id="rId6" imgW="1295400" imgH="254000" progId="Equation.DSMT4">
                  <p:embed/>
                </p:oleObj>
              </mc:Choice>
              <mc:Fallback>
                <p:oleObj name="Equation" r:id="rId6" imgW="12954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876" y="2986089"/>
                        <a:ext cx="22510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TextBox 23"/>
          <p:cNvSpPr txBox="1">
            <a:spLocks noChangeArrowheads="1"/>
          </p:cNvSpPr>
          <p:nvPr/>
        </p:nvSpPr>
        <p:spPr bwMode="auto">
          <a:xfrm>
            <a:off x="3167063" y="4772025"/>
            <a:ext cx="4572000" cy="369332"/>
          </a:xfrm>
          <a:prstGeom prst="rect">
            <a:avLst/>
          </a:prstGeom>
          <a:noFill/>
          <a:ln w="9525">
            <a:noFill/>
            <a:miter lim="800000"/>
            <a:headEnd/>
            <a:tailEnd/>
          </a:ln>
        </p:spPr>
        <p:txBody>
          <a:bodyPr>
            <a:spAutoFit/>
          </a:bodyPr>
          <a:lstStyle/>
          <a:p>
            <a:pPr algn="ctr">
              <a:buFont typeface="Wingdings" panose="05000000000000000000" pitchFamily="2" charset="2"/>
              <a:buNone/>
              <a:defRPr/>
            </a:pPr>
            <a:r>
              <a:rPr lang="en-US" b="1" dirty="0">
                <a:solidFill>
                  <a:srgbClr val="C00000"/>
                </a:solidFill>
                <a:cs typeface="Arial" charset="0"/>
              </a:rPr>
              <a:t>Cumulative</a:t>
            </a:r>
            <a:r>
              <a:rPr lang="en-US" dirty="0">
                <a:cs typeface="Arial" charset="0"/>
              </a:rPr>
              <a:t> Distribution Function (CDF)</a:t>
            </a:r>
          </a:p>
        </p:txBody>
      </p:sp>
      <p:graphicFrame>
        <p:nvGraphicFramePr>
          <p:cNvPr id="77837" name="Object 7"/>
          <p:cNvGraphicFramePr>
            <a:graphicFrameLocks noChangeAspect="1"/>
          </p:cNvGraphicFramePr>
          <p:nvPr/>
        </p:nvGraphicFramePr>
        <p:xfrm>
          <a:off x="7810501" y="2914651"/>
          <a:ext cx="684213" cy="441325"/>
        </p:xfrm>
        <a:graphic>
          <a:graphicData uri="http://schemas.openxmlformats.org/presentationml/2006/ole">
            <mc:AlternateContent xmlns:mc="http://schemas.openxmlformats.org/markup-compatibility/2006">
              <mc:Choice xmlns:v="urn:schemas-microsoft-com:vml" Requires="v">
                <p:oleObj spid="_x0000_s23708" name="Equation" r:id="rId8" imgW="393529" imgH="253890" progId="Equation.DSMT4">
                  <p:embed/>
                </p:oleObj>
              </mc:Choice>
              <mc:Fallback>
                <p:oleObj name="Equation" r:id="rId8" imgW="393529" imgH="25389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10501" y="2914651"/>
                        <a:ext cx="684213"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1" name="TextBox 25"/>
          <p:cNvSpPr txBox="1">
            <a:spLocks noChangeArrowheads="1"/>
          </p:cNvSpPr>
          <p:nvPr/>
        </p:nvSpPr>
        <p:spPr bwMode="auto">
          <a:xfrm>
            <a:off x="6381751" y="2687638"/>
            <a:ext cx="3929063" cy="369332"/>
          </a:xfrm>
          <a:prstGeom prst="rect">
            <a:avLst/>
          </a:prstGeom>
          <a:noFill/>
          <a:ln w="9525">
            <a:noFill/>
            <a:miter lim="800000"/>
            <a:headEnd/>
            <a:tailEnd/>
          </a:ln>
        </p:spPr>
        <p:txBody>
          <a:bodyPr>
            <a:spAutoFit/>
          </a:bodyPr>
          <a:lstStyle/>
          <a:p>
            <a:pPr algn="ctr">
              <a:buFont typeface="Wingdings" panose="05000000000000000000" pitchFamily="2" charset="2"/>
              <a:buNone/>
              <a:defRPr/>
            </a:pPr>
            <a:r>
              <a:rPr lang="en-US" dirty="0">
                <a:cs typeface="Arial" charset="0"/>
              </a:rPr>
              <a:t>Probability </a:t>
            </a:r>
            <a:r>
              <a:rPr lang="en-US" b="1" dirty="0">
                <a:solidFill>
                  <a:srgbClr val="C00000"/>
                </a:solidFill>
                <a:cs typeface="Arial" charset="0"/>
              </a:rPr>
              <a:t>Density</a:t>
            </a:r>
            <a:r>
              <a:rPr lang="en-US" dirty="0">
                <a:cs typeface="Arial" charset="0"/>
              </a:rPr>
              <a:t> Function (PDF)</a:t>
            </a:r>
          </a:p>
        </p:txBody>
      </p:sp>
      <p:graphicFrame>
        <p:nvGraphicFramePr>
          <p:cNvPr id="77839" name="Object 5"/>
          <p:cNvGraphicFramePr>
            <a:graphicFrameLocks noChangeAspect="1"/>
          </p:cNvGraphicFramePr>
          <p:nvPr/>
        </p:nvGraphicFramePr>
        <p:xfrm>
          <a:off x="7096125" y="3343276"/>
          <a:ext cx="2459038" cy="1203325"/>
        </p:xfrm>
        <a:graphic>
          <a:graphicData uri="http://schemas.openxmlformats.org/presentationml/2006/ole">
            <mc:AlternateContent xmlns:mc="http://schemas.openxmlformats.org/markup-compatibility/2006">
              <mc:Choice xmlns:v="urn:schemas-microsoft-com:vml" Requires="v">
                <p:oleObj spid="_x0000_s23709" name="Equation" r:id="rId10" imgW="1765300" imgH="863600" progId="Equation.3">
                  <p:embed/>
                </p:oleObj>
              </mc:Choice>
              <mc:Fallback>
                <p:oleObj name="Equation" r:id="rId10" imgW="1765300" imgH="863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96125" y="3343276"/>
                        <a:ext cx="245903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8" name="Straight Connector 27"/>
          <p:cNvCxnSpPr/>
          <p:nvPr/>
        </p:nvCxnSpPr>
        <p:spPr>
          <a:xfrm>
            <a:off x="2097089" y="4700589"/>
            <a:ext cx="8428037" cy="158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7841" name="Object 6"/>
          <p:cNvGraphicFramePr>
            <a:graphicFrameLocks noChangeAspect="1"/>
          </p:cNvGraphicFramePr>
          <p:nvPr/>
        </p:nvGraphicFramePr>
        <p:xfrm>
          <a:off x="7550150" y="4700589"/>
          <a:ext cx="1117600" cy="414337"/>
        </p:xfrm>
        <a:graphic>
          <a:graphicData uri="http://schemas.openxmlformats.org/presentationml/2006/ole">
            <mc:AlternateContent xmlns:mc="http://schemas.openxmlformats.org/markup-compatibility/2006">
              <mc:Choice xmlns:v="urn:schemas-microsoft-com:vml" Requires="v">
                <p:oleObj spid="_x0000_s23710" name="Equation" r:id="rId12" imgW="685800" imgH="254000" progId="Equation.DSMT4">
                  <p:embed/>
                </p:oleObj>
              </mc:Choice>
              <mc:Fallback>
                <p:oleObj name="Equation" r:id="rId12" imgW="685800" imgH="2540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0150" y="4700589"/>
                        <a:ext cx="11176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2" name="Straight Connector 31"/>
          <p:cNvCxnSpPr/>
          <p:nvPr/>
        </p:nvCxnSpPr>
        <p:spPr>
          <a:xfrm>
            <a:off x="2097089" y="5129214"/>
            <a:ext cx="8428037" cy="158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525295" y="5772945"/>
            <a:ext cx="1285875" cy="158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7844" name="Object 10"/>
          <p:cNvGraphicFramePr>
            <a:graphicFrameLocks noChangeAspect="1"/>
          </p:cNvGraphicFramePr>
          <p:nvPr/>
        </p:nvGraphicFramePr>
        <p:xfrm>
          <a:off x="2524126" y="5200650"/>
          <a:ext cx="2627313" cy="496888"/>
        </p:xfrm>
        <a:graphic>
          <a:graphicData uri="http://schemas.openxmlformats.org/presentationml/2006/ole">
            <mc:AlternateContent xmlns:mc="http://schemas.openxmlformats.org/markup-compatibility/2006">
              <mc:Choice xmlns:v="urn:schemas-microsoft-com:vml" Requires="v">
                <p:oleObj spid="_x0000_s23711" name="Equation" r:id="rId14" imgW="1612900" imgH="304800" progId="Equation.DSMT4">
                  <p:embed/>
                </p:oleObj>
              </mc:Choice>
              <mc:Fallback>
                <p:oleObj name="Equation" r:id="rId14" imgW="1612900" imgH="3048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24126" y="5200650"/>
                        <a:ext cx="26273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5" name="Object 11"/>
          <p:cNvGraphicFramePr>
            <a:graphicFrameLocks noChangeAspect="1"/>
          </p:cNvGraphicFramePr>
          <p:nvPr/>
        </p:nvGraphicFramePr>
        <p:xfrm>
          <a:off x="6880226" y="5159375"/>
          <a:ext cx="2773363" cy="577850"/>
        </p:xfrm>
        <a:graphic>
          <a:graphicData uri="http://schemas.openxmlformats.org/presentationml/2006/ole">
            <mc:AlternateContent xmlns:mc="http://schemas.openxmlformats.org/markup-compatibility/2006">
              <mc:Choice xmlns:v="urn:schemas-microsoft-com:vml" Requires="v">
                <p:oleObj spid="_x0000_s23712" name="Equation" r:id="rId16" imgW="1701800" imgH="355600" progId="Equation.DSMT4">
                  <p:embed/>
                </p:oleObj>
              </mc:Choice>
              <mc:Fallback>
                <p:oleObj name="Equation" r:id="rId16" imgW="1701800" imgH="355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80226" y="5159375"/>
                        <a:ext cx="27733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6" name="Object 12"/>
          <p:cNvGraphicFramePr>
            <a:graphicFrameLocks noChangeAspect="1"/>
          </p:cNvGraphicFramePr>
          <p:nvPr/>
        </p:nvGraphicFramePr>
        <p:xfrm>
          <a:off x="6656388" y="5629275"/>
          <a:ext cx="3300412" cy="630238"/>
        </p:xfrm>
        <a:graphic>
          <a:graphicData uri="http://schemas.openxmlformats.org/presentationml/2006/ole">
            <mc:AlternateContent xmlns:mc="http://schemas.openxmlformats.org/markup-compatibility/2006">
              <mc:Choice xmlns:v="urn:schemas-microsoft-com:vml" Requires="v">
                <p:oleObj spid="_x0000_s23713" name="Equation" r:id="rId18" imgW="1727200" imgH="330200" progId="Equation.DSMT4">
                  <p:embed/>
                </p:oleObj>
              </mc:Choice>
              <mc:Fallback>
                <p:oleObj name="Equation" r:id="rId18" imgW="1727200" imgH="3302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56388" y="5629275"/>
                        <a:ext cx="3300412"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5" name="TextBox 37"/>
          <p:cNvSpPr txBox="1">
            <a:spLocks noChangeArrowheads="1"/>
          </p:cNvSpPr>
          <p:nvPr/>
        </p:nvSpPr>
        <p:spPr bwMode="auto">
          <a:xfrm>
            <a:off x="1952626" y="2628900"/>
            <a:ext cx="3929063" cy="369332"/>
          </a:xfrm>
          <a:prstGeom prst="rect">
            <a:avLst/>
          </a:prstGeom>
          <a:noFill/>
          <a:ln w="9525">
            <a:noFill/>
            <a:miter lim="800000"/>
            <a:headEnd/>
            <a:tailEnd/>
          </a:ln>
        </p:spPr>
        <p:txBody>
          <a:bodyPr>
            <a:spAutoFit/>
          </a:bodyPr>
          <a:lstStyle/>
          <a:p>
            <a:pPr algn="ctr">
              <a:buFont typeface="Wingdings" panose="05000000000000000000" pitchFamily="2" charset="2"/>
              <a:buNone/>
              <a:defRPr/>
            </a:pPr>
            <a:r>
              <a:rPr lang="en-US" dirty="0">
                <a:cs typeface="Arial" charset="0"/>
              </a:rPr>
              <a:t>Probability </a:t>
            </a:r>
            <a:r>
              <a:rPr lang="en-US" b="1" dirty="0">
                <a:solidFill>
                  <a:srgbClr val="C00000"/>
                </a:solidFill>
                <a:cs typeface="Arial" charset="0"/>
              </a:rPr>
              <a:t>Mass</a:t>
            </a:r>
            <a:r>
              <a:rPr lang="en-US" dirty="0">
                <a:cs typeface="Arial" charset="0"/>
              </a:rPr>
              <a:t> Function (PMF)</a:t>
            </a:r>
          </a:p>
        </p:txBody>
      </p:sp>
    </p:spTree>
    <p:extLst>
      <p:ext uri="{BB962C8B-B14F-4D97-AF65-F5344CB8AC3E}">
        <p14:creationId xmlns:p14="http://schemas.microsoft.com/office/powerpoint/2010/main" val="29739748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C4720263-935A-4219-8718-B7763132BDD9}" type="slidenum">
              <a:rPr lang="en-US" altLang="en-US" sz="1200">
                <a:latin typeface="Arial Black" panose="020B0A04020102020204" pitchFamily="34" charset="0"/>
              </a:rPr>
              <a:pPr>
                <a:spcBef>
                  <a:spcPct val="0"/>
                </a:spcBef>
                <a:buClrTx/>
                <a:buSzTx/>
                <a:buFontTx/>
                <a:buNone/>
              </a:pPr>
              <a:t>14</a:t>
            </a:fld>
            <a:endParaRPr lang="en-US" altLang="en-US" sz="1200">
              <a:latin typeface="Arial Black" panose="020B0A04020102020204" pitchFamily="34" charset="0"/>
            </a:endParaRPr>
          </a:p>
        </p:txBody>
      </p:sp>
      <p:sp>
        <p:nvSpPr>
          <p:cNvPr id="79875" name="Rectangle 2"/>
          <p:cNvSpPr>
            <a:spLocks noGrp="1" noChangeArrowheads="1"/>
          </p:cNvSpPr>
          <p:nvPr>
            <p:ph type="title"/>
          </p:nvPr>
        </p:nvSpPr>
        <p:spPr/>
        <p:txBody>
          <a:bodyPr/>
          <a:lstStyle/>
          <a:p>
            <a:pPr eaLnBrk="1" hangingPunct="1"/>
            <a:r>
              <a:rPr lang="en-US" altLang="en-US" smtClean="0"/>
              <a:t>Uniform Distribution			</a:t>
            </a:r>
            <a:r>
              <a:rPr lang="en-US" altLang="en-US" sz="2200">
                <a:solidFill>
                  <a:schemeClr val="bg2"/>
                </a:solidFill>
              </a:rPr>
              <a:t>[Continuous Dist’n]</a:t>
            </a:r>
          </a:p>
        </p:txBody>
      </p:sp>
      <p:sp>
        <p:nvSpPr>
          <p:cNvPr id="79876" name="Rectangle 3"/>
          <p:cNvSpPr>
            <a:spLocks noGrp="1" noChangeArrowheads="1"/>
          </p:cNvSpPr>
          <p:nvPr>
            <p:ph type="body" sz="half" idx="1"/>
          </p:nvPr>
        </p:nvSpPr>
        <p:spPr>
          <a:xfrm>
            <a:off x="609600" y="1447800"/>
            <a:ext cx="8017404" cy="4724400"/>
          </a:xfrm>
        </p:spPr>
        <p:txBody>
          <a:bodyPr/>
          <a:lstStyle/>
          <a:p>
            <a:pPr eaLnBrk="1" hangingPunct="1"/>
            <a:r>
              <a:rPr lang="en-US" altLang="en-US" sz="2400" dirty="0"/>
              <a:t>A random variable </a:t>
            </a:r>
            <a:r>
              <a:rPr lang="en-US" altLang="en-US" sz="2400" i="1" dirty="0"/>
              <a:t>X</a:t>
            </a:r>
            <a:r>
              <a:rPr lang="en-US" altLang="en-US" sz="2400" dirty="0"/>
              <a:t> is uniformly distributed on the interval (</a:t>
            </a:r>
            <a:r>
              <a:rPr lang="en-US" altLang="en-US" sz="2400" i="1" dirty="0" err="1"/>
              <a:t>a,b</a:t>
            </a:r>
            <a:r>
              <a:rPr lang="en-US" altLang="en-US" sz="2400" dirty="0"/>
              <a:t>), </a:t>
            </a:r>
            <a:r>
              <a:rPr lang="en-US" altLang="en-US" sz="2400" i="1" dirty="0"/>
              <a:t>U</a:t>
            </a:r>
            <a:r>
              <a:rPr lang="en-US" altLang="en-US" sz="2400" dirty="0"/>
              <a:t>(</a:t>
            </a:r>
            <a:r>
              <a:rPr lang="en-US" altLang="en-US" sz="2400" i="1" dirty="0" err="1"/>
              <a:t>a,b</a:t>
            </a:r>
            <a:r>
              <a:rPr lang="en-US" altLang="en-US" sz="2400" dirty="0"/>
              <a:t>), if its pdf and </a:t>
            </a:r>
            <a:r>
              <a:rPr lang="en-US" altLang="en-US" sz="2400" dirty="0" err="1"/>
              <a:t>cdf</a:t>
            </a:r>
            <a:r>
              <a:rPr lang="en-US" altLang="en-US" sz="2400" dirty="0"/>
              <a:t> are:</a:t>
            </a:r>
          </a:p>
          <a:p>
            <a:pPr lvl="1" eaLnBrk="1" hangingPunct="1">
              <a:buFont typeface="Wingdings" panose="05000000000000000000" pitchFamily="2" charset="2"/>
              <a:buNone/>
            </a:pPr>
            <a:r>
              <a:rPr lang="en-US" altLang="en-US" sz="2000" dirty="0"/>
              <a:t>			</a:t>
            </a:r>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endParaRPr lang="en-US" altLang="en-US" sz="2000" dirty="0"/>
          </a:p>
          <a:p>
            <a:pPr lvl="1" eaLnBrk="1" hangingPunct="1">
              <a:buFont typeface="Wingdings" panose="05000000000000000000" pitchFamily="2" charset="2"/>
              <a:buNone/>
            </a:pPr>
            <a:endParaRPr lang="en-US" altLang="en-US" sz="2000" dirty="0"/>
          </a:p>
          <a:p>
            <a:pPr eaLnBrk="1" hangingPunct="1"/>
            <a:r>
              <a:rPr lang="en-US" altLang="en-US" sz="2400" dirty="0"/>
              <a:t>Properties</a:t>
            </a:r>
          </a:p>
          <a:p>
            <a:pPr lvl="1" eaLnBrk="1" hangingPunct="1"/>
            <a:r>
              <a:rPr lang="en-US" altLang="en-US" sz="2000" i="1" dirty="0"/>
              <a:t>P(x</a:t>
            </a:r>
            <a:r>
              <a:rPr lang="en-US" altLang="en-US" sz="2000" i="1" baseline="-25000" dirty="0"/>
              <a:t>1</a:t>
            </a:r>
            <a:r>
              <a:rPr lang="en-US" altLang="en-US" sz="2000" i="1" dirty="0"/>
              <a:t> &lt; X &lt; x</a:t>
            </a:r>
            <a:r>
              <a:rPr lang="en-US" altLang="en-US" sz="2000" i="1" baseline="-25000" dirty="0"/>
              <a:t>2</a:t>
            </a:r>
            <a:r>
              <a:rPr lang="en-US" altLang="en-US" sz="2000" i="1" dirty="0"/>
              <a:t>)</a:t>
            </a:r>
            <a:r>
              <a:rPr lang="en-US" altLang="en-US" sz="2000" dirty="0"/>
              <a:t> is proportional to the length of the </a:t>
            </a:r>
            <a:r>
              <a:rPr lang="en-US" altLang="en-US" sz="2000" dirty="0" smtClean="0"/>
              <a:t>interval</a:t>
            </a:r>
          </a:p>
          <a:p>
            <a:pPr marL="457200" lvl="1" indent="0" eaLnBrk="1" hangingPunct="1">
              <a:buNone/>
            </a:pPr>
            <a:r>
              <a:rPr lang="en-US" altLang="en-US" sz="2000" dirty="0"/>
              <a:t> </a:t>
            </a:r>
            <a:r>
              <a:rPr lang="en-US" altLang="en-US" sz="2000" dirty="0" smtClean="0"/>
              <a:t>   </a:t>
            </a:r>
            <a:r>
              <a:rPr lang="en-US" altLang="en-US" sz="2000" dirty="0"/>
              <a:t>[</a:t>
            </a:r>
            <a:r>
              <a:rPr lang="en-US" altLang="en-US" sz="2000" i="1" dirty="0"/>
              <a:t>F(x</a:t>
            </a:r>
            <a:r>
              <a:rPr lang="en-US" altLang="en-US" sz="2000" i="1" baseline="-25000" dirty="0"/>
              <a:t>2</a:t>
            </a:r>
            <a:r>
              <a:rPr lang="en-US" altLang="en-US" sz="2000" i="1" dirty="0"/>
              <a:t>) – F(x</a:t>
            </a:r>
            <a:r>
              <a:rPr lang="en-US" altLang="en-US" sz="2000" i="1" baseline="-25000" dirty="0"/>
              <a:t>1</a:t>
            </a:r>
            <a:r>
              <a:rPr lang="en-US" altLang="en-US" sz="2000" i="1" dirty="0"/>
              <a:t>) = (x</a:t>
            </a:r>
            <a:r>
              <a:rPr lang="en-US" altLang="en-US" sz="2000" i="1" baseline="-25000" dirty="0"/>
              <a:t>2</a:t>
            </a:r>
            <a:r>
              <a:rPr lang="en-US" altLang="en-US" sz="2000" i="1" dirty="0"/>
              <a:t>-x</a:t>
            </a:r>
            <a:r>
              <a:rPr lang="en-US" altLang="en-US" sz="2000" i="1" baseline="-25000" dirty="0"/>
              <a:t>1</a:t>
            </a:r>
            <a:r>
              <a:rPr lang="en-US" altLang="en-US" sz="2000" i="1" dirty="0"/>
              <a:t>)/(b-a)</a:t>
            </a:r>
            <a:r>
              <a:rPr lang="en-US" altLang="en-US" sz="2000" dirty="0"/>
              <a:t>]</a:t>
            </a:r>
          </a:p>
          <a:p>
            <a:pPr lvl="1" eaLnBrk="1" hangingPunct="1"/>
            <a:r>
              <a:rPr lang="en-US" altLang="en-US" sz="2000" i="1" dirty="0"/>
              <a:t>E(X) = (</a:t>
            </a:r>
            <a:r>
              <a:rPr lang="en-US" altLang="en-US" sz="2000" i="1" dirty="0" err="1"/>
              <a:t>a+b</a:t>
            </a:r>
            <a:r>
              <a:rPr lang="en-US" altLang="en-US" sz="2000" i="1" dirty="0"/>
              <a:t>)/2</a:t>
            </a:r>
            <a:r>
              <a:rPr lang="en-US" altLang="en-US" sz="2000" dirty="0"/>
              <a:t>		</a:t>
            </a:r>
            <a:r>
              <a:rPr lang="en-US" altLang="en-US" sz="2000" i="1" dirty="0"/>
              <a:t>V(X) = (b-a)</a:t>
            </a:r>
            <a:r>
              <a:rPr lang="en-US" altLang="en-US" sz="2000" i="1" baseline="30000" dirty="0"/>
              <a:t>2</a:t>
            </a:r>
            <a:r>
              <a:rPr lang="en-US" altLang="en-US" sz="2000" i="1" dirty="0"/>
              <a:t>/12</a:t>
            </a:r>
          </a:p>
          <a:p>
            <a:pPr eaLnBrk="1" hangingPunct="1"/>
            <a:r>
              <a:rPr lang="en-US" altLang="en-US" sz="2400" dirty="0"/>
              <a:t>U(0,1) provides the means to generate random numbers, from which random </a:t>
            </a:r>
            <a:r>
              <a:rPr lang="en-US" altLang="en-US" sz="2400" dirty="0" err="1"/>
              <a:t>variates</a:t>
            </a:r>
            <a:r>
              <a:rPr lang="en-US" altLang="en-US" sz="2400" dirty="0"/>
              <a:t> can be generated.</a:t>
            </a:r>
          </a:p>
        </p:txBody>
      </p:sp>
      <p:graphicFrame>
        <p:nvGraphicFramePr>
          <p:cNvPr id="79877" name="Object 4"/>
          <p:cNvGraphicFramePr>
            <a:graphicFrameLocks noGrp="1" noChangeAspect="1"/>
          </p:cNvGraphicFramePr>
          <p:nvPr>
            <p:ph sz="quarter" idx="2"/>
            <p:extLst>
              <p:ext uri="{D42A27DB-BD31-4B8C-83A1-F6EECF244321}">
                <p14:modId xmlns:p14="http://schemas.microsoft.com/office/powerpoint/2010/main" val="2825493548"/>
              </p:ext>
            </p:extLst>
          </p:nvPr>
        </p:nvGraphicFramePr>
        <p:xfrm>
          <a:off x="1773635" y="2396331"/>
          <a:ext cx="2819400" cy="1049337"/>
        </p:xfrm>
        <a:graphic>
          <a:graphicData uri="http://schemas.openxmlformats.org/presentationml/2006/ole">
            <mc:AlternateContent xmlns:mc="http://schemas.openxmlformats.org/markup-compatibility/2006">
              <mc:Choice xmlns:v="urn:schemas-microsoft-com:vml" Requires="v">
                <p:oleObj spid="_x0000_s24618" name="Equation" r:id="rId4" imgW="1638300" imgH="609600" progId="Equation.3">
                  <p:embed/>
                </p:oleObj>
              </mc:Choice>
              <mc:Fallback>
                <p:oleObj name="Equation" r:id="rId4" imgW="16383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3635" y="2396331"/>
                        <a:ext cx="2819400"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Grp="1" noChangeAspect="1"/>
          </p:cNvGraphicFramePr>
          <p:nvPr>
            <p:ph sz="quarter" idx="3"/>
            <p:extLst>
              <p:ext uri="{D42A27DB-BD31-4B8C-83A1-F6EECF244321}">
                <p14:modId xmlns:p14="http://schemas.microsoft.com/office/powerpoint/2010/main" val="2419741345"/>
              </p:ext>
            </p:extLst>
          </p:nvPr>
        </p:nvGraphicFramePr>
        <p:xfrm>
          <a:off x="5251252" y="2285999"/>
          <a:ext cx="2667000" cy="1270000"/>
        </p:xfrm>
        <a:graphic>
          <a:graphicData uri="http://schemas.openxmlformats.org/presentationml/2006/ole">
            <mc:AlternateContent xmlns:mc="http://schemas.openxmlformats.org/markup-compatibility/2006">
              <mc:Choice xmlns:v="urn:schemas-microsoft-com:vml" Requires="v">
                <p:oleObj spid="_x0000_s24619" name="Equation" r:id="rId6" imgW="1600200" imgH="762000" progId="Equation.3">
                  <p:embed/>
                </p:oleObj>
              </mc:Choice>
              <mc:Fallback>
                <p:oleObj name="Equation" r:id="rId6" imgW="1600200" imgH="762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1252" y="2285999"/>
                        <a:ext cx="26670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9" descr="http://upload.wikimedia.org/wikipedia/commons/9/9c/Uniform_distribution_PDF.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27004" y="1951913"/>
            <a:ext cx="2747831" cy="206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http://upload.wikimedia.org/wikipedia/commons/b/b7/Uniform_distribution_CDF.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86084" y="4298190"/>
            <a:ext cx="2747831" cy="206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1"/>
          <p:cNvSpPr txBox="1">
            <a:spLocks noChangeArrowheads="1"/>
          </p:cNvSpPr>
          <p:nvPr/>
        </p:nvSpPr>
        <p:spPr bwMode="auto">
          <a:xfrm>
            <a:off x="8995865" y="4406601"/>
            <a:ext cx="604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dirty="0"/>
              <a:t>CDF</a:t>
            </a:r>
          </a:p>
        </p:txBody>
      </p:sp>
      <p:sp>
        <p:nvSpPr>
          <p:cNvPr id="10" name="TextBox 12"/>
          <p:cNvSpPr txBox="1">
            <a:spLocks noChangeArrowheads="1"/>
          </p:cNvSpPr>
          <p:nvPr/>
        </p:nvSpPr>
        <p:spPr bwMode="auto">
          <a:xfrm>
            <a:off x="8937971" y="2057777"/>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dirty="0"/>
              <a:t>PDF</a:t>
            </a:r>
          </a:p>
        </p:txBody>
      </p:sp>
    </p:spTree>
    <p:extLst>
      <p:ext uri="{BB962C8B-B14F-4D97-AF65-F5344CB8AC3E}">
        <p14:creationId xmlns:p14="http://schemas.microsoft.com/office/powerpoint/2010/main" val="255865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8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0B9AA934-E04E-4383-A8FE-B9325F6D6150}" type="slidenum">
              <a:rPr lang="en-US" altLang="en-US" sz="1200">
                <a:latin typeface="Arial Black" panose="020B0A04020102020204" pitchFamily="34" charset="0"/>
              </a:rPr>
              <a:pPr>
                <a:spcBef>
                  <a:spcPct val="0"/>
                </a:spcBef>
                <a:buClrTx/>
                <a:buSzTx/>
                <a:buFontTx/>
                <a:buNone/>
              </a:pPr>
              <a:t>15</a:t>
            </a:fld>
            <a:endParaRPr lang="en-US" altLang="en-US" sz="1200">
              <a:latin typeface="Arial Black" panose="020B0A04020102020204" pitchFamily="34" charset="0"/>
            </a:endParaRPr>
          </a:p>
        </p:txBody>
      </p:sp>
      <p:pic>
        <p:nvPicPr>
          <p:cNvPr id="81923" name="Picture 10" descr="0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402013"/>
            <a:ext cx="39370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2"/>
          <p:cNvSpPr>
            <a:spLocks noGrp="1" noChangeArrowheads="1"/>
          </p:cNvSpPr>
          <p:nvPr>
            <p:ph type="title"/>
          </p:nvPr>
        </p:nvSpPr>
        <p:spPr/>
        <p:txBody>
          <a:bodyPr/>
          <a:lstStyle/>
          <a:p>
            <a:pPr eaLnBrk="1" hangingPunct="1"/>
            <a:r>
              <a:rPr lang="en-US" altLang="en-US" smtClean="0"/>
              <a:t>Exponential Distribution		</a:t>
            </a:r>
            <a:r>
              <a:rPr lang="en-US" altLang="en-US" sz="2200">
                <a:solidFill>
                  <a:schemeClr val="bg2"/>
                </a:solidFill>
              </a:rPr>
              <a:t>[Continuous Dist’n]</a:t>
            </a:r>
          </a:p>
        </p:txBody>
      </p:sp>
      <p:sp>
        <p:nvSpPr>
          <p:cNvPr id="81925" name="Rectangle 3"/>
          <p:cNvSpPr>
            <a:spLocks noGrp="1" noChangeArrowheads="1"/>
          </p:cNvSpPr>
          <p:nvPr>
            <p:ph type="body" sz="half" idx="1"/>
          </p:nvPr>
        </p:nvSpPr>
        <p:spPr>
          <a:xfrm>
            <a:off x="1981200" y="1447800"/>
            <a:ext cx="8305800" cy="4419600"/>
          </a:xfrm>
        </p:spPr>
        <p:txBody>
          <a:bodyPr/>
          <a:lstStyle/>
          <a:p>
            <a:pPr eaLnBrk="1" hangingPunct="1"/>
            <a:r>
              <a:rPr lang="en-US" altLang="en-US" sz="2400" dirty="0"/>
              <a:t>A random variable </a:t>
            </a:r>
            <a:r>
              <a:rPr lang="en-US" altLang="en-US" sz="2400" i="1" dirty="0"/>
              <a:t>X</a:t>
            </a:r>
            <a:r>
              <a:rPr lang="en-US" altLang="en-US" sz="2400" dirty="0"/>
              <a:t> is exponentially distributed with parameter </a:t>
            </a:r>
            <a:r>
              <a:rPr lang="en-US" altLang="en-US" sz="2400" dirty="0">
                <a:latin typeface="Symbol" panose="05050102010706020507" pitchFamily="18" charset="2"/>
              </a:rPr>
              <a:t>l</a:t>
            </a:r>
            <a:r>
              <a:rPr lang="en-US" altLang="en-US" sz="2400" dirty="0"/>
              <a:t> &gt; 0 if its pdf and </a:t>
            </a:r>
            <a:r>
              <a:rPr lang="en-US" altLang="en-US" sz="2400" dirty="0" err="1"/>
              <a:t>cdf</a:t>
            </a:r>
            <a:r>
              <a:rPr lang="en-US" altLang="en-US" sz="2400" dirty="0"/>
              <a:t> are:</a:t>
            </a:r>
          </a:p>
          <a:p>
            <a:pPr eaLnBrk="1" hangingPunct="1">
              <a:buFont typeface="Wingdings" panose="05000000000000000000" pitchFamily="2" charset="2"/>
              <a:buNone/>
            </a:pPr>
            <a:endParaRPr lang="en-US" altLang="en-US" sz="2400" dirty="0"/>
          </a:p>
        </p:txBody>
      </p:sp>
      <p:graphicFrame>
        <p:nvGraphicFramePr>
          <p:cNvPr id="81926" name="Object 4"/>
          <p:cNvGraphicFramePr>
            <a:graphicFrameLocks noGrp="1" noChangeAspect="1"/>
          </p:cNvGraphicFramePr>
          <p:nvPr>
            <p:ph sz="quarter" idx="2"/>
          </p:nvPr>
        </p:nvGraphicFramePr>
        <p:xfrm>
          <a:off x="2895600" y="2286000"/>
          <a:ext cx="2590800" cy="774700"/>
        </p:xfrm>
        <a:graphic>
          <a:graphicData uri="http://schemas.openxmlformats.org/presentationml/2006/ole">
            <mc:AlternateContent xmlns:mc="http://schemas.openxmlformats.org/markup-compatibility/2006">
              <mc:Choice xmlns:v="urn:schemas-microsoft-com:vml" Requires="v">
                <p:oleObj spid="_x0000_s25642" name="Equation" r:id="rId5" imgW="1612900" imgH="482600" progId="Equation.3">
                  <p:embed/>
                </p:oleObj>
              </mc:Choice>
              <mc:Fallback>
                <p:oleObj name="Equation" r:id="rId5" imgW="16129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286000"/>
                        <a:ext cx="25908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6"/>
          <p:cNvGraphicFramePr>
            <a:graphicFrameLocks noGrp="1" noChangeAspect="1"/>
          </p:cNvGraphicFramePr>
          <p:nvPr>
            <p:ph sz="quarter" idx="3"/>
          </p:nvPr>
        </p:nvGraphicFramePr>
        <p:xfrm>
          <a:off x="6400800" y="2286000"/>
          <a:ext cx="3200400" cy="795338"/>
        </p:xfrm>
        <a:graphic>
          <a:graphicData uri="http://schemas.openxmlformats.org/presentationml/2006/ole">
            <mc:AlternateContent xmlns:mc="http://schemas.openxmlformats.org/markup-compatibility/2006">
              <mc:Choice xmlns:v="urn:schemas-microsoft-com:vml" Requires="v">
                <p:oleObj spid="_x0000_s25643" name="Equation" r:id="rId7" imgW="2146300" imgH="533400" progId="Equation.3">
                  <p:embed/>
                </p:oleObj>
              </mc:Choice>
              <mc:Fallback>
                <p:oleObj name="Equation" r:id="rId7" imgW="2146300" imgH="533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2286000"/>
                        <a:ext cx="3200400"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8" name="Rectangle 9"/>
          <p:cNvSpPr>
            <a:spLocks noChangeArrowheads="1"/>
          </p:cNvSpPr>
          <p:nvPr/>
        </p:nvSpPr>
        <p:spPr bwMode="auto">
          <a:xfrm>
            <a:off x="1828800" y="3200400"/>
            <a:ext cx="4876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lvl="1" eaLnBrk="1" hangingPunct="1"/>
            <a:r>
              <a:rPr lang="en-US" altLang="en-US" sz="2000" i="1" dirty="0"/>
              <a:t>E(X) = 1/</a:t>
            </a:r>
            <a:r>
              <a:rPr lang="en-US" altLang="en-US" sz="2000" i="1" dirty="0">
                <a:latin typeface="Symbol" panose="05050102010706020507" pitchFamily="18" charset="2"/>
              </a:rPr>
              <a:t>l	</a:t>
            </a:r>
            <a:r>
              <a:rPr lang="en-US" altLang="en-US" sz="2000" i="1" dirty="0"/>
              <a:t>V(X) = 1/</a:t>
            </a:r>
            <a:r>
              <a:rPr lang="en-US" altLang="en-US" sz="2000" i="1" dirty="0">
                <a:latin typeface="Symbol" panose="05050102010706020507" pitchFamily="18" charset="2"/>
              </a:rPr>
              <a:t>l</a:t>
            </a:r>
            <a:r>
              <a:rPr lang="en-US" altLang="en-US" sz="2000" i="1" dirty="0"/>
              <a:t>2</a:t>
            </a:r>
          </a:p>
          <a:p>
            <a:pPr lvl="1" eaLnBrk="1" hangingPunct="1"/>
            <a:r>
              <a:rPr lang="en-US" altLang="en-US" sz="2000" dirty="0"/>
              <a:t>Used to model inter-arrival times when arrivals are completely random, and to model service times that are highly variable</a:t>
            </a:r>
          </a:p>
          <a:p>
            <a:pPr lvl="1" eaLnBrk="1" hangingPunct="1"/>
            <a:r>
              <a:rPr lang="en-US" altLang="en-US" sz="2000" dirty="0"/>
              <a:t>Used to model time to failure.</a:t>
            </a:r>
          </a:p>
          <a:p>
            <a:pPr lvl="1" eaLnBrk="1" hangingPunct="1"/>
            <a:r>
              <a:rPr lang="en-US" altLang="en-US" sz="2000" dirty="0"/>
              <a:t>For several different exponential pdf’s (see figure), the value of intercept on the vertical axis is </a:t>
            </a:r>
            <a:r>
              <a:rPr lang="en-US" altLang="en-US" dirty="0">
                <a:latin typeface="Symbol" panose="05050102010706020507" pitchFamily="18" charset="2"/>
              </a:rPr>
              <a:t>l.</a:t>
            </a:r>
            <a:r>
              <a:rPr lang="en-US" altLang="en-US" sz="2000" dirty="0"/>
              <a:t>	</a:t>
            </a:r>
            <a:endParaRPr lang="en-US" altLang="en-US" sz="2000" dirty="0">
              <a:solidFill>
                <a:srgbClr val="FF0000"/>
              </a:solidFill>
            </a:endParaRPr>
          </a:p>
        </p:txBody>
      </p:sp>
      <p:sp>
        <p:nvSpPr>
          <p:cNvPr id="2" name="TextBox 1"/>
          <p:cNvSpPr txBox="1"/>
          <p:nvPr/>
        </p:nvSpPr>
        <p:spPr>
          <a:xfrm>
            <a:off x="10586113" y="3549134"/>
            <a:ext cx="996287" cy="923330"/>
          </a:xfrm>
          <a:prstGeom prst="rect">
            <a:avLst/>
          </a:prstGeom>
          <a:noFill/>
        </p:spPr>
        <p:txBody>
          <a:bodyPr wrap="square" rtlCol="0">
            <a:spAutoFit/>
          </a:bodyPr>
          <a:lstStyle/>
          <a:p>
            <a:r>
              <a:rPr lang="en-US" altLang="en-US" dirty="0" smtClean="0">
                <a:latin typeface="Arial" panose="020B0604020202020204" pitchFamily="34" charset="0"/>
                <a:sym typeface="Symbol" panose="05050102010706020507" pitchFamily="18" charset="2"/>
              </a:rPr>
              <a:t>=1</a:t>
            </a:r>
            <a:r>
              <a:rPr lang="en-US" altLang="en-US" dirty="0">
                <a:latin typeface="Arial" panose="020B0604020202020204" pitchFamily="34" charset="0"/>
                <a:sym typeface="Symbol" panose="05050102010706020507" pitchFamily="18" charset="2"/>
              </a:rPr>
              <a:t>/</a:t>
            </a:r>
            <a:r>
              <a:rPr lang="en-US" altLang="en-US" dirty="0" smtClean="0">
                <a:latin typeface="Arial" panose="020B0604020202020204" pitchFamily="34" charset="0"/>
                <a:sym typeface="Symbol" panose="05050102010706020507" pitchFamily="18" charset="2"/>
              </a:rPr>
              <a:t></a:t>
            </a:r>
          </a:p>
          <a:p>
            <a:r>
              <a:rPr lang="en-US" altLang="en-US" dirty="0" smtClean="0">
                <a:latin typeface="Arial" panose="020B0604020202020204" pitchFamily="34" charset="0"/>
                <a:sym typeface="Symbol" panose="05050102010706020507" pitchFamily="18" charset="2"/>
              </a:rPr>
              <a:t>:time</a:t>
            </a:r>
          </a:p>
          <a:p>
            <a:r>
              <a:rPr lang="en-US" altLang="en-US" dirty="0" smtClean="0">
                <a:latin typeface="Arial" panose="020B0604020202020204" pitchFamily="34" charset="0"/>
                <a:sym typeface="Symbol" panose="05050102010706020507" pitchFamily="18" charset="2"/>
              </a:rPr>
              <a:t>: rate</a:t>
            </a:r>
            <a:endParaRPr lang="en-US" dirty="0"/>
          </a:p>
        </p:txBody>
      </p:sp>
    </p:spTree>
    <p:extLst>
      <p:ext uri="{BB962C8B-B14F-4D97-AF65-F5344CB8AC3E}">
        <p14:creationId xmlns:p14="http://schemas.microsoft.com/office/powerpoint/2010/main" val="1376662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ADB6AA7A-6175-4488-AD17-6144083B544D}" type="slidenum">
              <a:rPr lang="en-US" altLang="en-US" sz="1200">
                <a:latin typeface="Arial Black" panose="020B0A04020102020204" pitchFamily="34" charset="0"/>
              </a:rPr>
              <a:pPr>
                <a:spcBef>
                  <a:spcPct val="0"/>
                </a:spcBef>
                <a:buClrTx/>
                <a:buSzTx/>
                <a:buFontTx/>
                <a:buNone/>
              </a:pPr>
              <a:t>16</a:t>
            </a:fld>
            <a:endParaRPr lang="en-US" altLang="en-US" sz="1200">
              <a:latin typeface="Arial Black" panose="020B0A04020102020204" pitchFamily="34" charset="0"/>
            </a:endParaRPr>
          </a:p>
        </p:txBody>
      </p:sp>
      <p:sp>
        <p:nvSpPr>
          <p:cNvPr id="83971" name="Rectangle 2"/>
          <p:cNvSpPr>
            <a:spLocks noGrp="1" noChangeArrowheads="1"/>
          </p:cNvSpPr>
          <p:nvPr>
            <p:ph type="title"/>
          </p:nvPr>
        </p:nvSpPr>
        <p:spPr/>
        <p:txBody>
          <a:bodyPr/>
          <a:lstStyle/>
          <a:p>
            <a:pPr eaLnBrk="1" hangingPunct="1"/>
            <a:r>
              <a:rPr lang="en-US" altLang="en-US" smtClean="0"/>
              <a:t>Exponential Distribution		</a:t>
            </a:r>
            <a:r>
              <a:rPr lang="en-US" altLang="en-US" sz="2200">
                <a:solidFill>
                  <a:schemeClr val="bg2"/>
                </a:solidFill>
              </a:rPr>
              <a:t>[Continuous Dist’n]</a:t>
            </a:r>
          </a:p>
        </p:txBody>
      </p:sp>
      <p:sp>
        <p:nvSpPr>
          <p:cNvPr id="59396" name="Rectangle 3"/>
          <p:cNvSpPr>
            <a:spLocks noGrp="1" noChangeArrowheads="1"/>
          </p:cNvSpPr>
          <p:nvPr>
            <p:ph type="body" idx="1"/>
          </p:nvPr>
        </p:nvSpPr>
        <p:spPr>
          <a:xfrm>
            <a:off x="1981200" y="1447800"/>
            <a:ext cx="8229600" cy="4648200"/>
          </a:xfrm>
        </p:spPr>
        <p:txBody>
          <a:bodyPr/>
          <a:lstStyle/>
          <a:p>
            <a:pPr eaLnBrk="1" hangingPunct="1">
              <a:lnSpc>
                <a:spcPct val="80000"/>
              </a:lnSpc>
              <a:defRPr/>
            </a:pPr>
            <a:r>
              <a:rPr lang="en-US" altLang="en-US" sz="2400" dirty="0"/>
              <a:t>Memoryless property</a:t>
            </a:r>
          </a:p>
          <a:p>
            <a:pPr lvl="1" eaLnBrk="1" hangingPunct="1">
              <a:lnSpc>
                <a:spcPct val="80000"/>
              </a:lnSpc>
              <a:defRPr/>
            </a:pPr>
            <a:r>
              <a:rPr lang="en-US" altLang="en-US" dirty="0" smtClean="0"/>
              <a:t>For all s and t greater or equal to 0:</a:t>
            </a:r>
          </a:p>
          <a:p>
            <a:pPr lvl="1" eaLnBrk="1" hangingPunct="1">
              <a:lnSpc>
                <a:spcPct val="80000"/>
              </a:lnSpc>
              <a:buFont typeface="Wingdings" panose="05000000000000000000" pitchFamily="2" charset="2"/>
              <a:buNone/>
              <a:defRPr/>
            </a:pPr>
            <a:r>
              <a:rPr lang="en-US" altLang="en-US" i="1" dirty="0" smtClean="0"/>
              <a:t>			P(X &gt; </a:t>
            </a:r>
            <a:r>
              <a:rPr lang="en-US" altLang="en-US" i="1" dirty="0" err="1" smtClean="0"/>
              <a:t>s+t</a:t>
            </a:r>
            <a:r>
              <a:rPr lang="en-US" altLang="en-US" i="1" dirty="0" smtClean="0"/>
              <a:t> | X &gt; s) = P(X &gt; t)</a:t>
            </a:r>
          </a:p>
          <a:p>
            <a:pPr lvl="1" eaLnBrk="1" hangingPunct="1">
              <a:lnSpc>
                <a:spcPct val="80000"/>
              </a:lnSpc>
              <a:defRPr/>
            </a:pPr>
            <a:endParaRPr lang="en-US" altLang="en-US" dirty="0" smtClean="0"/>
          </a:p>
          <a:p>
            <a:pPr lvl="1" eaLnBrk="1" hangingPunct="1">
              <a:lnSpc>
                <a:spcPct val="80000"/>
              </a:lnSpc>
              <a:defRPr/>
            </a:pPr>
            <a:r>
              <a:rPr lang="en-US" altLang="en-US" dirty="0" smtClean="0"/>
              <a:t>Example: A device failure~ </a:t>
            </a:r>
            <a:r>
              <a:rPr lang="en-US" altLang="en-US" dirty="0" err="1" smtClean="0"/>
              <a:t>exp</a:t>
            </a:r>
            <a:r>
              <a:rPr lang="en-US" altLang="en-US" dirty="0" smtClean="0"/>
              <a:t>(</a:t>
            </a:r>
            <a:r>
              <a:rPr lang="en-US" altLang="en-US" dirty="0" smtClean="0">
                <a:latin typeface="Symbol" panose="05050102010706020507" pitchFamily="18" charset="2"/>
              </a:rPr>
              <a:t>l</a:t>
            </a:r>
            <a:r>
              <a:rPr lang="en-US" altLang="en-US" dirty="0" smtClean="0"/>
              <a:t> = 1/3 per year), hence, the mean lifetime is 3 years.</a:t>
            </a:r>
          </a:p>
          <a:p>
            <a:pPr marL="457200" lvl="1" indent="0" eaLnBrk="1" hangingPunct="1">
              <a:lnSpc>
                <a:spcPct val="80000"/>
              </a:lnSpc>
              <a:buNone/>
              <a:defRPr/>
            </a:pPr>
            <a:endParaRPr lang="en-US" altLang="en-US" dirty="0" smtClean="0"/>
          </a:p>
          <a:p>
            <a:pPr lvl="2" eaLnBrk="1" hangingPunct="1">
              <a:lnSpc>
                <a:spcPct val="80000"/>
              </a:lnSpc>
              <a:defRPr/>
            </a:pPr>
            <a:r>
              <a:rPr lang="en-US" altLang="en-US" dirty="0">
                <a:solidFill>
                  <a:srgbClr val="C00000"/>
                </a:solidFill>
              </a:rPr>
              <a:t>The probability that the lamp lasts longer than its mean life </a:t>
            </a:r>
            <a:r>
              <a:rPr lang="en-US" altLang="en-US" dirty="0" smtClean="0">
                <a:solidFill>
                  <a:srgbClr val="C00000"/>
                </a:solidFill>
              </a:rPr>
              <a:t>is:</a:t>
            </a:r>
          </a:p>
          <a:p>
            <a:pPr marL="914400" lvl="2" indent="0" eaLnBrk="1" hangingPunct="1">
              <a:lnSpc>
                <a:spcPct val="80000"/>
              </a:lnSpc>
              <a:buNone/>
              <a:defRPr/>
            </a:pPr>
            <a:r>
              <a:rPr lang="en-US" altLang="en-US" dirty="0" smtClean="0"/>
              <a:t>	</a:t>
            </a:r>
            <a:r>
              <a:rPr lang="en-US" altLang="en-US" sz="1800" i="1" dirty="0"/>
              <a:t>P(X &gt; 3) = 1-(1-e</a:t>
            </a:r>
            <a:r>
              <a:rPr lang="en-US" altLang="en-US" sz="1800" baseline="30000" dirty="0"/>
              <a:t>-3/3</a:t>
            </a:r>
            <a:r>
              <a:rPr lang="en-US" altLang="en-US" sz="1800" i="1" dirty="0"/>
              <a:t>) = e</a:t>
            </a:r>
            <a:r>
              <a:rPr lang="en-US" altLang="en-US" sz="1800" i="1" baseline="30000" dirty="0"/>
              <a:t>-1</a:t>
            </a:r>
            <a:r>
              <a:rPr lang="en-US" altLang="en-US" sz="1800" i="1" dirty="0"/>
              <a:t> = 0.368</a:t>
            </a:r>
          </a:p>
          <a:p>
            <a:pPr lvl="2" eaLnBrk="1" hangingPunct="1">
              <a:lnSpc>
                <a:spcPct val="80000"/>
              </a:lnSpc>
              <a:defRPr/>
            </a:pPr>
            <a:r>
              <a:rPr lang="en-US" altLang="en-US" dirty="0" smtClean="0">
                <a:solidFill>
                  <a:srgbClr val="C00000"/>
                </a:solidFill>
              </a:rPr>
              <a:t>The </a:t>
            </a:r>
            <a:r>
              <a:rPr lang="en-US" altLang="en-US" dirty="0">
                <a:solidFill>
                  <a:srgbClr val="C00000"/>
                </a:solidFill>
              </a:rPr>
              <a:t>probability that the lamp lasts between 2 to 3 years is</a:t>
            </a:r>
            <a:r>
              <a:rPr lang="en-US" altLang="en-US" dirty="0" smtClean="0">
                <a:solidFill>
                  <a:srgbClr val="C00000"/>
                </a:solidFill>
              </a:rPr>
              <a:t>:</a:t>
            </a:r>
          </a:p>
          <a:p>
            <a:pPr lvl="2" eaLnBrk="1" hangingPunct="1">
              <a:lnSpc>
                <a:spcPct val="80000"/>
              </a:lnSpc>
              <a:buFont typeface="Wingdings" panose="05000000000000000000" pitchFamily="2" charset="2"/>
              <a:buNone/>
              <a:defRPr/>
            </a:pPr>
            <a:r>
              <a:rPr lang="en-US" altLang="en-US" dirty="0" smtClean="0"/>
              <a:t>		</a:t>
            </a:r>
            <a:r>
              <a:rPr lang="en-US" altLang="en-US" sz="1800" i="1" dirty="0"/>
              <a:t>P(2 &lt;= X &lt;= 3) = F(3) – F(2) = 0.145</a:t>
            </a:r>
          </a:p>
          <a:p>
            <a:pPr lvl="2" eaLnBrk="1" hangingPunct="1">
              <a:lnSpc>
                <a:spcPct val="80000"/>
              </a:lnSpc>
              <a:defRPr/>
            </a:pPr>
            <a:r>
              <a:rPr lang="en-US" altLang="en-US" dirty="0">
                <a:solidFill>
                  <a:srgbClr val="C00000"/>
                </a:solidFill>
              </a:rPr>
              <a:t>The probability that it lasts for another year given it is operating for 2.5 hours:</a:t>
            </a:r>
          </a:p>
          <a:p>
            <a:pPr lvl="2" eaLnBrk="1" hangingPunct="1">
              <a:lnSpc>
                <a:spcPct val="80000"/>
              </a:lnSpc>
              <a:buFont typeface="Wingdings" panose="05000000000000000000" pitchFamily="2" charset="2"/>
              <a:buNone/>
              <a:defRPr/>
            </a:pPr>
            <a:r>
              <a:rPr lang="en-US" altLang="en-US" dirty="0" smtClean="0"/>
              <a:t>		</a:t>
            </a:r>
            <a:r>
              <a:rPr lang="en-US" altLang="en-US" sz="1800" i="1" dirty="0"/>
              <a:t>P(X &gt; 3.5 | X &gt; 2.5) = P(X &gt; 1) = e</a:t>
            </a:r>
            <a:r>
              <a:rPr lang="en-US" altLang="en-US" sz="1800" i="1" baseline="30000" dirty="0"/>
              <a:t>-1/3</a:t>
            </a:r>
            <a:r>
              <a:rPr lang="en-US" altLang="en-US" sz="1800" i="1" dirty="0"/>
              <a:t> = 0.717</a:t>
            </a:r>
          </a:p>
        </p:txBody>
      </p:sp>
    </p:spTree>
    <p:extLst>
      <p:ext uri="{BB962C8B-B14F-4D97-AF65-F5344CB8AC3E}">
        <p14:creationId xmlns:p14="http://schemas.microsoft.com/office/powerpoint/2010/main" val="17309065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Example: Exponential Distribution</a:t>
            </a:r>
            <a:endParaRPr lang="en-US" altLang="en-US" sz="2200">
              <a:solidFill>
                <a:schemeClr val="bg2"/>
              </a:solidFill>
            </a:endParaRPr>
          </a:p>
        </p:txBody>
      </p:sp>
      <p:sp>
        <p:nvSpPr>
          <p:cNvPr id="84995" name="Rectangle 3"/>
          <p:cNvSpPr>
            <a:spLocks noGrp="1" noChangeArrowheads="1"/>
          </p:cNvSpPr>
          <p:nvPr>
            <p:ph sz="quarter" idx="1"/>
          </p:nvPr>
        </p:nvSpPr>
        <p:spPr>
          <a:xfrm>
            <a:off x="1666876" y="1600201"/>
            <a:ext cx="8786813" cy="4900613"/>
          </a:xfrm>
        </p:spPr>
        <p:txBody>
          <a:bodyPr/>
          <a:lstStyle/>
          <a:p>
            <a:pPr eaLnBrk="1" hangingPunct="1"/>
            <a:r>
              <a:rPr lang="en-US" altLang="en-US" sz="2400"/>
              <a:t>The time needed to repair the engine of a car is </a:t>
            </a:r>
            <a:r>
              <a:rPr lang="en-US" altLang="en-US" sz="2400" b="1"/>
              <a:t>exponentially distributed</a:t>
            </a:r>
            <a:r>
              <a:rPr lang="en-US" altLang="en-US" sz="2400"/>
              <a:t> with a mean time equal to 3 hours.</a:t>
            </a:r>
          </a:p>
          <a:p>
            <a:pPr lvl="1" eaLnBrk="1" hangingPunct="1"/>
            <a:r>
              <a:rPr lang="en-US" altLang="en-US" sz="2000">
                <a:solidFill>
                  <a:srgbClr val="C00000"/>
                </a:solidFill>
              </a:rPr>
              <a:t>The probability that the car spends more than 3 hours in reparation</a:t>
            </a:r>
          </a:p>
          <a:p>
            <a:pPr lvl="1" eaLnBrk="1" hangingPunct="1">
              <a:buFont typeface="Wingdings 2" panose="05020102010507070707" pitchFamily="18" charset="2"/>
              <a:buNone/>
            </a:pPr>
            <a:r>
              <a:rPr lang="en-US" altLang="en-US" sz="2000"/>
              <a:t>	</a:t>
            </a:r>
          </a:p>
          <a:p>
            <a:pPr lvl="1" eaLnBrk="1" hangingPunct="1">
              <a:buFont typeface="Wingdings 2" panose="05020102010507070707" pitchFamily="18" charset="2"/>
              <a:buNone/>
            </a:pPr>
            <a:endParaRPr lang="en-US" altLang="en-US" sz="1800" i="1"/>
          </a:p>
          <a:p>
            <a:pPr lvl="1" eaLnBrk="1" hangingPunct="1"/>
            <a:r>
              <a:rPr lang="en-US" altLang="en-US" sz="2000">
                <a:solidFill>
                  <a:srgbClr val="C00000"/>
                </a:solidFill>
              </a:rPr>
              <a:t>The probability that the car repair time lasts between 2 to 3 hours is:</a:t>
            </a:r>
          </a:p>
          <a:p>
            <a:pPr lvl="1" eaLnBrk="1" hangingPunct="1">
              <a:buFont typeface="Wingdings" panose="05000000000000000000" pitchFamily="2" charset="2"/>
              <a:buNone/>
            </a:pPr>
            <a:endParaRPr lang="en-US" altLang="en-US" sz="2000"/>
          </a:p>
          <a:p>
            <a:pPr lvl="1" eaLnBrk="1" hangingPunct="1"/>
            <a:endParaRPr lang="en-US" altLang="en-US" sz="2000"/>
          </a:p>
          <a:p>
            <a:pPr lvl="1" eaLnBrk="1" hangingPunct="1"/>
            <a:r>
              <a:rPr lang="en-US" altLang="en-US" sz="2000">
                <a:solidFill>
                  <a:srgbClr val="C00000"/>
                </a:solidFill>
              </a:rPr>
              <a:t>The probability that the repair time lasts for another hour given it has been operating for 2.5 hours:</a:t>
            </a:r>
          </a:p>
          <a:p>
            <a:pPr lvl="1" algn="ctr" eaLnBrk="1" hangingPunct="1">
              <a:buFont typeface="Wingdings" panose="05000000000000000000" pitchFamily="2" charset="2"/>
              <a:buNone/>
            </a:pPr>
            <a:r>
              <a:rPr lang="en-US" altLang="en-US" sz="2000"/>
              <a:t>Using the memoryless property of the exponential distribution, we have:</a:t>
            </a:r>
            <a:endParaRPr lang="en-US" altLang="en-US" sz="1800" i="1"/>
          </a:p>
        </p:txBody>
      </p:sp>
      <p:graphicFrame>
        <p:nvGraphicFramePr>
          <p:cNvPr id="84996" name="Object 10"/>
          <p:cNvGraphicFramePr>
            <a:graphicFrameLocks noChangeAspect="1"/>
          </p:cNvGraphicFramePr>
          <p:nvPr/>
        </p:nvGraphicFramePr>
        <p:xfrm>
          <a:off x="3155950" y="3144838"/>
          <a:ext cx="5945188" cy="741362"/>
        </p:xfrm>
        <a:graphic>
          <a:graphicData uri="http://schemas.openxmlformats.org/presentationml/2006/ole">
            <mc:AlternateContent xmlns:mc="http://schemas.openxmlformats.org/markup-compatibility/2006">
              <mc:Choice xmlns:v="urn:schemas-microsoft-com:vml" Requires="v">
                <p:oleObj spid="_x0000_s26683" name="Equation" r:id="rId4" imgW="3365500" imgH="419100" progId="">
                  <p:embed/>
                </p:oleObj>
              </mc:Choice>
              <mc:Fallback>
                <p:oleObj name="Equation" r:id="rId4" imgW="3365500" imgH="4191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5950" y="3144838"/>
                        <a:ext cx="594518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7" name="Object 3"/>
          <p:cNvGraphicFramePr>
            <a:graphicFrameLocks noChangeAspect="1"/>
          </p:cNvGraphicFramePr>
          <p:nvPr/>
        </p:nvGraphicFramePr>
        <p:xfrm>
          <a:off x="3155950" y="4343401"/>
          <a:ext cx="3684588" cy="428625"/>
        </p:xfrm>
        <a:graphic>
          <a:graphicData uri="http://schemas.openxmlformats.org/presentationml/2006/ole">
            <mc:AlternateContent xmlns:mc="http://schemas.openxmlformats.org/markup-compatibility/2006">
              <mc:Choice xmlns:v="urn:schemas-microsoft-com:vml" Requires="v">
                <p:oleObj spid="_x0000_s26684" name="Equation" r:id="rId6" imgW="1853396" imgH="215806" progId="">
                  <p:embed/>
                </p:oleObj>
              </mc:Choice>
              <mc:Fallback>
                <p:oleObj name="Equation" r:id="rId6" imgW="1853396" imgH="21580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5950" y="4343401"/>
                        <a:ext cx="36845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8" name="Object 5"/>
          <p:cNvGraphicFramePr>
            <a:graphicFrameLocks noChangeAspect="1"/>
          </p:cNvGraphicFramePr>
          <p:nvPr/>
        </p:nvGraphicFramePr>
        <p:xfrm>
          <a:off x="2381250" y="5849938"/>
          <a:ext cx="7621588" cy="779462"/>
        </p:xfrm>
        <a:graphic>
          <a:graphicData uri="http://schemas.openxmlformats.org/presentationml/2006/ole">
            <mc:AlternateContent xmlns:mc="http://schemas.openxmlformats.org/markup-compatibility/2006">
              <mc:Choice xmlns:v="urn:schemas-microsoft-com:vml" Requires="v">
                <p:oleObj spid="_x0000_s26685" name="Equation" r:id="rId8" imgW="3835400" imgH="393700" progId="">
                  <p:embed/>
                </p:oleObj>
              </mc:Choice>
              <mc:Fallback>
                <p:oleObj name="Equation" r:id="rId8" imgW="3835400" imgH="3937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1250" y="5849938"/>
                        <a:ext cx="76215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67961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DE15D94F-B709-4870-9738-B2B0ADEB7437}" type="slidenum">
              <a:rPr lang="en-US" altLang="en-US" sz="1200">
                <a:latin typeface="Arial Black" panose="020B0A04020102020204" pitchFamily="34" charset="0"/>
              </a:rPr>
              <a:pPr>
                <a:spcBef>
                  <a:spcPct val="0"/>
                </a:spcBef>
                <a:buClrTx/>
                <a:buSzTx/>
                <a:buFontTx/>
                <a:buNone/>
              </a:pPr>
              <a:t>18</a:t>
            </a:fld>
            <a:endParaRPr lang="en-US" altLang="en-US" sz="1200">
              <a:latin typeface="Arial Black" panose="020B0A04020102020204" pitchFamily="34" charset="0"/>
            </a:endParaRPr>
          </a:p>
        </p:txBody>
      </p:sp>
      <p:sp>
        <p:nvSpPr>
          <p:cNvPr id="87043" name="Rectangle 2"/>
          <p:cNvSpPr>
            <a:spLocks noGrp="1" noChangeArrowheads="1"/>
          </p:cNvSpPr>
          <p:nvPr>
            <p:ph type="title"/>
          </p:nvPr>
        </p:nvSpPr>
        <p:spPr/>
        <p:txBody>
          <a:bodyPr/>
          <a:lstStyle/>
          <a:p>
            <a:pPr eaLnBrk="1" hangingPunct="1"/>
            <a:r>
              <a:rPr lang="en-US" altLang="en-US" smtClean="0"/>
              <a:t>Normal Distribution			</a:t>
            </a:r>
            <a:r>
              <a:rPr lang="en-US" altLang="en-US" sz="2200">
                <a:solidFill>
                  <a:schemeClr val="bg2"/>
                </a:solidFill>
              </a:rPr>
              <a:t>[Continuous Dist’n]</a:t>
            </a:r>
          </a:p>
        </p:txBody>
      </p:sp>
      <p:sp>
        <p:nvSpPr>
          <p:cNvPr id="87044" name="Rectangle 3"/>
          <p:cNvSpPr>
            <a:spLocks noGrp="1" noChangeArrowheads="1"/>
          </p:cNvSpPr>
          <p:nvPr>
            <p:ph type="body" sz="half" idx="1"/>
          </p:nvPr>
        </p:nvSpPr>
        <p:spPr>
          <a:xfrm>
            <a:off x="1981200" y="1447800"/>
            <a:ext cx="8305800" cy="4800600"/>
          </a:xfrm>
        </p:spPr>
        <p:txBody>
          <a:bodyPr/>
          <a:lstStyle/>
          <a:p>
            <a:pPr eaLnBrk="1" hangingPunct="1"/>
            <a:r>
              <a:rPr lang="en-US" altLang="en-US" sz="2400"/>
              <a:t>A random variable </a:t>
            </a:r>
            <a:r>
              <a:rPr lang="en-US" altLang="en-US" sz="2400" i="1"/>
              <a:t>X</a:t>
            </a:r>
            <a:r>
              <a:rPr lang="en-US" altLang="en-US" sz="2400"/>
              <a:t> is normally distributed if it has the pdf:</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lvl="1" eaLnBrk="1" hangingPunct="1"/>
            <a:r>
              <a:rPr lang="en-US" altLang="en-US" sz="2000"/>
              <a:t>Mean:			</a:t>
            </a:r>
          </a:p>
          <a:p>
            <a:pPr lvl="1" eaLnBrk="1" hangingPunct="1"/>
            <a:r>
              <a:rPr lang="en-US" altLang="en-US" sz="2000"/>
              <a:t>Variance:</a:t>
            </a:r>
          </a:p>
          <a:p>
            <a:pPr lvl="1" eaLnBrk="1" hangingPunct="1"/>
            <a:r>
              <a:rPr lang="en-US" altLang="en-US" sz="2000"/>
              <a:t>Denoted as </a:t>
            </a:r>
            <a:r>
              <a:rPr lang="en-US" altLang="en-US" sz="2000" i="1"/>
              <a:t>X ~ N(</a:t>
            </a:r>
            <a:r>
              <a:rPr lang="en-US" altLang="en-US" sz="2000" i="1">
                <a:latin typeface="Symbol" panose="05050102010706020507" pitchFamily="18" charset="2"/>
              </a:rPr>
              <a:t>m</a:t>
            </a:r>
            <a:r>
              <a:rPr lang="en-US" altLang="en-US" sz="2000" i="1"/>
              <a:t>,</a:t>
            </a:r>
            <a:r>
              <a:rPr lang="en-US" altLang="en-US" sz="2000" i="1">
                <a:latin typeface="Symbol" panose="05050102010706020507" pitchFamily="18" charset="2"/>
              </a:rPr>
              <a:t>s</a:t>
            </a:r>
            <a:r>
              <a:rPr lang="en-US" altLang="en-US" sz="2000" i="1" baseline="30000"/>
              <a:t>2</a:t>
            </a:r>
            <a:r>
              <a:rPr lang="en-US" altLang="en-US" sz="2000" i="1"/>
              <a:t>)</a:t>
            </a:r>
          </a:p>
          <a:p>
            <a:pPr eaLnBrk="1" hangingPunct="1"/>
            <a:endParaRPr lang="en-US" altLang="en-US" sz="2400"/>
          </a:p>
          <a:p>
            <a:pPr eaLnBrk="1" hangingPunct="1"/>
            <a:r>
              <a:rPr lang="en-US" altLang="en-US" sz="2400"/>
              <a:t>Special properties:</a:t>
            </a:r>
          </a:p>
          <a:p>
            <a:pPr lvl="1" eaLnBrk="1" hangingPunct="1"/>
            <a:r>
              <a:rPr lang="en-US" altLang="en-US" sz="2000" i="1"/>
              <a:t>f(</a:t>
            </a:r>
            <a:r>
              <a:rPr lang="en-US" altLang="en-US" sz="2000" i="1">
                <a:latin typeface="Symbol" panose="05050102010706020507" pitchFamily="18" charset="2"/>
              </a:rPr>
              <a:t>m</a:t>
            </a:r>
            <a:r>
              <a:rPr lang="en-US" altLang="en-US" sz="2000" i="1"/>
              <a:t>-x)=f(</a:t>
            </a:r>
            <a:r>
              <a:rPr lang="en-US" altLang="en-US" sz="2000" i="1">
                <a:latin typeface="Symbol" panose="05050102010706020507" pitchFamily="18" charset="2"/>
              </a:rPr>
              <a:t>m</a:t>
            </a:r>
            <a:r>
              <a:rPr lang="en-US" altLang="en-US" sz="2000" i="1"/>
              <a:t>+x)</a:t>
            </a:r>
            <a:r>
              <a:rPr lang="en-US" altLang="en-US" sz="2000"/>
              <a:t>; the pdf is symmetric about </a:t>
            </a:r>
            <a:r>
              <a:rPr lang="en-US" altLang="en-US" sz="2000" i="1">
                <a:latin typeface="Symbol" panose="05050102010706020507" pitchFamily="18" charset="2"/>
              </a:rPr>
              <a:t>m</a:t>
            </a:r>
            <a:r>
              <a:rPr lang="en-US" altLang="en-US" sz="2000"/>
              <a:t>.</a:t>
            </a:r>
          </a:p>
          <a:p>
            <a:pPr lvl="1" eaLnBrk="1" hangingPunct="1"/>
            <a:r>
              <a:rPr lang="en-US" altLang="en-US" sz="2000"/>
              <a:t>The maximum value of the pdf occurs at </a:t>
            </a:r>
            <a:r>
              <a:rPr lang="en-US" altLang="en-US" sz="2000" i="1"/>
              <a:t>x = </a:t>
            </a:r>
            <a:r>
              <a:rPr lang="en-US" altLang="en-US" sz="2000" i="1">
                <a:latin typeface="Symbol" panose="05050102010706020507" pitchFamily="18" charset="2"/>
              </a:rPr>
              <a:t>m</a:t>
            </a:r>
            <a:r>
              <a:rPr lang="en-US" altLang="en-US" sz="2000"/>
              <a:t>; the mean and mode are equal.</a:t>
            </a:r>
          </a:p>
        </p:txBody>
      </p:sp>
      <p:graphicFrame>
        <p:nvGraphicFramePr>
          <p:cNvPr id="87045" name="Object 7"/>
          <p:cNvGraphicFramePr>
            <a:graphicFrameLocks noGrp="1" noChangeAspect="1"/>
          </p:cNvGraphicFramePr>
          <p:nvPr>
            <p:ph sz="quarter" idx="2"/>
          </p:nvPr>
        </p:nvGraphicFramePr>
        <p:xfrm>
          <a:off x="2819400" y="4400550"/>
          <a:ext cx="4114800" cy="400050"/>
        </p:xfrm>
        <a:graphic>
          <a:graphicData uri="http://schemas.openxmlformats.org/presentationml/2006/ole">
            <mc:AlternateContent xmlns:mc="http://schemas.openxmlformats.org/markup-compatibility/2006">
              <mc:Choice xmlns:v="urn:schemas-microsoft-com:vml" Requires="v">
                <p:oleObj spid="_x0000_s27726" name="Equation" r:id="rId3" imgW="2349500" imgH="228600" progId="Equation.3">
                  <p:embed/>
                </p:oleObj>
              </mc:Choice>
              <mc:Fallback>
                <p:oleObj name="Equation" r:id="rId3" imgW="2349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400550"/>
                        <a:ext cx="41148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9"/>
          <p:cNvGraphicFramePr>
            <a:graphicFrameLocks noGrp="1" noChangeAspect="1"/>
          </p:cNvGraphicFramePr>
          <p:nvPr>
            <p:ph sz="quarter" idx="3"/>
          </p:nvPr>
        </p:nvGraphicFramePr>
        <p:xfrm>
          <a:off x="3009900" y="1982788"/>
          <a:ext cx="4648200" cy="855662"/>
        </p:xfrm>
        <a:graphic>
          <a:graphicData uri="http://schemas.openxmlformats.org/presentationml/2006/ole">
            <mc:AlternateContent xmlns:mc="http://schemas.openxmlformats.org/markup-compatibility/2006">
              <mc:Choice xmlns:v="urn:schemas-microsoft-com:vml" Requires="v">
                <p:oleObj spid="_x0000_s27727" name="Equation" r:id="rId5" imgW="2895600" imgH="533400" progId="Equation.3">
                  <p:embed/>
                </p:oleObj>
              </mc:Choice>
              <mc:Fallback>
                <p:oleObj name="Equation" r:id="rId5" imgW="2895600" imgH="53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9900" y="1982788"/>
                        <a:ext cx="4648200"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11"/>
          <p:cNvGraphicFramePr>
            <a:graphicFrameLocks noChangeAspect="1"/>
          </p:cNvGraphicFramePr>
          <p:nvPr/>
        </p:nvGraphicFramePr>
        <p:xfrm>
          <a:off x="3962400" y="2971800"/>
          <a:ext cx="1371600" cy="304800"/>
        </p:xfrm>
        <a:graphic>
          <a:graphicData uri="http://schemas.openxmlformats.org/presentationml/2006/ole">
            <mc:AlternateContent xmlns:mc="http://schemas.openxmlformats.org/markup-compatibility/2006">
              <mc:Choice xmlns:v="urn:schemas-microsoft-com:vml" Requires="v">
                <p:oleObj spid="_x0000_s27728" name="Equation" r:id="rId7" imgW="799753" imgH="177723" progId="Equation.3">
                  <p:embed/>
                </p:oleObj>
              </mc:Choice>
              <mc:Fallback>
                <p:oleObj name="Equation" r:id="rId7" imgW="799753"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2971800"/>
                        <a:ext cx="1371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12"/>
          <p:cNvGraphicFramePr>
            <a:graphicFrameLocks noChangeAspect="1"/>
          </p:cNvGraphicFramePr>
          <p:nvPr/>
        </p:nvGraphicFramePr>
        <p:xfrm>
          <a:off x="4206876" y="3290888"/>
          <a:ext cx="822325" cy="366712"/>
        </p:xfrm>
        <a:graphic>
          <a:graphicData uri="http://schemas.openxmlformats.org/presentationml/2006/ole">
            <mc:AlternateContent xmlns:mc="http://schemas.openxmlformats.org/markup-compatibility/2006">
              <mc:Choice xmlns:v="urn:schemas-microsoft-com:vml" Requires="v">
                <p:oleObj spid="_x0000_s27729" name="Equation" r:id="rId9" imgW="457002" imgH="203112" progId="Equation.3">
                  <p:embed/>
                </p:oleObj>
              </mc:Choice>
              <mc:Fallback>
                <p:oleObj name="Equation" r:id="rId9" imgW="457002"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76" y="3290888"/>
                        <a:ext cx="822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7049" name="Picture 14" descr="05-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2819401"/>
            <a:ext cx="35814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4843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6"/>
          <p:cNvSpPr>
            <a:spLocks noGrp="1"/>
          </p:cNvSpPr>
          <p:nvPr>
            <p:ph type="title"/>
          </p:nvPr>
        </p:nvSpPr>
        <p:spPr/>
        <p:txBody>
          <a:bodyPr/>
          <a:lstStyle/>
          <a:p>
            <a:r>
              <a:rPr lang="en-US" altLang="en-US" smtClean="0"/>
              <a:t>Normal Distribution			</a:t>
            </a:r>
            <a:r>
              <a:rPr lang="en-US" altLang="en-US" sz="2200">
                <a:solidFill>
                  <a:schemeClr val="bg2"/>
                </a:solidFill>
              </a:rPr>
              <a:t>[Continuous Dist’n]</a:t>
            </a:r>
            <a:endParaRPr lang="en-US" altLang="en-US" smtClean="0"/>
          </a:p>
        </p:txBody>
      </p:sp>
      <p:sp>
        <p:nvSpPr>
          <p:cNvPr id="88067" name="Content Placeholder 7"/>
          <p:cNvSpPr>
            <a:spLocks noGrp="1"/>
          </p:cNvSpPr>
          <p:nvPr>
            <p:ph idx="1"/>
          </p:nvPr>
        </p:nvSpPr>
        <p:spPr/>
        <p:txBody>
          <a:bodyPr/>
          <a:lstStyle/>
          <a:p>
            <a:pPr eaLnBrk="1" hangingPunct="1"/>
            <a:r>
              <a:rPr lang="en-US" altLang="en-US" smtClean="0"/>
              <a:t>The importance of the normal distribution as a model of quantitative phenomena in the </a:t>
            </a:r>
            <a:r>
              <a:rPr lang="en-US" altLang="en-US" b="1" smtClean="0"/>
              <a:t>natural</a:t>
            </a:r>
            <a:r>
              <a:rPr lang="en-US" altLang="en-US" smtClean="0"/>
              <a:t> and </a:t>
            </a:r>
            <a:r>
              <a:rPr lang="en-US" altLang="en-US" b="1" smtClean="0"/>
              <a:t>behavioral</a:t>
            </a:r>
            <a:r>
              <a:rPr lang="en-US" altLang="en-US" smtClean="0"/>
              <a:t> sciences is due in part to the </a:t>
            </a:r>
            <a:r>
              <a:rPr lang="en-US" altLang="en-US" b="1" smtClean="0"/>
              <a:t>Central Limit Theorem</a:t>
            </a:r>
            <a:r>
              <a:rPr lang="en-US" altLang="en-US" smtClean="0"/>
              <a:t>.</a:t>
            </a:r>
          </a:p>
          <a:p>
            <a:pPr eaLnBrk="1" hangingPunct="1"/>
            <a:r>
              <a:rPr lang="en-US" altLang="en-US" smtClean="0"/>
              <a:t>It is usually used to model system error (e.g. channel error), the distribution of natural phenomena, height, weight, etc.</a:t>
            </a:r>
          </a:p>
          <a:p>
            <a:endParaRPr lang="en-US" altLang="en-US" smtClean="0"/>
          </a:p>
        </p:txBody>
      </p:sp>
      <p:sp>
        <p:nvSpPr>
          <p:cNvPr id="8806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aseline="30000">
                <a:solidFill>
                  <a:schemeClr val="tx1"/>
                </a:solidFill>
                <a:latin typeface="Arial" panose="020B0604020202020204" pitchFamily="34" charset="0"/>
              </a:defRPr>
            </a:lvl1pPr>
            <a:lvl2pPr marL="742950" indent="-285750">
              <a:defRPr sz="1600" baseline="30000">
                <a:solidFill>
                  <a:schemeClr val="tx1"/>
                </a:solidFill>
                <a:latin typeface="Arial" panose="020B0604020202020204" pitchFamily="34" charset="0"/>
              </a:defRPr>
            </a:lvl2pPr>
            <a:lvl3pPr marL="1143000" indent="-228600">
              <a:defRPr sz="1600" baseline="30000">
                <a:solidFill>
                  <a:schemeClr val="tx1"/>
                </a:solidFill>
                <a:latin typeface="Arial" panose="020B0604020202020204" pitchFamily="34" charset="0"/>
              </a:defRPr>
            </a:lvl3pPr>
            <a:lvl4pPr marL="1600200" indent="-228600">
              <a:defRPr sz="1600" baseline="30000">
                <a:solidFill>
                  <a:schemeClr val="tx1"/>
                </a:solidFill>
                <a:latin typeface="Arial" panose="020B0604020202020204" pitchFamily="34" charset="0"/>
              </a:defRPr>
            </a:lvl4pPr>
            <a:lvl5pPr marL="2057400" indent="-228600">
              <a:defRPr sz="1600"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1600"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1600"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1600"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1600" baseline="30000">
                <a:solidFill>
                  <a:schemeClr val="tx1"/>
                </a:solidFill>
                <a:latin typeface="Arial" panose="020B0604020202020204" pitchFamily="34" charset="0"/>
              </a:defRPr>
            </a:lvl9pPr>
          </a:lstStyle>
          <a:p>
            <a:fld id="{09316352-0B69-4587-B4CF-638EDE04EA8B}" type="slidenum">
              <a:rPr lang="en-US" altLang="en-US" sz="1200" baseline="0">
                <a:latin typeface="Arial Black" panose="020B0A04020102020204" pitchFamily="34" charset="0"/>
              </a:rPr>
              <a:pPr/>
              <a:t>19</a:t>
            </a:fld>
            <a:endParaRPr lang="en-US" altLang="en-US" sz="1200" baseline="0">
              <a:latin typeface="Arial Black" panose="020B0A04020102020204" pitchFamily="34" charset="0"/>
            </a:endParaRPr>
          </a:p>
        </p:txBody>
      </p:sp>
    </p:spTree>
    <p:extLst>
      <p:ext uri="{BB962C8B-B14F-4D97-AF65-F5344CB8AC3E}">
        <p14:creationId xmlns:p14="http://schemas.microsoft.com/office/powerpoint/2010/main" val="1486525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altLang="en-US" sz="3600"/>
              <a:t>Chapter 5 </a:t>
            </a:r>
            <a:br>
              <a:rPr lang="en-US" altLang="en-US" sz="3600"/>
            </a:br>
            <a:r>
              <a:rPr lang="en-US" altLang="en-US" sz="3600"/>
              <a:t>Statistical Models in Simulation</a:t>
            </a:r>
          </a:p>
        </p:txBody>
      </p:sp>
      <p:sp>
        <p:nvSpPr>
          <p:cNvPr id="18435" name="Rectangle 3"/>
          <p:cNvSpPr>
            <a:spLocks noGrp="1" noChangeArrowheads="1"/>
          </p:cNvSpPr>
          <p:nvPr>
            <p:ph type="subTitle" idx="1"/>
          </p:nvPr>
        </p:nvSpPr>
        <p:spPr/>
        <p:txBody>
          <a:bodyPr/>
          <a:lstStyle/>
          <a:p>
            <a:pPr algn="r" eaLnBrk="1" hangingPunct="1"/>
            <a:r>
              <a:rPr lang="en-US" altLang="en-US" sz="2800"/>
              <a:t>Banks, Carson, Nelson &amp; Nicol</a:t>
            </a:r>
          </a:p>
          <a:p>
            <a:pPr algn="r" eaLnBrk="1" hangingPunct="1"/>
            <a:r>
              <a:rPr lang="en-US" altLang="en-US" sz="2800" i="1"/>
              <a:t>Discrete-Event System Simulation</a:t>
            </a:r>
          </a:p>
        </p:txBody>
      </p:sp>
    </p:spTree>
    <p:extLst>
      <p:ext uri="{BB962C8B-B14F-4D97-AF65-F5344CB8AC3E}">
        <p14:creationId xmlns:p14="http://schemas.microsoft.com/office/powerpoint/2010/main" val="163904780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166939" y="152400"/>
            <a:ext cx="7793037" cy="990600"/>
          </a:xfrm>
        </p:spPr>
        <p:txBody>
          <a:bodyPr/>
          <a:lstStyle/>
          <a:p>
            <a:pPr eaLnBrk="1" hangingPunct="1"/>
            <a:r>
              <a:rPr lang="en-US" altLang="en-US" smtClean="0"/>
              <a:t>Normal Distribution		</a:t>
            </a:r>
            <a:r>
              <a:rPr lang="en-US" altLang="en-US" sz="2200">
                <a:solidFill>
                  <a:schemeClr val="bg2"/>
                </a:solidFill>
              </a:rPr>
              <a:t>[Continuous Dist’n]</a:t>
            </a:r>
            <a:endParaRPr lang="en-US" altLang="en-US" smtClean="0"/>
          </a:p>
        </p:txBody>
      </p:sp>
      <p:sp>
        <p:nvSpPr>
          <p:cNvPr id="89091" name="Rectangle 3"/>
          <p:cNvSpPr>
            <a:spLocks noGrp="1" noChangeArrowheads="1"/>
          </p:cNvSpPr>
          <p:nvPr>
            <p:ph type="body" sz="half" idx="1"/>
          </p:nvPr>
        </p:nvSpPr>
        <p:spPr>
          <a:xfrm>
            <a:off x="1981200" y="1447801"/>
            <a:ext cx="8115300" cy="1624013"/>
          </a:xfrm>
        </p:spPr>
        <p:txBody>
          <a:bodyPr/>
          <a:lstStyle/>
          <a:p>
            <a:pPr algn="just" eaLnBrk="1" hangingPunct="1"/>
            <a:r>
              <a:rPr lang="en-US" altLang="en-US" smtClean="0"/>
              <a:t>Example</a:t>
            </a:r>
          </a:p>
          <a:p>
            <a:pPr algn="just" eaLnBrk="1" hangingPunct="1"/>
            <a:r>
              <a:rPr lang="en-US" altLang="en-US" sz="2000"/>
              <a:t>The simplest case of the normal distribution, known as the </a:t>
            </a:r>
            <a:r>
              <a:rPr lang="en-US" altLang="en-US" sz="2000" b="1">
                <a:solidFill>
                  <a:srgbClr val="3333FF"/>
                </a:solidFill>
              </a:rPr>
              <a:t>Standard Normal Distribution</a:t>
            </a:r>
            <a:r>
              <a:rPr lang="en-US" altLang="en-US" sz="2000"/>
              <a:t>, has expected value zero and variance one. This is written as </a:t>
            </a:r>
            <a:r>
              <a:rPr lang="en-US" altLang="en-US" sz="2000" i="1">
                <a:latin typeface="Cambria" panose="02040503050406030204" pitchFamily="18" charset="0"/>
              </a:rPr>
              <a:t>N</a:t>
            </a:r>
            <a:r>
              <a:rPr lang="en-US" altLang="en-US" sz="2000">
                <a:latin typeface="Cambria" panose="02040503050406030204" pitchFamily="18" charset="0"/>
              </a:rPr>
              <a:t>(0,1)</a:t>
            </a:r>
            <a:r>
              <a:rPr lang="en-US" altLang="en-US" sz="2000"/>
              <a:t>.</a:t>
            </a:r>
            <a:r>
              <a:rPr lang="en-US" altLang="en-US" sz="2400"/>
              <a:t> </a:t>
            </a:r>
          </a:p>
        </p:txBody>
      </p:sp>
      <p:pic>
        <p:nvPicPr>
          <p:cNvPr id="89092" name="Picture 16" descr="N(0,1) 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3629026"/>
            <a:ext cx="3802062"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18" descr="N(0,2) 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1" y="3705226"/>
            <a:ext cx="3698875"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644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F5657EA9-FA4A-4F3F-B789-D1D14DEC2CCC}" type="slidenum">
              <a:rPr lang="en-US" altLang="en-US" sz="1200">
                <a:latin typeface="Arial Black" panose="020B0A04020102020204" pitchFamily="34" charset="0"/>
              </a:rPr>
              <a:pPr>
                <a:spcBef>
                  <a:spcPct val="0"/>
                </a:spcBef>
                <a:buClrTx/>
                <a:buSzTx/>
                <a:buFontTx/>
                <a:buNone/>
              </a:pPr>
              <a:t>21</a:t>
            </a:fld>
            <a:endParaRPr lang="en-US" altLang="en-US" sz="1200">
              <a:latin typeface="Arial Black" panose="020B0A04020102020204" pitchFamily="34" charset="0"/>
            </a:endParaRPr>
          </a:p>
        </p:txBody>
      </p:sp>
      <p:sp>
        <p:nvSpPr>
          <p:cNvPr id="91139" name="Rectangle 2"/>
          <p:cNvSpPr>
            <a:spLocks noGrp="1" noChangeArrowheads="1"/>
          </p:cNvSpPr>
          <p:nvPr>
            <p:ph type="title"/>
          </p:nvPr>
        </p:nvSpPr>
        <p:spPr/>
        <p:txBody>
          <a:bodyPr/>
          <a:lstStyle/>
          <a:p>
            <a:pPr eaLnBrk="1" hangingPunct="1"/>
            <a:r>
              <a:rPr lang="en-US" altLang="en-US" smtClean="0"/>
              <a:t>Normal Distribution			</a:t>
            </a:r>
            <a:r>
              <a:rPr lang="en-US" altLang="en-US" sz="2200">
                <a:solidFill>
                  <a:schemeClr val="bg2"/>
                </a:solidFill>
              </a:rPr>
              <a:t>[Continuous Dist’n]</a:t>
            </a:r>
          </a:p>
        </p:txBody>
      </p:sp>
      <p:sp>
        <p:nvSpPr>
          <p:cNvPr id="91140" name="Rectangle 3"/>
          <p:cNvSpPr>
            <a:spLocks noGrp="1" noChangeArrowheads="1"/>
          </p:cNvSpPr>
          <p:nvPr>
            <p:ph type="body" sz="half" idx="1"/>
          </p:nvPr>
        </p:nvSpPr>
        <p:spPr>
          <a:xfrm>
            <a:off x="1981200" y="1447800"/>
            <a:ext cx="8305800" cy="4419600"/>
          </a:xfrm>
        </p:spPr>
        <p:txBody>
          <a:bodyPr/>
          <a:lstStyle/>
          <a:p>
            <a:pPr eaLnBrk="1" hangingPunct="1"/>
            <a:r>
              <a:rPr lang="en-US" altLang="en-US" sz="2400"/>
              <a:t>Evaluating the distribution:</a:t>
            </a:r>
          </a:p>
          <a:p>
            <a:pPr lvl="1" eaLnBrk="1" hangingPunct="1"/>
            <a:r>
              <a:rPr lang="en-US" altLang="en-US" sz="2000"/>
              <a:t>Use numerical methods (no closed form)</a:t>
            </a:r>
          </a:p>
          <a:p>
            <a:pPr lvl="1" eaLnBrk="1" hangingPunct="1"/>
            <a:r>
              <a:rPr lang="en-US" altLang="en-US" sz="2000"/>
              <a:t>Independent of </a:t>
            </a:r>
            <a:r>
              <a:rPr lang="en-US" altLang="en-US" sz="2000">
                <a:latin typeface="Symbol" panose="05050102010706020507" pitchFamily="18" charset="2"/>
              </a:rPr>
              <a:t>m</a:t>
            </a:r>
            <a:r>
              <a:rPr lang="en-US" altLang="en-US" sz="2000"/>
              <a:t> and </a:t>
            </a:r>
            <a:r>
              <a:rPr lang="en-US" altLang="en-US" sz="2000">
                <a:latin typeface="Symbol" panose="05050102010706020507" pitchFamily="18" charset="2"/>
              </a:rPr>
              <a:t>s,</a:t>
            </a:r>
            <a:r>
              <a:rPr lang="en-US" altLang="en-US" sz="2000"/>
              <a:t> using the standard normal distribution: </a:t>
            </a:r>
          </a:p>
          <a:p>
            <a:pPr lvl="1" eaLnBrk="1" hangingPunct="1">
              <a:buFont typeface="Wingdings" panose="05000000000000000000" pitchFamily="2" charset="2"/>
              <a:buNone/>
            </a:pPr>
            <a:r>
              <a:rPr lang="en-US" altLang="en-US" sz="2000" i="1"/>
              <a:t>				Z ~ N(0,1)</a:t>
            </a:r>
            <a:endParaRPr lang="en-US" altLang="en-US" sz="2000"/>
          </a:p>
          <a:p>
            <a:pPr lvl="1" eaLnBrk="1" hangingPunct="1"/>
            <a:r>
              <a:rPr lang="en-US" altLang="en-US" sz="2000"/>
              <a:t>Transformation of variables: let Z = (X - </a:t>
            </a:r>
            <a:r>
              <a:rPr lang="en-US" altLang="en-US" sz="2000" i="1">
                <a:latin typeface="Symbol" panose="05050102010706020507" pitchFamily="18" charset="2"/>
              </a:rPr>
              <a:t>m</a:t>
            </a:r>
            <a:r>
              <a:rPr lang="en-US" altLang="en-US" sz="2000" i="1"/>
              <a:t>) / </a:t>
            </a:r>
            <a:r>
              <a:rPr lang="en-US" altLang="en-US" sz="2000" i="1">
                <a:latin typeface="Symbol" panose="05050102010706020507" pitchFamily="18" charset="2"/>
              </a:rPr>
              <a:t>s</a:t>
            </a:r>
            <a:r>
              <a:rPr lang="en-US" altLang="en-US" sz="2000"/>
              <a:t>,            </a:t>
            </a:r>
          </a:p>
        </p:txBody>
      </p:sp>
      <p:graphicFrame>
        <p:nvGraphicFramePr>
          <p:cNvPr id="91141" name="Object 4"/>
          <p:cNvGraphicFramePr>
            <a:graphicFrameLocks noGrp="1" noChangeAspect="1"/>
          </p:cNvGraphicFramePr>
          <p:nvPr>
            <p:ph sz="quarter" idx="2"/>
          </p:nvPr>
        </p:nvGraphicFramePr>
        <p:xfrm>
          <a:off x="7239000" y="5029200"/>
          <a:ext cx="2743200" cy="579438"/>
        </p:xfrm>
        <a:graphic>
          <a:graphicData uri="http://schemas.openxmlformats.org/presentationml/2006/ole">
            <mc:AlternateContent xmlns:mc="http://schemas.openxmlformats.org/markup-compatibility/2006">
              <mc:Choice xmlns:v="urn:schemas-microsoft-com:vml" Requires="v">
                <p:oleObj spid="_x0000_s28712" name="Equation" r:id="rId3" imgW="1981200" imgH="419100" progId="Equation.3">
                  <p:embed/>
                </p:oleObj>
              </mc:Choice>
              <mc:Fallback>
                <p:oleObj name="Equation" r:id="rId3" imgW="1981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5029200"/>
                        <a:ext cx="2743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5"/>
          <p:cNvGraphicFramePr>
            <a:graphicFrameLocks noGrp="1" noChangeAspect="1"/>
          </p:cNvGraphicFramePr>
          <p:nvPr>
            <p:ph sz="quarter" idx="3"/>
          </p:nvPr>
        </p:nvGraphicFramePr>
        <p:xfrm>
          <a:off x="2971800" y="3276601"/>
          <a:ext cx="3810000" cy="2270125"/>
        </p:xfrm>
        <a:graphic>
          <a:graphicData uri="http://schemas.openxmlformats.org/presentationml/2006/ole">
            <mc:AlternateContent xmlns:mc="http://schemas.openxmlformats.org/markup-compatibility/2006">
              <mc:Choice xmlns:v="urn:schemas-microsoft-com:vml" Requires="v">
                <p:oleObj spid="_x0000_s28713" name="Equation" r:id="rId5" imgW="2044700" imgH="1219200" progId="Equation.3">
                  <p:embed/>
                </p:oleObj>
              </mc:Choice>
              <mc:Fallback>
                <p:oleObj name="Equation" r:id="rId5" imgW="2044700" imgH="1219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276601"/>
                        <a:ext cx="3810000" cy="227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85386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ED6AC03C-BC6F-4854-95C0-4BF14E3E19A2}" type="slidenum">
              <a:rPr lang="en-US" altLang="en-US" sz="1200">
                <a:latin typeface="Arial Black" panose="020B0A04020102020204" pitchFamily="34" charset="0"/>
              </a:rPr>
              <a:pPr>
                <a:spcBef>
                  <a:spcPct val="0"/>
                </a:spcBef>
                <a:buClrTx/>
                <a:buSzTx/>
                <a:buFontTx/>
                <a:buNone/>
              </a:pPr>
              <a:t>22</a:t>
            </a:fld>
            <a:endParaRPr lang="en-US" altLang="en-US" sz="1200">
              <a:latin typeface="Arial Black" panose="020B0A04020102020204" pitchFamily="34" charset="0"/>
            </a:endParaRPr>
          </a:p>
        </p:txBody>
      </p:sp>
      <p:sp>
        <p:nvSpPr>
          <p:cNvPr id="92163" name="Rectangle 2"/>
          <p:cNvSpPr>
            <a:spLocks noGrp="1" noChangeArrowheads="1"/>
          </p:cNvSpPr>
          <p:nvPr>
            <p:ph type="title"/>
          </p:nvPr>
        </p:nvSpPr>
        <p:spPr/>
        <p:txBody>
          <a:bodyPr/>
          <a:lstStyle/>
          <a:p>
            <a:pPr eaLnBrk="1" hangingPunct="1"/>
            <a:r>
              <a:rPr lang="en-US" altLang="en-US" smtClean="0"/>
              <a:t>Normal Distribution			</a:t>
            </a:r>
            <a:r>
              <a:rPr lang="en-US" altLang="en-US" sz="2200">
                <a:solidFill>
                  <a:schemeClr val="bg2"/>
                </a:solidFill>
              </a:rPr>
              <a:t>[Continuous Dist’n]</a:t>
            </a:r>
          </a:p>
        </p:txBody>
      </p:sp>
      <p:sp>
        <p:nvSpPr>
          <p:cNvPr id="92164" name="Rectangle 3"/>
          <p:cNvSpPr>
            <a:spLocks noGrp="1" noChangeArrowheads="1"/>
          </p:cNvSpPr>
          <p:nvPr>
            <p:ph type="body" sz="half" idx="1"/>
          </p:nvPr>
        </p:nvSpPr>
        <p:spPr>
          <a:xfrm>
            <a:off x="1981200" y="1447800"/>
            <a:ext cx="8305800" cy="4419600"/>
          </a:xfrm>
        </p:spPr>
        <p:txBody>
          <a:bodyPr/>
          <a:lstStyle/>
          <a:p>
            <a:pPr eaLnBrk="1" hangingPunct="1"/>
            <a:r>
              <a:rPr lang="en-US" altLang="en-US" sz="2400"/>
              <a:t>Example: The time required to load an oceangoing vessel, </a:t>
            </a:r>
            <a:r>
              <a:rPr lang="en-US" altLang="en-US" sz="2400" i="1"/>
              <a:t>X</a:t>
            </a:r>
            <a:r>
              <a:rPr lang="en-US" altLang="en-US" sz="2400"/>
              <a:t>, is distributed as </a:t>
            </a:r>
            <a:r>
              <a:rPr lang="en-US" altLang="en-US" sz="2400" i="1"/>
              <a:t>N(12,4)</a:t>
            </a:r>
          </a:p>
          <a:p>
            <a:pPr lvl="1" eaLnBrk="1" hangingPunct="1"/>
            <a:r>
              <a:rPr lang="en-US" altLang="en-US" sz="2000"/>
              <a:t>The probability that the vessel is loaded in less than 10 hours:</a:t>
            </a:r>
          </a:p>
          <a:p>
            <a:pPr lvl="1" eaLnBrk="1" hangingPunct="1"/>
            <a:endParaRPr lang="en-US" altLang="en-US" sz="2000"/>
          </a:p>
          <a:p>
            <a:pPr lvl="1" eaLnBrk="1" hangingPunct="1"/>
            <a:endParaRPr lang="en-US" altLang="en-US" sz="2000"/>
          </a:p>
          <a:p>
            <a:pPr lvl="2" eaLnBrk="1" hangingPunct="1"/>
            <a:r>
              <a:rPr lang="en-US" altLang="en-US" sz="1800"/>
              <a:t>Using the symmetry property, </a:t>
            </a:r>
            <a:r>
              <a:rPr lang="en-US" altLang="en-US" sz="1800">
                <a:latin typeface="Symbol" panose="05050102010706020507" pitchFamily="18" charset="2"/>
              </a:rPr>
              <a:t>F</a:t>
            </a:r>
            <a:r>
              <a:rPr lang="en-US" altLang="en-US" sz="1800"/>
              <a:t>(1) is the complement of </a:t>
            </a:r>
            <a:r>
              <a:rPr lang="en-US" altLang="en-US" sz="1800">
                <a:latin typeface="Symbol" panose="05050102010706020507" pitchFamily="18" charset="2"/>
              </a:rPr>
              <a:t>F</a:t>
            </a:r>
            <a:r>
              <a:rPr lang="en-US" altLang="en-US" sz="1800"/>
              <a:t> (-1)</a:t>
            </a:r>
          </a:p>
        </p:txBody>
      </p:sp>
      <p:graphicFrame>
        <p:nvGraphicFramePr>
          <p:cNvPr id="92165" name="Object 5"/>
          <p:cNvGraphicFramePr>
            <a:graphicFrameLocks noGrp="1" noChangeAspect="1"/>
          </p:cNvGraphicFramePr>
          <p:nvPr>
            <p:ph sz="quarter" idx="3"/>
          </p:nvPr>
        </p:nvGraphicFramePr>
        <p:xfrm>
          <a:off x="4038600" y="2590801"/>
          <a:ext cx="3657600" cy="671513"/>
        </p:xfrm>
        <a:graphic>
          <a:graphicData uri="http://schemas.openxmlformats.org/presentationml/2006/ole">
            <mc:AlternateContent xmlns:mc="http://schemas.openxmlformats.org/markup-compatibility/2006">
              <mc:Choice xmlns:v="urn:schemas-microsoft-com:vml" Requires="v">
                <p:oleObj spid="_x0000_s29717" name="Equation" r:id="rId3" imgW="2349500" imgH="431800" progId="Equation.3">
                  <p:embed/>
                </p:oleObj>
              </mc:Choice>
              <mc:Fallback>
                <p:oleObj name="Equation" r:id="rId3" imgW="2349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1"/>
                        <a:ext cx="365760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166" name="Picture 14" descr="05-14a"/>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2209800" y="4114800"/>
            <a:ext cx="3494088" cy="2133600"/>
          </a:xfrm>
          <a:noFill/>
        </p:spPr>
      </p:pic>
      <p:pic>
        <p:nvPicPr>
          <p:cNvPr id="92167" name="Picture 19" descr="05-14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000500"/>
            <a:ext cx="35052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40296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36055197-0E68-48AA-BA65-71B5CA66E9A4}" type="slidenum">
              <a:rPr lang="en-US" altLang="en-US" sz="1200">
                <a:latin typeface="Arial Black" panose="020B0A04020102020204" pitchFamily="34" charset="0"/>
              </a:rPr>
              <a:pPr>
                <a:spcBef>
                  <a:spcPct val="0"/>
                </a:spcBef>
                <a:buClrTx/>
                <a:buSzTx/>
                <a:buFontTx/>
                <a:buNone/>
              </a:pPr>
              <a:t>23</a:t>
            </a:fld>
            <a:endParaRPr lang="en-US" altLang="en-US" sz="1200">
              <a:latin typeface="Arial Black" panose="020B0A04020102020204" pitchFamily="34" charset="0"/>
            </a:endParaRPr>
          </a:p>
        </p:txBody>
      </p:sp>
      <p:pic>
        <p:nvPicPr>
          <p:cNvPr id="93187" name="Picture 11" descr="05-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856038"/>
            <a:ext cx="401955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2"/>
          <p:cNvSpPr>
            <a:spLocks noGrp="1" noChangeArrowheads="1"/>
          </p:cNvSpPr>
          <p:nvPr>
            <p:ph type="title"/>
          </p:nvPr>
        </p:nvSpPr>
        <p:spPr/>
        <p:txBody>
          <a:bodyPr/>
          <a:lstStyle/>
          <a:p>
            <a:pPr eaLnBrk="1" hangingPunct="1"/>
            <a:r>
              <a:rPr lang="en-US" altLang="en-US" dirty="0" smtClean="0"/>
              <a:t>Weibull Distribution			</a:t>
            </a:r>
            <a:r>
              <a:rPr lang="en-US" altLang="en-US" sz="2200" dirty="0">
                <a:solidFill>
                  <a:schemeClr val="bg2"/>
                </a:solidFill>
              </a:rPr>
              <a:t>[Continuous </a:t>
            </a:r>
            <a:r>
              <a:rPr lang="en-US" altLang="en-US" sz="2200" dirty="0" err="1">
                <a:solidFill>
                  <a:schemeClr val="bg2"/>
                </a:solidFill>
              </a:rPr>
              <a:t>Dist’n</a:t>
            </a:r>
            <a:r>
              <a:rPr lang="en-US" altLang="en-US" sz="2200" dirty="0">
                <a:solidFill>
                  <a:schemeClr val="bg2"/>
                </a:solidFill>
              </a:rPr>
              <a:t>]</a:t>
            </a:r>
          </a:p>
        </p:txBody>
      </p:sp>
      <p:sp>
        <p:nvSpPr>
          <p:cNvPr id="93189" name="Rectangle 3"/>
          <p:cNvSpPr>
            <a:spLocks noGrp="1" noChangeArrowheads="1"/>
          </p:cNvSpPr>
          <p:nvPr>
            <p:ph type="body" sz="half" idx="1"/>
          </p:nvPr>
        </p:nvSpPr>
        <p:spPr>
          <a:xfrm>
            <a:off x="1981200" y="1447800"/>
            <a:ext cx="8305800" cy="4419600"/>
          </a:xfrm>
        </p:spPr>
        <p:txBody>
          <a:bodyPr/>
          <a:lstStyle/>
          <a:p>
            <a:pPr eaLnBrk="1" hangingPunct="1"/>
            <a:r>
              <a:rPr lang="en-US" altLang="en-US" sz="2000" dirty="0"/>
              <a:t>A random variable </a:t>
            </a:r>
            <a:r>
              <a:rPr lang="en-US" altLang="en-US" sz="2000" i="1" dirty="0"/>
              <a:t>X</a:t>
            </a:r>
            <a:r>
              <a:rPr lang="en-US" altLang="en-US" sz="2000" dirty="0"/>
              <a:t> has a Weibull distribution if its pdf has the form:</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r>
              <a:rPr lang="en-US" altLang="en-US" sz="2000" dirty="0"/>
              <a:t>3 parameters:</a:t>
            </a:r>
          </a:p>
          <a:p>
            <a:pPr lvl="1" eaLnBrk="1" hangingPunct="1"/>
            <a:r>
              <a:rPr lang="en-US" altLang="en-US" sz="1800" dirty="0"/>
              <a:t>Location parameter: </a:t>
            </a:r>
            <a:r>
              <a:rPr lang="en-US" altLang="en-US" sz="1800" i="1" dirty="0">
                <a:latin typeface="Symbol" panose="05050102010706020507" pitchFamily="18" charset="2"/>
              </a:rPr>
              <a:t>u,  </a:t>
            </a:r>
            <a:endParaRPr lang="en-US" altLang="en-US" sz="1800" dirty="0"/>
          </a:p>
          <a:p>
            <a:pPr lvl="1" eaLnBrk="1" hangingPunct="1"/>
            <a:r>
              <a:rPr lang="en-US" altLang="en-US" sz="1800" dirty="0" smtClean="0"/>
              <a:t>Shape parameter</a:t>
            </a:r>
            <a:r>
              <a:rPr lang="en-US" altLang="en-US" sz="1800" dirty="0"/>
              <a:t>: </a:t>
            </a:r>
            <a:r>
              <a:rPr lang="en-US" altLang="en-US" sz="1800" i="1" dirty="0">
                <a:latin typeface="Symbol" panose="05050102010706020507" pitchFamily="18" charset="2"/>
              </a:rPr>
              <a:t>b , (b &gt; 0)</a:t>
            </a:r>
            <a:endParaRPr lang="en-US" altLang="en-US" sz="1800" dirty="0"/>
          </a:p>
          <a:p>
            <a:pPr lvl="1" eaLnBrk="1" hangingPunct="1"/>
            <a:r>
              <a:rPr lang="en-US" altLang="en-US" sz="1800" dirty="0" smtClean="0"/>
              <a:t>Scale parameter</a:t>
            </a:r>
            <a:r>
              <a:rPr lang="en-US" altLang="en-US" sz="1800" dirty="0"/>
              <a:t>. </a:t>
            </a:r>
            <a:r>
              <a:rPr lang="en-US" altLang="en-US" sz="1800" i="1" dirty="0">
                <a:latin typeface="Symbol" panose="05050102010706020507" pitchFamily="18" charset="2"/>
              </a:rPr>
              <a:t>a,  (&gt; 0)</a:t>
            </a:r>
            <a:endParaRPr lang="en-US" altLang="en-US" sz="1800" dirty="0"/>
          </a:p>
          <a:p>
            <a:pPr eaLnBrk="1" hangingPunct="1"/>
            <a:r>
              <a:rPr lang="en-US" altLang="en-US" sz="2000" dirty="0"/>
              <a:t>Example: </a:t>
            </a:r>
            <a:r>
              <a:rPr lang="en-US" altLang="en-US" sz="2000" i="1" dirty="0">
                <a:latin typeface="Symbol" panose="05050102010706020507" pitchFamily="18" charset="2"/>
              </a:rPr>
              <a:t>u</a:t>
            </a:r>
            <a:r>
              <a:rPr lang="en-US" altLang="en-US" sz="2000" i="1" dirty="0"/>
              <a:t> = 0</a:t>
            </a:r>
            <a:r>
              <a:rPr lang="en-US" altLang="en-US" sz="2000" dirty="0"/>
              <a:t> and </a:t>
            </a:r>
            <a:r>
              <a:rPr lang="en-US" altLang="en-US" sz="2000" i="1" dirty="0">
                <a:latin typeface="Symbol" panose="05050102010706020507" pitchFamily="18" charset="2"/>
              </a:rPr>
              <a:t>a </a:t>
            </a:r>
            <a:r>
              <a:rPr lang="en-US" altLang="en-US" sz="2000" i="1" dirty="0"/>
              <a:t>= 1</a:t>
            </a:r>
            <a:r>
              <a:rPr lang="en-US" altLang="en-US" sz="2000" dirty="0"/>
              <a:t>:</a:t>
            </a:r>
          </a:p>
          <a:p>
            <a:pPr eaLnBrk="1" hangingPunct="1"/>
            <a:endParaRPr lang="en-US" altLang="en-US" sz="2000" i="1" dirty="0"/>
          </a:p>
        </p:txBody>
      </p:sp>
      <p:graphicFrame>
        <p:nvGraphicFramePr>
          <p:cNvPr id="93190" name="Object 4"/>
          <p:cNvGraphicFramePr>
            <a:graphicFrameLocks noGrp="1" noChangeAspect="1"/>
          </p:cNvGraphicFramePr>
          <p:nvPr>
            <p:ph sz="quarter" idx="2"/>
          </p:nvPr>
        </p:nvGraphicFramePr>
        <p:xfrm>
          <a:off x="3733800" y="1905001"/>
          <a:ext cx="4343400" cy="1063625"/>
        </p:xfrm>
        <a:graphic>
          <a:graphicData uri="http://schemas.openxmlformats.org/presentationml/2006/ole">
            <mc:AlternateContent xmlns:mc="http://schemas.openxmlformats.org/markup-compatibility/2006">
              <mc:Choice xmlns:v="urn:schemas-microsoft-com:vml" Requires="v">
                <p:oleObj spid="_x0000_s30760" name="Equation" r:id="rId5" imgW="3009900" imgH="736600" progId="Equation.3">
                  <p:embed/>
                </p:oleObj>
              </mc:Choice>
              <mc:Fallback>
                <p:oleObj name="Equation" r:id="rId5" imgW="3009900" imgH="736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905001"/>
                        <a:ext cx="43434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6"/>
          <p:cNvGraphicFramePr>
            <a:graphicFrameLocks noGrp="1" noChangeAspect="1"/>
          </p:cNvGraphicFramePr>
          <p:nvPr>
            <p:ph sz="quarter" idx="3"/>
          </p:nvPr>
        </p:nvGraphicFramePr>
        <p:xfrm>
          <a:off x="5203826" y="3352800"/>
          <a:ext cx="1196975" cy="285750"/>
        </p:xfrm>
        <a:graphic>
          <a:graphicData uri="http://schemas.openxmlformats.org/presentationml/2006/ole">
            <mc:AlternateContent xmlns:mc="http://schemas.openxmlformats.org/markup-compatibility/2006">
              <mc:Choice xmlns:v="urn:schemas-microsoft-com:vml" Requires="v">
                <p:oleObj spid="_x0000_s30761" name="Equation" r:id="rId7" imgW="850531" imgH="203112" progId="Equation.3">
                  <p:embed/>
                </p:oleObj>
              </mc:Choice>
              <mc:Fallback>
                <p:oleObj name="Equation" r:id="rId7" imgW="850531"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3826" y="3352800"/>
                        <a:ext cx="119697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2" name="AutoShape 10"/>
          <p:cNvSpPr>
            <a:spLocks noChangeArrowheads="1"/>
          </p:cNvSpPr>
          <p:nvPr/>
        </p:nvSpPr>
        <p:spPr bwMode="auto">
          <a:xfrm>
            <a:off x="4038600" y="5562600"/>
            <a:ext cx="1828800" cy="762000"/>
          </a:xfrm>
          <a:prstGeom prst="wedgeRoundRectCallout">
            <a:avLst>
              <a:gd name="adj1" fmla="val 93579"/>
              <a:gd name="adj2" fmla="val -55417"/>
              <a:gd name="adj3" fmla="val 16667"/>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SzTx/>
              <a:buFontTx/>
              <a:buNone/>
            </a:pPr>
            <a:r>
              <a:rPr lang="en-US" altLang="en-US" sz="1600"/>
              <a:t>When </a:t>
            </a:r>
            <a:r>
              <a:rPr lang="en-US" altLang="en-US" sz="1600" i="1">
                <a:latin typeface="Symbol" panose="05050102010706020507" pitchFamily="18" charset="2"/>
              </a:rPr>
              <a:t>b</a:t>
            </a:r>
            <a:r>
              <a:rPr lang="en-US" altLang="en-US" sz="1600" i="1"/>
              <a:t> = 1</a:t>
            </a:r>
            <a:r>
              <a:rPr lang="en-US" altLang="en-US" sz="1600"/>
              <a:t>, </a:t>
            </a:r>
          </a:p>
          <a:p>
            <a:pPr algn="ctr">
              <a:spcBef>
                <a:spcPct val="0"/>
              </a:spcBef>
              <a:buClrTx/>
              <a:buSzTx/>
              <a:buFontTx/>
              <a:buNone/>
            </a:pPr>
            <a:r>
              <a:rPr lang="en-US" altLang="en-US" sz="1600" i="1"/>
              <a:t>X</a:t>
            </a:r>
            <a:r>
              <a:rPr lang="en-US" altLang="en-US" sz="1600"/>
              <a:t> ~ </a:t>
            </a:r>
            <a:r>
              <a:rPr lang="en-US" altLang="en-US" sz="1600" i="1"/>
              <a:t>exp(</a:t>
            </a:r>
            <a:r>
              <a:rPr lang="en-US" altLang="en-US" sz="1600" i="1">
                <a:latin typeface="Symbol" panose="05050102010706020507" pitchFamily="18" charset="2"/>
              </a:rPr>
              <a:t>l</a:t>
            </a:r>
            <a:r>
              <a:rPr lang="en-US" altLang="en-US" sz="1600" i="1"/>
              <a:t> = 1/</a:t>
            </a:r>
            <a:r>
              <a:rPr lang="en-US" altLang="en-US" sz="1600" i="1">
                <a:latin typeface="Symbol" panose="05050102010706020507" pitchFamily="18" charset="2"/>
              </a:rPr>
              <a:t>a</a:t>
            </a:r>
            <a:r>
              <a:rPr lang="en-US" altLang="en-US" sz="1600" i="1"/>
              <a:t>)</a:t>
            </a:r>
          </a:p>
        </p:txBody>
      </p:sp>
    </p:spTree>
    <p:extLst>
      <p:ext uri="{BB962C8B-B14F-4D97-AF65-F5344CB8AC3E}">
        <p14:creationId xmlns:p14="http://schemas.microsoft.com/office/powerpoint/2010/main" val="34661784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Weibull Distribution			</a:t>
            </a:r>
            <a:r>
              <a:rPr lang="en-US" altLang="en-US" sz="2200" dirty="0" smtClean="0">
                <a:solidFill>
                  <a:schemeClr val="bg2"/>
                </a:solidFill>
              </a:rPr>
              <a:t>[Continuous </a:t>
            </a:r>
            <a:r>
              <a:rPr lang="en-US" altLang="en-US" sz="2200" dirty="0" err="1" smtClean="0">
                <a:solidFill>
                  <a:schemeClr val="bg2"/>
                </a:solidFill>
              </a:rPr>
              <a:t>Dist’n</a:t>
            </a:r>
            <a:r>
              <a:rPr lang="en-US" altLang="en-US" sz="2200" dirty="0" smtClean="0">
                <a:solidFill>
                  <a:schemeClr val="bg2"/>
                </a:solidFill>
              </a:rPr>
              <a:t>]</a:t>
            </a:r>
            <a:endParaRPr lang="en-US" dirty="0"/>
          </a:p>
        </p:txBody>
      </p:sp>
      <p:sp>
        <p:nvSpPr>
          <p:cNvPr id="8" name="Content Placeholder 7"/>
          <p:cNvSpPr>
            <a:spLocks noGrp="1"/>
          </p:cNvSpPr>
          <p:nvPr>
            <p:ph idx="1"/>
          </p:nvPr>
        </p:nvSpPr>
        <p:spPr>
          <a:xfrm>
            <a:off x="350293" y="615286"/>
            <a:ext cx="10972800" cy="5861714"/>
          </a:xfrm>
        </p:spPr>
        <p:txBody>
          <a:bodyPr/>
          <a:lstStyle/>
          <a:p>
            <a:r>
              <a:rPr lang="en-US" sz="2000" dirty="0"/>
              <a:t> </a:t>
            </a:r>
            <a:endParaRPr lang="en-US" sz="2000" dirty="0" smtClean="0"/>
          </a:p>
          <a:p>
            <a:endParaRPr lang="en-US" sz="2000" dirty="0"/>
          </a:p>
          <a:p>
            <a:endParaRPr lang="en-US" sz="2000" dirty="0" smtClean="0"/>
          </a:p>
          <a:p>
            <a:r>
              <a:rPr lang="en-US" sz="2000" dirty="0" smtClean="0"/>
              <a:t>A </a:t>
            </a:r>
            <a:r>
              <a:rPr lang="en-US" sz="2000" dirty="0"/>
              <a:t>mixed Weibull distribution with one subpopulation with β &lt; 1, one subpopulation with β = 1 and one subpopulation with β &gt; 1 would have a failure rate plot that was identical to the bathtub curve. An example of a bathtub curve is shown in the following chart.</a:t>
            </a:r>
          </a:p>
        </p:txBody>
      </p:sp>
      <p:sp>
        <p:nvSpPr>
          <p:cNvPr id="6" name="Slide Number Placeholder 5"/>
          <p:cNvSpPr>
            <a:spLocks noGrp="1"/>
          </p:cNvSpPr>
          <p:nvPr>
            <p:ph type="sldNum" sz="quarter" idx="11"/>
          </p:nvPr>
        </p:nvSpPr>
        <p:spPr/>
        <p:txBody>
          <a:bodyPr/>
          <a:lstStyle/>
          <a:p>
            <a:pPr>
              <a:defRPr/>
            </a:pPr>
            <a:fld id="{61603D1B-BB3D-4356-B39F-FB742F040300}" type="slidenum">
              <a:rPr lang="en-US" altLang="en-US" smtClean="0">
                <a:solidFill>
                  <a:srgbClr val="000000"/>
                </a:solidFill>
              </a:rPr>
              <a:pPr>
                <a:defRPr/>
              </a:pPr>
              <a:t>24</a:t>
            </a:fld>
            <a:endParaRPr lang="en-US" altLang="en-US">
              <a:solidFill>
                <a:srgbClr val="000000"/>
              </a:solidFill>
            </a:endParaRPr>
          </a:p>
        </p:txBody>
      </p:sp>
      <p:pic>
        <p:nvPicPr>
          <p:cNvPr id="32770" name="Picture 2" descr="Plot of typical bathtub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550" y="3114674"/>
            <a:ext cx="573405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5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E20F2B22-D9F3-45B4-8614-12D154D6597B}" type="slidenum">
              <a:rPr lang="en-US" altLang="en-US" sz="1200">
                <a:latin typeface="Arial Black" panose="020B0A04020102020204" pitchFamily="34" charset="0"/>
              </a:rPr>
              <a:pPr>
                <a:spcBef>
                  <a:spcPct val="0"/>
                </a:spcBef>
                <a:buClrTx/>
                <a:buSzTx/>
                <a:buFontTx/>
                <a:buNone/>
              </a:pPr>
              <a:t>25</a:t>
            </a:fld>
            <a:endParaRPr lang="en-US" altLang="en-US" sz="1200">
              <a:latin typeface="Arial Black" panose="020B0A04020102020204" pitchFamily="34" charset="0"/>
            </a:endParaRPr>
          </a:p>
        </p:txBody>
      </p:sp>
      <p:sp>
        <p:nvSpPr>
          <p:cNvPr id="94211" name="Rectangle 2"/>
          <p:cNvSpPr>
            <a:spLocks noGrp="1" noChangeArrowheads="1"/>
          </p:cNvSpPr>
          <p:nvPr>
            <p:ph type="title"/>
          </p:nvPr>
        </p:nvSpPr>
        <p:spPr/>
        <p:txBody>
          <a:bodyPr/>
          <a:lstStyle/>
          <a:p>
            <a:pPr eaLnBrk="1" hangingPunct="1"/>
            <a:r>
              <a:rPr lang="en-US" altLang="en-US" smtClean="0"/>
              <a:t>Lognormal Distribution		</a:t>
            </a:r>
            <a:r>
              <a:rPr lang="en-US" altLang="en-US" sz="2200">
                <a:solidFill>
                  <a:schemeClr val="bg2"/>
                </a:solidFill>
              </a:rPr>
              <a:t>[Continuous Dist’n]</a:t>
            </a:r>
          </a:p>
        </p:txBody>
      </p:sp>
      <p:sp>
        <p:nvSpPr>
          <p:cNvPr id="94212" name="Rectangle 3"/>
          <p:cNvSpPr>
            <a:spLocks noGrp="1" noChangeArrowheads="1"/>
          </p:cNvSpPr>
          <p:nvPr>
            <p:ph type="body" sz="half" idx="1"/>
          </p:nvPr>
        </p:nvSpPr>
        <p:spPr>
          <a:xfrm>
            <a:off x="1981200" y="1447800"/>
            <a:ext cx="8229600" cy="4800600"/>
          </a:xfrm>
        </p:spPr>
        <p:txBody>
          <a:bodyPr/>
          <a:lstStyle/>
          <a:p>
            <a:pPr eaLnBrk="1" hangingPunct="1"/>
            <a:r>
              <a:rPr lang="en-US" altLang="en-US" sz="2400"/>
              <a:t>A random variable </a:t>
            </a:r>
            <a:r>
              <a:rPr lang="en-US" altLang="en-US" sz="2400" i="1"/>
              <a:t>X</a:t>
            </a:r>
            <a:r>
              <a:rPr lang="en-US" altLang="en-US" sz="2400"/>
              <a:t> has a lognormal distribution if its pdf has the form:</a:t>
            </a:r>
          </a:p>
          <a:p>
            <a:pPr eaLnBrk="1" hangingPunct="1"/>
            <a:endParaRPr lang="en-US" altLang="en-US" sz="2400"/>
          </a:p>
          <a:p>
            <a:pPr eaLnBrk="1" hangingPunct="1"/>
            <a:endParaRPr lang="en-US" altLang="en-US" sz="2400"/>
          </a:p>
          <a:p>
            <a:pPr eaLnBrk="1" hangingPunct="1"/>
            <a:endParaRPr lang="en-US" altLang="en-US" sz="2400"/>
          </a:p>
          <a:p>
            <a:pPr lvl="1" eaLnBrk="1" hangingPunct="1"/>
            <a:r>
              <a:rPr lang="en-US" altLang="en-US" sz="2000"/>
              <a:t>Mean E(X) = e</a:t>
            </a:r>
            <a:r>
              <a:rPr lang="en-US" altLang="en-US" sz="2000" baseline="30000">
                <a:latin typeface="Symbol" panose="05050102010706020507" pitchFamily="18" charset="2"/>
              </a:rPr>
              <a:t>m</a:t>
            </a:r>
            <a:r>
              <a:rPr lang="en-US" altLang="en-US" sz="2000" baseline="30000"/>
              <a:t>+</a:t>
            </a:r>
            <a:r>
              <a:rPr lang="en-US" altLang="en-US" sz="2000" baseline="30000">
                <a:latin typeface="Symbol" panose="05050102010706020507" pitchFamily="18" charset="2"/>
              </a:rPr>
              <a:t>s</a:t>
            </a:r>
            <a:r>
              <a:rPr lang="en-US" altLang="en-US" sz="1600" baseline="70000"/>
              <a:t>2</a:t>
            </a:r>
            <a:r>
              <a:rPr lang="en-US" altLang="en-US" sz="2000" baseline="30000"/>
              <a:t>/2</a:t>
            </a:r>
            <a:r>
              <a:rPr lang="en-US" altLang="en-US" sz="2000"/>
              <a:t> </a:t>
            </a:r>
          </a:p>
          <a:p>
            <a:pPr lvl="1" eaLnBrk="1" hangingPunct="1"/>
            <a:r>
              <a:rPr lang="en-US" altLang="en-US" sz="2000"/>
              <a:t>Variance V(X) = e</a:t>
            </a:r>
            <a:r>
              <a:rPr lang="en-US" altLang="en-US" sz="2000" baseline="30000">
                <a:latin typeface="Symbol" panose="05050102010706020507" pitchFamily="18" charset="2"/>
              </a:rPr>
              <a:t>2m</a:t>
            </a:r>
            <a:r>
              <a:rPr lang="en-US" altLang="en-US" sz="2000" baseline="30000"/>
              <a:t>+</a:t>
            </a:r>
            <a:r>
              <a:rPr lang="en-US" altLang="en-US" sz="2000" baseline="30000">
                <a:latin typeface="Symbol" panose="05050102010706020507" pitchFamily="18" charset="2"/>
              </a:rPr>
              <a:t>s</a:t>
            </a:r>
            <a:r>
              <a:rPr lang="en-US" altLang="en-US" sz="1600" baseline="70000"/>
              <a:t>2</a:t>
            </a:r>
            <a:r>
              <a:rPr lang="en-US" altLang="en-US" sz="2000" baseline="30000"/>
              <a:t>/2 (</a:t>
            </a:r>
            <a:r>
              <a:rPr lang="en-US" altLang="en-US" sz="2000"/>
              <a:t>e</a:t>
            </a:r>
            <a:r>
              <a:rPr lang="en-US" altLang="en-US" sz="2000" baseline="30000">
                <a:latin typeface="Symbol" panose="05050102010706020507" pitchFamily="18" charset="2"/>
              </a:rPr>
              <a:t>s</a:t>
            </a:r>
            <a:r>
              <a:rPr lang="en-US" altLang="en-US" sz="1600" baseline="70000"/>
              <a:t>2</a:t>
            </a:r>
            <a:r>
              <a:rPr lang="en-US" altLang="en-US" sz="2000" baseline="30000"/>
              <a:t> </a:t>
            </a:r>
            <a:r>
              <a:rPr lang="en-US" altLang="en-US" sz="2000"/>
              <a:t>- 1)</a:t>
            </a:r>
          </a:p>
          <a:p>
            <a:pPr eaLnBrk="1" hangingPunct="1"/>
            <a:endParaRPr lang="en-US" altLang="en-US" sz="2400"/>
          </a:p>
          <a:p>
            <a:pPr eaLnBrk="1" hangingPunct="1"/>
            <a:r>
              <a:rPr lang="en-US" altLang="en-US" sz="2400"/>
              <a:t>Relationship with normal distribution</a:t>
            </a:r>
          </a:p>
          <a:p>
            <a:pPr lvl="1" eaLnBrk="1" hangingPunct="1"/>
            <a:r>
              <a:rPr lang="en-US" altLang="en-US" sz="2000"/>
              <a:t>When </a:t>
            </a:r>
            <a:r>
              <a:rPr lang="en-US" altLang="en-US" sz="2000" i="1"/>
              <a:t>Y ~ N(</a:t>
            </a:r>
            <a:r>
              <a:rPr lang="en-US" altLang="en-US" sz="2000" i="1">
                <a:latin typeface="Symbol" panose="05050102010706020507" pitchFamily="18" charset="2"/>
              </a:rPr>
              <a:t>m</a:t>
            </a:r>
            <a:r>
              <a:rPr lang="en-US" altLang="en-US" sz="2000" i="1"/>
              <a:t>, </a:t>
            </a:r>
            <a:r>
              <a:rPr lang="en-US" altLang="en-US" sz="2000" i="1">
                <a:latin typeface="Symbol" panose="05050102010706020507" pitchFamily="18" charset="2"/>
              </a:rPr>
              <a:t>s</a:t>
            </a:r>
            <a:r>
              <a:rPr lang="en-US" altLang="en-US" sz="2000" i="1" baseline="30000"/>
              <a:t>2</a:t>
            </a:r>
            <a:r>
              <a:rPr lang="en-US" altLang="en-US" sz="2000" i="1"/>
              <a:t>),</a:t>
            </a:r>
            <a:r>
              <a:rPr lang="en-US" altLang="en-US" sz="2000"/>
              <a:t> then </a:t>
            </a:r>
            <a:r>
              <a:rPr lang="en-US" altLang="en-US" sz="2000" i="1"/>
              <a:t>X = e</a:t>
            </a:r>
            <a:r>
              <a:rPr lang="en-US" altLang="en-US" sz="2000" i="1" baseline="30000"/>
              <a:t>Y</a:t>
            </a:r>
            <a:r>
              <a:rPr lang="en-US" altLang="en-US" sz="2000"/>
              <a:t> ~ lognormal(</a:t>
            </a:r>
            <a:r>
              <a:rPr lang="en-US" altLang="en-US" sz="2000">
                <a:latin typeface="Symbol" panose="05050102010706020507" pitchFamily="18" charset="2"/>
              </a:rPr>
              <a:t>m</a:t>
            </a:r>
            <a:r>
              <a:rPr lang="en-US" altLang="en-US" sz="2000"/>
              <a:t>, </a:t>
            </a:r>
            <a:r>
              <a:rPr lang="en-US" altLang="en-US" sz="2000">
                <a:latin typeface="Symbol" panose="05050102010706020507" pitchFamily="18" charset="2"/>
              </a:rPr>
              <a:t>s</a:t>
            </a:r>
            <a:r>
              <a:rPr lang="en-US" altLang="en-US" sz="2000" baseline="30000"/>
              <a:t>2</a:t>
            </a:r>
            <a:r>
              <a:rPr lang="en-US" altLang="en-US" sz="2000"/>
              <a:t>)</a:t>
            </a:r>
          </a:p>
          <a:p>
            <a:pPr lvl="1" eaLnBrk="1" hangingPunct="1"/>
            <a:r>
              <a:rPr lang="en-US" altLang="en-US" sz="2000"/>
              <a:t>Parameters </a:t>
            </a:r>
            <a:r>
              <a:rPr lang="en-US" altLang="en-US" sz="2000">
                <a:latin typeface="Symbol" panose="05050102010706020507" pitchFamily="18" charset="2"/>
              </a:rPr>
              <a:t>m</a:t>
            </a:r>
            <a:r>
              <a:rPr lang="en-US" altLang="en-US" sz="2000"/>
              <a:t> and </a:t>
            </a:r>
            <a:r>
              <a:rPr lang="en-US" altLang="en-US" sz="2000">
                <a:latin typeface="Symbol" panose="05050102010706020507" pitchFamily="18" charset="2"/>
              </a:rPr>
              <a:t>s</a:t>
            </a:r>
            <a:r>
              <a:rPr lang="en-US" altLang="en-US" sz="2000" baseline="30000"/>
              <a:t>2</a:t>
            </a:r>
            <a:r>
              <a:rPr lang="en-US" altLang="en-US" sz="2000"/>
              <a:t> are not the mean and variance of the lognormal</a:t>
            </a:r>
          </a:p>
        </p:txBody>
      </p:sp>
      <p:graphicFrame>
        <p:nvGraphicFramePr>
          <p:cNvPr id="94213" name="Object 4"/>
          <p:cNvGraphicFramePr>
            <a:graphicFrameLocks noGrp="1" noChangeAspect="1"/>
          </p:cNvGraphicFramePr>
          <p:nvPr>
            <p:ph sz="quarter" idx="2"/>
          </p:nvPr>
        </p:nvGraphicFramePr>
        <p:xfrm>
          <a:off x="2603501" y="2312988"/>
          <a:ext cx="4164013" cy="1096962"/>
        </p:xfrm>
        <a:graphic>
          <a:graphicData uri="http://schemas.openxmlformats.org/presentationml/2006/ole">
            <mc:AlternateContent xmlns:mc="http://schemas.openxmlformats.org/markup-compatibility/2006">
              <mc:Choice xmlns:v="urn:schemas-microsoft-com:vml" Requires="v">
                <p:oleObj spid="_x0000_s31765" name="Equation" r:id="rId4" imgW="2362200" imgH="622300" progId="Equation.3">
                  <p:embed/>
                </p:oleObj>
              </mc:Choice>
              <mc:Fallback>
                <p:oleObj name="Equation" r:id="rId4" imgW="2362200" imgH="622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1" y="2312988"/>
                        <a:ext cx="4164013"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4214" name="Picture 10" descr="05-22"/>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7239000" y="1981200"/>
            <a:ext cx="2819400" cy="2630488"/>
          </a:xfrm>
          <a:noFill/>
        </p:spPr>
      </p:pic>
      <p:sp>
        <p:nvSpPr>
          <p:cNvPr id="94215" name="Text Box 12"/>
          <p:cNvSpPr txBox="1">
            <a:spLocks noChangeArrowheads="1"/>
          </p:cNvSpPr>
          <p:nvPr/>
        </p:nvSpPr>
        <p:spPr bwMode="auto">
          <a:xfrm>
            <a:off x="8763000" y="2438401"/>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i="1">
                <a:latin typeface="Symbol" panose="05050102010706020507" pitchFamily="18" charset="2"/>
              </a:rPr>
              <a:t>m</a:t>
            </a:r>
            <a:r>
              <a:rPr lang="en-US" altLang="en-US" sz="1600" i="1"/>
              <a:t>=1, </a:t>
            </a:r>
            <a:r>
              <a:rPr lang="en-US" altLang="en-US" sz="1600" i="1">
                <a:latin typeface="Symbol" panose="05050102010706020507" pitchFamily="18" charset="2"/>
              </a:rPr>
              <a:t>s</a:t>
            </a:r>
            <a:r>
              <a:rPr lang="en-US" altLang="en-US" sz="1600" i="1"/>
              <a:t>2=0.5,1,2.</a:t>
            </a:r>
          </a:p>
        </p:txBody>
      </p:sp>
    </p:spTree>
    <p:extLst>
      <p:ext uri="{BB962C8B-B14F-4D97-AF65-F5344CB8AC3E}">
        <p14:creationId xmlns:p14="http://schemas.microsoft.com/office/powerpoint/2010/main" val="33978084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74809182-357A-4D7A-98AE-A8FD717EFA3D}" type="slidenum">
              <a:rPr lang="en-US" altLang="en-US" sz="1200">
                <a:latin typeface="Arial Black" panose="020B0A04020102020204" pitchFamily="34" charset="0"/>
              </a:rPr>
              <a:pPr>
                <a:spcBef>
                  <a:spcPct val="0"/>
                </a:spcBef>
                <a:buClrTx/>
                <a:buSzTx/>
                <a:buFontTx/>
                <a:buNone/>
              </a:pPr>
              <a:t>26</a:t>
            </a:fld>
            <a:endParaRPr lang="en-US" altLang="en-US" sz="1200">
              <a:latin typeface="Arial Black" panose="020B0A04020102020204" pitchFamily="34" charset="0"/>
            </a:endParaRPr>
          </a:p>
        </p:txBody>
      </p:sp>
      <p:sp>
        <p:nvSpPr>
          <p:cNvPr id="95235" name="Rectangle 2"/>
          <p:cNvSpPr>
            <a:spLocks noGrp="1" noChangeArrowheads="1"/>
          </p:cNvSpPr>
          <p:nvPr>
            <p:ph type="body" sz="half" idx="1"/>
          </p:nvPr>
        </p:nvSpPr>
        <p:spPr>
          <a:xfrm>
            <a:off x="1981200" y="1447800"/>
            <a:ext cx="8458200" cy="4876800"/>
          </a:xfrm>
        </p:spPr>
        <p:txBody>
          <a:bodyPr/>
          <a:lstStyle/>
          <a:p>
            <a:pPr eaLnBrk="1" hangingPunct="1"/>
            <a:r>
              <a:rPr lang="en-US" altLang="en-US" sz="2400"/>
              <a:t>A distribution whose parameters are the observed values in a sample of data.</a:t>
            </a:r>
          </a:p>
          <a:p>
            <a:pPr lvl="1" eaLnBrk="1" hangingPunct="1"/>
            <a:r>
              <a:rPr lang="en-US" altLang="en-US" sz="2000"/>
              <a:t>May be used when it is impossible or unnecessary to establish that a random variable has any particular parametric distribution.</a:t>
            </a:r>
          </a:p>
          <a:p>
            <a:pPr lvl="1" eaLnBrk="1" hangingPunct="1"/>
            <a:r>
              <a:rPr lang="en-US" altLang="en-US" sz="2000"/>
              <a:t>Advantage: no assumption beyond the observed values in the sample.</a:t>
            </a:r>
          </a:p>
          <a:p>
            <a:pPr lvl="1" eaLnBrk="1" hangingPunct="1"/>
            <a:r>
              <a:rPr lang="en-US" altLang="en-US" sz="2000"/>
              <a:t>Disadvantage: sample might not cover the entire range of possible values.</a:t>
            </a:r>
          </a:p>
        </p:txBody>
      </p:sp>
      <p:sp>
        <p:nvSpPr>
          <p:cNvPr id="95236" name="Rectangle 5"/>
          <p:cNvSpPr>
            <a:spLocks noGrp="1" noChangeArrowheads="1"/>
          </p:cNvSpPr>
          <p:nvPr>
            <p:ph type="title"/>
          </p:nvPr>
        </p:nvSpPr>
        <p:spPr>
          <a:noFill/>
        </p:spPr>
        <p:txBody>
          <a:bodyPr/>
          <a:lstStyle/>
          <a:p>
            <a:pPr eaLnBrk="1" hangingPunct="1"/>
            <a:r>
              <a:rPr lang="en-US" altLang="en-US" smtClean="0"/>
              <a:t>Empirical Distributions</a:t>
            </a:r>
            <a:endParaRPr lang="en-US" altLang="en-US" sz="2200" dirty="0">
              <a:solidFill>
                <a:schemeClr val="bg2"/>
              </a:solidFill>
            </a:endParaRPr>
          </a:p>
        </p:txBody>
      </p:sp>
    </p:spTree>
    <p:extLst>
      <p:ext uri="{BB962C8B-B14F-4D97-AF65-F5344CB8AC3E}">
        <p14:creationId xmlns:p14="http://schemas.microsoft.com/office/powerpoint/2010/main" val="18641367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86A2D2E5-068C-464A-B706-E2692A11B446}" type="slidenum">
              <a:rPr lang="en-US" altLang="en-US" sz="1200">
                <a:latin typeface="Arial Black" panose="020B0A04020102020204" pitchFamily="34" charset="0"/>
              </a:rPr>
              <a:pPr>
                <a:spcBef>
                  <a:spcPct val="0"/>
                </a:spcBef>
                <a:buClrTx/>
                <a:buSzTx/>
                <a:buFontTx/>
                <a:buNone/>
              </a:pPr>
              <a:t>27</a:t>
            </a:fld>
            <a:endParaRPr lang="en-US" altLang="en-US" sz="1200">
              <a:latin typeface="Arial Black" panose="020B0A04020102020204" pitchFamily="34" charset="0"/>
            </a:endParaRPr>
          </a:p>
        </p:txBody>
      </p:sp>
      <p:sp>
        <p:nvSpPr>
          <p:cNvPr id="96259" name="Rectangle 2"/>
          <p:cNvSpPr>
            <a:spLocks noGrp="1" noChangeArrowheads="1"/>
          </p:cNvSpPr>
          <p:nvPr>
            <p:ph type="body" sz="half" idx="1"/>
          </p:nvPr>
        </p:nvSpPr>
        <p:spPr>
          <a:xfrm>
            <a:off x="1981200" y="1447800"/>
            <a:ext cx="8458200" cy="4876800"/>
          </a:xfrm>
        </p:spPr>
        <p:txBody>
          <a:bodyPr/>
          <a:lstStyle/>
          <a:p>
            <a:pPr eaLnBrk="1" hangingPunct="1"/>
            <a:r>
              <a:rPr lang="en-US" altLang="en-US" sz="2400"/>
              <a:t>The world that the simulation analyst sees is probabilistic, not deterministic.</a:t>
            </a:r>
          </a:p>
          <a:p>
            <a:pPr eaLnBrk="1" hangingPunct="1"/>
            <a:r>
              <a:rPr lang="en-US" altLang="en-US" sz="2400"/>
              <a:t>In this chapter:</a:t>
            </a:r>
          </a:p>
          <a:p>
            <a:pPr lvl="1" eaLnBrk="1" hangingPunct="1"/>
            <a:r>
              <a:rPr lang="en-US" altLang="en-US" sz="2000"/>
              <a:t>Reviewed several important probability distributions.</a:t>
            </a:r>
          </a:p>
          <a:p>
            <a:pPr lvl="1" eaLnBrk="1" hangingPunct="1"/>
            <a:r>
              <a:rPr lang="en-US" altLang="en-US" sz="2000"/>
              <a:t>Showed applications of the probability distributions in a simulation context.</a:t>
            </a:r>
          </a:p>
          <a:p>
            <a:pPr eaLnBrk="1" hangingPunct="1"/>
            <a:r>
              <a:rPr lang="en-US" altLang="en-US" sz="2400"/>
              <a:t>Important task in simulation modeling is the collection and analysis of input data, e.g., hypothesize a distributional form for the input data. Reader should know:</a:t>
            </a:r>
          </a:p>
          <a:p>
            <a:pPr lvl="1" eaLnBrk="1" hangingPunct="1"/>
            <a:r>
              <a:rPr lang="en-US" altLang="en-US" sz="2000"/>
              <a:t>Difference between discrete, continuous, and empirical distributions.</a:t>
            </a:r>
          </a:p>
          <a:p>
            <a:pPr lvl="1" eaLnBrk="1" hangingPunct="1"/>
            <a:r>
              <a:rPr lang="en-US" altLang="en-US" sz="2000"/>
              <a:t>Poisson process and its properties.</a:t>
            </a:r>
          </a:p>
          <a:p>
            <a:pPr lvl="1" eaLnBrk="1" hangingPunct="1"/>
            <a:endParaRPr lang="en-US" altLang="en-US" sz="2000"/>
          </a:p>
        </p:txBody>
      </p:sp>
      <p:sp>
        <p:nvSpPr>
          <p:cNvPr id="96260" name="Rectangle 5"/>
          <p:cNvSpPr>
            <a:spLocks noGrp="1" noChangeArrowheads="1"/>
          </p:cNvSpPr>
          <p:nvPr>
            <p:ph type="title"/>
          </p:nvPr>
        </p:nvSpPr>
        <p:spPr>
          <a:noFill/>
        </p:spPr>
        <p:txBody>
          <a:bodyPr/>
          <a:lstStyle/>
          <a:p>
            <a:pPr eaLnBrk="1" hangingPunct="1"/>
            <a:r>
              <a:rPr lang="en-US" altLang="en-US" smtClean="0"/>
              <a:t>Summary	</a:t>
            </a:r>
            <a:endParaRPr lang="en-US" altLang="en-US" sz="2200">
              <a:solidFill>
                <a:schemeClr val="bg2"/>
              </a:solidFill>
            </a:endParaRPr>
          </a:p>
        </p:txBody>
      </p:sp>
    </p:spTree>
    <p:extLst>
      <p:ext uri="{BB962C8B-B14F-4D97-AF65-F5344CB8AC3E}">
        <p14:creationId xmlns:p14="http://schemas.microsoft.com/office/powerpoint/2010/main" val="5181807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Poisson Process</a:t>
            </a:r>
          </a:p>
        </p:txBody>
      </p:sp>
      <p:sp>
        <p:nvSpPr>
          <p:cNvPr id="57347" name="Rectangle 3"/>
          <p:cNvSpPr>
            <a:spLocks noGrp="1" noChangeArrowheads="1"/>
          </p:cNvSpPr>
          <p:nvPr>
            <p:ph sz="quarter" idx="1"/>
          </p:nvPr>
        </p:nvSpPr>
        <p:spPr>
          <a:xfrm>
            <a:off x="777922" y="1219201"/>
            <a:ext cx="9432878" cy="4937125"/>
          </a:xfrm>
        </p:spPr>
        <p:txBody>
          <a:bodyPr anchor="ctr"/>
          <a:lstStyle/>
          <a:p>
            <a:pPr eaLnBrk="1" hangingPunct="1"/>
            <a:r>
              <a:rPr lang="en-US" altLang="en-US" sz="2400" dirty="0"/>
              <a:t>Process N(t)</a:t>
            </a:r>
          </a:p>
          <a:p>
            <a:r>
              <a:rPr lang="en-US" altLang="en-US" sz="2400" dirty="0"/>
              <a:t>random variable </a:t>
            </a:r>
            <a:r>
              <a:rPr lang="en-US" altLang="en-US" sz="2400" i="1" dirty="0"/>
              <a:t>N</a:t>
            </a:r>
            <a:r>
              <a:rPr lang="en-US" altLang="en-US" sz="2400" dirty="0"/>
              <a:t> that depends on time </a:t>
            </a:r>
            <a:r>
              <a:rPr lang="en-US" altLang="en-US" sz="2400" i="1" dirty="0"/>
              <a:t>t </a:t>
            </a:r>
            <a:r>
              <a:rPr lang="en-HK" altLang="en-US" sz="2400" dirty="0"/>
              <a:t>with a </a:t>
            </a:r>
            <a:r>
              <a:rPr lang="en-US" altLang="en-US" sz="2400" dirty="0"/>
              <a:t>common state space </a:t>
            </a:r>
            <a:r>
              <a:rPr lang="en-US" altLang="en-US" sz="2400" i="1" dirty="0"/>
              <a:t>S</a:t>
            </a:r>
            <a:r>
              <a:rPr lang="en-US" altLang="en-US" sz="2400" dirty="0"/>
              <a:t>.</a:t>
            </a:r>
          </a:p>
          <a:p>
            <a:pPr eaLnBrk="1" hangingPunct="1"/>
            <a:r>
              <a:rPr lang="en-US" altLang="en-US" sz="2400" dirty="0"/>
              <a:t>Poisson Process: a Process that has a Poisson Distribution</a:t>
            </a:r>
          </a:p>
          <a:p>
            <a:pPr lvl="1" eaLnBrk="1" hangingPunct="1"/>
            <a:r>
              <a:rPr lang="en-US" altLang="en-US" i="1" dirty="0" smtClean="0"/>
              <a:t>N</a:t>
            </a:r>
            <a:r>
              <a:rPr lang="en-US" altLang="en-US" dirty="0" smtClean="0"/>
              <a:t>(</a:t>
            </a:r>
            <a:r>
              <a:rPr lang="en-US" altLang="en-US" i="1" dirty="0" smtClean="0"/>
              <a:t>t</a:t>
            </a:r>
            <a:r>
              <a:rPr lang="en-US" altLang="en-US" dirty="0" smtClean="0"/>
              <a:t>)</a:t>
            </a:r>
            <a:r>
              <a:rPr lang="en-US" altLang="en-US" i="1" dirty="0" smtClean="0"/>
              <a:t> </a:t>
            </a:r>
            <a:r>
              <a:rPr lang="en-US" altLang="en-US" dirty="0" smtClean="0"/>
              <a:t>is called a </a:t>
            </a:r>
            <a:r>
              <a:rPr lang="en-US" altLang="en-US" b="1" dirty="0" smtClean="0"/>
              <a:t>counting</a:t>
            </a:r>
            <a:r>
              <a:rPr lang="en-US" altLang="en-US" dirty="0" smtClean="0"/>
              <a:t> Poisson process</a:t>
            </a:r>
          </a:p>
          <a:p>
            <a:pPr eaLnBrk="1" hangingPunct="1"/>
            <a:r>
              <a:rPr lang="en-US" altLang="en-US" sz="2400" dirty="0"/>
              <a:t>There are two types:</a:t>
            </a:r>
          </a:p>
          <a:p>
            <a:pPr lvl="1" eaLnBrk="1" hangingPunct="1"/>
            <a:r>
              <a:rPr lang="en-US" altLang="en-US" dirty="0" smtClean="0"/>
              <a:t>Homogenous Poisson Process: constant average rate</a:t>
            </a:r>
          </a:p>
          <a:p>
            <a:pPr lvl="1" eaLnBrk="1" hangingPunct="1"/>
            <a:r>
              <a:rPr lang="en-US" altLang="en-US" dirty="0" smtClean="0"/>
              <a:t>Non-Homogenous </a:t>
            </a:r>
            <a:r>
              <a:rPr lang="en-US" altLang="en-US" dirty="0" err="1" smtClean="0"/>
              <a:t>Poissoon</a:t>
            </a:r>
            <a:r>
              <a:rPr lang="en-US" altLang="en-US" dirty="0" smtClean="0"/>
              <a:t> Process: variable average rate</a:t>
            </a:r>
          </a:p>
        </p:txBody>
      </p:sp>
    </p:spTree>
    <p:extLst>
      <p:ext uri="{BB962C8B-B14F-4D97-AF65-F5344CB8AC3E}">
        <p14:creationId xmlns:p14="http://schemas.microsoft.com/office/powerpoint/2010/main" val="2506791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2"/>
          <p:cNvSpPr>
            <a:spLocks noGrp="1" noChangeArrowheads="1"/>
          </p:cNvSpPr>
          <p:nvPr>
            <p:ph type="title"/>
          </p:nvPr>
        </p:nvSpPr>
        <p:spPr/>
        <p:txBody>
          <a:bodyPr/>
          <a:lstStyle/>
          <a:p>
            <a:pPr eaLnBrk="1" hangingPunct="1"/>
            <a:r>
              <a:rPr lang="en-US" altLang="en-US" sz="4000"/>
              <a:t>What is “Stochastic Process”</a:t>
            </a:r>
            <a:r>
              <a:rPr lang="en-US" altLang="en-US" sz="4000">
                <a:latin typeface="Cambria" panose="02040503050406030204" pitchFamily="18" charset="0"/>
              </a:rPr>
              <a:t>?</a:t>
            </a:r>
          </a:p>
        </p:txBody>
      </p:sp>
      <p:cxnSp>
        <p:nvCxnSpPr>
          <p:cNvPr id="22" name="Straight Arrow Connector 21"/>
          <p:cNvCxnSpPr/>
          <p:nvPr/>
        </p:nvCxnSpPr>
        <p:spPr>
          <a:xfrm flipV="1">
            <a:off x="3200400" y="4624389"/>
            <a:ext cx="6781800" cy="158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3429001" y="4471988"/>
            <a:ext cx="304800"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267994" y="447278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106194" y="447278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944394" y="447278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782594" y="447278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834" name="TextBox 20"/>
          <p:cNvSpPr txBox="1">
            <a:spLocks noChangeArrowheads="1"/>
          </p:cNvSpPr>
          <p:nvPr/>
        </p:nvSpPr>
        <p:spPr bwMode="auto">
          <a:xfrm>
            <a:off x="3200400" y="4702175"/>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1</a:t>
            </a:r>
          </a:p>
        </p:txBody>
      </p:sp>
      <p:sp>
        <p:nvSpPr>
          <p:cNvPr id="34835" name="Rectangle 27"/>
          <p:cNvSpPr>
            <a:spLocks noChangeArrowheads="1"/>
          </p:cNvSpPr>
          <p:nvPr/>
        </p:nvSpPr>
        <p:spPr bwMode="auto">
          <a:xfrm>
            <a:off x="9144001" y="4167189"/>
            <a:ext cx="7199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fr-FR" altLang="en-US" sz="2400" b="1">
                <a:latin typeface="Cambria" panose="02040503050406030204" pitchFamily="18" charset="0"/>
              </a:rPr>
              <a:t>Day</a:t>
            </a:r>
            <a:endParaRPr lang="en-US" altLang="en-US" sz="2400" b="1"/>
          </a:p>
        </p:txBody>
      </p:sp>
      <p:sp>
        <p:nvSpPr>
          <p:cNvPr id="34836" name="TextBox 20"/>
          <p:cNvSpPr txBox="1">
            <a:spLocks noChangeArrowheads="1"/>
          </p:cNvSpPr>
          <p:nvPr/>
        </p:nvSpPr>
        <p:spPr bwMode="auto">
          <a:xfrm>
            <a:off x="4000500" y="46910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2</a:t>
            </a:r>
          </a:p>
        </p:txBody>
      </p:sp>
      <p:sp>
        <p:nvSpPr>
          <p:cNvPr id="34837" name="TextBox 20"/>
          <p:cNvSpPr txBox="1">
            <a:spLocks noChangeArrowheads="1"/>
          </p:cNvSpPr>
          <p:nvPr/>
        </p:nvSpPr>
        <p:spPr bwMode="auto">
          <a:xfrm>
            <a:off x="4848225" y="4683125"/>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3</a:t>
            </a:r>
          </a:p>
        </p:txBody>
      </p:sp>
      <p:sp>
        <p:nvSpPr>
          <p:cNvPr id="34838" name="TextBox 20"/>
          <p:cNvSpPr txBox="1">
            <a:spLocks noChangeArrowheads="1"/>
          </p:cNvSpPr>
          <p:nvPr/>
        </p:nvSpPr>
        <p:spPr bwMode="auto">
          <a:xfrm>
            <a:off x="5648325" y="467201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4</a:t>
            </a:r>
          </a:p>
        </p:txBody>
      </p:sp>
      <p:sp>
        <p:nvSpPr>
          <p:cNvPr id="34839" name="TextBox 20"/>
          <p:cNvSpPr txBox="1">
            <a:spLocks noChangeArrowheads="1"/>
          </p:cNvSpPr>
          <p:nvPr/>
        </p:nvSpPr>
        <p:spPr bwMode="auto">
          <a:xfrm>
            <a:off x="6524625" y="4673600"/>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5</a:t>
            </a:r>
          </a:p>
        </p:txBody>
      </p:sp>
      <p:cxnSp>
        <p:nvCxnSpPr>
          <p:cNvPr id="38" name="Straight Connector 37"/>
          <p:cNvCxnSpPr/>
          <p:nvPr/>
        </p:nvCxnSpPr>
        <p:spPr>
          <a:xfrm rot="5400000">
            <a:off x="7620794" y="4452144"/>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841" name="TextBox 20"/>
          <p:cNvSpPr txBox="1">
            <a:spLocks noChangeArrowheads="1"/>
          </p:cNvSpPr>
          <p:nvPr/>
        </p:nvSpPr>
        <p:spPr bwMode="auto">
          <a:xfrm>
            <a:off x="7362825" y="46910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6</a:t>
            </a:r>
          </a:p>
        </p:txBody>
      </p:sp>
      <p:cxnSp>
        <p:nvCxnSpPr>
          <p:cNvPr id="42" name="Straight Connector 41"/>
          <p:cNvCxnSpPr/>
          <p:nvPr/>
        </p:nvCxnSpPr>
        <p:spPr>
          <a:xfrm rot="5400000">
            <a:off x="8420894" y="4471194"/>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843" name="TextBox 20"/>
          <p:cNvSpPr txBox="1">
            <a:spLocks noChangeArrowheads="1"/>
          </p:cNvSpPr>
          <p:nvPr/>
        </p:nvSpPr>
        <p:spPr bwMode="auto">
          <a:xfrm>
            <a:off x="8162925" y="467201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Day 7</a:t>
            </a:r>
          </a:p>
        </p:txBody>
      </p:sp>
      <p:sp>
        <p:nvSpPr>
          <p:cNvPr id="34844" name="TextBox 20"/>
          <p:cNvSpPr txBox="1">
            <a:spLocks noChangeArrowheads="1"/>
          </p:cNvSpPr>
          <p:nvPr/>
        </p:nvSpPr>
        <p:spPr bwMode="auto">
          <a:xfrm>
            <a:off x="3181350" y="5006975"/>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THU</a:t>
            </a:r>
          </a:p>
        </p:txBody>
      </p:sp>
      <p:sp>
        <p:nvSpPr>
          <p:cNvPr id="34845" name="TextBox 20"/>
          <p:cNvSpPr txBox="1">
            <a:spLocks noChangeArrowheads="1"/>
          </p:cNvSpPr>
          <p:nvPr/>
        </p:nvSpPr>
        <p:spPr bwMode="auto">
          <a:xfrm>
            <a:off x="3981450" y="49958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FRI</a:t>
            </a:r>
          </a:p>
        </p:txBody>
      </p:sp>
      <p:sp>
        <p:nvSpPr>
          <p:cNvPr id="34846" name="TextBox 20"/>
          <p:cNvSpPr txBox="1">
            <a:spLocks noChangeArrowheads="1"/>
          </p:cNvSpPr>
          <p:nvPr/>
        </p:nvSpPr>
        <p:spPr bwMode="auto">
          <a:xfrm>
            <a:off x="4829175" y="4987925"/>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SAT</a:t>
            </a:r>
          </a:p>
        </p:txBody>
      </p:sp>
      <p:sp>
        <p:nvSpPr>
          <p:cNvPr id="34847" name="TextBox 20"/>
          <p:cNvSpPr txBox="1">
            <a:spLocks noChangeArrowheads="1"/>
          </p:cNvSpPr>
          <p:nvPr/>
        </p:nvSpPr>
        <p:spPr bwMode="auto">
          <a:xfrm>
            <a:off x="5629275" y="497681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SUN</a:t>
            </a:r>
          </a:p>
        </p:txBody>
      </p:sp>
      <p:sp>
        <p:nvSpPr>
          <p:cNvPr id="34848" name="TextBox 20"/>
          <p:cNvSpPr txBox="1">
            <a:spLocks noChangeArrowheads="1"/>
          </p:cNvSpPr>
          <p:nvPr/>
        </p:nvSpPr>
        <p:spPr bwMode="auto">
          <a:xfrm>
            <a:off x="6505575" y="4978400"/>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MON</a:t>
            </a:r>
          </a:p>
        </p:txBody>
      </p:sp>
      <p:sp>
        <p:nvSpPr>
          <p:cNvPr id="34849" name="TextBox 20"/>
          <p:cNvSpPr txBox="1">
            <a:spLocks noChangeArrowheads="1"/>
          </p:cNvSpPr>
          <p:nvPr/>
        </p:nvSpPr>
        <p:spPr bwMode="auto">
          <a:xfrm>
            <a:off x="7343775" y="499586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TUE</a:t>
            </a:r>
          </a:p>
        </p:txBody>
      </p:sp>
      <p:sp>
        <p:nvSpPr>
          <p:cNvPr id="34850" name="TextBox 20"/>
          <p:cNvSpPr txBox="1">
            <a:spLocks noChangeArrowheads="1"/>
          </p:cNvSpPr>
          <p:nvPr/>
        </p:nvSpPr>
        <p:spPr bwMode="auto">
          <a:xfrm>
            <a:off x="8143875" y="4976813"/>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b="1"/>
              <a:t>WED</a:t>
            </a:r>
          </a:p>
        </p:txBody>
      </p:sp>
      <p:sp>
        <p:nvSpPr>
          <p:cNvPr id="34851" name="Rectangle 32"/>
          <p:cNvSpPr>
            <a:spLocks noChangeArrowheads="1"/>
          </p:cNvSpPr>
          <p:nvPr/>
        </p:nvSpPr>
        <p:spPr bwMode="auto">
          <a:xfrm>
            <a:off x="3352800" y="5948363"/>
            <a:ext cx="5912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sz="2000" b="1">
                <a:latin typeface="Cambria" panose="02040503050406030204" pitchFamily="18" charset="0"/>
              </a:rPr>
              <a:t>X(day</a:t>
            </a:r>
            <a:r>
              <a:rPr lang="en-US" altLang="en-US" sz="2000" b="1" baseline="-25000">
                <a:latin typeface="Cambria" panose="02040503050406030204" pitchFamily="18" charset="0"/>
              </a:rPr>
              <a:t>i</a:t>
            </a:r>
            <a:r>
              <a:rPr lang="en-US" altLang="en-US" sz="2000" b="1">
                <a:latin typeface="Cambria" panose="02040503050406030204" pitchFamily="18" charset="0"/>
              </a:rPr>
              <a:t>): </a:t>
            </a:r>
            <a:r>
              <a:rPr lang="en-US" altLang="en-US" sz="2000" b="1">
                <a:solidFill>
                  <a:srgbClr val="FF0000"/>
                </a:solidFill>
                <a:latin typeface="Cambria" panose="02040503050406030204" pitchFamily="18" charset="0"/>
              </a:rPr>
              <a:t>Status of the weather</a:t>
            </a:r>
            <a:r>
              <a:rPr lang="en-US" altLang="en-US" sz="2000" b="1">
                <a:latin typeface="Cambria" panose="02040503050406030204" pitchFamily="18" charset="0"/>
              </a:rPr>
              <a:t> observed each </a:t>
            </a:r>
            <a:r>
              <a:rPr lang="en-US" altLang="en-US" sz="2000" b="1">
                <a:solidFill>
                  <a:srgbClr val="FF0000"/>
                </a:solidFill>
                <a:latin typeface="Cambria" panose="02040503050406030204" pitchFamily="18" charset="0"/>
              </a:rPr>
              <a:t>DAY</a:t>
            </a:r>
            <a:endParaRPr lang="en-US" altLang="en-US" sz="2000" b="1">
              <a:solidFill>
                <a:srgbClr val="FF0000"/>
              </a:solidFill>
            </a:endParaRPr>
          </a:p>
        </p:txBody>
      </p:sp>
      <p:grpSp>
        <p:nvGrpSpPr>
          <p:cNvPr id="34852" name="Group 57"/>
          <p:cNvGrpSpPr>
            <a:grpSpLocks/>
          </p:cNvGrpSpPr>
          <p:nvPr/>
        </p:nvGrpSpPr>
        <p:grpSpPr bwMode="auto">
          <a:xfrm>
            <a:off x="7213601" y="1085850"/>
            <a:ext cx="3387725" cy="876300"/>
            <a:chOff x="3813227" y="1600200"/>
            <a:chExt cx="3387673" cy="876300"/>
          </a:xfrm>
        </p:grpSpPr>
        <p:pic>
          <p:nvPicPr>
            <p:cNvPr id="34875"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00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76" name="Picture 4" descr="E:\Anis Personal\My Homepage\Koubaa Anis Homepage_files\image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981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 name="TextBox 56"/>
            <p:cNvSpPr txBox="1">
              <a:spLocks noChangeArrowheads="1"/>
            </p:cNvSpPr>
            <p:nvPr/>
          </p:nvSpPr>
          <p:spPr bwMode="auto">
            <a:xfrm>
              <a:off x="3813227" y="1687513"/>
              <a:ext cx="2826372" cy="646331"/>
            </a:xfrm>
            <a:prstGeom prst="rect">
              <a:avLst/>
            </a:prstGeom>
            <a:solidFill>
              <a:schemeClr val="tx2">
                <a:lumMod val="20000"/>
                <a:lumOff val="80000"/>
              </a:schemeClr>
            </a:solidFill>
            <a:ln w="9525">
              <a:solidFill>
                <a:schemeClr val="accent1"/>
              </a:solidFill>
              <a:miter lim="800000"/>
              <a:headEnd/>
              <a:tailEnd/>
            </a:ln>
          </p:spPr>
          <p:txBody>
            <a:bodyPr wrap="none">
              <a:spAutoFit/>
            </a:bodyPr>
            <a:lstStyle/>
            <a:p>
              <a:pPr>
                <a:buFont typeface="Wingdings" panose="05000000000000000000" pitchFamily="2" charset="2"/>
                <a:buNone/>
                <a:defRPr/>
              </a:pPr>
              <a:r>
                <a:rPr lang="en-US" b="1" u="sng" dirty="0">
                  <a:solidFill>
                    <a:srgbClr val="FF0000"/>
                  </a:solidFill>
                  <a:latin typeface="Arial" charset="0"/>
                  <a:cs typeface="Arial" charset="0"/>
                </a:rPr>
                <a:t>State</a:t>
              </a:r>
              <a:r>
                <a:rPr lang="en-US" b="1" dirty="0">
                  <a:latin typeface="Arial" charset="0"/>
                  <a:cs typeface="Arial" charset="0"/>
                </a:rPr>
                <a:t> Space = {</a:t>
              </a:r>
              <a:r>
                <a:rPr lang="en-US" b="1" dirty="0">
                  <a:solidFill>
                    <a:srgbClr val="FF0000"/>
                  </a:solidFill>
                  <a:latin typeface="Arial" charset="0"/>
                  <a:cs typeface="Arial" charset="0"/>
                </a:rPr>
                <a:t>S</a:t>
              </a:r>
              <a:r>
                <a:rPr lang="en-US" b="1" dirty="0">
                  <a:latin typeface="Arial" charset="0"/>
                  <a:cs typeface="Arial" charset="0"/>
                </a:rPr>
                <a:t>UNNY, </a:t>
              </a:r>
            </a:p>
            <a:p>
              <a:pPr>
                <a:buFont typeface="Wingdings" panose="05000000000000000000" pitchFamily="2" charset="2"/>
                <a:buNone/>
                <a:defRPr/>
              </a:pPr>
              <a:r>
                <a:rPr lang="en-US" b="1" dirty="0">
                  <a:latin typeface="Arial" charset="0"/>
                  <a:cs typeface="Arial" charset="0"/>
                </a:rPr>
                <a:t>                          </a:t>
              </a:r>
              <a:r>
                <a:rPr lang="en-US" b="1" dirty="0">
                  <a:solidFill>
                    <a:srgbClr val="FF0000"/>
                  </a:solidFill>
                  <a:latin typeface="Arial" charset="0"/>
                  <a:cs typeface="Arial" charset="0"/>
                </a:rPr>
                <a:t>R</a:t>
              </a:r>
              <a:r>
                <a:rPr lang="en-US" b="1" dirty="0">
                  <a:latin typeface="Arial" charset="0"/>
                  <a:cs typeface="Arial" charset="0"/>
                </a:rPr>
                <a:t>AINNY}</a:t>
              </a:r>
            </a:p>
          </p:txBody>
        </p:sp>
      </p:grpSp>
      <p:grpSp>
        <p:nvGrpSpPr>
          <p:cNvPr id="3" name="Group 72"/>
          <p:cNvGrpSpPr>
            <a:grpSpLocks/>
          </p:cNvGrpSpPr>
          <p:nvPr/>
        </p:nvGrpSpPr>
        <p:grpSpPr bwMode="auto">
          <a:xfrm>
            <a:off x="3124200" y="2520951"/>
            <a:ext cx="928688" cy="1571625"/>
            <a:chOff x="1600200" y="2878138"/>
            <a:chExt cx="928688" cy="1571445"/>
          </a:xfrm>
        </p:grpSpPr>
        <p:cxnSp>
          <p:nvCxnSpPr>
            <p:cNvPr id="30" name="Straight Arrow Connector 29"/>
            <p:cNvCxnSpPr/>
            <p:nvPr/>
          </p:nvCxnSpPr>
          <p:spPr>
            <a:xfrm rot="5400000">
              <a:off x="1714540" y="4105134"/>
              <a:ext cx="685721"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874"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26" name="Object 7"/>
            <p:cNvGraphicFramePr>
              <a:graphicFrameLocks noChangeAspect="1"/>
            </p:cNvGraphicFramePr>
            <p:nvPr/>
          </p:nvGraphicFramePr>
          <p:xfrm>
            <a:off x="1600200" y="2878138"/>
            <a:ext cx="928688" cy="236537"/>
          </p:xfrm>
          <a:graphic>
            <a:graphicData uri="http://schemas.openxmlformats.org/presentationml/2006/ole">
              <mc:AlternateContent xmlns:mc="http://schemas.openxmlformats.org/markup-compatibility/2006">
                <mc:Choice xmlns:v="urn:schemas-microsoft-com:vml" Requires="v">
                  <p:oleObj spid="_x0000_s15533" name="Equation" r:id="rId5" imgW="850680" imgH="215640" progId="">
                    <p:embed/>
                  </p:oleObj>
                </mc:Choice>
                <mc:Fallback>
                  <p:oleObj name="Equation" r:id="rId5" imgW="850680" imgH="2156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878138"/>
                          <a:ext cx="928688"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73"/>
          <p:cNvGrpSpPr>
            <a:grpSpLocks/>
          </p:cNvGrpSpPr>
          <p:nvPr/>
        </p:nvGrpSpPr>
        <p:grpSpPr bwMode="auto">
          <a:xfrm>
            <a:off x="3857626" y="2233613"/>
            <a:ext cx="1833563" cy="1858962"/>
            <a:chOff x="2333625" y="2590800"/>
            <a:chExt cx="1833563" cy="1858783"/>
          </a:xfrm>
        </p:grpSpPr>
        <p:cxnSp>
          <p:nvCxnSpPr>
            <p:cNvPr id="31" name="Straight Arrow Connector 30"/>
            <p:cNvCxnSpPr/>
            <p:nvPr/>
          </p:nvCxnSpPr>
          <p:spPr>
            <a:xfrm rot="5400000">
              <a:off x="2551940" y="4105922"/>
              <a:ext cx="685734"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390140" y="4105922"/>
              <a:ext cx="685734"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870" name="Picture 4" descr="E:\Anis Personal\My Homepage\Koubaa Anis Homepage_files\image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71"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72" name="Group 64"/>
            <p:cNvGrpSpPr>
              <a:grpSpLocks/>
            </p:cNvGrpSpPr>
            <p:nvPr/>
          </p:nvGrpSpPr>
          <p:grpSpPr bwMode="auto">
            <a:xfrm>
              <a:off x="2333625" y="2590800"/>
              <a:ext cx="1833563" cy="541338"/>
              <a:chOff x="2333625" y="2362200"/>
              <a:chExt cx="1833563" cy="541338"/>
            </a:xfrm>
          </p:grpSpPr>
          <p:graphicFrame>
            <p:nvGraphicFramePr>
              <p:cNvPr id="34824" name="Object 9"/>
              <p:cNvGraphicFramePr>
                <a:graphicFrameLocks noChangeAspect="1"/>
              </p:cNvGraphicFramePr>
              <p:nvPr/>
            </p:nvGraphicFramePr>
            <p:xfrm>
              <a:off x="3208338" y="2667000"/>
              <a:ext cx="958850" cy="236538"/>
            </p:xfrm>
            <a:graphic>
              <a:graphicData uri="http://schemas.openxmlformats.org/presentationml/2006/ole">
                <mc:AlternateContent xmlns:mc="http://schemas.openxmlformats.org/markup-compatibility/2006">
                  <mc:Choice xmlns:v="urn:schemas-microsoft-com:vml" Requires="v">
                    <p:oleObj spid="_x0000_s15534" name="Equation" r:id="rId7" imgW="876240" imgH="215640" progId="">
                      <p:embed/>
                    </p:oleObj>
                  </mc:Choice>
                  <mc:Fallback>
                    <p:oleObj name="Equation" r:id="rId7" imgW="876240" imgH="2156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338" y="26670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5" name="Object 10"/>
              <p:cNvGraphicFramePr>
                <a:graphicFrameLocks noChangeAspect="1"/>
              </p:cNvGraphicFramePr>
              <p:nvPr/>
            </p:nvGraphicFramePr>
            <p:xfrm>
              <a:off x="2333625" y="2362200"/>
              <a:ext cx="957263" cy="236538"/>
            </p:xfrm>
            <a:graphic>
              <a:graphicData uri="http://schemas.openxmlformats.org/presentationml/2006/ole">
                <mc:AlternateContent xmlns:mc="http://schemas.openxmlformats.org/markup-compatibility/2006">
                  <mc:Choice xmlns:v="urn:schemas-microsoft-com:vml" Requires="v">
                    <p:oleObj spid="_x0000_s15535" name="Equation" r:id="rId9" imgW="876240" imgH="215640" progId="">
                      <p:embed/>
                    </p:oleObj>
                  </mc:Choice>
                  <mc:Fallback>
                    <p:oleObj name="Equation" r:id="rId9" imgW="876240" imgH="2156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3625" y="2362200"/>
                            <a:ext cx="957263"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6" name="Group 74"/>
          <p:cNvGrpSpPr>
            <a:grpSpLocks/>
          </p:cNvGrpSpPr>
          <p:nvPr/>
        </p:nvGrpSpPr>
        <p:grpSpPr bwMode="auto">
          <a:xfrm>
            <a:off x="5638801" y="2233614"/>
            <a:ext cx="3509963" cy="1857375"/>
            <a:chOff x="4114800" y="2590800"/>
            <a:chExt cx="3509963" cy="1857376"/>
          </a:xfrm>
        </p:grpSpPr>
        <p:pic>
          <p:nvPicPr>
            <p:cNvPr id="34858" name="Picture 2" descr="E:\Anis Personal\My Homepage\Koubaa Anis Homepage_files\image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124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Arrow Connector 25"/>
            <p:cNvCxnSpPr/>
            <p:nvPr/>
          </p:nvCxnSpPr>
          <p:spPr>
            <a:xfrm rot="5400000">
              <a:off x="4228307" y="4104482"/>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860"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p:cNvCxnSpPr/>
            <p:nvPr/>
          </p:nvCxnSpPr>
          <p:spPr>
            <a:xfrm rot="5400000">
              <a:off x="5068094" y="4104482"/>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5906294" y="4083844"/>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863"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p:cNvCxnSpPr/>
            <p:nvPr/>
          </p:nvCxnSpPr>
          <p:spPr>
            <a:xfrm rot="5400000">
              <a:off x="6706394" y="4102894"/>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865"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17182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66" name="Group 65"/>
            <p:cNvGrpSpPr>
              <a:grpSpLocks/>
            </p:cNvGrpSpPr>
            <p:nvPr/>
          </p:nvGrpSpPr>
          <p:grpSpPr bwMode="auto">
            <a:xfrm>
              <a:off x="4114800" y="2590800"/>
              <a:ext cx="1833563" cy="541338"/>
              <a:chOff x="4114800" y="2286000"/>
              <a:chExt cx="1833563" cy="541338"/>
            </a:xfrm>
          </p:grpSpPr>
          <p:graphicFrame>
            <p:nvGraphicFramePr>
              <p:cNvPr id="34822" name="Object 11"/>
              <p:cNvGraphicFramePr>
                <a:graphicFrameLocks noChangeAspect="1"/>
              </p:cNvGraphicFramePr>
              <p:nvPr/>
            </p:nvGraphicFramePr>
            <p:xfrm>
              <a:off x="4989513" y="2590800"/>
              <a:ext cx="958850" cy="236538"/>
            </p:xfrm>
            <a:graphic>
              <a:graphicData uri="http://schemas.openxmlformats.org/presentationml/2006/ole">
                <mc:AlternateContent xmlns:mc="http://schemas.openxmlformats.org/markup-compatibility/2006">
                  <mc:Choice xmlns:v="urn:schemas-microsoft-com:vml" Requires="v">
                    <p:oleObj spid="_x0000_s15536" name="Equation" r:id="rId11" imgW="876240" imgH="215640" progId="">
                      <p:embed/>
                    </p:oleObj>
                  </mc:Choice>
                  <mc:Fallback>
                    <p:oleObj name="Equation" r:id="rId11" imgW="876240" imgH="21564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9513" y="25908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12"/>
              <p:cNvGraphicFramePr>
                <a:graphicFrameLocks noChangeAspect="1"/>
              </p:cNvGraphicFramePr>
              <p:nvPr/>
            </p:nvGraphicFramePr>
            <p:xfrm>
              <a:off x="4114800" y="2286000"/>
              <a:ext cx="957263" cy="236538"/>
            </p:xfrm>
            <a:graphic>
              <a:graphicData uri="http://schemas.openxmlformats.org/presentationml/2006/ole">
                <mc:AlternateContent xmlns:mc="http://schemas.openxmlformats.org/markup-compatibility/2006">
                  <mc:Choice xmlns:v="urn:schemas-microsoft-com:vml" Requires="v">
                    <p:oleObj spid="_x0000_s15537" name="Equation" r:id="rId13" imgW="876240" imgH="215640" progId="">
                      <p:embed/>
                    </p:oleObj>
                  </mc:Choice>
                  <mc:Fallback>
                    <p:oleObj name="Equation" r:id="rId13" imgW="876240" imgH="21564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2286000"/>
                            <a:ext cx="957263"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67" name="Group 68"/>
            <p:cNvGrpSpPr>
              <a:grpSpLocks/>
            </p:cNvGrpSpPr>
            <p:nvPr/>
          </p:nvGrpSpPr>
          <p:grpSpPr bwMode="auto">
            <a:xfrm>
              <a:off x="5797550" y="2590800"/>
              <a:ext cx="1827213" cy="541338"/>
              <a:chOff x="5797550" y="2438400"/>
              <a:chExt cx="1827213" cy="541338"/>
            </a:xfrm>
          </p:grpSpPr>
          <p:graphicFrame>
            <p:nvGraphicFramePr>
              <p:cNvPr id="34820" name="Object 13"/>
              <p:cNvGraphicFramePr>
                <a:graphicFrameLocks noChangeAspect="1"/>
              </p:cNvGraphicFramePr>
              <p:nvPr/>
            </p:nvGraphicFramePr>
            <p:xfrm>
              <a:off x="6665913" y="2743200"/>
              <a:ext cx="958850" cy="236538"/>
            </p:xfrm>
            <a:graphic>
              <a:graphicData uri="http://schemas.openxmlformats.org/presentationml/2006/ole">
                <mc:AlternateContent xmlns:mc="http://schemas.openxmlformats.org/markup-compatibility/2006">
                  <mc:Choice xmlns:v="urn:schemas-microsoft-com:vml" Requires="v">
                    <p:oleObj spid="_x0000_s15538" name="Equation" r:id="rId15" imgW="876240" imgH="215640" progId="">
                      <p:embed/>
                    </p:oleObj>
                  </mc:Choice>
                  <mc:Fallback>
                    <p:oleObj name="Equation" r:id="rId15" imgW="876240" imgH="2156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5913" y="27432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14"/>
              <p:cNvGraphicFramePr>
                <a:graphicFrameLocks noChangeAspect="1"/>
              </p:cNvGraphicFramePr>
              <p:nvPr/>
            </p:nvGraphicFramePr>
            <p:xfrm>
              <a:off x="5797550" y="2438400"/>
              <a:ext cx="942975" cy="236538"/>
            </p:xfrm>
            <a:graphic>
              <a:graphicData uri="http://schemas.openxmlformats.org/presentationml/2006/ole">
                <mc:AlternateContent xmlns:mc="http://schemas.openxmlformats.org/markup-compatibility/2006">
                  <mc:Choice xmlns:v="urn:schemas-microsoft-com:vml" Requires="v">
                    <p:oleObj spid="_x0000_s15539" name="Equation" r:id="rId17" imgW="863280" imgH="215640" progId="">
                      <p:embed/>
                    </p:oleObj>
                  </mc:Choice>
                  <mc:Fallback>
                    <p:oleObj name="Equation" r:id="rId17" imgW="863280" imgH="21564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7550" y="2438400"/>
                            <a:ext cx="942975"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60433" name="Object 17"/>
          <p:cNvGraphicFramePr>
            <a:graphicFrameLocks noChangeAspect="1"/>
          </p:cNvGraphicFramePr>
          <p:nvPr/>
        </p:nvGraphicFramePr>
        <p:xfrm>
          <a:off x="2373314" y="1752600"/>
          <a:ext cx="7519987" cy="420688"/>
        </p:xfrm>
        <a:graphic>
          <a:graphicData uri="http://schemas.openxmlformats.org/presentationml/2006/ole">
            <mc:AlternateContent xmlns:mc="http://schemas.openxmlformats.org/markup-compatibility/2006">
              <mc:Choice xmlns:v="urn:schemas-microsoft-com:vml" Requires="v">
                <p:oleObj spid="_x0000_s15540" name="Equation" r:id="rId19" imgW="3873240" imgH="215640" progId="">
                  <p:embed/>
                </p:oleObj>
              </mc:Choice>
              <mc:Fallback>
                <p:oleObj name="Equation" r:id="rId19" imgW="3873240" imgH="21564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73314" y="1752600"/>
                        <a:ext cx="75199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 name="Group 77"/>
          <p:cNvGrpSpPr>
            <a:grpSpLocks/>
          </p:cNvGrpSpPr>
          <p:nvPr/>
        </p:nvGrpSpPr>
        <p:grpSpPr bwMode="auto">
          <a:xfrm>
            <a:off x="3863976" y="5357813"/>
            <a:ext cx="4291013" cy="533400"/>
            <a:chOff x="2339975" y="5715000"/>
            <a:chExt cx="4291013" cy="533400"/>
          </a:xfrm>
          <a:solidFill>
            <a:schemeClr val="tx2">
              <a:lumMod val="20000"/>
              <a:lumOff val="80000"/>
            </a:schemeClr>
          </a:solidFill>
        </p:grpSpPr>
        <p:sp>
          <p:nvSpPr>
            <p:cNvPr id="77" name="Rectangle 76"/>
            <p:cNvSpPr/>
            <p:nvPr/>
          </p:nvSpPr>
          <p:spPr>
            <a:xfrm>
              <a:off x="2362200" y="5715000"/>
              <a:ext cx="41910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anose="05000000000000000000" pitchFamily="2" charset="2"/>
                <a:buNone/>
                <a:defRPr/>
              </a:pPr>
              <a:endParaRPr lang="en-US"/>
            </a:p>
          </p:txBody>
        </p:sp>
        <p:graphicFrame>
          <p:nvGraphicFramePr>
            <p:cNvPr id="34819" name="Object 18"/>
            <p:cNvGraphicFramePr>
              <a:graphicFrameLocks noChangeAspect="1"/>
            </p:cNvGraphicFramePr>
            <p:nvPr/>
          </p:nvGraphicFramePr>
          <p:xfrm>
            <a:off x="2339975" y="5791200"/>
            <a:ext cx="4291013" cy="420688"/>
          </p:xfrm>
          <a:graphic>
            <a:graphicData uri="http://schemas.openxmlformats.org/presentationml/2006/ole">
              <mc:AlternateContent xmlns:mc="http://schemas.openxmlformats.org/markup-compatibility/2006">
                <mc:Choice xmlns:v="urn:schemas-microsoft-com:vml" Requires="v">
                  <p:oleObj spid="_x0000_s15541" name="Equation" r:id="rId21" imgW="2209680" imgH="215640" progId="">
                    <p:embed/>
                  </p:oleObj>
                </mc:Choice>
                <mc:Fallback>
                  <p:oleObj name="Equation" r:id="rId21" imgW="2209680" imgH="21564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39975" y="5791200"/>
                          <a:ext cx="42910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52958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0433"/>
                                        </p:tgtEl>
                                        <p:attrNameLst>
                                          <p:attrName>style.visibility</p:attrName>
                                        </p:attrNameLst>
                                      </p:cBhvr>
                                      <p:to>
                                        <p:strVal val="visible"/>
                                      </p:to>
                                    </p:set>
                                    <p:animEffect transition="in" filter="fade">
                                      <p:cBhvr>
                                        <p:cTn id="22" dur="2000"/>
                                        <p:tgtEl>
                                          <p:spTgt spid="604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Examples of using Poisson Process</a:t>
            </a:r>
          </a:p>
        </p:txBody>
      </p:sp>
      <p:sp>
        <p:nvSpPr>
          <p:cNvPr id="60419" name="Rectangle 3"/>
          <p:cNvSpPr>
            <a:spLocks noGrp="1" noChangeArrowheads="1"/>
          </p:cNvSpPr>
          <p:nvPr>
            <p:ph type="body" sz="half" idx="1"/>
          </p:nvPr>
        </p:nvSpPr>
        <p:spPr>
          <a:xfrm>
            <a:off x="609600" y="1643063"/>
            <a:ext cx="9986963" cy="5072062"/>
          </a:xfrm>
        </p:spPr>
        <p:txBody>
          <a:bodyPr anchor="ctr"/>
          <a:lstStyle/>
          <a:p>
            <a:pPr eaLnBrk="1" hangingPunct="1"/>
            <a:r>
              <a:rPr lang="en-US" altLang="en-US" sz="2400" dirty="0"/>
              <a:t>The number of web page requests arriving at a server may be characterized by a Poisson process except for unusual circumstances such as coordinated denial of service attacks. </a:t>
            </a:r>
          </a:p>
          <a:p>
            <a:pPr eaLnBrk="1" hangingPunct="1"/>
            <a:r>
              <a:rPr lang="en-US" altLang="en-US" sz="2400" dirty="0"/>
              <a:t>The number of telephone calls arriving at a switchboard, or at an automatic phone-switching system, may be characterized by a Poisson process. </a:t>
            </a:r>
          </a:p>
          <a:p>
            <a:pPr eaLnBrk="1" hangingPunct="1"/>
            <a:r>
              <a:rPr lang="en-US" altLang="en-US" sz="2400" dirty="0"/>
              <a:t>The arrival of "customers" is commonly modelled as a Poisson process in the study of simple queueing systems. </a:t>
            </a:r>
          </a:p>
          <a:p>
            <a:pPr eaLnBrk="1" hangingPunct="1"/>
            <a:r>
              <a:rPr lang="en-US" altLang="en-US" sz="2400" dirty="0"/>
              <a:t>The execution of trades on a stock exchange, as viewed on a tick by tick basis, is a Poisson process. </a:t>
            </a:r>
          </a:p>
          <a:p>
            <a:pPr lvl="1" eaLnBrk="1" hangingPunct="1"/>
            <a:endParaRPr lang="en-US" altLang="en-US" sz="2000" b="1" dirty="0">
              <a:solidFill>
                <a:srgbClr val="FF0000"/>
              </a:solidFill>
            </a:endParaRPr>
          </a:p>
        </p:txBody>
      </p:sp>
    </p:spTree>
    <p:extLst>
      <p:ext uri="{BB962C8B-B14F-4D97-AF65-F5344CB8AC3E}">
        <p14:creationId xmlns:p14="http://schemas.microsoft.com/office/powerpoint/2010/main" val="5427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(Homogenous) Poisson Process</a:t>
            </a:r>
          </a:p>
        </p:txBody>
      </p:sp>
      <p:sp>
        <p:nvSpPr>
          <p:cNvPr id="17418" name="Rectangle 3"/>
          <p:cNvSpPr>
            <a:spLocks noGrp="1" noChangeArrowheads="1"/>
          </p:cNvSpPr>
          <p:nvPr>
            <p:ph type="body" sz="half" idx="1"/>
          </p:nvPr>
        </p:nvSpPr>
        <p:spPr>
          <a:xfrm>
            <a:off x="777922" y="1643064"/>
            <a:ext cx="9818641" cy="5000625"/>
          </a:xfrm>
        </p:spPr>
        <p:txBody>
          <a:bodyPr>
            <a:normAutofit/>
          </a:bodyPr>
          <a:lstStyle/>
          <a:p>
            <a:pPr marL="274320" indent="-274320" eaLnBrk="1" fontAlgn="auto" hangingPunct="1">
              <a:spcAft>
                <a:spcPts val="0"/>
              </a:spcAft>
              <a:buFont typeface="Wingdings 3"/>
              <a:buChar char=""/>
              <a:defRPr/>
            </a:pPr>
            <a:r>
              <a:rPr lang="en-US" sz="2400" dirty="0"/>
              <a:t>Formally,  a counting process   </a:t>
            </a:r>
            <a:r>
              <a:rPr lang="en-US" sz="2400" dirty="0" smtClean="0"/>
              <a:t>                 is </a:t>
            </a:r>
            <a:r>
              <a:rPr lang="en-US" sz="2400" dirty="0"/>
              <a:t>a (homogenous) </a:t>
            </a:r>
            <a:r>
              <a:rPr lang="en-US" sz="2400" b="1" dirty="0">
                <a:solidFill>
                  <a:schemeClr val="accent1">
                    <a:lumMod val="50000"/>
                  </a:schemeClr>
                </a:solidFill>
              </a:rPr>
              <a:t>Poisson process </a:t>
            </a:r>
            <a:r>
              <a:rPr lang="en-US" sz="2400" dirty="0"/>
              <a:t>with constant average rate </a:t>
            </a:r>
            <a:r>
              <a:rPr lang="en-US" sz="2000" dirty="0">
                <a:latin typeface="Symbol" pitchFamily="18" charset="2"/>
              </a:rPr>
              <a:t>l</a:t>
            </a:r>
            <a:r>
              <a:rPr lang="en-US" sz="2400" dirty="0"/>
              <a:t> if:</a:t>
            </a:r>
          </a:p>
          <a:p>
            <a:pPr marL="548640" lvl="1" indent="-274320" eaLnBrk="1" fontAlgn="auto" hangingPunct="1">
              <a:spcAft>
                <a:spcPts val="0"/>
              </a:spcAft>
              <a:buFont typeface="Wingdings 3"/>
              <a:buChar char=""/>
              <a:defRPr/>
            </a:pPr>
            <a:endParaRPr lang="en-US" sz="2000" dirty="0"/>
          </a:p>
          <a:p>
            <a:pPr marL="548640" lvl="1" indent="-274320" eaLnBrk="1" fontAlgn="auto" hangingPunct="1">
              <a:spcAft>
                <a:spcPts val="0"/>
              </a:spcAft>
              <a:buFont typeface="Wingdings 3"/>
              <a:buChar char=""/>
              <a:defRPr/>
            </a:pPr>
            <a:endParaRPr lang="en-US" sz="2000" dirty="0"/>
          </a:p>
          <a:p>
            <a:pPr marL="548640" lvl="1" indent="-274320" eaLnBrk="1" fontAlgn="auto" hangingPunct="1">
              <a:spcAft>
                <a:spcPts val="0"/>
              </a:spcAft>
              <a:buFont typeface="Wingdings 3"/>
              <a:buChar char=""/>
              <a:defRPr/>
            </a:pPr>
            <a:endParaRPr lang="en-US" sz="2000" dirty="0"/>
          </a:p>
          <a:p>
            <a:pPr marL="548640" lvl="1" indent="-274320" eaLnBrk="1" fontAlgn="auto" hangingPunct="1">
              <a:spcAft>
                <a:spcPts val="0"/>
              </a:spcAft>
              <a:buFont typeface="Wingdings 3"/>
              <a:buChar char=""/>
              <a:defRPr/>
            </a:pPr>
            <a:endParaRPr lang="en-US" sz="2000" dirty="0"/>
          </a:p>
          <a:p>
            <a:pPr marL="274320" indent="-274320" eaLnBrk="1" fontAlgn="auto" hangingPunct="1">
              <a:spcAft>
                <a:spcPts val="0"/>
              </a:spcAft>
              <a:buNone/>
              <a:defRPr/>
            </a:pPr>
            <a:endParaRPr lang="en-US" sz="2300" i="1" dirty="0">
              <a:latin typeface="Cambria" pitchFamily="18" charset="0"/>
            </a:endParaRPr>
          </a:p>
          <a:p>
            <a:pPr marL="274320" indent="-274320" eaLnBrk="1" fontAlgn="auto" hangingPunct="1">
              <a:spcAft>
                <a:spcPts val="0"/>
              </a:spcAft>
              <a:buNone/>
              <a:defRPr/>
            </a:pPr>
            <a:endParaRPr lang="en-US" sz="2300" i="1" dirty="0">
              <a:latin typeface="Cambria" pitchFamily="18" charset="0"/>
            </a:endParaRPr>
          </a:p>
          <a:p>
            <a:pPr marL="274320" indent="-274320" eaLnBrk="1" fontAlgn="auto" hangingPunct="1">
              <a:spcAft>
                <a:spcPts val="0"/>
              </a:spcAft>
              <a:buFont typeface="Wingdings 3"/>
              <a:buChar char=""/>
              <a:defRPr/>
            </a:pPr>
            <a:endParaRPr lang="en-US" sz="2300" i="1" dirty="0" smtClean="0">
              <a:latin typeface="Cambria" pitchFamily="18" charset="0"/>
            </a:endParaRPr>
          </a:p>
          <a:p>
            <a:pPr marL="274320" indent="-274320" eaLnBrk="1" fontAlgn="auto" hangingPunct="1">
              <a:spcAft>
                <a:spcPts val="0"/>
              </a:spcAft>
              <a:buFont typeface="Wingdings 3"/>
              <a:buChar char=""/>
              <a:defRPr/>
            </a:pPr>
            <a:r>
              <a:rPr lang="en-US" sz="2300" i="1" dirty="0" smtClean="0">
                <a:latin typeface="Cambria" pitchFamily="18" charset="0"/>
              </a:rPr>
              <a:t>                           </a:t>
            </a:r>
            <a:r>
              <a:rPr lang="en-US" sz="2100" dirty="0"/>
              <a:t>describes the number of events in time interval</a:t>
            </a:r>
            <a:r>
              <a:rPr lang="en-US" sz="2300" dirty="0"/>
              <a:t> </a:t>
            </a:r>
          </a:p>
          <a:p>
            <a:pPr marL="274320" indent="-274320" eaLnBrk="1" fontAlgn="auto" hangingPunct="1">
              <a:spcAft>
                <a:spcPts val="0"/>
              </a:spcAft>
              <a:buFont typeface="Wingdings 3"/>
              <a:buChar char=""/>
              <a:defRPr/>
            </a:pPr>
            <a:r>
              <a:rPr lang="en-US" sz="2300" dirty="0"/>
              <a:t>The mean and the variance are equal</a:t>
            </a:r>
          </a:p>
        </p:txBody>
      </p:sp>
      <p:graphicFrame>
        <p:nvGraphicFramePr>
          <p:cNvPr id="62468" name="Object 6"/>
          <p:cNvGraphicFramePr>
            <a:graphicFrameLocks noGrp="1" noChangeAspect="1"/>
          </p:cNvGraphicFramePr>
          <p:nvPr>
            <p:ph sz="half" idx="2"/>
          </p:nvPr>
        </p:nvGraphicFramePr>
        <p:xfrm>
          <a:off x="1973264" y="2654301"/>
          <a:ext cx="8194675" cy="1209675"/>
        </p:xfrm>
        <a:graphic>
          <a:graphicData uri="http://schemas.openxmlformats.org/presentationml/2006/ole">
            <mc:AlternateContent xmlns:mc="http://schemas.openxmlformats.org/markup-compatibility/2006">
              <mc:Choice xmlns:v="urn:schemas-microsoft-com:vml" Requires="v">
                <p:oleObj spid="_x0000_s16546" name="Equation" r:id="rId4" imgW="4305300" imgH="635000" progId="">
                  <p:embed/>
                </p:oleObj>
              </mc:Choice>
              <mc:Fallback>
                <p:oleObj name="Equation" r:id="rId4" imgW="4305300" imgH="635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264" y="2654301"/>
                        <a:ext cx="81946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7"/>
          <p:cNvGraphicFramePr>
            <a:graphicFrameLocks noChangeAspect="1"/>
          </p:cNvGraphicFramePr>
          <p:nvPr/>
        </p:nvGraphicFramePr>
        <p:xfrm>
          <a:off x="4381501" y="6072188"/>
          <a:ext cx="3305175" cy="506412"/>
        </p:xfrm>
        <a:graphic>
          <a:graphicData uri="http://schemas.openxmlformats.org/presentationml/2006/ole">
            <mc:AlternateContent xmlns:mc="http://schemas.openxmlformats.org/markup-compatibility/2006">
              <mc:Choice xmlns:v="urn:schemas-microsoft-com:vml" Requires="v">
                <p:oleObj spid="_x0000_s16547" name="Equation" r:id="rId6" imgW="1574800" imgH="241300" progId="">
                  <p:embed/>
                </p:oleObj>
              </mc:Choice>
              <mc:Fallback>
                <p:oleObj name="Equation" r:id="rId6" imgW="1574800" imgH="241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1" y="6072188"/>
                        <a:ext cx="33051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Object 8"/>
          <p:cNvGraphicFramePr>
            <a:graphicFrameLocks noChangeAspect="1"/>
          </p:cNvGraphicFramePr>
          <p:nvPr>
            <p:extLst>
              <p:ext uri="{D42A27DB-BD31-4B8C-83A1-F6EECF244321}">
                <p14:modId xmlns:p14="http://schemas.microsoft.com/office/powerpoint/2010/main" val="3870741442"/>
              </p:ext>
            </p:extLst>
          </p:nvPr>
        </p:nvGraphicFramePr>
        <p:xfrm>
          <a:off x="5274470" y="1715828"/>
          <a:ext cx="1500188" cy="474662"/>
        </p:xfrm>
        <a:graphic>
          <a:graphicData uri="http://schemas.openxmlformats.org/presentationml/2006/ole">
            <mc:AlternateContent xmlns:mc="http://schemas.openxmlformats.org/markup-compatibility/2006">
              <mc:Choice xmlns:v="urn:schemas-microsoft-com:vml" Requires="v">
                <p:oleObj spid="_x0000_s16548" name="Equation" r:id="rId8" imgW="761669" imgH="241195" progId="">
                  <p:embed/>
                </p:oleObj>
              </mc:Choice>
              <mc:Fallback>
                <p:oleObj name="Equation" r:id="rId8" imgW="761669" imgH="241195"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4470" y="1715828"/>
                        <a:ext cx="15001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9"/>
          <p:cNvGraphicFramePr>
            <a:graphicFrameLocks noChangeAspect="1"/>
          </p:cNvGraphicFramePr>
          <p:nvPr>
            <p:extLst>
              <p:ext uri="{D42A27DB-BD31-4B8C-83A1-F6EECF244321}">
                <p14:modId xmlns:p14="http://schemas.microsoft.com/office/powerpoint/2010/main" val="3845822697"/>
              </p:ext>
            </p:extLst>
          </p:nvPr>
        </p:nvGraphicFramePr>
        <p:xfrm>
          <a:off x="1073151" y="5181342"/>
          <a:ext cx="1800225" cy="428625"/>
        </p:xfrm>
        <a:graphic>
          <a:graphicData uri="http://schemas.openxmlformats.org/presentationml/2006/ole">
            <mc:AlternateContent xmlns:mc="http://schemas.openxmlformats.org/markup-compatibility/2006">
              <mc:Choice xmlns:v="urn:schemas-microsoft-com:vml" Requires="v">
                <p:oleObj spid="_x0000_s16549" name="Equation" r:id="rId10" imgW="1066337" imgH="253890" progId="">
                  <p:embed/>
                </p:oleObj>
              </mc:Choice>
              <mc:Fallback>
                <p:oleObj name="Equation" r:id="rId10" imgW="1066337" imgH="25389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3151" y="5181342"/>
                        <a:ext cx="18002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2" name="Object 10"/>
          <p:cNvGraphicFramePr>
            <a:graphicFrameLocks noChangeAspect="1"/>
          </p:cNvGraphicFramePr>
          <p:nvPr>
            <p:extLst>
              <p:ext uri="{D42A27DB-BD31-4B8C-83A1-F6EECF244321}">
                <p14:modId xmlns:p14="http://schemas.microsoft.com/office/powerpoint/2010/main" val="1028126182"/>
              </p:ext>
            </p:extLst>
          </p:nvPr>
        </p:nvGraphicFramePr>
        <p:xfrm>
          <a:off x="8469402" y="5159910"/>
          <a:ext cx="900113" cy="471488"/>
        </p:xfrm>
        <a:graphic>
          <a:graphicData uri="http://schemas.openxmlformats.org/presentationml/2006/ole">
            <mc:AlternateContent xmlns:mc="http://schemas.openxmlformats.org/markup-compatibility/2006">
              <mc:Choice xmlns:v="urn:schemas-microsoft-com:vml" Requires="v">
                <p:oleObj spid="_x0000_s16550" name="Equation" r:id="rId12" imgW="533169" imgH="279279" progId="">
                  <p:embed/>
                </p:oleObj>
              </mc:Choice>
              <mc:Fallback>
                <p:oleObj name="Equation" r:id="rId12" imgW="533169" imgH="279279"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69402" y="5159910"/>
                        <a:ext cx="900113"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 name="Straight Connector 11"/>
          <p:cNvCxnSpPr/>
          <p:nvPr/>
        </p:nvCxnSpPr>
        <p:spPr>
          <a:xfrm>
            <a:off x="4024313" y="4452939"/>
            <a:ext cx="47863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380707" y="4310857"/>
            <a:ext cx="2857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739732" y="4309270"/>
            <a:ext cx="2857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2476" name="Rectangle 16"/>
          <p:cNvSpPr>
            <a:spLocks noChangeArrowheads="1"/>
          </p:cNvSpPr>
          <p:nvPr/>
        </p:nvSpPr>
        <p:spPr bwMode="auto">
          <a:xfrm>
            <a:off x="4405313" y="4452938"/>
            <a:ext cx="242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fr-FR" altLang="en-US" sz="1600" i="1">
                <a:cs typeface="Arial" panose="020B0604020202020204" pitchFamily="34" charset="0"/>
              </a:rPr>
              <a:t>t</a:t>
            </a:r>
            <a:endParaRPr lang="en-US" altLang="en-US" sz="1600" i="1">
              <a:cs typeface="Arial" panose="020B0604020202020204" pitchFamily="34" charset="0"/>
            </a:endParaRPr>
          </a:p>
        </p:txBody>
      </p:sp>
      <p:sp>
        <p:nvSpPr>
          <p:cNvPr id="62477" name="Rectangle 17"/>
          <p:cNvSpPr>
            <a:spLocks noChangeArrowheads="1"/>
          </p:cNvSpPr>
          <p:nvPr/>
        </p:nvSpPr>
        <p:spPr bwMode="auto">
          <a:xfrm>
            <a:off x="6657975" y="4486275"/>
            <a:ext cx="4523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fr-FR" altLang="en-US" sz="1600" i="1">
                <a:cs typeface="Arial" panose="020B0604020202020204" pitchFamily="34" charset="0"/>
              </a:rPr>
              <a:t>t+</a:t>
            </a:r>
            <a:r>
              <a:rPr lang="fr-FR" altLang="en-US" sz="1600" i="1">
                <a:latin typeface="Symbol" panose="05050102010706020507" pitchFamily="18" charset="2"/>
                <a:cs typeface="Arial" panose="020B0604020202020204" pitchFamily="34" charset="0"/>
              </a:rPr>
              <a:t>t</a:t>
            </a:r>
            <a:endParaRPr lang="en-US" altLang="en-US" sz="1600" i="1">
              <a:latin typeface="Symbol" panose="05050102010706020507" pitchFamily="18" charset="2"/>
              <a:cs typeface="Arial" panose="020B0604020202020204" pitchFamily="34" charset="0"/>
            </a:endParaRPr>
          </a:p>
        </p:txBody>
      </p:sp>
      <p:cxnSp>
        <p:nvCxnSpPr>
          <p:cNvPr id="20" name="Straight Arrow Connector 19"/>
          <p:cNvCxnSpPr/>
          <p:nvPr/>
        </p:nvCxnSpPr>
        <p:spPr>
          <a:xfrm>
            <a:off x="4524375" y="4748214"/>
            <a:ext cx="2357438" cy="15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62479" name="Object 11"/>
          <p:cNvGraphicFramePr>
            <a:graphicFrameLocks noChangeAspect="1"/>
          </p:cNvGraphicFramePr>
          <p:nvPr/>
        </p:nvGraphicFramePr>
        <p:xfrm>
          <a:off x="5548313" y="4533901"/>
          <a:ext cx="150812" cy="252413"/>
        </p:xfrm>
        <a:graphic>
          <a:graphicData uri="http://schemas.openxmlformats.org/presentationml/2006/ole">
            <mc:AlternateContent xmlns:mc="http://schemas.openxmlformats.org/markup-compatibility/2006">
              <mc:Choice xmlns:v="urn:schemas-microsoft-com:vml" Requires="v">
                <p:oleObj spid="_x0000_s16551" name="Equation" r:id="rId14" imgW="126835" imgH="139518" progId="">
                  <p:embed/>
                </p:oleObj>
              </mc:Choice>
              <mc:Fallback>
                <p:oleObj name="Equation" r:id="rId14" imgW="126835" imgH="139518"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48313" y="4533901"/>
                        <a:ext cx="150812"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80" name="Object 12"/>
          <p:cNvGraphicFramePr>
            <a:graphicFrameLocks noChangeAspect="1"/>
          </p:cNvGraphicFramePr>
          <p:nvPr/>
        </p:nvGraphicFramePr>
        <p:xfrm>
          <a:off x="5416551" y="4033838"/>
          <a:ext cx="608013" cy="323850"/>
        </p:xfrm>
        <a:graphic>
          <a:graphicData uri="http://schemas.openxmlformats.org/presentationml/2006/ole">
            <mc:AlternateContent xmlns:mc="http://schemas.openxmlformats.org/markup-compatibility/2006">
              <mc:Choice xmlns:v="urn:schemas-microsoft-com:vml" Requires="v">
                <p:oleObj spid="_x0000_s16552" name="Equation" r:id="rId16" imgW="380835" imgH="203112" progId="">
                  <p:embed/>
                </p:oleObj>
              </mc:Choice>
              <mc:Fallback>
                <p:oleObj name="Equation" r:id="rId16" imgW="380835" imgH="203112"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16551" y="4033838"/>
                        <a:ext cx="608013"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7" name="Straight Connector 16"/>
          <p:cNvCxnSpPr/>
          <p:nvPr/>
        </p:nvCxnSpPr>
        <p:spPr>
          <a:xfrm rot="5400000">
            <a:off x="8106569" y="4304506"/>
            <a:ext cx="2857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2482" name="Rectangle 17"/>
          <p:cNvSpPr>
            <a:spLocks noChangeArrowheads="1"/>
          </p:cNvSpPr>
          <p:nvPr/>
        </p:nvSpPr>
        <p:spPr bwMode="auto">
          <a:xfrm>
            <a:off x="8024813" y="4500563"/>
            <a:ext cx="6799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fr-FR" altLang="en-US" sz="1600" i="1">
                <a:cs typeface="Arial" panose="020B0604020202020204" pitchFamily="34" charset="0"/>
              </a:rPr>
              <a:t>t+</a:t>
            </a:r>
            <a:r>
              <a:rPr lang="fr-FR" altLang="en-US" sz="1600" i="1">
                <a:latin typeface="Symbol" panose="05050102010706020507" pitchFamily="18" charset="2"/>
                <a:cs typeface="Arial" panose="020B0604020202020204" pitchFamily="34" charset="0"/>
              </a:rPr>
              <a:t>t</a:t>
            </a:r>
            <a:r>
              <a:rPr lang="fr-FR" altLang="en-US" sz="1600" i="1">
                <a:cs typeface="Arial" panose="020B0604020202020204" pitchFamily="34" charset="0"/>
              </a:rPr>
              <a:t>+</a:t>
            </a:r>
            <a:r>
              <a:rPr lang="fr-FR" altLang="en-US" sz="1600" i="1">
                <a:latin typeface="Symbol" panose="05050102010706020507" pitchFamily="18" charset="2"/>
                <a:cs typeface="Arial" panose="020B0604020202020204" pitchFamily="34" charset="0"/>
              </a:rPr>
              <a:t>q</a:t>
            </a:r>
            <a:endParaRPr lang="en-US" altLang="en-US" sz="1600" i="1">
              <a:latin typeface="Symbol" panose="05050102010706020507" pitchFamily="18" charset="2"/>
              <a:cs typeface="Arial" panose="020B0604020202020204" pitchFamily="34" charset="0"/>
            </a:endParaRPr>
          </a:p>
        </p:txBody>
      </p:sp>
      <p:graphicFrame>
        <p:nvGraphicFramePr>
          <p:cNvPr id="62483" name="Object 17"/>
          <p:cNvGraphicFramePr>
            <a:graphicFrameLocks noChangeAspect="1"/>
          </p:cNvGraphicFramePr>
          <p:nvPr/>
        </p:nvGraphicFramePr>
        <p:xfrm>
          <a:off x="7300913" y="4071938"/>
          <a:ext cx="627062" cy="323850"/>
        </p:xfrm>
        <a:graphic>
          <a:graphicData uri="http://schemas.openxmlformats.org/presentationml/2006/ole">
            <mc:AlternateContent xmlns:mc="http://schemas.openxmlformats.org/markup-compatibility/2006">
              <mc:Choice xmlns:v="urn:schemas-microsoft-com:vml" Requires="v">
                <p:oleObj spid="_x0000_s16553" name="Equation" r:id="rId18" imgW="393529" imgH="203112" progId="">
                  <p:embed/>
                </p:oleObj>
              </mc:Choice>
              <mc:Fallback>
                <p:oleObj name="Equation" r:id="rId18" imgW="393529" imgH="203112"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00913" y="4071938"/>
                        <a:ext cx="62706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1" name="Straight Arrow Connector 20"/>
          <p:cNvCxnSpPr/>
          <p:nvPr/>
        </p:nvCxnSpPr>
        <p:spPr>
          <a:xfrm>
            <a:off x="6900864" y="4762501"/>
            <a:ext cx="1482725" cy="317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4967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SzTx/>
              <a:buFontTx/>
              <a:buNone/>
            </a:pPr>
            <a:fld id="{91C2C8B7-7B45-4F6E-BC64-40D5C336548C}"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
        <p:nvSpPr>
          <p:cNvPr id="68611" name="Rectangle 2"/>
          <p:cNvSpPr>
            <a:spLocks noGrp="1" noChangeArrowheads="1"/>
          </p:cNvSpPr>
          <p:nvPr>
            <p:ph type="title"/>
          </p:nvPr>
        </p:nvSpPr>
        <p:spPr/>
        <p:txBody>
          <a:bodyPr/>
          <a:lstStyle/>
          <a:p>
            <a:pPr eaLnBrk="1" hangingPunct="1"/>
            <a:r>
              <a:rPr lang="en-US" altLang="en-US" smtClean="0"/>
              <a:t>Splitting and Pooling		</a:t>
            </a:r>
            <a:r>
              <a:rPr lang="en-US" altLang="en-US" sz="2200">
                <a:solidFill>
                  <a:schemeClr val="bg2"/>
                </a:solidFill>
              </a:rPr>
              <a:t>[Poisson Dist’n]</a:t>
            </a:r>
          </a:p>
        </p:txBody>
      </p:sp>
      <p:sp>
        <p:nvSpPr>
          <p:cNvPr id="68612" name="Rectangle 3"/>
          <p:cNvSpPr>
            <a:spLocks noGrp="1" noChangeArrowheads="1"/>
          </p:cNvSpPr>
          <p:nvPr>
            <p:ph type="body" idx="1"/>
          </p:nvPr>
        </p:nvSpPr>
        <p:spPr/>
        <p:txBody>
          <a:bodyPr/>
          <a:lstStyle/>
          <a:p>
            <a:pPr eaLnBrk="1" hangingPunct="1">
              <a:lnSpc>
                <a:spcPct val="90000"/>
              </a:lnSpc>
            </a:pPr>
            <a:r>
              <a:rPr lang="en-US" altLang="en-US" sz="2400"/>
              <a:t>Splitting:</a:t>
            </a:r>
          </a:p>
          <a:p>
            <a:pPr lvl="1" eaLnBrk="1" hangingPunct="1">
              <a:lnSpc>
                <a:spcPct val="90000"/>
              </a:lnSpc>
            </a:pPr>
            <a:r>
              <a:rPr lang="en-US" altLang="en-US" sz="2000"/>
              <a:t>Suppose each event of a Poisson process can be classified as Type I, with probability </a:t>
            </a:r>
            <a:r>
              <a:rPr lang="en-US" altLang="en-US" sz="2000" i="1"/>
              <a:t>p</a:t>
            </a:r>
            <a:r>
              <a:rPr lang="en-US" altLang="en-US" sz="2000"/>
              <a:t> and</a:t>
            </a:r>
            <a:r>
              <a:rPr lang="en-US" altLang="en-US" sz="2000" i="1"/>
              <a:t> </a:t>
            </a:r>
            <a:r>
              <a:rPr lang="en-US" altLang="en-US" sz="2000"/>
              <a:t>Type II, with probability </a:t>
            </a:r>
            <a:r>
              <a:rPr lang="en-US" altLang="en-US" sz="2000" i="1"/>
              <a:t>1-p.</a:t>
            </a:r>
          </a:p>
          <a:p>
            <a:pPr lvl="1" eaLnBrk="1" hangingPunct="1">
              <a:lnSpc>
                <a:spcPct val="90000"/>
              </a:lnSpc>
            </a:pPr>
            <a:r>
              <a:rPr lang="en-US" altLang="en-US" sz="2000" i="1"/>
              <a:t>N(t) = N1(t) + N2(t)</a:t>
            </a:r>
            <a:r>
              <a:rPr lang="en-US" altLang="en-US" sz="2000"/>
              <a:t>, where</a:t>
            </a:r>
            <a:r>
              <a:rPr lang="en-US" altLang="en-US" sz="2000" i="1"/>
              <a:t> N1(t) </a:t>
            </a:r>
            <a:r>
              <a:rPr lang="en-US" altLang="en-US" sz="2000"/>
              <a:t>and</a:t>
            </a:r>
            <a:r>
              <a:rPr lang="en-US" altLang="en-US" sz="2000" i="1"/>
              <a:t> N2(t)</a:t>
            </a:r>
            <a:r>
              <a:rPr lang="en-US" altLang="en-US" sz="2000"/>
              <a:t> are both Poisson processes with rates </a:t>
            </a:r>
            <a:r>
              <a:rPr lang="en-US" altLang="en-US" sz="2000" i="1">
                <a:latin typeface="Symbol" panose="05050102010706020507" pitchFamily="18" charset="2"/>
              </a:rPr>
              <a:t>l</a:t>
            </a:r>
            <a:r>
              <a:rPr lang="en-US" altLang="en-US" sz="600" i="1">
                <a:latin typeface="Symbol" panose="05050102010706020507" pitchFamily="18" charset="2"/>
              </a:rPr>
              <a:t> </a:t>
            </a:r>
            <a:r>
              <a:rPr lang="en-US" altLang="en-US" sz="2000" i="1"/>
              <a:t>p</a:t>
            </a:r>
            <a:r>
              <a:rPr lang="en-US" altLang="en-US" sz="2000"/>
              <a:t> and </a:t>
            </a:r>
            <a:r>
              <a:rPr lang="en-US" altLang="en-US" sz="2000" i="1">
                <a:latin typeface="Symbol" panose="05050102010706020507" pitchFamily="18" charset="2"/>
              </a:rPr>
              <a:t>l</a:t>
            </a:r>
            <a:r>
              <a:rPr lang="en-US" altLang="en-US" sz="600" i="1">
                <a:latin typeface="Symbol" panose="05050102010706020507" pitchFamily="18" charset="2"/>
              </a:rPr>
              <a:t> </a:t>
            </a:r>
            <a:r>
              <a:rPr lang="en-US" altLang="en-US" sz="2000" i="1"/>
              <a:t>(1-p)</a:t>
            </a:r>
          </a:p>
          <a:p>
            <a:pPr lvl="1" eaLnBrk="1" hangingPunct="1">
              <a:lnSpc>
                <a:spcPct val="90000"/>
              </a:lnSpc>
            </a:pPr>
            <a:endParaRPr lang="en-US" altLang="en-US" sz="2000" i="1"/>
          </a:p>
          <a:p>
            <a:pPr lvl="1" eaLnBrk="1" hangingPunct="1">
              <a:lnSpc>
                <a:spcPct val="90000"/>
              </a:lnSpc>
            </a:pPr>
            <a:endParaRPr lang="en-US" altLang="en-US" smtClean="0"/>
          </a:p>
          <a:p>
            <a:pPr eaLnBrk="1" hangingPunct="1">
              <a:lnSpc>
                <a:spcPct val="90000"/>
              </a:lnSpc>
            </a:pPr>
            <a:endParaRPr lang="en-US" altLang="en-US" sz="2400"/>
          </a:p>
          <a:p>
            <a:pPr eaLnBrk="1" hangingPunct="1">
              <a:lnSpc>
                <a:spcPct val="90000"/>
              </a:lnSpc>
            </a:pPr>
            <a:r>
              <a:rPr lang="en-US" altLang="en-US" sz="2400"/>
              <a:t>Pooling:</a:t>
            </a:r>
          </a:p>
          <a:p>
            <a:pPr lvl="1" eaLnBrk="1" hangingPunct="1">
              <a:lnSpc>
                <a:spcPct val="90000"/>
              </a:lnSpc>
            </a:pPr>
            <a:r>
              <a:rPr lang="en-US" altLang="en-US" sz="2000"/>
              <a:t>Suppose two Poisson processes are pooled together</a:t>
            </a:r>
          </a:p>
          <a:p>
            <a:pPr lvl="1" eaLnBrk="1" hangingPunct="1">
              <a:lnSpc>
                <a:spcPct val="90000"/>
              </a:lnSpc>
            </a:pPr>
            <a:r>
              <a:rPr lang="en-US" altLang="en-US" sz="2000" i="1"/>
              <a:t>N1(t) + N2(t) = N(t)</a:t>
            </a:r>
            <a:r>
              <a:rPr lang="en-US" altLang="en-US" sz="2000"/>
              <a:t>, where </a:t>
            </a:r>
            <a:r>
              <a:rPr lang="en-US" altLang="en-US" sz="2000" i="1"/>
              <a:t>N(t)</a:t>
            </a:r>
            <a:r>
              <a:rPr lang="en-US" altLang="en-US" sz="2000"/>
              <a:t> is a Poisson processes with rates </a:t>
            </a:r>
            <a:r>
              <a:rPr lang="en-US" altLang="en-US" sz="2000" i="1">
                <a:latin typeface="Symbol" panose="05050102010706020507" pitchFamily="18" charset="2"/>
              </a:rPr>
              <a:t>l</a:t>
            </a:r>
            <a:r>
              <a:rPr lang="en-US" altLang="en-US" sz="2000" i="1" baseline="-25000"/>
              <a:t>1</a:t>
            </a:r>
            <a:r>
              <a:rPr lang="en-US" altLang="en-US" sz="2000" i="1"/>
              <a:t> + </a:t>
            </a:r>
            <a:r>
              <a:rPr lang="en-US" altLang="en-US" sz="2000" i="1">
                <a:latin typeface="Symbol" panose="05050102010706020507" pitchFamily="18" charset="2"/>
              </a:rPr>
              <a:t>l</a:t>
            </a:r>
            <a:r>
              <a:rPr lang="en-US" altLang="en-US" sz="2000" i="1" baseline="-25000"/>
              <a:t>2</a:t>
            </a:r>
          </a:p>
        </p:txBody>
      </p:sp>
      <p:grpSp>
        <p:nvGrpSpPr>
          <p:cNvPr id="68613" name="Group 14"/>
          <p:cNvGrpSpPr>
            <a:grpSpLocks/>
          </p:cNvGrpSpPr>
          <p:nvPr/>
        </p:nvGrpSpPr>
        <p:grpSpPr bwMode="auto">
          <a:xfrm>
            <a:off x="4038600" y="3092450"/>
            <a:ext cx="5181600" cy="1098550"/>
            <a:chOff x="816" y="1824"/>
            <a:chExt cx="3264" cy="692"/>
          </a:xfrm>
        </p:grpSpPr>
        <p:sp>
          <p:nvSpPr>
            <p:cNvPr id="68625" name="Line 4"/>
            <p:cNvSpPr>
              <a:spLocks noChangeShapeType="1"/>
            </p:cNvSpPr>
            <p:nvPr/>
          </p:nvSpPr>
          <p:spPr bwMode="auto">
            <a:xfrm>
              <a:off x="1728" y="2180"/>
              <a:ext cx="6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en-US"/>
            </a:p>
          </p:txBody>
        </p:sp>
        <p:sp>
          <p:nvSpPr>
            <p:cNvPr id="68626" name="Line 5"/>
            <p:cNvSpPr>
              <a:spLocks noChangeShapeType="1"/>
            </p:cNvSpPr>
            <p:nvPr/>
          </p:nvSpPr>
          <p:spPr bwMode="auto">
            <a:xfrm flipV="1">
              <a:off x="2352" y="1892"/>
              <a:ext cx="528"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en-US"/>
            </a:p>
          </p:txBody>
        </p:sp>
        <p:sp>
          <p:nvSpPr>
            <p:cNvPr id="68627" name="Line 6"/>
            <p:cNvSpPr>
              <a:spLocks noChangeShapeType="1"/>
            </p:cNvSpPr>
            <p:nvPr/>
          </p:nvSpPr>
          <p:spPr bwMode="auto">
            <a:xfrm>
              <a:off x="2352" y="2180"/>
              <a:ext cx="528"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en-US"/>
            </a:p>
          </p:txBody>
        </p:sp>
        <p:sp>
          <p:nvSpPr>
            <p:cNvPr id="68628" name="Text Box 7"/>
            <p:cNvSpPr txBox="1">
              <a:spLocks noChangeArrowheads="1"/>
            </p:cNvSpPr>
            <p:nvPr/>
          </p:nvSpPr>
          <p:spPr bwMode="auto">
            <a:xfrm>
              <a:off x="816" y="2032"/>
              <a:ext cx="912" cy="213"/>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SzTx/>
                <a:buFontTx/>
                <a:buNone/>
              </a:pPr>
              <a:r>
                <a:rPr lang="en-US" altLang="en-US" sz="1600" b="1" i="1" dirty="0"/>
                <a:t>N(t) ~ Poi(</a:t>
              </a:r>
              <a:r>
                <a:rPr lang="en-US" altLang="en-US" sz="1600" b="1" i="1" dirty="0">
                  <a:latin typeface="Symbol" panose="05050102010706020507" pitchFamily="18" charset="2"/>
                </a:rPr>
                <a:t>l</a:t>
              </a:r>
              <a:r>
                <a:rPr lang="en-US" altLang="en-US" sz="1600" b="1" i="1" dirty="0"/>
                <a:t>)</a:t>
              </a:r>
            </a:p>
          </p:txBody>
        </p:sp>
        <p:sp>
          <p:nvSpPr>
            <p:cNvPr id="68629" name="Text Box 8"/>
            <p:cNvSpPr txBox="1">
              <a:spLocks noChangeArrowheads="1"/>
            </p:cNvSpPr>
            <p:nvPr/>
          </p:nvSpPr>
          <p:spPr bwMode="auto">
            <a:xfrm>
              <a:off x="2880" y="1824"/>
              <a:ext cx="1056" cy="213"/>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SzTx/>
                <a:buFontTx/>
                <a:buNone/>
              </a:pPr>
              <a:r>
                <a:rPr lang="en-US" altLang="en-US" sz="1600" b="1" i="1"/>
                <a:t>N1(t) ~ Poi[</a:t>
              </a:r>
              <a:r>
                <a:rPr lang="en-US" altLang="en-US" sz="1600" b="1" i="1">
                  <a:latin typeface="Symbol" panose="05050102010706020507" pitchFamily="18" charset="2"/>
                </a:rPr>
                <a:t>l</a:t>
              </a:r>
              <a:r>
                <a:rPr lang="en-US" altLang="en-US" sz="1600" b="1" i="1"/>
                <a:t>p]</a:t>
              </a:r>
            </a:p>
          </p:txBody>
        </p:sp>
        <p:sp>
          <p:nvSpPr>
            <p:cNvPr id="68630" name="Text Box 9"/>
            <p:cNvSpPr txBox="1">
              <a:spLocks noChangeArrowheads="1"/>
            </p:cNvSpPr>
            <p:nvPr/>
          </p:nvSpPr>
          <p:spPr bwMode="auto">
            <a:xfrm>
              <a:off x="2880" y="2256"/>
              <a:ext cx="1200" cy="213"/>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SzTx/>
                <a:buFontTx/>
                <a:buNone/>
              </a:pPr>
              <a:r>
                <a:rPr lang="en-US" altLang="en-US" sz="1600" b="1" i="1"/>
                <a:t>N2(t) ~ Poi[</a:t>
              </a:r>
              <a:r>
                <a:rPr lang="en-US" altLang="en-US" sz="1600" b="1" i="1">
                  <a:latin typeface="Symbol" panose="05050102010706020507" pitchFamily="18" charset="2"/>
                </a:rPr>
                <a:t>l</a:t>
              </a:r>
              <a:r>
                <a:rPr lang="en-US" altLang="en-US" sz="1600" b="1" i="1"/>
                <a:t>(1-p)]</a:t>
              </a:r>
            </a:p>
          </p:txBody>
        </p:sp>
        <p:sp>
          <p:nvSpPr>
            <p:cNvPr id="68631" name="Text Box 10"/>
            <p:cNvSpPr txBox="1">
              <a:spLocks noChangeArrowheads="1"/>
            </p:cNvSpPr>
            <p:nvPr/>
          </p:nvSpPr>
          <p:spPr bwMode="auto">
            <a:xfrm>
              <a:off x="1920" y="198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a:latin typeface="Symbol" panose="05050102010706020507" pitchFamily="18" charset="2"/>
                </a:rPr>
                <a:t>l</a:t>
              </a:r>
            </a:p>
          </p:txBody>
        </p:sp>
        <p:sp>
          <p:nvSpPr>
            <p:cNvPr id="68632" name="Text Box 11"/>
            <p:cNvSpPr txBox="1">
              <a:spLocks noChangeArrowheads="1"/>
            </p:cNvSpPr>
            <p:nvPr/>
          </p:nvSpPr>
          <p:spPr bwMode="auto">
            <a:xfrm>
              <a:off x="2400" y="184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a:latin typeface="Symbol" panose="05050102010706020507" pitchFamily="18" charset="2"/>
                </a:rPr>
                <a:t>l</a:t>
              </a:r>
              <a:r>
                <a:rPr lang="en-US" altLang="en-US" sz="1600"/>
                <a:t>p</a:t>
              </a:r>
            </a:p>
          </p:txBody>
        </p:sp>
        <p:sp>
          <p:nvSpPr>
            <p:cNvPr id="68633" name="Text Box 12"/>
            <p:cNvSpPr txBox="1">
              <a:spLocks noChangeArrowheads="1"/>
            </p:cNvSpPr>
            <p:nvPr/>
          </p:nvSpPr>
          <p:spPr bwMode="auto">
            <a:xfrm>
              <a:off x="2304" y="2304"/>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a:latin typeface="Symbol" panose="05050102010706020507" pitchFamily="18" charset="2"/>
                </a:rPr>
                <a:t>l</a:t>
              </a:r>
              <a:r>
                <a:rPr lang="en-US" altLang="en-US" sz="1600"/>
                <a:t>(1-p)</a:t>
              </a:r>
            </a:p>
          </p:txBody>
        </p:sp>
      </p:grpSp>
      <p:grpSp>
        <p:nvGrpSpPr>
          <p:cNvPr id="68614" name="Group 26"/>
          <p:cNvGrpSpPr>
            <a:grpSpLocks/>
          </p:cNvGrpSpPr>
          <p:nvPr/>
        </p:nvGrpSpPr>
        <p:grpSpPr bwMode="auto">
          <a:xfrm>
            <a:off x="4038600" y="5334000"/>
            <a:ext cx="5562600" cy="1066800"/>
            <a:chOff x="1584" y="3360"/>
            <a:chExt cx="3504" cy="672"/>
          </a:xfrm>
        </p:grpSpPr>
        <p:sp>
          <p:nvSpPr>
            <p:cNvPr id="68615" name="Line 18"/>
            <p:cNvSpPr>
              <a:spLocks noChangeShapeType="1"/>
            </p:cNvSpPr>
            <p:nvPr/>
          </p:nvSpPr>
          <p:spPr bwMode="auto">
            <a:xfrm>
              <a:off x="2688" y="3504"/>
              <a:ext cx="576"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en-US"/>
            </a:p>
          </p:txBody>
        </p:sp>
        <p:grpSp>
          <p:nvGrpSpPr>
            <p:cNvPr id="68616" name="Group 25"/>
            <p:cNvGrpSpPr>
              <a:grpSpLocks/>
            </p:cNvGrpSpPr>
            <p:nvPr/>
          </p:nvGrpSpPr>
          <p:grpSpPr bwMode="auto">
            <a:xfrm>
              <a:off x="1584" y="3360"/>
              <a:ext cx="3504" cy="672"/>
              <a:chOff x="1680" y="3360"/>
              <a:chExt cx="3504" cy="672"/>
            </a:xfrm>
          </p:grpSpPr>
          <p:sp>
            <p:nvSpPr>
              <p:cNvPr id="68617" name="Line 16"/>
              <p:cNvSpPr>
                <a:spLocks noChangeShapeType="1"/>
              </p:cNvSpPr>
              <p:nvPr/>
            </p:nvSpPr>
            <p:spPr bwMode="auto">
              <a:xfrm>
                <a:off x="3360" y="3696"/>
                <a:ext cx="6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en-US"/>
              </a:p>
            </p:txBody>
          </p:sp>
          <p:sp>
            <p:nvSpPr>
              <p:cNvPr id="68618" name="Line 17"/>
              <p:cNvSpPr>
                <a:spLocks noChangeShapeType="1"/>
              </p:cNvSpPr>
              <p:nvPr/>
            </p:nvSpPr>
            <p:spPr bwMode="auto">
              <a:xfrm flipV="1">
                <a:off x="2784" y="3696"/>
                <a:ext cx="576"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anchor="ctr"/>
              <a:lstStyle/>
              <a:p>
                <a:endParaRPr lang="en-US"/>
              </a:p>
            </p:txBody>
          </p:sp>
          <p:sp>
            <p:nvSpPr>
              <p:cNvPr id="68619" name="Text Box 19"/>
              <p:cNvSpPr txBox="1">
                <a:spLocks noChangeArrowheads="1"/>
              </p:cNvSpPr>
              <p:nvPr/>
            </p:nvSpPr>
            <p:spPr bwMode="auto">
              <a:xfrm>
                <a:off x="3984" y="3568"/>
                <a:ext cx="1200" cy="213"/>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SzTx/>
                  <a:buFontTx/>
                  <a:buNone/>
                </a:pPr>
                <a:r>
                  <a:rPr lang="en-US" altLang="en-US" sz="1600" b="1" i="1"/>
                  <a:t>N(t) ~ Poi(</a:t>
                </a:r>
                <a:r>
                  <a:rPr lang="en-US" altLang="en-US" sz="1600" b="1" i="1">
                    <a:latin typeface="Symbol" panose="05050102010706020507" pitchFamily="18" charset="2"/>
                  </a:rPr>
                  <a:t>l</a:t>
                </a:r>
                <a:r>
                  <a:rPr lang="en-US" altLang="en-US" sz="1600" b="1" i="1" baseline="-25000"/>
                  <a:t>1</a:t>
                </a:r>
                <a:r>
                  <a:rPr lang="en-US" altLang="en-US" sz="1600" b="1" i="1">
                    <a:latin typeface="Symbol" panose="05050102010706020507" pitchFamily="18" charset="2"/>
                  </a:rPr>
                  <a:t> + l</a:t>
                </a:r>
                <a:r>
                  <a:rPr lang="en-US" altLang="en-US" sz="1600" b="1" i="1" baseline="-25000"/>
                  <a:t>2</a:t>
                </a:r>
                <a:r>
                  <a:rPr lang="en-US" altLang="en-US" sz="1600" b="1" i="1"/>
                  <a:t>)</a:t>
                </a:r>
              </a:p>
            </p:txBody>
          </p:sp>
          <p:sp>
            <p:nvSpPr>
              <p:cNvPr id="68620" name="Text Box 20"/>
              <p:cNvSpPr txBox="1">
                <a:spLocks noChangeArrowheads="1"/>
              </p:cNvSpPr>
              <p:nvPr/>
            </p:nvSpPr>
            <p:spPr bwMode="auto">
              <a:xfrm>
                <a:off x="1680" y="3376"/>
                <a:ext cx="1104" cy="213"/>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SzTx/>
                  <a:buFontTx/>
                  <a:buNone/>
                </a:pPr>
                <a:r>
                  <a:rPr lang="en-US" altLang="en-US" sz="1600" b="1" i="1"/>
                  <a:t>N1(t) ~ Poi[</a:t>
                </a:r>
                <a:r>
                  <a:rPr lang="en-US" altLang="en-US" sz="1600" b="1" i="1">
                    <a:latin typeface="Symbol" panose="05050102010706020507" pitchFamily="18" charset="2"/>
                  </a:rPr>
                  <a:t>l</a:t>
                </a:r>
                <a:r>
                  <a:rPr lang="en-US" altLang="en-US" sz="1600" b="1" i="1" baseline="-25000">
                    <a:latin typeface="Symbol" panose="05050102010706020507" pitchFamily="18" charset="2"/>
                  </a:rPr>
                  <a:t>1</a:t>
                </a:r>
                <a:r>
                  <a:rPr lang="en-US" altLang="en-US" sz="1600" b="1" i="1"/>
                  <a:t>]</a:t>
                </a:r>
              </a:p>
            </p:txBody>
          </p:sp>
          <p:sp>
            <p:nvSpPr>
              <p:cNvPr id="68621" name="Text Box 21"/>
              <p:cNvSpPr txBox="1">
                <a:spLocks noChangeArrowheads="1"/>
              </p:cNvSpPr>
              <p:nvPr/>
            </p:nvSpPr>
            <p:spPr bwMode="auto">
              <a:xfrm>
                <a:off x="1680" y="3808"/>
                <a:ext cx="1104" cy="213"/>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SzTx/>
                  <a:buFontTx/>
                  <a:buNone/>
                </a:pPr>
                <a:r>
                  <a:rPr lang="en-US" altLang="en-US" sz="1600" b="1" i="1"/>
                  <a:t>N2(t) ~ Poi[</a:t>
                </a:r>
                <a:r>
                  <a:rPr lang="en-US" altLang="en-US" sz="1600" b="1" i="1">
                    <a:latin typeface="Symbol" panose="05050102010706020507" pitchFamily="18" charset="2"/>
                  </a:rPr>
                  <a:t>l</a:t>
                </a:r>
                <a:r>
                  <a:rPr lang="en-US" altLang="en-US" sz="1600" b="1" i="1" baseline="-25000">
                    <a:latin typeface="Symbol" panose="05050102010706020507" pitchFamily="18" charset="2"/>
                  </a:rPr>
                  <a:t>2</a:t>
                </a:r>
                <a:r>
                  <a:rPr lang="en-US" altLang="en-US" sz="1600" b="1" i="1"/>
                  <a:t>]</a:t>
                </a:r>
              </a:p>
            </p:txBody>
          </p:sp>
          <p:sp>
            <p:nvSpPr>
              <p:cNvPr id="68622" name="Text Box 22"/>
              <p:cNvSpPr txBox="1">
                <a:spLocks noChangeArrowheads="1"/>
              </p:cNvSpPr>
              <p:nvPr/>
            </p:nvSpPr>
            <p:spPr bwMode="auto">
              <a:xfrm>
                <a:off x="3360" y="343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a:latin typeface="Symbol" panose="05050102010706020507" pitchFamily="18" charset="2"/>
                  </a:rPr>
                  <a:t>l</a:t>
                </a:r>
                <a:r>
                  <a:rPr lang="en-US" altLang="en-US" sz="1600" baseline="-25000">
                    <a:latin typeface="Symbol" panose="05050102010706020507" pitchFamily="18" charset="2"/>
                  </a:rPr>
                  <a:t>1</a:t>
                </a:r>
                <a:r>
                  <a:rPr lang="en-US" altLang="en-US" sz="1600">
                    <a:latin typeface="Symbol" panose="05050102010706020507" pitchFamily="18" charset="2"/>
                  </a:rPr>
                  <a:t> + l</a:t>
                </a:r>
                <a:r>
                  <a:rPr lang="en-US" altLang="en-US" sz="1600" baseline="-25000">
                    <a:latin typeface="Symbol" panose="05050102010706020507" pitchFamily="18" charset="2"/>
                  </a:rPr>
                  <a:t>2</a:t>
                </a:r>
              </a:p>
            </p:txBody>
          </p:sp>
          <p:sp>
            <p:nvSpPr>
              <p:cNvPr id="68623" name="Text Box 23"/>
              <p:cNvSpPr txBox="1">
                <a:spLocks noChangeArrowheads="1"/>
              </p:cNvSpPr>
              <p:nvPr/>
            </p:nvSpPr>
            <p:spPr bwMode="auto">
              <a:xfrm>
                <a:off x="2880" y="336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a:latin typeface="Symbol" panose="05050102010706020507" pitchFamily="18" charset="2"/>
                  </a:rPr>
                  <a:t>l</a:t>
                </a:r>
                <a:r>
                  <a:rPr lang="en-US" altLang="en-US" sz="1600" baseline="-25000"/>
                  <a:t>1</a:t>
                </a:r>
              </a:p>
            </p:txBody>
          </p:sp>
          <p:sp>
            <p:nvSpPr>
              <p:cNvPr id="68624" name="Text Box 24"/>
              <p:cNvSpPr txBox="1">
                <a:spLocks noChangeArrowheads="1"/>
              </p:cNvSpPr>
              <p:nvPr/>
            </p:nvSpPr>
            <p:spPr bwMode="auto">
              <a:xfrm>
                <a:off x="2784" y="3820"/>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50000"/>
                  </a:spcBef>
                  <a:buClrTx/>
                  <a:buSzTx/>
                  <a:buFontTx/>
                  <a:buNone/>
                </a:pPr>
                <a:r>
                  <a:rPr lang="en-US" altLang="en-US" sz="1600">
                    <a:latin typeface="Symbol" panose="05050102010706020507" pitchFamily="18" charset="2"/>
                  </a:rPr>
                  <a:t>l</a:t>
                </a:r>
                <a:r>
                  <a:rPr lang="en-US" altLang="en-US" sz="1600" baseline="-25000"/>
                  <a:t>2</a:t>
                </a:r>
              </a:p>
            </p:txBody>
          </p:sp>
        </p:grpSp>
      </p:grpSp>
    </p:spTree>
    <p:extLst>
      <p:ext uri="{BB962C8B-B14F-4D97-AF65-F5344CB8AC3E}">
        <p14:creationId xmlns:p14="http://schemas.microsoft.com/office/powerpoint/2010/main" val="24099749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900752" y="457200"/>
            <a:ext cx="9671999" cy="762000"/>
          </a:xfrm>
        </p:spPr>
        <p:txBody>
          <a:bodyPr>
            <a:normAutofit fontScale="90000"/>
          </a:bodyPr>
          <a:lstStyle/>
          <a:p>
            <a:pPr eaLnBrk="1" fontAlgn="auto" hangingPunct="1">
              <a:spcAft>
                <a:spcPts val="0"/>
              </a:spcAft>
              <a:defRPr/>
            </a:pPr>
            <a:r>
              <a:rPr lang="en-US" sz="2800" b="1" dirty="0"/>
              <a:t>Non </a:t>
            </a:r>
            <a:r>
              <a:rPr lang="en-US" sz="2800" b="1" dirty="0" smtClean="0"/>
              <a:t>Homogenous (non-stationary) Poisson </a:t>
            </a:r>
            <a:r>
              <a:rPr lang="en-US" sz="2800" b="1" dirty="0"/>
              <a:t>Process (NSPP)</a:t>
            </a:r>
            <a:endParaRPr lang="en-US" sz="1400" b="1" dirty="0">
              <a:solidFill>
                <a:schemeClr val="bg2"/>
              </a:solidFill>
            </a:endParaRPr>
          </a:p>
        </p:txBody>
      </p:sp>
      <p:sp>
        <p:nvSpPr>
          <p:cNvPr id="69635" name="Rectangle 3"/>
          <p:cNvSpPr>
            <a:spLocks noGrp="1" noChangeArrowheads="1"/>
          </p:cNvSpPr>
          <p:nvPr>
            <p:ph type="body" sz="half" idx="1"/>
          </p:nvPr>
        </p:nvSpPr>
        <p:spPr>
          <a:xfrm>
            <a:off x="1738314" y="1571625"/>
            <a:ext cx="8601075" cy="5143500"/>
          </a:xfrm>
        </p:spPr>
        <p:txBody>
          <a:bodyPr/>
          <a:lstStyle/>
          <a:p>
            <a:pPr eaLnBrk="1" hangingPunct="1"/>
            <a:r>
              <a:rPr lang="en-US" altLang="en-US" i="1" dirty="0" smtClean="0"/>
              <a:t>The </a:t>
            </a:r>
            <a:r>
              <a:rPr lang="en-US" altLang="en-US" b="1" i="1" dirty="0" smtClean="0">
                <a:solidFill>
                  <a:srgbClr val="FF0000"/>
                </a:solidFill>
              </a:rPr>
              <a:t>non homogeneous</a:t>
            </a:r>
            <a:r>
              <a:rPr lang="en-US" altLang="en-US" b="1" dirty="0" smtClean="0">
                <a:solidFill>
                  <a:srgbClr val="FF0000"/>
                </a:solidFill>
              </a:rPr>
              <a:t> Poisson process </a:t>
            </a:r>
            <a:r>
              <a:rPr lang="en-US" altLang="en-US" dirty="0" smtClean="0"/>
              <a:t>is characterized by a </a:t>
            </a:r>
            <a:r>
              <a:rPr lang="en-US" altLang="en-US" b="1" dirty="0" smtClean="0">
                <a:solidFill>
                  <a:srgbClr val="3333FF"/>
                </a:solidFill>
              </a:rPr>
              <a:t>VARIABLE</a:t>
            </a:r>
            <a:r>
              <a:rPr lang="en-US" altLang="en-US" dirty="0" smtClean="0"/>
              <a:t> </a:t>
            </a:r>
            <a:r>
              <a:rPr lang="en-US" altLang="en-US" b="1" dirty="0" smtClean="0">
                <a:solidFill>
                  <a:srgbClr val="3333FF"/>
                </a:solidFill>
              </a:rPr>
              <a:t>rate parameter </a:t>
            </a:r>
            <a:r>
              <a:rPr lang="en-US" altLang="en-US" b="1" dirty="0" smtClean="0">
                <a:solidFill>
                  <a:srgbClr val="3333FF"/>
                </a:solidFill>
                <a:latin typeface="Cambria" panose="02040503050406030204" pitchFamily="18" charset="0"/>
              </a:rPr>
              <a:t>λ(t)</a:t>
            </a:r>
            <a:r>
              <a:rPr lang="en-US" altLang="en-US" dirty="0" smtClean="0"/>
              <a:t>, the arrival rate at time </a:t>
            </a:r>
            <a:r>
              <a:rPr lang="en-US" altLang="en-US" i="1" dirty="0" smtClean="0"/>
              <a:t>t</a:t>
            </a:r>
            <a:r>
              <a:rPr lang="en-US" altLang="en-US" dirty="0" smtClean="0"/>
              <a:t>. In general, the rate parameter may change over time. </a:t>
            </a:r>
            <a:endParaRPr lang="en-US" altLang="en-US" dirty="0" smtClean="0">
              <a:solidFill>
                <a:srgbClr val="3333FF"/>
              </a:solidFill>
            </a:endParaRPr>
          </a:p>
          <a:p>
            <a:pPr eaLnBrk="1" hangingPunct="1"/>
            <a:endParaRPr lang="en-US" altLang="en-US" dirty="0" smtClean="0"/>
          </a:p>
          <a:p>
            <a:pPr marL="0" indent="0" eaLnBrk="1" hangingPunct="1">
              <a:buNone/>
            </a:pPr>
            <a:endParaRPr lang="en-US" altLang="en-US" dirty="0" smtClean="0"/>
          </a:p>
          <a:p>
            <a:pPr eaLnBrk="1" hangingPunct="1"/>
            <a:r>
              <a:rPr lang="en-US" altLang="en-US" dirty="0" smtClean="0"/>
              <a:t>The </a:t>
            </a:r>
            <a:r>
              <a:rPr lang="en-US" altLang="en-US" b="1" dirty="0" smtClean="0">
                <a:solidFill>
                  <a:srgbClr val="C00000"/>
                </a:solidFill>
              </a:rPr>
              <a:t>expected number of events </a:t>
            </a:r>
            <a:r>
              <a:rPr lang="en-US" altLang="en-US" dirty="0" smtClean="0"/>
              <a:t>(e.g. arrival) between time</a:t>
            </a:r>
            <a:r>
              <a:rPr lang="en-US" altLang="en-US" dirty="0" smtClean="0">
                <a:latin typeface="Cambria" panose="02040503050406030204" pitchFamily="18" charset="0"/>
              </a:rPr>
              <a:t> </a:t>
            </a:r>
            <a:r>
              <a:rPr lang="en-US" altLang="en-US" i="1" dirty="0" smtClean="0">
                <a:latin typeface="Cambria" panose="02040503050406030204" pitchFamily="18" charset="0"/>
              </a:rPr>
              <a:t>s</a:t>
            </a:r>
            <a:r>
              <a:rPr lang="en-US" altLang="en-US" dirty="0" smtClean="0">
                <a:latin typeface="Cambria" panose="02040503050406030204" pitchFamily="18" charset="0"/>
              </a:rPr>
              <a:t> </a:t>
            </a:r>
            <a:r>
              <a:rPr lang="en-US" altLang="en-US" dirty="0" smtClean="0"/>
              <a:t>and time </a:t>
            </a:r>
            <a:r>
              <a:rPr lang="en-US" altLang="en-US" i="1" dirty="0" smtClean="0">
                <a:latin typeface="Cambria" panose="02040503050406030204" pitchFamily="18" charset="0"/>
              </a:rPr>
              <a:t>t</a:t>
            </a:r>
            <a:r>
              <a:rPr lang="en-US" altLang="en-US" dirty="0" smtClean="0"/>
              <a:t> is</a:t>
            </a:r>
          </a:p>
        </p:txBody>
      </p:sp>
      <p:graphicFrame>
        <p:nvGraphicFramePr>
          <p:cNvPr id="69636" name="Object 25"/>
          <p:cNvGraphicFramePr>
            <a:graphicFrameLocks noGrp="1" noChangeAspect="1"/>
          </p:cNvGraphicFramePr>
          <p:nvPr>
            <p:ph sz="half" idx="2"/>
          </p:nvPr>
        </p:nvGraphicFramePr>
        <p:xfrm>
          <a:off x="4557714" y="5786438"/>
          <a:ext cx="2517775" cy="798512"/>
        </p:xfrm>
        <a:graphic>
          <a:graphicData uri="http://schemas.openxmlformats.org/presentationml/2006/ole">
            <mc:AlternateContent xmlns:mc="http://schemas.openxmlformats.org/markup-compatibility/2006">
              <mc:Choice xmlns:v="urn:schemas-microsoft-com:vml" Requires="v">
                <p:oleObj spid="_x0000_s19492" name="Equation" r:id="rId4" imgW="1040948" imgH="330057" progId="">
                  <p:embed/>
                </p:oleObj>
              </mc:Choice>
              <mc:Fallback>
                <p:oleObj name="Equation" r:id="rId4" imgW="1040948" imgH="33005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714" y="5786438"/>
                        <a:ext cx="2517775"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Straight Connector 7"/>
          <p:cNvCxnSpPr/>
          <p:nvPr/>
        </p:nvCxnSpPr>
        <p:spPr>
          <a:xfrm>
            <a:off x="3214688" y="3923467"/>
            <a:ext cx="5715000" cy="1587"/>
          </a:xfrm>
          <a:prstGeom prst="line">
            <a:avLst/>
          </a:prstGeom>
          <a:ln w="571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589479" y="3707101"/>
            <a:ext cx="287337" cy="1587"/>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674519" y="3713957"/>
            <a:ext cx="285750" cy="1587"/>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674632" y="3715284"/>
            <a:ext cx="285750" cy="1587"/>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8167219" y="3701636"/>
            <a:ext cx="285750" cy="1588"/>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69643" name="TextBox 13"/>
          <p:cNvSpPr txBox="1">
            <a:spLocks noChangeArrowheads="1"/>
          </p:cNvSpPr>
          <p:nvPr/>
        </p:nvSpPr>
        <p:spPr bwMode="auto">
          <a:xfrm>
            <a:off x="4524376" y="3299611"/>
            <a:ext cx="638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en-US" altLang="en-US" sz="3200" b="1" dirty="0">
                <a:latin typeface="Symbol" panose="05050102010706020507" pitchFamily="18" charset="2"/>
                <a:cs typeface="Arial" panose="020B0604020202020204" pitchFamily="34" charset="0"/>
              </a:rPr>
              <a:t>l</a:t>
            </a:r>
            <a:r>
              <a:rPr lang="en-US" altLang="en-US" sz="3200" b="1" dirty="0">
                <a:cs typeface="Arial" panose="020B0604020202020204" pitchFamily="34" charset="0"/>
              </a:rPr>
              <a:t>1</a:t>
            </a:r>
          </a:p>
        </p:txBody>
      </p:sp>
      <p:sp>
        <p:nvSpPr>
          <p:cNvPr id="69644" name="TextBox 14"/>
          <p:cNvSpPr txBox="1">
            <a:spLocks noChangeArrowheads="1"/>
          </p:cNvSpPr>
          <p:nvPr/>
        </p:nvSpPr>
        <p:spPr bwMode="auto">
          <a:xfrm>
            <a:off x="5898634" y="3307974"/>
            <a:ext cx="638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en-US" altLang="en-US" sz="3200" b="1">
                <a:latin typeface="Symbol" panose="05050102010706020507" pitchFamily="18" charset="2"/>
                <a:cs typeface="Arial" panose="020B0604020202020204" pitchFamily="34" charset="0"/>
              </a:rPr>
              <a:t>l</a:t>
            </a:r>
            <a:r>
              <a:rPr lang="en-US" altLang="en-US" sz="3200" b="1">
                <a:cs typeface="Arial" panose="020B0604020202020204" pitchFamily="34" charset="0"/>
              </a:rPr>
              <a:t>2</a:t>
            </a:r>
          </a:p>
        </p:txBody>
      </p:sp>
      <p:sp>
        <p:nvSpPr>
          <p:cNvPr id="69645" name="TextBox 15"/>
          <p:cNvSpPr txBox="1">
            <a:spLocks noChangeArrowheads="1"/>
          </p:cNvSpPr>
          <p:nvPr/>
        </p:nvSpPr>
        <p:spPr bwMode="auto">
          <a:xfrm>
            <a:off x="7340020" y="3307974"/>
            <a:ext cx="638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None/>
            </a:pPr>
            <a:r>
              <a:rPr lang="en-US" altLang="en-US" sz="3200" b="1" dirty="0">
                <a:latin typeface="Symbol" panose="05050102010706020507" pitchFamily="18" charset="2"/>
                <a:cs typeface="Arial" panose="020B0604020202020204" pitchFamily="34" charset="0"/>
              </a:rPr>
              <a:t>l</a:t>
            </a:r>
            <a:r>
              <a:rPr lang="en-US" altLang="en-US" sz="3200" b="1" dirty="0">
                <a:cs typeface="Arial" panose="020B0604020202020204" pitchFamily="34" charset="0"/>
              </a:rPr>
              <a:t>3</a:t>
            </a:r>
          </a:p>
        </p:txBody>
      </p:sp>
    </p:spTree>
    <p:extLst>
      <p:ext uri="{BB962C8B-B14F-4D97-AF65-F5344CB8AC3E}">
        <p14:creationId xmlns:p14="http://schemas.microsoft.com/office/powerpoint/2010/main" val="89124277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7"/>
          <p:cNvSpPr>
            <a:spLocks noGrp="1" noChangeArrowheads="1"/>
          </p:cNvSpPr>
          <p:nvPr>
            <p:ph type="title"/>
          </p:nvPr>
        </p:nvSpPr>
        <p:spPr>
          <a:xfrm>
            <a:off x="1550988" y="152400"/>
            <a:ext cx="9078912" cy="990600"/>
          </a:xfrm>
        </p:spPr>
        <p:txBody>
          <a:bodyPr>
            <a:normAutofit fontScale="90000"/>
          </a:bodyPr>
          <a:lstStyle/>
          <a:p>
            <a:pPr eaLnBrk="1" fontAlgn="auto" hangingPunct="1">
              <a:spcAft>
                <a:spcPts val="0"/>
              </a:spcAft>
              <a:defRPr/>
            </a:pPr>
            <a:r>
              <a:rPr lang="en-US" sz="3600"/>
              <a:t>Example: Non-stationary Poisson Process (NSPP)</a:t>
            </a:r>
            <a:endParaRPr lang="en-US" sz="1800">
              <a:solidFill>
                <a:schemeClr val="bg2"/>
              </a:solidFill>
            </a:endParaRPr>
          </a:p>
        </p:txBody>
      </p:sp>
      <p:sp>
        <p:nvSpPr>
          <p:cNvPr id="71683" name="Rectangle 3"/>
          <p:cNvSpPr>
            <a:spLocks noGrp="1" noChangeArrowheads="1"/>
          </p:cNvSpPr>
          <p:nvPr>
            <p:ph type="body" sz="half" idx="1"/>
          </p:nvPr>
        </p:nvSpPr>
        <p:spPr>
          <a:xfrm>
            <a:off x="1666875" y="1624014"/>
            <a:ext cx="8858250" cy="4948237"/>
          </a:xfrm>
        </p:spPr>
        <p:txBody>
          <a:bodyPr/>
          <a:lstStyle/>
          <a:p>
            <a:pPr eaLnBrk="1" hangingPunct="1"/>
            <a:r>
              <a:rPr lang="en-US" altLang="en-US" sz="2000"/>
              <a:t>The number of cars that cross the intersection of two roads is distributed according to a non homogenous Poisson process with a mean </a:t>
            </a:r>
            <a:r>
              <a:rPr lang="en-US" altLang="en-US" sz="2000" i="1">
                <a:latin typeface="Symbol" panose="05050102010706020507" pitchFamily="18" charset="2"/>
              </a:rPr>
              <a:t>l</a:t>
            </a:r>
            <a:r>
              <a:rPr lang="en-US" altLang="en-US" sz="2000">
                <a:latin typeface="Cambria" panose="02040503050406030204" pitchFamily="18" charset="0"/>
              </a:rPr>
              <a:t>(</a:t>
            </a:r>
            <a:r>
              <a:rPr lang="en-US" altLang="en-US" sz="2000" i="1">
                <a:latin typeface="Cambria" panose="02040503050406030204" pitchFamily="18" charset="0"/>
              </a:rPr>
              <a:t>t</a:t>
            </a:r>
            <a:r>
              <a:rPr lang="en-US" altLang="en-US" sz="2000">
                <a:latin typeface="Cambria" panose="02040503050406030204" pitchFamily="18" charset="0"/>
              </a:rPr>
              <a:t>)</a:t>
            </a:r>
            <a:r>
              <a:rPr lang="en-US" altLang="en-US" sz="2000"/>
              <a:t> defined as follows:</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Let us consider the time 8 </a:t>
            </a:r>
            <a:r>
              <a:rPr lang="en-US" altLang="en-US" sz="2000" i="1"/>
              <a:t>am</a:t>
            </a:r>
            <a:r>
              <a:rPr lang="en-US" altLang="en-US" sz="2000"/>
              <a:t> as </a:t>
            </a:r>
            <a:r>
              <a:rPr lang="en-US" altLang="en-US" sz="2000" i="1"/>
              <a:t>t</a:t>
            </a:r>
            <a:r>
              <a:rPr lang="en-US" altLang="en-US" sz="2000"/>
              <a:t>=0.</a:t>
            </a:r>
            <a:endParaRPr lang="en-US" altLang="en-US" sz="2000" b="1"/>
          </a:p>
          <a:p>
            <a:pPr eaLnBrk="1" hangingPunct="1"/>
            <a:r>
              <a:rPr lang="en-US" altLang="en-US" sz="2000" b="1"/>
              <a:t>Q1.</a:t>
            </a:r>
            <a:r>
              <a:rPr lang="en-US" altLang="en-US" sz="2000"/>
              <a:t> Compute the average arrival number of cars at 11:30?</a:t>
            </a:r>
          </a:p>
          <a:p>
            <a:pPr eaLnBrk="1" hangingPunct="1"/>
            <a:r>
              <a:rPr lang="en-US" altLang="en-US" sz="2000" b="1"/>
              <a:t>Q2.</a:t>
            </a:r>
            <a:r>
              <a:rPr lang="en-US" altLang="en-US" sz="2000"/>
              <a:t> Determine the equation that gives the probability of having only </a:t>
            </a:r>
            <a:r>
              <a:rPr lang="en-US" altLang="en-US" sz="2000" b="1"/>
              <a:t>10000 </a:t>
            </a:r>
            <a:r>
              <a:rPr lang="en-US" altLang="en-US" sz="2000"/>
              <a:t>car arrivals between </a:t>
            </a:r>
            <a:r>
              <a:rPr lang="en-US" altLang="en-US" sz="2000" b="1"/>
              <a:t>12 pm</a:t>
            </a:r>
            <a:r>
              <a:rPr lang="en-US" altLang="en-US" sz="2000"/>
              <a:t> and </a:t>
            </a:r>
            <a:r>
              <a:rPr lang="en-US" altLang="en-US" sz="2000" b="1"/>
              <a:t>16 pm</a:t>
            </a:r>
            <a:r>
              <a:rPr lang="en-US" altLang="en-US" sz="2000"/>
              <a:t>. </a:t>
            </a:r>
            <a:endParaRPr lang="en-US" altLang="en-US" sz="2000" b="1"/>
          </a:p>
          <a:p>
            <a:pPr eaLnBrk="1" hangingPunct="1"/>
            <a:r>
              <a:rPr lang="en-US" altLang="en-US" sz="2000" b="1"/>
              <a:t>Q3.</a:t>
            </a:r>
            <a:r>
              <a:rPr lang="en-US" altLang="en-US" sz="2000"/>
              <a:t> What is the distribution and the average (in seconds) of the inter-arrival time of two cars between 8 </a:t>
            </a:r>
            <a:r>
              <a:rPr lang="en-US" altLang="en-US" sz="2000" i="1"/>
              <a:t>am</a:t>
            </a:r>
            <a:r>
              <a:rPr lang="en-US" altLang="en-US" sz="2000"/>
              <a:t> and 9 </a:t>
            </a:r>
            <a:r>
              <a:rPr lang="en-US" altLang="en-US" sz="2000" i="1"/>
              <a:t>am</a:t>
            </a:r>
            <a:r>
              <a:rPr lang="en-US" altLang="en-US" sz="2000"/>
              <a:t>?</a:t>
            </a:r>
          </a:p>
          <a:p>
            <a:pPr eaLnBrk="1" hangingPunct="1">
              <a:lnSpc>
                <a:spcPct val="90000"/>
              </a:lnSpc>
              <a:buFont typeface="Wingdings" panose="05000000000000000000" pitchFamily="2" charset="2"/>
              <a:buNone/>
            </a:pPr>
            <a:endParaRPr lang="en-US" altLang="en-US" sz="2000" i="1"/>
          </a:p>
        </p:txBody>
      </p:sp>
      <p:sp>
        <p:nvSpPr>
          <p:cNvPr id="71684" name="Rectangle 7"/>
          <p:cNvSpPr>
            <a:spLocks noChangeArrowheads="1"/>
          </p:cNvSpPr>
          <p:nvPr/>
        </p:nvSpPr>
        <p:spPr bwMode="auto">
          <a:xfrm>
            <a:off x="1524001" y="-169277"/>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SzTx/>
              <a:buFontTx/>
              <a:buNone/>
            </a:pPr>
            <a:endParaRPr lang="ar-EG" altLang="en-US" sz="1600">
              <a:cs typeface="Arial" panose="020B0604020202020204" pitchFamily="34" charset="0"/>
            </a:endParaRPr>
          </a:p>
        </p:txBody>
      </p:sp>
      <p:graphicFrame>
        <p:nvGraphicFramePr>
          <p:cNvPr id="71685" name="Object 6"/>
          <p:cNvGraphicFramePr>
            <a:graphicFrameLocks noChangeAspect="1"/>
          </p:cNvGraphicFramePr>
          <p:nvPr/>
        </p:nvGraphicFramePr>
        <p:xfrm>
          <a:off x="4008439" y="2565400"/>
          <a:ext cx="4078287" cy="1428750"/>
        </p:xfrm>
        <a:graphic>
          <a:graphicData uri="http://schemas.openxmlformats.org/presentationml/2006/ole">
            <mc:AlternateContent xmlns:mc="http://schemas.openxmlformats.org/markup-compatibility/2006">
              <mc:Choice xmlns:v="urn:schemas-microsoft-com:vml" Requires="v">
                <p:oleObj spid="_x0000_s20501" name="Equation" r:id="rId4" imgW="2413000" imgH="850900" progId="">
                  <p:embed/>
                </p:oleObj>
              </mc:Choice>
              <mc:Fallback>
                <p:oleObj name="Equation" r:id="rId4" imgW="2413000" imgH="8509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39" y="2565400"/>
                        <a:ext cx="407828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20202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eaVert"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30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eaVert"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3000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1514</Words>
  <Application>Microsoft Office PowerPoint</Application>
  <PresentationFormat>Widescreen</PresentationFormat>
  <Paragraphs>292</Paragraphs>
  <Slides>27</Slides>
  <Notes>14</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40" baseType="lpstr">
      <vt:lpstr>Arial</vt:lpstr>
      <vt:lpstr>Arial Black</vt:lpstr>
      <vt:lpstr>Calibri</vt:lpstr>
      <vt:lpstr>Calibri Light</vt:lpstr>
      <vt:lpstr>Cambria</vt:lpstr>
      <vt:lpstr>Symbol</vt:lpstr>
      <vt:lpstr>Times New Roman</vt:lpstr>
      <vt:lpstr>Wingdings</vt:lpstr>
      <vt:lpstr>Wingdings 2</vt:lpstr>
      <vt:lpstr>Wingdings 3</vt:lpstr>
      <vt:lpstr>Office Theme</vt:lpstr>
      <vt:lpstr>Pixel</vt:lpstr>
      <vt:lpstr>Equation</vt:lpstr>
      <vt:lpstr>CS305</vt:lpstr>
      <vt:lpstr>Chapter 5  Statistical Models in Simulation</vt:lpstr>
      <vt:lpstr>Poisson Process</vt:lpstr>
      <vt:lpstr>What is “Stochastic Process”?</vt:lpstr>
      <vt:lpstr>Examples of using Poisson Process</vt:lpstr>
      <vt:lpstr>(Homogenous) Poisson Process</vt:lpstr>
      <vt:lpstr>Splitting and Pooling  [Poisson Dist’n]</vt:lpstr>
      <vt:lpstr>Non Homogenous (non-stationary) Poisson Process (NSPP)</vt:lpstr>
      <vt:lpstr>Example: Non-stationary Poisson Process (NSPP)</vt:lpstr>
      <vt:lpstr>Example: Non-stationary Poisson Process (NSPP)</vt:lpstr>
      <vt:lpstr>Non-stationary Poisson Process (NSPP)  [Poisson Dist’n]</vt:lpstr>
      <vt:lpstr>Continuous Distributions  </vt:lpstr>
      <vt:lpstr>Discrete versus Continuous Random Variables </vt:lpstr>
      <vt:lpstr>Uniform Distribution   [Continuous Dist’n]</vt:lpstr>
      <vt:lpstr>Exponential Distribution  [Continuous Dist’n]</vt:lpstr>
      <vt:lpstr>Exponential Distribution  [Continuous Dist’n]</vt:lpstr>
      <vt:lpstr>Example: Exponential Distribution</vt:lpstr>
      <vt:lpstr>Normal Distribution   [Continuous Dist’n]</vt:lpstr>
      <vt:lpstr>Normal Distribution   [Continuous Dist’n]</vt:lpstr>
      <vt:lpstr>Normal Distribution  [Continuous Dist’n]</vt:lpstr>
      <vt:lpstr>Normal Distribution   [Continuous Dist’n]</vt:lpstr>
      <vt:lpstr>Normal Distribution   [Continuous Dist’n]</vt:lpstr>
      <vt:lpstr>Weibull Distribution   [Continuous Dist’n]</vt:lpstr>
      <vt:lpstr>Weibull Distribution   [Continuous Dist’n]</vt:lpstr>
      <vt:lpstr>Lognormal Distribution  [Continuous Dist’n]</vt:lpstr>
      <vt:lpstr>Empirical Distributions</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Toshiba</dc:creator>
  <cp:lastModifiedBy>Dr.Khaled</cp:lastModifiedBy>
  <cp:revision>27</cp:revision>
  <dcterms:created xsi:type="dcterms:W3CDTF">2015-03-02T09:18:18Z</dcterms:created>
  <dcterms:modified xsi:type="dcterms:W3CDTF">2015-03-16T11:25:53Z</dcterms:modified>
</cp:coreProperties>
</file>