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5" r:id="rId1"/>
    <p:sldMasterId id="2147484263" r:id="rId2"/>
    <p:sldMasterId id="2147484277" r:id="rId3"/>
    <p:sldMasterId id="2147484291" r:id="rId4"/>
  </p:sldMasterIdLst>
  <p:notesMasterIdLst>
    <p:notesMasterId r:id="rId50"/>
  </p:notesMasterIdLst>
  <p:handoutMasterIdLst>
    <p:handoutMasterId r:id="rId51"/>
  </p:handoutMasterIdLst>
  <p:sldIdLst>
    <p:sldId id="301" r:id="rId5"/>
    <p:sldId id="313" r:id="rId6"/>
    <p:sldId id="257" r:id="rId7"/>
    <p:sldId id="258" r:id="rId8"/>
    <p:sldId id="302" r:id="rId9"/>
    <p:sldId id="305" r:id="rId10"/>
    <p:sldId id="260" r:id="rId11"/>
    <p:sldId id="272" r:id="rId12"/>
    <p:sldId id="326" r:id="rId13"/>
    <p:sldId id="327" r:id="rId14"/>
    <p:sldId id="328" r:id="rId15"/>
    <p:sldId id="329" r:id="rId16"/>
    <p:sldId id="334" r:id="rId17"/>
    <p:sldId id="335" r:id="rId18"/>
    <p:sldId id="262" r:id="rId19"/>
    <p:sldId id="274" r:id="rId20"/>
    <p:sldId id="263" r:id="rId21"/>
    <p:sldId id="332" r:id="rId22"/>
    <p:sldId id="276" r:id="rId23"/>
    <p:sldId id="264" r:id="rId24"/>
    <p:sldId id="277" r:id="rId25"/>
    <p:sldId id="266" r:id="rId26"/>
    <p:sldId id="286" r:id="rId27"/>
    <p:sldId id="308" r:id="rId28"/>
    <p:sldId id="330" r:id="rId29"/>
    <p:sldId id="309" r:id="rId30"/>
    <p:sldId id="310" r:id="rId31"/>
    <p:sldId id="311" r:id="rId32"/>
    <p:sldId id="315" r:id="rId33"/>
    <p:sldId id="317" r:id="rId34"/>
    <p:sldId id="318" r:id="rId35"/>
    <p:sldId id="319" r:id="rId36"/>
    <p:sldId id="320" r:id="rId37"/>
    <p:sldId id="333" r:id="rId38"/>
    <p:sldId id="321" r:id="rId39"/>
    <p:sldId id="322" r:id="rId40"/>
    <p:sldId id="323" r:id="rId41"/>
    <p:sldId id="279" r:id="rId42"/>
    <p:sldId id="331" r:id="rId43"/>
    <p:sldId id="280" r:id="rId44"/>
    <p:sldId id="281" r:id="rId45"/>
    <p:sldId id="282" r:id="rId46"/>
    <p:sldId id="337" r:id="rId47"/>
    <p:sldId id="336" r:id="rId48"/>
    <p:sldId id="284" r:id="rId49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buClr>
        <a:schemeClr val="accent1"/>
      </a:buClr>
      <a:buFont typeface="Wingdings" panose="05000000000000000000" pitchFamily="2" charset="2"/>
      <a:buChar char="¡"/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buClr>
        <a:schemeClr val="accent1"/>
      </a:buClr>
      <a:buFont typeface="Wingdings" panose="05000000000000000000" pitchFamily="2" charset="2"/>
      <a:buChar char="¡"/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buClr>
        <a:schemeClr val="accent1"/>
      </a:buClr>
      <a:buFont typeface="Wingdings" panose="05000000000000000000" pitchFamily="2" charset="2"/>
      <a:buChar char="¡"/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buClr>
        <a:schemeClr val="accent1"/>
      </a:buClr>
      <a:buFont typeface="Wingdings" panose="05000000000000000000" pitchFamily="2" charset="2"/>
      <a:buChar char="¡"/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buClr>
        <a:schemeClr val="accent1"/>
      </a:buClr>
      <a:buFont typeface="Wingdings" panose="05000000000000000000" pitchFamily="2" charset="2"/>
      <a:buChar char="¡"/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599C"/>
    <a:srgbClr val="CCE9AD"/>
    <a:srgbClr val="3333FF"/>
    <a:srgbClr val="FF0000"/>
    <a:srgbClr val="FC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1900" autoAdjust="0"/>
  </p:normalViewPr>
  <p:slideViewPr>
    <p:cSldViewPr>
      <p:cViewPr varScale="1">
        <p:scale>
          <a:sx n="85" d="100"/>
          <a:sy n="85" d="100"/>
        </p:scale>
        <p:origin x="181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1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8CB9FE3D-B87F-48EA-BA99-420A1CD802A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5902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4A34C6A4-7AD8-4CD8-9346-E665383DBB3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307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4C6A4-7AD8-4CD8-9346-E665383DBB30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449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AD2FA4F-6331-43EE-A075-CA10F8673ECF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51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5C8D109-897C-4CFA-ABE7-EC9BF10BCA12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498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69D1AC-19B0-4BEA-A25F-6B566C9DECB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algn="r" eaLnBrk="0" hangingPunct="0"/>
            <a:r>
              <a:rPr lang="en-US" altLang="ko-KR" sz="1200">
                <a:ea typeface="굴림" panose="020B0600000101010101" pitchFamily="34" charset="-127"/>
              </a:rPr>
              <a:t>30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8245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107D7E-DFF0-4E46-A7A6-F27E2EB88D3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algn="r" eaLnBrk="0" hangingPunct="0"/>
            <a:r>
              <a:rPr lang="en-US" altLang="ko-KR" sz="1200">
                <a:ea typeface="굴림" panose="020B0600000101010101" pitchFamily="34" charset="-127"/>
              </a:rPr>
              <a:t>30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8219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AB97379-4837-4FC8-9519-1EA05F8080FE}" type="slidenum">
              <a:rPr lang="en-US" sz="1200">
                <a:latin typeface="Times New Roman" panose="02020603050405020304" pitchFamily="18" charset="0"/>
              </a:rPr>
              <a:pPr/>
              <a:t>15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EG" smtClean="0"/>
          </a:p>
        </p:txBody>
      </p:sp>
    </p:spTree>
    <p:extLst>
      <p:ext uri="{BB962C8B-B14F-4D97-AF65-F5344CB8AC3E}">
        <p14:creationId xmlns:p14="http://schemas.microsoft.com/office/powerpoint/2010/main" val="975097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D26F9B8-E1E1-475A-9C79-CB09F77B9CB0}" type="slidenum">
              <a:rPr lang="en-US" sz="1200">
                <a:latin typeface="Times New Roman" panose="02020603050405020304" pitchFamily="18" charset="0"/>
              </a:rPr>
              <a:pPr/>
              <a:t>16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EG" smtClean="0"/>
          </a:p>
        </p:txBody>
      </p:sp>
    </p:spTree>
    <p:extLst>
      <p:ext uri="{BB962C8B-B14F-4D97-AF65-F5344CB8AC3E}">
        <p14:creationId xmlns:p14="http://schemas.microsoft.com/office/powerpoint/2010/main" val="2723543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EAB1AA6-3FEC-4009-BACD-59A31120A8E4}" type="slidenum">
              <a:rPr lang="en-US" sz="1200">
                <a:latin typeface="Times New Roman" panose="02020603050405020304" pitchFamily="18" charset="0"/>
              </a:rPr>
              <a:pPr/>
              <a:t>17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EG" smtClean="0"/>
          </a:p>
        </p:txBody>
      </p:sp>
    </p:spTree>
    <p:extLst>
      <p:ext uri="{BB962C8B-B14F-4D97-AF65-F5344CB8AC3E}">
        <p14:creationId xmlns:p14="http://schemas.microsoft.com/office/powerpoint/2010/main" val="1902225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3EA79C-01C5-49F2-9629-09710DF7EDCB}" type="slidenum">
              <a:rPr lang="en-US" altLang="en-US">
                <a:solidFill>
                  <a:srgbClr val="000000"/>
                </a:solidFill>
              </a:rPr>
              <a:pPr/>
              <a:t>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20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30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23558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1440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4B88905-0212-436F-9567-CFC5FCA17A5D}" type="slidenum">
              <a:rPr lang="en-US" sz="1200">
                <a:latin typeface="Times New Roman" panose="02020603050405020304" pitchFamily="18" charset="0"/>
              </a:rPr>
              <a:pPr/>
              <a:t>19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EG" smtClean="0"/>
          </a:p>
        </p:txBody>
      </p:sp>
    </p:spTree>
    <p:extLst>
      <p:ext uri="{BB962C8B-B14F-4D97-AF65-F5344CB8AC3E}">
        <p14:creationId xmlns:p14="http://schemas.microsoft.com/office/powerpoint/2010/main" val="449207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A0AC4B2-8E7D-4F10-92CC-46FECE7F1337}" type="slidenum">
              <a:rPr lang="en-US" sz="1200">
                <a:latin typeface="Times New Roman" panose="02020603050405020304" pitchFamily="18" charset="0"/>
              </a:rPr>
              <a:pPr/>
              <a:t>20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EG" smtClean="0"/>
          </a:p>
        </p:txBody>
      </p:sp>
    </p:spTree>
    <p:extLst>
      <p:ext uri="{BB962C8B-B14F-4D97-AF65-F5344CB8AC3E}">
        <p14:creationId xmlns:p14="http://schemas.microsoft.com/office/powerpoint/2010/main" val="302192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453842C-D1AA-4ECF-AD25-A11DF3705176}" type="slidenum">
              <a:rPr lang="en-US" sz="1200">
                <a:solidFill>
                  <a:srgbClr val="000000"/>
                </a:solidFill>
              </a:rPr>
              <a:pPr eaLnBrk="1" hangingPunct="1"/>
              <a:t>2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4925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7F2C15B-8D8D-4976-A680-70D3D9F9B3F8}" type="slidenum">
              <a:rPr lang="en-US" sz="1200">
                <a:latin typeface="Times New Roman" panose="02020603050405020304" pitchFamily="18" charset="0"/>
              </a:rPr>
              <a:pPr/>
              <a:t>21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EG" smtClean="0"/>
          </a:p>
        </p:txBody>
      </p:sp>
    </p:spTree>
    <p:extLst>
      <p:ext uri="{BB962C8B-B14F-4D97-AF65-F5344CB8AC3E}">
        <p14:creationId xmlns:p14="http://schemas.microsoft.com/office/powerpoint/2010/main" val="14247392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8051881-4FA2-4C22-96D6-EEE1C356C484}" type="slidenum">
              <a:rPr lang="en-US" sz="1200">
                <a:latin typeface="Times New Roman" panose="02020603050405020304" pitchFamily="18" charset="0"/>
              </a:rPr>
              <a:pPr/>
              <a:t>22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EG" smtClean="0"/>
          </a:p>
        </p:txBody>
      </p:sp>
    </p:spTree>
    <p:extLst>
      <p:ext uri="{BB962C8B-B14F-4D97-AF65-F5344CB8AC3E}">
        <p14:creationId xmlns:p14="http://schemas.microsoft.com/office/powerpoint/2010/main" val="2491678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7C40D10-DD47-4B51-AF47-B8A15A37F587}" type="slidenum">
              <a:rPr lang="en-US" sz="1200">
                <a:latin typeface="Times New Roman" panose="02020603050405020304" pitchFamily="18" charset="0"/>
              </a:rPr>
              <a:pPr/>
              <a:t>23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ax mod m=ax-m*</a:t>
            </a:r>
            <a:r>
              <a:rPr lang="en-US" dirty="0" err="1" smtClean="0"/>
              <a:t>int</a:t>
            </a:r>
            <a:r>
              <a:rPr lang="en-US" dirty="0" smtClean="0"/>
              <a:t>(ax/m)</a:t>
            </a:r>
            <a:endParaRPr lang="ar-EG" dirty="0" smtClean="0"/>
          </a:p>
        </p:txBody>
      </p:sp>
    </p:spTree>
    <p:extLst>
      <p:ext uri="{BB962C8B-B14F-4D97-AF65-F5344CB8AC3E}">
        <p14:creationId xmlns:p14="http://schemas.microsoft.com/office/powerpoint/2010/main" val="9876676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7260110-CA88-408E-8887-EEEF87134511}" type="slidenum">
              <a:rPr lang="en-US" sz="1200">
                <a:latin typeface="Times New Roman" panose="02020603050405020304" pitchFamily="18" charset="0"/>
              </a:rPr>
              <a:pPr/>
              <a:t>24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4516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ko-KR" sz="1200">
                <a:ea typeface="굴림" panose="020B0600000101010101" pitchFamily="34" charset="-127"/>
              </a:rPr>
              <a:t>30</a:t>
            </a:r>
          </a:p>
        </p:txBody>
      </p:sp>
      <p:sp>
        <p:nvSpPr>
          <p:cNvPr id="64517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4518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451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w="12700" cap="flat"/>
        </p:spPr>
      </p:sp>
      <p:sp>
        <p:nvSpPr>
          <p:cNvPr id="6452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r>
              <a:rPr lang="en-US" dirty="0" smtClean="0"/>
              <a:t>Frequency test is to validate the uniformity of the generator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ea typeface="굴림" panose="020B0600000101010101" pitchFamily="34" charset="-127"/>
              </a:rPr>
              <a:t>Kolmogorov-Smirnov: </a:t>
            </a:r>
            <a:r>
              <a:rPr lang="en-US" dirty="0" smtClean="0"/>
              <a:t>Compares the continuous CDF,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), of the uniform distribution with the empirical CDF, </a:t>
            </a:r>
            <a:r>
              <a:rPr lang="en-US" i="1" dirty="0" smtClean="0"/>
              <a:t>S</a:t>
            </a:r>
            <a:r>
              <a:rPr lang="en-US" i="1" baseline="-25000" dirty="0" smtClean="0"/>
              <a:t>N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  <a:r>
              <a:rPr lang="en-US" i="1" dirty="0" smtClean="0"/>
              <a:t>, </a:t>
            </a:r>
            <a:r>
              <a:rPr lang="en-US" dirty="0" smtClean="0"/>
              <a:t>of the </a:t>
            </a:r>
            <a:r>
              <a:rPr lang="en-US" i="1" dirty="0" smtClean="0"/>
              <a:t>N </a:t>
            </a:r>
            <a:r>
              <a:rPr lang="en-US" dirty="0" smtClean="0"/>
              <a:t>sample observations.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70202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6DDCCAA-91E4-43A6-AC65-4422C4B575BA}" type="slidenum">
              <a:rPr lang="en-US" altLang="en-US" sz="1200"/>
              <a:pPr eaLnBrk="1" hangingPunct="1"/>
              <a:t>25</a:t>
            </a:fld>
            <a:endParaRPr lang="en-US" alt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4155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8F56E24-6B5E-482A-A817-09D85F8D4CBF}" type="slidenum">
              <a:rPr lang="en-US" sz="1200">
                <a:latin typeface="Times New Roman" panose="02020603050405020304" pitchFamily="18" charset="0"/>
              </a:rPr>
              <a:pPr/>
              <a:t>26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ko-KR" sz="1200">
                <a:ea typeface="굴림" panose="020B0600000101010101" pitchFamily="34" charset="-127"/>
              </a:rPr>
              <a:t>30</a:t>
            </a:r>
          </a:p>
        </p:txBody>
      </p:sp>
      <p:sp>
        <p:nvSpPr>
          <p:cNvPr id="65541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542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54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w="12700" cap="flat"/>
        </p:spPr>
      </p:sp>
      <p:sp>
        <p:nvSpPr>
          <p:cNvPr id="6554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28456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4D3B741-4A3F-4505-9DF6-2873879EC9BE}" type="slidenum">
              <a:rPr lang="en-US" sz="1200">
                <a:latin typeface="Times New Roman" panose="02020603050405020304" pitchFamily="18" charset="0"/>
              </a:rPr>
              <a:pPr/>
              <a:t>27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6564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ko-KR" sz="1200">
                <a:ea typeface="굴림" panose="020B0600000101010101" pitchFamily="34" charset="-127"/>
              </a:rPr>
              <a:t>30</a:t>
            </a:r>
          </a:p>
        </p:txBody>
      </p:sp>
      <p:sp>
        <p:nvSpPr>
          <p:cNvPr id="66565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6566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656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w="12700" cap="flat"/>
        </p:spPr>
      </p:sp>
      <p:sp>
        <p:nvSpPr>
          <p:cNvPr id="6656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448072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08910A1-89B1-4978-B712-3D80431616C9}" type="slidenum">
              <a:rPr lang="en-US" sz="1200">
                <a:latin typeface="Times New Roman" panose="02020603050405020304" pitchFamily="18" charset="0"/>
              </a:rPr>
              <a:pPr/>
              <a:t>28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ko-KR" sz="1200">
                <a:ea typeface="굴림" panose="020B0600000101010101" pitchFamily="34" charset="-127"/>
              </a:rPr>
              <a:t>30</a:t>
            </a:r>
          </a:p>
        </p:txBody>
      </p:sp>
      <p:sp>
        <p:nvSpPr>
          <p:cNvPr id="67589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7590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759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w="12700" cap="flat"/>
        </p:spPr>
      </p:sp>
      <p:sp>
        <p:nvSpPr>
          <p:cNvPr id="6759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445577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9A19DF6-D5E6-4EBB-9CF3-400106B77CAD}" type="slidenum">
              <a:rPr lang="en-US" sz="1200"/>
              <a:pPr eaLnBrk="1" hangingPunct="1"/>
              <a:t>29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7831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C5144C-3286-4645-81C1-17A650A839E3}" type="slidenum">
              <a:rPr lang="en-US" sz="1200"/>
              <a:pPr eaLnBrk="1" hangingPunct="1"/>
              <a:t>30</a:t>
            </a:fld>
            <a:endParaRPr 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627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131805-4269-4329-A485-3DA2E8015407}" type="slidenum">
              <a:rPr lang="en-US" sz="1200">
                <a:latin typeface="Times New Roman" panose="02020603050405020304" pitchFamily="18" charset="0"/>
              </a:rPr>
              <a:pPr/>
              <a:t>3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EG" smtClean="0"/>
          </a:p>
        </p:txBody>
      </p:sp>
    </p:spTree>
    <p:extLst>
      <p:ext uri="{BB962C8B-B14F-4D97-AF65-F5344CB8AC3E}">
        <p14:creationId xmlns:p14="http://schemas.microsoft.com/office/powerpoint/2010/main" val="37638706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3499B63-76A5-4262-A7E3-C3D632165044}" type="slidenum">
              <a:rPr lang="en-US" sz="1200"/>
              <a:pPr eaLnBrk="1" hangingPunct="1"/>
              <a:t>31</a:t>
            </a:fld>
            <a:endParaRPr 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rgbClr val="003399"/>
                </a:solidFill>
              </a:rPr>
              <a:t>The chi-square critical values are readily available from tables in statistics books. These values are organized by degrees of freedom, d, and significance level, </a:t>
            </a:r>
            <a:r>
              <a:rPr lang="en-US" sz="1200" kern="1200" dirty="0" smtClean="0">
                <a:solidFill>
                  <a:srgbClr val="003399"/>
                </a:solidFill>
                <a:sym typeface="Symbol"/>
              </a:rPr>
              <a:t></a:t>
            </a:r>
            <a:r>
              <a:rPr lang="en-US" sz="1200" kern="1200" dirty="0" smtClean="0">
                <a:solidFill>
                  <a:srgbClr val="003399"/>
                </a:solidFill>
              </a:rPr>
              <a:t>. The degrees of freedom parameter is given by d = J – E – 1, where E is the distribution-dependent number of parameters estimated from the sample data. For instance, the gamma distribution </a:t>
            </a:r>
            <a:r>
              <a:rPr lang="en-US" sz="1200" kern="1200" dirty="0" err="1" smtClean="0">
                <a:solidFill>
                  <a:srgbClr val="003399"/>
                </a:solidFill>
              </a:rPr>
              <a:t>Gamm</a:t>
            </a:r>
            <a:r>
              <a:rPr lang="en-US" sz="1200" kern="1200" dirty="0" smtClean="0">
                <a:solidFill>
                  <a:srgbClr val="003399"/>
                </a:solidFill>
              </a:rPr>
              <a:t>(a, b) requires E = 2 parameters to be estimated from the sample, while the exponential distribution Expo(</a:t>
            </a:r>
            <a:r>
              <a:rPr lang="en-US" sz="1200" kern="1200" dirty="0" smtClean="0">
                <a:solidFill>
                  <a:srgbClr val="003399"/>
                </a:solidFill>
                <a:sym typeface="Symbol"/>
              </a:rPr>
              <a:t></a:t>
            </a:r>
            <a:r>
              <a:rPr lang="en-US" sz="1200" kern="1200" dirty="0" smtClean="0">
                <a:solidFill>
                  <a:srgbClr val="003399"/>
                </a:solidFill>
              </a:rPr>
              <a:t>) only requires E= 1 parameter. </a:t>
            </a:r>
            <a:endParaRPr lang="en-US" dirty="0" smtClean="0"/>
          </a:p>
          <a:p>
            <a:pPr lvl="1" eaLnBrk="1" hangingPunct="1"/>
            <a:endParaRPr 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0685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C28FE23-1542-4D09-AE29-AB9AF45FCC86}" type="slidenum">
              <a:rPr lang="en-US" sz="1200"/>
              <a:pPr eaLnBrk="1" hangingPunct="1"/>
              <a:t>32</a:t>
            </a:fld>
            <a:endParaRPr 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 dirty="0" smtClean="0">
                <a:latin typeface="Arial" panose="020B0604020202020204" pitchFamily="34" charset="0"/>
              </a:rPr>
              <a:t>D</a:t>
            </a:r>
            <a:r>
              <a:rPr lang="en-US" baseline="30000" dirty="0" smtClean="0">
                <a:latin typeface="Arial" panose="020B0604020202020204" pitchFamily="34" charset="0"/>
              </a:rPr>
              <a:t>+</a:t>
            </a:r>
            <a:r>
              <a:rPr lang="en-US" dirty="0" smtClean="0">
                <a:latin typeface="Arial" panose="020B0604020202020204" pitchFamily="34" charset="0"/>
              </a:rPr>
              <a:t>:largest</a:t>
            </a:r>
            <a:r>
              <a:rPr lang="en-US" baseline="0" dirty="0" smtClean="0">
                <a:latin typeface="Arial" panose="020B0604020202020204" pitchFamily="34" charset="0"/>
              </a:rPr>
              <a:t> deviation of S</a:t>
            </a:r>
            <a:r>
              <a:rPr lang="en-US" baseline="-25000" dirty="0" smtClean="0">
                <a:latin typeface="Arial" panose="020B0604020202020204" pitchFamily="34" charset="0"/>
              </a:rPr>
              <a:t>N</a:t>
            </a:r>
            <a:r>
              <a:rPr lang="en-US" baseline="0" dirty="0" smtClean="0">
                <a:latin typeface="Arial" panose="020B0604020202020204" pitchFamily="34" charset="0"/>
              </a:rPr>
              <a:t>(x) above F(x), and D</a:t>
            </a:r>
            <a:r>
              <a:rPr lang="en-US" baseline="30000" dirty="0" smtClean="0">
                <a:latin typeface="Arial" panose="020B0604020202020204" pitchFamily="34" charset="0"/>
              </a:rPr>
              <a:t>-</a:t>
            </a:r>
            <a:r>
              <a:rPr lang="en-US" baseline="0" dirty="0" smtClean="0">
                <a:latin typeface="Arial" panose="020B0604020202020204" pitchFamily="34" charset="0"/>
              </a:rPr>
              <a:t>: is the largest deviation of S</a:t>
            </a:r>
            <a:r>
              <a:rPr lang="en-US" baseline="-25000" dirty="0" smtClean="0">
                <a:latin typeface="Arial" panose="020B0604020202020204" pitchFamily="34" charset="0"/>
              </a:rPr>
              <a:t>N</a:t>
            </a:r>
            <a:r>
              <a:rPr lang="en-US" baseline="0" dirty="0" smtClean="0">
                <a:latin typeface="Arial" panose="020B0604020202020204" pitchFamily="34" charset="0"/>
              </a:rPr>
              <a:t>(x) below F(x). </a:t>
            </a:r>
          </a:p>
          <a:p>
            <a:pPr lvl="1" eaLnBrk="1" hangingPunct="1"/>
            <a:r>
              <a:rPr lang="en-US" baseline="0" dirty="0" smtClean="0">
                <a:latin typeface="Arial" panose="020B0604020202020204" pitchFamily="34" charset="0"/>
              </a:rPr>
              <a:t>at R3: D</a:t>
            </a:r>
            <a:r>
              <a:rPr lang="en-US" baseline="30000" dirty="0" smtClean="0">
                <a:latin typeface="Arial" panose="020B0604020202020204" pitchFamily="34" charset="0"/>
              </a:rPr>
              <a:t>+</a:t>
            </a:r>
            <a:r>
              <a:rPr lang="en-US" baseline="0" dirty="0" smtClean="0">
                <a:latin typeface="Arial" panose="020B0604020202020204" pitchFamily="34" charset="0"/>
              </a:rPr>
              <a:t>=0.16 and D</a:t>
            </a:r>
            <a:r>
              <a:rPr lang="en-US" baseline="30000" dirty="0" smtClean="0">
                <a:latin typeface="Arial" panose="020B0604020202020204" pitchFamily="34" charset="0"/>
              </a:rPr>
              <a:t>-</a:t>
            </a:r>
            <a:r>
              <a:rPr lang="en-US" baseline="0" dirty="0" smtClean="0">
                <a:latin typeface="Arial" panose="020B0604020202020204" pitchFamily="34" charset="0"/>
              </a:rPr>
              <a:t>=0.04</a:t>
            </a:r>
          </a:p>
          <a:p>
            <a:pPr lvl="1" eaLnBrk="1" hangingPunct="1"/>
            <a:r>
              <a:rPr lang="en-US" sz="1200" b="1" i="1" dirty="0" smtClean="0"/>
              <a:t>D</a:t>
            </a:r>
            <a:r>
              <a:rPr lang="en-US" sz="1200" b="1" i="1" baseline="-25000" dirty="0" smtClean="0">
                <a:latin typeface="Symbol" panose="05050102010706020507" pitchFamily="18" charset="2"/>
              </a:rPr>
              <a:t>a </a:t>
            </a:r>
            <a:r>
              <a:rPr lang="en-US" sz="1200" b="1" i="1" baseline="0" dirty="0" smtClean="0">
                <a:latin typeface="Symbol" panose="05050102010706020507" pitchFamily="18" charset="2"/>
              </a:rPr>
              <a:t>is called critical value</a:t>
            </a:r>
            <a:endParaRPr 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2859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F2DD7F4-4C6B-4B44-B52F-746DD6FDDB0A}" type="slidenum">
              <a:rPr lang="en-US" sz="1200"/>
              <a:pPr eaLnBrk="1" hangingPunct="1"/>
              <a:t>33</a:t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3212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C5144C-3286-4645-81C1-17A650A839E3}" type="slidenum">
              <a:rPr lang="en-US" sz="1200"/>
              <a:pPr eaLnBrk="1" hangingPunct="1"/>
              <a:t>34</a:t>
            </a:fld>
            <a:endParaRPr 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4099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4F52714-8F27-4F67-9078-154106BAF24E}" type="slidenum">
              <a:rPr lang="en-US" sz="1200"/>
              <a:pPr eaLnBrk="1" hangingPunct="1"/>
              <a:t>35</a:t>
            </a:fld>
            <a:endParaRPr 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 dirty="0" smtClean="0">
                <a:latin typeface="Arial" panose="020B0604020202020204" pitchFamily="34" charset="0"/>
              </a:rPr>
              <a:t>A nonzero</a:t>
            </a:r>
            <a:r>
              <a:rPr lang="en-US" baseline="0" dirty="0" smtClean="0">
                <a:latin typeface="Arial" panose="020B0604020202020204" pitchFamily="34" charset="0"/>
              </a:rPr>
              <a:t> autocorrelation implies a lack of independence.</a:t>
            </a:r>
            <a:endParaRPr 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490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9897D93-F476-4601-89BF-178D32EA58C8}" type="slidenum">
              <a:rPr lang="en-US" sz="1200"/>
              <a:pPr eaLnBrk="1" hangingPunct="1"/>
              <a:t>36</a:t>
            </a:fld>
            <a:endParaRPr 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7593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E3DACCF-3F6F-4D28-8959-EE09C30B8BF2}" type="slidenum">
              <a:rPr lang="en-US" sz="1200"/>
              <a:pPr eaLnBrk="1" hangingPunct="1"/>
              <a:t>37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419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9BE7B0B-626B-474B-A409-F202CF6EDB32}" type="slidenum">
              <a:rPr lang="en-US" sz="1200">
                <a:latin typeface="Times New Roman" panose="02020603050405020304" pitchFamily="18" charset="0"/>
              </a:rPr>
              <a:pPr/>
              <a:t>38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EG" smtClean="0"/>
          </a:p>
        </p:txBody>
      </p:sp>
    </p:spTree>
    <p:extLst>
      <p:ext uri="{BB962C8B-B14F-4D97-AF65-F5344CB8AC3E}">
        <p14:creationId xmlns:p14="http://schemas.microsoft.com/office/powerpoint/2010/main" val="24365572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65BF72-ECE8-45B7-9501-D9BB0ADA2C6A}" type="slidenum">
              <a:rPr lang="en-US" altLang="en-US" sz="1200">
                <a:solidFill>
                  <a:srgbClr val="000000"/>
                </a:solidFill>
              </a:rPr>
              <a:pPr/>
              <a:t>39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8002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7859ECC-0B5F-431B-A6A8-13290B485BD8}" type="slidenum">
              <a:rPr lang="en-US" sz="1200">
                <a:latin typeface="Times New Roman" panose="02020603050405020304" pitchFamily="18" charset="0"/>
              </a:rPr>
              <a:pPr/>
              <a:t>40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EG" smtClean="0"/>
          </a:p>
        </p:txBody>
      </p:sp>
    </p:spTree>
    <p:extLst>
      <p:ext uri="{BB962C8B-B14F-4D97-AF65-F5344CB8AC3E}">
        <p14:creationId xmlns:p14="http://schemas.microsoft.com/office/powerpoint/2010/main" val="4028685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6AB4C98-C464-4456-B39A-17DE09C884AC}" type="slidenum">
              <a:rPr lang="en-US" sz="1200">
                <a:latin typeface="Times New Roman" panose="02020603050405020304" pitchFamily="18" charset="0"/>
              </a:rPr>
              <a:pPr/>
              <a:t>4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EG" smtClean="0"/>
          </a:p>
        </p:txBody>
      </p:sp>
    </p:spTree>
    <p:extLst>
      <p:ext uri="{BB962C8B-B14F-4D97-AF65-F5344CB8AC3E}">
        <p14:creationId xmlns:p14="http://schemas.microsoft.com/office/powerpoint/2010/main" val="28759466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1E50F88-7B3C-496F-B61C-A13415329E15}" type="slidenum">
              <a:rPr lang="en-US" sz="1200">
                <a:latin typeface="Times New Roman" panose="02020603050405020304" pitchFamily="18" charset="0"/>
              </a:rPr>
              <a:pPr/>
              <a:t>41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EG" smtClean="0"/>
          </a:p>
        </p:txBody>
      </p:sp>
    </p:spTree>
    <p:extLst>
      <p:ext uri="{BB962C8B-B14F-4D97-AF65-F5344CB8AC3E}">
        <p14:creationId xmlns:p14="http://schemas.microsoft.com/office/powerpoint/2010/main" val="15301495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AA19AF6-C510-4A5A-91EE-A885E5791333}" type="slidenum">
              <a:rPr lang="en-US" sz="1200">
                <a:latin typeface="Times New Roman" panose="02020603050405020304" pitchFamily="18" charset="0"/>
              </a:rPr>
              <a:pPr/>
              <a:t>42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EG" smtClean="0"/>
          </a:p>
        </p:txBody>
      </p:sp>
    </p:spTree>
    <p:extLst>
      <p:ext uri="{BB962C8B-B14F-4D97-AF65-F5344CB8AC3E}">
        <p14:creationId xmlns:p14="http://schemas.microsoft.com/office/powerpoint/2010/main" val="21718182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0E984AB-D45D-4925-B7B7-92A5E448D954}" type="slidenum">
              <a:rPr lang="en-US" sz="1200">
                <a:latin typeface="Times New Roman" panose="02020603050405020304" pitchFamily="18" charset="0"/>
              </a:rPr>
              <a:pPr/>
              <a:t>43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EG" smtClean="0"/>
          </a:p>
        </p:txBody>
      </p:sp>
    </p:spTree>
    <p:extLst>
      <p:ext uri="{BB962C8B-B14F-4D97-AF65-F5344CB8AC3E}">
        <p14:creationId xmlns:p14="http://schemas.microsoft.com/office/powerpoint/2010/main" val="25849619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0E984AB-D45D-4925-B7B7-92A5E448D954}" type="slidenum">
              <a:rPr lang="en-US" sz="1200">
                <a:latin typeface="Times New Roman" panose="02020603050405020304" pitchFamily="18" charset="0"/>
              </a:rPr>
              <a:pPr/>
              <a:t>44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EG" smtClean="0"/>
          </a:p>
        </p:txBody>
      </p:sp>
    </p:spTree>
    <p:extLst>
      <p:ext uri="{BB962C8B-B14F-4D97-AF65-F5344CB8AC3E}">
        <p14:creationId xmlns:p14="http://schemas.microsoft.com/office/powerpoint/2010/main" val="27568796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0E984AB-D45D-4925-B7B7-92A5E448D954}" type="slidenum">
              <a:rPr lang="en-US" sz="1200">
                <a:latin typeface="Times New Roman" panose="02020603050405020304" pitchFamily="18" charset="0"/>
              </a:rPr>
              <a:pPr/>
              <a:t>45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EG" smtClean="0"/>
          </a:p>
        </p:txBody>
      </p:sp>
    </p:spTree>
    <p:extLst>
      <p:ext uri="{BB962C8B-B14F-4D97-AF65-F5344CB8AC3E}">
        <p14:creationId xmlns:p14="http://schemas.microsoft.com/office/powerpoint/2010/main" val="553085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DC3CAB2-4DBE-49CD-839D-6A957FA0A851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444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D108474-13BC-43FD-BB7B-5BC26EB3ED86}" type="slidenum">
              <a:rPr lang="en-US" sz="1200">
                <a:latin typeface="Times New Roman" panose="02020603050405020304" pitchFamily="18" charset="0"/>
              </a:rPr>
              <a:pPr/>
              <a:t>7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EG" smtClean="0"/>
          </a:p>
        </p:txBody>
      </p:sp>
    </p:spTree>
    <p:extLst>
      <p:ext uri="{BB962C8B-B14F-4D97-AF65-F5344CB8AC3E}">
        <p14:creationId xmlns:p14="http://schemas.microsoft.com/office/powerpoint/2010/main" val="1862190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086A349-1DB6-44F5-94CD-B5C5D986909B}" type="slidenum">
              <a:rPr lang="en-US" sz="1200">
                <a:latin typeface="Times New Roman" panose="02020603050405020304" pitchFamily="18" charset="0"/>
              </a:rPr>
              <a:pPr/>
              <a:t>8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EG" smtClean="0"/>
          </a:p>
        </p:txBody>
      </p:sp>
    </p:spTree>
    <p:extLst>
      <p:ext uri="{BB962C8B-B14F-4D97-AF65-F5344CB8AC3E}">
        <p14:creationId xmlns:p14="http://schemas.microsoft.com/office/powerpoint/2010/main" val="312718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B209FB0-A266-484E-816D-A056F93E2BF1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596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5C8D109-897C-4CFA-ABE7-EC9BF10BCA12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289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0007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A7BF3C-7B3E-4846-BB1E-0E30C53048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9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751D93-18AE-4451-AB63-195A3E68B4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4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4684565E-8918-487C-8437-BD932B1E73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090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0386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33800"/>
            <a:ext cx="40386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6B1E80-182E-4849-A556-8CAB222744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76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213DDD-D623-4A11-830A-BDDED5056C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90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04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01BE02-7A83-4409-86B7-5B0CEC3E3FB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70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70ED20-98B7-40A3-BD18-A716E4DB8C0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432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0DA746-79CF-4AB8-B162-78FCA4E13D6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204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8901F6-9F7A-4A7B-8BB2-9E267905797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379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AEE4D9-440F-4428-A6BB-4FDC75EA929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64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304CC2-8979-4EDB-9490-232B8E515C8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77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70876C-6FD5-4E86-93A1-903BF1E59D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070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D7DF0C-1094-4F79-80A8-52CB359FB08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36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64F706-528F-4701-8E2B-0A172BAB0B8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34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2EFE0F-A26F-4C0E-BE2A-97519D267AD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7082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375AE5-6FE4-476A-8B1A-AF9A9017CA3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9916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2CD6B4-1C8E-4ABD-96BF-D46D24B42C6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7251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0386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33800"/>
            <a:ext cx="40386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778C32-E075-443A-8C79-75AB4EDB7E9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515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5F08B-DBD9-43F6-87F2-C279DB6A940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9555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04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57525D-D2B1-465C-88A6-463C9BC10C8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8876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BA4E92-882F-407D-BE84-110756DD259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6790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E4EF8-D729-4300-AF64-FFB3EC2C3CC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05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6BAEB0DC-3CA0-4788-8123-81CE85DB03E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59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476D1E-24D1-4832-92A3-661635FBA03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8228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DA9FE1-B920-4557-9F56-2DBE6C3FCE3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4069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79A625-7E24-4F7D-B6DE-AA0E53ABAC0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6778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D5F31A-B77D-4B40-A1E8-F443DD058EB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843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F3F3C-C0C1-4883-9D30-C5CE6F9094D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0538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DD1487-AA20-4761-A236-844907B1816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1897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F8709-CF8F-4AEA-A753-BD12C855EAC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4408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7BD3E4-C4BD-481E-9AC6-FBC8A509744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1988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0386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33800"/>
            <a:ext cx="40386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394BD9-8700-4CEB-999F-730FD7BE030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7585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D512C8-BB0B-4ED6-9359-AB6B36D1560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51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DC519C-A057-487C-AA55-C3910C00B53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929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 smtClean="0">
                  <a:solidFill>
                    <a:srgbClr val="000000"/>
                  </a:solidFill>
                  <a:latin typeface="Times New Roman" panose="02020603050405020304" pitchFamily="18" charset="0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 smtClean="0">
                  <a:solidFill>
                    <a:srgbClr val="000000"/>
                  </a:solidFill>
                  <a:latin typeface="Times New Roman" panose="02020603050405020304" pitchFamily="18" charset="0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 smtClean="0">
                  <a:solidFill>
                    <a:srgbClr val="000000"/>
                  </a:solidFill>
                  <a:latin typeface="Times New Roman" panose="02020603050405020304" pitchFamily="18" charset="0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 smtClean="0">
                  <a:solidFill>
                    <a:srgbClr val="000000"/>
                  </a:solidFill>
                  <a:latin typeface="Times New Roman" panose="02020603050405020304" pitchFamily="18" charset="0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 smtClean="0">
                  <a:solidFill>
                    <a:srgbClr val="000000"/>
                  </a:solidFill>
                  <a:latin typeface="Times New Roman" panose="02020603050405020304" pitchFamily="18" charset="0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 smtClean="0">
                  <a:solidFill>
                    <a:srgbClr val="000000"/>
                  </a:solidFill>
                  <a:latin typeface="Times New Roman" panose="02020603050405020304" pitchFamily="18" charset="0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 smtClean="0">
                  <a:solidFill>
                    <a:srgbClr val="000000"/>
                  </a:solidFill>
                  <a:latin typeface="Times New Roman" panose="02020603050405020304" pitchFamily="18" charset="0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 smtClean="0">
                  <a:solidFill>
                    <a:srgbClr val="000000"/>
                  </a:solidFill>
                  <a:latin typeface="Times New Roman" panose="02020603050405020304" pitchFamily="18" charset="0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 smtClean="0">
                  <a:solidFill>
                    <a:srgbClr val="000000"/>
                  </a:solidFill>
                  <a:latin typeface="Times New Roman" panose="02020603050405020304" pitchFamily="18" charset="0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 smtClean="0">
                  <a:solidFill>
                    <a:srgbClr val="000000"/>
                  </a:solidFill>
                  <a:latin typeface="Times New Roman" panose="02020603050405020304" pitchFamily="18" charset="0"/>
                  <a:cs typeface="+mn-cs"/>
                </a:endParaRPr>
              </a:p>
            </p:txBody>
          </p:sp>
        </p:grpSp>
      </p:grpSp>
      <p:sp>
        <p:nvSpPr>
          <p:cNvPr id="204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9C4B0D-C3DA-4756-B0B8-5413EED50BD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253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67C60-279B-4A72-8996-2D1B84DA4F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9723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E07F6-769B-4DEB-A814-61329A3A47E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3967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4CA81-A5E3-48EB-B459-072EAAE442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342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B3AD8-77A2-462E-B1DF-2CEE074023C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212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FED41-5CBC-4805-B06C-6340FD17B96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98304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2D5B4-C2DF-4DC2-BD57-0927E2F175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1160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9AF24-15B4-4B69-A5A6-6A9B7F96626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419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9971E-9AB3-481F-9D21-A712963E494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0568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9AA8C-D6AE-41D4-977E-7F71CB3D08B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0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DAA8F3-00F8-43C0-AF71-2F25151BA85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9876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8A1E3-0E61-4ED4-8C7D-DFBDB93E68D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89740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0386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33800"/>
            <a:ext cx="40386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86355-5F51-4871-A35F-97B3A669CB3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91256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0C83C-F9A0-4227-A735-60D93E7429B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65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5BB1A9-C61F-43D0-8FC5-3C8B25DF0E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2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2004DE-C49E-4422-9AFD-0841F9D5F4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2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C8176F-03F7-4AE4-838D-42FCDF66FD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9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8963D587-75A0-45B2-8F1C-B75B4F77B61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88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43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fld id="{BF37CB68-04F2-4DFA-AA5C-38A86D93E45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6" r:id="rId1"/>
    <p:sldLayoutId id="2147484250" r:id="rId2"/>
    <p:sldLayoutId id="2147484257" r:id="rId3"/>
    <p:sldLayoutId id="2147484258" r:id="rId4"/>
    <p:sldLayoutId id="2147484259" r:id="rId5"/>
    <p:sldLayoutId id="2147484251" r:id="rId6"/>
    <p:sldLayoutId id="2147484260" r:id="rId7"/>
    <p:sldLayoutId id="2147484252" r:id="rId8"/>
    <p:sldLayoutId id="2147484261" r:id="rId9"/>
    <p:sldLayoutId id="2147484253" r:id="rId10"/>
    <p:sldLayoutId id="2147484262" r:id="rId11"/>
    <p:sldLayoutId id="2147484254" r:id="rId12"/>
    <p:sldLayoutId id="2147484255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 algn="ctr">
              <a:lnSpc>
                <a:spcPct val="100000"/>
              </a:lnSpc>
              <a:buClrTx/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buFontTx/>
              <a:buNone/>
              <a:defRPr sz="1200">
                <a:latin typeface="Arial Black" panose="020B0A04020102020204" pitchFamily="34" charset="0"/>
              </a:defRPr>
            </a:lvl1pPr>
          </a:lstStyle>
          <a:p>
            <a:pPr>
              <a:lnSpc>
                <a:spcPct val="100000"/>
              </a:lnSpc>
              <a:buClrTx/>
            </a:pPr>
            <a:fld id="{1D03DDC3-3655-4A2D-94C1-A355EC0AEBC8}" type="slidenum">
              <a:rPr lang="en-US" smtClean="0">
                <a:solidFill>
                  <a:srgbClr val="000000"/>
                </a:solidFill>
              </a:rPr>
              <a:pPr>
                <a:lnSpc>
                  <a:spcPct val="100000"/>
                </a:lnSpc>
                <a:buClrTx/>
              </a:pPr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0" y="1066800"/>
            <a:ext cx="9144000" cy="546100"/>
            <a:chOff x="0" y="0"/>
            <a:chExt cx="5760" cy="344"/>
          </a:xfrm>
        </p:grpSpPr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sz="1800">
                <a:solidFill>
                  <a:srgbClr val="666699"/>
                </a:solidFill>
                <a:latin typeface="Arial" charset="0"/>
              </a:endParaRPr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sz="1800">
                <a:solidFill>
                  <a:srgbClr val="666699"/>
                </a:solidFill>
                <a:latin typeface="Arial" charset="0"/>
              </a:endParaRPr>
            </a:p>
          </p:txBody>
        </p:sp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sz="1800">
                <a:solidFill>
                  <a:srgbClr val="9999CC"/>
                </a:solidFill>
                <a:latin typeface="Arial" charset="0"/>
              </a:endParaRPr>
            </a:p>
          </p:txBody>
        </p:sp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sz="1800">
                <a:solidFill>
                  <a:srgbClr val="666699"/>
                </a:solidFill>
                <a:latin typeface="Arial" charset="0"/>
              </a:endParaRPr>
            </a:p>
          </p:txBody>
        </p:sp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sz="1800">
                <a:solidFill>
                  <a:srgbClr val="9999CC"/>
                </a:solidFill>
                <a:latin typeface="Arial" charset="0"/>
              </a:endParaRPr>
            </a:p>
          </p:txBody>
        </p:sp>
        <p:sp>
          <p:nvSpPr>
            <p:cNvPr id="1946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sz="1800">
                <a:solidFill>
                  <a:srgbClr val="9999CC"/>
                </a:solidFill>
                <a:latin typeface="Arial" charset="0"/>
              </a:endParaRPr>
            </a:p>
          </p:txBody>
        </p:sp>
      </p:grpSp>
      <p:sp>
        <p:nvSpPr>
          <p:cNvPr id="1126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7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4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lnSpc>
                <a:spcPct val="100000"/>
              </a:lnSpc>
              <a:buClrTx/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9473" name="Text Box 17"/>
          <p:cNvSpPr txBox="1">
            <a:spLocks noChangeArrowheads="1"/>
          </p:cNvSpPr>
          <p:nvPr userDrawn="1"/>
        </p:nvSpPr>
        <p:spPr bwMode="auto">
          <a:xfrm>
            <a:off x="6781800" y="457200"/>
            <a:ext cx="1905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22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4" r:id="rId1"/>
    <p:sldLayoutId id="2147484265" r:id="rId2"/>
    <p:sldLayoutId id="2147484266" r:id="rId3"/>
    <p:sldLayoutId id="2147484267" r:id="rId4"/>
    <p:sldLayoutId id="2147484268" r:id="rId5"/>
    <p:sldLayoutId id="2147484269" r:id="rId6"/>
    <p:sldLayoutId id="2147484270" r:id="rId7"/>
    <p:sldLayoutId id="2147484271" r:id="rId8"/>
    <p:sldLayoutId id="2147484272" r:id="rId9"/>
    <p:sldLayoutId id="2147484273" r:id="rId10"/>
    <p:sldLayoutId id="2147484274" r:id="rId11"/>
    <p:sldLayoutId id="2147484275" r:id="rId12"/>
    <p:sldLayoutId id="2147484276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9426277-1A48-4676-A3DE-BB25C00050D0}" type="slidenum">
              <a:rPr lang="en-US" smtClean="0">
                <a:solidFill>
                  <a:srgbClr val="000000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0" y="1066800"/>
            <a:ext cx="9144000" cy="546100"/>
            <a:chOff x="0" y="0"/>
            <a:chExt cx="5760" cy="344"/>
          </a:xfrm>
        </p:grpSpPr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sz="1800" dirty="0">
                <a:solidFill>
                  <a:srgbClr val="666699"/>
                </a:solidFill>
                <a:latin typeface="Arial" charset="0"/>
              </a:endParaRPr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sz="1800" dirty="0">
                <a:solidFill>
                  <a:srgbClr val="666699"/>
                </a:solidFill>
                <a:latin typeface="Arial" charset="0"/>
              </a:endParaRPr>
            </a:p>
          </p:txBody>
        </p:sp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sz="1800" dirty="0">
                <a:solidFill>
                  <a:srgbClr val="9999CC"/>
                </a:solidFill>
                <a:latin typeface="Arial" charset="0"/>
              </a:endParaRPr>
            </a:p>
          </p:txBody>
        </p:sp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sz="1800" dirty="0">
                <a:solidFill>
                  <a:srgbClr val="666699"/>
                </a:solidFill>
                <a:latin typeface="Arial" charset="0"/>
              </a:endParaRPr>
            </a:p>
          </p:txBody>
        </p:sp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sz="1800" dirty="0">
                <a:solidFill>
                  <a:srgbClr val="9999CC"/>
                </a:solidFill>
                <a:latin typeface="Arial" charset="0"/>
              </a:endParaRPr>
            </a:p>
          </p:txBody>
        </p:sp>
        <p:sp>
          <p:nvSpPr>
            <p:cNvPr id="1946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sz="1800" dirty="0">
                <a:solidFill>
                  <a:srgbClr val="9999CC"/>
                </a:solidFill>
                <a:latin typeface="Arial" charset="0"/>
              </a:endParaRPr>
            </a:p>
          </p:txBody>
        </p:sp>
      </p:grpSp>
      <p:sp>
        <p:nvSpPr>
          <p:cNvPr id="922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2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4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9473" name="Text Box 17"/>
          <p:cNvSpPr txBox="1">
            <a:spLocks noChangeArrowheads="1"/>
          </p:cNvSpPr>
          <p:nvPr userDrawn="1"/>
        </p:nvSpPr>
        <p:spPr bwMode="auto">
          <a:xfrm>
            <a:off x="6781800" y="457200"/>
            <a:ext cx="1905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/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09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  <p:sldLayoutId id="2147484289" r:id="rId12"/>
    <p:sldLayoutId id="2147484290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17D869F5-5D86-4001-9CF8-64716274EBC1}" type="slidenum">
              <a:rPr lang="en-US">
                <a:solidFill>
                  <a:srgbClr val="000000"/>
                </a:solidFill>
                <a:cs typeface="+mn-cs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‹#›</a:t>
            </a:fld>
            <a:endParaRPr lang="en-US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1066800"/>
            <a:ext cx="9144000" cy="546100"/>
            <a:chOff x="0" y="0"/>
            <a:chExt cx="5760" cy="344"/>
          </a:xfrm>
        </p:grpSpPr>
        <p:sp>
          <p:nvSpPr>
            <p:cNvPr id="10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endParaRPr>
            </a:p>
          </p:txBody>
        </p:sp>
        <p:sp>
          <p:nvSpPr>
            <p:cNvPr id="10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endParaRPr>
            </a:p>
          </p:txBody>
        </p:sp>
        <p:sp>
          <p:nvSpPr>
            <p:cNvPr id="10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 smtClean="0">
                <a:solidFill>
                  <a:srgbClr val="666699"/>
                </a:solidFill>
                <a:cs typeface="+mn-cs"/>
              </a:endParaRPr>
            </a:p>
          </p:txBody>
        </p:sp>
        <p:sp>
          <p:nvSpPr>
            <p:cNvPr id="10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 smtClean="0">
                <a:solidFill>
                  <a:srgbClr val="666699"/>
                </a:solidFill>
                <a:cs typeface="+mn-cs"/>
              </a:endParaRPr>
            </a:p>
          </p:txBody>
        </p:sp>
        <p:sp>
          <p:nvSpPr>
            <p:cNvPr id="10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 smtClean="0">
                <a:solidFill>
                  <a:srgbClr val="9999CC"/>
                </a:solidFill>
                <a:cs typeface="+mn-cs"/>
              </a:endParaRPr>
            </a:p>
          </p:txBody>
        </p:sp>
        <p:sp>
          <p:nvSpPr>
            <p:cNvPr id="10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 smtClean="0">
                <a:solidFill>
                  <a:srgbClr val="666699"/>
                </a:solidFill>
                <a:cs typeface="+mn-cs"/>
              </a:endParaRPr>
            </a:p>
          </p:txBody>
        </p:sp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endParaRPr>
            </a:p>
          </p:txBody>
        </p:sp>
        <p:sp>
          <p:nvSpPr>
            <p:cNvPr id="10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 smtClean="0">
                <a:solidFill>
                  <a:srgbClr val="9999CC"/>
                </a:solidFill>
                <a:cs typeface="+mn-cs"/>
              </a:endParaRPr>
            </a:p>
          </p:txBody>
        </p:sp>
        <p:sp>
          <p:nvSpPr>
            <p:cNvPr id="10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 smtClean="0">
                <a:solidFill>
                  <a:srgbClr val="9999CC"/>
                </a:solidFill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94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032" name="Text Box 17"/>
          <p:cNvSpPr txBox="1">
            <a:spLocks noChangeArrowheads="1"/>
          </p:cNvSpPr>
          <p:nvPr userDrawn="1"/>
        </p:nvSpPr>
        <p:spPr bwMode="auto">
          <a:xfrm>
            <a:off x="6781800" y="457200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smtClean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1118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2" r:id="rId1"/>
    <p:sldLayoutId id="2147484293" r:id="rId2"/>
    <p:sldLayoutId id="2147484294" r:id="rId3"/>
    <p:sldLayoutId id="2147484295" r:id="rId4"/>
    <p:sldLayoutId id="2147484296" r:id="rId5"/>
    <p:sldLayoutId id="2147484297" r:id="rId6"/>
    <p:sldLayoutId id="2147484298" r:id="rId7"/>
    <p:sldLayoutId id="2147484299" r:id="rId8"/>
    <p:sldLayoutId id="2147484300" r:id="rId9"/>
    <p:sldLayoutId id="2147484301" r:id="rId10"/>
    <p:sldLayoutId id="2147484302" r:id="rId11"/>
    <p:sldLayoutId id="2147484303" r:id="rId12"/>
    <p:sldLayoutId id="2147484304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5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4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8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9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5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6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8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39.xml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9.wmf"/><Relationship Id="rId11" Type="http://schemas.openxmlformats.org/officeDocument/2006/relationships/image" Target="../media/image31.wmf"/><Relationship Id="rId5" Type="http://schemas.openxmlformats.org/officeDocument/2006/relationships/oleObject" Target="../embeddings/oleObject29.bin"/><Relationship Id="rId10" Type="http://schemas.openxmlformats.org/officeDocument/2006/relationships/oleObject" Target="../embeddings/oleObject32.bin"/><Relationship Id="rId4" Type="http://schemas.openxmlformats.org/officeDocument/2006/relationships/image" Target="../media/image32.jpeg"/><Relationship Id="rId9" Type="http://schemas.openxmlformats.org/officeDocument/2006/relationships/image" Target="../media/image30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5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7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4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>
          <a:xfrm>
            <a:off x="0" y="685800"/>
            <a:ext cx="1512888" cy="1371600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solidFill>
                  <a:srgbClr val="CC3300"/>
                </a:solidFill>
              </a:rPr>
              <a:t>CS305</a:t>
            </a:r>
          </a:p>
        </p:txBody>
      </p:sp>
      <p:sp>
        <p:nvSpPr>
          <p:cNvPr id="26627" name="TextBox 2"/>
          <p:cNvSpPr txBox="1">
            <a:spLocks noChangeArrowheads="1"/>
          </p:cNvSpPr>
          <p:nvPr/>
        </p:nvSpPr>
        <p:spPr bwMode="auto">
          <a:xfrm>
            <a:off x="2571750" y="990600"/>
            <a:ext cx="5200650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CC3300"/>
                </a:solidFill>
              </a:rPr>
              <a:t>System Modeling and Simulation</a:t>
            </a:r>
            <a:endParaRPr lang="en-US" altLang="en-US" sz="3600">
              <a:solidFill>
                <a:srgbClr val="000000"/>
              </a:solidFill>
            </a:endParaRPr>
          </a:p>
        </p:txBody>
      </p:sp>
      <p:sp>
        <p:nvSpPr>
          <p:cNvPr id="26628" name="TextBox 3"/>
          <p:cNvSpPr txBox="1">
            <a:spLocks noChangeArrowheads="1"/>
          </p:cNvSpPr>
          <p:nvPr/>
        </p:nvSpPr>
        <p:spPr bwMode="auto">
          <a:xfrm>
            <a:off x="1828800" y="2514600"/>
            <a:ext cx="5029200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CC3300"/>
                </a:solidFill>
              </a:rPr>
              <a:t>Prof. Dr. Khaled Mahar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70C0"/>
                </a:solidFill>
              </a:rPr>
              <a:t>khmahar@aast.edu</a:t>
            </a:r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3086100" y="4267200"/>
            <a:ext cx="25146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dirty="0">
                <a:solidFill>
                  <a:srgbClr val="CC3300"/>
                </a:solidFill>
              </a:rPr>
              <a:t>Lecture </a:t>
            </a:r>
            <a:r>
              <a:rPr lang="en-US" altLang="en-US" sz="3200" dirty="0" smtClean="0">
                <a:solidFill>
                  <a:srgbClr val="CC3300"/>
                </a:solidFill>
              </a:rPr>
              <a:t>5</a:t>
            </a:r>
            <a:endParaRPr lang="en-US" altLang="en-US" sz="3200" dirty="0">
              <a:solidFill>
                <a:srgbClr val="000000"/>
              </a:solidFill>
            </a:endParaRPr>
          </a:p>
        </p:txBody>
      </p:sp>
      <p:sp>
        <p:nvSpPr>
          <p:cNvPr id="26630" name="TextBox 3"/>
          <p:cNvSpPr txBox="1">
            <a:spLocks noChangeArrowheads="1"/>
          </p:cNvSpPr>
          <p:nvPr/>
        </p:nvSpPr>
        <p:spPr bwMode="auto">
          <a:xfrm>
            <a:off x="1908175" y="6165850"/>
            <a:ext cx="7056438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sz="1200"/>
              <a:t>Parts of this presentation is  by Dr. Anis Koubâa  and edited by Dr. Khaled Mahar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1" y="6248400"/>
            <a:ext cx="39511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None/>
            </a:pPr>
            <a:fld id="{2517B81A-9DD2-41BE-AF67-9BB688AF6DAC}" type="slidenum">
              <a:rPr lang="en-US" altLang="en-US" sz="1200">
                <a:latin typeface="Arial Black" panose="020B0A04020102020204" pitchFamily="34" charset="0"/>
              </a:rPr>
              <a:pPr eaLnBrk="1" hangingPunct="1">
                <a:buNone/>
              </a:pPr>
              <a:t>10</a:t>
            </a:fld>
            <a:endParaRPr lang="en-US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8588"/>
            <a:ext cx="8229600" cy="938212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Linear Congruential Method</a:t>
            </a:r>
            <a:endParaRPr lang="en-US" altLang="en-US" sz="2200" dirty="0" smtClean="0">
              <a:solidFill>
                <a:schemeClr val="tx1"/>
              </a:solidFill>
            </a:endParaRP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79248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 dirty="0" smtClean="0"/>
              <a:t>To produce a sequence of integers, </a:t>
            </a:r>
            <a:r>
              <a:rPr lang="en-US" altLang="en-US" sz="2200" i="1" dirty="0" smtClean="0"/>
              <a:t>X</a:t>
            </a:r>
            <a:r>
              <a:rPr lang="en-US" altLang="en-US" sz="2200" i="1" baseline="-25000" dirty="0" smtClean="0"/>
              <a:t>1</a:t>
            </a:r>
            <a:r>
              <a:rPr lang="en-US" altLang="en-US" sz="2200" i="1" dirty="0" smtClean="0"/>
              <a:t>, X</a:t>
            </a:r>
            <a:r>
              <a:rPr lang="en-US" altLang="en-US" sz="2200" i="1" baseline="-25000" dirty="0" smtClean="0"/>
              <a:t>2</a:t>
            </a:r>
            <a:r>
              <a:rPr lang="en-US" altLang="en-US" sz="2200" i="1" dirty="0" smtClean="0"/>
              <a:t>, …</a:t>
            </a:r>
            <a:r>
              <a:rPr lang="en-US" altLang="en-US" sz="2200" dirty="0" smtClean="0"/>
              <a:t> between </a:t>
            </a:r>
            <a:r>
              <a:rPr lang="en-US" altLang="en-US" sz="2200" i="1" dirty="0" smtClean="0"/>
              <a:t>0</a:t>
            </a:r>
            <a:r>
              <a:rPr lang="en-US" altLang="en-US" sz="2200" dirty="0" smtClean="0"/>
              <a:t> and </a:t>
            </a:r>
            <a:r>
              <a:rPr lang="en-US" altLang="en-US" sz="2200" i="1" dirty="0" smtClean="0"/>
              <a:t>m-1</a:t>
            </a:r>
            <a:r>
              <a:rPr lang="en-US" altLang="en-US" sz="2200" dirty="0" smtClean="0"/>
              <a:t> by following a recursive relationship: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 smtClean="0"/>
              <a:t>The selection of the values for </a:t>
            </a:r>
            <a:r>
              <a:rPr lang="en-US" altLang="en-US" sz="2200" i="1" dirty="0" smtClean="0"/>
              <a:t>a</a:t>
            </a:r>
            <a:r>
              <a:rPr lang="en-US" altLang="en-US" sz="2200" dirty="0" smtClean="0"/>
              <a:t>, </a:t>
            </a:r>
            <a:r>
              <a:rPr lang="en-US" altLang="en-US" sz="2200" i="1" dirty="0" smtClean="0"/>
              <a:t>c</a:t>
            </a:r>
            <a:r>
              <a:rPr lang="en-US" altLang="en-US" sz="2200" dirty="0" smtClean="0"/>
              <a:t>, </a:t>
            </a:r>
            <a:r>
              <a:rPr lang="en-US" altLang="en-US" sz="2200" i="1" dirty="0" smtClean="0"/>
              <a:t>m</a:t>
            </a:r>
            <a:r>
              <a:rPr lang="en-US" altLang="en-US" sz="2200" dirty="0" smtClean="0"/>
              <a:t>, and </a:t>
            </a:r>
            <a:r>
              <a:rPr lang="en-US" altLang="en-US" sz="2200" i="1" dirty="0" smtClean="0"/>
              <a:t>X</a:t>
            </a:r>
            <a:r>
              <a:rPr lang="en-US" altLang="en-US" sz="2200" i="1" baseline="-25000" dirty="0" smtClean="0"/>
              <a:t>0</a:t>
            </a:r>
            <a:r>
              <a:rPr lang="en-US" altLang="en-US" sz="2200" dirty="0" smtClean="0"/>
              <a:t> affects the statistical properties and the cycle length.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 smtClean="0"/>
              <a:t>The random integers are being generated in [</a:t>
            </a:r>
            <a:r>
              <a:rPr lang="en-US" altLang="en-US" sz="2200" i="1" dirty="0" smtClean="0"/>
              <a:t>0,m-1</a:t>
            </a:r>
            <a:r>
              <a:rPr lang="en-US" altLang="en-US" sz="2200" dirty="0" smtClean="0"/>
              <a:t>], and to convert the integers to random numbers, use:</a:t>
            </a:r>
          </a:p>
        </p:txBody>
      </p:sp>
      <p:graphicFrame>
        <p:nvGraphicFramePr>
          <p:cNvPr id="2050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362200" y="2338388"/>
          <a:ext cx="39624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2" name="Equation" r:id="rId4" imgW="2222280" imgH="228600" progId="Equation.3">
                  <p:embed/>
                </p:oleObj>
              </mc:Choice>
              <mc:Fallback>
                <p:oleObj name="Equation" r:id="rId4" imgW="2222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338388"/>
                        <a:ext cx="39624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AutoShape 12"/>
          <p:cNvSpPr>
            <a:spLocks noChangeArrowheads="1"/>
          </p:cNvSpPr>
          <p:nvPr/>
        </p:nvSpPr>
        <p:spPr bwMode="auto">
          <a:xfrm>
            <a:off x="1752600" y="3200400"/>
            <a:ext cx="685800" cy="6858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•"/>
            </a:pPr>
            <a:endParaRPr lang="en-US" altLang="en-US" sz="1600"/>
          </a:p>
        </p:txBody>
      </p:sp>
      <p:sp>
        <p:nvSpPr>
          <p:cNvPr id="2056" name="AutoShape 13"/>
          <p:cNvSpPr>
            <a:spLocks noChangeArrowheads="1"/>
          </p:cNvSpPr>
          <p:nvPr/>
        </p:nvSpPr>
        <p:spPr bwMode="auto">
          <a:xfrm>
            <a:off x="1752600" y="3124200"/>
            <a:ext cx="990600" cy="533400"/>
          </a:xfrm>
          <a:prstGeom prst="wedgeRoundRectCallout">
            <a:avLst>
              <a:gd name="adj1" fmla="val 98398"/>
              <a:gd name="adj2" fmla="val -121431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None/>
            </a:pPr>
            <a:r>
              <a:rPr lang="en-US" altLang="en-US" dirty="0"/>
              <a:t>The multiplier</a:t>
            </a:r>
          </a:p>
        </p:txBody>
      </p:sp>
      <p:sp>
        <p:nvSpPr>
          <p:cNvPr id="2057" name="AutoShape 14"/>
          <p:cNvSpPr>
            <a:spLocks noChangeArrowheads="1"/>
          </p:cNvSpPr>
          <p:nvPr/>
        </p:nvSpPr>
        <p:spPr bwMode="auto">
          <a:xfrm>
            <a:off x="3505200" y="3124200"/>
            <a:ext cx="1143000" cy="533400"/>
          </a:xfrm>
          <a:prstGeom prst="wedgeRoundRectCallout">
            <a:avLst>
              <a:gd name="adj1" fmla="val -12917"/>
              <a:gd name="adj2" fmla="val -133333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None/>
            </a:pPr>
            <a:r>
              <a:rPr lang="en-US" altLang="en-US" dirty="0"/>
              <a:t>The increment</a:t>
            </a:r>
          </a:p>
        </p:txBody>
      </p:sp>
      <p:sp>
        <p:nvSpPr>
          <p:cNvPr id="2058" name="AutoShape 15"/>
          <p:cNvSpPr>
            <a:spLocks noChangeArrowheads="1"/>
          </p:cNvSpPr>
          <p:nvPr/>
        </p:nvSpPr>
        <p:spPr bwMode="auto">
          <a:xfrm>
            <a:off x="5181600" y="3048000"/>
            <a:ext cx="1066800" cy="533400"/>
          </a:xfrm>
          <a:prstGeom prst="wedgeRoundRectCallout">
            <a:avLst>
              <a:gd name="adj1" fmla="val -75597"/>
              <a:gd name="adj2" fmla="val -116370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None/>
            </a:pPr>
            <a:r>
              <a:rPr lang="en-US" altLang="en-US" dirty="0"/>
              <a:t>The modulus</a:t>
            </a:r>
          </a:p>
        </p:txBody>
      </p:sp>
      <p:graphicFrame>
        <p:nvGraphicFramePr>
          <p:cNvPr id="2051" name="Object 1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276600" y="5430838"/>
          <a:ext cx="205740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3" name="Equation" r:id="rId6" imgW="1218960" imgH="393480" progId="Equation.3">
                  <p:embed/>
                </p:oleObj>
              </mc:Choice>
              <mc:Fallback>
                <p:oleObj name="Equation" r:id="rId6" imgW="1218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430838"/>
                        <a:ext cx="2057400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7910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1" y="6248400"/>
            <a:ext cx="434008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None/>
            </a:pPr>
            <a:fld id="{5CCE562D-F869-4A5A-BBC2-D70C4142537A}" type="slidenum">
              <a:rPr lang="en-US" altLang="en-US" sz="1200">
                <a:latin typeface="Arial Black" panose="020B0A04020102020204" pitchFamily="34" charset="0"/>
              </a:rPr>
              <a:pPr eaLnBrk="1" hangingPunct="1">
                <a:buNone/>
              </a:pPr>
              <a:t>11</a:t>
            </a:fld>
            <a:endParaRPr lang="en-US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						</a:t>
            </a:r>
            <a:r>
              <a:rPr lang="en-US" altLang="en-US" sz="2200" smtClean="0">
                <a:solidFill>
                  <a:schemeClr val="bg2"/>
                </a:solidFill>
              </a:rPr>
              <a:t>[LCM]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153400" cy="44196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Use </a:t>
            </a:r>
            <a:r>
              <a:rPr lang="en-US" altLang="en-US" sz="2400" i="1" dirty="0" smtClean="0"/>
              <a:t>X</a:t>
            </a:r>
            <a:r>
              <a:rPr lang="en-US" altLang="en-US" sz="2400" i="1" baseline="-25000" dirty="0" smtClean="0"/>
              <a:t>0</a:t>
            </a:r>
            <a:r>
              <a:rPr lang="en-US" altLang="en-US" sz="2400" i="1" dirty="0" smtClean="0"/>
              <a:t> = 27</a:t>
            </a:r>
            <a:r>
              <a:rPr lang="en-US" altLang="en-US" sz="2400" dirty="0" smtClean="0"/>
              <a:t>, </a:t>
            </a:r>
            <a:r>
              <a:rPr lang="en-US" altLang="en-US" sz="2400" i="1" dirty="0" smtClean="0"/>
              <a:t>a = 17</a:t>
            </a:r>
            <a:r>
              <a:rPr lang="en-US" altLang="en-US" sz="2400" dirty="0" smtClean="0"/>
              <a:t>, </a:t>
            </a:r>
            <a:r>
              <a:rPr lang="en-US" altLang="en-US" sz="2400" i="1" dirty="0" smtClean="0"/>
              <a:t>c = 43</a:t>
            </a:r>
            <a:r>
              <a:rPr lang="en-US" altLang="en-US" sz="2400" dirty="0" smtClean="0"/>
              <a:t>, and </a:t>
            </a:r>
            <a:r>
              <a:rPr lang="en-US" altLang="en-US" sz="2400" i="1" dirty="0" smtClean="0"/>
              <a:t>m = 100</a:t>
            </a:r>
            <a:r>
              <a:rPr lang="en-US" altLang="en-US" sz="2400" dirty="0" smtClean="0"/>
              <a:t>.</a:t>
            </a:r>
          </a:p>
          <a:p>
            <a:pPr eaLnBrk="1" hangingPunct="1"/>
            <a:r>
              <a:rPr lang="en-US" altLang="en-US" sz="2400" dirty="0" smtClean="0"/>
              <a:t>The </a:t>
            </a:r>
            <a:r>
              <a:rPr lang="en-US" altLang="en-US" sz="2400" i="1" dirty="0" smtClean="0"/>
              <a:t>X</a:t>
            </a:r>
            <a:r>
              <a:rPr lang="en-US" altLang="en-US" sz="2400" i="1" baseline="-25000" dirty="0" smtClean="0"/>
              <a:t>i</a:t>
            </a:r>
            <a:r>
              <a:rPr lang="en-US" altLang="en-US" sz="2400" dirty="0" smtClean="0"/>
              <a:t> and </a:t>
            </a:r>
            <a:r>
              <a:rPr lang="en-US" altLang="en-US" sz="2400" i="1" dirty="0" err="1" smtClean="0"/>
              <a:t>R</a:t>
            </a:r>
            <a:r>
              <a:rPr lang="en-US" altLang="en-US" sz="2400" i="1" baseline="-25000" dirty="0" err="1" smtClean="0"/>
              <a:t>i</a:t>
            </a:r>
            <a:r>
              <a:rPr lang="en-US" altLang="en-US" sz="2400" dirty="0" smtClean="0"/>
              <a:t> values are: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i="1" dirty="0" smtClean="0"/>
              <a:t>		X</a:t>
            </a:r>
            <a:r>
              <a:rPr lang="en-US" altLang="en-US" sz="2000" baseline="-25000" dirty="0" smtClean="0"/>
              <a:t>1</a:t>
            </a:r>
            <a:r>
              <a:rPr lang="en-US" altLang="en-US" sz="2000" i="1" dirty="0" smtClean="0"/>
              <a:t> = (17*27+43) mod 100 = 502 mod 100 = 2,	R</a:t>
            </a:r>
            <a:r>
              <a:rPr lang="en-US" altLang="en-US" sz="2000" i="1" baseline="-25000" dirty="0" smtClean="0"/>
              <a:t>1</a:t>
            </a:r>
            <a:r>
              <a:rPr lang="en-US" altLang="en-US" sz="2000" i="1" dirty="0" smtClean="0"/>
              <a:t> = 0.02;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i="1" dirty="0" smtClean="0"/>
              <a:t>		X</a:t>
            </a:r>
            <a:r>
              <a:rPr lang="en-US" altLang="en-US" sz="2000" baseline="-25000" dirty="0" smtClean="0"/>
              <a:t>2</a:t>
            </a:r>
            <a:r>
              <a:rPr lang="en-US" altLang="en-US" sz="2000" i="1" dirty="0" smtClean="0"/>
              <a:t> = (17*2+43) mod 100 = 77, 			R</a:t>
            </a:r>
            <a:r>
              <a:rPr lang="en-US" altLang="en-US" sz="2000" i="1" baseline="-25000" dirty="0" smtClean="0"/>
              <a:t>2</a:t>
            </a:r>
            <a:r>
              <a:rPr lang="en-US" altLang="en-US" sz="2000" i="1" dirty="0" smtClean="0"/>
              <a:t> = 0.77</a:t>
            </a:r>
            <a:r>
              <a:rPr lang="en-US" altLang="en-US" sz="2000" dirty="0" smtClean="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i="1" dirty="0" smtClean="0"/>
              <a:t>		X</a:t>
            </a:r>
            <a:r>
              <a:rPr lang="en-US" altLang="en-US" sz="2000" baseline="-25000" dirty="0" smtClean="0"/>
              <a:t>3</a:t>
            </a:r>
            <a:r>
              <a:rPr lang="en-US" altLang="en-US" sz="2000" i="1" dirty="0" smtClean="0"/>
              <a:t> = (17*77+43) mod 100 = 52, 			R</a:t>
            </a:r>
            <a:r>
              <a:rPr lang="en-US" altLang="en-US" sz="2000" i="1" baseline="-25000" dirty="0" smtClean="0"/>
              <a:t>3</a:t>
            </a:r>
            <a:r>
              <a:rPr lang="en-US" altLang="en-US" sz="2000" i="1" dirty="0" smtClean="0"/>
              <a:t> = 0.52;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i="1" dirty="0" smtClean="0"/>
              <a:t>		…</a:t>
            </a:r>
            <a:endParaRPr lang="en-US" altLang="en-US" sz="2000" dirty="0" smtClean="0"/>
          </a:p>
          <a:p>
            <a:pPr lvl="1" eaLnBrk="1" hangingPunct="1"/>
            <a:endParaRPr lang="en-US" altLang="en-US" sz="20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27887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1" y="6248400"/>
            <a:ext cx="39511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None/>
            </a:pPr>
            <a:fld id="{2517B81A-9DD2-41BE-AF67-9BB688AF6DAC}" type="slidenum">
              <a:rPr lang="en-US" altLang="en-US" sz="1200">
                <a:latin typeface="Arial Black" panose="020B0A04020102020204" pitchFamily="34" charset="0"/>
              </a:rPr>
              <a:pPr eaLnBrk="1" hangingPunct="1">
                <a:buNone/>
              </a:pPr>
              <a:t>12</a:t>
            </a:fld>
            <a:endParaRPr lang="en-US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8588"/>
            <a:ext cx="8229600" cy="938212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Linear Congruential Method</a:t>
            </a:r>
            <a:endParaRPr lang="en-US" altLang="en-US" sz="2200" dirty="0" smtClean="0">
              <a:solidFill>
                <a:schemeClr val="tx1"/>
              </a:solidFill>
            </a:endParaRP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79248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 dirty="0" smtClean="0"/>
              <a:t>To produce a sequence of integers, </a:t>
            </a:r>
            <a:r>
              <a:rPr lang="en-US" altLang="en-US" sz="2200" i="1" dirty="0" smtClean="0"/>
              <a:t>X</a:t>
            </a:r>
            <a:r>
              <a:rPr lang="en-US" altLang="en-US" sz="2200" i="1" baseline="-25000" dirty="0" smtClean="0"/>
              <a:t>1</a:t>
            </a:r>
            <a:r>
              <a:rPr lang="en-US" altLang="en-US" sz="2200" i="1" dirty="0" smtClean="0"/>
              <a:t>, X</a:t>
            </a:r>
            <a:r>
              <a:rPr lang="en-US" altLang="en-US" sz="2200" i="1" baseline="-25000" dirty="0" smtClean="0"/>
              <a:t>2</a:t>
            </a:r>
            <a:r>
              <a:rPr lang="en-US" altLang="en-US" sz="2200" i="1" dirty="0" smtClean="0"/>
              <a:t>, …</a:t>
            </a:r>
            <a:r>
              <a:rPr lang="en-US" altLang="en-US" sz="2200" dirty="0" smtClean="0"/>
              <a:t> between </a:t>
            </a:r>
            <a:r>
              <a:rPr lang="en-US" altLang="en-US" sz="2200" i="1" dirty="0" smtClean="0"/>
              <a:t>0</a:t>
            </a:r>
            <a:r>
              <a:rPr lang="en-US" altLang="en-US" sz="2200" dirty="0" smtClean="0"/>
              <a:t> and </a:t>
            </a:r>
            <a:r>
              <a:rPr lang="en-US" altLang="en-US" sz="2200" i="1" dirty="0" smtClean="0"/>
              <a:t>m-1</a:t>
            </a:r>
            <a:r>
              <a:rPr lang="en-US" altLang="en-US" sz="2200" dirty="0" smtClean="0"/>
              <a:t> by following a recursive relationship: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 dirty="0" smtClean="0"/>
          </a:p>
          <a:p>
            <a:pPr lvl="1" eaLnBrk="1" hangingPunct="1"/>
            <a:r>
              <a:rPr lang="en-US" sz="2500" dirty="0"/>
              <a:t>c =0 : multiplicative congruential method</a:t>
            </a:r>
          </a:p>
          <a:p>
            <a:pPr lvl="1" eaLnBrk="1" hangingPunct="1"/>
            <a:r>
              <a:rPr lang="en-US" sz="2500" dirty="0"/>
              <a:t>c ≠ 0 : mixed congruential method.</a:t>
            </a:r>
          </a:p>
          <a:p>
            <a:pPr eaLnBrk="1" hangingPunct="1">
              <a:lnSpc>
                <a:spcPct val="90000"/>
              </a:lnSpc>
            </a:pPr>
            <a:endParaRPr lang="en-US" altLang="en-US" sz="2200" dirty="0" smtClean="0"/>
          </a:p>
        </p:txBody>
      </p:sp>
      <p:graphicFrame>
        <p:nvGraphicFramePr>
          <p:cNvPr id="2050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362200" y="2338388"/>
          <a:ext cx="39624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7" name="Equation" r:id="rId4" imgW="2222280" imgH="228600" progId="Equation.3">
                  <p:embed/>
                </p:oleObj>
              </mc:Choice>
              <mc:Fallback>
                <p:oleObj name="Equation" r:id="rId4" imgW="2222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338388"/>
                        <a:ext cx="39624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AutoShape 12"/>
          <p:cNvSpPr>
            <a:spLocks noChangeArrowheads="1"/>
          </p:cNvSpPr>
          <p:nvPr/>
        </p:nvSpPr>
        <p:spPr bwMode="auto">
          <a:xfrm>
            <a:off x="1752600" y="3200400"/>
            <a:ext cx="685800" cy="6858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•"/>
            </a:pPr>
            <a:endParaRPr lang="en-US" altLang="en-US" sz="1600"/>
          </a:p>
        </p:txBody>
      </p:sp>
      <p:sp>
        <p:nvSpPr>
          <p:cNvPr id="2056" name="AutoShape 13"/>
          <p:cNvSpPr>
            <a:spLocks noChangeArrowheads="1"/>
          </p:cNvSpPr>
          <p:nvPr/>
        </p:nvSpPr>
        <p:spPr bwMode="auto">
          <a:xfrm>
            <a:off x="1752600" y="3124200"/>
            <a:ext cx="990600" cy="533400"/>
          </a:xfrm>
          <a:prstGeom prst="wedgeRoundRectCallout">
            <a:avLst>
              <a:gd name="adj1" fmla="val 98398"/>
              <a:gd name="adj2" fmla="val -121431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None/>
            </a:pPr>
            <a:r>
              <a:rPr lang="en-US" altLang="en-US" dirty="0"/>
              <a:t>The multiplier</a:t>
            </a:r>
          </a:p>
        </p:txBody>
      </p:sp>
      <p:sp>
        <p:nvSpPr>
          <p:cNvPr id="2057" name="AutoShape 14"/>
          <p:cNvSpPr>
            <a:spLocks noChangeArrowheads="1"/>
          </p:cNvSpPr>
          <p:nvPr/>
        </p:nvSpPr>
        <p:spPr bwMode="auto">
          <a:xfrm>
            <a:off x="3505200" y="3124200"/>
            <a:ext cx="1143000" cy="533400"/>
          </a:xfrm>
          <a:prstGeom prst="wedgeRoundRectCallout">
            <a:avLst>
              <a:gd name="adj1" fmla="val -12917"/>
              <a:gd name="adj2" fmla="val -133333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None/>
            </a:pPr>
            <a:r>
              <a:rPr lang="en-US" altLang="en-US" dirty="0"/>
              <a:t>The increment</a:t>
            </a:r>
          </a:p>
        </p:txBody>
      </p:sp>
      <p:sp>
        <p:nvSpPr>
          <p:cNvPr id="2058" name="AutoShape 15"/>
          <p:cNvSpPr>
            <a:spLocks noChangeArrowheads="1"/>
          </p:cNvSpPr>
          <p:nvPr/>
        </p:nvSpPr>
        <p:spPr bwMode="auto">
          <a:xfrm>
            <a:off x="5181600" y="3048000"/>
            <a:ext cx="1066800" cy="533400"/>
          </a:xfrm>
          <a:prstGeom prst="wedgeRoundRectCallout">
            <a:avLst>
              <a:gd name="adj1" fmla="val -75597"/>
              <a:gd name="adj2" fmla="val -116370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None/>
            </a:pPr>
            <a:r>
              <a:rPr lang="en-US" altLang="en-US" dirty="0"/>
              <a:t>The modulus</a:t>
            </a:r>
          </a:p>
        </p:txBody>
      </p:sp>
    </p:spTree>
    <p:extLst>
      <p:ext uri="{BB962C8B-B14F-4D97-AF65-F5344CB8AC3E}">
        <p14:creationId xmlns:p14="http://schemas.microsoft.com/office/powerpoint/2010/main" val="1662378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668" y="6369050"/>
            <a:ext cx="533400" cy="24447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fld id="{B264EC0A-2F1A-4216-BD15-5A990AE732CE}" type="slidenum">
              <a:rPr lang="en-US" altLang="en-US">
                <a:solidFill>
                  <a:schemeClr val="tx1"/>
                </a:solidFill>
              </a:rPr>
              <a:pPr>
                <a:buNone/>
              </a:pPr>
              <a:t>13</a:t>
            </a:fld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93" y="116632"/>
            <a:ext cx="8784976" cy="1143000"/>
          </a:xfrm>
          <a:noFill/>
          <a:ln/>
        </p:spPr>
        <p:txBody>
          <a:bodyPr lIns="92075" tIns="46038" rIns="92075" bIns="46038"/>
          <a:lstStyle/>
          <a:p>
            <a:r>
              <a:rPr lang="en-US" altLang="ko-KR" sz="4000" dirty="0"/>
              <a:t>Techniques for Generating Random Number (cont.)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72400" cy="41148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The max period(P) is:</a:t>
            </a:r>
          </a:p>
          <a:p>
            <a:pPr lvl="1">
              <a:buFont typeface="Monotype Sorts" pitchFamily="2" charset="2"/>
              <a:buChar char="l"/>
            </a:pPr>
            <a:r>
              <a:rPr lang="en-US" altLang="ko-KR" sz="2400">
                <a:ea typeface="굴림" panose="020B0600000101010101" pitchFamily="34" charset="-127"/>
              </a:rPr>
              <a:t>For m a power of 2, say m = 2</a:t>
            </a:r>
            <a:r>
              <a:rPr lang="en-US" altLang="ko-KR" sz="2400" baseline="30000">
                <a:ea typeface="굴림" panose="020B0600000101010101" pitchFamily="34" charset="-127"/>
              </a:rPr>
              <a:t>b</a:t>
            </a:r>
            <a:r>
              <a:rPr lang="en-US" altLang="ko-KR" sz="2400">
                <a:ea typeface="굴림" panose="020B0600000101010101" pitchFamily="34" charset="-127"/>
              </a:rPr>
              <a:t>, and c </a:t>
            </a:r>
            <a:r>
              <a:rPr lang="en-US" altLang="ko-KR" sz="2400">
                <a:latin typeface="Symbol" panose="05050102010706020507" pitchFamily="18" charset="2"/>
                <a:ea typeface="굴림" panose="020B0600000101010101" pitchFamily="34" charset="-127"/>
              </a:rPr>
              <a:t>¹ </a:t>
            </a:r>
            <a:r>
              <a:rPr lang="en-US" altLang="ko-KR" sz="2400">
                <a:ea typeface="굴림" panose="020B0600000101010101" pitchFamily="34" charset="-127"/>
              </a:rPr>
              <a:t>0, the longest possible period is P = m = 2</a:t>
            </a:r>
            <a:r>
              <a:rPr lang="en-US" altLang="ko-KR" sz="2400" baseline="30000">
                <a:ea typeface="굴림" panose="020B0600000101010101" pitchFamily="34" charset="-127"/>
              </a:rPr>
              <a:t>b</a:t>
            </a:r>
            <a:r>
              <a:rPr lang="en-US" altLang="ko-KR" sz="2400">
                <a:ea typeface="굴림" panose="020B0600000101010101" pitchFamily="34" charset="-127"/>
              </a:rPr>
              <a:t> , which is achieved provided that c is relatively prime to m (that is, the greatest common factor of c and m is 1), and a = 1 + 4k, where k is an integer.</a:t>
            </a:r>
          </a:p>
          <a:p>
            <a:pPr lvl="1">
              <a:buFont typeface="Monotype Sorts" pitchFamily="2" charset="2"/>
              <a:buChar char="l"/>
            </a:pPr>
            <a:r>
              <a:rPr lang="en-US" altLang="ko-KR" sz="2400">
                <a:ea typeface="굴림" panose="020B0600000101010101" pitchFamily="34" charset="-127"/>
              </a:rPr>
              <a:t>For m a power of 2, say m = 2</a:t>
            </a:r>
            <a:r>
              <a:rPr lang="en-US" altLang="ko-KR" sz="2400" baseline="30000">
                <a:ea typeface="굴림" panose="020B0600000101010101" pitchFamily="34" charset="-127"/>
              </a:rPr>
              <a:t>b</a:t>
            </a:r>
            <a:r>
              <a:rPr lang="en-US" altLang="ko-KR" sz="2400">
                <a:ea typeface="굴림" panose="020B0600000101010101" pitchFamily="34" charset="-127"/>
              </a:rPr>
              <a:t>, and c =</a:t>
            </a:r>
            <a:r>
              <a:rPr lang="en-US" altLang="ko-KR" sz="2400">
                <a:latin typeface="Symbol" panose="05050102010706020507" pitchFamily="18" charset="2"/>
                <a:ea typeface="굴림" panose="020B0600000101010101" pitchFamily="34" charset="-127"/>
              </a:rPr>
              <a:t> </a:t>
            </a:r>
            <a:r>
              <a:rPr lang="en-US" altLang="ko-KR" sz="2400">
                <a:ea typeface="굴림" panose="020B0600000101010101" pitchFamily="34" charset="-127"/>
              </a:rPr>
              <a:t>0, the longest possible period is P = m / 4 = 2</a:t>
            </a:r>
            <a:r>
              <a:rPr lang="en-US" altLang="ko-KR" sz="2400" baseline="30000">
                <a:ea typeface="굴림" panose="020B0600000101010101" pitchFamily="34" charset="-127"/>
              </a:rPr>
              <a:t>b-2</a:t>
            </a:r>
            <a:r>
              <a:rPr lang="en-US" altLang="ko-KR" sz="2400">
                <a:ea typeface="굴림" panose="020B0600000101010101" pitchFamily="34" charset="-127"/>
              </a:rPr>
              <a:t> , which is achieved provided that the seed X</a:t>
            </a:r>
            <a:r>
              <a:rPr lang="en-US" altLang="ko-KR" sz="2400" baseline="-25000">
                <a:ea typeface="굴림" panose="020B0600000101010101" pitchFamily="34" charset="-127"/>
              </a:rPr>
              <a:t>0</a:t>
            </a:r>
            <a:r>
              <a:rPr lang="en-US" altLang="ko-KR" sz="2400">
                <a:ea typeface="굴림" panose="020B0600000101010101" pitchFamily="34" charset="-127"/>
              </a:rPr>
              <a:t> is odd and the multiplier, a, is given by a = 3 + 8k or a = 5 + 8k, for some k = 0, 1,...</a:t>
            </a:r>
          </a:p>
        </p:txBody>
      </p:sp>
    </p:spTree>
    <p:extLst>
      <p:ext uri="{BB962C8B-B14F-4D97-AF65-F5344CB8AC3E}">
        <p14:creationId xmlns:p14="http://schemas.microsoft.com/office/powerpoint/2010/main" val="2956741243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15" y="6362166"/>
            <a:ext cx="533400" cy="24447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fld id="{01BACBDB-3AE0-4A93-9C2D-0DCCCDC9E91D}" type="slidenum">
              <a:rPr lang="en-US" altLang="en-US">
                <a:solidFill>
                  <a:schemeClr val="tx1"/>
                </a:solidFill>
              </a:rPr>
              <a:pPr>
                <a:buNone/>
              </a:pPr>
              <a:t>14</a:t>
            </a:fld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19708" y="25116"/>
            <a:ext cx="8856984" cy="1143000"/>
          </a:xfrm>
          <a:noFill/>
          <a:ln/>
        </p:spPr>
        <p:txBody>
          <a:bodyPr lIns="92075" tIns="46038" rIns="92075" bIns="46038"/>
          <a:lstStyle/>
          <a:p>
            <a:r>
              <a:rPr lang="en-US" altLang="ko-KR" dirty="0"/>
              <a:t>Techniques for Generating Random Number (cont.)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72400" cy="4114800"/>
          </a:xfrm>
          <a:noFill/>
          <a:ln/>
        </p:spPr>
        <p:txBody>
          <a:bodyPr lIns="92075" tIns="46038" rIns="92075" bIns="46038"/>
          <a:lstStyle/>
          <a:p>
            <a:pPr lvl="1">
              <a:buFontTx/>
              <a:buNone/>
            </a:pPr>
            <a:endParaRPr lang="en-US" altLang="ko-KR">
              <a:ea typeface="굴림" panose="020B0600000101010101" pitchFamily="34" charset="-127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Char char="l"/>
            </a:pPr>
            <a:r>
              <a:rPr lang="en-US" altLang="ko-KR">
                <a:ea typeface="굴림" panose="020B0600000101010101" pitchFamily="34" charset="-127"/>
              </a:rPr>
              <a:t>For m a prime number and c =</a:t>
            </a:r>
            <a:r>
              <a:rPr lang="en-US" altLang="ko-KR">
                <a:latin typeface="Symbol" panose="05050102010706020507" pitchFamily="18" charset="2"/>
                <a:ea typeface="굴림" panose="020B0600000101010101" pitchFamily="34" charset="-127"/>
              </a:rPr>
              <a:t> </a:t>
            </a:r>
            <a:r>
              <a:rPr lang="en-US" altLang="ko-KR">
                <a:ea typeface="굴림" panose="020B0600000101010101" pitchFamily="34" charset="-127"/>
              </a:rPr>
              <a:t>0, the longest possible period is P = m - 1, which is achieved provided that the multiplier, a, has the property that the smallest integer k such that a</a:t>
            </a:r>
            <a:r>
              <a:rPr lang="en-US" altLang="ko-KR" baseline="30000">
                <a:ea typeface="굴림" panose="020B0600000101010101" pitchFamily="34" charset="-127"/>
              </a:rPr>
              <a:t>k</a:t>
            </a:r>
            <a:r>
              <a:rPr lang="en-US" altLang="ko-KR">
                <a:ea typeface="굴림" panose="020B0600000101010101" pitchFamily="34" charset="-127"/>
              </a:rPr>
              <a:t> - 1 is divisible by m is k = m - 1,</a:t>
            </a:r>
          </a:p>
        </p:txBody>
      </p:sp>
    </p:spTree>
    <p:extLst>
      <p:ext uri="{BB962C8B-B14F-4D97-AF65-F5344CB8AC3E}">
        <p14:creationId xmlns:p14="http://schemas.microsoft.com/office/powerpoint/2010/main" val="914424740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4313" y="4910138"/>
            <a:ext cx="7358062" cy="1000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800101"/>
          </a:xfrm>
        </p:spPr>
        <p:txBody>
          <a:bodyPr/>
          <a:lstStyle/>
          <a:p>
            <a:pPr eaLnBrk="1" hangingPunct="1"/>
            <a:r>
              <a:rPr lang="en-US" dirty="0"/>
              <a:t>Multiplicative Congruential Method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-66907" y="1095375"/>
            <a:ext cx="9067800" cy="5286375"/>
          </a:xfrm>
        </p:spPr>
        <p:txBody>
          <a:bodyPr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sz="2800" dirty="0" smtClean="0">
              <a:solidFill>
                <a:srgbClr val="3333FF"/>
              </a:solidFill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sz="2800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800" dirty="0" smtClean="0"/>
              <a:t>The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mod</a:t>
            </a:r>
            <a:r>
              <a:rPr lang="en-US" sz="2800" dirty="0" smtClean="0"/>
              <a:t> function ensures a value lower than </a:t>
            </a:r>
            <a:r>
              <a:rPr lang="en-US" sz="2800" i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 smtClean="0"/>
              <a:t> is always produced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700" dirty="0" smtClean="0"/>
              <a:t>If the generator produces the value 0, then all subsequent numbers in the sequence will be zero </a:t>
            </a:r>
            <a:r>
              <a:rPr lang="en-US" sz="2700" dirty="0" smtClean="0">
                <a:sym typeface="Wingdings" pitchFamily="2" charset="2"/>
              </a:rPr>
              <a:t> (This is not desired)</a:t>
            </a:r>
            <a:endParaRPr lang="en-US" sz="2700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700" b="1" dirty="0" smtClean="0">
                <a:solidFill>
                  <a:srgbClr val="C00000"/>
                </a:solidFill>
              </a:rPr>
              <a:t>Theorem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	if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 (</a:t>
            </a:r>
            <a:r>
              <a:rPr lang="en-US" sz="27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m is </a:t>
            </a:r>
            <a:r>
              <a:rPr lang="en-US" sz="2700" b="1" u="sng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prime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initial seed is non-zero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z="27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the generator </a:t>
            </a:r>
            <a:r>
              <a:rPr lang="en-US" sz="27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will never 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produce the value 0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sz="2800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800" dirty="0" smtClean="0"/>
              <a:t>In this case, the RNG produces values in </a:t>
            </a:r>
            <a:r>
              <a:rPr lang="en-US" sz="2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</a:t>
            </a:r>
            <a:r>
              <a:rPr lang="en-US" sz="2800" baseline="-25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= {1, 2, … m-1}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2000250" y="1571625"/>
          <a:ext cx="365125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name="Equation" r:id="rId4" imgW="1295280" imgH="253800" progId="Equation.DSMT4">
                  <p:embed/>
                </p:oleObj>
              </mc:Choice>
              <mc:Fallback>
                <p:oleObj name="Equation" r:id="rId4" imgW="129528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1571625"/>
                        <a:ext cx="3651250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50825" y="6381750"/>
            <a:ext cx="533400" cy="244475"/>
          </a:xfrm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70000"/>
              </a:lnSpc>
              <a:buNone/>
            </a:pPr>
            <a:r>
              <a:rPr lang="en-US" sz="1300" b="0" dirty="0" smtClean="0"/>
              <a:t>14</a:t>
            </a:r>
            <a:endParaRPr lang="en-US" sz="13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62025" y="5681663"/>
            <a:ext cx="7358063" cy="1000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Observations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" y="1500188"/>
            <a:ext cx="9067800" cy="5286375"/>
          </a:xfrm>
        </p:spPr>
        <p:txBody>
          <a:bodyPr>
            <a:normAutofit fontScale="925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sz="2800" dirty="0" smtClean="0">
              <a:solidFill>
                <a:srgbClr val="3333FF"/>
              </a:solidFill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sz="2800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800" dirty="0" smtClean="0"/>
              <a:t>The above equation simulates </a:t>
            </a:r>
            <a:r>
              <a:rPr lang="en-US" sz="2800" b="1" dirty="0" smtClean="0">
                <a:solidFill>
                  <a:srgbClr val="C00000"/>
                </a:solidFill>
              </a:rPr>
              <a:t>drawing balls from an urn without replacement</a:t>
            </a:r>
            <a:r>
              <a:rPr lang="en-US" sz="2800" dirty="0" smtClean="0"/>
              <a:t>, where each value in </a:t>
            </a:r>
            <a:r>
              <a:rPr lang="en-US" sz="2800" i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</a:t>
            </a:r>
            <a:r>
              <a:rPr lang="en-US" sz="2800" i="1" baseline="-25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 smtClean="0"/>
              <a:t> represents a ball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400" dirty="0" smtClean="0"/>
              <a:t>The requirement of randomness is violated because successive draws </a:t>
            </a:r>
            <a:r>
              <a:rPr lang="en-US" sz="2400" b="1" dirty="0" smtClean="0">
                <a:solidFill>
                  <a:srgbClr val="3333FF"/>
                </a:solidFill>
              </a:rPr>
              <a:t>are not independent</a:t>
            </a:r>
            <a:endParaRPr lang="en-US" sz="2400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700" b="1" dirty="0" smtClean="0">
                <a:solidFill>
                  <a:srgbClr val="C00000"/>
                </a:solidFill>
              </a:rPr>
              <a:t>Practical Fact: </a:t>
            </a:r>
            <a:r>
              <a:rPr lang="en-US" sz="2700" dirty="0" smtClean="0"/>
              <a:t>The random values can be </a:t>
            </a:r>
            <a:r>
              <a:rPr lang="en-US" sz="2700" b="1" dirty="0" smtClean="0"/>
              <a:t>approximately considered</a:t>
            </a:r>
            <a:r>
              <a:rPr lang="en-US" sz="2700" dirty="0" smtClean="0"/>
              <a:t> as </a:t>
            </a:r>
            <a:r>
              <a:rPr lang="en-US" sz="2700" b="1" dirty="0" smtClean="0">
                <a:solidFill>
                  <a:srgbClr val="3333FF"/>
                </a:solidFill>
              </a:rPr>
              <a:t>independent</a:t>
            </a:r>
            <a:r>
              <a:rPr lang="en-US" sz="2700" dirty="0" smtClean="0"/>
              <a:t> if the number of generated random </a:t>
            </a:r>
            <a:r>
              <a:rPr lang="en-US" sz="2700" dirty="0" err="1" smtClean="0"/>
              <a:t>variates</a:t>
            </a:r>
            <a:r>
              <a:rPr lang="en-US" sz="2700" dirty="0" smtClean="0"/>
              <a:t> (ball draws) is &lt;&lt; </a:t>
            </a:r>
            <a:r>
              <a:rPr lang="en-US" sz="2700" i="1" dirty="0" smtClean="0"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pPr marL="320040" indent="-320040" algn="ct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800" dirty="0" smtClean="0"/>
              <a:t>	</a:t>
            </a:r>
            <a:br>
              <a:rPr lang="en-US" sz="2800" dirty="0" smtClean="0"/>
            </a:b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The Quality of the random number generator </a:t>
            </a:r>
            <a:br>
              <a:rPr lang="en-US" sz="3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is dependent on good choices for </a:t>
            </a:r>
            <a:r>
              <a:rPr lang="en-US" sz="3000" i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3000" i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US" sz="2800" i="1" dirty="0" smtClean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2000250" y="1571625"/>
          <a:ext cx="365125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" name="Equation" r:id="rId4" imgW="1295280" imgH="253800" progId="Equation.DSMT4">
                  <p:embed/>
                </p:oleObj>
              </mc:Choice>
              <mc:Fallback>
                <p:oleObj name="Equation" r:id="rId4" imgW="129528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1571625"/>
                        <a:ext cx="3651250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50825" y="6381750"/>
            <a:ext cx="533400" cy="244475"/>
          </a:xfrm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70000"/>
              </a:lnSpc>
              <a:buNone/>
            </a:pPr>
            <a:r>
              <a:rPr lang="en-US" sz="1300" b="0" dirty="0" smtClean="0"/>
              <a:t>15</a:t>
            </a:r>
            <a:endParaRPr lang="en-US" sz="13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The Period of a Sequence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38113" y="1452563"/>
            <a:ext cx="8786812" cy="4496717"/>
          </a:xfrm>
        </p:spPr>
        <p:txBody>
          <a:bodyPr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3200" dirty="0" smtClean="0"/>
              <a:t>Consider sequence produced by: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3200" dirty="0" smtClean="0">
              <a:solidFill>
                <a:srgbClr val="3333FF"/>
              </a:solidFill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sz="3200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3200" dirty="0" smtClean="0"/>
              <a:t>Once a value is repeated, all the sequence is then repeated itself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800" dirty="0" smtClean="0"/>
              <a:t>Sequence:                              where </a:t>
            </a:r>
            <a:endParaRPr lang="en-US" sz="2800" dirty="0" smtClean="0">
              <a:solidFill>
                <a:srgbClr val="3333FF"/>
              </a:solidFill>
            </a:endParaRP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dirty="0" smtClean="0"/>
              <a:t> is the </a:t>
            </a:r>
            <a:r>
              <a:rPr lang="en-US" sz="2800" b="1" dirty="0" smtClean="0">
                <a:solidFill>
                  <a:srgbClr val="FF0000"/>
                </a:solidFill>
              </a:rPr>
              <a:t>period</a:t>
            </a:r>
            <a:r>
              <a:rPr lang="en-US" sz="2800" dirty="0" smtClean="0"/>
              <a:t>: number of elements before the first repeat, </a:t>
            </a:r>
            <a:r>
              <a:rPr lang="en-US" sz="2800" i="1" dirty="0" smtClean="0"/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graphicFrame>
        <p:nvGraphicFramePr>
          <p:cNvPr id="7170" name="Object 6"/>
          <p:cNvGraphicFramePr>
            <a:graphicFrameLocks noChangeAspect="1"/>
          </p:cNvGraphicFramePr>
          <p:nvPr/>
        </p:nvGraphicFramePr>
        <p:xfrm>
          <a:off x="2000250" y="2143125"/>
          <a:ext cx="342900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" name="Equation" r:id="rId4" imgW="1295280" imgH="253800" progId="Equation.DSMT4">
                  <p:embed/>
                </p:oleObj>
              </mc:Choice>
              <mc:Fallback>
                <p:oleObj name="Equation" r:id="rId4" imgW="129528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2143125"/>
                        <a:ext cx="3429000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963882"/>
              </p:ext>
            </p:extLst>
          </p:nvPr>
        </p:nvGraphicFramePr>
        <p:xfrm>
          <a:off x="2411760" y="4211637"/>
          <a:ext cx="27146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" name="Equation" r:id="rId6" imgW="1244520" imgH="241200" progId="Equation.DSMT4">
                  <p:embed/>
                </p:oleObj>
              </mc:Choice>
              <mc:Fallback>
                <p:oleObj name="Equation" r:id="rId6" imgW="124452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211637"/>
                        <a:ext cx="271462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589824"/>
              </p:ext>
            </p:extLst>
          </p:nvPr>
        </p:nvGraphicFramePr>
        <p:xfrm>
          <a:off x="6360492" y="4178652"/>
          <a:ext cx="13303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" name="Equation" r:id="rId8" imgW="609480" imgH="241200" progId="Equation.DSMT4">
                  <p:embed/>
                </p:oleObj>
              </mc:Choice>
              <mc:Fallback>
                <p:oleObj name="Equation" r:id="rId8" imgW="609480" imgH="24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0492" y="4178652"/>
                        <a:ext cx="133032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417" y="6584950"/>
            <a:ext cx="533400" cy="244475"/>
          </a:xfrm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70000"/>
              </a:lnSpc>
              <a:buNone/>
            </a:pPr>
            <a:r>
              <a:rPr lang="en-US" sz="1300" b="0" dirty="0" smtClean="0"/>
              <a:t>16</a:t>
            </a:r>
            <a:endParaRPr lang="en-US" sz="13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 smtClean="0"/>
              <a:t>The Period of a Sequence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438244"/>
            <a:ext cx="533400" cy="244475"/>
          </a:xfrm>
        </p:spPr>
        <p:txBody>
          <a:bodyPr>
            <a:normAutofit lnSpcReduction="10000"/>
          </a:bodyPr>
          <a:lstStyle/>
          <a:p>
            <a:pPr>
              <a:buNone/>
            </a:pPr>
            <a:fld id="{15188856-4E48-4E8E-8874-436C0214303E}" type="slidenum">
              <a:rPr lang="en-US" altLang="en-US">
                <a:solidFill>
                  <a:srgbClr val="000000"/>
                </a:solidFill>
              </a:rPr>
              <a:pPr>
                <a:buNone/>
              </a:pPr>
              <a:t>18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179512" y="1628800"/>
            <a:ext cx="8923742" cy="4445000"/>
            <a:chOff x="960" y="1008"/>
            <a:chExt cx="5852" cy="2800"/>
          </a:xfrm>
        </p:grpSpPr>
        <p:sp>
          <p:nvSpPr>
            <p:cNvPr id="22532" name="Line 4"/>
            <p:cNvSpPr>
              <a:spLocks noChangeShapeType="1"/>
            </p:cNvSpPr>
            <p:nvPr/>
          </p:nvSpPr>
          <p:spPr bwMode="auto">
            <a:xfrm>
              <a:off x="1344" y="134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endParaRPr>
            </a:p>
          </p:txBody>
        </p:sp>
        <p:sp>
          <p:nvSpPr>
            <p:cNvPr id="22533" name="Line 5"/>
            <p:cNvSpPr>
              <a:spLocks noChangeShapeType="1"/>
            </p:cNvSpPr>
            <p:nvPr/>
          </p:nvSpPr>
          <p:spPr bwMode="auto">
            <a:xfrm>
              <a:off x="1344" y="158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endParaRPr>
            </a:p>
          </p:txBody>
        </p:sp>
        <p:sp>
          <p:nvSpPr>
            <p:cNvPr id="22534" name="Line 6"/>
            <p:cNvSpPr>
              <a:spLocks noChangeShapeType="1"/>
            </p:cNvSpPr>
            <p:nvPr/>
          </p:nvSpPr>
          <p:spPr bwMode="auto">
            <a:xfrm>
              <a:off x="1344" y="1344"/>
              <a:ext cx="0" cy="24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endParaRPr>
            </a:p>
          </p:txBody>
        </p:sp>
        <p:sp>
          <p:nvSpPr>
            <p:cNvPr id="22535" name="Line 7"/>
            <p:cNvSpPr>
              <a:spLocks noChangeShapeType="1"/>
            </p:cNvSpPr>
            <p:nvPr/>
          </p:nvSpPr>
          <p:spPr bwMode="auto">
            <a:xfrm>
              <a:off x="4416" y="1344"/>
              <a:ext cx="0" cy="24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endParaRPr>
            </a:p>
          </p:txBody>
        </p:sp>
        <p:sp>
          <p:nvSpPr>
            <p:cNvPr id="22536" name="Line 8"/>
            <p:cNvSpPr>
              <a:spLocks noChangeShapeType="1"/>
            </p:cNvSpPr>
            <p:nvPr/>
          </p:nvSpPr>
          <p:spPr bwMode="auto">
            <a:xfrm>
              <a:off x="1344" y="3792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endParaRPr>
            </a:p>
          </p:txBody>
        </p:sp>
        <p:sp>
          <p:nvSpPr>
            <p:cNvPr id="22537" name="Rectangle 9"/>
            <p:cNvSpPr>
              <a:spLocks noChangeArrowheads="1"/>
            </p:cNvSpPr>
            <p:nvPr/>
          </p:nvSpPr>
          <p:spPr bwMode="auto">
            <a:xfrm>
              <a:off x="960" y="1008"/>
              <a:ext cx="5852" cy="2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8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Period Determination Using Various seeds</a:t>
              </a:r>
              <a:r>
                <a:rPr lang="en-US" altLang="ko-KR" sz="2800" dirty="0" smtClean="0">
                  <a:ea typeface="굴림" panose="020B0600000101010101" pitchFamily="34" charset="-127"/>
                </a:rPr>
                <a:t> </a:t>
              </a:r>
              <a:r>
                <a:rPr lang="en-US" altLang="ko-KR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for a = 13, m = 2</a:t>
              </a:r>
              <a:r>
                <a:rPr lang="en-US" altLang="ko-KR" sz="2800" baseline="300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6</a:t>
              </a:r>
            </a:p>
            <a:p>
              <a:pPr eaLnBrk="0" hangingPunct="0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ko-KR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endParaRPr>
            </a:p>
            <a:p>
              <a:pPr eaLnBrk="0" hangingPunct="0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	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i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	X</a:t>
              </a:r>
              <a:r>
                <a:rPr lang="en-US" altLang="ko-KR" sz="1800" baseline="-250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i	 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X</a:t>
              </a:r>
              <a:r>
                <a:rPr lang="en-US" altLang="ko-KR" sz="1800" baseline="-250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i	 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X</a:t>
              </a:r>
              <a:r>
                <a:rPr lang="en-US" altLang="ko-KR" sz="1800" baseline="-250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i	 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X</a:t>
              </a:r>
              <a:r>
                <a:rPr lang="en-US" altLang="ko-KR" sz="1800" baseline="-250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i</a:t>
              </a:r>
            </a:p>
            <a:p>
              <a:pPr eaLnBrk="0" hangingPunct="0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ko-KR" sz="18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endParaRPr>
            </a:p>
            <a:p>
              <a:pPr eaLnBrk="0" hangingPunct="0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ko-KR" sz="18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endParaRPr>
            </a:p>
            <a:p>
              <a:pPr eaLnBrk="0" hangingPunct="0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baseline="-250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	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0	  1	  2	  3	  4</a:t>
              </a:r>
            </a:p>
            <a:p>
              <a:pPr eaLnBrk="0" hangingPunct="0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baseline="-250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	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1	13	26	39	52	</a:t>
              </a:r>
            </a:p>
            <a:p>
              <a:pPr eaLnBrk="0" hangingPunct="0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baseline="-250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	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2	41	18	59	36	</a:t>
              </a:r>
            </a:p>
            <a:p>
              <a:pPr eaLnBrk="0" hangingPunct="0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baseline="-250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	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3	21	42	63	20	</a:t>
              </a:r>
            </a:p>
            <a:p>
              <a:pPr eaLnBrk="0" hangingPunct="0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baseline="-250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	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4	17	34	51	  4	</a:t>
              </a:r>
            </a:p>
            <a:p>
              <a:pPr eaLnBrk="0" hangingPunct="0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baseline="-250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	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5	29	58	23		</a:t>
              </a:r>
            </a:p>
            <a:p>
              <a:pPr eaLnBrk="0" hangingPunct="0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baseline="-250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	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6	57	50	43		</a:t>
              </a:r>
            </a:p>
            <a:p>
              <a:pPr eaLnBrk="0" hangingPunct="0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baseline="-250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	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7	37	10	47		</a:t>
              </a:r>
            </a:p>
            <a:p>
              <a:pPr eaLnBrk="0" hangingPunct="0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baseline="-250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	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8	33	  2	35		</a:t>
              </a:r>
            </a:p>
            <a:p>
              <a:pPr eaLnBrk="0" hangingPunct="0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baseline="-250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	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9	45		  7		</a:t>
              </a:r>
            </a:p>
            <a:p>
              <a:pPr eaLnBrk="0" hangingPunct="0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              10	  9		27		</a:t>
              </a:r>
            </a:p>
            <a:p>
              <a:pPr eaLnBrk="0" hangingPunct="0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baseline="-250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                     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11	53		31	</a:t>
              </a:r>
            </a:p>
            <a:p>
              <a:pPr eaLnBrk="0" hangingPunct="0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baseline="-250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                     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12	49		19	</a:t>
              </a:r>
            </a:p>
            <a:p>
              <a:pPr eaLnBrk="0" hangingPunct="0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baseline="-250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                     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13	61		55	</a:t>
              </a:r>
            </a:p>
            <a:p>
              <a:pPr eaLnBrk="0" hangingPunct="0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baseline="-250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                     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14	25		11	</a:t>
              </a:r>
            </a:p>
            <a:p>
              <a:pPr eaLnBrk="0" hangingPunct="0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baseline="-250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                     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15	  5		15	</a:t>
              </a:r>
            </a:p>
            <a:p>
              <a:pPr eaLnBrk="0" hangingPunct="0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baseline="-250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                     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16	  1		  3	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649300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Full Period Sequences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452563"/>
            <a:ext cx="8924925" cy="5376862"/>
          </a:xfrm>
        </p:spPr>
        <p:txBody>
          <a:bodyPr/>
          <a:lstStyle/>
          <a:p>
            <a:pPr eaLnBrk="1" hangingPunct="1"/>
            <a:r>
              <a:rPr lang="en-US" sz="3200" dirty="0" smtClean="0"/>
              <a:t>Ideally, the generator cycles through all values in </a:t>
            </a:r>
            <a:r>
              <a:rPr lang="en-US" sz="3200" dirty="0" smtClean="0">
                <a:sym typeface="Symbol" panose="05050102010706020507" pitchFamily="18" charset="2"/>
              </a:rPr>
              <a:t></a:t>
            </a:r>
            <a:r>
              <a:rPr lang="en-US" sz="3200" baseline="-25000" dirty="0" smtClean="0"/>
              <a:t>m</a:t>
            </a:r>
            <a:r>
              <a:rPr lang="en-US" sz="3200" dirty="0" smtClean="0"/>
              <a:t> to maximize the number of possible values that are generated, and guarantee any number can be produced</a:t>
            </a:r>
          </a:p>
          <a:p>
            <a:pPr eaLnBrk="1" hangingPunct="1"/>
            <a:r>
              <a:rPr lang="en-US" sz="3200" dirty="0" smtClean="0"/>
              <a:t>The sequence containing all possible numbers is called a </a:t>
            </a:r>
            <a:r>
              <a:rPr lang="en-US" sz="3200" b="1" dirty="0" smtClean="0">
                <a:solidFill>
                  <a:srgbClr val="FF0000"/>
                </a:solidFill>
              </a:rPr>
              <a:t>full-period sequence</a:t>
            </a:r>
            <a:r>
              <a:rPr lang="en-US" sz="3200" dirty="0" smtClean="0"/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200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Chapter 7 </a:t>
            </a:r>
            <a:br>
              <a:rPr lang="en-US" sz="3600" smtClean="0"/>
            </a:br>
            <a:r>
              <a:rPr lang="en-US" sz="3600" smtClean="0"/>
              <a:t>Random-Number Generation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en-US" sz="2800" smtClean="0"/>
              <a:t>Banks, Carson, Nelson &amp; Nicol</a:t>
            </a:r>
          </a:p>
          <a:p>
            <a:pPr algn="r" eaLnBrk="1" hangingPunct="1"/>
            <a:r>
              <a:rPr lang="en-US" sz="2800" i="1" smtClean="0"/>
              <a:t>Discrete-Event System Simulation</a:t>
            </a:r>
          </a:p>
        </p:txBody>
      </p:sp>
    </p:spTree>
    <p:extLst>
      <p:ext uri="{BB962C8B-B14F-4D97-AF65-F5344CB8AC3E}">
        <p14:creationId xmlns:p14="http://schemas.microsoft.com/office/powerpoint/2010/main" val="477319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Modulus and Multiplier Selection Criteria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7625" y="1547813"/>
            <a:ext cx="9001125" cy="5095875"/>
          </a:xfrm>
        </p:spPr>
        <p:txBody>
          <a:bodyPr>
            <a:noAutofit/>
          </a:bodyPr>
          <a:lstStyle/>
          <a:p>
            <a:pPr marL="320040" indent="-320040" eaLnBrk="1" fontAlgn="auto" hangingPunct="1">
              <a:lnSpc>
                <a:spcPct val="11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sz="2800" b="1" dirty="0" smtClean="0">
                <a:solidFill>
                  <a:srgbClr val="C00000"/>
                </a:solidFill>
              </a:rPr>
              <a:t>Selection Criteria 1: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b="1" i="1" dirty="0" smtClean="0">
                <a:solidFill>
                  <a:srgbClr val="3333FF"/>
                </a:solidFill>
              </a:rPr>
              <a:t>m</a:t>
            </a:r>
            <a:r>
              <a:rPr lang="en-US" sz="2800" b="1" dirty="0" smtClean="0">
                <a:solidFill>
                  <a:srgbClr val="3333FF"/>
                </a:solidFill>
              </a:rPr>
              <a:t> to be “as large as possible”</a:t>
            </a:r>
          </a:p>
          <a:p>
            <a:pPr marL="64008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en-US" sz="24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m = 2</a:t>
            </a:r>
            <a:r>
              <a:rPr lang="en-US" sz="2400" baseline="30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- 1 </a:t>
            </a:r>
            <a:r>
              <a:rPr lang="en-US" sz="2400" dirty="0" smtClean="0"/>
              <a:t>where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/>
              <a:t>is the machine precision (is the largest possible positive integer on a “two’s complement” machine)</a:t>
            </a:r>
          </a:p>
          <a:p>
            <a:pPr marL="64008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en-US" sz="2400" dirty="0" smtClean="0"/>
              <a:t>Recall </a:t>
            </a:r>
            <a:r>
              <a:rPr lang="en-US" sz="2400" dirty="0" smtClean="0">
                <a:solidFill>
                  <a:srgbClr val="3333FF"/>
                </a:solidFill>
              </a:rPr>
              <a:t>m</a:t>
            </a:r>
            <a:r>
              <a:rPr lang="en-US" sz="2400" dirty="0" smtClean="0"/>
              <a:t> must be </a:t>
            </a:r>
            <a:r>
              <a:rPr lang="en-US" sz="2400" b="1" u="sng" dirty="0" smtClean="0"/>
              <a:t>prime</a:t>
            </a:r>
          </a:p>
          <a:p>
            <a:pPr marL="64008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en-US" sz="2400" dirty="0" smtClean="0"/>
              <a:t>It happens that </a:t>
            </a:r>
            <a:r>
              <a:rPr lang="en-US" sz="2400" dirty="0" smtClean="0">
                <a:solidFill>
                  <a:srgbClr val="3333FF"/>
                </a:solidFill>
              </a:rPr>
              <a:t>2</a:t>
            </a:r>
            <a:r>
              <a:rPr lang="en-US" sz="2400" baseline="30000" dirty="0" smtClean="0">
                <a:solidFill>
                  <a:srgbClr val="3333FF"/>
                </a:solidFill>
              </a:rPr>
              <a:t>31</a:t>
            </a:r>
            <a:r>
              <a:rPr lang="en-US" sz="2400" dirty="0" smtClean="0">
                <a:solidFill>
                  <a:srgbClr val="3333FF"/>
                </a:solidFill>
              </a:rPr>
              <a:t>-1</a:t>
            </a:r>
            <a:r>
              <a:rPr lang="en-US" sz="2400" dirty="0" smtClean="0"/>
              <a:t> is prime (for a 32 bit machine)</a:t>
            </a:r>
          </a:p>
          <a:p>
            <a:pPr marL="64008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en-US" sz="2400" dirty="0" smtClean="0"/>
              <a:t>Unfortunately, 2</a:t>
            </a:r>
            <a:r>
              <a:rPr lang="en-US" sz="2400" baseline="30000" dirty="0" smtClean="0"/>
              <a:t>15</a:t>
            </a:r>
            <a:r>
              <a:rPr lang="en-US" sz="2400" dirty="0" smtClean="0"/>
              <a:t>-1 and 2</a:t>
            </a:r>
            <a:r>
              <a:rPr lang="en-US" sz="2400" baseline="30000" dirty="0" smtClean="0"/>
              <a:t>63</a:t>
            </a:r>
            <a:r>
              <a:rPr lang="en-US" sz="2400" dirty="0" smtClean="0"/>
              <a:t>-1 are not prime  ;-(</a:t>
            </a:r>
          </a:p>
          <a:p>
            <a:pPr marL="320040" indent="-320040" eaLnBrk="1" fontAlgn="auto" hangingPunct="1">
              <a:lnSpc>
                <a:spcPct val="11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sz="2800" b="1" dirty="0" smtClean="0">
                <a:solidFill>
                  <a:srgbClr val="C00000"/>
                </a:solidFill>
              </a:rPr>
              <a:t>Selection Criteria 2: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rgbClr val="3333FF"/>
                </a:solidFill>
              </a:rPr>
              <a:t>p gives full-period sequence </a:t>
            </a:r>
            <a:r>
              <a:rPr lang="en-US" sz="24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(p = m-1)</a:t>
            </a:r>
            <a:endParaRPr lang="en-US" sz="2800" dirty="0" smtClean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64008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en-US" sz="2400" dirty="0" smtClean="0"/>
              <a:t>For a given prime number </a:t>
            </a:r>
            <a:r>
              <a:rPr lang="en-US" sz="2400" i="1" dirty="0" smtClean="0">
                <a:solidFill>
                  <a:srgbClr val="3333FF"/>
                </a:solidFill>
              </a:rPr>
              <a:t>m</a:t>
            </a:r>
            <a:r>
              <a:rPr lang="en-US" sz="2400" dirty="0" smtClean="0"/>
              <a:t>, select multiplier </a:t>
            </a:r>
            <a:r>
              <a:rPr lang="en-US" sz="2400" i="1" dirty="0" smtClean="0">
                <a:solidFill>
                  <a:srgbClr val="3333FF"/>
                </a:solidFill>
              </a:rPr>
              <a:t>a</a:t>
            </a:r>
            <a:r>
              <a:rPr lang="en-US" sz="2400" dirty="0" smtClean="0"/>
              <a:t> that provide a full period</a:t>
            </a:r>
          </a:p>
          <a:p>
            <a:pPr marL="64008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en-US" sz="2400" dirty="0" smtClean="0"/>
              <a:t>Algorithm to test if </a:t>
            </a:r>
            <a:r>
              <a:rPr lang="en-US" sz="2400" i="1" dirty="0" smtClean="0">
                <a:solidFill>
                  <a:srgbClr val="3333FF"/>
                </a:solidFill>
              </a:rPr>
              <a:t>a</a:t>
            </a:r>
            <a:r>
              <a:rPr lang="en-US" sz="2400" dirty="0" smtClean="0"/>
              <a:t> is a full-period multiplier (</a:t>
            </a:r>
            <a:r>
              <a:rPr lang="en-US" sz="2400" dirty="0" smtClean="0">
                <a:solidFill>
                  <a:srgbClr val="FF0000"/>
                </a:solidFill>
              </a:rPr>
              <a:t>m must be prime</a:t>
            </a:r>
            <a:r>
              <a:rPr lang="en-US" sz="2400" dirty="0" smtClean="0"/>
              <a:t>):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Modulus and Multiplier Selection Criteria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14313" y="1547813"/>
            <a:ext cx="8786812" cy="1595437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800" smtClean="0"/>
              <a:t>Criterias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b="1" i="1" smtClean="0">
                <a:solidFill>
                  <a:srgbClr val="3333FF"/>
                </a:solidFill>
              </a:rPr>
              <a:t>m</a:t>
            </a:r>
            <a:r>
              <a:rPr lang="en-US" sz="2400" b="1" smtClean="0">
                <a:solidFill>
                  <a:srgbClr val="3333FF"/>
                </a:solidFill>
              </a:rPr>
              <a:t> to be “as large as possible”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b="1" smtClean="0">
                <a:solidFill>
                  <a:srgbClr val="3333FF"/>
                </a:solidFill>
              </a:rPr>
              <a:t>p gives full-period sequence (p = m-1)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52388" y="4286250"/>
            <a:ext cx="8802687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 = 1;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x = a;	  // assume, initial seed is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x0=1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, thus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x1=a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2000" b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!= 1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) {	// cycle through numbers until repeat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p++;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x = (a * x) % m;	// careful: overflow possible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if (p == m-1)		// a is a full period multiplier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else			// a is not a full period multiplier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42875" y="3362325"/>
            <a:ext cx="8786813" cy="785813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/>
          <a:lstStyle/>
          <a:p>
            <a:pPr marL="320040" indent="-320040" algn="ctr" fontAlgn="auto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3600" b="1" dirty="0">
                <a:solidFill>
                  <a:schemeClr val="bg1"/>
                </a:solidFill>
                <a:latin typeface="+mn-lt"/>
                <a:cs typeface="+mn-cs"/>
              </a:rPr>
              <a:t>Algorithm for finding if </a:t>
            </a:r>
            <a:r>
              <a:rPr lang="en-US" sz="36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600" b="1" dirty="0">
                <a:solidFill>
                  <a:schemeClr val="bg1"/>
                </a:solidFill>
                <a:latin typeface="+mn-lt"/>
                <a:cs typeface="+mn-cs"/>
              </a:rPr>
              <a:t> is full-period multiplier </a:t>
            </a: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Implementation Issues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85750" y="1376363"/>
            <a:ext cx="8715375" cy="5386387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Assume we have a 32-bit machine, </a:t>
            </a:r>
            <a:r>
              <a:rPr lang="en-US" sz="2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m=2</a:t>
            </a:r>
            <a:r>
              <a:rPr lang="en-US" sz="2800" baseline="30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US" sz="28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eaLnBrk="1" hangingPunct="1"/>
            <a:r>
              <a:rPr lang="en-US" sz="2800" b="1" dirty="0" smtClean="0">
                <a:solidFill>
                  <a:srgbClr val="FF0000"/>
                </a:solidFill>
              </a:rPr>
              <a:t>Problem</a:t>
            </a:r>
          </a:p>
          <a:p>
            <a:pPr lvl="1" eaLnBrk="1" hangingPunct="1"/>
            <a:r>
              <a:rPr lang="en-US" sz="2400" dirty="0" smtClean="0"/>
              <a:t>Must compute </a:t>
            </a:r>
          </a:p>
          <a:p>
            <a:pPr lvl="1" eaLnBrk="1" hangingPunct="1"/>
            <a:r>
              <a:rPr lang="en-US" sz="2400" dirty="0" smtClean="0"/>
              <a:t>Obvious computation is to compute          first, then do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/>
              <a:t>operation</a:t>
            </a:r>
          </a:p>
          <a:p>
            <a:pPr lvl="2" eaLnBrk="1" hangingPunct="1"/>
            <a:r>
              <a:rPr lang="en-US" sz="2100" dirty="0" smtClean="0"/>
              <a:t>The multiplication might </a:t>
            </a:r>
            <a:r>
              <a:rPr lang="en-US" sz="2100" b="1" dirty="0" smtClean="0">
                <a:solidFill>
                  <a:srgbClr val="FF0000"/>
                </a:solidFill>
              </a:rPr>
              <a:t>overflow</a:t>
            </a:r>
            <a:r>
              <a:rPr lang="en-US" sz="2100" dirty="0" smtClean="0"/>
              <a:t>, especially if </a:t>
            </a:r>
            <a:r>
              <a:rPr lang="en-US" sz="2100" i="1" dirty="0" smtClean="0"/>
              <a:t>m-1</a:t>
            </a:r>
            <a:r>
              <a:rPr lang="en-US" sz="2100" dirty="0" smtClean="0"/>
              <a:t> is large!</a:t>
            </a:r>
          </a:p>
          <a:p>
            <a:pPr eaLnBrk="1" hangingPunct="1"/>
            <a:r>
              <a:rPr lang="en-US" sz="2800" b="1" dirty="0" smtClean="0">
                <a:solidFill>
                  <a:srgbClr val="FF0000"/>
                </a:solidFill>
              </a:rPr>
              <a:t>First Solution: </a:t>
            </a:r>
            <a:r>
              <a:rPr lang="en-US" sz="2800" dirty="0" smtClean="0">
                <a:solidFill>
                  <a:srgbClr val="FF0000"/>
                </a:solidFill>
              </a:rPr>
              <a:t>Floating point solution</a:t>
            </a:r>
          </a:p>
          <a:p>
            <a:pPr lvl="1" eaLnBrk="1" hangingPunct="1"/>
            <a:r>
              <a:rPr lang="en-US" sz="2400" dirty="0" smtClean="0"/>
              <a:t>Could do arithmetic in double precision floating point</a:t>
            </a:r>
          </a:p>
          <a:p>
            <a:pPr lvl="1" eaLnBrk="1" hangingPunct="1"/>
            <a:r>
              <a:rPr lang="en-US" sz="2400" dirty="0" smtClean="0"/>
              <a:t>Double has 53-bits precision in IEEE floating point</a:t>
            </a:r>
          </a:p>
          <a:p>
            <a:pPr lvl="1" eaLnBrk="1" hangingPunct="1"/>
            <a:r>
              <a:rPr lang="en-US" sz="2400" dirty="0" smtClean="0"/>
              <a:t>May have trouble porting to other machines</a:t>
            </a:r>
          </a:p>
          <a:p>
            <a:pPr lvl="1" eaLnBrk="1" hangingPunct="1"/>
            <a:r>
              <a:rPr lang="en-US" sz="2400" dirty="0" smtClean="0"/>
              <a:t>Integer arithmetic faster than floating point</a:t>
            </a:r>
          </a:p>
          <a:p>
            <a:pPr eaLnBrk="1" hangingPunct="1"/>
            <a:endParaRPr lang="en-US" sz="2800" dirty="0" smtClean="0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2649538" y="2343150"/>
          <a:ext cx="16764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8" name="Equation" r:id="rId4" imgW="863280" imgH="253800" progId="Equation.DSMT4">
                  <p:embed/>
                </p:oleObj>
              </mc:Choice>
              <mc:Fallback>
                <p:oleObj name="Equation" r:id="rId4" imgW="86328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538" y="2343150"/>
                        <a:ext cx="16764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6"/>
          <p:cNvGraphicFramePr>
            <a:graphicFrameLocks noChangeAspect="1"/>
          </p:cNvGraphicFramePr>
          <p:nvPr/>
        </p:nvGraphicFramePr>
        <p:xfrm>
          <a:off x="5207000" y="2819400"/>
          <a:ext cx="8128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9" name="Equation" r:id="rId6" imgW="419040" imgH="253800" progId="Equation.DSMT4">
                  <p:embed/>
                </p:oleObj>
              </mc:Choice>
              <mc:Fallback>
                <p:oleObj name="Equation" r:id="rId6" imgW="41904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0" y="2819400"/>
                        <a:ext cx="8128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531225" cy="990600"/>
          </a:xfrm>
        </p:spPr>
        <p:txBody>
          <a:bodyPr/>
          <a:lstStyle/>
          <a:p>
            <a:pPr eaLnBrk="1" hangingPunct="1"/>
            <a:r>
              <a:rPr lang="en-US" sz="3600" smtClean="0"/>
              <a:t>Implementation Issues: Mathematical Solutions</a:t>
            </a:r>
          </a:p>
        </p:txBody>
      </p:sp>
      <p:sp>
        <p:nvSpPr>
          <p:cNvPr id="922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4775" y="1500188"/>
            <a:ext cx="9001125" cy="5205412"/>
          </a:xfrm>
        </p:spPr>
        <p:txBody>
          <a:bodyPr/>
          <a:lstStyle/>
          <a:p>
            <a:pPr eaLnBrk="1" hangingPunct="1"/>
            <a:r>
              <a:rPr lang="en-US" sz="3600" b="1" smtClean="0">
                <a:solidFill>
                  <a:srgbClr val="FF0000"/>
                </a:solidFill>
              </a:rPr>
              <a:t>Problem: </a:t>
            </a:r>
            <a:r>
              <a:rPr lang="en-US" sz="3600" smtClean="0"/>
              <a:t>Compute                   without overflow</a:t>
            </a:r>
            <a:endParaRPr lang="en-US" sz="360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b="1" smtClean="0">
                <a:solidFill>
                  <a:srgbClr val="FF0000"/>
                </a:solidFill>
              </a:rPr>
              <a:t>General Idea:</a:t>
            </a:r>
            <a:r>
              <a:rPr lang="en-US" sz="3600" smtClean="0"/>
              <a:t> Perform </a:t>
            </a:r>
            <a:r>
              <a:rPr lang="en-US" sz="3600" i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en-US" sz="3600" smtClean="0">
                <a:solidFill>
                  <a:srgbClr val="3333FF"/>
                </a:solidFill>
              </a:rPr>
              <a:t> </a:t>
            </a:r>
            <a:r>
              <a:rPr lang="en-US" sz="3600" smtClean="0"/>
              <a:t>operation first, before multiplication.</a:t>
            </a:r>
          </a:p>
          <a:p>
            <a:pPr eaLnBrk="1" hangingPunct="1"/>
            <a:r>
              <a:rPr lang="en-US" sz="3600" smtClean="0"/>
              <a:t>Suppose that                (not prime)</a:t>
            </a:r>
          </a:p>
          <a:p>
            <a:pPr lvl="1" eaLnBrk="1" hangingPunct="1"/>
            <a:r>
              <a:rPr lang="en-US" sz="3200" i="1" smtClean="0"/>
              <a:t> </a:t>
            </a:r>
          </a:p>
          <a:p>
            <a:pPr lvl="1" eaLnBrk="1" hangingPunct="1"/>
            <a:r>
              <a:rPr lang="en-US" sz="3200" smtClean="0"/>
              <a:t> We have: </a:t>
            </a:r>
          </a:p>
          <a:p>
            <a:pPr lvl="1" eaLnBrk="1" hangingPunct="1"/>
            <a:r>
              <a:rPr lang="en-US" sz="3200" smtClean="0"/>
              <a:t>Thus,                                                 </a:t>
            </a:r>
            <a:r>
              <a:rPr lang="en-US" sz="2800" b="1" u="sng" smtClean="0">
                <a:solidFill>
                  <a:srgbClr val="FF0000"/>
                </a:solidFill>
              </a:rPr>
              <a:t>No overflow</a:t>
            </a:r>
            <a:r>
              <a:rPr lang="en-US" sz="2800" b="1" smtClean="0"/>
              <a:t> </a:t>
            </a:r>
            <a:endParaRPr lang="en-US" sz="3200" b="1" smtClean="0"/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4043363" y="1500188"/>
          <a:ext cx="22193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5" name="Equation" r:id="rId4" imgW="863280" imgH="253800" progId="Equation.DSMT4">
                  <p:embed/>
                </p:oleObj>
              </mc:Choice>
              <mc:Fallback>
                <p:oleObj name="Equation" r:id="rId4" imgW="86328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363" y="1500188"/>
                        <a:ext cx="221932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2960688" y="3995738"/>
          <a:ext cx="16827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6" name="Equation" r:id="rId6" imgW="571320" imgH="164880" progId="Equation.DSMT4">
                  <p:embed/>
                </p:oleObj>
              </mc:Choice>
              <mc:Fallback>
                <p:oleObj name="Equation" r:id="rId6" imgW="571320" imgH="1648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3995738"/>
                        <a:ext cx="16827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938213" y="4514850"/>
          <a:ext cx="6634162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7" name="Equation" r:id="rId8" imgW="2958840" imgH="253800" progId="Equation.DSMT4">
                  <p:embed/>
                </p:oleObj>
              </mc:Choice>
              <mc:Fallback>
                <p:oleObj name="Equation" r:id="rId8" imgW="295884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4514850"/>
                        <a:ext cx="6634162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2625725" y="5072063"/>
          <a:ext cx="24034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8" name="Equation" r:id="rId10" imgW="1079280" imgH="253800" progId="Equation.DSMT4">
                  <p:embed/>
                </p:oleObj>
              </mc:Choice>
              <mc:Fallback>
                <p:oleObj name="Equation" r:id="rId10" imgW="107928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725" y="5072063"/>
                        <a:ext cx="240347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1790700" y="5665788"/>
          <a:ext cx="4762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9" name="Equation" r:id="rId12" imgW="2171520" imgH="253800" progId="Equation.DSMT4">
                  <p:embed/>
                </p:oleObj>
              </mc:Choice>
              <mc:Fallback>
                <p:oleObj name="Equation" r:id="rId12" imgW="217152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5665788"/>
                        <a:ext cx="4762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441" y="6237312"/>
            <a:ext cx="533400" cy="244475"/>
          </a:xfrm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buNone/>
            </a:pPr>
            <a:fld id="{FDB21F1E-B020-488D-A7C0-2D35F936536C}" type="slidenum">
              <a:rPr lang="en-US" sz="1300"/>
              <a:pPr eaLnBrk="1" hangingPunct="1">
                <a:lnSpc>
                  <a:spcPct val="70000"/>
                </a:lnSpc>
                <a:buNone/>
              </a:pPr>
              <a:t>24</a:t>
            </a:fld>
            <a:endParaRPr lang="en-US" sz="1300" dirty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</p:spPr>
        <p:txBody>
          <a:bodyPr lIns="92075" tIns="46038" rIns="92075" bIns="46038"/>
          <a:lstStyle/>
          <a:p>
            <a:r>
              <a:rPr lang="en-US" altLang="ko-KR" smtClean="0">
                <a:ea typeface="굴림" panose="020B0600000101010101" pitchFamily="34" charset="-127"/>
              </a:rPr>
              <a:t>Test for Random Numbers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72400" cy="4114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ko-KR" sz="2800" dirty="0" smtClean="0">
                <a:ea typeface="굴림" panose="020B0600000101010101" pitchFamily="34" charset="-127"/>
              </a:rPr>
              <a:t>1. </a:t>
            </a:r>
            <a:r>
              <a:rPr lang="en-US" altLang="ko-KR" sz="2800" b="1" i="1" dirty="0" smtClean="0">
                <a:ea typeface="굴림" panose="020B0600000101010101" pitchFamily="34" charset="-127"/>
              </a:rPr>
              <a:t>Frequency test</a:t>
            </a:r>
            <a:r>
              <a:rPr lang="en-US" altLang="ko-KR" sz="2800" dirty="0" smtClean="0">
                <a:ea typeface="굴림" panose="020B0600000101010101" pitchFamily="34" charset="-127"/>
              </a:rPr>
              <a:t>. Uses the Kolmogorov-Smirnov or the chi-square test to compare the distribution of the set of numbers generated to a uniform distribution.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800" dirty="0" smtClean="0">
                <a:ea typeface="굴림" panose="020B0600000101010101" pitchFamily="34" charset="-127"/>
              </a:rPr>
              <a:t>2.  </a:t>
            </a:r>
            <a:r>
              <a:rPr lang="en-US" altLang="ko-KR" sz="2800" b="1" i="1" dirty="0" smtClean="0">
                <a:ea typeface="굴림" panose="020B0600000101010101" pitchFamily="34" charset="-127"/>
              </a:rPr>
              <a:t>Autocorrelation test</a:t>
            </a:r>
            <a:r>
              <a:rPr lang="en-US" altLang="ko-KR" sz="2800" dirty="0" smtClean="0">
                <a:ea typeface="굴림" panose="020B0600000101010101" pitchFamily="34" charset="-127"/>
              </a:rPr>
              <a:t>. Tests the correlation between numbers and compares the sample correlation to the expected correlation of zero.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1" y="6248400"/>
            <a:ext cx="506016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None/>
            </a:pPr>
            <a:fld id="{95E2B2F2-F862-4677-BB62-2E61C786E89F}" type="slidenum">
              <a:rPr lang="en-US" altLang="en-US" sz="1200">
                <a:latin typeface="Arial Black" panose="020B0A04020102020204" pitchFamily="34" charset="0"/>
              </a:rPr>
              <a:pPr eaLnBrk="1" hangingPunct="1">
                <a:buNone/>
              </a:pPr>
              <a:t>25</a:t>
            </a:fld>
            <a:endParaRPr lang="en-US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Tests for Random Numbers</a:t>
            </a:r>
            <a:endParaRPr lang="en-US" altLang="en-US" sz="2000" smtClean="0">
              <a:solidFill>
                <a:schemeClr val="bg2"/>
              </a:solidFill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When to use these tests:</a:t>
            </a:r>
          </a:p>
          <a:p>
            <a:pPr lvl="1" eaLnBrk="1" hangingPunct="1"/>
            <a:r>
              <a:rPr lang="en-US" altLang="en-US" sz="2000" dirty="0" smtClean="0"/>
              <a:t>If a well-known simulation languages or random-number generators is used, it is probably unnecessary to test</a:t>
            </a:r>
          </a:p>
          <a:p>
            <a:pPr lvl="1" eaLnBrk="1" hangingPunct="1"/>
            <a:r>
              <a:rPr lang="en-US" altLang="en-US" sz="2000" dirty="0" smtClean="0"/>
              <a:t>If the generator is not explicitly known or documented, e.g., spreadsheet programs, symbolic/numerical calculators, tests should be applied to many sample numbers.</a:t>
            </a:r>
          </a:p>
          <a:p>
            <a:pPr eaLnBrk="1" hangingPunct="1"/>
            <a:r>
              <a:rPr lang="en-US" altLang="en-US" sz="2400" dirty="0" smtClean="0"/>
              <a:t>Types of tests:</a:t>
            </a:r>
          </a:p>
          <a:p>
            <a:pPr lvl="1" eaLnBrk="1" hangingPunct="1"/>
            <a:r>
              <a:rPr lang="en-US" altLang="en-US" sz="2000" dirty="0" smtClean="0"/>
              <a:t>Theoretical tests: evaluate the choices of m, a, and c without actually generating any numbers</a:t>
            </a:r>
          </a:p>
          <a:p>
            <a:pPr lvl="1" eaLnBrk="1" hangingPunct="1"/>
            <a:r>
              <a:rPr lang="en-US" altLang="en-US" sz="2000" dirty="0" smtClean="0"/>
              <a:t>Empirical tests: applied to actual sequences of numbers produced.</a:t>
            </a:r>
          </a:p>
        </p:txBody>
      </p:sp>
    </p:spTree>
    <p:extLst>
      <p:ext uri="{BB962C8B-B14F-4D97-AF65-F5344CB8AC3E}">
        <p14:creationId xmlns:p14="http://schemas.microsoft.com/office/powerpoint/2010/main" val="579450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6525344"/>
            <a:ext cx="533400" cy="244475"/>
          </a:xfrm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buNone/>
            </a:pPr>
            <a:fld id="{70A569AA-90DE-437E-A63D-C1BAB9D56FAD}" type="slidenum">
              <a:rPr lang="en-US" sz="1300"/>
              <a:pPr eaLnBrk="1" hangingPunct="1">
                <a:lnSpc>
                  <a:spcPct val="70000"/>
                </a:lnSpc>
                <a:buNone/>
              </a:pPr>
              <a:t>26</a:t>
            </a:fld>
            <a:endParaRPr lang="en-US" sz="1300" dirty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</p:spPr>
        <p:txBody>
          <a:bodyPr lIns="92075" tIns="46038" rIns="92075" bIns="46038"/>
          <a:lstStyle/>
          <a:p>
            <a:r>
              <a:rPr lang="en-US" altLang="ko-KR" smtClean="0">
                <a:ea typeface="굴림" panose="020B0600000101010101" pitchFamily="34" charset="-127"/>
              </a:rPr>
              <a:t>Test for Random Numbers (cont.)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72400" cy="4114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ko-KR" sz="2800" smtClean="0">
                <a:ea typeface="굴림" panose="020B0600000101010101" pitchFamily="34" charset="-127"/>
              </a:rPr>
              <a:t>In testing for </a:t>
            </a:r>
            <a:r>
              <a:rPr lang="en-US" altLang="ko-KR" sz="2800" u="sng" smtClean="0">
                <a:ea typeface="굴림" panose="020B0600000101010101" pitchFamily="34" charset="-127"/>
              </a:rPr>
              <a:t>uniformity</a:t>
            </a:r>
            <a:r>
              <a:rPr lang="en-US" altLang="ko-KR" sz="2800" smtClean="0">
                <a:ea typeface="굴림" panose="020B0600000101010101" pitchFamily="34" charset="-127"/>
              </a:rPr>
              <a:t>, the hypotheses are as follows: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800" smtClean="0">
                <a:ea typeface="굴림" panose="020B0600000101010101" pitchFamily="34" charset="-127"/>
              </a:rPr>
              <a:t>		H</a:t>
            </a:r>
            <a:r>
              <a:rPr lang="en-US" altLang="ko-KR" sz="2800" baseline="-25000" smtClean="0">
                <a:ea typeface="굴림" panose="020B0600000101010101" pitchFamily="34" charset="-127"/>
              </a:rPr>
              <a:t>0</a:t>
            </a:r>
            <a:r>
              <a:rPr lang="en-US" altLang="ko-KR" sz="2800" smtClean="0">
                <a:ea typeface="굴림" panose="020B0600000101010101" pitchFamily="34" charset="-127"/>
              </a:rPr>
              <a:t>: R</a:t>
            </a:r>
            <a:r>
              <a:rPr lang="en-US" altLang="ko-KR" sz="2800" baseline="-25000" smtClean="0">
                <a:ea typeface="굴림" panose="020B0600000101010101" pitchFamily="34" charset="-127"/>
              </a:rPr>
              <a:t>i</a:t>
            </a:r>
            <a:r>
              <a:rPr lang="en-US" altLang="ko-KR" sz="2800" smtClean="0">
                <a:ea typeface="굴림" panose="020B0600000101010101" pitchFamily="34" charset="-127"/>
              </a:rPr>
              <a:t> ~ U[0,1]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800" smtClean="0">
                <a:ea typeface="굴림" panose="020B0600000101010101" pitchFamily="34" charset="-127"/>
              </a:rPr>
              <a:t>		H</a:t>
            </a:r>
            <a:r>
              <a:rPr lang="en-US" altLang="ko-KR" sz="2800" baseline="-25000" smtClean="0">
                <a:ea typeface="굴림" panose="020B0600000101010101" pitchFamily="34" charset="-127"/>
              </a:rPr>
              <a:t>1</a:t>
            </a:r>
            <a:r>
              <a:rPr lang="en-US" altLang="ko-KR" sz="2800" smtClean="0">
                <a:ea typeface="굴림" panose="020B0600000101010101" pitchFamily="34" charset="-127"/>
              </a:rPr>
              <a:t>: R</a:t>
            </a:r>
            <a:r>
              <a:rPr lang="en-US" altLang="ko-KR" sz="2800" baseline="-25000" smtClean="0">
                <a:ea typeface="굴림" panose="020B0600000101010101" pitchFamily="34" charset="-127"/>
              </a:rPr>
              <a:t>i</a:t>
            </a:r>
            <a:r>
              <a:rPr lang="en-US" altLang="ko-KR" sz="2800" smtClean="0">
                <a:ea typeface="굴림" panose="020B0600000101010101" pitchFamily="34" charset="-127"/>
              </a:rPr>
              <a:t> </a:t>
            </a:r>
            <a:r>
              <a:rPr lang="en-US" altLang="ko-KR" sz="2800" smtClean="0">
                <a:latin typeface="Symbol" panose="05050102010706020507" pitchFamily="18" charset="2"/>
                <a:ea typeface="굴림" panose="020B0600000101010101" pitchFamily="34" charset="-127"/>
              </a:rPr>
              <a:t>¹</a:t>
            </a:r>
            <a:r>
              <a:rPr lang="en-US" altLang="ko-KR" sz="2800" smtClean="0">
                <a:ea typeface="굴림" panose="020B0600000101010101" pitchFamily="34" charset="-127"/>
              </a:rPr>
              <a:t> U[0,1]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800" smtClean="0">
                <a:ea typeface="굴림" panose="020B0600000101010101" pitchFamily="34" charset="-127"/>
              </a:rPr>
              <a:t>The null hypothesis, H</a:t>
            </a:r>
            <a:r>
              <a:rPr lang="en-US" altLang="ko-KR" sz="2800" baseline="-25000" smtClean="0">
                <a:ea typeface="굴림" panose="020B0600000101010101" pitchFamily="34" charset="-127"/>
              </a:rPr>
              <a:t>0</a:t>
            </a:r>
            <a:r>
              <a:rPr lang="en-US" altLang="ko-KR" sz="2800" smtClean="0">
                <a:ea typeface="굴림" panose="020B0600000101010101" pitchFamily="34" charset="-127"/>
              </a:rPr>
              <a:t>, reads that the numbers are distributed uniformly on the interval [0,1].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6089" y="6430962"/>
            <a:ext cx="533400" cy="244475"/>
          </a:xfrm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buNone/>
            </a:pPr>
            <a:fld id="{103CAB75-C981-4A09-9259-8C566B8ACFFF}" type="slidenum">
              <a:rPr lang="en-US" sz="1300"/>
              <a:pPr eaLnBrk="1" hangingPunct="1">
                <a:lnSpc>
                  <a:spcPct val="70000"/>
                </a:lnSpc>
                <a:buNone/>
              </a:pPr>
              <a:t>27</a:t>
            </a:fld>
            <a:endParaRPr lang="en-US" sz="1300" dirty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</p:spPr>
        <p:txBody>
          <a:bodyPr lIns="92075" tIns="46038" rIns="92075" bIns="46038"/>
          <a:lstStyle/>
          <a:p>
            <a:r>
              <a:rPr lang="en-US" altLang="ko-KR" smtClean="0">
                <a:ea typeface="굴림" panose="020B0600000101010101" pitchFamily="34" charset="-127"/>
              </a:rPr>
              <a:t>Test for Random Numbers (cont.)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72400" cy="4114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ko-KR" sz="2800" dirty="0" smtClean="0">
                <a:ea typeface="굴림" panose="020B0600000101010101" pitchFamily="34" charset="-127"/>
              </a:rPr>
              <a:t>In testing for </a:t>
            </a:r>
            <a:r>
              <a:rPr lang="en-US" altLang="ko-KR" sz="2800" u="sng" dirty="0" smtClean="0">
                <a:ea typeface="굴림" panose="020B0600000101010101" pitchFamily="34" charset="-127"/>
              </a:rPr>
              <a:t>independence</a:t>
            </a:r>
            <a:r>
              <a:rPr lang="en-US" altLang="ko-KR" sz="2800" dirty="0" smtClean="0">
                <a:ea typeface="굴림" panose="020B0600000101010101" pitchFamily="34" charset="-127"/>
              </a:rPr>
              <a:t>, the hypotheses are as follows;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800" dirty="0" smtClean="0">
                <a:ea typeface="굴림" panose="020B0600000101010101" pitchFamily="34" charset="-127"/>
              </a:rPr>
              <a:t>		H</a:t>
            </a:r>
            <a:r>
              <a:rPr lang="en-US" altLang="ko-KR" sz="2800" baseline="-25000" dirty="0" smtClean="0">
                <a:ea typeface="굴림" panose="020B0600000101010101" pitchFamily="34" charset="-127"/>
              </a:rPr>
              <a:t>0</a:t>
            </a:r>
            <a:r>
              <a:rPr lang="en-US" altLang="ko-KR" sz="2800" dirty="0" smtClean="0">
                <a:ea typeface="굴림" panose="020B0600000101010101" pitchFamily="34" charset="-127"/>
              </a:rPr>
              <a:t>: </a:t>
            </a:r>
            <a:r>
              <a:rPr lang="en-US" altLang="ko-KR" sz="2800" dirty="0" err="1" smtClean="0">
                <a:ea typeface="굴림" panose="020B0600000101010101" pitchFamily="34" charset="-127"/>
              </a:rPr>
              <a:t>R</a:t>
            </a:r>
            <a:r>
              <a:rPr lang="en-US" altLang="ko-KR" sz="2800" baseline="-25000" dirty="0" err="1" smtClean="0">
                <a:ea typeface="굴림" panose="020B0600000101010101" pitchFamily="34" charset="-127"/>
              </a:rPr>
              <a:t>i</a:t>
            </a:r>
            <a:r>
              <a:rPr lang="en-US" altLang="ko-KR" sz="2800" dirty="0" smtClean="0">
                <a:ea typeface="굴림" panose="020B0600000101010101" pitchFamily="34" charset="-127"/>
              </a:rPr>
              <a:t> ~ independently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800" dirty="0" smtClean="0">
                <a:ea typeface="굴림" panose="020B0600000101010101" pitchFamily="34" charset="-127"/>
              </a:rPr>
              <a:t>		H</a:t>
            </a:r>
            <a:r>
              <a:rPr lang="en-US" altLang="ko-KR" sz="2800" baseline="-25000" dirty="0" smtClean="0">
                <a:ea typeface="굴림" panose="020B0600000101010101" pitchFamily="34" charset="-127"/>
              </a:rPr>
              <a:t>1</a:t>
            </a:r>
            <a:r>
              <a:rPr lang="en-US" altLang="ko-KR" sz="2800" dirty="0" smtClean="0">
                <a:ea typeface="굴림" panose="020B0600000101010101" pitchFamily="34" charset="-127"/>
              </a:rPr>
              <a:t>: </a:t>
            </a:r>
            <a:r>
              <a:rPr lang="en-US" altLang="ko-KR" sz="2800" dirty="0" err="1" smtClean="0">
                <a:ea typeface="굴림" panose="020B0600000101010101" pitchFamily="34" charset="-127"/>
              </a:rPr>
              <a:t>R</a:t>
            </a:r>
            <a:r>
              <a:rPr lang="en-US" altLang="ko-KR" sz="2800" baseline="-25000" dirty="0" err="1" smtClean="0">
                <a:ea typeface="굴림" panose="020B0600000101010101" pitchFamily="34" charset="-127"/>
              </a:rPr>
              <a:t>i</a:t>
            </a:r>
            <a:r>
              <a:rPr lang="en-US" altLang="ko-KR" sz="2800" dirty="0" smtClean="0">
                <a:ea typeface="굴림" panose="020B0600000101010101" pitchFamily="34" charset="-127"/>
              </a:rPr>
              <a:t> </a:t>
            </a:r>
            <a:r>
              <a:rPr lang="en-US" altLang="ko-KR" sz="2800" dirty="0" smtClean="0">
                <a:latin typeface="Symbol" panose="05050102010706020507" pitchFamily="18" charset="2"/>
                <a:ea typeface="굴림" panose="020B0600000101010101" pitchFamily="34" charset="-127"/>
              </a:rPr>
              <a:t>¹</a:t>
            </a:r>
            <a:r>
              <a:rPr lang="en-US" altLang="ko-KR" sz="2800" dirty="0" smtClean="0">
                <a:ea typeface="굴림" panose="020B0600000101010101" pitchFamily="34" charset="-127"/>
              </a:rPr>
              <a:t> independently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800" dirty="0" smtClean="0">
                <a:ea typeface="굴림" panose="020B0600000101010101" pitchFamily="34" charset="-127"/>
              </a:rPr>
              <a:t>This null hypothesis, H</a:t>
            </a:r>
            <a:r>
              <a:rPr lang="en-US" altLang="ko-KR" sz="2800" baseline="-25000" dirty="0" smtClean="0">
                <a:ea typeface="굴림" panose="020B0600000101010101" pitchFamily="34" charset="-127"/>
              </a:rPr>
              <a:t>0</a:t>
            </a:r>
            <a:r>
              <a:rPr lang="en-US" altLang="ko-KR" sz="2800" dirty="0" smtClean="0">
                <a:ea typeface="굴림" panose="020B0600000101010101" pitchFamily="34" charset="-127"/>
              </a:rPr>
              <a:t>, reads that the numbers are independent. Acceptance of the null hypothesis means that no evidence of dependence has been detected on the basis of this test. 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9543" y="6374897"/>
            <a:ext cx="533400" cy="244475"/>
          </a:xfrm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buNone/>
            </a:pPr>
            <a:fld id="{99C171CC-AF6F-4993-A80A-4F1B3004E370}" type="slidenum">
              <a:rPr lang="en-US" sz="1300"/>
              <a:pPr eaLnBrk="1" hangingPunct="1">
                <a:lnSpc>
                  <a:spcPct val="70000"/>
                </a:lnSpc>
                <a:buNone/>
              </a:pPr>
              <a:t>28</a:t>
            </a:fld>
            <a:endParaRPr lang="en-US" sz="1300" dirty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</p:spPr>
        <p:txBody>
          <a:bodyPr lIns="92075" tIns="46038" rIns="92075" bIns="46038"/>
          <a:lstStyle/>
          <a:p>
            <a:r>
              <a:rPr lang="en-US" altLang="ko-KR" smtClean="0">
                <a:ea typeface="굴림" panose="020B0600000101010101" pitchFamily="34" charset="-127"/>
              </a:rPr>
              <a:t>Test for Random Numbers (cont.)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92100" y="1524000"/>
            <a:ext cx="8174038" cy="4691063"/>
            <a:chOff x="184" y="1104"/>
            <a:chExt cx="5149" cy="2955"/>
          </a:xfrm>
        </p:grpSpPr>
        <p:sp>
          <p:nvSpPr>
            <p:cNvPr id="12294" name="Line 4"/>
            <p:cNvSpPr>
              <a:spLocks noChangeShapeType="1"/>
            </p:cNvSpPr>
            <p:nvPr/>
          </p:nvSpPr>
          <p:spPr bwMode="auto">
            <a:xfrm>
              <a:off x="624" y="2688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5" name="Line 5"/>
            <p:cNvSpPr>
              <a:spLocks noChangeShapeType="1"/>
            </p:cNvSpPr>
            <p:nvPr/>
          </p:nvSpPr>
          <p:spPr bwMode="auto">
            <a:xfrm>
              <a:off x="624" y="3312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6" name="Line 6"/>
            <p:cNvSpPr>
              <a:spLocks noChangeShapeType="1"/>
            </p:cNvSpPr>
            <p:nvPr/>
          </p:nvSpPr>
          <p:spPr bwMode="auto">
            <a:xfrm>
              <a:off x="1536" y="2352"/>
              <a:ext cx="0" cy="1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7" name="Text Box 8"/>
            <p:cNvSpPr txBox="1">
              <a:spLocks noChangeArrowheads="1"/>
            </p:cNvSpPr>
            <p:nvPr/>
          </p:nvSpPr>
          <p:spPr bwMode="auto">
            <a:xfrm>
              <a:off x="184" y="1104"/>
              <a:ext cx="5149" cy="2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/>
                <a:buChar char="l"/>
              </a:pPr>
              <a:r>
                <a:rPr lang="en-US" altLang="ko-KR" sz="2800" dirty="0">
                  <a:ea typeface="굴림" panose="020B0600000101010101" pitchFamily="34" charset="-127"/>
                </a:rPr>
                <a:t>Level of significance </a:t>
              </a:r>
              <a:r>
                <a:rPr lang="en-US" altLang="ko-KR" sz="2800" dirty="0">
                  <a:latin typeface="Symbol" panose="05050102010706020507" pitchFamily="18" charset="2"/>
                  <a:ea typeface="굴림" panose="020B0600000101010101" pitchFamily="34" charset="-127"/>
                </a:rPr>
                <a:t>a</a:t>
              </a:r>
              <a:endParaRPr lang="en-US" altLang="ko-KR" sz="2800" dirty="0">
                <a:ea typeface="굴림" panose="020B0600000101010101" pitchFamily="34" charset="-127"/>
              </a:endParaRPr>
            </a:p>
            <a:p>
              <a:pPr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ko-KR" sz="2800" dirty="0">
                  <a:ea typeface="굴림" panose="020B0600000101010101" pitchFamily="34" charset="-127"/>
                </a:rPr>
                <a:t>	 </a:t>
              </a:r>
              <a:r>
                <a:rPr lang="en-US" altLang="ko-KR" sz="2800" dirty="0">
                  <a:latin typeface="Symbol" panose="05050102010706020507" pitchFamily="18" charset="2"/>
                  <a:ea typeface="굴림" panose="020B0600000101010101" pitchFamily="34" charset="-127"/>
                </a:rPr>
                <a:t>a</a:t>
              </a:r>
              <a:r>
                <a:rPr lang="en-US" altLang="ko-KR" sz="2800" dirty="0">
                  <a:ea typeface="굴림" panose="020B0600000101010101" pitchFamily="34" charset="-127"/>
                </a:rPr>
                <a:t> = P(reject H</a:t>
              </a:r>
              <a:r>
                <a:rPr lang="en-US" altLang="ko-KR" sz="2800" baseline="-25000" dirty="0">
                  <a:ea typeface="굴림" panose="020B0600000101010101" pitchFamily="34" charset="-127"/>
                </a:rPr>
                <a:t>0</a:t>
              </a:r>
              <a:r>
                <a:rPr lang="en-US" altLang="ko-KR" sz="2800" dirty="0">
                  <a:ea typeface="굴림" panose="020B0600000101010101" pitchFamily="34" charset="-127"/>
                </a:rPr>
                <a:t> | H</a:t>
              </a:r>
              <a:r>
                <a:rPr lang="en-US" altLang="ko-KR" sz="2800" baseline="-25000" dirty="0">
                  <a:ea typeface="굴림" panose="020B0600000101010101" pitchFamily="34" charset="-127"/>
                </a:rPr>
                <a:t>0</a:t>
              </a:r>
              <a:r>
                <a:rPr lang="en-US" altLang="ko-KR" sz="2800" dirty="0">
                  <a:ea typeface="굴림" panose="020B0600000101010101" pitchFamily="34" charset="-127"/>
                </a:rPr>
                <a:t> true)</a:t>
              </a:r>
            </a:p>
            <a:p>
              <a:pPr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ko-KR" sz="2800" dirty="0">
                  <a:ea typeface="굴림" panose="020B0600000101010101" pitchFamily="34" charset="-127"/>
                </a:rPr>
                <a:t>	</a:t>
              </a:r>
              <a:r>
                <a:rPr lang="en-US" altLang="ko-KR" sz="2400" dirty="0">
                  <a:ea typeface="굴림" panose="020B0600000101010101" pitchFamily="34" charset="-127"/>
                </a:rPr>
                <a:t>Frequently, </a:t>
              </a:r>
              <a:r>
                <a:rPr lang="en-US" altLang="ko-KR" sz="2400" dirty="0">
                  <a:latin typeface="Symbol" panose="05050102010706020507" pitchFamily="18" charset="2"/>
                  <a:ea typeface="굴림" panose="020B0600000101010101" pitchFamily="34" charset="-127"/>
                </a:rPr>
                <a:t>a</a:t>
              </a:r>
              <a:r>
                <a:rPr lang="en-US" altLang="ko-KR" sz="2400" dirty="0">
                  <a:ea typeface="굴림" panose="020B0600000101010101" pitchFamily="34" charset="-127"/>
                </a:rPr>
                <a:t> is set to 0.01 or 0.05</a:t>
              </a:r>
            </a:p>
            <a:p>
              <a:pPr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ko-KR" sz="2800" dirty="0">
                  <a:ea typeface="굴림" panose="020B0600000101010101" pitchFamily="34" charset="-127"/>
                </a:rPr>
                <a:t>				(Hypothesis)</a:t>
              </a:r>
            </a:p>
            <a:p>
              <a:pPr eaLnBrk="1" hangingPunct="1">
                <a:lnSpc>
                  <a:spcPct val="130000"/>
                </a:lnSpc>
                <a:buFont typeface="Wingdings" panose="05000000000000000000" pitchFamily="2" charset="2"/>
                <a:buNone/>
              </a:pPr>
              <a:r>
                <a:rPr lang="en-US" altLang="ko-KR" sz="2800" dirty="0">
                  <a:ea typeface="굴림" panose="020B0600000101010101" pitchFamily="34" charset="-127"/>
                </a:rPr>
                <a:t>			Actually True	  Actually False</a:t>
              </a:r>
            </a:p>
            <a:p>
              <a:pPr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ko-KR" sz="2800" dirty="0">
                  <a:ea typeface="굴림" panose="020B0600000101010101" pitchFamily="34" charset="-127"/>
                </a:rPr>
                <a:t>	Accept	       1 - </a:t>
              </a:r>
              <a:r>
                <a:rPr lang="en-US" altLang="ko-KR" sz="2800" dirty="0">
                  <a:latin typeface="Symbol" panose="05050102010706020507" pitchFamily="18" charset="2"/>
                  <a:ea typeface="굴림" panose="020B0600000101010101" pitchFamily="34" charset="-127"/>
                </a:rPr>
                <a:t>a		 	  b</a:t>
              </a:r>
            </a:p>
            <a:p>
              <a:pPr eaLnBrk="1" hangingPunct="1">
                <a:lnSpc>
                  <a:spcPct val="60000"/>
                </a:lnSpc>
                <a:buFont typeface="Wingdings" panose="05000000000000000000" pitchFamily="2" charset="2"/>
                <a:buNone/>
              </a:pPr>
              <a:r>
                <a:rPr lang="en-US" altLang="ko-KR" sz="2800" dirty="0">
                  <a:latin typeface="Symbol" panose="05050102010706020507" pitchFamily="18" charset="2"/>
                  <a:ea typeface="굴림" panose="020B0600000101010101" pitchFamily="34" charset="-127"/>
                </a:rPr>
                <a:t>						   </a:t>
              </a:r>
              <a:r>
                <a:rPr lang="en-US" altLang="ko-KR" sz="2800" dirty="0">
                  <a:ea typeface="굴림" panose="020B0600000101010101" pitchFamily="34" charset="-127"/>
                </a:rPr>
                <a:t>(Type II error)</a:t>
              </a:r>
              <a:endParaRPr lang="en-US" altLang="ko-KR" sz="2800" dirty="0">
                <a:latin typeface="Symbol" panose="05050102010706020507" pitchFamily="18" charset="2"/>
                <a:ea typeface="굴림" panose="020B0600000101010101" pitchFamily="34" charset="-127"/>
              </a:endParaRPr>
            </a:p>
            <a:p>
              <a:pPr eaLnBrk="1" hangingPunct="1">
                <a:lnSpc>
                  <a:spcPct val="130000"/>
                </a:lnSpc>
                <a:buFont typeface="Wingdings" panose="05000000000000000000" pitchFamily="2" charset="2"/>
                <a:buNone/>
              </a:pPr>
              <a:r>
                <a:rPr lang="en-US" altLang="ko-KR" sz="2800" dirty="0">
                  <a:ea typeface="굴림" panose="020B0600000101010101" pitchFamily="34" charset="-127"/>
                </a:rPr>
                <a:t>	Reject	      </a:t>
              </a:r>
              <a:r>
                <a:rPr lang="en-US" altLang="ko-KR" sz="2800" dirty="0">
                  <a:latin typeface="Symbol" panose="05050102010706020507" pitchFamily="18" charset="2"/>
                  <a:ea typeface="굴림" panose="020B0600000101010101" pitchFamily="34" charset="-127"/>
                </a:rPr>
                <a:t>   </a:t>
              </a:r>
              <a:r>
                <a:rPr lang="en-US" altLang="ko-KR" sz="2800" dirty="0">
                  <a:ea typeface="굴림" panose="020B0600000101010101" pitchFamily="34" charset="-127"/>
                </a:rPr>
                <a:t> </a:t>
              </a:r>
              <a:r>
                <a:rPr lang="en-US" altLang="ko-KR" sz="2800" dirty="0">
                  <a:latin typeface="Symbol" panose="05050102010706020507" pitchFamily="18" charset="2"/>
                  <a:ea typeface="굴림" panose="020B0600000101010101" pitchFamily="34" charset="-127"/>
                </a:rPr>
                <a:t>a	  		</a:t>
              </a:r>
              <a:r>
                <a:rPr lang="en-US" altLang="ko-KR" sz="2800" dirty="0">
                  <a:ea typeface="굴림" panose="020B0600000101010101" pitchFamily="34" charset="-127"/>
                </a:rPr>
                <a:t>1 - </a:t>
              </a:r>
              <a:r>
                <a:rPr lang="en-US" altLang="ko-KR" sz="2800" dirty="0">
                  <a:latin typeface="Symbol" panose="05050102010706020507" pitchFamily="18" charset="2"/>
                  <a:ea typeface="굴림" panose="020B0600000101010101" pitchFamily="34" charset="-127"/>
                </a:rPr>
                <a:t>b</a:t>
              </a:r>
            </a:p>
            <a:p>
              <a:pPr eaLnBrk="1" hangingPunct="1">
                <a:lnSpc>
                  <a:spcPct val="50000"/>
                </a:lnSpc>
                <a:buFont typeface="Wingdings" panose="05000000000000000000" pitchFamily="2" charset="2"/>
                <a:buNone/>
              </a:pPr>
              <a:r>
                <a:rPr lang="en-US" altLang="ko-KR" sz="2800" dirty="0">
                  <a:latin typeface="Symbol" panose="05050102010706020507" pitchFamily="18" charset="2"/>
                  <a:ea typeface="굴림" panose="020B0600000101010101" pitchFamily="34" charset="-127"/>
                </a:rPr>
                <a:t>			</a:t>
              </a:r>
              <a:r>
                <a:rPr lang="en-US" altLang="ko-KR" sz="2800" dirty="0">
                  <a:ea typeface="굴림" panose="020B0600000101010101" pitchFamily="34" charset="-127"/>
                </a:rPr>
                <a:t>(Type I error)</a:t>
              </a:r>
            </a:p>
            <a:p>
              <a:pPr eaLnBrk="1" hangingPunct="1"/>
              <a:endParaRPr lang="en-US" dirty="0"/>
            </a:p>
          </p:txBody>
        </p:sp>
      </p:grpSp>
      <p:graphicFrame>
        <p:nvGraphicFramePr>
          <p:cNvPr id="12290" name="Object 2"/>
          <p:cNvGraphicFramePr>
            <a:graphicFrameLocks/>
          </p:cNvGraphicFramePr>
          <p:nvPr/>
        </p:nvGraphicFramePr>
        <p:xfrm>
          <a:off x="6443663" y="1628775"/>
          <a:ext cx="252095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3" name="VISIO" r:id="rId4" imgW="5070240" imgH="1866600" progId="Visio.Drawing.4">
                  <p:embed/>
                </p:oleObj>
              </mc:Choice>
              <mc:Fallback>
                <p:oleObj name="VISIO" r:id="rId4" imgW="5070240" imgH="1866600" progId="Visio.Drawing.4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1628775"/>
                        <a:ext cx="2520950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8B3D4C6-B62F-4A4B-A788-C739C1BACAC1}" type="slidenum">
              <a:rPr lang="en-US" sz="1200">
                <a:latin typeface="Arial Black" panose="020B0A04020102020204" pitchFamily="34" charset="0"/>
              </a:rPr>
              <a:pPr eaLnBrk="1" hangingPunct="1"/>
              <a:t>29</a:t>
            </a:fld>
            <a:endParaRPr lang="en-US" sz="1200">
              <a:latin typeface="Arial Black" panose="020B0A040201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Tests for Random Numbers</a:t>
            </a:r>
            <a:endParaRPr lang="en-US" sz="2000" smtClean="0">
              <a:solidFill>
                <a:schemeClr val="bg2"/>
              </a:solidFill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153400" cy="4800600"/>
          </a:xfrm>
        </p:spPr>
        <p:txBody>
          <a:bodyPr/>
          <a:lstStyle/>
          <a:p>
            <a:pPr eaLnBrk="1" hangingPunct="1"/>
            <a:r>
              <a:rPr lang="en-US" sz="2200" smtClean="0"/>
              <a:t>Two categories:</a:t>
            </a:r>
          </a:p>
          <a:p>
            <a:pPr lvl="1" eaLnBrk="1" hangingPunct="1"/>
            <a:r>
              <a:rPr lang="en-US" sz="2000" smtClean="0"/>
              <a:t>Testing for uniformity: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 smtClean="0"/>
              <a:t>			</a:t>
            </a:r>
            <a:r>
              <a:rPr lang="en-US" sz="2000" i="1" smtClean="0"/>
              <a:t>H</a:t>
            </a:r>
            <a:r>
              <a:rPr lang="en-US" sz="2000" i="1" baseline="-25000" smtClean="0"/>
              <a:t>0</a:t>
            </a:r>
            <a:r>
              <a:rPr lang="en-US" sz="2000" i="1" smtClean="0"/>
              <a:t>:   R</a:t>
            </a:r>
            <a:r>
              <a:rPr lang="en-US" sz="2000" i="1" baseline="-25000" smtClean="0"/>
              <a:t>i</a:t>
            </a:r>
            <a:r>
              <a:rPr lang="en-US" sz="2000" i="1" smtClean="0"/>
              <a:t> ~ U[0,1]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 i="1" smtClean="0"/>
              <a:t>			H</a:t>
            </a:r>
            <a:r>
              <a:rPr lang="en-US" sz="2000" i="1" baseline="-25000" smtClean="0"/>
              <a:t>1</a:t>
            </a:r>
            <a:r>
              <a:rPr lang="en-US" sz="2000" i="1" smtClean="0"/>
              <a:t>:   R</a:t>
            </a:r>
            <a:r>
              <a:rPr lang="en-US" sz="2000" i="1" baseline="-25000" smtClean="0"/>
              <a:t>i</a:t>
            </a:r>
            <a:r>
              <a:rPr lang="en-US" sz="2000" i="1" smtClean="0"/>
              <a:t> ~ U[0,1]</a:t>
            </a:r>
          </a:p>
          <a:p>
            <a:pPr lvl="2" eaLnBrk="1" hangingPunct="1"/>
            <a:r>
              <a:rPr lang="en-US" sz="1800" smtClean="0"/>
              <a:t>Failure to reject the null hypothesis, H</a:t>
            </a:r>
            <a:r>
              <a:rPr lang="en-US" sz="1800" baseline="-25000" smtClean="0"/>
              <a:t>0</a:t>
            </a:r>
            <a:r>
              <a:rPr lang="en-US" sz="1800" smtClean="0"/>
              <a:t>, means that evidence of non-uniformity has not been detected.</a:t>
            </a:r>
          </a:p>
          <a:p>
            <a:pPr lvl="1" eaLnBrk="1" hangingPunct="1"/>
            <a:r>
              <a:rPr lang="en-US" sz="2000" smtClean="0"/>
              <a:t>Testing for independence: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 smtClean="0"/>
              <a:t>			</a:t>
            </a:r>
            <a:r>
              <a:rPr lang="en-US" sz="2000" i="1" smtClean="0"/>
              <a:t>H</a:t>
            </a:r>
            <a:r>
              <a:rPr lang="en-US" sz="2000" i="1" baseline="-25000" smtClean="0"/>
              <a:t>0</a:t>
            </a:r>
            <a:r>
              <a:rPr lang="en-US" sz="2000" i="1" smtClean="0"/>
              <a:t>:   R</a:t>
            </a:r>
            <a:r>
              <a:rPr lang="en-US" sz="2000" i="1" baseline="-25000" smtClean="0"/>
              <a:t>i</a:t>
            </a:r>
            <a:r>
              <a:rPr lang="en-US" sz="2000" smtClean="0"/>
              <a:t> ~ independently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 smtClean="0"/>
              <a:t>			</a:t>
            </a:r>
            <a:r>
              <a:rPr lang="en-US" sz="2000" i="1" smtClean="0"/>
              <a:t>H</a:t>
            </a:r>
            <a:r>
              <a:rPr lang="en-US" sz="2000" i="1" baseline="-25000" smtClean="0"/>
              <a:t>1</a:t>
            </a:r>
            <a:r>
              <a:rPr lang="en-US" sz="2000" i="1" smtClean="0"/>
              <a:t>:   R</a:t>
            </a:r>
            <a:r>
              <a:rPr lang="en-US" sz="2000" i="1" baseline="-25000" smtClean="0"/>
              <a:t>i</a:t>
            </a:r>
            <a:r>
              <a:rPr lang="en-US" sz="2000" smtClean="0"/>
              <a:t> ~ independently</a:t>
            </a:r>
          </a:p>
          <a:p>
            <a:pPr lvl="2" eaLnBrk="1" hangingPunct="1"/>
            <a:r>
              <a:rPr lang="en-US" sz="1800" smtClean="0"/>
              <a:t>Failure to reject the null hypothesis, H</a:t>
            </a:r>
            <a:r>
              <a:rPr lang="en-US" sz="1800" baseline="-25000" smtClean="0"/>
              <a:t>0</a:t>
            </a:r>
            <a:r>
              <a:rPr lang="en-US" sz="1800" smtClean="0"/>
              <a:t>, means that evidence of dependence has not been detected.</a:t>
            </a:r>
          </a:p>
          <a:p>
            <a:pPr eaLnBrk="1" hangingPunct="1"/>
            <a:r>
              <a:rPr lang="en-US" sz="2200" smtClean="0"/>
              <a:t>Level of significance </a:t>
            </a:r>
            <a:r>
              <a:rPr lang="en-US" sz="2200" smtClean="0">
                <a:latin typeface="Symbol" panose="05050102010706020507" pitchFamily="18" charset="2"/>
              </a:rPr>
              <a:t>a, </a:t>
            </a:r>
            <a:r>
              <a:rPr lang="en-US" sz="2200" smtClean="0"/>
              <a:t>the probability of rejecting H</a:t>
            </a:r>
            <a:r>
              <a:rPr lang="en-US" sz="2200" baseline="-25000" smtClean="0"/>
              <a:t>0</a:t>
            </a:r>
            <a:r>
              <a:rPr lang="en-US" sz="2200" smtClean="0"/>
              <a:t> when it is true:</a:t>
            </a:r>
            <a:r>
              <a:rPr lang="en-US" sz="2400" smtClean="0"/>
              <a:t>  </a:t>
            </a:r>
            <a:r>
              <a:rPr lang="en-US" sz="2400" i="1" smtClean="0">
                <a:latin typeface="Symbol" panose="05050102010706020507" pitchFamily="18" charset="2"/>
              </a:rPr>
              <a:t>		</a:t>
            </a:r>
            <a:r>
              <a:rPr lang="en-US" sz="2200" i="1" smtClean="0">
                <a:latin typeface="Symbol" panose="05050102010706020507" pitchFamily="18" charset="2"/>
              </a:rPr>
              <a:t>a</a:t>
            </a:r>
            <a:r>
              <a:rPr lang="en-US" sz="2200" i="1" smtClean="0"/>
              <a:t> = P(reject H</a:t>
            </a:r>
            <a:r>
              <a:rPr lang="en-US" sz="2200" i="1" baseline="-25000" smtClean="0"/>
              <a:t>0</a:t>
            </a:r>
            <a:r>
              <a:rPr lang="en-US" sz="2200" i="1" smtClean="0"/>
              <a:t>|H</a:t>
            </a:r>
            <a:r>
              <a:rPr lang="en-US" sz="2200" i="1" baseline="-25000" smtClean="0"/>
              <a:t>0</a:t>
            </a:r>
            <a:r>
              <a:rPr lang="en-US" sz="2200" i="1" smtClean="0"/>
              <a:t> is true)</a:t>
            </a:r>
          </a:p>
        </p:txBody>
      </p:sp>
    </p:spTree>
    <p:extLst>
      <p:ext uri="{BB962C8B-B14F-4D97-AF65-F5344CB8AC3E}">
        <p14:creationId xmlns:p14="http://schemas.microsoft.com/office/powerpoint/2010/main" val="3380591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Goals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7188" y="1814513"/>
            <a:ext cx="8572500" cy="46863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3200" dirty="0" smtClean="0"/>
              <a:t>Understand the fundamental concepts of Random Number Generators (RNGs)</a:t>
            </a:r>
          </a:p>
          <a:p>
            <a:pPr eaLnBrk="1" hangingPunct="1">
              <a:lnSpc>
                <a:spcPct val="150000"/>
              </a:lnSpc>
            </a:pPr>
            <a:r>
              <a:rPr lang="en-US" sz="3200" dirty="0" smtClean="0"/>
              <a:t>Lean how to generate random </a:t>
            </a:r>
            <a:r>
              <a:rPr lang="en-US" sz="3200" dirty="0" err="1" smtClean="0"/>
              <a:t>variate</a:t>
            </a:r>
            <a:r>
              <a:rPr lang="en-US" sz="3200" dirty="0" smtClean="0"/>
              <a:t> for standard uniform distributions in the interval [0,1]</a:t>
            </a:r>
          </a:p>
          <a:p>
            <a:pPr eaLnBrk="1" hangingPunct="1">
              <a:lnSpc>
                <a:spcPct val="150000"/>
              </a:lnSpc>
            </a:pPr>
            <a:r>
              <a:rPr lang="en-US" sz="3200" dirty="0" smtClean="0"/>
              <a:t>Learn how to generate random </a:t>
            </a:r>
            <a:r>
              <a:rPr lang="en-US" sz="3200" dirty="0" err="1" smtClean="0"/>
              <a:t>variate</a:t>
            </a:r>
            <a:r>
              <a:rPr lang="en-US" sz="3200" dirty="0" smtClean="0"/>
              <a:t> for any probability distribution.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36787" y="6318250"/>
            <a:ext cx="434007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None/>
            </a:pPr>
            <a:fld id="{3131EA75-AB8C-41C9-A501-BC2BA4512096}" type="slidenum">
              <a:rPr lang="en-US" sz="1200" smtClean="0">
                <a:latin typeface="Arial Black" panose="020B0A04020102020204" pitchFamily="34" charset="0"/>
              </a:rPr>
              <a:t>3</a:t>
            </a:fld>
            <a:endParaRPr lang="en-US" sz="12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1" y="6248400"/>
            <a:ext cx="434008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None/>
            </a:pPr>
            <a:fld id="{0FB0451E-1C3C-41D7-B306-1B67146E630E}" type="slidenum">
              <a:rPr lang="en-US" sz="1200">
                <a:latin typeface="Arial Black" panose="020B0A04020102020204" pitchFamily="34" charset="0"/>
              </a:rPr>
              <a:pPr eaLnBrk="1" hangingPunct="1">
                <a:buNone/>
              </a:pPr>
              <a:t>30</a:t>
            </a:fld>
            <a:endParaRPr lang="en-US" sz="1200" dirty="0">
              <a:latin typeface="Arial Black" panose="020B0A040201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Frequency Tests</a:t>
            </a:r>
            <a:endParaRPr lang="en-US" sz="2200" dirty="0" smtClean="0">
              <a:solidFill>
                <a:schemeClr val="bg2"/>
              </a:solidFill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 eaLnBrk="1" hangingPunct="1"/>
            <a:r>
              <a:rPr lang="en-US" sz="2400" smtClean="0"/>
              <a:t>Test of uniformity</a:t>
            </a:r>
          </a:p>
          <a:p>
            <a:pPr eaLnBrk="1" hangingPunct="1"/>
            <a:r>
              <a:rPr lang="en-US" sz="2400" smtClean="0"/>
              <a:t>Two different methods:</a:t>
            </a:r>
          </a:p>
          <a:p>
            <a:pPr lvl="1" eaLnBrk="1" hangingPunct="1"/>
            <a:r>
              <a:rPr lang="en-US" sz="2000" smtClean="0"/>
              <a:t>Kolmogorov-Smirnov test</a:t>
            </a:r>
          </a:p>
          <a:p>
            <a:pPr lvl="1" eaLnBrk="1" hangingPunct="1"/>
            <a:r>
              <a:rPr lang="en-US" sz="2000" smtClean="0"/>
              <a:t>Chi-square test</a:t>
            </a:r>
          </a:p>
        </p:txBody>
      </p:sp>
    </p:spTree>
    <p:extLst>
      <p:ext uri="{BB962C8B-B14F-4D97-AF65-F5344CB8AC3E}">
        <p14:creationId xmlns:p14="http://schemas.microsoft.com/office/powerpoint/2010/main" val="1502343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1" y="6248400"/>
            <a:ext cx="434008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None/>
            </a:pPr>
            <a:fld id="{859DACE0-24EC-4FB4-8E78-1928EB7CBC73}" type="slidenum">
              <a:rPr lang="en-US" sz="1200">
                <a:latin typeface="Arial Black" panose="020B0A04020102020204" pitchFamily="34" charset="0"/>
              </a:rPr>
              <a:pPr eaLnBrk="1" hangingPunct="1">
                <a:buNone/>
              </a:pPr>
              <a:t>31</a:t>
            </a:fld>
            <a:endParaRPr lang="en-US" sz="1200" dirty="0">
              <a:latin typeface="Arial Black" panose="020B0A04020102020204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Kolmogorov-Smirnov Test			</a:t>
            </a:r>
            <a:r>
              <a:rPr lang="en-US" sz="2200" dirty="0" smtClean="0">
                <a:solidFill>
                  <a:schemeClr val="tx1"/>
                </a:solidFill>
              </a:rPr>
              <a:t>[</a:t>
            </a:r>
            <a:r>
              <a:rPr lang="en-US" sz="2000" dirty="0" smtClean="0">
                <a:solidFill>
                  <a:schemeClr val="tx1"/>
                </a:solidFill>
              </a:rPr>
              <a:t>Frequency Test]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229600" cy="4419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Compares the continuous </a:t>
            </a:r>
            <a:r>
              <a:rPr lang="en-US" sz="2400" dirty="0" err="1" smtClean="0"/>
              <a:t>cdf</a:t>
            </a:r>
            <a:r>
              <a:rPr lang="en-US" sz="2400" dirty="0" smtClean="0"/>
              <a:t>, </a:t>
            </a:r>
            <a:r>
              <a:rPr lang="en-US" sz="2400" i="1" dirty="0" smtClean="0"/>
              <a:t>F(x)</a:t>
            </a:r>
            <a:r>
              <a:rPr lang="en-US" sz="2400" dirty="0" smtClean="0"/>
              <a:t>, of the uniform distribution with the empirical </a:t>
            </a:r>
            <a:r>
              <a:rPr lang="en-US" sz="2400" dirty="0" err="1" smtClean="0"/>
              <a:t>cdf</a:t>
            </a:r>
            <a:r>
              <a:rPr lang="en-US" sz="2400" dirty="0" smtClean="0"/>
              <a:t>, </a:t>
            </a:r>
            <a:r>
              <a:rPr lang="en-US" sz="2400" i="1" dirty="0" smtClean="0"/>
              <a:t>S</a:t>
            </a:r>
            <a:r>
              <a:rPr lang="en-US" sz="2400" i="1" baseline="-25000" dirty="0" smtClean="0"/>
              <a:t>N</a:t>
            </a:r>
            <a:r>
              <a:rPr lang="en-US" sz="2400" i="1" dirty="0" smtClean="0"/>
              <a:t>(x),</a:t>
            </a:r>
            <a:r>
              <a:rPr lang="en-US" sz="2400" dirty="0" smtClean="0"/>
              <a:t> of the </a:t>
            </a:r>
            <a:r>
              <a:rPr lang="en-US" sz="2400" i="1" dirty="0" smtClean="0"/>
              <a:t>N </a:t>
            </a:r>
            <a:r>
              <a:rPr lang="en-US" sz="2400" dirty="0" smtClean="0"/>
              <a:t>sample observations.</a:t>
            </a:r>
            <a:r>
              <a:rPr lang="en-US" sz="2200" dirty="0" smtClean="0"/>
              <a:t>  </a:t>
            </a:r>
          </a:p>
          <a:p>
            <a:pPr lvl="1" eaLnBrk="1" hangingPunct="1"/>
            <a:r>
              <a:rPr lang="en-US" sz="2000" dirty="0" smtClean="0"/>
              <a:t>We know: 		</a:t>
            </a:r>
          </a:p>
          <a:p>
            <a:pPr lvl="1" eaLnBrk="1" hangingPunct="1"/>
            <a:r>
              <a:rPr lang="en-US" sz="2000" dirty="0" smtClean="0"/>
              <a:t>If the sample from the RN generator is </a:t>
            </a:r>
            <a:r>
              <a:rPr lang="en-US" sz="2000" i="1" dirty="0" smtClean="0"/>
              <a:t>R</a:t>
            </a:r>
            <a:r>
              <a:rPr lang="en-US" sz="2000" i="1" baseline="-25000" dirty="0" smtClean="0"/>
              <a:t>1</a:t>
            </a:r>
            <a:r>
              <a:rPr lang="en-US" sz="2000" i="1" dirty="0" smtClean="0"/>
              <a:t>, R</a:t>
            </a:r>
            <a:r>
              <a:rPr lang="en-US" sz="2000" i="1" baseline="-25000" dirty="0" smtClean="0"/>
              <a:t>2</a:t>
            </a:r>
            <a:r>
              <a:rPr lang="en-US" sz="2000" i="1" dirty="0" smtClean="0"/>
              <a:t>, …, R</a:t>
            </a:r>
            <a:r>
              <a:rPr lang="en-US" sz="2000" i="1" baseline="-25000" dirty="0" smtClean="0"/>
              <a:t>N</a:t>
            </a:r>
            <a:r>
              <a:rPr lang="en-US" sz="2000" dirty="0" smtClean="0"/>
              <a:t>, then the empirical </a:t>
            </a:r>
            <a:r>
              <a:rPr lang="en-US" sz="2000" dirty="0" err="1" smtClean="0"/>
              <a:t>cdf</a:t>
            </a:r>
            <a:r>
              <a:rPr lang="en-US" sz="2000" dirty="0" smtClean="0"/>
              <a:t>, </a:t>
            </a:r>
            <a:r>
              <a:rPr lang="en-US" sz="2000" i="1" dirty="0" smtClean="0"/>
              <a:t>S</a:t>
            </a:r>
            <a:r>
              <a:rPr lang="en-US" sz="2000" i="1" baseline="-25000" dirty="0" smtClean="0"/>
              <a:t>N</a:t>
            </a:r>
            <a:r>
              <a:rPr lang="en-US" sz="2000" i="1" dirty="0" smtClean="0"/>
              <a:t>(x)</a:t>
            </a:r>
            <a:r>
              <a:rPr lang="en-US" sz="2000" dirty="0" smtClean="0"/>
              <a:t> is: 	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 i="1" dirty="0" smtClean="0"/>
              <a:t>				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 i="1" dirty="0" smtClean="0"/>
              <a:t>	</a:t>
            </a:r>
          </a:p>
          <a:p>
            <a:pPr eaLnBrk="1" hangingPunct="1"/>
            <a:r>
              <a:rPr lang="en-US" sz="2400" dirty="0" smtClean="0"/>
              <a:t>Based on the statistic: 	</a:t>
            </a:r>
            <a:r>
              <a:rPr lang="en-US" sz="2000" i="1" dirty="0" smtClean="0"/>
              <a:t>D = max| F(x) - S</a:t>
            </a:r>
            <a:r>
              <a:rPr lang="en-US" sz="2000" i="1" baseline="-25000" dirty="0" smtClean="0"/>
              <a:t>N</a:t>
            </a:r>
            <a:r>
              <a:rPr lang="en-US" sz="2000" i="1" dirty="0" smtClean="0"/>
              <a:t>(x)|</a:t>
            </a:r>
          </a:p>
          <a:p>
            <a:pPr lvl="1" eaLnBrk="1" hangingPunct="1"/>
            <a:r>
              <a:rPr lang="en-US" sz="2000" dirty="0" smtClean="0"/>
              <a:t>Sampling distribution of </a:t>
            </a:r>
            <a:r>
              <a:rPr lang="en-US" sz="2000" i="1" dirty="0" smtClean="0"/>
              <a:t>D</a:t>
            </a:r>
            <a:r>
              <a:rPr lang="en-US" sz="2000" dirty="0" smtClean="0"/>
              <a:t> is known </a:t>
            </a:r>
            <a:r>
              <a:rPr lang="en-US" sz="1800" dirty="0" smtClean="0"/>
              <a:t>(a function of </a:t>
            </a:r>
            <a:r>
              <a:rPr lang="en-US" sz="1800" i="1" dirty="0" smtClean="0"/>
              <a:t>N</a:t>
            </a:r>
            <a:r>
              <a:rPr lang="en-US" sz="1800" dirty="0" smtClean="0"/>
              <a:t>, tabulated in Table A.8.)</a:t>
            </a:r>
          </a:p>
        </p:txBody>
      </p:sp>
      <p:graphicFrame>
        <p:nvGraphicFramePr>
          <p:cNvPr id="6146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665147890"/>
              </p:ext>
            </p:extLst>
          </p:nvPr>
        </p:nvGraphicFramePr>
        <p:xfrm>
          <a:off x="2667000" y="2355895"/>
          <a:ext cx="1905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0" name="Equation" r:id="rId4" imgW="1218960" imgH="203040" progId="Equation.3">
                  <p:embed/>
                </p:oleObj>
              </mc:Choice>
              <mc:Fallback>
                <p:oleObj name="Equation" r:id="rId4" imgW="1218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355895"/>
                        <a:ext cx="1905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8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309530077"/>
              </p:ext>
            </p:extLst>
          </p:nvPr>
        </p:nvGraphicFramePr>
        <p:xfrm>
          <a:off x="3962400" y="3538538"/>
          <a:ext cx="41148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1" name="Equation" r:id="rId6" imgW="2819160" imgH="393480" progId="Equation.3">
                  <p:embed/>
                </p:oleObj>
              </mc:Choice>
              <mc:Fallback>
                <p:oleObj name="Equation" r:id="rId6" imgW="2819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538538"/>
                        <a:ext cx="41148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4428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1" y="6248400"/>
            <a:ext cx="434007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None/>
            </a:pPr>
            <a:fld id="{043ED6AE-287E-4994-B032-039A11AF322E}" type="slidenum">
              <a:rPr lang="en-US" sz="1200">
                <a:latin typeface="Arial Black" panose="020B0A04020102020204" pitchFamily="34" charset="0"/>
              </a:rPr>
              <a:pPr eaLnBrk="1" hangingPunct="1">
                <a:buNone/>
              </a:pPr>
              <a:t>32</a:t>
            </a:fld>
            <a:endParaRPr lang="en-US" sz="1200" dirty="0">
              <a:latin typeface="Arial Black" panose="020B0A04020102020204" pitchFamily="34" charset="0"/>
            </a:endParaRPr>
          </a:p>
        </p:txBody>
      </p:sp>
      <p:pic>
        <p:nvPicPr>
          <p:cNvPr id="23555" name="Picture 436" descr="07-2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0600" y="3917950"/>
            <a:ext cx="2895600" cy="2711450"/>
          </a:xfrm>
          <a:noFill/>
        </p:spPr>
      </p:pic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Kolmogorov-Smirnov Test		</a:t>
            </a:r>
            <a:r>
              <a:rPr lang="en-US" sz="2200" dirty="0" smtClean="0">
                <a:solidFill>
                  <a:schemeClr val="tx1"/>
                </a:solidFill>
              </a:rPr>
              <a:t>[</a:t>
            </a:r>
            <a:r>
              <a:rPr lang="en-US" sz="2000" dirty="0" smtClean="0">
                <a:solidFill>
                  <a:schemeClr val="tx1"/>
                </a:solidFill>
              </a:rPr>
              <a:t>Frequency Test]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458200" cy="4572000"/>
          </a:xfrm>
        </p:spPr>
        <p:txBody>
          <a:bodyPr/>
          <a:lstStyle/>
          <a:p>
            <a:pPr eaLnBrk="1" hangingPunct="1"/>
            <a:r>
              <a:rPr lang="en-US" sz="2200" dirty="0" smtClean="0"/>
              <a:t>Example: Suppose </a:t>
            </a:r>
            <a:r>
              <a:rPr lang="en-US" sz="2200" i="1" dirty="0" smtClean="0"/>
              <a:t>5</a:t>
            </a:r>
            <a:r>
              <a:rPr lang="en-US" sz="2200" dirty="0" smtClean="0"/>
              <a:t> generated numbers </a:t>
            </a:r>
            <a:r>
              <a:rPr lang="en-US" sz="2400" dirty="0"/>
              <a:t>R</a:t>
            </a:r>
            <a:r>
              <a:rPr lang="en-US" sz="2400" baseline="-25000" dirty="0"/>
              <a:t>(</a:t>
            </a:r>
            <a:r>
              <a:rPr lang="en-US" sz="2400" baseline="-25000" dirty="0" err="1"/>
              <a:t>i</a:t>
            </a:r>
            <a:r>
              <a:rPr lang="en-US" sz="2400" baseline="-25000" dirty="0"/>
              <a:t>) </a:t>
            </a:r>
            <a:r>
              <a:rPr lang="en-US" sz="2200" dirty="0" smtClean="0"/>
              <a:t>are </a:t>
            </a:r>
            <a:r>
              <a:rPr lang="en-US" sz="2200" i="1" dirty="0" smtClean="0"/>
              <a:t>0.44, 0.81, 0.14, 0.05, 0.93</a:t>
            </a:r>
            <a:r>
              <a:rPr lang="en-US" sz="2200" dirty="0" smtClean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200" dirty="0" smtClean="0"/>
          </a:p>
        </p:txBody>
      </p:sp>
      <p:sp>
        <p:nvSpPr>
          <p:cNvPr id="23560" name="Text Box 6"/>
          <p:cNvSpPr txBox="1">
            <a:spLocks noChangeArrowheads="1"/>
          </p:cNvSpPr>
          <p:nvPr/>
        </p:nvSpPr>
        <p:spPr bwMode="auto">
          <a:xfrm>
            <a:off x="685800" y="3962400"/>
            <a:ext cx="7467600" cy="1034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eaLnBrk="1" hangingPunct="1">
              <a:spcBef>
                <a:spcPct val="50000"/>
              </a:spcBef>
              <a:buNone/>
            </a:pPr>
            <a:r>
              <a:rPr lang="en-US" sz="1800" b="1" i="1" dirty="0" smtClean="0"/>
              <a:t>D </a:t>
            </a:r>
            <a:r>
              <a:rPr lang="en-US" sz="1800" b="1" i="1" dirty="0"/>
              <a:t>= </a:t>
            </a:r>
            <a:r>
              <a:rPr lang="en-US" sz="1800" b="1" i="1" dirty="0"/>
              <a:t>max </a:t>
            </a:r>
            <a:r>
              <a:rPr lang="en-US" sz="1800" b="1" i="1" dirty="0"/>
              <a:t>|SN(x) - F(x</a:t>
            </a:r>
            <a:r>
              <a:rPr lang="en-US" sz="1800" b="1" i="1" dirty="0" smtClean="0"/>
              <a:t>)| </a:t>
            </a:r>
            <a:r>
              <a:rPr lang="en-US" sz="1800" b="1" i="1" dirty="0" smtClean="0"/>
              <a:t>= </a:t>
            </a:r>
            <a:r>
              <a:rPr lang="en-US" sz="1800" b="1" i="1" dirty="0"/>
              <a:t>0.26</a:t>
            </a:r>
          </a:p>
          <a:p>
            <a:pPr algn="l" eaLnBrk="1" hangingPunct="1">
              <a:spcBef>
                <a:spcPct val="50000"/>
              </a:spcBef>
              <a:buNone/>
            </a:pPr>
            <a:r>
              <a:rPr lang="en-US" sz="1800" b="1" dirty="0" smtClean="0"/>
              <a:t>For </a:t>
            </a:r>
            <a:r>
              <a:rPr lang="en-US" sz="1800" b="1" i="1" dirty="0">
                <a:latin typeface="Symbol" panose="05050102010706020507" pitchFamily="18" charset="2"/>
              </a:rPr>
              <a:t>a</a:t>
            </a:r>
            <a:r>
              <a:rPr lang="en-US" sz="1800" b="1" i="1" dirty="0"/>
              <a:t>  = 0.05</a:t>
            </a:r>
            <a:r>
              <a:rPr lang="en-US" sz="1800" b="1" dirty="0"/>
              <a:t>, </a:t>
            </a:r>
            <a:r>
              <a:rPr lang="en-US" sz="1800" b="1" dirty="0" smtClean="0"/>
              <a:t> </a:t>
            </a:r>
            <a:r>
              <a:rPr lang="en-US" sz="1800" b="1" i="1" dirty="0" smtClean="0"/>
              <a:t>D</a:t>
            </a:r>
            <a:r>
              <a:rPr lang="en-US" sz="1800" b="1" i="1" baseline="-25000" dirty="0" smtClean="0">
                <a:latin typeface="Symbol" panose="05050102010706020507" pitchFamily="18" charset="2"/>
              </a:rPr>
              <a:t>a</a:t>
            </a:r>
            <a:r>
              <a:rPr lang="en-US" sz="1800" b="1" i="1" dirty="0" smtClean="0"/>
              <a:t> </a:t>
            </a:r>
            <a:r>
              <a:rPr lang="en-US" sz="1800" b="1" i="1" dirty="0"/>
              <a:t>= 0.565 </a:t>
            </a:r>
            <a:endParaRPr lang="en-US" sz="1800" b="1" i="1" dirty="0" smtClean="0"/>
          </a:p>
          <a:p>
            <a:pPr eaLnBrk="1" hangingPunct="1">
              <a:spcBef>
                <a:spcPct val="50000"/>
              </a:spcBef>
              <a:buNone/>
            </a:pPr>
            <a:r>
              <a:rPr lang="en-US" sz="1800" b="1" i="1" dirty="0" smtClean="0"/>
              <a:t>since</a:t>
            </a:r>
            <a:r>
              <a:rPr lang="en-US" sz="1800" b="1" i="1" dirty="0" smtClean="0"/>
              <a:t>	</a:t>
            </a:r>
            <a:r>
              <a:rPr lang="en-US" sz="1800" b="1" i="1" dirty="0"/>
              <a:t>D&lt; </a:t>
            </a:r>
            <a:r>
              <a:rPr lang="en-US" sz="1800" b="1" i="1" dirty="0" smtClean="0"/>
              <a:t>D</a:t>
            </a:r>
            <a:r>
              <a:rPr lang="en-US" sz="1800" b="1" i="1" baseline="-25000" dirty="0" smtClean="0">
                <a:latin typeface="Symbol" panose="05050102010706020507" pitchFamily="18" charset="2"/>
              </a:rPr>
              <a:t>a</a:t>
            </a:r>
            <a:r>
              <a:rPr lang="en-US" sz="1800" b="1" dirty="0" smtClean="0"/>
              <a:t> </a:t>
            </a:r>
            <a:r>
              <a:rPr lang="en-US" sz="1800" b="1" i="1" dirty="0"/>
              <a:t>H</a:t>
            </a:r>
            <a:r>
              <a:rPr lang="en-US" sz="1800" b="1" i="1" baseline="-25000" dirty="0"/>
              <a:t>0</a:t>
            </a:r>
            <a:r>
              <a:rPr lang="en-US" sz="1800" b="1" dirty="0"/>
              <a:t> is not rejected.</a:t>
            </a:r>
          </a:p>
        </p:txBody>
      </p:sp>
      <p:sp>
        <p:nvSpPr>
          <p:cNvPr id="23561" name="AutoShape 368"/>
          <p:cNvSpPr>
            <a:spLocks noChangeArrowheads="1"/>
          </p:cNvSpPr>
          <p:nvPr/>
        </p:nvSpPr>
        <p:spPr bwMode="auto">
          <a:xfrm>
            <a:off x="6934200" y="2057400"/>
            <a:ext cx="1828800" cy="533400"/>
          </a:xfrm>
          <a:prstGeom prst="wedgeRoundRectCallout">
            <a:avLst>
              <a:gd name="adj1" fmla="val -75606"/>
              <a:gd name="adj2" fmla="val 30653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None/>
            </a:pPr>
            <a:r>
              <a:rPr lang="en-US" dirty="0"/>
              <a:t>Arrange R</a:t>
            </a:r>
            <a:r>
              <a:rPr lang="en-US" baseline="-25000" dirty="0"/>
              <a:t>(</a:t>
            </a:r>
            <a:r>
              <a:rPr lang="en-US" baseline="-25000" dirty="0" err="1"/>
              <a:t>i</a:t>
            </a:r>
            <a:r>
              <a:rPr lang="en-US" baseline="-25000" dirty="0"/>
              <a:t>)</a:t>
            </a:r>
            <a:r>
              <a:rPr lang="en-US" dirty="0"/>
              <a:t> from smallest to largest</a:t>
            </a:r>
          </a:p>
        </p:txBody>
      </p:sp>
      <p:sp>
        <p:nvSpPr>
          <p:cNvPr id="23563" name="AutoShape 370"/>
          <p:cNvSpPr>
            <a:spLocks noChangeArrowheads="1"/>
          </p:cNvSpPr>
          <p:nvPr/>
        </p:nvSpPr>
        <p:spPr bwMode="auto">
          <a:xfrm>
            <a:off x="6858000" y="3505200"/>
            <a:ext cx="2209800" cy="304800"/>
          </a:xfrm>
          <a:prstGeom prst="wedgeRoundRectCallout">
            <a:avLst>
              <a:gd name="adj1" fmla="val -66741"/>
              <a:gd name="adj2" fmla="val -44269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eaLnBrk="1" hangingPunct="1">
              <a:lnSpc>
                <a:spcPct val="100000"/>
              </a:lnSpc>
              <a:buClr>
                <a:schemeClr val="bg2"/>
              </a:buClr>
              <a:buSzPct val="75000"/>
              <a:buNone/>
              <a:defRPr/>
            </a:pPr>
            <a:r>
              <a:rPr lang="en-US" i="1" dirty="0" smtClean="0"/>
              <a:t>D= </a:t>
            </a:r>
            <a:r>
              <a:rPr lang="en-US" i="1" dirty="0"/>
              <a:t>max </a:t>
            </a:r>
            <a:r>
              <a:rPr lang="en-US" i="1" dirty="0"/>
              <a:t>|S</a:t>
            </a:r>
            <a:r>
              <a:rPr lang="en-US" i="1" baseline="-25000" dirty="0"/>
              <a:t>N</a:t>
            </a:r>
            <a:r>
              <a:rPr lang="en-US" i="1" dirty="0"/>
              <a:t>(x)</a:t>
            </a:r>
            <a:r>
              <a:rPr lang="en-US" dirty="0">
                <a:latin typeface="Arial" charset="0"/>
              </a:rPr>
              <a:t> - F(x)|</a:t>
            </a:r>
          </a:p>
        </p:txBody>
      </p:sp>
      <p:graphicFrame>
        <p:nvGraphicFramePr>
          <p:cNvPr id="120247" name="Group 43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46000587"/>
              </p:ext>
            </p:extLst>
          </p:nvPr>
        </p:nvGraphicFramePr>
        <p:xfrm>
          <a:off x="1828800" y="2286000"/>
          <a:ext cx="4724400" cy="1447800"/>
        </p:xfrm>
        <a:graphic>
          <a:graphicData uri="http://schemas.openxmlformats.org/drawingml/2006/table">
            <a:tbl>
              <a:tblPr/>
              <a:tblGrid>
                <a:gridCol w="1447056"/>
                <a:gridCol w="610344"/>
                <a:gridCol w="685800"/>
                <a:gridCol w="685800"/>
                <a:gridCol w="609600"/>
                <a:gridCol w="68580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r>
                        <a:rPr lang="en-US" sz="1600" dirty="0" smtClean="0"/>
                        <a:t>R</a:t>
                      </a:r>
                      <a:r>
                        <a:rPr lang="en-US" sz="1600" baseline="-25000" dirty="0" smtClean="0"/>
                        <a:t>(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baseline="-25000" dirty="0" smtClean="0"/>
                        <a:t>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F(x)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sz="1600" i="1" dirty="0" smtClean="0"/>
                        <a:t>S</a:t>
                      </a:r>
                      <a:r>
                        <a:rPr lang="en-US" sz="1600" i="1" baseline="-25000" dirty="0" smtClean="0"/>
                        <a:t>N</a:t>
                      </a:r>
                      <a:r>
                        <a:rPr lang="en-US" sz="1600" i="1" dirty="0" smtClean="0"/>
                        <a:t>(x)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|S</a:t>
                      </a:r>
                      <a:r>
                        <a:rPr lang="en-US" sz="1600" i="1" baseline="-25000" dirty="0" smtClean="0"/>
                        <a:t>N</a:t>
                      </a:r>
                      <a:r>
                        <a:rPr lang="en-US" sz="1600" i="1" dirty="0" smtClean="0"/>
                        <a:t>(x)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- F(x)|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0.15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023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1" y="6248400"/>
            <a:ext cx="434008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None/>
            </a:pPr>
            <a:fld id="{73722C83-03C2-41F1-956C-9230580B8111}" type="slidenum">
              <a:rPr lang="en-US" sz="1200">
                <a:latin typeface="Arial Black" panose="020B0A04020102020204" pitchFamily="34" charset="0"/>
              </a:rPr>
              <a:pPr eaLnBrk="1" hangingPunct="1">
                <a:buNone/>
              </a:pPr>
              <a:t>33</a:t>
            </a:fld>
            <a:endParaRPr lang="en-US" sz="1200" dirty="0">
              <a:latin typeface="Arial Black" panose="020B0A04020102020204" pitchFamily="34" charset="0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Chi-square test	</a:t>
            </a:r>
            <a:r>
              <a:rPr lang="en-US" sz="2800" dirty="0" smtClean="0"/>
              <a:t>		</a:t>
            </a:r>
            <a:r>
              <a:rPr lang="en-US" sz="2000" dirty="0" smtClean="0">
                <a:solidFill>
                  <a:schemeClr val="tx1"/>
                </a:solidFill>
              </a:rPr>
              <a:t>[Frequency Test]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229600" cy="4419600"/>
          </a:xfrm>
        </p:spPr>
        <p:txBody>
          <a:bodyPr/>
          <a:lstStyle/>
          <a:p>
            <a:pPr eaLnBrk="1" hangingPunct="1"/>
            <a:r>
              <a:rPr lang="en-US" sz="2400" smtClean="0"/>
              <a:t>Chi-square test uses the sample statistic: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lvl="1" eaLnBrk="1" hangingPunct="1"/>
            <a:endParaRPr lang="en-US" sz="2000" smtClean="0"/>
          </a:p>
          <a:p>
            <a:pPr lvl="1" eaLnBrk="1" hangingPunct="1"/>
            <a:endParaRPr lang="en-US" sz="2000" smtClean="0"/>
          </a:p>
          <a:p>
            <a:pPr lvl="1" eaLnBrk="1" hangingPunct="1"/>
            <a:r>
              <a:rPr lang="en-US" sz="2000" smtClean="0"/>
              <a:t>Approximately the chi-square distribution with </a:t>
            </a:r>
            <a:r>
              <a:rPr lang="en-US" sz="2000" i="1" smtClean="0"/>
              <a:t>n-1</a:t>
            </a:r>
            <a:r>
              <a:rPr lang="en-US" sz="2000" smtClean="0"/>
              <a:t> degrees of freedom </a:t>
            </a:r>
            <a:r>
              <a:rPr lang="en-US" sz="1800" smtClean="0"/>
              <a:t>(where the critical values are tabulated in Table A.6)</a:t>
            </a:r>
          </a:p>
          <a:p>
            <a:pPr lvl="1" eaLnBrk="1" hangingPunct="1"/>
            <a:r>
              <a:rPr lang="en-US" sz="2000" smtClean="0"/>
              <a:t>For the uniform distribution, </a:t>
            </a:r>
            <a:r>
              <a:rPr lang="en-US" sz="2000" i="1" smtClean="0"/>
              <a:t>E</a:t>
            </a:r>
            <a:r>
              <a:rPr lang="en-US" sz="2000" i="1" baseline="-25000" smtClean="0"/>
              <a:t>i</a:t>
            </a:r>
            <a:r>
              <a:rPr lang="en-US" sz="2000" smtClean="0"/>
              <a:t>, the expected number in the each class is: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Valid only for large samples, e.g. N &gt;= 50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284538" y="2316163"/>
          <a:ext cx="1897062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2" name="Equation" r:id="rId4" imgW="1180800" imgH="457200" progId="Equation.3">
                  <p:embed/>
                </p:oleObj>
              </mc:Choice>
              <mc:Fallback>
                <p:oleObj name="Equation" r:id="rId4" imgW="1180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38" y="2316163"/>
                        <a:ext cx="1897062" cy="7318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124200" y="4630738"/>
          <a:ext cx="4033838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3" name="Equation" r:id="rId6" imgW="2882880" imgH="393480" progId="Equation.3">
                  <p:embed/>
                </p:oleObj>
              </mc:Choice>
              <mc:Fallback>
                <p:oleObj name="Equation" r:id="rId6" imgW="2882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630738"/>
                        <a:ext cx="4033838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AutoShape 8"/>
          <p:cNvSpPr>
            <a:spLocks noChangeArrowheads="1"/>
          </p:cNvSpPr>
          <p:nvPr/>
        </p:nvSpPr>
        <p:spPr bwMode="auto">
          <a:xfrm>
            <a:off x="1143000" y="2057400"/>
            <a:ext cx="1981200" cy="304800"/>
          </a:xfrm>
          <a:prstGeom prst="wedgeRoundRectCallout">
            <a:avLst>
              <a:gd name="adj1" fmla="val 88463"/>
              <a:gd name="adj2" fmla="val 70833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None/>
            </a:pPr>
            <a:r>
              <a:rPr lang="en-US" i="1" dirty="0"/>
              <a:t>n</a:t>
            </a:r>
            <a:r>
              <a:rPr lang="en-US" dirty="0"/>
              <a:t> is the # of classes</a:t>
            </a:r>
          </a:p>
        </p:txBody>
      </p:sp>
      <p:sp>
        <p:nvSpPr>
          <p:cNvPr id="7176" name="AutoShape 9"/>
          <p:cNvSpPr>
            <a:spLocks noChangeArrowheads="1"/>
          </p:cNvSpPr>
          <p:nvPr/>
        </p:nvSpPr>
        <p:spPr bwMode="auto">
          <a:xfrm>
            <a:off x="5867400" y="2743200"/>
            <a:ext cx="1752600" cy="533400"/>
          </a:xfrm>
          <a:prstGeom prst="wedgeRoundRectCallout">
            <a:avLst>
              <a:gd name="adj1" fmla="val -128532"/>
              <a:gd name="adj2" fmla="val -70537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None/>
            </a:pPr>
            <a:r>
              <a:rPr lang="en-US" i="1" dirty="0" err="1"/>
              <a:t>O</a:t>
            </a:r>
            <a:r>
              <a:rPr lang="en-US" i="1" baseline="-25000" dirty="0" err="1"/>
              <a:t>i</a:t>
            </a:r>
            <a:r>
              <a:rPr lang="en-US" i="1" dirty="0"/>
              <a:t> is the observed # in the </a:t>
            </a:r>
            <a:r>
              <a:rPr lang="en-US" i="1" dirty="0" err="1"/>
              <a:t>i</a:t>
            </a:r>
            <a:r>
              <a:rPr lang="en-US" i="1" baseline="20000" dirty="0" err="1"/>
              <a:t>th</a:t>
            </a:r>
            <a:r>
              <a:rPr lang="en-US" i="1" dirty="0"/>
              <a:t> class</a:t>
            </a:r>
            <a:endParaRPr lang="en-US" dirty="0"/>
          </a:p>
        </p:txBody>
      </p:sp>
      <p:sp>
        <p:nvSpPr>
          <p:cNvPr id="7177" name="AutoShape 10"/>
          <p:cNvSpPr>
            <a:spLocks noChangeArrowheads="1"/>
          </p:cNvSpPr>
          <p:nvPr/>
        </p:nvSpPr>
        <p:spPr bwMode="auto">
          <a:xfrm>
            <a:off x="5867400" y="2057400"/>
            <a:ext cx="1752600" cy="533400"/>
          </a:xfrm>
          <a:prstGeom prst="wedgeRoundRectCallout">
            <a:avLst>
              <a:gd name="adj1" fmla="val -102991"/>
              <a:gd name="adj2" fmla="val 41069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None/>
            </a:pP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i="1" dirty="0"/>
              <a:t> is the expected # in the </a:t>
            </a:r>
            <a:r>
              <a:rPr lang="en-US" i="1" dirty="0" err="1"/>
              <a:t>i</a:t>
            </a:r>
            <a:r>
              <a:rPr lang="en-US" i="1" baseline="20000" dirty="0" err="1"/>
              <a:t>th</a:t>
            </a:r>
            <a:r>
              <a:rPr lang="en-US" i="1" dirty="0"/>
              <a:t>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773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1" y="6248400"/>
            <a:ext cx="506016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None/>
            </a:pPr>
            <a:fld id="{0FB0451E-1C3C-41D7-B306-1B67146E630E}" type="slidenum">
              <a:rPr lang="en-US" sz="1200">
                <a:latin typeface="Arial Black" panose="020B0A04020102020204" pitchFamily="34" charset="0"/>
              </a:rPr>
              <a:pPr eaLnBrk="1" hangingPunct="1">
                <a:buNone/>
              </a:pPr>
              <a:t>34</a:t>
            </a:fld>
            <a:endParaRPr lang="en-US" sz="1200" dirty="0">
              <a:latin typeface="Arial Black" panose="020B0A040201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1" y="101724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Chi-square Test Example</a:t>
            </a:r>
            <a:endParaRPr lang="en-US" sz="3600" dirty="0" smtClean="0">
              <a:solidFill>
                <a:schemeClr val="bg2"/>
              </a:solidFill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3158" y="1447800"/>
            <a:ext cx="8229600" cy="48006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Use the chi-square test with 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=0.05 to test whether the data which has the histogram shown below are uniformly distributed.</a:t>
            </a:r>
          </a:p>
          <a:p>
            <a:pPr eaLnBrk="1" hangingPunct="1"/>
            <a:endParaRPr lang="en-US" sz="20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780392"/>
              </p:ext>
            </p:extLst>
          </p:nvPr>
        </p:nvGraphicFramePr>
        <p:xfrm>
          <a:off x="755576" y="2190803"/>
          <a:ext cx="8027180" cy="827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718"/>
                <a:gridCol w="802718"/>
                <a:gridCol w="802718"/>
                <a:gridCol w="802718"/>
                <a:gridCol w="802718"/>
                <a:gridCol w="802718"/>
                <a:gridCol w="802718"/>
                <a:gridCol w="802718"/>
                <a:gridCol w="802718"/>
                <a:gridCol w="802718"/>
              </a:tblGrid>
              <a:tr h="44610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[0,0.1)</a:t>
                      </a:r>
                      <a:endParaRPr lang="en-US" sz="1400" dirty="0"/>
                    </a:p>
                  </a:txBody>
                  <a:tcPr marL="85981" marR="85981" marT="42991" marB="4299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[0.1,0.2)</a:t>
                      </a:r>
                      <a:endParaRPr lang="en-US" sz="1400" dirty="0"/>
                    </a:p>
                  </a:txBody>
                  <a:tcPr marL="85981" marR="85981" marT="42991" marB="4299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[0.2,0.3)</a:t>
                      </a:r>
                      <a:endParaRPr lang="en-US" sz="1400" dirty="0"/>
                    </a:p>
                  </a:txBody>
                  <a:tcPr marL="85981" marR="85981" marT="42991" marB="4299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[0.2,0.3)</a:t>
                      </a:r>
                    </a:p>
                    <a:p>
                      <a:endParaRPr lang="en-US" sz="1400" dirty="0"/>
                    </a:p>
                  </a:txBody>
                  <a:tcPr marL="85981" marR="85981" marT="42991" marB="4299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[0.2,0.3)</a:t>
                      </a:r>
                    </a:p>
                    <a:p>
                      <a:endParaRPr lang="en-US" sz="1400" dirty="0"/>
                    </a:p>
                  </a:txBody>
                  <a:tcPr marL="85981" marR="85981" marT="42991" marB="4299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[0.2,0.3)</a:t>
                      </a:r>
                    </a:p>
                    <a:p>
                      <a:endParaRPr lang="en-US" sz="1400" dirty="0"/>
                    </a:p>
                  </a:txBody>
                  <a:tcPr marL="85981" marR="85981" marT="42991" marB="4299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[0.2,0.3)</a:t>
                      </a:r>
                    </a:p>
                    <a:p>
                      <a:endParaRPr lang="en-US" sz="1400" dirty="0"/>
                    </a:p>
                  </a:txBody>
                  <a:tcPr marL="85981" marR="85981" marT="42991" marB="4299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[0.2,0.3)</a:t>
                      </a:r>
                    </a:p>
                    <a:p>
                      <a:endParaRPr lang="en-US" sz="1400" dirty="0"/>
                    </a:p>
                  </a:txBody>
                  <a:tcPr marL="85981" marR="85981" marT="42991" marB="4299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[0.2,0.3)</a:t>
                      </a:r>
                    </a:p>
                    <a:p>
                      <a:endParaRPr lang="en-US" sz="1400" dirty="0"/>
                    </a:p>
                  </a:txBody>
                  <a:tcPr marL="85981" marR="85981" marT="42991" marB="4299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[0.2,0.3)</a:t>
                      </a:r>
                      <a:endParaRPr lang="en-US" sz="1400" dirty="0"/>
                    </a:p>
                  </a:txBody>
                  <a:tcPr marL="85981" marR="85981" marT="42991" marB="42991"/>
                </a:tc>
              </a:tr>
              <a:tr h="3152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85981" marR="85981" marT="42991" marB="4299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85981" marR="85981" marT="42991" marB="4299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L="85981" marR="85981" marT="42991" marB="4299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marL="85981" marR="85981" marT="42991" marB="4299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85981" marR="85981" marT="42991" marB="4299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85981" marR="85981" marT="42991" marB="4299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L="85981" marR="85981" marT="42991" marB="4299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marL="85981" marR="85981" marT="42991" marB="4299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L="85981" marR="85981" marT="42991" marB="4299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85981" marR="85981" marT="42991" marB="42991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1324395"/>
                  </p:ext>
                </p:extLst>
              </p:nvPr>
            </p:nvGraphicFramePr>
            <p:xfrm>
              <a:off x="1115616" y="3265917"/>
              <a:ext cx="5328594" cy="35920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8099"/>
                    <a:gridCol w="888099"/>
                    <a:gridCol w="888099"/>
                    <a:gridCol w="888099"/>
                    <a:gridCol w="888099"/>
                    <a:gridCol w="888099"/>
                  </a:tblGrid>
                  <a:tr h="577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interval</a:t>
                          </a:r>
                          <a:endParaRPr lang="en-US" sz="14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O</a:t>
                          </a:r>
                          <a:r>
                            <a:rPr lang="en-US" sz="1400" baseline="-25000" dirty="0" err="1" smtClean="0"/>
                            <a:t>i</a:t>
                          </a:r>
                          <a:endParaRPr lang="en-US" sz="1400" baseline="-250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E</a:t>
                          </a:r>
                          <a:r>
                            <a:rPr lang="en-US" sz="1400" baseline="-25000" dirty="0" err="1" smtClean="0"/>
                            <a:t>i</a:t>
                          </a:r>
                          <a:endParaRPr lang="en-US" sz="1400" baseline="-250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O</a:t>
                          </a:r>
                          <a:r>
                            <a:rPr lang="en-US" sz="1400" baseline="-25000" dirty="0" err="1" smtClean="0"/>
                            <a:t>i</a:t>
                          </a:r>
                          <a:r>
                            <a:rPr lang="en-US" sz="1400" dirty="0" err="1" smtClean="0"/>
                            <a:t>-E</a:t>
                          </a:r>
                          <a:r>
                            <a:rPr lang="en-US" sz="1400" baseline="-25000" dirty="0" err="1" smtClean="0"/>
                            <a:t>i</a:t>
                          </a:r>
                          <a:endParaRPr lang="en-US" sz="1400" baseline="-250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400" dirty="0" smtClean="0"/>
                            <a:t>(</a:t>
                          </a:r>
                          <a:r>
                            <a:rPr lang="en-US" sz="1400" dirty="0" err="1" smtClean="0"/>
                            <a:t>O</a:t>
                          </a:r>
                          <a:r>
                            <a:rPr lang="en-US" sz="1400" baseline="-25000" dirty="0" err="1" smtClean="0"/>
                            <a:t>i</a:t>
                          </a:r>
                          <a:r>
                            <a:rPr lang="en-US" sz="1400" dirty="0" err="1" smtClean="0"/>
                            <a:t>-E</a:t>
                          </a:r>
                          <a:r>
                            <a:rPr lang="en-US" sz="1400" baseline="-25000" dirty="0" err="1" smtClean="0"/>
                            <a:t>i</a:t>
                          </a:r>
                          <a:r>
                            <a:rPr lang="en-US" sz="1400" dirty="0" smtClean="0"/>
                            <a:t>)</a:t>
                          </a:r>
                          <a:r>
                            <a:rPr lang="en-US" sz="1400" baseline="30000" dirty="0" smtClean="0"/>
                            <a:t>2</a:t>
                          </a:r>
                          <a:endParaRPr lang="en-US" sz="1400" baseline="300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𝑶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𝑬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𝑬</m:t>
                                        </m:r>
                                      </m:e>
                                      <m:sub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75335" marR="75335" marT="37668" marB="37668"/>
                    </a:tc>
                  </a:tr>
                  <a:tr h="2696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1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8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10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-2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4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0.4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</a:tr>
                  <a:tr h="2696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2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8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10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-2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4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0.4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</a:tr>
                  <a:tr h="2696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3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10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10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0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0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0.0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</a:tr>
                  <a:tr h="2696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4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9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10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-1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1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0.1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</a:tr>
                  <a:tr h="2696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5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12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10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2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4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0.4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</a:tr>
                  <a:tr h="2696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6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8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10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-2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4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0.4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</a:tr>
                  <a:tr h="2696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7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10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10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0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0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0.0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</a:tr>
                  <a:tr h="2696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8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14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10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4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16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1.6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</a:tr>
                  <a:tr h="2804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9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10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10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0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0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0.0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</a:tr>
                  <a:tr h="2696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10</a:t>
                          </a:r>
                          <a:endParaRPr lang="en-US" sz="1300" dirty="0"/>
                        </a:p>
                      </a:txBody>
                      <a:tcPr marL="75335" marR="75335" marT="37668" marB="37668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11</a:t>
                          </a:r>
                          <a:endParaRPr lang="en-US" sz="1300" dirty="0"/>
                        </a:p>
                      </a:txBody>
                      <a:tcPr marL="75335" marR="75335" marT="37668" marB="37668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10</a:t>
                          </a:r>
                          <a:endParaRPr lang="en-US" sz="1300" dirty="0"/>
                        </a:p>
                      </a:txBody>
                      <a:tcPr marL="75335" marR="75335" marT="37668" marB="37668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1</a:t>
                          </a:r>
                          <a:endParaRPr lang="en-US" sz="1300" dirty="0"/>
                        </a:p>
                      </a:txBody>
                      <a:tcPr marL="75335" marR="75335" marT="37668" marB="37668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1</a:t>
                          </a:r>
                          <a:endParaRPr lang="en-US" sz="1300" dirty="0"/>
                        </a:p>
                      </a:txBody>
                      <a:tcPr marL="75335" marR="75335" marT="37668" marB="37668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.01</a:t>
                          </a:r>
                          <a:endParaRPr lang="en-US" sz="1300" dirty="0"/>
                        </a:p>
                      </a:txBody>
                      <a:tcPr marL="75335" marR="75335" marT="37668" marB="37668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69678"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5335" marR="75335" marT="37668" marB="37668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US" sz="13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5335" marR="75335" marT="37668" marB="37668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US" sz="13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5335" marR="75335" marT="37668" marB="37668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3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5335" marR="75335" marT="37668" marB="37668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5335" marR="75335" marT="37668" marB="37668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>
                              <a:solidFill>
                                <a:srgbClr val="FF0000"/>
                              </a:solidFill>
                            </a:rPr>
                            <a:t>3.4</a:t>
                          </a:r>
                          <a:endParaRPr lang="en-US" sz="13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5335" marR="75335" marT="37668" marB="37668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1324395"/>
                  </p:ext>
                </p:extLst>
              </p:nvPr>
            </p:nvGraphicFramePr>
            <p:xfrm>
              <a:off x="1115616" y="3265917"/>
              <a:ext cx="5328594" cy="35920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8099"/>
                    <a:gridCol w="888099"/>
                    <a:gridCol w="888099"/>
                    <a:gridCol w="888099"/>
                    <a:gridCol w="888099"/>
                    <a:gridCol w="888099"/>
                  </a:tblGrid>
                  <a:tr h="577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interval</a:t>
                          </a:r>
                          <a:endParaRPr lang="en-US" sz="14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O</a:t>
                          </a:r>
                          <a:r>
                            <a:rPr lang="en-US" sz="1400" baseline="-25000" dirty="0" err="1" smtClean="0"/>
                            <a:t>i</a:t>
                          </a:r>
                          <a:endParaRPr lang="en-US" sz="1400" baseline="-250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E</a:t>
                          </a:r>
                          <a:r>
                            <a:rPr lang="en-US" sz="1400" baseline="-25000" dirty="0" err="1" smtClean="0"/>
                            <a:t>i</a:t>
                          </a:r>
                          <a:endParaRPr lang="en-US" sz="1400" baseline="-250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O</a:t>
                          </a:r>
                          <a:r>
                            <a:rPr lang="en-US" sz="1400" baseline="-25000" dirty="0" err="1" smtClean="0"/>
                            <a:t>i</a:t>
                          </a:r>
                          <a:r>
                            <a:rPr lang="en-US" sz="1400" dirty="0" err="1" smtClean="0"/>
                            <a:t>-E</a:t>
                          </a:r>
                          <a:r>
                            <a:rPr lang="en-US" sz="1400" baseline="-25000" dirty="0" err="1" smtClean="0"/>
                            <a:t>i</a:t>
                          </a:r>
                          <a:endParaRPr lang="en-US" sz="1400" baseline="-250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400" dirty="0" smtClean="0"/>
                            <a:t>(</a:t>
                          </a:r>
                          <a:r>
                            <a:rPr lang="en-US" sz="1400" dirty="0" err="1" smtClean="0"/>
                            <a:t>O</a:t>
                          </a:r>
                          <a:r>
                            <a:rPr lang="en-US" sz="1400" baseline="-25000" dirty="0" err="1" smtClean="0"/>
                            <a:t>i</a:t>
                          </a:r>
                          <a:r>
                            <a:rPr lang="en-US" sz="1400" dirty="0" err="1" smtClean="0"/>
                            <a:t>-E</a:t>
                          </a:r>
                          <a:r>
                            <a:rPr lang="en-US" sz="1400" baseline="-25000" dirty="0" err="1" smtClean="0"/>
                            <a:t>i</a:t>
                          </a:r>
                          <a:r>
                            <a:rPr lang="en-US" sz="1400" dirty="0" smtClean="0"/>
                            <a:t>)</a:t>
                          </a:r>
                          <a:r>
                            <a:rPr lang="en-US" sz="1400" baseline="30000" dirty="0" smtClean="0"/>
                            <a:t>2</a:t>
                          </a:r>
                          <a:endParaRPr lang="en-US" sz="1400" baseline="300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335" marR="75335" marT="37668" marB="37668">
                        <a:blipFill rotWithShape="0">
                          <a:blip r:embed="rId3"/>
                          <a:stretch>
                            <a:fillRect l="-500685" t="-1053" r="-2740" b="-532632"/>
                          </a:stretch>
                        </a:blipFill>
                      </a:tcPr>
                    </a:tc>
                  </a:tr>
                  <a:tr h="273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1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8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10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-2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4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0.4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</a:tr>
                  <a:tr h="273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2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8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10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-2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4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0.4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</a:tr>
                  <a:tr h="273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3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10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10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0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0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0.0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</a:tr>
                  <a:tr h="273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4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9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10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-1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1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0.1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</a:tr>
                  <a:tr h="273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5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12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10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2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4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0.4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</a:tr>
                  <a:tr h="273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6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8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10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-2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4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0.4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</a:tr>
                  <a:tr h="273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7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10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10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0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0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0.0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</a:tr>
                  <a:tr h="273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8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14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10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4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16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1.6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</a:tr>
                  <a:tr h="2804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9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10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10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0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0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0.0</a:t>
                          </a:r>
                          <a:endParaRPr lang="en-US" sz="1300" dirty="0"/>
                        </a:p>
                      </a:txBody>
                      <a:tcPr marL="75335" marR="75335" marT="37668" marB="37668"/>
                    </a:tc>
                  </a:tr>
                  <a:tr h="273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10</a:t>
                          </a:r>
                          <a:endParaRPr lang="en-US" sz="1300" dirty="0"/>
                        </a:p>
                      </a:txBody>
                      <a:tcPr marL="75335" marR="75335" marT="37668" marB="37668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11</a:t>
                          </a:r>
                          <a:endParaRPr lang="en-US" sz="1300" dirty="0"/>
                        </a:p>
                      </a:txBody>
                      <a:tcPr marL="75335" marR="75335" marT="37668" marB="37668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10</a:t>
                          </a:r>
                          <a:endParaRPr lang="en-US" sz="1300" dirty="0"/>
                        </a:p>
                      </a:txBody>
                      <a:tcPr marL="75335" marR="75335" marT="37668" marB="37668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1</a:t>
                          </a:r>
                          <a:endParaRPr lang="en-US" sz="1300" dirty="0"/>
                        </a:p>
                      </a:txBody>
                      <a:tcPr marL="75335" marR="75335" marT="37668" marB="37668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1</a:t>
                          </a:r>
                          <a:endParaRPr lang="en-US" sz="1300" dirty="0"/>
                        </a:p>
                      </a:txBody>
                      <a:tcPr marL="75335" marR="75335" marT="37668" marB="37668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.01</a:t>
                          </a:r>
                          <a:endParaRPr lang="en-US" sz="1300" dirty="0"/>
                        </a:p>
                      </a:txBody>
                      <a:tcPr marL="75335" marR="75335" marT="37668" marB="37668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3456"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5335" marR="75335" marT="37668" marB="37668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US" sz="13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5335" marR="75335" marT="37668" marB="37668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US" sz="13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5335" marR="75335" marT="37668" marB="37668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3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5335" marR="75335" marT="37668" marB="37668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5335" marR="75335" marT="37668" marB="37668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>
                              <a:solidFill>
                                <a:srgbClr val="FF0000"/>
                              </a:solidFill>
                            </a:rPr>
                            <a:t>3.4</a:t>
                          </a:r>
                          <a:endParaRPr lang="en-US" sz="13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5335" marR="75335" marT="37668" marB="37668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04248" y="3645024"/>
                <a:ext cx="2088232" cy="2312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b="0" dirty="0" smtClean="0"/>
              </a:p>
              <a:p>
                <a:pPr>
                  <a:buNone/>
                </a:pPr>
                <a:r>
                  <a:rPr lang="en-US" sz="2000" dirty="0" smtClean="0"/>
                  <a:t>The critical value: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05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2000" b="0" dirty="0" smtClean="0"/>
              </a:p>
              <a:p>
                <a:pPr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 smtClean="0"/>
                  <a:t> &lt;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05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000" dirty="0" smtClean="0"/>
              </a:p>
              <a:p>
                <a:pPr>
                  <a:buNone/>
                </a:pPr>
                <a:r>
                  <a:rPr lang="en-US" sz="2000" dirty="0" smtClean="0"/>
                  <a:t>Hence, null hypothesis is accepted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3645024"/>
                <a:ext cx="2088232" cy="2312300"/>
              </a:xfrm>
              <a:prstGeom prst="rect">
                <a:avLst/>
              </a:prstGeom>
              <a:blipFill rotWithShape="0">
                <a:blip r:embed="rId4"/>
                <a:stretch>
                  <a:fillRect l="-2915" t="-792" b="-3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454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" y="6248400"/>
            <a:ext cx="434007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None/>
            </a:pPr>
            <a:fld id="{08F973C2-1D04-421D-927D-91D16922F683}" type="slidenum">
              <a:rPr lang="en-US" sz="1200">
                <a:latin typeface="Arial Black" panose="020B0A04020102020204" pitchFamily="34" charset="0"/>
              </a:rPr>
              <a:pPr eaLnBrk="1" hangingPunct="1">
                <a:buNone/>
              </a:pPr>
              <a:t>35</a:t>
            </a:fld>
            <a:endParaRPr lang="en-US" sz="1200" dirty="0">
              <a:latin typeface="Arial Black" panose="020B0A04020102020204" pitchFamily="34" charset="0"/>
            </a:endParaRPr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Tests for Autocorrelation</a:t>
            </a:r>
            <a:r>
              <a:rPr lang="en-US" sz="2400" dirty="0" smtClean="0"/>
              <a:t>		</a:t>
            </a:r>
            <a:r>
              <a:rPr lang="en-US" sz="2000" dirty="0" smtClean="0">
                <a:solidFill>
                  <a:schemeClr val="tx1"/>
                </a:solidFill>
              </a:rPr>
              <a:t>[Tests for RN]</a:t>
            </a:r>
          </a:p>
        </p:txBody>
      </p:sp>
      <p:sp>
        <p:nvSpPr>
          <p:cNvPr id="81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229600" cy="4419600"/>
          </a:xfrm>
        </p:spPr>
        <p:txBody>
          <a:bodyPr/>
          <a:lstStyle/>
          <a:p>
            <a:pPr eaLnBrk="1" hangingPunct="1"/>
            <a:r>
              <a:rPr lang="en-US" sz="2400" smtClean="0"/>
              <a:t>Testing the autocorrelation between every m numbers (m is a.k.a. the lag), starting with the </a:t>
            </a:r>
            <a:r>
              <a:rPr lang="en-US" sz="2400" i="1" smtClean="0"/>
              <a:t>i</a:t>
            </a:r>
            <a:r>
              <a:rPr lang="en-US" sz="2400" i="1" baseline="30000" smtClean="0"/>
              <a:t>th</a:t>
            </a:r>
            <a:r>
              <a:rPr lang="en-US" sz="2400" smtClean="0"/>
              <a:t> number</a:t>
            </a:r>
          </a:p>
          <a:p>
            <a:pPr lvl="1" eaLnBrk="1" hangingPunct="1"/>
            <a:r>
              <a:rPr lang="en-US" sz="2000" smtClean="0"/>
              <a:t>The autocorrelation </a:t>
            </a:r>
            <a:r>
              <a:rPr lang="en-US" sz="2000" i="1" smtClean="0">
                <a:latin typeface="Symbol" panose="05050102010706020507" pitchFamily="18" charset="2"/>
              </a:rPr>
              <a:t>r</a:t>
            </a:r>
            <a:r>
              <a:rPr lang="en-US" sz="2000" i="1" baseline="-25000" smtClean="0"/>
              <a:t>im</a:t>
            </a:r>
            <a:r>
              <a:rPr lang="en-US" sz="2000" smtClean="0"/>
              <a:t> between numbers:  </a:t>
            </a:r>
            <a:r>
              <a:rPr lang="en-US" sz="2000" i="1" smtClean="0"/>
              <a:t>R</a:t>
            </a:r>
            <a:r>
              <a:rPr lang="en-US" sz="2000" i="1" baseline="-25000" smtClean="0"/>
              <a:t>i</a:t>
            </a:r>
            <a:r>
              <a:rPr lang="en-US" sz="2000" i="1" smtClean="0"/>
              <a:t>, R</a:t>
            </a:r>
            <a:r>
              <a:rPr lang="en-US" sz="2000" i="1" baseline="-25000" smtClean="0"/>
              <a:t>i+m</a:t>
            </a:r>
            <a:r>
              <a:rPr lang="en-US" sz="2000" i="1" smtClean="0"/>
              <a:t>, R</a:t>
            </a:r>
            <a:r>
              <a:rPr lang="en-US" sz="2000" i="1" baseline="-25000" smtClean="0"/>
              <a:t>i+2m</a:t>
            </a:r>
            <a:r>
              <a:rPr lang="en-US" sz="2000" i="1" smtClean="0"/>
              <a:t>, R</a:t>
            </a:r>
            <a:r>
              <a:rPr lang="en-US" sz="2000" i="1" baseline="-25000" smtClean="0"/>
              <a:t>i+(M+1)m</a:t>
            </a:r>
            <a:endParaRPr lang="en-US" sz="2000" smtClean="0"/>
          </a:p>
          <a:p>
            <a:pPr lvl="1" eaLnBrk="1" hangingPunct="1"/>
            <a:r>
              <a:rPr lang="en-US" sz="2000" i="1" smtClean="0"/>
              <a:t>M</a:t>
            </a:r>
            <a:r>
              <a:rPr lang="en-US" sz="2000" smtClean="0"/>
              <a:t> is the largest integer such that</a:t>
            </a:r>
          </a:p>
          <a:p>
            <a:pPr eaLnBrk="1" hangingPunct="1"/>
            <a:r>
              <a:rPr lang="en-US" sz="2400" smtClean="0"/>
              <a:t>Hypothesis: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If the values are uncorrelated:</a:t>
            </a:r>
            <a:endParaRPr lang="en-US" sz="2400" i="1" baseline="-25000" smtClean="0"/>
          </a:p>
          <a:p>
            <a:pPr lvl="1" eaLnBrk="1" hangingPunct="1"/>
            <a:r>
              <a:rPr lang="en-US" sz="2000" smtClean="0"/>
              <a:t>For large values of M, the distribution of the estimator of </a:t>
            </a:r>
            <a:r>
              <a:rPr lang="en-US" sz="2000" i="1" smtClean="0">
                <a:latin typeface="Symbol" panose="05050102010706020507" pitchFamily="18" charset="2"/>
              </a:rPr>
              <a:t>r</a:t>
            </a:r>
            <a:r>
              <a:rPr lang="en-US" sz="2000" i="1" baseline="-25000" smtClean="0"/>
              <a:t>im</a:t>
            </a:r>
            <a:r>
              <a:rPr lang="en-US" sz="2000" smtClean="0"/>
              <a:t>, denoted        is approximately normal.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181600" y="2952750"/>
          <a:ext cx="18288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1" name="Equation" r:id="rId4" imgW="1143000" imgH="203040" progId="Equation.3">
                  <p:embed/>
                </p:oleObj>
              </mc:Choice>
              <mc:Fallback>
                <p:oleObj name="Equation" r:id="rId4" imgW="1143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952750"/>
                        <a:ext cx="18288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721656203"/>
              </p:ext>
            </p:extLst>
          </p:nvPr>
        </p:nvGraphicFramePr>
        <p:xfrm>
          <a:off x="8298998" y="486916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2" name="Equation" r:id="rId6" imgW="228600" imgH="228600" progId="Equation.3">
                  <p:embed/>
                </p:oleObj>
              </mc:Choice>
              <mc:Fallback>
                <p:oleObj name="Equation" r:id="rId6" imgW="22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8998" y="486916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575171"/>
              </p:ext>
            </p:extLst>
          </p:nvPr>
        </p:nvGraphicFramePr>
        <p:xfrm>
          <a:off x="1981200" y="3749675"/>
          <a:ext cx="44196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3" name="Equation" r:id="rId8" imgW="2412720" imgH="457200" progId="Equation.3">
                  <p:embed/>
                </p:oleObj>
              </mc:Choice>
              <mc:Fallback>
                <p:oleObj name="Equation" r:id="rId8" imgW="24127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749675"/>
                        <a:ext cx="44196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7250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1" y="6248400"/>
            <a:ext cx="578024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None/>
            </a:pPr>
            <a:fld id="{8B5B5A90-EE19-4419-9B8D-86AD6455C998}" type="slidenum">
              <a:rPr lang="en-US" sz="1200">
                <a:latin typeface="Arial Black" panose="020B0A04020102020204" pitchFamily="34" charset="0"/>
              </a:rPr>
              <a:pPr eaLnBrk="1" hangingPunct="1">
                <a:buNone/>
              </a:pPr>
              <a:t>36</a:t>
            </a:fld>
            <a:endParaRPr lang="en-US" sz="1200" dirty="0">
              <a:latin typeface="Arial Black" panose="020B0A04020102020204" pitchFamily="34" charset="0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Tests for Autocorrelation</a:t>
            </a:r>
            <a:r>
              <a:rPr lang="en-US" sz="2400" dirty="0" smtClean="0"/>
              <a:t>		</a:t>
            </a:r>
            <a:r>
              <a:rPr lang="en-US" sz="2000" dirty="0" smtClean="0">
                <a:solidFill>
                  <a:schemeClr val="tx1"/>
                </a:solidFill>
              </a:rPr>
              <a:t>[Tests for RN]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229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Test statistics is: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1800" i="1" smtClean="0"/>
              <a:t>Z</a:t>
            </a:r>
            <a:r>
              <a:rPr lang="en-US" sz="1800" i="1" baseline="-25000" smtClean="0"/>
              <a:t>0</a:t>
            </a:r>
            <a:r>
              <a:rPr lang="en-US" sz="1800" smtClean="0"/>
              <a:t> is distributed normally with mean = </a:t>
            </a:r>
            <a:r>
              <a:rPr lang="en-US" sz="1800" i="1" smtClean="0"/>
              <a:t>0</a:t>
            </a:r>
            <a:r>
              <a:rPr lang="en-US" sz="1800" smtClean="0"/>
              <a:t> and variance = </a:t>
            </a:r>
            <a:r>
              <a:rPr lang="en-US" sz="1800" i="1" smtClean="0"/>
              <a:t>1</a:t>
            </a:r>
            <a:r>
              <a:rPr lang="en-US" sz="1800" smtClean="0"/>
              <a:t>, and: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If </a:t>
            </a:r>
            <a:r>
              <a:rPr lang="en-US" sz="2000" i="1" smtClean="0">
                <a:latin typeface="Symbol" panose="05050102010706020507" pitchFamily="18" charset="2"/>
              </a:rPr>
              <a:t>r</a:t>
            </a:r>
            <a:r>
              <a:rPr lang="en-US" sz="2000" i="1" baseline="-25000" smtClean="0"/>
              <a:t>im</a:t>
            </a:r>
            <a:r>
              <a:rPr lang="en-US" sz="2000" smtClean="0"/>
              <a:t> &gt; 0, the subsequence has positive autocorrelation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High random numbers tend to be followed by high ones, and vice versa.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If </a:t>
            </a:r>
            <a:r>
              <a:rPr lang="en-US" sz="2000" i="1" smtClean="0">
                <a:latin typeface="Symbol" panose="05050102010706020507" pitchFamily="18" charset="2"/>
              </a:rPr>
              <a:t>r</a:t>
            </a:r>
            <a:r>
              <a:rPr lang="en-US" sz="2000" i="1" baseline="-25000" smtClean="0"/>
              <a:t>im</a:t>
            </a:r>
            <a:r>
              <a:rPr lang="en-US" sz="2000" smtClean="0"/>
              <a:t> &lt; 0, the subsequence has negative autocorrelation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Low random numbers tend to be followed by high ones, and vice versa.</a:t>
            </a:r>
          </a:p>
        </p:txBody>
      </p:sp>
      <p:graphicFrame>
        <p:nvGraphicFramePr>
          <p:cNvPr id="921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127375" y="1447800"/>
          <a:ext cx="129222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0" name="Equation" r:id="rId4" imgW="634680" imgH="457200" progId="Equation.3">
                  <p:embed/>
                </p:oleObj>
              </mc:Choice>
              <mc:Fallback>
                <p:oleObj name="Equation" r:id="rId4" imgW="6346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1447800"/>
                        <a:ext cx="1292225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6"/>
          <p:cNvGraphicFramePr>
            <a:graphicFrameLocks noChangeAspect="1"/>
          </p:cNvGraphicFramePr>
          <p:nvPr/>
        </p:nvGraphicFramePr>
        <p:xfrm>
          <a:off x="2362200" y="2743200"/>
          <a:ext cx="38735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1" name="Equation" r:id="rId6" imgW="2234880" imgH="939600" progId="Equation.3">
                  <p:embed/>
                </p:oleObj>
              </mc:Choice>
              <mc:Fallback>
                <p:oleObj name="Equation" r:id="rId6" imgW="223488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743200"/>
                        <a:ext cx="38735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8908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1" y="6248400"/>
            <a:ext cx="434007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None/>
            </a:pPr>
            <a:fld id="{D54ECED9-F877-49FA-8BA2-550975EF8464}" type="slidenum">
              <a:rPr lang="en-US" sz="1200">
                <a:latin typeface="Arial Black" panose="020B0A04020102020204" pitchFamily="34" charset="0"/>
              </a:rPr>
              <a:pPr eaLnBrk="1" hangingPunct="1">
                <a:buNone/>
              </a:pPr>
              <a:t>37</a:t>
            </a:fld>
            <a:endParaRPr lang="en-US" sz="1200" dirty="0">
              <a:latin typeface="Arial Black" panose="020B0A04020102020204" pitchFamily="34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			</a:t>
            </a:r>
            <a:r>
              <a:rPr lang="en-US" sz="2400" smtClean="0"/>
              <a:t>	</a:t>
            </a:r>
            <a:r>
              <a:rPr lang="en-US" sz="2000" smtClean="0">
                <a:solidFill>
                  <a:schemeClr val="bg2"/>
                </a:solidFill>
              </a:rPr>
              <a:t>[Test for Autocorrelation]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Test whether the </a:t>
            </a:r>
            <a:r>
              <a:rPr lang="en-US" sz="2400" i="1" dirty="0" smtClean="0"/>
              <a:t>3</a:t>
            </a:r>
            <a:r>
              <a:rPr lang="en-US" sz="2400" i="1" baseline="30000" dirty="0" smtClean="0"/>
              <a:t>rd</a:t>
            </a:r>
            <a:r>
              <a:rPr lang="en-US" sz="2400" i="1" dirty="0" smtClean="0"/>
              <a:t>, 8</a:t>
            </a:r>
            <a:r>
              <a:rPr lang="en-US" sz="2400" i="1" baseline="30000" dirty="0" smtClean="0"/>
              <a:t>th</a:t>
            </a:r>
            <a:r>
              <a:rPr lang="en-US" sz="2400" i="1" dirty="0" smtClean="0"/>
              <a:t>, 13</a:t>
            </a:r>
            <a:r>
              <a:rPr lang="en-US" sz="2400" i="1" baseline="30000" dirty="0" smtClean="0"/>
              <a:t>th</a:t>
            </a:r>
            <a:r>
              <a:rPr lang="en-US" sz="2400" dirty="0" smtClean="0"/>
              <a:t>, and so on, for the following output on P. 309.</a:t>
            </a:r>
          </a:p>
          <a:p>
            <a:pPr lvl="1" eaLnBrk="1" hangingPunct="1"/>
            <a:r>
              <a:rPr lang="en-US" sz="2000" dirty="0" smtClean="0"/>
              <a:t>Hence, </a:t>
            </a:r>
            <a:r>
              <a:rPr lang="en-US" sz="2000" i="1" dirty="0" smtClean="0">
                <a:latin typeface="Symbol" panose="05050102010706020507" pitchFamily="18" charset="2"/>
              </a:rPr>
              <a:t>a</a:t>
            </a:r>
            <a:r>
              <a:rPr lang="en-US" sz="2000" i="1" dirty="0" smtClean="0"/>
              <a:t> = 0.05,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 = 3, m = 5, N = 30, </a:t>
            </a:r>
            <a:r>
              <a:rPr lang="en-US" sz="2000" dirty="0" smtClean="0"/>
              <a:t>and M = 4</a:t>
            </a:r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r>
              <a:rPr lang="en-US" sz="2000" dirty="0" smtClean="0"/>
              <a:t>From Table A.3, </a:t>
            </a:r>
            <a:r>
              <a:rPr lang="en-US" sz="2000" i="1" dirty="0" smtClean="0"/>
              <a:t>z</a:t>
            </a:r>
            <a:r>
              <a:rPr lang="en-US" sz="2000" i="1" baseline="-25000" dirty="0" smtClean="0"/>
              <a:t>0.025</a:t>
            </a:r>
            <a:r>
              <a:rPr lang="en-US" sz="2000" i="1" dirty="0" smtClean="0"/>
              <a:t> = 1.96</a:t>
            </a:r>
            <a:r>
              <a:rPr lang="en-US" sz="2000" dirty="0" smtClean="0"/>
              <a:t>.  Hence, the hypothesis is not rejected.</a:t>
            </a:r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496717"/>
              </p:ext>
            </p:extLst>
          </p:nvPr>
        </p:nvGraphicFramePr>
        <p:xfrm>
          <a:off x="1801813" y="2744788"/>
          <a:ext cx="6199187" cy="262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2" name="Equation" r:id="rId4" imgW="3708360" imgH="1600200" progId="Equation.3">
                  <p:embed/>
                </p:oleObj>
              </mc:Choice>
              <mc:Fallback>
                <p:oleObj name="Equation" r:id="rId4" imgW="3708360" imgH="160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2744788"/>
                        <a:ext cx="6199187" cy="262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3303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 dirty="0" smtClean="0"/>
              <a:t>Random number </a:t>
            </a:r>
            <a:r>
              <a:rPr lang="en-US" sz="4000" b="1" dirty="0" err="1" smtClean="0"/>
              <a:t>variates</a:t>
            </a:r>
            <a:endParaRPr lang="en-US" sz="4000" b="1" dirty="0" smtClean="0"/>
          </a:p>
          <a:p>
            <a:pPr lvl="1" eaLnBrk="1" hangingPunct="1">
              <a:defRPr/>
            </a:pPr>
            <a:r>
              <a:rPr lang="en-US" sz="3600" b="1" dirty="0" smtClean="0"/>
              <a:t>Discrete random variables</a:t>
            </a:r>
          </a:p>
          <a:p>
            <a:pPr lvl="1" eaLnBrk="1" hangingPunct="1">
              <a:defRPr/>
            </a:pPr>
            <a:r>
              <a:rPr lang="en-US" sz="3600" b="1" dirty="0" smtClean="0"/>
              <a:t>Continuous random variables</a:t>
            </a:r>
            <a:endParaRPr lang="en-US" sz="3600" dirty="0" smtClean="0"/>
          </a:p>
          <a:p>
            <a:pPr eaLnBrk="1" hangingPunct="1">
              <a:defRPr/>
            </a:pPr>
            <a:endParaRPr lang="en-US" sz="4000" dirty="0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Chapter 8 </a:t>
            </a:r>
            <a:br>
              <a:rPr lang="en-US" altLang="en-US" sz="3600" smtClean="0"/>
            </a:br>
            <a:r>
              <a:rPr lang="en-US" altLang="en-US" sz="3600" smtClean="0"/>
              <a:t>Random-Variate Generation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en-US" altLang="en-US" sz="2800" smtClean="0"/>
              <a:t>Banks, Carson, Nelson &amp; Nicol</a:t>
            </a:r>
          </a:p>
          <a:p>
            <a:pPr algn="r" eaLnBrk="1" hangingPunct="1"/>
            <a:r>
              <a:rPr lang="en-US" altLang="en-US" sz="2800" i="1" smtClean="0"/>
              <a:t>Discrete-Event System Simulation</a:t>
            </a:r>
          </a:p>
        </p:txBody>
      </p:sp>
    </p:spTree>
    <p:extLst>
      <p:ext uri="{BB962C8B-B14F-4D97-AF65-F5344CB8AC3E}">
        <p14:creationId xmlns:p14="http://schemas.microsoft.com/office/powerpoint/2010/main" val="3695174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Why Random Number Generators</a:t>
            </a:r>
            <a:r>
              <a:rPr lang="en-US" smtClean="0">
                <a:latin typeface="Symbol" panose="05050102010706020507" pitchFamily="18" charset="2"/>
              </a:rPr>
              <a:t>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4288" y="1785938"/>
            <a:ext cx="9144000" cy="2143125"/>
          </a:xfrm>
        </p:spPr>
        <p:txBody>
          <a:bodyPr/>
          <a:lstStyle/>
          <a:p>
            <a:pPr eaLnBrk="1" hangingPunct="1"/>
            <a:r>
              <a:rPr lang="en-US" sz="2800" b="1" smtClean="0">
                <a:solidFill>
                  <a:srgbClr val="C00000"/>
                </a:solidFill>
              </a:rPr>
              <a:t>Random Numbers</a:t>
            </a:r>
            <a:r>
              <a:rPr lang="en-US" sz="2800" smtClean="0"/>
              <a:t> (RNs) are needed for doing simulations</a:t>
            </a:r>
          </a:p>
          <a:p>
            <a:pPr lvl="1" eaLnBrk="1" hangingPunct="1"/>
            <a:r>
              <a:rPr lang="en-US" sz="2400" smtClean="0"/>
              <a:t>Generate random arrivals (Poisson), random service times (Exponential)</a:t>
            </a:r>
          </a:p>
          <a:p>
            <a:pPr eaLnBrk="1" hangingPunct="1"/>
            <a:r>
              <a:rPr lang="en-US" sz="2800" smtClean="0"/>
              <a:t>Random numbers must be Independent (unpredictable)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14375" y="5429250"/>
            <a:ext cx="7072313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999331" y="5215732"/>
            <a:ext cx="428625" cy="158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2" name="TextBox 7"/>
          <p:cNvSpPr txBox="1">
            <a:spLocks noChangeArrowheads="1"/>
          </p:cNvSpPr>
          <p:nvPr/>
        </p:nvSpPr>
        <p:spPr bwMode="auto">
          <a:xfrm>
            <a:off x="1012825" y="4600575"/>
            <a:ext cx="5794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fr-FR" sz="2400" b="1"/>
              <a:t>A1</a:t>
            </a:r>
            <a:endParaRPr lang="en-US" sz="2400" b="1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285875" y="4618038"/>
            <a:ext cx="4572000" cy="830262"/>
            <a:chOff x="1285852" y="4618046"/>
            <a:chExt cx="4572032" cy="82992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285852" y="5143292"/>
              <a:ext cx="4143404" cy="158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5266626" y="5232948"/>
              <a:ext cx="428448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18" name="TextBox 11"/>
            <p:cNvSpPr txBox="1">
              <a:spLocks noChangeArrowheads="1"/>
            </p:cNvSpPr>
            <p:nvPr/>
          </p:nvSpPr>
          <p:spPr bwMode="auto">
            <a:xfrm>
              <a:off x="5278879" y="4618046"/>
              <a:ext cx="579005" cy="387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fr-FR" sz="2400" b="1"/>
                <a:t>A2</a:t>
              </a:r>
              <a:endParaRPr lang="en-US" sz="2400" b="1"/>
            </a:p>
          </p:txBody>
        </p:sp>
        <p:sp>
          <p:nvSpPr>
            <p:cNvPr id="29719" name="TextBox 12"/>
            <p:cNvSpPr txBox="1">
              <a:spLocks noChangeArrowheads="1"/>
            </p:cNvSpPr>
            <p:nvPr/>
          </p:nvSpPr>
          <p:spPr bwMode="auto">
            <a:xfrm>
              <a:off x="1714480" y="4857760"/>
              <a:ext cx="3321615" cy="28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fr-FR"/>
                <a:t>Random Inter-Arrival Time: Exp(A)</a:t>
              </a:r>
              <a:endParaRPr lang="en-US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1143000" y="5429250"/>
            <a:ext cx="3357563" cy="815975"/>
            <a:chOff x="1142976" y="5429264"/>
            <a:chExt cx="3357586" cy="816426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142976" y="5715172"/>
              <a:ext cx="3071834" cy="158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712" name="Group 26"/>
            <p:cNvGrpSpPr>
              <a:grpSpLocks/>
            </p:cNvGrpSpPr>
            <p:nvPr/>
          </p:nvGrpSpPr>
          <p:grpSpPr bwMode="auto">
            <a:xfrm>
              <a:off x="1214414" y="5429264"/>
              <a:ext cx="3286148" cy="816426"/>
              <a:chOff x="1214414" y="5429264"/>
              <a:chExt cx="3286148" cy="816426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rot="5400000">
                <a:off x="3993234" y="5642901"/>
                <a:ext cx="428862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714" name="TextBox 14"/>
              <p:cNvSpPr txBox="1">
                <a:spLocks noChangeArrowheads="1"/>
              </p:cNvSpPr>
              <p:nvPr/>
            </p:nvSpPr>
            <p:spPr bwMode="auto">
              <a:xfrm>
                <a:off x="3921557" y="5857892"/>
                <a:ext cx="579005" cy="387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fr-FR" sz="2400" b="1"/>
                  <a:t>D1</a:t>
                </a:r>
                <a:endParaRPr lang="en-US" sz="2400" b="1"/>
              </a:p>
            </p:txBody>
          </p:sp>
          <p:sp>
            <p:nvSpPr>
              <p:cNvPr id="29715" name="TextBox 17"/>
              <p:cNvSpPr txBox="1">
                <a:spLocks noChangeArrowheads="1"/>
              </p:cNvSpPr>
              <p:nvPr/>
            </p:nvSpPr>
            <p:spPr bwMode="auto">
              <a:xfrm>
                <a:off x="1214414" y="5454284"/>
                <a:ext cx="2978572" cy="28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fr-FR"/>
                  <a:t>Random Service Time: Exp(</a:t>
                </a:r>
                <a:r>
                  <a:rPr lang="fr-FR">
                    <a:latin typeface="Symbol" panose="05050102010706020507" pitchFamily="18" charset="2"/>
                  </a:rPr>
                  <a:t>m</a:t>
                </a:r>
                <a:r>
                  <a:rPr lang="fr-FR"/>
                  <a:t>)</a:t>
                </a:r>
                <a:endParaRPr lang="en-US"/>
              </a:p>
            </p:txBody>
          </p:sp>
        </p:grp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5500688" y="4614863"/>
            <a:ext cx="1865312" cy="830262"/>
            <a:chOff x="5500694" y="4615550"/>
            <a:chExt cx="1864889" cy="82992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5500694" y="5143969"/>
              <a:ext cx="1499847" cy="158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6774413" y="5230452"/>
              <a:ext cx="428448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10" name="TextBox 23"/>
            <p:cNvSpPr txBox="1">
              <a:spLocks noChangeArrowheads="1"/>
            </p:cNvSpPr>
            <p:nvPr/>
          </p:nvSpPr>
          <p:spPr bwMode="auto">
            <a:xfrm>
              <a:off x="6786578" y="4615550"/>
              <a:ext cx="579005" cy="387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fr-FR" sz="2400" b="1"/>
                <a:t>A3</a:t>
              </a:r>
              <a:endParaRPr lang="en-US" sz="2400" b="1"/>
            </a:p>
          </p:txBody>
        </p:sp>
      </p:grpSp>
      <p:sp>
        <p:nvSpPr>
          <p:cNvPr id="29706" name="TextBox 25"/>
          <p:cNvSpPr txBox="1">
            <a:spLocks noChangeArrowheads="1"/>
          </p:cNvSpPr>
          <p:nvPr/>
        </p:nvSpPr>
        <p:spPr bwMode="auto">
          <a:xfrm>
            <a:off x="768350" y="4286250"/>
            <a:ext cx="9366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fr-FR" sz="2400" b="1"/>
              <a:t>NOW</a:t>
            </a:r>
            <a:endParaRPr lang="en-US" sz="2400" b="1"/>
          </a:p>
        </p:txBody>
      </p:sp>
      <p:sp>
        <p:nvSpPr>
          <p:cNvPr id="2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50825" y="6381750"/>
            <a:ext cx="533400" cy="244475"/>
          </a:xfrm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fld id="{B155DF1B-AD7A-4907-A1AC-FE4933DD9D57}" type="slidenum">
              <a:rPr lang="en-US" sz="1400" b="0"/>
              <a:pPr algn="r" eaLnBrk="1" hangingPunct="1">
                <a:lnSpc>
                  <a:spcPct val="70000"/>
                </a:lnSpc>
                <a:buFont typeface="Wingdings" panose="05000000000000000000" pitchFamily="2" charset="2"/>
                <a:buNone/>
              </a:pPr>
              <a:t>4</a:t>
            </a:fld>
            <a:endParaRPr 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42875"/>
            <a:ext cx="8893621" cy="1042988"/>
          </a:xfrm>
        </p:spPr>
        <p:txBody>
          <a:bodyPr/>
          <a:lstStyle/>
          <a:p>
            <a:pPr eaLnBrk="1" hangingPunct="1"/>
            <a:r>
              <a:rPr lang="en-US" dirty="0" smtClean="0"/>
              <a:t>The Concept of </a:t>
            </a:r>
            <a:r>
              <a:rPr lang="en-US" altLang="ko-KR" dirty="0">
                <a:ea typeface="굴림" panose="020B0600000101010101" pitchFamily="34" charset="-127"/>
              </a:rPr>
              <a:t>Inverse Transformation</a:t>
            </a:r>
            <a:endParaRPr lang="en-US" dirty="0" smtClean="0"/>
          </a:p>
        </p:txBody>
      </p:sp>
      <p:sp>
        <p:nvSpPr>
          <p:cNvPr id="133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47625" y="1571625"/>
            <a:ext cx="3714750" cy="1785938"/>
          </a:xfrm>
        </p:spPr>
        <p:txBody>
          <a:bodyPr/>
          <a:lstStyle/>
          <a:p>
            <a:pPr eaLnBrk="1" hangingPunct="1"/>
            <a:r>
              <a:rPr lang="en-US" sz="20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Goal:</a:t>
            </a:r>
            <a:r>
              <a:rPr lang="en-US" sz="2000" dirty="0" smtClean="0">
                <a:sym typeface="Symbol" panose="05050102010706020507" pitchFamily="18" charset="2"/>
              </a:rPr>
              <a:t> create random </a:t>
            </a:r>
            <a:r>
              <a:rPr lang="en-US" sz="2000" dirty="0" err="1" smtClean="0">
                <a:sym typeface="Symbol" panose="05050102010706020507" pitchFamily="18" charset="2"/>
              </a:rPr>
              <a:t>variates</a:t>
            </a:r>
            <a:r>
              <a:rPr lang="en-US" sz="2000" dirty="0" smtClean="0">
                <a:sym typeface="Symbol" panose="05050102010706020507" pitchFamily="18" charset="2"/>
              </a:rPr>
              <a:t> for random variables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000" dirty="0" smtClean="0">
                <a:sym typeface="Symbol" panose="05050102010706020507" pitchFamily="18" charset="2"/>
              </a:rPr>
              <a:t> of a certain distribution defined with its CDF </a:t>
            </a:r>
          </a:p>
          <a:p>
            <a:pPr eaLnBrk="1" hangingPunct="1"/>
            <a:r>
              <a:rPr lang="en-US" sz="20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Approach: </a:t>
            </a:r>
            <a:r>
              <a:rPr lang="en-US" sz="2000" dirty="0" smtClean="0">
                <a:sym typeface="Symbol" panose="05050102010706020507" pitchFamily="18" charset="2"/>
              </a:rPr>
              <a:t>Inverse cumulative distribution function</a:t>
            </a:r>
          </a:p>
        </p:txBody>
      </p:sp>
      <p:grpSp>
        <p:nvGrpSpPr>
          <p:cNvPr id="13320" name="Group 24"/>
          <p:cNvGrpSpPr>
            <a:grpSpLocks/>
          </p:cNvGrpSpPr>
          <p:nvPr/>
        </p:nvGrpSpPr>
        <p:grpSpPr bwMode="auto">
          <a:xfrm>
            <a:off x="4286250" y="2357438"/>
            <a:ext cx="4714875" cy="3862387"/>
            <a:chOff x="4286247" y="2938459"/>
            <a:chExt cx="4714909" cy="3862391"/>
          </a:xfrm>
        </p:grpSpPr>
        <p:grpSp>
          <p:nvGrpSpPr>
            <p:cNvPr id="13337" name="Group 15"/>
            <p:cNvGrpSpPr>
              <a:grpSpLocks/>
            </p:cNvGrpSpPr>
            <p:nvPr/>
          </p:nvGrpSpPr>
          <p:grpSpPr bwMode="auto">
            <a:xfrm>
              <a:off x="4286247" y="3062287"/>
              <a:ext cx="4714909" cy="3738563"/>
              <a:chOff x="2143107" y="3071812"/>
              <a:chExt cx="4714909" cy="3738563"/>
            </a:xfrm>
          </p:grpSpPr>
          <p:pic>
            <p:nvPicPr>
              <p:cNvPr id="13339" name="Picture 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3107" y="3167060"/>
                <a:ext cx="4640195" cy="3643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2" name="Straight Arrow Connector 11"/>
              <p:cNvCxnSpPr/>
              <p:nvPr/>
            </p:nvCxnSpPr>
            <p:spPr>
              <a:xfrm>
                <a:off x="2643174" y="5976937"/>
                <a:ext cx="4214842" cy="15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rot="5400000" flipH="1" flipV="1">
                <a:off x="1176321" y="4571999"/>
                <a:ext cx="300037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38" name="TextBox 17"/>
            <p:cNvSpPr txBox="1">
              <a:spLocks noChangeArrowheads="1"/>
            </p:cNvSpPr>
            <p:nvPr/>
          </p:nvSpPr>
          <p:spPr bwMode="auto">
            <a:xfrm>
              <a:off x="4829177" y="2938459"/>
              <a:ext cx="1284326" cy="28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b="1"/>
                <a:t>CDF </a:t>
              </a:r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b="1"/>
                <a:t>(</a:t>
              </a:r>
              <a:r>
                <a:rPr lang="en-US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b="1"/>
                <a:t>)=</a:t>
              </a:r>
              <a:r>
                <a:rPr lang="en-US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</p:grpSp>
      <p:graphicFrame>
        <p:nvGraphicFramePr>
          <p:cNvPr id="13314" name="Object 7"/>
          <p:cNvGraphicFramePr>
            <a:graphicFrameLocks noChangeAspect="1"/>
          </p:cNvGraphicFramePr>
          <p:nvPr/>
        </p:nvGraphicFramePr>
        <p:xfrm>
          <a:off x="1352550" y="2490788"/>
          <a:ext cx="16716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6" name="Equation" r:id="rId5" imgW="1054080" imgH="253800" progId="Equation.DSMT4">
                  <p:embed/>
                </p:oleObj>
              </mc:Choice>
              <mc:Fallback>
                <p:oleObj name="Equation" r:id="rId5" imgW="105408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2490788"/>
                        <a:ext cx="167163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21" name="Group 23"/>
          <p:cNvGrpSpPr>
            <a:grpSpLocks/>
          </p:cNvGrpSpPr>
          <p:nvPr/>
        </p:nvGrpSpPr>
        <p:grpSpPr bwMode="auto">
          <a:xfrm>
            <a:off x="-57150" y="3819525"/>
            <a:ext cx="4143375" cy="2428875"/>
            <a:chOff x="142844" y="3857628"/>
            <a:chExt cx="4143404" cy="2428892"/>
          </a:xfrm>
        </p:grpSpPr>
        <p:sp>
          <p:nvSpPr>
            <p:cNvPr id="17" name="Rectangle 3"/>
            <p:cNvSpPr txBox="1">
              <a:spLocks noChangeArrowheads="1"/>
            </p:cNvSpPr>
            <p:nvPr/>
          </p:nvSpPr>
          <p:spPr bwMode="auto">
            <a:xfrm>
              <a:off x="142844" y="3857628"/>
              <a:ext cx="4143404" cy="24288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19088" indent="-319088">
                <a:lnSpc>
                  <a:spcPct val="100000"/>
                </a:lnSpc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/>
              </a:pPr>
              <a:r>
                <a:rPr lang="en-US" sz="2000" b="1" dirty="0">
                  <a:latin typeface="+mn-lt"/>
                  <a:cs typeface="+mn-cs"/>
                  <a:sym typeface="Symbol" pitchFamily="18" charset="2"/>
                </a:rPr>
                <a:t>Cumulative Distribution Function</a:t>
              </a:r>
            </a:p>
            <a:p>
              <a:pPr marL="319088" indent="-319088">
                <a:lnSpc>
                  <a:spcPct val="100000"/>
                </a:lnSpc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/>
              </a:pPr>
              <a:endParaRPr lang="en-US" sz="2000" b="1" dirty="0">
                <a:solidFill>
                  <a:srgbClr val="FF0000"/>
                </a:solidFill>
                <a:latin typeface="+mn-lt"/>
                <a:cs typeface="+mn-cs"/>
                <a:sym typeface="Symbol" pitchFamily="18" charset="2"/>
              </a:endParaRPr>
            </a:p>
            <a:p>
              <a:pPr marL="319088" indent="-319088">
                <a:lnSpc>
                  <a:spcPct val="100000"/>
                </a:lnSpc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/>
              </a:pPr>
              <a:r>
                <a:rPr lang="en-US" sz="2000" b="1" dirty="0">
                  <a:latin typeface="+mn-lt"/>
                  <a:cs typeface="+mn-cs"/>
                  <a:sym typeface="Symbol" pitchFamily="18" charset="2"/>
                </a:rPr>
                <a:t>Generate a random variable</a:t>
              </a:r>
            </a:p>
            <a:p>
              <a:pPr marL="319088" indent="-319088">
                <a:lnSpc>
                  <a:spcPct val="100000"/>
                </a:lnSpc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/>
              </a:pPr>
              <a:endParaRPr lang="en-US" sz="2000" b="1" dirty="0">
                <a:latin typeface="+mn-lt"/>
                <a:cs typeface="+mn-cs"/>
                <a:sym typeface="Symbol" pitchFamily="18" charset="2"/>
              </a:endParaRPr>
            </a:p>
            <a:p>
              <a:pPr marL="319088" indent="-319088">
                <a:lnSpc>
                  <a:spcPct val="100000"/>
                </a:lnSpc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/>
              </a:pPr>
              <a:r>
                <a:rPr lang="en-US" sz="2000" b="1" dirty="0">
                  <a:latin typeface="+mn-lt"/>
                  <a:cs typeface="+mn-cs"/>
                  <a:sym typeface="Symbol" pitchFamily="18" charset="2"/>
                </a:rPr>
                <a:t>Determine </a:t>
              </a:r>
              <a:r>
                <a:rPr lang="en-US" sz="2000" b="1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x</a:t>
              </a:r>
              <a:r>
                <a:rPr lang="en-US" sz="2000" b="1" dirty="0">
                  <a:latin typeface="+mn-lt"/>
                  <a:cs typeface="+mn-cs"/>
                  <a:sym typeface="Symbol" pitchFamily="18" charset="2"/>
                </a:rPr>
                <a:t> such that </a:t>
              </a:r>
            </a:p>
            <a:p>
              <a:pPr marL="319088" indent="-319088">
                <a:lnSpc>
                  <a:spcPct val="100000"/>
                </a:lnSpc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/>
              </a:pPr>
              <a:endParaRPr lang="en-US" sz="2000" b="1" dirty="0">
                <a:solidFill>
                  <a:srgbClr val="FF0000"/>
                </a:solidFill>
                <a:latin typeface="+mn-lt"/>
                <a:cs typeface="+mn-cs"/>
                <a:sym typeface="Symbol" pitchFamily="18" charset="2"/>
              </a:endParaRPr>
            </a:p>
            <a:p>
              <a:pPr marL="319088" indent="-319088">
                <a:lnSpc>
                  <a:spcPct val="100000"/>
                </a:lnSpc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/>
              </a:pPr>
              <a:endParaRPr lang="en-US" sz="2000" b="1" dirty="0">
                <a:solidFill>
                  <a:srgbClr val="FF0000"/>
                </a:solidFill>
                <a:latin typeface="+mn-lt"/>
                <a:cs typeface="+mn-cs"/>
                <a:sym typeface="Symbol" pitchFamily="18" charset="2"/>
              </a:endParaRPr>
            </a:p>
          </p:txBody>
        </p:sp>
        <p:graphicFrame>
          <p:nvGraphicFramePr>
            <p:cNvPr id="13315" name="Object 8"/>
            <p:cNvGraphicFramePr>
              <a:graphicFrameLocks noChangeAspect="1"/>
            </p:cNvGraphicFramePr>
            <p:nvPr/>
          </p:nvGraphicFramePr>
          <p:xfrm>
            <a:off x="1357290" y="4286256"/>
            <a:ext cx="1671638" cy="441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07" name="Equation" r:id="rId7" imgW="1054080" imgH="253800" progId="Equation.DSMT4">
                    <p:embed/>
                  </p:oleObj>
                </mc:Choice>
                <mc:Fallback>
                  <p:oleObj name="Equation" r:id="rId7" imgW="1054080" imgH="2538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7290" y="4286256"/>
                          <a:ext cx="1671638" cy="441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6" name="Object 9"/>
            <p:cNvGraphicFramePr>
              <a:graphicFrameLocks noChangeAspect="1"/>
            </p:cNvGraphicFramePr>
            <p:nvPr/>
          </p:nvGraphicFramePr>
          <p:xfrm>
            <a:off x="1785918" y="5000636"/>
            <a:ext cx="865187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08" name="Equation" r:id="rId8" imgW="545760" imgH="177480" progId="Equation.DSMT4">
                    <p:embed/>
                  </p:oleObj>
                </mc:Choice>
                <mc:Fallback>
                  <p:oleObj name="Equation" r:id="rId8" imgW="545760" imgH="17748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5918" y="5000636"/>
                          <a:ext cx="865187" cy="307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7" name="Object 10"/>
            <p:cNvGraphicFramePr>
              <a:graphicFrameLocks noChangeAspect="1"/>
            </p:cNvGraphicFramePr>
            <p:nvPr/>
          </p:nvGraphicFramePr>
          <p:xfrm>
            <a:off x="928662" y="5786454"/>
            <a:ext cx="2451100" cy="439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09" name="Equation" r:id="rId10" imgW="1549080" imgH="253800" progId="Equation.DSMT4">
                    <p:embed/>
                  </p:oleObj>
                </mc:Choice>
                <mc:Fallback>
                  <p:oleObj name="Equation" r:id="rId10" imgW="1549080" imgH="2538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8662" y="5786454"/>
                          <a:ext cx="2451100" cy="439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730750" y="3633788"/>
            <a:ext cx="4222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i="1">
                <a:solidFill>
                  <a:srgbClr val="3333FF"/>
                </a:solidFill>
              </a:rPr>
              <a:t>u</a:t>
            </a:r>
            <a:r>
              <a:rPr lang="en-US" sz="2000" i="1" baseline="-25000">
                <a:solidFill>
                  <a:srgbClr val="3333FF"/>
                </a:solidFill>
              </a:rPr>
              <a:t>1</a:t>
            </a:r>
          </a:p>
        </p:txBody>
      </p:sp>
      <p:cxnSp>
        <p:nvCxnSpPr>
          <p:cNvPr id="36" name="Straight Connector 35"/>
          <p:cNvCxnSpPr/>
          <p:nvPr/>
        </p:nvCxnSpPr>
        <p:spPr>
          <a:xfrm rot="5400000">
            <a:off x="4601369" y="4647406"/>
            <a:ext cx="1428750" cy="1588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857750" y="3929063"/>
            <a:ext cx="1500188" cy="1587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5639594" y="4650581"/>
            <a:ext cx="1428750" cy="1588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19650" y="3929063"/>
            <a:ext cx="500063" cy="1587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038725" y="5394325"/>
            <a:ext cx="561975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sz="1200" b="1" i="1">
                <a:solidFill>
                  <a:srgbClr val="3333FF"/>
                </a:solidFill>
              </a:rPr>
              <a:t>X1</a:t>
            </a:r>
            <a:r>
              <a:rPr lang="en-US" sz="1200" b="1" i="1" baseline="-25000">
                <a:solidFill>
                  <a:srgbClr val="3333FF"/>
                </a:solidFill>
              </a:rPr>
              <a:t>Exp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754563" y="2900363"/>
            <a:ext cx="4222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i="1">
                <a:solidFill>
                  <a:srgbClr val="3333FF"/>
                </a:solidFill>
              </a:rPr>
              <a:t>u</a:t>
            </a:r>
            <a:r>
              <a:rPr lang="en-US" sz="2000" i="1" baseline="-25000">
                <a:solidFill>
                  <a:srgbClr val="3333FF"/>
                </a:solidFill>
              </a:rPr>
              <a:t>2</a:t>
            </a:r>
          </a:p>
        </p:txBody>
      </p:sp>
      <p:cxnSp>
        <p:nvCxnSpPr>
          <p:cNvPr id="46" name="Straight Connector 45"/>
          <p:cNvCxnSpPr/>
          <p:nvPr/>
        </p:nvCxnSpPr>
        <p:spPr>
          <a:xfrm rot="16200000" flipH="1">
            <a:off x="4918868" y="4288632"/>
            <a:ext cx="2138363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876800" y="3214688"/>
            <a:ext cx="1838325" cy="1587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6200000" flipH="1">
            <a:off x="5635625" y="4289426"/>
            <a:ext cx="2136775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851400" y="3214688"/>
            <a:ext cx="1149350" cy="1587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076156" y="5435600"/>
            <a:ext cx="773113" cy="241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200" b="1" i="1" dirty="0">
                <a:solidFill>
                  <a:srgbClr val="3333FF"/>
                </a:solidFill>
                <a:latin typeface="Arial" charset="0"/>
                <a:cs typeface="Arial" charset="0"/>
              </a:rPr>
              <a:t>X1</a:t>
            </a:r>
            <a:r>
              <a:rPr lang="en-US" sz="1200" b="1" i="1" baseline="-25000" dirty="0">
                <a:solidFill>
                  <a:srgbClr val="3333FF"/>
                </a:solidFill>
                <a:latin typeface="Arial" charset="0"/>
                <a:cs typeface="Arial" charset="0"/>
              </a:rPr>
              <a:t>Poisson</a:t>
            </a:r>
            <a:endParaRPr lang="en-US" sz="1050" b="1" i="1" baseline="-25000" dirty="0">
              <a:solidFill>
                <a:srgbClr val="3333FF"/>
              </a:solidFill>
              <a:latin typeface="Arial" charset="0"/>
              <a:cs typeface="Arial" charset="0"/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700713" y="5357813"/>
            <a:ext cx="561975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sz="1200" b="1" i="1">
                <a:solidFill>
                  <a:srgbClr val="3333FF"/>
                </a:solidFill>
              </a:rPr>
              <a:t>X2</a:t>
            </a:r>
            <a:r>
              <a:rPr lang="en-US" sz="1200" b="1" i="1" baseline="-25000">
                <a:solidFill>
                  <a:srgbClr val="3333FF"/>
                </a:solidFill>
              </a:rPr>
              <a:t>Exp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386513" y="5357813"/>
            <a:ext cx="773112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sz="1200" b="1" i="1">
                <a:solidFill>
                  <a:srgbClr val="3333FF"/>
                </a:solidFill>
              </a:rPr>
              <a:t>X2</a:t>
            </a:r>
            <a:r>
              <a:rPr lang="en-US" sz="1200" b="1" i="1" baseline="-25000">
                <a:solidFill>
                  <a:srgbClr val="3333FF"/>
                </a:solidFill>
              </a:rPr>
              <a:t>Poisson</a:t>
            </a:r>
          </a:p>
        </p:txBody>
      </p:sp>
      <p:sp>
        <p:nvSpPr>
          <p:cNvPr id="30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1" y="6248400"/>
            <a:ext cx="434007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None/>
            </a:pPr>
            <a:fld id="{6F5C2A4F-7DA1-4635-8AE7-BCF11D298060}" type="slidenum">
              <a:rPr lang="en-US" sz="1200" smtClean="0">
                <a:latin typeface="Arial Black" panose="020B0A04020102020204" pitchFamily="34" charset="0"/>
              </a:rPr>
              <a:t>40</a:t>
            </a:fld>
            <a:endParaRPr lang="en-US" sz="12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3" grpId="0"/>
      <p:bldP spid="45" grpId="0"/>
      <p:bldP spid="56" grpId="0"/>
      <p:bldP spid="57" grpId="0"/>
      <p:bldP spid="6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14313"/>
            <a:ext cx="7534275" cy="6858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Generating Discrete Random </a:t>
            </a:r>
            <a:r>
              <a:rPr lang="en-US" sz="3200" dirty="0" err="1" smtClean="0"/>
              <a:t>Variates</a:t>
            </a:r>
            <a:endParaRPr lang="en-US" sz="3200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38" y="6246546"/>
            <a:ext cx="4114800" cy="566737"/>
          </a:xfrm>
        </p:spPr>
        <p:txBody>
          <a:bodyPr>
            <a:normAutofit lnSpcReduction="1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Cumulative Distribution Function of X:</a:t>
            </a:r>
          </a:p>
          <a:p>
            <a:pPr marL="320040" indent="-320040" algn="ctr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4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F(x) = P(</a:t>
            </a:r>
            <a:r>
              <a:rPr lang="en-US" sz="1400" b="1" dirty="0" err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X≤x</a:t>
            </a:r>
            <a:r>
              <a:rPr lang="en-US" sz="14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)</a:t>
            </a:r>
          </a:p>
        </p:txBody>
      </p:sp>
      <p:sp>
        <p:nvSpPr>
          <p:cNvPr id="43012" name="Rectangle 47"/>
          <p:cNvSpPr>
            <a:spLocks noChangeArrowheads="1"/>
          </p:cNvSpPr>
          <p:nvPr/>
        </p:nvSpPr>
        <p:spPr bwMode="auto">
          <a:xfrm>
            <a:off x="2914650" y="1571625"/>
            <a:ext cx="5937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/>
              <a:t>PDF</a:t>
            </a:r>
          </a:p>
        </p:txBody>
      </p:sp>
      <p:grpSp>
        <p:nvGrpSpPr>
          <p:cNvPr id="43013" name="Group 76"/>
          <p:cNvGrpSpPr>
            <a:grpSpLocks/>
          </p:cNvGrpSpPr>
          <p:nvPr/>
        </p:nvGrpSpPr>
        <p:grpSpPr bwMode="auto">
          <a:xfrm>
            <a:off x="295766" y="2495550"/>
            <a:ext cx="3363913" cy="3335338"/>
            <a:chOff x="270" y="941"/>
            <a:chExt cx="2119" cy="2101"/>
          </a:xfrm>
        </p:grpSpPr>
        <p:sp>
          <p:nvSpPr>
            <p:cNvPr id="43089" name="Line 4"/>
            <p:cNvSpPr>
              <a:spLocks noChangeShapeType="1"/>
            </p:cNvSpPr>
            <p:nvPr/>
          </p:nvSpPr>
          <p:spPr bwMode="auto">
            <a:xfrm>
              <a:off x="672" y="2832"/>
              <a:ext cx="16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90" name="Line 5"/>
            <p:cNvSpPr>
              <a:spLocks noChangeShapeType="1"/>
            </p:cNvSpPr>
            <p:nvPr/>
          </p:nvSpPr>
          <p:spPr bwMode="auto">
            <a:xfrm flipV="1">
              <a:off x="672" y="1104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91" name="Rectangle 6"/>
            <p:cNvSpPr>
              <a:spLocks noChangeArrowheads="1"/>
            </p:cNvSpPr>
            <p:nvPr/>
          </p:nvSpPr>
          <p:spPr bwMode="auto">
            <a:xfrm>
              <a:off x="2208" y="2832"/>
              <a:ext cx="18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/>
                <a:t>x</a:t>
              </a:r>
            </a:p>
          </p:txBody>
        </p:sp>
        <p:sp>
          <p:nvSpPr>
            <p:cNvPr id="43092" name="Rectangle 7"/>
            <p:cNvSpPr>
              <a:spLocks noChangeArrowheads="1"/>
            </p:cNvSpPr>
            <p:nvPr/>
          </p:nvSpPr>
          <p:spPr bwMode="auto">
            <a:xfrm>
              <a:off x="270" y="941"/>
              <a:ext cx="34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dirty="0"/>
                <a:t>F(x)</a:t>
              </a:r>
            </a:p>
          </p:txBody>
        </p:sp>
        <p:sp>
          <p:nvSpPr>
            <p:cNvPr id="43093" name="Line 9"/>
            <p:cNvSpPr>
              <a:spLocks noChangeShapeType="1"/>
            </p:cNvSpPr>
            <p:nvPr/>
          </p:nvSpPr>
          <p:spPr bwMode="auto">
            <a:xfrm>
              <a:off x="624" y="139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94" name="Rectangle 10"/>
            <p:cNvSpPr>
              <a:spLocks noChangeArrowheads="1"/>
            </p:cNvSpPr>
            <p:nvPr/>
          </p:nvSpPr>
          <p:spPr bwMode="auto">
            <a:xfrm>
              <a:off x="360" y="1287"/>
              <a:ext cx="31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sz="1800"/>
                <a:t>1.0</a:t>
              </a:r>
            </a:p>
          </p:txBody>
        </p:sp>
        <p:sp>
          <p:nvSpPr>
            <p:cNvPr id="43095" name="Line 11"/>
            <p:cNvSpPr>
              <a:spLocks noChangeShapeType="1"/>
            </p:cNvSpPr>
            <p:nvPr/>
          </p:nvSpPr>
          <p:spPr bwMode="auto">
            <a:xfrm>
              <a:off x="624" y="268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96" name="Line 12"/>
            <p:cNvSpPr>
              <a:spLocks noChangeShapeType="1"/>
            </p:cNvSpPr>
            <p:nvPr/>
          </p:nvSpPr>
          <p:spPr bwMode="auto">
            <a:xfrm>
              <a:off x="624" y="254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97" name="Line 13"/>
            <p:cNvSpPr>
              <a:spLocks noChangeShapeType="1"/>
            </p:cNvSpPr>
            <p:nvPr/>
          </p:nvSpPr>
          <p:spPr bwMode="auto">
            <a:xfrm>
              <a:off x="624" y="240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98" name="Line 14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99" name="Line 15"/>
            <p:cNvSpPr>
              <a:spLocks noChangeShapeType="1"/>
            </p:cNvSpPr>
            <p:nvPr/>
          </p:nvSpPr>
          <p:spPr bwMode="auto">
            <a:xfrm>
              <a:off x="624" y="211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00" name="Line 16"/>
            <p:cNvSpPr>
              <a:spLocks noChangeShapeType="1"/>
            </p:cNvSpPr>
            <p:nvPr/>
          </p:nvSpPr>
          <p:spPr bwMode="auto">
            <a:xfrm>
              <a:off x="624" y="19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01" name="Line 17"/>
            <p:cNvSpPr>
              <a:spLocks noChangeShapeType="1"/>
            </p:cNvSpPr>
            <p:nvPr/>
          </p:nvSpPr>
          <p:spPr bwMode="auto">
            <a:xfrm>
              <a:off x="624" y="182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02" name="Line 18"/>
            <p:cNvSpPr>
              <a:spLocks noChangeShapeType="1"/>
            </p:cNvSpPr>
            <p:nvPr/>
          </p:nvSpPr>
          <p:spPr bwMode="auto">
            <a:xfrm>
              <a:off x="624" y="168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03" name="Line 19"/>
            <p:cNvSpPr>
              <a:spLocks noChangeShapeType="1"/>
            </p:cNvSpPr>
            <p:nvPr/>
          </p:nvSpPr>
          <p:spPr bwMode="auto">
            <a:xfrm>
              <a:off x="624" y="153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04" name="Line 21"/>
            <p:cNvSpPr>
              <a:spLocks noChangeShapeType="1"/>
            </p:cNvSpPr>
            <p:nvPr/>
          </p:nvSpPr>
          <p:spPr bwMode="auto">
            <a:xfrm>
              <a:off x="960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05" name="Line 23"/>
            <p:cNvSpPr>
              <a:spLocks noChangeShapeType="1"/>
            </p:cNvSpPr>
            <p:nvPr/>
          </p:nvSpPr>
          <p:spPr bwMode="auto">
            <a:xfrm>
              <a:off x="1248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06" name="Line 25"/>
            <p:cNvSpPr>
              <a:spLocks noChangeShapeType="1"/>
            </p:cNvSpPr>
            <p:nvPr/>
          </p:nvSpPr>
          <p:spPr bwMode="auto">
            <a:xfrm>
              <a:off x="1536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07" name="Line 27"/>
            <p:cNvSpPr>
              <a:spLocks noChangeShapeType="1"/>
            </p:cNvSpPr>
            <p:nvPr/>
          </p:nvSpPr>
          <p:spPr bwMode="auto">
            <a:xfrm>
              <a:off x="1824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08" name="Line 29"/>
            <p:cNvSpPr>
              <a:spLocks noChangeShapeType="1"/>
            </p:cNvSpPr>
            <p:nvPr/>
          </p:nvSpPr>
          <p:spPr bwMode="auto">
            <a:xfrm>
              <a:off x="2112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09" name="Rectangle 32"/>
            <p:cNvSpPr>
              <a:spLocks noChangeArrowheads="1"/>
            </p:cNvSpPr>
            <p:nvPr/>
          </p:nvSpPr>
          <p:spPr bwMode="auto">
            <a:xfrm>
              <a:off x="864" y="2860"/>
              <a:ext cx="18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/>
                <a:t>1</a:t>
              </a:r>
            </a:p>
          </p:txBody>
        </p:sp>
        <p:sp>
          <p:nvSpPr>
            <p:cNvPr id="43110" name="Rectangle 33"/>
            <p:cNvSpPr>
              <a:spLocks noChangeArrowheads="1"/>
            </p:cNvSpPr>
            <p:nvPr/>
          </p:nvSpPr>
          <p:spPr bwMode="auto">
            <a:xfrm>
              <a:off x="1157" y="2860"/>
              <a:ext cx="18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/>
                <a:t>2</a:t>
              </a:r>
            </a:p>
          </p:txBody>
        </p:sp>
        <p:sp>
          <p:nvSpPr>
            <p:cNvPr id="43111" name="Rectangle 34"/>
            <p:cNvSpPr>
              <a:spLocks noChangeArrowheads="1"/>
            </p:cNvSpPr>
            <p:nvPr/>
          </p:nvSpPr>
          <p:spPr bwMode="auto">
            <a:xfrm>
              <a:off x="1450" y="2860"/>
              <a:ext cx="18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/>
                <a:t>3</a:t>
              </a:r>
            </a:p>
          </p:txBody>
        </p:sp>
        <p:sp>
          <p:nvSpPr>
            <p:cNvPr id="43112" name="Rectangle 35"/>
            <p:cNvSpPr>
              <a:spLocks noChangeArrowheads="1"/>
            </p:cNvSpPr>
            <p:nvPr/>
          </p:nvSpPr>
          <p:spPr bwMode="auto">
            <a:xfrm>
              <a:off x="1743" y="2860"/>
              <a:ext cx="18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/>
                <a:t>4</a:t>
              </a:r>
            </a:p>
          </p:txBody>
        </p:sp>
        <p:sp>
          <p:nvSpPr>
            <p:cNvPr id="43113" name="Rectangle 36"/>
            <p:cNvSpPr>
              <a:spLocks noChangeArrowheads="1"/>
            </p:cNvSpPr>
            <p:nvPr/>
          </p:nvSpPr>
          <p:spPr bwMode="auto">
            <a:xfrm>
              <a:off x="2021" y="2860"/>
              <a:ext cx="18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/>
                <a:t>5</a:t>
              </a:r>
            </a:p>
          </p:txBody>
        </p:sp>
        <p:sp>
          <p:nvSpPr>
            <p:cNvPr id="43114" name="Rectangle 38"/>
            <p:cNvSpPr>
              <a:spLocks noChangeArrowheads="1"/>
            </p:cNvSpPr>
            <p:nvPr/>
          </p:nvSpPr>
          <p:spPr bwMode="auto">
            <a:xfrm>
              <a:off x="360" y="1575"/>
              <a:ext cx="31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sz="1800"/>
                <a:t>0.8</a:t>
              </a:r>
            </a:p>
          </p:txBody>
        </p:sp>
        <p:sp>
          <p:nvSpPr>
            <p:cNvPr id="43115" name="Rectangle 39"/>
            <p:cNvSpPr>
              <a:spLocks noChangeArrowheads="1"/>
            </p:cNvSpPr>
            <p:nvPr/>
          </p:nvSpPr>
          <p:spPr bwMode="auto">
            <a:xfrm>
              <a:off x="360" y="1863"/>
              <a:ext cx="31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sz="1800"/>
                <a:t>0.6</a:t>
              </a:r>
            </a:p>
          </p:txBody>
        </p:sp>
        <p:sp>
          <p:nvSpPr>
            <p:cNvPr id="43116" name="Rectangle 40"/>
            <p:cNvSpPr>
              <a:spLocks noChangeArrowheads="1"/>
            </p:cNvSpPr>
            <p:nvPr/>
          </p:nvSpPr>
          <p:spPr bwMode="auto">
            <a:xfrm>
              <a:off x="360" y="2151"/>
              <a:ext cx="31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sz="1800"/>
                <a:t>0.4</a:t>
              </a:r>
            </a:p>
          </p:txBody>
        </p:sp>
        <p:sp>
          <p:nvSpPr>
            <p:cNvPr id="43117" name="Rectangle 41"/>
            <p:cNvSpPr>
              <a:spLocks noChangeArrowheads="1"/>
            </p:cNvSpPr>
            <p:nvPr/>
          </p:nvSpPr>
          <p:spPr bwMode="auto">
            <a:xfrm>
              <a:off x="360" y="2439"/>
              <a:ext cx="31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sz="1800"/>
                <a:t>0.2</a:t>
              </a:r>
            </a:p>
          </p:txBody>
        </p:sp>
        <p:sp>
          <p:nvSpPr>
            <p:cNvPr id="43118" name="Freeform 50"/>
            <p:cNvSpPr>
              <a:spLocks/>
            </p:cNvSpPr>
            <p:nvPr/>
          </p:nvSpPr>
          <p:spPr bwMode="auto">
            <a:xfrm>
              <a:off x="960" y="1392"/>
              <a:ext cx="1248" cy="1440"/>
            </a:xfrm>
            <a:custGeom>
              <a:avLst/>
              <a:gdLst>
                <a:gd name="T0" fmla="*/ 0 w 1248"/>
                <a:gd name="T1" fmla="*/ 1440 h 1440"/>
                <a:gd name="T2" fmla="*/ 0 w 1248"/>
                <a:gd name="T3" fmla="*/ 1152 h 1440"/>
                <a:gd name="T4" fmla="*/ 288 w 1248"/>
                <a:gd name="T5" fmla="*/ 1152 h 1440"/>
                <a:gd name="T6" fmla="*/ 288 w 1248"/>
                <a:gd name="T7" fmla="*/ 720 h 1440"/>
                <a:gd name="T8" fmla="*/ 576 w 1248"/>
                <a:gd name="T9" fmla="*/ 720 h 1440"/>
                <a:gd name="T10" fmla="*/ 576 w 1248"/>
                <a:gd name="T11" fmla="*/ 576 h 1440"/>
                <a:gd name="T12" fmla="*/ 864 w 1248"/>
                <a:gd name="T13" fmla="*/ 576 h 1440"/>
                <a:gd name="T14" fmla="*/ 864 w 1248"/>
                <a:gd name="T15" fmla="*/ 288 h 1440"/>
                <a:gd name="T16" fmla="*/ 1152 w 1248"/>
                <a:gd name="T17" fmla="*/ 288 h 1440"/>
                <a:gd name="T18" fmla="*/ 1152 w 1248"/>
                <a:gd name="T19" fmla="*/ 0 h 1440"/>
                <a:gd name="T20" fmla="*/ 1248 w 1248"/>
                <a:gd name="T21" fmla="*/ 0 h 14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48"/>
                <a:gd name="T34" fmla="*/ 0 h 1440"/>
                <a:gd name="T35" fmla="*/ 1248 w 1248"/>
                <a:gd name="T36" fmla="*/ 1440 h 14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48" h="1440">
                  <a:moveTo>
                    <a:pt x="0" y="1440"/>
                  </a:moveTo>
                  <a:lnTo>
                    <a:pt x="0" y="1152"/>
                  </a:lnTo>
                  <a:lnTo>
                    <a:pt x="288" y="1152"/>
                  </a:lnTo>
                  <a:lnTo>
                    <a:pt x="288" y="720"/>
                  </a:lnTo>
                  <a:lnTo>
                    <a:pt x="576" y="720"/>
                  </a:lnTo>
                  <a:lnTo>
                    <a:pt x="576" y="576"/>
                  </a:lnTo>
                  <a:lnTo>
                    <a:pt x="864" y="576"/>
                  </a:lnTo>
                  <a:lnTo>
                    <a:pt x="864" y="288"/>
                  </a:lnTo>
                  <a:lnTo>
                    <a:pt x="1152" y="288"/>
                  </a:lnTo>
                  <a:lnTo>
                    <a:pt x="1152" y="0"/>
                  </a:lnTo>
                  <a:lnTo>
                    <a:pt x="1248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4115" name="Group 83"/>
          <p:cNvGraphicFramePr>
            <a:graphicFrameLocks noGrp="1"/>
          </p:cNvGraphicFramePr>
          <p:nvPr/>
        </p:nvGraphicFramePr>
        <p:xfrm>
          <a:off x="3587750" y="1600200"/>
          <a:ext cx="1371600" cy="18288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176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80" charset="-128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80" charset="-128"/>
                        </a:rPr>
                        <a:t>f(x)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80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80" charset="-128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80" charset="-128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80" charset="-128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80" charset="-128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80" charset="-128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80" charset="-128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80" charset="-128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80" charset="-128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80" charset="-128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" name="Group 134"/>
          <p:cNvGrpSpPr>
            <a:grpSpLocks/>
          </p:cNvGrpSpPr>
          <p:nvPr/>
        </p:nvGrpSpPr>
        <p:grpSpPr bwMode="auto">
          <a:xfrm>
            <a:off x="1329" y="3130814"/>
            <a:ext cx="2819400" cy="3294063"/>
            <a:chOff x="96" y="1824"/>
            <a:chExt cx="1776" cy="2075"/>
          </a:xfrm>
        </p:grpSpPr>
        <p:sp>
          <p:nvSpPr>
            <p:cNvPr id="43082" name="Rectangle 84"/>
            <p:cNvSpPr>
              <a:spLocks noChangeArrowheads="1"/>
            </p:cNvSpPr>
            <p:nvPr/>
          </p:nvSpPr>
          <p:spPr bwMode="auto">
            <a:xfrm>
              <a:off x="816" y="1824"/>
              <a:ext cx="105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sz="2000" dirty="0">
                  <a:solidFill>
                    <a:srgbClr val="FF0000"/>
                  </a:solidFill>
                  <a:sym typeface="Symbol" panose="05050102010706020507" pitchFamily="18" charset="2"/>
                </a:rPr>
                <a:t>u = F(x)</a:t>
              </a: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sz="2000" dirty="0">
                  <a:solidFill>
                    <a:srgbClr val="FF0000"/>
                  </a:solidFill>
                  <a:sym typeface="Symbol" panose="05050102010706020507" pitchFamily="18" charset="2"/>
                </a:rPr>
                <a:t>0.5 = F(2)</a:t>
              </a:r>
              <a:endParaRPr lang="en-US" sz="2800" dirty="0">
                <a:solidFill>
                  <a:srgbClr val="FF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43083" name="Line 85"/>
            <p:cNvSpPr>
              <a:spLocks noChangeShapeType="1"/>
            </p:cNvSpPr>
            <p:nvPr/>
          </p:nvSpPr>
          <p:spPr bwMode="auto">
            <a:xfrm flipV="1">
              <a:off x="1248" y="3504"/>
              <a:ext cx="0" cy="24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84" name="Rectangle 86"/>
            <p:cNvSpPr>
              <a:spLocks noChangeArrowheads="1"/>
            </p:cNvSpPr>
            <p:nvPr/>
          </p:nvSpPr>
          <p:spPr bwMode="auto">
            <a:xfrm>
              <a:off x="1152" y="3686"/>
              <a:ext cx="19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sz="2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085" name="Line 87"/>
            <p:cNvSpPr>
              <a:spLocks noChangeShapeType="1"/>
            </p:cNvSpPr>
            <p:nvPr/>
          </p:nvSpPr>
          <p:spPr bwMode="auto">
            <a:xfrm flipV="1">
              <a:off x="1248" y="3024"/>
              <a:ext cx="0" cy="19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86" name="Line 88"/>
            <p:cNvSpPr>
              <a:spLocks noChangeShapeType="1"/>
            </p:cNvSpPr>
            <p:nvPr/>
          </p:nvSpPr>
          <p:spPr bwMode="auto">
            <a:xfrm flipH="1">
              <a:off x="768" y="2592"/>
              <a:ext cx="43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87" name="Rectangle 89"/>
            <p:cNvSpPr>
              <a:spLocks noChangeArrowheads="1"/>
            </p:cNvSpPr>
            <p:nvPr/>
          </p:nvSpPr>
          <p:spPr bwMode="auto">
            <a:xfrm>
              <a:off x="96" y="2448"/>
              <a:ext cx="20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sz="2000">
                  <a:solidFill>
                    <a:srgbClr val="FF0000"/>
                  </a:solidFill>
                </a:rPr>
                <a:t>u</a:t>
              </a:r>
            </a:p>
          </p:txBody>
        </p:sp>
        <p:sp>
          <p:nvSpPr>
            <p:cNvPr id="43088" name="Line 90"/>
            <p:cNvSpPr>
              <a:spLocks noChangeShapeType="1"/>
            </p:cNvSpPr>
            <p:nvPr/>
          </p:nvSpPr>
          <p:spPr bwMode="auto">
            <a:xfrm flipH="1">
              <a:off x="288" y="2592"/>
              <a:ext cx="28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40"/>
          <p:cNvGrpSpPr>
            <a:grpSpLocks/>
          </p:cNvGrpSpPr>
          <p:nvPr/>
        </p:nvGrpSpPr>
        <p:grpSpPr bwMode="auto">
          <a:xfrm>
            <a:off x="4966985" y="2498725"/>
            <a:ext cx="4167188" cy="4308475"/>
            <a:chOff x="3004" y="1324"/>
            <a:chExt cx="2625" cy="2714"/>
          </a:xfrm>
        </p:grpSpPr>
        <p:sp>
          <p:nvSpPr>
            <p:cNvPr id="43042" name="Rectangle 92"/>
            <p:cNvSpPr>
              <a:spLocks noChangeArrowheads="1"/>
            </p:cNvSpPr>
            <p:nvPr/>
          </p:nvSpPr>
          <p:spPr bwMode="auto">
            <a:xfrm>
              <a:off x="3037" y="3726"/>
              <a:ext cx="2592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¡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sz="1400" dirty="0"/>
                <a:t>Inverse Distribution Function (</a:t>
              </a:r>
              <a:r>
                <a:rPr lang="en-US" sz="1400" dirty="0" err="1"/>
                <a:t>idf</a:t>
              </a:r>
              <a:r>
                <a:rPr lang="en-US" sz="1400" dirty="0"/>
                <a:t>) of X:</a:t>
              </a:r>
            </a:p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sz="1400" b="1" dirty="0">
                  <a:solidFill>
                    <a:srgbClr val="3333FF"/>
                  </a:solidFill>
                  <a:sym typeface="Symbol" panose="05050102010706020507" pitchFamily="18" charset="2"/>
                </a:rPr>
                <a:t>F*(u) = min {x: u &lt; F(x)}</a:t>
              </a:r>
              <a:endParaRPr lang="en-US" sz="1200" b="1" dirty="0">
                <a:solidFill>
                  <a:srgbClr val="3333FF"/>
                </a:solidFill>
                <a:sym typeface="Symbol" panose="05050102010706020507" pitchFamily="18" charset="2"/>
              </a:endParaRPr>
            </a:p>
          </p:txBody>
        </p:sp>
        <p:grpSp>
          <p:nvGrpSpPr>
            <p:cNvPr id="43043" name="Group 93"/>
            <p:cNvGrpSpPr>
              <a:grpSpLocks/>
            </p:cNvGrpSpPr>
            <p:nvPr/>
          </p:nvGrpSpPr>
          <p:grpSpPr bwMode="auto">
            <a:xfrm>
              <a:off x="3216" y="1324"/>
              <a:ext cx="2081" cy="2102"/>
              <a:chOff x="308" y="940"/>
              <a:chExt cx="2081" cy="2102"/>
            </a:xfrm>
          </p:grpSpPr>
          <p:sp>
            <p:nvSpPr>
              <p:cNvPr id="43052" name="Line 94"/>
              <p:cNvSpPr>
                <a:spLocks noChangeShapeType="1"/>
              </p:cNvSpPr>
              <p:nvPr/>
            </p:nvSpPr>
            <p:spPr bwMode="auto">
              <a:xfrm>
                <a:off x="672" y="2832"/>
                <a:ext cx="16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53" name="Line 95"/>
              <p:cNvSpPr>
                <a:spLocks noChangeShapeType="1"/>
              </p:cNvSpPr>
              <p:nvPr/>
            </p:nvSpPr>
            <p:spPr bwMode="auto">
              <a:xfrm flipV="1">
                <a:off x="672" y="1104"/>
                <a:ext cx="0" cy="17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54" name="Rectangle 96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181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/>
                  <a:t>x</a:t>
                </a:r>
              </a:p>
            </p:txBody>
          </p:sp>
          <p:sp>
            <p:nvSpPr>
              <p:cNvPr id="43055" name="Rectangle 97"/>
              <p:cNvSpPr>
                <a:spLocks noChangeArrowheads="1"/>
              </p:cNvSpPr>
              <p:nvPr/>
            </p:nvSpPr>
            <p:spPr bwMode="auto">
              <a:xfrm>
                <a:off x="308" y="940"/>
                <a:ext cx="347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dirty="0"/>
                  <a:t>F(x)</a:t>
                </a:r>
              </a:p>
            </p:txBody>
          </p:sp>
          <p:sp>
            <p:nvSpPr>
              <p:cNvPr id="43056" name="Line 98"/>
              <p:cNvSpPr>
                <a:spLocks noChangeShapeType="1"/>
              </p:cNvSpPr>
              <p:nvPr/>
            </p:nvSpPr>
            <p:spPr bwMode="auto">
              <a:xfrm>
                <a:off x="624" y="1392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57" name="Rectangle 99"/>
              <p:cNvSpPr>
                <a:spLocks noChangeArrowheads="1"/>
              </p:cNvSpPr>
              <p:nvPr/>
            </p:nvSpPr>
            <p:spPr bwMode="auto">
              <a:xfrm>
                <a:off x="360" y="1287"/>
                <a:ext cx="318" cy="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sz="1800"/>
                  <a:t>1.0</a:t>
                </a:r>
              </a:p>
            </p:txBody>
          </p:sp>
          <p:sp>
            <p:nvSpPr>
              <p:cNvPr id="43058" name="Line 100"/>
              <p:cNvSpPr>
                <a:spLocks noChangeShapeType="1"/>
              </p:cNvSpPr>
              <p:nvPr/>
            </p:nvSpPr>
            <p:spPr bwMode="auto">
              <a:xfrm>
                <a:off x="624" y="268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59" name="Line 101"/>
              <p:cNvSpPr>
                <a:spLocks noChangeShapeType="1"/>
              </p:cNvSpPr>
              <p:nvPr/>
            </p:nvSpPr>
            <p:spPr bwMode="auto">
              <a:xfrm>
                <a:off x="624" y="254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60" name="Line 102"/>
              <p:cNvSpPr>
                <a:spLocks noChangeShapeType="1"/>
              </p:cNvSpPr>
              <p:nvPr/>
            </p:nvSpPr>
            <p:spPr bwMode="auto">
              <a:xfrm>
                <a:off x="624" y="240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61" name="Line 103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62" name="Line 104"/>
              <p:cNvSpPr>
                <a:spLocks noChangeShapeType="1"/>
              </p:cNvSpPr>
              <p:nvPr/>
            </p:nvSpPr>
            <p:spPr bwMode="auto">
              <a:xfrm>
                <a:off x="624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63" name="Line 105"/>
              <p:cNvSpPr>
                <a:spLocks noChangeShapeType="1"/>
              </p:cNvSpPr>
              <p:nvPr/>
            </p:nvSpPr>
            <p:spPr bwMode="auto">
              <a:xfrm>
                <a:off x="624" y="19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64" name="Line 106"/>
              <p:cNvSpPr>
                <a:spLocks noChangeShapeType="1"/>
              </p:cNvSpPr>
              <p:nvPr/>
            </p:nvSpPr>
            <p:spPr bwMode="auto">
              <a:xfrm>
                <a:off x="624" y="182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65" name="Line 107"/>
              <p:cNvSpPr>
                <a:spLocks noChangeShapeType="1"/>
              </p:cNvSpPr>
              <p:nvPr/>
            </p:nvSpPr>
            <p:spPr bwMode="auto">
              <a:xfrm>
                <a:off x="624" y="16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66" name="Line 108"/>
              <p:cNvSpPr>
                <a:spLocks noChangeShapeType="1"/>
              </p:cNvSpPr>
              <p:nvPr/>
            </p:nvSpPr>
            <p:spPr bwMode="auto">
              <a:xfrm>
                <a:off x="624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67" name="Line 109"/>
              <p:cNvSpPr>
                <a:spLocks noChangeShapeType="1"/>
              </p:cNvSpPr>
              <p:nvPr/>
            </p:nvSpPr>
            <p:spPr bwMode="auto">
              <a:xfrm>
                <a:off x="960" y="27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68" name="Line 110"/>
              <p:cNvSpPr>
                <a:spLocks noChangeShapeType="1"/>
              </p:cNvSpPr>
              <p:nvPr/>
            </p:nvSpPr>
            <p:spPr bwMode="auto">
              <a:xfrm>
                <a:off x="1248" y="27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69" name="Line 111"/>
              <p:cNvSpPr>
                <a:spLocks noChangeShapeType="1"/>
              </p:cNvSpPr>
              <p:nvPr/>
            </p:nvSpPr>
            <p:spPr bwMode="auto">
              <a:xfrm>
                <a:off x="1536" y="27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70" name="Line 112"/>
              <p:cNvSpPr>
                <a:spLocks noChangeShapeType="1"/>
              </p:cNvSpPr>
              <p:nvPr/>
            </p:nvSpPr>
            <p:spPr bwMode="auto">
              <a:xfrm>
                <a:off x="1824" y="27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71" name="Line 113"/>
              <p:cNvSpPr>
                <a:spLocks noChangeShapeType="1"/>
              </p:cNvSpPr>
              <p:nvPr/>
            </p:nvSpPr>
            <p:spPr bwMode="auto">
              <a:xfrm>
                <a:off x="2112" y="27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72" name="Rectangle 114"/>
              <p:cNvSpPr>
                <a:spLocks noChangeArrowheads="1"/>
              </p:cNvSpPr>
              <p:nvPr/>
            </p:nvSpPr>
            <p:spPr bwMode="auto">
              <a:xfrm>
                <a:off x="864" y="2860"/>
                <a:ext cx="18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/>
                  <a:t>1</a:t>
                </a:r>
              </a:p>
            </p:txBody>
          </p:sp>
          <p:sp>
            <p:nvSpPr>
              <p:cNvPr id="43073" name="Rectangle 115"/>
              <p:cNvSpPr>
                <a:spLocks noChangeArrowheads="1"/>
              </p:cNvSpPr>
              <p:nvPr/>
            </p:nvSpPr>
            <p:spPr bwMode="auto">
              <a:xfrm>
                <a:off x="1157" y="2860"/>
                <a:ext cx="18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/>
                  <a:t>2</a:t>
                </a:r>
              </a:p>
            </p:txBody>
          </p:sp>
          <p:sp>
            <p:nvSpPr>
              <p:cNvPr id="43074" name="Rectangle 116"/>
              <p:cNvSpPr>
                <a:spLocks noChangeArrowheads="1"/>
              </p:cNvSpPr>
              <p:nvPr/>
            </p:nvSpPr>
            <p:spPr bwMode="auto">
              <a:xfrm>
                <a:off x="1450" y="2860"/>
                <a:ext cx="18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/>
                  <a:t>3</a:t>
                </a:r>
              </a:p>
            </p:txBody>
          </p:sp>
          <p:sp>
            <p:nvSpPr>
              <p:cNvPr id="43075" name="Rectangle 117"/>
              <p:cNvSpPr>
                <a:spLocks noChangeArrowheads="1"/>
              </p:cNvSpPr>
              <p:nvPr/>
            </p:nvSpPr>
            <p:spPr bwMode="auto">
              <a:xfrm>
                <a:off x="1743" y="2860"/>
                <a:ext cx="18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/>
                  <a:t>4</a:t>
                </a:r>
              </a:p>
            </p:txBody>
          </p:sp>
          <p:sp>
            <p:nvSpPr>
              <p:cNvPr id="43076" name="Rectangle 118"/>
              <p:cNvSpPr>
                <a:spLocks noChangeArrowheads="1"/>
              </p:cNvSpPr>
              <p:nvPr/>
            </p:nvSpPr>
            <p:spPr bwMode="auto">
              <a:xfrm>
                <a:off x="2021" y="2860"/>
                <a:ext cx="18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/>
                  <a:t>5</a:t>
                </a:r>
              </a:p>
            </p:txBody>
          </p:sp>
          <p:sp>
            <p:nvSpPr>
              <p:cNvPr id="43077" name="Rectangle 119"/>
              <p:cNvSpPr>
                <a:spLocks noChangeArrowheads="1"/>
              </p:cNvSpPr>
              <p:nvPr/>
            </p:nvSpPr>
            <p:spPr bwMode="auto">
              <a:xfrm>
                <a:off x="360" y="1575"/>
                <a:ext cx="318" cy="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sz="1800"/>
                  <a:t>0.8</a:t>
                </a:r>
              </a:p>
            </p:txBody>
          </p:sp>
          <p:sp>
            <p:nvSpPr>
              <p:cNvPr id="43078" name="Rectangle 120"/>
              <p:cNvSpPr>
                <a:spLocks noChangeArrowheads="1"/>
              </p:cNvSpPr>
              <p:nvPr/>
            </p:nvSpPr>
            <p:spPr bwMode="auto">
              <a:xfrm>
                <a:off x="360" y="1863"/>
                <a:ext cx="318" cy="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sz="1800"/>
                  <a:t>0.6</a:t>
                </a:r>
              </a:p>
            </p:txBody>
          </p:sp>
          <p:sp>
            <p:nvSpPr>
              <p:cNvPr id="43079" name="Rectangle 121"/>
              <p:cNvSpPr>
                <a:spLocks noChangeArrowheads="1"/>
              </p:cNvSpPr>
              <p:nvPr/>
            </p:nvSpPr>
            <p:spPr bwMode="auto">
              <a:xfrm>
                <a:off x="360" y="2151"/>
                <a:ext cx="318" cy="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sz="1800"/>
                  <a:t>0.4</a:t>
                </a:r>
              </a:p>
            </p:txBody>
          </p:sp>
          <p:sp>
            <p:nvSpPr>
              <p:cNvPr id="43080" name="Rectangle 122"/>
              <p:cNvSpPr>
                <a:spLocks noChangeArrowheads="1"/>
              </p:cNvSpPr>
              <p:nvPr/>
            </p:nvSpPr>
            <p:spPr bwMode="auto">
              <a:xfrm>
                <a:off x="360" y="2439"/>
                <a:ext cx="318" cy="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sz="1800"/>
                  <a:t>0.2</a:t>
                </a:r>
              </a:p>
            </p:txBody>
          </p:sp>
          <p:sp>
            <p:nvSpPr>
              <p:cNvPr id="43081" name="Freeform 123"/>
              <p:cNvSpPr>
                <a:spLocks/>
              </p:cNvSpPr>
              <p:nvPr/>
            </p:nvSpPr>
            <p:spPr bwMode="auto">
              <a:xfrm>
                <a:off x="960" y="1392"/>
                <a:ext cx="1248" cy="1440"/>
              </a:xfrm>
              <a:custGeom>
                <a:avLst/>
                <a:gdLst>
                  <a:gd name="T0" fmla="*/ 0 w 1248"/>
                  <a:gd name="T1" fmla="*/ 1440 h 1440"/>
                  <a:gd name="T2" fmla="*/ 0 w 1248"/>
                  <a:gd name="T3" fmla="*/ 1152 h 1440"/>
                  <a:gd name="T4" fmla="*/ 288 w 1248"/>
                  <a:gd name="T5" fmla="*/ 1152 h 1440"/>
                  <a:gd name="T6" fmla="*/ 288 w 1248"/>
                  <a:gd name="T7" fmla="*/ 720 h 1440"/>
                  <a:gd name="T8" fmla="*/ 576 w 1248"/>
                  <a:gd name="T9" fmla="*/ 720 h 1440"/>
                  <a:gd name="T10" fmla="*/ 576 w 1248"/>
                  <a:gd name="T11" fmla="*/ 576 h 1440"/>
                  <a:gd name="T12" fmla="*/ 864 w 1248"/>
                  <a:gd name="T13" fmla="*/ 576 h 1440"/>
                  <a:gd name="T14" fmla="*/ 864 w 1248"/>
                  <a:gd name="T15" fmla="*/ 288 h 1440"/>
                  <a:gd name="T16" fmla="*/ 1152 w 1248"/>
                  <a:gd name="T17" fmla="*/ 288 h 1440"/>
                  <a:gd name="T18" fmla="*/ 1152 w 1248"/>
                  <a:gd name="T19" fmla="*/ 0 h 1440"/>
                  <a:gd name="T20" fmla="*/ 1248 w 1248"/>
                  <a:gd name="T21" fmla="*/ 0 h 144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48"/>
                  <a:gd name="T34" fmla="*/ 0 h 1440"/>
                  <a:gd name="T35" fmla="*/ 1248 w 1248"/>
                  <a:gd name="T36" fmla="*/ 1440 h 144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48" h="1440">
                    <a:moveTo>
                      <a:pt x="0" y="1440"/>
                    </a:moveTo>
                    <a:lnTo>
                      <a:pt x="0" y="1152"/>
                    </a:lnTo>
                    <a:lnTo>
                      <a:pt x="288" y="1152"/>
                    </a:lnTo>
                    <a:lnTo>
                      <a:pt x="288" y="720"/>
                    </a:lnTo>
                    <a:lnTo>
                      <a:pt x="576" y="720"/>
                    </a:lnTo>
                    <a:lnTo>
                      <a:pt x="576" y="576"/>
                    </a:lnTo>
                    <a:lnTo>
                      <a:pt x="864" y="576"/>
                    </a:lnTo>
                    <a:lnTo>
                      <a:pt x="864" y="288"/>
                    </a:lnTo>
                    <a:lnTo>
                      <a:pt x="1152" y="288"/>
                    </a:lnTo>
                    <a:lnTo>
                      <a:pt x="1152" y="0"/>
                    </a:lnTo>
                    <a:lnTo>
                      <a:pt x="1248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044" name="Group 139"/>
            <p:cNvGrpSpPr>
              <a:grpSpLocks/>
            </p:cNvGrpSpPr>
            <p:nvPr/>
          </p:nvGrpSpPr>
          <p:grpSpPr bwMode="auto">
            <a:xfrm>
              <a:off x="3004" y="1728"/>
              <a:ext cx="1776" cy="2085"/>
              <a:chOff x="3004" y="1728"/>
              <a:chExt cx="1776" cy="2085"/>
            </a:xfrm>
          </p:grpSpPr>
          <p:sp>
            <p:nvSpPr>
              <p:cNvPr id="43045" name="Rectangle 125"/>
              <p:cNvSpPr>
                <a:spLocks noChangeArrowheads="1"/>
              </p:cNvSpPr>
              <p:nvPr/>
            </p:nvSpPr>
            <p:spPr bwMode="auto">
              <a:xfrm>
                <a:off x="3724" y="1728"/>
                <a:ext cx="1056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sz="2000">
                    <a:solidFill>
                      <a:srgbClr val="FF0000"/>
                    </a:solidFill>
                    <a:sym typeface="Symbol" panose="05050102010706020507" pitchFamily="18" charset="2"/>
                  </a:rPr>
                  <a:t>x = F*(u)</a:t>
                </a: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sz="2000">
                    <a:solidFill>
                      <a:srgbClr val="FF0000"/>
                    </a:solidFill>
                    <a:sym typeface="Symbol" panose="05050102010706020507" pitchFamily="18" charset="2"/>
                  </a:rPr>
                  <a:t>2 = F(0.5)</a:t>
                </a:r>
                <a:endParaRPr lang="en-US" sz="2800">
                  <a:solidFill>
                    <a:srgbClr val="FF00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43046" name="Line 126"/>
              <p:cNvSpPr>
                <a:spLocks noChangeShapeType="1"/>
              </p:cNvSpPr>
              <p:nvPr/>
            </p:nvSpPr>
            <p:spPr bwMode="auto">
              <a:xfrm flipV="1">
                <a:off x="4154" y="3408"/>
                <a:ext cx="0" cy="24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7" name="Rectangle 127"/>
              <p:cNvSpPr>
                <a:spLocks noChangeArrowheads="1"/>
              </p:cNvSpPr>
              <p:nvPr/>
            </p:nvSpPr>
            <p:spPr bwMode="auto">
              <a:xfrm>
                <a:off x="4058" y="3600"/>
                <a:ext cx="19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sz="2000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43048" name="Line 128"/>
              <p:cNvSpPr>
                <a:spLocks noChangeShapeType="1"/>
              </p:cNvSpPr>
              <p:nvPr/>
            </p:nvSpPr>
            <p:spPr bwMode="auto">
              <a:xfrm flipV="1">
                <a:off x="4154" y="2500"/>
                <a:ext cx="0" cy="67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prstDash val="dash"/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9" name="Line 129"/>
              <p:cNvSpPr>
                <a:spLocks noChangeShapeType="1"/>
              </p:cNvSpPr>
              <p:nvPr/>
            </p:nvSpPr>
            <p:spPr bwMode="auto">
              <a:xfrm flipH="1">
                <a:off x="3676" y="2496"/>
                <a:ext cx="432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prstDash val="dash"/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50" name="Rectangle 130"/>
              <p:cNvSpPr>
                <a:spLocks noChangeArrowheads="1"/>
              </p:cNvSpPr>
              <p:nvPr/>
            </p:nvSpPr>
            <p:spPr bwMode="auto">
              <a:xfrm>
                <a:off x="3004" y="2352"/>
                <a:ext cx="206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sz="2000">
                    <a:solidFill>
                      <a:srgbClr val="FF0000"/>
                    </a:solidFill>
                  </a:rPr>
                  <a:t>u</a:t>
                </a:r>
              </a:p>
            </p:txBody>
          </p:sp>
          <p:sp>
            <p:nvSpPr>
              <p:cNvPr id="43051" name="Line 131"/>
              <p:cNvSpPr>
                <a:spLocks noChangeShapeType="1"/>
              </p:cNvSpPr>
              <p:nvPr/>
            </p:nvSpPr>
            <p:spPr bwMode="auto">
              <a:xfrm flipH="1">
                <a:off x="3196" y="2496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4164" name="Rectangle 132"/>
          <p:cNvSpPr>
            <a:spLocks noChangeArrowheads="1"/>
          </p:cNvSpPr>
          <p:nvPr/>
        </p:nvSpPr>
        <p:spPr bwMode="auto">
          <a:xfrm>
            <a:off x="6122988" y="1536699"/>
            <a:ext cx="2932112" cy="1009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sz="1400" b="1" dirty="0">
                <a:solidFill>
                  <a:srgbClr val="FF0000"/>
                </a:solidFill>
              </a:rPr>
              <a:t>Random </a:t>
            </a:r>
            <a:r>
              <a:rPr lang="en-US" sz="1400" b="1" dirty="0" err="1">
                <a:solidFill>
                  <a:srgbClr val="FF0000"/>
                </a:solidFill>
              </a:rPr>
              <a:t>variate</a:t>
            </a:r>
            <a:r>
              <a:rPr lang="en-US" sz="1400" b="1" dirty="0">
                <a:solidFill>
                  <a:srgbClr val="FF0000"/>
                </a:solidFill>
              </a:rPr>
              <a:t> generation: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400" dirty="0"/>
              <a:t>1. Select u, uniformly distributed (0,1)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400" dirty="0"/>
              <a:t>2. Compute F*(u); result is random </a:t>
            </a:r>
            <a:r>
              <a:rPr lang="en-US" sz="1400" dirty="0" err="1"/>
              <a:t>variate</a:t>
            </a:r>
            <a:r>
              <a:rPr lang="en-US" sz="1400" dirty="0"/>
              <a:t> </a:t>
            </a:r>
            <a:r>
              <a:rPr lang="en-US" sz="1400" dirty="0" smtClean="0"/>
              <a:t>with distribution </a:t>
            </a:r>
            <a:r>
              <a:rPr lang="en-US" sz="1400" dirty="0"/>
              <a:t>f()</a:t>
            </a:r>
            <a:endParaRPr lang="en-US" sz="1200" dirty="0">
              <a:sym typeface="Symbol" panose="05050102010706020507" pitchFamily="18" charset="2"/>
            </a:endParaRPr>
          </a:p>
        </p:txBody>
      </p:sp>
      <p:sp>
        <p:nvSpPr>
          <p:cNvPr id="43040" name="Line 137"/>
          <p:cNvSpPr>
            <a:spLocks noChangeShapeType="1"/>
          </p:cNvSpPr>
          <p:nvPr/>
        </p:nvSpPr>
        <p:spPr bwMode="auto">
          <a:xfrm>
            <a:off x="2054755" y="4365625"/>
            <a:ext cx="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1" name="Rectangle 138"/>
          <p:cNvSpPr>
            <a:spLocks noChangeArrowheads="1"/>
          </p:cNvSpPr>
          <p:nvPr/>
        </p:nvSpPr>
        <p:spPr bwMode="auto">
          <a:xfrm>
            <a:off x="2176463" y="4354513"/>
            <a:ext cx="7175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>
                <a:solidFill>
                  <a:srgbClr val="FF0000"/>
                </a:solidFill>
              </a:rPr>
              <a:t>f(x=2)</a:t>
            </a:r>
          </a:p>
        </p:txBody>
      </p:sp>
      <p:sp>
        <p:nvSpPr>
          <p:cNvPr id="90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10772" y="6270625"/>
            <a:ext cx="434007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None/>
            </a:pPr>
            <a:fld id="{98F5CC75-3066-49A9-9D3E-FD86255C8F30}" type="slidenum">
              <a:rPr lang="en-US" sz="1200" smtClean="0">
                <a:latin typeface="Arial Black" panose="020B0A04020102020204" pitchFamily="34" charset="0"/>
              </a:rPr>
              <a:t>41</a:t>
            </a:fld>
            <a:endParaRPr lang="en-US" sz="12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64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52400" y="4786313"/>
            <a:ext cx="8501063" cy="1928812"/>
          </a:xfrm>
          <a:prstGeom prst="rect">
            <a:avLst/>
          </a:prstGeom>
          <a:solidFill>
            <a:srgbClr val="CCE9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57750" y="1500188"/>
            <a:ext cx="4224338" cy="3000375"/>
          </a:xfrm>
          <a:prstGeom prst="rect">
            <a:avLst/>
          </a:prstGeom>
          <a:solidFill>
            <a:srgbClr val="CCE9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2875" y="1500188"/>
            <a:ext cx="4572000" cy="3000375"/>
          </a:xfrm>
          <a:prstGeom prst="rect">
            <a:avLst/>
          </a:prstGeom>
          <a:solidFill>
            <a:srgbClr val="CCE9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45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smtClean="0"/>
              <a:t>Discrete Random Variate Generation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4937125"/>
            <a:ext cx="8572500" cy="1338263"/>
          </a:xfrm>
        </p:spPr>
        <p:txBody>
          <a:bodyPr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+mj-lt"/>
              </a:rPr>
              <a:t>Uniform (</a:t>
            </a:r>
            <a:r>
              <a:rPr lang="en-US" sz="2400" b="1" dirty="0" err="1" smtClean="0">
                <a:solidFill>
                  <a:srgbClr val="FF0000"/>
                </a:solidFill>
                <a:latin typeface="+mj-lt"/>
              </a:rPr>
              <a:t>a,b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</a:rPr>
              <a:t>)</a:t>
            </a:r>
            <a:r>
              <a:rPr lang="en-US" sz="2400" dirty="0" smtClean="0">
                <a:latin typeface="+mj-lt"/>
              </a:rPr>
              <a:t>: equally likely to select an integer in interval [</a:t>
            </a:r>
            <a:r>
              <a:rPr lang="en-US" sz="2400" dirty="0" err="1" smtClean="0">
                <a:latin typeface="+mj-lt"/>
              </a:rPr>
              <a:t>a,b</a:t>
            </a:r>
            <a:r>
              <a:rPr lang="en-US" sz="2400" dirty="0" smtClean="0">
                <a:latin typeface="+mj-lt"/>
              </a:rPr>
              <a:t>]</a:t>
            </a: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1143000" y="2786063"/>
          <a:ext cx="2576513" cy="150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5" name="Equation" r:id="rId4" imgW="1485720" imgH="787320" progId="Equation.DSMT4">
                  <p:embed/>
                </p:oleObj>
              </mc:Choice>
              <mc:Fallback>
                <p:oleObj name="Equation" r:id="rId4" imgW="1485720" imgH="7873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786063"/>
                        <a:ext cx="2576513" cy="150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142875" y="1604963"/>
            <a:ext cx="5000625" cy="11318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Bernoulli(p)</a:t>
            </a:r>
            <a:r>
              <a:rPr lang="en-US" sz="2400" dirty="0">
                <a:latin typeface="+mn-lt"/>
                <a:cs typeface="Arial" charset="0"/>
              </a:rPr>
              <a:t>: </a:t>
            </a:r>
          </a:p>
          <a:p>
            <a:pPr marL="777240" lvl="1" indent="-320040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+mn-lt"/>
                <a:cs typeface="Arial" charset="0"/>
              </a:rPr>
              <a:t>Return 1 with probability p, </a:t>
            </a:r>
          </a:p>
          <a:p>
            <a:pPr marL="777240" lvl="1" indent="-320040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+mn-lt"/>
                <a:cs typeface="Arial" charset="0"/>
              </a:rPr>
              <a:t>Return 0 with probability 1-p</a:t>
            </a:r>
          </a:p>
        </p:txBody>
      </p:sp>
      <p:sp>
        <p:nvSpPr>
          <p:cNvPr id="6" name="Rectangle 5"/>
          <p:cNvSpPr/>
          <p:nvPr/>
        </p:nvSpPr>
        <p:spPr>
          <a:xfrm>
            <a:off x="4786313" y="1571625"/>
            <a:ext cx="4143375" cy="12747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20040" indent="-320040" fontAlgn="auto">
              <a:lnSpc>
                <a:spcPct val="10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sz="2400" b="1" dirty="0">
                <a:solidFill>
                  <a:srgbClr val="FF0000"/>
                </a:solidFill>
                <a:latin typeface="+mj-lt"/>
                <a:cs typeface="Arial" charset="0"/>
              </a:rPr>
              <a:t>Geometric(p)</a:t>
            </a:r>
            <a:r>
              <a:rPr lang="en-US" sz="2400" dirty="0">
                <a:latin typeface="+mj-lt"/>
                <a:cs typeface="Arial" charset="0"/>
              </a:rPr>
              <a:t>: </a:t>
            </a:r>
          </a:p>
          <a:p>
            <a:pPr marL="777240" lvl="1" indent="-320040" fontAlgn="auto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latin typeface="+mj-lt"/>
                <a:cs typeface="Arial" charset="0"/>
              </a:rPr>
              <a:t>x: number </a:t>
            </a:r>
            <a:r>
              <a:rPr lang="en-US" sz="2400" dirty="0">
                <a:latin typeface="+mj-lt"/>
                <a:cs typeface="Arial" charset="0"/>
              </a:rPr>
              <a:t>of Bernoulli trials until first ‘0’)</a:t>
            </a:r>
          </a:p>
        </p:txBody>
      </p:sp>
      <p:graphicFrame>
        <p:nvGraphicFramePr>
          <p:cNvPr id="14339" name="Object 13"/>
          <p:cNvGraphicFramePr>
            <a:graphicFrameLocks noChangeAspect="1"/>
          </p:cNvGraphicFramePr>
          <p:nvPr/>
        </p:nvGraphicFramePr>
        <p:xfrm>
          <a:off x="2843213" y="5516563"/>
          <a:ext cx="2506662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6" name="Equation" r:id="rId6" imgW="736560" imgH="253800" progId="Equation.3">
                  <p:embed/>
                </p:oleObj>
              </mc:Choice>
              <mc:Fallback>
                <p:oleObj name="Equation" r:id="rId6" imgW="736560" imgH="253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516563"/>
                        <a:ext cx="2506662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535039"/>
              </p:ext>
            </p:extLst>
          </p:nvPr>
        </p:nvGraphicFramePr>
        <p:xfrm>
          <a:off x="5278438" y="3357563"/>
          <a:ext cx="33274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7" name="Equation" r:id="rId8" imgW="977760" imgH="253800" progId="Equation.3">
                  <p:embed/>
                </p:oleObj>
              </mc:Choice>
              <mc:Fallback>
                <p:oleObj name="Equation" r:id="rId8" imgW="977760" imgH="253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8438" y="3357563"/>
                        <a:ext cx="3327400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079626"/>
              </p:ext>
            </p:extLst>
          </p:nvPr>
        </p:nvGraphicFramePr>
        <p:xfrm>
          <a:off x="6948488" y="1628775"/>
          <a:ext cx="20637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8" name="Equation" r:id="rId10" imgW="1066680" imgH="228600" progId="Equation.3">
                  <p:embed/>
                </p:oleObj>
              </mc:Choice>
              <mc:Fallback>
                <p:oleObj name="Equation" r:id="rId10" imgW="106668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1628775"/>
                        <a:ext cx="206375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Geometric Random </a:t>
            </a:r>
            <a:r>
              <a:rPr lang="en-US" dirty="0" err="1" smtClean="0"/>
              <a:t>Variates</a:t>
            </a:r>
            <a:endParaRPr lang="en-US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928" y="1393131"/>
            <a:ext cx="8857728" cy="528131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Generate random </a:t>
            </a:r>
            <a:r>
              <a:rPr lang="en-US" sz="2800" dirty="0" err="1"/>
              <a:t>variate</a:t>
            </a:r>
            <a:r>
              <a:rPr lang="en-US" sz="2800" dirty="0"/>
              <a:t> </a:t>
            </a:r>
            <a:r>
              <a:rPr lang="en-US" sz="2800" dirty="0" smtClean="0"/>
              <a:t>x from geometric distribution with probability of success p=0.3,for </a:t>
            </a:r>
            <a:r>
              <a:rPr lang="en-US" sz="2800" i="1" dirty="0" smtClean="0">
                <a:cs typeface="Times New Roman" panose="02020603050405020304" pitchFamily="18" charset="0"/>
              </a:rPr>
              <a:t>u=0.7</a:t>
            </a:r>
            <a:r>
              <a:rPr lang="en-US" sz="2800" dirty="0" smtClean="0"/>
              <a:t>drawn </a:t>
            </a:r>
            <a:r>
              <a:rPr lang="en-US" sz="2800" dirty="0"/>
              <a:t>from U(0,1).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Recall that the </a:t>
            </a:r>
            <a:r>
              <a:rPr lang="en-US" sz="2800" dirty="0" smtClean="0"/>
              <a:t>geometric </a:t>
            </a:r>
            <a:r>
              <a:rPr lang="en-US" sz="2800" dirty="0" err="1" smtClean="0"/>
              <a:t>cdf</a:t>
            </a:r>
            <a:r>
              <a:rPr lang="en-US" sz="2800" dirty="0" smtClean="0"/>
              <a:t> is given by</a:t>
            </a: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3200" dirty="0" smtClean="0"/>
          </a:p>
          <a:p>
            <a:pPr eaLnBrk="1" hangingPunct="1">
              <a:lnSpc>
                <a:spcPct val="90000"/>
              </a:lnSpc>
            </a:pPr>
            <a:endParaRPr lang="en-US" sz="32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Solving the above for x to obtain the inverse </a:t>
            </a:r>
            <a:r>
              <a:rPr lang="en-US" sz="2800" dirty="0" err="1"/>
              <a:t>cdf</a:t>
            </a:r>
            <a:r>
              <a:rPr lang="en-US" sz="2800" dirty="0"/>
              <a:t> formula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Substituting </a:t>
            </a:r>
            <a:r>
              <a:rPr lang="en-US" sz="2800" dirty="0" smtClean="0">
                <a:sym typeface="Symbol" panose="05050102010706020507" pitchFamily="18" charset="2"/>
              </a:rPr>
              <a:t>p=0.2 and </a:t>
            </a:r>
            <a:r>
              <a:rPr lang="en-US" sz="2800" i="1" dirty="0" smtClean="0">
                <a:cs typeface="Times New Roman" panose="02020603050405020304" pitchFamily="18" charset="0"/>
              </a:rPr>
              <a:t>u=0.1024</a:t>
            </a:r>
            <a:r>
              <a:rPr lang="en-US" sz="2800" dirty="0" smtClean="0"/>
              <a:t> to get x=4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78768" y="6309320"/>
            <a:ext cx="434007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None/>
            </a:pPr>
            <a:fld id="{F77174EA-A0FE-4C8B-BE66-E59B05BB1E3B}" type="slidenum">
              <a:rPr lang="en-US" sz="1200" smtClean="0">
                <a:latin typeface="Arial Black" panose="020B0A04020102020204" pitchFamily="34" charset="0"/>
              </a:rPr>
              <a:t>43</a:t>
            </a:fld>
            <a:endParaRPr lang="en-US" sz="1200" dirty="0">
              <a:latin typeface="Arial Black" panose="020B0A04020102020204" pitchFamily="34" charset="0"/>
            </a:endParaRP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707558"/>
              </p:ext>
            </p:extLst>
          </p:nvPr>
        </p:nvGraphicFramePr>
        <p:xfrm>
          <a:off x="2131045" y="3337539"/>
          <a:ext cx="44735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2" name="Equation" r:id="rId4" imgW="2070000" imgH="228600" progId="Equation.3">
                  <p:embed/>
                </p:oleObj>
              </mc:Choice>
              <mc:Fallback>
                <p:oleObj name="Equation" r:id="rId4" imgW="2070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1045" y="3337539"/>
                        <a:ext cx="44735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149143"/>
              </p:ext>
            </p:extLst>
          </p:nvPr>
        </p:nvGraphicFramePr>
        <p:xfrm>
          <a:off x="3070225" y="4629150"/>
          <a:ext cx="3016250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3" name="Equation" r:id="rId6" imgW="1574640" imgH="711000" progId="Equation.3">
                  <p:embed/>
                </p:oleObj>
              </mc:Choice>
              <mc:Fallback>
                <p:oleObj name="Equation" r:id="rId6" imgW="15746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5" y="4629150"/>
                        <a:ext cx="3016250" cy="136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877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680120"/>
          </a:xfrm>
        </p:spPr>
        <p:txBody>
          <a:bodyPr/>
          <a:lstStyle/>
          <a:p>
            <a:pPr eaLnBrk="1" hangingPunct="1"/>
            <a:r>
              <a:rPr lang="en-US" dirty="0" smtClean="0"/>
              <a:t>Uniform Random </a:t>
            </a:r>
            <a:r>
              <a:rPr lang="en-US" dirty="0" err="1" smtClean="0"/>
              <a:t>Variates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8768" y="1643063"/>
                <a:ext cx="8785720" cy="5031382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sz="2800" dirty="0" smtClean="0"/>
                  <a:t>Generate random </a:t>
                </a:r>
                <a:r>
                  <a:rPr lang="en-US" sz="2800" dirty="0" err="1" smtClean="0"/>
                  <a:t>variate</a:t>
                </a:r>
                <a:r>
                  <a:rPr lang="en-US" sz="2800" dirty="0" smtClean="0"/>
                  <a:t> x </a:t>
                </a:r>
                <a:r>
                  <a:rPr lang="en-US" sz="2800" dirty="0"/>
                  <a:t>from the uniform distribution </a:t>
                </a:r>
                <a:r>
                  <a:rPr lang="en-US" sz="2800" dirty="0" smtClean="0"/>
                  <a:t>U(2,10</a:t>
                </a:r>
                <a:r>
                  <a:rPr lang="en-US" sz="2800" dirty="0"/>
                  <a:t>), for </a:t>
                </a:r>
                <a:r>
                  <a:rPr lang="en-US" sz="2800" dirty="0" smtClean="0"/>
                  <a:t>u </a:t>
                </a:r>
                <a:r>
                  <a:rPr lang="en-US" sz="2800" dirty="0"/>
                  <a:t>= </a:t>
                </a:r>
                <a:r>
                  <a:rPr lang="en-US" sz="2800" dirty="0" smtClean="0"/>
                  <a:t>0.65 drawn from U(0,1).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800" dirty="0"/>
                  <a:t>Recall that the uniform </a:t>
                </a:r>
                <a:r>
                  <a:rPr lang="en-US" sz="2800" dirty="0" err="1"/>
                  <a:t>cdf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is given by 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sz="3200" dirty="0">
                  <a:sym typeface="Symbol" panose="05050102010706020507" pitchFamily="18" charset="2"/>
                </a:endParaRPr>
              </a:p>
              <a:p>
                <a:pPr eaLnBrk="1" hangingPunct="1">
                  <a:lnSpc>
                    <a:spcPct val="90000"/>
                  </a:lnSpc>
                </a:pPr>
                <a:endParaRPr lang="en-US" sz="3200" dirty="0" smtClean="0">
                  <a:sym typeface="Symbol" panose="05050102010706020507" pitchFamily="18" charset="2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2800" dirty="0" smtClean="0"/>
                  <a:t>where </a:t>
                </a:r>
                <a:r>
                  <a:rPr lang="en-US" sz="2800" dirty="0"/>
                  <a:t>u is given and x is </a:t>
                </a:r>
                <a:r>
                  <a:rPr lang="en-US" sz="2800" dirty="0" smtClean="0"/>
                  <a:t>unknown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2800" dirty="0"/>
                  <a:t>Solving the above for x to obtain the inverse </a:t>
                </a:r>
                <a:r>
                  <a:rPr lang="en-US" sz="2800" dirty="0" err="1"/>
                  <a:t>cdf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formula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2800" dirty="0" smtClean="0"/>
                  <a:t>substituting </a:t>
                </a:r>
                <a:r>
                  <a:rPr lang="en-US" sz="2800" dirty="0"/>
                  <a:t>a=1 and b=10 to get  x= 7.2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800" dirty="0" smtClean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3200" dirty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3200" dirty="0" smtClean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320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1638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8768" y="1643063"/>
                <a:ext cx="8785720" cy="5031382"/>
              </a:xfrm>
              <a:blipFill rotWithShape="0">
                <a:blip r:embed="rId4"/>
                <a:stretch>
                  <a:fillRect l="-1387" t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78768" y="6309320"/>
            <a:ext cx="434007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None/>
            </a:pPr>
            <a:fld id="{F77174EA-A0FE-4C8B-BE66-E59B05BB1E3B}" type="slidenum">
              <a:rPr lang="en-US" sz="1200" smtClean="0">
                <a:latin typeface="Arial Black" panose="020B0A04020102020204" pitchFamily="34" charset="0"/>
              </a:rPr>
              <a:t>44</a:t>
            </a:fld>
            <a:endParaRPr lang="en-US" sz="1200" dirty="0">
              <a:latin typeface="Arial Black" panose="020B0A04020102020204" pitchFamily="34" charset="0"/>
            </a:endParaRP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058699"/>
              </p:ext>
            </p:extLst>
          </p:nvPr>
        </p:nvGraphicFramePr>
        <p:xfrm>
          <a:off x="2195736" y="2996952"/>
          <a:ext cx="4056451" cy="912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Equation" r:id="rId5" imgW="1752480" imgH="393480" progId="Equation.3">
                  <p:embed/>
                </p:oleObj>
              </mc:Choice>
              <mc:Fallback>
                <p:oleObj name="Equation" r:id="rId5" imgW="1752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996952"/>
                        <a:ext cx="4056451" cy="9127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893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Exponential Random Variates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8768" y="1393131"/>
            <a:ext cx="8378130" cy="491618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Generate random </a:t>
            </a:r>
            <a:r>
              <a:rPr lang="en-US" sz="2800" dirty="0" err="1"/>
              <a:t>variate</a:t>
            </a:r>
            <a:r>
              <a:rPr lang="en-US" sz="2800" dirty="0"/>
              <a:t> x from exponential distribution </a:t>
            </a:r>
            <a:r>
              <a:rPr lang="en-US" sz="2800" dirty="0" err="1" smtClean="0"/>
              <a:t>Exp</a:t>
            </a:r>
            <a:r>
              <a:rPr lang="en-US" sz="2800" dirty="0" smtClean="0"/>
              <a:t>(0.5</a:t>
            </a:r>
            <a:r>
              <a:rPr lang="en-US" sz="2800" dirty="0"/>
              <a:t>) of rate  </a:t>
            </a:r>
            <a:r>
              <a:rPr lang="en-US" sz="2800" dirty="0">
                <a:sym typeface="Symbol" panose="05050102010706020507" pitchFamily="18" charset="2"/>
              </a:rPr>
              <a:t>=0.5</a:t>
            </a:r>
            <a:r>
              <a:rPr lang="en-US" sz="2800" dirty="0"/>
              <a:t> </a:t>
            </a:r>
            <a:r>
              <a:rPr lang="en-US" sz="2800" dirty="0" smtClean="0"/>
              <a:t>(µ=2</a:t>
            </a:r>
            <a:r>
              <a:rPr lang="en-US" sz="2800" dirty="0"/>
              <a:t>),fo</a:t>
            </a:r>
            <a:r>
              <a:rPr lang="en-US" sz="2800" dirty="0" smtClean="0"/>
              <a:t>r </a:t>
            </a:r>
            <a:r>
              <a:rPr lang="en-US" sz="2800" i="1" dirty="0">
                <a:cs typeface="Times New Roman" panose="02020603050405020304" pitchFamily="18" charset="0"/>
              </a:rPr>
              <a:t>u=0.45</a:t>
            </a:r>
            <a:r>
              <a:rPr lang="en-US" sz="2800" dirty="0" smtClean="0"/>
              <a:t> </a:t>
            </a:r>
            <a:r>
              <a:rPr lang="en-US" sz="2800" dirty="0"/>
              <a:t>drawn from U(0,1).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Recall that the </a:t>
            </a:r>
            <a:r>
              <a:rPr lang="en-US" sz="2800" dirty="0" smtClean="0"/>
              <a:t>exponential </a:t>
            </a:r>
            <a:r>
              <a:rPr lang="en-US" sz="2800" dirty="0" err="1" smtClean="0"/>
              <a:t>cdf</a:t>
            </a:r>
            <a:r>
              <a:rPr lang="en-US" sz="2800" dirty="0" smtClean="0"/>
              <a:t> </a:t>
            </a:r>
            <a:r>
              <a:rPr lang="en-US" sz="2800" dirty="0"/>
              <a:t>can be rewritten as</a:t>
            </a:r>
          </a:p>
          <a:p>
            <a:pPr eaLnBrk="1" hangingPunct="1">
              <a:lnSpc>
                <a:spcPct val="90000"/>
              </a:lnSpc>
            </a:pPr>
            <a:endParaRPr lang="en-US" sz="3200" dirty="0" smtClean="0"/>
          </a:p>
          <a:p>
            <a:pPr eaLnBrk="1" hangingPunct="1">
              <a:lnSpc>
                <a:spcPct val="90000"/>
              </a:lnSpc>
            </a:pPr>
            <a:endParaRPr lang="en-US" sz="32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Solving the above for x to obtain the inverse </a:t>
            </a:r>
            <a:r>
              <a:rPr lang="en-US" sz="2800" dirty="0" err="1"/>
              <a:t>cdf</a:t>
            </a:r>
            <a:r>
              <a:rPr lang="en-US" sz="2800" dirty="0"/>
              <a:t> formula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Substituting </a:t>
            </a:r>
            <a:r>
              <a:rPr lang="en-US" sz="2800" dirty="0">
                <a:sym typeface="Symbol" panose="05050102010706020507" pitchFamily="18" charset="2"/>
              </a:rPr>
              <a:t>=</a:t>
            </a:r>
            <a:r>
              <a:rPr lang="en-US" sz="2800" dirty="0" smtClean="0">
                <a:sym typeface="Symbol" panose="05050102010706020507" pitchFamily="18" charset="2"/>
              </a:rPr>
              <a:t>0.5 and </a:t>
            </a:r>
            <a:r>
              <a:rPr lang="en-US" sz="2800" i="1" dirty="0" smtClean="0">
                <a:cs typeface="Times New Roman" panose="02020603050405020304" pitchFamily="18" charset="0"/>
              </a:rPr>
              <a:t>u=0.45</a:t>
            </a:r>
            <a:r>
              <a:rPr lang="en-US" sz="2800" dirty="0" smtClean="0"/>
              <a:t> to get x=1.1957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78768" y="6309320"/>
            <a:ext cx="434007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None/>
            </a:pPr>
            <a:fld id="{F77174EA-A0FE-4C8B-BE66-E59B05BB1E3B}" type="slidenum">
              <a:rPr lang="en-US" sz="1200" smtClean="0">
                <a:latin typeface="Arial Black" panose="020B0A04020102020204" pitchFamily="34" charset="0"/>
              </a:rPr>
              <a:t>45</a:t>
            </a:fld>
            <a:endParaRPr lang="en-US" sz="1200" dirty="0">
              <a:latin typeface="Arial Black" panose="020B0A04020102020204" pitchFamily="34" charset="0"/>
            </a:endParaRP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718539"/>
              </p:ext>
            </p:extLst>
          </p:nvPr>
        </p:nvGraphicFramePr>
        <p:xfrm>
          <a:off x="1870626" y="3284984"/>
          <a:ext cx="4994413" cy="713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8" name="Equation" r:id="rId4" imgW="2311200" imgH="330120" progId="Equation.3">
                  <p:embed/>
                </p:oleObj>
              </mc:Choice>
              <mc:Fallback>
                <p:oleObj name="Equation" r:id="rId4" imgW="23112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626" y="3284984"/>
                        <a:ext cx="4994413" cy="713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476708"/>
              </p:ext>
            </p:extLst>
          </p:nvPr>
        </p:nvGraphicFramePr>
        <p:xfrm>
          <a:off x="2347913" y="4652963"/>
          <a:ext cx="342265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9" name="Equation" r:id="rId6" imgW="1701720" imgH="393480" progId="Equation.3">
                  <p:embed/>
                </p:oleObj>
              </mc:Choice>
              <mc:Fallback>
                <p:oleObj name="Equation" r:id="rId6" imgW="1701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13" y="4652963"/>
                        <a:ext cx="342265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algn="ctr"/>
            <a:r>
              <a:rPr lang="en-CA" sz="4000" dirty="0" smtClean="0"/>
              <a:t>Properties of Random Numbers</a:t>
            </a:r>
          </a:p>
        </p:txBody>
      </p:sp>
      <p:sp>
        <p:nvSpPr>
          <p:cNvPr id="1029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9244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smtClean="0"/>
              <a:t>Random Number, </a:t>
            </a:r>
            <a:r>
              <a:rPr lang="en-US" sz="2400" i="1" smtClean="0"/>
              <a:t>R</a:t>
            </a:r>
            <a:r>
              <a:rPr lang="en-US" sz="2400" i="1" baseline="-25000" smtClean="0"/>
              <a:t>i</a:t>
            </a:r>
            <a:r>
              <a:rPr lang="en-US" sz="2400" smtClean="0"/>
              <a:t>, must be independently drawn from a uniform distribution with pdf: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50825" y="6381750"/>
            <a:ext cx="533400" cy="244475"/>
          </a:xfrm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fld id="{C9B5A1EF-B778-439C-80BB-A164EBA1A420}" type="slidenum">
              <a:rPr lang="en-US" sz="1400" b="0"/>
              <a:pPr algn="r" eaLnBrk="1" hangingPunct="1">
                <a:lnSpc>
                  <a:spcPct val="70000"/>
                </a:lnSpc>
                <a:buFont typeface="Wingdings" panose="05000000000000000000" pitchFamily="2" charset="2"/>
                <a:buNone/>
              </a:pPr>
              <a:t>5</a:t>
            </a:fld>
            <a:endParaRPr lang="en-US" sz="1400" b="0"/>
          </a:p>
        </p:txBody>
      </p:sp>
      <p:pic>
        <p:nvPicPr>
          <p:cNvPr id="1031" name="Picture 24" descr="07-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565400"/>
            <a:ext cx="2782888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21"/>
          <p:cNvSpPr txBox="1">
            <a:spLocks noChangeArrowheads="1"/>
          </p:cNvSpPr>
          <p:nvPr/>
        </p:nvSpPr>
        <p:spPr bwMode="auto">
          <a:xfrm>
            <a:off x="5508625" y="4365625"/>
            <a:ext cx="273526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pdf for random numbers</a:t>
            </a:r>
          </a:p>
        </p:txBody>
      </p:sp>
      <p:graphicFrame>
        <p:nvGraphicFramePr>
          <p:cNvPr id="1026" name="Object 26"/>
          <p:cNvGraphicFramePr>
            <a:graphicFrameLocks noChangeAspect="1"/>
          </p:cNvGraphicFramePr>
          <p:nvPr/>
        </p:nvGraphicFramePr>
        <p:xfrm>
          <a:off x="1042988" y="2636838"/>
          <a:ext cx="223361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" name="Equation" r:id="rId4" imgW="1371600" imgH="457200" progId="Equation.3">
                  <p:embed/>
                </p:oleObj>
              </mc:Choice>
              <mc:Fallback>
                <p:oleObj name="Equation" r:id="rId4" imgW="1371600" imgH="4572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636838"/>
                        <a:ext cx="2233612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28"/>
          <p:cNvGraphicFramePr>
            <a:graphicFrameLocks noChangeAspect="1"/>
          </p:cNvGraphicFramePr>
          <p:nvPr/>
        </p:nvGraphicFramePr>
        <p:xfrm>
          <a:off x="900113" y="3789363"/>
          <a:ext cx="26638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" name="Equation" r:id="rId6" imgW="1307880" imgH="482400" progId="Equation.3">
                  <p:embed/>
                </p:oleObj>
              </mc:Choice>
              <mc:Fallback>
                <p:oleObj name="Equation" r:id="rId6" imgW="1307880" imgH="4824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789363"/>
                        <a:ext cx="266382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95288" y="4724400"/>
            <a:ext cx="8077200" cy="2038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19088" indent="-319088"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CA" sz="2400" dirty="0">
                <a:latin typeface="+mn-lt"/>
                <a:cs typeface="+mn-cs"/>
              </a:rPr>
              <a:t>A sequence of numbers is called random if the numbers possess these two statistical properties</a:t>
            </a:r>
          </a:p>
          <a:p>
            <a:pPr marL="719138">
              <a:buFont typeface="Wingdings" panose="05000000000000000000" pitchFamily="2" charset="2"/>
              <a:buChar char="§"/>
              <a:defRPr/>
            </a:pPr>
            <a:r>
              <a:rPr lang="en-CA" sz="2000" dirty="0">
                <a:solidFill>
                  <a:srgbClr val="FF0000"/>
                </a:solidFill>
              </a:rPr>
              <a:t>Uniformity</a:t>
            </a:r>
            <a:r>
              <a:rPr lang="en-CA" sz="2000" dirty="0">
                <a:solidFill>
                  <a:schemeClr val="accent2"/>
                </a:solidFill>
              </a:rPr>
              <a:t>: </a:t>
            </a:r>
            <a:r>
              <a:rPr lang="en-CA" sz="2000" dirty="0"/>
              <a:t>every number is equally likely to occur</a:t>
            </a:r>
          </a:p>
          <a:p>
            <a:pPr marL="719138">
              <a:buFont typeface="Wingdings" panose="05000000000000000000" pitchFamily="2" charset="2"/>
              <a:buChar char="§"/>
              <a:defRPr/>
            </a:pPr>
            <a:r>
              <a:rPr lang="en-CA" sz="2000" dirty="0">
                <a:solidFill>
                  <a:srgbClr val="FF0000"/>
                </a:solidFill>
              </a:rPr>
              <a:t>Independence</a:t>
            </a:r>
            <a:r>
              <a:rPr lang="en-CA" sz="2000" dirty="0">
                <a:solidFill>
                  <a:schemeClr val="accent2"/>
                </a:solidFill>
              </a:rPr>
              <a:t>: </a:t>
            </a:r>
            <a:r>
              <a:rPr lang="en-CA" sz="2000" dirty="0"/>
              <a:t>the occurrence of a number is independent of the occurrence of another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CA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609600" y="6248400"/>
            <a:ext cx="4333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None/>
            </a:pPr>
            <a:fld id="{68B49DFD-061C-40A5-B4DC-6F71A37554F2}" type="slidenum">
              <a:rPr lang="en-US" sz="1400" b="0"/>
              <a:pPr algn="r" eaLnBrk="1" hangingPunct="1">
                <a:buNone/>
              </a:pPr>
              <a:t>6</a:t>
            </a:fld>
            <a:endParaRPr lang="en-US" sz="1400" b="0" dirty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28600"/>
            <a:ext cx="8964487" cy="9906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Generation of Pseudo-Random Numbers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495800"/>
          </a:xfrm>
          <a:noFill/>
        </p:spPr>
        <p:txBody>
          <a:bodyPr/>
          <a:lstStyle/>
          <a:p>
            <a:pPr eaLnBrk="1" hangingPunct="1"/>
            <a:r>
              <a:rPr lang="en-US" sz="2200" dirty="0" smtClean="0"/>
              <a:t>“Pseudo”, because generating numbers using a known method removes the potential for true randomness.</a:t>
            </a:r>
          </a:p>
          <a:p>
            <a:pPr eaLnBrk="1" hangingPunct="1"/>
            <a:r>
              <a:rPr lang="en-US" sz="2200" dirty="0" smtClean="0"/>
              <a:t>Goal: To produce a sequence of numbers in [</a:t>
            </a:r>
            <a:r>
              <a:rPr lang="en-US" sz="2200" i="1" dirty="0" smtClean="0"/>
              <a:t>0,1</a:t>
            </a:r>
            <a:r>
              <a:rPr lang="en-US" sz="2200" dirty="0" smtClean="0"/>
              <a:t>] that simulates the ideal properties of random numbers (RN).</a:t>
            </a:r>
          </a:p>
          <a:p>
            <a:pPr eaLnBrk="1" hangingPunct="1"/>
            <a:r>
              <a:rPr lang="en-US" sz="2200" dirty="0" smtClean="0"/>
              <a:t>Important considerations in RN routines:</a:t>
            </a:r>
          </a:p>
          <a:p>
            <a:pPr lvl="1" eaLnBrk="1" hangingPunct="1"/>
            <a:r>
              <a:rPr lang="en-US" sz="2000" dirty="0" smtClean="0"/>
              <a:t>Fast</a:t>
            </a:r>
          </a:p>
          <a:p>
            <a:pPr lvl="1" eaLnBrk="1" hangingPunct="1"/>
            <a:r>
              <a:rPr lang="en-US" sz="2000" dirty="0" smtClean="0"/>
              <a:t>Portable to different computers</a:t>
            </a:r>
          </a:p>
          <a:p>
            <a:pPr lvl="1" eaLnBrk="1" hangingPunct="1"/>
            <a:r>
              <a:rPr lang="en-US" sz="2000" dirty="0" smtClean="0"/>
              <a:t>Have sufficiently long cycle</a:t>
            </a:r>
          </a:p>
          <a:p>
            <a:pPr lvl="1" eaLnBrk="1" hangingPunct="1"/>
            <a:r>
              <a:rPr lang="en-US" sz="2000" dirty="0" smtClean="0"/>
              <a:t>Replicable</a:t>
            </a:r>
          </a:p>
          <a:p>
            <a:pPr lvl="1" eaLnBrk="1" hangingPunct="1"/>
            <a:r>
              <a:rPr lang="en-US" sz="2000" dirty="0" smtClean="0"/>
              <a:t>Closely approximate the ideal statistical properties of uniformity and independence.</a:t>
            </a:r>
            <a:endParaRPr lang="en-US" sz="1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4313" y="3486150"/>
            <a:ext cx="8358187" cy="3228975"/>
          </a:xfrm>
          <a:prstGeom prst="rect">
            <a:avLst/>
          </a:prstGeom>
          <a:gradFill flip="none" rotWithShape="1">
            <a:gsLst>
              <a:gs pos="0">
                <a:srgbClr val="CCE9AD">
                  <a:tint val="66000"/>
                  <a:satMod val="160000"/>
                </a:srgbClr>
              </a:gs>
              <a:gs pos="50000">
                <a:srgbClr val="CCE9AD">
                  <a:tint val="44500"/>
                  <a:satMod val="160000"/>
                </a:srgbClr>
              </a:gs>
              <a:gs pos="100000">
                <a:srgbClr val="CCE9AD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28663" y="1571625"/>
            <a:ext cx="7429500" cy="1214438"/>
          </a:xfrm>
          <a:prstGeom prst="rect">
            <a:avLst/>
          </a:prstGeom>
          <a:solidFill>
            <a:srgbClr val="CCE9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Problem Statement of RNGs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0825" y="1484313"/>
            <a:ext cx="8472488" cy="4810125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3600" b="1" smtClean="0">
                <a:solidFill>
                  <a:srgbClr val="C00000"/>
                </a:solidFill>
              </a:rPr>
              <a:t>Problem: </a:t>
            </a:r>
            <a:r>
              <a:rPr lang="en-US" sz="3600" smtClean="0"/>
              <a:t>We want to create a function:</a:t>
            </a:r>
          </a:p>
          <a:p>
            <a:pPr algn="ctr" eaLnBrk="1" hangingPunct="1">
              <a:buFontTx/>
              <a:buNone/>
            </a:pPr>
            <a:r>
              <a:rPr lang="en-US" sz="3600" smtClean="0">
                <a:latin typeface="Cambria" panose="02040503050406030204" pitchFamily="18" charset="0"/>
              </a:rPr>
              <a:t>	</a:t>
            </a:r>
            <a:r>
              <a:rPr lang="en-US" sz="3600" i="1" smtClean="0">
                <a:solidFill>
                  <a:srgbClr val="3333FF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u</a:t>
            </a:r>
            <a:r>
              <a:rPr lang="en-US" sz="3600" smtClean="0">
                <a:solidFill>
                  <a:srgbClr val="3333FF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= </a:t>
            </a:r>
            <a:r>
              <a:rPr lang="en-US" sz="3600" i="1" smtClean="0">
                <a:solidFill>
                  <a:srgbClr val="3333FF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rand</a:t>
            </a:r>
            <a:r>
              <a:rPr lang="en-US" sz="3600" smtClean="0">
                <a:solidFill>
                  <a:srgbClr val="3333FF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();</a:t>
            </a:r>
          </a:p>
          <a:p>
            <a:pPr algn="ctr" eaLnBrk="1" hangingPunct="1">
              <a:buFontTx/>
              <a:buNone/>
            </a:pPr>
            <a:r>
              <a:rPr lang="en-US" sz="3600" smtClean="0"/>
              <a:t>that </a:t>
            </a:r>
          </a:p>
          <a:p>
            <a:pPr eaLnBrk="1" hangingPunct="1"/>
            <a:r>
              <a:rPr lang="en-US" sz="2800" smtClean="0"/>
              <a:t>produces a floating point number </a:t>
            </a:r>
            <a:r>
              <a:rPr lang="en-US" sz="2800" i="1" smtClean="0"/>
              <a:t>u</a:t>
            </a:r>
            <a:r>
              <a:rPr lang="en-US" sz="2800" smtClean="0"/>
              <a:t>, where </a:t>
            </a:r>
            <a:r>
              <a:rPr lang="en-US" sz="2800" smtClean="0">
                <a:solidFill>
                  <a:srgbClr val="3333FF"/>
                </a:solidFill>
                <a:latin typeface="Cambria" panose="02040503050406030204" pitchFamily="18" charset="0"/>
              </a:rPr>
              <a:t>0&lt;</a:t>
            </a:r>
            <a:r>
              <a:rPr lang="en-US" sz="2800" i="1" smtClean="0">
                <a:solidFill>
                  <a:srgbClr val="3333FF"/>
                </a:solidFill>
                <a:latin typeface="Cambria" panose="02040503050406030204" pitchFamily="18" charset="0"/>
              </a:rPr>
              <a:t>u</a:t>
            </a:r>
            <a:r>
              <a:rPr lang="en-US" sz="2800" smtClean="0">
                <a:solidFill>
                  <a:srgbClr val="3333FF"/>
                </a:solidFill>
                <a:latin typeface="Cambria" panose="02040503050406030204" pitchFamily="18" charset="0"/>
              </a:rPr>
              <a:t>&lt;1</a:t>
            </a:r>
            <a:r>
              <a:rPr lang="en-US" sz="2800" smtClean="0"/>
              <a:t>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sz="2800" smtClean="0"/>
              <a:t>	AND </a:t>
            </a:r>
          </a:p>
          <a:p>
            <a:pPr eaLnBrk="1" hangingPunct="1"/>
            <a:r>
              <a:rPr lang="en-US" sz="2800" smtClean="0"/>
              <a:t>any value strictly greater than 0 and less than 1 is equally likely to occur </a:t>
            </a:r>
            <a:br>
              <a:rPr lang="en-US" sz="2800" smtClean="0"/>
            </a:br>
            <a:r>
              <a:rPr lang="en-US" sz="2800" b="1" smtClean="0">
                <a:solidFill>
                  <a:srgbClr val="C00000"/>
                </a:solidFill>
              </a:rPr>
              <a:t>(Uniform Distribution in ]0,1[ )</a:t>
            </a:r>
          </a:p>
          <a:p>
            <a:pPr lvl="1" eaLnBrk="1" hangingPunct="1"/>
            <a:r>
              <a:rPr lang="en-US" sz="2400" smtClean="0"/>
              <a:t>0.0 and 1.0 are excluded from possible values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50825" y="6381750"/>
            <a:ext cx="533400" cy="244475"/>
          </a:xfrm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70000"/>
              </a:lnSpc>
              <a:buNone/>
            </a:pPr>
            <a:fld id="{F0EC2171-3938-4E4D-9AAE-C36270FB0BB3}" type="slidenum">
              <a:rPr lang="en-US" sz="1300" b="0"/>
              <a:pPr algn="r" eaLnBrk="1" hangingPunct="1">
                <a:lnSpc>
                  <a:spcPct val="70000"/>
                </a:lnSpc>
                <a:buNone/>
              </a:pPr>
              <a:t>7</a:t>
            </a:fld>
            <a:endParaRPr lang="en-US" sz="13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Problem Statement of RNGs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1450" y="1500188"/>
            <a:ext cx="8758238" cy="51435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This problem can be simply resolved by the following technique:</a:t>
            </a:r>
          </a:p>
          <a:p>
            <a:pPr lvl="1" eaLnBrk="1" hangingPunct="1"/>
            <a:r>
              <a:rPr lang="en-US" sz="2800" dirty="0" smtClean="0"/>
              <a:t>For a </a:t>
            </a:r>
            <a:r>
              <a:rPr lang="en-US" sz="2800" b="1" dirty="0" smtClean="0"/>
              <a:t>large </a:t>
            </a:r>
            <a:r>
              <a:rPr lang="en-US" sz="2800" dirty="0" smtClean="0"/>
              <a:t>integer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dirty="0" smtClean="0"/>
              <a:t>, let the set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{1, 2, …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-1}</a:t>
            </a:r>
          </a:p>
          <a:p>
            <a:pPr lvl="1" eaLnBrk="1" hangingPunct="1"/>
            <a:r>
              <a:rPr lang="en-US" sz="2800" dirty="0" smtClean="0">
                <a:sym typeface="Symbol" panose="05050102010706020507" pitchFamily="18" charset="2"/>
              </a:rPr>
              <a:t>Draw in an integer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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i="1" dirty="0" smtClean="0"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sym typeface="Symbol" panose="05050102010706020507" pitchFamily="18" charset="2"/>
              </a:rPr>
              <a:t>randomly</a:t>
            </a:r>
          </a:p>
          <a:p>
            <a:pPr lvl="1" eaLnBrk="1" hangingPunct="1"/>
            <a:r>
              <a:rPr lang="en-US" sz="2800" dirty="0" smtClean="0">
                <a:sym typeface="Symbol" panose="05050102010706020507" pitchFamily="18" charset="2"/>
              </a:rPr>
              <a:t>Compute: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/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smtClean="0"/>
              <a:t> should be very large</a:t>
            </a:r>
          </a:p>
          <a:p>
            <a:pPr eaLnBrk="1" hangingPunct="1"/>
            <a:r>
              <a:rPr lang="en-US" sz="4000" dirty="0" smtClean="0"/>
              <a:t>Our problem reduces to determining how to randomly select an integer in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sz="4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50825" y="6381750"/>
            <a:ext cx="533400" cy="244475"/>
          </a:xfrm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70000"/>
              </a:lnSpc>
              <a:buNone/>
            </a:pPr>
            <a:fld id="{AE703E10-204F-480B-B249-618075BA5C2D}" type="slidenum">
              <a:rPr lang="en-US" sz="1300" b="0"/>
              <a:pPr algn="r" eaLnBrk="1" hangingPunct="1">
                <a:lnSpc>
                  <a:spcPct val="70000"/>
                </a:lnSpc>
                <a:buNone/>
              </a:pPr>
              <a:t>8</a:t>
            </a:fld>
            <a:endParaRPr lang="en-US" sz="13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1" y="6248400"/>
            <a:ext cx="289991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None/>
            </a:pPr>
            <a:fld id="{7C3C64EA-4805-468F-AC03-34079FF07E7A}" type="slidenum">
              <a:rPr lang="en-US" altLang="en-US" sz="1200">
                <a:latin typeface="Arial Black" panose="020B0A04020102020204" pitchFamily="34" charset="0"/>
              </a:rPr>
              <a:pPr eaLnBrk="1" hangingPunct="1">
                <a:buNone/>
              </a:pPr>
              <a:t>9</a:t>
            </a:fld>
            <a:endParaRPr lang="en-US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5652" y="188640"/>
            <a:ext cx="9128348" cy="762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Techniques for </a:t>
            </a:r>
            <a:r>
              <a:rPr lang="en-US" altLang="en-US" sz="3900" dirty="0" smtClean="0"/>
              <a:t>Generating</a:t>
            </a:r>
            <a:r>
              <a:rPr lang="en-US" altLang="en-US" sz="4000" dirty="0" smtClean="0"/>
              <a:t> Random Numbers</a:t>
            </a:r>
            <a:endParaRPr lang="en-US" altLang="en-US" sz="4000" dirty="0" smtClean="0">
              <a:solidFill>
                <a:schemeClr val="bg2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153400" cy="4419600"/>
          </a:xfrm>
        </p:spPr>
        <p:txBody>
          <a:bodyPr/>
          <a:lstStyle/>
          <a:p>
            <a:pPr eaLnBrk="1" hangingPunct="1"/>
            <a:r>
              <a:rPr lang="en-US" altLang="en-US" sz="3400" dirty="0" smtClean="0"/>
              <a:t>There many techniques, some of them are:</a:t>
            </a:r>
          </a:p>
          <a:p>
            <a:pPr lvl="1" eaLnBrk="1" hangingPunct="1"/>
            <a:r>
              <a:rPr lang="en-US" altLang="en-US" sz="2400" dirty="0" smtClean="0"/>
              <a:t>Linear Congruential Method (LCM).</a:t>
            </a:r>
          </a:p>
          <a:p>
            <a:pPr lvl="1" eaLnBrk="1" hangingPunct="1"/>
            <a:r>
              <a:rPr lang="en-US" altLang="en-US" sz="2400" dirty="0" smtClean="0"/>
              <a:t>Combined Linear Congruential Generators (CLCG).</a:t>
            </a:r>
          </a:p>
          <a:p>
            <a:pPr lvl="1" eaLnBrk="1" hangingPunct="1"/>
            <a:r>
              <a:rPr lang="en-US" altLang="en-US" sz="2400" dirty="0" smtClean="0"/>
              <a:t>Random-Number Streams.</a:t>
            </a:r>
          </a:p>
          <a:p>
            <a:pPr lvl="1" eaLnBrk="1" hangingPunct="1"/>
            <a:endParaRPr lang="en-US" altLang="en-US" sz="28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830690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eaVert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eaVert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eaVert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eaVert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5176</TotalTime>
  <Words>2631</Words>
  <Application>Microsoft Office PowerPoint</Application>
  <PresentationFormat>On-screen Show (4:3)</PresentationFormat>
  <Paragraphs>621</Paragraphs>
  <Slides>45</Slides>
  <Notes>44</Notes>
  <HiddenSlides>5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66" baseType="lpstr">
      <vt:lpstr>굴림</vt:lpstr>
      <vt:lpstr>ＭＳ Ｐゴシック</vt:lpstr>
      <vt:lpstr>Arial</vt:lpstr>
      <vt:lpstr>Arial Black</vt:lpstr>
      <vt:lpstr>Cambria</vt:lpstr>
      <vt:lpstr>Cambria Math</vt:lpstr>
      <vt:lpstr>Courier New</vt:lpstr>
      <vt:lpstr>HY얕은샘물M</vt:lpstr>
      <vt:lpstr>Monotype Sorts</vt:lpstr>
      <vt:lpstr>Symbol</vt:lpstr>
      <vt:lpstr>Times New Roman</vt:lpstr>
      <vt:lpstr>Tw Cen MT</vt:lpstr>
      <vt:lpstr>Wingdings</vt:lpstr>
      <vt:lpstr>Wingdings 2</vt:lpstr>
      <vt:lpstr>Median</vt:lpstr>
      <vt:lpstr>Pixel</vt:lpstr>
      <vt:lpstr>1_Pixel</vt:lpstr>
      <vt:lpstr>2_Pixel</vt:lpstr>
      <vt:lpstr>Equation</vt:lpstr>
      <vt:lpstr>VISIO</vt:lpstr>
      <vt:lpstr>Microsoft Equation 3.0</vt:lpstr>
      <vt:lpstr>CS305</vt:lpstr>
      <vt:lpstr>Chapter 7  Random-Number Generation</vt:lpstr>
      <vt:lpstr>Goals</vt:lpstr>
      <vt:lpstr>Why Random Number Generators?</vt:lpstr>
      <vt:lpstr>Properties of Random Numbers</vt:lpstr>
      <vt:lpstr>Generation of Pseudo-Random Numbers</vt:lpstr>
      <vt:lpstr>Problem Statement of RNGs</vt:lpstr>
      <vt:lpstr>Problem Statement of RNGs</vt:lpstr>
      <vt:lpstr>Techniques for Generating Random Numbers</vt:lpstr>
      <vt:lpstr>Linear Congruential Method</vt:lpstr>
      <vt:lpstr>Example      [LCM]</vt:lpstr>
      <vt:lpstr>Linear Congruential Method</vt:lpstr>
      <vt:lpstr>Techniques for Generating Random Number (cont.)</vt:lpstr>
      <vt:lpstr>Techniques for Generating Random Number (cont.)</vt:lpstr>
      <vt:lpstr>Multiplicative Congruential Method</vt:lpstr>
      <vt:lpstr>Observations</vt:lpstr>
      <vt:lpstr>The Period of a Sequence</vt:lpstr>
      <vt:lpstr>The Period of a Sequence</vt:lpstr>
      <vt:lpstr>Full Period Sequences</vt:lpstr>
      <vt:lpstr>Modulus and Multiplier Selection Criteria</vt:lpstr>
      <vt:lpstr>Modulus and Multiplier Selection Criteria</vt:lpstr>
      <vt:lpstr>Implementation Issues</vt:lpstr>
      <vt:lpstr>Implementation Issues: Mathematical Solutions</vt:lpstr>
      <vt:lpstr>Test for Random Numbers</vt:lpstr>
      <vt:lpstr>Tests for Random Numbers</vt:lpstr>
      <vt:lpstr>Test for Random Numbers (cont.)</vt:lpstr>
      <vt:lpstr>Test for Random Numbers (cont.)</vt:lpstr>
      <vt:lpstr>Test for Random Numbers (cont.)</vt:lpstr>
      <vt:lpstr>Tests for Random Numbers</vt:lpstr>
      <vt:lpstr>Frequency Tests</vt:lpstr>
      <vt:lpstr>Kolmogorov-Smirnov Test   [Frequency Test]</vt:lpstr>
      <vt:lpstr>Kolmogorov-Smirnov Test  [Frequency Test]</vt:lpstr>
      <vt:lpstr>Chi-square test   [Frequency Test]</vt:lpstr>
      <vt:lpstr>Chi-square Test Example</vt:lpstr>
      <vt:lpstr>Tests for Autocorrelation  [Tests for RN]</vt:lpstr>
      <vt:lpstr>Tests for Autocorrelation  [Tests for RN]</vt:lpstr>
      <vt:lpstr>Example    [Test for Autocorrelation]</vt:lpstr>
      <vt:lpstr>Next</vt:lpstr>
      <vt:lpstr>Chapter 8  Random-Variate Generation</vt:lpstr>
      <vt:lpstr>The Concept of Inverse Transformation</vt:lpstr>
      <vt:lpstr>Generating Discrete Random Variates</vt:lpstr>
      <vt:lpstr>Discrete Random Variate Generation</vt:lpstr>
      <vt:lpstr>Geometric Random Variates</vt:lpstr>
      <vt:lpstr>Uniform Random Variates</vt:lpstr>
      <vt:lpstr>Exponential Random Variates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Khaled Mahar</dc:creator>
  <cp:lastModifiedBy>Dr.Khaled</cp:lastModifiedBy>
  <cp:revision>2130</cp:revision>
  <dcterms:created xsi:type="dcterms:W3CDTF">1601-01-01T00:00:00Z</dcterms:created>
  <dcterms:modified xsi:type="dcterms:W3CDTF">2015-11-15T10:00:37Z</dcterms:modified>
</cp:coreProperties>
</file>