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286" r:id="rId3"/>
    <p:sldId id="256" r:id="rId4"/>
    <p:sldId id="277" r:id="rId5"/>
    <p:sldId id="278" r:id="rId6"/>
    <p:sldId id="279" r:id="rId7"/>
    <p:sldId id="280" r:id="rId8"/>
    <p:sldId id="281" r:id="rId9"/>
    <p:sldId id="282" r:id="rId10"/>
    <p:sldId id="283" r:id="rId11"/>
    <p:sldId id="284" r:id="rId12"/>
    <p:sldId id="285"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99" autoAdjust="0"/>
  </p:normalViewPr>
  <p:slideViewPr>
    <p:cSldViewPr>
      <p:cViewPr varScale="1">
        <p:scale>
          <a:sx n="57" d="100"/>
          <a:sy n="57" d="100"/>
        </p:scale>
        <p:origin x="177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32C1AC-6D93-4CF2-A87B-F3B326C50541}" type="datetimeFigureOut">
              <a:rPr lang="en-US" smtClean="0"/>
              <a:pPr/>
              <a:t>3/24/2015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F68103-941B-4457-9A32-166F7F0AB820}" type="slidenum">
              <a:rPr lang="en-US" smtClean="0"/>
              <a:pPr/>
              <a:t>‹#›</a:t>
            </a:fld>
            <a:endParaRPr lang="en-US"/>
          </a:p>
        </p:txBody>
      </p:sp>
    </p:spTree>
    <p:extLst>
      <p:ext uri="{BB962C8B-B14F-4D97-AF65-F5344CB8AC3E}">
        <p14:creationId xmlns:p14="http://schemas.microsoft.com/office/powerpoint/2010/main" val="3351912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4C6A4-7AD8-4CD8-9346-E665383DBB30}" type="slidenum">
              <a:rPr lang="en-GB" smtClean="0">
                <a:solidFill>
                  <a:srgbClr val="000000"/>
                </a:solidFill>
              </a:rPr>
              <a:pPr/>
              <a:t>1</a:t>
            </a:fld>
            <a:endParaRPr lang="en-GB">
              <a:solidFill>
                <a:srgbClr val="000000"/>
              </a:solidFill>
            </a:endParaRPr>
          </a:p>
        </p:txBody>
      </p:sp>
    </p:spTree>
    <p:extLst>
      <p:ext uri="{BB962C8B-B14F-4D97-AF65-F5344CB8AC3E}">
        <p14:creationId xmlns:p14="http://schemas.microsoft.com/office/powerpoint/2010/main" val="3352733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04153A-C665-420D-96BB-E4EA7634957A}" type="slidenum">
              <a:rPr lang="en-US"/>
              <a:pPr/>
              <a:t>11</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4454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F68103-941B-4457-9A32-166F7F0AB820}" type="slidenum">
              <a:rPr lang="en-US" smtClean="0"/>
              <a:pPr/>
              <a:t>12</a:t>
            </a:fld>
            <a:endParaRPr lang="en-US"/>
          </a:p>
        </p:txBody>
      </p:sp>
    </p:spTree>
    <p:extLst>
      <p:ext uri="{BB962C8B-B14F-4D97-AF65-F5344CB8AC3E}">
        <p14:creationId xmlns:p14="http://schemas.microsoft.com/office/powerpoint/2010/main" val="1263850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model your process in Arena, you’ll work in three main regions of the application</a:t>
            </a:r>
          </a:p>
          <a:p>
            <a:r>
              <a:rPr lang="en-US" sz="1200" kern="1200" baseline="0" dirty="0" smtClean="0">
                <a:solidFill>
                  <a:schemeClr val="tx1"/>
                </a:solidFill>
                <a:latin typeface="+mn-lt"/>
                <a:ea typeface="+mn-ea"/>
                <a:cs typeface="+mn-cs"/>
              </a:rPr>
              <a:t>window. The </a:t>
            </a:r>
            <a:r>
              <a:rPr lang="en-US" sz="1200" i="1" kern="1200" baseline="0" dirty="0" smtClean="0">
                <a:solidFill>
                  <a:schemeClr val="tx1"/>
                </a:solidFill>
                <a:latin typeface="+mn-lt"/>
                <a:ea typeface="+mn-ea"/>
                <a:cs typeface="+mn-cs"/>
              </a:rPr>
              <a:t>Project Bar hosts panels with the primary types of objects that you will work</a:t>
            </a:r>
          </a:p>
          <a:p>
            <a:r>
              <a:rPr lang="en-US" sz="1200" kern="1200" baseline="0" dirty="0" smtClean="0">
                <a:solidFill>
                  <a:schemeClr val="tx1"/>
                </a:solidFill>
                <a:latin typeface="+mn-lt"/>
                <a:ea typeface="+mn-ea"/>
                <a:cs typeface="+mn-cs"/>
              </a:rPr>
              <a:t>with:</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Basic Process, Advanced Process, and Advanced Transfer panels: Contain the</a:t>
            </a:r>
          </a:p>
          <a:p>
            <a:r>
              <a:rPr lang="en-US" sz="1200" kern="1200" baseline="0" dirty="0" smtClean="0">
                <a:solidFill>
                  <a:schemeClr val="tx1"/>
                </a:solidFill>
                <a:latin typeface="+mn-lt"/>
                <a:ea typeface="+mn-ea"/>
                <a:cs typeface="+mn-cs"/>
              </a:rPr>
              <a:t>modeling shapes, called </a:t>
            </a:r>
            <a:r>
              <a:rPr lang="en-US" sz="1200" i="1" kern="1200" baseline="0" dirty="0" smtClean="0">
                <a:solidFill>
                  <a:schemeClr val="tx1"/>
                </a:solidFill>
                <a:latin typeface="+mn-lt"/>
                <a:ea typeface="+mn-ea"/>
                <a:cs typeface="+mn-cs"/>
              </a:rPr>
              <a:t>modules, that you’ll use to define your process.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Reports panel: Contains the reports that are available for displaying results of simulation</a:t>
            </a:r>
          </a:p>
          <a:p>
            <a:r>
              <a:rPr lang="en-US" sz="1200" kern="1200" baseline="0" dirty="0" smtClean="0">
                <a:solidFill>
                  <a:schemeClr val="tx1"/>
                </a:solidFill>
                <a:latin typeface="+mn-lt"/>
                <a:ea typeface="+mn-ea"/>
                <a:cs typeface="+mn-cs"/>
              </a:rPr>
              <a:t>runs.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Navigate panel: Allows you to display different views of your model, including</a:t>
            </a:r>
          </a:p>
          <a:p>
            <a:r>
              <a:rPr lang="en-US" sz="1200" kern="1200" baseline="0" dirty="0" smtClean="0">
                <a:solidFill>
                  <a:schemeClr val="tx1"/>
                </a:solidFill>
                <a:latin typeface="+mn-lt"/>
                <a:ea typeface="+mn-ea"/>
                <a:cs typeface="+mn-cs"/>
              </a:rPr>
              <a:t>navigating through hierarchical </a:t>
            </a:r>
            <a:r>
              <a:rPr lang="en-US" sz="1200" kern="1200" baseline="0" dirty="0" err="1" smtClean="0">
                <a:solidFill>
                  <a:schemeClr val="tx1"/>
                </a:solidFill>
                <a:latin typeface="+mn-lt"/>
                <a:ea typeface="+mn-ea"/>
                <a:cs typeface="+mn-cs"/>
              </a:rPr>
              <a:t>submodels</a:t>
            </a:r>
            <a:r>
              <a:rPr lang="en-US" sz="1200" kern="1200" baseline="0" dirty="0" smtClean="0">
                <a:solidFill>
                  <a:schemeClr val="tx1"/>
                </a:solidFill>
                <a:latin typeface="+mn-lt"/>
                <a:ea typeface="+mn-ea"/>
                <a:cs typeface="+mn-cs"/>
              </a:rPr>
              <a:t> and displaying a model thumbnail view.</a:t>
            </a:r>
          </a:p>
          <a:p>
            <a:r>
              <a:rPr lang="en-US" sz="1200" kern="1200" baseline="0" dirty="0" smtClean="0">
                <a:solidFill>
                  <a:schemeClr val="tx1"/>
                </a:solidFill>
                <a:latin typeface="+mn-lt"/>
                <a:ea typeface="+mn-ea"/>
                <a:cs typeface="+mn-cs"/>
              </a:rPr>
              <a:t>In the model window, there are two main regions. The </a:t>
            </a:r>
            <a:r>
              <a:rPr lang="en-US" sz="1200" i="1" kern="1200" baseline="0" dirty="0" smtClean="0">
                <a:solidFill>
                  <a:schemeClr val="tx1"/>
                </a:solidFill>
                <a:latin typeface="+mn-lt"/>
                <a:ea typeface="+mn-ea"/>
                <a:cs typeface="+mn-cs"/>
              </a:rPr>
              <a:t>flowchart view will contain all of  </a:t>
            </a:r>
            <a:r>
              <a:rPr lang="en-US" sz="1200" kern="1200" baseline="0" dirty="0" smtClean="0">
                <a:solidFill>
                  <a:schemeClr val="tx1"/>
                </a:solidFill>
                <a:latin typeface="+mn-lt"/>
                <a:ea typeface="+mn-ea"/>
                <a:cs typeface="+mn-cs"/>
              </a:rPr>
              <a:t>your model graphics, including the process flowchart, animation, and other drawing elements. The lower, </a:t>
            </a:r>
            <a:r>
              <a:rPr lang="en-US" sz="1200" i="1" kern="1200" baseline="0" dirty="0" smtClean="0">
                <a:solidFill>
                  <a:schemeClr val="tx1"/>
                </a:solidFill>
                <a:latin typeface="+mn-lt"/>
                <a:ea typeface="+mn-ea"/>
                <a:cs typeface="+mn-cs"/>
              </a:rPr>
              <a:t>spreadsheet view displays model data, such as times, costs, and other </a:t>
            </a:r>
            <a:r>
              <a:rPr lang="en-US" sz="1200" kern="1200" baseline="0" dirty="0" smtClean="0">
                <a:solidFill>
                  <a:schemeClr val="tx1"/>
                </a:solidFill>
                <a:latin typeface="+mn-lt"/>
                <a:ea typeface="+mn-ea"/>
                <a:cs typeface="+mn-cs"/>
              </a:rPr>
              <a:t>parameters.</a:t>
            </a:r>
            <a:endParaRPr lang="en-US" dirty="0"/>
          </a:p>
        </p:txBody>
      </p:sp>
      <p:sp>
        <p:nvSpPr>
          <p:cNvPr id="4" name="Slide Number Placeholder 3"/>
          <p:cNvSpPr>
            <a:spLocks noGrp="1"/>
          </p:cNvSpPr>
          <p:nvPr>
            <p:ph type="sldNum" sz="quarter" idx="10"/>
          </p:nvPr>
        </p:nvSpPr>
        <p:spPr/>
        <p:txBody>
          <a:bodyPr/>
          <a:lstStyle/>
          <a:p>
            <a:fld id="{87F68103-941B-4457-9A32-166F7F0AB820}" type="slidenum">
              <a:rPr lang="en-US" smtClean="0"/>
              <a:pPr/>
              <a:t>13</a:t>
            </a:fld>
            <a:endParaRPr lang="en-US"/>
          </a:p>
        </p:txBody>
      </p:sp>
    </p:spTree>
    <p:extLst>
      <p:ext uri="{BB962C8B-B14F-4D97-AF65-F5344CB8AC3E}">
        <p14:creationId xmlns:p14="http://schemas.microsoft.com/office/powerpoint/2010/main" val="1159339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raises a key question in process modeling: </a:t>
            </a:r>
            <a:r>
              <a:rPr lang="en-US" sz="1200" b="1" kern="1200" baseline="0" dirty="0" smtClean="0">
                <a:solidFill>
                  <a:schemeClr val="tx1"/>
                </a:solidFill>
                <a:latin typeface="+mn-lt"/>
                <a:ea typeface="+mn-ea"/>
                <a:cs typeface="+mn-cs"/>
              </a:rPr>
              <a:t>What exactly is it that will </a:t>
            </a:r>
            <a:r>
              <a:rPr lang="en-US" sz="1200" b="1" i="1" kern="1200" baseline="0" dirty="0" smtClean="0">
                <a:solidFill>
                  <a:schemeClr val="tx1"/>
                </a:solidFill>
                <a:latin typeface="+mn-lt"/>
                <a:ea typeface="+mn-ea"/>
                <a:cs typeface="+mn-cs"/>
              </a:rPr>
              <a:t>flow through</a:t>
            </a:r>
          </a:p>
          <a:p>
            <a:r>
              <a:rPr lang="en-US" sz="1200" b="1" kern="1200" baseline="0" dirty="0" smtClean="0">
                <a:solidFill>
                  <a:schemeClr val="tx1"/>
                </a:solidFill>
                <a:latin typeface="+mn-lt"/>
                <a:ea typeface="+mn-ea"/>
                <a:cs typeface="+mn-cs"/>
              </a:rPr>
              <a:t>the chart?</a:t>
            </a:r>
          </a:p>
          <a:p>
            <a:r>
              <a:rPr lang="en-US" sz="1200" kern="1200" baseline="0" dirty="0" smtClean="0">
                <a:solidFill>
                  <a:schemeClr val="tx1"/>
                </a:solidFill>
                <a:latin typeface="+mn-lt"/>
                <a:ea typeface="+mn-ea"/>
                <a:cs typeface="+mn-cs"/>
              </a:rPr>
              <a:t>We’re modeling the process of reviewing mortgage applications. These mortgage applications</a:t>
            </a:r>
          </a:p>
          <a:p>
            <a:r>
              <a:rPr lang="en-US" sz="1200" kern="1200" baseline="0" dirty="0" smtClean="0">
                <a:solidFill>
                  <a:schemeClr val="tx1"/>
                </a:solidFill>
                <a:latin typeface="+mn-lt"/>
                <a:ea typeface="+mn-ea"/>
                <a:cs typeface="+mn-cs"/>
              </a:rPr>
              <a:t>are the items, referred to as </a:t>
            </a:r>
            <a:r>
              <a:rPr lang="en-US" sz="1200" i="1" kern="1200" baseline="0" dirty="0" smtClean="0">
                <a:solidFill>
                  <a:schemeClr val="tx1"/>
                </a:solidFill>
                <a:latin typeface="+mn-lt"/>
                <a:ea typeface="+mn-ea"/>
                <a:cs typeface="+mn-cs"/>
              </a:rPr>
              <a:t>entities, that will move through the process steps in our </a:t>
            </a:r>
            <a:r>
              <a:rPr lang="en-US" sz="1200" kern="1200" baseline="0" dirty="0" smtClean="0">
                <a:solidFill>
                  <a:schemeClr val="tx1"/>
                </a:solidFill>
                <a:latin typeface="+mn-lt"/>
                <a:ea typeface="+mn-ea"/>
                <a:cs typeface="+mn-cs"/>
              </a:rPr>
              <a:t>model. They are the data, whether on paper or in electronic form, that are associated with our client’s request for a mortgage.</a:t>
            </a:r>
            <a:endParaRPr lang="en-US" dirty="0"/>
          </a:p>
        </p:txBody>
      </p:sp>
      <p:sp>
        <p:nvSpPr>
          <p:cNvPr id="4" name="Slide Number Placeholder 3"/>
          <p:cNvSpPr>
            <a:spLocks noGrp="1"/>
          </p:cNvSpPr>
          <p:nvPr>
            <p:ph type="sldNum" sz="quarter" idx="10"/>
          </p:nvPr>
        </p:nvSpPr>
        <p:spPr/>
        <p:txBody>
          <a:bodyPr/>
          <a:lstStyle/>
          <a:p>
            <a:fld id="{87F68103-941B-4457-9A32-166F7F0AB820}" type="slidenum">
              <a:rPr lang="en-US" smtClean="0"/>
              <a:pPr/>
              <a:t>14</a:t>
            </a:fld>
            <a:endParaRPr lang="en-US"/>
          </a:p>
        </p:txBody>
      </p:sp>
    </p:spTree>
    <p:extLst>
      <p:ext uri="{BB962C8B-B14F-4D97-AF65-F5344CB8AC3E}">
        <p14:creationId xmlns:p14="http://schemas.microsoft.com/office/powerpoint/2010/main" val="363945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default name, Create 1, is given to the module when it’s placed. We’ll return later to provide a more meaningful description as well as some data to support the simulation.</a:t>
            </a:r>
            <a:endParaRPr lang="en-US" dirty="0"/>
          </a:p>
        </p:txBody>
      </p:sp>
      <p:sp>
        <p:nvSpPr>
          <p:cNvPr id="4" name="Slide Number Placeholder 3"/>
          <p:cNvSpPr>
            <a:spLocks noGrp="1"/>
          </p:cNvSpPr>
          <p:nvPr>
            <p:ph type="sldNum" sz="quarter" idx="10"/>
          </p:nvPr>
        </p:nvSpPr>
        <p:spPr/>
        <p:txBody>
          <a:bodyPr/>
          <a:lstStyle/>
          <a:p>
            <a:fld id="{87F68103-941B-4457-9A32-166F7F0AB820}" type="slidenum">
              <a:rPr lang="en-US" smtClean="0"/>
              <a:pPr/>
              <a:t>15</a:t>
            </a:fld>
            <a:endParaRPr lang="en-US"/>
          </a:p>
        </p:txBody>
      </p:sp>
    </p:spTree>
    <p:extLst>
      <p:ext uri="{BB962C8B-B14F-4D97-AF65-F5344CB8AC3E}">
        <p14:creationId xmlns:p14="http://schemas.microsoft.com/office/powerpoint/2010/main" val="2311595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baseline="0" dirty="0" smtClean="0">
                <a:solidFill>
                  <a:schemeClr val="tx1"/>
                </a:solidFill>
                <a:latin typeface="+mn-lt"/>
                <a:ea typeface="+mn-ea"/>
                <a:cs typeface="+mn-cs"/>
              </a:rPr>
              <a:t>Note: If no connection appears between Create and Process, click the </a:t>
            </a:r>
            <a:r>
              <a:rPr lang="en-US" sz="1200" b="1" i="1" kern="1200" baseline="0" dirty="0" smtClean="0">
                <a:solidFill>
                  <a:schemeClr val="tx1"/>
                </a:solidFill>
                <a:latin typeface="+mn-lt"/>
                <a:ea typeface="+mn-ea"/>
                <a:cs typeface="+mn-cs"/>
              </a:rPr>
              <a:t>Object &gt; Connect menu </a:t>
            </a:r>
            <a:r>
              <a:rPr lang="en-US" sz="1200" i="1" kern="1200" baseline="0" dirty="0" smtClean="0">
                <a:solidFill>
                  <a:schemeClr val="tx1"/>
                </a:solidFill>
                <a:latin typeface="+mn-lt"/>
                <a:ea typeface="+mn-ea"/>
                <a:cs typeface="+mn-cs"/>
              </a:rPr>
              <a:t>item or the </a:t>
            </a:r>
            <a:r>
              <a:rPr lang="en-US" sz="1200" b="1" i="1" kern="1200" baseline="0" dirty="0" smtClean="0">
                <a:solidFill>
                  <a:schemeClr val="tx1"/>
                </a:solidFill>
                <a:latin typeface="+mn-lt"/>
                <a:ea typeface="+mn-ea"/>
                <a:cs typeface="+mn-cs"/>
              </a:rPr>
              <a:t>Connect toolbar button to draw a connection. Your cursor will change to a cross hair. </a:t>
            </a:r>
            <a:r>
              <a:rPr lang="en-US" sz="1200" i="1" kern="1200" baseline="0" dirty="0" smtClean="0">
                <a:solidFill>
                  <a:schemeClr val="tx1"/>
                </a:solidFill>
                <a:latin typeface="+mn-lt"/>
                <a:ea typeface="+mn-ea"/>
                <a:cs typeface="+mn-cs"/>
              </a:rPr>
              <a:t>Start the connection by clicking the exit point ( ) of the Create module, then click the entry point</a:t>
            </a:r>
          </a:p>
          <a:p>
            <a:r>
              <a:rPr lang="en-US" sz="1200" i="1" kern="1200" baseline="0" dirty="0" smtClean="0">
                <a:solidFill>
                  <a:schemeClr val="tx1"/>
                </a:solidFill>
                <a:latin typeface="+mn-lt"/>
                <a:ea typeface="+mn-ea"/>
                <a:cs typeface="+mn-cs"/>
              </a:rPr>
              <a:t>( ) of the Process module to complete the connection. If you need to make multiple connections, simply double-click the </a:t>
            </a:r>
            <a:r>
              <a:rPr lang="en-US" sz="1200" b="1" i="1" kern="1200" baseline="0" dirty="0" smtClean="0">
                <a:solidFill>
                  <a:schemeClr val="tx1"/>
                </a:solidFill>
                <a:latin typeface="+mn-lt"/>
                <a:ea typeface="+mn-ea"/>
                <a:cs typeface="+mn-cs"/>
              </a:rPr>
              <a:t>Connect button or select Object &gt; Connect twice (the </a:t>
            </a:r>
            <a:r>
              <a:rPr lang="en-US" sz="1200" i="1" kern="1200" baseline="0" dirty="0" smtClean="0">
                <a:solidFill>
                  <a:schemeClr val="tx1"/>
                </a:solidFill>
                <a:latin typeface="+mn-lt"/>
                <a:ea typeface="+mn-ea"/>
                <a:cs typeface="+mn-cs"/>
              </a:rPr>
              <a:t>Connect button will remain depressed to indicate it is in multi-connect mode). Then draw as many connections as desired. A valid connection target (e.g., entry point, exit point, or operand object) is now highlighted during a connection session if the pointer is hovered over it. To end the multi-connection session, click again on the </a:t>
            </a:r>
            <a:r>
              <a:rPr lang="en-US" sz="1200" b="1" i="1" kern="1200" baseline="0" dirty="0" smtClean="0">
                <a:solidFill>
                  <a:schemeClr val="tx1"/>
                </a:solidFill>
                <a:latin typeface="+mn-lt"/>
                <a:ea typeface="+mn-ea"/>
                <a:cs typeface="+mn-cs"/>
              </a:rPr>
              <a:t>Connect option, press Esc, or right-click. </a:t>
            </a:r>
            <a:endParaRPr lang="en-US" dirty="0"/>
          </a:p>
        </p:txBody>
      </p:sp>
      <p:sp>
        <p:nvSpPr>
          <p:cNvPr id="4" name="Slide Number Placeholder 3"/>
          <p:cNvSpPr>
            <a:spLocks noGrp="1"/>
          </p:cNvSpPr>
          <p:nvPr>
            <p:ph type="sldNum" sz="quarter" idx="10"/>
          </p:nvPr>
        </p:nvSpPr>
        <p:spPr/>
        <p:txBody>
          <a:bodyPr/>
          <a:lstStyle/>
          <a:p>
            <a:fld id="{87F68103-941B-4457-9A32-166F7F0AB820}" type="slidenum">
              <a:rPr lang="en-US" smtClean="0"/>
              <a:pPr/>
              <a:t>16</a:t>
            </a:fld>
            <a:endParaRPr lang="en-US"/>
          </a:p>
        </p:txBody>
      </p:sp>
    </p:spTree>
    <p:extLst>
      <p:ext uri="{BB962C8B-B14F-4D97-AF65-F5344CB8AC3E}">
        <p14:creationId xmlns:p14="http://schemas.microsoft.com/office/powerpoint/2010/main" val="1178729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What are entities?</a:t>
            </a:r>
          </a:p>
          <a:p>
            <a:r>
              <a:rPr lang="en-US" sz="1200" i="1" kern="1200" baseline="0" dirty="0" smtClean="0">
                <a:solidFill>
                  <a:schemeClr val="tx1"/>
                </a:solidFill>
                <a:latin typeface="+mn-lt"/>
                <a:ea typeface="+mn-ea"/>
                <a:cs typeface="+mn-cs"/>
              </a:rPr>
              <a:t>Entities are the items—customers, documents, parts—that are being served, produced, </a:t>
            </a:r>
            <a:r>
              <a:rPr lang="en-US" sz="1200" kern="1200" baseline="0" dirty="0" smtClean="0">
                <a:solidFill>
                  <a:schemeClr val="tx1"/>
                </a:solidFill>
                <a:latin typeface="+mn-lt"/>
                <a:ea typeface="+mn-ea"/>
                <a:cs typeface="+mn-cs"/>
              </a:rPr>
              <a:t>or otherwise acted on by your process. In business processes, they often are documents or electronic records (checks, contracts, applications, purchase orders). In service systems, entities usually are people (the customers being served in a restaurant, hospital, airport, etc.). Manufacturing models typically have some kind of part running</a:t>
            </a:r>
          </a:p>
          <a:p>
            <a:r>
              <a:rPr lang="en-US" sz="1200" kern="1200" baseline="0" dirty="0" smtClean="0">
                <a:solidFill>
                  <a:schemeClr val="tx1"/>
                </a:solidFill>
                <a:latin typeface="+mn-lt"/>
                <a:ea typeface="+mn-ea"/>
                <a:cs typeface="+mn-cs"/>
              </a:rPr>
              <a:t>through the process, whether it’s raw material, a subcomponent, or finished product. Other models might have different types of entities, such as data packets in network analysis or letters and boxes in package-handling facilities.</a:t>
            </a:r>
            <a:endParaRPr lang="en-US" dirty="0"/>
          </a:p>
        </p:txBody>
      </p:sp>
      <p:sp>
        <p:nvSpPr>
          <p:cNvPr id="4" name="Slide Number Placeholder 3"/>
          <p:cNvSpPr>
            <a:spLocks noGrp="1"/>
          </p:cNvSpPr>
          <p:nvPr>
            <p:ph type="sldNum" sz="quarter" idx="10"/>
          </p:nvPr>
        </p:nvSpPr>
        <p:spPr/>
        <p:txBody>
          <a:bodyPr/>
          <a:lstStyle/>
          <a:p>
            <a:fld id="{87F68103-941B-4457-9A32-166F7F0AB820}" type="slidenum">
              <a:rPr lang="en-US" smtClean="0"/>
              <a:pPr/>
              <a:t>20</a:t>
            </a:fld>
            <a:endParaRPr lang="en-US"/>
          </a:p>
        </p:txBody>
      </p:sp>
    </p:spTree>
    <p:extLst>
      <p:ext uri="{BB962C8B-B14F-4D97-AF65-F5344CB8AC3E}">
        <p14:creationId xmlns:p14="http://schemas.microsoft.com/office/powerpoint/2010/main" val="840590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smtClean="0"/>
              <a:t>Because this will take some amount of time, holding </a:t>
            </a:r>
            <a:r>
              <a:rPr lang="en-US" dirty="0" smtClean="0"/>
              <a:t>the entity at this point in the flowchart for a </a:t>
            </a:r>
            <a:r>
              <a:rPr lang="en-US" i="1" dirty="0" smtClean="0"/>
              <a:t>delay and requiring a resource to perform the </a:t>
            </a:r>
            <a:r>
              <a:rPr lang="en-US" dirty="0" smtClean="0"/>
              <a:t>activity, we use a Process module. We’ll call this process </a:t>
            </a:r>
            <a:r>
              <a:rPr lang="en-US" i="1" dirty="0" smtClean="0"/>
              <a:t>Review Application.</a:t>
            </a:r>
          </a:p>
          <a:p>
            <a:r>
              <a:rPr lang="en-US" dirty="0" smtClean="0"/>
              <a:t>we also want to capture the natural variability that exists in most</a:t>
            </a:r>
          </a:p>
          <a:p>
            <a:r>
              <a:rPr lang="en-US" dirty="0" smtClean="0"/>
              <a:t>processes. Very often, for work done by people or equipment, a triangular distribution</a:t>
            </a:r>
          </a:p>
          <a:p>
            <a:r>
              <a:rPr lang="en-US" dirty="0" smtClean="0"/>
              <a:t>provides a good approximation. You specify the </a:t>
            </a:r>
            <a:r>
              <a:rPr lang="en-US" i="1" dirty="0" smtClean="0"/>
              <a:t>minimum time in which the work could</a:t>
            </a:r>
          </a:p>
          <a:p>
            <a:r>
              <a:rPr lang="en-US" dirty="0" smtClean="0"/>
              <a:t>be done, the </a:t>
            </a:r>
            <a:r>
              <a:rPr lang="en-US" i="1" dirty="0" smtClean="0"/>
              <a:t>most likely value for the time delay, and the maximum duration of the process.</a:t>
            </a:r>
            <a:endParaRPr lang="en-US" dirty="0" smtClean="0"/>
          </a:p>
          <a:p>
            <a:endParaRPr lang="en-US" dirty="0"/>
          </a:p>
        </p:txBody>
      </p:sp>
      <p:sp>
        <p:nvSpPr>
          <p:cNvPr id="4" name="Slide Number Placeholder 3"/>
          <p:cNvSpPr>
            <a:spLocks noGrp="1"/>
          </p:cNvSpPr>
          <p:nvPr>
            <p:ph type="sldNum" sz="quarter" idx="10"/>
          </p:nvPr>
        </p:nvSpPr>
        <p:spPr/>
        <p:txBody>
          <a:bodyPr/>
          <a:lstStyle/>
          <a:p>
            <a:fld id="{87F68103-941B-4457-9A32-166F7F0AB820}" type="slidenum">
              <a:rPr lang="en-US" smtClean="0"/>
              <a:pPr/>
              <a:t>21</a:t>
            </a:fld>
            <a:endParaRPr lang="en-US"/>
          </a:p>
        </p:txBody>
      </p:sp>
    </p:spTree>
    <p:extLst>
      <p:ext uri="{BB962C8B-B14F-4D97-AF65-F5344CB8AC3E}">
        <p14:creationId xmlns:p14="http://schemas.microsoft.com/office/powerpoint/2010/main" val="33056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101865-C9CF-4042-B039-A8FC9820FEF8}" type="slidenum">
              <a:rPr lang="en-US"/>
              <a:pPr/>
              <a:t>3</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0483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35410-FF72-4FCC-9642-308A5F42697D}" type="slidenum">
              <a:rPr lang="en-US"/>
              <a:pPr/>
              <a:t>4</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109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AC092B-7D19-46EA-85C4-A4946CBA95E8}" type="slidenum">
              <a:rPr lang="en-US"/>
              <a:pPr/>
              <a:t>5</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lang="en-US" dirty="0" smtClean="0"/>
              <a:t>There are 5 components</a:t>
            </a:r>
            <a:r>
              <a:rPr lang="en-US" baseline="0" dirty="0" smtClean="0"/>
              <a:t> in the model</a:t>
            </a:r>
            <a:endParaRPr lang="en-US" dirty="0"/>
          </a:p>
        </p:txBody>
      </p:sp>
    </p:spTree>
    <p:extLst>
      <p:ext uri="{BB962C8B-B14F-4D97-AF65-F5344CB8AC3E}">
        <p14:creationId xmlns:p14="http://schemas.microsoft.com/office/powerpoint/2010/main" val="625726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972B3E-85F6-44BE-9E02-11CE9FFD35B1}" type="slidenum">
              <a:rPr lang="en-US"/>
              <a:pPr/>
              <a:t>6</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12447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86A99A-9740-4940-A452-7FFD5BB73BDD}" type="slidenum">
              <a:rPr lang="en-US"/>
              <a:pPr/>
              <a:t>7</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45881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AC7482-37AC-4F6D-B98B-0FC9285E4ACA}" type="slidenum">
              <a:rPr lang="en-US"/>
              <a:pPr/>
              <a:t>8</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7614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D8296F-F754-428B-A3D6-7866D6C3F294}" type="slidenum">
              <a:rPr lang="en-US"/>
              <a:pPr/>
              <a:t>9</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83604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252147-8F46-4F92-A108-A3C59C90974D}" type="slidenum">
              <a:rPr lang="en-US"/>
              <a:pPr/>
              <a:t>10</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9484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F7C8F4-8CB8-4CEA-93C3-8ED5957E7F77}" type="datetime1">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DE9AC-B3BD-4373-BE46-87CF375328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7A390-55B4-4D7A-93F2-603D29BE9AA1}" type="datetime1">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DE9AC-B3BD-4373-BE46-87CF375328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E2642F-D1D7-4184-9F76-D464AA9B2E5D}" type="datetime1">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DE9AC-B3BD-4373-BE46-87CF375328B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a:xfrm>
            <a:off x="0" y="0"/>
            <a:ext cx="9144000" cy="60007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lnSpc>
                <a:spcPct val="80000"/>
              </a:lnSpc>
              <a:spcBef>
                <a:spcPct val="20000"/>
              </a:spcBef>
              <a:spcAft>
                <a:spcPct val="0"/>
              </a:spcAft>
              <a:buClr>
                <a:srgbClr val="94B6D2"/>
              </a:buClr>
              <a:buFont typeface="Wingdings" panose="05000000000000000000" pitchFamily="2" charset="2"/>
              <a:buChar char="¡"/>
              <a:defRPr/>
            </a:pPr>
            <a:endParaRPr lang="en-US" sz="1600">
              <a:solidFill>
                <a:prstClr val="white"/>
              </a:solidFill>
            </a:endParaRPr>
          </a:p>
        </p:txBody>
      </p:sp>
      <p:sp>
        <p:nvSpPr>
          <p:cNvPr id="5" name="Rectangle 4"/>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80000"/>
              </a:lnSpc>
              <a:spcBef>
                <a:spcPct val="20000"/>
              </a:spcBef>
              <a:spcAft>
                <a:spcPct val="0"/>
              </a:spcAft>
              <a:buClr>
                <a:srgbClr val="94B6D2"/>
              </a:buClr>
              <a:buFont typeface="Wingdings" panose="05000000000000000000" pitchFamily="2" charset="2"/>
              <a:buChar char="¡"/>
              <a:defRPr/>
            </a:pPr>
            <a:endParaRPr lang="en-US" sz="1600">
              <a:solidFill>
                <a:prstClr val="white"/>
              </a:solidFill>
            </a:endParaRPr>
          </a:p>
        </p:txBody>
      </p:sp>
      <p:sp>
        <p:nvSpPr>
          <p:cNvPr id="6" name="Rectangle 5"/>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80000"/>
              </a:lnSpc>
              <a:spcBef>
                <a:spcPct val="20000"/>
              </a:spcBef>
              <a:spcAft>
                <a:spcPct val="0"/>
              </a:spcAft>
              <a:buClr>
                <a:srgbClr val="94B6D2"/>
              </a:buClr>
              <a:buFont typeface="Wingdings" panose="05000000000000000000" pitchFamily="2" charset="2"/>
              <a:buChar char="¡"/>
              <a:defRPr/>
            </a:pPr>
            <a:endParaRPr lang="en-US" sz="1600">
              <a:solidFill>
                <a:prstClr val="white"/>
              </a:solidFill>
            </a:endParaRPr>
          </a:p>
        </p:txBody>
      </p:sp>
      <p:sp>
        <p:nvSpPr>
          <p:cNvPr id="7" name="Rectangle 6"/>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80000"/>
              </a:lnSpc>
              <a:spcBef>
                <a:spcPct val="20000"/>
              </a:spcBef>
              <a:spcAft>
                <a:spcPct val="0"/>
              </a:spcAft>
              <a:buClr>
                <a:srgbClr val="94B6D2"/>
              </a:buClr>
              <a:buFont typeface="Wingdings" panose="05000000000000000000" pitchFamily="2" charset="2"/>
              <a:buChar char="¡"/>
              <a:defRPr/>
            </a:pPr>
            <a:endParaRPr lang="en-US" sz="1600">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buClr>
                <a:srgbClr val="94B6D2"/>
              </a:buClr>
              <a:defRPr/>
            </a:pPr>
            <a:fld id="{15448BD7-7A10-4EEE-9ACC-6947B24FC327}" type="datetime1">
              <a:rPr lang="en-US" smtClean="0"/>
              <a:t>3/24/2015</a:t>
            </a:fld>
            <a:endParaRPr lang="en-US"/>
          </a:p>
        </p:txBody>
      </p:sp>
      <p:sp>
        <p:nvSpPr>
          <p:cNvPr id="11"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buClr>
                <a:srgbClr val="94B6D2"/>
              </a:buClr>
              <a:defRPr/>
            </a:pPr>
            <a:endParaRPr lang="en-US">
              <a:solidFill>
                <a:srgbClr val="EBDDC3"/>
              </a:solidFill>
            </a:endParaRPr>
          </a:p>
        </p:txBody>
      </p:sp>
      <p:sp>
        <p:nvSpPr>
          <p:cNvPr id="12"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buClr>
                <a:srgbClr val="94B6D2"/>
              </a:buClr>
            </a:pPr>
            <a:fld id="{97A7BF3C-7B3E-4846-BB1E-0E30C53048E6}" type="slidenum">
              <a:rPr lang="en-US">
                <a:solidFill>
                  <a:srgbClr val="EBDDC3"/>
                </a:solidFill>
              </a:rPr>
              <a:pPr>
                <a:buClr>
                  <a:srgbClr val="94B6D2"/>
                </a:buClr>
              </a:pPr>
              <a:t>‹#›</a:t>
            </a:fld>
            <a:endParaRPr lang="en-US">
              <a:solidFill>
                <a:srgbClr val="EBDDC3"/>
              </a:solidFill>
            </a:endParaRPr>
          </a:p>
        </p:txBody>
      </p:sp>
    </p:spTree>
    <p:extLst>
      <p:ext uri="{BB962C8B-B14F-4D97-AF65-F5344CB8AC3E}">
        <p14:creationId xmlns:p14="http://schemas.microsoft.com/office/powerpoint/2010/main" val="402595203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buClr>
                <a:srgbClr val="94B6D2"/>
              </a:buClr>
              <a:defRPr/>
            </a:pPr>
            <a:fld id="{A57BBFA3-A062-448F-9604-27FF265740C8}" type="datetime1">
              <a:rPr lang="en-US" smtClean="0">
                <a:solidFill>
                  <a:srgbClr val="775F55"/>
                </a:solidFill>
              </a:rPr>
              <a:t>3/24/2015</a:t>
            </a:fld>
            <a:endParaRPr lang="en-US">
              <a:solidFill>
                <a:srgbClr val="775F55"/>
              </a:solidFill>
            </a:endParaRPr>
          </a:p>
        </p:txBody>
      </p:sp>
      <p:sp>
        <p:nvSpPr>
          <p:cNvPr id="5" name="Footer Placeholder 2"/>
          <p:cNvSpPr>
            <a:spLocks noGrp="1"/>
          </p:cNvSpPr>
          <p:nvPr>
            <p:ph type="ftr" sz="quarter" idx="11"/>
          </p:nvPr>
        </p:nvSpPr>
        <p:spPr/>
        <p:txBody>
          <a:bodyPr/>
          <a:lstStyle>
            <a:lvl1pPr>
              <a:defRPr/>
            </a:lvl1pPr>
          </a:lstStyle>
          <a:p>
            <a:pPr>
              <a:buClr>
                <a:srgbClr val="94B6D2"/>
              </a:buClr>
              <a:defRPr/>
            </a:pPr>
            <a:endParaRPr lang="en-US">
              <a:solidFill>
                <a:srgbClr val="775F55"/>
              </a:solidFill>
            </a:endParaRPr>
          </a:p>
        </p:txBody>
      </p:sp>
      <p:sp>
        <p:nvSpPr>
          <p:cNvPr id="6" name="Slide Number Placeholder 22"/>
          <p:cNvSpPr>
            <a:spLocks noGrp="1"/>
          </p:cNvSpPr>
          <p:nvPr>
            <p:ph type="sldNum" sz="quarter" idx="12"/>
          </p:nvPr>
        </p:nvSpPr>
        <p:spPr/>
        <p:txBody>
          <a:bodyPr/>
          <a:lstStyle>
            <a:lvl1pPr>
              <a:defRPr/>
            </a:lvl1pPr>
          </a:lstStyle>
          <a:p>
            <a:pPr>
              <a:buClr>
                <a:srgbClr val="94B6D2"/>
              </a:buClr>
            </a:pPr>
            <a:fld id="{A870876C-6FD5-4E86-93A1-903BF1E59D1C}" type="slidenum">
              <a:rPr lang="en-US"/>
              <a:pPr>
                <a:buClr>
                  <a:srgbClr val="94B6D2"/>
                </a:buClr>
              </a:pPr>
              <a:t>‹#›</a:t>
            </a:fld>
            <a:endParaRPr lang="en-US"/>
          </a:p>
        </p:txBody>
      </p:sp>
    </p:spTree>
    <p:extLst>
      <p:ext uri="{BB962C8B-B14F-4D97-AF65-F5344CB8AC3E}">
        <p14:creationId xmlns:p14="http://schemas.microsoft.com/office/powerpoint/2010/main" val="2393281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80000"/>
              </a:lnSpc>
              <a:spcBef>
                <a:spcPct val="20000"/>
              </a:spcBef>
              <a:spcAft>
                <a:spcPct val="0"/>
              </a:spcAft>
              <a:buClr>
                <a:srgbClr val="94B6D2"/>
              </a:buClr>
              <a:buFont typeface="Wingdings" panose="05000000000000000000" pitchFamily="2" charset="2"/>
              <a:buChar char="¡"/>
              <a:defRPr/>
            </a:pPr>
            <a:endParaRPr lang="en-US" sz="1600">
              <a:solidFill>
                <a:prstClr val="white"/>
              </a:solidFill>
            </a:endParaRPr>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80000"/>
              </a:lnSpc>
              <a:spcBef>
                <a:spcPct val="20000"/>
              </a:spcBef>
              <a:spcAft>
                <a:spcPct val="0"/>
              </a:spcAft>
              <a:buClr>
                <a:srgbClr val="94B6D2"/>
              </a:buClr>
              <a:buFont typeface="Wingdings" panose="05000000000000000000" pitchFamily="2" charset="2"/>
              <a:buChar char="¡"/>
              <a:defRPr/>
            </a:pPr>
            <a:endParaRPr lang="en-US" sz="1600">
              <a:solidFill>
                <a:prstClr val="white"/>
              </a:solidFill>
            </a:endParaRPr>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80000"/>
              </a:lnSpc>
              <a:spcBef>
                <a:spcPct val="20000"/>
              </a:spcBef>
              <a:spcAft>
                <a:spcPct val="0"/>
              </a:spcAft>
              <a:buClr>
                <a:srgbClr val="94B6D2"/>
              </a:buClr>
              <a:buFont typeface="Wingdings" panose="05000000000000000000" pitchFamily="2" charset="2"/>
              <a:buChar char="¡"/>
              <a:defRPr/>
            </a:pPr>
            <a:endParaRPr lang="en-US" sz="1600">
              <a:solidFill>
                <a:prstClr val="white"/>
              </a:solidFill>
            </a:endParaRPr>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buClr>
                <a:srgbClr val="94B6D2"/>
              </a:buClr>
              <a:defRPr/>
            </a:pPr>
            <a:fld id="{D20ED474-6653-4AFB-AC85-FDEEE64847EB}" type="datetime1">
              <a:rPr lang="en-US" smtClean="0">
                <a:solidFill>
                  <a:srgbClr val="775F55"/>
                </a:solidFill>
              </a:rPr>
              <a:t>3/24/2015</a:t>
            </a:fld>
            <a:endParaRPr lang="en-US">
              <a:solidFill>
                <a:srgbClr val="775F55"/>
              </a:solidFill>
            </a:endParaRPr>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pPr>
              <a:buClr>
                <a:srgbClr val="94B6D2"/>
              </a:buClr>
            </a:pPr>
            <a:fld id="{6BAEB0DC-3CA0-4788-8123-81CE85DB03EF}" type="slidenum">
              <a:rPr lang="en-US"/>
              <a:pPr>
                <a:buClr>
                  <a:srgbClr val="94B6D2"/>
                </a:buClr>
              </a:pPr>
              <a:t>‹#›</a:t>
            </a:fld>
            <a:endParaRPr lang="en-US"/>
          </a:p>
        </p:txBody>
      </p:sp>
      <p:sp>
        <p:nvSpPr>
          <p:cNvPr id="9" name="Footer Placeholder 13"/>
          <p:cNvSpPr>
            <a:spLocks noGrp="1"/>
          </p:cNvSpPr>
          <p:nvPr>
            <p:ph type="ftr" sz="quarter" idx="12"/>
          </p:nvPr>
        </p:nvSpPr>
        <p:spPr/>
        <p:txBody>
          <a:bodyPr/>
          <a:lstStyle>
            <a:lvl1pPr>
              <a:defRPr/>
            </a:lvl1pPr>
          </a:lstStyle>
          <a:p>
            <a:pPr>
              <a:buClr>
                <a:srgbClr val="94B6D2"/>
              </a:buClr>
              <a:defRPr/>
            </a:pPr>
            <a:endParaRPr lang="en-US">
              <a:solidFill>
                <a:srgbClr val="775F55"/>
              </a:solidFill>
            </a:endParaRPr>
          </a:p>
        </p:txBody>
      </p:sp>
    </p:spTree>
    <p:extLst>
      <p:ext uri="{BB962C8B-B14F-4D97-AF65-F5344CB8AC3E}">
        <p14:creationId xmlns:p14="http://schemas.microsoft.com/office/powerpoint/2010/main" val="2476988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buClr>
                <a:srgbClr val="94B6D2"/>
              </a:buClr>
              <a:defRPr/>
            </a:pPr>
            <a:fld id="{82020BAB-B82F-4B8A-B16F-8B841E33CAF5}" type="datetime1">
              <a:rPr lang="en-US" smtClean="0">
                <a:solidFill>
                  <a:srgbClr val="775F55"/>
                </a:solidFill>
              </a:rPr>
              <a:t>3/24/2015</a:t>
            </a:fld>
            <a:endParaRPr lang="en-US">
              <a:solidFill>
                <a:srgbClr val="775F55"/>
              </a:solidFill>
            </a:endParaRPr>
          </a:p>
        </p:txBody>
      </p:sp>
      <p:sp>
        <p:nvSpPr>
          <p:cNvPr id="6" name="Slide Number Placeholder 9"/>
          <p:cNvSpPr>
            <a:spLocks noGrp="1"/>
          </p:cNvSpPr>
          <p:nvPr>
            <p:ph type="sldNum" sz="quarter" idx="11"/>
          </p:nvPr>
        </p:nvSpPr>
        <p:spPr/>
        <p:txBody>
          <a:bodyPr/>
          <a:lstStyle>
            <a:lvl1pPr>
              <a:defRPr/>
            </a:lvl1pPr>
          </a:lstStyle>
          <a:p>
            <a:pPr>
              <a:buClr>
                <a:srgbClr val="94B6D2"/>
              </a:buClr>
            </a:pPr>
            <a:fld id="{84DC519C-A057-487C-AA55-C3910C00B538}" type="slidenum">
              <a:rPr lang="en-US"/>
              <a:pPr>
                <a:buClr>
                  <a:srgbClr val="94B6D2"/>
                </a:buClr>
              </a:pPr>
              <a:t>‹#›</a:t>
            </a:fld>
            <a:endParaRPr lang="en-US"/>
          </a:p>
        </p:txBody>
      </p:sp>
      <p:sp>
        <p:nvSpPr>
          <p:cNvPr id="7" name="Footer Placeholder 11"/>
          <p:cNvSpPr>
            <a:spLocks noGrp="1"/>
          </p:cNvSpPr>
          <p:nvPr>
            <p:ph type="ftr" sz="quarter" idx="12"/>
          </p:nvPr>
        </p:nvSpPr>
        <p:spPr/>
        <p:txBody>
          <a:bodyPr rtlCol="0"/>
          <a:lstStyle>
            <a:lvl1pPr>
              <a:defRPr/>
            </a:lvl1pPr>
          </a:lstStyle>
          <a:p>
            <a:pPr>
              <a:buClr>
                <a:srgbClr val="94B6D2"/>
              </a:buClr>
              <a:defRPr/>
            </a:pPr>
            <a:endParaRPr lang="en-US">
              <a:solidFill>
                <a:srgbClr val="775F55"/>
              </a:solidFill>
            </a:endParaRPr>
          </a:p>
        </p:txBody>
      </p:sp>
    </p:spTree>
    <p:extLst>
      <p:ext uri="{BB962C8B-B14F-4D97-AF65-F5344CB8AC3E}">
        <p14:creationId xmlns:p14="http://schemas.microsoft.com/office/powerpoint/2010/main" val="2927374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buClr>
                <a:srgbClr val="94B6D2"/>
              </a:buClr>
              <a:defRPr/>
            </a:pPr>
            <a:fld id="{D7F20FB9-7B40-4D43-A582-C3121FAF683D}" type="datetime1">
              <a:rPr lang="en-US" smtClean="0">
                <a:solidFill>
                  <a:srgbClr val="775F55"/>
                </a:solidFill>
              </a:rPr>
              <a:t>3/24/2015</a:t>
            </a:fld>
            <a:endParaRPr lang="en-US">
              <a:solidFill>
                <a:srgbClr val="775F55"/>
              </a:solidFill>
            </a:endParaRPr>
          </a:p>
        </p:txBody>
      </p:sp>
      <p:sp>
        <p:nvSpPr>
          <p:cNvPr id="8" name="Slide Number Placeholder 11"/>
          <p:cNvSpPr>
            <a:spLocks noGrp="1"/>
          </p:cNvSpPr>
          <p:nvPr>
            <p:ph type="sldNum" sz="quarter" idx="11"/>
          </p:nvPr>
        </p:nvSpPr>
        <p:spPr/>
        <p:txBody>
          <a:bodyPr/>
          <a:lstStyle>
            <a:lvl1pPr>
              <a:defRPr/>
            </a:lvl1pPr>
          </a:lstStyle>
          <a:p>
            <a:pPr>
              <a:buClr>
                <a:srgbClr val="94B6D2"/>
              </a:buClr>
            </a:pPr>
            <a:fld id="{71DAA8F3-00F8-43C0-AF71-2F25151BA854}" type="slidenum">
              <a:rPr lang="en-US"/>
              <a:pPr>
                <a:buClr>
                  <a:srgbClr val="94B6D2"/>
                </a:buClr>
              </a:pPr>
              <a:t>‹#›</a:t>
            </a:fld>
            <a:endParaRPr lang="en-US"/>
          </a:p>
        </p:txBody>
      </p:sp>
      <p:sp>
        <p:nvSpPr>
          <p:cNvPr id="9" name="Footer Placeholder 13"/>
          <p:cNvSpPr>
            <a:spLocks noGrp="1"/>
          </p:cNvSpPr>
          <p:nvPr>
            <p:ph type="ftr" sz="quarter" idx="12"/>
          </p:nvPr>
        </p:nvSpPr>
        <p:spPr/>
        <p:txBody>
          <a:bodyPr rtlCol="0"/>
          <a:lstStyle>
            <a:lvl1pPr>
              <a:defRPr/>
            </a:lvl1pPr>
          </a:lstStyle>
          <a:p>
            <a:pPr>
              <a:buClr>
                <a:srgbClr val="94B6D2"/>
              </a:buClr>
              <a:defRPr/>
            </a:pPr>
            <a:endParaRPr lang="en-US">
              <a:solidFill>
                <a:srgbClr val="775F55"/>
              </a:solidFill>
            </a:endParaRPr>
          </a:p>
        </p:txBody>
      </p:sp>
    </p:spTree>
    <p:extLst>
      <p:ext uri="{BB962C8B-B14F-4D97-AF65-F5344CB8AC3E}">
        <p14:creationId xmlns:p14="http://schemas.microsoft.com/office/powerpoint/2010/main" val="2999482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buClr>
                <a:srgbClr val="94B6D2"/>
              </a:buClr>
              <a:defRPr/>
            </a:pPr>
            <a:fld id="{8699A859-5AE7-48BD-BE2D-11219B5AB6C1}" type="datetime1">
              <a:rPr lang="en-US" smtClean="0">
                <a:solidFill>
                  <a:srgbClr val="775F55"/>
                </a:solidFill>
              </a:rPr>
              <a:t>3/24/2015</a:t>
            </a:fld>
            <a:endParaRPr lang="en-US">
              <a:solidFill>
                <a:srgbClr val="775F55"/>
              </a:solidFill>
            </a:endParaRPr>
          </a:p>
        </p:txBody>
      </p:sp>
      <p:sp>
        <p:nvSpPr>
          <p:cNvPr id="4" name="Footer Placeholder 2"/>
          <p:cNvSpPr>
            <a:spLocks noGrp="1"/>
          </p:cNvSpPr>
          <p:nvPr>
            <p:ph type="ftr" sz="quarter" idx="11"/>
          </p:nvPr>
        </p:nvSpPr>
        <p:spPr/>
        <p:txBody>
          <a:bodyPr/>
          <a:lstStyle>
            <a:lvl1pPr>
              <a:defRPr/>
            </a:lvl1pPr>
          </a:lstStyle>
          <a:p>
            <a:pPr>
              <a:buClr>
                <a:srgbClr val="94B6D2"/>
              </a:buClr>
              <a:defRPr/>
            </a:pPr>
            <a:endParaRPr lang="en-US">
              <a:solidFill>
                <a:srgbClr val="775F55"/>
              </a:solidFill>
            </a:endParaRPr>
          </a:p>
        </p:txBody>
      </p:sp>
      <p:sp>
        <p:nvSpPr>
          <p:cNvPr id="5" name="Slide Number Placeholder 22"/>
          <p:cNvSpPr>
            <a:spLocks noGrp="1"/>
          </p:cNvSpPr>
          <p:nvPr>
            <p:ph type="sldNum" sz="quarter" idx="12"/>
          </p:nvPr>
        </p:nvSpPr>
        <p:spPr/>
        <p:txBody>
          <a:bodyPr/>
          <a:lstStyle>
            <a:lvl1pPr>
              <a:defRPr/>
            </a:lvl1pPr>
          </a:lstStyle>
          <a:p>
            <a:pPr>
              <a:buClr>
                <a:srgbClr val="94B6D2"/>
              </a:buClr>
            </a:pPr>
            <a:fld id="{7E5BB1A9-C61F-43D0-8FC5-3C8B25DF0E01}" type="slidenum">
              <a:rPr lang="en-US"/>
              <a:pPr>
                <a:buClr>
                  <a:srgbClr val="94B6D2"/>
                </a:buClr>
              </a:pPr>
              <a:t>‹#›</a:t>
            </a:fld>
            <a:endParaRPr lang="en-US"/>
          </a:p>
        </p:txBody>
      </p:sp>
    </p:spTree>
    <p:extLst>
      <p:ext uri="{BB962C8B-B14F-4D97-AF65-F5344CB8AC3E}">
        <p14:creationId xmlns:p14="http://schemas.microsoft.com/office/powerpoint/2010/main" val="967103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buClr>
                <a:srgbClr val="94B6D2"/>
              </a:buClr>
              <a:defRPr/>
            </a:pPr>
            <a:fld id="{E260869D-6BB4-48C3-9C2E-5A41356AC2A9}" type="datetime1">
              <a:rPr lang="en-US" smtClean="0">
                <a:solidFill>
                  <a:srgbClr val="775F55"/>
                </a:solidFill>
              </a:rPr>
              <a:t>3/24/2015</a:t>
            </a:fld>
            <a:endParaRPr lang="en-US">
              <a:solidFill>
                <a:srgbClr val="775F55"/>
              </a:solidFill>
            </a:endParaRPr>
          </a:p>
        </p:txBody>
      </p:sp>
      <p:sp>
        <p:nvSpPr>
          <p:cNvPr id="3" name="Footer Placeholder 2"/>
          <p:cNvSpPr>
            <a:spLocks noGrp="1"/>
          </p:cNvSpPr>
          <p:nvPr>
            <p:ph type="ftr" sz="quarter" idx="11"/>
          </p:nvPr>
        </p:nvSpPr>
        <p:spPr/>
        <p:txBody>
          <a:bodyPr/>
          <a:lstStyle>
            <a:lvl1pPr>
              <a:defRPr/>
            </a:lvl1pPr>
          </a:lstStyle>
          <a:p>
            <a:pPr>
              <a:buClr>
                <a:srgbClr val="94B6D2"/>
              </a:buClr>
              <a:defRPr/>
            </a:pPr>
            <a:endParaRPr lang="en-US">
              <a:solidFill>
                <a:srgbClr val="775F55"/>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buClr>
                <a:srgbClr val="94B6D2"/>
              </a:buClr>
            </a:pPr>
            <a:fld id="{412004DE-C49E-4422-9AFD-0841F9D5F4FD}" type="slidenum">
              <a:rPr lang="en-US">
                <a:solidFill>
                  <a:srgbClr val="775F55"/>
                </a:solidFill>
              </a:rPr>
              <a:pPr>
                <a:buClr>
                  <a:srgbClr val="94B6D2"/>
                </a:buClr>
              </a:pPr>
              <a:t>‹#›</a:t>
            </a:fld>
            <a:endParaRPr lang="en-US">
              <a:solidFill>
                <a:srgbClr val="775F55"/>
              </a:solidFill>
            </a:endParaRPr>
          </a:p>
        </p:txBody>
      </p:sp>
    </p:spTree>
    <p:extLst>
      <p:ext uri="{BB962C8B-B14F-4D97-AF65-F5344CB8AC3E}">
        <p14:creationId xmlns:p14="http://schemas.microsoft.com/office/powerpoint/2010/main" val="4111279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buClr>
                <a:srgbClr val="94B6D2"/>
              </a:buClr>
              <a:defRPr/>
            </a:pPr>
            <a:fld id="{7A57872A-3960-40F2-878F-87F26027F36E}" type="datetime1">
              <a:rPr lang="en-US" smtClean="0">
                <a:solidFill>
                  <a:srgbClr val="775F55"/>
                </a:solidFill>
              </a:rPr>
              <a:t>3/24/2015</a:t>
            </a:fld>
            <a:endParaRPr lang="en-US">
              <a:solidFill>
                <a:srgbClr val="775F55"/>
              </a:solidFill>
            </a:endParaRPr>
          </a:p>
        </p:txBody>
      </p:sp>
      <p:sp>
        <p:nvSpPr>
          <p:cNvPr id="6" name="Footer Placeholder 2"/>
          <p:cNvSpPr>
            <a:spLocks noGrp="1"/>
          </p:cNvSpPr>
          <p:nvPr>
            <p:ph type="ftr" sz="quarter" idx="11"/>
          </p:nvPr>
        </p:nvSpPr>
        <p:spPr/>
        <p:txBody>
          <a:bodyPr/>
          <a:lstStyle>
            <a:lvl1pPr>
              <a:defRPr/>
            </a:lvl1pPr>
          </a:lstStyle>
          <a:p>
            <a:pPr>
              <a:buClr>
                <a:srgbClr val="94B6D2"/>
              </a:buClr>
              <a:defRPr/>
            </a:pPr>
            <a:endParaRPr lang="en-US">
              <a:solidFill>
                <a:srgbClr val="775F55"/>
              </a:solidFill>
            </a:endParaRPr>
          </a:p>
        </p:txBody>
      </p:sp>
      <p:sp>
        <p:nvSpPr>
          <p:cNvPr id="7" name="Slide Number Placeholder 22"/>
          <p:cNvSpPr>
            <a:spLocks noGrp="1"/>
          </p:cNvSpPr>
          <p:nvPr>
            <p:ph type="sldNum" sz="quarter" idx="12"/>
          </p:nvPr>
        </p:nvSpPr>
        <p:spPr/>
        <p:txBody>
          <a:bodyPr/>
          <a:lstStyle>
            <a:lvl1pPr>
              <a:defRPr/>
            </a:lvl1pPr>
          </a:lstStyle>
          <a:p>
            <a:pPr>
              <a:buClr>
                <a:srgbClr val="94B6D2"/>
              </a:buClr>
            </a:pPr>
            <a:fld id="{81C8176F-03F7-4AE4-838D-42FCDF66FDB6}" type="slidenum">
              <a:rPr lang="en-US"/>
              <a:pPr>
                <a:buClr>
                  <a:srgbClr val="94B6D2"/>
                </a:buClr>
              </a:pPr>
              <a:t>‹#›</a:t>
            </a:fld>
            <a:endParaRPr lang="en-US"/>
          </a:p>
        </p:txBody>
      </p:sp>
    </p:spTree>
    <p:extLst>
      <p:ext uri="{BB962C8B-B14F-4D97-AF65-F5344CB8AC3E}">
        <p14:creationId xmlns:p14="http://schemas.microsoft.com/office/powerpoint/2010/main" val="123027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5FA625-1794-40A5-A967-9764E9B82165}" type="datetime1">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DE9AC-B3BD-4373-BE46-87CF375328B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80000"/>
              </a:lnSpc>
              <a:spcBef>
                <a:spcPct val="20000"/>
              </a:spcBef>
              <a:spcAft>
                <a:spcPct val="0"/>
              </a:spcAft>
              <a:buClr>
                <a:srgbClr val="94B6D2"/>
              </a:buClr>
              <a:buFont typeface="Wingdings" panose="05000000000000000000" pitchFamily="2" charset="2"/>
              <a:buChar char="¡"/>
              <a:defRPr/>
            </a:pPr>
            <a:endParaRPr lang="en-US" sz="1600">
              <a:solidFill>
                <a:prstClr val="white"/>
              </a:solidFill>
            </a:endParaRPr>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80000"/>
              </a:lnSpc>
              <a:spcBef>
                <a:spcPct val="20000"/>
              </a:spcBef>
              <a:spcAft>
                <a:spcPct val="0"/>
              </a:spcAft>
              <a:buClr>
                <a:srgbClr val="94B6D2"/>
              </a:buClr>
              <a:buFont typeface="Wingdings" panose="05000000000000000000" pitchFamily="2" charset="2"/>
              <a:buChar char="¡"/>
              <a:defRPr/>
            </a:pPr>
            <a:endParaRPr lang="en-US" sz="1600">
              <a:solidFill>
                <a:prstClr val="white"/>
              </a:solidFill>
            </a:endParaRPr>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80000"/>
              </a:lnSpc>
              <a:spcBef>
                <a:spcPct val="20000"/>
              </a:spcBef>
              <a:spcAft>
                <a:spcPct val="0"/>
              </a:spcAft>
              <a:buClr>
                <a:srgbClr val="94B6D2"/>
              </a:buClr>
              <a:buFont typeface="Wingdings" panose="05000000000000000000" pitchFamily="2" charset="2"/>
              <a:buChar char="¡"/>
              <a:defRPr/>
            </a:pPr>
            <a:endParaRPr lang="en-US" sz="1600">
              <a:solidFill>
                <a:prstClr val="white"/>
              </a:solidFill>
            </a:endParaRPr>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80000"/>
              </a:lnSpc>
              <a:spcBef>
                <a:spcPct val="20000"/>
              </a:spcBef>
              <a:spcAft>
                <a:spcPct val="0"/>
              </a:spcAft>
              <a:buClr>
                <a:srgbClr val="94B6D2"/>
              </a:buClr>
              <a:buFont typeface="Wingdings" panose="05000000000000000000" pitchFamily="2" charset="2"/>
              <a:buChar char="¡"/>
              <a:defRPr/>
            </a:pPr>
            <a:endParaRPr lang="en-US" sz="1600">
              <a:solidFill>
                <a:prstClr val="white"/>
              </a:solidFill>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buClr>
                <a:srgbClr val="94B6D2"/>
              </a:buClr>
              <a:defRPr/>
            </a:pPr>
            <a:fld id="{FEB81652-1E2D-436B-8DCC-9B2B90A5FC53}" type="datetime1">
              <a:rPr lang="en-US" smtClean="0">
                <a:solidFill>
                  <a:srgbClr val="775F55"/>
                </a:solidFill>
              </a:rPr>
              <a:t>3/24/2015</a:t>
            </a:fld>
            <a:endParaRPr lang="en-US">
              <a:solidFill>
                <a:srgbClr val="775F55"/>
              </a:solidFill>
            </a:endParaRPr>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pPr>
              <a:buClr>
                <a:srgbClr val="94B6D2"/>
              </a:buClr>
            </a:pPr>
            <a:fld id="{8963D587-75A0-45B2-8F1C-B75B4F77B615}" type="slidenum">
              <a:rPr lang="en-US"/>
              <a:pPr>
                <a:buClr>
                  <a:srgbClr val="94B6D2"/>
                </a:buCl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buClr>
                <a:srgbClr val="94B6D2"/>
              </a:buClr>
              <a:defRPr/>
            </a:pPr>
            <a:endParaRPr lang="en-US">
              <a:solidFill>
                <a:srgbClr val="775F55"/>
              </a:solidFill>
            </a:endParaRPr>
          </a:p>
        </p:txBody>
      </p:sp>
    </p:spTree>
    <p:extLst>
      <p:ext uri="{BB962C8B-B14F-4D97-AF65-F5344CB8AC3E}">
        <p14:creationId xmlns:p14="http://schemas.microsoft.com/office/powerpoint/2010/main" val="3325737091"/>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buClr>
                <a:srgbClr val="94B6D2"/>
              </a:buClr>
              <a:defRPr/>
            </a:pPr>
            <a:fld id="{C2F1B72C-EB3C-4EB2-8F25-E1BB31BBAEB4}" type="datetime1">
              <a:rPr lang="en-US" smtClean="0">
                <a:solidFill>
                  <a:srgbClr val="775F55"/>
                </a:solidFill>
              </a:rPr>
              <a:t>3/24/2015</a:t>
            </a:fld>
            <a:endParaRPr lang="en-US">
              <a:solidFill>
                <a:srgbClr val="775F55"/>
              </a:solidFill>
            </a:endParaRPr>
          </a:p>
        </p:txBody>
      </p:sp>
      <p:sp>
        <p:nvSpPr>
          <p:cNvPr id="5" name="Footer Placeholder 2"/>
          <p:cNvSpPr>
            <a:spLocks noGrp="1"/>
          </p:cNvSpPr>
          <p:nvPr>
            <p:ph type="ftr" sz="quarter" idx="11"/>
          </p:nvPr>
        </p:nvSpPr>
        <p:spPr/>
        <p:txBody>
          <a:bodyPr/>
          <a:lstStyle>
            <a:lvl1pPr>
              <a:defRPr/>
            </a:lvl1pPr>
          </a:lstStyle>
          <a:p>
            <a:pPr>
              <a:buClr>
                <a:srgbClr val="94B6D2"/>
              </a:buClr>
              <a:defRPr/>
            </a:pPr>
            <a:endParaRPr lang="en-US">
              <a:solidFill>
                <a:srgbClr val="775F55"/>
              </a:solidFill>
            </a:endParaRPr>
          </a:p>
        </p:txBody>
      </p:sp>
      <p:sp>
        <p:nvSpPr>
          <p:cNvPr id="6" name="Slide Number Placeholder 22"/>
          <p:cNvSpPr>
            <a:spLocks noGrp="1"/>
          </p:cNvSpPr>
          <p:nvPr>
            <p:ph type="sldNum" sz="quarter" idx="12"/>
          </p:nvPr>
        </p:nvSpPr>
        <p:spPr/>
        <p:txBody>
          <a:bodyPr/>
          <a:lstStyle>
            <a:lvl1pPr>
              <a:defRPr/>
            </a:lvl1pPr>
          </a:lstStyle>
          <a:p>
            <a:pPr>
              <a:buClr>
                <a:srgbClr val="94B6D2"/>
              </a:buClr>
            </a:pPr>
            <a:fld id="{69751D93-18AE-4451-AB63-195A3E68B42B}" type="slidenum">
              <a:rPr lang="en-US"/>
              <a:pPr>
                <a:buClr>
                  <a:srgbClr val="94B6D2"/>
                </a:buClr>
              </a:pPr>
              <a:t>‹#›</a:t>
            </a:fld>
            <a:endParaRPr lang="en-US"/>
          </a:p>
        </p:txBody>
      </p:sp>
    </p:spTree>
    <p:extLst>
      <p:ext uri="{BB962C8B-B14F-4D97-AF65-F5344CB8AC3E}">
        <p14:creationId xmlns:p14="http://schemas.microsoft.com/office/powerpoint/2010/main" val="31840969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lnSpc>
                <a:spcPct val="80000"/>
              </a:lnSpc>
              <a:spcBef>
                <a:spcPct val="20000"/>
              </a:spcBef>
              <a:spcAft>
                <a:spcPct val="0"/>
              </a:spcAft>
              <a:buClr>
                <a:srgbClr val="94B6D2"/>
              </a:buClr>
              <a:buFont typeface="Wingdings" panose="05000000000000000000" pitchFamily="2" charset="2"/>
              <a:buChar char="¡"/>
              <a:defRPr/>
            </a:pPr>
            <a:endParaRPr lang="en-US" sz="1600">
              <a:solidFill>
                <a:prstClr val="white"/>
              </a:solidFill>
            </a:endParaRPr>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lnSpc>
                <a:spcPct val="80000"/>
              </a:lnSpc>
              <a:spcBef>
                <a:spcPct val="20000"/>
              </a:spcBef>
              <a:spcAft>
                <a:spcPct val="0"/>
              </a:spcAft>
              <a:buClr>
                <a:srgbClr val="94B6D2"/>
              </a:buClr>
              <a:buFont typeface="Wingdings" panose="05000000000000000000" pitchFamily="2" charset="2"/>
              <a:buChar char="¡"/>
              <a:defRPr/>
            </a:pPr>
            <a:endParaRPr lang="en-US" sz="1600">
              <a:solidFill>
                <a:prstClr val="white"/>
              </a:solidFill>
            </a:endParaRPr>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lnSpc>
                <a:spcPct val="80000"/>
              </a:lnSpc>
              <a:spcBef>
                <a:spcPct val="20000"/>
              </a:spcBef>
              <a:spcAft>
                <a:spcPct val="0"/>
              </a:spcAft>
              <a:buClr>
                <a:srgbClr val="94B6D2"/>
              </a:buClr>
              <a:buFont typeface="Wingdings" panose="05000000000000000000" pitchFamily="2" charset="2"/>
              <a:buChar char="¡"/>
              <a:defRPr/>
            </a:pPr>
            <a:endParaRPr lang="en-US" sz="1600">
              <a:solidFill>
                <a:prstClr val="white"/>
              </a:solidFill>
            </a:endParaRPr>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buClr>
                <a:srgbClr val="94B6D2"/>
              </a:buClr>
              <a:defRPr/>
            </a:pPr>
            <a:fld id="{96A1CC1D-9A26-4C34-8BD4-945A1DE123D0}" type="datetime1">
              <a:rPr lang="en-US" smtClean="0">
                <a:solidFill>
                  <a:srgbClr val="775F55"/>
                </a:solidFill>
              </a:rPr>
              <a:t>3/24/2015</a:t>
            </a:fld>
            <a:endParaRPr lang="en-US">
              <a:solidFill>
                <a:srgbClr val="775F55"/>
              </a:solidFill>
            </a:endParaRPr>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buClr>
                <a:srgbClr val="94B6D2"/>
              </a:buClr>
              <a:defRPr/>
            </a:pPr>
            <a:endParaRPr lang="en-US">
              <a:solidFill>
                <a:srgbClr val="775F55"/>
              </a:solidFill>
            </a:endParaRPr>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buClr>
                <a:srgbClr val="94B6D2"/>
              </a:buClr>
            </a:pPr>
            <a:fld id="{4684565E-8918-487C-8437-BD932B1E73FC}" type="slidenum">
              <a:rPr lang="en-US"/>
              <a:pPr>
                <a:buClr>
                  <a:srgbClr val="94B6D2"/>
                </a:buClr>
              </a:pPr>
              <a:t>‹#›</a:t>
            </a:fld>
            <a:endParaRPr lang="en-US"/>
          </a:p>
        </p:txBody>
      </p:sp>
    </p:spTree>
    <p:extLst>
      <p:ext uri="{BB962C8B-B14F-4D97-AF65-F5344CB8AC3E}">
        <p14:creationId xmlns:p14="http://schemas.microsoft.com/office/powerpoint/2010/main" val="83906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47800"/>
            <a:ext cx="40386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33800"/>
            <a:ext cx="40386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13"/>
          <p:cNvSpPr>
            <a:spLocks noGrp="1"/>
          </p:cNvSpPr>
          <p:nvPr>
            <p:ph type="dt" sz="half" idx="10"/>
          </p:nvPr>
        </p:nvSpPr>
        <p:spPr/>
        <p:txBody>
          <a:bodyPr/>
          <a:lstStyle>
            <a:lvl1pPr>
              <a:defRPr/>
            </a:lvl1pPr>
          </a:lstStyle>
          <a:p>
            <a:pPr>
              <a:buClr>
                <a:srgbClr val="94B6D2"/>
              </a:buClr>
              <a:defRPr/>
            </a:pPr>
            <a:fld id="{0D3E5DD1-E780-4F74-886D-46045FFEAB2F}" type="datetime1">
              <a:rPr lang="en-US" smtClean="0">
                <a:solidFill>
                  <a:srgbClr val="775F55"/>
                </a:solidFill>
              </a:rPr>
              <a:t>3/24/2015</a:t>
            </a:fld>
            <a:endParaRPr lang="en-US">
              <a:solidFill>
                <a:srgbClr val="775F55"/>
              </a:solidFill>
            </a:endParaRPr>
          </a:p>
        </p:txBody>
      </p:sp>
      <p:sp>
        <p:nvSpPr>
          <p:cNvPr id="7" name="Footer Placeholder 2"/>
          <p:cNvSpPr>
            <a:spLocks noGrp="1"/>
          </p:cNvSpPr>
          <p:nvPr>
            <p:ph type="ftr" sz="quarter" idx="11"/>
          </p:nvPr>
        </p:nvSpPr>
        <p:spPr/>
        <p:txBody>
          <a:bodyPr/>
          <a:lstStyle>
            <a:lvl1pPr>
              <a:defRPr/>
            </a:lvl1pPr>
          </a:lstStyle>
          <a:p>
            <a:pPr>
              <a:buClr>
                <a:srgbClr val="94B6D2"/>
              </a:buClr>
              <a:defRPr/>
            </a:pPr>
            <a:endParaRPr lang="en-US">
              <a:solidFill>
                <a:srgbClr val="775F55"/>
              </a:solidFill>
            </a:endParaRPr>
          </a:p>
        </p:txBody>
      </p:sp>
      <p:sp>
        <p:nvSpPr>
          <p:cNvPr id="8" name="Slide Number Placeholder 22"/>
          <p:cNvSpPr>
            <a:spLocks noGrp="1"/>
          </p:cNvSpPr>
          <p:nvPr>
            <p:ph type="sldNum" sz="quarter" idx="12"/>
          </p:nvPr>
        </p:nvSpPr>
        <p:spPr/>
        <p:txBody>
          <a:bodyPr/>
          <a:lstStyle>
            <a:lvl1pPr>
              <a:defRPr/>
            </a:lvl1pPr>
          </a:lstStyle>
          <a:p>
            <a:pPr>
              <a:buClr>
                <a:srgbClr val="94B6D2"/>
              </a:buClr>
            </a:pPr>
            <a:fld id="{1D6B1E80-182E-4849-A556-8CAB222744A3}" type="slidenum">
              <a:rPr lang="en-US"/>
              <a:pPr>
                <a:buClr>
                  <a:srgbClr val="94B6D2"/>
                </a:buClr>
              </a:pPr>
              <a:t>‹#›</a:t>
            </a:fld>
            <a:endParaRPr lang="en-US"/>
          </a:p>
        </p:txBody>
      </p:sp>
    </p:spTree>
    <p:extLst>
      <p:ext uri="{BB962C8B-B14F-4D97-AF65-F5344CB8AC3E}">
        <p14:creationId xmlns:p14="http://schemas.microsoft.com/office/powerpoint/2010/main" val="1462178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buClr>
                <a:srgbClr val="94B6D2"/>
              </a:buClr>
              <a:defRPr/>
            </a:pPr>
            <a:fld id="{E19C12E5-486B-4CD2-A3F3-0C83030306BE}" type="datetime1">
              <a:rPr lang="en-US" smtClean="0">
                <a:solidFill>
                  <a:srgbClr val="775F55"/>
                </a:solidFill>
              </a:rPr>
              <a:t>3/24/2015</a:t>
            </a:fld>
            <a:endParaRPr lang="en-US">
              <a:solidFill>
                <a:srgbClr val="775F55"/>
              </a:solidFill>
            </a:endParaRPr>
          </a:p>
        </p:txBody>
      </p:sp>
      <p:sp>
        <p:nvSpPr>
          <p:cNvPr id="6" name="Footer Placeholder 2"/>
          <p:cNvSpPr>
            <a:spLocks noGrp="1"/>
          </p:cNvSpPr>
          <p:nvPr>
            <p:ph type="ftr" sz="quarter" idx="11"/>
          </p:nvPr>
        </p:nvSpPr>
        <p:spPr/>
        <p:txBody>
          <a:bodyPr/>
          <a:lstStyle>
            <a:lvl1pPr>
              <a:defRPr/>
            </a:lvl1pPr>
          </a:lstStyle>
          <a:p>
            <a:pPr>
              <a:buClr>
                <a:srgbClr val="94B6D2"/>
              </a:buClr>
              <a:defRPr/>
            </a:pPr>
            <a:endParaRPr lang="en-US">
              <a:solidFill>
                <a:srgbClr val="775F55"/>
              </a:solidFill>
            </a:endParaRPr>
          </a:p>
        </p:txBody>
      </p:sp>
      <p:sp>
        <p:nvSpPr>
          <p:cNvPr id="7" name="Slide Number Placeholder 22"/>
          <p:cNvSpPr>
            <a:spLocks noGrp="1"/>
          </p:cNvSpPr>
          <p:nvPr>
            <p:ph type="sldNum" sz="quarter" idx="12"/>
          </p:nvPr>
        </p:nvSpPr>
        <p:spPr/>
        <p:txBody>
          <a:bodyPr/>
          <a:lstStyle>
            <a:lvl1pPr>
              <a:defRPr/>
            </a:lvl1pPr>
          </a:lstStyle>
          <a:p>
            <a:pPr>
              <a:buClr>
                <a:srgbClr val="94B6D2"/>
              </a:buClr>
            </a:pPr>
            <a:fld id="{57213DDD-D623-4A11-830A-BDDED5056CDD}" type="slidenum">
              <a:rPr lang="en-US"/>
              <a:pPr>
                <a:buClr>
                  <a:srgbClr val="94B6D2"/>
                </a:buClr>
              </a:pPr>
              <a:t>‹#›</a:t>
            </a:fld>
            <a:endParaRPr lang="en-US"/>
          </a:p>
        </p:txBody>
      </p:sp>
    </p:spTree>
    <p:extLst>
      <p:ext uri="{BB962C8B-B14F-4D97-AF65-F5344CB8AC3E}">
        <p14:creationId xmlns:p14="http://schemas.microsoft.com/office/powerpoint/2010/main" val="190971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057E89-FFB8-404A-B65D-4A7F8F24CB9D}" type="datetime1">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DE9AC-B3BD-4373-BE46-87CF375328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B2910-16D8-4389-B656-75A789A66BD1}" type="datetime1">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DE9AC-B3BD-4373-BE46-87CF375328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15ABFC-F7F1-41DD-B4F3-56A915028D80}" type="datetime1">
              <a:rPr lang="en-US" smtClean="0"/>
              <a:t>3/24/2015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2DE9AC-B3BD-4373-BE46-87CF375328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570D96-C2A5-463E-9D07-59C664032DD4}" type="datetime1">
              <a:rPr lang="en-US" smtClean="0"/>
              <a:t>3/24/2015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2DE9AC-B3BD-4373-BE46-87CF375328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34032-1C8A-48F2-B9BF-BDC2FBF4B8F1}" type="datetime1">
              <a:rPr lang="en-US" smtClean="0"/>
              <a:t>3/24/2015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2DE9AC-B3BD-4373-BE46-87CF375328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5838A-18B1-48FD-AE76-9D895906211A}" type="datetime1">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DE9AC-B3BD-4373-BE46-87CF375328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C7FD47-A94A-481B-991C-D0CFDDF46F2E}" type="datetime1">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DE9AC-B3BD-4373-BE46-87CF375328B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753E1-13CF-40D5-9F97-DDD7DC41A17E}" type="datetime1">
              <a:rPr lang="en-US" smtClean="0"/>
              <a:t>3/24/2015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DE9AC-B3BD-4373-BE46-87CF375328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34"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35"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latin typeface="Arial" charset="0"/>
                <a:cs typeface="Arial" charset="0"/>
              </a:defRPr>
            </a:lvl1pPr>
          </a:lstStyle>
          <a:p>
            <a:pPr fontAlgn="base">
              <a:lnSpc>
                <a:spcPct val="80000"/>
              </a:lnSpc>
              <a:spcBef>
                <a:spcPct val="20000"/>
              </a:spcBef>
              <a:spcAft>
                <a:spcPct val="0"/>
              </a:spcAft>
              <a:buClr>
                <a:srgbClr val="94B6D2"/>
              </a:buClr>
              <a:buFont typeface="Wingdings" panose="05000000000000000000" pitchFamily="2" charset="2"/>
              <a:buChar char="¡"/>
              <a:defRPr/>
            </a:pPr>
            <a:fld id="{4527DF8E-D370-4FC1-9803-E6DBDEE175ED}" type="datetime1">
              <a:rPr lang="en-US" smtClean="0">
                <a:solidFill>
                  <a:srgbClr val="775F55"/>
                </a:solidFill>
              </a:rPr>
              <a:t>3/24/2015</a:t>
            </a:fld>
            <a:endParaRPr lang="en-US">
              <a:solidFill>
                <a:srgbClr val="775F55"/>
              </a:solidFill>
            </a:endParaRPr>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latin typeface="Arial" charset="0"/>
                <a:cs typeface="Arial" charset="0"/>
              </a:defRPr>
            </a:lvl1pPr>
          </a:lstStyle>
          <a:p>
            <a:pPr fontAlgn="base">
              <a:lnSpc>
                <a:spcPct val="80000"/>
              </a:lnSpc>
              <a:spcBef>
                <a:spcPct val="20000"/>
              </a:spcBef>
              <a:spcAft>
                <a:spcPct val="0"/>
              </a:spcAft>
              <a:buClr>
                <a:srgbClr val="94B6D2"/>
              </a:buClr>
              <a:buFont typeface="Wingdings" panose="05000000000000000000" pitchFamily="2" charset="2"/>
              <a:buChar char="¡"/>
              <a:defRPr/>
            </a:pPr>
            <a:endParaRPr lang="en-US">
              <a:solidFill>
                <a:srgbClr val="775F55"/>
              </a:solidFill>
            </a:endParaRP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80000"/>
              </a:lnSpc>
              <a:spcBef>
                <a:spcPct val="20000"/>
              </a:spcBef>
              <a:spcAft>
                <a:spcPct val="0"/>
              </a:spcAft>
              <a:buClr>
                <a:srgbClr val="94B6D2"/>
              </a:buClr>
              <a:buFont typeface="Wingdings" panose="05000000000000000000" pitchFamily="2" charset="2"/>
              <a:buChar char="¡"/>
              <a:defRPr/>
            </a:pPr>
            <a:endParaRPr lang="en-US" sz="1600">
              <a:solidFill>
                <a:prstClr val="white"/>
              </a:solidFill>
            </a:endParaRPr>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80000"/>
              </a:lnSpc>
              <a:spcBef>
                <a:spcPct val="20000"/>
              </a:spcBef>
              <a:spcAft>
                <a:spcPct val="0"/>
              </a:spcAft>
              <a:buClr>
                <a:srgbClr val="94B6D2"/>
              </a:buClr>
              <a:buFont typeface="Wingdings" panose="05000000000000000000" pitchFamily="2" charset="2"/>
              <a:buChar char="¡"/>
              <a:defRPr/>
            </a:pPr>
            <a:endParaRPr lang="en-US" sz="1600">
              <a:solidFill>
                <a:prstClr val="white"/>
              </a:solidFill>
            </a:endParaRPr>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80000"/>
              </a:lnSpc>
              <a:spcBef>
                <a:spcPct val="20000"/>
              </a:spcBef>
              <a:spcAft>
                <a:spcPct val="0"/>
              </a:spcAft>
              <a:buClr>
                <a:srgbClr val="94B6D2"/>
              </a:buClr>
              <a:buFont typeface="Wingdings" panose="05000000000000000000" pitchFamily="2" charset="2"/>
              <a:buChar char="¡"/>
              <a:defRPr/>
            </a:pPr>
            <a:endParaRPr lang="en-US" sz="1600">
              <a:solidFill>
                <a:prstClr val="white"/>
              </a:solidFill>
            </a:endParaRPr>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defRPr>
            </a:lvl1pPr>
          </a:lstStyle>
          <a:p>
            <a:pPr fontAlgn="base">
              <a:lnSpc>
                <a:spcPct val="80000"/>
              </a:lnSpc>
              <a:spcBef>
                <a:spcPct val="20000"/>
              </a:spcBef>
              <a:spcAft>
                <a:spcPct val="0"/>
              </a:spcAft>
              <a:buClr>
                <a:srgbClr val="94B6D2"/>
              </a:buClr>
              <a:buFont typeface="Wingdings" panose="05000000000000000000" pitchFamily="2" charset="2"/>
              <a:buChar char="¡"/>
            </a:pPr>
            <a:fld id="{BF37CB68-04F2-4DFA-AA5C-38A86D93E453}" type="slidenum">
              <a:rPr lang="en-US">
                <a:latin typeface="Arial" panose="020B0604020202020204" pitchFamily="34" charset="0"/>
                <a:cs typeface="Arial" panose="020B0604020202020204" pitchFamily="34" charset="0"/>
              </a:rPr>
              <a:pPr fontAlgn="base">
                <a:lnSpc>
                  <a:spcPct val="80000"/>
                </a:lnSpc>
                <a:spcBef>
                  <a:spcPct val="20000"/>
                </a:spcBef>
                <a:spcAft>
                  <a:spcPct val="0"/>
                </a:spcAft>
                <a:buClr>
                  <a:srgbClr val="94B6D2"/>
                </a:buClr>
                <a:buFont typeface="Wingdings" panose="05000000000000000000" pitchFamily="2" charset="2"/>
                <a:buChar char="¡"/>
              </a:pPr>
              <a:t>‹#›</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6277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0" y="685800"/>
            <a:ext cx="1512888" cy="1371600"/>
          </a:xfrm>
        </p:spPr>
        <p:txBody>
          <a:bodyPr/>
          <a:lstStyle/>
          <a:p>
            <a:pPr eaLnBrk="1" hangingPunct="1"/>
            <a:r>
              <a:rPr lang="en-US" altLang="en-US" sz="3600" smtClean="0">
                <a:solidFill>
                  <a:srgbClr val="CC3300"/>
                </a:solidFill>
              </a:rPr>
              <a:t>CS305</a:t>
            </a:r>
          </a:p>
        </p:txBody>
      </p:sp>
      <p:sp>
        <p:nvSpPr>
          <p:cNvPr id="26627" name="TextBox 2"/>
          <p:cNvSpPr txBox="1">
            <a:spLocks noChangeArrowheads="1"/>
          </p:cNvSpPr>
          <p:nvPr/>
        </p:nvSpPr>
        <p:spPr bwMode="auto">
          <a:xfrm>
            <a:off x="2571750" y="990600"/>
            <a:ext cx="520065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fontAlgn="base" hangingPunct="1">
              <a:lnSpc>
                <a:spcPct val="80000"/>
              </a:lnSpc>
              <a:spcBef>
                <a:spcPct val="0"/>
              </a:spcBef>
              <a:spcAft>
                <a:spcPct val="0"/>
              </a:spcAft>
              <a:buClr>
                <a:srgbClr val="94B6D2"/>
              </a:buClr>
            </a:pPr>
            <a:r>
              <a:rPr lang="en-US" altLang="en-US" sz="3600">
                <a:solidFill>
                  <a:srgbClr val="CC3300"/>
                </a:solidFill>
              </a:rPr>
              <a:t>System Modeling and Simulation</a:t>
            </a:r>
            <a:endParaRPr lang="en-US" altLang="en-US" sz="3600">
              <a:solidFill>
                <a:srgbClr val="000000"/>
              </a:solidFill>
            </a:endParaRPr>
          </a:p>
        </p:txBody>
      </p:sp>
      <p:sp>
        <p:nvSpPr>
          <p:cNvPr id="26628" name="TextBox 3"/>
          <p:cNvSpPr txBox="1">
            <a:spLocks noChangeArrowheads="1"/>
          </p:cNvSpPr>
          <p:nvPr/>
        </p:nvSpPr>
        <p:spPr bwMode="auto">
          <a:xfrm>
            <a:off x="1828800" y="2514600"/>
            <a:ext cx="50292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fontAlgn="base" hangingPunct="1">
              <a:lnSpc>
                <a:spcPct val="80000"/>
              </a:lnSpc>
              <a:spcBef>
                <a:spcPct val="0"/>
              </a:spcBef>
              <a:spcAft>
                <a:spcPct val="0"/>
              </a:spcAft>
              <a:buClr>
                <a:srgbClr val="94B6D2"/>
              </a:buClr>
            </a:pPr>
            <a:r>
              <a:rPr lang="en-US" altLang="en-US" sz="3600">
                <a:solidFill>
                  <a:srgbClr val="CC3300"/>
                </a:solidFill>
              </a:rPr>
              <a:t>Prof. Dr. Khaled Mahar</a:t>
            </a:r>
          </a:p>
          <a:p>
            <a:pPr algn="ctr" eaLnBrk="1" fontAlgn="base" hangingPunct="1">
              <a:lnSpc>
                <a:spcPct val="80000"/>
              </a:lnSpc>
              <a:spcBef>
                <a:spcPct val="0"/>
              </a:spcBef>
              <a:spcAft>
                <a:spcPct val="0"/>
              </a:spcAft>
              <a:buClr>
                <a:srgbClr val="94B6D2"/>
              </a:buClr>
            </a:pPr>
            <a:r>
              <a:rPr lang="en-US" altLang="en-US" sz="2800">
                <a:solidFill>
                  <a:srgbClr val="0070C0"/>
                </a:solidFill>
              </a:rPr>
              <a:t>khmahar@aast.edu</a:t>
            </a:r>
          </a:p>
        </p:txBody>
      </p:sp>
      <p:sp>
        <p:nvSpPr>
          <p:cNvPr id="26629" name="TextBox 4"/>
          <p:cNvSpPr txBox="1">
            <a:spLocks noChangeArrowheads="1"/>
          </p:cNvSpPr>
          <p:nvPr/>
        </p:nvSpPr>
        <p:spPr bwMode="auto">
          <a:xfrm>
            <a:off x="3086100" y="4267200"/>
            <a:ext cx="2514600"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fontAlgn="base" hangingPunct="1">
              <a:lnSpc>
                <a:spcPct val="80000"/>
              </a:lnSpc>
              <a:spcBef>
                <a:spcPct val="0"/>
              </a:spcBef>
              <a:spcAft>
                <a:spcPct val="0"/>
              </a:spcAft>
              <a:buClr>
                <a:srgbClr val="94B6D2"/>
              </a:buClr>
            </a:pPr>
            <a:r>
              <a:rPr lang="en-US" altLang="en-US" sz="3200" dirty="0">
                <a:solidFill>
                  <a:srgbClr val="CC3300"/>
                </a:solidFill>
              </a:rPr>
              <a:t>Lecture </a:t>
            </a:r>
            <a:r>
              <a:rPr lang="en-US" altLang="en-US" sz="3200" dirty="0" smtClean="0">
                <a:solidFill>
                  <a:srgbClr val="CC3300"/>
                </a:solidFill>
              </a:rPr>
              <a:t>6</a:t>
            </a:r>
          </a:p>
          <a:p>
            <a:pPr algn="ctr" eaLnBrk="1" fontAlgn="base" hangingPunct="1">
              <a:lnSpc>
                <a:spcPct val="80000"/>
              </a:lnSpc>
              <a:spcBef>
                <a:spcPct val="0"/>
              </a:spcBef>
              <a:spcAft>
                <a:spcPct val="0"/>
              </a:spcAft>
              <a:buClr>
                <a:srgbClr val="94B6D2"/>
              </a:buClr>
            </a:pPr>
            <a:endParaRPr lang="en-US" altLang="en-US" sz="3200" dirty="0">
              <a:solidFill>
                <a:srgbClr val="000000"/>
              </a:solidFill>
            </a:endParaRPr>
          </a:p>
        </p:txBody>
      </p:sp>
      <p:sp>
        <p:nvSpPr>
          <p:cNvPr id="4" name="Slide Number Placeholder 3"/>
          <p:cNvSpPr>
            <a:spLocks noGrp="1"/>
          </p:cNvSpPr>
          <p:nvPr>
            <p:ph type="sldNum" sz="quarter" idx="12"/>
          </p:nvPr>
        </p:nvSpPr>
        <p:spPr/>
        <p:txBody>
          <a:bodyPr/>
          <a:lstStyle/>
          <a:p>
            <a:pPr>
              <a:buClr>
                <a:srgbClr val="94B6D2"/>
              </a:buClr>
            </a:pPr>
            <a:fld id="{412004DE-C49E-4422-9AFD-0841F9D5F4FD}" type="slidenum">
              <a:rPr lang="en-US" smtClean="0">
                <a:solidFill>
                  <a:srgbClr val="775F55"/>
                </a:solidFill>
              </a:rPr>
              <a:pPr>
                <a:buClr>
                  <a:srgbClr val="94B6D2"/>
                </a:buClr>
              </a:pPr>
              <a:t>1</a:t>
            </a:fld>
            <a:endParaRPr lang="en-US">
              <a:solidFill>
                <a:srgbClr val="775F55"/>
              </a:solidFill>
            </a:endParaRPr>
          </a:p>
        </p:txBody>
      </p:sp>
    </p:spTree>
    <p:extLst>
      <p:ext uri="{BB962C8B-B14F-4D97-AF65-F5344CB8AC3E}">
        <p14:creationId xmlns:p14="http://schemas.microsoft.com/office/powerpoint/2010/main" val="1063608214"/>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A109D910-03E6-45D3-917E-F2CCFACDEB50}" type="slidenum">
              <a:rPr lang="en-US"/>
              <a:pPr/>
              <a:t>10</a:t>
            </a:fld>
            <a:endParaRPr lang="en-US" dirty="0"/>
          </a:p>
        </p:txBody>
      </p:sp>
      <p:sp>
        <p:nvSpPr>
          <p:cNvPr id="96259" name="Text Box 3"/>
          <p:cNvSpPr txBox="1">
            <a:spLocks noChangeArrowheads="1"/>
          </p:cNvSpPr>
          <p:nvPr/>
        </p:nvSpPr>
        <p:spPr bwMode="auto">
          <a:xfrm>
            <a:off x="1600200" y="639763"/>
            <a:ext cx="6858000" cy="579437"/>
          </a:xfrm>
          <a:prstGeom prst="rect">
            <a:avLst/>
          </a:prstGeom>
          <a:noFill/>
          <a:ln w="9525">
            <a:noFill/>
            <a:miter lim="800000"/>
            <a:headEnd/>
            <a:tailEnd/>
          </a:ln>
          <a:effectLst/>
        </p:spPr>
        <p:txBody>
          <a:bodyPr>
            <a:spAutoFit/>
          </a:bodyPr>
          <a:lstStyle/>
          <a:p>
            <a:pPr algn="ctr">
              <a:spcBef>
                <a:spcPct val="50000"/>
              </a:spcBef>
            </a:pPr>
            <a:r>
              <a:rPr lang="en-US" sz="3200" b="1" i="1" dirty="0">
                <a:latin typeface="Verdana" pitchFamily="34" charset="0"/>
              </a:rPr>
              <a:t>3.5 - Processes</a:t>
            </a:r>
          </a:p>
        </p:txBody>
      </p:sp>
      <p:sp>
        <p:nvSpPr>
          <p:cNvPr id="96260" name="Text Box 4"/>
          <p:cNvSpPr txBox="1">
            <a:spLocks noChangeArrowheads="1"/>
          </p:cNvSpPr>
          <p:nvPr/>
        </p:nvSpPr>
        <p:spPr bwMode="auto">
          <a:xfrm>
            <a:off x="1752600" y="2438400"/>
            <a:ext cx="6858000" cy="1158875"/>
          </a:xfrm>
          <a:prstGeom prst="rect">
            <a:avLst/>
          </a:prstGeom>
          <a:noFill/>
          <a:ln w="9525">
            <a:noFill/>
            <a:miter lim="800000"/>
            <a:headEnd/>
            <a:tailEnd/>
          </a:ln>
          <a:effectLst/>
        </p:spPr>
        <p:txBody>
          <a:bodyPr>
            <a:spAutoFit/>
          </a:bodyPr>
          <a:lstStyle/>
          <a:p>
            <a:pPr algn="just">
              <a:spcBef>
                <a:spcPct val="50000"/>
              </a:spcBef>
            </a:pPr>
            <a:r>
              <a:rPr lang="en-US" sz="2000" dirty="0">
                <a:latin typeface="Verdana" pitchFamily="34" charset="0"/>
              </a:rPr>
              <a:t>Entity must be </a:t>
            </a:r>
            <a:r>
              <a:rPr lang="en-US" sz="2000" b="1" i="1" dirty="0">
                <a:latin typeface="Verdana" pitchFamily="34" charset="0"/>
              </a:rPr>
              <a:t>processed</a:t>
            </a:r>
            <a:r>
              <a:rPr lang="en-US" sz="2000" dirty="0">
                <a:latin typeface="Verdana" pitchFamily="34" charset="0"/>
              </a:rPr>
              <a:t>.</a:t>
            </a:r>
          </a:p>
          <a:p>
            <a:pPr algn="just">
              <a:spcBef>
                <a:spcPct val="50000"/>
              </a:spcBef>
            </a:pPr>
            <a:r>
              <a:rPr lang="it-IT" sz="2000" dirty="0">
                <a:latin typeface="Verdana" pitchFamily="34" charset="0"/>
              </a:rPr>
              <a:t>This activity is performed by one or more resources and requires some time to complete. </a:t>
            </a:r>
            <a:endParaRPr lang="en-US" sz="2000" dirty="0">
              <a:latin typeface="Verdan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2"/>
          </p:nvPr>
        </p:nvSpPr>
        <p:spPr/>
        <p:txBody>
          <a:bodyPr/>
          <a:lstStyle/>
          <a:p>
            <a:fld id="{B837D233-AA88-4CD7-BF57-576B012E8778}" type="slidenum">
              <a:rPr lang="en-US"/>
              <a:pPr/>
              <a:t>11</a:t>
            </a:fld>
            <a:endParaRPr lang="en-US"/>
          </a:p>
        </p:txBody>
      </p:sp>
      <p:grpSp>
        <p:nvGrpSpPr>
          <p:cNvPr id="2" name="Group 14"/>
          <p:cNvGrpSpPr>
            <a:grpSpLocks/>
          </p:cNvGrpSpPr>
          <p:nvPr/>
        </p:nvGrpSpPr>
        <p:grpSpPr bwMode="auto">
          <a:xfrm>
            <a:off x="1600200" y="2514600"/>
            <a:ext cx="3048000" cy="2370138"/>
            <a:chOff x="1008" y="1584"/>
            <a:chExt cx="1920" cy="1493"/>
          </a:xfrm>
        </p:grpSpPr>
        <p:pic>
          <p:nvPicPr>
            <p:cNvPr id="102410" name="Picture 10"/>
            <p:cNvPicPr>
              <a:picLocks noChangeAspect="1" noChangeArrowheads="1"/>
            </p:cNvPicPr>
            <p:nvPr/>
          </p:nvPicPr>
          <p:blipFill>
            <a:blip r:embed="rId3" cstate="print"/>
            <a:srcRect/>
            <a:stretch>
              <a:fillRect/>
            </a:stretch>
          </p:blipFill>
          <p:spPr bwMode="auto">
            <a:xfrm>
              <a:off x="1008" y="1680"/>
              <a:ext cx="1488" cy="1397"/>
            </a:xfrm>
            <a:prstGeom prst="rect">
              <a:avLst/>
            </a:prstGeom>
            <a:noFill/>
            <a:ln w="9525">
              <a:noFill/>
              <a:miter lim="800000"/>
              <a:headEnd/>
              <a:tailEnd/>
            </a:ln>
            <a:effectLst/>
          </p:spPr>
        </p:pic>
        <p:sp>
          <p:nvSpPr>
            <p:cNvPr id="102407" name="Text Box 7"/>
            <p:cNvSpPr txBox="1">
              <a:spLocks noChangeArrowheads="1"/>
            </p:cNvSpPr>
            <p:nvPr/>
          </p:nvSpPr>
          <p:spPr bwMode="auto">
            <a:xfrm>
              <a:off x="1680" y="1584"/>
              <a:ext cx="1248" cy="390"/>
            </a:xfrm>
            <a:prstGeom prst="rect">
              <a:avLst/>
            </a:prstGeom>
            <a:solidFill>
              <a:srgbClr val="3366FF"/>
            </a:solidFill>
            <a:ln w="38100" cmpd="dbl">
              <a:solidFill>
                <a:srgbClr val="00CC66"/>
              </a:solidFill>
              <a:miter lim="800000"/>
              <a:headEnd/>
              <a:tailEnd/>
            </a:ln>
            <a:effectLst/>
          </p:spPr>
          <p:txBody>
            <a:bodyPr>
              <a:spAutoFit/>
            </a:bodyPr>
            <a:lstStyle/>
            <a:p>
              <a:pPr algn="ctr"/>
              <a:r>
                <a:rPr lang="en-US" sz="1600">
                  <a:solidFill>
                    <a:srgbClr val="000066"/>
                  </a:solidFill>
                  <a:latin typeface="Verdana" pitchFamily="34" charset="0"/>
                </a:rPr>
                <a:t>An Entity Generator…</a:t>
              </a:r>
            </a:p>
          </p:txBody>
        </p:sp>
      </p:grpSp>
      <p:sp>
        <p:nvSpPr>
          <p:cNvPr id="102403" name="Text Box 3"/>
          <p:cNvSpPr txBox="1">
            <a:spLocks noChangeArrowheads="1"/>
          </p:cNvSpPr>
          <p:nvPr/>
        </p:nvSpPr>
        <p:spPr bwMode="auto">
          <a:xfrm>
            <a:off x="1600200" y="639763"/>
            <a:ext cx="6858000" cy="579437"/>
          </a:xfrm>
          <a:prstGeom prst="rect">
            <a:avLst/>
          </a:prstGeom>
          <a:noFill/>
          <a:ln w="9525">
            <a:noFill/>
            <a:miter lim="800000"/>
            <a:headEnd/>
            <a:tailEnd/>
          </a:ln>
          <a:effectLst/>
        </p:spPr>
        <p:txBody>
          <a:bodyPr>
            <a:spAutoFit/>
          </a:bodyPr>
          <a:lstStyle/>
          <a:p>
            <a:pPr algn="ctr">
              <a:spcBef>
                <a:spcPct val="50000"/>
              </a:spcBef>
            </a:pPr>
            <a:r>
              <a:rPr lang="en-US" sz="3200" b="1" i="1" dirty="0">
                <a:latin typeface="Verdana" pitchFamily="34" charset="0"/>
              </a:rPr>
              <a:t>3.6 – Until Now</a:t>
            </a:r>
          </a:p>
        </p:txBody>
      </p:sp>
      <p:grpSp>
        <p:nvGrpSpPr>
          <p:cNvPr id="3" name="Group 31"/>
          <p:cNvGrpSpPr>
            <a:grpSpLocks/>
          </p:cNvGrpSpPr>
          <p:nvPr/>
        </p:nvGrpSpPr>
        <p:grpSpPr bwMode="auto">
          <a:xfrm>
            <a:off x="3733800" y="4475163"/>
            <a:ext cx="5181600" cy="1843087"/>
            <a:chOff x="2352" y="2819"/>
            <a:chExt cx="3264" cy="1161"/>
          </a:xfrm>
        </p:grpSpPr>
        <p:pic>
          <p:nvPicPr>
            <p:cNvPr id="102409" name="Picture 9"/>
            <p:cNvPicPr>
              <a:picLocks noChangeAspect="1" noChangeArrowheads="1"/>
            </p:cNvPicPr>
            <p:nvPr/>
          </p:nvPicPr>
          <p:blipFill>
            <a:blip r:embed="rId4" cstate="print"/>
            <a:srcRect/>
            <a:stretch>
              <a:fillRect/>
            </a:stretch>
          </p:blipFill>
          <p:spPr bwMode="auto">
            <a:xfrm>
              <a:off x="3888" y="2819"/>
              <a:ext cx="1392" cy="1013"/>
            </a:xfrm>
            <a:prstGeom prst="rect">
              <a:avLst/>
            </a:prstGeom>
            <a:noFill/>
            <a:ln w="9525">
              <a:noFill/>
              <a:miter lim="800000"/>
              <a:headEnd/>
              <a:tailEnd/>
            </a:ln>
            <a:effectLst/>
          </p:spPr>
        </p:pic>
        <p:sp>
          <p:nvSpPr>
            <p:cNvPr id="102417" name="Text Box 17"/>
            <p:cNvSpPr txBox="1">
              <a:spLocks noChangeArrowheads="1"/>
            </p:cNvSpPr>
            <p:nvPr/>
          </p:nvSpPr>
          <p:spPr bwMode="auto">
            <a:xfrm>
              <a:off x="4704" y="3744"/>
              <a:ext cx="912" cy="236"/>
            </a:xfrm>
            <a:prstGeom prst="rect">
              <a:avLst/>
            </a:prstGeom>
            <a:solidFill>
              <a:srgbClr val="3366FF"/>
            </a:solidFill>
            <a:ln w="38100" cmpd="dbl">
              <a:solidFill>
                <a:srgbClr val="00CC66"/>
              </a:solidFill>
              <a:miter lim="800000"/>
              <a:headEnd/>
              <a:tailEnd/>
            </a:ln>
            <a:effectLst/>
          </p:spPr>
          <p:txBody>
            <a:bodyPr>
              <a:spAutoFit/>
            </a:bodyPr>
            <a:lstStyle/>
            <a:p>
              <a:pPr algn="ctr"/>
              <a:r>
                <a:rPr lang="en-US" sz="1600">
                  <a:solidFill>
                    <a:srgbClr val="000066"/>
                  </a:solidFill>
                  <a:latin typeface="Verdana" pitchFamily="34" charset="0"/>
                </a:rPr>
                <a:t>A Process…</a:t>
              </a:r>
            </a:p>
          </p:txBody>
        </p:sp>
        <p:sp>
          <p:nvSpPr>
            <p:cNvPr id="102419" name="Line 19"/>
            <p:cNvSpPr>
              <a:spLocks noChangeShapeType="1"/>
            </p:cNvSpPr>
            <p:nvPr/>
          </p:nvSpPr>
          <p:spPr bwMode="auto">
            <a:xfrm>
              <a:off x="2352" y="3203"/>
              <a:ext cx="1536" cy="1"/>
            </a:xfrm>
            <a:prstGeom prst="line">
              <a:avLst/>
            </a:prstGeom>
            <a:noFill/>
            <a:ln w="28575">
              <a:solidFill>
                <a:srgbClr val="66CCFF"/>
              </a:solidFill>
              <a:round/>
              <a:headEnd/>
              <a:tailEnd type="triangle" w="med" len="med"/>
            </a:ln>
            <a:effectLst/>
          </p:spPr>
          <p:txBody>
            <a:bodyPr/>
            <a:lstStyle/>
            <a:p>
              <a:endParaRPr lang="en-US"/>
            </a:p>
          </p:txBody>
        </p:sp>
      </p:grpSp>
      <p:grpSp>
        <p:nvGrpSpPr>
          <p:cNvPr id="4" name="Group 30"/>
          <p:cNvGrpSpPr>
            <a:grpSpLocks/>
          </p:cNvGrpSpPr>
          <p:nvPr/>
        </p:nvGrpSpPr>
        <p:grpSpPr bwMode="auto">
          <a:xfrm>
            <a:off x="1905000" y="4495800"/>
            <a:ext cx="2057400" cy="1974850"/>
            <a:chOff x="1200" y="2832"/>
            <a:chExt cx="1296" cy="1244"/>
          </a:xfrm>
        </p:grpSpPr>
        <p:pic>
          <p:nvPicPr>
            <p:cNvPr id="102412" name="Picture 12"/>
            <p:cNvPicPr>
              <a:picLocks noChangeAspect="1" noChangeArrowheads="1"/>
            </p:cNvPicPr>
            <p:nvPr/>
          </p:nvPicPr>
          <p:blipFill>
            <a:blip r:embed="rId5" cstate="print"/>
            <a:srcRect/>
            <a:stretch>
              <a:fillRect/>
            </a:stretch>
          </p:blipFill>
          <p:spPr bwMode="auto">
            <a:xfrm>
              <a:off x="1728" y="3120"/>
              <a:ext cx="606" cy="900"/>
            </a:xfrm>
            <a:prstGeom prst="rect">
              <a:avLst/>
            </a:prstGeom>
            <a:noFill/>
            <a:ln w="9525">
              <a:noFill/>
              <a:miter lim="800000"/>
              <a:headEnd/>
              <a:tailEnd/>
            </a:ln>
            <a:effectLst/>
          </p:spPr>
        </p:pic>
        <p:sp>
          <p:nvSpPr>
            <p:cNvPr id="102416" name="Line 16"/>
            <p:cNvSpPr>
              <a:spLocks noChangeShapeType="1"/>
            </p:cNvSpPr>
            <p:nvPr/>
          </p:nvSpPr>
          <p:spPr bwMode="auto">
            <a:xfrm>
              <a:off x="1200" y="3696"/>
              <a:ext cx="480" cy="0"/>
            </a:xfrm>
            <a:prstGeom prst="line">
              <a:avLst/>
            </a:prstGeom>
            <a:noFill/>
            <a:ln w="28575">
              <a:solidFill>
                <a:srgbClr val="66CCFF"/>
              </a:solidFill>
              <a:round/>
              <a:headEnd/>
              <a:tailEnd type="triangle" w="med" len="med"/>
            </a:ln>
            <a:effectLst/>
          </p:spPr>
          <p:txBody>
            <a:bodyPr/>
            <a:lstStyle/>
            <a:p>
              <a:endParaRPr lang="en-US"/>
            </a:p>
          </p:txBody>
        </p:sp>
        <p:sp>
          <p:nvSpPr>
            <p:cNvPr id="102415" name="Line 15"/>
            <p:cNvSpPr>
              <a:spLocks noChangeShapeType="1"/>
            </p:cNvSpPr>
            <p:nvPr/>
          </p:nvSpPr>
          <p:spPr bwMode="auto">
            <a:xfrm>
              <a:off x="1200" y="2832"/>
              <a:ext cx="0" cy="864"/>
            </a:xfrm>
            <a:prstGeom prst="line">
              <a:avLst/>
            </a:prstGeom>
            <a:noFill/>
            <a:ln w="28575">
              <a:solidFill>
                <a:srgbClr val="66CCFF"/>
              </a:solidFill>
              <a:round/>
              <a:headEnd/>
              <a:tailEnd/>
            </a:ln>
            <a:effectLst/>
          </p:spPr>
          <p:txBody>
            <a:bodyPr/>
            <a:lstStyle/>
            <a:p>
              <a:endParaRPr lang="en-US"/>
            </a:p>
          </p:txBody>
        </p:sp>
        <p:sp>
          <p:nvSpPr>
            <p:cNvPr id="102413" name="Text Box 13"/>
            <p:cNvSpPr txBox="1">
              <a:spLocks noChangeArrowheads="1"/>
            </p:cNvSpPr>
            <p:nvPr/>
          </p:nvSpPr>
          <p:spPr bwMode="auto">
            <a:xfrm>
              <a:off x="1536" y="3840"/>
              <a:ext cx="960" cy="236"/>
            </a:xfrm>
            <a:prstGeom prst="rect">
              <a:avLst/>
            </a:prstGeom>
            <a:solidFill>
              <a:srgbClr val="3366FF"/>
            </a:solidFill>
            <a:ln w="38100" cmpd="dbl">
              <a:solidFill>
                <a:srgbClr val="00CC66"/>
              </a:solidFill>
              <a:miter lim="800000"/>
              <a:headEnd/>
              <a:tailEnd/>
            </a:ln>
            <a:effectLst/>
          </p:spPr>
          <p:txBody>
            <a:bodyPr>
              <a:spAutoFit/>
            </a:bodyPr>
            <a:lstStyle/>
            <a:p>
              <a:pPr algn="ctr"/>
              <a:r>
                <a:rPr lang="en-US" sz="1600">
                  <a:solidFill>
                    <a:srgbClr val="000066"/>
                  </a:solidFill>
                  <a:latin typeface="Verdana" pitchFamily="34" charset="0"/>
                </a:rPr>
                <a:t>…The Entity</a:t>
              </a:r>
            </a:p>
          </p:txBody>
        </p:sp>
      </p:grpSp>
      <p:grpSp>
        <p:nvGrpSpPr>
          <p:cNvPr id="5" name="Group 32"/>
          <p:cNvGrpSpPr>
            <a:grpSpLocks/>
          </p:cNvGrpSpPr>
          <p:nvPr/>
        </p:nvGrpSpPr>
        <p:grpSpPr bwMode="auto">
          <a:xfrm>
            <a:off x="4343400" y="5410200"/>
            <a:ext cx="1905000" cy="984250"/>
            <a:chOff x="2736" y="3408"/>
            <a:chExt cx="1200" cy="620"/>
          </a:xfrm>
        </p:grpSpPr>
        <p:pic>
          <p:nvPicPr>
            <p:cNvPr id="102423" name="Picture 23"/>
            <p:cNvPicPr>
              <a:picLocks noChangeAspect="1" noChangeArrowheads="1"/>
            </p:cNvPicPr>
            <p:nvPr/>
          </p:nvPicPr>
          <p:blipFill>
            <a:blip r:embed="rId5" cstate="print"/>
            <a:srcRect/>
            <a:stretch>
              <a:fillRect/>
            </a:stretch>
          </p:blipFill>
          <p:spPr bwMode="auto">
            <a:xfrm>
              <a:off x="3456" y="3408"/>
              <a:ext cx="271" cy="402"/>
            </a:xfrm>
            <a:prstGeom prst="rect">
              <a:avLst/>
            </a:prstGeom>
            <a:noFill/>
            <a:ln w="9525">
              <a:noFill/>
              <a:miter lim="800000"/>
              <a:headEnd/>
              <a:tailEnd/>
            </a:ln>
            <a:effectLst/>
          </p:spPr>
        </p:pic>
        <p:pic>
          <p:nvPicPr>
            <p:cNvPr id="102425" name="Picture 25"/>
            <p:cNvPicPr>
              <a:picLocks noChangeAspect="1" noChangeArrowheads="1"/>
            </p:cNvPicPr>
            <p:nvPr/>
          </p:nvPicPr>
          <p:blipFill>
            <a:blip r:embed="rId5" cstate="print"/>
            <a:srcRect/>
            <a:stretch>
              <a:fillRect/>
            </a:stretch>
          </p:blipFill>
          <p:spPr bwMode="auto">
            <a:xfrm>
              <a:off x="3168" y="3408"/>
              <a:ext cx="271" cy="402"/>
            </a:xfrm>
            <a:prstGeom prst="rect">
              <a:avLst/>
            </a:prstGeom>
            <a:noFill/>
            <a:ln w="9525">
              <a:noFill/>
              <a:miter lim="800000"/>
              <a:headEnd/>
              <a:tailEnd/>
            </a:ln>
            <a:effectLst/>
          </p:spPr>
        </p:pic>
        <p:pic>
          <p:nvPicPr>
            <p:cNvPr id="102426" name="Picture 26"/>
            <p:cNvPicPr>
              <a:picLocks noChangeAspect="1" noChangeArrowheads="1"/>
            </p:cNvPicPr>
            <p:nvPr/>
          </p:nvPicPr>
          <p:blipFill>
            <a:blip r:embed="rId5" cstate="print"/>
            <a:srcRect/>
            <a:stretch>
              <a:fillRect/>
            </a:stretch>
          </p:blipFill>
          <p:spPr bwMode="auto">
            <a:xfrm>
              <a:off x="2880" y="3408"/>
              <a:ext cx="271" cy="402"/>
            </a:xfrm>
            <a:prstGeom prst="rect">
              <a:avLst/>
            </a:prstGeom>
            <a:noFill/>
            <a:ln w="9525">
              <a:noFill/>
              <a:miter lim="800000"/>
              <a:headEnd/>
              <a:tailEnd/>
            </a:ln>
            <a:effectLst/>
          </p:spPr>
        </p:pic>
        <p:sp>
          <p:nvSpPr>
            <p:cNvPr id="102420" name="Text Box 20"/>
            <p:cNvSpPr txBox="1">
              <a:spLocks noChangeArrowheads="1"/>
            </p:cNvSpPr>
            <p:nvPr/>
          </p:nvSpPr>
          <p:spPr bwMode="auto">
            <a:xfrm>
              <a:off x="2736" y="3792"/>
              <a:ext cx="1200" cy="236"/>
            </a:xfrm>
            <a:prstGeom prst="rect">
              <a:avLst/>
            </a:prstGeom>
            <a:solidFill>
              <a:srgbClr val="3366FF"/>
            </a:solidFill>
            <a:ln w="38100" cmpd="dbl">
              <a:solidFill>
                <a:srgbClr val="00CC66"/>
              </a:solidFill>
              <a:miter lim="800000"/>
              <a:headEnd/>
              <a:tailEnd/>
            </a:ln>
            <a:effectLst/>
          </p:spPr>
          <p:txBody>
            <a:bodyPr>
              <a:spAutoFit/>
            </a:bodyPr>
            <a:lstStyle/>
            <a:p>
              <a:pPr algn="ctr"/>
              <a:r>
                <a:rPr lang="en-US" sz="1600">
                  <a:solidFill>
                    <a:srgbClr val="000066"/>
                  </a:solidFill>
                  <a:latin typeface="Verdana" pitchFamily="34" charset="0"/>
                </a:rPr>
                <a:t>…Its Queue…</a:t>
              </a:r>
            </a:p>
          </p:txBody>
        </p:sp>
      </p:grpSp>
      <p:grpSp>
        <p:nvGrpSpPr>
          <p:cNvPr id="6" name="Group 36"/>
          <p:cNvGrpSpPr>
            <a:grpSpLocks/>
          </p:cNvGrpSpPr>
          <p:nvPr/>
        </p:nvGrpSpPr>
        <p:grpSpPr bwMode="auto">
          <a:xfrm>
            <a:off x="4495800" y="3282950"/>
            <a:ext cx="2743200" cy="1498600"/>
            <a:chOff x="2832" y="2068"/>
            <a:chExt cx="1728" cy="944"/>
          </a:xfrm>
        </p:grpSpPr>
        <p:pic>
          <p:nvPicPr>
            <p:cNvPr id="102433" name="Picture 33"/>
            <p:cNvPicPr>
              <a:picLocks noChangeAspect="1" noChangeArrowheads="1"/>
            </p:cNvPicPr>
            <p:nvPr/>
          </p:nvPicPr>
          <p:blipFill>
            <a:blip r:embed="rId6" cstate="print"/>
            <a:srcRect/>
            <a:stretch>
              <a:fillRect/>
            </a:stretch>
          </p:blipFill>
          <p:spPr bwMode="auto">
            <a:xfrm>
              <a:off x="2832" y="2304"/>
              <a:ext cx="624" cy="708"/>
            </a:xfrm>
            <a:prstGeom prst="rect">
              <a:avLst/>
            </a:prstGeom>
            <a:noFill/>
            <a:ln w="9525">
              <a:noFill/>
              <a:miter lim="800000"/>
              <a:headEnd/>
              <a:tailEnd/>
            </a:ln>
            <a:effectLst/>
          </p:spPr>
        </p:pic>
        <p:sp>
          <p:nvSpPr>
            <p:cNvPr id="102429" name="Text Box 29"/>
            <p:cNvSpPr txBox="1">
              <a:spLocks noChangeArrowheads="1"/>
            </p:cNvSpPr>
            <p:nvPr/>
          </p:nvSpPr>
          <p:spPr bwMode="auto">
            <a:xfrm>
              <a:off x="3120" y="2068"/>
              <a:ext cx="1440" cy="236"/>
            </a:xfrm>
            <a:prstGeom prst="rect">
              <a:avLst/>
            </a:prstGeom>
            <a:solidFill>
              <a:srgbClr val="3366FF"/>
            </a:solidFill>
            <a:ln w="38100" cmpd="dbl">
              <a:solidFill>
                <a:srgbClr val="00CC66"/>
              </a:solidFill>
              <a:miter lim="800000"/>
              <a:headEnd/>
              <a:tailEnd/>
            </a:ln>
            <a:effectLst/>
          </p:spPr>
          <p:txBody>
            <a:bodyPr>
              <a:spAutoFit/>
            </a:bodyPr>
            <a:lstStyle/>
            <a:p>
              <a:pPr algn="ctr"/>
              <a:r>
                <a:rPr lang="en-US" sz="1600">
                  <a:solidFill>
                    <a:srgbClr val="000066"/>
                  </a:solidFill>
                  <a:latin typeface="Verdana" pitchFamily="34" charset="0"/>
                </a:rPr>
                <a:t>…And The Resource</a:t>
              </a:r>
            </a:p>
          </p:txBody>
        </p:sp>
        <p:sp>
          <p:nvSpPr>
            <p:cNvPr id="102435" name="Line 35"/>
            <p:cNvSpPr>
              <a:spLocks noChangeShapeType="1"/>
            </p:cNvSpPr>
            <p:nvPr/>
          </p:nvSpPr>
          <p:spPr bwMode="auto">
            <a:xfrm>
              <a:off x="3456" y="2928"/>
              <a:ext cx="432" cy="0"/>
            </a:xfrm>
            <a:prstGeom prst="line">
              <a:avLst/>
            </a:prstGeom>
            <a:noFill/>
            <a:ln w="28575">
              <a:solidFill>
                <a:srgbClr val="66CCFF"/>
              </a:solidFill>
              <a:round/>
              <a:headEnd/>
              <a:tailEnd type="triangle" w="med" len="med"/>
            </a:ln>
            <a:effectLst/>
          </p:spPr>
          <p:txBody>
            <a:bodyPr/>
            <a:lstStyle/>
            <a:p>
              <a:endParaRPr lang="en-US"/>
            </a:p>
          </p:txBody>
        </p:sp>
      </p:grpSp>
      <p:grpSp>
        <p:nvGrpSpPr>
          <p:cNvPr id="7" name="Group 40"/>
          <p:cNvGrpSpPr>
            <a:grpSpLocks/>
          </p:cNvGrpSpPr>
          <p:nvPr/>
        </p:nvGrpSpPr>
        <p:grpSpPr bwMode="auto">
          <a:xfrm>
            <a:off x="7239000" y="2590800"/>
            <a:ext cx="1371600" cy="1905000"/>
            <a:chOff x="4560" y="1632"/>
            <a:chExt cx="864" cy="1200"/>
          </a:xfrm>
        </p:grpSpPr>
        <p:pic>
          <p:nvPicPr>
            <p:cNvPr id="102437" name="Picture 37"/>
            <p:cNvPicPr>
              <a:picLocks noChangeAspect="1" noChangeArrowheads="1"/>
            </p:cNvPicPr>
            <p:nvPr/>
          </p:nvPicPr>
          <p:blipFill>
            <a:blip r:embed="rId7" cstate="print"/>
            <a:srcRect/>
            <a:stretch>
              <a:fillRect/>
            </a:stretch>
          </p:blipFill>
          <p:spPr bwMode="auto">
            <a:xfrm>
              <a:off x="4848" y="1872"/>
              <a:ext cx="438" cy="666"/>
            </a:xfrm>
            <a:prstGeom prst="rect">
              <a:avLst/>
            </a:prstGeom>
            <a:noFill/>
            <a:ln w="9525">
              <a:noFill/>
              <a:miter lim="800000"/>
              <a:headEnd/>
              <a:tailEnd/>
            </a:ln>
            <a:effectLst/>
          </p:spPr>
        </p:pic>
        <p:sp>
          <p:nvSpPr>
            <p:cNvPr id="102438" name="Line 38"/>
            <p:cNvSpPr>
              <a:spLocks noChangeShapeType="1"/>
            </p:cNvSpPr>
            <p:nvPr/>
          </p:nvSpPr>
          <p:spPr bwMode="auto">
            <a:xfrm flipV="1">
              <a:off x="4992" y="2496"/>
              <a:ext cx="0" cy="336"/>
            </a:xfrm>
            <a:prstGeom prst="line">
              <a:avLst/>
            </a:prstGeom>
            <a:noFill/>
            <a:ln w="28575">
              <a:solidFill>
                <a:srgbClr val="66CCFF"/>
              </a:solidFill>
              <a:round/>
              <a:headEnd/>
              <a:tailEnd type="triangle" w="med" len="med"/>
            </a:ln>
            <a:effectLst/>
          </p:spPr>
          <p:txBody>
            <a:bodyPr/>
            <a:lstStyle/>
            <a:p>
              <a:endParaRPr lang="en-US"/>
            </a:p>
          </p:txBody>
        </p:sp>
        <p:sp>
          <p:nvSpPr>
            <p:cNvPr id="102434" name="Text Box 34"/>
            <p:cNvSpPr txBox="1">
              <a:spLocks noChangeArrowheads="1"/>
            </p:cNvSpPr>
            <p:nvPr/>
          </p:nvSpPr>
          <p:spPr bwMode="auto">
            <a:xfrm>
              <a:off x="4560" y="1632"/>
              <a:ext cx="864" cy="236"/>
            </a:xfrm>
            <a:prstGeom prst="rect">
              <a:avLst/>
            </a:prstGeom>
            <a:solidFill>
              <a:srgbClr val="3366FF"/>
            </a:solidFill>
            <a:ln w="38100" cmpd="dbl">
              <a:solidFill>
                <a:srgbClr val="00CC66"/>
              </a:solidFill>
              <a:miter lim="800000"/>
              <a:headEnd/>
              <a:tailEnd/>
            </a:ln>
            <a:effectLst/>
          </p:spPr>
          <p:txBody>
            <a:bodyPr>
              <a:spAutoFit/>
            </a:bodyPr>
            <a:lstStyle/>
            <a:p>
              <a:pPr algn="ctr"/>
              <a:r>
                <a:rPr lang="en-US" sz="1600">
                  <a:solidFill>
                    <a:srgbClr val="000066"/>
                  </a:solidFill>
                  <a:latin typeface="Verdana" pitchFamily="34" charset="0"/>
                </a:rPr>
                <a:t>The Output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Bottom)">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lide(fromBottom)">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lide(fromBottom)">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lide(fromBottom)">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Analyze a home mortgage application process</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609600" y="3472741"/>
            <a:ext cx="8229600" cy="2699459"/>
          </a:xfrm>
          <a:prstGeom prst="rect">
            <a:avLst/>
          </a:prstGeom>
          <a:noFill/>
          <a:ln w="9525">
            <a:noFill/>
            <a:miter lim="800000"/>
            <a:headEnd/>
            <a:tailEnd/>
          </a:ln>
        </p:spPr>
      </p:pic>
      <p:sp>
        <p:nvSpPr>
          <p:cNvPr id="8" name="TextBox 7"/>
          <p:cNvSpPr txBox="1"/>
          <p:nvPr/>
        </p:nvSpPr>
        <p:spPr>
          <a:xfrm>
            <a:off x="990600" y="1828800"/>
            <a:ext cx="7696200" cy="1661993"/>
          </a:xfrm>
          <a:prstGeom prst="rect">
            <a:avLst/>
          </a:prstGeom>
          <a:noFill/>
        </p:spPr>
        <p:txBody>
          <a:bodyPr wrap="square" rtlCol="0">
            <a:spAutoFit/>
          </a:bodyPr>
          <a:lstStyle/>
          <a:p>
            <a:r>
              <a:rPr lang="en-US" sz="2800" dirty="0" smtClean="0"/>
              <a:t>look at the process of receiving and reviewing a home mortgage application, </a:t>
            </a:r>
            <a:r>
              <a:rPr lang="en-US" sz="2800" dirty="0"/>
              <a:t>We will build the </a:t>
            </a:r>
            <a:r>
              <a:rPr lang="en-US" sz="2800" dirty="0" smtClean="0"/>
              <a:t>flowchart shown </a:t>
            </a:r>
            <a:r>
              <a:rPr lang="en-US" sz="2800" dirty="0"/>
              <a:t>below</a:t>
            </a:r>
            <a:endParaRPr lang="en-US" sz="2800" dirty="0" smtClean="0"/>
          </a:p>
          <a:p>
            <a:endParaRPr lang="en-US" dirty="0"/>
          </a:p>
        </p:txBody>
      </p:sp>
      <p:sp>
        <p:nvSpPr>
          <p:cNvPr id="5" name="Slide Number Placeholder 4"/>
          <p:cNvSpPr>
            <a:spLocks noGrp="1"/>
          </p:cNvSpPr>
          <p:nvPr>
            <p:ph type="sldNum" sz="quarter" idx="12"/>
          </p:nvPr>
        </p:nvSpPr>
        <p:spPr/>
        <p:txBody>
          <a:bodyPr/>
          <a:lstStyle/>
          <a:p>
            <a:fld id="{3D2DE9AC-B3BD-4373-BE46-87CF375328B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t>The Arena modeling environment</a:t>
            </a:r>
            <a:endParaRPr lang="en-US"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1295400" y="2057400"/>
            <a:ext cx="6677878" cy="4525963"/>
          </a:xfrm>
          <a:prstGeom prst="rect">
            <a:avLst/>
          </a:prstGeom>
          <a:noFill/>
          <a:ln w="9525">
            <a:noFill/>
            <a:miter lim="800000"/>
            <a:headEnd/>
            <a:tailEnd/>
          </a:ln>
        </p:spPr>
      </p:pic>
      <p:sp>
        <p:nvSpPr>
          <p:cNvPr id="5" name="Rectangle 4"/>
          <p:cNvSpPr/>
          <p:nvPr/>
        </p:nvSpPr>
        <p:spPr>
          <a:xfrm>
            <a:off x="4419600" y="3657600"/>
            <a:ext cx="1600200" cy="646331"/>
          </a:xfrm>
          <a:prstGeom prst="rect">
            <a:avLst/>
          </a:prstGeom>
        </p:spPr>
        <p:txBody>
          <a:bodyPr wrap="square">
            <a:spAutoFit/>
          </a:bodyPr>
          <a:lstStyle/>
          <a:p>
            <a:r>
              <a:rPr lang="en-US" i="1" dirty="0"/>
              <a:t>Model window</a:t>
            </a:r>
          </a:p>
          <a:p>
            <a:r>
              <a:rPr lang="en-US" i="1" dirty="0"/>
              <a:t>flowchart view</a:t>
            </a:r>
            <a:endParaRPr lang="en-US" dirty="0"/>
          </a:p>
        </p:txBody>
      </p:sp>
      <p:sp>
        <p:nvSpPr>
          <p:cNvPr id="6" name="Rectangle 5"/>
          <p:cNvSpPr/>
          <p:nvPr/>
        </p:nvSpPr>
        <p:spPr>
          <a:xfrm>
            <a:off x="4648200" y="5715000"/>
            <a:ext cx="1828800" cy="646331"/>
          </a:xfrm>
          <a:prstGeom prst="rect">
            <a:avLst/>
          </a:prstGeom>
        </p:spPr>
        <p:txBody>
          <a:bodyPr wrap="square">
            <a:spAutoFit/>
          </a:bodyPr>
          <a:lstStyle/>
          <a:p>
            <a:r>
              <a:rPr lang="en-US" i="1" dirty="0"/>
              <a:t>Model window</a:t>
            </a:r>
          </a:p>
          <a:p>
            <a:r>
              <a:rPr lang="en-US" i="1" dirty="0"/>
              <a:t>spreadsheet view</a:t>
            </a:r>
            <a:endParaRPr lang="en-US" dirty="0"/>
          </a:p>
        </p:txBody>
      </p:sp>
      <p:sp>
        <p:nvSpPr>
          <p:cNvPr id="7" name="Rectangle 6"/>
          <p:cNvSpPr/>
          <p:nvPr/>
        </p:nvSpPr>
        <p:spPr>
          <a:xfrm>
            <a:off x="0" y="3124200"/>
            <a:ext cx="1213794" cy="369332"/>
          </a:xfrm>
          <a:prstGeom prst="rect">
            <a:avLst/>
          </a:prstGeom>
        </p:spPr>
        <p:txBody>
          <a:bodyPr wrap="none">
            <a:spAutoFit/>
          </a:bodyPr>
          <a:lstStyle/>
          <a:p>
            <a:r>
              <a:rPr lang="en-US" i="1" dirty="0"/>
              <a:t>Project Bar</a:t>
            </a:r>
            <a:endParaRPr lang="en-US" dirty="0"/>
          </a:p>
        </p:txBody>
      </p:sp>
      <p:cxnSp>
        <p:nvCxnSpPr>
          <p:cNvPr id="9" name="Straight Arrow Connector 8"/>
          <p:cNvCxnSpPr/>
          <p:nvPr/>
        </p:nvCxnSpPr>
        <p:spPr>
          <a:xfrm>
            <a:off x="838200" y="3429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295400" y="1524000"/>
            <a:ext cx="6553200" cy="381000"/>
          </a:xfrm>
          <a:prstGeom prst="rect">
            <a:avLst/>
          </a:prstGeom>
        </p:spPr>
        <p:txBody>
          <a:bodyPr wrap="square">
            <a:spAutoFit/>
          </a:bodyPr>
          <a:lstStyle/>
          <a:p>
            <a:r>
              <a:rPr lang="en-US" b="1" dirty="0"/>
              <a:t>Programs &gt; Rockwell Software &gt; Arena</a:t>
            </a:r>
            <a:endParaRPr lang="en-US" dirty="0"/>
          </a:p>
        </p:txBody>
      </p:sp>
      <p:sp>
        <p:nvSpPr>
          <p:cNvPr id="8" name="Slide Number Placeholder 7"/>
          <p:cNvSpPr>
            <a:spLocks noGrp="1"/>
          </p:cNvSpPr>
          <p:nvPr>
            <p:ph type="sldNum" sz="quarter" idx="12"/>
          </p:nvPr>
        </p:nvSpPr>
        <p:spPr/>
        <p:txBody>
          <a:bodyPr/>
          <a:lstStyle/>
          <a:p>
            <a:fld id="{3D2DE9AC-B3BD-4373-BE46-87CF375328B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 your process in a flowchart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Build </a:t>
            </a:r>
            <a:r>
              <a:rPr lang="en-US" b="1" dirty="0"/>
              <a:t>a flowchart. </a:t>
            </a:r>
            <a:r>
              <a:rPr lang="en-US" dirty="0"/>
              <a:t>The word itself</a:t>
            </a:r>
            <a:r>
              <a:rPr lang="en-US" dirty="0" smtClean="0"/>
              <a:t>— </a:t>
            </a:r>
            <a:r>
              <a:rPr lang="en-US" i="1" dirty="0" smtClean="0"/>
              <a:t>flowchart—suggests </a:t>
            </a:r>
            <a:r>
              <a:rPr lang="en-US" i="1" dirty="0"/>
              <a:t>two of the main concepts behind modeling and simulation. We’ll </a:t>
            </a:r>
            <a:r>
              <a:rPr lang="en-US" i="1" dirty="0" smtClean="0"/>
              <a:t>be </a:t>
            </a:r>
            <a:r>
              <a:rPr lang="en-US" dirty="0" smtClean="0"/>
              <a:t>building </a:t>
            </a:r>
            <a:r>
              <a:rPr lang="en-US" dirty="0"/>
              <a:t>a </a:t>
            </a:r>
            <a:r>
              <a:rPr lang="en-US" i="1" dirty="0"/>
              <a:t>chart—also referred to as a process map or a model—that describes a flow</a:t>
            </a:r>
            <a:r>
              <a:rPr lang="en-US" i="1" dirty="0" smtClean="0"/>
              <a:t>. </a:t>
            </a:r>
            <a:r>
              <a:rPr lang="en-US" dirty="0" smtClean="0"/>
              <a:t>This </a:t>
            </a:r>
            <a:r>
              <a:rPr lang="en-US" dirty="0"/>
              <a:t>raises a key question in process modeling: </a:t>
            </a:r>
            <a:r>
              <a:rPr lang="en-US" b="1" dirty="0"/>
              <a:t>What exactly is it that will </a:t>
            </a:r>
            <a:r>
              <a:rPr lang="en-US" b="1" i="1" dirty="0"/>
              <a:t>flow </a:t>
            </a:r>
            <a:r>
              <a:rPr lang="en-US" b="1" i="1" dirty="0" smtClean="0"/>
              <a:t>through </a:t>
            </a:r>
            <a:r>
              <a:rPr lang="en-US" b="1" dirty="0" smtClean="0"/>
              <a:t>the </a:t>
            </a:r>
            <a:r>
              <a:rPr lang="en-US" b="1" dirty="0"/>
              <a:t>chart?</a:t>
            </a:r>
            <a:endParaRPr lang="en-US" dirty="0" smtClean="0"/>
          </a:p>
          <a:p>
            <a:r>
              <a:rPr lang="en-US" dirty="0" smtClean="0"/>
              <a:t>As </a:t>
            </a:r>
            <a:r>
              <a:rPr lang="en-US" dirty="0"/>
              <a:t>we build the flowchart, it’s helpful to think of </a:t>
            </a:r>
            <a:r>
              <a:rPr lang="en-US" dirty="0" smtClean="0"/>
              <a:t>the process </a:t>
            </a:r>
            <a:r>
              <a:rPr lang="en-US" dirty="0"/>
              <a:t>from the perspective of the </a:t>
            </a:r>
            <a:r>
              <a:rPr lang="en-US" i="1" dirty="0"/>
              <a:t>entity (the mortgage application), asking </a:t>
            </a:r>
            <a:r>
              <a:rPr lang="en-US" i="1" dirty="0" smtClean="0"/>
              <a:t>questions </a:t>
            </a:r>
            <a:r>
              <a:rPr lang="en-US" dirty="0" smtClean="0"/>
              <a:t>like</a:t>
            </a:r>
            <a:r>
              <a:rPr lang="en-US" dirty="0"/>
              <a:t>:</a:t>
            </a:r>
          </a:p>
          <a:p>
            <a:r>
              <a:rPr lang="en-US" dirty="0" smtClean="0"/>
              <a:t>Where </a:t>
            </a:r>
            <a:r>
              <a:rPr lang="en-US" dirty="0"/>
              <a:t>do the mortgage applications enter the process?</a:t>
            </a:r>
          </a:p>
          <a:p>
            <a:r>
              <a:rPr lang="en-US" dirty="0" smtClean="0"/>
              <a:t>What </a:t>
            </a:r>
            <a:r>
              <a:rPr lang="en-US" dirty="0"/>
              <a:t>happens to them at each step?</a:t>
            </a:r>
          </a:p>
          <a:p>
            <a:r>
              <a:rPr lang="en-US" dirty="0" smtClean="0"/>
              <a:t>What </a:t>
            </a:r>
            <a:r>
              <a:rPr lang="en-US" dirty="0"/>
              <a:t>resources are needed to complete work?</a:t>
            </a:r>
          </a:p>
        </p:txBody>
      </p:sp>
      <p:sp>
        <p:nvSpPr>
          <p:cNvPr id="6" name="Slide Number Placeholder 5"/>
          <p:cNvSpPr>
            <a:spLocks noGrp="1"/>
          </p:cNvSpPr>
          <p:nvPr>
            <p:ph type="sldNum" sz="quarter" idx="12"/>
          </p:nvPr>
        </p:nvSpPr>
        <p:spPr/>
        <p:txBody>
          <a:bodyPr/>
          <a:lstStyle/>
          <a:p>
            <a:fld id="{3D2DE9AC-B3BD-4373-BE46-87CF375328B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15962"/>
          </a:xfrm>
        </p:spPr>
        <p:txBody>
          <a:bodyPr>
            <a:normAutofit/>
          </a:bodyPr>
          <a:lstStyle/>
          <a:p>
            <a:r>
              <a:rPr lang="en-US" sz="3800" b="1" dirty="0"/>
              <a:t>Create the mortgage application entities</a:t>
            </a:r>
            <a:endParaRPr lang="en-US" sz="3800"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2286000" y="2057400"/>
            <a:ext cx="6677878" cy="4525963"/>
          </a:xfrm>
          <a:prstGeom prst="rect">
            <a:avLst/>
          </a:prstGeom>
          <a:noFill/>
          <a:ln w="9525">
            <a:noFill/>
            <a:miter lim="800000"/>
            <a:headEnd/>
            <a:tailEnd/>
          </a:ln>
        </p:spPr>
      </p:pic>
      <p:sp>
        <p:nvSpPr>
          <p:cNvPr id="5" name="TextBox 4"/>
          <p:cNvSpPr txBox="1"/>
          <p:nvPr/>
        </p:nvSpPr>
        <p:spPr>
          <a:xfrm>
            <a:off x="914400" y="1066800"/>
            <a:ext cx="7924800" cy="954107"/>
          </a:xfrm>
          <a:prstGeom prst="rect">
            <a:avLst/>
          </a:prstGeom>
          <a:noFill/>
        </p:spPr>
        <p:txBody>
          <a:bodyPr wrap="square" rtlCol="0">
            <a:spAutoFit/>
          </a:bodyPr>
          <a:lstStyle/>
          <a:p>
            <a:r>
              <a:rPr lang="en-US" sz="2800" dirty="0"/>
              <a:t>Drag the Create module from the Basic Process </a:t>
            </a:r>
            <a:endParaRPr lang="en-US" sz="2800" dirty="0" smtClean="0"/>
          </a:p>
          <a:p>
            <a:r>
              <a:rPr lang="en-US" sz="2800" dirty="0" smtClean="0"/>
              <a:t>panel </a:t>
            </a:r>
            <a:r>
              <a:rPr lang="en-US" sz="2800" dirty="0"/>
              <a:t>into the model window.</a:t>
            </a:r>
          </a:p>
        </p:txBody>
      </p:sp>
      <p:sp>
        <p:nvSpPr>
          <p:cNvPr id="6" name="Curved Down Arrow 5"/>
          <p:cNvSpPr/>
          <p:nvPr/>
        </p:nvSpPr>
        <p:spPr>
          <a:xfrm rot="1173777">
            <a:off x="2715487" y="2766749"/>
            <a:ext cx="2036627" cy="640718"/>
          </a:xfrm>
          <a:prstGeom prst="curved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7" name="TextBox 6"/>
          <p:cNvSpPr txBox="1"/>
          <p:nvPr/>
        </p:nvSpPr>
        <p:spPr>
          <a:xfrm>
            <a:off x="228600" y="2133600"/>
            <a:ext cx="2041521" cy="4953714"/>
          </a:xfrm>
          <a:prstGeom prst="rect">
            <a:avLst/>
          </a:prstGeom>
          <a:noFill/>
        </p:spPr>
        <p:txBody>
          <a:bodyPr wrap="square" rtlCol="0">
            <a:spAutoFit/>
          </a:bodyPr>
          <a:lstStyle/>
          <a:p>
            <a:r>
              <a:rPr lang="en-US" i="1" dirty="0"/>
              <a:t>Every process flow</a:t>
            </a:r>
          </a:p>
          <a:p>
            <a:r>
              <a:rPr lang="en-US" i="1" dirty="0"/>
              <a:t>starts with a</a:t>
            </a:r>
          </a:p>
          <a:p>
            <a:r>
              <a:rPr lang="en-US" i="1" dirty="0"/>
              <a:t>Create module.</a:t>
            </a:r>
          </a:p>
          <a:p>
            <a:r>
              <a:rPr lang="en-US" i="1" dirty="0"/>
              <a:t>When you simulate</a:t>
            </a:r>
          </a:p>
          <a:p>
            <a:r>
              <a:rPr lang="en-US" i="1" dirty="0"/>
              <a:t>the flowchart,</a:t>
            </a:r>
          </a:p>
          <a:p>
            <a:r>
              <a:rPr lang="en-US" i="1" dirty="0"/>
              <a:t>individual entities</a:t>
            </a:r>
          </a:p>
          <a:p>
            <a:r>
              <a:rPr lang="en-US" i="1" dirty="0"/>
              <a:t>will be created</a:t>
            </a:r>
          </a:p>
          <a:p>
            <a:r>
              <a:rPr lang="en-US" i="1" dirty="0"/>
              <a:t>according to timing</a:t>
            </a:r>
          </a:p>
          <a:p>
            <a:r>
              <a:rPr lang="en-US" i="1" dirty="0"/>
              <a:t>information you</a:t>
            </a:r>
          </a:p>
          <a:p>
            <a:r>
              <a:rPr lang="en-US" i="1" dirty="0"/>
              <a:t>supply in the</a:t>
            </a:r>
          </a:p>
          <a:p>
            <a:r>
              <a:rPr lang="en-US" i="1" dirty="0"/>
              <a:t>Create module</a:t>
            </a:r>
          </a:p>
          <a:p>
            <a:r>
              <a:rPr lang="en-US" i="1" dirty="0"/>
              <a:t>properties. After it’s</a:t>
            </a:r>
          </a:p>
          <a:p>
            <a:r>
              <a:rPr lang="en-US" i="1" dirty="0"/>
              <a:t>created, each entity</a:t>
            </a:r>
          </a:p>
          <a:p>
            <a:r>
              <a:rPr lang="en-US" i="1" dirty="0"/>
              <a:t>moves from the</a:t>
            </a:r>
          </a:p>
          <a:p>
            <a:r>
              <a:rPr lang="en-US" i="1" dirty="0"/>
              <a:t>Create module to</a:t>
            </a:r>
          </a:p>
          <a:p>
            <a:r>
              <a:rPr lang="en-US" i="1" dirty="0"/>
              <a:t>the next shape in</a:t>
            </a:r>
          </a:p>
          <a:p>
            <a:r>
              <a:rPr lang="en-US" i="1" dirty="0"/>
              <a:t>the process flow.</a:t>
            </a:r>
            <a:endParaRPr lang="en-US" dirty="0"/>
          </a:p>
        </p:txBody>
      </p:sp>
      <p:sp>
        <p:nvSpPr>
          <p:cNvPr id="8" name="Slide Number Placeholder 7"/>
          <p:cNvSpPr>
            <a:spLocks noGrp="1"/>
          </p:cNvSpPr>
          <p:nvPr>
            <p:ph type="sldNum" sz="quarter" idx="12"/>
          </p:nvPr>
        </p:nvSpPr>
        <p:spPr/>
        <p:txBody>
          <a:bodyPr/>
          <a:lstStyle/>
          <a:p>
            <a:fld id="{3D2DE9AC-B3BD-4373-BE46-87CF375328B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Process the applications</a:t>
            </a:r>
            <a:endParaRPr lang="en-US" sz="4000"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2209800" y="2057400"/>
            <a:ext cx="6677878" cy="4525963"/>
          </a:xfrm>
          <a:prstGeom prst="rect">
            <a:avLst/>
          </a:prstGeom>
          <a:noFill/>
          <a:ln w="9525">
            <a:noFill/>
            <a:miter lim="800000"/>
            <a:headEnd/>
            <a:tailEnd/>
          </a:ln>
        </p:spPr>
      </p:pic>
      <p:sp>
        <p:nvSpPr>
          <p:cNvPr id="5" name="TextBox 4"/>
          <p:cNvSpPr txBox="1"/>
          <p:nvPr/>
        </p:nvSpPr>
        <p:spPr>
          <a:xfrm>
            <a:off x="220403" y="1219200"/>
            <a:ext cx="8923597" cy="707886"/>
          </a:xfrm>
          <a:prstGeom prst="rect">
            <a:avLst/>
          </a:prstGeom>
          <a:noFill/>
        </p:spPr>
        <p:txBody>
          <a:bodyPr wrap="none" rtlCol="0">
            <a:spAutoFit/>
          </a:bodyPr>
          <a:lstStyle/>
          <a:p>
            <a:r>
              <a:rPr lang="en-US" sz="2000" dirty="0"/>
              <a:t>Drag a Process module from the Basic Process panel into the model window, placing</a:t>
            </a:r>
          </a:p>
          <a:p>
            <a:r>
              <a:rPr lang="en-US" sz="2000" dirty="0"/>
              <a:t>it to the right of the Create. Arena will automatically connect the two modules.</a:t>
            </a:r>
          </a:p>
        </p:txBody>
      </p:sp>
      <p:sp>
        <p:nvSpPr>
          <p:cNvPr id="6" name="TextBox 5"/>
          <p:cNvSpPr txBox="1"/>
          <p:nvPr/>
        </p:nvSpPr>
        <p:spPr>
          <a:xfrm>
            <a:off x="228600" y="2133600"/>
            <a:ext cx="1905000" cy="3970318"/>
          </a:xfrm>
          <a:prstGeom prst="rect">
            <a:avLst/>
          </a:prstGeom>
          <a:noFill/>
        </p:spPr>
        <p:txBody>
          <a:bodyPr wrap="square" rtlCol="0">
            <a:spAutoFit/>
          </a:bodyPr>
          <a:lstStyle/>
          <a:p>
            <a:r>
              <a:rPr lang="en-US" i="1" dirty="0"/>
              <a:t>If your Create and</a:t>
            </a:r>
          </a:p>
          <a:p>
            <a:r>
              <a:rPr lang="en-US" i="1" dirty="0"/>
              <a:t>Process weren’t</a:t>
            </a:r>
          </a:p>
          <a:p>
            <a:r>
              <a:rPr lang="en-US" i="1" dirty="0"/>
              <a:t>connected automatically</a:t>
            </a:r>
          </a:p>
          <a:p>
            <a:r>
              <a:rPr lang="en-US" i="1" dirty="0"/>
              <a:t>when you</a:t>
            </a:r>
          </a:p>
          <a:p>
            <a:r>
              <a:rPr lang="en-US" i="1" dirty="0"/>
              <a:t>placed the Process,</a:t>
            </a:r>
          </a:p>
          <a:p>
            <a:r>
              <a:rPr lang="en-US" i="1" dirty="0"/>
              <a:t>check the Object &gt;</a:t>
            </a:r>
          </a:p>
          <a:p>
            <a:r>
              <a:rPr lang="en-US" i="1" dirty="0"/>
              <a:t>Auto-Connect menu</a:t>
            </a:r>
          </a:p>
          <a:p>
            <a:r>
              <a:rPr lang="en-US" i="1" dirty="0"/>
              <a:t>to verify that it’s</a:t>
            </a:r>
          </a:p>
          <a:p>
            <a:r>
              <a:rPr lang="en-US" i="1" dirty="0"/>
              <a:t>checked. If it’s not,</a:t>
            </a:r>
          </a:p>
          <a:p>
            <a:r>
              <a:rPr lang="en-US" i="1" dirty="0"/>
              <a:t>select it to turn on</a:t>
            </a:r>
          </a:p>
          <a:p>
            <a:r>
              <a:rPr lang="en-US" i="1" dirty="0"/>
              <a:t>this option.</a:t>
            </a:r>
            <a:endParaRPr lang="en-US" dirty="0"/>
          </a:p>
        </p:txBody>
      </p:sp>
      <p:sp>
        <p:nvSpPr>
          <p:cNvPr id="7" name="Slide Number Placeholder 6"/>
          <p:cNvSpPr>
            <a:spLocks noGrp="1"/>
          </p:cNvSpPr>
          <p:nvPr>
            <p:ph type="sldNum" sz="quarter" idx="12"/>
          </p:nvPr>
        </p:nvSpPr>
        <p:spPr/>
        <p:txBody>
          <a:bodyPr/>
          <a:lstStyle/>
          <a:p>
            <a:fld id="{3D2DE9AC-B3BD-4373-BE46-87CF375328B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Autofit/>
          </a:bodyPr>
          <a:lstStyle/>
          <a:p>
            <a:r>
              <a:rPr lang="en-US" sz="3800" b="1" dirty="0"/>
              <a:t>Decide whether applications are complete</a:t>
            </a:r>
            <a:endParaRPr lang="en-US" sz="3800"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219200" y="2133600"/>
            <a:ext cx="6677878" cy="4525963"/>
          </a:xfrm>
          <a:prstGeom prst="rect">
            <a:avLst/>
          </a:prstGeom>
          <a:noFill/>
          <a:ln w="9525">
            <a:noFill/>
            <a:miter lim="800000"/>
            <a:headEnd/>
            <a:tailEnd/>
          </a:ln>
        </p:spPr>
      </p:pic>
      <p:sp>
        <p:nvSpPr>
          <p:cNvPr id="5" name="TextBox 4"/>
          <p:cNvSpPr txBox="1"/>
          <p:nvPr/>
        </p:nvSpPr>
        <p:spPr>
          <a:xfrm>
            <a:off x="609600" y="1524000"/>
            <a:ext cx="8305800" cy="461665"/>
          </a:xfrm>
          <a:prstGeom prst="rect">
            <a:avLst/>
          </a:prstGeom>
          <a:noFill/>
        </p:spPr>
        <p:txBody>
          <a:bodyPr wrap="square" rtlCol="0">
            <a:spAutoFit/>
          </a:bodyPr>
          <a:lstStyle/>
          <a:p>
            <a:r>
              <a:rPr lang="en-US" sz="2400" dirty="0" smtClean="0"/>
              <a:t>Drag </a:t>
            </a:r>
            <a:r>
              <a:rPr lang="en-US" sz="2400" dirty="0"/>
              <a:t>a Decide module to the right of the Process module.</a:t>
            </a:r>
          </a:p>
        </p:txBody>
      </p:sp>
      <p:sp>
        <p:nvSpPr>
          <p:cNvPr id="6" name="Slide Number Placeholder 5"/>
          <p:cNvSpPr>
            <a:spLocks noGrp="1"/>
          </p:cNvSpPr>
          <p:nvPr>
            <p:ph type="sldNum" sz="quarter" idx="12"/>
          </p:nvPr>
        </p:nvSpPr>
        <p:spPr/>
        <p:txBody>
          <a:bodyPr/>
          <a:lstStyle/>
          <a:p>
            <a:fld id="{3D2DE9AC-B3BD-4373-BE46-87CF375328B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Dispose the applications to terminate the process</a:t>
            </a:r>
            <a:endParaRPr lang="en-US" dirty="0"/>
          </a:p>
        </p:txBody>
      </p:sp>
      <p:sp>
        <p:nvSpPr>
          <p:cNvPr id="3" name="Content Placeholder 2"/>
          <p:cNvSpPr>
            <a:spLocks noGrp="1"/>
          </p:cNvSpPr>
          <p:nvPr>
            <p:ph idx="1"/>
          </p:nvPr>
        </p:nvSpPr>
        <p:spPr/>
        <p:txBody>
          <a:bodyPr>
            <a:normAutofit fontScale="70000" lnSpcReduction="20000"/>
          </a:bodyPr>
          <a:lstStyle/>
          <a:p>
            <a:r>
              <a:rPr lang="en-US" dirty="0"/>
              <a:t>Next we’ll place the </a:t>
            </a:r>
            <a:r>
              <a:rPr lang="en-US" i="1" dirty="0"/>
              <a:t>Dispose module, from the Basic Process panel, representing </a:t>
            </a:r>
            <a:r>
              <a:rPr lang="en-US" i="1" dirty="0" smtClean="0"/>
              <a:t>accepted </a:t>
            </a:r>
            <a:r>
              <a:rPr lang="en-US" dirty="0" smtClean="0"/>
              <a:t>applications</a:t>
            </a:r>
            <a:r>
              <a:rPr lang="en-US" dirty="0"/>
              <a:t>, connecting to the True (right) output from the Decide shape. Then, </a:t>
            </a:r>
            <a:r>
              <a:rPr lang="en-US" dirty="0" smtClean="0"/>
              <a:t>we’ll complete </a:t>
            </a:r>
            <a:r>
              <a:rPr lang="en-US" dirty="0"/>
              <a:t>the flowchart with another Dispose for returned applications</a:t>
            </a:r>
            <a:r>
              <a:rPr lang="en-US" dirty="0" smtClean="0"/>
              <a:t>.</a:t>
            </a:r>
          </a:p>
          <a:p>
            <a:r>
              <a:rPr lang="en-US" dirty="0"/>
              <a:t>1. Select the Decide shape so that our first Dispose will be connected automatically</a:t>
            </a:r>
            <a:r>
              <a:rPr lang="en-US" dirty="0" smtClean="0"/>
              <a:t>.</a:t>
            </a:r>
          </a:p>
          <a:p>
            <a:r>
              <a:rPr lang="en-US" dirty="0"/>
              <a:t>2. Drag a Dispose module to the right of the Decide module. Arena will connect it to </a:t>
            </a:r>
            <a:r>
              <a:rPr lang="en-US" dirty="0" smtClean="0"/>
              <a:t>the primary </a:t>
            </a:r>
            <a:r>
              <a:rPr lang="en-US" dirty="0"/>
              <a:t>(True) exit point of the Decide module</a:t>
            </a:r>
            <a:r>
              <a:rPr lang="en-US" dirty="0" smtClean="0"/>
              <a:t>.</a:t>
            </a:r>
          </a:p>
          <a:p>
            <a:r>
              <a:rPr lang="en-US" dirty="0" smtClean="0"/>
              <a:t> 3</a:t>
            </a:r>
            <a:r>
              <a:rPr lang="en-US" dirty="0"/>
              <a:t>. To add the second Dispose module, once again select the Decide module, so </a:t>
            </a:r>
            <a:r>
              <a:rPr lang="en-US" dirty="0" smtClean="0"/>
              <a:t>that Arena </a:t>
            </a:r>
            <a:r>
              <a:rPr lang="en-US" dirty="0"/>
              <a:t>will automatically connect its False exit point to the new Dispose </a:t>
            </a:r>
            <a:r>
              <a:rPr lang="en-US" dirty="0" smtClean="0"/>
              <a:t>module.</a:t>
            </a:r>
          </a:p>
          <a:p>
            <a:r>
              <a:rPr lang="en-US" dirty="0" smtClean="0"/>
              <a:t>4</a:t>
            </a:r>
            <a:r>
              <a:rPr lang="en-US" dirty="0"/>
              <a:t>. Drag and drop another Dispose module, placing it below and to the right of the </a:t>
            </a:r>
            <a:r>
              <a:rPr lang="en-US" dirty="0" smtClean="0"/>
              <a:t>Decide shape</a:t>
            </a:r>
            <a:r>
              <a:rPr lang="en-US" dirty="0"/>
              <a:t>, completing the process flowchart.</a:t>
            </a:r>
          </a:p>
        </p:txBody>
      </p:sp>
      <p:sp>
        <p:nvSpPr>
          <p:cNvPr id="6" name="Slide Number Placeholder 5"/>
          <p:cNvSpPr>
            <a:spLocks noGrp="1"/>
          </p:cNvSpPr>
          <p:nvPr>
            <p:ph type="sldNum" sz="quarter" idx="12"/>
          </p:nvPr>
        </p:nvSpPr>
        <p:spPr/>
        <p:txBody>
          <a:bodyPr/>
          <a:lstStyle/>
          <a:p>
            <a:fld id="{3D2DE9AC-B3BD-4373-BE46-87CF375328B8}"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800" b="1" dirty="0"/>
              <a:t>What is a module?</a:t>
            </a:r>
            <a:endParaRPr lang="en-US" sz="3800" dirty="0"/>
          </a:p>
        </p:txBody>
      </p:sp>
      <p:sp>
        <p:nvSpPr>
          <p:cNvPr id="3" name="Content Placeholder 2"/>
          <p:cNvSpPr>
            <a:spLocks noGrp="1"/>
          </p:cNvSpPr>
          <p:nvPr>
            <p:ph idx="1"/>
          </p:nvPr>
        </p:nvSpPr>
        <p:spPr>
          <a:xfrm>
            <a:off x="457200" y="1066800"/>
            <a:ext cx="8229600" cy="5410200"/>
          </a:xfrm>
        </p:spPr>
        <p:txBody>
          <a:bodyPr>
            <a:noAutofit/>
          </a:bodyPr>
          <a:lstStyle/>
          <a:p>
            <a:r>
              <a:rPr lang="en-US" sz="1800" dirty="0"/>
              <a:t>In Arena, </a:t>
            </a:r>
            <a:r>
              <a:rPr lang="en-US" sz="1800" i="1" dirty="0"/>
              <a:t>modules are the flowchart and </a:t>
            </a:r>
            <a:r>
              <a:rPr lang="en-US" sz="1800" i="1" dirty="0" smtClean="0"/>
              <a:t>data objects </a:t>
            </a:r>
            <a:r>
              <a:rPr lang="en-US" sz="1800" i="1" dirty="0"/>
              <a:t>that define the process to </a:t>
            </a:r>
            <a:r>
              <a:rPr lang="en-US" sz="1800" i="1" dirty="0" smtClean="0"/>
              <a:t>be </a:t>
            </a:r>
            <a:r>
              <a:rPr lang="en-US" sz="1800" dirty="0" smtClean="0"/>
              <a:t>simulated</a:t>
            </a:r>
            <a:r>
              <a:rPr lang="en-US" sz="1800" dirty="0"/>
              <a:t>. All information required to simulate a process is stored in modules</a:t>
            </a:r>
            <a:r>
              <a:rPr lang="en-US" sz="1800" dirty="0" smtClean="0"/>
              <a:t>.</a:t>
            </a:r>
          </a:p>
          <a:p>
            <a:r>
              <a:rPr lang="en-US" sz="1800" b="1" dirty="0" smtClean="0"/>
              <a:t>Create</a:t>
            </a:r>
            <a:r>
              <a:rPr lang="en-US" sz="1800" b="1" dirty="0"/>
              <a:t>: The start of process flow. Entities enter the simulation here.</a:t>
            </a:r>
          </a:p>
          <a:p>
            <a:r>
              <a:rPr lang="en-US" sz="1800" b="1" dirty="0" smtClean="0"/>
              <a:t>Dispose</a:t>
            </a:r>
            <a:r>
              <a:rPr lang="en-US" sz="1800" b="1" dirty="0"/>
              <a:t>: The end of process flow. Entities are removed from the simulation here.</a:t>
            </a:r>
          </a:p>
          <a:p>
            <a:r>
              <a:rPr lang="en-US" sz="1800" b="1" dirty="0" smtClean="0"/>
              <a:t>Process</a:t>
            </a:r>
            <a:r>
              <a:rPr lang="en-US" sz="1800" b="1" dirty="0"/>
              <a:t>: An activity, usually performed by one or more resources and requiring </a:t>
            </a:r>
            <a:r>
              <a:rPr lang="en-US" sz="1800" b="1" dirty="0" smtClean="0"/>
              <a:t>some </a:t>
            </a:r>
            <a:r>
              <a:rPr lang="en-US" sz="1800" b="1" dirty="0"/>
              <a:t>time</a:t>
            </a:r>
            <a:r>
              <a:rPr lang="en-US" sz="1800" dirty="0" smtClean="0"/>
              <a:t> </a:t>
            </a:r>
            <a:r>
              <a:rPr lang="en-US" sz="1800" b="1" dirty="0"/>
              <a:t>to</a:t>
            </a:r>
            <a:r>
              <a:rPr lang="en-US" sz="1800" dirty="0"/>
              <a:t> </a:t>
            </a:r>
            <a:r>
              <a:rPr lang="en-US" sz="1800" b="1" dirty="0"/>
              <a:t>complete</a:t>
            </a:r>
            <a:r>
              <a:rPr lang="en-US" sz="1800" dirty="0"/>
              <a:t>.</a:t>
            </a:r>
          </a:p>
          <a:p>
            <a:r>
              <a:rPr lang="en-US" sz="1800" b="1" dirty="0" smtClean="0"/>
              <a:t>Decide</a:t>
            </a:r>
            <a:r>
              <a:rPr lang="en-US" sz="1800" b="1" dirty="0"/>
              <a:t>: A branch in process flow. Only one branch is taken.</a:t>
            </a:r>
          </a:p>
          <a:p>
            <a:r>
              <a:rPr lang="en-US" sz="1800" b="1" dirty="0" smtClean="0"/>
              <a:t>Batch</a:t>
            </a:r>
            <a:r>
              <a:rPr lang="en-US" sz="1800" b="1" dirty="0"/>
              <a:t>: Collect a number of entities before they can continue processing.</a:t>
            </a:r>
          </a:p>
          <a:p>
            <a:r>
              <a:rPr lang="en-US" sz="1800" b="1" dirty="0" smtClean="0"/>
              <a:t>Separate</a:t>
            </a:r>
            <a:r>
              <a:rPr lang="en-US" sz="1800" b="1" dirty="0"/>
              <a:t>: Duplicate entities for concurrent or parallel processing, or separating </a:t>
            </a:r>
            <a:r>
              <a:rPr lang="en-US" sz="1800" b="1" dirty="0" smtClean="0"/>
              <a:t>a </a:t>
            </a:r>
            <a:r>
              <a:rPr lang="en-US" sz="1800" b="1" dirty="0"/>
              <a:t>previously established batch of entities.</a:t>
            </a:r>
          </a:p>
          <a:p>
            <a:r>
              <a:rPr lang="en-US" sz="1800" b="1" dirty="0" smtClean="0"/>
              <a:t>Assign</a:t>
            </a:r>
            <a:r>
              <a:rPr lang="en-US" sz="1800" b="1" dirty="0"/>
              <a:t>: Change the value of some parameter (during the simulation), such as </a:t>
            </a:r>
            <a:r>
              <a:rPr lang="en-US" sz="1800" b="1" dirty="0" smtClean="0"/>
              <a:t>the </a:t>
            </a:r>
            <a:r>
              <a:rPr lang="en-US" sz="1800" b="1" dirty="0"/>
              <a:t>entity’s type or a model variable.</a:t>
            </a:r>
          </a:p>
          <a:p>
            <a:r>
              <a:rPr lang="en-US" sz="1800" b="1" dirty="0" smtClean="0"/>
              <a:t>Record</a:t>
            </a:r>
            <a:r>
              <a:rPr lang="en-US" sz="1800" b="1" dirty="0"/>
              <a:t>: Collect a statistic, such as an entity count or cycle time.</a:t>
            </a:r>
          </a:p>
          <a:p>
            <a:r>
              <a:rPr lang="en-US" sz="1800" dirty="0"/>
              <a:t>Simulation settings are defined in the </a:t>
            </a:r>
            <a:r>
              <a:rPr lang="en-US" sz="1800" b="1" dirty="0"/>
              <a:t>Run &gt; Setup &gt; Replication Parameters dialog</a:t>
            </a:r>
          </a:p>
          <a:p>
            <a:r>
              <a:rPr lang="en-US" sz="1800" dirty="0"/>
              <a:t>box. There is also a set of </a:t>
            </a:r>
            <a:r>
              <a:rPr lang="en-US" sz="1800" i="1" dirty="0"/>
              <a:t>data modules for defining the characteristics of various </a:t>
            </a:r>
            <a:r>
              <a:rPr lang="en-US" sz="1800" i="1" dirty="0" smtClean="0"/>
              <a:t>process </a:t>
            </a:r>
            <a:r>
              <a:rPr lang="en-US" sz="1800" dirty="0" smtClean="0"/>
              <a:t>elements</a:t>
            </a:r>
            <a:r>
              <a:rPr lang="en-US" sz="1800" dirty="0"/>
              <a:t>, such as resources and queues.</a:t>
            </a:r>
          </a:p>
        </p:txBody>
      </p:sp>
      <p:sp>
        <p:nvSpPr>
          <p:cNvPr id="6" name="Slide Number Placeholder 5"/>
          <p:cNvSpPr>
            <a:spLocks noGrp="1"/>
          </p:cNvSpPr>
          <p:nvPr>
            <p:ph type="sldNum" sz="quarter" idx="12"/>
          </p:nvPr>
        </p:nvSpPr>
        <p:spPr/>
        <p:txBody>
          <a:bodyPr/>
          <a:lstStyle/>
          <a:p>
            <a:fld id="{3D2DE9AC-B3BD-4373-BE46-87CF375328B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Arena</a:t>
            </a:r>
            <a:endParaRPr lang="en-US" dirty="0"/>
          </a:p>
        </p:txBody>
      </p:sp>
      <p:sp>
        <p:nvSpPr>
          <p:cNvPr id="5" name="Slide Number Placeholder 4"/>
          <p:cNvSpPr>
            <a:spLocks noGrp="1"/>
          </p:cNvSpPr>
          <p:nvPr>
            <p:ph type="sldNum" sz="quarter" idx="12"/>
          </p:nvPr>
        </p:nvSpPr>
        <p:spPr/>
        <p:txBody>
          <a:bodyPr/>
          <a:lstStyle/>
          <a:p>
            <a:fld id="{3D2DE9AC-B3BD-4373-BE46-87CF375328B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Initiate mortgage application (Create module)</a:t>
            </a:r>
            <a:endParaRPr lang="en-US" dirty="0"/>
          </a:p>
        </p:txBody>
      </p:sp>
      <p:sp>
        <p:nvSpPr>
          <p:cNvPr id="5" name="TextBox 4"/>
          <p:cNvSpPr txBox="1"/>
          <p:nvPr/>
        </p:nvSpPr>
        <p:spPr>
          <a:xfrm>
            <a:off x="685800" y="1600200"/>
            <a:ext cx="6781800" cy="646331"/>
          </a:xfrm>
          <a:prstGeom prst="rect">
            <a:avLst/>
          </a:prstGeom>
          <a:noFill/>
        </p:spPr>
        <p:txBody>
          <a:bodyPr wrap="square" rtlCol="0">
            <a:spAutoFit/>
          </a:bodyPr>
          <a:lstStyle/>
          <a:p>
            <a:r>
              <a:rPr lang="en-US" dirty="0"/>
              <a:t>1. Double-click the Create module to open its property dialog box.</a:t>
            </a:r>
          </a:p>
          <a:p>
            <a:r>
              <a:rPr lang="en-US" dirty="0"/>
              <a:t>2. In the Name field, type </a:t>
            </a:r>
            <a:r>
              <a:rPr lang="en-US" b="1" dirty="0"/>
              <a:t>Initiate Mortgage Application.</a:t>
            </a:r>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1828800" y="2514600"/>
            <a:ext cx="2077616" cy="609600"/>
          </a:xfrm>
          <a:prstGeom prst="rect">
            <a:avLst/>
          </a:prstGeom>
          <a:noFill/>
          <a:ln w="9525">
            <a:noFill/>
            <a:miter lim="800000"/>
            <a:headEnd/>
            <a:tailEnd/>
          </a:ln>
        </p:spPr>
      </p:pic>
      <p:sp>
        <p:nvSpPr>
          <p:cNvPr id="7" name="TextBox 6"/>
          <p:cNvSpPr txBox="1"/>
          <p:nvPr/>
        </p:nvSpPr>
        <p:spPr>
          <a:xfrm>
            <a:off x="762000" y="3352800"/>
            <a:ext cx="6067687" cy="369332"/>
          </a:xfrm>
          <a:prstGeom prst="rect">
            <a:avLst/>
          </a:prstGeom>
          <a:noFill/>
        </p:spPr>
        <p:txBody>
          <a:bodyPr wrap="none" rtlCol="0">
            <a:spAutoFit/>
          </a:bodyPr>
          <a:lstStyle/>
          <a:p>
            <a:r>
              <a:rPr lang="en-US" dirty="0"/>
              <a:t>3. For the Entity Type, name our entities by typing </a:t>
            </a:r>
            <a:r>
              <a:rPr lang="en-US" b="1" dirty="0"/>
              <a:t>Application.</a:t>
            </a:r>
            <a:endParaRPr lang="en-US" dirty="0"/>
          </a:p>
        </p:txBody>
      </p:sp>
      <p:pic>
        <p:nvPicPr>
          <p:cNvPr id="7172" name="Picture 4"/>
          <p:cNvPicPr>
            <a:picLocks noChangeAspect="1" noChangeArrowheads="1"/>
          </p:cNvPicPr>
          <p:nvPr/>
        </p:nvPicPr>
        <p:blipFill>
          <a:blip r:embed="rId4" cstate="print"/>
          <a:srcRect/>
          <a:stretch>
            <a:fillRect/>
          </a:stretch>
        </p:blipFill>
        <p:spPr bwMode="auto">
          <a:xfrm>
            <a:off x="1905000" y="3810000"/>
            <a:ext cx="1463040" cy="609600"/>
          </a:xfrm>
          <a:prstGeom prst="rect">
            <a:avLst/>
          </a:prstGeom>
          <a:noFill/>
          <a:ln w="9525">
            <a:noFill/>
            <a:miter lim="800000"/>
            <a:headEnd/>
            <a:tailEnd/>
          </a:ln>
        </p:spPr>
      </p:pic>
      <p:sp>
        <p:nvSpPr>
          <p:cNvPr id="9" name="TextBox 8"/>
          <p:cNvSpPr txBox="1"/>
          <p:nvPr/>
        </p:nvSpPr>
        <p:spPr>
          <a:xfrm>
            <a:off x="762000" y="4648200"/>
            <a:ext cx="6319807" cy="369332"/>
          </a:xfrm>
          <a:prstGeom prst="rect">
            <a:avLst/>
          </a:prstGeom>
          <a:noFill/>
        </p:spPr>
        <p:txBody>
          <a:bodyPr wrap="none" rtlCol="0">
            <a:spAutoFit/>
          </a:bodyPr>
          <a:lstStyle/>
          <a:p>
            <a:r>
              <a:rPr lang="en-US" dirty="0"/>
              <a:t>4. Type </a:t>
            </a:r>
            <a:r>
              <a:rPr lang="en-US" b="1" dirty="0"/>
              <a:t>2 in the Value field of the Time Between Arrivals section.</a:t>
            </a:r>
            <a:endParaRPr lang="en-US" dirty="0"/>
          </a:p>
        </p:txBody>
      </p:sp>
      <p:pic>
        <p:nvPicPr>
          <p:cNvPr id="7173" name="Picture 5"/>
          <p:cNvPicPr>
            <a:picLocks noChangeAspect="1" noChangeArrowheads="1"/>
          </p:cNvPicPr>
          <p:nvPr/>
        </p:nvPicPr>
        <p:blipFill>
          <a:blip r:embed="rId5" cstate="print"/>
          <a:srcRect/>
          <a:stretch>
            <a:fillRect/>
          </a:stretch>
        </p:blipFill>
        <p:spPr bwMode="auto">
          <a:xfrm>
            <a:off x="1905000" y="5105400"/>
            <a:ext cx="762000" cy="641684"/>
          </a:xfrm>
          <a:prstGeom prst="rect">
            <a:avLst/>
          </a:prstGeom>
          <a:noFill/>
          <a:ln w="9525">
            <a:noFill/>
            <a:miter lim="800000"/>
            <a:headEnd/>
            <a:tailEnd/>
          </a:ln>
        </p:spPr>
      </p:pic>
      <p:sp>
        <p:nvSpPr>
          <p:cNvPr id="11" name="TextBox 10"/>
          <p:cNvSpPr txBox="1"/>
          <p:nvPr/>
        </p:nvSpPr>
        <p:spPr>
          <a:xfrm>
            <a:off x="914400" y="6019800"/>
            <a:ext cx="3436710" cy="369332"/>
          </a:xfrm>
          <a:prstGeom prst="rect">
            <a:avLst/>
          </a:prstGeom>
          <a:noFill/>
        </p:spPr>
        <p:txBody>
          <a:bodyPr wrap="none" rtlCol="0">
            <a:spAutoFit/>
          </a:bodyPr>
          <a:lstStyle/>
          <a:p>
            <a:r>
              <a:rPr lang="en-US" dirty="0"/>
              <a:t>5. Click </a:t>
            </a:r>
            <a:r>
              <a:rPr lang="en-US" b="1" dirty="0"/>
              <a:t>OK to close the dialog box.</a:t>
            </a:r>
            <a:endParaRPr lang="en-US" dirty="0"/>
          </a:p>
        </p:txBody>
      </p:sp>
      <p:sp>
        <p:nvSpPr>
          <p:cNvPr id="12" name="TextBox 11"/>
          <p:cNvSpPr txBox="1"/>
          <p:nvPr/>
        </p:nvSpPr>
        <p:spPr>
          <a:xfrm>
            <a:off x="3200400" y="5257800"/>
            <a:ext cx="4572000" cy="369332"/>
          </a:xfrm>
          <a:prstGeom prst="rect">
            <a:avLst/>
          </a:prstGeom>
          <a:noFill/>
        </p:spPr>
        <p:txBody>
          <a:bodyPr wrap="square" rtlCol="0">
            <a:spAutoFit/>
          </a:bodyPr>
          <a:lstStyle/>
          <a:p>
            <a:r>
              <a:rPr lang="en-US" dirty="0" smtClean="0"/>
              <a:t>Average of </a:t>
            </a:r>
            <a:r>
              <a:rPr lang="en-US" i="1" dirty="0" smtClean="0"/>
              <a:t>2 </a:t>
            </a:r>
            <a:r>
              <a:rPr lang="en-US" i="1" dirty="0"/>
              <a:t>hours between applicants</a:t>
            </a:r>
            <a:endParaRPr lang="en-US" dirty="0"/>
          </a:p>
        </p:txBody>
      </p:sp>
      <p:sp>
        <p:nvSpPr>
          <p:cNvPr id="6" name="Slide Number Placeholder 5"/>
          <p:cNvSpPr>
            <a:spLocks noGrp="1"/>
          </p:cNvSpPr>
          <p:nvPr>
            <p:ph type="sldNum" sz="quarter" idx="12"/>
          </p:nvPr>
        </p:nvSpPr>
        <p:spPr/>
        <p:txBody>
          <a:bodyPr/>
          <a:lstStyle/>
          <a:p>
            <a:fld id="{3D2DE9AC-B3BD-4373-BE46-87CF375328B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800" b="1" dirty="0"/>
              <a:t>Review application (Process module)</a:t>
            </a:r>
            <a:endParaRPr lang="en-US" sz="3800" dirty="0"/>
          </a:p>
        </p:txBody>
      </p:sp>
      <p:sp>
        <p:nvSpPr>
          <p:cNvPr id="4" name="TextBox 3"/>
          <p:cNvSpPr txBox="1"/>
          <p:nvPr/>
        </p:nvSpPr>
        <p:spPr>
          <a:xfrm>
            <a:off x="381000" y="1295400"/>
            <a:ext cx="8450417" cy="923330"/>
          </a:xfrm>
          <a:prstGeom prst="rect">
            <a:avLst/>
          </a:prstGeom>
          <a:noFill/>
        </p:spPr>
        <p:txBody>
          <a:bodyPr wrap="square" rtlCol="0">
            <a:spAutoFit/>
          </a:bodyPr>
          <a:lstStyle/>
          <a:p>
            <a:pPr>
              <a:buFont typeface="Arial" pitchFamily="34" charset="0"/>
              <a:buChar char="•"/>
            </a:pPr>
            <a:r>
              <a:rPr lang="en-US" dirty="0" smtClean="0"/>
              <a:t>The </a:t>
            </a:r>
            <a:r>
              <a:rPr lang="en-US" dirty="0"/>
              <a:t>application will be reviewed for </a:t>
            </a:r>
            <a:r>
              <a:rPr lang="en-US" dirty="0" smtClean="0"/>
              <a:t>completeness by </a:t>
            </a:r>
            <a:r>
              <a:rPr lang="en-US" dirty="0"/>
              <a:t>a </a:t>
            </a:r>
            <a:r>
              <a:rPr lang="en-US" i="1" dirty="0"/>
              <a:t>Mortgage Review Clerk. </a:t>
            </a:r>
          </a:p>
          <a:p>
            <a:r>
              <a:rPr lang="en-US" dirty="0" smtClean="0"/>
              <a:t>For work </a:t>
            </a:r>
            <a:r>
              <a:rPr lang="en-US" dirty="0"/>
              <a:t>done by people or equipment, a triangular </a:t>
            </a:r>
            <a:r>
              <a:rPr lang="en-US" dirty="0" smtClean="0"/>
              <a:t>distribution provides </a:t>
            </a:r>
            <a:r>
              <a:rPr lang="en-US" dirty="0"/>
              <a:t>a good approximation</a:t>
            </a:r>
            <a:r>
              <a:rPr lang="en-US" dirty="0" smtClean="0"/>
              <a:t>.</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1905000" y="2286000"/>
            <a:ext cx="3886200" cy="1947371"/>
          </a:xfrm>
          <a:prstGeom prst="rect">
            <a:avLst/>
          </a:prstGeom>
          <a:noFill/>
          <a:ln w="9525">
            <a:noFill/>
            <a:miter lim="800000"/>
            <a:headEnd/>
            <a:tailEnd/>
          </a:ln>
        </p:spPr>
      </p:pic>
      <p:sp>
        <p:nvSpPr>
          <p:cNvPr id="6" name="TextBox 5"/>
          <p:cNvSpPr txBox="1"/>
          <p:nvPr/>
        </p:nvSpPr>
        <p:spPr>
          <a:xfrm>
            <a:off x="762000" y="4495800"/>
            <a:ext cx="7315200" cy="646331"/>
          </a:xfrm>
          <a:prstGeom prst="rect">
            <a:avLst/>
          </a:prstGeom>
          <a:noFill/>
        </p:spPr>
        <p:txBody>
          <a:bodyPr wrap="square" rtlCol="0">
            <a:spAutoFit/>
          </a:bodyPr>
          <a:lstStyle/>
          <a:p>
            <a:r>
              <a:rPr lang="en-US" dirty="0"/>
              <a:t>1. Double-click the Process module to open its property dialog box.</a:t>
            </a:r>
          </a:p>
          <a:p>
            <a:r>
              <a:rPr lang="en-US" dirty="0"/>
              <a:t>2. In the Name field, type </a:t>
            </a:r>
            <a:r>
              <a:rPr lang="en-US" b="1" dirty="0"/>
              <a:t>Review Application</a:t>
            </a:r>
            <a:endParaRPr lang="en-US" dirty="0"/>
          </a:p>
        </p:txBody>
      </p:sp>
      <p:pic>
        <p:nvPicPr>
          <p:cNvPr id="8195" name="Picture 3"/>
          <p:cNvPicPr>
            <a:picLocks noChangeAspect="1" noChangeArrowheads="1"/>
          </p:cNvPicPr>
          <p:nvPr/>
        </p:nvPicPr>
        <p:blipFill>
          <a:blip r:embed="rId4" cstate="print"/>
          <a:srcRect/>
          <a:stretch>
            <a:fillRect/>
          </a:stretch>
        </p:blipFill>
        <p:spPr bwMode="auto">
          <a:xfrm>
            <a:off x="5486400" y="4953000"/>
            <a:ext cx="1532106" cy="533400"/>
          </a:xfrm>
          <a:prstGeom prst="rect">
            <a:avLst/>
          </a:prstGeom>
          <a:noFill/>
          <a:ln w="9525">
            <a:noFill/>
            <a:miter lim="800000"/>
            <a:headEnd/>
            <a:tailEnd/>
          </a:ln>
        </p:spPr>
      </p:pic>
      <p:sp>
        <p:nvSpPr>
          <p:cNvPr id="8" name="TextBox 7"/>
          <p:cNvSpPr txBox="1"/>
          <p:nvPr/>
        </p:nvSpPr>
        <p:spPr>
          <a:xfrm>
            <a:off x="914400" y="5562600"/>
            <a:ext cx="7848600" cy="646331"/>
          </a:xfrm>
          <a:prstGeom prst="rect">
            <a:avLst/>
          </a:prstGeom>
          <a:noFill/>
        </p:spPr>
        <p:txBody>
          <a:bodyPr wrap="square" rtlCol="0">
            <a:spAutoFit/>
          </a:bodyPr>
          <a:lstStyle/>
          <a:p>
            <a:r>
              <a:rPr lang="en-US" dirty="0"/>
              <a:t>3. To define a resource to perform this process, pull down the </a:t>
            </a:r>
            <a:r>
              <a:rPr lang="en-US" b="1" dirty="0"/>
              <a:t>Action list and select </a:t>
            </a:r>
            <a:r>
              <a:rPr lang="en-US" b="1" dirty="0" smtClean="0"/>
              <a:t>Seize Delay </a:t>
            </a:r>
            <a:r>
              <a:rPr lang="en-US" b="1" dirty="0"/>
              <a:t>Release.</a:t>
            </a:r>
            <a:endParaRPr lang="en-US" dirty="0"/>
          </a:p>
        </p:txBody>
      </p:sp>
      <p:pic>
        <p:nvPicPr>
          <p:cNvPr id="8196" name="Picture 4"/>
          <p:cNvPicPr>
            <a:picLocks noChangeAspect="1" noChangeArrowheads="1"/>
          </p:cNvPicPr>
          <p:nvPr/>
        </p:nvPicPr>
        <p:blipFill>
          <a:blip r:embed="rId5" cstate="print"/>
          <a:srcRect/>
          <a:stretch>
            <a:fillRect/>
          </a:stretch>
        </p:blipFill>
        <p:spPr bwMode="auto">
          <a:xfrm>
            <a:off x="5486400" y="6019800"/>
            <a:ext cx="1900238" cy="5334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3D2DE9AC-B3BD-4373-BE46-87CF375328B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Review application (Process module)</a:t>
            </a:r>
            <a:endParaRPr lang="en-US" dirty="0"/>
          </a:p>
        </p:txBody>
      </p:sp>
      <p:sp>
        <p:nvSpPr>
          <p:cNvPr id="4" name="TextBox 3"/>
          <p:cNvSpPr txBox="1"/>
          <p:nvPr/>
        </p:nvSpPr>
        <p:spPr>
          <a:xfrm>
            <a:off x="762000" y="1524000"/>
            <a:ext cx="8122545" cy="1200329"/>
          </a:xfrm>
          <a:prstGeom prst="rect">
            <a:avLst/>
          </a:prstGeom>
          <a:noFill/>
        </p:spPr>
        <p:txBody>
          <a:bodyPr wrap="none" rtlCol="0">
            <a:spAutoFit/>
          </a:bodyPr>
          <a:lstStyle/>
          <a:p>
            <a:r>
              <a:rPr lang="en-US" dirty="0"/>
              <a:t>4. A list of resources will appear in the center of the dialog box. To add a resource for</a:t>
            </a:r>
          </a:p>
          <a:p>
            <a:r>
              <a:rPr lang="en-US" dirty="0"/>
              <a:t>this process, click </a:t>
            </a:r>
            <a:r>
              <a:rPr lang="en-US" b="1" dirty="0"/>
              <a:t>Add</a:t>
            </a:r>
            <a:r>
              <a:rPr lang="en-US" b="1" dirty="0" smtClean="0"/>
              <a:t>.</a:t>
            </a:r>
          </a:p>
          <a:p>
            <a:r>
              <a:rPr lang="en-US" dirty="0"/>
              <a:t>5. In the Resource Name field of the Resource dialog box, type </a:t>
            </a:r>
            <a:r>
              <a:rPr lang="en-US" b="1" dirty="0"/>
              <a:t>Mortgage Review</a:t>
            </a:r>
          </a:p>
          <a:p>
            <a:r>
              <a:rPr lang="en-US" b="1" dirty="0"/>
              <a:t>Clerk.</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2285999" y="2514600"/>
            <a:ext cx="2067857" cy="609600"/>
          </a:xfrm>
          <a:prstGeom prst="rect">
            <a:avLst/>
          </a:prstGeom>
          <a:noFill/>
          <a:ln w="9525">
            <a:noFill/>
            <a:miter lim="800000"/>
            <a:headEnd/>
            <a:tailEnd/>
          </a:ln>
        </p:spPr>
      </p:pic>
      <p:sp>
        <p:nvSpPr>
          <p:cNvPr id="6" name="TextBox 5"/>
          <p:cNvSpPr txBox="1"/>
          <p:nvPr/>
        </p:nvSpPr>
        <p:spPr>
          <a:xfrm>
            <a:off x="762000" y="3429000"/>
            <a:ext cx="8229600" cy="1200329"/>
          </a:xfrm>
          <a:prstGeom prst="rect">
            <a:avLst/>
          </a:prstGeom>
          <a:noFill/>
        </p:spPr>
        <p:txBody>
          <a:bodyPr wrap="square" rtlCol="0">
            <a:spAutoFit/>
          </a:bodyPr>
          <a:lstStyle/>
          <a:p>
            <a:r>
              <a:rPr lang="en-US" dirty="0"/>
              <a:t>6. Click </a:t>
            </a:r>
            <a:r>
              <a:rPr lang="en-US" b="1" dirty="0"/>
              <a:t>OK to close the Resource dialog box.</a:t>
            </a:r>
          </a:p>
          <a:p>
            <a:r>
              <a:rPr lang="en-US" dirty="0"/>
              <a:t>7. Define the process delay parameters in the Minimum, Most Likely Value, and </a:t>
            </a:r>
            <a:r>
              <a:rPr lang="en-US" dirty="0" smtClean="0"/>
              <a:t>Maximum fields </a:t>
            </a:r>
            <a:r>
              <a:rPr lang="en-US" dirty="0"/>
              <a:t>as </a:t>
            </a:r>
            <a:r>
              <a:rPr lang="en-US" b="1" dirty="0"/>
              <a:t>1, 1.75, and 3. (Note that the default delay type is Triangular and </a:t>
            </a:r>
            <a:r>
              <a:rPr lang="en-US" b="1" dirty="0" smtClean="0"/>
              <a:t>the </a:t>
            </a:r>
            <a:r>
              <a:rPr lang="en-US" dirty="0" smtClean="0"/>
              <a:t>default </a:t>
            </a:r>
            <a:r>
              <a:rPr lang="en-US" dirty="0"/>
              <a:t>time units are in hours.)</a:t>
            </a:r>
          </a:p>
        </p:txBody>
      </p:sp>
      <p:pic>
        <p:nvPicPr>
          <p:cNvPr id="9219" name="Picture 3"/>
          <p:cNvPicPr>
            <a:picLocks noChangeAspect="1" noChangeArrowheads="1"/>
          </p:cNvPicPr>
          <p:nvPr/>
        </p:nvPicPr>
        <p:blipFill>
          <a:blip r:embed="rId3" cstate="print"/>
          <a:srcRect/>
          <a:stretch>
            <a:fillRect/>
          </a:stretch>
        </p:blipFill>
        <p:spPr bwMode="auto">
          <a:xfrm>
            <a:off x="1066800" y="4800599"/>
            <a:ext cx="6172200" cy="655068"/>
          </a:xfrm>
          <a:prstGeom prst="rect">
            <a:avLst/>
          </a:prstGeom>
          <a:noFill/>
          <a:ln w="9525">
            <a:noFill/>
            <a:miter lim="800000"/>
            <a:headEnd/>
            <a:tailEnd/>
          </a:ln>
        </p:spPr>
      </p:pic>
      <p:sp>
        <p:nvSpPr>
          <p:cNvPr id="8" name="TextBox 7"/>
          <p:cNvSpPr txBox="1"/>
          <p:nvPr/>
        </p:nvSpPr>
        <p:spPr>
          <a:xfrm>
            <a:off x="914400" y="5715000"/>
            <a:ext cx="3375796" cy="369332"/>
          </a:xfrm>
          <a:prstGeom prst="rect">
            <a:avLst/>
          </a:prstGeom>
          <a:noFill/>
        </p:spPr>
        <p:txBody>
          <a:bodyPr wrap="none" rtlCol="0">
            <a:spAutoFit/>
          </a:bodyPr>
          <a:lstStyle/>
          <a:p>
            <a:r>
              <a:rPr lang="en-US" dirty="0"/>
              <a:t>8. Click </a:t>
            </a:r>
            <a:r>
              <a:rPr lang="en-US" b="1" dirty="0"/>
              <a:t>OK to close the dialog box</a:t>
            </a:r>
            <a:endParaRPr lang="en-US" dirty="0"/>
          </a:p>
        </p:txBody>
      </p:sp>
      <p:sp>
        <p:nvSpPr>
          <p:cNvPr id="7" name="Slide Number Placeholder 6"/>
          <p:cNvSpPr>
            <a:spLocks noGrp="1"/>
          </p:cNvSpPr>
          <p:nvPr>
            <p:ph type="sldNum" sz="quarter" idx="12"/>
          </p:nvPr>
        </p:nvSpPr>
        <p:spPr/>
        <p:txBody>
          <a:bodyPr/>
          <a:lstStyle/>
          <a:p>
            <a:fld id="{3D2DE9AC-B3BD-4373-BE46-87CF375328B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t>Complete? (Decide module)</a:t>
            </a:r>
            <a:endParaRPr lang="en-US" sz="3800" dirty="0"/>
          </a:p>
        </p:txBody>
      </p:sp>
      <p:sp>
        <p:nvSpPr>
          <p:cNvPr id="4" name="TextBox 3"/>
          <p:cNvSpPr txBox="1"/>
          <p:nvPr/>
        </p:nvSpPr>
        <p:spPr>
          <a:xfrm>
            <a:off x="457200" y="1600200"/>
            <a:ext cx="8336000" cy="3416320"/>
          </a:xfrm>
          <a:prstGeom prst="rect">
            <a:avLst/>
          </a:prstGeom>
          <a:noFill/>
        </p:spPr>
        <p:txBody>
          <a:bodyPr wrap="none" rtlCol="0">
            <a:spAutoFit/>
          </a:bodyPr>
          <a:lstStyle/>
          <a:p>
            <a:r>
              <a:rPr lang="en-US" dirty="0"/>
              <a:t>After the mortgage application has been reviewed, we determine whether to accept or</a:t>
            </a:r>
          </a:p>
          <a:p>
            <a:r>
              <a:rPr lang="en-US" dirty="0"/>
              <a:t>return the </a:t>
            </a:r>
            <a:r>
              <a:rPr lang="en-US" dirty="0" smtClean="0"/>
              <a:t>application. Assume 88</a:t>
            </a:r>
            <a:r>
              <a:rPr lang="en-US" dirty="0"/>
              <a:t>% of applications accepted as </a:t>
            </a:r>
            <a:r>
              <a:rPr lang="en-US" dirty="0" smtClean="0"/>
              <a:t>complete.</a:t>
            </a:r>
          </a:p>
          <a:p>
            <a:endParaRPr lang="en-US" dirty="0" smtClean="0"/>
          </a:p>
          <a:p>
            <a:r>
              <a:rPr lang="en-US" dirty="0"/>
              <a:t>1. Double-click the Decide module to open its property dialog box.</a:t>
            </a:r>
          </a:p>
          <a:p>
            <a:r>
              <a:rPr lang="en-US" dirty="0"/>
              <a:t>2. In the Name field, type </a:t>
            </a:r>
            <a:r>
              <a:rPr lang="en-US" b="1" dirty="0"/>
              <a:t>Complete</a:t>
            </a:r>
            <a:r>
              <a:rPr lang="en-US" b="1" dirty="0" smtClean="0"/>
              <a:t>?.</a:t>
            </a:r>
          </a:p>
          <a:p>
            <a:endParaRPr lang="en-US" dirty="0" smtClean="0"/>
          </a:p>
          <a:p>
            <a:endParaRPr lang="en-US" dirty="0"/>
          </a:p>
          <a:p>
            <a:r>
              <a:rPr lang="en-US" dirty="0" smtClean="0"/>
              <a:t>3</a:t>
            </a:r>
            <a:r>
              <a:rPr lang="en-US" dirty="0"/>
              <a:t>. For the Percent True field, type </a:t>
            </a:r>
            <a:r>
              <a:rPr lang="en-US" b="1" dirty="0" smtClean="0"/>
              <a:t>88</a:t>
            </a:r>
          </a:p>
          <a:p>
            <a:endParaRPr lang="en-US" b="1" dirty="0"/>
          </a:p>
          <a:p>
            <a:endParaRPr lang="en-US" b="1" dirty="0" smtClean="0"/>
          </a:p>
          <a:p>
            <a:endParaRPr lang="en-US" b="1" dirty="0"/>
          </a:p>
          <a:p>
            <a:r>
              <a:rPr lang="en-US" dirty="0"/>
              <a:t>4. Click </a:t>
            </a:r>
            <a:r>
              <a:rPr lang="en-US" b="1" dirty="0"/>
              <a:t>OK to close the dialog box.</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5181600" y="2819400"/>
            <a:ext cx="1371600" cy="678581"/>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5029200" y="3810000"/>
            <a:ext cx="2524328" cy="6858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3D2DE9AC-B3BD-4373-BE46-87CF375328B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t>Accepted, Returned (Dispose module)</a:t>
            </a:r>
            <a:endParaRPr lang="en-US" sz="3800" dirty="0"/>
          </a:p>
        </p:txBody>
      </p:sp>
      <p:sp>
        <p:nvSpPr>
          <p:cNvPr id="4" name="TextBox 3"/>
          <p:cNvSpPr txBox="1"/>
          <p:nvPr/>
        </p:nvSpPr>
        <p:spPr>
          <a:xfrm>
            <a:off x="228600" y="1524000"/>
            <a:ext cx="8763000" cy="4801314"/>
          </a:xfrm>
          <a:prstGeom prst="rect">
            <a:avLst/>
          </a:prstGeom>
          <a:noFill/>
        </p:spPr>
        <p:txBody>
          <a:bodyPr wrap="square" rtlCol="0">
            <a:spAutoFit/>
          </a:bodyPr>
          <a:lstStyle/>
          <a:p>
            <a:r>
              <a:rPr lang="en-US" dirty="0"/>
              <a:t>Because there are two possible outcomes of </a:t>
            </a:r>
            <a:r>
              <a:rPr lang="en-US" dirty="0" smtClean="0"/>
              <a:t>the mortgage </a:t>
            </a:r>
            <a:r>
              <a:rPr lang="en-US" dirty="0"/>
              <a:t>application process—applications can be accepted or returned—we’re </a:t>
            </a:r>
            <a:r>
              <a:rPr lang="en-US" dirty="0" smtClean="0"/>
              <a:t>using two </a:t>
            </a:r>
            <a:r>
              <a:rPr lang="en-US" dirty="0"/>
              <a:t>Dispose modules that will count the number of applications under each outcome</a:t>
            </a:r>
            <a:r>
              <a:rPr lang="en-US" dirty="0" smtClean="0"/>
              <a:t>.</a:t>
            </a:r>
          </a:p>
          <a:p>
            <a:endParaRPr lang="en-US" dirty="0"/>
          </a:p>
          <a:p>
            <a:r>
              <a:rPr lang="en-US" dirty="0"/>
              <a:t>1. Double-click the first Dispose module (connected to the True condition branch of the</a:t>
            </a:r>
          </a:p>
          <a:p>
            <a:r>
              <a:rPr lang="en-US" dirty="0"/>
              <a:t>Decide module) to open its property dialog box, and in the Name field, type</a:t>
            </a:r>
          </a:p>
          <a:p>
            <a:r>
              <a:rPr lang="en-US" b="1" dirty="0"/>
              <a:t>Accepted</a:t>
            </a:r>
            <a:r>
              <a:rPr lang="en-US" b="1" dirty="0" smtClean="0"/>
              <a:t>.</a:t>
            </a:r>
          </a:p>
          <a:p>
            <a:endParaRPr lang="en-US" b="1" dirty="0"/>
          </a:p>
          <a:p>
            <a:endParaRPr lang="en-US" b="1" dirty="0" smtClean="0"/>
          </a:p>
          <a:p>
            <a:r>
              <a:rPr lang="en-US" dirty="0"/>
              <a:t>2. Click </a:t>
            </a:r>
            <a:r>
              <a:rPr lang="en-US" b="1" dirty="0"/>
              <a:t>OK to close the dialog box.</a:t>
            </a:r>
          </a:p>
          <a:p>
            <a:r>
              <a:rPr lang="en-US" dirty="0"/>
              <a:t>3. Double-click the other Dispose module to open its property dialog box. In the Name</a:t>
            </a:r>
          </a:p>
          <a:p>
            <a:r>
              <a:rPr lang="en-US" dirty="0"/>
              <a:t>field, type </a:t>
            </a:r>
            <a:r>
              <a:rPr lang="en-US" b="1" dirty="0"/>
              <a:t>Returned</a:t>
            </a:r>
            <a:r>
              <a:rPr lang="en-US" b="1" dirty="0" smtClean="0"/>
              <a:t>.</a:t>
            </a:r>
          </a:p>
          <a:p>
            <a:endParaRPr lang="en-US" b="1" dirty="0"/>
          </a:p>
          <a:p>
            <a:endParaRPr lang="en-US" b="1" dirty="0" smtClean="0"/>
          </a:p>
          <a:p>
            <a:endParaRPr lang="en-US" b="1" dirty="0"/>
          </a:p>
          <a:p>
            <a:r>
              <a:rPr lang="en-US" dirty="0"/>
              <a:t>4. </a:t>
            </a:r>
            <a:r>
              <a:rPr lang="en-US"/>
              <a:t>Click </a:t>
            </a:r>
            <a:r>
              <a:rPr lang="en-US" b="1"/>
              <a:t>OK to close the dialog box.</a:t>
            </a:r>
            <a:endParaRPr lang="en-US" b="1" dirty="0" smtClean="0"/>
          </a:p>
          <a:p>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4191000" y="3352800"/>
            <a:ext cx="1800225" cy="664017"/>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4343400" y="4800600"/>
            <a:ext cx="1752600" cy="698069"/>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3D2DE9AC-B3BD-4373-BE46-87CF375328B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b="1" dirty="0" smtClean="0"/>
              <a:t>Mortgage review clerk (Resource module)</a:t>
            </a:r>
            <a:endParaRPr lang="en-US" sz="3800" dirty="0"/>
          </a:p>
        </p:txBody>
      </p:sp>
      <p:sp>
        <p:nvSpPr>
          <p:cNvPr id="4" name="TextBox 3"/>
          <p:cNvSpPr txBox="1"/>
          <p:nvPr/>
        </p:nvSpPr>
        <p:spPr>
          <a:xfrm>
            <a:off x="228600" y="1752600"/>
            <a:ext cx="8654100" cy="2862322"/>
          </a:xfrm>
          <a:prstGeom prst="rect">
            <a:avLst/>
          </a:prstGeom>
          <a:noFill/>
        </p:spPr>
        <p:txBody>
          <a:bodyPr wrap="none" rtlCol="0">
            <a:spAutoFit/>
          </a:bodyPr>
          <a:lstStyle/>
          <a:p>
            <a:r>
              <a:rPr lang="en-US" dirty="0" smtClean="0"/>
              <a:t>define the cost rate for the Mortgage Review Clerk so that simulation results</a:t>
            </a:r>
          </a:p>
          <a:p>
            <a:r>
              <a:rPr lang="en-US" dirty="0" smtClean="0"/>
              <a:t>reports the cost associated with performing this process. The clerk’s costs are fixed at</a:t>
            </a:r>
          </a:p>
          <a:p>
            <a:r>
              <a:rPr lang="en-US" dirty="0" smtClean="0"/>
              <a:t>$12 per hour.</a:t>
            </a:r>
          </a:p>
          <a:p>
            <a:endParaRPr lang="en-US" dirty="0" smtClean="0"/>
          </a:p>
          <a:p>
            <a:r>
              <a:rPr lang="en-US" dirty="0" smtClean="0"/>
              <a:t>1. In the Basic Process panel, click the Resource icon to display the Resources spreadsheet.</a:t>
            </a:r>
          </a:p>
          <a:p>
            <a:r>
              <a:rPr lang="en-US" dirty="0" smtClean="0"/>
              <a:t>2. Because we defined the Mortgage Review Clerk as the resource in the Review</a:t>
            </a:r>
          </a:p>
          <a:p>
            <a:r>
              <a:rPr lang="en-US" dirty="0" smtClean="0"/>
              <a:t>Application process, Arena has automatically added a resource with this name in the</a:t>
            </a:r>
          </a:p>
          <a:p>
            <a:r>
              <a:rPr lang="en-US" dirty="0" smtClean="0"/>
              <a:t>Resources spreadsheet.</a:t>
            </a:r>
          </a:p>
          <a:p>
            <a:r>
              <a:rPr lang="en-US" dirty="0" smtClean="0"/>
              <a:t>Click in the Busy/Hour cell and define the cost rate when the clerk is busy by typing </a:t>
            </a:r>
            <a:r>
              <a:rPr lang="en-US" b="1" dirty="0" smtClean="0"/>
              <a:t>12.</a:t>
            </a:r>
          </a:p>
          <a:p>
            <a:r>
              <a:rPr lang="en-US" b="1" dirty="0" smtClean="0"/>
              <a:t> Click in the Idle/Hour cell and assign the idle cost rate by </a:t>
            </a:r>
            <a:r>
              <a:rPr lang="en-US" dirty="0" smtClean="0"/>
              <a:t>typing </a:t>
            </a:r>
            <a:r>
              <a:rPr lang="en-US" b="1" dirty="0" smtClean="0"/>
              <a:t>12.</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4800600"/>
            <a:ext cx="7620000" cy="1423276"/>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3D2DE9AC-B3BD-4373-BE46-87CF375328B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smtClean="0"/>
              <a:t>Prepare for the simulation</a:t>
            </a:r>
            <a:endParaRPr lang="en-US" sz="3800" dirty="0"/>
          </a:p>
        </p:txBody>
      </p:sp>
      <p:sp>
        <p:nvSpPr>
          <p:cNvPr id="3" name="Content Placeholder 2"/>
          <p:cNvSpPr>
            <a:spLocks noGrp="1"/>
          </p:cNvSpPr>
          <p:nvPr>
            <p:ph idx="1"/>
          </p:nvPr>
        </p:nvSpPr>
        <p:spPr/>
        <p:txBody>
          <a:bodyPr>
            <a:normAutofit fontScale="62500" lnSpcReduction="20000"/>
          </a:bodyPr>
          <a:lstStyle/>
          <a:p>
            <a:r>
              <a:rPr lang="en-US" dirty="0" smtClean="0"/>
              <a:t>To make the model ready for simulation, we’ll specify general project information and the duration of the simulation run. Since we’re just testing our first-cut model, we’ll perform a short, 20-day run.</a:t>
            </a:r>
          </a:p>
          <a:p>
            <a:endParaRPr lang="en-US" dirty="0" smtClean="0"/>
          </a:p>
          <a:p>
            <a:r>
              <a:rPr lang="en-US" dirty="0" smtClean="0"/>
              <a:t>1. Open the Project Parameters dialog box by using the </a:t>
            </a:r>
            <a:r>
              <a:rPr lang="en-US" b="1" dirty="0" smtClean="0"/>
              <a:t>Run &gt; Setup menu item and </a:t>
            </a:r>
            <a:r>
              <a:rPr lang="en-US" dirty="0" smtClean="0"/>
              <a:t>clicking the </a:t>
            </a:r>
            <a:r>
              <a:rPr lang="en-US" b="1" dirty="0" smtClean="0"/>
              <a:t>Project Parameters tab. In the Project Title field, type Mortgage</a:t>
            </a:r>
          </a:p>
          <a:p>
            <a:r>
              <a:rPr lang="en-US" b="1" dirty="0" smtClean="0"/>
              <a:t>Review Analysis; we’ll leave the Statistics Collection check boxes as the </a:t>
            </a:r>
            <a:r>
              <a:rPr lang="en-US" dirty="0" smtClean="0"/>
              <a:t>defaults, with Entities, Queues, Resources, and Processes checked and also check the costing box.</a:t>
            </a:r>
          </a:p>
          <a:p>
            <a:endParaRPr lang="en-US" dirty="0" smtClean="0"/>
          </a:p>
          <a:p>
            <a:r>
              <a:rPr lang="en-US" dirty="0" smtClean="0"/>
              <a:t>2. Next, click the </a:t>
            </a:r>
            <a:r>
              <a:rPr lang="en-US" b="1" dirty="0" smtClean="0"/>
              <a:t>Replication Parameters tab within the same Run Setup dialog box. In  </a:t>
            </a:r>
            <a:r>
              <a:rPr lang="en-US" dirty="0" smtClean="0"/>
              <a:t>he Replication Length field, type </a:t>
            </a:r>
            <a:r>
              <a:rPr lang="en-US" b="1" dirty="0" smtClean="0"/>
              <a:t>20; and in the Time Units field directly to the right </a:t>
            </a:r>
            <a:r>
              <a:rPr lang="en-US" dirty="0" smtClean="0"/>
              <a:t>of Replication Length, select </a:t>
            </a:r>
            <a:r>
              <a:rPr lang="en-US" b="1" dirty="0" smtClean="0"/>
              <a:t>days from the drop-down list. Click OK to close the </a:t>
            </a:r>
            <a:r>
              <a:rPr lang="en-US" dirty="0" smtClean="0"/>
              <a:t>dialog box.</a:t>
            </a:r>
            <a:endParaRPr lang="en-US" dirty="0"/>
          </a:p>
        </p:txBody>
      </p:sp>
      <p:sp>
        <p:nvSpPr>
          <p:cNvPr id="6" name="Slide Number Placeholder 5"/>
          <p:cNvSpPr>
            <a:spLocks noGrp="1"/>
          </p:cNvSpPr>
          <p:nvPr>
            <p:ph type="sldNum" sz="quarter" idx="12"/>
          </p:nvPr>
        </p:nvSpPr>
        <p:spPr/>
        <p:txBody>
          <a:bodyPr/>
          <a:lstStyle/>
          <a:p>
            <a:fld id="{3D2DE9AC-B3BD-4373-BE46-87CF375328B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smtClean="0"/>
              <a:t>Simulate the process</a:t>
            </a:r>
            <a:endParaRPr lang="en-US" sz="3800" dirty="0"/>
          </a:p>
        </p:txBody>
      </p:sp>
      <p:sp>
        <p:nvSpPr>
          <p:cNvPr id="3" name="Content Placeholder 2"/>
          <p:cNvSpPr>
            <a:spLocks noGrp="1"/>
          </p:cNvSpPr>
          <p:nvPr>
            <p:ph idx="1"/>
          </p:nvPr>
        </p:nvSpPr>
        <p:spPr>
          <a:xfrm>
            <a:off x="457200" y="1600201"/>
            <a:ext cx="8229600" cy="1828799"/>
          </a:xfrm>
        </p:spPr>
        <p:txBody>
          <a:bodyPr>
            <a:normAutofit fontScale="70000" lnSpcReduction="20000"/>
          </a:bodyPr>
          <a:lstStyle/>
          <a:p>
            <a:r>
              <a:rPr lang="en-US" dirty="0" smtClean="0"/>
              <a:t>Start the simulation run by clicking the </a:t>
            </a:r>
            <a:r>
              <a:rPr lang="en-US" b="1" dirty="0" smtClean="0"/>
              <a:t>Go button or clicking the Run &gt; Go menu item.</a:t>
            </a:r>
          </a:p>
          <a:p>
            <a:r>
              <a:rPr lang="en-US" dirty="0" smtClean="0"/>
              <a:t>As the simulation progresses, you’ll see small entity pictures resembling pages moving among the flowchart shapes. Also, a variety of variables change values as entities are created and processed.</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066800" y="3429000"/>
            <a:ext cx="6934200" cy="30765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3D2DE9AC-B3BD-4373-BE46-87CF375328B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800" b="1" dirty="0" smtClean="0"/>
              <a:t>View simulation reports</a:t>
            </a:r>
            <a:endParaRPr lang="en-US" sz="3800" dirty="0"/>
          </a:p>
        </p:txBody>
      </p:sp>
      <p:sp>
        <p:nvSpPr>
          <p:cNvPr id="4" name="TextBox 3"/>
          <p:cNvSpPr txBox="1"/>
          <p:nvPr/>
        </p:nvSpPr>
        <p:spPr>
          <a:xfrm>
            <a:off x="381000" y="1219200"/>
            <a:ext cx="8370112" cy="646331"/>
          </a:xfrm>
          <a:prstGeom prst="rect">
            <a:avLst/>
          </a:prstGeom>
          <a:noFill/>
        </p:spPr>
        <p:txBody>
          <a:bodyPr wrap="none" rtlCol="0">
            <a:spAutoFit/>
          </a:bodyPr>
          <a:lstStyle/>
          <a:p>
            <a:r>
              <a:rPr lang="en-US" dirty="0" smtClean="0"/>
              <a:t>At the end of the run, Arena will ask whether you’d like to view reports. Click </a:t>
            </a:r>
            <a:r>
              <a:rPr lang="en-US" b="1" dirty="0" smtClean="0"/>
              <a:t>Yes, and</a:t>
            </a:r>
          </a:p>
          <a:p>
            <a:r>
              <a:rPr lang="en-US" dirty="0" smtClean="0"/>
              <a:t>the default report (the Category Overview Report) will be displayed in a report window.</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066800" y="2286000"/>
            <a:ext cx="6657269" cy="43053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3D2DE9AC-B3BD-4373-BE46-87CF375328B8}"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800" b="1" dirty="0" smtClean="0"/>
              <a:t>View simulation reports</a:t>
            </a:r>
            <a:endParaRPr lang="en-US" sz="3800" dirty="0"/>
          </a:p>
        </p:txBody>
      </p:sp>
      <p:sp>
        <p:nvSpPr>
          <p:cNvPr id="4" name="TextBox 3"/>
          <p:cNvSpPr txBox="1"/>
          <p:nvPr/>
        </p:nvSpPr>
        <p:spPr>
          <a:xfrm>
            <a:off x="381000" y="1524000"/>
            <a:ext cx="8458200" cy="646331"/>
          </a:xfrm>
          <a:prstGeom prst="rect">
            <a:avLst/>
          </a:prstGeom>
          <a:noFill/>
        </p:spPr>
        <p:txBody>
          <a:bodyPr wrap="square" rtlCol="0">
            <a:spAutoFit/>
          </a:bodyPr>
          <a:lstStyle/>
          <a:p>
            <a:r>
              <a:rPr lang="en-US" dirty="0" smtClean="0"/>
              <a:t>The following table illustrates some of the questions you could answer from the Category Overview Report on our simple mortgage application process simulation.</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143000" y="2209800"/>
            <a:ext cx="7010400" cy="3593741"/>
          </a:xfrm>
          <a:prstGeom prst="rect">
            <a:avLst/>
          </a:prstGeom>
          <a:noFill/>
          <a:ln w="9525">
            <a:noFill/>
            <a:miter lim="800000"/>
            <a:headEnd/>
            <a:tailEnd/>
          </a:ln>
        </p:spPr>
      </p:pic>
      <p:sp>
        <p:nvSpPr>
          <p:cNvPr id="6" name="TextBox 5"/>
          <p:cNvSpPr txBox="1"/>
          <p:nvPr/>
        </p:nvSpPr>
        <p:spPr>
          <a:xfrm>
            <a:off x="533400" y="5943600"/>
            <a:ext cx="8312276" cy="646331"/>
          </a:xfrm>
          <a:prstGeom prst="rect">
            <a:avLst/>
          </a:prstGeom>
          <a:noFill/>
        </p:spPr>
        <p:txBody>
          <a:bodyPr wrap="none" rtlCol="0">
            <a:spAutoFit/>
          </a:bodyPr>
          <a:lstStyle/>
          <a:p>
            <a:r>
              <a:rPr lang="en-US" dirty="0" smtClean="0"/>
              <a:t>After you’ve browsed the Category Overview Report, you can close it by clicking on the</a:t>
            </a:r>
          </a:p>
          <a:p>
            <a:r>
              <a:rPr lang="en-US" dirty="0" smtClean="0"/>
              <a:t>window icon to the left of the </a:t>
            </a:r>
            <a:r>
              <a:rPr lang="en-US" b="1" dirty="0" smtClean="0"/>
              <a:t>File menu and clicking Close.</a:t>
            </a:r>
            <a:endParaRPr lang="en-US" dirty="0"/>
          </a:p>
        </p:txBody>
      </p:sp>
      <p:sp>
        <p:nvSpPr>
          <p:cNvPr id="7" name="Slide Number Placeholder 6"/>
          <p:cNvSpPr>
            <a:spLocks noGrp="1"/>
          </p:cNvSpPr>
          <p:nvPr>
            <p:ph type="sldNum" sz="quarter" idx="12"/>
          </p:nvPr>
        </p:nvSpPr>
        <p:spPr/>
        <p:txBody>
          <a:bodyPr/>
          <a:lstStyle/>
          <a:p>
            <a:fld id="{3D2DE9AC-B3BD-4373-BE46-87CF375328B8}"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5B3B874C-0DEC-4199-B097-B73E4AB77664}" type="slidenum">
              <a:rPr lang="en-US" smtClean="0"/>
              <a:pPr/>
              <a:t>3</a:t>
            </a:fld>
            <a:endParaRPr lang="en-US"/>
          </a:p>
        </p:txBody>
      </p:sp>
      <p:sp>
        <p:nvSpPr>
          <p:cNvPr id="5125" name="Text Box 5"/>
          <p:cNvSpPr txBox="1">
            <a:spLocks noChangeArrowheads="1"/>
          </p:cNvSpPr>
          <p:nvPr/>
        </p:nvSpPr>
        <p:spPr bwMode="auto">
          <a:xfrm>
            <a:off x="1752600" y="2438400"/>
            <a:ext cx="6858000" cy="3170099"/>
          </a:xfrm>
          <a:prstGeom prst="rect">
            <a:avLst/>
          </a:prstGeom>
          <a:noFill/>
          <a:ln w="9525">
            <a:noFill/>
            <a:miter lim="800000"/>
            <a:headEnd/>
            <a:tailEnd/>
          </a:ln>
          <a:effectLst/>
        </p:spPr>
        <p:txBody>
          <a:bodyPr>
            <a:spAutoFit/>
          </a:bodyPr>
          <a:lstStyle/>
          <a:p>
            <a:pPr algn="just">
              <a:spcBef>
                <a:spcPct val="50000"/>
              </a:spcBef>
            </a:pPr>
            <a:r>
              <a:rPr lang="en-US" sz="2000" dirty="0">
                <a:latin typeface="Verdana" pitchFamily="34" charset="0"/>
              </a:rPr>
              <a:t>The </a:t>
            </a:r>
            <a:r>
              <a:rPr lang="en-US" sz="2000" b="1" i="1" dirty="0">
                <a:latin typeface="Verdana" pitchFamily="34" charset="0"/>
              </a:rPr>
              <a:t>Arena modeling system</a:t>
            </a:r>
            <a:r>
              <a:rPr lang="en-US" sz="2000" dirty="0">
                <a:latin typeface="Verdana" pitchFamily="34" charset="0"/>
              </a:rPr>
              <a:t> is a flexible and powerful tool that allows analysts to create animated simulation models that accurately represent virtually any system.</a:t>
            </a:r>
          </a:p>
          <a:p>
            <a:pPr algn="just">
              <a:spcBef>
                <a:spcPct val="50000"/>
              </a:spcBef>
            </a:pPr>
            <a:r>
              <a:rPr lang="en-US" sz="2000" dirty="0" smtClean="0">
                <a:latin typeface="Verdana" pitchFamily="34" charset="0"/>
              </a:rPr>
              <a:t>Simulation </a:t>
            </a:r>
            <a:r>
              <a:rPr lang="en-US" sz="2000" dirty="0">
                <a:latin typeface="Verdana" pitchFamily="34" charset="0"/>
              </a:rPr>
              <a:t>analysts place graphical objects—called </a:t>
            </a:r>
            <a:r>
              <a:rPr lang="en-US" sz="2000" b="1" i="1" dirty="0">
                <a:latin typeface="Verdana" pitchFamily="34" charset="0"/>
              </a:rPr>
              <a:t>modules</a:t>
            </a:r>
            <a:r>
              <a:rPr lang="en-US" sz="2000" dirty="0">
                <a:latin typeface="Verdana" pitchFamily="34" charset="0"/>
              </a:rPr>
              <a:t>—on a layout in order to define system components such as machines, operators, and material handling devices.</a:t>
            </a:r>
          </a:p>
          <a:p>
            <a:pPr algn="just">
              <a:spcBef>
                <a:spcPct val="50000"/>
              </a:spcBef>
            </a:pPr>
            <a:endParaRPr lang="en-US" sz="2000" dirty="0">
              <a:solidFill>
                <a:srgbClr val="99CCFF"/>
              </a:solidFill>
              <a:latin typeface="Verdana" pitchFamily="34" charset="0"/>
            </a:endParaRPr>
          </a:p>
        </p:txBody>
      </p:sp>
      <p:sp>
        <p:nvSpPr>
          <p:cNvPr id="5124" name="Text Box 4"/>
          <p:cNvSpPr txBox="1">
            <a:spLocks noChangeArrowheads="1"/>
          </p:cNvSpPr>
          <p:nvPr/>
        </p:nvSpPr>
        <p:spPr bwMode="auto">
          <a:xfrm>
            <a:off x="1600200" y="457200"/>
            <a:ext cx="6858000" cy="1066800"/>
          </a:xfrm>
          <a:prstGeom prst="rect">
            <a:avLst/>
          </a:prstGeom>
          <a:noFill/>
          <a:ln w="9525">
            <a:noFill/>
            <a:miter lim="800000"/>
            <a:headEnd/>
            <a:tailEnd/>
          </a:ln>
          <a:effectLst/>
        </p:spPr>
        <p:txBody>
          <a:bodyPr>
            <a:spAutoFit/>
          </a:bodyPr>
          <a:lstStyle/>
          <a:p>
            <a:pPr algn="ctr">
              <a:spcBef>
                <a:spcPct val="50000"/>
              </a:spcBef>
            </a:pPr>
            <a:r>
              <a:rPr lang="en-US" sz="3200" b="1" dirty="0">
                <a:latin typeface="Verdana" pitchFamily="34" charset="0"/>
              </a:rPr>
              <a:t>1 - ARENA DISCRETE EVENT SIMULATION SOFTWARE</a:t>
            </a:r>
          </a:p>
        </p:txBody>
      </p:sp>
      <p:sp>
        <p:nvSpPr>
          <p:cNvPr id="5129" name="Text Box 9"/>
          <p:cNvSpPr txBox="1">
            <a:spLocks noChangeArrowheads="1"/>
          </p:cNvSpPr>
          <p:nvPr/>
        </p:nvSpPr>
        <p:spPr bwMode="auto">
          <a:xfrm>
            <a:off x="3352800" y="4805363"/>
            <a:ext cx="5334000" cy="1108075"/>
          </a:xfrm>
          <a:prstGeom prst="rect">
            <a:avLst/>
          </a:prstGeom>
          <a:solidFill>
            <a:srgbClr val="3366FF"/>
          </a:solidFill>
          <a:ln w="38100" cmpd="dbl">
            <a:solidFill>
              <a:srgbClr val="00CC66"/>
            </a:solidFill>
            <a:miter lim="800000"/>
            <a:headEnd/>
            <a:tailEnd/>
          </a:ln>
          <a:effectLst/>
        </p:spPr>
        <p:txBody>
          <a:bodyPr>
            <a:spAutoFit/>
          </a:bodyPr>
          <a:lstStyle/>
          <a:p>
            <a:pPr algn="ctr"/>
            <a:r>
              <a:rPr lang="en-US" sz="1600">
                <a:solidFill>
                  <a:srgbClr val="000066"/>
                </a:solidFill>
                <a:latin typeface="Verdana" pitchFamily="34" charset="0"/>
              </a:rPr>
              <a:t>In  Arena, modules are  the  flowchart  and  data  objects  that  define  the  process  to  be</a:t>
            </a:r>
          </a:p>
          <a:p>
            <a:pPr algn="ctr"/>
            <a:r>
              <a:rPr lang="en-US" sz="1600">
                <a:solidFill>
                  <a:srgbClr val="000066"/>
                </a:solidFill>
                <a:latin typeface="Verdana" pitchFamily="34" charset="0"/>
              </a:rPr>
              <a:t>simulated. All information required to simulate a process is stored in modules.</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129"/>
                                        </p:tgtEl>
                                        <p:attrNameLst>
                                          <p:attrName>style.visibility</p:attrName>
                                        </p:attrNameLst>
                                      </p:cBhvr>
                                      <p:to>
                                        <p:strVal val="visible"/>
                                      </p:to>
                                    </p:set>
                                    <p:animEffect transition="in" filter="barn(inHorizontal)">
                                      <p:cBhvr>
                                        <p:cTn id="7" dur="500"/>
                                        <p:tgtEl>
                                          <p:spTgt spid="512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6" fill="hold" grpId="1" nodeType="clickEffect">
                                  <p:stCondLst>
                                    <p:cond delay="0"/>
                                  </p:stCondLst>
                                  <p:childTnLst>
                                    <p:animEffect transition="out" filter="barn(inHorizontal)">
                                      <p:cBhvr>
                                        <p:cTn id="11" dur="500"/>
                                        <p:tgtEl>
                                          <p:spTgt spid="5129"/>
                                        </p:tgtEl>
                                      </p:cBhvr>
                                    </p:animEffect>
                                    <p:set>
                                      <p:cBhvr>
                                        <p:cTn id="12" dur="1" fill="hold">
                                          <p:stCondLst>
                                            <p:cond delay="499"/>
                                          </p:stCondLst>
                                        </p:cTn>
                                        <p:tgtEl>
                                          <p:spTgt spid="51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9" grpId="0" animBg="1"/>
      <p:bldP spid="512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D642D5A2-0DC0-4BC4-9BEE-F28F01F31E16}" type="slidenum">
              <a:rPr lang="en-US"/>
              <a:pPr/>
              <a:t>4</a:t>
            </a:fld>
            <a:endParaRPr lang="en-US"/>
          </a:p>
        </p:txBody>
      </p:sp>
      <p:sp>
        <p:nvSpPr>
          <p:cNvPr id="12291" name="Text Box 3"/>
          <p:cNvSpPr txBox="1">
            <a:spLocks noChangeArrowheads="1"/>
          </p:cNvSpPr>
          <p:nvPr/>
        </p:nvSpPr>
        <p:spPr bwMode="auto">
          <a:xfrm>
            <a:off x="1600200" y="457200"/>
            <a:ext cx="6858000" cy="1066800"/>
          </a:xfrm>
          <a:prstGeom prst="rect">
            <a:avLst/>
          </a:prstGeom>
          <a:noFill/>
          <a:ln w="9525">
            <a:noFill/>
            <a:miter lim="800000"/>
            <a:headEnd/>
            <a:tailEnd/>
          </a:ln>
          <a:effectLst/>
        </p:spPr>
        <p:txBody>
          <a:bodyPr>
            <a:spAutoFit/>
          </a:bodyPr>
          <a:lstStyle/>
          <a:p>
            <a:pPr algn="ctr">
              <a:spcBef>
                <a:spcPct val="50000"/>
              </a:spcBef>
            </a:pPr>
            <a:r>
              <a:rPr lang="en-US" sz="3200" b="1" dirty="0">
                <a:latin typeface="Verdana" pitchFamily="34" charset="0"/>
              </a:rPr>
              <a:t>2 - THE CORE OF THE SOFTWARE</a:t>
            </a:r>
          </a:p>
        </p:txBody>
      </p:sp>
      <p:sp>
        <p:nvSpPr>
          <p:cNvPr id="12292" name="Text Box 4"/>
          <p:cNvSpPr txBox="1">
            <a:spLocks noChangeArrowheads="1"/>
          </p:cNvSpPr>
          <p:nvPr/>
        </p:nvSpPr>
        <p:spPr bwMode="auto">
          <a:xfrm>
            <a:off x="1752600" y="2438400"/>
            <a:ext cx="6858000" cy="3597275"/>
          </a:xfrm>
          <a:prstGeom prst="rect">
            <a:avLst/>
          </a:prstGeom>
          <a:noFill/>
          <a:ln w="9525">
            <a:noFill/>
            <a:miter lim="800000"/>
            <a:headEnd/>
            <a:tailEnd/>
          </a:ln>
          <a:effectLst/>
        </p:spPr>
        <p:txBody>
          <a:bodyPr>
            <a:spAutoFit/>
          </a:bodyPr>
          <a:lstStyle/>
          <a:p>
            <a:pPr algn="just">
              <a:spcBef>
                <a:spcPct val="50000"/>
              </a:spcBef>
            </a:pPr>
            <a:r>
              <a:rPr lang="en-US" sz="2000" dirty="0">
                <a:latin typeface="Verdana" pitchFamily="34" charset="0"/>
              </a:rPr>
              <a:t>The core technology of Arena is the </a:t>
            </a:r>
            <a:r>
              <a:rPr lang="en-US" sz="2000" b="1" i="1" dirty="0">
                <a:latin typeface="Verdana" pitchFamily="34" charset="0"/>
              </a:rPr>
              <a:t>SIMAN</a:t>
            </a:r>
            <a:r>
              <a:rPr lang="en-US" sz="2000" dirty="0">
                <a:latin typeface="Verdana" pitchFamily="34" charset="0"/>
              </a:rPr>
              <a:t> simulation language.</a:t>
            </a:r>
          </a:p>
          <a:p>
            <a:pPr algn="just">
              <a:spcBef>
                <a:spcPct val="50000"/>
              </a:spcBef>
            </a:pPr>
            <a:r>
              <a:rPr lang="en-US" sz="2000" dirty="0">
                <a:latin typeface="Verdana" pitchFamily="34" charset="0"/>
              </a:rPr>
              <a:t>Arena is a </a:t>
            </a:r>
            <a:r>
              <a:rPr lang="en-US" sz="2000" b="1" i="1" dirty="0">
                <a:latin typeface="Verdana" pitchFamily="34" charset="0"/>
              </a:rPr>
              <a:t>Microsoft® Windows®</a:t>
            </a:r>
            <a:r>
              <a:rPr lang="en-US" sz="2000" dirty="0">
                <a:latin typeface="Verdana" pitchFamily="34" charset="0"/>
              </a:rPr>
              <a:t> compliant product. The entire product is written in object-oriented Visual C++™. This allows users to leverage Microsoft’s open architecture to integrate external data and applications with Arena models.</a:t>
            </a:r>
          </a:p>
          <a:p>
            <a:pPr>
              <a:spcBef>
                <a:spcPct val="50000"/>
              </a:spcBef>
            </a:pPr>
            <a:r>
              <a:rPr lang="en-US" sz="2000" dirty="0">
                <a:latin typeface="Verdana" pitchFamily="34" charset="0"/>
              </a:rPr>
              <a:t>Other possible connections: </a:t>
            </a:r>
            <a:r>
              <a:rPr lang="en-US" sz="2000" b="1" i="1" dirty="0">
                <a:latin typeface="Verdana" pitchFamily="34" charset="0"/>
              </a:rPr>
              <a:t>Microsoft Office</a:t>
            </a:r>
            <a:r>
              <a:rPr lang="en-US" sz="2000" dirty="0">
                <a:latin typeface="Verdana" pitchFamily="34" charset="0"/>
              </a:rPr>
              <a:t>, </a:t>
            </a:r>
            <a:r>
              <a:rPr lang="en-US" sz="2000" b="1" i="1" dirty="0">
                <a:latin typeface="Verdana" pitchFamily="34" charset="0"/>
              </a:rPr>
              <a:t>ActiveX</a:t>
            </a:r>
            <a:r>
              <a:rPr lang="en-US" sz="2000" dirty="0">
                <a:latin typeface="Verdana" pitchFamily="34" charset="0"/>
              </a:rPr>
              <a:t>, </a:t>
            </a:r>
            <a:r>
              <a:rPr lang="en-US" sz="2000" b="1" i="1" dirty="0">
                <a:latin typeface="Verdana" pitchFamily="34" charset="0"/>
              </a:rPr>
              <a:t>ODBC</a:t>
            </a:r>
            <a:r>
              <a:rPr lang="en-US" sz="2000" dirty="0">
                <a:latin typeface="Verdana" pitchFamily="34" charset="0"/>
              </a:rPr>
              <a:t>, </a:t>
            </a:r>
            <a:r>
              <a:rPr lang="en-US" sz="2000" b="1" i="1" dirty="0">
                <a:latin typeface="Verdana" pitchFamily="34" charset="0"/>
              </a:rPr>
              <a:t>Visual Basic</a:t>
            </a:r>
            <a:r>
              <a:rPr lang="en-US" sz="2000" dirty="0">
                <a:latin typeface="Verdana" pitchFamily="34" charset="0"/>
              </a:rPr>
              <a:t>.</a:t>
            </a:r>
          </a:p>
          <a:p>
            <a:pPr algn="just">
              <a:spcBef>
                <a:spcPct val="50000"/>
              </a:spcBef>
            </a:pPr>
            <a:endParaRPr lang="en-US" sz="2000" dirty="0">
              <a:solidFill>
                <a:srgbClr val="99CCFF"/>
              </a:solidFill>
              <a:latin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6146259F-3361-4B60-AA93-DB0160551898}" type="slidenum">
              <a:rPr lang="en-US"/>
              <a:pPr/>
              <a:t>5</a:t>
            </a:fld>
            <a:endParaRPr lang="en-US"/>
          </a:p>
        </p:txBody>
      </p:sp>
      <p:sp>
        <p:nvSpPr>
          <p:cNvPr id="11267" name="Text Box 3"/>
          <p:cNvSpPr txBox="1">
            <a:spLocks noChangeArrowheads="1"/>
          </p:cNvSpPr>
          <p:nvPr/>
        </p:nvSpPr>
        <p:spPr bwMode="auto">
          <a:xfrm>
            <a:off x="1600200" y="457200"/>
            <a:ext cx="6858000" cy="1066800"/>
          </a:xfrm>
          <a:prstGeom prst="rect">
            <a:avLst/>
          </a:prstGeom>
          <a:noFill/>
          <a:ln w="9525">
            <a:noFill/>
            <a:miter lim="800000"/>
            <a:headEnd/>
            <a:tailEnd/>
          </a:ln>
          <a:effectLst/>
        </p:spPr>
        <p:txBody>
          <a:bodyPr>
            <a:spAutoFit/>
          </a:bodyPr>
          <a:lstStyle/>
          <a:p>
            <a:pPr algn="ctr">
              <a:spcBef>
                <a:spcPct val="50000"/>
              </a:spcBef>
            </a:pPr>
            <a:r>
              <a:rPr lang="en-US" sz="3200" b="1" dirty="0">
                <a:latin typeface="Verdana" pitchFamily="34" charset="0"/>
              </a:rPr>
              <a:t>3 - FLOWCHART MODEL DEVELOPMENT</a:t>
            </a:r>
          </a:p>
        </p:txBody>
      </p:sp>
      <p:sp>
        <p:nvSpPr>
          <p:cNvPr id="11268" name="Text Box 4"/>
          <p:cNvSpPr txBox="1">
            <a:spLocks noChangeArrowheads="1"/>
          </p:cNvSpPr>
          <p:nvPr/>
        </p:nvSpPr>
        <p:spPr bwMode="auto">
          <a:xfrm>
            <a:off x="1752600" y="2438400"/>
            <a:ext cx="6858000" cy="2987675"/>
          </a:xfrm>
          <a:prstGeom prst="rect">
            <a:avLst/>
          </a:prstGeom>
          <a:noFill/>
          <a:ln w="9525">
            <a:noFill/>
            <a:miter lim="800000"/>
            <a:headEnd/>
            <a:tailEnd/>
          </a:ln>
          <a:effectLst/>
        </p:spPr>
        <p:txBody>
          <a:bodyPr>
            <a:spAutoFit/>
          </a:bodyPr>
          <a:lstStyle/>
          <a:p>
            <a:pPr algn="just">
              <a:spcBef>
                <a:spcPct val="50000"/>
              </a:spcBef>
            </a:pPr>
            <a:r>
              <a:rPr lang="en-US" sz="2000" dirty="0">
                <a:latin typeface="Verdana" pitchFamily="34" charset="0"/>
              </a:rPr>
              <a:t>Arena was designed to make creating simulation models an entirely graphical process. All system behaviors are represented by using </a:t>
            </a:r>
            <a:r>
              <a:rPr lang="en-US" sz="2000" b="1" i="1" dirty="0">
                <a:latin typeface="Verdana" pitchFamily="34" charset="0"/>
              </a:rPr>
              <a:t>graphical modules</a:t>
            </a:r>
            <a:r>
              <a:rPr lang="en-US" sz="2000" dirty="0">
                <a:latin typeface="Verdana" pitchFamily="34" charset="0"/>
              </a:rPr>
              <a:t>. For system logic such as IF/THEN/ELSE-type branching and queue selection rules, the user creates a </a:t>
            </a:r>
            <a:r>
              <a:rPr lang="en-US" sz="2000" b="1" i="1" dirty="0">
                <a:latin typeface="Verdana" pitchFamily="34" charset="0"/>
              </a:rPr>
              <a:t>flowchart</a:t>
            </a:r>
            <a:r>
              <a:rPr lang="en-US" sz="2000" dirty="0">
                <a:latin typeface="Verdana" pitchFamily="34" charset="0"/>
              </a:rPr>
              <a:t> of his system by placing the appropriate graphical modules on the Arena layout and directly </a:t>
            </a:r>
            <a:r>
              <a:rPr lang="en-US" sz="2000" b="1" i="1" dirty="0">
                <a:latin typeface="Verdana" pitchFamily="34" charset="0"/>
              </a:rPr>
              <a:t>connecting</a:t>
            </a:r>
            <a:r>
              <a:rPr lang="en-US" sz="2000" dirty="0">
                <a:latin typeface="Verdana" pitchFamily="34" charset="0"/>
              </a:rPr>
              <a:t> these modules.</a:t>
            </a:r>
          </a:p>
          <a:p>
            <a:pPr algn="just">
              <a:spcBef>
                <a:spcPct val="50000"/>
              </a:spcBef>
            </a:pPr>
            <a:endParaRPr lang="en-US" sz="2000" dirty="0">
              <a:solidFill>
                <a:srgbClr val="99CCFF"/>
              </a:solidFill>
              <a:latin typeface="Verdana" pitchFamily="34" charset="0"/>
            </a:endParaRPr>
          </a:p>
        </p:txBody>
      </p:sp>
      <p:sp>
        <p:nvSpPr>
          <p:cNvPr id="11270" name="Text Box 6"/>
          <p:cNvSpPr txBox="1">
            <a:spLocks noChangeArrowheads="1"/>
          </p:cNvSpPr>
          <p:nvPr/>
        </p:nvSpPr>
        <p:spPr bwMode="auto">
          <a:xfrm>
            <a:off x="4572000" y="3968750"/>
            <a:ext cx="4191000" cy="374650"/>
          </a:xfrm>
          <a:prstGeom prst="rect">
            <a:avLst/>
          </a:prstGeom>
          <a:solidFill>
            <a:srgbClr val="3366FF"/>
          </a:solidFill>
          <a:ln w="38100" cmpd="dbl">
            <a:solidFill>
              <a:srgbClr val="00CC66"/>
            </a:solidFill>
            <a:miter lim="800000"/>
            <a:headEnd/>
            <a:tailEnd/>
          </a:ln>
          <a:effectLst/>
        </p:spPr>
        <p:txBody>
          <a:bodyPr>
            <a:spAutoFit/>
          </a:bodyPr>
          <a:lstStyle/>
          <a:p>
            <a:pPr algn="ctr">
              <a:spcBef>
                <a:spcPct val="50000"/>
              </a:spcBef>
            </a:pPr>
            <a:r>
              <a:rPr lang="en-US" sz="1600" dirty="0">
                <a:solidFill>
                  <a:srgbClr val="000066"/>
                </a:solidFill>
                <a:latin typeface="Verdana" pitchFamily="34" charset="0"/>
              </a:rPr>
              <a:t>Model – Simulate – Visualize - Analyze</a:t>
            </a:r>
          </a:p>
        </p:txBody>
      </p:sp>
      <p:sp>
        <p:nvSpPr>
          <p:cNvPr id="11271" name="Text Box 7"/>
          <p:cNvSpPr txBox="1">
            <a:spLocks noChangeArrowheads="1"/>
          </p:cNvSpPr>
          <p:nvPr/>
        </p:nvSpPr>
        <p:spPr bwMode="auto">
          <a:xfrm>
            <a:off x="2514600" y="5181600"/>
            <a:ext cx="5334000" cy="1108075"/>
          </a:xfrm>
          <a:prstGeom prst="rect">
            <a:avLst/>
          </a:prstGeom>
          <a:solidFill>
            <a:srgbClr val="3366FF"/>
          </a:solidFill>
          <a:ln w="38100" cmpd="dbl">
            <a:solidFill>
              <a:srgbClr val="00CC66"/>
            </a:solidFill>
            <a:miter lim="800000"/>
            <a:headEnd/>
            <a:tailEnd/>
          </a:ln>
          <a:effectLst/>
        </p:spPr>
        <p:txBody>
          <a:bodyPr>
            <a:spAutoFit/>
          </a:bodyPr>
          <a:lstStyle/>
          <a:p>
            <a:pPr algn="ctr">
              <a:spcBef>
                <a:spcPct val="50000"/>
              </a:spcBef>
            </a:pPr>
            <a:r>
              <a:rPr lang="en-US" sz="1600" dirty="0">
                <a:solidFill>
                  <a:srgbClr val="000066"/>
                </a:solidFill>
                <a:latin typeface="Verdana" pitchFamily="34" charset="0"/>
              </a:rPr>
              <a:t>Before opening the program (which will approximately happen in Slide 10), let us speak about SOME components: entities, resources, queues, variables, processes.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barn(inHorizontal)">
                                      <p:cBhvr>
                                        <p:cTn id="7" dur="500"/>
                                        <p:tgtEl>
                                          <p:spTgt spid="1127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6" fill="hold" grpId="1" nodeType="clickEffect">
                                  <p:stCondLst>
                                    <p:cond delay="0"/>
                                  </p:stCondLst>
                                  <p:childTnLst>
                                    <p:animEffect transition="out" filter="barn(inHorizontal)">
                                      <p:cBhvr>
                                        <p:cTn id="11" dur="500"/>
                                        <p:tgtEl>
                                          <p:spTgt spid="11270"/>
                                        </p:tgtEl>
                                      </p:cBhvr>
                                    </p:animEffect>
                                    <p:set>
                                      <p:cBhvr>
                                        <p:cTn id="12" dur="1" fill="hold">
                                          <p:stCondLst>
                                            <p:cond delay="499"/>
                                          </p:stCondLst>
                                        </p:cTn>
                                        <p:tgtEl>
                                          <p:spTgt spid="112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1271"/>
                                        </p:tgtEl>
                                        <p:attrNameLst>
                                          <p:attrName>style.visibility</p:attrName>
                                        </p:attrNameLst>
                                      </p:cBhvr>
                                      <p:to>
                                        <p:strVal val="visible"/>
                                      </p:to>
                                    </p:set>
                                    <p:animEffect transition="in" filter="barn(inHorizontal)">
                                      <p:cBhvr>
                                        <p:cTn id="17" dur="500"/>
                                        <p:tgtEl>
                                          <p:spTgt spid="1127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6" fill="hold" grpId="1" nodeType="clickEffect">
                                  <p:stCondLst>
                                    <p:cond delay="0"/>
                                  </p:stCondLst>
                                  <p:childTnLst>
                                    <p:animEffect transition="out" filter="barn(inHorizontal)">
                                      <p:cBhvr>
                                        <p:cTn id="21" dur="500"/>
                                        <p:tgtEl>
                                          <p:spTgt spid="11271"/>
                                        </p:tgtEl>
                                      </p:cBhvr>
                                    </p:animEffect>
                                    <p:set>
                                      <p:cBhvr>
                                        <p:cTn id="22" dur="1" fill="hold">
                                          <p:stCondLst>
                                            <p:cond delay="499"/>
                                          </p:stCondLst>
                                        </p:cTn>
                                        <p:tgtEl>
                                          <p:spTgt spid="112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animBg="1"/>
      <p:bldP spid="11270" grpId="1" animBg="1"/>
      <p:bldP spid="11271" grpId="0" animBg="1"/>
      <p:bldP spid="1127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76F2E6F3-DA30-4938-AA7D-97AE49FF8D68}" type="slidenum">
              <a:rPr lang="en-US"/>
              <a:pPr/>
              <a:t>6</a:t>
            </a:fld>
            <a:endParaRPr lang="en-US"/>
          </a:p>
        </p:txBody>
      </p:sp>
      <p:sp>
        <p:nvSpPr>
          <p:cNvPr id="35843" name="Text Box 3"/>
          <p:cNvSpPr txBox="1">
            <a:spLocks noChangeArrowheads="1"/>
          </p:cNvSpPr>
          <p:nvPr/>
        </p:nvSpPr>
        <p:spPr bwMode="auto">
          <a:xfrm>
            <a:off x="1600200" y="639763"/>
            <a:ext cx="6858000" cy="579437"/>
          </a:xfrm>
          <a:prstGeom prst="rect">
            <a:avLst/>
          </a:prstGeom>
          <a:noFill/>
          <a:ln w="9525">
            <a:noFill/>
            <a:miter lim="800000"/>
            <a:headEnd/>
            <a:tailEnd/>
          </a:ln>
          <a:effectLst/>
        </p:spPr>
        <p:txBody>
          <a:bodyPr>
            <a:spAutoFit/>
          </a:bodyPr>
          <a:lstStyle/>
          <a:p>
            <a:pPr algn="ctr">
              <a:spcBef>
                <a:spcPct val="50000"/>
              </a:spcBef>
            </a:pPr>
            <a:r>
              <a:rPr lang="en-US" sz="3200" b="1" i="1" dirty="0">
                <a:latin typeface="Verdana" pitchFamily="34" charset="0"/>
              </a:rPr>
              <a:t>3.1 - Entities</a:t>
            </a:r>
          </a:p>
        </p:txBody>
      </p:sp>
      <p:sp>
        <p:nvSpPr>
          <p:cNvPr id="35844" name="Text Box 4"/>
          <p:cNvSpPr txBox="1">
            <a:spLocks noChangeArrowheads="1"/>
          </p:cNvSpPr>
          <p:nvPr/>
        </p:nvSpPr>
        <p:spPr bwMode="auto">
          <a:xfrm>
            <a:off x="1752600" y="2438400"/>
            <a:ext cx="6858000" cy="2400657"/>
          </a:xfrm>
          <a:prstGeom prst="rect">
            <a:avLst/>
          </a:prstGeom>
          <a:noFill/>
          <a:ln w="9525">
            <a:noFill/>
            <a:miter lim="800000"/>
            <a:headEnd/>
            <a:tailEnd/>
          </a:ln>
          <a:effectLst/>
        </p:spPr>
        <p:txBody>
          <a:bodyPr>
            <a:spAutoFit/>
          </a:bodyPr>
          <a:lstStyle/>
          <a:p>
            <a:pPr algn="just">
              <a:spcBef>
                <a:spcPct val="50000"/>
              </a:spcBef>
            </a:pPr>
            <a:r>
              <a:rPr lang="en-US" sz="2000" b="1" i="1" dirty="0">
                <a:latin typeface="Verdana" pitchFamily="34" charset="0"/>
              </a:rPr>
              <a:t>Entities</a:t>
            </a:r>
            <a:r>
              <a:rPr lang="en-US" sz="2000" dirty="0">
                <a:latin typeface="Verdana" pitchFamily="34" charset="0"/>
              </a:rPr>
              <a:t> are dynamic elements that pass through the system.</a:t>
            </a:r>
          </a:p>
          <a:p>
            <a:pPr algn="just">
              <a:spcBef>
                <a:spcPct val="50000"/>
              </a:spcBef>
            </a:pPr>
            <a:r>
              <a:rPr lang="en-US" sz="2000" dirty="0">
                <a:latin typeface="Verdana" pitchFamily="34" charset="0"/>
              </a:rPr>
              <a:t>Entities are distinguished by their </a:t>
            </a:r>
            <a:r>
              <a:rPr lang="en-US" sz="2000" b="1" i="1" dirty="0">
                <a:latin typeface="Verdana" pitchFamily="34" charset="0"/>
              </a:rPr>
              <a:t>attributes</a:t>
            </a:r>
            <a:r>
              <a:rPr lang="en-US" sz="2000" dirty="0">
                <a:latin typeface="Verdana" pitchFamily="34" charset="0"/>
              </a:rPr>
              <a:t>.</a:t>
            </a:r>
          </a:p>
          <a:p>
            <a:pPr algn="just">
              <a:spcBef>
                <a:spcPct val="50000"/>
              </a:spcBef>
            </a:pPr>
            <a:r>
              <a:rPr lang="en-US" sz="2000" dirty="0">
                <a:latin typeface="Verdana" pitchFamily="34" charset="0"/>
              </a:rPr>
              <a:t>Entities must be </a:t>
            </a:r>
            <a:r>
              <a:rPr lang="en-US" sz="2000" b="1" i="1" dirty="0">
                <a:latin typeface="Verdana" pitchFamily="34" charset="0"/>
              </a:rPr>
              <a:t>created</a:t>
            </a:r>
            <a:r>
              <a:rPr lang="en-US" sz="2000" dirty="0">
                <a:latin typeface="Verdana" pitchFamily="34" charset="0"/>
              </a:rPr>
              <a:t> to get them into the module and are </a:t>
            </a:r>
            <a:r>
              <a:rPr lang="en-US" sz="2000" b="1" i="1" dirty="0">
                <a:latin typeface="Verdana" pitchFamily="34" charset="0"/>
              </a:rPr>
              <a:t>disposed</a:t>
            </a:r>
            <a:r>
              <a:rPr lang="en-US" sz="2000" dirty="0">
                <a:latin typeface="Verdana" pitchFamily="34" charset="0"/>
              </a:rPr>
              <a:t> when they leave.</a:t>
            </a:r>
          </a:p>
          <a:p>
            <a:pPr algn="just">
              <a:spcBef>
                <a:spcPct val="50000"/>
              </a:spcBef>
            </a:pPr>
            <a:r>
              <a:rPr lang="en-US" sz="2000" dirty="0">
                <a:latin typeface="Verdana" pitchFamily="34" charset="0"/>
              </a:rPr>
              <a:t>Attributes must be </a:t>
            </a:r>
            <a:r>
              <a:rPr lang="en-US" sz="2000" b="1" i="1" dirty="0">
                <a:latin typeface="Verdana" pitchFamily="34" charset="0"/>
              </a:rPr>
              <a:t>numerical values</a:t>
            </a:r>
            <a:r>
              <a:rPr lang="en-US" sz="2000" dirty="0" smtClean="0">
                <a:latin typeface="Verdana" pitchFamily="34" charset="0"/>
              </a:rPr>
              <a:t>.</a:t>
            </a:r>
            <a:endParaRPr lang="en-US" sz="2000" dirty="0">
              <a:latin typeface="Verdana" pitchFamily="34" charset="0"/>
            </a:endParaRPr>
          </a:p>
        </p:txBody>
      </p:sp>
      <p:sp>
        <p:nvSpPr>
          <p:cNvPr id="35846" name="Text Box 6"/>
          <p:cNvSpPr txBox="1">
            <a:spLocks noChangeArrowheads="1"/>
          </p:cNvSpPr>
          <p:nvPr/>
        </p:nvSpPr>
        <p:spPr bwMode="auto">
          <a:xfrm>
            <a:off x="1981200" y="2667000"/>
            <a:ext cx="5334000" cy="1108075"/>
          </a:xfrm>
          <a:prstGeom prst="rect">
            <a:avLst/>
          </a:prstGeom>
          <a:solidFill>
            <a:srgbClr val="3366FF"/>
          </a:solidFill>
          <a:ln w="38100" cmpd="dbl">
            <a:solidFill>
              <a:srgbClr val="00CC66"/>
            </a:solidFill>
            <a:miter lim="800000"/>
            <a:headEnd/>
            <a:tailEnd/>
          </a:ln>
          <a:effectLst/>
        </p:spPr>
        <p:txBody>
          <a:bodyPr>
            <a:spAutoFit/>
          </a:bodyPr>
          <a:lstStyle/>
          <a:p>
            <a:pPr algn="ctr"/>
            <a:r>
              <a:rPr lang="en-US" sz="1600">
                <a:solidFill>
                  <a:srgbClr val="000066"/>
                </a:solidFill>
                <a:latin typeface="Verdana" pitchFamily="34" charset="0"/>
              </a:rPr>
              <a:t>As we build the flowchart, it’s helpful to think of the process from the perspective of the entity. The trigger for an action to be accomplished is the arrival of an entity.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barn(inHorizontal)">
                                      <p:cBhvr>
                                        <p:cTn id="7" dur="500"/>
                                        <p:tgtEl>
                                          <p:spTgt spid="3584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6" fill="hold" grpId="1" nodeType="clickEffect">
                                  <p:stCondLst>
                                    <p:cond delay="0"/>
                                  </p:stCondLst>
                                  <p:childTnLst>
                                    <p:animEffect transition="out" filter="barn(inHorizontal)">
                                      <p:cBhvr>
                                        <p:cTn id="11" dur="500"/>
                                        <p:tgtEl>
                                          <p:spTgt spid="35846"/>
                                        </p:tgtEl>
                                      </p:cBhvr>
                                    </p:animEffect>
                                    <p:set>
                                      <p:cBhvr>
                                        <p:cTn id="12" dur="1" fill="hold">
                                          <p:stCondLst>
                                            <p:cond delay="499"/>
                                          </p:stCondLst>
                                        </p:cTn>
                                        <p:tgtEl>
                                          <p:spTgt spid="358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P spid="3584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BF766BDF-4610-4B53-B030-E2199E342AFE}" type="slidenum">
              <a:rPr lang="en-US"/>
              <a:pPr/>
              <a:t>7</a:t>
            </a:fld>
            <a:endParaRPr lang="en-US"/>
          </a:p>
        </p:txBody>
      </p:sp>
      <p:sp>
        <p:nvSpPr>
          <p:cNvPr id="37891" name="Text Box 3"/>
          <p:cNvSpPr txBox="1">
            <a:spLocks noChangeArrowheads="1"/>
          </p:cNvSpPr>
          <p:nvPr/>
        </p:nvSpPr>
        <p:spPr bwMode="auto">
          <a:xfrm>
            <a:off x="1600200" y="639763"/>
            <a:ext cx="6858000" cy="579437"/>
          </a:xfrm>
          <a:prstGeom prst="rect">
            <a:avLst/>
          </a:prstGeom>
          <a:noFill/>
          <a:ln w="9525">
            <a:noFill/>
            <a:miter lim="800000"/>
            <a:headEnd/>
            <a:tailEnd/>
          </a:ln>
          <a:effectLst/>
        </p:spPr>
        <p:txBody>
          <a:bodyPr>
            <a:spAutoFit/>
          </a:bodyPr>
          <a:lstStyle/>
          <a:p>
            <a:pPr algn="ctr">
              <a:spcBef>
                <a:spcPct val="50000"/>
              </a:spcBef>
            </a:pPr>
            <a:r>
              <a:rPr lang="en-US" sz="3200" b="1" i="1" dirty="0">
                <a:latin typeface="Verdana" pitchFamily="34" charset="0"/>
              </a:rPr>
              <a:t>3.2 - Resources</a:t>
            </a:r>
          </a:p>
        </p:txBody>
      </p:sp>
      <p:sp>
        <p:nvSpPr>
          <p:cNvPr id="37892" name="Text Box 4"/>
          <p:cNvSpPr txBox="1">
            <a:spLocks noChangeArrowheads="1"/>
          </p:cNvSpPr>
          <p:nvPr/>
        </p:nvSpPr>
        <p:spPr bwMode="auto">
          <a:xfrm>
            <a:off x="1752600" y="2438400"/>
            <a:ext cx="6858000" cy="2246769"/>
          </a:xfrm>
          <a:prstGeom prst="rect">
            <a:avLst/>
          </a:prstGeom>
          <a:noFill/>
          <a:ln w="9525">
            <a:noFill/>
            <a:miter lim="800000"/>
            <a:headEnd/>
            <a:tailEnd/>
          </a:ln>
          <a:effectLst/>
        </p:spPr>
        <p:txBody>
          <a:bodyPr>
            <a:spAutoFit/>
          </a:bodyPr>
          <a:lstStyle/>
          <a:p>
            <a:pPr algn="just">
              <a:spcBef>
                <a:spcPct val="50000"/>
              </a:spcBef>
            </a:pPr>
            <a:r>
              <a:rPr lang="en-US" sz="2000" dirty="0">
                <a:latin typeface="Verdana" pitchFamily="34" charset="0"/>
              </a:rPr>
              <a:t>Resources have a </a:t>
            </a:r>
            <a:r>
              <a:rPr lang="en-US" sz="2000" b="1" i="1" dirty="0">
                <a:latin typeface="Verdana" pitchFamily="34" charset="0"/>
              </a:rPr>
              <a:t>name</a:t>
            </a:r>
            <a:r>
              <a:rPr lang="en-US" sz="2000" dirty="0">
                <a:latin typeface="Verdana" pitchFamily="34" charset="0"/>
              </a:rPr>
              <a:t> and a </a:t>
            </a:r>
            <a:r>
              <a:rPr lang="en-US" sz="2000" b="1" i="1" dirty="0">
                <a:latin typeface="Verdana" pitchFamily="34" charset="0"/>
              </a:rPr>
              <a:t>capacity</a:t>
            </a:r>
            <a:r>
              <a:rPr lang="en-US" sz="2000" dirty="0">
                <a:latin typeface="Verdana" pitchFamily="34" charset="0"/>
              </a:rPr>
              <a:t> (number of identical units of the resource).</a:t>
            </a:r>
          </a:p>
          <a:p>
            <a:pPr algn="just">
              <a:spcBef>
                <a:spcPct val="50000"/>
              </a:spcBef>
            </a:pPr>
            <a:r>
              <a:rPr lang="en-US" sz="2000" dirty="0">
                <a:latin typeface="Verdana" pitchFamily="34" charset="0"/>
              </a:rPr>
              <a:t>Resources may have a </a:t>
            </a:r>
            <a:r>
              <a:rPr lang="en-US" sz="2000" b="1" i="1" dirty="0">
                <a:latin typeface="Verdana" pitchFamily="34" charset="0"/>
              </a:rPr>
              <a:t>schedule</a:t>
            </a:r>
            <a:r>
              <a:rPr lang="en-US" sz="2000" dirty="0">
                <a:latin typeface="Verdana" pitchFamily="34" charset="0"/>
              </a:rPr>
              <a:t> (how many of them are available and when).</a:t>
            </a:r>
          </a:p>
          <a:p>
            <a:pPr algn="just">
              <a:spcBef>
                <a:spcPct val="50000"/>
              </a:spcBef>
            </a:pPr>
            <a:r>
              <a:rPr lang="en-US" sz="2000" dirty="0">
                <a:latin typeface="Verdana" pitchFamily="34" charset="0"/>
              </a:rPr>
              <a:t>Resources are </a:t>
            </a:r>
            <a:r>
              <a:rPr lang="en-US" sz="2000" b="1" i="1" dirty="0">
                <a:latin typeface="Verdana" pitchFamily="34" charset="0"/>
              </a:rPr>
              <a:t>automatically defined</a:t>
            </a:r>
            <a:r>
              <a:rPr lang="en-US" sz="2000" dirty="0">
                <a:latin typeface="Verdana" pitchFamily="34" charset="0"/>
              </a:rPr>
              <a:t> by some modules (e.g., Process</a:t>
            </a:r>
            <a:r>
              <a:rPr lang="en-US" sz="2000" dirty="0" smtClean="0">
                <a:latin typeface="Verdana" pitchFamily="34" charset="0"/>
              </a:rPr>
              <a:t>).</a:t>
            </a:r>
            <a:endParaRPr lang="en-US" sz="2000" dirty="0">
              <a:latin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74B2BAE2-5293-4D9C-B018-E7681086920E}" type="slidenum">
              <a:rPr lang="en-US"/>
              <a:pPr/>
              <a:t>8</a:t>
            </a:fld>
            <a:endParaRPr lang="en-US"/>
          </a:p>
        </p:txBody>
      </p:sp>
      <p:sp>
        <p:nvSpPr>
          <p:cNvPr id="36867" name="Text Box 3"/>
          <p:cNvSpPr txBox="1">
            <a:spLocks noChangeArrowheads="1"/>
          </p:cNvSpPr>
          <p:nvPr/>
        </p:nvSpPr>
        <p:spPr bwMode="auto">
          <a:xfrm>
            <a:off x="1600200" y="639763"/>
            <a:ext cx="6858000" cy="579437"/>
          </a:xfrm>
          <a:prstGeom prst="rect">
            <a:avLst/>
          </a:prstGeom>
          <a:noFill/>
          <a:ln w="9525">
            <a:noFill/>
            <a:miter lim="800000"/>
            <a:headEnd/>
            <a:tailEnd/>
          </a:ln>
          <a:effectLst/>
        </p:spPr>
        <p:txBody>
          <a:bodyPr>
            <a:spAutoFit/>
          </a:bodyPr>
          <a:lstStyle/>
          <a:p>
            <a:pPr algn="ctr">
              <a:spcBef>
                <a:spcPct val="50000"/>
              </a:spcBef>
            </a:pPr>
            <a:r>
              <a:rPr lang="en-US" sz="3200" b="1" i="1" dirty="0">
                <a:latin typeface="Verdana" pitchFamily="34" charset="0"/>
              </a:rPr>
              <a:t>3.3 - Queues</a:t>
            </a:r>
          </a:p>
        </p:txBody>
      </p:sp>
      <p:sp>
        <p:nvSpPr>
          <p:cNvPr id="36868" name="Text Box 4"/>
          <p:cNvSpPr txBox="1">
            <a:spLocks noChangeArrowheads="1"/>
          </p:cNvSpPr>
          <p:nvPr/>
        </p:nvSpPr>
        <p:spPr bwMode="auto">
          <a:xfrm>
            <a:off x="1752600" y="2438400"/>
            <a:ext cx="6858000" cy="2862322"/>
          </a:xfrm>
          <a:prstGeom prst="rect">
            <a:avLst/>
          </a:prstGeom>
          <a:noFill/>
          <a:ln w="9525">
            <a:noFill/>
            <a:miter lim="800000"/>
            <a:headEnd/>
            <a:tailEnd/>
          </a:ln>
          <a:effectLst/>
        </p:spPr>
        <p:txBody>
          <a:bodyPr>
            <a:spAutoFit/>
          </a:bodyPr>
          <a:lstStyle/>
          <a:p>
            <a:pPr algn="just">
              <a:spcBef>
                <a:spcPct val="50000"/>
              </a:spcBef>
            </a:pPr>
            <a:r>
              <a:rPr lang="en-US" sz="2000" dirty="0">
                <a:latin typeface="Verdana" pitchFamily="34" charset="0"/>
              </a:rPr>
              <a:t>Entities queue when they need processing</a:t>
            </a:r>
          </a:p>
          <a:p>
            <a:pPr algn="just">
              <a:spcBef>
                <a:spcPct val="50000"/>
              </a:spcBef>
            </a:pPr>
            <a:r>
              <a:rPr lang="en-US" sz="2000" dirty="0">
                <a:latin typeface="Verdana" pitchFamily="34" charset="0"/>
              </a:rPr>
              <a:t>An entity tries to </a:t>
            </a:r>
            <a:r>
              <a:rPr lang="en-US" sz="2000" b="1" i="1" dirty="0">
                <a:latin typeface="Verdana" pitchFamily="34" charset="0"/>
              </a:rPr>
              <a:t>seize</a:t>
            </a:r>
            <a:r>
              <a:rPr lang="en-US" sz="2000" dirty="0">
                <a:latin typeface="Verdana" pitchFamily="34" charset="0"/>
              </a:rPr>
              <a:t> a resource.</a:t>
            </a:r>
          </a:p>
          <a:p>
            <a:pPr algn="just">
              <a:spcBef>
                <a:spcPct val="50000"/>
              </a:spcBef>
            </a:pPr>
            <a:r>
              <a:rPr lang="en-US" sz="2000" dirty="0">
                <a:latin typeface="Verdana" pitchFamily="34" charset="0"/>
              </a:rPr>
              <a:t>The time the entity uses the resource is the </a:t>
            </a:r>
            <a:r>
              <a:rPr lang="en-US" sz="2000" b="1" i="1" dirty="0">
                <a:latin typeface="Verdana" pitchFamily="34" charset="0"/>
              </a:rPr>
              <a:t>delay</a:t>
            </a:r>
            <a:r>
              <a:rPr lang="en-US" sz="2000" dirty="0">
                <a:latin typeface="Verdana" pitchFamily="34" charset="0"/>
              </a:rPr>
              <a:t>.</a:t>
            </a:r>
            <a:endParaRPr lang="en-US" sz="2000" dirty="0">
              <a:latin typeface="Arial" pitchFamily="34" charset="0"/>
            </a:endParaRPr>
          </a:p>
          <a:p>
            <a:pPr algn="just">
              <a:spcBef>
                <a:spcPct val="50000"/>
              </a:spcBef>
            </a:pPr>
            <a:r>
              <a:rPr lang="en-US" sz="2000" dirty="0">
                <a:latin typeface="Verdana" pitchFamily="34" charset="0"/>
              </a:rPr>
              <a:t>If the resource is not available, the entity waits in a </a:t>
            </a:r>
            <a:r>
              <a:rPr lang="en-US" sz="2000" b="1" i="1" dirty="0">
                <a:latin typeface="Verdana" pitchFamily="34" charset="0"/>
              </a:rPr>
              <a:t>queue</a:t>
            </a:r>
            <a:r>
              <a:rPr lang="en-US" sz="2000" dirty="0">
                <a:latin typeface="Verdana" pitchFamily="34" charset="0"/>
              </a:rPr>
              <a:t>.</a:t>
            </a:r>
            <a:endParaRPr lang="en-US" sz="2000" dirty="0">
              <a:latin typeface="Arial" pitchFamily="34" charset="0"/>
            </a:endParaRPr>
          </a:p>
          <a:p>
            <a:pPr algn="just">
              <a:spcBef>
                <a:spcPct val="50000"/>
              </a:spcBef>
            </a:pPr>
            <a:r>
              <a:rPr lang="en-US" sz="2000" dirty="0">
                <a:latin typeface="Verdana" pitchFamily="34" charset="0"/>
              </a:rPr>
              <a:t>The entity </a:t>
            </a:r>
            <a:r>
              <a:rPr lang="en-US" sz="2000" b="1" i="1" dirty="0">
                <a:latin typeface="Verdana" pitchFamily="34" charset="0"/>
              </a:rPr>
              <a:t>releases</a:t>
            </a:r>
            <a:r>
              <a:rPr lang="en-US" sz="2000" dirty="0">
                <a:latin typeface="Verdana" pitchFamily="34" charset="0"/>
              </a:rPr>
              <a:t> the resource when processing is complete</a:t>
            </a:r>
            <a:r>
              <a:rPr lang="en-US" sz="2000" dirty="0" smtClean="0">
                <a:latin typeface="Verdana" pitchFamily="34" charset="0"/>
              </a:rPr>
              <a:t>.</a:t>
            </a:r>
            <a:endParaRPr lang="en-US" sz="2000" dirty="0">
              <a:latin typeface="Verdan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7F87E0EE-2E47-4CB0-9099-13375F189BDB}" type="slidenum">
              <a:rPr lang="en-US"/>
              <a:pPr/>
              <a:t>9</a:t>
            </a:fld>
            <a:endParaRPr lang="en-US"/>
          </a:p>
        </p:txBody>
      </p:sp>
      <p:sp>
        <p:nvSpPr>
          <p:cNvPr id="94211" name="Text Box 3"/>
          <p:cNvSpPr txBox="1">
            <a:spLocks noChangeArrowheads="1"/>
          </p:cNvSpPr>
          <p:nvPr/>
        </p:nvSpPr>
        <p:spPr bwMode="auto">
          <a:xfrm>
            <a:off x="1600200" y="639763"/>
            <a:ext cx="6858000" cy="579437"/>
          </a:xfrm>
          <a:prstGeom prst="rect">
            <a:avLst/>
          </a:prstGeom>
          <a:noFill/>
          <a:ln w="9525">
            <a:noFill/>
            <a:miter lim="800000"/>
            <a:headEnd/>
            <a:tailEnd/>
          </a:ln>
          <a:effectLst/>
        </p:spPr>
        <p:txBody>
          <a:bodyPr>
            <a:spAutoFit/>
          </a:bodyPr>
          <a:lstStyle/>
          <a:p>
            <a:pPr algn="ctr">
              <a:spcBef>
                <a:spcPct val="50000"/>
              </a:spcBef>
            </a:pPr>
            <a:r>
              <a:rPr lang="en-US" sz="3200" b="1" i="1" dirty="0">
                <a:latin typeface="Verdana" pitchFamily="34" charset="0"/>
              </a:rPr>
              <a:t>3.4 - Variables</a:t>
            </a:r>
          </a:p>
        </p:txBody>
      </p:sp>
      <p:sp>
        <p:nvSpPr>
          <p:cNvPr id="94212" name="Text Box 4"/>
          <p:cNvSpPr txBox="1">
            <a:spLocks noChangeArrowheads="1"/>
          </p:cNvSpPr>
          <p:nvPr/>
        </p:nvSpPr>
        <p:spPr bwMode="auto">
          <a:xfrm>
            <a:off x="1752600" y="2438400"/>
            <a:ext cx="6858000" cy="2897188"/>
          </a:xfrm>
          <a:prstGeom prst="rect">
            <a:avLst/>
          </a:prstGeom>
          <a:noFill/>
          <a:ln w="9525">
            <a:noFill/>
            <a:miter lim="800000"/>
            <a:headEnd/>
            <a:tailEnd/>
          </a:ln>
          <a:effectLst/>
        </p:spPr>
        <p:txBody>
          <a:bodyPr>
            <a:spAutoFit/>
          </a:bodyPr>
          <a:lstStyle/>
          <a:p>
            <a:pPr algn="just">
              <a:spcBef>
                <a:spcPct val="50000"/>
              </a:spcBef>
            </a:pPr>
            <a:r>
              <a:rPr lang="en-US" sz="2000" dirty="0">
                <a:latin typeface="Verdana" pitchFamily="34" charset="0"/>
              </a:rPr>
              <a:t>Arena allows the user to work with simulation </a:t>
            </a:r>
            <a:r>
              <a:rPr lang="en-US" sz="2000" b="1" i="1" dirty="0">
                <a:latin typeface="Verdana" pitchFamily="34" charset="0"/>
              </a:rPr>
              <a:t>variables</a:t>
            </a:r>
            <a:r>
              <a:rPr lang="en-US" sz="2000" dirty="0">
                <a:latin typeface="Verdana" pitchFamily="34" charset="0"/>
              </a:rPr>
              <a:t>. They contain information about particular dimensions of the model.</a:t>
            </a:r>
          </a:p>
          <a:p>
            <a:pPr algn="just">
              <a:spcBef>
                <a:spcPct val="50000"/>
              </a:spcBef>
            </a:pPr>
            <a:r>
              <a:rPr lang="en-US" sz="2000" dirty="0">
                <a:latin typeface="Verdana" pitchFamily="34" charset="0"/>
              </a:rPr>
              <a:t>Many of them are built-in.</a:t>
            </a:r>
          </a:p>
          <a:p>
            <a:pPr algn="just">
              <a:spcBef>
                <a:spcPct val="50000"/>
              </a:spcBef>
            </a:pPr>
            <a:r>
              <a:rPr lang="en-US" sz="1600" dirty="0">
                <a:latin typeface="Verdana" pitchFamily="34" charset="0"/>
              </a:rPr>
              <a:t>Time Attribute Variables, Cost Attribute Variables…</a:t>
            </a:r>
          </a:p>
          <a:p>
            <a:pPr algn="just">
              <a:spcBef>
                <a:spcPct val="50000"/>
              </a:spcBef>
            </a:pPr>
            <a:r>
              <a:rPr lang="en-US" sz="2000" dirty="0">
                <a:latin typeface="Verdana" pitchFamily="34" charset="0"/>
              </a:rPr>
              <a:t>Variables can be referenced in modules, can be reassigned a new value with a particular module, and can be used in any expression.</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337</TotalTime>
  <Words>2854</Words>
  <Application>Microsoft Office PowerPoint</Application>
  <PresentationFormat>On-screen Show (4:3)</PresentationFormat>
  <Paragraphs>268</Paragraphs>
  <Slides>29</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Tw Cen MT</vt:lpstr>
      <vt:lpstr>Verdana</vt:lpstr>
      <vt:lpstr>Wingdings</vt:lpstr>
      <vt:lpstr>Wingdings 2</vt:lpstr>
      <vt:lpstr>Office Theme</vt:lpstr>
      <vt:lpstr>Median</vt:lpstr>
      <vt:lpstr>CS305</vt:lpstr>
      <vt:lpstr>Introduction To Arena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Analyze a home mortgage application process</vt:lpstr>
      <vt:lpstr>The Arena modeling environment</vt:lpstr>
      <vt:lpstr>Map your process in a flowchart</vt:lpstr>
      <vt:lpstr>Create the mortgage application entities</vt:lpstr>
      <vt:lpstr>Process the applications</vt:lpstr>
      <vt:lpstr>Decide whether applications are complete</vt:lpstr>
      <vt:lpstr>Dispose the applications to terminate the process</vt:lpstr>
      <vt:lpstr>What is a module?</vt:lpstr>
      <vt:lpstr>Initiate mortgage application (Create module)</vt:lpstr>
      <vt:lpstr>Review application (Process module)</vt:lpstr>
      <vt:lpstr>Review application (Process module)</vt:lpstr>
      <vt:lpstr>Complete? (Decide module)</vt:lpstr>
      <vt:lpstr>Accepted, Returned (Dispose module)</vt:lpstr>
      <vt:lpstr>Mortgage review clerk (Resource module)</vt:lpstr>
      <vt:lpstr>Prepare for the simulation</vt:lpstr>
      <vt:lpstr>Simulate the process</vt:lpstr>
      <vt:lpstr>View simulation reports</vt:lpstr>
      <vt:lpstr>View simulation reports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Arena</dc:title>
  <dc:creator>Dr.Khaled</dc:creator>
  <cp:lastModifiedBy>Toshiba</cp:lastModifiedBy>
  <cp:revision>52</cp:revision>
  <dcterms:created xsi:type="dcterms:W3CDTF">2012-03-24T17:13:23Z</dcterms:created>
  <dcterms:modified xsi:type="dcterms:W3CDTF">2015-03-24T20:06:00Z</dcterms:modified>
</cp:coreProperties>
</file>